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  <p:sldMasterId id="2147483660" r:id="rId2"/>
    <p:sldMasterId id="2147483693" r:id="rId3"/>
  </p:sldMasterIdLst>
  <p:notesMasterIdLst>
    <p:notesMasterId r:id="rId16"/>
  </p:notesMasterIdLst>
  <p:handoutMasterIdLst>
    <p:handoutMasterId r:id="rId17"/>
  </p:handoutMasterIdLst>
  <p:sldIdLst>
    <p:sldId id="256" r:id="rId4"/>
    <p:sldId id="502" r:id="rId5"/>
    <p:sldId id="560" r:id="rId6"/>
    <p:sldId id="520" r:id="rId7"/>
    <p:sldId id="563" r:id="rId8"/>
    <p:sldId id="561" r:id="rId9"/>
    <p:sldId id="564" r:id="rId10"/>
    <p:sldId id="567" r:id="rId11"/>
    <p:sldId id="568" r:id="rId12"/>
    <p:sldId id="562" r:id="rId13"/>
    <p:sldId id="565" r:id="rId14"/>
    <p:sldId id="566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Bookman Old Style" panose="02050604050505020204" pitchFamily="18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7015" userDrawn="1">
          <p15:clr>
            <a:srgbClr val="A4A3A4"/>
          </p15:clr>
        </p15:guide>
        <p15:guide id="6" pos="643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orient="horz" pos="2500" userDrawn="1">
          <p15:clr>
            <a:srgbClr val="A4A3A4"/>
          </p15:clr>
        </p15:guide>
        <p15:guide id="10" orient="horz" pos="799" userDrawn="1">
          <p15:clr>
            <a:srgbClr val="A4A3A4"/>
          </p15:clr>
        </p15:guide>
        <p15:guide id="11" pos="2729" userDrawn="1">
          <p15:clr>
            <a:srgbClr val="A4A3A4"/>
          </p15:clr>
        </p15:guide>
        <p15:guide id="12" pos="48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50692"/>
    <a:srgbClr val="F2F2F2"/>
    <a:srgbClr val="2E75B6"/>
    <a:srgbClr val="510F2A"/>
    <a:srgbClr val="9966FF"/>
    <a:srgbClr val="3D77AA"/>
    <a:srgbClr val="FF33CC"/>
    <a:srgbClr val="FFC000"/>
    <a:srgbClr val="67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44" autoAdjust="0"/>
    <p:restoredTop sz="93963" autoAdjust="0"/>
  </p:normalViewPr>
  <p:slideViewPr>
    <p:cSldViewPr snapToGrid="0" showGuides="1">
      <p:cViewPr varScale="1">
        <p:scale>
          <a:sx n="69" d="100"/>
          <a:sy n="69" d="100"/>
        </p:scale>
        <p:origin x="276" y="40"/>
      </p:cViewPr>
      <p:guideLst>
        <p:guide pos="3817"/>
        <p:guide orient="horz" pos="346"/>
        <p:guide orient="horz" pos="3952"/>
        <p:guide pos="7015"/>
        <p:guide pos="643"/>
        <p:guide orient="horz" pos="2160"/>
        <p:guide orient="horz" pos="2500"/>
        <p:guide orient="horz" pos="799"/>
        <p:guide pos="2729"/>
        <p:guide pos="4883"/>
      </p:guideLst>
    </p:cSldViewPr>
  </p:slideViewPr>
  <p:outlineViewPr>
    <p:cViewPr>
      <p:scale>
        <a:sx n="25" d="100"/>
        <a:sy n="25" d="100"/>
      </p:scale>
      <p:origin x="0" y="-3237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1A8F5-C269-4AD0-87F3-8F84750466F2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0FA8-9794-43FA-9C69-9CD6F9ACFC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807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23234-B350-4643-9FDF-D192DFE358A1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FE74F-500E-42D2-A5F7-D866D28CD8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7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497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93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754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73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5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66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19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79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6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97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74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E74F-500E-42D2-A5F7-D866D28CD85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6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1C52-EC68-422C-A5FF-CD0BF9AE67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6BA8-C402-4CA3-9472-EDF80871D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5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106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492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7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6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2588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4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2852" y="115895"/>
            <a:ext cx="2734733" cy="62388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22" y="115895"/>
            <a:ext cx="8005233" cy="6238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750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1C52-EC68-422C-A5FF-CD0BF9AE67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6BA8-C402-4CA3-9472-EDF80871D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3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5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9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1C52-EC68-422C-A5FF-CD0BF9AE67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6BA8-C402-4CA3-9472-EDF80871D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5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4" name="Picture 6" descr="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8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45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747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22" y="981075"/>
            <a:ext cx="5369983" cy="537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1075"/>
            <a:ext cx="5369984" cy="537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701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1C52-EC68-422C-A5FF-CD0BF9AE67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B6BA8-C402-4CA3-9472-EDF80871D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7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1AEE-5CC6-4131-9368-D4B3327E4E61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C85A-C9C5-4126-B537-342D910F6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4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6" name="Picture 2" descr="2-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59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4422" y="115891"/>
            <a:ext cx="1094316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标题文本样式：微软雅黑</a:t>
            </a:r>
            <a:r>
              <a:rPr lang="en-US" altLang="zh-CN"/>
              <a:t>/28</a:t>
            </a:r>
            <a:r>
              <a:rPr lang="zh-CN" altLang="en-US"/>
              <a:t>号  </a:t>
            </a:r>
            <a:r>
              <a:rPr lang="en-US" altLang="zh-CN"/>
              <a:t>Arial/28pt</a:t>
            </a:r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22" y="981075"/>
            <a:ext cx="10943167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第一级内容文本样式：微软雅黑</a:t>
            </a:r>
            <a:r>
              <a:rPr lang="en-US" altLang="zh-CN"/>
              <a:t>/20</a:t>
            </a:r>
            <a:r>
              <a:rPr lang="zh-CN" altLang="en-US"/>
              <a:t>号  </a:t>
            </a:r>
            <a:r>
              <a:rPr lang="en-US" altLang="zh-CN"/>
              <a:t>Arial/20pt</a:t>
            </a:r>
          </a:p>
          <a:p>
            <a:pPr lvl="1"/>
            <a:r>
              <a:rPr lang="zh-CN" altLang="en-US"/>
              <a:t>第二级内容文本样式：微软雅黑</a:t>
            </a:r>
            <a:r>
              <a:rPr lang="en-US" altLang="zh-CN"/>
              <a:t>/18</a:t>
            </a:r>
            <a:r>
              <a:rPr lang="zh-CN" altLang="en-US"/>
              <a:t>号  </a:t>
            </a:r>
            <a:r>
              <a:rPr lang="en-US" altLang="zh-CN"/>
              <a:t>Arial/18pt</a:t>
            </a:r>
          </a:p>
          <a:p>
            <a:pPr lvl="2"/>
            <a:r>
              <a:rPr lang="zh-CN" altLang="en-US"/>
              <a:t>第三级内容文本样式：微软雅黑</a:t>
            </a:r>
            <a:r>
              <a:rPr lang="en-US" altLang="zh-CN"/>
              <a:t>/16</a:t>
            </a:r>
            <a:r>
              <a:rPr lang="zh-CN" altLang="en-US"/>
              <a:t>号  </a:t>
            </a:r>
            <a:r>
              <a:rPr lang="en-US" altLang="zh-CN"/>
              <a:t>Arial/16pt</a:t>
            </a:r>
          </a:p>
          <a:p>
            <a:pPr lvl="3"/>
            <a:r>
              <a:rPr lang="zh-CN" altLang="en-US"/>
              <a:t>第四级内容文本样式：微软雅黑</a:t>
            </a:r>
            <a:r>
              <a:rPr lang="en-US" altLang="zh-CN"/>
              <a:t>/14</a:t>
            </a:r>
            <a:r>
              <a:rPr lang="zh-CN" altLang="en-US"/>
              <a:t>号  </a:t>
            </a:r>
            <a:r>
              <a:rPr lang="en-US" altLang="zh-CN"/>
              <a:t>Arial/14pt</a:t>
            </a:r>
          </a:p>
          <a:p>
            <a:pPr lvl="4"/>
            <a:r>
              <a:rPr lang="zh-CN" altLang="en-US"/>
              <a:t>第五级内容文本样式：微软雅黑</a:t>
            </a:r>
            <a:r>
              <a:rPr lang="en-US" altLang="zh-CN"/>
              <a:t>/12</a:t>
            </a:r>
            <a:r>
              <a:rPr lang="zh-CN" altLang="en-US"/>
              <a:t>号  </a:t>
            </a:r>
            <a:r>
              <a:rPr lang="en-US" altLang="zh-CN"/>
              <a:t>Arial/12pt</a:t>
            </a:r>
          </a:p>
        </p:txBody>
      </p:sp>
    </p:spTree>
    <p:extLst>
      <p:ext uri="{BB962C8B-B14F-4D97-AF65-F5344CB8AC3E}">
        <p14:creationId xmlns:p14="http://schemas.microsoft.com/office/powerpoint/2010/main" val="206350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5pPr>
      <a:lvl6pPr marL="457189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6pPr>
      <a:lvl7pPr marL="91437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7pPr>
      <a:lvl8pPr marL="1371566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8pPr>
      <a:lvl9pPr marL="1828754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charset="-122"/>
        </a:defRPr>
      </a:lvl9pPr>
    </p:titleStyle>
    <p:bodyStyle>
      <a:lvl1pPr marL="180970" indent="-18097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1325" indent="-18097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95328" indent="-174621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55682" indent="-18097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4146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076399" indent="-184146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533587" indent="-184146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2990776" indent="-184146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447964" indent="-184146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mailto:wna@usst.edu.cn" TargetMode="External"/><Relationship Id="rId7" Type="http://schemas.openxmlformats.org/officeDocument/2006/relationships/hyperlink" Target="mailto:%7d@huawei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uangyuliang1@huawei.com" TargetMode="External"/><Relationship Id="rId5" Type="http://schemas.openxmlformats.org/officeDocument/2006/relationships/hyperlink" Target="mailto:%7blin.sian.jheng1@huawei.com" TargetMode="External"/><Relationship Id="rId4" Type="http://schemas.openxmlformats.org/officeDocument/2006/relationships/hyperlink" Target="mailto:yan1993@mail.ustc.edu.c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75000"/>
              </a:schemeClr>
            </a:gs>
            <a:gs pos="51000">
              <a:schemeClr val="bg1"/>
            </a:gs>
            <a:gs pos="100000">
              <a:schemeClr val="bg1"/>
            </a:gs>
            <a:gs pos="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4738" y="2055476"/>
            <a:ext cx="11497704" cy="1323439"/>
          </a:xfrm>
          <a:prstGeom prst="rect">
            <a:avLst/>
          </a:prstGeom>
          <a:noFill/>
          <a:ln>
            <a:noFill/>
          </a:ln>
        </p:spPr>
        <p:txBody>
          <a:bodyPr wrap="square" lIns="252000" rIns="0" rtlCol="0">
            <a:spAutoFit/>
          </a:bodyPr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An Entropy Coding Based on Binary </a:t>
            </a:r>
            <a:r>
              <a:rPr lang="en-US" altLang="zh-CN" sz="4000" b="1" dirty="0" smtClean="0">
                <a:cs typeface="+mn-ea"/>
                <a:sym typeface="+mn-lt"/>
              </a:rPr>
              <a:t>Encoding for</a:t>
            </a:r>
            <a:endParaRPr lang="en-US" altLang="zh-CN" sz="4000" b="1" dirty="0">
              <a:cs typeface="+mn-ea"/>
              <a:sym typeface="+mn-lt"/>
            </a:endParaRPr>
          </a:p>
          <a:p>
            <a:pPr algn="ctr"/>
            <a:r>
              <a:rPr lang="en-US" altLang="zh-CN" sz="4000" b="1" dirty="0">
                <a:cs typeface="+mn-ea"/>
                <a:sym typeface="+mn-lt"/>
              </a:rPr>
              <a:t>Mixed-Radix Digits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4363" y="451508"/>
            <a:ext cx="2913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DCC 2022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197703" y="3847286"/>
                <a:ext cx="9551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𝑁𝑎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𝑊𝑎𝑛𝑔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𝑊𝑒𝑖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𝑌𝑎𝑛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𝑆𝑖𝑎𝑛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𝐽h𝑒𝑛𝑔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𝐿𝑖𝑛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𝑌𝑢𝑙𝑖𝑎𝑛𝑔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𝐻𝑢𝑎𝑛𝑔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03" y="3847286"/>
                <a:ext cx="9551773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1852611" y="4712962"/>
            <a:ext cx="7674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 University </a:t>
            </a:r>
            <a:r>
              <a:rPr lang="en-US" altLang="zh-CN" sz="2000" dirty="0"/>
              <a:t>of Shanghai for Science and </a:t>
            </a:r>
            <a:r>
              <a:rPr lang="en-US" altLang="zh-CN" sz="2000" dirty="0" smtClean="0"/>
              <a:t>Technology, </a:t>
            </a:r>
            <a:r>
              <a:rPr lang="en-US" altLang="zh-CN" sz="2000" dirty="0"/>
              <a:t>Shanghai, </a:t>
            </a:r>
            <a:r>
              <a:rPr lang="en-US" altLang="zh-CN" sz="2000" dirty="0" smtClean="0"/>
              <a:t>China</a:t>
            </a:r>
          </a:p>
          <a:p>
            <a:r>
              <a:rPr lang="en-US" altLang="zh-CN" sz="2000" dirty="0"/>
              <a:t>2 University of Science and Technology of China, </a:t>
            </a:r>
            <a:r>
              <a:rPr lang="en-US" altLang="zh-CN" sz="2000" dirty="0" err="1"/>
              <a:t>Heifei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China</a:t>
            </a:r>
          </a:p>
          <a:p>
            <a:r>
              <a:rPr lang="en-US" altLang="zh-CN" sz="2000" dirty="0"/>
              <a:t>3 Huawei Technology Co., Ltd, Hong Kong, China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760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9"/>
    </mc:Choice>
    <mc:Fallback xmlns="">
      <p:transition spd="slow" advTm="1483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1" cy="2140085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342" y="309685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CONTENTS</a:t>
            </a:r>
            <a:endParaRPr lang="zh-CN" altLang="en-US" sz="4400" b="1" dirty="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87831" y="4709596"/>
            <a:ext cx="1537600" cy="1231052"/>
            <a:chOff x="8611286" y="2471738"/>
            <a:chExt cx="1537599" cy="1229035"/>
          </a:xfrm>
        </p:grpSpPr>
        <p:sp>
          <p:nvSpPr>
            <p:cNvPr id="5" name="文本框 4"/>
            <p:cNvSpPr txBox="1"/>
            <p:nvPr/>
          </p:nvSpPr>
          <p:spPr>
            <a:xfrm>
              <a:off x="8611286" y="2471738"/>
              <a:ext cx="1537599" cy="706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Part 1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353015" y="3055501"/>
              <a:ext cx="184730" cy="645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3600" b="1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24567" y="4701443"/>
            <a:ext cx="2236510" cy="1239205"/>
            <a:chOff x="9498928" y="2471737"/>
            <a:chExt cx="2236510" cy="1226304"/>
          </a:xfrm>
        </p:grpSpPr>
        <p:sp>
          <p:nvSpPr>
            <p:cNvPr id="9" name="文本框 8"/>
            <p:cNvSpPr txBox="1"/>
            <p:nvPr/>
          </p:nvSpPr>
          <p:spPr>
            <a:xfrm>
              <a:off x="9729967" y="2471737"/>
              <a:ext cx="1537600" cy="700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Part 2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498928" y="3058439"/>
              <a:ext cx="2236510" cy="639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cs typeface="+mn-ea"/>
                  <a:sym typeface="+mn-lt"/>
                </a:rPr>
                <a:t>Algorithm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265840" y="4712383"/>
            <a:ext cx="1620957" cy="1228265"/>
            <a:chOff x="8728017" y="2462011"/>
            <a:chExt cx="1620957" cy="1237028"/>
          </a:xfrm>
        </p:grpSpPr>
        <p:sp>
          <p:nvSpPr>
            <p:cNvPr id="12" name="文本框 11"/>
            <p:cNvSpPr txBox="1"/>
            <p:nvPr/>
          </p:nvSpPr>
          <p:spPr>
            <a:xfrm>
              <a:off x="8728017" y="2462011"/>
              <a:ext cx="1537600" cy="712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Part 3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728017" y="3048097"/>
              <a:ext cx="1620957" cy="65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cs typeface="+mn-ea"/>
                  <a:sym typeface="+mn-lt"/>
                </a:rPr>
                <a:t>R</a:t>
              </a:r>
              <a:r>
                <a:rPr lang="en-US" altLang="zh-CN" sz="3600" b="1" dirty="0" smtClean="0">
                  <a:cs typeface="+mn-ea"/>
                  <a:sym typeface="+mn-lt"/>
                </a:rPr>
                <a:t>esults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rot="5400000">
            <a:off x="2437577" y="4286275"/>
            <a:ext cx="360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438717" y="1107414"/>
            <a:ext cx="4822371" cy="103239"/>
            <a:chOff x="6618518" y="1126210"/>
            <a:chExt cx="4822371" cy="103239"/>
          </a:xfrm>
        </p:grpSpPr>
        <p:sp>
          <p:nvSpPr>
            <p:cNvPr id="27" name="矩形 26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374440" y="2639576"/>
            <a:ext cx="1728000" cy="1728000"/>
            <a:chOff x="4960938" y="2736850"/>
            <a:chExt cx="1728000" cy="1728000"/>
          </a:xfrm>
        </p:grpSpPr>
        <p:grpSp>
          <p:nvGrpSpPr>
            <p:cNvPr id="44" name="组合 17"/>
            <p:cNvGrpSpPr>
              <a:grpSpLocks/>
            </p:cNvGrpSpPr>
            <p:nvPr/>
          </p:nvGrpSpPr>
          <p:grpSpPr bwMode="auto">
            <a:xfrm>
              <a:off x="4960938" y="2736850"/>
              <a:ext cx="1728000" cy="1728000"/>
              <a:chOff x="0" y="0"/>
              <a:chExt cx="2280532" cy="2280532"/>
            </a:xfrm>
            <a:solidFill>
              <a:srgbClr val="3D77AA"/>
            </a:solidFill>
          </p:grpSpPr>
          <p:sp>
            <p:nvSpPr>
              <p:cNvPr id="45" name="椭圆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0532" cy="22805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椭圆 19"/>
              <p:cNvSpPr>
                <a:spLocks noChangeArrowheads="1"/>
              </p:cNvSpPr>
              <p:nvPr/>
            </p:nvSpPr>
            <p:spPr bwMode="auto">
              <a:xfrm>
                <a:off x="114266" y="114266"/>
                <a:ext cx="2052000" cy="205200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23"/>
            <p:cNvGrpSpPr>
              <a:grpSpLocks/>
            </p:cNvGrpSpPr>
            <p:nvPr/>
          </p:nvGrpSpPr>
          <p:grpSpPr bwMode="auto">
            <a:xfrm>
              <a:off x="5342073" y="3122916"/>
              <a:ext cx="979200" cy="979200"/>
              <a:chOff x="0" y="0"/>
              <a:chExt cx="1225550" cy="1131888"/>
            </a:xfrm>
          </p:grpSpPr>
          <p:sp>
            <p:nvSpPr>
              <p:cNvPr id="51" name="Freeform 110"/>
              <p:cNvSpPr>
                <a:spLocks noEditPoints="1" noChangeArrowheads="1"/>
              </p:cNvSpPr>
              <p:nvPr/>
            </p:nvSpPr>
            <p:spPr bwMode="auto">
              <a:xfrm>
                <a:off x="493712" y="0"/>
                <a:ext cx="731838" cy="735013"/>
              </a:xfrm>
              <a:custGeom>
                <a:avLst/>
                <a:gdLst>
                  <a:gd name="T0" fmla="*/ 2147483646 w 256"/>
                  <a:gd name="T1" fmla="*/ 2147483646 h 257"/>
                  <a:gd name="T2" fmla="*/ 2147483646 w 256"/>
                  <a:gd name="T3" fmla="*/ 2147483646 h 257"/>
                  <a:gd name="T4" fmla="*/ 0 w 256"/>
                  <a:gd name="T5" fmla="*/ 2147483646 h 257"/>
                  <a:gd name="T6" fmla="*/ 2147483646 w 256"/>
                  <a:gd name="T7" fmla="*/ 2147483646 h 257"/>
                  <a:gd name="T8" fmla="*/ 2147483646 w 256"/>
                  <a:gd name="T9" fmla="*/ 2147483646 h 257"/>
                  <a:gd name="T10" fmla="*/ 2147483646 w 256"/>
                  <a:gd name="T11" fmla="*/ 2147483646 h 257"/>
                  <a:gd name="T12" fmla="*/ 2147483646 w 256"/>
                  <a:gd name="T13" fmla="*/ 2147483646 h 257"/>
                  <a:gd name="T14" fmla="*/ 2147483646 w 256"/>
                  <a:gd name="T15" fmla="*/ 2147483646 h 257"/>
                  <a:gd name="T16" fmla="*/ 2147483646 w 256"/>
                  <a:gd name="T17" fmla="*/ 2147483646 h 257"/>
                  <a:gd name="T18" fmla="*/ 2147483646 w 256"/>
                  <a:gd name="T19" fmla="*/ 2147483646 h 257"/>
                  <a:gd name="T20" fmla="*/ 2147483646 w 256"/>
                  <a:gd name="T21" fmla="*/ 2147483646 h 257"/>
                  <a:gd name="T22" fmla="*/ 2147483646 w 256"/>
                  <a:gd name="T23" fmla="*/ 2147483646 h 257"/>
                  <a:gd name="T24" fmla="*/ 2147483646 w 256"/>
                  <a:gd name="T25" fmla="*/ 2147483646 h 257"/>
                  <a:gd name="T26" fmla="*/ 2147483646 w 256"/>
                  <a:gd name="T27" fmla="*/ 2147483646 h 257"/>
                  <a:gd name="T28" fmla="*/ 2147483646 w 256"/>
                  <a:gd name="T29" fmla="*/ 2147483646 h 257"/>
                  <a:gd name="T30" fmla="*/ 2147483646 w 256"/>
                  <a:gd name="T31" fmla="*/ 2147483646 h 257"/>
                  <a:gd name="T32" fmla="*/ 2147483646 w 256"/>
                  <a:gd name="T33" fmla="*/ 2147483646 h 257"/>
                  <a:gd name="T34" fmla="*/ 2147483646 w 256"/>
                  <a:gd name="T35" fmla="*/ 2147483646 h 257"/>
                  <a:gd name="T36" fmla="*/ 2147483646 w 256"/>
                  <a:gd name="T37" fmla="*/ 2147483646 h 257"/>
                  <a:gd name="T38" fmla="*/ 2147483646 w 256"/>
                  <a:gd name="T39" fmla="*/ 2147483646 h 257"/>
                  <a:gd name="T40" fmla="*/ 2147483646 w 256"/>
                  <a:gd name="T41" fmla="*/ 2147483646 h 257"/>
                  <a:gd name="T42" fmla="*/ 2147483646 w 256"/>
                  <a:gd name="T43" fmla="*/ 2147483646 h 257"/>
                  <a:gd name="T44" fmla="*/ 2147483646 w 256"/>
                  <a:gd name="T45" fmla="*/ 2147483646 h 257"/>
                  <a:gd name="T46" fmla="*/ 2147483646 w 256"/>
                  <a:gd name="T47" fmla="*/ 2147483646 h 2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6"/>
                  <a:gd name="T73" fmla="*/ 0 h 257"/>
                  <a:gd name="T74" fmla="*/ 256 w 256"/>
                  <a:gd name="T75" fmla="*/ 257 h 2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6" h="257">
                    <a:moveTo>
                      <a:pt x="233" y="24"/>
                    </a:moveTo>
                    <a:cubicBezTo>
                      <a:pt x="210" y="0"/>
                      <a:pt x="172" y="0"/>
                      <a:pt x="149" y="24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84" y="257"/>
                      <a:pt x="84" y="257"/>
                      <a:pt x="84" y="257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56" y="85"/>
                      <a:pt x="256" y="47"/>
                      <a:pt x="233" y="24"/>
                    </a:cubicBezTo>
                    <a:close/>
                    <a:moveTo>
                      <a:pt x="50" y="174"/>
                    </a:moveTo>
                    <a:cubicBezTo>
                      <a:pt x="40" y="164"/>
                      <a:pt x="40" y="164"/>
                      <a:pt x="40" y="164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69" y="36"/>
                      <a:pt x="173" y="36"/>
                      <a:pt x="176" y="38"/>
                    </a:cubicBezTo>
                    <a:cubicBezTo>
                      <a:pt x="179" y="41"/>
                      <a:pt x="179" y="46"/>
                      <a:pt x="176" y="48"/>
                    </a:cubicBezTo>
                    <a:lnTo>
                      <a:pt x="50" y="174"/>
                    </a:lnTo>
                    <a:close/>
                    <a:moveTo>
                      <a:pt x="71" y="195"/>
                    </a:moveTo>
                    <a:cubicBezTo>
                      <a:pt x="61" y="185"/>
                      <a:pt x="61" y="185"/>
                      <a:pt x="61" y="185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200" y="46"/>
                      <a:pt x="205" y="46"/>
                      <a:pt x="208" y="49"/>
                    </a:cubicBezTo>
                    <a:cubicBezTo>
                      <a:pt x="210" y="52"/>
                      <a:pt x="210" y="56"/>
                      <a:pt x="208" y="59"/>
                    </a:cubicBezTo>
                    <a:lnTo>
                      <a:pt x="71" y="195"/>
                    </a:lnTo>
                    <a:close/>
                    <a:moveTo>
                      <a:pt x="92" y="216"/>
                    </a:moveTo>
                    <a:cubicBezTo>
                      <a:pt x="82" y="206"/>
                      <a:pt x="82" y="206"/>
                      <a:pt x="82" y="206"/>
                    </a:cubicBezTo>
                    <a:cubicBezTo>
                      <a:pt x="208" y="80"/>
                      <a:pt x="208" y="80"/>
                      <a:pt x="208" y="80"/>
                    </a:cubicBezTo>
                    <a:cubicBezTo>
                      <a:pt x="211" y="78"/>
                      <a:pt x="215" y="78"/>
                      <a:pt x="218" y="80"/>
                    </a:cubicBezTo>
                    <a:cubicBezTo>
                      <a:pt x="221" y="83"/>
                      <a:pt x="221" y="88"/>
                      <a:pt x="218" y="90"/>
                    </a:cubicBezTo>
                    <a:lnTo>
                      <a:pt x="92" y="2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111"/>
              <p:cNvSpPr>
                <a:spLocks noChangeArrowheads="1"/>
              </p:cNvSpPr>
              <p:nvPr/>
            </p:nvSpPr>
            <p:spPr bwMode="auto">
              <a:xfrm>
                <a:off x="88900" y="627063"/>
                <a:ext cx="504825" cy="504825"/>
              </a:xfrm>
              <a:custGeom>
                <a:avLst/>
                <a:gdLst>
                  <a:gd name="T0" fmla="*/ 2147483646 w 318"/>
                  <a:gd name="T1" fmla="*/ 2147483646 h 318"/>
                  <a:gd name="T2" fmla="*/ 2147483646 w 318"/>
                  <a:gd name="T3" fmla="*/ 2147483646 h 318"/>
                  <a:gd name="T4" fmla="*/ 2147483646 w 318"/>
                  <a:gd name="T5" fmla="*/ 2147483646 h 318"/>
                  <a:gd name="T6" fmla="*/ 2147483646 w 318"/>
                  <a:gd name="T7" fmla="*/ 0 h 318"/>
                  <a:gd name="T8" fmla="*/ 2147483646 w 318"/>
                  <a:gd name="T9" fmla="*/ 2147483646 h 318"/>
                  <a:gd name="T10" fmla="*/ 2147483646 w 318"/>
                  <a:gd name="T11" fmla="*/ 2147483646 h 318"/>
                  <a:gd name="T12" fmla="*/ 2147483646 w 318"/>
                  <a:gd name="T13" fmla="*/ 2147483646 h 318"/>
                  <a:gd name="T14" fmla="*/ 0 w 318"/>
                  <a:gd name="T15" fmla="*/ 2147483646 h 318"/>
                  <a:gd name="T16" fmla="*/ 2147483646 w 318"/>
                  <a:gd name="T17" fmla="*/ 2147483646 h 318"/>
                  <a:gd name="T18" fmla="*/ 2147483646 w 318"/>
                  <a:gd name="T19" fmla="*/ 2147483646 h 318"/>
                  <a:gd name="T20" fmla="*/ 2147483646 w 318"/>
                  <a:gd name="T21" fmla="*/ 2147483646 h 3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8"/>
                  <a:gd name="T34" fmla="*/ 0 h 318"/>
                  <a:gd name="T35" fmla="*/ 318 w 318"/>
                  <a:gd name="T36" fmla="*/ 318 h 3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8" h="318">
                    <a:moveTo>
                      <a:pt x="205" y="190"/>
                    </a:moveTo>
                    <a:lnTo>
                      <a:pt x="192" y="176"/>
                    </a:lnTo>
                    <a:lnTo>
                      <a:pt x="318" y="50"/>
                    </a:lnTo>
                    <a:lnTo>
                      <a:pt x="268" y="0"/>
                    </a:lnTo>
                    <a:lnTo>
                      <a:pt x="142" y="126"/>
                    </a:lnTo>
                    <a:lnTo>
                      <a:pt x="129" y="113"/>
                    </a:lnTo>
                    <a:lnTo>
                      <a:pt x="99" y="127"/>
                    </a:lnTo>
                    <a:lnTo>
                      <a:pt x="0" y="289"/>
                    </a:lnTo>
                    <a:lnTo>
                      <a:pt x="28" y="318"/>
                    </a:lnTo>
                    <a:lnTo>
                      <a:pt x="189" y="221"/>
                    </a:lnTo>
                    <a:lnTo>
                      <a:pt x="205" y="1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112"/>
              <p:cNvSpPr>
                <a:spLocks noChangeArrowheads="1"/>
              </p:cNvSpPr>
              <p:nvPr/>
            </p:nvSpPr>
            <p:spPr bwMode="auto">
              <a:xfrm>
                <a:off x="0" y="11113"/>
                <a:ext cx="539750" cy="538163"/>
              </a:xfrm>
              <a:custGeom>
                <a:avLst/>
                <a:gdLst>
                  <a:gd name="T0" fmla="*/ 2147483646 w 189"/>
                  <a:gd name="T1" fmla="*/ 0 h 188"/>
                  <a:gd name="T2" fmla="*/ 2147483646 w 189"/>
                  <a:gd name="T3" fmla="*/ 2147483646 h 188"/>
                  <a:gd name="T4" fmla="*/ 2147483646 w 189"/>
                  <a:gd name="T5" fmla="*/ 2147483646 h 188"/>
                  <a:gd name="T6" fmla="*/ 2147483646 w 189"/>
                  <a:gd name="T7" fmla="*/ 2147483646 h 188"/>
                  <a:gd name="T8" fmla="*/ 2147483646 w 189"/>
                  <a:gd name="T9" fmla="*/ 2147483646 h 188"/>
                  <a:gd name="T10" fmla="*/ 2147483646 w 189"/>
                  <a:gd name="T11" fmla="*/ 2147483646 h 188"/>
                  <a:gd name="T12" fmla="*/ 2147483646 w 189"/>
                  <a:gd name="T13" fmla="*/ 2147483646 h 188"/>
                  <a:gd name="T14" fmla="*/ 2147483646 w 189"/>
                  <a:gd name="T15" fmla="*/ 2147483646 h 188"/>
                  <a:gd name="T16" fmla="*/ 0 w 189"/>
                  <a:gd name="T17" fmla="*/ 2147483646 h 188"/>
                  <a:gd name="T18" fmla="*/ 2147483646 w 189"/>
                  <a:gd name="T19" fmla="*/ 2147483646 h 188"/>
                  <a:gd name="T20" fmla="*/ 2147483646 w 189"/>
                  <a:gd name="T21" fmla="*/ 2147483646 h 188"/>
                  <a:gd name="T22" fmla="*/ 2147483646 w 189"/>
                  <a:gd name="T23" fmla="*/ 0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9"/>
                  <a:gd name="T37" fmla="*/ 0 h 188"/>
                  <a:gd name="T38" fmla="*/ 189 w 189"/>
                  <a:gd name="T39" fmla="*/ 188 h 1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9" h="188">
                    <a:moveTo>
                      <a:pt x="94" y="0"/>
                    </a:moveTo>
                    <a:cubicBezTo>
                      <a:pt x="86" y="0"/>
                      <a:pt x="79" y="1"/>
                      <a:pt x="71" y="3"/>
                    </a:cubicBezTo>
                    <a:cubicBezTo>
                      <a:pt x="72" y="3"/>
                      <a:pt x="73" y="4"/>
                      <a:pt x="73" y="4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25" y="56"/>
                      <a:pt x="125" y="84"/>
                      <a:pt x="107" y="101"/>
                    </a:cubicBezTo>
                    <a:cubicBezTo>
                      <a:pt x="90" y="118"/>
                      <a:pt x="62" y="118"/>
                      <a:pt x="45" y="101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9" y="65"/>
                      <a:pt x="8" y="63"/>
                      <a:pt x="6" y="61"/>
                    </a:cubicBezTo>
                    <a:cubicBezTo>
                      <a:pt x="2" y="72"/>
                      <a:pt x="0" y="8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9" y="146"/>
                      <a:pt x="189" y="94"/>
                    </a:cubicBezTo>
                    <a:cubicBezTo>
                      <a:pt x="189" y="42"/>
                      <a:pt x="146" y="0"/>
                      <a:pt x="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113"/>
              <p:cNvSpPr>
                <a:spLocks noEditPoints="1" noChangeArrowheads="1"/>
              </p:cNvSpPr>
              <p:nvPr/>
            </p:nvSpPr>
            <p:spPr bwMode="auto">
              <a:xfrm>
                <a:off x="665162" y="649288"/>
                <a:ext cx="485775" cy="482600"/>
              </a:xfrm>
              <a:custGeom>
                <a:avLst/>
                <a:gdLst>
                  <a:gd name="T0" fmla="*/ 2147483646 w 170"/>
                  <a:gd name="T1" fmla="*/ 2147483646 h 169"/>
                  <a:gd name="T2" fmla="*/ 2147483646 w 170"/>
                  <a:gd name="T3" fmla="*/ 2147483646 h 169"/>
                  <a:gd name="T4" fmla="*/ 2147483646 w 170"/>
                  <a:gd name="T5" fmla="*/ 0 h 169"/>
                  <a:gd name="T6" fmla="*/ 0 w 170"/>
                  <a:gd name="T7" fmla="*/ 2147483646 h 169"/>
                  <a:gd name="T8" fmla="*/ 2147483646 w 170"/>
                  <a:gd name="T9" fmla="*/ 2147483646 h 169"/>
                  <a:gd name="T10" fmla="*/ 2147483646 w 170"/>
                  <a:gd name="T11" fmla="*/ 2147483646 h 169"/>
                  <a:gd name="T12" fmla="*/ 2147483646 w 170"/>
                  <a:gd name="T13" fmla="*/ 2147483646 h 169"/>
                  <a:gd name="T14" fmla="*/ 2147483646 w 170"/>
                  <a:gd name="T15" fmla="*/ 2147483646 h 169"/>
                  <a:gd name="T16" fmla="*/ 2147483646 w 170"/>
                  <a:gd name="T17" fmla="*/ 2147483646 h 169"/>
                  <a:gd name="T18" fmla="*/ 2147483646 w 170"/>
                  <a:gd name="T19" fmla="*/ 2147483646 h 169"/>
                  <a:gd name="T20" fmla="*/ 2147483646 w 170"/>
                  <a:gd name="T21" fmla="*/ 2147483646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0"/>
                  <a:gd name="T34" fmla="*/ 0 h 169"/>
                  <a:gd name="T35" fmla="*/ 170 w 170"/>
                  <a:gd name="T36" fmla="*/ 169 h 1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0" h="169">
                    <a:moveTo>
                      <a:pt x="149" y="149"/>
                    </a:moveTo>
                    <a:cubicBezTo>
                      <a:pt x="170" y="129"/>
                      <a:pt x="170" y="95"/>
                      <a:pt x="149" y="75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96" y="169"/>
                      <a:pt x="129" y="169"/>
                      <a:pt x="149" y="149"/>
                    </a:cubicBezTo>
                    <a:close/>
                    <a:moveTo>
                      <a:pt x="99" y="99"/>
                    </a:moveTo>
                    <a:cubicBezTo>
                      <a:pt x="107" y="90"/>
                      <a:pt x="121" y="90"/>
                      <a:pt x="130" y="99"/>
                    </a:cubicBezTo>
                    <a:cubicBezTo>
                      <a:pt x="138" y="107"/>
                      <a:pt x="138" y="121"/>
                      <a:pt x="130" y="129"/>
                    </a:cubicBezTo>
                    <a:cubicBezTo>
                      <a:pt x="121" y="138"/>
                      <a:pt x="107" y="138"/>
                      <a:pt x="99" y="129"/>
                    </a:cubicBezTo>
                    <a:cubicBezTo>
                      <a:pt x="91" y="121"/>
                      <a:pt x="91" y="107"/>
                      <a:pt x="99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9045455" y="2639576"/>
            <a:ext cx="1728000" cy="1728000"/>
            <a:chOff x="8072438" y="2736850"/>
            <a:chExt cx="1728000" cy="1728000"/>
          </a:xfrm>
        </p:grpSpPr>
        <p:grpSp>
          <p:nvGrpSpPr>
            <p:cNvPr id="47" name="组合 20"/>
            <p:cNvGrpSpPr>
              <a:grpSpLocks/>
            </p:cNvGrpSpPr>
            <p:nvPr/>
          </p:nvGrpSpPr>
          <p:grpSpPr bwMode="auto">
            <a:xfrm>
              <a:off x="8072438" y="2736850"/>
              <a:ext cx="1728000" cy="1728000"/>
              <a:chOff x="0" y="0"/>
              <a:chExt cx="2280532" cy="2280532"/>
            </a:xfrm>
            <a:solidFill>
              <a:srgbClr val="3D77AA"/>
            </a:solidFill>
          </p:grpSpPr>
          <p:sp>
            <p:nvSpPr>
              <p:cNvPr id="48" name="椭圆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0532" cy="22805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椭圆 22"/>
              <p:cNvSpPr>
                <a:spLocks noChangeArrowheads="1"/>
              </p:cNvSpPr>
              <p:nvPr/>
            </p:nvSpPr>
            <p:spPr bwMode="auto">
              <a:xfrm>
                <a:off x="114266" y="114266"/>
                <a:ext cx="2052000" cy="205200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28"/>
            <p:cNvGrpSpPr>
              <a:grpSpLocks/>
            </p:cNvGrpSpPr>
            <p:nvPr/>
          </p:nvGrpSpPr>
          <p:grpSpPr bwMode="auto">
            <a:xfrm>
              <a:off x="8456343" y="3150951"/>
              <a:ext cx="979200" cy="979200"/>
              <a:chOff x="0" y="0"/>
              <a:chExt cx="1397000" cy="1506538"/>
            </a:xfrm>
          </p:grpSpPr>
          <p:sp>
            <p:nvSpPr>
              <p:cNvPr id="56" name="Freeform 3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397000" cy="1038225"/>
              </a:xfrm>
              <a:custGeom>
                <a:avLst/>
                <a:gdLst>
                  <a:gd name="T0" fmla="*/ 2147483646 w 489"/>
                  <a:gd name="T1" fmla="*/ 2147483646 h 363"/>
                  <a:gd name="T2" fmla="*/ 0 w 489"/>
                  <a:gd name="T3" fmla="*/ 2147483646 h 363"/>
                  <a:gd name="T4" fmla="*/ 0 w 489"/>
                  <a:gd name="T5" fmla="*/ 2147483646 h 363"/>
                  <a:gd name="T6" fmla="*/ 0 w 489"/>
                  <a:gd name="T7" fmla="*/ 2147483646 h 363"/>
                  <a:gd name="T8" fmla="*/ 2147483646 w 489"/>
                  <a:gd name="T9" fmla="*/ 0 h 363"/>
                  <a:gd name="T10" fmla="*/ 2147483646 w 489"/>
                  <a:gd name="T11" fmla="*/ 0 h 363"/>
                  <a:gd name="T12" fmla="*/ 2147483646 w 489"/>
                  <a:gd name="T13" fmla="*/ 0 h 363"/>
                  <a:gd name="T14" fmla="*/ 2147483646 w 489"/>
                  <a:gd name="T15" fmla="*/ 2147483646 h 363"/>
                  <a:gd name="T16" fmla="*/ 2147483646 w 489"/>
                  <a:gd name="T17" fmla="*/ 2147483646 h 363"/>
                  <a:gd name="T18" fmla="*/ 2147483646 w 489"/>
                  <a:gd name="T19" fmla="*/ 2147483646 h 363"/>
                  <a:gd name="T20" fmla="*/ 2147483646 w 489"/>
                  <a:gd name="T21" fmla="*/ 2147483646 h 363"/>
                  <a:gd name="T22" fmla="*/ 2147483646 w 489"/>
                  <a:gd name="T23" fmla="*/ 2147483646 h 363"/>
                  <a:gd name="T24" fmla="*/ 2147483646 w 489"/>
                  <a:gd name="T25" fmla="*/ 2147483646 h 363"/>
                  <a:gd name="T26" fmla="*/ 2147483646 w 489"/>
                  <a:gd name="T27" fmla="*/ 2147483646 h 363"/>
                  <a:gd name="T28" fmla="*/ 2147483646 w 489"/>
                  <a:gd name="T29" fmla="*/ 2147483646 h 363"/>
                  <a:gd name="T30" fmla="*/ 2147483646 w 489"/>
                  <a:gd name="T31" fmla="*/ 2147483646 h 363"/>
                  <a:gd name="T32" fmla="*/ 2147483646 w 489"/>
                  <a:gd name="T33" fmla="*/ 2147483646 h 363"/>
                  <a:gd name="T34" fmla="*/ 2147483646 w 489"/>
                  <a:gd name="T35" fmla="*/ 2147483646 h 363"/>
                  <a:gd name="T36" fmla="*/ 2147483646 w 489"/>
                  <a:gd name="T37" fmla="*/ 2147483646 h 363"/>
                  <a:gd name="T38" fmla="*/ 2147483646 w 489"/>
                  <a:gd name="T39" fmla="*/ 2147483646 h 363"/>
                  <a:gd name="T40" fmla="*/ 2147483646 w 489"/>
                  <a:gd name="T41" fmla="*/ 2147483646 h 363"/>
                  <a:gd name="T42" fmla="*/ 2147483646 w 489"/>
                  <a:gd name="T43" fmla="*/ 2147483646 h 363"/>
                  <a:gd name="T44" fmla="*/ 2147483646 w 489"/>
                  <a:gd name="T45" fmla="*/ 2147483646 h 363"/>
                  <a:gd name="T46" fmla="*/ 2147483646 w 489"/>
                  <a:gd name="T47" fmla="*/ 2147483646 h 363"/>
                  <a:gd name="T48" fmla="*/ 2147483646 w 489"/>
                  <a:gd name="T49" fmla="*/ 2147483646 h 3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9"/>
                  <a:gd name="T76" fmla="*/ 0 h 363"/>
                  <a:gd name="T77" fmla="*/ 489 w 489"/>
                  <a:gd name="T78" fmla="*/ 363 h 3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9" h="363">
                    <a:moveTo>
                      <a:pt x="83" y="363"/>
                    </a:moveTo>
                    <a:cubicBezTo>
                      <a:pt x="37" y="363"/>
                      <a:pt x="0" y="326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51" y="0"/>
                      <a:pt x="489" y="38"/>
                      <a:pt x="489" y="83"/>
                    </a:cubicBezTo>
                    <a:cubicBezTo>
                      <a:pt x="489" y="83"/>
                      <a:pt x="489" y="83"/>
                      <a:pt x="489" y="83"/>
                    </a:cubicBezTo>
                    <a:cubicBezTo>
                      <a:pt x="489" y="280"/>
                      <a:pt x="489" y="280"/>
                      <a:pt x="489" y="280"/>
                    </a:cubicBezTo>
                    <a:cubicBezTo>
                      <a:pt x="489" y="326"/>
                      <a:pt x="451" y="363"/>
                      <a:pt x="406" y="363"/>
                    </a:cubicBezTo>
                    <a:cubicBezTo>
                      <a:pt x="406" y="363"/>
                      <a:pt x="406" y="363"/>
                      <a:pt x="406" y="363"/>
                    </a:cubicBezTo>
                    <a:cubicBezTo>
                      <a:pt x="83" y="363"/>
                      <a:pt x="83" y="363"/>
                      <a:pt x="83" y="363"/>
                    </a:cubicBezTo>
                    <a:close/>
                    <a:moveTo>
                      <a:pt x="43" y="83"/>
                    </a:moveTo>
                    <a:cubicBezTo>
                      <a:pt x="43" y="280"/>
                      <a:pt x="43" y="280"/>
                      <a:pt x="43" y="280"/>
                    </a:cubicBezTo>
                    <a:cubicBezTo>
                      <a:pt x="43" y="302"/>
                      <a:pt x="61" y="320"/>
                      <a:pt x="83" y="320"/>
                    </a:cubicBezTo>
                    <a:cubicBezTo>
                      <a:pt x="83" y="320"/>
                      <a:pt x="83" y="320"/>
                      <a:pt x="83" y="320"/>
                    </a:cubicBezTo>
                    <a:cubicBezTo>
                      <a:pt x="406" y="320"/>
                      <a:pt x="406" y="320"/>
                      <a:pt x="406" y="320"/>
                    </a:cubicBezTo>
                    <a:cubicBezTo>
                      <a:pt x="428" y="320"/>
                      <a:pt x="446" y="302"/>
                      <a:pt x="446" y="280"/>
                    </a:cubicBezTo>
                    <a:cubicBezTo>
                      <a:pt x="446" y="280"/>
                      <a:pt x="446" y="280"/>
                      <a:pt x="446" y="280"/>
                    </a:cubicBezTo>
                    <a:cubicBezTo>
                      <a:pt x="446" y="83"/>
                      <a:pt x="446" y="83"/>
                      <a:pt x="446" y="83"/>
                    </a:cubicBezTo>
                    <a:cubicBezTo>
                      <a:pt x="446" y="61"/>
                      <a:pt x="428" y="43"/>
                      <a:pt x="406" y="43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61" y="43"/>
                      <a:pt x="43" y="61"/>
                      <a:pt x="43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9"/>
              <p:cNvSpPr>
                <a:spLocks noChangeArrowheads="1"/>
              </p:cNvSpPr>
              <p:nvPr/>
            </p:nvSpPr>
            <p:spPr bwMode="auto">
              <a:xfrm>
                <a:off x="376237" y="1060450"/>
                <a:ext cx="639763" cy="446088"/>
              </a:xfrm>
              <a:custGeom>
                <a:avLst/>
                <a:gdLst>
                  <a:gd name="T0" fmla="*/ 2147483646 w 224"/>
                  <a:gd name="T1" fmla="*/ 2147483646 h 156"/>
                  <a:gd name="T2" fmla="*/ 2147483646 w 224"/>
                  <a:gd name="T3" fmla="*/ 2147483646 h 156"/>
                  <a:gd name="T4" fmla="*/ 2147483646 w 224"/>
                  <a:gd name="T5" fmla="*/ 0 h 156"/>
                  <a:gd name="T6" fmla="*/ 2147483646 w 224"/>
                  <a:gd name="T7" fmla="*/ 2147483646 h 156"/>
                  <a:gd name="T8" fmla="*/ 2147483646 w 224"/>
                  <a:gd name="T9" fmla="*/ 2147483646 h 156"/>
                  <a:gd name="T10" fmla="*/ 2147483646 w 224"/>
                  <a:gd name="T11" fmla="*/ 2147483646 h 156"/>
                  <a:gd name="T12" fmla="*/ 2147483646 w 224"/>
                  <a:gd name="T13" fmla="*/ 2147483646 h 156"/>
                  <a:gd name="T14" fmla="*/ 2147483646 w 224"/>
                  <a:gd name="T15" fmla="*/ 2147483646 h 156"/>
                  <a:gd name="T16" fmla="*/ 2147483646 w 224"/>
                  <a:gd name="T17" fmla="*/ 2147483646 h 156"/>
                  <a:gd name="T18" fmla="*/ 2147483646 w 224"/>
                  <a:gd name="T19" fmla="*/ 2147483646 h 156"/>
                  <a:gd name="T20" fmla="*/ 2147483646 w 224"/>
                  <a:gd name="T21" fmla="*/ 2147483646 h 156"/>
                  <a:gd name="T22" fmla="*/ 2147483646 w 224"/>
                  <a:gd name="T23" fmla="*/ 2147483646 h 156"/>
                  <a:gd name="T24" fmla="*/ 2147483646 w 224"/>
                  <a:gd name="T25" fmla="*/ 2147483646 h 156"/>
                  <a:gd name="T26" fmla="*/ 2147483646 w 224"/>
                  <a:gd name="T27" fmla="*/ 2147483646 h 156"/>
                  <a:gd name="T28" fmla="*/ 2147483646 w 224"/>
                  <a:gd name="T29" fmla="*/ 2147483646 h 1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4"/>
                  <a:gd name="T46" fmla="*/ 0 h 156"/>
                  <a:gd name="T47" fmla="*/ 224 w 224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4" h="156">
                    <a:moveTo>
                      <a:pt x="219" y="119"/>
                    </a:move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5"/>
                      <a:pt x="118" y="0"/>
                      <a:pt x="112" y="0"/>
                    </a:cubicBezTo>
                    <a:cubicBezTo>
                      <a:pt x="107" y="0"/>
                      <a:pt x="95" y="15"/>
                      <a:pt x="95" y="15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0" y="126"/>
                      <a:pt x="2" y="135"/>
                      <a:pt x="8" y="140"/>
                    </a:cubicBezTo>
                    <a:cubicBezTo>
                      <a:pt x="15" y="146"/>
                      <a:pt x="25" y="144"/>
                      <a:pt x="30" y="138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9"/>
                      <a:pt x="103" y="156"/>
                      <a:pt x="112" y="156"/>
                    </a:cubicBezTo>
                    <a:cubicBezTo>
                      <a:pt x="121" y="156"/>
                      <a:pt x="129" y="149"/>
                      <a:pt x="129" y="140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00" y="144"/>
                      <a:pt x="210" y="146"/>
                      <a:pt x="216" y="140"/>
                    </a:cubicBezTo>
                    <a:cubicBezTo>
                      <a:pt x="223" y="135"/>
                      <a:pt x="224" y="126"/>
                      <a:pt x="219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40"/>
              <p:cNvSpPr>
                <a:spLocks noChangeArrowheads="1"/>
              </p:cNvSpPr>
              <p:nvPr/>
            </p:nvSpPr>
            <p:spPr bwMode="auto">
              <a:xfrm>
                <a:off x="214312" y="271463"/>
                <a:ext cx="968375" cy="503238"/>
              </a:xfrm>
              <a:custGeom>
                <a:avLst/>
                <a:gdLst>
                  <a:gd name="T0" fmla="*/ 2147483646 w 339"/>
                  <a:gd name="T1" fmla="*/ 2147483646 h 176"/>
                  <a:gd name="T2" fmla="*/ 2147483646 w 339"/>
                  <a:gd name="T3" fmla="*/ 2147483646 h 176"/>
                  <a:gd name="T4" fmla="*/ 2147483646 w 339"/>
                  <a:gd name="T5" fmla="*/ 2147483646 h 176"/>
                  <a:gd name="T6" fmla="*/ 2147483646 w 339"/>
                  <a:gd name="T7" fmla="*/ 2147483646 h 176"/>
                  <a:gd name="T8" fmla="*/ 2147483646 w 339"/>
                  <a:gd name="T9" fmla="*/ 2147483646 h 176"/>
                  <a:gd name="T10" fmla="*/ 2147483646 w 339"/>
                  <a:gd name="T11" fmla="*/ 2147483646 h 176"/>
                  <a:gd name="T12" fmla="*/ 2147483646 w 339"/>
                  <a:gd name="T13" fmla="*/ 2147483646 h 176"/>
                  <a:gd name="T14" fmla="*/ 2147483646 w 339"/>
                  <a:gd name="T15" fmla="*/ 2147483646 h 176"/>
                  <a:gd name="T16" fmla="*/ 2147483646 w 339"/>
                  <a:gd name="T17" fmla="*/ 2147483646 h 176"/>
                  <a:gd name="T18" fmla="*/ 2147483646 w 339"/>
                  <a:gd name="T19" fmla="*/ 2147483646 h 176"/>
                  <a:gd name="T20" fmla="*/ 2147483646 w 339"/>
                  <a:gd name="T21" fmla="*/ 2147483646 h 176"/>
                  <a:gd name="T22" fmla="*/ 2147483646 w 339"/>
                  <a:gd name="T23" fmla="*/ 2147483646 h 176"/>
                  <a:gd name="T24" fmla="*/ 2147483646 w 339"/>
                  <a:gd name="T25" fmla="*/ 2147483646 h 176"/>
                  <a:gd name="T26" fmla="*/ 2147483646 w 339"/>
                  <a:gd name="T27" fmla="*/ 2147483646 h 176"/>
                  <a:gd name="T28" fmla="*/ 2147483646 w 339"/>
                  <a:gd name="T29" fmla="*/ 2147483646 h 176"/>
                  <a:gd name="T30" fmla="*/ 2147483646 w 339"/>
                  <a:gd name="T31" fmla="*/ 2147483646 h 176"/>
                  <a:gd name="T32" fmla="*/ 2147483646 w 339"/>
                  <a:gd name="T33" fmla="*/ 2147483646 h 176"/>
                  <a:gd name="T34" fmla="*/ 2147483646 w 339"/>
                  <a:gd name="T35" fmla="*/ 2147483646 h 176"/>
                  <a:gd name="T36" fmla="*/ 2147483646 w 339"/>
                  <a:gd name="T37" fmla="*/ 2147483646 h 176"/>
                  <a:gd name="T38" fmla="*/ 2147483646 w 339"/>
                  <a:gd name="T39" fmla="*/ 2147483646 h 176"/>
                  <a:gd name="T40" fmla="*/ 2147483646 w 339"/>
                  <a:gd name="T41" fmla="*/ 2147483646 h 176"/>
                  <a:gd name="T42" fmla="*/ 2147483646 w 339"/>
                  <a:gd name="T43" fmla="*/ 2147483646 h 176"/>
                  <a:gd name="T44" fmla="*/ 2147483646 w 339"/>
                  <a:gd name="T45" fmla="*/ 2147483646 h 176"/>
                  <a:gd name="T46" fmla="*/ 2147483646 w 339"/>
                  <a:gd name="T47" fmla="*/ 2147483646 h 176"/>
                  <a:gd name="T48" fmla="*/ 2147483646 w 339"/>
                  <a:gd name="T49" fmla="*/ 2147483646 h 176"/>
                  <a:gd name="T50" fmla="*/ 2147483646 w 339"/>
                  <a:gd name="T51" fmla="*/ 2147483646 h 176"/>
                  <a:gd name="T52" fmla="*/ 2147483646 w 339"/>
                  <a:gd name="T53" fmla="*/ 2147483646 h 176"/>
                  <a:gd name="T54" fmla="*/ 2147483646 w 339"/>
                  <a:gd name="T55" fmla="*/ 2147483646 h 176"/>
                  <a:gd name="T56" fmla="*/ 2147483646 w 339"/>
                  <a:gd name="T57" fmla="*/ 2147483646 h 176"/>
                  <a:gd name="T58" fmla="*/ 2147483646 w 339"/>
                  <a:gd name="T59" fmla="*/ 2147483646 h 176"/>
                  <a:gd name="T60" fmla="*/ 2147483646 w 339"/>
                  <a:gd name="T61" fmla="*/ 2147483646 h 176"/>
                  <a:gd name="T62" fmla="*/ 2147483646 w 339"/>
                  <a:gd name="T63" fmla="*/ 2147483646 h 176"/>
                  <a:gd name="T64" fmla="*/ 2147483646 w 339"/>
                  <a:gd name="T65" fmla="*/ 2147483646 h 176"/>
                  <a:gd name="T66" fmla="*/ 2147483646 w 339"/>
                  <a:gd name="T67" fmla="*/ 2147483646 h 176"/>
                  <a:gd name="T68" fmla="*/ 2147483646 w 339"/>
                  <a:gd name="T69" fmla="*/ 2147483646 h 176"/>
                  <a:gd name="T70" fmla="*/ 2147483646 w 339"/>
                  <a:gd name="T71" fmla="*/ 2147483646 h 176"/>
                  <a:gd name="T72" fmla="*/ 2147483646 w 339"/>
                  <a:gd name="T73" fmla="*/ 2147483646 h 176"/>
                  <a:gd name="T74" fmla="*/ 2147483646 w 339"/>
                  <a:gd name="T75" fmla="*/ 2147483646 h 176"/>
                  <a:gd name="T76" fmla="*/ 2147483646 w 339"/>
                  <a:gd name="T77" fmla="*/ 2147483646 h 176"/>
                  <a:gd name="T78" fmla="*/ 2147483646 w 339"/>
                  <a:gd name="T79" fmla="*/ 2147483646 h 176"/>
                  <a:gd name="T80" fmla="*/ 2147483646 w 339"/>
                  <a:gd name="T81" fmla="*/ 2147483646 h 176"/>
                  <a:gd name="T82" fmla="*/ 2147483646 w 339"/>
                  <a:gd name="T83" fmla="*/ 2147483646 h 176"/>
                  <a:gd name="T84" fmla="*/ 2147483646 w 339"/>
                  <a:gd name="T85" fmla="*/ 2147483646 h 176"/>
                  <a:gd name="T86" fmla="*/ 2147483646 w 339"/>
                  <a:gd name="T87" fmla="*/ 2147483646 h 176"/>
                  <a:gd name="T88" fmla="*/ 2147483646 w 339"/>
                  <a:gd name="T89" fmla="*/ 2147483646 h 176"/>
                  <a:gd name="T90" fmla="*/ 2147483646 w 339"/>
                  <a:gd name="T91" fmla="*/ 2147483646 h 176"/>
                  <a:gd name="T92" fmla="*/ 2147483646 w 339"/>
                  <a:gd name="T93" fmla="*/ 2147483646 h 176"/>
                  <a:gd name="T94" fmla="*/ 2147483646 w 339"/>
                  <a:gd name="T95" fmla="*/ 2147483646 h 176"/>
                  <a:gd name="T96" fmla="*/ 2147483646 w 339"/>
                  <a:gd name="T97" fmla="*/ 2147483646 h 1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9"/>
                  <a:gd name="T148" fmla="*/ 0 h 176"/>
                  <a:gd name="T149" fmla="*/ 339 w 339"/>
                  <a:gd name="T150" fmla="*/ 176 h 1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9" h="176">
                    <a:moveTo>
                      <a:pt x="3" y="169"/>
                    </a:moveTo>
                    <a:cubicBezTo>
                      <a:pt x="0" y="166"/>
                      <a:pt x="0" y="159"/>
                      <a:pt x="4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60" y="99"/>
                      <a:pt x="63" y="98"/>
                      <a:pt x="66" y="99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69" y="100"/>
                      <a:pt x="71" y="102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8" y="8"/>
                      <a:pt x="172" y="6"/>
                      <a:pt x="176" y="7"/>
                    </a:cubicBezTo>
                    <a:cubicBezTo>
                      <a:pt x="176" y="7"/>
                      <a:pt x="176" y="7"/>
                      <a:pt x="176" y="7"/>
                    </a:cubicBezTo>
                    <a:cubicBezTo>
                      <a:pt x="180" y="8"/>
                      <a:pt x="182" y="12"/>
                      <a:pt x="182" y="16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221" y="59"/>
                      <a:pt x="221" y="59"/>
                      <a:pt x="221" y="59"/>
                    </a:cubicBezTo>
                    <a:cubicBezTo>
                      <a:pt x="223" y="57"/>
                      <a:pt x="226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31" y="58"/>
                      <a:pt x="233" y="59"/>
                      <a:pt x="234" y="61"/>
                    </a:cubicBezTo>
                    <a:cubicBezTo>
                      <a:pt x="234" y="61"/>
                      <a:pt x="234" y="61"/>
                      <a:pt x="234" y="61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326" y="1"/>
                      <a:pt x="331" y="0"/>
                      <a:pt x="335" y="4"/>
                    </a:cubicBezTo>
                    <a:cubicBezTo>
                      <a:pt x="335" y="4"/>
                      <a:pt x="335" y="4"/>
                      <a:pt x="335" y="4"/>
                    </a:cubicBezTo>
                    <a:cubicBezTo>
                      <a:pt x="339" y="8"/>
                      <a:pt x="339" y="14"/>
                      <a:pt x="335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49" y="109"/>
                      <a:pt x="246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0" y="110"/>
                      <a:pt x="238" y="108"/>
                      <a:pt x="236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4" y="81"/>
                      <a:pt x="224" y="81"/>
                      <a:pt x="224" y="81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174" y="128"/>
                      <a:pt x="171" y="129"/>
                      <a:pt x="168" y="127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165" y="126"/>
                      <a:pt x="163" y="123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6" y="174"/>
                      <a:pt x="82" y="176"/>
                      <a:pt x="79" y="176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5" y="176"/>
                      <a:pt x="72" y="173"/>
                      <a:pt x="71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4" y="172"/>
                      <a:pt x="10" y="173"/>
                      <a:pt x="7" y="172"/>
                    </a:cubicBezTo>
                    <a:cubicBezTo>
                      <a:pt x="7" y="172"/>
                      <a:pt x="7" y="172"/>
                      <a:pt x="7" y="172"/>
                    </a:cubicBezTo>
                    <a:cubicBezTo>
                      <a:pt x="6" y="172"/>
                      <a:pt x="4" y="171"/>
                      <a:pt x="3" y="1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680125" y="2639576"/>
            <a:ext cx="1728147" cy="1728147"/>
            <a:chOff x="1849438" y="2736850"/>
            <a:chExt cx="1728146" cy="1728146"/>
          </a:xfrm>
        </p:grpSpPr>
        <p:grpSp>
          <p:nvGrpSpPr>
            <p:cNvPr id="41" name="组合 7"/>
            <p:cNvGrpSpPr>
              <a:grpSpLocks/>
            </p:cNvGrpSpPr>
            <p:nvPr/>
          </p:nvGrpSpPr>
          <p:grpSpPr bwMode="auto">
            <a:xfrm>
              <a:off x="1849438" y="2736850"/>
              <a:ext cx="1728146" cy="1728146"/>
              <a:chOff x="0" y="0"/>
              <a:chExt cx="2280532" cy="2280532"/>
            </a:xfrm>
            <a:solidFill>
              <a:srgbClr val="3D77AA"/>
            </a:solidFill>
          </p:grpSpPr>
          <p:sp>
            <p:nvSpPr>
              <p:cNvPr id="42" name="椭圆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0532" cy="22805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椭圆 9"/>
              <p:cNvSpPr>
                <a:spLocks noChangeArrowheads="1"/>
              </p:cNvSpPr>
              <p:nvPr/>
            </p:nvSpPr>
            <p:spPr bwMode="auto">
              <a:xfrm>
                <a:off x="114266" y="114266"/>
                <a:ext cx="2052000" cy="205200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36"/>
            <p:cNvGrpSpPr>
              <a:grpSpLocks/>
            </p:cNvGrpSpPr>
            <p:nvPr/>
          </p:nvGrpSpPr>
          <p:grpSpPr bwMode="auto">
            <a:xfrm>
              <a:off x="2218888" y="3102110"/>
              <a:ext cx="1013300" cy="980807"/>
              <a:chOff x="0" y="0"/>
              <a:chExt cx="1435101" cy="1389063"/>
            </a:xfrm>
          </p:grpSpPr>
          <p:sp>
            <p:nvSpPr>
              <p:cNvPr id="60" name="Freeform 11"/>
              <p:cNvSpPr>
                <a:spLocks noEditPoints="1" noChangeArrowheads="1"/>
              </p:cNvSpPr>
              <p:nvPr/>
            </p:nvSpPr>
            <p:spPr bwMode="auto">
              <a:xfrm>
                <a:off x="0" y="7938"/>
                <a:ext cx="1098550" cy="1103313"/>
              </a:xfrm>
              <a:custGeom>
                <a:avLst/>
                <a:gdLst>
                  <a:gd name="T0" fmla="*/ 2147483646 w 376"/>
                  <a:gd name="T1" fmla="*/ 0 h 377"/>
                  <a:gd name="T2" fmla="*/ 0 w 376"/>
                  <a:gd name="T3" fmla="*/ 2147483646 h 377"/>
                  <a:gd name="T4" fmla="*/ 2147483646 w 376"/>
                  <a:gd name="T5" fmla="*/ 2147483646 h 377"/>
                  <a:gd name="T6" fmla="*/ 2147483646 w 376"/>
                  <a:gd name="T7" fmla="*/ 2147483646 h 377"/>
                  <a:gd name="T8" fmla="*/ 2147483646 w 376"/>
                  <a:gd name="T9" fmla="*/ 0 h 377"/>
                  <a:gd name="T10" fmla="*/ 2147483646 w 376"/>
                  <a:gd name="T11" fmla="*/ 2147483646 h 377"/>
                  <a:gd name="T12" fmla="*/ 2147483646 w 376"/>
                  <a:gd name="T13" fmla="*/ 2147483646 h 377"/>
                  <a:gd name="T14" fmla="*/ 2147483646 w 376"/>
                  <a:gd name="T15" fmla="*/ 2147483646 h 377"/>
                  <a:gd name="T16" fmla="*/ 2147483646 w 376"/>
                  <a:gd name="T17" fmla="*/ 2147483646 h 377"/>
                  <a:gd name="T18" fmla="*/ 2147483646 w 376"/>
                  <a:gd name="T19" fmla="*/ 2147483646 h 3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6"/>
                  <a:gd name="T31" fmla="*/ 0 h 377"/>
                  <a:gd name="T32" fmla="*/ 376 w 376"/>
                  <a:gd name="T33" fmla="*/ 377 h 3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6" h="377">
                    <a:moveTo>
                      <a:pt x="188" y="0"/>
                    </a:moveTo>
                    <a:cubicBezTo>
                      <a:pt x="84" y="0"/>
                      <a:pt x="0" y="85"/>
                      <a:pt x="0" y="189"/>
                    </a:cubicBezTo>
                    <a:cubicBezTo>
                      <a:pt x="0" y="292"/>
                      <a:pt x="84" y="377"/>
                      <a:pt x="188" y="377"/>
                    </a:cubicBezTo>
                    <a:cubicBezTo>
                      <a:pt x="292" y="377"/>
                      <a:pt x="376" y="292"/>
                      <a:pt x="376" y="189"/>
                    </a:cubicBezTo>
                    <a:cubicBezTo>
                      <a:pt x="376" y="85"/>
                      <a:pt x="292" y="0"/>
                      <a:pt x="188" y="0"/>
                    </a:cubicBezTo>
                    <a:close/>
                    <a:moveTo>
                      <a:pt x="188" y="329"/>
                    </a:moveTo>
                    <a:cubicBezTo>
                      <a:pt x="111" y="329"/>
                      <a:pt x="48" y="266"/>
                      <a:pt x="48" y="189"/>
                    </a:cubicBezTo>
                    <a:cubicBezTo>
                      <a:pt x="48" y="111"/>
                      <a:pt x="111" y="48"/>
                      <a:pt x="188" y="48"/>
                    </a:cubicBezTo>
                    <a:cubicBezTo>
                      <a:pt x="265" y="48"/>
                      <a:pt x="328" y="111"/>
                      <a:pt x="328" y="189"/>
                    </a:cubicBezTo>
                    <a:cubicBezTo>
                      <a:pt x="328" y="266"/>
                      <a:pt x="265" y="329"/>
                      <a:pt x="188" y="3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2"/>
              <p:cNvSpPr>
                <a:spLocks noChangeArrowheads="1"/>
              </p:cNvSpPr>
              <p:nvPr/>
            </p:nvSpPr>
            <p:spPr bwMode="auto">
              <a:xfrm>
                <a:off x="903288" y="874713"/>
                <a:ext cx="111125" cy="115888"/>
              </a:xfrm>
              <a:custGeom>
                <a:avLst/>
                <a:gdLst>
                  <a:gd name="T0" fmla="*/ 2147483646 w 38"/>
                  <a:gd name="T1" fmla="*/ 2147483646 h 40"/>
                  <a:gd name="T2" fmla="*/ 2147483646 w 38"/>
                  <a:gd name="T3" fmla="*/ 2147483646 h 40"/>
                  <a:gd name="T4" fmla="*/ 2147483646 w 38"/>
                  <a:gd name="T5" fmla="*/ 2147483646 h 40"/>
                  <a:gd name="T6" fmla="*/ 2147483646 w 38"/>
                  <a:gd name="T7" fmla="*/ 2147483646 h 40"/>
                  <a:gd name="T8" fmla="*/ 2147483646 w 38"/>
                  <a:gd name="T9" fmla="*/ 2147483646 h 40"/>
                  <a:gd name="T10" fmla="*/ 2147483646 w 38"/>
                  <a:gd name="T11" fmla="*/ 2147483646 h 40"/>
                  <a:gd name="T12" fmla="*/ 2147483646 w 38"/>
                  <a:gd name="T13" fmla="*/ 2147483646 h 40"/>
                  <a:gd name="T14" fmla="*/ 2147483646 w 38"/>
                  <a:gd name="T15" fmla="*/ 2147483646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40"/>
                  <a:gd name="T26" fmla="*/ 38 w 38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40">
                    <a:moveTo>
                      <a:pt x="34" y="4"/>
                    </a:moveTo>
                    <a:cubicBezTo>
                      <a:pt x="38" y="8"/>
                      <a:pt x="38" y="15"/>
                      <a:pt x="34" y="19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5" y="39"/>
                      <a:pt x="8" y="40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0" y="32"/>
                      <a:pt x="1" y="26"/>
                      <a:pt x="5" y="21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4" y="1"/>
                      <a:pt x="30" y="0"/>
                      <a:pt x="3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13"/>
              <p:cNvSpPr>
                <a:spLocks noChangeArrowheads="1"/>
              </p:cNvSpPr>
              <p:nvPr/>
            </p:nvSpPr>
            <p:spPr bwMode="auto">
              <a:xfrm>
                <a:off x="941388" y="909638"/>
                <a:ext cx="493713" cy="479425"/>
              </a:xfrm>
              <a:custGeom>
                <a:avLst/>
                <a:gdLst>
                  <a:gd name="T0" fmla="*/ 2147483646 w 169"/>
                  <a:gd name="T1" fmla="*/ 2147483646 h 164"/>
                  <a:gd name="T2" fmla="*/ 2147483646 w 169"/>
                  <a:gd name="T3" fmla="*/ 2147483646 h 164"/>
                  <a:gd name="T4" fmla="*/ 2147483646 w 169"/>
                  <a:gd name="T5" fmla="*/ 2147483646 h 164"/>
                  <a:gd name="T6" fmla="*/ 2147483646 w 169"/>
                  <a:gd name="T7" fmla="*/ 2147483646 h 164"/>
                  <a:gd name="T8" fmla="*/ 2147483646 w 169"/>
                  <a:gd name="T9" fmla="*/ 2147483646 h 164"/>
                  <a:gd name="T10" fmla="*/ 2147483646 w 169"/>
                  <a:gd name="T11" fmla="*/ 2147483646 h 164"/>
                  <a:gd name="T12" fmla="*/ 2147483646 w 169"/>
                  <a:gd name="T13" fmla="*/ 2147483646 h 164"/>
                  <a:gd name="T14" fmla="*/ 2147483646 w 169"/>
                  <a:gd name="T15" fmla="*/ 2147483646 h 1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64"/>
                  <a:gd name="T26" fmla="*/ 169 w 169"/>
                  <a:gd name="T27" fmla="*/ 164 h 1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64">
                    <a:moveTo>
                      <a:pt x="163" y="104"/>
                    </a:moveTo>
                    <a:cubicBezTo>
                      <a:pt x="169" y="110"/>
                      <a:pt x="169" y="121"/>
                      <a:pt x="162" y="129"/>
                    </a:cubicBezTo>
                    <a:cubicBezTo>
                      <a:pt x="137" y="155"/>
                      <a:pt x="137" y="155"/>
                      <a:pt x="137" y="155"/>
                    </a:cubicBezTo>
                    <a:cubicBezTo>
                      <a:pt x="130" y="163"/>
                      <a:pt x="119" y="164"/>
                      <a:pt x="112" y="158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05" y="151"/>
                      <a:pt x="0" y="41"/>
                      <a:pt x="7" y="3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9" y="0"/>
                      <a:pt x="156" y="97"/>
                      <a:pt x="163" y="1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14"/>
              <p:cNvSpPr>
                <a:spLocks noChangeArrowheads="1"/>
              </p:cNvSpPr>
              <p:nvPr/>
            </p:nvSpPr>
            <p:spPr bwMode="auto">
              <a:xfrm>
                <a:off x="969963" y="107950"/>
                <a:ext cx="271463" cy="58738"/>
              </a:xfrm>
              <a:custGeom>
                <a:avLst/>
                <a:gdLst>
                  <a:gd name="T0" fmla="*/ 2147483646 w 93"/>
                  <a:gd name="T1" fmla="*/ 2147483646 h 20"/>
                  <a:gd name="T2" fmla="*/ 2147483646 w 93"/>
                  <a:gd name="T3" fmla="*/ 2147483646 h 20"/>
                  <a:gd name="T4" fmla="*/ 2147483646 w 93"/>
                  <a:gd name="T5" fmla="*/ 2147483646 h 20"/>
                  <a:gd name="T6" fmla="*/ 0 w 93"/>
                  <a:gd name="T7" fmla="*/ 2147483646 h 20"/>
                  <a:gd name="T8" fmla="*/ 0 w 93"/>
                  <a:gd name="T9" fmla="*/ 2147483646 h 20"/>
                  <a:gd name="T10" fmla="*/ 2147483646 w 93"/>
                  <a:gd name="T11" fmla="*/ 0 h 20"/>
                  <a:gd name="T12" fmla="*/ 2147483646 w 93"/>
                  <a:gd name="T13" fmla="*/ 0 h 20"/>
                  <a:gd name="T14" fmla="*/ 2147483646 w 93"/>
                  <a:gd name="T15" fmla="*/ 2147483646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3"/>
                  <a:gd name="T25" fmla="*/ 0 h 20"/>
                  <a:gd name="T26" fmla="*/ 93 w 93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3" h="20">
                    <a:moveTo>
                      <a:pt x="93" y="10"/>
                    </a:moveTo>
                    <a:cubicBezTo>
                      <a:pt x="93" y="15"/>
                      <a:pt x="89" y="20"/>
                      <a:pt x="83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4" y="20"/>
                      <a:pt x="0" y="1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9" y="0"/>
                      <a:pt x="93" y="4"/>
                      <a:pt x="93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15"/>
              <p:cNvSpPr>
                <a:spLocks noChangeArrowheads="1"/>
              </p:cNvSpPr>
              <p:nvPr/>
            </p:nvSpPr>
            <p:spPr bwMode="auto">
              <a:xfrm>
                <a:off x="1077913" y="0"/>
                <a:ext cx="55563" cy="271463"/>
              </a:xfrm>
              <a:custGeom>
                <a:avLst/>
                <a:gdLst>
                  <a:gd name="T0" fmla="*/ 2147483646 w 19"/>
                  <a:gd name="T1" fmla="*/ 0 h 93"/>
                  <a:gd name="T2" fmla="*/ 2147483646 w 19"/>
                  <a:gd name="T3" fmla="*/ 2147483646 h 93"/>
                  <a:gd name="T4" fmla="*/ 2147483646 w 19"/>
                  <a:gd name="T5" fmla="*/ 2147483646 h 93"/>
                  <a:gd name="T6" fmla="*/ 2147483646 w 19"/>
                  <a:gd name="T7" fmla="*/ 2147483646 h 93"/>
                  <a:gd name="T8" fmla="*/ 2147483646 w 19"/>
                  <a:gd name="T9" fmla="*/ 2147483646 h 93"/>
                  <a:gd name="T10" fmla="*/ 0 w 19"/>
                  <a:gd name="T11" fmla="*/ 2147483646 h 93"/>
                  <a:gd name="T12" fmla="*/ 0 w 19"/>
                  <a:gd name="T13" fmla="*/ 2147483646 h 93"/>
                  <a:gd name="T14" fmla="*/ 2147483646 w 19"/>
                  <a:gd name="T15" fmla="*/ 0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93"/>
                  <a:gd name="T26" fmla="*/ 19 w 19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93">
                    <a:moveTo>
                      <a:pt x="9" y="0"/>
                    </a:moveTo>
                    <a:cubicBezTo>
                      <a:pt x="15" y="0"/>
                      <a:pt x="19" y="4"/>
                      <a:pt x="19" y="10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9" y="89"/>
                      <a:pt x="15" y="93"/>
                      <a:pt x="9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4" y="93"/>
                      <a:pt x="0" y="89"/>
                      <a:pt x="0" y="8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16"/>
              <p:cNvSpPr>
                <a:spLocks noChangeArrowheads="1"/>
              </p:cNvSpPr>
              <p:nvPr/>
            </p:nvSpPr>
            <p:spPr bwMode="auto">
              <a:xfrm>
                <a:off x="560388" y="180975"/>
                <a:ext cx="354013" cy="287338"/>
              </a:xfrm>
              <a:custGeom>
                <a:avLst/>
                <a:gdLst>
                  <a:gd name="T0" fmla="*/ 2147483646 w 121"/>
                  <a:gd name="T1" fmla="*/ 2147483646 h 98"/>
                  <a:gd name="T2" fmla="*/ 2147483646 w 121"/>
                  <a:gd name="T3" fmla="*/ 2147483646 h 98"/>
                  <a:gd name="T4" fmla="*/ 2147483646 w 121"/>
                  <a:gd name="T5" fmla="*/ 2147483646 h 98"/>
                  <a:gd name="T6" fmla="*/ 2147483646 w 121"/>
                  <a:gd name="T7" fmla="*/ 2147483646 h 98"/>
                  <a:gd name="T8" fmla="*/ 2147483646 w 121"/>
                  <a:gd name="T9" fmla="*/ 2147483646 h 98"/>
                  <a:gd name="T10" fmla="*/ 2147483646 w 121"/>
                  <a:gd name="T11" fmla="*/ 0 h 98"/>
                  <a:gd name="T12" fmla="*/ 2147483646 w 121"/>
                  <a:gd name="T13" fmla="*/ 0 h 98"/>
                  <a:gd name="T14" fmla="*/ 2147483646 w 121"/>
                  <a:gd name="T15" fmla="*/ 2147483646 h 98"/>
                  <a:gd name="T16" fmla="*/ 2147483646 w 121"/>
                  <a:gd name="T17" fmla="*/ 2147483646 h 98"/>
                  <a:gd name="T18" fmla="*/ 2147483646 w 121"/>
                  <a:gd name="T19" fmla="*/ 2147483646 h 98"/>
                  <a:gd name="T20" fmla="*/ 2147483646 w 121"/>
                  <a:gd name="T21" fmla="*/ 2147483646 h 98"/>
                  <a:gd name="T22" fmla="*/ 2147483646 w 121"/>
                  <a:gd name="T23" fmla="*/ 2147483646 h 98"/>
                  <a:gd name="T24" fmla="*/ 2147483646 w 121"/>
                  <a:gd name="T25" fmla="*/ 2147483646 h 98"/>
                  <a:gd name="T26" fmla="*/ 2147483646 w 121"/>
                  <a:gd name="T27" fmla="*/ 2147483646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1"/>
                  <a:gd name="T43" fmla="*/ 0 h 98"/>
                  <a:gd name="T44" fmla="*/ 121 w 121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1" h="98">
                    <a:moveTo>
                      <a:pt x="105" y="93"/>
                    </a:moveTo>
                    <a:cubicBezTo>
                      <a:pt x="91" y="51"/>
                      <a:pt x="53" y="19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1" y="5"/>
                      <a:pt x="103" y="41"/>
                      <a:pt x="119" y="88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1" y="92"/>
                      <a:pt x="118" y="96"/>
                      <a:pt x="115" y="98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4" y="98"/>
                      <a:pt x="113" y="98"/>
                      <a:pt x="112" y="98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09" y="98"/>
                      <a:pt x="106" y="96"/>
                      <a:pt x="105" y="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Oval 17"/>
              <p:cNvSpPr>
                <a:spLocks noChangeArrowheads="1"/>
              </p:cNvSpPr>
              <p:nvPr/>
            </p:nvSpPr>
            <p:spPr bwMode="auto">
              <a:xfrm>
                <a:off x="876300" y="485775"/>
                <a:ext cx="52388" cy="52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93" name="直接连接符 92"/>
          <p:cNvCxnSpPr/>
          <p:nvPr/>
        </p:nvCxnSpPr>
        <p:spPr>
          <a:xfrm rot="5400000">
            <a:off x="6313208" y="4286275"/>
            <a:ext cx="360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343240" y="5355873"/>
            <a:ext cx="2409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Background</a:t>
            </a:r>
            <a:endParaRPr lang="zh-CN" altLang="en-US" sz="3200" b="1" dirty="0"/>
          </a:p>
        </p:txBody>
      </p:sp>
      <p:sp>
        <p:nvSpPr>
          <p:cNvPr id="67" name="矩形: 圆角 16">
            <a:extLst>
              <a:ext uri="{FF2B5EF4-FFF2-40B4-BE49-F238E27FC236}">
                <a16:creationId xmlns:a16="http://schemas.microsoft.com/office/drawing/2014/main" id="{D5A4FEEB-C3F2-4048-8E70-0F0FE5C5721C}"/>
              </a:ext>
            </a:extLst>
          </p:cNvPr>
          <p:cNvSpPr/>
          <p:nvPr/>
        </p:nvSpPr>
        <p:spPr>
          <a:xfrm>
            <a:off x="968830" y="2242458"/>
            <a:ext cx="3041765" cy="423454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: 圆角 66">
            <a:extLst>
              <a:ext uri="{FF2B5EF4-FFF2-40B4-BE49-F238E27FC236}">
                <a16:creationId xmlns:a16="http://schemas.microsoft.com/office/drawing/2014/main" id="{5D7EF285-7965-48F5-BD01-E5AAE648198A}"/>
              </a:ext>
            </a:extLst>
          </p:cNvPr>
          <p:cNvSpPr/>
          <p:nvPr/>
        </p:nvSpPr>
        <p:spPr>
          <a:xfrm>
            <a:off x="4701734" y="2140085"/>
            <a:ext cx="3041765" cy="423454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3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1"/>
    </mc:Choice>
    <mc:Fallback xmlns="">
      <p:transition spd="slow" advTm="630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238016" y="286764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Results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67470" y="1516905"/>
            <a:ext cx="6442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000" dirty="0"/>
              <a:t>Table 1: Compression Performance Comparison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0" y="1954215"/>
            <a:ext cx="11762161" cy="2952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4720" y="4906215"/>
            <a:ext cx="1195398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200" dirty="0" smtClean="0"/>
              <a:t>The proposed scheme </a:t>
            </a:r>
            <a:r>
              <a:rPr lang="en-US" altLang="zh-CN" sz="2200" dirty="0"/>
              <a:t>is comparable in terms of compression ratio with the </a:t>
            </a:r>
            <a:r>
              <a:rPr lang="en-US" altLang="zh-CN" sz="2200" dirty="0" smtClean="0"/>
              <a:t>baseline(</a:t>
            </a:r>
            <a:r>
              <a:rPr lang="en-US" altLang="zh-CN" sz="2200" dirty="0" err="1" smtClean="0"/>
              <a:t>rANS</a:t>
            </a:r>
            <a:r>
              <a:rPr lang="en-US" altLang="zh-CN" sz="2200" dirty="0" smtClean="0"/>
              <a:t>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200" dirty="0" smtClean="0"/>
              <a:t>The </a:t>
            </a:r>
            <a:r>
              <a:rPr lang="en-US" altLang="zh-CN" sz="2200" dirty="0"/>
              <a:t>proposed coding has a </a:t>
            </a:r>
            <a:r>
              <a:rPr lang="en-US" altLang="zh-CN" sz="2200" dirty="0" smtClean="0"/>
              <a:t>higher throughput </a:t>
            </a:r>
            <a:r>
              <a:rPr lang="en-US" altLang="zh-CN" sz="2200" dirty="0"/>
              <a:t>with the speed-up factor about 2× compared to </a:t>
            </a:r>
            <a:r>
              <a:rPr lang="en-US" altLang="zh-CN" sz="2200" dirty="0" err="1" smtClean="0"/>
              <a:t>rANS</a:t>
            </a:r>
            <a:r>
              <a:rPr lang="en-US" altLang="zh-CN" sz="22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200" dirty="0" smtClean="0"/>
              <a:t>The </a:t>
            </a:r>
            <a:r>
              <a:rPr lang="en-US" altLang="zh-CN" sz="2200" dirty="0"/>
              <a:t>decompression performance of the proposal in serial mode outperforms that </a:t>
            </a:r>
            <a:r>
              <a:rPr lang="en-US" altLang="zh-CN" sz="2200" dirty="0" smtClean="0"/>
              <a:t>of 2-way interleaving.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801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5807879" y="3928727"/>
            <a:ext cx="3958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latin typeface="Bookman Old Style" panose="02050604050505020204" pitchFamily="18" charset="0"/>
              </a:rPr>
              <a:t>Thanks!</a:t>
            </a:r>
            <a:endParaRPr lang="zh-CN" altLang="en-US" sz="7200" dirty="0">
              <a:latin typeface="Bookman Old Style" panose="020506040505050202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0142" y="299461"/>
            <a:ext cx="2458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CONTACT</a:t>
            </a:r>
            <a:endParaRPr lang="en-US" altLang="zh-CN" sz="36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579968" y="1650600"/>
            <a:ext cx="9977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hlinkClick r:id="rId3"/>
              </a:rPr>
              <a:t>wna@usst.edu.cn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</a:p>
          <a:p>
            <a:r>
              <a:rPr lang="en-US" altLang="zh-CN" sz="2800" dirty="0" smtClean="0">
                <a:hlinkClick r:id="rId4"/>
              </a:rPr>
              <a:t>yan1993@mail.ustc.edu.cn</a:t>
            </a:r>
            <a:endParaRPr lang="en-US" altLang="zh-CN" sz="2800" dirty="0" smtClean="0"/>
          </a:p>
          <a:p>
            <a:r>
              <a:rPr lang="en-US" altLang="zh-CN" sz="2800" dirty="0" smtClean="0">
                <a:hlinkClick r:id="rId5"/>
              </a:rPr>
              <a:t>{lin.sian.jheng1,</a:t>
            </a:r>
            <a:r>
              <a:rPr lang="en-US" altLang="zh-CN" sz="2800" dirty="0">
                <a:solidFill>
                  <a:prstClr val="black"/>
                </a:solidFill>
                <a:hlinkClick r:id="rId6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hlinkClick r:id="rId6"/>
              </a:rPr>
              <a:t>huangyuliang1</a:t>
            </a:r>
            <a:r>
              <a:rPr lang="en-US" altLang="zh-CN" sz="2800" dirty="0">
                <a:solidFill>
                  <a:prstClr val="black"/>
                </a:solidFill>
                <a:hlinkClick r:id="rId7"/>
              </a:rPr>
              <a:t>}</a:t>
            </a:r>
            <a:r>
              <a:rPr lang="en-US" altLang="zh-CN" sz="2800" dirty="0" smtClean="0">
                <a:hlinkClick r:id="rId5"/>
              </a:rPr>
              <a:t>@huawei.com</a:t>
            </a:r>
            <a:endParaRPr lang="en-US" altLang="zh-CN" sz="28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8" y="3530280"/>
            <a:ext cx="2304000" cy="2304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5044" y="5834280"/>
            <a:ext cx="181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Detailed paper link</a:t>
            </a:r>
            <a:endParaRPr lang="zh-CN" altLang="en-US" sz="1600" dirty="0"/>
          </a:p>
        </p:txBody>
      </p:sp>
      <p:sp>
        <p:nvSpPr>
          <p:cNvPr id="6" name="AutoShape 2" descr="220 Thank You For Your Attention Stock Photos, Pictures &amp; Royalty-Free  Images - iStock"/>
          <p:cNvSpPr>
            <a:spLocks noChangeAspect="1" noChangeArrowheads="1"/>
          </p:cNvSpPr>
          <p:nvPr/>
        </p:nvSpPr>
        <p:spPr bwMode="auto">
          <a:xfrm>
            <a:off x="6324881" y="1470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61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1" cy="2140085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342" y="309685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CONTENTS</a:t>
            </a:r>
            <a:endParaRPr lang="zh-CN" altLang="en-US" sz="4400" b="1" dirty="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87831" y="4709596"/>
            <a:ext cx="1537600" cy="1231052"/>
            <a:chOff x="8611286" y="2471738"/>
            <a:chExt cx="1537599" cy="1229035"/>
          </a:xfrm>
        </p:grpSpPr>
        <p:sp>
          <p:nvSpPr>
            <p:cNvPr id="5" name="文本框 4"/>
            <p:cNvSpPr txBox="1"/>
            <p:nvPr/>
          </p:nvSpPr>
          <p:spPr>
            <a:xfrm>
              <a:off x="8611286" y="2471738"/>
              <a:ext cx="1537599" cy="706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Part 1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353015" y="3055501"/>
              <a:ext cx="184730" cy="645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3600" b="1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24567" y="4701443"/>
            <a:ext cx="2236510" cy="1239205"/>
            <a:chOff x="9498928" y="2471737"/>
            <a:chExt cx="2236510" cy="1226304"/>
          </a:xfrm>
        </p:grpSpPr>
        <p:sp>
          <p:nvSpPr>
            <p:cNvPr id="9" name="文本框 8"/>
            <p:cNvSpPr txBox="1"/>
            <p:nvPr/>
          </p:nvSpPr>
          <p:spPr>
            <a:xfrm>
              <a:off x="9729967" y="2471737"/>
              <a:ext cx="1537600" cy="700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Part 2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498928" y="3058439"/>
              <a:ext cx="2236510" cy="639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cs typeface="+mn-ea"/>
                  <a:sym typeface="+mn-lt"/>
                </a:rPr>
                <a:t>Algorithm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235000" y="4712383"/>
            <a:ext cx="1620957" cy="1228265"/>
            <a:chOff x="8697177" y="2462011"/>
            <a:chExt cx="1620957" cy="1237028"/>
          </a:xfrm>
        </p:grpSpPr>
        <p:sp>
          <p:nvSpPr>
            <p:cNvPr id="12" name="文本框 11"/>
            <p:cNvSpPr txBox="1"/>
            <p:nvPr/>
          </p:nvSpPr>
          <p:spPr>
            <a:xfrm>
              <a:off x="8728017" y="2462011"/>
              <a:ext cx="1537600" cy="712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Part 3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697177" y="3048097"/>
              <a:ext cx="1620957" cy="65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cs typeface="+mn-ea"/>
                  <a:sym typeface="+mn-lt"/>
                </a:rPr>
                <a:t>R</a:t>
              </a:r>
              <a:r>
                <a:rPr lang="en-US" altLang="zh-CN" sz="3600" b="1" dirty="0" smtClean="0">
                  <a:cs typeface="+mn-ea"/>
                  <a:sym typeface="+mn-lt"/>
                </a:rPr>
                <a:t>esults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rot="5400000">
            <a:off x="2437577" y="4286275"/>
            <a:ext cx="360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438717" y="1107414"/>
            <a:ext cx="4822371" cy="103239"/>
            <a:chOff x="6618518" y="1126210"/>
            <a:chExt cx="4822371" cy="103239"/>
          </a:xfrm>
        </p:grpSpPr>
        <p:sp>
          <p:nvSpPr>
            <p:cNvPr id="27" name="矩形 26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374440" y="2639576"/>
            <a:ext cx="1728000" cy="1728000"/>
            <a:chOff x="4960938" y="2736850"/>
            <a:chExt cx="1728000" cy="1728000"/>
          </a:xfrm>
        </p:grpSpPr>
        <p:grpSp>
          <p:nvGrpSpPr>
            <p:cNvPr id="44" name="组合 17"/>
            <p:cNvGrpSpPr>
              <a:grpSpLocks/>
            </p:cNvGrpSpPr>
            <p:nvPr/>
          </p:nvGrpSpPr>
          <p:grpSpPr bwMode="auto">
            <a:xfrm>
              <a:off x="4960938" y="2736850"/>
              <a:ext cx="1728000" cy="1728000"/>
              <a:chOff x="0" y="0"/>
              <a:chExt cx="2280532" cy="2280532"/>
            </a:xfrm>
            <a:solidFill>
              <a:srgbClr val="3D77AA"/>
            </a:solidFill>
          </p:grpSpPr>
          <p:sp>
            <p:nvSpPr>
              <p:cNvPr id="45" name="椭圆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0532" cy="22805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椭圆 19"/>
              <p:cNvSpPr>
                <a:spLocks noChangeArrowheads="1"/>
              </p:cNvSpPr>
              <p:nvPr/>
            </p:nvSpPr>
            <p:spPr bwMode="auto">
              <a:xfrm>
                <a:off x="114266" y="114266"/>
                <a:ext cx="2052000" cy="205200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23"/>
            <p:cNvGrpSpPr>
              <a:grpSpLocks/>
            </p:cNvGrpSpPr>
            <p:nvPr/>
          </p:nvGrpSpPr>
          <p:grpSpPr bwMode="auto">
            <a:xfrm>
              <a:off x="5342073" y="3122916"/>
              <a:ext cx="979200" cy="979200"/>
              <a:chOff x="0" y="0"/>
              <a:chExt cx="1225550" cy="1131888"/>
            </a:xfrm>
          </p:grpSpPr>
          <p:sp>
            <p:nvSpPr>
              <p:cNvPr id="51" name="Freeform 110"/>
              <p:cNvSpPr>
                <a:spLocks noEditPoints="1" noChangeArrowheads="1"/>
              </p:cNvSpPr>
              <p:nvPr/>
            </p:nvSpPr>
            <p:spPr bwMode="auto">
              <a:xfrm>
                <a:off x="493712" y="0"/>
                <a:ext cx="731838" cy="735013"/>
              </a:xfrm>
              <a:custGeom>
                <a:avLst/>
                <a:gdLst>
                  <a:gd name="T0" fmla="*/ 2147483646 w 256"/>
                  <a:gd name="T1" fmla="*/ 2147483646 h 257"/>
                  <a:gd name="T2" fmla="*/ 2147483646 w 256"/>
                  <a:gd name="T3" fmla="*/ 2147483646 h 257"/>
                  <a:gd name="T4" fmla="*/ 0 w 256"/>
                  <a:gd name="T5" fmla="*/ 2147483646 h 257"/>
                  <a:gd name="T6" fmla="*/ 2147483646 w 256"/>
                  <a:gd name="T7" fmla="*/ 2147483646 h 257"/>
                  <a:gd name="T8" fmla="*/ 2147483646 w 256"/>
                  <a:gd name="T9" fmla="*/ 2147483646 h 257"/>
                  <a:gd name="T10" fmla="*/ 2147483646 w 256"/>
                  <a:gd name="T11" fmla="*/ 2147483646 h 257"/>
                  <a:gd name="T12" fmla="*/ 2147483646 w 256"/>
                  <a:gd name="T13" fmla="*/ 2147483646 h 257"/>
                  <a:gd name="T14" fmla="*/ 2147483646 w 256"/>
                  <a:gd name="T15" fmla="*/ 2147483646 h 257"/>
                  <a:gd name="T16" fmla="*/ 2147483646 w 256"/>
                  <a:gd name="T17" fmla="*/ 2147483646 h 257"/>
                  <a:gd name="T18" fmla="*/ 2147483646 w 256"/>
                  <a:gd name="T19" fmla="*/ 2147483646 h 257"/>
                  <a:gd name="T20" fmla="*/ 2147483646 w 256"/>
                  <a:gd name="T21" fmla="*/ 2147483646 h 257"/>
                  <a:gd name="T22" fmla="*/ 2147483646 w 256"/>
                  <a:gd name="T23" fmla="*/ 2147483646 h 257"/>
                  <a:gd name="T24" fmla="*/ 2147483646 w 256"/>
                  <a:gd name="T25" fmla="*/ 2147483646 h 257"/>
                  <a:gd name="T26" fmla="*/ 2147483646 w 256"/>
                  <a:gd name="T27" fmla="*/ 2147483646 h 257"/>
                  <a:gd name="T28" fmla="*/ 2147483646 w 256"/>
                  <a:gd name="T29" fmla="*/ 2147483646 h 257"/>
                  <a:gd name="T30" fmla="*/ 2147483646 w 256"/>
                  <a:gd name="T31" fmla="*/ 2147483646 h 257"/>
                  <a:gd name="T32" fmla="*/ 2147483646 w 256"/>
                  <a:gd name="T33" fmla="*/ 2147483646 h 257"/>
                  <a:gd name="T34" fmla="*/ 2147483646 w 256"/>
                  <a:gd name="T35" fmla="*/ 2147483646 h 257"/>
                  <a:gd name="T36" fmla="*/ 2147483646 w 256"/>
                  <a:gd name="T37" fmla="*/ 2147483646 h 257"/>
                  <a:gd name="T38" fmla="*/ 2147483646 w 256"/>
                  <a:gd name="T39" fmla="*/ 2147483646 h 257"/>
                  <a:gd name="T40" fmla="*/ 2147483646 w 256"/>
                  <a:gd name="T41" fmla="*/ 2147483646 h 257"/>
                  <a:gd name="T42" fmla="*/ 2147483646 w 256"/>
                  <a:gd name="T43" fmla="*/ 2147483646 h 257"/>
                  <a:gd name="T44" fmla="*/ 2147483646 w 256"/>
                  <a:gd name="T45" fmla="*/ 2147483646 h 257"/>
                  <a:gd name="T46" fmla="*/ 2147483646 w 256"/>
                  <a:gd name="T47" fmla="*/ 2147483646 h 2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6"/>
                  <a:gd name="T73" fmla="*/ 0 h 257"/>
                  <a:gd name="T74" fmla="*/ 256 w 256"/>
                  <a:gd name="T75" fmla="*/ 257 h 2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6" h="257">
                    <a:moveTo>
                      <a:pt x="233" y="24"/>
                    </a:moveTo>
                    <a:cubicBezTo>
                      <a:pt x="210" y="0"/>
                      <a:pt x="172" y="0"/>
                      <a:pt x="149" y="24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84" y="257"/>
                      <a:pt x="84" y="257"/>
                      <a:pt x="84" y="257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56" y="85"/>
                      <a:pt x="256" y="47"/>
                      <a:pt x="233" y="24"/>
                    </a:cubicBezTo>
                    <a:close/>
                    <a:moveTo>
                      <a:pt x="50" y="174"/>
                    </a:moveTo>
                    <a:cubicBezTo>
                      <a:pt x="40" y="164"/>
                      <a:pt x="40" y="164"/>
                      <a:pt x="40" y="164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69" y="36"/>
                      <a:pt x="173" y="36"/>
                      <a:pt x="176" y="38"/>
                    </a:cubicBezTo>
                    <a:cubicBezTo>
                      <a:pt x="179" y="41"/>
                      <a:pt x="179" y="46"/>
                      <a:pt x="176" y="48"/>
                    </a:cubicBezTo>
                    <a:lnTo>
                      <a:pt x="50" y="174"/>
                    </a:lnTo>
                    <a:close/>
                    <a:moveTo>
                      <a:pt x="71" y="195"/>
                    </a:moveTo>
                    <a:cubicBezTo>
                      <a:pt x="61" y="185"/>
                      <a:pt x="61" y="185"/>
                      <a:pt x="61" y="185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200" y="46"/>
                      <a:pt x="205" y="46"/>
                      <a:pt x="208" y="49"/>
                    </a:cubicBezTo>
                    <a:cubicBezTo>
                      <a:pt x="210" y="52"/>
                      <a:pt x="210" y="56"/>
                      <a:pt x="208" y="59"/>
                    </a:cubicBezTo>
                    <a:lnTo>
                      <a:pt x="71" y="195"/>
                    </a:lnTo>
                    <a:close/>
                    <a:moveTo>
                      <a:pt x="92" y="216"/>
                    </a:moveTo>
                    <a:cubicBezTo>
                      <a:pt x="82" y="206"/>
                      <a:pt x="82" y="206"/>
                      <a:pt x="82" y="206"/>
                    </a:cubicBezTo>
                    <a:cubicBezTo>
                      <a:pt x="208" y="80"/>
                      <a:pt x="208" y="80"/>
                      <a:pt x="208" y="80"/>
                    </a:cubicBezTo>
                    <a:cubicBezTo>
                      <a:pt x="211" y="78"/>
                      <a:pt x="215" y="78"/>
                      <a:pt x="218" y="80"/>
                    </a:cubicBezTo>
                    <a:cubicBezTo>
                      <a:pt x="221" y="83"/>
                      <a:pt x="221" y="88"/>
                      <a:pt x="218" y="90"/>
                    </a:cubicBezTo>
                    <a:lnTo>
                      <a:pt x="92" y="2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111"/>
              <p:cNvSpPr>
                <a:spLocks noChangeArrowheads="1"/>
              </p:cNvSpPr>
              <p:nvPr/>
            </p:nvSpPr>
            <p:spPr bwMode="auto">
              <a:xfrm>
                <a:off x="88900" y="627063"/>
                <a:ext cx="504825" cy="504825"/>
              </a:xfrm>
              <a:custGeom>
                <a:avLst/>
                <a:gdLst>
                  <a:gd name="T0" fmla="*/ 2147483646 w 318"/>
                  <a:gd name="T1" fmla="*/ 2147483646 h 318"/>
                  <a:gd name="T2" fmla="*/ 2147483646 w 318"/>
                  <a:gd name="T3" fmla="*/ 2147483646 h 318"/>
                  <a:gd name="T4" fmla="*/ 2147483646 w 318"/>
                  <a:gd name="T5" fmla="*/ 2147483646 h 318"/>
                  <a:gd name="T6" fmla="*/ 2147483646 w 318"/>
                  <a:gd name="T7" fmla="*/ 0 h 318"/>
                  <a:gd name="T8" fmla="*/ 2147483646 w 318"/>
                  <a:gd name="T9" fmla="*/ 2147483646 h 318"/>
                  <a:gd name="T10" fmla="*/ 2147483646 w 318"/>
                  <a:gd name="T11" fmla="*/ 2147483646 h 318"/>
                  <a:gd name="T12" fmla="*/ 2147483646 w 318"/>
                  <a:gd name="T13" fmla="*/ 2147483646 h 318"/>
                  <a:gd name="T14" fmla="*/ 0 w 318"/>
                  <a:gd name="T15" fmla="*/ 2147483646 h 318"/>
                  <a:gd name="T16" fmla="*/ 2147483646 w 318"/>
                  <a:gd name="T17" fmla="*/ 2147483646 h 318"/>
                  <a:gd name="T18" fmla="*/ 2147483646 w 318"/>
                  <a:gd name="T19" fmla="*/ 2147483646 h 318"/>
                  <a:gd name="T20" fmla="*/ 2147483646 w 318"/>
                  <a:gd name="T21" fmla="*/ 2147483646 h 3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8"/>
                  <a:gd name="T34" fmla="*/ 0 h 318"/>
                  <a:gd name="T35" fmla="*/ 318 w 318"/>
                  <a:gd name="T36" fmla="*/ 318 h 3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8" h="318">
                    <a:moveTo>
                      <a:pt x="205" y="190"/>
                    </a:moveTo>
                    <a:lnTo>
                      <a:pt x="192" y="176"/>
                    </a:lnTo>
                    <a:lnTo>
                      <a:pt x="318" y="50"/>
                    </a:lnTo>
                    <a:lnTo>
                      <a:pt x="268" y="0"/>
                    </a:lnTo>
                    <a:lnTo>
                      <a:pt x="142" y="126"/>
                    </a:lnTo>
                    <a:lnTo>
                      <a:pt x="129" y="113"/>
                    </a:lnTo>
                    <a:lnTo>
                      <a:pt x="99" y="127"/>
                    </a:lnTo>
                    <a:lnTo>
                      <a:pt x="0" y="289"/>
                    </a:lnTo>
                    <a:lnTo>
                      <a:pt x="28" y="318"/>
                    </a:lnTo>
                    <a:lnTo>
                      <a:pt x="189" y="221"/>
                    </a:lnTo>
                    <a:lnTo>
                      <a:pt x="205" y="1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112"/>
              <p:cNvSpPr>
                <a:spLocks noChangeArrowheads="1"/>
              </p:cNvSpPr>
              <p:nvPr/>
            </p:nvSpPr>
            <p:spPr bwMode="auto">
              <a:xfrm>
                <a:off x="0" y="11113"/>
                <a:ext cx="539750" cy="538163"/>
              </a:xfrm>
              <a:custGeom>
                <a:avLst/>
                <a:gdLst>
                  <a:gd name="T0" fmla="*/ 2147483646 w 189"/>
                  <a:gd name="T1" fmla="*/ 0 h 188"/>
                  <a:gd name="T2" fmla="*/ 2147483646 w 189"/>
                  <a:gd name="T3" fmla="*/ 2147483646 h 188"/>
                  <a:gd name="T4" fmla="*/ 2147483646 w 189"/>
                  <a:gd name="T5" fmla="*/ 2147483646 h 188"/>
                  <a:gd name="T6" fmla="*/ 2147483646 w 189"/>
                  <a:gd name="T7" fmla="*/ 2147483646 h 188"/>
                  <a:gd name="T8" fmla="*/ 2147483646 w 189"/>
                  <a:gd name="T9" fmla="*/ 2147483646 h 188"/>
                  <a:gd name="T10" fmla="*/ 2147483646 w 189"/>
                  <a:gd name="T11" fmla="*/ 2147483646 h 188"/>
                  <a:gd name="T12" fmla="*/ 2147483646 w 189"/>
                  <a:gd name="T13" fmla="*/ 2147483646 h 188"/>
                  <a:gd name="T14" fmla="*/ 2147483646 w 189"/>
                  <a:gd name="T15" fmla="*/ 2147483646 h 188"/>
                  <a:gd name="T16" fmla="*/ 0 w 189"/>
                  <a:gd name="T17" fmla="*/ 2147483646 h 188"/>
                  <a:gd name="T18" fmla="*/ 2147483646 w 189"/>
                  <a:gd name="T19" fmla="*/ 2147483646 h 188"/>
                  <a:gd name="T20" fmla="*/ 2147483646 w 189"/>
                  <a:gd name="T21" fmla="*/ 2147483646 h 188"/>
                  <a:gd name="T22" fmla="*/ 2147483646 w 189"/>
                  <a:gd name="T23" fmla="*/ 0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9"/>
                  <a:gd name="T37" fmla="*/ 0 h 188"/>
                  <a:gd name="T38" fmla="*/ 189 w 189"/>
                  <a:gd name="T39" fmla="*/ 188 h 1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9" h="188">
                    <a:moveTo>
                      <a:pt x="94" y="0"/>
                    </a:moveTo>
                    <a:cubicBezTo>
                      <a:pt x="86" y="0"/>
                      <a:pt x="79" y="1"/>
                      <a:pt x="71" y="3"/>
                    </a:cubicBezTo>
                    <a:cubicBezTo>
                      <a:pt x="72" y="3"/>
                      <a:pt x="73" y="4"/>
                      <a:pt x="73" y="4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25" y="56"/>
                      <a:pt x="125" y="84"/>
                      <a:pt x="107" y="101"/>
                    </a:cubicBezTo>
                    <a:cubicBezTo>
                      <a:pt x="90" y="118"/>
                      <a:pt x="62" y="118"/>
                      <a:pt x="45" y="101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9" y="65"/>
                      <a:pt x="8" y="63"/>
                      <a:pt x="6" y="61"/>
                    </a:cubicBezTo>
                    <a:cubicBezTo>
                      <a:pt x="2" y="72"/>
                      <a:pt x="0" y="8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9" y="146"/>
                      <a:pt x="189" y="94"/>
                    </a:cubicBezTo>
                    <a:cubicBezTo>
                      <a:pt x="189" y="42"/>
                      <a:pt x="146" y="0"/>
                      <a:pt x="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113"/>
              <p:cNvSpPr>
                <a:spLocks noEditPoints="1" noChangeArrowheads="1"/>
              </p:cNvSpPr>
              <p:nvPr/>
            </p:nvSpPr>
            <p:spPr bwMode="auto">
              <a:xfrm>
                <a:off x="665162" y="649288"/>
                <a:ext cx="485775" cy="482600"/>
              </a:xfrm>
              <a:custGeom>
                <a:avLst/>
                <a:gdLst>
                  <a:gd name="T0" fmla="*/ 2147483646 w 170"/>
                  <a:gd name="T1" fmla="*/ 2147483646 h 169"/>
                  <a:gd name="T2" fmla="*/ 2147483646 w 170"/>
                  <a:gd name="T3" fmla="*/ 2147483646 h 169"/>
                  <a:gd name="T4" fmla="*/ 2147483646 w 170"/>
                  <a:gd name="T5" fmla="*/ 0 h 169"/>
                  <a:gd name="T6" fmla="*/ 0 w 170"/>
                  <a:gd name="T7" fmla="*/ 2147483646 h 169"/>
                  <a:gd name="T8" fmla="*/ 2147483646 w 170"/>
                  <a:gd name="T9" fmla="*/ 2147483646 h 169"/>
                  <a:gd name="T10" fmla="*/ 2147483646 w 170"/>
                  <a:gd name="T11" fmla="*/ 2147483646 h 169"/>
                  <a:gd name="T12" fmla="*/ 2147483646 w 170"/>
                  <a:gd name="T13" fmla="*/ 2147483646 h 169"/>
                  <a:gd name="T14" fmla="*/ 2147483646 w 170"/>
                  <a:gd name="T15" fmla="*/ 2147483646 h 169"/>
                  <a:gd name="T16" fmla="*/ 2147483646 w 170"/>
                  <a:gd name="T17" fmla="*/ 2147483646 h 169"/>
                  <a:gd name="T18" fmla="*/ 2147483646 w 170"/>
                  <a:gd name="T19" fmla="*/ 2147483646 h 169"/>
                  <a:gd name="T20" fmla="*/ 2147483646 w 170"/>
                  <a:gd name="T21" fmla="*/ 2147483646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0"/>
                  <a:gd name="T34" fmla="*/ 0 h 169"/>
                  <a:gd name="T35" fmla="*/ 170 w 170"/>
                  <a:gd name="T36" fmla="*/ 169 h 1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0" h="169">
                    <a:moveTo>
                      <a:pt x="149" y="149"/>
                    </a:moveTo>
                    <a:cubicBezTo>
                      <a:pt x="170" y="129"/>
                      <a:pt x="170" y="95"/>
                      <a:pt x="149" y="75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96" y="169"/>
                      <a:pt x="129" y="169"/>
                      <a:pt x="149" y="149"/>
                    </a:cubicBezTo>
                    <a:close/>
                    <a:moveTo>
                      <a:pt x="99" y="99"/>
                    </a:moveTo>
                    <a:cubicBezTo>
                      <a:pt x="107" y="90"/>
                      <a:pt x="121" y="90"/>
                      <a:pt x="130" y="99"/>
                    </a:cubicBezTo>
                    <a:cubicBezTo>
                      <a:pt x="138" y="107"/>
                      <a:pt x="138" y="121"/>
                      <a:pt x="130" y="129"/>
                    </a:cubicBezTo>
                    <a:cubicBezTo>
                      <a:pt x="121" y="138"/>
                      <a:pt x="107" y="138"/>
                      <a:pt x="99" y="129"/>
                    </a:cubicBezTo>
                    <a:cubicBezTo>
                      <a:pt x="91" y="121"/>
                      <a:pt x="91" y="107"/>
                      <a:pt x="99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9045455" y="2639576"/>
            <a:ext cx="1728000" cy="1728000"/>
            <a:chOff x="8072438" y="2736850"/>
            <a:chExt cx="1728000" cy="1728000"/>
          </a:xfrm>
        </p:grpSpPr>
        <p:grpSp>
          <p:nvGrpSpPr>
            <p:cNvPr id="47" name="组合 20"/>
            <p:cNvGrpSpPr>
              <a:grpSpLocks/>
            </p:cNvGrpSpPr>
            <p:nvPr/>
          </p:nvGrpSpPr>
          <p:grpSpPr bwMode="auto">
            <a:xfrm>
              <a:off x="8072438" y="2736850"/>
              <a:ext cx="1728000" cy="1728000"/>
              <a:chOff x="0" y="0"/>
              <a:chExt cx="2280532" cy="2280532"/>
            </a:xfrm>
            <a:solidFill>
              <a:srgbClr val="3D77AA"/>
            </a:solidFill>
          </p:grpSpPr>
          <p:sp>
            <p:nvSpPr>
              <p:cNvPr id="48" name="椭圆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0532" cy="22805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椭圆 22"/>
              <p:cNvSpPr>
                <a:spLocks noChangeArrowheads="1"/>
              </p:cNvSpPr>
              <p:nvPr/>
            </p:nvSpPr>
            <p:spPr bwMode="auto">
              <a:xfrm>
                <a:off x="114266" y="114266"/>
                <a:ext cx="2052000" cy="205200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28"/>
            <p:cNvGrpSpPr>
              <a:grpSpLocks/>
            </p:cNvGrpSpPr>
            <p:nvPr/>
          </p:nvGrpSpPr>
          <p:grpSpPr bwMode="auto">
            <a:xfrm>
              <a:off x="8456343" y="3150951"/>
              <a:ext cx="979200" cy="979200"/>
              <a:chOff x="0" y="0"/>
              <a:chExt cx="1397000" cy="1506538"/>
            </a:xfrm>
          </p:grpSpPr>
          <p:sp>
            <p:nvSpPr>
              <p:cNvPr id="56" name="Freeform 3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397000" cy="1038225"/>
              </a:xfrm>
              <a:custGeom>
                <a:avLst/>
                <a:gdLst>
                  <a:gd name="T0" fmla="*/ 2147483646 w 489"/>
                  <a:gd name="T1" fmla="*/ 2147483646 h 363"/>
                  <a:gd name="T2" fmla="*/ 0 w 489"/>
                  <a:gd name="T3" fmla="*/ 2147483646 h 363"/>
                  <a:gd name="T4" fmla="*/ 0 w 489"/>
                  <a:gd name="T5" fmla="*/ 2147483646 h 363"/>
                  <a:gd name="T6" fmla="*/ 0 w 489"/>
                  <a:gd name="T7" fmla="*/ 2147483646 h 363"/>
                  <a:gd name="T8" fmla="*/ 2147483646 w 489"/>
                  <a:gd name="T9" fmla="*/ 0 h 363"/>
                  <a:gd name="T10" fmla="*/ 2147483646 w 489"/>
                  <a:gd name="T11" fmla="*/ 0 h 363"/>
                  <a:gd name="T12" fmla="*/ 2147483646 w 489"/>
                  <a:gd name="T13" fmla="*/ 0 h 363"/>
                  <a:gd name="T14" fmla="*/ 2147483646 w 489"/>
                  <a:gd name="T15" fmla="*/ 2147483646 h 363"/>
                  <a:gd name="T16" fmla="*/ 2147483646 w 489"/>
                  <a:gd name="T17" fmla="*/ 2147483646 h 363"/>
                  <a:gd name="T18" fmla="*/ 2147483646 w 489"/>
                  <a:gd name="T19" fmla="*/ 2147483646 h 363"/>
                  <a:gd name="T20" fmla="*/ 2147483646 w 489"/>
                  <a:gd name="T21" fmla="*/ 2147483646 h 363"/>
                  <a:gd name="T22" fmla="*/ 2147483646 w 489"/>
                  <a:gd name="T23" fmla="*/ 2147483646 h 363"/>
                  <a:gd name="T24" fmla="*/ 2147483646 w 489"/>
                  <a:gd name="T25" fmla="*/ 2147483646 h 363"/>
                  <a:gd name="T26" fmla="*/ 2147483646 w 489"/>
                  <a:gd name="T27" fmla="*/ 2147483646 h 363"/>
                  <a:gd name="T28" fmla="*/ 2147483646 w 489"/>
                  <a:gd name="T29" fmla="*/ 2147483646 h 363"/>
                  <a:gd name="T30" fmla="*/ 2147483646 w 489"/>
                  <a:gd name="T31" fmla="*/ 2147483646 h 363"/>
                  <a:gd name="T32" fmla="*/ 2147483646 w 489"/>
                  <a:gd name="T33" fmla="*/ 2147483646 h 363"/>
                  <a:gd name="T34" fmla="*/ 2147483646 w 489"/>
                  <a:gd name="T35" fmla="*/ 2147483646 h 363"/>
                  <a:gd name="T36" fmla="*/ 2147483646 w 489"/>
                  <a:gd name="T37" fmla="*/ 2147483646 h 363"/>
                  <a:gd name="T38" fmla="*/ 2147483646 w 489"/>
                  <a:gd name="T39" fmla="*/ 2147483646 h 363"/>
                  <a:gd name="T40" fmla="*/ 2147483646 w 489"/>
                  <a:gd name="T41" fmla="*/ 2147483646 h 363"/>
                  <a:gd name="T42" fmla="*/ 2147483646 w 489"/>
                  <a:gd name="T43" fmla="*/ 2147483646 h 363"/>
                  <a:gd name="T44" fmla="*/ 2147483646 w 489"/>
                  <a:gd name="T45" fmla="*/ 2147483646 h 363"/>
                  <a:gd name="T46" fmla="*/ 2147483646 w 489"/>
                  <a:gd name="T47" fmla="*/ 2147483646 h 363"/>
                  <a:gd name="T48" fmla="*/ 2147483646 w 489"/>
                  <a:gd name="T49" fmla="*/ 2147483646 h 3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9"/>
                  <a:gd name="T76" fmla="*/ 0 h 363"/>
                  <a:gd name="T77" fmla="*/ 489 w 489"/>
                  <a:gd name="T78" fmla="*/ 363 h 3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9" h="363">
                    <a:moveTo>
                      <a:pt x="83" y="363"/>
                    </a:moveTo>
                    <a:cubicBezTo>
                      <a:pt x="37" y="363"/>
                      <a:pt x="0" y="326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51" y="0"/>
                      <a:pt x="489" y="38"/>
                      <a:pt x="489" y="83"/>
                    </a:cubicBezTo>
                    <a:cubicBezTo>
                      <a:pt x="489" y="83"/>
                      <a:pt x="489" y="83"/>
                      <a:pt x="489" y="83"/>
                    </a:cubicBezTo>
                    <a:cubicBezTo>
                      <a:pt x="489" y="280"/>
                      <a:pt x="489" y="280"/>
                      <a:pt x="489" y="280"/>
                    </a:cubicBezTo>
                    <a:cubicBezTo>
                      <a:pt x="489" y="326"/>
                      <a:pt x="451" y="363"/>
                      <a:pt x="406" y="363"/>
                    </a:cubicBezTo>
                    <a:cubicBezTo>
                      <a:pt x="406" y="363"/>
                      <a:pt x="406" y="363"/>
                      <a:pt x="406" y="363"/>
                    </a:cubicBezTo>
                    <a:cubicBezTo>
                      <a:pt x="83" y="363"/>
                      <a:pt x="83" y="363"/>
                      <a:pt x="83" y="363"/>
                    </a:cubicBezTo>
                    <a:close/>
                    <a:moveTo>
                      <a:pt x="43" y="83"/>
                    </a:moveTo>
                    <a:cubicBezTo>
                      <a:pt x="43" y="280"/>
                      <a:pt x="43" y="280"/>
                      <a:pt x="43" y="280"/>
                    </a:cubicBezTo>
                    <a:cubicBezTo>
                      <a:pt x="43" y="302"/>
                      <a:pt x="61" y="320"/>
                      <a:pt x="83" y="320"/>
                    </a:cubicBezTo>
                    <a:cubicBezTo>
                      <a:pt x="83" y="320"/>
                      <a:pt x="83" y="320"/>
                      <a:pt x="83" y="320"/>
                    </a:cubicBezTo>
                    <a:cubicBezTo>
                      <a:pt x="406" y="320"/>
                      <a:pt x="406" y="320"/>
                      <a:pt x="406" y="320"/>
                    </a:cubicBezTo>
                    <a:cubicBezTo>
                      <a:pt x="428" y="320"/>
                      <a:pt x="446" y="302"/>
                      <a:pt x="446" y="280"/>
                    </a:cubicBezTo>
                    <a:cubicBezTo>
                      <a:pt x="446" y="280"/>
                      <a:pt x="446" y="280"/>
                      <a:pt x="446" y="280"/>
                    </a:cubicBezTo>
                    <a:cubicBezTo>
                      <a:pt x="446" y="83"/>
                      <a:pt x="446" y="83"/>
                      <a:pt x="446" y="83"/>
                    </a:cubicBezTo>
                    <a:cubicBezTo>
                      <a:pt x="446" y="61"/>
                      <a:pt x="428" y="43"/>
                      <a:pt x="406" y="43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61" y="43"/>
                      <a:pt x="43" y="61"/>
                      <a:pt x="43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9"/>
              <p:cNvSpPr>
                <a:spLocks noChangeArrowheads="1"/>
              </p:cNvSpPr>
              <p:nvPr/>
            </p:nvSpPr>
            <p:spPr bwMode="auto">
              <a:xfrm>
                <a:off x="376237" y="1060450"/>
                <a:ext cx="639763" cy="446088"/>
              </a:xfrm>
              <a:custGeom>
                <a:avLst/>
                <a:gdLst>
                  <a:gd name="T0" fmla="*/ 2147483646 w 224"/>
                  <a:gd name="T1" fmla="*/ 2147483646 h 156"/>
                  <a:gd name="T2" fmla="*/ 2147483646 w 224"/>
                  <a:gd name="T3" fmla="*/ 2147483646 h 156"/>
                  <a:gd name="T4" fmla="*/ 2147483646 w 224"/>
                  <a:gd name="T5" fmla="*/ 0 h 156"/>
                  <a:gd name="T6" fmla="*/ 2147483646 w 224"/>
                  <a:gd name="T7" fmla="*/ 2147483646 h 156"/>
                  <a:gd name="T8" fmla="*/ 2147483646 w 224"/>
                  <a:gd name="T9" fmla="*/ 2147483646 h 156"/>
                  <a:gd name="T10" fmla="*/ 2147483646 w 224"/>
                  <a:gd name="T11" fmla="*/ 2147483646 h 156"/>
                  <a:gd name="T12" fmla="*/ 2147483646 w 224"/>
                  <a:gd name="T13" fmla="*/ 2147483646 h 156"/>
                  <a:gd name="T14" fmla="*/ 2147483646 w 224"/>
                  <a:gd name="T15" fmla="*/ 2147483646 h 156"/>
                  <a:gd name="T16" fmla="*/ 2147483646 w 224"/>
                  <a:gd name="T17" fmla="*/ 2147483646 h 156"/>
                  <a:gd name="T18" fmla="*/ 2147483646 w 224"/>
                  <a:gd name="T19" fmla="*/ 2147483646 h 156"/>
                  <a:gd name="T20" fmla="*/ 2147483646 w 224"/>
                  <a:gd name="T21" fmla="*/ 2147483646 h 156"/>
                  <a:gd name="T22" fmla="*/ 2147483646 w 224"/>
                  <a:gd name="T23" fmla="*/ 2147483646 h 156"/>
                  <a:gd name="T24" fmla="*/ 2147483646 w 224"/>
                  <a:gd name="T25" fmla="*/ 2147483646 h 156"/>
                  <a:gd name="T26" fmla="*/ 2147483646 w 224"/>
                  <a:gd name="T27" fmla="*/ 2147483646 h 156"/>
                  <a:gd name="T28" fmla="*/ 2147483646 w 224"/>
                  <a:gd name="T29" fmla="*/ 2147483646 h 1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4"/>
                  <a:gd name="T46" fmla="*/ 0 h 156"/>
                  <a:gd name="T47" fmla="*/ 224 w 224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4" h="156">
                    <a:moveTo>
                      <a:pt x="219" y="119"/>
                    </a:move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5"/>
                      <a:pt x="118" y="0"/>
                      <a:pt x="112" y="0"/>
                    </a:cubicBezTo>
                    <a:cubicBezTo>
                      <a:pt x="107" y="0"/>
                      <a:pt x="95" y="15"/>
                      <a:pt x="95" y="15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0" y="126"/>
                      <a:pt x="2" y="135"/>
                      <a:pt x="8" y="140"/>
                    </a:cubicBezTo>
                    <a:cubicBezTo>
                      <a:pt x="15" y="146"/>
                      <a:pt x="25" y="144"/>
                      <a:pt x="30" y="138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9"/>
                      <a:pt x="103" y="156"/>
                      <a:pt x="112" y="156"/>
                    </a:cubicBezTo>
                    <a:cubicBezTo>
                      <a:pt x="121" y="156"/>
                      <a:pt x="129" y="149"/>
                      <a:pt x="129" y="140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00" y="144"/>
                      <a:pt x="210" y="146"/>
                      <a:pt x="216" y="140"/>
                    </a:cubicBezTo>
                    <a:cubicBezTo>
                      <a:pt x="223" y="135"/>
                      <a:pt x="224" y="126"/>
                      <a:pt x="219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40"/>
              <p:cNvSpPr>
                <a:spLocks noChangeArrowheads="1"/>
              </p:cNvSpPr>
              <p:nvPr/>
            </p:nvSpPr>
            <p:spPr bwMode="auto">
              <a:xfrm>
                <a:off x="214312" y="271463"/>
                <a:ext cx="968375" cy="503238"/>
              </a:xfrm>
              <a:custGeom>
                <a:avLst/>
                <a:gdLst>
                  <a:gd name="T0" fmla="*/ 2147483646 w 339"/>
                  <a:gd name="T1" fmla="*/ 2147483646 h 176"/>
                  <a:gd name="T2" fmla="*/ 2147483646 w 339"/>
                  <a:gd name="T3" fmla="*/ 2147483646 h 176"/>
                  <a:gd name="T4" fmla="*/ 2147483646 w 339"/>
                  <a:gd name="T5" fmla="*/ 2147483646 h 176"/>
                  <a:gd name="T6" fmla="*/ 2147483646 w 339"/>
                  <a:gd name="T7" fmla="*/ 2147483646 h 176"/>
                  <a:gd name="T8" fmla="*/ 2147483646 w 339"/>
                  <a:gd name="T9" fmla="*/ 2147483646 h 176"/>
                  <a:gd name="T10" fmla="*/ 2147483646 w 339"/>
                  <a:gd name="T11" fmla="*/ 2147483646 h 176"/>
                  <a:gd name="T12" fmla="*/ 2147483646 w 339"/>
                  <a:gd name="T13" fmla="*/ 2147483646 h 176"/>
                  <a:gd name="T14" fmla="*/ 2147483646 w 339"/>
                  <a:gd name="T15" fmla="*/ 2147483646 h 176"/>
                  <a:gd name="T16" fmla="*/ 2147483646 w 339"/>
                  <a:gd name="T17" fmla="*/ 2147483646 h 176"/>
                  <a:gd name="T18" fmla="*/ 2147483646 w 339"/>
                  <a:gd name="T19" fmla="*/ 2147483646 h 176"/>
                  <a:gd name="T20" fmla="*/ 2147483646 w 339"/>
                  <a:gd name="T21" fmla="*/ 2147483646 h 176"/>
                  <a:gd name="T22" fmla="*/ 2147483646 w 339"/>
                  <a:gd name="T23" fmla="*/ 2147483646 h 176"/>
                  <a:gd name="T24" fmla="*/ 2147483646 w 339"/>
                  <a:gd name="T25" fmla="*/ 2147483646 h 176"/>
                  <a:gd name="T26" fmla="*/ 2147483646 w 339"/>
                  <a:gd name="T27" fmla="*/ 2147483646 h 176"/>
                  <a:gd name="T28" fmla="*/ 2147483646 w 339"/>
                  <a:gd name="T29" fmla="*/ 2147483646 h 176"/>
                  <a:gd name="T30" fmla="*/ 2147483646 w 339"/>
                  <a:gd name="T31" fmla="*/ 2147483646 h 176"/>
                  <a:gd name="T32" fmla="*/ 2147483646 w 339"/>
                  <a:gd name="T33" fmla="*/ 2147483646 h 176"/>
                  <a:gd name="T34" fmla="*/ 2147483646 w 339"/>
                  <a:gd name="T35" fmla="*/ 2147483646 h 176"/>
                  <a:gd name="T36" fmla="*/ 2147483646 w 339"/>
                  <a:gd name="T37" fmla="*/ 2147483646 h 176"/>
                  <a:gd name="T38" fmla="*/ 2147483646 w 339"/>
                  <a:gd name="T39" fmla="*/ 2147483646 h 176"/>
                  <a:gd name="T40" fmla="*/ 2147483646 w 339"/>
                  <a:gd name="T41" fmla="*/ 2147483646 h 176"/>
                  <a:gd name="T42" fmla="*/ 2147483646 w 339"/>
                  <a:gd name="T43" fmla="*/ 2147483646 h 176"/>
                  <a:gd name="T44" fmla="*/ 2147483646 w 339"/>
                  <a:gd name="T45" fmla="*/ 2147483646 h 176"/>
                  <a:gd name="T46" fmla="*/ 2147483646 w 339"/>
                  <a:gd name="T47" fmla="*/ 2147483646 h 176"/>
                  <a:gd name="T48" fmla="*/ 2147483646 w 339"/>
                  <a:gd name="T49" fmla="*/ 2147483646 h 176"/>
                  <a:gd name="T50" fmla="*/ 2147483646 w 339"/>
                  <a:gd name="T51" fmla="*/ 2147483646 h 176"/>
                  <a:gd name="T52" fmla="*/ 2147483646 w 339"/>
                  <a:gd name="T53" fmla="*/ 2147483646 h 176"/>
                  <a:gd name="T54" fmla="*/ 2147483646 w 339"/>
                  <a:gd name="T55" fmla="*/ 2147483646 h 176"/>
                  <a:gd name="T56" fmla="*/ 2147483646 w 339"/>
                  <a:gd name="T57" fmla="*/ 2147483646 h 176"/>
                  <a:gd name="T58" fmla="*/ 2147483646 w 339"/>
                  <a:gd name="T59" fmla="*/ 2147483646 h 176"/>
                  <a:gd name="T60" fmla="*/ 2147483646 w 339"/>
                  <a:gd name="T61" fmla="*/ 2147483646 h 176"/>
                  <a:gd name="T62" fmla="*/ 2147483646 w 339"/>
                  <a:gd name="T63" fmla="*/ 2147483646 h 176"/>
                  <a:gd name="T64" fmla="*/ 2147483646 w 339"/>
                  <a:gd name="T65" fmla="*/ 2147483646 h 176"/>
                  <a:gd name="T66" fmla="*/ 2147483646 w 339"/>
                  <a:gd name="T67" fmla="*/ 2147483646 h 176"/>
                  <a:gd name="T68" fmla="*/ 2147483646 w 339"/>
                  <a:gd name="T69" fmla="*/ 2147483646 h 176"/>
                  <a:gd name="T70" fmla="*/ 2147483646 w 339"/>
                  <a:gd name="T71" fmla="*/ 2147483646 h 176"/>
                  <a:gd name="T72" fmla="*/ 2147483646 w 339"/>
                  <a:gd name="T73" fmla="*/ 2147483646 h 176"/>
                  <a:gd name="T74" fmla="*/ 2147483646 w 339"/>
                  <a:gd name="T75" fmla="*/ 2147483646 h 176"/>
                  <a:gd name="T76" fmla="*/ 2147483646 w 339"/>
                  <a:gd name="T77" fmla="*/ 2147483646 h 176"/>
                  <a:gd name="T78" fmla="*/ 2147483646 w 339"/>
                  <a:gd name="T79" fmla="*/ 2147483646 h 176"/>
                  <a:gd name="T80" fmla="*/ 2147483646 w 339"/>
                  <a:gd name="T81" fmla="*/ 2147483646 h 176"/>
                  <a:gd name="T82" fmla="*/ 2147483646 w 339"/>
                  <a:gd name="T83" fmla="*/ 2147483646 h 176"/>
                  <a:gd name="T84" fmla="*/ 2147483646 w 339"/>
                  <a:gd name="T85" fmla="*/ 2147483646 h 176"/>
                  <a:gd name="T86" fmla="*/ 2147483646 w 339"/>
                  <a:gd name="T87" fmla="*/ 2147483646 h 176"/>
                  <a:gd name="T88" fmla="*/ 2147483646 w 339"/>
                  <a:gd name="T89" fmla="*/ 2147483646 h 176"/>
                  <a:gd name="T90" fmla="*/ 2147483646 w 339"/>
                  <a:gd name="T91" fmla="*/ 2147483646 h 176"/>
                  <a:gd name="T92" fmla="*/ 2147483646 w 339"/>
                  <a:gd name="T93" fmla="*/ 2147483646 h 176"/>
                  <a:gd name="T94" fmla="*/ 2147483646 w 339"/>
                  <a:gd name="T95" fmla="*/ 2147483646 h 176"/>
                  <a:gd name="T96" fmla="*/ 2147483646 w 339"/>
                  <a:gd name="T97" fmla="*/ 2147483646 h 1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9"/>
                  <a:gd name="T148" fmla="*/ 0 h 176"/>
                  <a:gd name="T149" fmla="*/ 339 w 339"/>
                  <a:gd name="T150" fmla="*/ 176 h 1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9" h="176">
                    <a:moveTo>
                      <a:pt x="3" y="169"/>
                    </a:moveTo>
                    <a:cubicBezTo>
                      <a:pt x="0" y="166"/>
                      <a:pt x="0" y="159"/>
                      <a:pt x="4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60" y="99"/>
                      <a:pt x="63" y="98"/>
                      <a:pt x="66" y="99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69" y="100"/>
                      <a:pt x="71" y="102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8" y="8"/>
                      <a:pt x="172" y="6"/>
                      <a:pt x="176" y="7"/>
                    </a:cubicBezTo>
                    <a:cubicBezTo>
                      <a:pt x="176" y="7"/>
                      <a:pt x="176" y="7"/>
                      <a:pt x="176" y="7"/>
                    </a:cubicBezTo>
                    <a:cubicBezTo>
                      <a:pt x="180" y="8"/>
                      <a:pt x="182" y="12"/>
                      <a:pt x="182" y="16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221" y="59"/>
                      <a:pt x="221" y="59"/>
                      <a:pt x="221" y="59"/>
                    </a:cubicBezTo>
                    <a:cubicBezTo>
                      <a:pt x="223" y="57"/>
                      <a:pt x="226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31" y="58"/>
                      <a:pt x="233" y="59"/>
                      <a:pt x="234" y="61"/>
                    </a:cubicBezTo>
                    <a:cubicBezTo>
                      <a:pt x="234" y="61"/>
                      <a:pt x="234" y="61"/>
                      <a:pt x="234" y="61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326" y="1"/>
                      <a:pt x="331" y="0"/>
                      <a:pt x="335" y="4"/>
                    </a:cubicBezTo>
                    <a:cubicBezTo>
                      <a:pt x="335" y="4"/>
                      <a:pt x="335" y="4"/>
                      <a:pt x="335" y="4"/>
                    </a:cubicBezTo>
                    <a:cubicBezTo>
                      <a:pt x="339" y="8"/>
                      <a:pt x="339" y="14"/>
                      <a:pt x="335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49" y="109"/>
                      <a:pt x="246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0" y="110"/>
                      <a:pt x="238" y="108"/>
                      <a:pt x="236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4" y="81"/>
                      <a:pt x="224" y="81"/>
                      <a:pt x="224" y="81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174" y="128"/>
                      <a:pt x="171" y="129"/>
                      <a:pt x="168" y="127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165" y="126"/>
                      <a:pt x="163" y="123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6" y="174"/>
                      <a:pt x="82" y="176"/>
                      <a:pt x="79" y="176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5" y="176"/>
                      <a:pt x="72" y="173"/>
                      <a:pt x="71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4" y="172"/>
                      <a:pt x="10" y="173"/>
                      <a:pt x="7" y="172"/>
                    </a:cubicBezTo>
                    <a:cubicBezTo>
                      <a:pt x="7" y="172"/>
                      <a:pt x="7" y="172"/>
                      <a:pt x="7" y="172"/>
                    </a:cubicBezTo>
                    <a:cubicBezTo>
                      <a:pt x="6" y="172"/>
                      <a:pt x="4" y="171"/>
                      <a:pt x="3" y="1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680125" y="2639576"/>
            <a:ext cx="1728147" cy="1728147"/>
            <a:chOff x="1849438" y="2736850"/>
            <a:chExt cx="1728146" cy="1728146"/>
          </a:xfrm>
        </p:grpSpPr>
        <p:grpSp>
          <p:nvGrpSpPr>
            <p:cNvPr id="41" name="组合 7"/>
            <p:cNvGrpSpPr>
              <a:grpSpLocks/>
            </p:cNvGrpSpPr>
            <p:nvPr/>
          </p:nvGrpSpPr>
          <p:grpSpPr bwMode="auto">
            <a:xfrm>
              <a:off x="1849438" y="2736850"/>
              <a:ext cx="1728146" cy="1728146"/>
              <a:chOff x="0" y="0"/>
              <a:chExt cx="2280532" cy="2280532"/>
            </a:xfrm>
            <a:solidFill>
              <a:srgbClr val="3D77AA"/>
            </a:solidFill>
          </p:grpSpPr>
          <p:sp>
            <p:nvSpPr>
              <p:cNvPr id="42" name="椭圆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0532" cy="22805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椭圆 9"/>
              <p:cNvSpPr>
                <a:spLocks noChangeArrowheads="1"/>
              </p:cNvSpPr>
              <p:nvPr/>
            </p:nvSpPr>
            <p:spPr bwMode="auto">
              <a:xfrm>
                <a:off x="114266" y="114266"/>
                <a:ext cx="2052000" cy="205200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36"/>
            <p:cNvGrpSpPr>
              <a:grpSpLocks/>
            </p:cNvGrpSpPr>
            <p:nvPr/>
          </p:nvGrpSpPr>
          <p:grpSpPr bwMode="auto">
            <a:xfrm>
              <a:off x="2218888" y="3102110"/>
              <a:ext cx="1013300" cy="980807"/>
              <a:chOff x="0" y="0"/>
              <a:chExt cx="1435101" cy="1389063"/>
            </a:xfrm>
          </p:grpSpPr>
          <p:sp>
            <p:nvSpPr>
              <p:cNvPr id="60" name="Freeform 11"/>
              <p:cNvSpPr>
                <a:spLocks noEditPoints="1" noChangeArrowheads="1"/>
              </p:cNvSpPr>
              <p:nvPr/>
            </p:nvSpPr>
            <p:spPr bwMode="auto">
              <a:xfrm>
                <a:off x="0" y="7938"/>
                <a:ext cx="1098550" cy="1103313"/>
              </a:xfrm>
              <a:custGeom>
                <a:avLst/>
                <a:gdLst>
                  <a:gd name="T0" fmla="*/ 2147483646 w 376"/>
                  <a:gd name="T1" fmla="*/ 0 h 377"/>
                  <a:gd name="T2" fmla="*/ 0 w 376"/>
                  <a:gd name="T3" fmla="*/ 2147483646 h 377"/>
                  <a:gd name="T4" fmla="*/ 2147483646 w 376"/>
                  <a:gd name="T5" fmla="*/ 2147483646 h 377"/>
                  <a:gd name="T6" fmla="*/ 2147483646 w 376"/>
                  <a:gd name="T7" fmla="*/ 2147483646 h 377"/>
                  <a:gd name="T8" fmla="*/ 2147483646 w 376"/>
                  <a:gd name="T9" fmla="*/ 0 h 377"/>
                  <a:gd name="T10" fmla="*/ 2147483646 w 376"/>
                  <a:gd name="T11" fmla="*/ 2147483646 h 377"/>
                  <a:gd name="T12" fmla="*/ 2147483646 w 376"/>
                  <a:gd name="T13" fmla="*/ 2147483646 h 377"/>
                  <a:gd name="T14" fmla="*/ 2147483646 w 376"/>
                  <a:gd name="T15" fmla="*/ 2147483646 h 377"/>
                  <a:gd name="T16" fmla="*/ 2147483646 w 376"/>
                  <a:gd name="T17" fmla="*/ 2147483646 h 377"/>
                  <a:gd name="T18" fmla="*/ 2147483646 w 376"/>
                  <a:gd name="T19" fmla="*/ 2147483646 h 3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6"/>
                  <a:gd name="T31" fmla="*/ 0 h 377"/>
                  <a:gd name="T32" fmla="*/ 376 w 376"/>
                  <a:gd name="T33" fmla="*/ 377 h 3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6" h="377">
                    <a:moveTo>
                      <a:pt x="188" y="0"/>
                    </a:moveTo>
                    <a:cubicBezTo>
                      <a:pt x="84" y="0"/>
                      <a:pt x="0" y="85"/>
                      <a:pt x="0" y="189"/>
                    </a:cubicBezTo>
                    <a:cubicBezTo>
                      <a:pt x="0" y="292"/>
                      <a:pt x="84" y="377"/>
                      <a:pt x="188" y="377"/>
                    </a:cubicBezTo>
                    <a:cubicBezTo>
                      <a:pt x="292" y="377"/>
                      <a:pt x="376" y="292"/>
                      <a:pt x="376" y="189"/>
                    </a:cubicBezTo>
                    <a:cubicBezTo>
                      <a:pt x="376" y="85"/>
                      <a:pt x="292" y="0"/>
                      <a:pt x="188" y="0"/>
                    </a:cubicBezTo>
                    <a:close/>
                    <a:moveTo>
                      <a:pt x="188" y="329"/>
                    </a:moveTo>
                    <a:cubicBezTo>
                      <a:pt x="111" y="329"/>
                      <a:pt x="48" y="266"/>
                      <a:pt x="48" y="189"/>
                    </a:cubicBezTo>
                    <a:cubicBezTo>
                      <a:pt x="48" y="111"/>
                      <a:pt x="111" y="48"/>
                      <a:pt x="188" y="48"/>
                    </a:cubicBezTo>
                    <a:cubicBezTo>
                      <a:pt x="265" y="48"/>
                      <a:pt x="328" y="111"/>
                      <a:pt x="328" y="189"/>
                    </a:cubicBezTo>
                    <a:cubicBezTo>
                      <a:pt x="328" y="266"/>
                      <a:pt x="265" y="329"/>
                      <a:pt x="188" y="3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2"/>
              <p:cNvSpPr>
                <a:spLocks noChangeArrowheads="1"/>
              </p:cNvSpPr>
              <p:nvPr/>
            </p:nvSpPr>
            <p:spPr bwMode="auto">
              <a:xfrm>
                <a:off x="903288" y="874713"/>
                <a:ext cx="111125" cy="115888"/>
              </a:xfrm>
              <a:custGeom>
                <a:avLst/>
                <a:gdLst>
                  <a:gd name="T0" fmla="*/ 2147483646 w 38"/>
                  <a:gd name="T1" fmla="*/ 2147483646 h 40"/>
                  <a:gd name="T2" fmla="*/ 2147483646 w 38"/>
                  <a:gd name="T3" fmla="*/ 2147483646 h 40"/>
                  <a:gd name="T4" fmla="*/ 2147483646 w 38"/>
                  <a:gd name="T5" fmla="*/ 2147483646 h 40"/>
                  <a:gd name="T6" fmla="*/ 2147483646 w 38"/>
                  <a:gd name="T7" fmla="*/ 2147483646 h 40"/>
                  <a:gd name="T8" fmla="*/ 2147483646 w 38"/>
                  <a:gd name="T9" fmla="*/ 2147483646 h 40"/>
                  <a:gd name="T10" fmla="*/ 2147483646 w 38"/>
                  <a:gd name="T11" fmla="*/ 2147483646 h 40"/>
                  <a:gd name="T12" fmla="*/ 2147483646 w 38"/>
                  <a:gd name="T13" fmla="*/ 2147483646 h 40"/>
                  <a:gd name="T14" fmla="*/ 2147483646 w 38"/>
                  <a:gd name="T15" fmla="*/ 2147483646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40"/>
                  <a:gd name="T26" fmla="*/ 38 w 38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40">
                    <a:moveTo>
                      <a:pt x="34" y="4"/>
                    </a:moveTo>
                    <a:cubicBezTo>
                      <a:pt x="38" y="8"/>
                      <a:pt x="38" y="15"/>
                      <a:pt x="34" y="19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5" y="39"/>
                      <a:pt x="8" y="40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0" y="32"/>
                      <a:pt x="1" y="26"/>
                      <a:pt x="5" y="21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4" y="1"/>
                      <a:pt x="30" y="0"/>
                      <a:pt x="3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13"/>
              <p:cNvSpPr>
                <a:spLocks noChangeArrowheads="1"/>
              </p:cNvSpPr>
              <p:nvPr/>
            </p:nvSpPr>
            <p:spPr bwMode="auto">
              <a:xfrm>
                <a:off x="941388" y="909638"/>
                <a:ext cx="493713" cy="479425"/>
              </a:xfrm>
              <a:custGeom>
                <a:avLst/>
                <a:gdLst>
                  <a:gd name="T0" fmla="*/ 2147483646 w 169"/>
                  <a:gd name="T1" fmla="*/ 2147483646 h 164"/>
                  <a:gd name="T2" fmla="*/ 2147483646 w 169"/>
                  <a:gd name="T3" fmla="*/ 2147483646 h 164"/>
                  <a:gd name="T4" fmla="*/ 2147483646 w 169"/>
                  <a:gd name="T5" fmla="*/ 2147483646 h 164"/>
                  <a:gd name="T6" fmla="*/ 2147483646 w 169"/>
                  <a:gd name="T7" fmla="*/ 2147483646 h 164"/>
                  <a:gd name="T8" fmla="*/ 2147483646 w 169"/>
                  <a:gd name="T9" fmla="*/ 2147483646 h 164"/>
                  <a:gd name="T10" fmla="*/ 2147483646 w 169"/>
                  <a:gd name="T11" fmla="*/ 2147483646 h 164"/>
                  <a:gd name="T12" fmla="*/ 2147483646 w 169"/>
                  <a:gd name="T13" fmla="*/ 2147483646 h 164"/>
                  <a:gd name="T14" fmla="*/ 2147483646 w 169"/>
                  <a:gd name="T15" fmla="*/ 2147483646 h 1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64"/>
                  <a:gd name="T26" fmla="*/ 169 w 169"/>
                  <a:gd name="T27" fmla="*/ 164 h 1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64">
                    <a:moveTo>
                      <a:pt x="163" y="104"/>
                    </a:moveTo>
                    <a:cubicBezTo>
                      <a:pt x="169" y="110"/>
                      <a:pt x="169" y="121"/>
                      <a:pt x="162" y="129"/>
                    </a:cubicBezTo>
                    <a:cubicBezTo>
                      <a:pt x="137" y="155"/>
                      <a:pt x="137" y="155"/>
                      <a:pt x="137" y="155"/>
                    </a:cubicBezTo>
                    <a:cubicBezTo>
                      <a:pt x="130" y="163"/>
                      <a:pt x="119" y="164"/>
                      <a:pt x="112" y="158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05" y="151"/>
                      <a:pt x="0" y="41"/>
                      <a:pt x="7" y="3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9" y="0"/>
                      <a:pt x="156" y="97"/>
                      <a:pt x="163" y="1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14"/>
              <p:cNvSpPr>
                <a:spLocks noChangeArrowheads="1"/>
              </p:cNvSpPr>
              <p:nvPr/>
            </p:nvSpPr>
            <p:spPr bwMode="auto">
              <a:xfrm>
                <a:off x="969963" y="107950"/>
                <a:ext cx="271463" cy="58738"/>
              </a:xfrm>
              <a:custGeom>
                <a:avLst/>
                <a:gdLst>
                  <a:gd name="T0" fmla="*/ 2147483646 w 93"/>
                  <a:gd name="T1" fmla="*/ 2147483646 h 20"/>
                  <a:gd name="T2" fmla="*/ 2147483646 w 93"/>
                  <a:gd name="T3" fmla="*/ 2147483646 h 20"/>
                  <a:gd name="T4" fmla="*/ 2147483646 w 93"/>
                  <a:gd name="T5" fmla="*/ 2147483646 h 20"/>
                  <a:gd name="T6" fmla="*/ 0 w 93"/>
                  <a:gd name="T7" fmla="*/ 2147483646 h 20"/>
                  <a:gd name="T8" fmla="*/ 0 w 93"/>
                  <a:gd name="T9" fmla="*/ 2147483646 h 20"/>
                  <a:gd name="T10" fmla="*/ 2147483646 w 93"/>
                  <a:gd name="T11" fmla="*/ 0 h 20"/>
                  <a:gd name="T12" fmla="*/ 2147483646 w 93"/>
                  <a:gd name="T13" fmla="*/ 0 h 20"/>
                  <a:gd name="T14" fmla="*/ 2147483646 w 93"/>
                  <a:gd name="T15" fmla="*/ 2147483646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3"/>
                  <a:gd name="T25" fmla="*/ 0 h 20"/>
                  <a:gd name="T26" fmla="*/ 93 w 93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3" h="20">
                    <a:moveTo>
                      <a:pt x="93" y="10"/>
                    </a:moveTo>
                    <a:cubicBezTo>
                      <a:pt x="93" y="15"/>
                      <a:pt x="89" y="20"/>
                      <a:pt x="83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4" y="20"/>
                      <a:pt x="0" y="1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9" y="0"/>
                      <a:pt x="93" y="4"/>
                      <a:pt x="93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15"/>
              <p:cNvSpPr>
                <a:spLocks noChangeArrowheads="1"/>
              </p:cNvSpPr>
              <p:nvPr/>
            </p:nvSpPr>
            <p:spPr bwMode="auto">
              <a:xfrm>
                <a:off x="1077913" y="0"/>
                <a:ext cx="55563" cy="271463"/>
              </a:xfrm>
              <a:custGeom>
                <a:avLst/>
                <a:gdLst>
                  <a:gd name="T0" fmla="*/ 2147483646 w 19"/>
                  <a:gd name="T1" fmla="*/ 0 h 93"/>
                  <a:gd name="T2" fmla="*/ 2147483646 w 19"/>
                  <a:gd name="T3" fmla="*/ 2147483646 h 93"/>
                  <a:gd name="T4" fmla="*/ 2147483646 w 19"/>
                  <a:gd name="T5" fmla="*/ 2147483646 h 93"/>
                  <a:gd name="T6" fmla="*/ 2147483646 w 19"/>
                  <a:gd name="T7" fmla="*/ 2147483646 h 93"/>
                  <a:gd name="T8" fmla="*/ 2147483646 w 19"/>
                  <a:gd name="T9" fmla="*/ 2147483646 h 93"/>
                  <a:gd name="T10" fmla="*/ 0 w 19"/>
                  <a:gd name="T11" fmla="*/ 2147483646 h 93"/>
                  <a:gd name="T12" fmla="*/ 0 w 19"/>
                  <a:gd name="T13" fmla="*/ 2147483646 h 93"/>
                  <a:gd name="T14" fmla="*/ 2147483646 w 19"/>
                  <a:gd name="T15" fmla="*/ 0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93"/>
                  <a:gd name="T26" fmla="*/ 19 w 19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93">
                    <a:moveTo>
                      <a:pt x="9" y="0"/>
                    </a:moveTo>
                    <a:cubicBezTo>
                      <a:pt x="15" y="0"/>
                      <a:pt x="19" y="4"/>
                      <a:pt x="19" y="10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9" y="89"/>
                      <a:pt x="15" y="93"/>
                      <a:pt x="9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4" y="93"/>
                      <a:pt x="0" y="89"/>
                      <a:pt x="0" y="8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16"/>
              <p:cNvSpPr>
                <a:spLocks noChangeArrowheads="1"/>
              </p:cNvSpPr>
              <p:nvPr/>
            </p:nvSpPr>
            <p:spPr bwMode="auto">
              <a:xfrm>
                <a:off x="560388" y="180975"/>
                <a:ext cx="354013" cy="287338"/>
              </a:xfrm>
              <a:custGeom>
                <a:avLst/>
                <a:gdLst>
                  <a:gd name="T0" fmla="*/ 2147483646 w 121"/>
                  <a:gd name="T1" fmla="*/ 2147483646 h 98"/>
                  <a:gd name="T2" fmla="*/ 2147483646 w 121"/>
                  <a:gd name="T3" fmla="*/ 2147483646 h 98"/>
                  <a:gd name="T4" fmla="*/ 2147483646 w 121"/>
                  <a:gd name="T5" fmla="*/ 2147483646 h 98"/>
                  <a:gd name="T6" fmla="*/ 2147483646 w 121"/>
                  <a:gd name="T7" fmla="*/ 2147483646 h 98"/>
                  <a:gd name="T8" fmla="*/ 2147483646 w 121"/>
                  <a:gd name="T9" fmla="*/ 2147483646 h 98"/>
                  <a:gd name="T10" fmla="*/ 2147483646 w 121"/>
                  <a:gd name="T11" fmla="*/ 0 h 98"/>
                  <a:gd name="T12" fmla="*/ 2147483646 w 121"/>
                  <a:gd name="T13" fmla="*/ 0 h 98"/>
                  <a:gd name="T14" fmla="*/ 2147483646 w 121"/>
                  <a:gd name="T15" fmla="*/ 2147483646 h 98"/>
                  <a:gd name="T16" fmla="*/ 2147483646 w 121"/>
                  <a:gd name="T17" fmla="*/ 2147483646 h 98"/>
                  <a:gd name="T18" fmla="*/ 2147483646 w 121"/>
                  <a:gd name="T19" fmla="*/ 2147483646 h 98"/>
                  <a:gd name="T20" fmla="*/ 2147483646 w 121"/>
                  <a:gd name="T21" fmla="*/ 2147483646 h 98"/>
                  <a:gd name="T22" fmla="*/ 2147483646 w 121"/>
                  <a:gd name="T23" fmla="*/ 2147483646 h 98"/>
                  <a:gd name="T24" fmla="*/ 2147483646 w 121"/>
                  <a:gd name="T25" fmla="*/ 2147483646 h 98"/>
                  <a:gd name="T26" fmla="*/ 2147483646 w 121"/>
                  <a:gd name="T27" fmla="*/ 2147483646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1"/>
                  <a:gd name="T43" fmla="*/ 0 h 98"/>
                  <a:gd name="T44" fmla="*/ 121 w 121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1" h="98">
                    <a:moveTo>
                      <a:pt x="105" y="93"/>
                    </a:moveTo>
                    <a:cubicBezTo>
                      <a:pt x="91" y="51"/>
                      <a:pt x="53" y="19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1" y="5"/>
                      <a:pt x="103" y="41"/>
                      <a:pt x="119" y="88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1" y="92"/>
                      <a:pt x="118" y="96"/>
                      <a:pt x="115" y="98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4" y="98"/>
                      <a:pt x="113" y="98"/>
                      <a:pt x="112" y="98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09" y="98"/>
                      <a:pt x="106" y="96"/>
                      <a:pt x="105" y="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Oval 17"/>
              <p:cNvSpPr>
                <a:spLocks noChangeArrowheads="1"/>
              </p:cNvSpPr>
              <p:nvPr/>
            </p:nvSpPr>
            <p:spPr bwMode="auto">
              <a:xfrm>
                <a:off x="876300" y="485775"/>
                <a:ext cx="52388" cy="52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93" name="直接连接符 92"/>
          <p:cNvCxnSpPr/>
          <p:nvPr/>
        </p:nvCxnSpPr>
        <p:spPr>
          <a:xfrm rot="5400000">
            <a:off x="6313208" y="4286275"/>
            <a:ext cx="360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343240" y="5355873"/>
            <a:ext cx="2409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Background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168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1"/>
    </mc:Choice>
    <mc:Fallback xmlns="">
      <p:transition spd="slow" advTm="630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1" cy="2140085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342" y="309685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CONTENTS</a:t>
            </a:r>
            <a:endParaRPr lang="zh-CN" altLang="en-US" sz="4400" b="1" dirty="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87831" y="4709596"/>
            <a:ext cx="1537600" cy="1231052"/>
            <a:chOff x="8611286" y="2471738"/>
            <a:chExt cx="1537599" cy="1229035"/>
          </a:xfrm>
        </p:grpSpPr>
        <p:sp>
          <p:nvSpPr>
            <p:cNvPr id="5" name="文本框 4"/>
            <p:cNvSpPr txBox="1"/>
            <p:nvPr/>
          </p:nvSpPr>
          <p:spPr>
            <a:xfrm>
              <a:off x="8611286" y="2471738"/>
              <a:ext cx="1537599" cy="706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Part 1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353015" y="3055501"/>
              <a:ext cx="184730" cy="645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3600" b="1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24567" y="4701443"/>
            <a:ext cx="2236510" cy="1239205"/>
            <a:chOff x="9498928" y="2471737"/>
            <a:chExt cx="2236510" cy="1226304"/>
          </a:xfrm>
        </p:grpSpPr>
        <p:sp>
          <p:nvSpPr>
            <p:cNvPr id="9" name="文本框 8"/>
            <p:cNvSpPr txBox="1"/>
            <p:nvPr/>
          </p:nvSpPr>
          <p:spPr>
            <a:xfrm>
              <a:off x="9729967" y="2471737"/>
              <a:ext cx="1537600" cy="700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Part 2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498928" y="3058439"/>
              <a:ext cx="2236510" cy="639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cs typeface="+mn-ea"/>
                  <a:sym typeface="+mn-lt"/>
                </a:rPr>
                <a:t>Algorithm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235000" y="4712383"/>
            <a:ext cx="1620957" cy="1228265"/>
            <a:chOff x="8697177" y="2462011"/>
            <a:chExt cx="1620957" cy="1237028"/>
          </a:xfrm>
        </p:grpSpPr>
        <p:sp>
          <p:nvSpPr>
            <p:cNvPr id="12" name="文本框 11"/>
            <p:cNvSpPr txBox="1"/>
            <p:nvPr/>
          </p:nvSpPr>
          <p:spPr>
            <a:xfrm>
              <a:off x="8728017" y="2462011"/>
              <a:ext cx="1537600" cy="712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Part 3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697177" y="3048097"/>
              <a:ext cx="1620957" cy="65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cs typeface="+mn-ea"/>
                  <a:sym typeface="+mn-lt"/>
                </a:rPr>
                <a:t>R</a:t>
              </a:r>
              <a:r>
                <a:rPr lang="en-US" altLang="zh-CN" sz="3600" b="1" dirty="0" smtClean="0">
                  <a:cs typeface="+mn-ea"/>
                  <a:sym typeface="+mn-lt"/>
                </a:rPr>
                <a:t>esults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rot="5400000">
            <a:off x="2437577" y="4286275"/>
            <a:ext cx="360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438717" y="1107414"/>
            <a:ext cx="4822371" cy="103239"/>
            <a:chOff x="6618518" y="1126210"/>
            <a:chExt cx="4822371" cy="103239"/>
          </a:xfrm>
        </p:grpSpPr>
        <p:sp>
          <p:nvSpPr>
            <p:cNvPr id="27" name="矩形 26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374440" y="2639576"/>
            <a:ext cx="1728000" cy="1728000"/>
            <a:chOff x="4960938" y="2736850"/>
            <a:chExt cx="1728000" cy="1728000"/>
          </a:xfrm>
        </p:grpSpPr>
        <p:grpSp>
          <p:nvGrpSpPr>
            <p:cNvPr id="44" name="组合 17"/>
            <p:cNvGrpSpPr>
              <a:grpSpLocks/>
            </p:cNvGrpSpPr>
            <p:nvPr/>
          </p:nvGrpSpPr>
          <p:grpSpPr bwMode="auto">
            <a:xfrm>
              <a:off x="4960938" y="2736850"/>
              <a:ext cx="1728000" cy="1728000"/>
              <a:chOff x="0" y="0"/>
              <a:chExt cx="2280532" cy="2280532"/>
            </a:xfrm>
            <a:solidFill>
              <a:srgbClr val="3D77AA"/>
            </a:solidFill>
          </p:grpSpPr>
          <p:sp>
            <p:nvSpPr>
              <p:cNvPr id="45" name="椭圆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0532" cy="22805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椭圆 19"/>
              <p:cNvSpPr>
                <a:spLocks noChangeArrowheads="1"/>
              </p:cNvSpPr>
              <p:nvPr/>
            </p:nvSpPr>
            <p:spPr bwMode="auto">
              <a:xfrm>
                <a:off x="114266" y="114266"/>
                <a:ext cx="2052000" cy="205200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23"/>
            <p:cNvGrpSpPr>
              <a:grpSpLocks/>
            </p:cNvGrpSpPr>
            <p:nvPr/>
          </p:nvGrpSpPr>
          <p:grpSpPr bwMode="auto">
            <a:xfrm>
              <a:off x="5342073" y="3122916"/>
              <a:ext cx="979200" cy="979200"/>
              <a:chOff x="0" y="0"/>
              <a:chExt cx="1225550" cy="1131888"/>
            </a:xfrm>
          </p:grpSpPr>
          <p:sp>
            <p:nvSpPr>
              <p:cNvPr id="51" name="Freeform 110"/>
              <p:cNvSpPr>
                <a:spLocks noEditPoints="1" noChangeArrowheads="1"/>
              </p:cNvSpPr>
              <p:nvPr/>
            </p:nvSpPr>
            <p:spPr bwMode="auto">
              <a:xfrm>
                <a:off x="493712" y="0"/>
                <a:ext cx="731838" cy="735013"/>
              </a:xfrm>
              <a:custGeom>
                <a:avLst/>
                <a:gdLst>
                  <a:gd name="T0" fmla="*/ 2147483646 w 256"/>
                  <a:gd name="T1" fmla="*/ 2147483646 h 257"/>
                  <a:gd name="T2" fmla="*/ 2147483646 w 256"/>
                  <a:gd name="T3" fmla="*/ 2147483646 h 257"/>
                  <a:gd name="T4" fmla="*/ 0 w 256"/>
                  <a:gd name="T5" fmla="*/ 2147483646 h 257"/>
                  <a:gd name="T6" fmla="*/ 2147483646 w 256"/>
                  <a:gd name="T7" fmla="*/ 2147483646 h 257"/>
                  <a:gd name="T8" fmla="*/ 2147483646 w 256"/>
                  <a:gd name="T9" fmla="*/ 2147483646 h 257"/>
                  <a:gd name="T10" fmla="*/ 2147483646 w 256"/>
                  <a:gd name="T11" fmla="*/ 2147483646 h 257"/>
                  <a:gd name="T12" fmla="*/ 2147483646 w 256"/>
                  <a:gd name="T13" fmla="*/ 2147483646 h 257"/>
                  <a:gd name="T14" fmla="*/ 2147483646 w 256"/>
                  <a:gd name="T15" fmla="*/ 2147483646 h 257"/>
                  <a:gd name="T16" fmla="*/ 2147483646 w 256"/>
                  <a:gd name="T17" fmla="*/ 2147483646 h 257"/>
                  <a:gd name="T18" fmla="*/ 2147483646 w 256"/>
                  <a:gd name="T19" fmla="*/ 2147483646 h 257"/>
                  <a:gd name="T20" fmla="*/ 2147483646 w 256"/>
                  <a:gd name="T21" fmla="*/ 2147483646 h 257"/>
                  <a:gd name="T22" fmla="*/ 2147483646 w 256"/>
                  <a:gd name="T23" fmla="*/ 2147483646 h 257"/>
                  <a:gd name="T24" fmla="*/ 2147483646 w 256"/>
                  <a:gd name="T25" fmla="*/ 2147483646 h 257"/>
                  <a:gd name="T26" fmla="*/ 2147483646 w 256"/>
                  <a:gd name="T27" fmla="*/ 2147483646 h 257"/>
                  <a:gd name="T28" fmla="*/ 2147483646 w 256"/>
                  <a:gd name="T29" fmla="*/ 2147483646 h 257"/>
                  <a:gd name="T30" fmla="*/ 2147483646 w 256"/>
                  <a:gd name="T31" fmla="*/ 2147483646 h 257"/>
                  <a:gd name="T32" fmla="*/ 2147483646 w 256"/>
                  <a:gd name="T33" fmla="*/ 2147483646 h 257"/>
                  <a:gd name="T34" fmla="*/ 2147483646 w 256"/>
                  <a:gd name="T35" fmla="*/ 2147483646 h 257"/>
                  <a:gd name="T36" fmla="*/ 2147483646 w 256"/>
                  <a:gd name="T37" fmla="*/ 2147483646 h 257"/>
                  <a:gd name="T38" fmla="*/ 2147483646 w 256"/>
                  <a:gd name="T39" fmla="*/ 2147483646 h 257"/>
                  <a:gd name="T40" fmla="*/ 2147483646 w 256"/>
                  <a:gd name="T41" fmla="*/ 2147483646 h 257"/>
                  <a:gd name="T42" fmla="*/ 2147483646 w 256"/>
                  <a:gd name="T43" fmla="*/ 2147483646 h 257"/>
                  <a:gd name="T44" fmla="*/ 2147483646 w 256"/>
                  <a:gd name="T45" fmla="*/ 2147483646 h 257"/>
                  <a:gd name="T46" fmla="*/ 2147483646 w 256"/>
                  <a:gd name="T47" fmla="*/ 2147483646 h 2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6"/>
                  <a:gd name="T73" fmla="*/ 0 h 257"/>
                  <a:gd name="T74" fmla="*/ 256 w 256"/>
                  <a:gd name="T75" fmla="*/ 257 h 2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6" h="257">
                    <a:moveTo>
                      <a:pt x="233" y="24"/>
                    </a:moveTo>
                    <a:cubicBezTo>
                      <a:pt x="210" y="0"/>
                      <a:pt x="172" y="0"/>
                      <a:pt x="149" y="24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84" y="257"/>
                      <a:pt x="84" y="257"/>
                      <a:pt x="84" y="257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56" y="85"/>
                      <a:pt x="256" y="47"/>
                      <a:pt x="233" y="24"/>
                    </a:cubicBezTo>
                    <a:close/>
                    <a:moveTo>
                      <a:pt x="50" y="174"/>
                    </a:moveTo>
                    <a:cubicBezTo>
                      <a:pt x="40" y="164"/>
                      <a:pt x="40" y="164"/>
                      <a:pt x="40" y="164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69" y="36"/>
                      <a:pt x="173" y="36"/>
                      <a:pt x="176" y="38"/>
                    </a:cubicBezTo>
                    <a:cubicBezTo>
                      <a:pt x="179" y="41"/>
                      <a:pt x="179" y="46"/>
                      <a:pt x="176" y="48"/>
                    </a:cubicBezTo>
                    <a:lnTo>
                      <a:pt x="50" y="174"/>
                    </a:lnTo>
                    <a:close/>
                    <a:moveTo>
                      <a:pt x="71" y="195"/>
                    </a:moveTo>
                    <a:cubicBezTo>
                      <a:pt x="61" y="185"/>
                      <a:pt x="61" y="185"/>
                      <a:pt x="61" y="185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200" y="46"/>
                      <a:pt x="205" y="46"/>
                      <a:pt x="208" y="49"/>
                    </a:cubicBezTo>
                    <a:cubicBezTo>
                      <a:pt x="210" y="52"/>
                      <a:pt x="210" y="56"/>
                      <a:pt x="208" y="59"/>
                    </a:cubicBezTo>
                    <a:lnTo>
                      <a:pt x="71" y="195"/>
                    </a:lnTo>
                    <a:close/>
                    <a:moveTo>
                      <a:pt x="92" y="216"/>
                    </a:moveTo>
                    <a:cubicBezTo>
                      <a:pt x="82" y="206"/>
                      <a:pt x="82" y="206"/>
                      <a:pt x="82" y="206"/>
                    </a:cubicBezTo>
                    <a:cubicBezTo>
                      <a:pt x="208" y="80"/>
                      <a:pt x="208" y="80"/>
                      <a:pt x="208" y="80"/>
                    </a:cubicBezTo>
                    <a:cubicBezTo>
                      <a:pt x="211" y="78"/>
                      <a:pt x="215" y="78"/>
                      <a:pt x="218" y="80"/>
                    </a:cubicBezTo>
                    <a:cubicBezTo>
                      <a:pt x="221" y="83"/>
                      <a:pt x="221" y="88"/>
                      <a:pt x="218" y="90"/>
                    </a:cubicBezTo>
                    <a:lnTo>
                      <a:pt x="92" y="2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111"/>
              <p:cNvSpPr>
                <a:spLocks noChangeArrowheads="1"/>
              </p:cNvSpPr>
              <p:nvPr/>
            </p:nvSpPr>
            <p:spPr bwMode="auto">
              <a:xfrm>
                <a:off x="88900" y="627063"/>
                <a:ext cx="504825" cy="504825"/>
              </a:xfrm>
              <a:custGeom>
                <a:avLst/>
                <a:gdLst>
                  <a:gd name="T0" fmla="*/ 2147483646 w 318"/>
                  <a:gd name="T1" fmla="*/ 2147483646 h 318"/>
                  <a:gd name="T2" fmla="*/ 2147483646 w 318"/>
                  <a:gd name="T3" fmla="*/ 2147483646 h 318"/>
                  <a:gd name="T4" fmla="*/ 2147483646 w 318"/>
                  <a:gd name="T5" fmla="*/ 2147483646 h 318"/>
                  <a:gd name="T6" fmla="*/ 2147483646 w 318"/>
                  <a:gd name="T7" fmla="*/ 0 h 318"/>
                  <a:gd name="T8" fmla="*/ 2147483646 w 318"/>
                  <a:gd name="T9" fmla="*/ 2147483646 h 318"/>
                  <a:gd name="T10" fmla="*/ 2147483646 w 318"/>
                  <a:gd name="T11" fmla="*/ 2147483646 h 318"/>
                  <a:gd name="T12" fmla="*/ 2147483646 w 318"/>
                  <a:gd name="T13" fmla="*/ 2147483646 h 318"/>
                  <a:gd name="T14" fmla="*/ 0 w 318"/>
                  <a:gd name="T15" fmla="*/ 2147483646 h 318"/>
                  <a:gd name="T16" fmla="*/ 2147483646 w 318"/>
                  <a:gd name="T17" fmla="*/ 2147483646 h 318"/>
                  <a:gd name="T18" fmla="*/ 2147483646 w 318"/>
                  <a:gd name="T19" fmla="*/ 2147483646 h 318"/>
                  <a:gd name="T20" fmla="*/ 2147483646 w 318"/>
                  <a:gd name="T21" fmla="*/ 2147483646 h 3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8"/>
                  <a:gd name="T34" fmla="*/ 0 h 318"/>
                  <a:gd name="T35" fmla="*/ 318 w 318"/>
                  <a:gd name="T36" fmla="*/ 318 h 3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8" h="318">
                    <a:moveTo>
                      <a:pt x="205" y="190"/>
                    </a:moveTo>
                    <a:lnTo>
                      <a:pt x="192" y="176"/>
                    </a:lnTo>
                    <a:lnTo>
                      <a:pt x="318" y="50"/>
                    </a:lnTo>
                    <a:lnTo>
                      <a:pt x="268" y="0"/>
                    </a:lnTo>
                    <a:lnTo>
                      <a:pt x="142" y="126"/>
                    </a:lnTo>
                    <a:lnTo>
                      <a:pt x="129" y="113"/>
                    </a:lnTo>
                    <a:lnTo>
                      <a:pt x="99" y="127"/>
                    </a:lnTo>
                    <a:lnTo>
                      <a:pt x="0" y="289"/>
                    </a:lnTo>
                    <a:lnTo>
                      <a:pt x="28" y="318"/>
                    </a:lnTo>
                    <a:lnTo>
                      <a:pt x="189" y="221"/>
                    </a:lnTo>
                    <a:lnTo>
                      <a:pt x="205" y="1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112"/>
              <p:cNvSpPr>
                <a:spLocks noChangeArrowheads="1"/>
              </p:cNvSpPr>
              <p:nvPr/>
            </p:nvSpPr>
            <p:spPr bwMode="auto">
              <a:xfrm>
                <a:off x="0" y="11113"/>
                <a:ext cx="539750" cy="538163"/>
              </a:xfrm>
              <a:custGeom>
                <a:avLst/>
                <a:gdLst>
                  <a:gd name="T0" fmla="*/ 2147483646 w 189"/>
                  <a:gd name="T1" fmla="*/ 0 h 188"/>
                  <a:gd name="T2" fmla="*/ 2147483646 w 189"/>
                  <a:gd name="T3" fmla="*/ 2147483646 h 188"/>
                  <a:gd name="T4" fmla="*/ 2147483646 w 189"/>
                  <a:gd name="T5" fmla="*/ 2147483646 h 188"/>
                  <a:gd name="T6" fmla="*/ 2147483646 w 189"/>
                  <a:gd name="T7" fmla="*/ 2147483646 h 188"/>
                  <a:gd name="T8" fmla="*/ 2147483646 w 189"/>
                  <a:gd name="T9" fmla="*/ 2147483646 h 188"/>
                  <a:gd name="T10" fmla="*/ 2147483646 w 189"/>
                  <a:gd name="T11" fmla="*/ 2147483646 h 188"/>
                  <a:gd name="T12" fmla="*/ 2147483646 w 189"/>
                  <a:gd name="T13" fmla="*/ 2147483646 h 188"/>
                  <a:gd name="T14" fmla="*/ 2147483646 w 189"/>
                  <a:gd name="T15" fmla="*/ 2147483646 h 188"/>
                  <a:gd name="T16" fmla="*/ 0 w 189"/>
                  <a:gd name="T17" fmla="*/ 2147483646 h 188"/>
                  <a:gd name="T18" fmla="*/ 2147483646 w 189"/>
                  <a:gd name="T19" fmla="*/ 2147483646 h 188"/>
                  <a:gd name="T20" fmla="*/ 2147483646 w 189"/>
                  <a:gd name="T21" fmla="*/ 2147483646 h 188"/>
                  <a:gd name="T22" fmla="*/ 2147483646 w 189"/>
                  <a:gd name="T23" fmla="*/ 0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9"/>
                  <a:gd name="T37" fmla="*/ 0 h 188"/>
                  <a:gd name="T38" fmla="*/ 189 w 189"/>
                  <a:gd name="T39" fmla="*/ 188 h 1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9" h="188">
                    <a:moveTo>
                      <a:pt x="94" y="0"/>
                    </a:moveTo>
                    <a:cubicBezTo>
                      <a:pt x="86" y="0"/>
                      <a:pt x="79" y="1"/>
                      <a:pt x="71" y="3"/>
                    </a:cubicBezTo>
                    <a:cubicBezTo>
                      <a:pt x="72" y="3"/>
                      <a:pt x="73" y="4"/>
                      <a:pt x="73" y="4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25" y="56"/>
                      <a:pt x="125" y="84"/>
                      <a:pt x="107" y="101"/>
                    </a:cubicBezTo>
                    <a:cubicBezTo>
                      <a:pt x="90" y="118"/>
                      <a:pt x="62" y="118"/>
                      <a:pt x="45" y="101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9" y="65"/>
                      <a:pt x="8" y="63"/>
                      <a:pt x="6" y="61"/>
                    </a:cubicBezTo>
                    <a:cubicBezTo>
                      <a:pt x="2" y="72"/>
                      <a:pt x="0" y="8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9" y="146"/>
                      <a:pt x="189" y="94"/>
                    </a:cubicBezTo>
                    <a:cubicBezTo>
                      <a:pt x="189" y="42"/>
                      <a:pt x="146" y="0"/>
                      <a:pt x="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113"/>
              <p:cNvSpPr>
                <a:spLocks noEditPoints="1" noChangeArrowheads="1"/>
              </p:cNvSpPr>
              <p:nvPr/>
            </p:nvSpPr>
            <p:spPr bwMode="auto">
              <a:xfrm>
                <a:off x="665162" y="649288"/>
                <a:ext cx="485775" cy="482600"/>
              </a:xfrm>
              <a:custGeom>
                <a:avLst/>
                <a:gdLst>
                  <a:gd name="T0" fmla="*/ 2147483646 w 170"/>
                  <a:gd name="T1" fmla="*/ 2147483646 h 169"/>
                  <a:gd name="T2" fmla="*/ 2147483646 w 170"/>
                  <a:gd name="T3" fmla="*/ 2147483646 h 169"/>
                  <a:gd name="T4" fmla="*/ 2147483646 w 170"/>
                  <a:gd name="T5" fmla="*/ 0 h 169"/>
                  <a:gd name="T6" fmla="*/ 0 w 170"/>
                  <a:gd name="T7" fmla="*/ 2147483646 h 169"/>
                  <a:gd name="T8" fmla="*/ 2147483646 w 170"/>
                  <a:gd name="T9" fmla="*/ 2147483646 h 169"/>
                  <a:gd name="T10" fmla="*/ 2147483646 w 170"/>
                  <a:gd name="T11" fmla="*/ 2147483646 h 169"/>
                  <a:gd name="T12" fmla="*/ 2147483646 w 170"/>
                  <a:gd name="T13" fmla="*/ 2147483646 h 169"/>
                  <a:gd name="T14" fmla="*/ 2147483646 w 170"/>
                  <a:gd name="T15" fmla="*/ 2147483646 h 169"/>
                  <a:gd name="T16" fmla="*/ 2147483646 w 170"/>
                  <a:gd name="T17" fmla="*/ 2147483646 h 169"/>
                  <a:gd name="T18" fmla="*/ 2147483646 w 170"/>
                  <a:gd name="T19" fmla="*/ 2147483646 h 169"/>
                  <a:gd name="T20" fmla="*/ 2147483646 w 170"/>
                  <a:gd name="T21" fmla="*/ 2147483646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0"/>
                  <a:gd name="T34" fmla="*/ 0 h 169"/>
                  <a:gd name="T35" fmla="*/ 170 w 170"/>
                  <a:gd name="T36" fmla="*/ 169 h 1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0" h="169">
                    <a:moveTo>
                      <a:pt x="149" y="149"/>
                    </a:moveTo>
                    <a:cubicBezTo>
                      <a:pt x="170" y="129"/>
                      <a:pt x="170" y="95"/>
                      <a:pt x="149" y="75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96" y="169"/>
                      <a:pt x="129" y="169"/>
                      <a:pt x="149" y="149"/>
                    </a:cubicBezTo>
                    <a:close/>
                    <a:moveTo>
                      <a:pt x="99" y="99"/>
                    </a:moveTo>
                    <a:cubicBezTo>
                      <a:pt x="107" y="90"/>
                      <a:pt x="121" y="90"/>
                      <a:pt x="130" y="99"/>
                    </a:cubicBezTo>
                    <a:cubicBezTo>
                      <a:pt x="138" y="107"/>
                      <a:pt x="138" y="121"/>
                      <a:pt x="130" y="129"/>
                    </a:cubicBezTo>
                    <a:cubicBezTo>
                      <a:pt x="121" y="138"/>
                      <a:pt x="107" y="138"/>
                      <a:pt x="99" y="129"/>
                    </a:cubicBezTo>
                    <a:cubicBezTo>
                      <a:pt x="91" y="121"/>
                      <a:pt x="91" y="107"/>
                      <a:pt x="99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9045455" y="2639576"/>
            <a:ext cx="1728000" cy="1728000"/>
            <a:chOff x="8072438" y="2736850"/>
            <a:chExt cx="1728000" cy="1728000"/>
          </a:xfrm>
        </p:grpSpPr>
        <p:grpSp>
          <p:nvGrpSpPr>
            <p:cNvPr id="47" name="组合 20"/>
            <p:cNvGrpSpPr>
              <a:grpSpLocks/>
            </p:cNvGrpSpPr>
            <p:nvPr/>
          </p:nvGrpSpPr>
          <p:grpSpPr bwMode="auto">
            <a:xfrm>
              <a:off x="8072438" y="2736850"/>
              <a:ext cx="1728000" cy="1728000"/>
              <a:chOff x="0" y="0"/>
              <a:chExt cx="2280532" cy="2280532"/>
            </a:xfrm>
            <a:solidFill>
              <a:srgbClr val="3D77AA"/>
            </a:solidFill>
          </p:grpSpPr>
          <p:sp>
            <p:nvSpPr>
              <p:cNvPr id="48" name="椭圆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0532" cy="22805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椭圆 22"/>
              <p:cNvSpPr>
                <a:spLocks noChangeArrowheads="1"/>
              </p:cNvSpPr>
              <p:nvPr/>
            </p:nvSpPr>
            <p:spPr bwMode="auto">
              <a:xfrm>
                <a:off x="114266" y="114266"/>
                <a:ext cx="2052000" cy="205200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28"/>
            <p:cNvGrpSpPr>
              <a:grpSpLocks/>
            </p:cNvGrpSpPr>
            <p:nvPr/>
          </p:nvGrpSpPr>
          <p:grpSpPr bwMode="auto">
            <a:xfrm>
              <a:off x="8456343" y="3150951"/>
              <a:ext cx="979200" cy="979200"/>
              <a:chOff x="0" y="0"/>
              <a:chExt cx="1397000" cy="1506538"/>
            </a:xfrm>
          </p:grpSpPr>
          <p:sp>
            <p:nvSpPr>
              <p:cNvPr id="56" name="Freeform 3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397000" cy="1038225"/>
              </a:xfrm>
              <a:custGeom>
                <a:avLst/>
                <a:gdLst>
                  <a:gd name="T0" fmla="*/ 2147483646 w 489"/>
                  <a:gd name="T1" fmla="*/ 2147483646 h 363"/>
                  <a:gd name="T2" fmla="*/ 0 w 489"/>
                  <a:gd name="T3" fmla="*/ 2147483646 h 363"/>
                  <a:gd name="T4" fmla="*/ 0 w 489"/>
                  <a:gd name="T5" fmla="*/ 2147483646 h 363"/>
                  <a:gd name="T6" fmla="*/ 0 w 489"/>
                  <a:gd name="T7" fmla="*/ 2147483646 h 363"/>
                  <a:gd name="T8" fmla="*/ 2147483646 w 489"/>
                  <a:gd name="T9" fmla="*/ 0 h 363"/>
                  <a:gd name="T10" fmla="*/ 2147483646 w 489"/>
                  <a:gd name="T11" fmla="*/ 0 h 363"/>
                  <a:gd name="T12" fmla="*/ 2147483646 w 489"/>
                  <a:gd name="T13" fmla="*/ 0 h 363"/>
                  <a:gd name="T14" fmla="*/ 2147483646 w 489"/>
                  <a:gd name="T15" fmla="*/ 2147483646 h 363"/>
                  <a:gd name="T16" fmla="*/ 2147483646 w 489"/>
                  <a:gd name="T17" fmla="*/ 2147483646 h 363"/>
                  <a:gd name="T18" fmla="*/ 2147483646 w 489"/>
                  <a:gd name="T19" fmla="*/ 2147483646 h 363"/>
                  <a:gd name="T20" fmla="*/ 2147483646 w 489"/>
                  <a:gd name="T21" fmla="*/ 2147483646 h 363"/>
                  <a:gd name="T22" fmla="*/ 2147483646 w 489"/>
                  <a:gd name="T23" fmla="*/ 2147483646 h 363"/>
                  <a:gd name="T24" fmla="*/ 2147483646 w 489"/>
                  <a:gd name="T25" fmla="*/ 2147483646 h 363"/>
                  <a:gd name="T26" fmla="*/ 2147483646 w 489"/>
                  <a:gd name="T27" fmla="*/ 2147483646 h 363"/>
                  <a:gd name="T28" fmla="*/ 2147483646 w 489"/>
                  <a:gd name="T29" fmla="*/ 2147483646 h 363"/>
                  <a:gd name="T30" fmla="*/ 2147483646 w 489"/>
                  <a:gd name="T31" fmla="*/ 2147483646 h 363"/>
                  <a:gd name="T32" fmla="*/ 2147483646 w 489"/>
                  <a:gd name="T33" fmla="*/ 2147483646 h 363"/>
                  <a:gd name="T34" fmla="*/ 2147483646 w 489"/>
                  <a:gd name="T35" fmla="*/ 2147483646 h 363"/>
                  <a:gd name="T36" fmla="*/ 2147483646 w 489"/>
                  <a:gd name="T37" fmla="*/ 2147483646 h 363"/>
                  <a:gd name="T38" fmla="*/ 2147483646 w 489"/>
                  <a:gd name="T39" fmla="*/ 2147483646 h 363"/>
                  <a:gd name="T40" fmla="*/ 2147483646 w 489"/>
                  <a:gd name="T41" fmla="*/ 2147483646 h 363"/>
                  <a:gd name="T42" fmla="*/ 2147483646 w 489"/>
                  <a:gd name="T43" fmla="*/ 2147483646 h 363"/>
                  <a:gd name="T44" fmla="*/ 2147483646 w 489"/>
                  <a:gd name="T45" fmla="*/ 2147483646 h 363"/>
                  <a:gd name="T46" fmla="*/ 2147483646 w 489"/>
                  <a:gd name="T47" fmla="*/ 2147483646 h 363"/>
                  <a:gd name="T48" fmla="*/ 2147483646 w 489"/>
                  <a:gd name="T49" fmla="*/ 2147483646 h 3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9"/>
                  <a:gd name="T76" fmla="*/ 0 h 363"/>
                  <a:gd name="T77" fmla="*/ 489 w 489"/>
                  <a:gd name="T78" fmla="*/ 363 h 3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9" h="363">
                    <a:moveTo>
                      <a:pt x="83" y="363"/>
                    </a:moveTo>
                    <a:cubicBezTo>
                      <a:pt x="37" y="363"/>
                      <a:pt x="0" y="326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51" y="0"/>
                      <a:pt x="489" y="38"/>
                      <a:pt x="489" y="83"/>
                    </a:cubicBezTo>
                    <a:cubicBezTo>
                      <a:pt x="489" y="83"/>
                      <a:pt x="489" y="83"/>
                      <a:pt x="489" y="83"/>
                    </a:cubicBezTo>
                    <a:cubicBezTo>
                      <a:pt x="489" y="280"/>
                      <a:pt x="489" y="280"/>
                      <a:pt x="489" y="280"/>
                    </a:cubicBezTo>
                    <a:cubicBezTo>
                      <a:pt x="489" y="326"/>
                      <a:pt x="451" y="363"/>
                      <a:pt x="406" y="363"/>
                    </a:cubicBezTo>
                    <a:cubicBezTo>
                      <a:pt x="406" y="363"/>
                      <a:pt x="406" y="363"/>
                      <a:pt x="406" y="363"/>
                    </a:cubicBezTo>
                    <a:cubicBezTo>
                      <a:pt x="83" y="363"/>
                      <a:pt x="83" y="363"/>
                      <a:pt x="83" y="363"/>
                    </a:cubicBezTo>
                    <a:close/>
                    <a:moveTo>
                      <a:pt x="43" y="83"/>
                    </a:moveTo>
                    <a:cubicBezTo>
                      <a:pt x="43" y="280"/>
                      <a:pt x="43" y="280"/>
                      <a:pt x="43" y="280"/>
                    </a:cubicBezTo>
                    <a:cubicBezTo>
                      <a:pt x="43" y="302"/>
                      <a:pt x="61" y="320"/>
                      <a:pt x="83" y="320"/>
                    </a:cubicBezTo>
                    <a:cubicBezTo>
                      <a:pt x="83" y="320"/>
                      <a:pt x="83" y="320"/>
                      <a:pt x="83" y="320"/>
                    </a:cubicBezTo>
                    <a:cubicBezTo>
                      <a:pt x="406" y="320"/>
                      <a:pt x="406" y="320"/>
                      <a:pt x="406" y="320"/>
                    </a:cubicBezTo>
                    <a:cubicBezTo>
                      <a:pt x="428" y="320"/>
                      <a:pt x="446" y="302"/>
                      <a:pt x="446" y="280"/>
                    </a:cubicBezTo>
                    <a:cubicBezTo>
                      <a:pt x="446" y="280"/>
                      <a:pt x="446" y="280"/>
                      <a:pt x="446" y="280"/>
                    </a:cubicBezTo>
                    <a:cubicBezTo>
                      <a:pt x="446" y="83"/>
                      <a:pt x="446" y="83"/>
                      <a:pt x="446" y="83"/>
                    </a:cubicBezTo>
                    <a:cubicBezTo>
                      <a:pt x="446" y="61"/>
                      <a:pt x="428" y="43"/>
                      <a:pt x="406" y="43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61" y="43"/>
                      <a:pt x="43" y="61"/>
                      <a:pt x="43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9"/>
              <p:cNvSpPr>
                <a:spLocks noChangeArrowheads="1"/>
              </p:cNvSpPr>
              <p:nvPr/>
            </p:nvSpPr>
            <p:spPr bwMode="auto">
              <a:xfrm>
                <a:off x="376237" y="1060450"/>
                <a:ext cx="639763" cy="446088"/>
              </a:xfrm>
              <a:custGeom>
                <a:avLst/>
                <a:gdLst>
                  <a:gd name="T0" fmla="*/ 2147483646 w 224"/>
                  <a:gd name="T1" fmla="*/ 2147483646 h 156"/>
                  <a:gd name="T2" fmla="*/ 2147483646 w 224"/>
                  <a:gd name="T3" fmla="*/ 2147483646 h 156"/>
                  <a:gd name="T4" fmla="*/ 2147483646 w 224"/>
                  <a:gd name="T5" fmla="*/ 0 h 156"/>
                  <a:gd name="T6" fmla="*/ 2147483646 w 224"/>
                  <a:gd name="T7" fmla="*/ 2147483646 h 156"/>
                  <a:gd name="T8" fmla="*/ 2147483646 w 224"/>
                  <a:gd name="T9" fmla="*/ 2147483646 h 156"/>
                  <a:gd name="T10" fmla="*/ 2147483646 w 224"/>
                  <a:gd name="T11" fmla="*/ 2147483646 h 156"/>
                  <a:gd name="T12" fmla="*/ 2147483646 w 224"/>
                  <a:gd name="T13" fmla="*/ 2147483646 h 156"/>
                  <a:gd name="T14" fmla="*/ 2147483646 w 224"/>
                  <a:gd name="T15" fmla="*/ 2147483646 h 156"/>
                  <a:gd name="T16" fmla="*/ 2147483646 w 224"/>
                  <a:gd name="T17" fmla="*/ 2147483646 h 156"/>
                  <a:gd name="T18" fmla="*/ 2147483646 w 224"/>
                  <a:gd name="T19" fmla="*/ 2147483646 h 156"/>
                  <a:gd name="T20" fmla="*/ 2147483646 w 224"/>
                  <a:gd name="T21" fmla="*/ 2147483646 h 156"/>
                  <a:gd name="T22" fmla="*/ 2147483646 w 224"/>
                  <a:gd name="T23" fmla="*/ 2147483646 h 156"/>
                  <a:gd name="T24" fmla="*/ 2147483646 w 224"/>
                  <a:gd name="T25" fmla="*/ 2147483646 h 156"/>
                  <a:gd name="T26" fmla="*/ 2147483646 w 224"/>
                  <a:gd name="T27" fmla="*/ 2147483646 h 156"/>
                  <a:gd name="T28" fmla="*/ 2147483646 w 224"/>
                  <a:gd name="T29" fmla="*/ 2147483646 h 1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4"/>
                  <a:gd name="T46" fmla="*/ 0 h 156"/>
                  <a:gd name="T47" fmla="*/ 224 w 224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4" h="156">
                    <a:moveTo>
                      <a:pt x="219" y="119"/>
                    </a:move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5"/>
                      <a:pt x="118" y="0"/>
                      <a:pt x="112" y="0"/>
                    </a:cubicBezTo>
                    <a:cubicBezTo>
                      <a:pt x="107" y="0"/>
                      <a:pt x="95" y="15"/>
                      <a:pt x="95" y="15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0" y="126"/>
                      <a:pt x="2" y="135"/>
                      <a:pt x="8" y="140"/>
                    </a:cubicBezTo>
                    <a:cubicBezTo>
                      <a:pt x="15" y="146"/>
                      <a:pt x="25" y="144"/>
                      <a:pt x="30" y="138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9"/>
                      <a:pt x="103" y="156"/>
                      <a:pt x="112" y="156"/>
                    </a:cubicBezTo>
                    <a:cubicBezTo>
                      <a:pt x="121" y="156"/>
                      <a:pt x="129" y="149"/>
                      <a:pt x="129" y="140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00" y="144"/>
                      <a:pt x="210" y="146"/>
                      <a:pt x="216" y="140"/>
                    </a:cubicBezTo>
                    <a:cubicBezTo>
                      <a:pt x="223" y="135"/>
                      <a:pt x="224" y="126"/>
                      <a:pt x="219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40"/>
              <p:cNvSpPr>
                <a:spLocks noChangeArrowheads="1"/>
              </p:cNvSpPr>
              <p:nvPr/>
            </p:nvSpPr>
            <p:spPr bwMode="auto">
              <a:xfrm>
                <a:off x="214312" y="271463"/>
                <a:ext cx="968375" cy="503238"/>
              </a:xfrm>
              <a:custGeom>
                <a:avLst/>
                <a:gdLst>
                  <a:gd name="T0" fmla="*/ 2147483646 w 339"/>
                  <a:gd name="T1" fmla="*/ 2147483646 h 176"/>
                  <a:gd name="T2" fmla="*/ 2147483646 w 339"/>
                  <a:gd name="T3" fmla="*/ 2147483646 h 176"/>
                  <a:gd name="T4" fmla="*/ 2147483646 w 339"/>
                  <a:gd name="T5" fmla="*/ 2147483646 h 176"/>
                  <a:gd name="T6" fmla="*/ 2147483646 w 339"/>
                  <a:gd name="T7" fmla="*/ 2147483646 h 176"/>
                  <a:gd name="T8" fmla="*/ 2147483646 w 339"/>
                  <a:gd name="T9" fmla="*/ 2147483646 h 176"/>
                  <a:gd name="T10" fmla="*/ 2147483646 w 339"/>
                  <a:gd name="T11" fmla="*/ 2147483646 h 176"/>
                  <a:gd name="T12" fmla="*/ 2147483646 w 339"/>
                  <a:gd name="T13" fmla="*/ 2147483646 h 176"/>
                  <a:gd name="T14" fmla="*/ 2147483646 w 339"/>
                  <a:gd name="T15" fmla="*/ 2147483646 h 176"/>
                  <a:gd name="T16" fmla="*/ 2147483646 w 339"/>
                  <a:gd name="T17" fmla="*/ 2147483646 h 176"/>
                  <a:gd name="T18" fmla="*/ 2147483646 w 339"/>
                  <a:gd name="T19" fmla="*/ 2147483646 h 176"/>
                  <a:gd name="T20" fmla="*/ 2147483646 w 339"/>
                  <a:gd name="T21" fmla="*/ 2147483646 h 176"/>
                  <a:gd name="T22" fmla="*/ 2147483646 w 339"/>
                  <a:gd name="T23" fmla="*/ 2147483646 h 176"/>
                  <a:gd name="T24" fmla="*/ 2147483646 w 339"/>
                  <a:gd name="T25" fmla="*/ 2147483646 h 176"/>
                  <a:gd name="T26" fmla="*/ 2147483646 w 339"/>
                  <a:gd name="T27" fmla="*/ 2147483646 h 176"/>
                  <a:gd name="T28" fmla="*/ 2147483646 w 339"/>
                  <a:gd name="T29" fmla="*/ 2147483646 h 176"/>
                  <a:gd name="T30" fmla="*/ 2147483646 w 339"/>
                  <a:gd name="T31" fmla="*/ 2147483646 h 176"/>
                  <a:gd name="T32" fmla="*/ 2147483646 w 339"/>
                  <a:gd name="T33" fmla="*/ 2147483646 h 176"/>
                  <a:gd name="T34" fmla="*/ 2147483646 w 339"/>
                  <a:gd name="T35" fmla="*/ 2147483646 h 176"/>
                  <a:gd name="T36" fmla="*/ 2147483646 w 339"/>
                  <a:gd name="T37" fmla="*/ 2147483646 h 176"/>
                  <a:gd name="T38" fmla="*/ 2147483646 w 339"/>
                  <a:gd name="T39" fmla="*/ 2147483646 h 176"/>
                  <a:gd name="T40" fmla="*/ 2147483646 w 339"/>
                  <a:gd name="T41" fmla="*/ 2147483646 h 176"/>
                  <a:gd name="T42" fmla="*/ 2147483646 w 339"/>
                  <a:gd name="T43" fmla="*/ 2147483646 h 176"/>
                  <a:gd name="T44" fmla="*/ 2147483646 w 339"/>
                  <a:gd name="T45" fmla="*/ 2147483646 h 176"/>
                  <a:gd name="T46" fmla="*/ 2147483646 w 339"/>
                  <a:gd name="T47" fmla="*/ 2147483646 h 176"/>
                  <a:gd name="T48" fmla="*/ 2147483646 w 339"/>
                  <a:gd name="T49" fmla="*/ 2147483646 h 176"/>
                  <a:gd name="T50" fmla="*/ 2147483646 w 339"/>
                  <a:gd name="T51" fmla="*/ 2147483646 h 176"/>
                  <a:gd name="T52" fmla="*/ 2147483646 w 339"/>
                  <a:gd name="T53" fmla="*/ 2147483646 h 176"/>
                  <a:gd name="T54" fmla="*/ 2147483646 w 339"/>
                  <a:gd name="T55" fmla="*/ 2147483646 h 176"/>
                  <a:gd name="T56" fmla="*/ 2147483646 w 339"/>
                  <a:gd name="T57" fmla="*/ 2147483646 h 176"/>
                  <a:gd name="T58" fmla="*/ 2147483646 w 339"/>
                  <a:gd name="T59" fmla="*/ 2147483646 h 176"/>
                  <a:gd name="T60" fmla="*/ 2147483646 w 339"/>
                  <a:gd name="T61" fmla="*/ 2147483646 h 176"/>
                  <a:gd name="T62" fmla="*/ 2147483646 w 339"/>
                  <a:gd name="T63" fmla="*/ 2147483646 h 176"/>
                  <a:gd name="T64" fmla="*/ 2147483646 w 339"/>
                  <a:gd name="T65" fmla="*/ 2147483646 h 176"/>
                  <a:gd name="T66" fmla="*/ 2147483646 w 339"/>
                  <a:gd name="T67" fmla="*/ 2147483646 h 176"/>
                  <a:gd name="T68" fmla="*/ 2147483646 w 339"/>
                  <a:gd name="T69" fmla="*/ 2147483646 h 176"/>
                  <a:gd name="T70" fmla="*/ 2147483646 w 339"/>
                  <a:gd name="T71" fmla="*/ 2147483646 h 176"/>
                  <a:gd name="T72" fmla="*/ 2147483646 w 339"/>
                  <a:gd name="T73" fmla="*/ 2147483646 h 176"/>
                  <a:gd name="T74" fmla="*/ 2147483646 w 339"/>
                  <a:gd name="T75" fmla="*/ 2147483646 h 176"/>
                  <a:gd name="T76" fmla="*/ 2147483646 w 339"/>
                  <a:gd name="T77" fmla="*/ 2147483646 h 176"/>
                  <a:gd name="T78" fmla="*/ 2147483646 w 339"/>
                  <a:gd name="T79" fmla="*/ 2147483646 h 176"/>
                  <a:gd name="T80" fmla="*/ 2147483646 w 339"/>
                  <a:gd name="T81" fmla="*/ 2147483646 h 176"/>
                  <a:gd name="T82" fmla="*/ 2147483646 w 339"/>
                  <a:gd name="T83" fmla="*/ 2147483646 h 176"/>
                  <a:gd name="T84" fmla="*/ 2147483646 w 339"/>
                  <a:gd name="T85" fmla="*/ 2147483646 h 176"/>
                  <a:gd name="T86" fmla="*/ 2147483646 w 339"/>
                  <a:gd name="T87" fmla="*/ 2147483646 h 176"/>
                  <a:gd name="T88" fmla="*/ 2147483646 w 339"/>
                  <a:gd name="T89" fmla="*/ 2147483646 h 176"/>
                  <a:gd name="T90" fmla="*/ 2147483646 w 339"/>
                  <a:gd name="T91" fmla="*/ 2147483646 h 176"/>
                  <a:gd name="T92" fmla="*/ 2147483646 w 339"/>
                  <a:gd name="T93" fmla="*/ 2147483646 h 176"/>
                  <a:gd name="T94" fmla="*/ 2147483646 w 339"/>
                  <a:gd name="T95" fmla="*/ 2147483646 h 176"/>
                  <a:gd name="T96" fmla="*/ 2147483646 w 339"/>
                  <a:gd name="T97" fmla="*/ 2147483646 h 1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9"/>
                  <a:gd name="T148" fmla="*/ 0 h 176"/>
                  <a:gd name="T149" fmla="*/ 339 w 339"/>
                  <a:gd name="T150" fmla="*/ 176 h 1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9" h="176">
                    <a:moveTo>
                      <a:pt x="3" y="169"/>
                    </a:moveTo>
                    <a:cubicBezTo>
                      <a:pt x="0" y="166"/>
                      <a:pt x="0" y="159"/>
                      <a:pt x="4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60" y="99"/>
                      <a:pt x="63" y="98"/>
                      <a:pt x="66" y="99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69" y="100"/>
                      <a:pt x="71" y="102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8" y="8"/>
                      <a:pt x="172" y="6"/>
                      <a:pt x="176" y="7"/>
                    </a:cubicBezTo>
                    <a:cubicBezTo>
                      <a:pt x="176" y="7"/>
                      <a:pt x="176" y="7"/>
                      <a:pt x="176" y="7"/>
                    </a:cubicBezTo>
                    <a:cubicBezTo>
                      <a:pt x="180" y="8"/>
                      <a:pt x="182" y="12"/>
                      <a:pt x="182" y="16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221" y="59"/>
                      <a:pt x="221" y="59"/>
                      <a:pt x="221" y="59"/>
                    </a:cubicBezTo>
                    <a:cubicBezTo>
                      <a:pt x="223" y="57"/>
                      <a:pt x="226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31" y="58"/>
                      <a:pt x="233" y="59"/>
                      <a:pt x="234" y="61"/>
                    </a:cubicBezTo>
                    <a:cubicBezTo>
                      <a:pt x="234" y="61"/>
                      <a:pt x="234" y="61"/>
                      <a:pt x="234" y="61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326" y="1"/>
                      <a:pt x="331" y="0"/>
                      <a:pt x="335" y="4"/>
                    </a:cubicBezTo>
                    <a:cubicBezTo>
                      <a:pt x="335" y="4"/>
                      <a:pt x="335" y="4"/>
                      <a:pt x="335" y="4"/>
                    </a:cubicBezTo>
                    <a:cubicBezTo>
                      <a:pt x="339" y="8"/>
                      <a:pt x="339" y="14"/>
                      <a:pt x="335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49" y="109"/>
                      <a:pt x="246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0" y="110"/>
                      <a:pt x="238" y="108"/>
                      <a:pt x="236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4" y="81"/>
                      <a:pt x="224" y="81"/>
                      <a:pt x="224" y="81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174" y="128"/>
                      <a:pt x="171" y="129"/>
                      <a:pt x="168" y="127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165" y="126"/>
                      <a:pt x="163" y="123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6" y="174"/>
                      <a:pt x="82" y="176"/>
                      <a:pt x="79" y="176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5" y="176"/>
                      <a:pt x="72" y="173"/>
                      <a:pt x="71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4" y="172"/>
                      <a:pt x="10" y="173"/>
                      <a:pt x="7" y="172"/>
                    </a:cubicBezTo>
                    <a:cubicBezTo>
                      <a:pt x="7" y="172"/>
                      <a:pt x="7" y="172"/>
                      <a:pt x="7" y="172"/>
                    </a:cubicBezTo>
                    <a:cubicBezTo>
                      <a:pt x="6" y="172"/>
                      <a:pt x="4" y="171"/>
                      <a:pt x="3" y="1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680125" y="2639576"/>
            <a:ext cx="1728147" cy="1728147"/>
            <a:chOff x="1849438" y="2736850"/>
            <a:chExt cx="1728146" cy="1728146"/>
          </a:xfrm>
        </p:grpSpPr>
        <p:grpSp>
          <p:nvGrpSpPr>
            <p:cNvPr id="41" name="组合 7"/>
            <p:cNvGrpSpPr>
              <a:grpSpLocks/>
            </p:cNvGrpSpPr>
            <p:nvPr/>
          </p:nvGrpSpPr>
          <p:grpSpPr bwMode="auto">
            <a:xfrm>
              <a:off x="1849438" y="2736850"/>
              <a:ext cx="1728146" cy="1728146"/>
              <a:chOff x="0" y="0"/>
              <a:chExt cx="2280532" cy="2280532"/>
            </a:xfrm>
            <a:solidFill>
              <a:srgbClr val="3D77AA"/>
            </a:solidFill>
          </p:grpSpPr>
          <p:sp>
            <p:nvSpPr>
              <p:cNvPr id="42" name="椭圆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0532" cy="22805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椭圆 9"/>
              <p:cNvSpPr>
                <a:spLocks noChangeArrowheads="1"/>
              </p:cNvSpPr>
              <p:nvPr/>
            </p:nvSpPr>
            <p:spPr bwMode="auto">
              <a:xfrm>
                <a:off x="114266" y="114266"/>
                <a:ext cx="2052000" cy="205200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36"/>
            <p:cNvGrpSpPr>
              <a:grpSpLocks/>
            </p:cNvGrpSpPr>
            <p:nvPr/>
          </p:nvGrpSpPr>
          <p:grpSpPr bwMode="auto">
            <a:xfrm>
              <a:off x="2218888" y="3102110"/>
              <a:ext cx="1013300" cy="980807"/>
              <a:chOff x="0" y="0"/>
              <a:chExt cx="1435101" cy="1389063"/>
            </a:xfrm>
          </p:grpSpPr>
          <p:sp>
            <p:nvSpPr>
              <p:cNvPr id="60" name="Freeform 11"/>
              <p:cNvSpPr>
                <a:spLocks noEditPoints="1" noChangeArrowheads="1"/>
              </p:cNvSpPr>
              <p:nvPr/>
            </p:nvSpPr>
            <p:spPr bwMode="auto">
              <a:xfrm>
                <a:off x="0" y="7938"/>
                <a:ext cx="1098550" cy="1103313"/>
              </a:xfrm>
              <a:custGeom>
                <a:avLst/>
                <a:gdLst>
                  <a:gd name="T0" fmla="*/ 2147483646 w 376"/>
                  <a:gd name="T1" fmla="*/ 0 h 377"/>
                  <a:gd name="T2" fmla="*/ 0 w 376"/>
                  <a:gd name="T3" fmla="*/ 2147483646 h 377"/>
                  <a:gd name="T4" fmla="*/ 2147483646 w 376"/>
                  <a:gd name="T5" fmla="*/ 2147483646 h 377"/>
                  <a:gd name="T6" fmla="*/ 2147483646 w 376"/>
                  <a:gd name="T7" fmla="*/ 2147483646 h 377"/>
                  <a:gd name="T8" fmla="*/ 2147483646 w 376"/>
                  <a:gd name="T9" fmla="*/ 0 h 377"/>
                  <a:gd name="T10" fmla="*/ 2147483646 w 376"/>
                  <a:gd name="T11" fmla="*/ 2147483646 h 377"/>
                  <a:gd name="T12" fmla="*/ 2147483646 w 376"/>
                  <a:gd name="T13" fmla="*/ 2147483646 h 377"/>
                  <a:gd name="T14" fmla="*/ 2147483646 w 376"/>
                  <a:gd name="T15" fmla="*/ 2147483646 h 377"/>
                  <a:gd name="T16" fmla="*/ 2147483646 w 376"/>
                  <a:gd name="T17" fmla="*/ 2147483646 h 377"/>
                  <a:gd name="T18" fmla="*/ 2147483646 w 376"/>
                  <a:gd name="T19" fmla="*/ 2147483646 h 3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6"/>
                  <a:gd name="T31" fmla="*/ 0 h 377"/>
                  <a:gd name="T32" fmla="*/ 376 w 376"/>
                  <a:gd name="T33" fmla="*/ 377 h 3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6" h="377">
                    <a:moveTo>
                      <a:pt x="188" y="0"/>
                    </a:moveTo>
                    <a:cubicBezTo>
                      <a:pt x="84" y="0"/>
                      <a:pt x="0" y="85"/>
                      <a:pt x="0" y="189"/>
                    </a:cubicBezTo>
                    <a:cubicBezTo>
                      <a:pt x="0" y="292"/>
                      <a:pt x="84" y="377"/>
                      <a:pt x="188" y="377"/>
                    </a:cubicBezTo>
                    <a:cubicBezTo>
                      <a:pt x="292" y="377"/>
                      <a:pt x="376" y="292"/>
                      <a:pt x="376" y="189"/>
                    </a:cubicBezTo>
                    <a:cubicBezTo>
                      <a:pt x="376" y="85"/>
                      <a:pt x="292" y="0"/>
                      <a:pt x="188" y="0"/>
                    </a:cubicBezTo>
                    <a:close/>
                    <a:moveTo>
                      <a:pt x="188" y="329"/>
                    </a:moveTo>
                    <a:cubicBezTo>
                      <a:pt x="111" y="329"/>
                      <a:pt x="48" y="266"/>
                      <a:pt x="48" y="189"/>
                    </a:cubicBezTo>
                    <a:cubicBezTo>
                      <a:pt x="48" y="111"/>
                      <a:pt x="111" y="48"/>
                      <a:pt x="188" y="48"/>
                    </a:cubicBezTo>
                    <a:cubicBezTo>
                      <a:pt x="265" y="48"/>
                      <a:pt x="328" y="111"/>
                      <a:pt x="328" y="189"/>
                    </a:cubicBezTo>
                    <a:cubicBezTo>
                      <a:pt x="328" y="266"/>
                      <a:pt x="265" y="329"/>
                      <a:pt x="188" y="3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2"/>
              <p:cNvSpPr>
                <a:spLocks noChangeArrowheads="1"/>
              </p:cNvSpPr>
              <p:nvPr/>
            </p:nvSpPr>
            <p:spPr bwMode="auto">
              <a:xfrm>
                <a:off x="903288" y="874713"/>
                <a:ext cx="111125" cy="115888"/>
              </a:xfrm>
              <a:custGeom>
                <a:avLst/>
                <a:gdLst>
                  <a:gd name="T0" fmla="*/ 2147483646 w 38"/>
                  <a:gd name="T1" fmla="*/ 2147483646 h 40"/>
                  <a:gd name="T2" fmla="*/ 2147483646 w 38"/>
                  <a:gd name="T3" fmla="*/ 2147483646 h 40"/>
                  <a:gd name="T4" fmla="*/ 2147483646 w 38"/>
                  <a:gd name="T5" fmla="*/ 2147483646 h 40"/>
                  <a:gd name="T6" fmla="*/ 2147483646 w 38"/>
                  <a:gd name="T7" fmla="*/ 2147483646 h 40"/>
                  <a:gd name="T8" fmla="*/ 2147483646 w 38"/>
                  <a:gd name="T9" fmla="*/ 2147483646 h 40"/>
                  <a:gd name="T10" fmla="*/ 2147483646 w 38"/>
                  <a:gd name="T11" fmla="*/ 2147483646 h 40"/>
                  <a:gd name="T12" fmla="*/ 2147483646 w 38"/>
                  <a:gd name="T13" fmla="*/ 2147483646 h 40"/>
                  <a:gd name="T14" fmla="*/ 2147483646 w 38"/>
                  <a:gd name="T15" fmla="*/ 2147483646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40"/>
                  <a:gd name="T26" fmla="*/ 38 w 38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40">
                    <a:moveTo>
                      <a:pt x="34" y="4"/>
                    </a:moveTo>
                    <a:cubicBezTo>
                      <a:pt x="38" y="8"/>
                      <a:pt x="38" y="15"/>
                      <a:pt x="34" y="19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5" y="39"/>
                      <a:pt x="8" y="40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0" y="32"/>
                      <a:pt x="1" y="26"/>
                      <a:pt x="5" y="21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4" y="1"/>
                      <a:pt x="30" y="0"/>
                      <a:pt x="3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13"/>
              <p:cNvSpPr>
                <a:spLocks noChangeArrowheads="1"/>
              </p:cNvSpPr>
              <p:nvPr/>
            </p:nvSpPr>
            <p:spPr bwMode="auto">
              <a:xfrm>
                <a:off x="941388" y="909638"/>
                <a:ext cx="493713" cy="479425"/>
              </a:xfrm>
              <a:custGeom>
                <a:avLst/>
                <a:gdLst>
                  <a:gd name="T0" fmla="*/ 2147483646 w 169"/>
                  <a:gd name="T1" fmla="*/ 2147483646 h 164"/>
                  <a:gd name="T2" fmla="*/ 2147483646 w 169"/>
                  <a:gd name="T3" fmla="*/ 2147483646 h 164"/>
                  <a:gd name="T4" fmla="*/ 2147483646 w 169"/>
                  <a:gd name="T5" fmla="*/ 2147483646 h 164"/>
                  <a:gd name="T6" fmla="*/ 2147483646 w 169"/>
                  <a:gd name="T7" fmla="*/ 2147483646 h 164"/>
                  <a:gd name="T8" fmla="*/ 2147483646 w 169"/>
                  <a:gd name="T9" fmla="*/ 2147483646 h 164"/>
                  <a:gd name="T10" fmla="*/ 2147483646 w 169"/>
                  <a:gd name="T11" fmla="*/ 2147483646 h 164"/>
                  <a:gd name="T12" fmla="*/ 2147483646 w 169"/>
                  <a:gd name="T13" fmla="*/ 2147483646 h 164"/>
                  <a:gd name="T14" fmla="*/ 2147483646 w 169"/>
                  <a:gd name="T15" fmla="*/ 2147483646 h 1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64"/>
                  <a:gd name="T26" fmla="*/ 169 w 169"/>
                  <a:gd name="T27" fmla="*/ 164 h 1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64">
                    <a:moveTo>
                      <a:pt x="163" y="104"/>
                    </a:moveTo>
                    <a:cubicBezTo>
                      <a:pt x="169" y="110"/>
                      <a:pt x="169" y="121"/>
                      <a:pt x="162" y="129"/>
                    </a:cubicBezTo>
                    <a:cubicBezTo>
                      <a:pt x="137" y="155"/>
                      <a:pt x="137" y="155"/>
                      <a:pt x="137" y="155"/>
                    </a:cubicBezTo>
                    <a:cubicBezTo>
                      <a:pt x="130" y="163"/>
                      <a:pt x="119" y="164"/>
                      <a:pt x="112" y="158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05" y="151"/>
                      <a:pt x="0" y="41"/>
                      <a:pt x="7" y="3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9" y="0"/>
                      <a:pt x="156" y="97"/>
                      <a:pt x="163" y="1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14"/>
              <p:cNvSpPr>
                <a:spLocks noChangeArrowheads="1"/>
              </p:cNvSpPr>
              <p:nvPr/>
            </p:nvSpPr>
            <p:spPr bwMode="auto">
              <a:xfrm>
                <a:off x="969963" y="107950"/>
                <a:ext cx="271463" cy="58738"/>
              </a:xfrm>
              <a:custGeom>
                <a:avLst/>
                <a:gdLst>
                  <a:gd name="T0" fmla="*/ 2147483646 w 93"/>
                  <a:gd name="T1" fmla="*/ 2147483646 h 20"/>
                  <a:gd name="T2" fmla="*/ 2147483646 w 93"/>
                  <a:gd name="T3" fmla="*/ 2147483646 h 20"/>
                  <a:gd name="T4" fmla="*/ 2147483646 w 93"/>
                  <a:gd name="T5" fmla="*/ 2147483646 h 20"/>
                  <a:gd name="T6" fmla="*/ 0 w 93"/>
                  <a:gd name="T7" fmla="*/ 2147483646 h 20"/>
                  <a:gd name="T8" fmla="*/ 0 w 93"/>
                  <a:gd name="T9" fmla="*/ 2147483646 h 20"/>
                  <a:gd name="T10" fmla="*/ 2147483646 w 93"/>
                  <a:gd name="T11" fmla="*/ 0 h 20"/>
                  <a:gd name="T12" fmla="*/ 2147483646 w 93"/>
                  <a:gd name="T13" fmla="*/ 0 h 20"/>
                  <a:gd name="T14" fmla="*/ 2147483646 w 93"/>
                  <a:gd name="T15" fmla="*/ 2147483646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3"/>
                  <a:gd name="T25" fmla="*/ 0 h 20"/>
                  <a:gd name="T26" fmla="*/ 93 w 93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3" h="20">
                    <a:moveTo>
                      <a:pt x="93" y="10"/>
                    </a:moveTo>
                    <a:cubicBezTo>
                      <a:pt x="93" y="15"/>
                      <a:pt x="89" y="20"/>
                      <a:pt x="83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4" y="20"/>
                      <a:pt x="0" y="1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9" y="0"/>
                      <a:pt x="93" y="4"/>
                      <a:pt x="93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15"/>
              <p:cNvSpPr>
                <a:spLocks noChangeArrowheads="1"/>
              </p:cNvSpPr>
              <p:nvPr/>
            </p:nvSpPr>
            <p:spPr bwMode="auto">
              <a:xfrm>
                <a:off x="1077913" y="0"/>
                <a:ext cx="55563" cy="271463"/>
              </a:xfrm>
              <a:custGeom>
                <a:avLst/>
                <a:gdLst>
                  <a:gd name="T0" fmla="*/ 2147483646 w 19"/>
                  <a:gd name="T1" fmla="*/ 0 h 93"/>
                  <a:gd name="T2" fmla="*/ 2147483646 w 19"/>
                  <a:gd name="T3" fmla="*/ 2147483646 h 93"/>
                  <a:gd name="T4" fmla="*/ 2147483646 w 19"/>
                  <a:gd name="T5" fmla="*/ 2147483646 h 93"/>
                  <a:gd name="T6" fmla="*/ 2147483646 w 19"/>
                  <a:gd name="T7" fmla="*/ 2147483646 h 93"/>
                  <a:gd name="T8" fmla="*/ 2147483646 w 19"/>
                  <a:gd name="T9" fmla="*/ 2147483646 h 93"/>
                  <a:gd name="T10" fmla="*/ 0 w 19"/>
                  <a:gd name="T11" fmla="*/ 2147483646 h 93"/>
                  <a:gd name="T12" fmla="*/ 0 w 19"/>
                  <a:gd name="T13" fmla="*/ 2147483646 h 93"/>
                  <a:gd name="T14" fmla="*/ 2147483646 w 19"/>
                  <a:gd name="T15" fmla="*/ 0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93"/>
                  <a:gd name="T26" fmla="*/ 19 w 19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93">
                    <a:moveTo>
                      <a:pt x="9" y="0"/>
                    </a:moveTo>
                    <a:cubicBezTo>
                      <a:pt x="15" y="0"/>
                      <a:pt x="19" y="4"/>
                      <a:pt x="19" y="10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9" y="89"/>
                      <a:pt x="15" y="93"/>
                      <a:pt x="9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4" y="93"/>
                      <a:pt x="0" y="89"/>
                      <a:pt x="0" y="8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16"/>
              <p:cNvSpPr>
                <a:spLocks noChangeArrowheads="1"/>
              </p:cNvSpPr>
              <p:nvPr/>
            </p:nvSpPr>
            <p:spPr bwMode="auto">
              <a:xfrm>
                <a:off x="560388" y="180975"/>
                <a:ext cx="354013" cy="287338"/>
              </a:xfrm>
              <a:custGeom>
                <a:avLst/>
                <a:gdLst>
                  <a:gd name="T0" fmla="*/ 2147483646 w 121"/>
                  <a:gd name="T1" fmla="*/ 2147483646 h 98"/>
                  <a:gd name="T2" fmla="*/ 2147483646 w 121"/>
                  <a:gd name="T3" fmla="*/ 2147483646 h 98"/>
                  <a:gd name="T4" fmla="*/ 2147483646 w 121"/>
                  <a:gd name="T5" fmla="*/ 2147483646 h 98"/>
                  <a:gd name="T6" fmla="*/ 2147483646 w 121"/>
                  <a:gd name="T7" fmla="*/ 2147483646 h 98"/>
                  <a:gd name="T8" fmla="*/ 2147483646 w 121"/>
                  <a:gd name="T9" fmla="*/ 2147483646 h 98"/>
                  <a:gd name="T10" fmla="*/ 2147483646 w 121"/>
                  <a:gd name="T11" fmla="*/ 0 h 98"/>
                  <a:gd name="T12" fmla="*/ 2147483646 w 121"/>
                  <a:gd name="T13" fmla="*/ 0 h 98"/>
                  <a:gd name="T14" fmla="*/ 2147483646 w 121"/>
                  <a:gd name="T15" fmla="*/ 2147483646 h 98"/>
                  <a:gd name="T16" fmla="*/ 2147483646 w 121"/>
                  <a:gd name="T17" fmla="*/ 2147483646 h 98"/>
                  <a:gd name="T18" fmla="*/ 2147483646 w 121"/>
                  <a:gd name="T19" fmla="*/ 2147483646 h 98"/>
                  <a:gd name="T20" fmla="*/ 2147483646 w 121"/>
                  <a:gd name="T21" fmla="*/ 2147483646 h 98"/>
                  <a:gd name="T22" fmla="*/ 2147483646 w 121"/>
                  <a:gd name="T23" fmla="*/ 2147483646 h 98"/>
                  <a:gd name="T24" fmla="*/ 2147483646 w 121"/>
                  <a:gd name="T25" fmla="*/ 2147483646 h 98"/>
                  <a:gd name="T26" fmla="*/ 2147483646 w 121"/>
                  <a:gd name="T27" fmla="*/ 2147483646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1"/>
                  <a:gd name="T43" fmla="*/ 0 h 98"/>
                  <a:gd name="T44" fmla="*/ 121 w 121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1" h="98">
                    <a:moveTo>
                      <a:pt x="105" y="93"/>
                    </a:moveTo>
                    <a:cubicBezTo>
                      <a:pt x="91" y="51"/>
                      <a:pt x="53" y="19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1" y="5"/>
                      <a:pt x="103" y="41"/>
                      <a:pt x="119" y="88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1" y="92"/>
                      <a:pt x="118" y="96"/>
                      <a:pt x="115" y="98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4" y="98"/>
                      <a:pt x="113" y="98"/>
                      <a:pt x="112" y="98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09" y="98"/>
                      <a:pt x="106" y="96"/>
                      <a:pt x="105" y="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Oval 17"/>
              <p:cNvSpPr>
                <a:spLocks noChangeArrowheads="1"/>
              </p:cNvSpPr>
              <p:nvPr/>
            </p:nvSpPr>
            <p:spPr bwMode="auto">
              <a:xfrm>
                <a:off x="876300" y="485775"/>
                <a:ext cx="52388" cy="52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93" name="直接连接符 92"/>
          <p:cNvCxnSpPr/>
          <p:nvPr/>
        </p:nvCxnSpPr>
        <p:spPr>
          <a:xfrm rot="5400000">
            <a:off x="6313208" y="4286275"/>
            <a:ext cx="360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343240" y="5355873"/>
            <a:ext cx="2409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Background</a:t>
            </a:r>
            <a:endParaRPr lang="zh-CN" altLang="en-US" sz="3200" b="1" dirty="0"/>
          </a:p>
        </p:txBody>
      </p:sp>
      <p:sp>
        <p:nvSpPr>
          <p:cNvPr id="67" name="矩形: 圆角 16">
            <a:extLst>
              <a:ext uri="{FF2B5EF4-FFF2-40B4-BE49-F238E27FC236}">
                <a16:creationId xmlns:a16="http://schemas.microsoft.com/office/drawing/2014/main" id="{84F13B2D-AB92-42FC-AAE7-8D42C72A5F98}"/>
              </a:ext>
            </a:extLst>
          </p:cNvPr>
          <p:cNvSpPr/>
          <p:nvPr/>
        </p:nvSpPr>
        <p:spPr>
          <a:xfrm>
            <a:off x="3709485" y="2397760"/>
            <a:ext cx="8350435" cy="4053840"/>
          </a:xfrm>
          <a:prstGeom prst="roundRect">
            <a:avLst/>
          </a:prstGeom>
          <a:solidFill>
            <a:sysClr val="window" lastClr="FFFFFF"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1"/>
    </mc:Choice>
    <mc:Fallback xmlns="">
      <p:transition spd="slow" advTm="630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75970" y="308749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BACKGROUND</a:t>
            </a:r>
            <a:endParaRPr lang="zh-CN" altLang="en-US" sz="36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0202716" y="2304544"/>
            <a:ext cx="1560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Bit sequence</a:t>
            </a:r>
            <a:endParaRPr lang="zh-CN" altLang="en-US" sz="2000" b="1" dirty="0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072410" y="2581677"/>
            <a:ext cx="477543" cy="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647596" y="2323479"/>
            <a:ext cx="2068943" cy="4979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S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tatistical Model</a:t>
            </a:r>
            <a:endParaRPr lang="zh-CN" altLang="en-US" sz="2000" b="1" dirty="0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3787247" y="2577097"/>
            <a:ext cx="477543" cy="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4260556" y="2363248"/>
                <a:ext cx="29332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/>
                  <a:t>Symbol sequence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556" y="2363248"/>
                <a:ext cx="2933266" cy="400110"/>
              </a:xfrm>
              <a:prstGeom prst="rect">
                <a:avLst/>
              </a:prstGeom>
              <a:blipFill>
                <a:blip r:embed="rId3"/>
                <a:stretch>
                  <a:fillRect l="-2287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7737839" y="2306495"/>
            <a:ext cx="1920860" cy="4979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Entropy Coder </a:t>
            </a:r>
            <a:endParaRPr lang="zh-CN" altLang="en-US" sz="2000" b="1" dirty="0"/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7189588" y="2563303"/>
            <a:ext cx="477543" cy="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9729407" y="2514059"/>
            <a:ext cx="477543" cy="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62024" y="2376005"/>
            <a:ext cx="104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Data</a:t>
            </a:r>
            <a:endParaRPr lang="zh-CN" altLang="en-US" sz="20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971384" y="3405950"/>
            <a:ext cx="336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</a:t>
            </a:r>
            <a:r>
              <a:rPr lang="en-US" altLang="zh-CN" sz="2400" b="1" dirty="0" smtClean="0"/>
              <a:t>Huffman coding</a:t>
            </a:r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or any prefix codes</a:t>
            </a:r>
            <a:r>
              <a:rPr lang="zh-CN" altLang="en-US" sz="2400" dirty="0" smtClean="0"/>
              <a:t>）</a:t>
            </a:r>
            <a:r>
              <a:rPr lang="en-US" altLang="zh-CN" sz="2400" b="1" dirty="0" smtClean="0"/>
              <a:t> </a:t>
            </a:r>
            <a:endParaRPr lang="zh-CN" altLang="en-US" sz="2400" b="1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4114343" y="3750966"/>
            <a:ext cx="217512" cy="2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450891" y="3558374"/>
            <a:ext cx="6903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f</a:t>
            </a:r>
            <a:r>
              <a:rPr lang="en-US" altLang="zh-CN" sz="2000" b="1" dirty="0" smtClean="0"/>
              <a:t>ast</a:t>
            </a:r>
            <a:r>
              <a:rPr lang="en-US" altLang="zh-CN" sz="2000" dirty="0" smtClean="0"/>
              <a:t>, but operates on integer number of bits, getting suboptimal compression ratio</a:t>
            </a:r>
            <a:endParaRPr lang="zh-CN" altLang="en-US" sz="2000" dirty="0"/>
          </a:p>
        </p:txBody>
      </p:sp>
      <p:sp>
        <p:nvSpPr>
          <p:cNvPr id="35" name="文本框 34"/>
          <p:cNvSpPr txBox="1"/>
          <p:nvPr/>
        </p:nvSpPr>
        <p:spPr>
          <a:xfrm>
            <a:off x="900087" y="4639055"/>
            <a:ext cx="336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    Arithmetic  coding</a:t>
            </a:r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or range coding</a:t>
            </a:r>
            <a:r>
              <a:rPr lang="zh-CN" altLang="en-US" sz="2400" dirty="0" smtClean="0"/>
              <a:t>）</a:t>
            </a:r>
            <a:r>
              <a:rPr lang="en-US" altLang="zh-CN" sz="2400" b="1" dirty="0" smtClean="0"/>
              <a:t> </a:t>
            </a:r>
            <a:endParaRPr lang="zh-CN" altLang="en-US" sz="2400" b="1" dirty="0"/>
          </a:p>
        </p:txBody>
      </p:sp>
      <p:cxnSp>
        <p:nvCxnSpPr>
          <p:cNvPr id="36" name="直接连接符 35"/>
          <p:cNvCxnSpPr/>
          <p:nvPr/>
        </p:nvCxnSpPr>
        <p:spPr>
          <a:xfrm>
            <a:off x="4114343" y="5083643"/>
            <a:ext cx="217512" cy="2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450891" y="4896118"/>
            <a:ext cx="5561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accurate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possibilities, but many times slower </a:t>
            </a:r>
            <a:endParaRPr lang="zh-CN" altLang="en-US" sz="2000" dirty="0"/>
          </a:p>
        </p:txBody>
      </p:sp>
      <p:sp>
        <p:nvSpPr>
          <p:cNvPr id="32" name="文本框 31"/>
          <p:cNvSpPr txBox="1"/>
          <p:nvPr/>
        </p:nvSpPr>
        <p:spPr>
          <a:xfrm>
            <a:off x="525385" y="5758203"/>
            <a:ext cx="11352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Asymmetric </a:t>
            </a:r>
            <a:r>
              <a:rPr lang="en-US" altLang="zh-CN" sz="2400" b="1" dirty="0"/>
              <a:t>numeral </a:t>
            </a:r>
            <a:r>
              <a:rPr lang="en-US" altLang="zh-CN" sz="2400" b="1" dirty="0" smtClean="0"/>
              <a:t>systems(ANS</a:t>
            </a:r>
            <a:r>
              <a:rPr lang="en-US" altLang="zh-CN" sz="2400" b="1" dirty="0"/>
              <a:t>) </a:t>
            </a:r>
            <a:r>
              <a:rPr lang="en-US" altLang="zh-CN" sz="2400" b="1" dirty="0" smtClean="0"/>
              <a:t>      </a:t>
            </a:r>
            <a:r>
              <a:rPr lang="en-US" altLang="zh-CN" sz="2000" dirty="0" smtClean="0"/>
              <a:t>providing the </a:t>
            </a:r>
            <a:r>
              <a:rPr lang="en-US" altLang="zh-CN" sz="2000" b="1" dirty="0" smtClean="0"/>
              <a:t>speed </a:t>
            </a:r>
            <a:r>
              <a:rPr lang="en-US" altLang="zh-CN" sz="2000" b="1" dirty="0"/>
              <a:t>comparable </a:t>
            </a:r>
            <a:r>
              <a:rPr lang="en-US" altLang="zh-CN" sz="2000" dirty="0"/>
              <a:t>with </a:t>
            </a:r>
            <a:r>
              <a:rPr lang="en-US" altLang="zh-CN" sz="2000" b="1" dirty="0"/>
              <a:t>Huffman</a:t>
            </a:r>
            <a:r>
              <a:rPr lang="en-US" altLang="zh-CN" sz="2000" dirty="0"/>
              <a:t> coding, as well as the compression</a:t>
            </a:r>
            <a:r>
              <a:rPr lang="en-US" altLang="zh-CN" sz="2000" b="1" dirty="0"/>
              <a:t> ratio similar </a:t>
            </a:r>
            <a:r>
              <a:rPr lang="en-US" altLang="zh-CN" sz="2000" b="1" dirty="0" smtClean="0"/>
              <a:t>to arithmetic </a:t>
            </a:r>
            <a:r>
              <a:rPr lang="en-US" altLang="zh-CN" sz="2000" dirty="0"/>
              <a:t>coding. </a:t>
            </a:r>
            <a:endParaRPr lang="zh-CN" altLang="en-US" sz="2000" dirty="0"/>
          </a:p>
        </p:txBody>
      </p:sp>
      <p:sp>
        <p:nvSpPr>
          <p:cNvPr id="34" name="圆角矩形 33"/>
          <p:cNvSpPr/>
          <p:nvPr/>
        </p:nvSpPr>
        <p:spPr>
          <a:xfrm>
            <a:off x="295564" y="1809392"/>
            <a:ext cx="11582400" cy="143257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>
            <a:off x="5463152" y="5943484"/>
            <a:ext cx="217512" cy="2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75970" y="308749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BACKGROUND</a:t>
            </a:r>
            <a:endParaRPr lang="zh-CN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05114" y="1585732"/>
                <a:ext cx="112737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latin typeface="+mj-lt"/>
                  </a:rPr>
                  <a:t>Given a finite symbol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0,1,⋯,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+mj-lt"/>
                  </a:rPr>
                  <a:t>, </a:t>
                </a:r>
                <a:r>
                  <a:rPr lang="en-US" altLang="zh-CN" sz="2400" dirty="0" smtClean="0">
                    <a:latin typeface="+mj-lt"/>
                  </a:rPr>
                  <a:t>assuming </a:t>
                </a:r>
                <a:r>
                  <a:rPr lang="en-US" altLang="zh-CN" sz="2400" dirty="0">
                    <a:latin typeface="+mj-lt"/>
                  </a:rPr>
                  <a:t>that the frequency distribution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 smtClean="0">
                    <a:latin typeface="+mj-lt"/>
                  </a:rPr>
                  <a:t> is </a:t>
                </a:r>
                <a:r>
                  <a:rPr lang="en-US" altLang="zh-CN" sz="2400" dirty="0">
                    <a:latin typeface="+mj-lt"/>
                  </a:rPr>
                  <a:t>quantified </a:t>
                </a:r>
                <a:r>
                  <a:rPr lang="en-US" altLang="zh-CN" sz="2400" dirty="0" smtClean="0">
                    <a:latin typeface="+mj-lt"/>
                  </a:rPr>
                  <a:t>as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400" dirty="0" smtClean="0">
                    <a:latin typeface="+mj-lt"/>
                  </a:rPr>
                  <a:t>. </a:t>
                </a:r>
              </a:p>
              <a:p>
                <a:r>
                  <a:rPr lang="en-US" altLang="zh-CN" sz="2400" dirty="0" smtClean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+mj-lt"/>
                  </a:rPr>
                  <a:t> denote </a:t>
                </a:r>
                <a:r>
                  <a:rPr lang="en-US" altLang="zh-CN" sz="2400" dirty="0">
                    <a:latin typeface="+mj-lt"/>
                  </a:rPr>
                  <a:t>the cumulative frequency </a:t>
                </a:r>
                <a:r>
                  <a:rPr lang="en-US" altLang="zh-CN" sz="2400" dirty="0" smtClean="0">
                    <a:latin typeface="+mj-lt"/>
                  </a:rPr>
                  <a:t>counts.</a:t>
                </a:r>
                <a:endParaRPr lang="zh-CN" alt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4" y="1585732"/>
                <a:ext cx="11273742" cy="1200329"/>
              </a:xfrm>
              <a:prstGeom prst="rect">
                <a:avLst/>
              </a:prstGeom>
              <a:blipFill>
                <a:blip r:embed="rId3"/>
                <a:stretch>
                  <a:fillRect l="-811" t="-19289" b="-44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05113" y="2946098"/>
                <a:ext cx="11389490" cy="1968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The encoding and decoding steps of </a:t>
                </a:r>
                <a:r>
                  <a:rPr lang="en-US" altLang="zh-CN" sz="2400" b="1" dirty="0" smtClean="0"/>
                  <a:t>range ANS(</a:t>
                </a:r>
                <a:r>
                  <a:rPr lang="en-US" altLang="zh-CN" sz="2400" b="1" dirty="0" err="1" smtClean="0"/>
                  <a:t>rANS</a:t>
                </a:r>
                <a:r>
                  <a:rPr lang="en-US" altLang="zh-CN" sz="2400" b="1" dirty="0" smtClean="0"/>
                  <a:t>) </a:t>
                </a:r>
                <a:r>
                  <a:rPr lang="en-US" altLang="zh-CN" sz="2400" dirty="0" smtClean="0"/>
                  <a:t>are </a:t>
                </a:r>
                <a:r>
                  <a:rPr lang="en-US" altLang="zh-CN" sz="2400" dirty="0"/>
                  <a:t>as follows</a:t>
                </a:r>
                <a:r>
                  <a:rPr lang="en-US" altLang="zh-CN" sz="2400" dirty="0" smtClean="0"/>
                  <a:t>.</a:t>
                </a:r>
              </a:p>
              <a:p>
                <a:pPr>
                  <a:lnSpc>
                    <a:spcPts val="2300"/>
                  </a:lnSpc>
                </a:pPr>
                <a:endParaRPr lang="en-US" altLang="zh-C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800" dirty="0" smtClean="0"/>
              </a:p>
              <a:p>
                <a:pPr>
                  <a:lnSpc>
                    <a:spcPts val="2300"/>
                  </a:lnSpc>
                </a:pPr>
                <a:endParaRPr lang="en-US" altLang="zh-CN" sz="2800" dirty="0" smtClean="0"/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begChr m:val="⌊"/>
                            <m:endChr m:val="⌋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800" dirty="0" smtClean="0"/>
                  <a:t>   </a:t>
                </a:r>
                <a:r>
                  <a:rPr lang="en-US" altLang="zh-CN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3" y="2946098"/>
                <a:ext cx="11389490" cy="1968809"/>
              </a:xfrm>
              <a:prstGeom prst="rect">
                <a:avLst/>
              </a:prstGeom>
              <a:blipFill>
                <a:blip r:embed="rId4"/>
                <a:stretch>
                  <a:fillRect l="-803" t="-2477" b="-61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05113" y="5738787"/>
                <a:ext cx="11273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In </a:t>
                </a:r>
                <a:r>
                  <a:rPr lang="en-US" altLang="zh-CN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the traditional </a:t>
                </a:r>
                <a:r>
                  <a:rPr lang="en-US" altLang="zh-CN" sz="28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rANS</a:t>
                </a:r>
                <a:r>
                  <a:rPr lang="en-US" altLang="zh-CN" sz="28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8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becomes larger </a:t>
                </a:r>
                <a:r>
                  <a:rPr lang="en-US" altLang="zh-CN" sz="28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after encoding a </a:t>
                </a:r>
                <a:r>
                  <a:rPr lang="en-US" altLang="zh-CN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symbol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zh-CN" sz="28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.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3" y="5738787"/>
                <a:ext cx="11273743" cy="523220"/>
              </a:xfrm>
              <a:prstGeom prst="rect">
                <a:avLst/>
              </a:prstGeom>
              <a:blipFill>
                <a:blip r:embed="rId5"/>
                <a:stretch>
                  <a:fillRect l="-1081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五角星 7"/>
          <p:cNvSpPr/>
          <p:nvPr/>
        </p:nvSpPr>
        <p:spPr>
          <a:xfrm>
            <a:off x="405113" y="5082326"/>
            <a:ext cx="532435" cy="52086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1" cy="2140085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342" y="309685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CONTENTS</a:t>
            </a:r>
            <a:endParaRPr lang="zh-CN" altLang="en-US" sz="4400" b="1" dirty="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87831" y="4709596"/>
            <a:ext cx="1537600" cy="1231052"/>
            <a:chOff x="8611286" y="2471738"/>
            <a:chExt cx="1537599" cy="1229035"/>
          </a:xfrm>
        </p:grpSpPr>
        <p:sp>
          <p:nvSpPr>
            <p:cNvPr id="5" name="文本框 4"/>
            <p:cNvSpPr txBox="1"/>
            <p:nvPr/>
          </p:nvSpPr>
          <p:spPr>
            <a:xfrm>
              <a:off x="8611286" y="2471738"/>
              <a:ext cx="1537599" cy="706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Part 1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353015" y="3055501"/>
              <a:ext cx="184730" cy="645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3600" b="1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24567" y="4701443"/>
            <a:ext cx="2236510" cy="1239205"/>
            <a:chOff x="9498928" y="2471737"/>
            <a:chExt cx="2236510" cy="1226304"/>
          </a:xfrm>
        </p:grpSpPr>
        <p:sp>
          <p:nvSpPr>
            <p:cNvPr id="9" name="文本框 8"/>
            <p:cNvSpPr txBox="1"/>
            <p:nvPr/>
          </p:nvSpPr>
          <p:spPr>
            <a:xfrm>
              <a:off x="9729967" y="2471737"/>
              <a:ext cx="1537600" cy="700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Part 2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498928" y="3058439"/>
              <a:ext cx="2236510" cy="639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cs typeface="+mn-ea"/>
                  <a:sym typeface="+mn-lt"/>
                </a:rPr>
                <a:t>Algorithm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235000" y="4712383"/>
            <a:ext cx="1620957" cy="1228265"/>
            <a:chOff x="8697177" y="2462011"/>
            <a:chExt cx="1620957" cy="1237028"/>
          </a:xfrm>
        </p:grpSpPr>
        <p:sp>
          <p:nvSpPr>
            <p:cNvPr id="12" name="文本框 11"/>
            <p:cNvSpPr txBox="1"/>
            <p:nvPr/>
          </p:nvSpPr>
          <p:spPr>
            <a:xfrm>
              <a:off x="8728017" y="2462011"/>
              <a:ext cx="1537600" cy="712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Part 3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697177" y="3048097"/>
              <a:ext cx="1620957" cy="65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cs typeface="+mn-ea"/>
                  <a:sym typeface="+mn-lt"/>
                </a:rPr>
                <a:t>R</a:t>
              </a:r>
              <a:r>
                <a:rPr lang="en-US" altLang="zh-CN" sz="3600" b="1" dirty="0" smtClean="0">
                  <a:cs typeface="+mn-ea"/>
                  <a:sym typeface="+mn-lt"/>
                </a:rPr>
                <a:t>esults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rot="5400000">
            <a:off x="2437577" y="4286275"/>
            <a:ext cx="360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438717" y="1107414"/>
            <a:ext cx="4822371" cy="103239"/>
            <a:chOff x="6618518" y="1126210"/>
            <a:chExt cx="4822371" cy="103239"/>
          </a:xfrm>
        </p:grpSpPr>
        <p:sp>
          <p:nvSpPr>
            <p:cNvPr id="27" name="矩形 26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374440" y="2639576"/>
            <a:ext cx="1728000" cy="1728000"/>
            <a:chOff x="4960938" y="2736850"/>
            <a:chExt cx="1728000" cy="1728000"/>
          </a:xfrm>
        </p:grpSpPr>
        <p:grpSp>
          <p:nvGrpSpPr>
            <p:cNvPr id="44" name="组合 17"/>
            <p:cNvGrpSpPr>
              <a:grpSpLocks/>
            </p:cNvGrpSpPr>
            <p:nvPr/>
          </p:nvGrpSpPr>
          <p:grpSpPr bwMode="auto">
            <a:xfrm>
              <a:off x="4960938" y="2736850"/>
              <a:ext cx="1728000" cy="1728000"/>
              <a:chOff x="0" y="0"/>
              <a:chExt cx="2280532" cy="2280532"/>
            </a:xfrm>
            <a:solidFill>
              <a:srgbClr val="3D77AA"/>
            </a:solidFill>
          </p:grpSpPr>
          <p:sp>
            <p:nvSpPr>
              <p:cNvPr id="45" name="椭圆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0532" cy="22805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椭圆 19"/>
              <p:cNvSpPr>
                <a:spLocks noChangeArrowheads="1"/>
              </p:cNvSpPr>
              <p:nvPr/>
            </p:nvSpPr>
            <p:spPr bwMode="auto">
              <a:xfrm>
                <a:off x="114266" y="114266"/>
                <a:ext cx="2052000" cy="205200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23"/>
            <p:cNvGrpSpPr>
              <a:grpSpLocks/>
            </p:cNvGrpSpPr>
            <p:nvPr/>
          </p:nvGrpSpPr>
          <p:grpSpPr bwMode="auto">
            <a:xfrm>
              <a:off x="5342073" y="3122916"/>
              <a:ext cx="979200" cy="979200"/>
              <a:chOff x="0" y="0"/>
              <a:chExt cx="1225550" cy="1131888"/>
            </a:xfrm>
          </p:grpSpPr>
          <p:sp>
            <p:nvSpPr>
              <p:cNvPr id="51" name="Freeform 110"/>
              <p:cNvSpPr>
                <a:spLocks noEditPoints="1" noChangeArrowheads="1"/>
              </p:cNvSpPr>
              <p:nvPr/>
            </p:nvSpPr>
            <p:spPr bwMode="auto">
              <a:xfrm>
                <a:off x="493712" y="0"/>
                <a:ext cx="731838" cy="735013"/>
              </a:xfrm>
              <a:custGeom>
                <a:avLst/>
                <a:gdLst>
                  <a:gd name="T0" fmla="*/ 2147483646 w 256"/>
                  <a:gd name="T1" fmla="*/ 2147483646 h 257"/>
                  <a:gd name="T2" fmla="*/ 2147483646 w 256"/>
                  <a:gd name="T3" fmla="*/ 2147483646 h 257"/>
                  <a:gd name="T4" fmla="*/ 0 w 256"/>
                  <a:gd name="T5" fmla="*/ 2147483646 h 257"/>
                  <a:gd name="T6" fmla="*/ 2147483646 w 256"/>
                  <a:gd name="T7" fmla="*/ 2147483646 h 257"/>
                  <a:gd name="T8" fmla="*/ 2147483646 w 256"/>
                  <a:gd name="T9" fmla="*/ 2147483646 h 257"/>
                  <a:gd name="T10" fmla="*/ 2147483646 w 256"/>
                  <a:gd name="T11" fmla="*/ 2147483646 h 257"/>
                  <a:gd name="T12" fmla="*/ 2147483646 w 256"/>
                  <a:gd name="T13" fmla="*/ 2147483646 h 257"/>
                  <a:gd name="T14" fmla="*/ 2147483646 w 256"/>
                  <a:gd name="T15" fmla="*/ 2147483646 h 257"/>
                  <a:gd name="T16" fmla="*/ 2147483646 w 256"/>
                  <a:gd name="T17" fmla="*/ 2147483646 h 257"/>
                  <a:gd name="T18" fmla="*/ 2147483646 w 256"/>
                  <a:gd name="T19" fmla="*/ 2147483646 h 257"/>
                  <a:gd name="T20" fmla="*/ 2147483646 w 256"/>
                  <a:gd name="T21" fmla="*/ 2147483646 h 257"/>
                  <a:gd name="T22" fmla="*/ 2147483646 w 256"/>
                  <a:gd name="T23" fmla="*/ 2147483646 h 257"/>
                  <a:gd name="T24" fmla="*/ 2147483646 w 256"/>
                  <a:gd name="T25" fmla="*/ 2147483646 h 257"/>
                  <a:gd name="T26" fmla="*/ 2147483646 w 256"/>
                  <a:gd name="T27" fmla="*/ 2147483646 h 257"/>
                  <a:gd name="T28" fmla="*/ 2147483646 w 256"/>
                  <a:gd name="T29" fmla="*/ 2147483646 h 257"/>
                  <a:gd name="T30" fmla="*/ 2147483646 w 256"/>
                  <a:gd name="T31" fmla="*/ 2147483646 h 257"/>
                  <a:gd name="T32" fmla="*/ 2147483646 w 256"/>
                  <a:gd name="T33" fmla="*/ 2147483646 h 257"/>
                  <a:gd name="T34" fmla="*/ 2147483646 w 256"/>
                  <a:gd name="T35" fmla="*/ 2147483646 h 257"/>
                  <a:gd name="T36" fmla="*/ 2147483646 w 256"/>
                  <a:gd name="T37" fmla="*/ 2147483646 h 257"/>
                  <a:gd name="T38" fmla="*/ 2147483646 w 256"/>
                  <a:gd name="T39" fmla="*/ 2147483646 h 257"/>
                  <a:gd name="T40" fmla="*/ 2147483646 w 256"/>
                  <a:gd name="T41" fmla="*/ 2147483646 h 257"/>
                  <a:gd name="T42" fmla="*/ 2147483646 w 256"/>
                  <a:gd name="T43" fmla="*/ 2147483646 h 257"/>
                  <a:gd name="T44" fmla="*/ 2147483646 w 256"/>
                  <a:gd name="T45" fmla="*/ 2147483646 h 257"/>
                  <a:gd name="T46" fmla="*/ 2147483646 w 256"/>
                  <a:gd name="T47" fmla="*/ 2147483646 h 2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6"/>
                  <a:gd name="T73" fmla="*/ 0 h 257"/>
                  <a:gd name="T74" fmla="*/ 256 w 256"/>
                  <a:gd name="T75" fmla="*/ 257 h 2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6" h="257">
                    <a:moveTo>
                      <a:pt x="233" y="24"/>
                    </a:moveTo>
                    <a:cubicBezTo>
                      <a:pt x="210" y="0"/>
                      <a:pt x="172" y="0"/>
                      <a:pt x="149" y="24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84" y="257"/>
                      <a:pt x="84" y="257"/>
                      <a:pt x="84" y="257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56" y="85"/>
                      <a:pt x="256" y="47"/>
                      <a:pt x="233" y="24"/>
                    </a:cubicBezTo>
                    <a:close/>
                    <a:moveTo>
                      <a:pt x="50" y="174"/>
                    </a:moveTo>
                    <a:cubicBezTo>
                      <a:pt x="40" y="164"/>
                      <a:pt x="40" y="164"/>
                      <a:pt x="40" y="164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69" y="36"/>
                      <a:pt x="173" y="36"/>
                      <a:pt x="176" y="38"/>
                    </a:cubicBezTo>
                    <a:cubicBezTo>
                      <a:pt x="179" y="41"/>
                      <a:pt x="179" y="46"/>
                      <a:pt x="176" y="48"/>
                    </a:cubicBezTo>
                    <a:lnTo>
                      <a:pt x="50" y="174"/>
                    </a:lnTo>
                    <a:close/>
                    <a:moveTo>
                      <a:pt x="71" y="195"/>
                    </a:moveTo>
                    <a:cubicBezTo>
                      <a:pt x="61" y="185"/>
                      <a:pt x="61" y="185"/>
                      <a:pt x="61" y="185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200" y="46"/>
                      <a:pt x="205" y="46"/>
                      <a:pt x="208" y="49"/>
                    </a:cubicBezTo>
                    <a:cubicBezTo>
                      <a:pt x="210" y="52"/>
                      <a:pt x="210" y="56"/>
                      <a:pt x="208" y="59"/>
                    </a:cubicBezTo>
                    <a:lnTo>
                      <a:pt x="71" y="195"/>
                    </a:lnTo>
                    <a:close/>
                    <a:moveTo>
                      <a:pt x="92" y="216"/>
                    </a:moveTo>
                    <a:cubicBezTo>
                      <a:pt x="82" y="206"/>
                      <a:pt x="82" y="206"/>
                      <a:pt x="82" y="206"/>
                    </a:cubicBezTo>
                    <a:cubicBezTo>
                      <a:pt x="208" y="80"/>
                      <a:pt x="208" y="80"/>
                      <a:pt x="208" y="80"/>
                    </a:cubicBezTo>
                    <a:cubicBezTo>
                      <a:pt x="211" y="78"/>
                      <a:pt x="215" y="78"/>
                      <a:pt x="218" y="80"/>
                    </a:cubicBezTo>
                    <a:cubicBezTo>
                      <a:pt x="221" y="83"/>
                      <a:pt x="221" y="88"/>
                      <a:pt x="218" y="90"/>
                    </a:cubicBezTo>
                    <a:lnTo>
                      <a:pt x="92" y="2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111"/>
              <p:cNvSpPr>
                <a:spLocks noChangeArrowheads="1"/>
              </p:cNvSpPr>
              <p:nvPr/>
            </p:nvSpPr>
            <p:spPr bwMode="auto">
              <a:xfrm>
                <a:off x="88900" y="627063"/>
                <a:ext cx="504825" cy="504825"/>
              </a:xfrm>
              <a:custGeom>
                <a:avLst/>
                <a:gdLst>
                  <a:gd name="T0" fmla="*/ 2147483646 w 318"/>
                  <a:gd name="T1" fmla="*/ 2147483646 h 318"/>
                  <a:gd name="T2" fmla="*/ 2147483646 w 318"/>
                  <a:gd name="T3" fmla="*/ 2147483646 h 318"/>
                  <a:gd name="T4" fmla="*/ 2147483646 w 318"/>
                  <a:gd name="T5" fmla="*/ 2147483646 h 318"/>
                  <a:gd name="T6" fmla="*/ 2147483646 w 318"/>
                  <a:gd name="T7" fmla="*/ 0 h 318"/>
                  <a:gd name="T8" fmla="*/ 2147483646 w 318"/>
                  <a:gd name="T9" fmla="*/ 2147483646 h 318"/>
                  <a:gd name="T10" fmla="*/ 2147483646 w 318"/>
                  <a:gd name="T11" fmla="*/ 2147483646 h 318"/>
                  <a:gd name="T12" fmla="*/ 2147483646 w 318"/>
                  <a:gd name="T13" fmla="*/ 2147483646 h 318"/>
                  <a:gd name="T14" fmla="*/ 0 w 318"/>
                  <a:gd name="T15" fmla="*/ 2147483646 h 318"/>
                  <a:gd name="T16" fmla="*/ 2147483646 w 318"/>
                  <a:gd name="T17" fmla="*/ 2147483646 h 318"/>
                  <a:gd name="T18" fmla="*/ 2147483646 w 318"/>
                  <a:gd name="T19" fmla="*/ 2147483646 h 318"/>
                  <a:gd name="T20" fmla="*/ 2147483646 w 318"/>
                  <a:gd name="T21" fmla="*/ 2147483646 h 3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8"/>
                  <a:gd name="T34" fmla="*/ 0 h 318"/>
                  <a:gd name="T35" fmla="*/ 318 w 318"/>
                  <a:gd name="T36" fmla="*/ 318 h 3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8" h="318">
                    <a:moveTo>
                      <a:pt x="205" y="190"/>
                    </a:moveTo>
                    <a:lnTo>
                      <a:pt x="192" y="176"/>
                    </a:lnTo>
                    <a:lnTo>
                      <a:pt x="318" y="50"/>
                    </a:lnTo>
                    <a:lnTo>
                      <a:pt x="268" y="0"/>
                    </a:lnTo>
                    <a:lnTo>
                      <a:pt x="142" y="126"/>
                    </a:lnTo>
                    <a:lnTo>
                      <a:pt x="129" y="113"/>
                    </a:lnTo>
                    <a:lnTo>
                      <a:pt x="99" y="127"/>
                    </a:lnTo>
                    <a:lnTo>
                      <a:pt x="0" y="289"/>
                    </a:lnTo>
                    <a:lnTo>
                      <a:pt x="28" y="318"/>
                    </a:lnTo>
                    <a:lnTo>
                      <a:pt x="189" y="221"/>
                    </a:lnTo>
                    <a:lnTo>
                      <a:pt x="205" y="1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112"/>
              <p:cNvSpPr>
                <a:spLocks noChangeArrowheads="1"/>
              </p:cNvSpPr>
              <p:nvPr/>
            </p:nvSpPr>
            <p:spPr bwMode="auto">
              <a:xfrm>
                <a:off x="0" y="11113"/>
                <a:ext cx="539750" cy="538163"/>
              </a:xfrm>
              <a:custGeom>
                <a:avLst/>
                <a:gdLst>
                  <a:gd name="T0" fmla="*/ 2147483646 w 189"/>
                  <a:gd name="T1" fmla="*/ 0 h 188"/>
                  <a:gd name="T2" fmla="*/ 2147483646 w 189"/>
                  <a:gd name="T3" fmla="*/ 2147483646 h 188"/>
                  <a:gd name="T4" fmla="*/ 2147483646 w 189"/>
                  <a:gd name="T5" fmla="*/ 2147483646 h 188"/>
                  <a:gd name="T6" fmla="*/ 2147483646 w 189"/>
                  <a:gd name="T7" fmla="*/ 2147483646 h 188"/>
                  <a:gd name="T8" fmla="*/ 2147483646 w 189"/>
                  <a:gd name="T9" fmla="*/ 2147483646 h 188"/>
                  <a:gd name="T10" fmla="*/ 2147483646 w 189"/>
                  <a:gd name="T11" fmla="*/ 2147483646 h 188"/>
                  <a:gd name="T12" fmla="*/ 2147483646 w 189"/>
                  <a:gd name="T13" fmla="*/ 2147483646 h 188"/>
                  <a:gd name="T14" fmla="*/ 2147483646 w 189"/>
                  <a:gd name="T15" fmla="*/ 2147483646 h 188"/>
                  <a:gd name="T16" fmla="*/ 0 w 189"/>
                  <a:gd name="T17" fmla="*/ 2147483646 h 188"/>
                  <a:gd name="T18" fmla="*/ 2147483646 w 189"/>
                  <a:gd name="T19" fmla="*/ 2147483646 h 188"/>
                  <a:gd name="T20" fmla="*/ 2147483646 w 189"/>
                  <a:gd name="T21" fmla="*/ 2147483646 h 188"/>
                  <a:gd name="T22" fmla="*/ 2147483646 w 189"/>
                  <a:gd name="T23" fmla="*/ 0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9"/>
                  <a:gd name="T37" fmla="*/ 0 h 188"/>
                  <a:gd name="T38" fmla="*/ 189 w 189"/>
                  <a:gd name="T39" fmla="*/ 188 h 1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9" h="188">
                    <a:moveTo>
                      <a:pt x="94" y="0"/>
                    </a:moveTo>
                    <a:cubicBezTo>
                      <a:pt x="86" y="0"/>
                      <a:pt x="79" y="1"/>
                      <a:pt x="71" y="3"/>
                    </a:cubicBezTo>
                    <a:cubicBezTo>
                      <a:pt x="72" y="3"/>
                      <a:pt x="73" y="4"/>
                      <a:pt x="73" y="4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25" y="56"/>
                      <a:pt x="125" y="84"/>
                      <a:pt x="107" y="101"/>
                    </a:cubicBezTo>
                    <a:cubicBezTo>
                      <a:pt x="90" y="118"/>
                      <a:pt x="62" y="118"/>
                      <a:pt x="45" y="101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9" y="65"/>
                      <a:pt x="8" y="63"/>
                      <a:pt x="6" y="61"/>
                    </a:cubicBezTo>
                    <a:cubicBezTo>
                      <a:pt x="2" y="72"/>
                      <a:pt x="0" y="8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9" y="146"/>
                      <a:pt x="189" y="94"/>
                    </a:cubicBezTo>
                    <a:cubicBezTo>
                      <a:pt x="189" y="42"/>
                      <a:pt x="146" y="0"/>
                      <a:pt x="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113"/>
              <p:cNvSpPr>
                <a:spLocks noEditPoints="1" noChangeArrowheads="1"/>
              </p:cNvSpPr>
              <p:nvPr/>
            </p:nvSpPr>
            <p:spPr bwMode="auto">
              <a:xfrm>
                <a:off x="665162" y="649288"/>
                <a:ext cx="485775" cy="482600"/>
              </a:xfrm>
              <a:custGeom>
                <a:avLst/>
                <a:gdLst>
                  <a:gd name="T0" fmla="*/ 2147483646 w 170"/>
                  <a:gd name="T1" fmla="*/ 2147483646 h 169"/>
                  <a:gd name="T2" fmla="*/ 2147483646 w 170"/>
                  <a:gd name="T3" fmla="*/ 2147483646 h 169"/>
                  <a:gd name="T4" fmla="*/ 2147483646 w 170"/>
                  <a:gd name="T5" fmla="*/ 0 h 169"/>
                  <a:gd name="T6" fmla="*/ 0 w 170"/>
                  <a:gd name="T7" fmla="*/ 2147483646 h 169"/>
                  <a:gd name="T8" fmla="*/ 2147483646 w 170"/>
                  <a:gd name="T9" fmla="*/ 2147483646 h 169"/>
                  <a:gd name="T10" fmla="*/ 2147483646 w 170"/>
                  <a:gd name="T11" fmla="*/ 2147483646 h 169"/>
                  <a:gd name="T12" fmla="*/ 2147483646 w 170"/>
                  <a:gd name="T13" fmla="*/ 2147483646 h 169"/>
                  <a:gd name="T14" fmla="*/ 2147483646 w 170"/>
                  <a:gd name="T15" fmla="*/ 2147483646 h 169"/>
                  <a:gd name="T16" fmla="*/ 2147483646 w 170"/>
                  <a:gd name="T17" fmla="*/ 2147483646 h 169"/>
                  <a:gd name="T18" fmla="*/ 2147483646 w 170"/>
                  <a:gd name="T19" fmla="*/ 2147483646 h 169"/>
                  <a:gd name="T20" fmla="*/ 2147483646 w 170"/>
                  <a:gd name="T21" fmla="*/ 2147483646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0"/>
                  <a:gd name="T34" fmla="*/ 0 h 169"/>
                  <a:gd name="T35" fmla="*/ 170 w 170"/>
                  <a:gd name="T36" fmla="*/ 169 h 1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0" h="169">
                    <a:moveTo>
                      <a:pt x="149" y="149"/>
                    </a:moveTo>
                    <a:cubicBezTo>
                      <a:pt x="170" y="129"/>
                      <a:pt x="170" y="95"/>
                      <a:pt x="149" y="75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96" y="169"/>
                      <a:pt x="129" y="169"/>
                      <a:pt x="149" y="149"/>
                    </a:cubicBezTo>
                    <a:close/>
                    <a:moveTo>
                      <a:pt x="99" y="99"/>
                    </a:moveTo>
                    <a:cubicBezTo>
                      <a:pt x="107" y="90"/>
                      <a:pt x="121" y="90"/>
                      <a:pt x="130" y="99"/>
                    </a:cubicBezTo>
                    <a:cubicBezTo>
                      <a:pt x="138" y="107"/>
                      <a:pt x="138" y="121"/>
                      <a:pt x="130" y="129"/>
                    </a:cubicBezTo>
                    <a:cubicBezTo>
                      <a:pt x="121" y="138"/>
                      <a:pt x="107" y="138"/>
                      <a:pt x="99" y="129"/>
                    </a:cubicBezTo>
                    <a:cubicBezTo>
                      <a:pt x="91" y="121"/>
                      <a:pt x="91" y="107"/>
                      <a:pt x="99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9045455" y="2639576"/>
            <a:ext cx="1728000" cy="1728000"/>
            <a:chOff x="8072438" y="2736850"/>
            <a:chExt cx="1728000" cy="1728000"/>
          </a:xfrm>
        </p:grpSpPr>
        <p:grpSp>
          <p:nvGrpSpPr>
            <p:cNvPr id="47" name="组合 20"/>
            <p:cNvGrpSpPr>
              <a:grpSpLocks/>
            </p:cNvGrpSpPr>
            <p:nvPr/>
          </p:nvGrpSpPr>
          <p:grpSpPr bwMode="auto">
            <a:xfrm>
              <a:off x="8072438" y="2736850"/>
              <a:ext cx="1728000" cy="1728000"/>
              <a:chOff x="0" y="0"/>
              <a:chExt cx="2280532" cy="2280532"/>
            </a:xfrm>
            <a:solidFill>
              <a:srgbClr val="3D77AA"/>
            </a:solidFill>
          </p:grpSpPr>
          <p:sp>
            <p:nvSpPr>
              <p:cNvPr id="48" name="椭圆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0532" cy="22805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椭圆 22"/>
              <p:cNvSpPr>
                <a:spLocks noChangeArrowheads="1"/>
              </p:cNvSpPr>
              <p:nvPr/>
            </p:nvSpPr>
            <p:spPr bwMode="auto">
              <a:xfrm>
                <a:off x="114266" y="114266"/>
                <a:ext cx="2052000" cy="205200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28"/>
            <p:cNvGrpSpPr>
              <a:grpSpLocks/>
            </p:cNvGrpSpPr>
            <p:nvPr/>
          </p:nvGrpSpPr>
          <p:grpSpPr bwMode="auto">
            <a:xfrm>
              <a:off x="8456343" y="3150951"/>
              <a:ext cx="979200" cy="979200"/>
              <a:chOff x="0" y="0"/>
              <a:chExt cx="1397000" cy="1506538"/>
            </a:xfrm>
          </p:grpSpPr>
          <p:sp>
            <p:nvSpPr>
              <p:cNvPr id="56" name="Freeform 3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397000" cy="1038225"/>
              </a:xfrm>
              <a:custGeom>
                <a:avLst/>
                <a:gdLst>
                  <a:gd name="T0" fmla="*/ 2147483646 w 489"/>
                  <a:gd name="T1" fmla="*/ 2147483646 h 363"/>
                  <a:gd name="T2" fmla="*/ 0 w 489"/>
                  <a:gd name="T3" fmla="*/ 2147483646 h 363"/>
                  <a:gd name="T4" fmla="*/ 0 w 489"/>
                  <a:gd name="T5" fmla="*/ 2147483646 h 363"/>
                  <a:gd name="T6" fmla="*/ 0 w 489"/>
                  <a:gd name="T7" fmla="*/ 2147483646 h 363"/>
                  <a:gd name="T8" fmla="*/ 2147483646 w 489"/>
                  <a:gd name="T9" fmla="*/ 0 h 363"/>
                  <a:gd name="T10" fmla="*/ 2147483646 w 489"/>
                  <a:gd name="T11" fmla="*/ 0 h 363"/>
                  <a:gd name="T12" fmla="*/ 2147483646 w 489"/>
                  <a:gd name="T13" fmla="*/ 0 h 363"/>
                  <a:gd name="T14" fmla="*/ 2147483646 w 489"/>
                  <a:gd name="T15" fmla="*/ 2147483646 h 363"/>
                  <a:gd name="T16" fmla="*/ 2147483646 w 489"/>
                  <a:gd name="T17" fmla="*/ 2147483646 h 363"/>
                  <a:gd name="T18" fmla="*/ 2147483646 w 489"/>
                  <a:gd name="T19" fmla="*/ 2147483646 h 363"/>
                  <a:gd name="T20" fmla="*/ 2147483646 w 489"/>
                  <a:gd name="T21" fmla="*/ 2147483646 h 363"/>
                  <a:gd name="T22" fmla="*/ 2147483646 w 489"/>
                  <a:gd name="T23" fmla="*/ 2147483646 h 363"/>
                  <a:gd name="T24" fmla="*/ 2147483646 w 489"/>
                  <a:gd name="T25" fmla="*/ 2147483646 h 363"/>
                  <a:gd name="T26" fmla="*/ 2147483646 w 489"/>
                  <a:gd name="T27" fmla="*/ 2147483646 h 363"/>
                  <a:gd name="T28" fmla="*/ 2147483646 w 489"/>
                  <a:gd name="T29" fmla="*/ 2147483646 h 363"/>
                  <a:gd name="T30" fmla="*/ 2147483646 w 489"/>
                  <a:gd name="T31" fmla="*/ 2147483646 h 363"/>
                  <a:gd name="T32" fmla="*/ 2147483646 w 489"/>
                  <a:gd name="T33" fmla="*/ 2147483646 h 363"/>
                  <a:gd name="T34" fmla="*/ 2147483646 w 489"/>
                  <a:gd name="T35" fmla="*/ 2147483646 h 363"/>
                  <a:gd name="T36" fmla="*/ 2147483646 w 489"/>
                  <a:gd name="T37" fmla="*/ 2147483646 h 363"/>
                  <a:gd name="T38" fmla="*/ 2147483646 w 489"/>
                  <a:gd name="T39" fmla="*/ 2147483646 h 363"/>
                  <a:gd name="T40" fmla="*/ 2147483646 w 489"/>
                  <a:gd name="T41" fmla="*/ 2147483646 h 363"/>
                  <a:gd name="T42" fmla="*/ 2147483646 w 489"/>
                  <a:gd name="T43" fmla="*/ 2147483646 h 363"/>
                  <a:gd name="T44" fmla="*/ 2147483646 w 489"/>
                  <a:gd name="T45" fmla="*/ 2147483646 h 363"/>
                  <a:gd name="T46" fmla="*/ 2147483646 w 489"/>
                  <a:gd name="T47" fmla="*/ 2147483646 h 363"/>
                  <a:gd name="T48" fmla="*/ 2147483646 w 489"/>
                  <a:gd name="T49" fmla="*/ 2147483646 h 3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9"/>
                  <a:gd name="T76" fmla="*/ 0 h 363"/>
                  <a:gd name="T77" fmla="*/ 489 w 489"/>
                  <a:gd name="T78" fmla="*/ 363 h 3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9" h="363">
                    <a:moveTo>
                      <a:pt x="83" y="363"/>
                    </a:moveTo>
                    <a:cubicBezTo>
                      <a:pt x="37" y="363"/>
                      <a:pt x="0" y="326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51" y="0"/>
                      <a:pt x="489" y="38"/>
                      <a:pt x="489" y="83"/>
                    </a:cubicBezTo>
                    <a:cubicBezTo>
                      <a:pt x="489" y="83"/>
                      <a:pt x="489" y="83"/>
                      <a:pt x="489" y="83"/>
                    </a:cubicBezTo>
                    <a:cubicBezTo>
                      <a:pt x="489" y="280"/>
                      <a:pt x="489" y="280"/>
                      <a:pt x="489" y="280"/>
                    </a:cubicBezTo>
                    <a:cubicBezTo>
                      <a:pt x="489" y="326"/>
                      <a:pt x="451" y="363"/>
                      <a:pt x="406" y="363"/>
                    </a:cubicBezTo>
                    <a:cubicBezTo>
                      <a:pt x="406" y="363"/>
                      <a:pt x="406" y="363"/>
                      <a:pt x="406" y="363"/>
                    </a:cubicBezTo>
                    <a:cubicBezTo>
                      <a:pt x="83" y="363"/>
                      <a:pt x="83" y="363"/>
                      <a:pt x="83" y="363"/>
                    </a:cubicBezTo>
                    <a:close/>
                    <a:moveTo>
                      <a:pt x="43" y="83"/>
                    </a:moveTo>
                    <a:cubicBezTo>
                      <a:pt x="43" y="280"/>
                      <a:pt x="43" y="280"/>
                      <a:pt x="43" y="280"/>
                    </a:cubicBezTo>
                    <a:cubicBezTo>
                      <a:pt x="43" y="302"/>
                      <a:pt x="61" y="320"/>
                      <a:pt x="83" y="320"/>
                    </a:cubicBezTo>
                    <a:cubicBezTo>
                      <a:pt x="83" y="320"/>
                      <a:pt x="83" y="320"/>
                      <a:pt x="83" y="320"/>
                    </a:cubicBezTo>
                    <a:cubicBezTo>
                      <a:pt x="406" y="320"/>
                      <a:pt x="406" y="320"/>
                      <a:pt x="406" y="320"/>
                    </a:cubicBezTo>
                    <a:cubicBezTo>
                      <a:pt x="428" y="320"/>
                      <a:pt x="446" y="302"/>
                      <a:pt x="446" y="280"/>
                    </a:cubicBezTo>
                    <a:cubicBezTo>
                      <a:pt x="446" y="280"/>
                      <a:pt x="446" y="280"/>
                      <a:pt x="446" y="280"/>
                    </a:cubicBezTo>
                    <a:cubicBezTo>
                      <a:pt x="446" y="83"/>
                      <a:pt x="446" y="83"/>
                      <a:pt x="446" y="83"/>
                    </a:cubicBezTo>
                    <a:cubicBezTo>
                      <a:pt x="446" y="61"/>
                      <a:pt x="428" y="43"/>
                      <a:pt x="406" y="43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61" y="43"/>
                      <a:pt x="43" y="61"/>
                      <a:pt x="43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9"/>
              <p:cNvSpPr>
                <a:spLocks noChangeArrowheads="1"/>
              </p:cNvSpPr>
              <p:nvPr/>
            </p:nvSpPr>
            <p:spPr bwMode="auto">
              <a:xfrm>
                <a:off x="376237" y="1060450"/>
                <a:ext cx="639763" cy="446088"/>
              </a:xfrm>
              <a:custGeom>
                <a:avLst/>
                <a:gdLst>
                  <a:gd name="T0" fmla="*/ 2147483646 w 224"/>
                  <a:gd name="T1" fmla="*/ 2147483646 h 156"/>
                  <a:gd name="T2" fmla="*/ 2147483646 w 224"/>
                  <a:gd name="T3" fmla="*/ 2147483646 h 156"/>
                  <a:gd name="T4" fmla="*/ 2147483646 w 224"/>
                  <a:gd name="T5" fmla="*/ 0 h 156"/>
                  <a:gd name="T6" fmla="*/ 2147483646 w 224"/>
                  <a:gd name="T7" fmla="*/ 2147483646 h 156"/>
                  <a:gd name="T8" fmla="*/ 2147483646 w 224"/>
                  <a:gd name="T9" fmla="*/ 2147483646 h 156"/>
                  <a:gd name="T10" fmla="*/ 2147483646 w 224"/>
                  <a:gd name="T11" fmla="*/ 2147483646 h 156"/>
                  <a:gd name="T12" fmla="*/ 2147483646 w 224"/>
                  <a:gd name="T13" fmla="*/ 2147483646 h 156"/>
                  <a:gd name="T14" fmla="*/ 2147483646 w 224"/>
                  <a:gd name="T15" fmla="*/ 2147483646 h 156"/>
                  <a:gd name="T16" fmla="*/ 2147483646 w 224"/>
                  <a:gd name="T17" fmla="*/ 2147483646 h 156"/>
                  <a:gd name="T18" fmla="*/ 2147483646 w 224"/>
                  <a:gd name="T19" fmla="*/ 2147483646 h 156"/>
                  <a:gd name="T20" fmla="*/ 2147483646 w 224"/>
                  <a:gd name="T21" fmla="*/ 2147483646 h 156"/>
                  <a:gd name="T22" fmla="*/ 2147483646 w 224"/>
                  <a:gd name="T23" fmla="*/ 2147483646 h 156"/>
                  <a:gd name="T24" fmla="*/ 2147483646 w 224"/>
                  <a:gd name="T25" fmla="*/ 2147483646 h 156"/>
                  <a:gd name="T26" fmla="*/ 2147483646 w 224"/>
                  <a:gd name="T27" fmla="*/ 2147483646 h 156"/>
                  <a:gd name="T28" fmla="*/ 2147483646 w 224"/>
                  <a:gd name="T29" fmla="*/ 2147483646 h 1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4"/>
                  <a:gd name="T46" fmla="*/ 0 h 156"/>
                  <a:gd name="T47" fmla="*/ 224 w 224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4" h="156">
                    <a:moveTo>
                      <a:pt x="219" y="119"/>
                    </a:move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5"/>
                      <a:pt x="118" y="0"/>
                      <a:pt x="112" y="0"/>
                    </a:cubicBezTo>
                    <a:cubicBezTo>
                      <a:pt x="107" y="0"/>
                      <a:pt x="95" y="15"/>
                      <a:pt x="95" y="15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0" y="126"/>
                      <a:pt x="2" y="135"/>
                      <a:pt x="8" y="140"/>
                    </a:cubicBezTo>
                    <a:cubicBezTo>
                      <a:pt x="15" y="146"/>
                      <a:pt x="25" y="144"/>
                      <a:pt x="30" y="138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9"/>
                      <a:pt x="103" y="156"/>
                      <a:pt x="112" y="156"/>
                    </a:cubicBezTo>
                    <a:cubicBezTo>
                      <a:pt x="121" y="156"/>
                      <a:pt x="129" y="149"/>
                      <a:pt x="129" y="140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00" y="144"/>
                      <a:pt x="210" y="146"/>
                      <a:pt x="216" y="140"/>
                    </a:cubicBezTo>
                    <a:cubicBezTo>
                      <a:pt x="223" y="135"/>
                      <a:pt x="224" y="126"/>
                      <a:pt x="219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40"/>
              <p:cNvSpPr>
                <a:spLocks noChangeArrowheads="1"/>
              </p:cNvSpPr>
              <p:nvPr/>
            </p:nvSpPr>
            <p:spPr bwMode="auto">
              <a:xfrm>
                <a:off x="214312" y="271463"/>
                <a:ext cx="968375" cy="503238"/>
              </a:xfrm>
              <a:custGeom>
                <a:avLst/>
                <a:gdLst>
                  <a:gd name="T0" fmla="*/ 2147483646 w 339"/>
                  <a:gd name="T1" fmla="*/ 2147483646 h 176"/>
                  <a:gd name="T2" fmla="*/ 2147483646 w 339"/>
                  <a:gd name="T3" fmla="*/ 2147483646 h 176"/>
                  <a:gd name="T4" fmla="*/ 2147483646 w 339"/>
                  <a:gd name="T5" fmla="*/ 2147483646 h 176"/>
                  <a:gd name="T6" fmla="*/ 2147483646 w 339"/>
                  <a:gd name="T7" fmla="*/ 2147483646 h 176"/>
                  <a:gd name="T8" fmla="*/ 2147483646 w 339"/>
                  <a:gd name="T9" fmla="*/ 2147483646 h 176"/>
                  <a:gd name="T10" fmla="*/ 2147483646 w 339"/>
                  <a:gd name="T11" fmla="*/ 2147483646 h 176"/>
                  <a:gd name="T12" fmla="*/ 2147483646 w 339"/>
                  <a:gd name="T13" fmla="*/ 2147483646 h 176"/>
                  <a:gd name="T14" fmla="*/ 2147483646 w 339"/>
                  <a:gd name="T15" fmla="*/ 2147483646 h 176"/>
                  <a:gd name="T16" fmla="*/ 2147483646 w 339"/>
                  <a:gd name="T17" fmla="*/ 2147483646 h 176"/>
                  <a:gd name="T18" fmla="*/ 2147483646 w 339"/>
                  <a:gd name="T19" fmla="*/ 2147483646 h 176"/>
                  <a:gd name="T20" fmla="*/ 2147483646 w 339"/>
                  <a:gd name="T21" fmla="*/ 2147483646 h 176"/>
                  <a:gd name="T22" fmla="*/ 2147483646 w 339"/>
                  <a:gd name="T23" fmla="*/ 2147483646 h 176"/>
                  <a:gd name="T24" fmla="*/ 2147483646 w 339"/>
                  <a:gd name="T25" fmla="*/ 2147483646 h 176"/>
                  <a:gd name="T26" fmla="*/ 2147483646 w 339"/>
                  <a:gd name="T27" fmla="*/ 2147483646 h 176"/>
                  <a:gd name="T28" fmla="*/ 2147483646 w 339"/>
                  <a:gd name="T29" fmla="*/ 2147483646 h 176"/>
                  <a:gd name="T30" fmla="*/ 2147483646 w 339"/>
                  <a:gd name="T31" fmla="*/ 2147483646 h 176"/>
                  <a:gd name="T32" fmla="*/ 2147483646 w 339"/>
                  <a:gd name="T33" fmla="*/ 2147483646 h 176"/>
                  <a:gd name="T34" fmla="*/ 2147483646 w 339"/>
                  <a:gd name="T35" fmla="*/ 2147483646 h 176"/>
                  <a:gd name="T36" fmla="*/ 2147483646 w 339"/>
                  <a:gd name="T37" fmla="*/ 2147483646 h 176"/>
                  <a:gd name="T38" fmla="*/ 2147483646 w 339"/>
                  <a:gd name="T39" fmla="*/ 2147483646 h 176"/>
                  <a:gd name="T40" fmla="*/ 2147483646 w 339"/>
                  <a:gd name="T41" fmla="*/ 2147483646 h 176"/>
                  <a:gd name="T42" fmla="*/ 2147483646 w 339"/>
                  <a:gd name="T43" fmla="*/ 2147483646 h 176"/>
                  <a:gd name="T44" fmla="*/ 2147483646 w 339"/>
                  <a:gd name="T45" fmla="*/ 2147483646 h 176"/>
                  <a:gd name="T46" fmla="*/ 2147483646 w 339"/>
                  <a:gd name="T47" fmla="*/ 2147483646 h 176"/>
                  <a:gd name="T48" fmla="*/ 2147483646 w 339"/>
                  <a:gd name="T49" fmla="*/ 2147483646 h 176"/>
                  <a:gd name="T50" fmla="*/ 2147483646 w 339"/>
                  <a:gd name="T51" fmla="*/ 2147483646 h 176"/>
                  <a:gd name="T52" fmla="*/ 2147483646 w 339"/>
                  <a:gd name="T53" fmla="*/ 2147483646 h 176"/>
                  <a:gd name="T54" fmla="*/ 2147483646 w 339"/>
                  <a:gd name="T55" fmla="*/ 2147483646 h 176"/>
                  <a:gd name="T56" fmla="*/ 2147483646 w 339"/>
                  <a:gd name="T57" fmla="*/ 2147483646 h 176"/>
                  <a:gd name="T58" fmla="*/ 2147483646 w 339"/>
                  <a:gd name="T59" fmla="*/ 2147483646 h 176"/>
                  <a:gd name="T60" fmla="*/ 2147483646 w 339"/>
                  <a:gd name="T61" fmla="*/ 2147483646 h 176"/>
                  <a:gd name="T62" fmla="*/ 2147483646 w 339"/>
                  <a:gd name="T63" fmla="*/ 2147483646 h 176"/>
                  <a:gd name="T64" fmla="*/ 2147483646 w 339"/>
                  <a:gd name="T65" fmla="*/ 2147483646 h 176"/>
                  <a:gd name="T66" fmla="*/ 2147483646 w 339"/>
                  <a:gd name="T67" fmla="*/ 2147483646 h 176"/>
                  <a:gd name="T68" fmla="*/ 2147483646 w 339"/>
                  <a:gd name="T69" fmla="*/ 2147483646 h 176"/>
                  <a:gd name="T70" fmla="*/ 2147483646 w 339"/>
                  <a:gd name="T71" fmla="*/ 2147483646 h 176"/>
                  <a:gd name="T72" fmla="*/ 2147483646 w 339"/>
                  <a:gd name="T73" fmla="*/ 2147483646 h 176"/>
                  <a:gd name="T74" fmla="*/ 2147483646 w 339"/>
                  <a:gd name="T75" fmla="*/ 2147483646 h 176"/>
                  <a:gd name="T76" fmla="*/ 2147483646 w 339"/>
                  <a:gd name="T77" fmla="*/ 2147483646 h 176"/>
                  <a:gd name="T78" fmla="*/ 2147483646 w 339"/>
                  <a:gd name="T79" fmla="*/ 2147483646 h 176"/>
                  <a:gd name="T80" fmla="*/ 2147483646 w 339"/>
                  <a:gd name="T81" fmla="*/ 2147483646 h 176"/>
                  <a:gd name="T82" fmla="*/ 2147483646 w 339"/>
                  <a:gd name="T83" fmla="*/ 2147483646 h 176"/>
                  <a:gd name="T84" fmla="*/ 2147483646 w 339"/>
                  <a:gd name="T85" fmla="*/ 2147483646 h 176"/>
                  <a:gd name="T86" fmla="*/ 2147483646 w 339"/>
                  <a:gd name="T87" fmla="*/ 2147483646 h 176"/>
                  <a:gd name="T88" fmla="*/ 2147483646 w 339"/>
                  <a:gd name="T89" fmla="*/ 2147483646 h 176"/>
                  <a:gd name="T90" fmla="*/ 2147483646 w 339"/>
                  <a:gd name="T91" fmla="*/ 2147483646 h 176"/>
                  <a:gd name="T92" fmla="*/ 2147483646 w 339"/>
                  <a:gd name="T93" fmla="*/ 2147483646 h 176"/>
                  <a:gd name="T94" fmla="*/ 2147483646 w 339"/>
                  <a:gd name="T95" fmla="*/ 2147483646 h 176"/>
                  <a:gd name="T96" fmla="*/ 2147483646 w 339"/>
                  <a:gd name="T97" fmla="*/ 2147483646 h 1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9"/>
                  <a:gd name="T148" fmla="*/ 0 h 176"/>
                  <a:gd name="T149" fmla="*/ 339 w 339"/>
                  <a:gd name="T150" fmla="*/ 176 h 1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9" h="176">
                    <a:moveTo>
                      <a:pt x="3" y="169"/>
                    </a:moveTo>
                    <a:cubicBezTo>
                      <a:pt x="0" y="166"/>
                      <a:pt x="0" y="159"/>
                      <a:pt x="4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60" y="99"/>
                      <a:pt x="63" y="98"/>
                      <a:pt x="66" y="99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69" y="100"/>
                      <a:pt x="71" y="102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8" y="8"/>
                      <a:pt x="172" y="6"/>
                      <a:pt x="176" y="7"/>
                    </a:cubicBezTo>
                    <a:cubicBezTo>
                      <a:pt x="176" y="7"/>
                      <a:pt x="176" y="7"/>
                      <a:pt x="176" y="7"/>
                    </a:cubicBezTo>
                    <a:cubicBezTo>
                      <a:pt x="180" y="8"/>
                      <a:pt x="182" y="12"/>
                      <a:pt x="182" y="16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221" y="59"/>
                      <a:pt x="221" y="59"/>
                      <a:pt x="221" y="59"/>
                    </a:cubicBezTo>
                    <a:cubicBezTo>
                      <a:pt x="223" y="57"/>
                      <a:pt x="226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31" y="58"/>
                      <a:pt x="233" y="59"/>
                      <a:pt x="234" y="61"/>
                    </a:cubicBezTo>
                    <a:cubicBezTo>
                      <a:pt x="234" y="61"/>
                      <a:pt x="234" y="61"/>
                      <a:pt x="234" y="61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326" y="1"/>
                      <a:pt x="331" y="0"/>
                      <a:pt x="335" y="4"/>
                    </a:cubicBezTo>
                    <a:cubicBezTo>
                      <a:pt x="335" y="4"/>
                      <a:pt x="335" y="4"/>
                      <a:pt x="335" y="4"/>
                    </a:cubicBezTo>
                    <a:cubicBezTo>
                      <a:pt x="339" y="8"/>
                      <a:pt x="339" y="14"/>
                      <a:pt x="335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49" y="109"/>
                      <a:pt x="246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0" y="110"/>
                      <a:pt x="238" y="108"/>
                      <a:pt x="236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4" y="81"/>
                      <a:pt x="224" y="81"/>
                      <a:pt x="224" y="81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174" y="128"/>
                      <a:pt x="171" y="129"/>
                      <a:pt x="168" y="127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165" y="126"/>
                      <a:pt x="163" y="123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6" y="174"/>
                      <a:pt x="82" y="176"/>
                      <a:pt x="79" y="176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5" y="176"/>
                      <a:pt x="72" y="173"/>
                      <a:pt x="71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4" y="172"/>
                      <a:pt x="10" y="173"/>
                      <a:pt x="7" y="172"/>
                    </a:cubicBezTo>
                    <a:cubicBezTo>
                      <a:pt x="7" y="172"/>
                      <a:pt x="7" y="172"/>
                      <a:pt x="7" y="172"/>
                    </a:cubicBezTo>
                    <a:cubicBezTo>
                      <a:pt x="6" y="172"/>
                      <a:pt x="4" y="171"/>
                      <a:pt x="3" y="1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680125" y="2639576"/>
            <a:ext cx="1728147" cy="1728147"/>
            <a:chOff x="1849438" y="2736850"/>
            <a:chExt cx="1728146" cy="1728146"/>
          </a:xfrm>
        </p:grpSpPr>
        <p:grpSp>
          <p:nvGrpSpPr>
            <p:cNvPr id="41" name="组合 7"/>
            <p:cNvGrpSpPr>
              <a:grpSpLocks/>
            </p:cNvGrpSpPr>
            <p:nvPr/>
          </p:nvGrpSpPr>
          <p:grpSpPr bwMode="auto">
            <a:xfrm>
              <a:off x="1849438" y="2736850"/>
              <a:ext cx="1728146" cy="1728146"/>
              <a:chOff x="0" y="0"/>
              <a:chExt cx="2280532" cy="2280532"/>
            </a:xfrm>
            <a:solidFill>
              <a:srgbClr val="3D77AA"/>
            </a:solidFill>
          </p:grpSpPr>
          <p:sp>
            <p:nvSpPr>
              <p:cNvPr id="42" name="椭圆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0532" cy="22805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椭圆 9"/>
              <p:cNvSpPr>
                <a:spLocks noChangeArrowheads="1"/>
              </p:cNvSpPr>
              <p:nvPr/>
            </p:nvSpPr>
            <p:spPr bwMode="auto">
              <a:xfrm>
                <a:off x="114266" y="114266"/>
                <a:ext cx="2052000" cy="205200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36"/>
            <p:cNvGrpSpPr>
              <a:grpSpLocks/>
            </p:cNvGrpSpPr>
            <p:nvPr/>
          </p:nvGrpSpPr>
          <p:grpSpPr bwMode="auto">
            <a:xfrm>
              <a:off x="2218888" y="3102110"/>
              <a:ext cx="1013300" cy="980807"/>
              <a:chOff x="0" y="0"/>
              <a:chExt cx="1435101" cy="1389063"/>
            </a:xfrm>
          </p:grpSpPr>
          <p:sp>
            <p:nvSpPr>
              <p:cNvPr id="60" name="Freeform 11"/>
              <p:cNvSpPr>
                <a:spLocks noEditPoints="1" noChangeArrowheads="1"/>
              </p:cNvSpPr>
              <p:nvPr/>
            </p:nvSpPr>
            <p:spPr bwMode="auto">
              <a:xfrm>
                <a:off x="0" y="7938"/>
                <a:ext cx="1098550" cy="1103313"/>
              </a:xfrm>
              <a:custGeom>
                <a:avLst/>
                <a:gdLst>
                  <a:gd name="T0" fmla="*/ 2147483646 w 376"/>
                  <a:gd name="T1" fmla="*/ 0 h 377"/>
                  <a:gd name="T2" fmla="*/ 0 w 376"/>
                  <a:gd name="T3" fmla="*/ 2147483646 h 377"/>
                  <a:gd name="T4" fmla="*/ 2147483646 w 376"/>
                  <a:gd name="T5" fmla="*/ 2147483646 h 377"/>
                  <a:gd name="T6" fmla="*/ 2147483646 w 376"/>
                  <a:gd name="T7" fmla="*/ 2147483646 h 377"/>
                  <a:gd name="T8" fmla="*/ 2147483646 w 376"/>
                  <a:gd name="T9" fmla="*/ 0 h 377"/>
                  <a:gd name="T10" fmla="*/ 2147483646 w 376"/>
                  <a:gd name="T11" fmla="*/ 2147483646 h 377"/>
                  <a:gd name="T12" fmla="*/ 2147483646 w 376"/>
                  <a:gd name="T13" fmla="*/ 2147483646 h 377"/>
                  <a:gd name="T14" fmla="*/ 2147483646 w 376"/>
                  <a:gd name="T15" fmla="*/ 2147483646 h 377"/>
                  <a:gd name="T16" fmla="*/ 2147483646 w 376"/>
                  <a:gd name="T17" fmla="*/ 2147483646 h 377"/>
                  <a:gd name="T18" fmla="*/ 2147483646 w 376"/>
                  <a:gd name="T19" fmla="*/ 2147483646 h 3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6"/>
                  <a:gd name="T31" fmla="*/ 0 h 377"/>
                  <a:gd name="T32" fmla="*/ 376 w 376"/>
                  <a:gd name="T33" fmla="*/ 377 h 3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6" h="377">
                    <a:moveTo>
                      <a:pt x="188" y="0"/>
                    </a:moveTo>
                    <a:cubicBezTo>
                      <a:pt x="84" y="0"/>
                      <a:pt x="0" y="85"/>
                      <a:pt x="0" y="189"/>
                    </a:cubicBezTo>
                    <a:cubicBezTo>
                      <a:pt x="0" y="292"/>
                      <a:pt x="84" y="377"/>
                      <a:pt x="188" y="377"/>
                    </a:cubicBezTo>
                    <a:cubicBezTo>
                      <a:pt x="292" y="377"/>
                      <a:pt x="376" y="292"/>
                      <a:pt x="376" y="189"/>
                    </a:cubicBezTo>
                    <a:cubicBezTo>
                      <a:pt x="376" y="85"/>
                      <a:pt x="292" y="0"/>
                      <a:pt x="188" y="0"/>
                    </a:cubicBezTo>
                    <a:close/>
                    <a:moveTo>
                      <a:pt x="188" y="329"/>
                    </a:moveTo>
                    <a:cubicBezTo>
                      <a:pt x="111" y="329"/>
                      <a:pt x="48" y="266"/>
                      <a:pt x="48" y="189"/>
                    </a:cubicBezTo>
                    <a:cubicBezTo>
                      <a:pt x="48" y="111"/>
                      <a:pt x="111" y="48"/>
                      <a:pt x="188" y="48"/>
                    </a:cubicBezTo>
                    <a:cubicBezTo>
                      <a:pt x="265" y="48"/>
                      <a:pt x="328" y="111"/>
                      <a:pt x="328" y="189"/>
                    </a:cubicBezTo>
                    <a:cubicBezTo>
                      <a:pt x="328" y="266"/>
                      <a:pt x="265" y="329"/>
                      <a:pt x="188" y="3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2"/>
              <p:cNvSpPr>
                <a:spLocks noChangeArrowheads="1"/>
              </p:cNvSpPr>
              <p:nvPr/>
            </p:nvSpPr>
            <p:spPr bwMode="auto">
              <a:xfrm>
                <a:off x="903288" y="874713"/>
                <a:ext cx="111125" cy="115888"/>
              </a:xfrm>
              <a:custGeom>
                <a:avLst/>
                <a:gdLst>
                  <a:gd name="T0" fmla="*/ 2147483646 w 38"/>
                  <a:gd name="T1" fmla="*/ 2147483646 h 40"/>
                  <a:gd name="T2" fmla="*/ 2147483646 w 38"/>
                  <a:gd name="T3" fmla="*/ 2147483646 h 40"/>
                  <a:gd name="T4" fmla="*/ 2147483646 w 38"/>
                  <a:gd name="T5" fmla="*/ 2147483646 h 40"/>
                  <a:gd name="T6" fmla="*/ 2147483646 w 38"/>
                  <a:gd name="T7" fmla="*/ 2147483646 h 40"/>
                  <a:gd name="T8" fmla="*/ 2147483646 w 38"/>
                  <a:gd name="T9" fmla="*/ 2147483646 h 40"/>
                  <a:gd name="T10" fmla="*/ 2147483646 w 38"/>
                  <a:gd name="T11" fmla="*/ 2147483646 h 40"/>
                  <a:gd name="T12" fmla="*/ 2147483646 w 38"/>
                  <a:gd name="T13" fmla="*/ 2147483646 h 40"/>
                  <a:gd name="T14" fmla="*/ 2147483646 w 38"/>
                  <a:gd name="T15" fmla="*/ 2147483646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40"/>
                  <a:gd name="T26" fmla="*/ 38 w 38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40">
                    <a:moveTo>
                      <a:pt x="34" y="4"/>
                    </a:moveTo>
                    <a:cubicBezTo>
                      <a:pt x="38" y="8"/>
                      <a:pt x="38" y="15"/>
                      <a:pt x="34" y="19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5" y="39"/>
                      <a:pt x="8" y="40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0" y="32"/>
                      <a:pt x="1" y="26"/>
                      <a:pt x="5" y="21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4" y="1"/>
                      <a:pt x="30" y="0"/>
                      <a:pt x="3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13"/>
              <p:cNvSpPr>
                <a:spLocks noChangeArrowheads="1"/>
              </p:cNvSpPr>
              <p:nvPr/>
            </p:nvSpPr>
            <p:spPr bwMode="auto">
              <a:xfrm>
                <a:off x="941388" y="909638"/>
                <a:ext cx="493713" cy="479425"/>
              </a:xfrm>
              <a:custGeom>
                <a:avLst/>
                <a:gdLst>
                  <a:gd name="T0" fmla="*/ 2147483646 w 169"/>
                  <a:gd name="T1" fmla="*/ 2147483646 h 164"/>
                  <a:gd name="T2" fmla="*/ 2147483646 w 169"/>
                  <a:gd name="T3" fmla="*/ 2147483646 h 164"/>
                  <a:gd name="T4" fmla="*/ 2147483646 w 169"/>
                  <a:gd name="T5" fmla="*/ 2147483646 h 164"/>
                  <a:gd name="T6" fmla="*/ 2147483646 w 169"/>
                  <a:gd name="T7" fmla="*/ 2147483646 h 164"/>
                  <a:gd name="T8" fmla="*/ 2147483646 w 169"/>
                  <a:gd name="T9" fmla="*/ 2147483646 h 164"/>
                  <a:gd name="T10" fmla="*/ 2147483646 w 169"/>
                  <a:gd name="T11" fmla="*/ 2147483646 h 164"/>
                  <a:gd name="T12" fmla="*/ 2147483646 w 169"/>
                  <a:gd name="T13" fmla="*/ 2147483646 h 164"/>
                  <a:gd name="T14" fmla="*/ 2147483646 w 169"/>
                  <a:gd name="T15" fmla="*/ 2147483646 h 1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9"/>
                  <a:gd name="T25" fmla="*/ 0 h 164"/>
                  <a:gd name="T26" fmla="*/ 169 w 169"/>
                  <a:gd name="T27" fmla="*/ 164 h 1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9" h="164">
                    <a:moveTo>
                      <a:pt x="163" y="104"/>
                    </a:moveTo>
                    <a:cubicBezTo>
                      <a:pt x="169" y="110"/>
                      <a:pt x="169" y="121"/>
                      <a:pt x="162" y="129"/>
                    </a:cubicBezTo>
                    <a:cubicBezTo>
                      <a:pt x="137" y="155"/>
                      <a:pt x="137" y="155"/>
                      <a:pt x="137" y="155"/>
                    </a:cubicBezTo>
                    <a:cubicBezTo>
                      <a:pt x="130" y="163"/>
                      <a:pt x="119" y="164"/>
                      <a:pt x="112" y="158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05" y="151"/>
                      <a:pt x="0" y="41"/>
                      <a:pt x="7" y="3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9" y="0"/>
                      <a:pt x="156" y="97"/>
                      <a:pt x="163" y="1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14"/>
              <p:cNvSpPr>
                <a:spLocks noChangeArrowheads="1"/>
              </p:cNvSpPr>
              <p:nvPr/>
            </p:nvSpPr>
            <p:spPr bwMode="auto">
              <a:xfrm>
                <a:off x="969963" y="107950"/>
                <a:ext cx="271463" cy="58738"/>
              </a:xfrm>
              <a:custGeom>
                <a:avLst/>
                <a:gdLst>
                  <a:gd name="T0" fmla="*/ 2147483646 w 93"/>
                  <a:gd name="T1" fmla="*/ 2147483646 h 20"/>
                  <a:gd name="T2" fmla="*/ 2147483646 w 93"/>
                  <a:gd name="T3" fmla="*/ 2147483646 h 20"/>
                  <a:gd name="T4" fmla="*/ 2147483646 w 93"/>
                  <a:gd name="T5" fmla="*/ 2147483646 h 20"/>
                  <a:gd name="T6" fmla="*/ 0 w 93"/>
                  <a:gd name="T7" fmla="*/ 2147483646 h 20"/>
                  <a:gd name="T8" fmla="*/ 0 w 93"/>
                  <a:gd name="T9" fmla="*/ 2147483646 h 20"/>
                  <a:gd name="T10" fmla="*/ 2147483646 w 93"/>
                  <a:gd name="T11" fmla="*/ 0 h 20"/>
                  <a:gd name="T12" fmla="*/ 2147483646 w 93"/>
                  <a:gd name="T13" fmla="*/ 0 h 20"/>
                  <a:gd name="T14" fmla="*/ 2147483646 w 93"/>
                  <a:gd name="T15" fmla="*/ 2147483646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3"/>
                  <a:gd name="T25" fmla="*/ 0 h 20"/>
                  <a:gd name="T26" fmla="*/ 93 w 93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3" h="20">
                    <a:moveTo>
                      <a:pt x="93" y="10"/>
                    </a:moveTo>
                    <a:cubicBezTo>
                      <a:pt x="93" y="15"/>
                      <a:pt x="89" y="20"/>
                      <a:pt x="83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4" y="20"/>
                      <a:pt x="0" y="1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9" y="0"/>
                      <a:pt x="93" y="4"/>
                      <a:pt x="93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15"/>
              <p:cNvSpPr>
                <a:spLocks noChangeArrowheads="1"/>
              </p:cNvSpPr>
              <p:nvPr/>
            </p:nvSpPr>
            <p:spPr bwMode="auto">
              <a:xfrm>
                <a:off x="1077913" y="0"/>
                <a:ext cx="55563" cy="271463"/>
              </a:xfrm>
              <a:custGeom>
                <a:avLst/>
                <a:gdLst>
                  <a:gd name="T0" fmla="*/ 2147483646 w 19"/>
                  <a:gd name="T1" fmla="*/ 0 h 93"/>
                  <a:gd name="T2" fmla="*/ 2147483646 w 19"/>
                  <a:gd name="T3" fmla="*/ 2147483646 h 93"/>
                  <a:gd name="T4" fmla="*/ 2147483646 w 19"/>
                  <a:gd name="T5" fmla="*/ 2147483646 h 93"/>
                  <a:gd name="T6" fmla="*/ 2147483646 w 19"/>
                  <a:gd name="T7" fmla="*/ 2147483646 h 93"/>
                  <a:gd name="T8" fmla="*/ 2147483646 w 19"/>
                  <a:gd name="T9" fmla="*/ 2147483646 h 93"/>
                  <a:gd name="T10" fmla="*/ 0 w 19"/>
                  <a:gd name="T11" fmla="*/ 2147483646 h 93"/>
                  <a:gd name="T12" fmla="*/ 0 w 19"/>
                  <a:gd name="T13" fmla="*/ 2147483646 h 93"/>
                  <a:gd name="T14" fmla="*/ 2147483646 w 19"/>
                  <a:gd name="T15" fmla="*/ 0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93"/>
                  <a:gd name="T26" fmla="*/ 19 w 19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93">
                    <a:moveTo>
                      <a:pt x="9" y="0"/>
                    </a:moveTo>
                    <a:cubicBezTo>
                      <a:pt x="15" y="0"/>
                      <a:pt x="19" y="4"/>
                      <a:pt x="19" y="10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9" y="89"/>
                      <a:pt x="15" y="93"/>
                      <a:pt x="9" y="93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4" y="93"/>
                      <a:pt x="0" y="89"/>
                      <a:pt x="0" y="8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16"/>
              <p:cNvSpPr>
                <a:spLocks noChangeArrowheads="1"/>
              </p:cNvSpPr>
              <p:nvPr/>
            </p:nvSpPr>
            <p:spPr bwMode="auto">
              <a:xfrm>
                <a:off x="560388" y="180975"/>
                <a:ext cx="354013" cy="287338"/>
              </a:xfrm>
              <a:custGeom>
                <a:avLst/>
                <a:gdLst>
                  <a:gd name="T0" fmla="*/ 2147483646 w 121"/>
                  <a:gd name="T1" fmla="*/ 2147483646 h 98"/>
                  <a:gd name="T2" fmla="*/ 2147483646 w 121"/>
                  <a:gd name="T3" fmla="*/ 2147483646 h 98"/>
                  <a:gd name="T4" fmla="*/ 2147483646 w 121"/>
                  <a:gd name="T5" fmla="*/ 2147483646 h 98"/>
                  <a:gd name="T6" fmla="*/ 2147483646 w 121"/>
                  <a:gd name="T7" fmla="*/ 2147483646 h 98"/>
                  <a:gd name="T8" fmla="*/ 2147483646 w 121"/>
                  <a:gd name="T9" fmla="*/ 2147483646 h 98"/>
                  <a:gd name="T10" fmla="*/ 2147483646 w 121"/>
                  <a:gd name="T11" fmla="*/ 0 h 98"/>
                  <a:gd name="T12" fmla="*/ 2147483646 w 121"/>
                  <a:gd name="T13" fmla="*/ 0 h 98"/>
                  <a:gd name="T14" fmla="*/ 2147483646 w 121"/>
                  <a:gd name="T15" fmla="*/ 2147483646 h 98"/>
                  <a:gd name="T16" fmla="*/ 2147483646 w 121"/>
                  <a:gd name="T17" fmla="*/ 2147483646 h 98"/>
                  <a:gd name="T18" fmla="*/ 2147483646 w 121"/>
                  <a:gd name="T19" fmla="*/ 2147483646 h 98"/>
                  <a:gd name="T20" fmla="*/ 2147483646 w 121"/>
                  <a:gd name="T21" fmla="*/ 2147483646 h 98"/>
                  <a:gd name="T22" fmla="*/ 2147483646 w 121"/>
                  <a:gd name="T23" fmla="*/ 2147483646 h 98"/>
                  <a:gd name="T24" fmla="*/ 2147483646 w 121"/>
                  <a:gd name="T25" fmla="*/ 2147483646 h 98"/>
                  <a:gd name="T26" fmla="*/ 2147483646 w 121"/>
                  <a:gd name="T27" fmla="*/ 2147483646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1"/>
                  <a:gd name="T43" fmla="*/ 0 h 98"/>
                  <a:gd name="T44" fmla="*/ 121 w 121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1" h="98">
                    <a:moveTo>
                      <a:pt x="105" y="93"/>
                    </a:moveTo>
                    <a:cubicBezTo>
                      <a:pt x="91" y="51"/>
                      <a:pt x="53" y="19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4"/>
                      <a:pt x="0" y="11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1" y="5"/>
                      <a:pt x="103" y="41"/>
                      <a:pt x="119" y="88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1" y="92"/>
                      <a:pt x="118" y="96"/>
                      <a:pt x="115" y="98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14" y="98"/>
                      <a:pt x="113" y="98"/>
                      <a:pt x="112" y="98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09" y="98"/>
                      <a:pt x="106" y="96"/>
                      <a:pt x="105" y="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Oval 17"/>
              <p:cNvSpPr>
                <a:spLocks noChangeArrowheads="1"/>
              </p:cNvSpPr>
              <p:nvPr/>
            </p:nvSpPr>
            <p:spPr bwMode="auto">
              <a:xfrm>
                <a:off x="876300" y="485775"/>
                <a:ext cx="52388" cy="52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93" name="直接连接符 92"/>
          <p:cNvCxnSpPr/>
          <p:nvPr/>
        </p:nvCxnSpPr>
        <p:spPr>
          <a:xfrm rot="5400000">
            <a:off x="6313208" y="4286275"/>
            <a:ext cx="360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343240" y="5355873"/>
            <a:ext cx="2409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Background</a:t>
            </a:r>
            <a:endParaRPr lang="zh-CN" altLang="en-US" sz="3200" b="1" dirty="0"/>
          </a:p>
        </p:txBody>
      </p:sp>
      <p:sp>
        <p:nvSpPr>
          <p:cNvPr id="67" name="矩形: 圆角 16">
            <a:extLst>
              <a:ext uri="{FF2B5EF4-FFF2-40B4-BE49-F238E27FC236}">
                <a16:creationId xmlns:a16="http://schemas.microsoft.com/office/drawing/2014/main" id="{D5A4FEEB-C3F2-4048-8E70-0F0FE5C5721C}"/>
              </a:ext>
            </a:extLst>
          </p:cNvPr>
          <p:cNvSpPr/>
          <p:nvPr/>
        </p:nvSpPr>
        <p:spPr>
          <a:xfrm>
            <a:off x="968830" y="2242458"/>
            <a:ext cx="3041765" cy="423454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: 圆角 66">
            <a:extLst>
              <a:ext uri="{FF2B5EF4-FFF2-40B4-BE49-F238E27FC236}">
                <a16:creationId xmlns:a16="http://schemas.microsoft.com/office/drawing/2014/main" id="{5D7EF285-7965-48F5-BD01-E5AAE648198A}"/>
              </a:ext>
            </a:extLst>
          </p:cNvPr>
          <p:cNvSpPr/>
          <p:nvPr/>
        </p:nvSpPr>
        <p:spPr>
          <a:xfrm>
            <a:off x="8411376" y="2163723"/>
            <a:ext cx="3041765" cy="423454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8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1"/>
    </mc:Choice>
    <mc:Fallback xmlns="">
      <p:transition spd="slow" advTm="630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75970" y="308749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ALGORITHM</a:t>
            </a:r>
            <a:endParaRPr lang="en-US" altLang="zh-CN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219919" y="1759352"/>
                <a:ext cx="1127374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800" dirty="0" smtClean="0"/>
                  <a:t>In contrast, the proposed scheme directly outputs 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 smtClean="0"/>
                  <a:t>-</a:t>
                </a:r>
                <a:r>
                  <a:rPr lang="en-US" altLang="zh-CN" sz="2800" dirty="0"/>
                  <a:t>bit </a:t>
                </a:r>
                <a:r>
                  <a:rPr lang="en-US" altLang="zh-CN" sz="2800" dirty="0" smtClean="0"/>
                  <a:t>digit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𝑚𝑜𝑑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 smtClean="0"/>
                  <a:t> and </a:t>
                </a:r>
                <a:r>
                  <a:rPr lang="en-US" altLang="zh-CN" sz="2800" dirty="0">
                    <a:solidFill>
                      <a:srgbClr val="000000"/>
                    </a:solidFill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i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sz="2800" dirty="0">
                    <a:solidFill>
                      <a:srgbClr val="000000"/>
                    </a:solidFill>
                  </a:rPr>
                  <a:t>via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 smtClean="0"/>
                  <a:t>,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800" dirty="0" smtClean="0"/>
                  <a:t>.Therefore</a:t>
                </a:r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will become too small after encoding several symbols. </a:t>
                </a:r>
                <a:endParaRPr lang="en-US" altLang="zh-CN" sz="2800" dirty="0" smtClean="0"/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en-US" altLang="zh-CN" sz="2800" dirty="0" smtClean="0"/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800" dirty="0" smtClean="0"/>
                  <a:t>To </a:t>
                </a:r>
                <a:r>
                  <a:rPr lang="en-US" altLang="zh-CN" sz="2800" dirty="0"/>
                  <a:t>solve this issue, our proposal forces the state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always at a specific </a:t>
                </a:r>
                <a:r>
                  <a:rPr lang="en-US" altLang="zh-CN" sz="2800" dirty="0" smtClean="0"/>
                  <a:t>interval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sz="2800" dirty="0" smtClean="0"/>
                  <a:t>: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19" y="1759352"/>
                <a:ext cx="11273742" cy="2677656"/>
              </a:xfrm>
              <a:prstGeom prst="rect">
                <a:avLst/>
              </a:prstGeom>
              <a:blipFill>
                <a:blip r:embed="rId3"/>
                <a:stretch>
                  <a:fillRect l="-919" t="-2506" r="-1947" b="-5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014159" y="4635629"/>
                <a:ext cx="10801109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p"/>
                </a:pPr>
                <a:r>
                  <a:rPr lang="en-US" altLang="zh-CN" sz="28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is within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</a:rPr>
                  <a:t>, we encode it to an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</a:rPr>
                  <a:t>-bit digit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and </a:t>
                </a:r>
                <a:r>
                  <a:rPr lang="en-US" altLang="zh-CN" sz="2800" dirty="0">
                    <a:solidFill>
                      <a:srgbClr val="000000"/>
                    </a:solidFill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 smtClean="0">
                    <a:solidFill>
                      <a:prstClr val="black"/>
                    </a:solidFill>
                  </a:rPr>
                  <a:t>;</a:t>
                </a:r>
              </a:p>
              <a:p>
                <a:pPr marL="342900" lvl="0" indent="-342900">
                  <a:lnSpc>
                    <a:spcPts val="2300"/>
                  </a:lnSpc>
                  <a:buFont typeface="Wingdings" panose="05000000000000000000" pitchFamily="2" charset="2"/>
                  <a:buChar char="p"/>
                </a:pPr>
                <a:endParaRPr lang="en-US" altLang="zh-CN" sz="2800" dirty="0" smtClean="0">
                  <a:solidFill>
                    <a:prstClr val="black"/>
                  </a:solidFill>
                </a:endParaRPr>
              </a:p>
              <a:p>
                <a:pPr marL="342900" lvl="0" indent="-342900">
                  <a:buFont typeface="Wingdings" panose="05000000000000000000" pitchFamily="2" charset="2"/>
                  <a:buChar char="p"/>
                </a:pPr>
                <a:r>
                  <a:rPr lang="en-US" altLang="zh-CN" sz="2800" dirty="0" smtClean="0">
                    <a:solidFill>
                      <a:prstClr val="black"/>
                    </a:solidFill>
                  </a:rPr>
                  <a:t>Otherwise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, we first read the encoded data to enlarge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2800" dirty="0" smtClean="0">
                    <a:solidFill>
                      <a:prstClr val="black"/>
                    </a:solidFill>
                  </a:rPr>
                  <a:t>before encoding.</a:t>
                </a:r>
                <a:endParaRPr lang="zh-CN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59" y="4635629"/>
                <a:ext cx="10801109" cy="1249060"/>
              </a:xfrm>
              <a:prstGeom prst="rect">
                <a:avLst/>
              </a:prstGeom>
              <a:blipFill>
                <a:blip r:embed="rId4"/>
                <a:stretch>
                  <a:fillRect l="-959" t="-4878" b="-12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2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75970" y="308749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ALGORITHM</a:t>
            </a:r>
            <a:endParaRPr lang="en-US" altLang="zh-CN" sz="36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09959" y="1630043"/>
            <a:ext cx="11972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The specific algorithm can be implemented with the help of double ended </a:t>
            </a:r>
            <a:r>
              <a:rPr lang="en-US" altLang="zh-CN" sz="2800" dirty="0" smtClean="0"/>
              <a:t>queue</a:t>
            </a:r>
            <a:r>
              <a:rPr lang="en-US" altLang="zh-CN" sz="2800" dirty="0"/>
              <a:t>.</a:t>
            </a:r>
            <a:endParaRPr lang="en-US" altLang="zh-CN" sz="28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44" y="2490412"/>
            <a:ext cx="5849675" cy="190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09958" y="4830443"/>
                <a:ext cx="1197208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If </a:t>
                </a:r>
                <a:r>
                  <a:rPr lang="en-US" altLang="zh-CN" sz="2800" dirty="0"/>
                  <a:t>the current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is </a:t>
                </a:r>
                <a:r>
                  <a:rPr lang="en-US" altLang="zh-CN" sz="2800" dirty="0" smtClean="0"/>
                  <a:t>within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sz="2800" dirty="0"/>
                  <a:t>, we  push the digit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/>
                  <a:t>to </a:t>
                </a:r>
                <a:r>
                  <a:rPr lang="en-US" altLang="zh-CN" sz="2800" dirty="0" smtClean="0"/>
                  <a:t>the </a:t>
                </a:r>
                <a:r>
                  <a:rPr lang="en-US" altLang="zh-CN" sz="2800" dirty="0" err="1" smtClean="0"/>
                  <a:t>deque</a:t>
                </a:r>
                <a:r>
                  <a:rPr lang="en-US" altLang="zh-CN" sz="2800" dirty="0" smtClean="0"/>
                  <a:t>;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Otherwise, we first pop data from </a:t>
                </a:r>
                <a:r>
                  <a:rPr lang="en-US" altLang="zh-CN" sz="2800" dirty="0" smtClean="0"/>
                  <a:t>the </a:t>
                </a:r>
                <a:r>
                  <a:rPr lang="en-US" altLang="zh-CN" sz="2800" dirty="0" err="1" smtClean="0"/>
                  <a:t>deque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to enlarge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before encoding.</a:t>
                </a:r>
                <a:endParaRPr lang="en-US" altLang="zh-CN" sz="2800" dirty="0" smtClean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8" y="4830443"/>
                <a:ext cx="11972081" cy="954107"/>
              </a:xfrm>
              <a:prstGeom prst="rect">
                <a:avLst/>
              </a:prstGeom>
              <a:blipFill>
                <a:blip r:embed="rId4"/>
                <a:stretch>
                  <a:fillRect l="-916" t="-6369" b="-16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2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6"/>
            <a:ext cx="12192000" cy="1172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1197463"/>
            <a:ext cx="12192000" cy="189648"/>
            <a:chOff x="6618518" y="1126210"/>
            <a:chExt cx="10080625" cy="103239"/>
          </a:xfrm>
        </p:grpSpPr>
        <p:sp>
          <p:nvSpPr>
            <p:cNvPr id="28" name="矩形 27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75970" y="308749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ALGORITHM</a:t>
            </a:r>
            <a:endParaRPr lang="en-US" altLang="zh-CN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19919" y="4968395"/>
                <a:ext cx="11972081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/>
                  <a:t>As </a:t>
                </a:r>
                <a:r>
                  <a:rPr lang="en-US" altLang="zh-CN" sz="2800" dirty="0"/>
                  <a:t>the proposed coding uses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 smtClean="0"/>
                  <a:t>-</a:t>
                </a:r>
                <a:r>
                  <a:rPr lang="en-US" altLang="zh-CN" sz="2800" dirty="0"/>
                  <a:t>bit as the basic unit for popping </a:t>
                </a:r>
                <a:r>
                  <a:rPr lang="en-US" altLang="zh-CN" sz="2800" dirty="0" smtClean="0"/>
                  <a:t>and pushing </a:t>
                </a:r>
                <a:r>
                  <a:rPr lang="en-US" altLang="zh-CN" sz="2800" dirty="0"/>
                  <a:t>data from </a:t>
                </a:r>
                <a:r>
                  <a:rPr lang="en-US" altLang="zh-CN" sz="2800" dirty="0" err="1"/>
                  <a:t>deque</a:t>
                </a:r>
                <a:r>
                  <a:rPr lang="en-US" altLang="zh-CN" sz="2800" dirty="0"/>
                  <a:t>, the encoded bit sequence is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 smtClean="0"/>
                  <a:t>-</a:t>
                </a:r>
                <a:r>
                  <a:rPr lang="en-US" altLang="zh-CN" sz="2800" dirty="0"/>
                  <a:t>bit aligned. Therefore,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 smtClean="0"/>
                  <a:t>-</a:t>
                </a:r>
                <a:r>
                  <a:rPr lang="en-US" altLang="zh-CN" sz="2800" dirty="0"/>
                  <a:t>bit can </a:t>
                </a:r>
                <a:r>
                  <a:rPr lang="en-US" altLang="zh-CN" sz="2800" dirty="0" smtClean="0"/>
                  <a:t>be decoded </a:t>
                </a:r>
                <a:r>
                  <a:rPr lang="en-US" altLang="zh-CN" sz="2800" dirty="0"/>
                  <a:t>in parallel to obtain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symbols, where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800" dirty="0" smtClean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19" y="4968395"/>
                <a:ext cx="11972081" cy="1421864"/>
              </a:xfrm>
              <a:prstGeom prst="rect">
                <a:avLst/>
              </a:prstGeom>
              <a:blipFill>
                <a:blip r:embed="rId3"/>
                <a:stretch>
                  <a:fillRect l="-1018" t="-4292" b="-8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59" y="1629753"/>
            <a:ext cx="9237481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4"/>
    </mc:Choice>
    <mc:Fallback xmlns="">
      <p:transition spd="slow" advTm="1930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3vswzb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3vswzb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微笑PPT - 小A">
  <a:themeElements>
    <a:clrScheme name="微笑PPT - 小A 1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E2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EEAAAA"/>
      </a:accent5>
      <a:accent6>
        <a:srgbClr val="B90000"/>
      </a:accent6>
      <a:hlink>
        <a:srgbClr val="800000"/>
      </a:hlink>
      <a:folHlink>
        <a:srgbClr val="FFCC00"/>
      </a:folHlink>
    </a:clrScheme>
    <a:fontScheme name="va3vswzb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27023</TotalTime>
  <Words>425</Words>
  <Application>Microsoft Office PowerPoint</Application>
  <PresentationFormat>宽屏</PresentationFormat>
  <Paragraphs>93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Cambria Math</vt:lpstr>
      <vt:lpstr>Times New Roman</vt:lpstr>
      <vt:lpstr>Arial</vt:lpstr>
      <vt:lpstr>宋体</vt:lpstr>
      <vt:lpstr>Wingdings</vt:lpstr>
      <vt:lpstr>Calibri</vt:lpstr>
      <vt:lpstr>微软雅黑</vt:lpstr>
      <vt:lpstr>Bookman Old Style</vt:lpstr>
      <vt:lpstr>Office 主题</vt:lpstr>
      <vt:lpstr>自定义设计方案</vt:lpstr>
      <vt:lpstr>微笑PPT - 小A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Mcx</dc:creator>
  <cp:lastModifiedBy>ASUS</cp:lastModifiedBy>
  <cp:revision>1528</cp:revision>
  <dcterms:created xsi:type="dcterms:W3CDTF">2014-11-23T16:31:18Z</dcterms:created>
  <dcterms:modified xsi:type="dcterms:W3CDTF">2022-02-25T07:38:43Z</dcterms:modified>
</cp:coreProperties>
</file>