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656b74e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71656b74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1f2081a4a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1f2081a4a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1656b74e1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71656b74e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1656b74e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71656b74e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1656b74e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71656b74e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1656b74e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71656b74e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1656b74e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71656b74e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1656b74e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71656b74e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1656b74e1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1656b74e1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f40e7684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f40e7684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f40e7684c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f40e7684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656b74e1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71656b74e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1656b74e1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1656b74e1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1656b74e1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1656b74e1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1656b74e1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1656b74e1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1656b74e1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1656b74e1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f40e7684c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f40e7684c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656b74e1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656b74e1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1656b74e1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1656b74e1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40e768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40e768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f40e7684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f40e7684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1656b74e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1656b74e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656b74e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656b74e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1656b74e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1656b74e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1f2081a4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1f2081a4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1656b74e1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1656b74e1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4294967295"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>
                <a:solidFill>
                  <a:srgbClr val="FF0000"/>
                </a:solidFill>
              </a:rPr>
              <a:t>Sibling Neural Estimators: Improving Iterative Image Decoding with Gradient Communication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190825" y="2404675"/>
            <a:ext cx="6671400" cy="19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latin typeface="Lato"/>
                <a:ea typeface="Lato"/>
                <a:cs typeface="Lato"/>
                <a:sym typeface="Lato"/>
              </a:rPr>
              <a:t>Ankur Mali*,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Alexander G. Ororbia**,</a:t>
            </a:r>
            <a:r>
              <a:rPr b="0" i="0" lang="en-GB" sz="1400" u="none" cap="none" strike="noStrike">
                <a:latin typeface="Lato"/>
                <a:ea typeface="Lato"/>
                <a:cs typeface="Lato"/>
                <a:sym typeface="Lato"/>
              </a:rPr>
              <a:t> C. Lee Giles*</a:t>
            </a:r>
            <a:br>
              <a:rPr b="0" i="0" lang="en-GB" sz="1400" u="none" cap="none" strike="noStrike">
                <a:latin typeface="Lato"/>
                <a:ea typeface="Lato"/>
                <a:cs typeface="Lato"/>
                <a:sym typeface="Lato"/>
              </a:rPr>
            </a:br>
            <a:endParaRPr b="0" i="0" sz="1400" u="none" cap="none" strike="noStrike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* Pennsylvania State University, University Park, PA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       </a:t>
            </a:r>
            <a:r>
              <a:rPr b="0" i="0" lang="en-GB" sz="1400" u="none" cap="none" strike="noStrike">
                <a:latin typeface="Lato"/>
                <a:ea typeface="Lato"/>
                <a:cs typeface="Lato"/>
                <a:sym typeface="Lato"/>
              </a:rPr>
              <a:t>**Rochester Institute of Technology, Rochester, NY</a:t>
            </a:r>
            <a:endParaRPr b="0" i="0" sz="1400" u="none" cap="none" strike="noStrike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9650"/>
            <a:ext cx="2694935" cy="10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98" y="4129650"/>
            <a:ext cx="1008606" cy="101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244400" y="122200"/>
            <a:ext cx="7131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Iterative Refinement overall working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5600"/>
            <a:ext cx="5740666" cy="43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6498800" y="955375"/>
            <a:ext cx="2477325" cy="3366050"/>
          </a:xfrm>
          <a:prstGeom prst="flowChartPredefined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6898725" y="1144225"/>
            <a:ext cx="1555200" cy="29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check quality of each prediction and repeat this step k times. Hence Kth RNN has iteratively corrected its prediction with the help of k-1 RNN states.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>
            <p:ph idx="4294967295" type="title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How it works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2313700" y="2847301"/>
            <a:ext cx="1983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Decoding &amp; reconstruction</a:t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4525162" y="3692246"/>
            <a:ext cx="81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 -&gt; 1,3</a:t>
            </a:r>
            <a:endParaRPr/>
          </a:p>
        </p:txBody>
      </p:sp>
      <p:sp>
        <p:nvSpPr>
          <p:cNvPr id="143" name="Google Shape;143;p23"/>
          <p:cNvSpPr txBox="1"/>
          <p:nvPr/>
        </p:nvSpPr>
        <p:spPr>
          <a:xfrm>
            <a:off x="97623" y="4000023"/>
            <a:ext cx="81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 -&gt; 1,3</a:t>
            </a:r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7319625" y="691299"/>
            <a:ext cx="1040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patch</a:t>
            </a:r>
            <a:endParaRPr/>
          </a:p>
        </p:txBody>
      </p:sp>
      <p:sp>
        <p:nvSpPr>
          <p:cNvPr id="145" name="Google Shape;145;p23"/>
          <p:cNvSpPr txBox="1"/>
          <p:nvPr/>
        </p:nvSpPr>
        <p:spPr>
          <a:xfrm>
            <a:off x="2741093" y="658310"/>
            <a:ext cx="69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Patch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>
            <p:ph idx="4294967295" type="title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2 Episode Depiction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>
            <p:ph idx="4294967295" type="title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</a:t>
            </a:r>
            <a:r>
              <a:rPr lang="en-GB"/>
              <a:t>How it works</a:t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579625" y="454875"/>
            <a:ext cx="1841100" cy="1749000"/>
          </a:xfrm>
          <a:prstGeom prst="donut">
            <a:avLst>
              <a:gd fmla="val 3030" name="adj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2003675" y="535200"/>
            <a:ext cx="8418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Input</a:t>
            </a:r>
            <a:endParaRPr b="1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2877050" y="612275"/>
            <a:ext cx="14502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JPEG, etc. used to get symbol stream</a:t>
            </a:r>
            <a:endParaRPr b="1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3833175" y="4667175"/>
            <a:ext cx="494100" cy="476400"/>
          </a:xfrm>
          <a:prstGeom prst="donut">
            <a:avLst>
              <a:gd fmla="val 9081" name="adj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3753050" y="4386525"/>
            <a:ext cx="8418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Output</a:t>
            </a:r>
            <a:endParaRPr b="1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2518775" y="2757425"/>
            <a:ext cx="20043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RNN decoder/estimator</a:t>
            </a:r>
            <a:endParaRPr b="1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4" name="Google Shape;164;p25"/>
          <p:cNvCxnSpPr>
            <a:endCxn id="165" idx="6"/>
          </p:cNvCxnSpPr>
          <p:nvPr/>
        </p:nvCxnSpPr>
        <p:spPr>
          <a:xfrm flipH="1">
            <a:off x="2627375" y="3034800"/>
            <a:ext cx="347700" cy="1021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triangle"/>
          </a:ln>
        </p:spPr>
      </p:cxnSp>
      <p:sp>
        <p:nvSpPr>
          <p:cNvPr id="165" name="Google Shape;165;p25"/>
          <p:cNvSpPr/>
          <p:nvPr/>
        </p:nvSpPr>
        <p:spPr>
          <a:xfrm>
            <a:off x="1736675" y="3607950"/>
            <a:ext cx="890700" cy="896100"/>
          </a:xfrm>
          <a:prstGeom prst="donut">
            <a:avLst>
              <a:gd fmla="val 5402" name="adj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>
            <p:ph idx="4294967295" type="title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</a:t>
            </a:r>
            <a:r>
              <a:rPr lang="en-GB"/>
              <a:t>How it works</a:t>
            </a: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270200" y="3137975"/>
            <a:ext cx="4041000" cy="2005500"/>
          </a:xfrm>
          <a:prstGeom prst="frame">
            <a:avLst>
              <a:gd fmla="val 3643" name="adj1"/>
            </a:avLst>
          </a:prstGeom>
          <a:solidFill>
            <a:srgbClr val="FF0000"/>
          </a:solidFill>
          <a:ln cap="flat" cmpd="sng" w="1905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2258100" y="2844575"/>
            <a:ext cx="21291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 = 3 refinement steps</a:t>
            </a:r>
            <a:endParaRPr b="1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6823600" y="2844575"/>
            <a:ext cx="21291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RNN is “copied” 3 times w/in an episode</a:t>
            </a:r>
            <a:endParaRPr b="1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>
            <p:ph idx="4294967295" type="title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</a:t>
            </a:r>
            <a:r>
              <a:rPr lang="en-GB"/>
              <a:t>How it works</a:t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2757775" y="3143400"/>
            <a:ext cx="1124400" cy="803700"/>
          </a:xfrm>
          <a:prstGeom prst="donut">
            <a:avLst>
              <a:gd fmla="val 7342" name="adj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2682075" y="4262250"/>
            <a:ext cx="1281900" cy="727800"/>
          </a:xfrm>
          <a:prstGeom prst="donut">
            <a:avLst>
              <a:gd fmla="val 7401" name="adj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27"/>
          <p:cNvCxnSpPr/>
          <p:nvPr/>
        </p:nvCxnSpPr>
        <p:spPr>
          <a:xfrm flipH="1">
            <a:off x="3925475" y="2958725"/>
            <a:ext cx="43500" cy="1439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triangle"/>
          </a:ln>
        </p:spPr>
      </p:cxnSp>
      <p:sp>
        <p:nvSpPr>
          <p:cNvPr id="184" name="Google Shape;184;p27"/>
          <p:cNvSpPr txBox="1"/>
          <p:nvPr/>
        </p:nvSpPr>
        <p:spPr>
          <a:xfrm>
            <a:off x="2491675" y="2735950"/>
            <a:ext cx="2107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Non-causal information</a:t>
            </a:r>
            <a:endParaRPr b="1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5" name="Google Shape;185;p27"/>
          <p:cNvCxnSpPr>
            <a:endCxn id="181" idx="7"/>
          </p:cNvCxnSpPr>
          <p:nvPr/>
        </p:nvCxnSpPr>
        <p:spPr>
          <a:xfrm flipH="1">
            <a:off x="3717510" y="2947899"/>
            <a:ext cx="251400" cy="313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>
            <p:ph idx="4294967295" type="title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</a:t>
            </a:r>
            <a:r>
              <a:rPr lang="en-GB"/>
              <a:t>How it works</a:t>
            </a:r>
            <a:endParaRPr/>
          </a:p>
        </p:txBody>
      </p:sp>
      <p:cxnSp>
        <p:nvCxnSpPr>
          <p:cNvPr id="192" name="Google Shape;192;p28"/>
          <p:cNvCxnSpPr>
            <a:endCxn id="193" idx="0"/>
          </p:cNvCxnSpPr>
          <p:nvPr/>
        </p:nvCxnSpPr>
        <p:spPr>
          <a:xfrm>
            <a:off x="3708350" y="3018525"/>
            <a:ext cx="657300" cy="733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triangle"/>
          </a:ln>
        </p:spPr>
      </p:cxnSp>
      <p:sp>
        <p:nvSpPr>
          <p:cNvPr id="194" name="Google Shape;194;p28"/>
          <p:cNvSpPr txBox="1"/>
          <p:nvPr/>
        </p:nvSpPr>
        <p:spPr>
          <a:xfrm>
            <a:off x="2491675" y="2735950"/>
            <a:ext cx="2107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Causal information</a:t>
            </a:r>
            <a:endParaRPr b="1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3230300" y="3751725"/>
            <a:ext cx="2270700" cy="673500"/>
          </a:xfrm>
          <a:prstGeom prst="donut">
            <a:avLst>
              <a:gd fmla="val 7342" name="adj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0" y="758350"/>
            <a:ext cx="9022500" cy="4385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/>
          <p:nvPr/>
        </p:nvSpPr>
        <p:spPr>
          <a:xfrm>
            <a:off x="125350" y="131850"/>
            <a:ext cx="8863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Learning of our model with iterative refinement procedure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/>
        </p:nvSpPr>
        <p:spPr>
          <a:xfrm>
            <a:off x="152400" y="180475"/>
            <a:ext cx="50124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Computational Complexity?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fast is your system</a:t>
            </a:r>
            <a:endParaRPr/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2700"/>
            <a:ext cx="8991600" cy="35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/>
        </p:nvSpPr>
        <p:spPr>
          <a:xfrm>
            <a:off x="155200" y="990300"/>
            <a:ext cx="8602200" cy="45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GB">
                <a:solidFill>
                  <a:srgbClr val="666666"/>
                </a:solidFill>
              </a:rPr>
              <a:t>Many neural based learned compression models are relatively slow.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-GB">
                <a:solidFill>
                  <a:srgbClr val="666666"/>
                </a:solidFill>
              </a:rPr>
              <a:t>Google Model - Takes 412 ms to encode or decode an image of size 512 x 768 pixels on CPU</a:t>
            </a:r>
            <a:endParaRPr>
              <a:solidFill>
                <a:srgbClr val="666666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</a:pPr>
            <a:r>
              <a:rPr lang="en-GB">
                <a:solidFill>
                  <a:srgbClr val="666666"/>
                </a:solidFill>
              </a:rPr>
              <a:t>Requires image to be divisible by 32.</a:t>
            </a:r>
            <a:endParaRPr>
              <a:solidFill>
                <a:srgbClr val="666666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</a:pPr>
            <a:r>
              <a:rPr lang="en-GB">
                <a:solidFill>
                  <a:srgbClr val="666666"/>
                </a:solidFill>
              </a:rPr>
              <a:t>Numbers of parameters to be optimized is large.</a:t>
            </a:r>
            <a:endParaRPr>
              <a:solidFill>
                <a:srgbClr val="666666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</a:pPr>
            <a:r>
              <a:rPr lang="en-GB">
                <a:solidFill>
                  <a:srgbClr val="666666"/>
                </a:solidFill>
              </a:rPr>
              <a:t>Requires </a:t>
            </a:r>
            <a:r>
              <a:rPr lang="en-GB">
                <a:solidFill>
                  <a:srgbClr val="666666"/>
                </a:solidFill>
              </a:rPr>
              <a:t>at least</a:t>
            </a:r>
            <a:r>
              <a:rPr lang="en-GB">
                <a:solidFill>
                  <a:srgbClr val="666666"/>
                </a:solidFill>
              </a:rPr>
              <a:t> 16GB of GPU memory to encode images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-GB">
                <a:solidFill>
                  <a:srgbClr val="666666"/>
                </a:solidFill>
              </a:rPr>
              <a:t>E2E - Takes 345 ms to encode or decode an image of size 512 x 768 pixels on CPU</a:t>
            </a:r>
            <a:endParaRPr>
              <a:solidFill>
                <a:srgbClr val="666666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</a:pPr>
            <a:r>
              <a:rPr lang="en-GB">
                <a:solidFill>
                  <a:srgbClr val="666666"/>
                </a:solidFill>
              </a:rPr>
              <a:t>Training is unstable, but once optimized model is efficient.</a:t>
            </a:r>
            <a:endParaRPr>
              <a:solidFill>
                <a:srgbClr val="666666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</a:pPr>
            <a:r>
              <a:rPr lang="en-GB">
                <a:solidFill>
                  <a:srgbClr val="666666"/>
                </a:solidFill>
              </a:rPr>
              <a:t>Works on out of domain samples and provides a general purpose framework for image compression.</a:t>
            </a:r>
            <a:endParaRPr>
              <a:solidFill>
                <a:srgbClr val="666666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</a:pPr>
            <a:r>
              <a:rPr lang="en-GB">
                <a:solidFill>
                  <a:srgbClr val="666666"/>
                </a:solidFill>
              </a:rPr>
              <a:t>Requires </a:t>
            </a:r>
            <a:r>
              <a:rPr lang="en-GB">
                <a:solidFill>
                  <a:srgbClr val="666666"/>
                </a:solidFill>
              </a:rPr>
              <a:t>at least</a:t>
            </a:r>
            <a:r>
              <a:rPr lang="en-GB">
                <a:solidFill>
                  <a:srgbClr val="666666"/>
                </a:solidFill>
              </a:rPr>
              <a:t> 11GB of GPU memory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GB">
                <a:solidFill>
                  <a:srgbClr val="666666"/>
                </a:solidFill>
              </a:rPr>
              <a:t>One solution is to optimize these models on GPU which can reduce the time upto 40-93 </a:t>
            </a:r>
            <a:r>
              <a:rPr lang="en-GB">
                <a:solidFill>
                  <a:srgbClr val="666666"/>
                </a:solidFill>
              </a:rPr>
              <a:t>milliseconds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GB">
                <a:solidFill>
                  <a:srgbClr val="666666"/>
                </a:solidFill>
              </a:rPr>
              <a:t>Our model - Takes 192 ms to decode an image of size 512 x 768 pixels on CPU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-GB">
                <a:solidFill>
                  <a:srgbClr val="666666"/>
                </a:solidFill>
              </a:rPr>
              <a:t>Image divisible by 8 can also work with our network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-GB">
                <a:solidFill>
                  <a:srgbClr val="666666"/>
                </a:solidFill>
              </a:rPr>
              <a:t>Requires at least 6GB of GPU memory to decode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155200" y="81175"/>
            <a:ext cx="56238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Computational Complexity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4294967295" type="title"/>
          </p:nvPr>
        </p:nvSpPr>
        <p:spPr>
          <a:xfrm>
            <a:off x="727650" y="1493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63" name="Google Shape;63;p14"/>
          <p:cNvSpPr txBox="1"/>
          <p:nvPr>
            <p:ph idx="4294967295" type="body"/>
          </p:nvPr>
        </p:nvSpPr>
        <p:spPr>
          <a:xfrm>
            <a:off x="727650" y="9095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Motivation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Problem description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Iterative refinement for lossy compression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Model Architecture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Results on various compression benchmarks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Conclusions/Future work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496875" y="1926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Results - Reconstructed Images</a:t>
            </a:r>
            <a:endParaRPr sz="2800"/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75" y="715175"/>
            <a:ext cx="2456525" cy="245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145275" y="3351150"/>
            <a:ext cx="34752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JPEG</a:t>
            </a:r>
            <a:endParaRPr/>
          </a:p>
        </p:txBody>
      </p:sp>
      <p:pic>
        <p:nvPicPr>
          <p:cNvPr id="220" name="Google Shape;22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950" y="715175"/>
            <a:ext cx="2378175" cy="23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/>
          <p:nvPr/>
        </p:nvSpPr>
        <p:spPr>
          <a:xfrm>
            <a:off x="7427688" y="3171700"/>
            <a:ext cx="17163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Ours</a:t>
            </a:r>
            <a:endParaRPr/>
          </a:p>
        </p:txBody>
      </p:sp>
      <p:pic>
        <p:nvPicPr>
          <p:cNvPr id="222" name="Google Shape;222;p32"/>
          <p:cNvPicPr preferRelativeResize="0"/>
          <p:nvPr/>
        </p:nvPicPr>
        <p:blipFill rotWithShape="1">
          <a:blip r:embed="rId5">
            <a:alphaModFix/>
          </a:blip>
          <a:srcRect b="0" l="33302" r="4508" t="0"/>
          <a:stretch/>
        </p:blipFill>
        <p:spPr>
          <a:xfrm>
            <a:off x="2957910" y="2952325"/>
            <a:ext cx="2304787" cy="20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/>
        </p:nvSpPr>
        <p:spPr>
          <a:xfrm>
            <a:off x="5594650" y="4087325"/>
            <a:ext cx="900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Original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418525" y="645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Results Continued</a:t>
            </a:r>
            <a:endParaRPr sz="2800"/>
          </a:p>
        </p:txBody>
      </p:sp>
      <p:pic>
        <p:nvPicPr>
          <p:cNvPr id="229" name="Google Shape;2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00" y="594125"/>
            <a:ext cx="2577574" cy="25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0200" y="594125"/>
            <a:ext cx="2504325" cy="25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/>
        </p:nvSpPr>
        <p:spPr>
          <a:xfrm>
            <a:off x="561575" y="3196750"/>
            <a:ext cx="26991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Jpeg2000</a:t>
            </a:r>
            <a:endParaRPr/>
          </a:p>
        </p:txBody>
      </p:sp>
      <p:sp>
        <p:nvSpPr>
          <p:cNvPr id="232" name="Google Shape;232;p33"/>
          <p:cNvSpPr txBox="1"/>
          <p:nvPr/>
        </p:nvSpPr>
        <p:spPr>
          <a:xfrm>
            <a:off x="6937063" y="3171700"/>
            <a:ext cx="20226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Ours</a:t>
            </a:r>
            <a:endParaRPr/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5">
            <a:alphaModFix/>
          </a:blip>
          <a:srcRect b="0" l="33302" r="4508" t="0"/>
          <a:stretch/>
        </p:blipFill>
        <p:spPr>
          <a:xfrm>
            <a:off x="3077975" y="2952325"/>
            <a:ext cx="2577575" cy="20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/>
        </p:nvSpPr>
        <p:spPr>
          <a:xfrm>
            <a:off x="5948675" y="4172800"/>
            <a:ext cx="1135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Original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>
            <p:ph idx="1" type="body"/>
          </p:nvPr>
        </p:nvSpPr>
        <p:spPr>
          <a:xfrm>
            <a:off x="290325" y="1143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Results</a:t>
            </a:r>
            <a:endParaRPr sz="2800"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1225"/>
            <a:ext cx="2448400" cy="24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9300" y="601225"/>
            <a:ext cx="2448400" cy="24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 txBox="1"/>
          <p:nvPr/>
        </p:nvSpPr>
        <p:spPr>
          <a:xfrm>
            <a:off x="152400" y="3161025"/>
            <a:ext cx="30978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Google</a:t>
            </a:r>
            <a:endParaRPr/>
          </a:p>
        </p:txBody>
      </p:sp>
      <p:sp>
        <p:nvSpPr>
          <p:cNvPr id="243" name="Google Shape;243;p34"/>
          <p:cNvSpPr txBox="1"/>
          <p:nvPr/>
        </p:nvSpPr>
        <p:spPr>
          <a:xfrm>
            <a:off x="7072600" y="3049625"/>
            <a:ext cx="21648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Ours</a:t>
            </a:r>
            <a:endParaRPr/>
          </a:p>
        </p:txBody>
      </p:sp>
      <p:pic>
        <p:nvPicPr>
          <p:cNvPr id="244" name="Google Shape;244;p34"/>
          <p:cNvPicPr preferRelativeResize="0"/>
          <p:nvPr/>
        </p:nvPicPr>
        <p:blipFill rotWithShape="1">
          <a:blip r:embed="rId5">
            <a:alphaModFix/>
          </a:blip>
          <a:srcRect b="0" l="33302" r="4508" t="0"/>
          <a:stretch/>
        </p:blipFill>
        <p:spPr>
          <a:xfrm>
            <a:off x="3077975" y="2952325"/>
            <a:ext cx="2577575" cy="20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/>
          <p:nvPr/>
        </p:nvSpPr>
        <p:spPr>
          <a:xfrm>
            <a:off x="5826575" y="4209425"/>
            <a:ext cx="1135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246" name="Google Shape;246;p34"/>
          <p:cNvSpPr txBox="1"/>
          <p:nvPr/>
        </p:nvSpPr>
        <p:spPr>
          <a:xfrm>
            <a:off x="6253900" y="4536600"/>
            <a:ext cx="70320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idx="1" type="body"/>
          </p:nvPr>
        </p:nvSpPr>
        <p:spPr>
          <a:xfrm>
            <a:off x="311700" y="716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90775"/>
            <a:ext cx="2676275" cy="22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7700" y="490775"/>
            <a:ext cx="2676275" cy="22079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/>
          <p:nvPr/>
        </p:nvSpPr>
        <p:spPr>
          <a:xfrm>
            <a:off x="152400" y="2952325"/>
            <a:ext cx="22218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E2E</a:t>
            </a:r>
            <a:endParaRPr/>
          </a:p>
        </p:txBody>
      </p:sp>
      <p:sp>
        <p:nvSpPr>
          <p:cNvPr id="255" name="Google Shape;255;p35"/>
          <p:cNvSpPr txBox="1"/>
          <p:nvPr/>
        </p:nvSpPr>
        <p:spPr>
          <a:xfrm>
            <a:off x="6827450" y="2952325"/>
            <a:ext cx="19656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Ours</a:t>
            </a:r>
            <a:endParaRPr/>
          </a:p>
        </p:txBody>
      </p:sp>
      <p:pic>
        <p:nvPicPr>
          <p:cNvPr id="256" name="Google Shape;256;p35"/>
          <p:cNvPicPr preferRelativeResize="0"/>
          <p:nvPr/>
        </p:nvPicPr>
        <p:blipFill rotWithShape="1">
          <a:blip r:embed="rId5">
            <a:alphaModFix/>
          </a:blip>
          <a:srcRect b="0" l="33302" r="4508" t="0"/>
          <a:stretch/>
        </p:blipFill>
        <p:spPr>
          <a:xfrm>
            <a:off x="3077975" y="2952325"/>
            <a:ext cx="2577575" cy="20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5"/>
          <p:cNvSpPr txBox="1"/>
          <p:nvPr/>
        </p:nvSpPr>
        <p:spPr>
          <a:xfrm>
            <a:off x="5883975" y="4056625"/>
            <a:ext cx="1135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Original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208125" y="2124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Limitations</a:t>
            </a:r>
            <a:endParaRPr/>
          </a:p>
        </p:txBody>
      </p:sp>
      <p:sp>
        <p:nvSpPr>
          <p:cNvPr id="263" name="Google Shape;263;p36"/>
          <p:cNvSpPr txBox="1"/>
          <p:nvPr/>
        </p:nvSpPr>
        <p:spPr>
          <a:xfrm>
            <a:off x="338300" y="966575"/>
            <a:ext cx="8346900" cy="4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476375" y="1401525"/>
            <a:ext cx="3210408" cy="186408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6"/>
          <p:cNvSpPr/>
          <p:nvPr/>
        </p:nvSpPr>
        <p:spPr>
          <a:xfrm>
            <a:off x="5109500" y="1450375"/>
            <a:ext cx="3140748" cy="243658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6"/>
          <p:cNvSpPr txBox="1"/>
          <p:nvPr/>
        </p:nvSpPr>
        <p:spPr>
          <a:xfrm>
            <a:off x="959650" y="1974550"/>
            <a:ext cx="30309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DCT - Encoder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Assumptions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Gaussian (AR-1) Signal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Linear Transform</a:t>
            </a:r>
            <a:endParaRPr/>
          </a:p>
        </p:txBody>
      </p:sp>
      <p:sp>
        <p:nvSpPr>
          <p:cNvPr id="267" name="Google Shape;267;p36"/>
          <p:cNvSpPr txBox="1"/>
          <p:nvPr/>
        </p:nvSpPr>
        <p:spPr>
          <a:xfrm>
            <a:off x="5668200" y="1857175"/>
            <a:ext cx="21954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Compression Model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Signals are highly non-gaussian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Rate -Distortion optimal transform is very likely not linear</a:t>
            </a:r>
            <a:endParaRPr/>
          </a:p>
        </p:txBody>
      </p:sp>
      <p:sp>
        <p:nvSpPr>
          <p:cNvPr id="268" name="Google Shape;268;p36"/>
          <p:cNvSpPr/>
          <p:nvPr/>
        </p:nvSpPr>
        <p:spPr>
          <a:xfrm>
            <a:off x="2478575" y="3465827"/>
            <a:ext cx="2285172" cy="127720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6"/>
          <p:cNvSpPr txBox="1"/>
          <p:nvPr/>
        </p:nvSpPr>
        <p:spPr>
          <a:xfrm>
            <a:off x="2961825" y="3748900"/>
            <a:ext cx="1610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Context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</a:t>
            </a:r>
            <a:r>
              <a:rPr lang="en-GB"/>
              <a:t>Adaptivity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idx="1" type="body"/>
          </p:nvPr>
        </p:nvSpPr>
        <p:spPr>
          <a:xfrm>
            <a:off x="91950" y="1041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Ongoing and Future Research Direction</a:t>
            </a:r>
            <a:endParaRPr/>
          </a:p>
        </p:txBody>
      </p:sp>
      <p:sp>
        <p:nvSpPr>
          <p:cNvPr id="275" name="Google Shape;275;p37"/>
          <p:cNvSpPr txBox="1"/>
          <p:nvPr/>
        </p:nvSpPr>
        <p:spPr>
          <a:xfrm>
            <a:off x="210800" y="815525"/>
            <a:ext cx="7959900" cy="4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Integrating hybrid decoder with neural encoders.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Creating better </a:t>
            </a:r>
            <a:r>
              <a:rPr lang="en-GB"/>
              <a:t>probabilistic</a:t>
            </a:r>
            <a:r>
              <a:rPr lang="en-GB"/>
              <a:t> models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Developing differentiable quality metrics to achieve better visual quality.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Implementing algorithms which are hardware friendly and can be used by many.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Reducing the number of parameters to improve inference time.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Model compression after training without </a:t>
            </a:r>
            <a:r>
              <a:rPr lang="en-GB"/>
              <a:t>losing</a:t>
            </a:r>
            <a:r>
              <a:rPr lang="en-GB"/>
              <a:t> compression quality.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Creating a progressive/scalable model.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Need to integrate more types of signals.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Working on joint source channel encoding for image compression.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/>
          <p:nvPr>
            <p:ph idx="1" type="body"/>
          </p:nvPr>
        </p:nvSpPr>
        <p:spPr>
          <a:xfrm>
            <a:off x="348325" y="2018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Thank you- The Intelligent Information System Laboratory </a:t>
            </a:r>
            <a:endParaRPr b="1" sz="2800"/>
          </a:p>
        </p:txBody>
      </p:sp>
      <p:pic>
        <p:nvPicPr>
          <p:cNvPr id="281" name="Google Shape;2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0000"/>
            <a:ext cx="8323401" cy="3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 need from compression system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33302" r="4508" t="0"/>
          <a:stretch/>
        </p:blipFill>
        <p:spPr>
          <a:xfrm>
            <a:off x="311700" y="1152475"/>
            <a:ext cx="3668799" cy="3371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4873325" y="1986525"/>
            <a:ext cx="3638196" cy="201625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5647100" y="2373400"/>
            <a:ext cx="22989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To achieve better visual quality at lowest bit rates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Preserve important features of images while conversation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Issues with traditional methods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252150" cy="33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5118850" y="1383875"/>
            <a:ext cx="3653100" cy="2269200"/>
          </a:xfrm>
          <a:prstGeom prst="flowChartMagnetic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5647100" y="1860050"/>
            <a:ext cx="27156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Transform/Block artifacts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Deformed Edges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Ringing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Flattened Textures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Staircasing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271850" y="229525"/>
            <a:ext cx="6861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Motivation</a:t>
            </a:r>
            <a:endParaRPr sz="24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6050"/>
            <a:ext cx="2857500" cy="226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7"/>
          <p:cNvCxnSpPr>
            <a:stCxn id="87" idx="3"/>
          </p:cNvCxnSpPr>
          <p:nvPr/>
        </p:nvCxnSpPr>
        <p:spPr>
          <a:xfrm>
            <a:off x="3009900" y="1759525"/>
            <a:ext cx="2377200" cy="32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p17"/>
          <p:cNvSpPr txBox="1"/>
          <p:nvPr/>
        </p:nvSpPr>
        <p:spPr>
          <a:xfrm>
            <a:off x="5472550" y="1413725"/>
            <a:ext cx="1989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Hard coded transformation cannot work for all problems/images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64175"/>
            <a:ext cx="2857501" cy="1904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7"/>
          <p:cNvCxnSpPr/>
          <p:nvPr/>
        </p:nvCxnSpPr>
        <p:spPr>
          <a:xfrm flipH="1" rot="10800000">
            <a:off x="3009901" y="3916300"/>
            <a:ext cx="2352900" cy="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" name="Google Shape;92;p17"/>
          <p:cNvSpPr txBox="1"/>
          <p:nvPr/>
        </p:nvSpPr>
        <p:spPr>
          <a:xfrm>
            <a:off x="5570225" y="3574575"/>
            <a:ext cx="16116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Learned features/domain </a:t>
            </a:r>
            <a:r>
              <a:rPr lang="en-GB"/>
              <a:t>adaptation</a:t>
            </a:r>
            <a:r>
              <a:rPr lang="en-GB"/>
              <a:t> and Reduce the </a:t>
            </a:r>
            <a:r>
              <a:rPr lang="en-GB"/>
              <a:t>redundancy</a:t>
            </a:r>
            <a:r>
              <a:rPr lang="en-GB"/>
              <a:t> in the system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425" y="1043075"/>
            <a:ext cx="3342425" cy="19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43075"/>
            <a:ext cx="3037225" cy="20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308450" y="241725"/>
            <a:ext cx="69099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Why ML?</a:t>
            </a:r>
            <a:endParaRPr sz="2400"/>
          </a:p>
        </p:txBody>
      </p:sp>
      <p:cxnSp>
        <p:nvCxnSpPr>
          <p:cNvPr id="100" name="Google Shape;100;p18"/>
          <p:cNvCxnSpPr>
            <a:stCxn id="98" idx="3"/>
            <a:endCxn id="97" idx="1"/>
          </p:cNvCxnSpPr>
          <p:nvPr/>
        </p:nvCxnSpPr>
        <p:spPr>
          <a:xfrm flipH="1" rot="10800000">
            <a:off x="3189626" y="2009863"/>
            <a:ext cx="2297700" cy="60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8"/>
          <p:cNvSpPr txBox="1"/>
          <p:nvPr/>
        </p:nvSpPr>
        <p:spPr>
          <a:xfrm>
            <a:off x="3384950" y="1145125"/>
            <a:ext cx="15870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Machine Learning meets Compression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516000" y="3244950"/>
            <a:ext cx="28080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Machine Learning system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5826600" y="3098450"/>
            <a:ext cx="20142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Compression model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308450" y="3904200"/>
            <a:ext cx="30156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Goal :- Better and automatic feature representation, Domain </a:t>
            </a:r>
            <a:r>
              <a:rPr lang="en-GB"/>
              <a:t>adaptation</a:t>
            </a:r>
            <a:r>
              <a:rPr lang="en-GB"/>
              <a:t>, continual learning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5643475" y="3586800"/>
            <a:ext cx="30888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Goal :- Reducing the size of the image, better transmission over web, higher visual quality with minimal loss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381700" y="217300"/>
            <a:ext cx="84969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Sibling Neural Estimator- Overall working Architecture</a:t>
            </a:r>
            <a:endParaRPr sz="240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5600"/>
            <a:ext cx="8567575" cy="403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494975" y="430425"/>
            <a:ext cx="42969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Neural Image Compression </a:t>
            </a:r>
            <a:r>
              <a:rPr lang="en-GB"/>
              <a:t>architecture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72775"/>
            <a:ext cx="4571997" cy="341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101" y="765450"/>
            <a:ext cx="4296899" cy="382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344325" y="4842200"/>
            <a:ext cx="3515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Google Architecture</a:t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4935475" y="4784825"/>
            <a:ext cx="3565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End to End Compression architecture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284050" y="180675"/>
            <a:ext cx="85824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Sibling Neural Estimator-Decoder</a:t>
            </a:r>
            <a:endParaRPr sz="2400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29075"/>
            <a:ext cx="8421074" cy="3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