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7" r:id="rId2"/>
  </p:sldIdLst>
  <p:sldSz cx="32918400" cy="43891200"/>
  <p:notesSz cx="6900863" cy="9291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2194560" algn="l" rtl="0" fontAlgn="base">
      <a:spcBef>
        <a:spcPct val="0"/>
      </a:spcBef>
      <a:spcAft>
        <a:spcPct val="0"/>
      </a:spcAft>
      <a:defRPr kern="1200">
        <a:solidFill>
          <a:schemeClr val="tx1"/>
        </a:solidFill>
        <a:latin typeface="Arial" charset="0"/>
        <a:ea typeface="+mn-ea"/>
        <a:cs typeface="+mn-cs"/>
      </a:defRPr>
    </a:lvl2pPr>
    <a:lvl3pPr marL="4389120" algn="l" rtl="0" fontAlgn="base">
      <a:spcBef>
        <a:spcPct val="0"/>
      </a:spcBef>
      <a:spcAft>
        <a:spcPct val="0"/>
      </a:spcAft>
      <a:defRPr kern="1200">
        <a:solidFill>
          <a:schemeClr val="tx1"/>
        </a:solidFill>
        <a:latin typeface="Arial" charset="0"/>
        <a:ea typeface="+mn-ea"/>
        <a:cs typeface="+mn-cs"/>
      </a:defRPr>
    </a:lvl3pPr>
    <a:lvl4pPr marL="6583680" algn="l" rtl="0" fontAlgn="base">
      <a:spcBef>
        <a:spcPct val="0"/>
      </a:spcBef>
      <a:spcAft>
        <a:spcPct val="0"/>
      </a:spcAft>
      <a:defRPr kern="1200">
        <a:solidFill>
          <a:schemeClr val="tx1"/>
        </a:solidFill>
        <a:latin typeface="Arial" charset="0"/>
        <a:ea typeface="+mn-ea"/>
        <a:cs typeface="+mn-cs"/>
      </a:defRPr>
    </a:lvl4pPr>
    <a:lvl5pPr marL="8778240" algn="l" rtl="0" fontAlgn="base">
      <a:spcBef>
        <a:spcPct val="0"/>
      </a:spcBef>
      <a:spcAft>
        <a:spcPct val="0"/>
      </a:spcAft>
      <a:defRPr kern="1200">
        <a:solidFill>
          <a:schemeClr val="tx1"/>
        </a:solidFill>
        <a:latin typeface="Arial" charset="0"/>
        <a:ea typeface="+mn-ea"/>
        <a:cs typeface="+mn-cs"/>
      </a:defRPr>
    </a:lvl5pPr>
    <a:lvl6pPr marL="10972800" algn="l" defTabSz="4389120" rtl="0" eaLnBrk="1" latinLnBrk="0" hangingPunct="1">
      <a:defRPr kern="1200">
        <a:solidFill>
          <a:schemeClr val="tx1"/>
        </a:solidFill>
        <a:latin typeface="Arial" charset="0"/>
        <a:ea typeface="+mn-ea"/>
        <a:cs typeface="+mn-cs"/>
      </a:defRPr>
    </a:lvl6pPr>
    <a:lvl7pPr marL="13167360" algn="l" defTabSz="4389120" rtl="0" eaLnBrk="1" latinLnBrk="0" hangingPunct="1">
      <a:defRPr kern="1200">
        <a:solidFill>
          <a:schemeClr val="tx1"/>
        </a:solidFill>
        <a:latin typeface="Arial" charset="0"/>
        <a:ea typeface="+mn-ea"/>
        <a:cs typeface="+mn-cs"/>
      </a:defRPr>
    </a:lvl7pPr>
    <a:lvl8pPr marL="15361920" algn="l" defTabSz="4389120" rtl="0" eaLnBrk="1" latinLnBrk="0" hangingPunct="1">
      <a:defRPr kern="1200">
        <a:solidFill>
          <a:schemeClr val="tx1"/>
        </a:solidFill>
        <a:latin typeface="Arial" charset="0"/>
        <a:ea typeface="+mn-ea"/>
        <a:cs typeface="+mn-cs"/>
      </a:defRPr>
    </a:lvl8pPr>
    <a:lvl9pPr marL="17556480" algn="l" defTabSz="438912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guide id="3" pos="20208" userDrawn="1">
          <p15:clr>
            <a:srgbClr val="A4A3A4"/>
          </p15:clr>
        </p15:guide>
        <p15:guide id="4" pos="528" userDrawn="1">
          <p15:clr>
            <a:srgbClr val="A4A3A4"/>
          </p15:clr>
        </p15:guide>
        <p15:guide id="5" orient="horz" pos="26328" userDrawn="1">
          <p15:clr>
            <a:srgbClr val="A4A3A4"/>
          </p15:clr>
        </p15:guide>
        <p15:guide id="6" orient="horz" pos="3432" userDrawn="1">
          <p15:clr>
            <a:srgbClr val="A4A3A4"/>
          </p15:clr>
        </p15:guide>
        <p15:guide id="7" pos="3336" userDrawn="1">
          <p15:clr>
            <a:srgbClr val="A4A3A4"/>
          </p15:clr>
        </p15:guide>
        <p15:guide id="8" pos="2304" userDrawn="1">
          <p15:clr>
            <a:srgbClr val="A4A3A4"/>
          </p15:clr>
        </p15:guide>
        <p15:guide id="9" pos="9912" userDrawn="1">
          <p15:clr>
            <a:srgbClr val="A4A3A4"/>
          </p15:clr>
        </p15:guide>
        <p15:guide id="10" pos="10824" userDrawn="1">
          <p15:clr>
            <a:srgbClr val="A4A3A4"/>
          </p15:clr>
        </p15:guide>
        <p15:guide id="11" pos="4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810"/>
    <a:srgbClr val="232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4"/>
    <p:restoredTop sz="95695"/>
  </p:normalViewPr>
  <p:slideViewPr>
    <p:cSldViewPr snapToGrid="0" snapToObjects="1" showGuides="1">
      <p:cViewPr>
        <p:scale>
          <a:sx n="32" d="100"/>
          <a:sy n="32" d="100"/>
        </p:scale>
        <p:origin x="3928" y="240"/>
      </p:cViewPr>
      <p:guideLst>
        <p:guide orient="horz" pos="13824"/>
        <p:guide pos="10368"/>
        <p:guide pos="20208"/>
        <p:guide pos="528"/>
        <p:guide orient="horz" pos="26328"/>
        <p:guide orient="horz" pos="3432"/>
        <p:guide pos="3336"/>
        <p:guide pos="2304"/>
        <p:guide pos="9912"/>
        <p:guide pos="10824"/>
        <p:guide pos="45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poster 36x4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DE1FC-8905-1A4F-964C-5E12498FFF5A}"/>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a:stretch/>
        </p:blipFill>
        <p:spPr>
          <a:xfrm>
            <a:off x="-209550" y="-471340"/>
            <a:ext cx="33499934" cy="5221224"/>
          </a:xfrm>
          <a:prstGeom prst="rect">
            <a:avLst/>
          </a:prstGeom>
        </p:spPr>
      </p:pic>
      <p:pic>
        <p:nvPicPr>
          <p:cNvPr id="5" name="Picture 4">
            <a:extLst>
              <a:ext uri="{FF2B5EF4-FFF2-40B4-BE49-F238E27FC236}">
                <a16:creationId xmlns:a16="http://schemas.microsoft.com/office/drawing/2014/main" id="{33A751AF-FC3C-2D4C-B34B-520594009B8C}"/>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54983" y="42501622"/>
            <a:ext cx="33336484" cy="1600708"/>
          </a:xfrm>
          <a:prstGeom prst="rect">
            <a:avLst/>
          </a:prstGeom>
        </p:spPr>
      </p:pic>
    </p:spTree>
    <p:extLst>
      <p:ext uri="{BB962C8B-B14F-4D97-AF65-F5344CB8AC3E}">
        <p14:creationId xmlns:p14="http://schemas.microsoft.com/office/powerpoint/2010/main" val="236524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quare box for partner logo - vertic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E671C6-7799-4D4A-98AA-ECAC869718D7}"/>
              </a:ext>
            </a:extLst>
          </p:cNvPr>
          <p:cNvPicPr>
            <a:picLocks/>
          </p:cNvPicPr>
          <p:nvPr userDrawn="1"/>
        </p:nvPicPr>
        <p:blipFill>
          <a:blip r:embed="rId2">
            <a:alphaModFix/>
            <a:extLst>
              <a:ext uri="{28A0092B-C50C-407E-A947-70E740481C1C}">
                <a14:useLocalDpi xmlns:a14="http://schemas.microsoft.com/office/drawing/2010/main" val="0"/>
              </a:ext>
            </a:extLst>
          </a:blip>
          <a:stretch>
            <a:fillRect/>
          </a:stretch>
        </p:blipFill>
        <p:spPr>
          <a:xfrm>
            <a:off x="-283030" y="-475488"/>
            <a:ext cx="33579816" cy="5222748"/>
          </a:xfrm>
          <a:prstGeom prst="rect">
            <a:avLst/>
          </a:prstGeom>
        </p:spPr>
      </p:pic>
      <p:pic>
        <p:nvPicPr>
          <p:cNvPr id="5" name="Picture 4">
            <a:extLst>
              <a:ext uri="{FF2B5EF4-FFF2-40B4-BE49-F238E27FC236}">
                <a16:creationId xmlns:a16="http://schemas.microsoft.com/office/drawing/2014/main" id="{4A474324-954C-2A43-8328-2FC2E1F9363B}"/>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54983" y="42501622"/>
            <a:ext cx="33336484" cy="1600708"/>
          </a:xfrm>
          <a:prstGeom prst="rect">
            <a:avLst/>
          </a:prstGeom>
        </p:spPr>
      </p:pic>
      <p:sp>
        <p:nvSpPr>
          <p:cNvPr id="6" name="Rounded Rectangle 5">
            <a:extLst>
              <a:ext uri="{FF2B5EF4-FFF2-40B4-BE49-F238E27FC236}">
                <a16:creationId xmlns:a16="http://schemas.microsoft.com/office/drawing/2014/main" id="{2A29F689-73CC-E141-AD29-C68CAB1C2357}"/>
              </a:ext>
            </a:extLst>
          </p:cNvPr>
          <p:cNvSpPr/>
          <p:nvPr userDrawn="1"/>
        </p:nvSpPr>
        <p:spPr>
          <a:xfrm>
            <a:off x="228600" y="228599"/>
            <a:ext cx="4543778" cy="4279605"/>
          </a:xfrm>
          <a:prstGeom prst="roundRect">
            <a:avLst>
              <a:gd name="adj" fmla="val 62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90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tangle box for partner logo - vertic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ED6BD-7F76-3B4F-AD49-D7DEA546B03E}"/>
              </a:ext>
            </a:extLst>
          </p:cNvPr>
          <p:cNvPicPr>
            <a:picLocks/>
          </p:cNvPicPr>
          <p:nvPr userDrawn="1"/>
        </p:nvPicPr>
        <p:blipFill>
          <a:blip r:embed="rId2">
            <a:alphaModFix/>
            <a:extLst>
              <a:ext uri="{28A0092B-C50C-407E-A947-70E740481C1C}">
                <a14:useLocalDpi xmlns:a14="http://schemas.microsoft.com/office/drawing/2010/main" val="0"/>
              </a:ext>
            </a:extLst>
          </a:blip>
          <a:stretch>
            <a:fillRect/>
          </a:stretch>
        </p:blipFill>
        <p:spPr>
          <a:xfrm>
            <a:off x="-283030" y="-475488"/>
            <a:ext cx="33579816" cy="5222748"/>
          </a:xfrm>
          <a:prstGeom prst="rect">
            <a:avLst/>
          </a:prstGeom>
        </p:spPr>
      </p:pic>
      <p:pic>
        <p:nvPicPr>
          <p:cNvPr id="5" name="Picture 4">
            <a:extLst>
              <a:ext uri="{FF2B5EF4-FFF2-40B4-BE49-F238E27FC236}">
                <a16:creationId xmlns:a16="http://schemas.microsoft.com/office/drawing/2014/main" id="{DB58B531-80A3-6342-B051-C5F898AA0A7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54983" y="42501622"/>
            <a:ext cx="33336484" cy="1600708"/>
          </a:xfrm>
          <a:prstGeom prst="rect">
            <a:avLst/>
          </a:prstGeom>
        </p:spPr>
      </p:pic>
      <p:sp>
        <p:nvSpPr>
          <p:cNvPr id="9" name="Rounded Rectangle 8">
            <a:extLst>
              <a:ext uri="{FF2B5EF4-FFF2-40B4-BE49-F238E27FC236}">
                <a16:creationId xmlns:a16="http://schemas.microsoft.com/office/drawing/2014/main" id="{C7DBF0F2-CE7D-FF45-9A62-D397E22C722B}"/>
              </a:ext>
            </a:extLst>
          </p:cNvPr>
          <p:cNvSpPr/>
          <p:nvPr userDrawn="1"/>
        </p:nvSpPr>
        <p:spPr>
          <a:xfrm>
            <a:off x="228600" y="228599"/>
            <a:ext cx="6437376" cy="4279605"/>
          </a:xfrm>
          <a:prstGeom prst="roundRect">
            <a:avLst>
              <a:gd name="adj" fmla="val 62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128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D7BE6-711B-C54D-8769-B17EE2288D84}"/>
              </a:ext>
            </a:extLst>
          </p:cNvPr>
          <p:cNvSpPr>
            <a:spLocks noGrp="1"/>
          </p:cNvSpPr>
          <p:nvPr>
            <p:ph type="title"/>
          </p:nvPr>
        </p:nvSpPr>
        <p:spPr>
          <a:xfrm>
            <a:off x="2263775" y="2336800"/>
            <a:ext cx="28390850" cy="8483600"/>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1447D9-3749-FE40-B60A-ED0997C029F2}"/>
              </a:ext>
            </a:extLst>
          </p:cNvPr>
          <p:cNvSpPr>
            <a:spLocks noGrp="1"/>
          </p:cNvSpPr>
          <p:nvPr>
            <p:ph type="body" idx="1"/>
          </p:nvPr>
        </p:nvSpPr>
        <p:spPr>
          <a:xfrm>
            <a:off x="2263775" y="11684000"/>
            <a:ext cx="28390850" cy="278479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19736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txStyles>
    <p:titleStyle>
      <a:lvl1pPr algn="l" defTabSz="914400" rtl="0" eaLnBrk="1" latinLnBrk="0" hangingPunct="1">
        <a:lnSpc>
          <a:spcPts val="11900"/>
        </a:lnSpc>
        <a:spcBef>
          <a:spcPct val="0"/>
        </a:spcBef>
        <a:buNone/>
        <a:defRPr sz="6800" kern="1200">
          <a:solidFill>
            <a:schemeClr val="tx1"/>
          </a:solidFill>
          <a:latin typeface="+mj-lt"/>
          <a:ea typeface="+mj-ea"/>
          <a:cs typeface="+mj-cs"/>
        </a:defRPr>
      </a:lvl1pPr>
    </p:titleStyle>
    <p:bodyStyle>
      <a:lvl1pPr marL="274320" indent="-274320" algn="l" defTabSz="914400" rtl="0" eaLnBrk="1" latinLnBrk="0" hangingPunct="1">
        <a:lnSpc>
          <a:spcPts val="3400"/>
        </a:lnSpc>
        <a:spcBef>
          <a:spcPts val="0"/>
        </a:spcBef>
        <a:spcAft>
          <a:spcPts val="2800"/>
        </a:spcAft>
        <a:buFont typeface="Arial" panose="020B0604020202020204" pitchFamily="34" charset="0"/>
        <a:buChar char="•"/>
        <a:defRPr sz="2600" kern="1200">
          <a:solidFill>
            <a:schemeClr val="tx1"/>
          </a:solidFill>
          <a:latin typeface="+mn-lt"/>
          <a:ea typeface="+mn-ea"/>
          <a:cs typeface="+mn-cs"/>
        </a:defRPr>
      </a:lvl1pPr>
      <a:lvl2pPr marL="548640" indent="-274320" algn="l" defTabSz="914400" rtl="0" eaLnBrk="1" latinLnBrk="0" hangingPunct="1">
        <a:lnSpc>
          <a:spcPts val="3100"/>
        </a:lnSpc>
        <a:spcBef>
          <a:spcPts val="0"/>
        </a:spcBef>
        <a:buFont typeface="Arial" panose="020B0604020202020204" pitchFamily="34" charset="0"/>
        <a:buChar char="•"/>
        <a:defRPr sz="2100" kern="1200">
          <a:solidFill>
            <a:schemeClr val="tx1"/>
          </a:solidFill>
          <a:latin typeface="+mn-lt"/>
          <a:ea typeface="+mn-ea"/>
          <a:cs typeface="+mn-cs"/>
        </a:defRPr>
      </a:lvl2pPr>
      <a:lvl3pPr marL="822960" indent="-274320" algn="l" defTabSz="914400" rtl="0" eaLnBrk="1" latinLnBrk="0" hangingPunct="1">
        <a:lnSpc>
          <a:spcPts val="3100"/>
        </a:lnSpc>
        <a:spcBef>
          <a:spcPts val="0"/>
        </a:spcBef>
        <a:buFont typeface="Arial" panose="020B0604020202020204" pitchFamily="34" charset="0"/>
        <a:buChar char="•"/>
        <a:defRPr sz="2100" kern="1200">
          <a:solidFill>
            <a:schemeClr val="tx1"/>
          </a:solidFill>
          <a:latin typeface="+mn-lt"/>
          <a:ea typeface="+mn-ea"/>
          <a:cs typeface="+mn-cs"/>
        </a:defRPr>
      </a:lvl3pPr>
      <a:lvl4pPr marL="1097280" indent="-274320" algn="l" defTabSz="914400" rtl="0" eaLnBrk="1" latinLnBrk="0" hangingPunct="1">
        <a:lnSpc>
          <a:spcPts val="3100"/>
        </a:lnSpc>
        <a:spcBef>
          <a:spcPts val="0"/>
        </a:spcBef>
        <a:buFont typeface="Arial" panose="020B0604020202020204" pitchFamily="34" charset="0"/>
        <a:buChar char="•"/>
        <a:defRPr sz="2100" kern="1200">
          <a:solidFill>
            <a:schemeClr val="tx1"/>
          </a:solidFill>
          <a:latin typeface="+mn-lt"/>
          <a:ea typeface="+mn-ea"/>
          <a:cs typeface="+mn-cs"/>
        </a:defRPr>
      </a:lvl4pPr>
      <a:lvl5pPr marL="1371600" indent="-274320" algn="l" defTabSz="914400" rtl="0" eaLnBrk="1" latinLnBrk="0" hangingPunct="1">
        <a:lnSpc>
          <a:spcPts val="3100"/>
        </a:lnSpc>
        <a:spcBef>
          <a:spcPts val="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04743-9880-2443-BE35-327C74CA2625}"/>
              </a:ext>
            </a:extLst>
          </p:cNvPr>
          <p:cNvSpPr txBox="1"/>
          <p:nvPr/>
        </p:nvSpPr>
        <p:spPr>
          <a:xfrm>
            <a:off x="5295900" y="757645"/>
            <a:ext cx="15440570" cy="2272937"/>
          </a:xfrm>
          <a:prstGeom prst="rect">
            <a:avLst/>
          </a:prstGeom>
          <a:noFill/>
        </p:spPr>
        <p:txBody>
          <a:bodyPr wrap="square" lIns="0" tIns="0" rIns="0" bIns="0" rtlCol="0">
            <a:noAutofit/>
          </a:bodyPr>
          <a:lstStyle/>
          <a:p>
            <a:pPr>
              <a:lnSpc>
                <a:spcPts val="5500"/>
              </a:lnSpc>
            </a:pPr>
            <a:r>
              <a:rPr lang="en-US" sz="54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S2E: Towards an End-to-End Entity Resolution Solution from Acoustic Signal</a:t>
            </a:r>
          </a:p>
        </p:txBody>
      </p:sp>
      <p:sp>
        <p:nvSpPr>
          <p:cNvPr id="5" name="TextBox 4">
            <a:extLst>
              <a:ext uri="{FF2B5EF4-FFF2-40B4-BE49-F238E27FC236}">
                <a16:creationId xmlns:a16="http://schemas.microsoft.com/office/drawing/2014/main" id="{6872B17A-AB53-A44B-A153-8801D3FA15AC}"/>
              </a:ext>
            </a:extLst>
          </p:cNvPr>
          <p:cNvSpPr txBox="1"/>
          <p:nvPr/>
        </p:nvSpPr>
        <p:spPr>
          <a:xfrm>
            <a:off x="5295899" y="3107240"/>
            <a:ext cx="14268007" cy="997525"/>
          </a:xfrm>
          <a:prstGeom prst="rect">
            <a:avLst/>
          </a:prstGeom>
          <a:noFill/>
        </p:spPr>
        <p:txBody>
          <a:bodyPr wrap="square" lIns="0" tIns="0" rIns="0" bIns="0" rtlCol="0">
            <a:noAutofit/>
          </a:bodyPr>
          <a:lstStyle/>
          <a:p>
            <a:pPr>
              <a:lnSpc>
                <a:spcPts val="3400"/>
              </a:lnSpc>
              <a:spcAft>
                <a:spcPts val="600"/>
              </a:spcAft>
            </a:pP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Kangrui Ruan</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1</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Xin He</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600" dirty="0" err="1">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Jiyang</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Wang</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600" dirty="0" err="1">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Xiaozhou</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Zhou</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600" dirty="0" err="1">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Helian</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Feng</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 Ali Kebarighotbi</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b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1</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Columbia University </a:t>
            </a:r>
            <a:r>
              <a:rPr lang="en-US" sz="2600" baseline="30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Amazon Alexa</a:t>
            </a:r>
          </a:p>
        </p:txBody>
      </p:sp>
      <p:sp>
        <p:nvSpPr>
          <p:cNvPr id="9" name="TextBox 8">
            <a:extLst>
              <a:ext uri="{FF2B5EF4-FFF2-40B4-BE49-F238E27FC236}">
                <a16:creationId xmlns:a16="http://schemas.microsoft.com/office/drawing/2014/main" id="{859A8535-EC0B-4926-8E40-F689F7348BC4}"/>
              </a:ext>
            </a:extLst>
          </p:cNvPr>
          <p:cNvSpPr txBox="1"/>
          <p:nvPr/>
        </p:nvSpPr>
        <p:spPr>
          <a:xfrm>
            <a:off x="12387292" y="42384141"/>
            <a:ext cx="6858000" cy="988541"/>
          </a:xfrm>
          <a:prstGeom prst="rect">
            <a:avLst/>
          </a:prstGeom>
          <a:noFill/>
        </p:spPr>
        <p:txBody>
          <a:bodyPr wrap="square" rtlCol="0" anchor="b" anchorCtr="0">
            <a:noAutofit/>
          </a:bodyPr>
          <a:lstStyle/>
          <a:p>
            <a:pPr algn="ct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Conference Paper</a:t>
            </a:r>
          </a:p>
        </p:txBody>
      </p:sp>
      <p:sp>
        <p:nvSpPr>
          <p:cNvPr id="11" name="TextBox 10">
            <a:extLst>
              <a:ext uri="{FF2B5EF4-FFF2-40B4-BE49-F238E27FC236}">
                <a16:creationId xmlns:a16="http://schemas.microsoft.com/office/drawing/2014/main" id="{28F4F2E9-EED3-4B47-8125-34F2754ADA21}"/>
              </a:ext>
            </a:extLst>
          </p:cNvPr>
          <p:cNvSpPr txBox="1"/>
          <p:nvPr/>
        </p:nvSpPr>
        <p:spPr>
          <a:xfrm>
            <a:off x="19062110" y="42677632"/>
            <a:ext cx="6858000" cy="988541"/>
          </a:xfrm>
          <a:prstGeom prst="rect">
            <a:avLst/>
          </a:prstGeom>
          <a:noFill/>
        </p:spPr>
        <p:txBody>
          <a:bodyPr wrap="square" rtlCol="0" anchor="b" anchorCtr="0">
            <a:noAutofit/>
          </a:bodyPr>
          <a:lstStyle/>
          <a:p>
            <a:pPr algn="ct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International Conference on Acoustics, Speech, and Signal Processing (ICASSP)</a:t>
            </a:r>
          </a:p>
        </p:txBody>
      </p:sp>
      <p:sp>
        <p:nvSpPr>
          <p:cNvPr id="15" name="TextBox 14">
            <a:extLst>
              <a:ext uri="{FF2B5EF4-FFF2-40B4-BE49-F238E27FC236}">
                <a16:creationId xmlns:a16="http://schemas.microsoft.com/office/drawing/2014/main" id="{8C9E80D8-02C3-4D3B-9652-61178D60FDF7}"/>
              </a:ext>
            </a:extLst>
          </p:cNvPr>
          <p:cNvSpPr txBox="1"/>
          <p:nvPr/>
        </p:nvSpPr>
        <p:spPr>
          <a:xfrm>
            <a:off x="25337728" y="42384141"/>
            <a:ext cx="6858000" cy="988541"/>
          </a:xfrm>
          <a:prstGeom prst="rect">
            <a:avLst/>
          </a:prstGeom>
          <a:noFill/>
        </p:spPr>
        <p:txBody>
          <a:bodyPr wrap="square" rtlCol="0" anchor="b" anchorCtr="0">
            <a:noAutofit/>
          </a:bodyPr>
          <a:lstStyle/>
          <a:p>
            <a:pPr algn="r"/>
            <a:r>
              <a:rPr lang="en-US" sz="26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*Equal Contribution </a:t>
            </a:r>
          </a:p>
        </p:txBody>
      </p:sp>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7C4F931A-9DED-6C46-9CFF-30B49C9A6090}"/>
                  </a:ext>
                </a:extLst>
              </p:cNvPr>
              <p:cNvGraphicFramePr>
                <a:graphicFrameLocks noGrp="1"/>
              </p:cNvGraphicFramePr>
              <p:nvPr>
                <p:extLst>
                  <p:ext uri="{D42A27DB-BD31-4B8C-83A1-F6EECF244321}">
                    <p14:modId xmlns:p14="http://schemas.microsoft.com/office/powerpoint/2010/main" val="3962200459"/>
                  </p:ext>
                </p:extLst>
              </p:nvPr>
            </p:nvGraphicFramePr>
            <p:xfrm>
              <a:off x="838200" y="5541165"/>
              <a:ext cx="31235904" cy="36960439"/>
            </p:xfrm>
            <a:graphic>
              <a:graphicData uri="http://schemas.openxmlformats.org/drawingml/2006/table">
                <a:tbl>
                  <a:tblPr firstRow="1" bandRow="1">
                    <a:tableStyleId>{5C22544A-7EE6-4342-B048-85BDC9FD1C3A}</a:tableStyleId>
                  </a:tblPr>
                  <a:tblGrid>
                    <a:gridCol w="14840712">
                      <a:extLst>
                        <a:ext uri="{9D8B030D-6E8A-4147-A177-3AD203B41FA5}">
                          <a16:colId xmlns:a16="http://schemas.microsoft.com/office/drawing/2014/main" val="394298836"/>
                        </a:ext>
                      </a:extLst>
                    </a:gridCol>
                    <a:gridCol w="777240">
                      <a:extLst>
                        <a:ext uri="{9D8B030D-6E8A-4147-A177-3AD203B41FA5}">
                          <a16:colId xmlns:a16="http://schemas.microsoft.com/office/drawing/2014/main" val="1441235807"/>
                        </a:ext>
                      </a:extLst>
                    </a:gridCol>
                    <a:gridCol w="777240">
                      <a:extLst>
                        <a:ext uri="{9D8B030D-6E8A-4147-A177-3AD203B41FA5}">
                          <a16:colId xmlns:a16="http://schemas.microsoft.com/office/drawing/2014/main" val="1645577584"/>
                        </a:ext>
                      </a:extLst>
                    </a:gridCol>
                    <a:gridCol w="14840712">
                      <a:extLst>
                        <a:ext uri="{9D8B030D-6E8A-4147-A177-3AD203B41FA5}">
                          <a16:colId xmlns:a16="http://schemas.microsoft.com/office/drawing/2014/main" val="50109666"/>
                        </a:ext>
                      </a:extLst>
                    </a:gridCol>
                  </a:tblGrid>
                  <a:tr h="12493648">
                    <a:tc>
                      <a:txBody>
                        <a:bodyPr/>
                        <a:lstStyle/>
                        <a:p>
                          <a:pPr>
                            <a:lnSpc>
                              <a:spcPts val="11900"/>
                            </a:lnSpc>
                            <a:spcAft>
                              <a:spcPts val="600"/>
                            </a:spcAft>
                          </a:pPr>
                          <a:r>
                            <a:rPr lang="en-US" sz="6800" b="0" dirty="0">
                              <a:solidFill>
                                <a:schemeClr val="tx1"/>
                              </a:solidFill>
                              <a:latin typeface="+mj-lt"/>
                            </a:rPr>
                            <a:t>Abstract</a:t>
                          </a:r>
                        </a:p>
                        <a:p>
                          <a:pPr>
                            <a:lnSpc>
                              <a:spcPts val="3400"/>
                            </a:lnSpc>
                          </a:pPr>
                          <a:r>
                            <a:rPr lang="en-US" sz="2600" b="0" dirty="0">
                              <a:solidFill>
                                <a:schemeClr val="tx1"/>
                              </a:solidFill>
                              <a:latin typeface="+mn-lt"/>
                            </a:rPr>
                            <a:t>Traditional cascading Entity Resolution (ER) pipeline suffers from propagated errors from upstream tasks. We address this issue by formulating a new end-to-end (E2E) ER problem, Signal-to-Entity (S2E), resolving query entity mentions to actionable entities in textual catalogs directly from audio queries instead of audio transcriptions in raw or parsed format. Additionally, we extend the E2E Spoken Language Understanding framework by introducing a novel dimension to ER research. </a:t>
                          </a: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r>
                            <a:rPr lang="en-US" sz="2600" b="0" dirty="0">
                              <a:solidFill>
                                <a:schemeClr val="tx1"/>
                              </a:solidFill>
                              <a:latin typeface="+mn-lt"/>
                            </a:rPr>
                            <a:t>We adapt three public datasets for the S2E task, and propose a novel solution, which aligns the multimodal signals via an effective retrieval co-attention mechanism and refined multimodal objectives. Despite 42% smaller in terms of the total model size, the proposed design outperforms the cascading baseline by 2.6%, 47.0%, and 73.3% across the three datasets respectively with different acoustic conditions.</a:t>
                          </a: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tc rowSpan="7">
                      <a:txBody>
                        <a:bodyPr/>
                        <a:lstStyle/>
                        <a:p>
                          <a:endParaRPr lang="en-US" dirty="0">
                            <a:solidFill>
                              <a:schemeClr val="tx1"/>
                            </a:solidFill>
                          </a:endParaRPr>
                        </a:p>
                      </a:txBody>
                      <a:tcPr>
                        <a:lnR w="28575" cap="flat" cmpd="sng" algn="ctr">
                          <a:solidFill>
                            <a:schemeClr val="accent3"/>
                          </a:solidFill>
                          <a:prstDash val="solid"/>
                          <a:round/>
                          <a:headEnd type="none" w="med" len="med"/>
                          <a:tailEnd type="none" w="med" len="med"/>
                        </a:lnR>
                        <a:noFill/>
                      </a:tcPr>
                    </a:tc>
                    <a:tc rowSpan="7">
                      <a:txBody>
                        <a:bodyPr/>
                        <a:lstStyle/>
                        <a:p>
                          <a:pPr marL="0" indent="0">
                            <a:buFont typeface="+mj-lt"/>
                            <a:buNone/>
                          </a:pPr>
                          <a:endParaRPr lang="en-US" dirty="0">
                            <a:solidFill>
                              <a:schemeClr val="tx1"/>
                            </a:solidFill>
                            <a:latin typeface="+mj-lt"/>
                          </a:endParaRPr>
                        </a:p>
                      </a:txBody>
                      <a:tcPr>
                        <a:lnL w="28575" cap="flat" cmpd="sng" algn="ctr">
                          <a:solidFill>
                            <a:schemeClr val="accent3"/>
                          </a:solidFill>
                          <a:prstDash val="solid"/>
                          <a:round/>
                          <a:headEnd type="none" w="med" len="med"/>
                          <a:tailEnd type="none" w="med" len="med"/>
                        </a:lnL>
                        <a:noFill/>
                      </a:tcPr>
                    </a:tc>
                    <a:tc rowSpan="2">
                      <a:txBody>
                        <a:bodyPr/>
                        <a:lstStyle/>
                        <a:p>
                          <a:pPr>
                            <a:lnSpc>
                              <a:spcPts val="11900"/>
                            </a:lnSpc>
                            <a:spcAft>
                              <a:spcPts val="600"/>
                            </a:spcAft>
                          </a:pPr>
                          <a:r>
                            <a:rPr lang="en-US" sz="6800" b="0" kern="1200" dirty="0">
                              <a:solidFill>
                                <a:schemeClr val="tx1"/>
                              </a:solidFill>
                              <a:latin typeface="+mj-lt"/>
                              <a:ea typeface="+mn-ea"/>
                              <a:cs typeface="+mn-cs"/>
                            </a:rPr>
                            <a:t>Methodology</a:t>
                          </a:r>
                        </a:p>
                        <a:p>
                          <a:pPr>
                            <a:lnSpc>
                              <a:spcPts val="3400"/>
                            </a:lnSpc>
                            <a:spcAft>
                              <a:spcPts val="2800"/>
                            </a:spcAft>
                          </a:pPr>
                          <a:endParaRPr lang="en-US" sz="4400" b="0" dirty="0">
                            <a:solidFill>
                              <a:schemeClr val="tx1"/>
                            </a:solidFill>
                            <a:latin typeface="+mn-lt"/>
                          </a:endParaRPr>
                        </a:p>
                        <a:p>
                          <a:pPr>
                            <a:lnSpc>
                              <a:spcPts val="3400"/>
                            </a:lnSpc>
                            <a:spcAft>
                              <a:spcPts val="2800"/>
                            </a:spcAft>
                          </a:pP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14808063"/>
                      </a:ext>
                    </a:extLst>
                  </a:tr>
                  <a:tr h="626886">
                    <a:tc rowSpan="2">
                      <a:txBody>
                        <a:bodyPr/>
                        <a:lstStyle/>
                        <a:p>
                          <a:pPr algn="l">
                            <a:lnSpc>
                              <a:spcPts val="11900"/>
                            </a:lnSpc>
                            <a:spcAft>
                              <a:spcPts val="600"/>
                            </a:spcAft>
                          </a:pPr>
                          <a:r>
                            <a:rPr lang="en-US" sz="6800" b="0" kern="1200" dirty="0">
                              <a:solidFill>
                                <a:schemeClr val="tx1"/>
                              </a:solidFill>
                              <a:latin typeface="+mj-lt"/>
                              <a:ea typeface="+mn-ea"/>
                              <a:cs typeface="+mn-cs"/>
                            </a:rPr>
                            <a:t>Problem Formulation</a:t>
                          </a:r>
                        </a:p>
                        <a:p>
                          <a:pPr algn="l">
                            <a:lnSpc>
                              <a:spcPts val="3400"/>
                            </a:lnSpc>
                            <a:spcAft>
                              <a:spcPts val="2800"/>
                            </a:spcAft>
                          </a:pPr>
                          <a:r>
                            <a:rPr lang="en-US" sz="2600" b="0" kern="1200" dirty="0">
                              <a:solidFill>
                                <a:schemeClr val="tx1"/>
                              </a:solidFill>
                              <a:latin typeface="+mn-lt"/>
                              <a:ea typeface="+mn-ea"/>
                              <a:cs typeface="+mn-cs"/>
                            </a:rPr>
                            <a:t>Given a catalog with a set of entities </a:t>
                          </a:r>
                          <a14:m>
                            <m:oMath xmlns:m="http://schemas.openxmlformats.org/officeDocument/2006/math">
                              <m:r>
                                <a:rPr lang="en-US" sz="2600" b="0" i="1" kern="1200" smtClean="0">
                                  <a:solidFill>
                                    <a:schemeClr val="tx1"/>
                                  </a:solidFill>
                                  <a:latin typeface="Cambria Math" panose="02040503050406030204" pitchFamily="18" charset="0"/>
                                  <a:ea typeface="Cambria Math" panose="02040503050406030204" pitchFamily="18" charset="0"/>
                                  <a:cs typeface="+mn-cs"/>
                                </a:rPr>
                                <m:t>ℇ={</m:t>
                              </m:r>
                              <m:sSub>
                                <m:sSubPr>
                                  <m:ctrlPr>
                                    <a:rPr lang="en-US" sz="2600" b="0" i="1" kern="1200" smtClean="0">
                                      <a:solidFill>
                                        <a:schemeClr val="tx1"/>
                                      </a:solidFill>
                                      <a:latin typeface="Cambria Math" panose="02040503050406030204" pitchFamily="18" charset="0"/>
                                      <a:ea typeface="Cambria Math" panose="02040503050406030204" pitchFamily="18" charset="0"/>
                                      <a:cs typeface="+mn-cs"/>
                                    </a:rPr>
                                  </m:ctrlPr>
                                </m:sSubPr>
                                <m:e>
                                  <m:r>
                                    <a:rPr lang="en-US" sz="2600" b="0" i="1" kern="1200" smtClean="0">
                                      <a:solidFill>
                                        <a:schemeClr val="tx1"/>
                                      </a:solidFill>
                                      <a:latin typeface="Cambria Math" panose="02040503050406030204" pitchFamily="18" charset="0"/>
                                      <a:ea typeface="Cambria Math" panose="02040503050406030204" pitchFamily="18" charset="0"/>
                                      <a:cs typeface="+mn-cs"/>
                                    </a:rPr>
                                    <m:t>𝑒</m:t>
                                  </m:r>
                                </m:e>
                                <m:sub>
                                  <m:r>
                                    <a:rPr lang="en-US" sz="2600" b="0" i="1" kern="1200" smtClean="0">
                                      <a:solidFill>
                                        <a:schemeClr val="tx1"/>
                                      </a:solidFill>
                                      <a:latin typeface="Cambria Math" panose="02040503050406030204" pitchFamily="18" charset="0"/>
                                      <a:ea typeface="Cambria Math" panose="02040503050406030204" pitchFamily="18" charset="0"/>
                                      <a:cs typeface="+mn-cs"/>
                                    </a:rPr>
                                    <m:t>1</m:t>
                                  </m:r>
                                </m:sub>
                              </m:sSub>
                              <m:r>
                                <a:rPr lang="en-US" sz="2600" b="0" i="1" kern="1200" smtClean="0">
                                  <a:solidFill>
                                    <a:schemeClr val="tx1"/>
                                  </a:solidFill>
                                  <a:latin typeface="Cambria Math" panose="02040503050406030204" pitchFamily="18" charset="0"/>
                                  <a:ea typeface="Cambria Math" panose="02040503050406030204" pitchFamily="18" charset="0"/>
                                  <a:cs typeface="+mn-cs"/>
                                </a:rPr>
                                <m:t>, </m:t>
                              </m:r>
                              <m:sSub>
                                <m:sSubPr>
                                  <m:ctrlPr>
                                    <a:rPr lang="en-US" sz="2600" b="0" i="1" kern="1200" smtClean="0">
                                      <a:solidFill>
                                        <a:schemeClr val="tx1"/>
                                      </a:solidFill>
                                      <a:latin typeface="Cambria Math" panose="02040503050406030204" pitchFamily="18" charset="0"/>
                                      <a:ea typeface="Cambria Math" panose="02040503050406030204" pitchFamily="18" charset="0"/>
                                      <a:cs typeface="+mn-cs"/>
                                    </a:rPr>
                                  </m:ctrlPr>
                                </m:sSubPr>
                                <m:e>
                                  <m:r>
                                    <a:rPr lang="en-US" sz="2600" b="0" i="1" kern="1200" smtClean="0">
                                      <a:solidFill>
                                        <a:schemeClr val="tx1"/>
                                      </a:solidFill>
                                      <a:latin typeface="Cambria Math" panose="02040503050406030204" pitchFamily="18" charset="0"/>
                                      <a:ea typeface="Cambria Math" panose="02040503050406030204" pitchFamily="18" charset="0"/>
                                      <a:cs typeface="+mn-cs"/>
                                    </a:rPr>
                                    <m:t>𝑒</m:t>
                                  </m:r>
                                </m:e>
                                <m:sub>
                                  <m:r>
                                    <a:rPr lang="en-US" sz="2600" b="0" i="1" kern="1200" smtClean="0">
                                      <a:solidFill>
                                        <a:schemeClr val="tx1"/>
                                      </a:solidFill>
                                      <a:latin typeface="Cambria Math" panose="02040503050406030204" pitchFamily="18" charset="0"/>
                                      <a:ea typeface="Cambria Math" panose="02040503050406030204" pitchFamily="18" charset="0"/>
                                      <a:cs typeface="+mn-cs"/>
                                    </a:rPr>
                                    <m:t>2</m:t>
                                  </m:r>
                                </m:sub>
                              </m:sSub>
                              <m:r>
                                <a:rPr lang="en-US" sz="2600" b="0" i="1" kern="1200" smtClean="0">
                                  <a:solidFill>
                                    <a:schemeClr val="tx1"/>
                                  </a:solidFill>
                                  <a:latin typeface="Cambria Math" panose="02040503050406030204" pitchFamily="18" charset="0"/>
                                  <a:ea typeface="Cambria Math" panose="02040503050406030204" pitchFamily="18" charset="0"/>
                                  <a:cs typeface="+mn-cs"/>
                                </a:rPr>
                                <m:t>, …,</m:t>
                              </m:r>
                              <m:sSub>
                                <m:sSubPr>
                                  <m:ctrlPr>
                                    <a:rPr lang="en-US" sz="2600" b="0" i="1" kern="1200" smtClean="0">
                                      <a:solidFill>
                                        <a:schemeClr val="tx1"/>
                                      </a:solidFill>
                                      <a:latin typeface="Cambria Math" panose="02040503050406030204" pitchFamily="18" charset="0"/>
                                      <a:ea typeface="Cambria Math" panose="02040503050406030204" pitchFamily="18" charset="0"/>
                                      <a:cs typeface="+mn-cs"/>
                                    </a:rPr>
                                  </m:ctrlPr>
                                </m:sSubPr>
                                <m:e>
                                  <m:r>
                                    <a:rPr lang="en-US" sz="2600" b="0" i="1" kern="1200" smtClean="0">
                                      <a:solidFill>
                                        <a:schemeClr val="tx1"/>
                                      </a:solidFill>
                                      <a:latin typeface="Cambria Math" panose="02040503050406030204" pitchFamily="18" charset="0"/>
                                      <a:ea typeface="Cambria Math" panose="02040503050406030204" pitchFamily="18" charset="0"/>
                                      <a:cs typeface="+mn-cs"/>
                                    </a:rPr>
                                    <m:t>𝑒</m:t>
                                  </m:r>
                                </m:e>
                                <m:sub>
                                  <m:r>
                                    <a:rPr lang="en-US" sz="2600" b="0" i="1" kern="1200" smtClean="0">
                                      <a:solidFill>
                                        <a:schemeClr val="tx1"/>
                                      </a:solidFill>
                                      <a:latin typeface="Cambria Math" panose="02040503050406030204" pitchFamily="18" charset="0"/>
                                      <a:ea typeface="Cambria Math" panose="02040503050406030204" pitchFamily="18" charset="0"/>
                                      <a:cs typeface="+mn-cs"/>
                                    </a:rPr>
                                    <m:t>𝐸</m:t>
                                  </m:r>
                                </m:sub>
                              </m:sSub>
                              <m:r>
                                <a:rPr lang="en-US" sz="2600" b="0" i="1" kern="1200" smtClean="0">
                                  <a:solidFill>
                                    <a:schemeClr val="tx1"/>
                                  </a:solidFill>
                                  <a:latin typeface="Cambria Math" panose="02040503050406030204" pitchFamily="18" charset="0"/>
                                  <a:ea typeface="Cambria Math" panose="02040503050406030204" pitchFamily="18" charset="0"/>
                                  <a:cs typeface="+mn-cs"/>
                                </a:rPr>
                                <m:t>}</m:t>
                              </m:r>
                            </m:oMath>
                          </a14:m>
                          <a:r>
                            <a:rPr lang="en-US" sz="2600" b="0" kern="1200" dirty="0">
                              <a:solidFill>
                                <a:schemeClr val="tx1"/>
                              </a:solidFill>
                              <a:latin typeface="+mn-lt"/>
                              <a:ea typeface="+mn-ea"/>
                              <a:cs typeface="+mn-cs"/>
                            </a:rPr>
                            <a:t>, where </a:t>
                          </a:r>
                          <a14:m>
                            <m:oMath xmlns:m="http://schemas.openxmlformats.org/officeDocument/2006/math">
                              <m:r>
                                <a:rPr lang="en-US" sz="2600" b="0" i="1" kern="1200" smtClean="0">
                                  <a:solidFill>
                                    <a:schemeClr val="tx1"/>
                                  </a:solidFill>
                                  <a:latin typeface="Cambria Math" panose="02040503050406030204" pitchFamily="18" charset="0"/>
                                  <a:ea typeface="+mn-ea"/>
                                  <a:cs typeface="+mn-cs"/>
                                </a:rPr>
                                <m:t>𝐸</m:t>
                              </m:r>
                            </m:oMath>
                          </a14:m>
                          <a:r>
                            <a:rPr lang="en-US" sz="2600" b="0" kern="1200" dirty="0">
                              <a:solidFill>
                                <a:schemeClr val="tx1"/>
                              </a:solidFill>
                              <a:latin typeface="+mn-lt"/>
                              <a:ea typeface="+mn-ea"/>
                              <a:cs typeface="+mn-cs"/>
                            </a:rPr>
                            <a:t> denotes the catalog size and</a:t>
                          </a:r>
                          <a:r>
                            <a:rPr lang="en-US" sz="2600" b="0" kern="1200" baseline="0" dirty="0">
                              <a:solidFill>
                                <a:schemeClr val="tx1"/>
                              </a:solidFill>
                              <a:latin typeface="+mn-lt"/>
                              <a:ea typeface="+mn-ea"/>
                              <a:cs typeface="+mn-cs"/>
                            </a:rPr>
                            <a:t> </a:t>
                          </a:r>
                          <a14:m>
                            <m:oMath xmlns:m="http://schemas.openxmlformats.org/officeDocument/2006/math">
                              <m:sSub>
                                <m:sSubPr>
                                  <m:ctrlPr>
                                    <a:rPr lang="en-US" sz="2600" b="0" i="1" kern="1200" baseline="0" smtClean="0">
                                      <a:solidFill>
                                        <a:schemeClr val="tx1"/>
                                      </a:solidFill>
                                      <a:latin typeface="Cambria Math" panose="02040503050406030204" pitchFamily="18" charset="0"/>
                                      <a:ea typeface="+mn-ea"/>
                                      <a:cs typeface="+mn-cs"/>
                                    </a:rPr>
                                  </m:ctrlPr>
                                </m:sSubPr>
                                <m:e>
                                  <m:r>
                                    <a:rPr lang="en-US" sz="2600" b="0" i="1" kern="1200" baseline="0" smtClean="0">
                                      <a:solidFill>
                                        <a:schemeClr val="tx1"/>
                                      </a:solidFill>
                                      <a:latin typeface="Cambria Math" panose="02040503050406030204" pitchFamily="18" charset="0"/>
                                      <a:ea typeface="+mn-ea"/>
                                      <a:cs typeface="+mn-cs"/>
                                    </a:rPr>
                                    <m:t>𝑒</m:t>
                                  </m:r>
                                </m:e>
                                <m:sub>
                                  <m:r>
                                    <a:rPr lang="en-US" sz="2600" b="0" i="1" kern="1200" baseline="0" smtClean="0">
                                      <a:solidFill>
                                        <a:schemeClr val="tx1"/>
                                      </a:solidFill>
                                      <a:latin typeface="Cambria Math" panose="02040503050406030204" pitchFamily="18" charset="0"/>
                                      <a:ea typeface="+mn-ea"/>
                                      <a:cs typeface="+mn-cs"/>
                                    </a:rPr>
                                    <m:t>𝑗</m:t>
                                  </m:r>
                                </m:sub>
                              </m:sSub>
                            </m:oMath>
                          </a14:m>
                          <a:r>
                            <a:rPr lang="en-US" sz="2600" b="0" kern="1200" dirty="0">
                              <a:solidFill>
                                <a:schemeClr val="tx1"/>
                              </a:solidFill>
                              <a:latin typeface="+mn-lt"/>
                              <a:ea typeface="+mn-ea"/>
                              <a:cs typeface="+mn-cs"/>
                            </a:rPr>
                            <a:t> denotes an textual entity. Let </a:t>
                          </a:r>
                          <a14:m>
                            <m:oMath xmlns:m="http://schemas.openxmlformats.org/officeDocument/2006/math">
                              <m:r>
                                <a:rPr lang="en-US" sz="2600" b="0" i="1" kern="1200" smtClean="0">
                                  <a:solidFill>
                                    <a:schemeClr val="tx1"/>
                                  </a:solidFill>
                                  <a:latin typeface="Cambria Math" panose="02040503050406030204" pitchFamily="18" charset="0"/>
                                  <a:ea typeface="+mn-ea"/>
                                  <a:cs typeface="+mn-cs"/>
                                </a:rPr>
                                <m:t>𝑋</m:t>
                              </m:r>
                            </m:oMath>
                          </a14:m>
                          <a:r>
                            <a:rPr lang="en-US" sz="2600" b="0" kern="1200" dirty="0">
                              <a:solidFill>
                                <a:schemeClr val="tx1"/>
                              </a:solidFill>
                              <a:latin typeface="+mn-lt"/>
                              <a:ea typeface="+mn-ea"/>
                              <a:cs typeface="+mn-cs"/>
                            </a:rPr>
                            <a:t> denote the query audios and </a:t>
                          </a:r>
                          <a14:m>
                            <m:oMath xmlns:m="http://schemas.openxmlformats.org/officeDocument/2006/math">
                              <m:r>
                                <a:rPr lang="en-US" sz="2600" b="0" i="1" kern="1200" smtClean="0">
                                  <a:solidFill>
                                    <a:schemeClr val="tx1"/>
                                  </a:solidFill>
                                  <a:latin typeface="Cambria Math" panose="02040503050406030204" pitchFamily="18" charset="0"/>
                                  <a:ea typeface="+mn-ea"/>
                                  <a:cs typeface="+mn-cs"/>
                                </a:rPr>
                                <m:t>𝑀</m:t>
                              </m:r>
                            </m:oMath>
                          </a14:m>
                          <a:r>
                            <a:rPr lang="en-US" sz="2600" b="0" kern="1200" dirty="0">
                              <a:solidFill>
                                <a:schemeClr val="tx1"/>
                              </a:solidFill>
                              <a:latin typeface="+mn-lt"/>
                              <a:ea typeface="+mn-ea"/>
                              <a:cs typeface="+mn-cs"/>
                            </a:rPr>
                            <a:t> denote the entity mentions in </a:t>
                          </a:r>
                          <a14:m>
                            <m:oMath xmlns:m="http://schemas.openxmlformats.org/officeDocument/2006/math">
                              <m:r>
                                <a:rPr lang="en-US" sz="2600" b="0" i="1" kern="1200" smtClean="0">
                                  <a:solidFill>
                                    <a:schemeClr val="tx1"/>
                                  </a:solidFill>
                                  <a:latin typeface="Cambria Math" panose="02040503050406030204" pitchFamily="18" charset="0"/>
                                  <a:ea typeface="+mn-ea"/>
                                  <a:cs typeface="+mn-cs"/>
                                </a:rPr>
                                <m:t>𝑋</m:t>
                              </m:r>
                            </m:oMath>
                          </a14:m>
                          <a:r>
                            <a:rPr lang="en-US" sz="2600" b="0" kern="1200" dirty="0">
                              <a:solidFill>
                                <a:schemeClr val="tx1"/>
                              </a:solidFill>
                              <a:latin typeface="+mn-lt"/>
                              <a:ea typeface="+mn-ea"/>
                              <a:cs typeface="+mn-cs"/>
                            </a:rPr>
                            <a:t>. S2E's goal is to create a function </a:t>
                          </a:r>
                          <a14:m>
                            <m:oMath xmlns:m="http://schemas.openxmlformats.org/officeDocument/2006/math">
                              <m:r>
                                <a:rPr lang="en-US" sz="2600" b="0" i="1" kern="1200" smtClean="0">
                                  <a:solidFill>
                                    <a:schemeClr val="tx1"/>
                                  </a:solidFill>
                                  <a:latin typeface="Cambria Math" panose="02040503050406030204" pitchFamily="18" charset="0"/>
                                  <a:ea typeface="Cambria Math" panose="02040503050406030204" pitchFamily="18" charset="0"/>
                                  <a:cs typeface="+mn-cs"/>
                                </a:rPr>
                                <m:t>ℱ</m:t>
                              </m:r>
                              <m:r>
                                <a:rPr lang="en-US" sz="2600" b="0" i="1" kern="1200" smtClean="0">
                                  <a:solidFill>
                                    <a:schemeClr val="tx1"/>
                                  </a:solidFill>
                                  <a:latin typeface="Cambria Math" panose="02040503050406030204" pitchFamily="18" charset="0"/>
                                  <a:ea typeface="Cambria Math" panose="02040503050406030204" pitchFamily="18" charset="0"/>
                                  <a:cs typeface="+mn-cs"/>
                                </a:rPr>
                                <m:t>:</m:t>
                              </m:r>
                              <m:r>
                                <a:rPr lang="en-US" sz="2600" b="0" i="1" kern="1200" smtClean="0">
                                  <a:solidFill>
                                    <a:schemeClr val="tx1"/>
                                  </a:solidFill>
                                  <a:latin typeface="Cambria Math" panose="02040503050406030204" pitchFamily="18" charset="0"/>
                                  <a:ea typeface="Cambria Math" panose="02040503050406030204" pitchFamily="18" charset="0"/>
                                  <a:cs typeface="+mn-cs"/>
                                </a:rPr>
                                <m:t>𝑀</m:t>
                              </m:r>
                              <m:r>
                                <a:rPr lang="en-US" sz="2600" b="0" i="1" kern="1200" smtClean="0">
                                  <a:solidFill>
                                    <a:schemeClr val="tx1"/>
                                  </a:solidFill>
                                  <a:latin typeface="Cambria Math" panose="02040503050406030204" pitchFamily="18" charset="0"/>
                                  <a:ea typeface="Cambria Math" panose="02040503050406030204" pitchFamily="18" charset="0"/>
                                  <a:cs typeface="+mn-cs"/>
                                </a:rPr>
                                <m:t> ⟶ </m:t>
                              </m:r>
                              <m:r>
                                <a:rPr lang="en-US" sz="2600" b="0" i="1" kern="1200" smtClean="0">
                                  <a:solidFill>
                                    <a:schemeClr val="tx1"/>
                                  </a:solidFill>
                                  <a:latin typeface="Cambria Math" panose="02040503050406030204" pitchFamily="18" charset="0"/>
                                  <a:ea typeface="Cambria Math" panose="02040503050406030204" pitchFamily="18" charset="0"/>
                                  <a:cs typeface="+mn-cs"/>
                                </a:rPr>
                                <m:t>ℰ</m:t>
                              </m:r>
                            </m:oMath>
                          </a14:m>
                          <a:r>
                            <a:rPr lang="en-US" sz="2600" b="0" kern="1200" dirty="0">
                              <a:solidFill>
                                <a:schemeClr val="tx1"/>
                              </a:solidFill>
                              <a:latin typeface="+mn-lt"/>
                              <a:ea typeface="+mn-ea"/>
                              <a:cs typeface="+mn-cs"/>
                            </a:rPr>
                            <a:t>,</a:t>
                          </a:r>
                          <a:r>
                            <a:rPr lang="en-US" sz="2600" b="0" kern="1200" baseline="0" dirty="0">
                              <a:solidFill>
                                <a:schemeClr val="tx1"/>
                              </a:solidFill>
                              <a:latin typeface="+mn-lt"/>
                              <a:ea typeface="+mn-ea"/>
                              <a:cs typeface="+mn-cs"/>
                            </a:rPr>
                            <a:t> </a:t>
                          </a:r>
                          <a:r>
                            <a:rPr lang="en-US" sz="2600" b="0" kern="1200" dirty="0">
                              <a:solidFill>
                                <a:schemeClr val="tx1"/>
                              </a:solidFill>
                              <a:latin typeface="+mn-lt"/>
                              <a:ea typeface="+mn-ea"/>
                              <a:cs typeface="+mn-cs"/>
                            </a:rPr>
                            <a:t>which maps the entity mention in a given query audio to the correct textual catalog entity label. We only consider the in-catalog entity mentions and assign a separate label for queries with no entity mention during evaluation.</a:t>
                          </a:r>
                        </a:p>
                        <a:p>
                          <a:pPr marL="274320" indent="-274320" algn="l">
                            <a:lnSpc>
                              <a:spcPct val="100000"/>
                            </a:lnSpc>
                            <a:spcAft>
                              <a:spcPts val="900"/>
                            </a:spcAft>
                            <a:buFont typeface="Arial" panose="020B0604020202020204" pitchFamily="34" charset="0"/>
                            <a:buChar char="•"/>
                          </a:pPr>
                          <a:r>
                            <a:rPr lang="en-US" sz="2600" b="1" kern="1200" dirty="0">
                              <a:solidFill>
                                <a:schemeClr val="tx1"/>
                              </a:solidFill>
                              <a:latin typeface="+mn-lt"/>
                              <a:ea typeface="+mn-ea"/>
                              <a:cs typeface="+mn-cs"/>
                            </a:rPr>
                            <a:t>Input:</a:t>
                          </a:r>
                          <a:r>
                            <a:rPr lang="en-US" sz="2600" b="0" kern="1200" dirty="0">
                              <a:solidFill>
                                <a:schemeClr val="tx1"/>
                              </a:solidFill>
                              <a:latin typeface="+mn-lt"/>
                              <a:ea typeface="+mn-ea"/>
                              <a:cs typeface="+mn-cs"/>
                            </a:rPr>
                            <a:t> query audios </a:t>
                          </a:r>
                          <a14:m>
                            <m:oMath xmlns:m="http://schemas.openxmlformats.org/officeDocument/2006/math">
                              <m:r>
                                <a:rPr lang="en-US" sz="2600" b="0" i="1" kern="1200" smtClean="0">
                                  <a:solidFill>
                                    <a:schemeClr val="tx1"/>
                                  </a:solidFill>
                                  <a:latin typeface="Cambria Math" panose="02040503050406030204" pitchFamily="18" charset="0"/>
                                  <a:ea typeface="+mn-ea"/>
                                  <a:cs typeface="+mn-cs"/>
                                </a:rPr>
                                <m:t>𝑋</m:t>
                              </m:r>
                            </m:oMath>
                          </a14:m>
                          <a:r>
                            <a:rPr lang="en-US" sz="2600" b="0" kern="1200" dirty="0">
                              <a:solidFill>
                                <a:schemeClr val="tx1"/>
                              </a:solidFill>
                              <a:latin typeface="+mn-lt"/>
                              <a:ea typeface="+mn-ea"/>
                              <a:cs typeface="+mn-cs"/>
                            </a:rPr>
                            <a:t> and catalog</a:t>
                          </a:r>
                          <a:r>
                            <a:rPr lang="en-US" sz="2600" b="0" kern="1200" baseline="0" dirty="0">
                              <a:solidFill>
                                <a:schemeClr val="tx1"/>
                              </a:solidFill>
                              <a:latin typeface="+mn-lt"/>
                              <a:ea typeface="+mn-ea"/>
                              <a:cs typeface="+mn-cs"/>
                            </a:rPr>
                            <a:t> </a:t>
                          </a:r>
                          <a14:m>
                            <m:oMath xmlns:m="http://schemas.openxmlformats.org/officeDocument/2006/math">
                              <m:r>
                                <a:rPr lang="en-US" sz="2600" b="0" i="1" kern="1200" smtClean="0">
                                  <a:solidFill>
                                    <a:schemeClr val="tx1"/>
                                  </a:solidFill>
                                  <a:latin typeface="Cambria Math" panose="02040503050406030204" pitchFamily="18" charset="0"/>
                                  <a:ea typeface="Cambria Math" panose="02040503050406030204" pitchFamily="18" charset="0"/>
                                  <a:cs typeface="+mn-cs"/>
                                </a:rPr>
                                <m:t>ℇ</m:t>
                              </m:r>
                            </m:oMath>
                          </a14:m>
                          <a:endParaRPr lang="en-US" sz="2600" b="0" kern="1200" dirty="0">
                            <a:solidFill>
                              <a:schemeClr val="tx1"/>
                            </a:solidFill>
                            <a:latin typeface="+mn-lt"/>
                            <a:ea typeface="+mn-ea"/>
                            <a:cs typeface="+mn-cs"/>
                          </a:endParaRPr>
                        </a:p>
                        <a:p>
                          <a:pPr marL="274320" indent="-274320" algn="l">
                            <a:lnSpc>
                              <a:spcPct val="100000"/>
                            </a:lnSpc>
                            <a:spcAft>
                              <a:spcPts val="900"/>
                            </a:spcAft>
                            <a:buFont typeface="Arial" panose="020B0604020202020204" pitchFamily="34" charset="0"/>
                            <a:buChar char="•"/>
                          </a:pPr>
                          <a:r>
                            <a:rPr lang="en-US" sz="2600" b="1" kern="1200" dirty="0">
                              <a:solidFill>
                                <a:schemeClr val="tx1"/>
                              </a:solidFill>
                              <a:latin typeface="+mn-lt"/>
                              <a:ea typeface="+mn-ea"/>
                              <a:cs typeface="+mn-cs"/>
                            </a:rPr>
                            <a:t>Output: </a:t>
                          </a:r>
                          <a:r>
                            <a:rPr lang="en-US" sz="2600" b="0" kern="1200" dirty="0">
                              <a:solidFill>
                                <a:schemeClr val="tx1"/>
                              </a:solidFill>
                              <a:latin typeface="+mn-lt"/>
                              <a:ea typeface="+mn-ea"/>
                              <a:cs typeface="+mn-cs"/>
                            </a:rPr>
                            <a:t>corresponding textual catalog entity </a:t>
                          </a:r>
                        </a:p>
                        <a:p>
                          <a:pPr marL="274320" indent="-274320" algn="l">
                            <a:lnSpc>
                              <a:spcPct val="100000"/>
                            </a:lnSpc>
                            <a:spcAft>
                              <a:spcPts val="2800"/>
                            </a:spcAft>
                            <a:buFont typeface="Arial" panose="020B0604020202020204" pitchFamily="34" charset="0"/>
                            <a:buChar char="•"/>
                          </a:pPr>
                          <a:r>
                            <a:rPr lang="en-US" sz="2600" b="1" kern="1200" dirty="0">
                              <a:solidFill>
                                <a:schemeClr val="tx1"/>
                              </a:solidFill>
                              <a:latin typeface="+mn-lt"/>
                              <a:ea typeface="+mn-ea"/>
                              <a:cs typeface="+mn-cs"/>
                            </a:rPr>
                            <a:t>Motivation:</a:t>
                          </a:r>
                        </a:p>
                        <a:p>
                          <a:pPr marL="971550" lvl="1" indent="-274320" algn="l">
                            <a:lnSpc>
                              <a:spcPts val="1520"/>
                            </a:lnSpc>
                            <a:spcAft>
                              <a:spcPts val="2800"/>
                            </a:spcAft>
                            <a:buFont typeface="Arial" panose="020B0604020202020204" pitchFamily="34" charset="0"/>
                            <a:buChar char="•"/>
                          </a:pPr>
                          <a:r>
                            <a:rPr lang="en-US" sz="2600" b="0" kern="1200" dirty="0">
                              <a:solidFill>
                                <a:schemeClr val="tx1"/>
                              </a:solidFill>
                              <a:latin typeface="+mn-lt"/>
                              <a:ea typeface="+mn-ea"/>
                              <a:cs typeface="+mn-cs"/>
                            </a:rPr>
                            <a:t>Simplify the training task with one final objective.</a:t>
                          </a:r>
                        </a:p>
                        <a:p>
                          <a:pPr marL="971550" lvl="1" indent="-274320" algn="l">
                            <a:lnSpc>
                              <a:spcPts val="1520"/>
                            </a:lnSpc>
                            <a:spcAft>
                              <a:spcPts val="2800"/>
                            </a:spcAft>
                            <a:buFont typeface="Arial" panose="020B0604020202020204" pitchFamily="34" charset="0"/>
                            <a:buChar char="•"/>
                          </a:pPr>
                          <a:r>
                            <a:rPr lang="en-US" sz="2600" b="0" kern="1200" dirty="0">
                              <a:solidFill>
                                <a:schemeClr val="tx1"/>
                              </a:solidFill>
                              <a:latin typeface="+mn-lt"/>
                              <a:ea typeface="+mn-ea"/>
                              <a:cs typeface="+mn-cs"/>
                            </a:rPr>
                            <a:t>Potentially reduce the propagated errors.</a:t>
                          </a:r>
                        </a:p>
                        <a:p>
                          <a:pPr marL="971550" lvl="1" indent="-274320" algn="l">
                            <a:lnSpc>
                              <a:spcPts val="1520"/>
                            </a:lnSpc>
                            <a:spcAft>
                              <a:spcPts val="2800"/>
                            </a:spcAft>
                            <a:buFont typeface="Arial" panose="020B0604020202020204" pitchFamily="34" charset="0"/>
                            <a:buChar char="•"/>
                          </a:pPr>
                          <a:r>
                            <a:rPr lang="en-US" sz="2600" b="0" kern="1200" dirty="0">
                              <a:solidFill>
                                <a:schemeClr val="tx1"/>
                              </a:solidFill>
                              <a:latin typeface="+mn-lt"/>
                              <a:ea typeface="+mn-ea"/>
                              <a:cs typeface="+mn-cs"/>
                            </a:rPr>
                            <a:t>Reduce the burden of separate modules maintenance and deployment.</a:t>
                          </a:r>
                        </a:p>
                        <a:p>
                          <a:pPr marL="971550" lvl="1" indent="-274320" algn="l">
                            <a:lnSpc>
                              <a:spcPts val="1520"/>
                            </a:lnSpc>
                            <a:spcAft>
                              <a:spcPts val="2800"/>
                            </a:spcAft>
                            <a:buFont typeface="Arial" panose="020B0604020202020204" pitchFamily="34" charset="0"/>
                            <a:buChar char="•"/>
                          </a:pPr>
                          <a:r>
                            <a:rPr lang="en-US" sz="2600" b="0" kern="1200" dirty="0">
                              <a:solidFill>
                                <a:schemeClr val="tx1"/>
                              </a:solidFill>
                              <a:latin typeface="+mn-lt"/>
                              <a:ea typeface="+mn-ea"/>
                              <a:cs typeface="+mn-cs"/>
                            </a:rPr>
                            <a:t>Work with embeddings input besides text transcriptions.</a:t>
                          </a:r>
                          <a:endParaRPr lang="en-US" dirty="0"/>
                        </a:p>
                      </a:txBody>
                      <a:tcPr marL="0" marR="0" marT="0" marB="0">
                        <a:lnT w="57150" cap="flat" cmpd="sng" algn="ctr">
                          <a:solidFill>
                            <a:schemeClr val="accent1"/>
                          </a:solidFill>
                          <a:prstDash val="solid"/>
                          <a:round/>
                          <a:headEnd type="none" w="med" len="med"/>
                          <a:tailEnd type="none" w="med" len="med"/>
                        </a:lnT>
                        <a:noFill/>
                      </a:tcPr>
                    </a:tc>
                    <a:tc vMerge="1">
                      <a:txBody>
                        <a:bodyPr/>
                        <a:lstStyle/>
                        <a:p>
                          <a:endParaRPr lang="en-US"/>
                        </a:p>
                      </a:txBody>
                      <a:tcPr/>
                    </a:tc>
                    <a:tc vMerge="1">
                      <a:txBody>
                        <a:bodyPr/>
                        <a:lstStyle/>
                        <a:p>
                          <a:endParaRPr lang="en-US"/>
                        </a:p>
                      </a:txBody>
                      <a:tcPr/>
                    </a:tc>
                    <a:tc vMerge="1">
                      <a:txBody>
                        <a:bodyPr/>
                        <a:lstStyle/>
                        <a:p>
                          <a:pPr>
                            <a:lnSpc>
                              <a:spcPts val="11900"/>
                            </a:lnSpc>
                            <a:spcAft>
                              <a:spcPts val="600"/>
                            </a:spcAft>
                          </a:pPr>
                          <a:r>
                            <a:rPr lang="en-US" sz="6800" b="0" kern="1200" dirty="0">
                              <a:solidFill>
                                <a:schemeClr val="tx1"/>
                              </a:solidFill>
                              <a:latin typeface="+mj-lt"/>
                              <a:ea typeface="+mn-ea"/>
                              <a:cs typeface="+mn-cs"/>
                            </a:rPr>
                            <a:t>Nam cursus </a:t>
                          </a:r>
                          <a:r>
                            <a:rPr lang="en-US" sz="6800" b="0" kern="1200" dirty="0" err="1">
                              <a:solidFill>
                                <a:schemeClr val="tx1"/>
                              </a:solidFill>
                              <a:latin typeface="+mj-lt"/>
                              <a:ea typeface="+mn-ea"/>
                              <a:cs typeface="+mn-cs"/>
                            </a:rPr>
                            <a:t>consequat</a:t>
                          </a:r>
                          <a:r>
                            <a:rPr lang="en-US" sz="6800" b="0" kern="1200" dirty="0">
                              <a:solidFill>
                                <a:schemeClr val="tx1"/>
                              </a:solidFill>
                              <a:latin typeface="+mj-lt"/>
                              <a:ea typeface="+mn-ea"/>
                              <a:cs typeface="+mn-cs"/>
                            </a:rPr>
                            <a:t> </a:t>
                          </a:r>
                        </a:p>
                        <a:p>
                          <a:pPr>
                            <a:lnSpc>
                              <a:spcPts val="3400"/>
                            </a:lnSpc>
                            <a:spcAft>
                              <a:spcPts val="2800"/>
                            </a:spcAft>
                          </a:pPr>
                          <a:r>
                            <a:rPr lang="en-US" sz="2600" b="0" kern="1200" dirty="0">
                              <a:solidFill>
                                <a:schemeClr val="tx1"/>
                              </a:solidFill>
                              <a:latin typeface="+mn-lt"/>
                              <a:ea typeface="+mn-ea"/>
                              <a:cs typeface="+mn-cs"/>
                            </a:rPr>
                            <a:t>26PT/34 Line Spacing, 28PTS space after. Et </a:t>
                          </a:r>
                          <a:r>
                            <a:rPr lang="en-US" sz="2600" b="0" kern="1200" dirty="0" err="1">
                              <a:solidFill>
                                <a:schemeClr val="tx1"/>
                              </a:solidFill>
                              <a:latin typeface="+mn-lt"/>
                              <a:ea typeface="+mn-ea"/>
                              <a:cs typeface="+mn-cs"/>
                            </a:rPr>
                            <a:t>rutrum</a:t>
                          </a:r>
                          <a:r>
                            <a:rPr lang="en-US" sz="2600" b="0" kern="1200" dirty="0">
                              <a:solidFill>
                                <a:schemeClr val="tx1"/>
                              </a:solidFill>
                              <a:latin typeface="+mn-lt"/>
                              <a:ea typeface="+mn-ea"/>
                              <a:cs typeface="+mn-cs"/>
                            </a:rPr>
                            <a:t> ex </a:t>
                          </a:r>
                          <a:r>
                            <a:rPr lang="en-US" sz="2600" b="0" kern="1200" dirty="0" err="1">
                              <a:solidFill>
                                <a:schemeClr val="tx1"/>
                              </a:solidFill>
                              <a:latin typeface="+mn-lt"/>
                              <a:ea typeface="+mn-ea"/>
                              <a:cs typeface="+mn-cs"/>
                            </a:rPr>
                            <a:t>euismod</a:t>
                          </a:r>
                          <a:r>
                            <a:rPr lang="en-US" sz="2600" b="0" kern="1200" dirty="0">
                              <a:solidFill>
                                <a:schemeClr val="tx1"/>
                              </a:solidFill>
                              <a:latin typeface="+mn-lt"/>
                              <a:ea typeface="+mn-ea"/>
                              <a:cs typeface="+mn-cs"/>
                            </a:rPr>
                            <a:t> vel. </a:t>
                          </a:r>
                          <a:r>
                            <a:rPr lang="en-US" sz="2600" b="0" kern="1200" dirty="0" err="1">
                              <a:solidFill>
                                <a:schemeClr val="tx1"/>
                              </a:solidFill>
                              <a:latin typeface="+mn-lt"/>
                              <a:ea typeface="+mn-ea"/>
                              <a:cs typeface="+mn-cs"/>
                            </a:rPr>
                            <a:t>Pellentesque</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ultricies</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velit</a:t>
                          </a:r>
                          <a:r>
                            <a:rPr lang="en-US" sz="2600" b="0" kern="1200" dirty="0">
                              <a:solidFill>
                                <a:schemeClr val="tx1"/>
                              </a:solidFill>
                              <a:latin typeface="+mn-lt"/>
                              <a:ea typeface="+mn-ea"/>
                              <a:cs typeface="+mn-cs"/>
                            </a:rPr>
                            <a:t> in fermentum, </a:t>
                          </a:r>
                          <a:r>
                            <a:rPr lang="en-US" sz="2600" b="0" kern="1200" dirty="0" err="1">
                              <a:solidFill>
                                <a:schemeClr val="tx1"/>
                              </a:solidFill>
                              <a:latin typeface="+mn-lt"/>
                              <a:ea typeface="+mn-ea"/>
                              <a:cs typeface="+mn-cs"/>
                            </a:rPr>
                            <a:t>lectus</a:t>
                          </a:r>
                          <a:r>
                            <a:rPr lang="en-US" sz="2600" b="0" kern="1200" dirty="0">
                              <a:solidFill>
                                <a:schemeClr val="tx1"/>
                              </a:solidFill>
                              <a:latin typeface="+mn-lt"/>
                              <a:ea typeface="+mn-ea"/>
                              <a:cs typeface="+mn-cs"/>
                            </a:rPr>
                            <a:t> nisi </a:t>
                          </a:r>
                          <a:r>
                            <a:rPr lang="en-US" sz="2600" b="0" kern="1200" dirty="0" err="1">
                              <a:solidFill>
                                <a:schemeClr val="tx1"/>
                              </a:solidFill>
                              <a:latin typeface="+mn-lt"/>
                              <a:ea typeface="+mn-ea"/>
                              <a:cs typeface="+mn-cs"/>
                            </a:rPr>
                            <a:t>pretium</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nibh</a:t>
                          </a:r>
                          <a:r>
                            <a:rPr lang="en-US" sz="2600" b="0" kern="1200" dirty="0">
                              <a:solidFill>
                                <a:schemeClr val="tx1"/>
                              </a:solidFill>
                              <a:latin typeface="+mn-lt"/>
                              <a:ea typeface="+mn-ea"/>
                              <a:cs typeface="+mn-cs"/>
                            </a:rPr>
                            <a:t>, sit </a:t>
                          </a:r>
                          <a:r>
                            <a:rPr lang="en-US" sz="2600" b="0" kern="1200" dirty="0" err="1">
                              <a:solidFill>
                                <a:schemeClr val="tx1"/>
                              </a:solidFill>
                              <a:latin typeface="+mn-lt"/>
                              <a:ea typeface="+mn-ea"/>
                              <a:cs typeface="+mn-cs"/>
                            </a:rPr>
                            <a:t>amet</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aliquam</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lectus</a:t>
                          </a:r>
                          <a:r>
                            <a:rPr lang="en-US" sz="2600" b="0" kern="1200" dirty="0">
                              <a:solidFill>
                                <a:schemeClr val="tx1"/>
                              </a:solidFill>
                              <a:latin typeface="+mn-lt"/>
                              <a:ea typeface="+mn-ea"/>
                              <a:cs typeface="+mn-cs"/>
                            </a:rPr>
                            <a:t> vel </a:t>
                          </a:r>
                          <a:r>
                            <a:rPr lang="en-US" sz="2600" b="0" kern="1200" dirty="0" err="1">
                              <a:solidFill>
                                <a:schemeClr val="tx1"/>
                              </a:solidFill>
                              <a:latin typeface="+mn-lt"/>
                              <a:ea typeface="+mn-ea"/>
                              <a:cs typeface="+mn-cs"/>
                            </a:rPr>
                            <a:t>velit</a:t>
                          </a:r>
                          <a:r>
                            <a:rPr lang="en-US" sz="2600" b="0" kern="1200" dirty="0">
                              <a:solidFill>
                                <a:schemeClr val="tx1"/>
                              </a:solidFill>
                              <a:latin typeface="+mn-lt"/>
                              <a:ea typeface="+mn-ea"/>
                              <a:cs typeface="+mn-cs"/>
                            </a:rPr>
                            <a:t>.</a:t>
                          </a:r>
                        </a:p>
                        <a:p>
                          <a:pPr marL="274320" indent="-274320">
                            <a:lnSpc>
                              <a:spcPts val="3400"/>
                            </a:lnSpc>
                            <a:spcAft>
                              <a:spcPts val="900"/>
                            </a:spcAft>
                            <a:buFont typeface="Arial" panose="020B0604020202020204" pitchFamily="34" charset="0"/>
                            <a:buChar char="•"/>
                          </a:pPr>
                          <a:r>
                            <a:rPr lang="en-US" sz="2600" b="0" kern="1200" dirty="0">
                              <a:solidFill>
                                <a:schemeClr val="tx1"/>
                              </a:solidFill>
                              <a:latin typeface="+mn-lt"/>
                              <a:ea typeface="+mn-ea"/>
                              <a:cs typeface="+mn-cs"/>
                            </a:rPr>
                            <a:t>26PT/34 Line Spacing, 9PTS space after, .3 inch indent, .3 inch hanging indent</a:t>
                          </a:r>
                          <a:r>
                            <a:rPr lang="en-US" sz="2600" b="1" kern="1200" dirty="0">
                              <a:solidFill>
                                <a:schemeClr val="tx1"/>
                              </a:solidFill>
                              <a:latin typeface="+mn-lt"/>
                              <a:ea typeface="+mn-ea"/>
                              <a:cs typeface="+mn-cs"/>
                            </a:rPr>
                            <a:t>. </a:t>
                          </a:r>
                          <a:r>
                            <a:rPr lang="en-US" sz="2600" b="1" dirty="0">
                              <a:solidFill>
                                <a:schemeClr val="tx1"/>
                              </a:solidFill>
                            </a:rPr>
                            <a:t>Sed </a:t>
                          </a:r>
                          <a:r>
                            <a:rPr lang="en-US" sz="2600" b="1" dirty="0" err="1">
                              <a:solidFill>
                                <a:schemeClr val="tx1"/>
                              </a:solidFill>
                            </a:rPr>
                            <a:t>consequat</a:t>
                          </a:r>
                          <a:r>
                            <a:rPr lang="en-US" sz="2600" b="1" dirty="0">
                              <a:solidFill>
                                <a:schemeClr val="tx1"/>
                              </a:solidFill>
                            </a:rPr>
                            <a:t> id ante vel </a:t>
                          </a:r>
                          <a:r>
                            <a:rPr lang="en-US" sz="2600" b="1" dirty="0" err="1">
                              <a:solidFill>
                                <a:schemeClr val="tx1"/>
                              </a:solidFill>
                            </a:rPr>
                            <a:t>efficitur</a:t>
                          </a:r>
                          <a:r>
                            <a:rPr lang="en-US" sz="2600" b="1" dirty="0">
                              <a:solidFill>
                                <a:schemeClr val="tx1"/>
                              </a:solidFill>
                            </a:rPr>
                            <a:t>. </a:t>
                          </a:r>
                          <a:r>
                            <a:rPr lang="en-US" sz="2600" b="0" dirty="0" err="1">
                              <a:solidFill>
                                <a:schemeClr val="tx1"/>
                              </a:solidFill>
                            </a:rPr>
                            <a:t>Praesent</a:t>
                          </a:r>
                          <a:r>
                            <a:rPr lang="en-US" sz="2600" b="0" dirty="0">
                              <a:solidFill>
                                <a:schemeClr val="tx1"/>
                              </a:solidFill>
                            </a:rPr>
                            <a:t> </a:t>
                          </a:r>
                          <a:r>
                            <a:rPr lang="en-US" sz="2600" b="0" dirty="0" err="1">
                              <a:solidFill>
                                <a:schemeClr val="tx1"/>
                              </a:solidFill>
                            </a:rPr>
                            <a:t>congue</a:t>
                          </a:r>
                          <a:r>
                            <a:rPr lang="en-US" sz="2600" b="0" dirty="0">
                              <a:solidFill>
                                <a:schemeClr val="tx1"/>
                              </a:solidFill>
                            </a:rPr>
                            <a:t> </a:t>
                          </a:r>
                          <a:r>
                            <a:rPr lang="en-US" sz="2600" b="0" dirty="0" err="1">
                              <a:solidFill>
                                <a:schemeClr val="tx1"/>
                              </a:solidFill>
                            </a:rPr>
                            <a:t>augue</a:t>
                          </a:r>
                          <a:r>
                            <a:rPr lang="en-US" sz="2600" b="0" dirty="0">
                              <a:solidFill>
                                <a:schemeClr val="tx1"/>
                              </a:solidFill>
                            </a:rPr>
                            <a:t> </a:t>
                          </a:r>
                          <a:r>
                            <a:rPr lang="en-US" sz="2600" b="0" dirty="0" err="1">
                              <a:solidFill>
                                <a:schemeClr val="tx1"/>
                              </a:solidFill>
                            </a:rPr>
                            <a:t>iaculis</a:t>
                          </a:r>
                          <a:r>
                            <a:rPr lang="en-US" sz="26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kern="1200" dirty="0">
                              <a:solidFill>
                                <a:schemeClr val="tx1"/>
                              </a:solidFill>
                              <a:latin typeface="+mn-lt"/>
                              <a:ea typeface="+mn-ea"/>
                              <a:cs typeface="+mn-cs"/>
                            </a:rPr>
                            <a:t>21PT/31 Line Spacing, .6 inch indent, .3 hanging indent. </a:t>
                          </a:r>
                          <a:r>
                            <a:rPr lang="en-US" sz="2100" b="0" dirty="0">
                              <a:solidFill>
                                <a:schemeClr val="tx1"/>
                              </a:solidFill>
                            </a:rPr>
                            <a:t>In sed </a:t>
                          </a:r>
                          <a:r>
                            <a:rPr lang="en-US" sz="2100" b="0" dirty="0" err="1">
                              <a:solidFill>
                                <a:schemeClr val="tx1"/>
                              </a:solidFill>
                            </a:rPr>
                            <a:t>est</a:t>
                          </a:r>
                          <a:r>
                            <a:rPr lang="en-US" sz="2100" b="0" dirty="0">
                              <a:solidFill>
                                <a:schemeClr val="tx1"/>
                              </a:solidFill>
                            </a:rPr>
                            <a:t> </a:t>
                          </a:r>
                          <a:r>
                            <a:rPr lang="en-US" sz="2100" b="0" dirty="0" err="1">
                              <a:solidFill>
                                <a:schemeClr val="tx1"/>
                              </a:solidFill>
                            </a:rPr>
                            <a:t>finibus</a:t>
                          </a:r>
                          <a:r>
                            <a:rPr lang="en-US" sz="2100" b="0" dirty="0">
                              <a:solidFill>
                                <a:schemeClr val="tx1"/>
                              </a:solidFill>
                            </a:rPr>
                            <a:t>, </a:t>
                          </a:r>
                          <a:r>
                            <a:rPr lang="en-US" sz="2100" b="0" dirty="0" err="1">
                              <a:solidFill>
                                <a:schemeClr val="tx1"/>
                              </a:solidFill>
                            </a:rPr>
                            <a:t>vulputate</a:t>
                          </a:r>
                          <a:r>
                            <a:rPr lang="en-US" sz="2100" b="0" dirty="0">
                              <a:solidFill>
                                <a:schemeClr val="tx1"/>
                              </a:solidFill>
                            </a:rPr>
                            <a:t> </a:t>
                          </a:r>
                          <a:r>
                            <a:rPr lang="en-US" sz="2100" b="0" dirty="0" err="1">
                              <a:solidFill>
                                <a:schemeClr val="tx1"/>
                              </a:solidFill>
                            </a:rPr>
                            <a:t>nunc</a:t>
                          </a:r>
                          <a:r>
                            <a:rPr lang="en-US" sz="2100" b="0" dirty="0">
                              <a:solidFill>
                                <a:schemeClr val="tx1"/>
                              </a:solidFill>
                            </a:rPr>
                            <a:t> gravida, pulvinar lorem. In maximus </a:t>
                          </a:r>
                          <a:r>
                            <a:rPr lang="en-US" sz="2100" b="0" dirty="0" err="1">
                              <a:solidFill>
                                <a:schemeClr val="tx1"/>
                              </a:solidFill>
                            </a:rPr>
                            <a:t>nunc</a:t>
                          </a:r>
                          <a:r>
                            <a:rPr lang="en-US" sz="2100" b="0" dirty="0">
                              <a:solidFill>
                                <a:schemeClr val="tx1"/>
                              </a:solidFill>
                            </a:rPr>
                            <a:t> dolor, sed auctor eros </a:t>
                          </a:r>
                          <a:r>
                            <a:rPr lang="en-US" sz="2100" b="0" dirty="0" err="1">
                              <a:solidFill>
                                <a:schemeClr val="tx1"/>
                              </a:solidFill>
                            </a:rPr>
                            <a:t>porttitor</a:t>
                          </a:r>
                          <a:r>
                            <a:rPr lang="en-US" sz="2100" b="0" dirty="0">
                              <a:solidFill>
                                <a:schemeClr val="tx1"/>
                              </a:solidFill>
                            </a:rPr>
                            <a:t> </a:t>
                          </a:r>
                          <a:r>
                            <a:rPr lang="en-US" sz="2100" b="0" dirty="0" err="1">
                              <a:solidFill>
                                <a:schemeClr val="tx1"/>
                              </a:solidFill>
                            </a:rPr>
                            <a:t>quis</a:t>
                          </a:r>
                          <a:r>
                            <a:rPr lang="en-US" sz="21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dirty="0" err="1">
                              <a:solidFill>
                                <a:schemeClr val="tx1"/>
                              </a:solidFill>
                            </a:rPr>
                            <a:t>Fusce</a:t>
                          </a:r>
                          <a:r>
                            <a:rPr lang="en-US" sz="2100" b="0" dirty="0">
                              <a:solidFill>
                                <a:schemeClr val="tx1"/>
                              </a:solidFill>
                            </a:rPr>
                            <a:t> </a:t>
                          </a:r>
                          <a:r>
                            <a:rPr lang="en-US" sz="2100" b="0" dirty="0" err="1">
                              <a:solidFill>
                                <a:schemeClr val="tx1"/>
                              </a:solidFill>
                            </a:rPr>
                            <a:t>ornare</a:t>
                          </a:r>
                          <a:r>
                            <a:rPr lang="en-US" sz="2100" b="0" dirty="0">
                              <a:solidFill>
                                <a:schemeClr val="tx1"/>
                              </a:solidFill>
                            </a:rPr>
                            <a:t> </a:t>
                          </a:r>
                          <a:r>
                            <a:rPr lang="en-US" sz="2100" b="0" dirty="0" err="1">
                              <a:solidFill>
                                <a:schemeClr val="tx1"/>
                              </a:solidFill>
                            </a:rPr>
                            <a:t>dignissim</a:t>
                          </a:r>
                          <a:r>
                            <a:rPr lang="en-US" sz="2100" b="0" dirty="0">
                              <a:solidFill>
                                <a:schemeClr val="tx1"/>
                              </a:solidFill>
                            </a:rPr>
                            <a:t> nisi. Nam sit </a:t>
                          </a:r>
                          <a:r>
                            <a:rPr lang="en-US" sz="2100" b="0" dirty="0" err="1">
                              <a:solidFill>
                                <a:schemeClr val="tx1"/>
                              </a:solidFill>
                            </a:rPr>
                            <a:t>amet</a:t>
                          </a:r>
                          <a:r>
                            <a:rPr lang="en-US" sz="2100" b="0" dirty="0">
                              <a:solidFill>
                                <a:schemeClr val="tx1"/>
                              </a:solidFill>
                            </a:rPr>
                            <a:t> </a:t>
                          </a:r>
                          <a:r>
                            <a:rPr lang="en-US" sz="2100" b="0" dirty="0" err="1">
                              <a:solidFill>
                                <a:schemeClr val="tx1"/>
                              </a:solidFill>
                            </a:rPr>
                            <a:t>risus</a:t>
                          </a:r>
                          <a:r>
                            <a:rPr lang="en-US" sz="2100" b="0" dirty="0">
                              <a:solidFill>
                                <a:schemeClr val="tx1"/>
                              </a:solidFill>
                            </a:rPr>
                            <a:t> vel </a:t>
                          </a:r>
                          <a:r>
                            <a:rPr lang="en-US" sz="2100" b="0" dirty="0" err="1">
                              <a:solidFill>
                                <a:schemeClr val="tx1"/>
                              </a:solidFill>
                            </a:rPr>
                            <a:t>lacus</a:t>
                          </a:r>
                          <a:r>
                            <a:rPr lang="en-US" sz="2100" b="0" dirty="0">
                              <a:solidFill>
                                <a:schemeClr val="tx1"/>
                              </a:solidFill>
                            </a:rPr>
                            <a:t> </a:t>
                          </a:r>
                          <a:r>
                            <a:rPr lang="en-US" sz="2100" b="0" dirty="0" err="1">
                              <a:solidFill>
                                <a:schemeClr val="tx1"/>
                              </a:solidFill>
                            </a:rPr>
                            <a:t>tempor</a:t>
                          </a:r>
                          <a:r>
                            <a:rPr lang="en-US" sz="2100" b="0" dirty="0">
                              <a:solidFill>
                                <a:schemeClr val="tx1"/>
                              </a:solidFill>
                            </a:rPr>
                            <a:t> </a:t>
                          </a:r>
                          <a:r>
                            <a:rPr lang="en-US" sz="2100" b="0" dirty="0" err="1">
                              <a:solidFill>
                                <a:schemeClr val="tx1"/>
                              </a:solidFill>
                            </a:rPr>
                            <a:t>tincidunt</a:t>
                          </a:r>
                          <a:r>
                            <a:rPr lang="en-US" sz="21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dirty="0">
                              <a:solidFill>
                                <a:schemeClr val="tx1"/>
                              </a:solidFill>
                            </a:rPr>
                            <a:t>Donec </a:t>
                          </a:r>
                          <a:r>
                            <a:rPr lang="en-US" sz="2100" b="0" dirty="0" err="1">
                              <a:solidFill>
                                <a:schemeClr val="tx1"/>
                              </a:solidFill>
                            </a:rPr>
                            <a:t>rhoncus</a:t>
                          </a:r>
                          <a:r>
                            <a:rPr lang="en-US" sz="2100" b="0" dirty="0">
                              <a:solidFill>
                                <a:schemeClr val="tx1"/>
                              </a:solidFill>
                            </a:rPr>
                            <a:t> vestibulum </a:t>
                          </a:r>
                          <a:r>
                            <a:rPr lang="en-US" sz="2100" b="0" dirty="0" err="1">
                              <a:solidFill>
                                <a:schemeClr val="tx1"/>
                              </a:solidFill>
                            </a:rPr>
                            <a:t>erat</a:t>
                          </a:r>
                          <a:r>
                            <a:rPr lang="en-US" sz="2100" b="0" dirty="0">
                              <a:solidFill>
                                <a:schemeClr val="tx1"/>
                              </a:solidFill>
                            </a:rPr>
                            <a:t>, </a:t>
                          </a:r>
                          <a:r>
                            <a:rPr lang="en-US" sz="2100" b="0" dirty="0" err="1">
                              <a:solidFill>
                                <a:schemeClr val="tx1"/>
                              </a:solidFill>
                            </a:rPr>
                            <a:t>quis</a:t>
                          </a:r>
                          <a:r>
                            <a:rPr lang="en-US" sz="2100" b="0" dirty="0">
                              <a:solidFill>
                                <a:schemeClr val="tx1"/>
                              </a:solidFill>
                            </a:rPr>
                            <a:t> </a:t>
                          </a:r>
                          <a:r>
                            <a:rPr lang="en-US" sz="2100" b="0" dirty="0" err="1">
                              <a:solidFill>
                                <a:schemeClr val="tx1"/>
                              </a:solidFill>
                            </a:rPr>
                            <a:t>aliquam</a:t>
                          </a:r>
                          <a:r>
                            <a:rPr lang="en-US" sz="2100" b="0" dirty="0">
                              <a:solidFill>
                                <a:schemeClr val="tx1"/>
                              </a:solidFill>
                            </a:rPr>
                            <a:t> </a:t>
                          </a:r>
                          <a:r>
                            <a:rPr lang="en-US" sz="2100" b="0" dirty="0" err="1">
                              <a:solidFill>
                                <a:schemeClr val="tx1"/>
                              </a:solidFill>
                            </a:rPr>
                            <a:t>leo</a:t>
                          </a:r>
                          <a:r>
                            <a:rPr lang="en-US" sz="2100" b="0" dirty="0">
                              <a:solidFill>
                                <a:schemeClr val="tx1"/>
                              </a:solidFill>
                            </a:rPr>
                            <a:t> gravida </a:t>
                          </a:r>
                          <a:r>
                            <a:rPr lang="en-US" sz="2100" b="0" dirty="0" err="1">
                              <a:solidFill>
                                <a:schemeClr val="tx1"/>
                              </a:solidFill>
                            </a:rPr>
                            <a:t>egestas</a:t>
                          </a:r>
                          <a:r>
                            <a:rPr lang="en-US" sz="2100" b="0" dirty="0">
                              <a:solidFill>
                                <a:schemeClr val="tx1"/>
                              </a:solidFill>
                            </a:rPr>
                            <a:t>.</a:t>
                          </a:r>
                        </a:p>
                        <a:p>
                          <a:pPr marL="274320" indent="-274320">
                            <a:lnSpc>
                              <a:spcPts val="3400"/>
                            </a:lnSpc>
                            <a:spcBef>
                              <a:spcPts val="900"/>
                            </a:spcBef>
                            <a:spcAft>
                              <a:spcPts val="900"/>
                            </a:spcAft>
                            <a:buFont typeface="Arial" panose="020B0604020202020204" pitchFamily="34" charset="0"/>
                            <a:buChar char="•"/>
                          </a:pPr>
                          <a:r>
                            <a:rPr lang="en-US" sz="2600" b="1" dirty="0">
                              <a:solidFill>
                                <a:schemeClr val="tx1"/>
                              </a:solidFill>
                            </a:rPr>
                            <a:t>Sed </a:t>
                          </a:r>
                          <a:r>
                            <a:rPr lang="en-US" sz="2600" b="1" dirty="0" err="1">
                              <a:solidFill>
                                <a:schemeClr val="tx1"/>
                              </a:solidFill>
                            </a:rPr>
                            <a:t>luctus</a:t>
                          </a:r>
                          <a:r>
                            <a:rPr lang="en-US" sz="2600" b="1" dirty="0">
                              <a:solidFill>
                                <a:schemeClr val="tx1"/>
                              </a:solidFill>
                            </a:rPr>
                            <a:t>, </a:t>
                          </a:r>
                          <a:r>
                            <a:rPr lang="en-US" sz="2600" b="1" dirty="0" err="1">
                              <a:solidFill>
                                <a:schemeClr val="tx1"/>
                              </a:solidFill>
                            </a:rPr>
                            <a:t>elit</a:t>
                          </a:r>
                          <a:r>
                            <a:rPr lang="en-US" sz="2600" b="1" dirty="0">
                              <a:solidFill>
                                <a:schemeClr val="tx1"/>
                              </a:solidFill>
                            </a:rPr>
                            <a:t> sit </a:t>
                          </a:r>
                          <a:r>
                            <a:rPr lang="en-US" sz="2600" b="1" dirty="0" err="1">
                              <a:solidFill>
                                <a:schemeClr val="tx1"/>
                              </a:solidFill>
                            </a:rPr>
                            <a:t>amet</a:t>
                          </a:r>
                          <a:r>
                            <a:rPr lang="en-US" sz="2600" b="1" dirty="0">
                              <a:solidFill>
                                <a:schemeClr val="tx1"/>
                              </a:solidFill>
                            </a:rPr>
                            <a:t> </a:t>
                          </a:r>
                          <a:r>
                            <a:rPr lang="en-US" sz="2600" b="0" dirty="0">
                              <a:solidFill>
                                <a:schemeClr val="tx1"/>
                              </a:solidFill>
                            </a:rPr>
                            <a:t>dictum maximus, diam dolor </a:t>
                          </a:r>
                          <a:r>
                            <a:rPr lang="en-US" sz="2600" b="0" dirty="0" err="1">
                              <a:solidFill>
                                <a:schemeClr val="tx1"/>
                              </a:solidFill>
                            </a:rPr>
                            <a:t>faucibus</a:t>
                          </a:r>
                          <a:r>
                            <a:rPr lang="en-US" sz="2600" b="0" dirty="0">
                              <a:solidFill>
                                <a:schemeClr val="tx1"/>
                              </a:solidFill>
                            </a:rPr>
                            <a:t> </a:t>
                          </a:r>
                          <a:r>
                            <a:rPr lang="en-US" sz="2600" b="0" dirty="0" err="1">
                              <a:solidFill>
                                <a:schemeClr val="tx1"/>
                              </a:solidFill>
                            </a:rPr>
                            <a:t>purus</a:t>
                          </a:r>
                          <a:r>
                            <a:rPr lang="en-US" sz="2600" b="0" dirty="0">
                              <a:solidFill>
                                <a:schemeClr val="tx1"/>
                              </a:solidFill>
                            </a:rPr>
                            <a:t>, sed </a:t>
                          </a:r>
                          <a:r>
                            <a:rPr lang="en-US" sz="2600" b="0" dirty="0" err="1">
                              <a:solidFill>
                                <a:schemeClr val="tx1"/>
                              </a:solidFill>
                            </a:rPr>
                            <a:t>lobortis</a:t>
                          </a:r>
                          <a:r>
                            <a:rPr lang="en-US" sz="2600" b="0" dirty="0">
                              <a:solidFill>
                                <a:schemeClr val="tx1"/>
                              </a:solidFill>
                            </a:rPr>
                            <a:t> </a:t>
                          </a:r>
                          <a:r>
                            <a:rPr lang="en-US" sz="2600" b="0" dirty="0" err="1">
                              <a:solidFill>
                                <a:schemeClr val="tx1"/>
                              </a:solidFill>
                            </a:rPr>
                            <a:t>justo</a:t>
                          </a:r>
                          <a:r>
                            <a:rPr lang="en-US" sz="2600" b="0" dirty="0">
                              <a:solidFill>
                                <a:schemeClr val="tx1"/>
                              </a:solidFill>
                            </a:rPr>
                            <a:t> </a:t>
                          </a:r>
                          <a:r>
                            <a:rPr lang="en-US" sz="2600" b="0" dirty="0" err="1">
                              <a:solidFill>
                                <a:schemeClr val="tx1"/>
                              </a:solidFill>
                            </a:rPr>
                            <a:t>erat</a:t>
                          </a:r>
                          <a:r>
                            <a:rPr lang="en-US" sz="2600" b="0" dirty="0">
                              <a:solidFill>
                                <a:schemeClr val="tx1"/>
                              </a:solidFill>
                            </a:rPr>
                            <a:t> id </a:t>
                          </a:r>
                          <a:r>
                            <a:rPr lang="en-US" sz="2600" b="0" dirty="0" err="1">
                              <a:solidFill>
                                <a:schemeClr val="tx1"/>
                              </a:solidFill>
                            </a:rPr>
                            <a:t>eleifend</a:t>
                          </a:r>
                          <a:r>
                            <a:rPr lang="en-US" sz="2600" b="0" dirty="0">
                              <a:solidFill>
                                <a:schemeClr val="tx1"/>
                              </a:solidFill>
                            </a:rPr>
                            <a:t> </a:t>
                          </a:r>
                          <a:r>
                            <a:rPr lang="en-US" sz="2600" b="0" dirty="0" err="1">
                              <a:solidFill>
                                <a:schemeClr val="tx1"/>
                              </a:solidFill>
                            </a:rPr>
                            <a:t>turpis</a:t>
                          </a:r>
                          <a:r>
                            <a:rPr lang="en-US" sz="2600" b="0" dirty="0">
                              <a:solidFill>
                                <a:schemeClr val="tx1"/>
                              </a:solidFill>
                            </a:rPr>
                            <a:t>.</a:t>
                          </a:r>
                        </a:p>
                        <a:p>
                          <a:pPr marL="274320" indent="-274320">
                            <a:lnSpc>
                              <a:spcPts val="3400"/>
                            </a:lnSpc>
                            <a:spcAft>
                              <a:spcPts val="0"/>
                            </a:spcAft>
                            <a:buFont typeface="Arial" panose="020B0604020202020204" pitchFamily="34" charset="0"/>
                            <a:buChar char="•"/>
                          </a:pPr>
                          <a:r>
                            <a:rPr lang="en-US" sz="2600" b="1" dirty="0" err="1">
                              <a:solidFill>
                                <a:schemeClr val="tx1"/>
                              </a:solidFill>
                            </a:rPr>
                            <a:t>Pellentesque</a:t>
                          </a:r>
                          <a:r>
                            <a:rPr lang="en-US" sz="2600" b="1" dirty="0">
                              <a:solidFill>
                                <a:schemeClr val="tx1"/>
                              </a:solidFill>
                            </a:rPr>
                            <a:t> </a:t>
                          </a:r>
                          <a:r>
                            <a:rPr lang="en-US" sz="2600" b="1" dirty="0" err="1">
                              <a:solidFill>
                                <a:schemeClr val="tx1"/>
                              </a:solidFill>
                            </a:rPr>
                            <a:t>facilisis</a:t>
                          </a:r>
                          <a:r>
                            <a:rPr lang="en-US" sz="2600" b="1" dirty="0">
                              <a:solidFill>
                                <a:schemeClr val="tx1"/>
                              </a:solidFill>
                            </a:rPr>
                            <a:t> dolor </a:t>
                          </a:r>
                          <a:r>
                            <a:rPr lang="en-US" sz="2600" b="0" dirty="0">
                              <a:solidFill>
                                <a:schemeClr val="tx1"/>
                              </a:solidFill>
                            </a:rPr>
                            <a:t>in </a:t>
                          </a:r>
                          <a:r>
                            <a:rPr lang="en-US" sz="2600" b="0" dirty="0" err="1">
                              <a:solidFill>
                                <a:schemeClr val="tx1"/>
                              </a:solidFill>
                            </a:rPr>
                            <a:t>leo</a:t>
                          </a:r>
                          <a:r>
                            <a:rPr lang="en-US" sz="2600" b="0" dirty="0">
                              <a:solidFill>
                                <a:schemeClr val="tx1"/>
                              </a:solidFill>
                            </a:rPr>
                            <a:t> </a:t>
                          </a:r>
                          <a:r>
                            <a:rPr lang="en-US" sz="2600" b="0" dirty="0" err="1">
                              <a:solidFill>
                                <a:schemeClr val="tx1"/>
                              </a:solidFill>
                            </a:rPr>
                            <a:t>bibendum</a:t>
                          </a:r>
                          <a:r>
                            <a:rPr lang="en-US" sz="2600" b="0" dirty="0">
                              <a:solidFill>
                                <a:schemeClr val="tx1"/>
                              </a:solidFill>
                            </a:rPr>
                            <a:t> </a:t>
                          </a:r>
                          <a:r>
                            <a:rPr lang="en-US" sz="2600" b="0" dirty="0" err="1">
                              <a:solidFill>
                                <a:schemeClr val="tx1"/>
                              </a:solidFill>
                            </a:rPr>
                            <a:t>congue</a:t>
                          </a:r>
                          <a:r>
                            <a:rPr lang="en-US" sz="2600" b="0" dirty="0">
                              <a:solidFill>
                                <a:schemeClr val="tx1"/>
                              </a:solidFill>
                            </a:rPr>
                            <a:t>. Maecenas </a:t>
                          </a:r>
                          <a:r>
                            <a:rPr lang="en-US" sz="2600" b="0" dirty="0" err="1">
                              <a:solidFill>
                                <a:schemeClr val="tx1"/>
                              </a:solidFill>
                            </a:rPr>
                            <a:t>congue</a:t>
                          </a:r>
                          <a:r>
                            <a:rPr lang="en-US" sz="2600" b="0" dirty="0">
                              <a:solidFill>
                                <a:schemeClr val="tx1"/>
                              </a:solidFill>
                            </a:rPr>
                            <a:t> </a:t>
                          </a:r>
                          <a:r>
                            <a:rPr lang="en-US" sz="2600" b="0" dirty="0" err="1">
                              <a:solidFill>
                                <a:schemeClr val="tx1"/>
                              </a:solidFill>
                            </a:rPr>
                            <a:t>finibus</a:t>
                          </a:r>
                          <a:r>
                            <a:rPr lang="en-US" sz="2600" b="0" dirty="0">
                              <a:solidFill>
                                <a:schemeClr val="tx1"/>
                              </a:solidFill>
                            </a:rPr>
                            <a:t> </a:t>
                          </a:r>
                          <a:r>
                            <a:rPr lang="en-US" sz="2600" b="0" dirty="0" err="1">
                              <a:solidFill>
                                <a:schemeClr val="tx1"/>
                              </a:solidFill>
                            </a:rPr>
                            <a:t>justo</a:t>
                          </a:r>
                          <a:r>
                            <a:rPr lang="en-US" sz="2600" b="0" dirty="0">
                              <a:solidFill>
                                <a:schemeClr val="tx1"/>
                              </a:solidFill>
                            </a:rPr>
                            <a:t>, vitae </a:t>
                          </a:r>
                          <a:r>
                            <a:rPr lang="en-US" sz="2600" b="0" dirty="0" err="1">
                              <a:solidFill>
                                <a:schemeClr val="tx1"/>
                              </a:solidFill>
                            </a:rPr>
                            <a:t>eleifend</a:t>
                          </a:r>
                          <a:r>
                            <a:rPr lang="en-US" sz="2600" b="0" dirty="0">
                              <a:solidFill>
                                <a:schemeClr val="tx1"/>
                              </a:solidFill>
                            </a:rPr>
                            <a:t> </a:t>
                          </a:r>
                          <a:r>
                            <a:rPr lang="en-US" sz="2600" b="0" dirty="0" err="1">
                              <a:solidFill>
                                <a:schemeClr val="tx1"/>
                              </a:solidFill>
                            </a:rPr>
                            <a:t>urna</a:t>
                          </a:r>
                          <a:r>
                            <a:rPr lang="en-US" sz="2600" b="0" dirty="0">
                              <a:solidFill>
                                <a:schemeClr val="tx1"/>
                              </a:solidFill>
                            </a:rPr>
                            <a:t> </a:t>
                          </a:r>
                          <a:r>
                            <a:rPr lang="en-US" sz="2600" b="0" dirty="0" err="1">
                              <a:solidFill>
                                <a:schemeClr val="tx1"/>
                              </a:solidFill>
                            </a:rPr>
                            <a:t>facilisis</a:t>
                          </a:r>
                          <a:r>
                            <a:rPr lang="en-US" sz="2600" b="0" dirty="0">
                              <a:solidFill>
                                <a:schemeClr val="tx1"/>
                              </a:solidFill>
                            </a:rPr>
                            <a:t> at.</a:t>
                          </a: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5273282"/>
                      </a:ext>
                    </a:extLst>
                  </a:tr>
                  <a:tr h="735294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nSpc>
                              <a:spcPts val="11900"/>
                            </a:lnSpc>
                            <a:spcAft>
                              <a:spcPts val="600"/>
                            </a:spcAft>
                          </a:pPr>
                          <a:r>
                            <a:rPr lang="en-US" sz="6800" b="0" kern="1200" dirty="0">
                              <a:solidFill>
                                <a:schemeClr val="tx1"/>
                              </a:solidFill>
                              <a:latin typeface="+mj-lt"/>
                              <a:ea typeface="+mn-ea"/>
                              <a:cs typeface="+mn-cs"/>
                            </a:rPr>
                            <a:t>Multimodal Losses </a:t>
                          </a:r>
                        </a:p>
                        <a:p>
                          <a:pPr>
                            <a:lnSpc>
                              <a:spcPts val="3400"/>
                            </a:lnSpc>
                            <a:spcAft>
                              <a:spcPts val="2800"/>
                            </a:spcAft>
                          </a:pPr>
                          <a:r>
                            <a:rPr lang="en-US" sz="2600" b="0" kern="1200" dirty="0">
                              <a:solidFill>
                                <a:schemeClr val="tx1"/>
                              </a:solidFill>
                              <a:latin typeface="+mn-lt"/>
                              <a:ea typeface="+mn-ea"/>
                              <a:cs typeface="+mn-cs"/>
                            </a:rPr>
                            <a:t>Difference between the cross-modality alignment loss and the audio discriminative loss.</a:t>
                          </a: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50863130"/>
                      </a:ext>
                    </a:extLst>
                  </a:tr>
                  <a:tr h="167451">
                    <a:tc rowSpan="2">
                      <a:txBody>
                        <a:bodyPr/>
                        <a:lstStyle/>
                        <a:p>
                          <a:pPr>
                            <a:lnSpc>
                              <a:spcPts val="9500"/>
                            </a:lnSpc>
                          </a:pPr>
                          <a:r>
                            <a:rPr lang="en-US" sz="4200" b="1" dirty="0">
                              <a:solidFill>
                                <a:schemeClr val="tx1"/>
                              </a:solidFill>
                            </a:rPr>
                            <a:t>Contributions</a:t>
                          </a:r>
                        </a:p>
                        <a:p>
                          <a:pPr marL="514350" indent="-514350">
                            <a:lnSpc>
                              <a:spcPct val="100000"/>
                            </a:lnSpc>
                            <a:spcAft>
                              <a:spcPts val="2800"/>
                            </a:spcAft>
                            <a:buFont typeface="+mj-lt"/>
                            <a:buAutoNum type="arabicPeriod"/>
                          </a:pPr>
                          <a:r>
                            <a:rPr lang="en-US" sz="2600" dirty="0">
                              <a:solidFill>
                                <a:schemeClr val="tx1"/>
                              </a:solidFill>
                            </a:rPr>
                            <a:t>We formulate a new end-to-end ER research problem: S2E and adapt three public datasets for this problem, covering a various catalog sizes, entity types and acoustic recordings conditions;</a:t>
                          </a:r>
                        </a:p>
                        <a:p>
                          <a:pPr marL="514350" indent="-514350">
                            <a:lnSpc>
                              <a:spcPct val="100000"/>
                            </a:lnSpc>
                            <a:spcAft>
                              <a:spcPts val="2800"/>
                            </a:spcAft>
                            <a:buFont typeface="+mj-lt"/>
                            <a:buAutoNum type="arabicPeriod"/>
                          </a:pPr>
                          <a:r>
                            <a:rPr lang="en-US" sz="2600" dirty="0">
                              <a:solidFill>
                                <a:schemeClr val="tx1"/>
                              </a:solidFill>
                            </a:rPr>
                            <a:t>We propose a novel S2E solution by enhancing modality alignment between audio and entity text signals via an effective retrieval co-attention mechanism and refined training objectives composed of a modality alignment loss and an audio discriminative loss; </a:t>
                          </a:r>
                        </a:p>
                        <a:p>
                          <a:pPr marL="514350" indent="-514350">
                            <a:lnSpc>
                              <a:spcPct val="100000"/>
                            </a:lnSpc>
                            <a:spcAft>
                              <a:spcPts val="2800"/>
                            </a:spcAft>
                            <a:buFont typeface="+mj-lt"/>
                            <a:buAutoNum type="arabicPeriod"/>
                          </a:pPr>
                          <a:r>
                            <a:rPr lang="en-US" sz="2600" dirty="0">
                              <a:solidFill>
                                <a:schemeClr val="tx1"/>
                              </a:solidFill>
                            </a:rPr>
                            <a:t>We conduct comprehensive experiments to demonstrate the efficacy of the proposed design and attribute the contribution of each individual component. Remarkably, the proposed method surpasses the cascaded solution, with ER recall@1 improvements of 2.6%, 47.0%, and 73.3% across three datasets respectively, although being 42% smaller in terms of model parameters.</a:t>
                          </a:r>
                          <a:endParaRPr lang="en-US" dirty="0"/>
                        </a:p>
                      </a:txBody>
                      <a:tcPr marL="365760" marR="365760" marT="0" marB="0">
                        <a:lnB w="57150" cap="flat" cmpd="sng" algn="ctr">
                          <a:noFill/>
                          <a:prstDash val="solid"/>
                          <a:round/>
                          <a:headEnd type="none" w="med" len="med"/>
                          <a:tailEnd type="none" w="med" len="med"/>
                        </a:lnB>
                        <a:solidFill>
                          <a:schemeClr val="accent1">
                            <a:alpha val="20000"/>
                          </a:schemeClr>
                        </a:solidFill>
                      </a:tcPr>
                    </a:tc>
                    <a:tc vMerge="1">
                      <a:txBody>
                        <a:bodyPr/>
                        <a:lstStyle/>
                        <a:p>
                          <a:endParaRPr lang="en-US"/>
                        </a:p>
                      </a:txBody>
                      <a:tcPr/>
                    </a:tc>
                    <a:tc vMerge="1">
                      <a:txBody>
                        <a:bodyPr/>
                        <a:lstStyle/>
                        <a:p>
                          <a:endParaRPr lang="en-US"/>
                        </a:p>
                      </a:txBody>
                      <a:tcPr/>
                    </a:tc>
                    <a:tc vMerge="1">
                      <a:txBody>
                        <a:bodyPr/>
                        <a:lstStyle/>
                        <a:p>
                          <a:pPr marL="274320" indent="-274320">
                            <a:lnSpc>
                              <a:spcPts val="3400"/>
                            </a:lnSpc>
                            <a:spcAft>
                              <a:spcPts val="0"/>
                            </a:spcAft>
                            <a:buFont typeface="Arial" panose="020B0604020202020204" pitchFamily="34" charset="0"/>
                            <a:buChar char="•"/>
                          </a:pP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821865"/>
                      </a:ext>
                    </a:extLst>
                  </a:tr>
                  <a:tr h="6404548">
                    <a:tc vMerge="1">
                      <a:txBody>
                        <a:bodyPr/>
                        <a:lstStyle/>
                        <a:p>
                          <a:pPr marL="514350" indent="-514350">
                            <a:lnSpc>
                              <a:spcPct val="100000"/>
                            </a:lnSpc>
                            <a:spcAft>
                              <a:spcPts val="2800"/>
                            </a:spcAft>
                            <a:buFont typeface="+mj-lt"/>
                            <a:buAutoNum type="arabicPeriod"/>
                          </a:pPr>
                          <a:endParaRPr lang="en-US" dirty="0"/>
                        </a:p>
                      </a:txBody>
                      <a:tcPr marL="365760" marR="365760" marT="0" marB="0">
                        <a:lnT w="12700" cmpd="sng">
                          <a:noFill/>
                        </a:lnT>
                        <a:lnB w="57150" cap="flat" cmpd="sng" algn="ctr">
                          <a:noFill/>
                          <a:prstDash val="solid"/>
                          <a:round/>
                          <a:headEnd type="none" w="med" len="med"/>
                          <a:tailEnd type="none" w="med" len="med"/>
                        </a:lnB>
                        <a:solidFill>
                          <a:schemeClr val="accent1">
                            <a:alpha val="20000"/>
                          </a:schemeClr>
                        </a:solidFill>
                      </a:tcPr>
                    </a:tc>
                    <a:tc vMerge="1">
                      <a:txBody>
                        <a:bodyPr/>
                        <a:lstStyle/>
                        <a:p>
                          <a:endParaRPr lang="en-US"/>
                        </a:p>
                      </a:txBody>
                      <a:tcPr/>
                    </a:tc>
                    <a:tc vMerge="1">
                      <a:txBody>
                        <a:bodyPr/>
                        <a:lstStyle/>
                        <a:p>
                          <a:endParaRPr lang="en-US"/>
                        </a:p>
                      </a:txBody>
                      <a:tcPr/>
                    </a:tc>
                    <a:tc rowSpan="3">
                      <a:txBody>
                        <a:bodyPr/>
                        <a:lstStyle/>
                        <a:p>
                          <a:pPr>
                            <a:lnSpc>
                              <a:spcPts val="11900"/>
                            </a:lnSpc>
                            <a:spcAft>
                              <a:spcPts val="600"/>
                            </a:spcAft>
                          </a:pPr>
                          <a:r>
                            <a:rPr lang="en-US" sz="6800" b="0" kern="1200" dirty="0">
                              <a:solidFill>
                                <a:schemeClr val="tx1"/>
                              </a:solidFill>
                              <a:latin typeface="+mj-lt"/>
                              <a:ea typeface="+mn-ea"/>
                              <a:cs typeface="+mn-cs"/>
                            </a:rPr>
                            <a:t>Results</a:t>
                          </a:r>
                        </a:p>
                        <a:p>
                          <a:pPr>
                            <a:lnSpc>
                              <a:spcPts val="3400"/>
                            </a:lnSpc>
                            <a:spcAft>
                              <a:spcPts val="2800"/>
                            </a:spcAft>
                          </a:pPr>
                          <a:r>
                            <a:rPr lang="en-US" sz="2600" b="1" kern="1200" dirty="0">
                              <a:solidFill>
                                <a:schemeClr val="tx1"/>
                              </a:solidFill>
                              <a:latin typeface="+mn-lt"/>
                              <a:ea typeface="+mn-ea"/>
                              <a:cs typeface="+mn-cs"/>
                            </a:rPr>
                            <a:t>To assess the contribution of each component, we conduct structured ablation study, detailed in Table 1 and present results in Table 2.</a:t>
                          </a:r>
                          <a:endParaRPr lang="en-US" dirty="0"/>
                        </a:p>
                      </a:txBody>
                      <a:tcPr marL="0" marR="0" marT="0" marB="0">
                        <a:lnT w="57150" cap="flat" cmpd="sng" algn="ctr">
                          <a:solidFill>
                            <a:schemeClr val="accent1"/>
                          </a:solidFill>
                          <a:prstDash val="solid"/>
                          <a:round/>
                          <a:headEnd type="none" w="med" len="med"/>
                          <a:tailEnd type="none" w="med" len="med"/>
                        </a:lnT>
                        <a:lnB w="57150" cap="flat" cmpd="sng" algn="ctr">
                          <a:noFill/>
                          <a:prstDash val="solid"/>
                          <a:round/>
                          <a:headEnd type="none" w="med" len="med"/>
                          <a:tailEnd type="none" w="med" len="med"/>
                        </a:lnB>
                        <a:noFill/>
                      </a:tcPr>
                    </a:tc>
                    <a:extLst>
                      <a:ext uri="{0D108BD9-81ED-4DB2-BD59-A6C34878D82A}">
                        <a16:rowId xmlns:a16="http://schemas.microsoft.com/office/drawing/2014/main" val="444472255"/>
                      </a:ext>
                    </a:extLst>
                  </a:tr>
                  <a:tr h="275950">
                    <a:tc>
                      <a:txBody>
                        <a:bodyPr/>
                        <a:lstStyle/>
                        <a:p>
                          <a:endParaRPr lang="en-US" dirty="0"/>
                        </a:p>
                      </a:txBody>
                      <a:tcPr marL="0" marR="0" marT="0" marB="0" anchor="ctr">
                        <a:lnT w="5715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dirty="0">
                            <a:latin typeface="+mn-lt"/>
                          </a:endParaRPr>
                        </a:p>
                      </a:txBody>
                      <a:tcPr marL="0" marR="0" marT="0" marB="0">
                        <a:lnT w="5715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68298304"/>
                      </a:ext>
                    </a:extLst>
                  </a:tr>
                  <a:tr h="9639007">
                    <a:tc>
                      <a:txBody>
                        <a:bodyPr/>
                        <a:lstStyle/>
                        <a:p>
                          <a:pPr marL="0" marR="0" lvl="0" indent="0" algn="l" defTabSz="4389120" rtl="0" eaLnBrk="1" fontAlgn="auto" latinLnBrk="0" hangingPunct="1">
                            <a:lnSpc>
                              <a:spcPts val="11900"/>
                            </a:lnSpc>
                            <a:spcBef>
                              <a:spcPts val="0"/>
                            </a:spcBef>
                            <a:spcAft>
                              <a:spcPts val="0"/>
                            </a:spcAft>
                            <a:buClrTx/>
                            <a:buSzTx/>
                            <a:buFontTx/>
                            <a:buNone/>
                            <a:tabLst/>
                            <a:defRPr/>
                          </a:pPr>
                          <a:r>
                            <a:rPr lang="en-US" sz="6800" b="0" kern="1200" dirty="0">
                              <a:solidFill>
                                <a:schemeClr val="tx1"/>
                              </a:solidFill>
                              <a:latin typeface="+mj-lt"/>
                              <a:ea typeface="+mn-ea"/>
                              <a:cs typeface="+mn-cs"/>
                            </a:rPr>
                            <a:t>Datasets</a:t>
                          </a:r>
                        </a:p>
                        <a:p>
                          <a:pPr>
                            <a:lnSpc>
                              <a:spcPts val="3400"/>
                            </a:lnSpc>
                            <a:spcAft>
                              <a:spcPts val="2800"/>
                            </a:spcAft>
                          </a:pPr>
                          <a:r>
                            <a:rPr lang="en-US" sz="2600" b="0" kern="1200" dirty="0">
                              <a:solidFill>
                                <a:schemeClr val="tx1"/>
                              </a:solidFill>
                              <a:latin typeface="+mn-lt"/>
                              <a:ea typeface="+mn-ea"/>
                              <a:cs typeface="+mn-cs"/>
                            </a:rPr>
                            <a:t>We adapt three public datasets for S2E: Fluent Speech Commands (FSC) [1], Snips </a:t>
                          </a:r>
                          <a:r>
                            <a:rPr lang="en-US" sz="2600" b="0" kern="1200" dirty="0" err="1">
                              <a:solidFill>
                                <a:schemeClr val="tx1"/>
                              </a:solidFill>
                              <a:latin typeface="+mn-lt"/>
                              <a:ea typeface="+mn-ea"/>
                              <a:cs typeface="+mn-cs"/>
                            </a:rPr>
                            <a:t>SmartLights</a:t>
                          </a:r>
                          <a:r>
                            <a:rPr lang="en-US" sz="2600" b="0" kern="1200" dirty="0">
                              <a:solidFill>
                                <a:schemeClr val="tx1"/>
                              </a:solidFill>
                              <a:latin typeface="+mn-lt"/>
                              <a:ea typeface="+mn-ea"/>
                              <a:cs typeface="+mn-cs"/>
                            </a:rPr>
                            <a:t> (SSL) [2] and Snips </a:t>
                          </a:r>
                          <a:r>
                            <a:rPr lang="en-US" sz="2600" b="0" kern="1200" dirty="0" err="1">
                              <a:solidFill>
                                <a:schemeClr val="tx1"/>
                              </a:solidFill>
                              <a:latin typeface="+mn-lt"/>
                              <a:ea typeface="+mn-ea"/>
                              <a:cs typeface="+mn-cs"/>
                            </a:rPr>
                            <a:t>SmartSpeaker</a:t>
                          </a:r>
                          <a:r>
                            <a:rPr lang="en-US" sz="2600" b="0" kern="1200" dirty="0">
                              <a:solidFill>
                                <a:schemeClr val="tx1"/>
                              </a:solidFill>
                              <a:latin typeface="+mn-lt"/>
                              <a:ea typeface="+mn-ea"/>
                              <a:cs typeface="+mn-cs"/>
                            </a:rPr>
                            <a:t> (SSS) [2]. They contain human audios and corresponding transcriptions. For each data set, we extract the entity mentions from the transcriptions and compile into them a catalog with unique entities.</a:t>
                          </a:r>
                          <a:endParaRPr lang="en-US" sz="2600" b="0" dirty="0">
                            <a:solidFill>
                              <a:schemeClr val="tx1"/>
                            </a:solidFill>
                          </a:endParaRPr>
                        </a:p>
                        <a:p>
                          <a:pPr marL="514350" indent="-514350">
                            <a:lnSpc>
                              <a:spcPts val="3400"/>
                            </a:lnSpc>
                            <a:spcAft>
                              <a:spcPts val="900"/>
                            </a:spcAft>
                            <a:buFont typeface="+mj-lt"/>
                            <a:buAutoNum type="arabicPeriod"/>
                          </a:pPr>
                          <a:r>
                            <a:rPr lang="en-US" sz="2600" b="1" dirty="0">
                              <a:solidFill>
                                <a:schemeClr val="tx1"/>
                              </a:solidFill>
                            </a:rPr>
                            <a:t>FSC: </a:t>
                          </a:r>
                          <a:r>
                            <a:rPr lang="en-US" sz="2600" b="0" dirty="0">
                              <a:solidFill>
                                <a:schemeClr val="tx1"/>
                              </a:solidFill>
                            </a:rPr>
                            <a:t>contains ~30,000 audios from 97 distinct speakers [1]. We identify a catalog of 20 unique entities, e.g., kitchen lights or bedroom heat. We adopt the predefined data partitions.</a:t>
                          </a:r>
                        </a:p>
                        <a:p>
                          <a:pPr marL="514350" indent="-514350">
                            <a:lnSpc>
                              <a:spcPts val="3400"/>
                            </a:lnSpc>
                            <a:spcAft>
                              <a:spcPts val="2800"/>
                            </a:spcAft>
                            <a:buFont typeface="+mj-lt"/>
                            <a:buAutoNum type="arabicPeriod"/>
                          </a:pPr>
                          <a:r>
                            <a:rPr lang="en-US" sz="2600" b="1" dirty="0">
                              <a:solidFill>
                                <a:schemeClr val="tx1"/>
                              </a:solidFill>
                            </a:rPr>
                            <a:t>SSL: </a:t>
                          </a:r>
                          <a:r>
                            <a:rPr lang="en-US" sz="2600" b="0" dirty="0">
                              <a:solidFill>
                                <a:schemeClr val="tx1"/>
                              </a:solidFill>
                            </a:rPr>
                            <a:t>contains more diverse smart home commands with ~2,000 audios [2]. We create a catalog with 81 unique entities and partition the dataset where the test set is excluded from both training and evaluation phases, given no predefined partitions.</a:t>
                          </a:r>
                        </a:p>
                        <a:p>
                          <a:pPr marL="514350" indent="-514350">
                            <a:lnSpc>
                              <a:spcPts val="3400"/>
                            </a:lnSpc>
                            <a:spcAft>
                              <a:spcPts val="2800"/>
                            </a:spcAft>
                            <a:buFont typeface="+mj-lt"/>
                            <a:buAutoNum type="arabicPeriod"/>
                          </a:pPr>
                          <a:r>
                            <a:rPr lang="en-US" sz="2600" b="1" dirty="0">
                              <a:solidFill>
                                <a:schemeClr val="tx1"/>
                              </a:solidFill>
                            </a:rPr>
                            <a:t>SSS: </a:t>
                          </a:r>
                          <a:r>
                            <a:rPr lang="en-US" sz="2600" b="0" dirty="0">
                              <a:solidFill>
                                <a:schemeClr val="tx1"/>
                              </a:solidFill>
                            </a:rPr>
                            <a:t>contains diverse queries to play music. Each audio references one artist, and each artist has only two associated audios: near field and far field. Far-field audio recordings typically exhibit degraded quality due to reduced signal power and potential reflections from walls. We extract 1,278 unique artist names for the catalog. For data partitions, training set includes both near and far-field audios, test set only includes the samples of the far-field audios excluded from both training and evaluation phases.</a:t>
                          </a:r>
                        </a:p>
                        <a:p>
                          <a:pPr marL="0" indent="0">
                            <a:lnSpc>
                              <a:spcPts val="3400"/>
                            </a:lnSpc>
                            <a:spcAft>
                              <a:spcPts val="2800"/>
                            </a:spcAft>
                            <a:buFont typeface="+mj-lt"/>
                            <a:buNone/>
                          </a:pPr>
                          <a:endParaRPr lang="en-US" sz="2600" b="0" dirty="0">
                            <a:solidFill>
                              <a:schemeClr val="tx1"/>
                            </a:solidFill>
                          </a:endParaRPr>
                        </a:p>
                      </a:txBody>
                      <a:tcPr marL="0" marR="0" marT="0" marB="0">
                        <a:lnT w="57150" cap="flat" cmpd="sng" algn="ctr">
                          <a:solidFill>
                            <a:schemeClr val="accent1"/>
                          </a:solidFill>
                          <a:prstDash val="solid"/>
                          <a:round/>
                          <a:headEnd type="none" w="med" len="med"/>
                          <a:tailEnd type="none" w="med" len="med"/>
                        </a:lnT>
                        <a:lnB w="57150" cap="flat" cmpd="sng" algn="ctr">
                          <a:no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dirty="0">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25449372"/>
                      </a:ext>
                    </a:extLst>
                  </a:tr>
                </a:tbl>
              </a:graphicData>
            </a:graphic>
          </p:graphicFrame>
        </mc:Choice>
        <mc:Fallback xmlns="">
          <p:graphicFrame>
            <p:nvGraphicFramePr>
              <p:cNvPr id="18" name="Table 7">
                <a:extLst>
                  <a:ext uri="{FF2B5EF4-FFF2-40B4-BE49-F238E27FC236}">
                    <a16:creationId xmlns:a16="http://schemas.microsoft.com/office/drawing/2014/main" id="{7C4F931A-9DED-6C46-9CFF-30B49C9A6090}"/>
                  </a:ext>
                </a:extLst>
              </p:cNvPr>
              <p:cNvGraphicFramePr>
                <a:graphicFrameLocks noGrp="1"/>
              </p:cNvGraphicFramePr>
              <p:nvPr>
                <p:extLst>
                  <p:ext uri="{D42A27DB-BD31-4B8C-83A1-F6EECF244321}">
                    <p14:modId xmlns:p14="http://schemas.microsoft.com/office/powerpoint/2010/main" val="3962200459"/>
                  </p:ext>
                </p:extLst>
              </p:nvPr>
            </p:nvGraphicFramePr>
            <p:xfrm>
              <a:off x="838200" y="5541165"/>
              <a:ext cx="31235904" cy="36960439"/>
            </p:xfrm>
            <a:graphic>
              <a:graphicData uri="http://schemas.openxmlformats.org/drawingml/2006/table">
                <a:tbl>
                  <a:tblPr firstRow="1" bandRow="1">
                    <a:tableStyleId>{5C22544A-7EE6-4342-B048-85BDC9FD1C3A}</a:tableStyleId>
                  </a:tblPr>
                  <a:tblGrid>
                    <a:gridCol w="14840712">
                      <a:extLst>
                        <a:ext uri="{9D8B030D-6E8A-4147-A177-3AD203B41FA5}">
                          <a16:colId xmlns:a16="http://schemas.microsoft.com/office/drawing/2014/main" val="394298836"/>
                        </a:ext>
                      </a:extLst>
                    </a:gridCol>
                    <a:gridCol w="777240">
                      <a:extLst>
                        <a:ext uri="{9D8B030D-6E8A-4147-A177-3AD203B41FA5}">
                          <a16:colId xmlns:a16="http://schemas.microsoft.com/office/drawing/2014/main" val="1441235807"/>
                        </a:ext>
                      </a:extLst>
                    </a:gridCol>
                    <a:gridCol w="777240">
                      <a:extLst>
                        <a:ext uri="{9D8B030D-6E8A-4147-A177-3AD203B41FA5}">
                          <a16:colId xmlns:a16="http://schemas.microsoft.com/office/drawing/2014/main" val="1645577584"/>
                        </a:ext>
                      </a:extLst>
                    </a:gridCol>
                    <a:gridCol w="14840712">
                      <a:extLst>
                        <a:ext uri="{9D8B030D-6E8A-4147-A177-3AD203B41FA5}">
                          <a16:colId xmlns:a16="http://schemas.microsoft.com/office/drawing/2014/main" val="50109666"/>
                        </a:ext>
                      </a:extLst>
                    </a:gridCol>
                  </a:tblGrid>
                  <a:tr h="12493648">
                    <a:tc>
                      <a:txBody>
                        <a:bodyPr/>
                        <a:lstStyle/>
                        <a:p>
                          <a:pPr>
                            <a:lnSpc>
                              <a:spcPts val="11900"/>
                            </a:lnSpc>
                            <a:spcAft>
                              <a:spcPts val="600"/>
                            </a:spcAft>
                          </a:pPr>
                          <a:r>
                            <a:rPr lang="en-US" sz="6800" b="0" dirty="0">
                              <a:solidFill>
                                <a:schemeClr val="tx1"/>
                              </a:solidFill>
                              <a:latin typeface="+mj-lt"/>
                            </a:rPr>
                            <a:t>Abstract</a:t>
                          </a:r>
                        </a:p>
                        <a:p>
                          <a:pPr>
                            <a:lnSpc>
                              <a:spcPts val="3400"/>
                            </a:lnSpc>
                          </a:pPr>
                          <a:r>
                            <a:rPr lang="en-US" sz="2600" b="0" dirty="0">
                              <a:solidFill>
                                <a:schemeClr val="tx1"/>
                              </a:solidFill>
                              <a:latin typeface="+mn-lt"/>
                            </a:rPr>
                            <a:t>Traditional cascading Entity Resolution (ER) pipeline suffers from propagated errors from upstream tasks. We address this issue by formulating a new end-to-end (E2E) ER problem, Signal-to-Entity (S2E), resolving query entity mentions to actionable entities in textual catalogs directly from audio queries instead of audio transcriptions in raw or parsed format. Additionally, we extend the E2E Spoken Language Understanding framework by introducing a novel dimension to ER research. </a:t>
                          </a: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br>
                            <a:rPr lang="en-US" sz="2600" b="0" dirty="0">
                              <a:solidFill>
                                <a:schemeClr val="tx1"/>
                              </a:solidFill>
                              <a:latin typeface="+mn-lt"/>
                            </a:rPr>
                          </a:br>
                          <a:r>
                            <a:rPr lang="en-US" sz="2600" b="0" dirty="0">
                              <a:solidFill>
                                <a:schemeClr val="tx1"/>
                              </a:solidFill>
                              <a:latin typeface="+mn-lt"/>
                            </a:rPr>
                            <a:t>We adapt three public datasets for the S2E task, and propose a novel solution, which aligns the multimodal signals via an effective retrieval co-attention mechanism and refined multimodal objectives. Despite 42% smaller in terms of the total model size, the proposed design outperforms the cascading baseline by 2.6%, 47.0%, and 73.3% across the three datasets respectively with different acoustic conditions.</a:t>
                          </a: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tc rowSpan="7">
                      <a:txBody>
                        <a:bodyPr/>
                        <a:lstStyle/>
                        <a:p>
                          <a:endParaRPr lang="en-US" dirty="0">
                            <a:solidFill>
                              <a:schemeClr val="tx1"/>
                            </a:solidFill>
                          </a:endParaRPr>
                        </a:p>
                      </a:txBody>
                      <a:tcPr>
                        <a:lnR w="28575" cap="flat" cmpd="sng" algn="ctr">
                          <a:solidFill>
                            <a:schemeClr val="accent3"/>
                          </a:solidFill>
                          <a:prstDash val="solid"/>
                          <a:round/>
                          <a:headEnd type="none" w="med" len="med"/>
                          <a:tailEnd type="none" w="med" len="med"/>
                        </a:lnR>
                        <a:noFill/>
                      </a:tcPr>
                    </a:tc>
                    <a:tc rowSpan="7">
                      <a:txBody>
                        <a:bodyPr/>
                        <a:lstStyle/>
                        <a:p>
                          <a:pPr marL="0" indent="0">
                            <a:buFont typeface="+mj-lt"/>
                            <a:buNone/>
                          </a:pPr>
                          <a:endParaRPr lang="en-US" dirty="0">
                            <a:solidFill>
                              <a:schemeClr val="tx1"/>
                            </a:solidFill>
                            <a:latin typeface="+mj-lt"/>
                          </a:endParaRPr>
                        </a:p>
                      </a:txBody>
                      <a:tcPr>
                        <a:lnL w="28575" cap="flat" cmpd="sng" algn="ctr">
                          <a:solidFill>
                            <a:schemeClr val="accent3"/>
                          </a:solidFill>
                          <a:prstDash val="solid"/>
                          <a:round/>
                          <a:headEnd type="none" w="med" len="med"/>
                          <a:tailEnd type="none" w="med" len="med"/>
                        </a:lnL>
                        <a:noFill/>
                      </a:tcPr>
                    </a:tc>
                    <a:tc rowSpan="2">
                      <a:txBody>
                        <a:bodyPr/>
                        <a:lstStyle/>
                        <a:p>
                          <a:pPr>
                            <a:lnSpc>
                              <a:spcPts val="11900"/>
                            </a:lnSpc>
                            <a:spcAft>
                              <a:spcPts val="600"/>
                            </a:spcAft>
                          </a:pPr>
                          <a:r>
                            <a:rPr lang="en-US" sz="6800" b="0" kern="1200" dirty="0">
                              <a:solidFill>
                                <a:schemeClr val="tx1"/>
                              </a:solidFill>
                              <a:latin typeface="+mj-lt"/>
                              <a:ea typeface="+mn-ea"/>
                              <a:cs typeface="+mn-cs"/>
                            </a:rPr>
                            <a:t>Methodology</a:t>
                          </a:r>
                        </a:p>
                        <a:p>
                          <a:pPr>
                            <a:lnSpc>
                              <a:spcPts val="3400"/>
                            </a:lnSpc>
                            <a:spcAft>
                              <a:spcPts val="2800"/>
                            </a:spcAft>
                          </a:pPr>
                          <a:endParaRPr lang="en-US" sz="4400" b="0" dirty="0">
                            <a:solidFill>
                              <a:schemeClr val="tx1"/>
                            </a:solidFill>
                            <a:latin typeface="+mn-lt"/>
                          </a:endParaRPr>
                        </a:p>
                        <a:p>
                          <a:pPr>
                            <a:lnSpc>
                              <a:spcPts val="3400"/>
                            </a:lnSpc>
                            <a:spcAft>
                              <a:spcPts val="2800"/>
                            </a:spcAft>
                          </a:pP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14808063"/>
                      </a:ext>
                    </a:extLst>
                  </a:tr>
                  <a:tr h="626886">
                    <a:tc rowSpan="2">
                      <a:txBody>
                        <a:bodyPr/>
                        <a:lstStyle/>
                        <a:p>
                          <a:endParaRPr lang="en-US"/>
                        </a:p>
                      </a:txBody>
                      <a:tcPr marL="0" marR="0" marT="0" marB="0">
                        <a:lnT w="57150" cap="flat" cmpd="sng" algn="ctr">
                          <a:solidFill>
                            <a:schemeClr val="accent1"/>
                          </a:solidFill>
                          <a:prstDash val="solid"/>
                          <a:round/>
                          <a:headEnd type="none" w="med" len="med"/>
                          <a:tailEnd type="none" w="med" len="med"/>
                        </a:lnT>
                        <a:blipFill>
                          <a:blip r:embed="rId2"/>
                          <a:stretch>
                            <a:fillRect l="-86" t="-157166" r="-110693" b="-207325"/>
                          </a:stretch>
                        </a:blipFill>
                      </a:tcPr>
                    </a:tc>
                    <a:tc vMerge="1">
                      <a:txBody>
                        <a:bodyPr/>
                        <a:lstStyle/>
                        <a:p>
                          <a:endParaRPr lang="en-US"/>
                        </a:p>
                      </a:txBody>
                      <a:tcPr/>
                    </a:tc>
                    <a:tc vMerge="1">
                      <a:txBody>
                        <a:bodyPr/>
                        <a:lstStyle/>
                        <a:p>
                          <a:endParaRPr lang="en-US"/>
                        </a:p>
                      </a:txBody>
                      <a:tcPr/>
                    </a:tc>
                    <a:tc vMerge="1">
                      <a:txBody>
                        <a:bodyPr/>
                        <a:lstStyle/>
                        <a:p>
                          <a:pPr>
                            <a:lnSpc>
                              <a:spcPts val="11900"/>
                            </a:lnSpc>
                            <a:spcAft>
                              <a:spcPts val="600"/>
                            </a:spcAft>
                          </a:pPr>
                          <a:r>
                            <a:rPr lang="en-US" sz="6800" b="0" kern="1200" dirty="0">
                              <a:solidFill>
                                <a:schemeClr val="tx1"/>
                              </a:solidFill>
                              <a:latin typeface="+mj-lt"/>
                              <a:ea typeface="+mn-ea"/>
                              <a:cs typeface="+mn-cs"/>
                            </a:rPr>
                            <a:t>Nam cursus </a:t>
                          </a:r>
                          <a:r>
                            <a:rPr lang="en-US" sz="6800" b="0" kern="1200" dirty="0" err="1">
                              <a:solidFill>
                                <a:schemeClr val="tx1"/>
                              </a:solidFill>
                              <a:latin typeface="+mj-lt"/>
                              <a:ea typeface="+mn-ea"/>
                              <a:cs typeface="+mn-cs"/>
                            </a:rPr>
                            <a:t>consequat</a:t>
                          </a:r>
                          <a:r>
                            <a:rPr lang="en-US" sz="6800" b="0" kern="1200" dirty="0">
                              <a:solidFill>
                                <a:schemeClr val="tx1"/>
                              </a:solidFill>
                              <a:latin typeface="+mj-lt"/>
                              <a:ea typeface="+mn-ea"/>
                              <a:cs typeface="+mn-cs"/>
                            </a:rPr>
                            <a:t> </a:t>
                          </a:r>
                        </a:p>
                        <a:p>
                          <a:pPr>
                            <a:lnSpc>
                              <a:spcPts val="3400"/>
                            </a:lnSpc>
                            <a:spcAft>
                              <a:spcPts val="2800"/>
                            </a:spcAft>
                          </a:pPr>
                          <a:r>
                            <a:rPr lang="en-US" sz="2600" b="0" kern="1200" dirty="0">
                              <a:solidFill>
                                <a:schemeClr val="tx1"/>
                              </a:solidFill>
                              <a:latin typeface="+mn-lt"/>
                              <a:ea typeface="+mn-ea"/>
                              <a:cs typeface="+mn-cs"/>
                            </a:rPr>
                            <a:t>26PT/34 Line Spacing, 28PTS space after. Et </a:t>
                          </a:r>
                          <a:r>
                            <a:rPr lang="en-US" sz="2600" b="0" kern="1200" dirty="0" err="1">
                              <a:solidFill>
                                <a:schemeClr val="tx1"/>
                              </a:solidFill>
                              <a:latin typeface="+mn-lt"/>
                              <a:ea typeface="+mn-ea"/>
                              <a:cs typeface="+mn-cs"/>
                            </a:rPr>
                            <a:t>rutrum</a:t>
                          </a:r>
                          <a:r>
                            <a:rPr lang="en-US" sz="2600" b="0" kern="1200" dirty="0">
                              <a:solidFill>
                                <a:schemeClr val="tx1"/>
                              </a:solidFill>
                              <a:latin typeface="+mn-lt"/>
                              <a:ea typeface="+mn-ea"/>
                              <a:cs typeface="+mn-cs"/>
                            </a:rPr>
                            <a:t> ex </a:t>
                          </a:r>
                          <a:r>
                            <a:rPr lang="en-US" sz="2600" b="0" kern="1200" dirty="0" err="1">
                              <a:solidFill>
                                <a:schemeClr val="tx1"/>
                              </a:solidFill>
                              <a:latin typeface="+mn-lt"/>
                              <a:ea typeface="+mn-ea"/>
                              <a:cs typeface="+mn-cs"/>
                            </a:rPr>
                            <a:t>euismod</a:t>
                          </a:r>
                          <a:r>
                            <a:rPr lang="en-US" sz="2600" b="0" kern="1200" dirty="0">
                              <a:solidFill>
                                <a:schemeClr val="tx1"/>
                              </a:solidFill>
                              <a:latin typeface="+mn-lt"/>
                              <a:ea typeface="+mn-ea"/>
                              <a:cs typeface="+mn-cs"/>
                            </a:rPr>
                            <a:t> vel. </a:t>
                          </a:r>
                          <a:r>
                            <a:rPr lang="en-US" sz="2600" b="0" kern="1200" dirty="0" err="1">
                              <a:solidFill>
                                <a:schemeClr val="tx1"/>
                              </a:solidFill>
                              <a:latin typeface="+mn-lt"/>
                              <a:ea typeface="+mn-ea"/>
                              <a:cs typeface="+mn-cs"/>
                            </a:rPr>
                            <a:t>Pellentesque</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ultricies</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velit</a:t>
                          </a:r>
                          <a:r>
                            <a:rPr lang="en-US" sz="2600" b="0" kern="1200" dirty="0">
                              <a:solidFill>
                                <a:schemeClr val="tx1"/>
                              </a:solidFill>
                              <a:latin typeface="+mn-lt"/>
                              <a:ea typeface="+mn-ea"/>
                              <a:cs typeface="+mn-cs"/>
                            </a:rPr>
                            <a:t> in fermentum, </a:t>
                          </a:r>
                          <a:r>
                            <a:rPr lang="en-US" sz="2600" b="0" kern="1200" dirty="0" err="1">
                              <a:solidFill>
                                <a:schemeClr val="tx1"/>
                              </a:solidFill>
                              <a:latin typeface="+mn-lt"/>
                              <a:ea typeface="+mn-ea"/>
                              <a:cs typeface="+mn-cs"/>
                            </a:rPr>
                            <a:t>lectus</a:t>
                          </a:r>
                          <a:r>
                            <a:rPr lang="en-US" sz="2600" b="0" kern="1200" dirty="0">
                              <a:solidFill>
                                <a:schemeClr val="tx1"/>
                              </a:solidFill>
                              <a:latin typeface="+mn-lt"/>
                              <a:ea typeface="+mn-ea"/>
                              <a:cs typeface="+mn-cs"/>
                            </a:rPr>
                            <a:t> nisi </a:t>
                          </a:r>
                          <a:r>
                            <a:rPr lang="en-US" sz="2600" b="0" kern="1200" dirty="0" err="1">
                              <a:solidFill>
                                <a:schemeClr val="tx1"/>
                              </a:solidFill>
                              <a:latin typeface="+mn-lt"/>
                              <a:ea typeface="+mn-ea"/>
                              <a:cs typeface="+mn-cs"/>
                            </a:rPr>
                            <a:t>pretium</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nibh</a:t>
                          </a:r>
                          <a:r>
                            <a:rPr lang="en-US" sz="2600" b="0" kern="1200" dirty="0">
                              <a:solidFill>
                                <a:schemeClr val="tx1"/>
                              </a:solidFill>
                              <a:latin typeface="+mn-lt"/>
                              <a:ea typeface="+mn-ea"/>
                              <a:cs typeface="+mn-cs"/>
                            </a:rPr>
                            <a:t>, sit </a:t>
                          </a:r>
                          <a:r>
                            <a:rPr lang="en-US" sz="2600" b="0" kern="1200" dirty="0" err="1">
                              <a:solidFill>
                                <a:schemeClr val="tx1"/>
                              </a:solidFill>
                              <a:latin typeface="+mn-lt"/>
                              <a:ea typeface="+mn-ea"/>
                              <a:cs typeface="+mn-cs"/>
                            </a:rPr>
                            <a:t>amet</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aliquam</a:t>
                          </a:r>
                          <a:r>
                            <a:rPr lang="en-US" sz="2600" b="0" kern="1200" dirty="0">
                              <a:solidFill>
                                <a:schemeClr val="tx1"/>
                              </a:solidFill>
                              <a:latin typeface="+mn-lt"/>
                              <a:ea typeface="+mn-ea"/>
                              <a:cs typeface="+mn-cs"/>
                            </a:rPr>
                            <a:t> </a:t>
                          </a:r>
                          <a:r>
                            <a:rPr lang="en-US" sz="2600" b="0" kern="1200" dirty="0" err="1">
                              <a:solidFill>
                                <a:schemeClr val="tx1"/>
                              </a:solidFill>
                              <a:latin typeface="+mn-lt"/>
                              <a:ea typeface="+mn-ea"/>
                              <a:cs typeface="+mn-cs"/>
                            </a:rPr>
                            <a:t>lectus</a:t>
                          </a:r>
                          <a:r>
                            <a:rPr lang="en-US" sz="2600" b="0" kern="1200" dirty="0">
                              <a:solidFill>
                                <a:schemeClr val="tx1"/>
                              </a:solidFill>
                              <a:latin typeface="+mn-lt"/>
                              <a:ea typeface="+mn-ea"/>
                              <a:cs typeface="+mn-cs"/>
                            </a:rPr>
                            <a:t> vel </a:t>
                          </a:r>
                          <a:r>
                            <a:rPr lang="en-US" sz="2600" b="0" kern="1200" dirty="0" err="1">
                              <a:solidFill>
                                <a:schemeClr val="tx1"/>
                              </a:solidFill>
                              <a:latin typeface="+mn-lt"/>
                              <a:ea typeface="+mn-ea"/>
                              <a:cs typeface="+mn-cs"/>
                            </a:rPr>
                            <a:t>velit</a:t>
                          </a:r>
                          <a:r>
                            <a:rPr lang="en-US" sz="2600" b="0" kern="1200" dirty="0">
                              <a:solidFill>
                                <a:schemeClr val="tx1"/>
                              </a:solidFill>
                              <a:latin typeface="+mn-lt"/>
                              <a:ea typeface="+mn-ea"/>
                              <a:cs typeface="+mn-cs"/>
                            </a:rPr>
                            <a:t>.</a:t>
                          </a:r>
                        </a:p>
                        <a:p>
                          <a:pPr marL="274320" indent="-274320">
                            <a:lnSpc>
                              <a:spcPts val="3400"/>
                            </a:lnSpc>
                            <a:spcAft>
                              <a:spcPts val="900"/>
                            </a:spcAft>
                            <a:buFont typeface="Arial" panose="020B0604020202020204" pitchFamily="34" charset="0"/>
                            <a:buChar char="•"/>
                          </a:pPr>
                          <a:r>
                            <a:rPr lang="en-US" sz="2600" b="0" kern="1200" dirty="0">
                              <a:solidFill>
                                <a:schemeClr val="tx1"/>
                              </a:solidFill>
                              <a:latin typeface="+mn-lt"/>
                              <a:ea typeface="+mn-ea"/>
                              <a:cs typeface="+mn-cs"/>
                            </a:rPr>
                            <a:t>26PT/34 Line Spacing, 9PTS space after, .3 inch indent, .3 inch hanging indent</a:t>
                          </a:r>
                          <a:r>
                            <a:rPr lang="en-US" sz="2600" b="1" kern="1200" dirty="0">
                              <a:solidFill>
                                <a:schemeClr val="tx1"/>
                              </a:solidFill>
                              <a:latin typeface="+mn-lt"/>
                              <a:ea typeface="+mn-ea"/>
                              <a:cs typeface="+mn-cs"/>
                            </a:rPr>
                            <a:t>. </a:t>
                          </a:r>
                          <a:r>
                            <a:rPr lang="en-US" sz="2600" b="1" dirty="0">
                              <a:solidFill>
                                <a:schemeClr val="tx1"/>
                              </a:solidFill>
                            </a:rPr>
                            <a:t>Sed </a:t>
                          </a:r>
                          <a:r>
                            <a:rPr lang="en-US" sz="2600" b="1" dirty="0" err="1">
                              <a:solidFill>
                                <a:schemeClr val="tx1"/>
                              </a:solidFill>
                            </a:rPr>
                            <a:t>consequat</a:t>
                          </a:r>
                          <a:r>
                            <a:rPr lang="en-US" sz="2600" b="1" dirty="0">
                              <a:solidFill>
                                <a:schemeClr val="tx1"/>
                              </a:solidFill>
                            </a:rPr>
                            <a:t> id ante vel </a:t>
                          </a:r>
                          <a:r>
                            <a:rPr lang="en-US" sz="2600" b="1" dirty="0" err="1">
                              <a:solidFill>
                                <a:schemeClr val="tx1"/>
                              </a:solidFill>
                            </a:rPr>
                            <a:t>efficitur</a:t>
                          </a:r>
                          <a:r>
                            <a:rPr lang="en-US" sz="2600" b="1" dirty="0">
                              <a:solidFill>
                                <a:schemeClr val="tx1"/>
                              </a:solidFill>
                            </a:rPr>
                            <a:t>. </a:t>
                          </a:r>
                          <a:r>
                            <a:rPr lang="en-US" sz="2600" b="0" dirty="0" err="1">
                              <a:solidFill>
                                <a:schemeClr val="tx1"/>
                              </a:solidFill>
                            </a:rPr>
                            <a:t>Praesent</a:t>
                          </a:r>
                          <a:r>
                            <a:rPr lang="en-US" sz="2600" b="0" dirty="0">
                              <a:solidFill>
                                <a:schemeClr val="tx1"/>
                              </a:solidFill>
                            </a:rPr>
                            <a:t> </a:t>
                          </a:r>
                          <a:r>
                            <a:rPr lang="en-US" sz="2600" b="0" dirty="0" err="1">
                              <a:solidFill>
                                <a:schemeClr val="tx1"/>
                              </a:solidFill>
                            </a:rPr>
                            <a:t>congue</a:t>
                          </a:r>
                          <a:r>
                            <a:rPr lang="en-US" sz="2600" b="0" dirty="0">
                              <a:solidFill>
                                <a:schemeClr val="tx1"/>
                              </a:solidFill>
                            </a:rPr>
                            <a:t> </a:t>
                          </a:r>
                          <a:r>
                            <a:rPr lang="en-US" sz="2600" b="0" dirty="0" err="1">
                              <a:solidFill>
                                <a:schemeClr val="tx1"/>
                              </a:solidFill>
                            </a:rPr>
                            <a:t>augue</a:t>
                          </a:r>
                          <a:r>
                            <a:rPr lang="en-US" sz="2600" b="0" dirty="0">
                              <a:solidFill>
                                <a:schemeClr val="tx1"/>
                              </a:solidFill>
                            </a:rPr>
                            <a:t> </a:t>
                          </a:r>
                          <a:r>
                            <a:rPr lang="en-US" sz="2600" b="0" dirty="0" err="1">
                              <a:solidFill>
                                <a:schemeClr val="tx1"/>
                              </a:solidFill>
                            </a:rPr>
                            <a:t>iaculis</a:t>
                          </a:r>
                          <a:r>
                            <a:rPr lang="en-US" sz="26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kern="1200" dirty="0">
                              <a:solidFill>
                                <a:schemeClr val="tx1"/>
                              </a:solidFill>
                              <a:latin typeface="+mn-lt"/>
                              <a:ea typeface="+mn-ea"/>
                              <a:cs typeface="+mn-cs"/>
                            </a:rPr>
                            <a:t>21PT/31 Line Spacing, .6 inch indent, .3 hanging indent. </a:t>
                          </a:r>
                          <a:r>
                            <a:rPr lang="en-US" sz="2100" b="0" dirty="0">
                              <a:solidFill>
                                <a:schemeClr val="tx1"/>
                              </a:solidFill>
                            </a:rPr>
                            <a:t>In sed </a:t>
                          </a:r>
                          <a:r>
                            <a:rPr lang="en-US" sz="2100" b="0" dirty="0" err="1">
                              <a:solidFill>
                                <a:schemeClr val="tx1"/>
                              </a:solidFill>
                            </a:rPr>
                            <a:t>est</a:t>
                          </a:r>
                          <a:r>
                            <a:rPr lang="en-US" sz="2100" b="0" dirty="0">
                              <a:solidFill>
                                <a:schemeClr val="tx1"/>
                              </a:solidFill>
                            </a:rPr>
                            <a:t> </a:t>
                          </a:r>
                          <a:r>
                            <a:rPr lang="en-US" sz="2100" b="0" dirty="0" err="1">
                              <a:solidFill>
                                <a:schemeClr val="tx1"/>
                              </a:solidFill>
                            </a:rPr>
                            <a:t>finibus</a:t>
                          </a:r>
                          <a:r>
                            <a:rPr lang="en-US" sz="2100" b="0" dirty="0">
                              <a:solidFill>
                                <a:schemeClr val="tx1"/>
                              </a:solidFill>
                            </a:rPr>
                            <a:t>, </a:t>
                          </a:r>
                          <a:r>
                            <a:rPr lang="en-US" sz="2100" b="0" dirty="0" err="1">
                              <a:solidFill>
                                <a:schemeClr val="tx1"/>
                              </a:solidFill>
                            </a:rPr>
                            <a:t>vulputate</a:t>
                          </a:r>
                          <a:r>
                            <a:rPr lang="en-US" sz="2100" b="0" dirty="0">
                              <a:solidFill>
                                <a:schemeClr val="tx1"/>
                              </a:solidFill>
                            </a:rPr>
                            <a:t> </a:t>
                          </a:r>
                          <a:r>
                            <a:rPr lang="en-US" sz="2100" b="0" dirty="0" err="1">
                              <a:solidFill>
                                <a:schemeClr val="tx1"/>
                              </a:solidFill>
                            </a:rPr>
                            <a:t>nunc</a:t>
                          </a:r>
                          <a:r>
                            <a:rPr lang="en-US" sz="2100" b="0" dirty="0">
                              <a:solidFill>
                                <a:schemeClr val="tx1"/>
                              </a:solidFill>
                            </a:rPr>
                            <a:t> gravida, pulvinar lorem. In maximus </a:t>
                          </a:r>
                          <a:r>
                            <a:rPr lang="en-US" sz="2100" b="0" dirty="0" err="1">
                              <a:solidFill>
                                <a:schemeClr val="tx1"/>
                              </a:solidFill>
                            </a:rPr>
                            <a:t>nunc</a:t>
                          </a:r>
                          <a:r>
                            <a:rPr lang="en-US" sz="2100" b="0" dirty="0">
                              <a:solidFill>
                                <a:schemeClr val="tx1"/>
                              </a:solidFill>
                            </a:rPr>
                            <a:t> dolor, sed auctor eros </a:t>
                          </a:r>
                          <a:r>
                            <a:rPr lang="en-US" sz="2100" b="0" dirty="0" err="1">
                              <a:solidFill>
                                <a:schemeClr val="tx1"/>
                              </a:solidFill>
                            </a:rPr>
                            <a:t>porttitor</a:t>
                          </a:r>
                          <a:r>
                            <a:rPr lang="en-US" sz="2100" b="0" dirty="0">
                              <a:solidFill>
                                <a:schemeClr val="tx1"/>
                              </a:solidFill>
                            </a:rPr>
                            <a:t> </a:t>
                          </a:r>
                          <a:r>
                            <a:rPr lang="en-US" sz="2100" b="0" dirty="0" err="1">
                              <a:solidFill>
                                <a:schemeClr val="tx1"/>
                              </a:solidFill>
                            </a:rPr>
                            <a:t>quis</a:t>
                          </a:r>
                          <a:r>
                            <a:rPr lang="en-US" sz="21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dirty="0" err="1">
                              <a:solidFill>
                                <a:schemeClr val="tx1"/>
                              </a:solidFill>
                            </a:rPr>
                            <a:t>Fusce</a:t>
                          </a:r>
                          <a:r>
                            <a:rPr lang="en-US" sz="2100" b="0" dirty="0">
                              <a:solidFill>
                                <a:schemeClr val="tx1"/>
                              </a:solidFill>
                            </a:rPr>
                            <a:t> </a:t>
                          </a:r>
                          <a:r>
                            <a:rPr lang="en-US" sz="2100" b="0" dirty="0" err="1">
                              <a:solidFill>
                                <a:schemeClr val="tx1"/>
                              </a:solidFill>
                            </a:rPr>
                            <a:t>ornare</a:t>
                          </a:r>
                          <a:r>
                            <a:rPr lang="en-US" sz="2100" b="0" dirty="0">
                              <a:solidFill>
                                <a:schemeClr val="tx1"/>
                              </a:solidFill>
                            </a:rPr>
                            <a:t> </a:t>
                          </a:r>
                          <a:r>
                            <a:rPr lang="en-US" sz="2100" b="0" dirty="0" err="1">
                              <a:solidFill>
                                <a:schemeClr val="tx1"/>
                              </a:solidFill>
                            </a:rPr>
                            <a:t>dignissim</a:t>
                          </a:r>
                          <a:r>
                            <a:rPr lang="en-US" sz="2100" b="0" dirty="0">
                              <a:solidFill>
                                <a:schemeClr val="tx1"/>
                              </a:solidFill>
                            </a:rPr>
                            <a:t> nisi. Nam sit </a:t>
                          </a:r>
                          <a:r>
                            <a:rPr lang="en-US" sz="2100" b="0" dirty="0" err="1">
                              <a:solidFill>
                                <a:schemeClr val="tx1"/>
                              </a:solidFill>
                            </a:rPr>
                            <a:t>amet</a:t>
                          </a:r>
                          <a:r>
                            <a:rPr lang="en-US" sz="2100" b="0" dirty="0">
                              <a:solidFill>
                                <a:schemeClr val="tx1"/>
                              </a:solidFill>
                            </a:rPr>
                            <a:t> </a:t>
                          </a:r>
                          <a:r>
                            <a:rPr lang="en-US" sz="2100" b="0" dirty="0" err="1">
                              <a:solidFill>
                                <a:schemeClr val="tx1"/>
                              </a:solidFill>
                            </a:rPr>
                            <a:t>risus</a:t>
                          </a:r>
                          <a:r>
                            <a:rPr lang="en-US" sz="2100" b="0" dirty="0">
                              <a:solidFill>
                                <a:schemeClr val="tx1"/>
                              </a:solidFill>
                            </a:rPr>
                            <a:t> vel </a:t>
                          </a:r>
                          <a:r>
                            <a:rPr lang="en-US" sz="2100" b="0" dirty="0" err="1">
                              <a:solidFill>
                                <a:schemeClr val="tx1"/>
                              </a:solidFill>
                            </a:rPr>
                            <a:t>lacus</a:t>
                          </a:r>
                          <a:r>
                            <a:rPr lang="en-US" sz="2100" b="0" dirty="0">
                              <a:solidFill>
                                <a:schemeClr val="tx1"/>
                              </a:solidFill>
                            </a:rPr>
                            <a:t> </a:t>
                          </a:r>
                          <a:r>
                            <a:rPr lang="en-US" sz="2100" b="0" dirty="0" err="1">
                              <a:solidFill>
                                <a:schemeClr val="tx1"/>
                              </a:solidFill>
                            </a:rPr>
                            <a:t>tempor</a:t>
                          </a:r>
                          <a:r>
                            <a:rPr lang="en-US" sz="2100" b="0" dirty="0">
                              <a:solidFill>
                                <a:schemeClr val="tx1"/>
                              </a:solidFill>
                            </a:rPr>
                            <a:t> </a:t>
                          </a:r>
                          <a:r>
                            <a:rPr lang="en-US" sz="2100" b="0" dirty="0" err="1">
                              <a:solidFill>
                                <a:schemeClr val="tx1"/>
                              </a:solidFill>
                            </a:rPr>
                            <a:t>tincidunt</a:t>
                          </a:r>
                          <a:r>
                            <a:rPr lang="en-US" sz="2100" b="0" dirty="0">
                              <a:solidFill>
                                <a:schemeClr val="tx1"/>
                              </a:solidFill>
                            </a:rPr>
                            <a:t>.</a:t>
                          </a:r>
                        </a:p>
                        <a:p>
                          <a:pPr marL="548640" lvl="1" indent="-274320">
                            <a:lnSpc>
                              <a:spcPts val="3100"/>
                            </a:lnSpc>
                            <a:spcAft>
                              <a:spcPts val="0"/>
                            </a:spcAft>
                            <a:buFont typeface="Arial" panose="020B0604020202020204" pitchFamily="34" charset="0"/>
                            <a:buChar char="•"/>
                          </a:pPr>
                          <a:r>
                            <a:rPr lang="en-US" sz="2100" b="0" dirty="0">
                              <a:solidFill>
                                <a:schemeClr val="tx1"/>
                              </a:solidFill>
                            </a:rPr>
                            <a:t>Donec </a:t>
                          </a:r>
                          <a:r>
                            <a:rPr lang="en-US" sz="2100" b="0" dirty="0" err="1">
                              <a:solidFill>
                                <a:schemeClr val="tx1"/>
                              </a:solidFill>
                            </a:rPr>
                            <a:t>rhoncus</a:t>
                          </a:r>
                          <a:r>
                            <a:rPr lang="en-US" sz="2100" b="0" dirty="0">
                              <a:solidFill>
                                <a:schemeClr val="tx1"/>
                              </a:solidFill>
                            </a:rPr>
                            <a:t> vestibulum </a:t>
                          </a:r>
                          <a:r>
                            <a:rPr lang="en-US" sz="2100" b="0" dirty="0" err="1">
                              <a:solidFill>
                                <a:schemeClr val="tx1"/>
                              </a:solidFill>
                            </a:rPr>
                            <a:t>erat</a:t>
                          </a:r>
                          <a:r>
                            <a:rPr lang="en-US" sz="2100" b="0" dirty="0">
                              <a:solidFill>
                                <a:schemeClr val="tx1"/>
                              </a:solidFill>
                            </a:rPr>
                            <a:t>, </a:t>
                          </a:r>
                          <a:r>
                            <a:rPr lang="en-US" sz="2100" b="0" dirty="0" err="1">
                              <a:solidFill>
                                <a:schemeClr val="tx1"/>
                              </a:solidFill>
                            </a:rPr>
                            <a:t>quis</a:t>
                          </a:r>
                          <a:r>
                            <a:rPr lang="en-US" sz="2100" b="0" dirty="0">
                              <a:solidFill>
                                <a:schemeClr val="tx1"/>
                              </a:solidFill>
                            </a:rPr>
                            <a:t> </a:t>
                          </a:r>
                          <a:r>
                            <a:rPr lang="en-US" sz="2100" b="0" dirty="0" err="1">
                              <a:solidFill>
                                <a:schemeClr val="tx1"/>
                              </a:solidFill>
                            </a:rPr>
                            <a:t>aliquam</a:t>
                          </a:r>
                          <a:r>
                            <a:rPr lang="en-US" sz="2100" b="0" dirty="0">
                              <a:solidFill>
                                <a:schemeClr val="tx1"/>
                              </a:solidFill>
                            </a:rPr>
                            <a:t> </a:t>
                          </a:r>
                          <a:r>
                            <a:rPr lang="en-US" sz="2100" b="0" dirty="0" err="1">
                              <a:solidFill>
                                <a:schemeClr val="tx1"/>
                              </a:solidFill>
                            </a:rPr>
                            <a:t>leo</a:t>
                          </a:r>
                          <a:r>
                            <a:rPr lang="en-US" sz="2100" b="0" dirty="0">
                              <a:solidFill>
                                <a:schemeClr val="tx1"/>
                              </a:solidFill>
                            </a:rPr>
                            <a:t> gravida </a:t>
                          </a:r>
                          <a:r>
                            <a:rPr lang="en-US" sz="2100" b="0" dirty="0" err="1">
                              <a:solidFill>
                                <a:schemeClr val="tx1"/>
                              </a:solidFill>
                            </a:rPr>
                            <a:t>egestas</a:t>
                          </a:r>
                          <a:r>
                            <a:rPr lang="en-US" sz="2100" b="0" dirty="0">
                              <a:solidFill>
                                <a:schemeClr val="tx1"/>
                              </a:solidFill>
                            </a:rPr>
                            <a:t>.</a:t>
                          </a:r>
                        </a:p>
                        <a:p>
                          <a:pPr marL="274320" indent="-274320">
                            <a:lnSpc>
                              <a:spcPts val="3400"/>
                            </a:lnSpc>
                            <a:spcBef>
                              <a:spcPts val="900"/>
                            </a:spcBef>
                            <a:spcAft>
                              <a:spcPts val="900"/>
                            </a:spcAft>
                            <a:buFont typeface="Arial" panose="020B0604020202020204" pitchFamily="34" charset="0"/>
                            <a:buChar char="•"/>
                          </a:pPr>
                          <a:r>
                            <a:rPr lang="en-US" sz="2600" b="1" dirty="0">
                              <a:solidFill>
                                <a:schemeClr val="tx1"/>
                              </a:solidFill>
                            </a:rPr>
                            <a:t>Sed </a:t>
                          </a:r>
                          <a:r>
                            <a:rPr lang="en-US" sz="2600" b="1" dirty="0" err="1">
                              <a:solidFill>
                                <a:schemeClr val="tx1"/>
                              </a:solidFill>
                            </a:rPr>
                            <a:t>luctus</a:t>
                          </a:r>
                          <a:r>
                            <a:rPr lang="en-US" sz="2600" b="1" dirty="0">
                              <a:solidFill>
                                <a:schemeClr val="tx1"/>
                              </a:solidFill>
                            </a:rPr>
                            <a:t>, </a:t>
                          </a:r>
                          <a:r>
                            <a:rPr lang="en-US" sz="2600" b="1" dirty="0" err="1">
                              <a:solidFill>
                                <a:schemeClr val="tx1"/>
                              </a:solidFill>
                            </a:rPr>
                            <a:t>elit</a:t>
                          </a:r>
                          <a:r>
                            <a:rPr lang="en-US" sz="2600" b="1" dirty="0">
                              <a:solidFill>
                                <a:schemeClr val="tx1"/>
                              </a:solidFill>
                            </a:rPr>
                            <a:t> sit </a:t>
                          </a:r>
                          <a:r>
                            <a:rPr lang="en-US" sz="2600" b="1" dirty="0" err="1">
                              <a:solidFill>
                                <a:schemeClr val="tx1"/>
                              </a:solidFill>
                            </a:rPr>
                            <a:t>amet</a:t>
                          </a:r>
                          <a:r>
                            <a:rPr lang="en-US" sz="2600" b="1" dirty="0">
                              <a:solidFill>
                                <a:schemeClr val="tx1"/>
                              </a:solidFill>
                            </a:rPr>
                            <a:t> </a:t>
                          </a:r>
                          <a:r>
                            <a:rPr lang="en-US" sz="2600" b="0" dirty="0">
                              <a:solidFill>
                                <a:schemeClr val="tx1"/>
                              </a:solidFill>
                            </a:rPr>
                            <a:t>dictum maximus, diam dolor </a:t>
                          </a:r>
                          <a:r>
                            <a:rPr lang="en-US" sz="2600" b="0" dirty="0" err="1">
                              <a:solidFill>
                                <a:schemeClr val="tx1"/>
                              </a:solidFill>
                            </a:rPr>
                            <a:t>faucibus</a:t>
                          </a:r>
                          <a:r>
                            <a:rPr lang="en-US" sz="2600" b="0" dirty="0">
                              <a:solidFill>
                                <a:schemeClr val="tx1"/>
                              </a:solidFill>
                            </a:rPr>
                            <a:t> </a:t>
                          </a:r>
                          <a:r>
                            <a:rPr lang="en-US" sz="2600" b="0" dirty="0" err="1">
                              <a:solidFill>
                                <a:schemeClr val="tx1"/>
                              </a:solidFill>
                            </a:rPr>
                            <a:t>purus</a:t>
                          </a:r>
                          <a:r>
                            <a:rPr lang="en-US" sz="2600" b="0" dirty="0">
                              <a:solidFill>
                                <a:schemeClr val="tx1"/>
                              </a:solidFill>
                            </a:rPr>
                            <a:t>, sed </a:t>
                          </a:r>
                          <a:r>
                            <a:rPr lang="en-US" sz="2600" b="0" dirty="0" err="1">
                              <a:solidFill>
                                <a:schemeClr val="tx1"/>
                              </a:solidFill>
                            </a:rPr>
                            <a:t>lobortis</a:t>
                          </a:r>
                          <a:r>
                            <a:rPr lang="en-US" sz="2600" b="0" dirty="0">
                              <a:solidFill>
                                <a:schemeClr val="tx1"/>
                              </a:solidFill>
                            </a:rPr>
                            <a:t> </a:t>
                          </a:r>
                          <a:r>
                            <a:rPr lang="en-US" sz="2600" b="0" dirty="0" err="1">
                              <a:solidFill>
                                <a:schemeClr val="tx1"/>
                              </a:solidFill>
                            </a:rPr>
                            <a:t>justo</a:t>
                          </a:r>
                          <a:r>
                            <a:rPr lang="en-US" sz="2600" b="0" dirty="0">
                              <a:solidFill>
                                <a:schemeClr val="tx1"/>
                              </a:solidFill>
                            </a:rPr>
                            <a:t> </a:t>
                          </a:r>
                          <a:r>
                            <a:rPr lang="en-US" sz="2600" b="0" dirty="0" err="1">
                              <a:solidFill>
                                <a:schemeClr val="tx1"/>
                              </a:solidFill>
                            </a:rPr>
                            <a:t>erat</a:t>
                          </a:r>
                          <a:r>
                            <a:rPr lang="en-US" sz="2600" b="0" dirty="0">
                              <a:solidFill>
                                <a:schemeClr val="tx1"/>
                              </a:solidFill>
                            </a:rPr>
                            <a:t> id </a:t>
                          </a:r>
                          <a:r>
                            <a:rPr lang="en-US" sz="2600" b="0" dirty="0" err="1">
                              <a:solidFill>
                                <a:schemeClr val="tx1"/>
                              </a:solidFill>
                            </a:rPr>
                            <a:t>eleifend</a:t>
                          </a:r>
                          <a:r>
                            <a:rPr lang="en-US" sz="2600" b="0" dirty="0">
                              <a:solidFill>
                                <a:schemeClr val="tx1"/>
                              </a:solidFill>
                            </a:rPr>
                            <a:t> </a:t>
                          </a:r>
                          <a:r>
                            <a:rPr lang="en-US" sz="2600" b="0" dirty="0" err="1">
                              <a:solidFill>
                                <a:schemeClr val="tx1"/>
                              </a:solidFill>
                            </a:rPr>
                            <a:t>turpis</a:t>
                          </a:r>
                          <a:r>
                            <a:rPr lang="en-US" sz="2600" b="0" dirty="0">
                              <a:solidFill>
                                <a:schemeClr val="tx1"/>
                              </a:solidFill>
                            </a:rPr>
                            <a:t>.</a:t>
                          </a:r>
                        </a:p>
                        <a:p>
                          <a:pPr marL="274320" indent="-274320">
                            <a:lnSpc>
                              <a:spcPts val="3400"/>
                            </a:lnSpc>
                            <a:spcAft>
                              <a:spcPts val="0"/>
                            </a:spcAft>
                            <a:buFont typeface="Arial" panose="020B0604020202020204" pitchFamily="34" charset="0"/>
                            <a:buChar char="•"/>
                          </a:pPr>
                          <a:r>
                            <a:rPr lang="en-US" sz="2600" b="1" dirty="0" err="1">
                              <a:solidFill>
                                <a:schemeClr val="tx1"/>
                              </a:solidFill>
                            </a:rPr>
                            <a:t>Pellentesque</a:t>
                          </a:r>
                          <a:r>
                            <a:rPr lang="en-US" sz="2600" b="1" dirty="0">
                              <a:solidFill>
                                <a:schemeClr val="tx1"/>
                              </a:solidFill>
                            </a:rPr>
                            <a:t> </a:t>
                          </a:r>
                          <a:r>
                            <a:rPr lang="en-US" sz="2600" b="1" dirty="0" err="1">
                              <a:solidFill>
                                <a:schemeClr val="tx1"/>
                              </a:solidFill>
                            </a:rPr>
                            <a:t>facilisis</a:t>
                          </a:r>
                          <a:r>
                            <a:rPr lang="en-US" sz="2600" b="1" dirty="0">
                              <a:solidFill>
                                <a:schemeClr val="tx1"/>
                              </a:solidFill>
                            </a:rPr>
                            <a:t> dolor </a:t>
                          </a:r>
                          <a:r>
                            <a:rPr lang="en-US" sz="2600" b="0" dirty="0">
                              <a:solidFill>
                                <a:schemeClr val="tx1"/>
                              </a:solidFill>
                            </a:rPr>
                            <a:t>in </a:t>
                          </a:r>
                          <a:r>
                            <a:rPr lang="en-US" sz="2600" b="0" dirty="0" err="1">
                              <a:solidFill>
                                <a:schemeClr val="tx1"/>
                              </a:solidFill>
                            </a:rPr>
                            <a:t>leo</a:t>
                          </a:r>
                          <a:r>
                            <a:rPr lang="en-US" sz="2600" b="0" dirty="0">
                              <a:solidFill>
                                <a:schemeClr val="tx1"/>
                              </a:solidFill>
                            </a:rPr>
                            <a:t> </a:t>
                          </a:r>
                          <a:r>
                            <a:rPr lang="en-US" sz="2600" b="0" dirty="0" err="1">
                              <a:solidFill>
                                <a:schemeClr val="tx1"/>
                              </a:solidFill>
                            </a:rPr>
                            <a:t>bibendum</a:t>
                          </a:r>
                          <a:r>
                            <a:rPr lang="en-US" sz="2600" b="0" dirty="0">
                              <a:solidFill>
                                <a:schemeClr val="tx1"/>
                              </a:solidFill>
                            </a:rPr>
                            <a:t> </a:t>
                          </a:r>
                          <a:r>
                            <a:rPr lang="en-US" sz="2600" b="0" dirty="0" err="1">
                              <a:solidFill>
                                <a:schemeClr val="tx1"/>
                              </a:solidFill>
                            </a:rPr>
                            <a:t>congue</a:t>
                          </a:r>
                          <a:r>
                            <a:rPr lang="en-US" sz="2600" b="0" dirty="0">
                              <a:solidFill>
                                <a:schemeClr val="tx1"/>
                              </a:solidFill>
                            </a:rPr>
                            <a:t>. Maecenas </a:t>
                          </a:r>
                          <a:r>
                            <a:rPr lang="en-US" sz="2600" b="0" dirty="0" err="1">
                              <a:solidFill>
                                <a:schemeClr val="tx1"/>
                              </a:solidFill>
                            </a:rPr>
                            <a:t>congue</a:t>
                          </a:r>
                          <a:r>
                            <a:rPr lang="en-US" sz="2600" b="0" dirty="0">
                              <a:solidFill>
                                <a:schemeClr val="tx1"/>
                              </a:solidFill>
                            </a:rPr>
                            <a:t> </a:t>
                          </a:r>
                          <a:r>
                            <a:rPr lang="en-US" sz="2600" b="0" dirty="0" err="1">
                              <a:solidFill>
                                <a:schemeClr val="tx1"/>
                              </a:solidFill>
                            </a:rPr>
                            <a:t>finibus</a:t>
                          </a:r>
                          <a:r>
                            <a:rPr lang="en-US" sz="2600" b="0" dirty="0">
                              <a:solidFill>
                                <a:schemeClr val="tx1"/>
                              </a:solidFill>
                            </a:rPr>
                            <a:t> </a:t>
                          </a:r>
                          <a:r>
                            <a:rPr lang="en-US" sz="2600" b="0" dirty="0" err="1">
                              <a:solidFill>
                                <a:schemeClr val="tx1"/>
                              </a:solidFill>
                            </a:rPr>
                            <a:t>justo</a:t>
                          </a:r>
                          <a:r>
                            <a:rPr lang="en-US" sz="2600" b="0" dirty="0">
                              <a:solidFill>
                                <a:schemeClr val="tx1"/>
                              </a:solidFill>
                            </a:rPr>
                            <a:t>, vitae </a:t>
                          </a:r>
                          <a:r>
                            <a:rPr lang="en-US" sz="2600" b="0" dirty="0" err="1">
                              <a:solidFill>
                                <a:schemeClr val="tx1"/>
                              </a:solidFill>
                            </a:rPr>
                            <a:t>eleifend</a:t>
                          </a:r>
                          <a:r>
                            <a:rPr lang="en-US" sz="2600" b="0" dirty="0">
                              <a:solidFill>
                                <a:schemeClr val="tx1"/>
                              </a:solidFill>
                            </a:rPr>
                            <a:t> </a:t>
                          </a:r>
                          <a:r>
                            <a:rPr lang="en-US" sz="2600" b="0" dirty="0" err="1">
                              <a:solidFill>
                                <a:schemeClr val="tx1"/>
                              </a:solidFill>
                            </a:rPr>
                            <a:t>urna</a:t>
                          </a:r>
                          <a:r>
                            <a:rPr lang="en-US" sz="2600" b="0" dirty="0">
                              <a:solidFill>
                                <a:schemeClr val="tx1"/>
                              </a:solidFill>
                            </a:rPr>
                            <a:t> </a:t>
                          </a:r>
                          <a:r>
                            <a:rPr lang="en-US" sz="2600" b="0" dirty="0" err="1">
                              <a:solidFill>
                                <a:schemeClr val="tx1"/>
                              </a:solidFill>
                            </a:rPr>
                            <a:t>facilisis</a:t>
                          </a:r>
                          <a:r>
                            <a:rPr lang="en-US" sz="2600" b="0" dirty="0">
                              <a:solidFill>
                                <a:schemeClr val="tx1"/>
                              </a:solidFill>
                            </a:rPr>
                            <a:t> at.</a:t>
                          </a: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5273282"/>
                      </a:ext>
                    </a:extLst>
                  </a:tr>
                  <a:tr h="735294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nSpc>
                              <a:spcPts val="11900"/>
                            </a:lnSpc>
                            <a:spcAft>
                              <a:spcPts val="600"/>
                            </a:spcAft>
                          </a:pPr>
                          <a:r>
                            <a:rPr lang="en-US" sz="6800" b="0" kern="1200" dirty="0">
                              <a:solidFill>
                                <a:schemeClr val="tx1"/>
                              </a:solidFill>
                              <a:latin typeface="+mj-lt"/>
                              <a:ea typeface="+mn-ea"/>
                              <a:cs typeface="+mn-cs"/>
                            </a:rPr>
                            <a:t>Multimodal Losses </a:t>
                          </a:r>
                        </a:p>
                        <a:p>
                          <a:pPr>
                            <a:lnSpc>
                              <a:spcPts val="3400"/>
                            </a:lnSpc>
                            <a:spcAft>
                              <a:spcPts val="2800"/>
                            </a:spcAft>
                          </a:pPr>
                          <a:r>
                            <a:rPr lang="en-US" sz="2600" b="0" kern="1200" dirty="0">
                              <a:solidFill>
                                <a:schemeClr val="tx1"/>
                              </a:solidFill>
                              <a:latin typeface="+mn-lt"/>
                              <a:ea typeface="+mn-ea"/>
                              <a:cs typeface="+mn-cs"/>
                            </a:rPr>
                            <a:t>Difference between the cross-modality alignment loss and the audio discriminative loss.</a:t>
                          </a: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50863130"/>
                      </a:ext>
                    </a:extLst>
                  </a:tr>
                  <a:tr h="167451">
                    <a:tc rowSpan="2">
                      <a:txBody>
                        <a:bodyPr/>
                        <a:lstStyle/>
                        <a:p>
                          <a:pPr>
                            <a:lnSpc>
                              <a:spcPts val="9500"/>
                            </a:lnSpc>
                          </a:pPr>
                          <a:r>
                            <a:rPr lang="en-US" sz="4200" b="1" dirty="0">
                              <a:solidFill>
                                <a:schemeClr val="tx1"/>
                              </a:solidFill>
                            </a:rPr>
                            <a:t>Contributions</a:t>
                          </a:r>
                        </a:p>
                        <a:p>
                          <a:pPr marL="514350" indent="-514350">
                            <a:lnSpc>
                              <a:spcPct val="100000"/>
                            </a:lnSpc>
                            <a:spcAft>
                              <a:spcPts val="2800"/>
                            </a:spcAft>
                            <a:buFont typeface="+mj-lt"/>
                            <a:buAutoNum type="arabicPeriod"/>
                          </a:pPr>
                          <a:r>
                            <a:rPr lang="en-US" sz="2600" dirty="0">
                              <a:solidFill>
                                <a:schemeClr val="tx1"/>
                              </a:solidFill>
                            </a:rPr>
                            <a:t>We formulate a new end-to-end ER research problem: S2E and adapt three public datasets for this problem, covering a various catalog sizes, entity types and acoustic recordings conditions;</a:t>
                          </a:r>
                        </a:p>
                        <a:p>
                          <a:pPr marL="514350" indent="-514350">
                            <a:lnSpc>
                              <a:spcPct val="100000"/>
                            </a:lnSpc>
                            <a:spcAft>
                              <a:spcPts val="2800"/>
                            </a:spcAft>
                            <a:buFont typeface="+mj-lt"/>
                            <a:buAutoNum type="arabicPeriod"/>
                          </a:pPr>
                          <a:r>
                            <a:rPr lang="en-US" sz="2600" dirty="0">
                              <a:solidFill>
                                <a:schemeClr val="tx1"/>
                              </a:solidFill>
                            </a:rPr>
                            <a:t>We propose a novel S2E solution by enhancing modality alignment between audio and entity text signals via an effective retrieval co-attention mechanism and refined training objectives composed of a modality alignment loss and an audio discriminative loss; </a:t>
                          </a:r>
                        </a:p>
                        <a:p>
                          <a:pPr marL="514350" indent="-514350">
                            <a:lnSpc>
                              <a:spcPct val="100000"/>
                            </a:lnSpc>
                            <a:spcAft>
                              <a:spcPts val="2800"/>
                            </a:spcAft>
                            <a:buFont typeface="+mj-lt"/>
                            <a:buAutoNum type="arabicPeriod"/>
                          </a:pPr>
                          <a:r>
                            <a:rPr lang="en-US" sz="2600" dirty="0">
                              <a:solidFill>
                                <a:schemeClr val="tx1"/>
                              </a:solidFill>
                            </a:rPr>
                            <a:t>We conduct comprehensive experiments to demonstrate the efficacy of the proposed design and attribute the contribution of each individual component. Remarkably, the proposed method surpasses the cascaded solution, with ER recall@1 improvements of 2.6%, 47.0%, and 73.3% across three datasets respectively, although being 42% smaller in terms of model parameters.</a:t>
                          </a:r>
                          <a:endParaRPr lang="en-US" dirty="0"/>
                        </a:p>
                      </a:txBody>
                      <a:tcPr marL="365760" marR="365760" marT="0" marB="0">
                        <a:lnB w="57150" cap="flat" cmpd="sng" algn="ctr">
                          <a:noFill/>
                          <a:prstDash val="solid"/>
                          <a:round/>
                          <a:headEnd type="none" w="med" len="med"/>
                          <a:tailEnd type="none" w="med" len="med"/>
                        </a:lnB>
                        <a:solidFill>
                          <a:schemeClr val="accent1">
                            <a:alpha val="20000"/>
                          </a:schemeClr>
                        </a:solidFill>
                      </a:tcPr>
                    </a:tc>
                    <a:tc vMerge="1">
                      <a:txBody>
                        <a:bodyPr/>
                        <a:lstStyle/>
                        <a:p>
                          <a:endParaRPr lang="en-US"/>
                        </a:p>
                      </a:txBody>
                      <a:tcPr/>
                    </a:tc>
                    <a:tc vMerge="1">
                      <a:txBody>
                        <a:bodyPr/>
                        <a:lstStyle/>
                        <a:p>
                          <a:endParaRPr lang="en-US"/>
                        </a:p>
                      </a:txBody>
                      <a:tcPr/>
                    </a:tc>
                    <a:tc vMerge="1">
                      <a:txBody>
                        <a:bodyPr/>
                        <a:lstStyle/>
                        <a:p>
                          <a:pPr marL="274320" indent="-274320">
                            <a:lnSpc>
                              <a:spcPts val="3400"/>
                            </a:lnSpc>
                            <a:spcAft>
                              <a:spcPts val="0"/>
                            </a:spcAft>
                            <a:buFont typeface="Arial" panose="020B0604020202020204" pitchFamily="34" charset="0"/>
                            <a:buChar char="•"/>
                          </a:pPr>
                          <a:endParaRPr lang="en-US" sz="4400" b="0" dirty="0">
                            <a:solidFill>
                              <a:schemeClr val="tx1"/>
                            </a:solidFill>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821865"/>
                      </a:ext>
                    </a:extLst>
                  </a:tr>
                  <a:tr h="6404548">
                    <a:tc vMerge="1">
                      <a:txBody>
                        <a:bodyPr/>
                        <a:lstStyle/>
                        <a:p>
                          <a:pPr marL="514350" indent="-514350">
                            <a:lnSpc>
                              <a:spcPct val="100000"/>
                            </a:lnSpc>
                            <a:spcAft>
                              <a:spcPts val="2800"/>
                            </a:spcAft>
                            <a:buFont typeface="+mj-lt"/>
                            <a:buAutoNum type="arabicPeriod"/>
                          </a:pPr>
                          <a:endParaRPr lang="en-US" dirty="0"/>
                        </a:p>
                      </a:txBody>
                      <a:tcPr marL="365760" marR="365760" marT="0" marB="0">
                        <a:lnT w="12700" cmpd="sng">
                          <a:noFill/>
                        </a:lnT>
                        <a:lnB w="57150" cap="flat" cmpd="sng" algn="ctr">
                          <a:noFill/>
                          <a:prstDash val="solid"/>
                          <a:round/>
                          <a:headEnd type="none" w="med" len="med"/>
                          <a:tailEnd type="none" w="med" len="med"/>
                        </a:lnB>
                        <a:solidFill>
                          <a:schemeClr val="accent1">
                            <a:alpha val="20000"/>
                          </a:schemeClr>
                        </a:solidFill>
                      </a:tcPr>
                    </a:tc>
                    <a:tc vMerge="1">
                      <a:txBody>
                        <a:bodyPr/>
                        <a:lstStyle/>
                        <a:p>
                          <a:endParaRPr lang="en-US"/>
                        </a:p>
                      </a:txBody>
                      <a:tcPr/>
                    </a:tc>
                    <a:tc vMerge="1">
                      <a:txBody>
                        <a:bodyPr/>
                        <a:lstStyle/>
                        <a:p>
                          <a:endParaRPr lang="en-US"/>
                        </a:p>
                      </a:txBody>
                      <a:tcPr/>
                    </a:tc>
                    <a:tc rowSpan="3">
                      <a:txBody>
                        <a:bodyPr/>
                        <a:lstStyle/>
                        <a:p>
                          <a:pPr>
                            <a:lnSpc>
                              <a:spcPts val="11900"/>
                            </a:lnSpc>
                            <a:spcAft>
                              <a:spcPts val="600"/>
                            </a:spcAft>
                          </a:pPr>
                          <a:r>
                            <a:rPr lang="en-US" sz="6800" b="0" kern="1200" dirty="0">
                              <a:solidFill>
                                <a:schemeClr val="tx1"/>
                              </a:solidFill>
                              <a:latin typeface="+mj-lt"/>
                              <a:ea typeface="+mn-ea"/>
                              <a:cs typeface="+mn-cs"/>
                            </a:rPr>
                            <a:t>Results</a:t>
                          </a:r>
                        </a:p>
                        <a:p>
                          <a:pPr>
                            <a:lnSpc>
                              <a:spcPts val="3400"/>
                            </a:lnSpc>
                            <a:spcAft>
                              <a:spcPts val="2800"/>
                            </a:spcAft>
                          </a:pPr>
                          <a:r>
                            <a:rPr lang="en-US" sz="2600" b="1" kern="1200" dirty="0">
                              <a:solidFill>
                                <a:schemeClr val="tx1"/>
                              </a:solidFill>
                              <a:latin typeface="+mn-lt"/>
                              <a:ea typeface="+mn-ea"/>
                              <a:cs typeface="+mn-cs"/>
                            </a:rPr>
                            <a:t>To assess the contribution of each component, we conduct structured ablation study, detailed in Table 1 and present results in Table 2.</a:t>
                          </a:r>
                          <a:endParaRPr lang="en-US" dirty="0"/>
                        </a:p>
                      </a:txBody>
                      <a:tcPr marL="0" marR="0" marT="0" marB="0">
                        <a:lnT w="57150" cap="flat" cmpd="sng" algn="ctr">
                          <a:solidFill>
                            <a:schemeClr val="accent1"/>
                          </a:solidFill>
                          <a:prstDash val="solid"/>
                          <a:round/>
                          <a:headEnd type="none" w="med" len="med"/>
                          <a:tailEnd type="none" w="med" len="med"/>
                        </a:lnT>
                        <a:lnB w="57150" cap="flat" cmpd="sng" algn="ctr">
                          <a:noFill/>
                          <a:prstDash val="solid"/>
                          <a:round/>
                          <a:headEnd type="none" w="med" len="med"/>
                          <a:tailEnd type="none" w="med" len="med"/>
                        </a:lnB>
                        <a:noFill/>
                      </a:tcPr>
                    </a:tc>
                    <a:extLst>
                      <a:ext uri="{0D108BD9-81ED-4DB2-BD59-A6C34878D82A}">
                        <a16:rowId xmlns:a16="http://schemas.microsoft.com/office/drawing/2014/main" val="444472255"/>
                      </a:ext>
                    </a:extLst>
                  </a:tr>
                  <a:tr h="275950">
                    <a:tc>
                      <a:txBody>
                        <a:bodyPr/>
                        <a:lstStyle/>
                        <a:p>
                          <a:endParaRPr lang="en-US" dirty="0"/>
                        </a:p>
                      </a:txBody>
                      <a:tcPr marL="0" marR="0" marT="0" marB="0" anchor="ctr">
                        <a:lnT w="5715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dirty="0">
                            <a:latin typeface="+mn-lt"/>
                          </a:endParaRPr>
                        </a:p>
                      </a:txBody>
                      <a:tcPr marL="0" marR="0" marT="0" marB="0">
                        <a:lnT w="5715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68298304"/>
                      </a:ext>
                    </a:extLst>
                  </a:tr>
                  <a:tr h="9639007">
                    <a:tc>
                      <a:txBody>
                        <a:bodyPr/>
                        <a:lstStyle/>
                        <a:p>
                          <a:pPr marL="0" marR="0" lvl="0" indent="0" algn="l" defTabSz="4389120" rtl="0" eaLnBrk="1" fontAlgn="auto" latinLnBrk="0" hangingPunct="1">
                            <a:lnSpc>
                              <a:spcPts val="11900"/>
                            </a:lnSpc>
                            <a:spcBef>
                              <a:spcPts val="0"/>
                            </a:spcBef>
                            <a:spcAft>
                              <a:spcPts val="0"/>
                            </a:spcAft>
                            <a:buClrTx/>
                            <a:buSzTx/>
                            <a:buFontTx/>
                            <a:buNone/>
                            <a:tabLst/>
                            <a:defRPr/>
                          </a:pPr>
                          <a:r>
                            <a:rPr lang="en-US" sz="6800" b="0" kern="1200" dirty="0">
                              <a:solidFill>
                                <a:schemeClr val="tx1"/>
                              </a:solidFill>
                              <a:latin typeface="+mj-lt"/>
                              <a:ea typeface="+mn-ea"/>
                              <a:cs typeface="+mn-cs"/>
                            </a:rPr>
                            <a:t>Datasets</a:t>
                          </a:r>
                        </a:p>
                        <a:p>
                          <a:pPr>
                            <a:lnSpc>
                              <a:spcPts val="3400"/>
                            </a:lnSpc>
                            <a:spcAft>
                              <a:spcPts val="2800"/>
                            </a:spcAft>
                          </a:pPr>
                          <a:r>
                            <a:rPr lang="en-US" sz="2600" b="0" kern="1200" dirty="0">
                              <a:solidFill>
                                <a:schemeClr val="tx1"/>
                              </a:solidFill>
                              <a:latin typeface="+mn-lt"/>
                              <a:ea typeface="+mn-ea"/>
                              <a:cs typeface="+mn-cs"/>
                            </a:rPr>
                            <a:t>We adapt three public datasets for S2E: Fluent Speech Commands (FSC) [1], Snips </a:t>
                          </a:r>
                          <a:r>
                            <a:rPr lang="en-US" sz="2600" b="0" kern="1200" dirty="0" err="1">
                              <a:solidFill>
                                <a:schemeClr val="tx1"/>
                              </a:solidFill>
                              <a:latin typeface="+mn-lt"/>
                              <a:ea typeface="+mn-ea"/>
                              <a:cs typeface="+mn-cs"/>
                            </a:rPr>
                            <a:t>SmartLights</a:t>
                          </a:r>
                          <a:r>
                            <a:rPr lang="en-US" sz="2600" b="0" kern="1200" dirty="0">
                              <a:solidFill>
                                <a:schemeClr val="tx1"/>
                              </a:solidFill>
                              <a:latin typeface="+mn-lt"/>
                              <a:ea typeface="+mn-ea"/>
                              <a:cs typeface="+mn-cs"/>
                            </a:rPr>
                            <a:t> (SSL) [2] and Snips </a:t>
                          </a:r>
                          <a:r>
                            <a:rPr lang="en-US" sz="2600" b="0" kern="1200" dirty="0" err="1">
                              <a:solidFill>
                                <a:schemeClr val="tx1"/>
                              </a:solidFill>
                              <a:latin typeface="+mn-lt"/>
                              <a:ea typeface="+mn-ea"/>
                              <a:cs typeface="+mn-cs"/>
                            </a:rPr>
                            <a:t>SmartSpeaker</a:t>
                          </a:r>
                          <a:r>
                            <a:rPr lang="en-US" sz="2600" b="0" kern="1200" dirty="0">
                              <a:solidFill>
                                <a:schemeClr val="tx1"/>
                              </a:solidFill>
                              <a:latin typeface="+mn-lt"/>
                              <a:ea typeface="+mn-ea"/>
                              <a:cs typeface="+mn-cs"/>
                            </a:rPr>
                            <a:t> (SSS) [2]. They contain human audios and corresponding transcriptions. For each data set, we extract the entity mentions from the transcriptions and compile into them a catalog with unique entities.</a:t>
                          </a:r>
                          <a:endParaRPr lang="en-US" sz="2600" b="0" dirty="0">
                            <a:solidFill>
                              <a:schemeClr val="tx1"/>
                            </a:solidFill>
                          </a:endParaRPr>
                        </a:p>
                        <a:p>
                          <a:pPr marL="514350" indent="-514350">
                            <a:lnSpc>
                              <a:spcPts val="3400"/>
                            </a:lnSpc>
                            <a:spcAft>
                              <a:spcPts val="900"/>
                            </a:spcAft>
                            <a:buFont typeface="+mj-lt"/>
                            <a:buAutoNum type="arabicPeriod"/>
                          </a:pPr>
                          <a:r>
                            <a:rPr lang="en-US" sz="2600" b="1" dirty="0">
                              <a:solidFill>
                                <a:schemeClr val="tx1"/>
                              </a:solidFill>
                            </a:rPr>
                            <a:t>FSC: </a:t>
                          </a:r>
                          <a:r>
                            <a:rPr lang="en-US" sz="2600" b="0" dirty="0">
                              <a:solidFill>
                                <a:schemeClr val="tx1"/>
                              </a:solidFill>
                            </a:rPr>
                            <a:t>contains ~30,000 audios from 97 distinct speakers [1]. We identify a catalog of 20 unique entities, e.g., kitchen lights or bedroom heat. We adopt the predefined data partitions.</a:t>
                          </a:r>
                        </a:p>
                        <a:p>
                          <a:pPr marL="514350" indent="-514350">
                            <a:lnSpc>
                              <a:spcPts val="3400"/>
                            </a:lnSpc>
                            <a:spcAft>
                              <a:spcPts val="2800"/>
                            </a:spcAft>
                            <a:buFont typeface="+mj-lt"/>
                            <a:buAutoNum type="arabicPeriod"/>
                          </a:pPr>
                          <a:r>
                            <a:rPr lang="en-US" sz="2600" b="1" dirty="0">
                              <a:solidFill>
                                <a:schemeClr val="tx1"/>
                              </a:solidFill>
                            </a:rPr>
                            <a:t>SSL: </a:t>
                          </a:r>
                          <a:r>
                            <a:rPr lang="en-US" sz="2600" b="0" dirty="0">
                              <a:solidFill>
                                <a:schemeClr val="tx1"/>
                              </a:solidFill>
                            </a:rPr>
                            <a:t>contains more diverse smart home commands with ~2,000 audios [2]. We create a catalog with 81 unique entities and partition the dataset where the test set is excluded from both training and evaluation phases, given no predefined partitions.</a:t>
                          </a:r>
                        </a:p>
                        <a:p>
                          <a:pPr marL="514350" indent="-514350">
                            <a:lnSpc>
                              <a:spcPts val="3400"/>
                            </a:lnSpc>
                            <a:spcAft>
                              <a:spcPts val="2800"/>
                            </a:spcAft>
                            <a:buFont typeface="+mj-lt"/>
                            <a:buAutoNum type="arabicPeriod"/>
                          </a:pPr>
                          <a:r>
                            <a:rPr lang="en-US" sz="2600" b="1" dirty="0">
                              <a:solidFill>
                                <a:schemeClr val="tx1"/>
                              </a:solidFill>
                            </a:rPr>
                            <a:t>SSS: </a:t>
                          </a:r>
                          <a:r>
                            <a:rPr lang="en-US" sz="2600" b="0" dirty="0">
                              <a:solidFill>
                                <a:schemeClr val="tx1"/>
                              </a:solidFill>
                            </a:rPr>
                            <a:t>contains diverse queries to play music. Each audio references one artist, and each artist has only two associated audios: near field and far field. Far-field audio recordings typically exhibit degraded quality due to reduced signal power and potential reflections from walls. We extract 1,278 unique artist names for the catalog. For data partitions, training set includes both near and far-field audios, test set only includes the samples of the far-field audios excluded from both training and evaluation phases.</a:t>
                          </a:r>
                        </a:p>
                        <a:p>
                          <a:pPr marL="0" indent="0">
                            <a:lnSpc>
                              <a:spcPts val="3400"/>
                            </a:lnSpc>
                            <a:spcAft>
                              <a:spcPts val="2800"/>
                            </a:spcAft>
                            <a:buFont typeface="+mj-lt"/>
                            <a:buNone/>
                          </a:pPr>
                          <a:endParaRPr lang="en-US" sz="2600" b="0" dirty="0">
                            <a:solidFill>
                              <a:schemeClr val="tx1"/>
                            </a:solidFill>
                          </a:endParaRPr>
                        </a:p>
                      </a:txBody>
                      <a:tcPr marL="0" marR="0" marT="0" marB="0">
                        <a:lnT w="57150" cap="flat" cmpd="sng" algn="ctr">
                          <a:solidFill>
                            <a:schemeClr val="accent1"/>
                          </a:solidFill>
                          <a:prstDash val="solid"/>
                          <a:round/>
                          <a:headEnd type="none" w="med" len="med"/>
                          <a:tailEnd type="none" w="med" len="med"/>
                        </a:lnT>
                        <a:lnB w="57150" cap="flat" cmpd="sng" algn="ctr">
                          <a:no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dirty="0">
                            <a:latin typeface="+mn-lt"/>
                          </a:endParaRPr>
                        </a:p>
                      </a:txBody>
                      <a:tcPr marL="0" marR="0" marT="0" marB="0">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25449372"/>
                      </a:ext>
                    </a:extLst>
                  </a:tr>
                </a:tbl>
              </a:graphicData>
            </a:graphic>
          </p:graphicFrame>
        </mc:Fallback>
      </mc:AlternateContent>
      <p:pic>
        <p:nvPicPr>
          <p:cNvPr id="1026" name="Picture 2" descr="IEEE ICASSP (@ieeeICASSP) / X">
            <a:extLst>
              <a:ext uri="{FF2B5EF4-FFF2-40B4-BE49-F238E27FC236}">
                <a16:creationId xmlns:a16="http://schemas.microsoft.com/office/drawing/2014/main" id="{8A62477D-94E9-0A7F-4048-3DD30D899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28" y="377214"/>
            <a:ext cx="3881285" cy="39192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7CE9FFE-EBD7-8106-5C11-0755594E6CA8}"/>
              </a:ext>
            </a:extLst>
          </p:cNvPr>
          <p:cNvPicPr>
            <a:picLocks noChangeAspect="1"/>
          </p:cNvPicPr>
          <p:nvPr/>
        </p:nvPicPr>
        <p:blipFill>
          <a:blip r:embed="rId4"/>
          <a:stretch>
            <a:fillRect/>
          </a:stretch>
        </p:blipFill>
        <p:spPr>
          <a:xfrm>
            <a:off x="5295900" y="9625730"/>
            <a:ext cx="5847606" cy="4496366"/>
          </a:xfrm>
          <a:prstGeom prst="rect">
            <a:avLst/>
          </a:prstGeom>
        </p:spPr>
      </p:pic>
      <p:sp>
        <p:nvSpPr>
          <p:cNvPr id="21" name="TextBox 20">
            <a:extLst>
              <a:ext uri="{FF2B5EF4-FFF2-40B4-BE49-F238E27FC236}">
                <a16:creationId xmlns:a16="http://schemas.microsoft.com/office/drawing/2014/main" id="{94DB6EEF-DB61-3A22-25A1-4ED3E0179ED0}"/>
              </a:ext>
            </a:extLst>
          </p:cNvPr>
          <p:cNvSpPr txBox="1"/>
          <p:nvPr/>
        </p:nvSpPr>
        <p:spPr>
          <a:xfrm>
            <a:off x="5603385" y="14115414"/>
            <a:ext cx="5232636" cy="456387"/>
          </a:xfrm>
          <a:prstGeom prst="rect">
            <a:avLst/>
          </a:prstGeom>
          <a:noFill/>
        </p:spPr>
        <p:txBody>
          <a:bodyPr wrap="none" rtlCol="0" anchor="t" anchorCtr="0">
            <a:noAutofit/>
          </a:bodyPr>
          <a:lstStyle/>
          <a:p>
            <a:pPr algn="l"/>
            <a:r>
              <a:rPr lang="en-US" sz="2000" dirty="0">
                <a:solidFill>
                  <a:srgbClr val="232F3E"/>
                </a:solidFill>
                <a:latin typeface="+mn-lt"/>
                <a:ea typeface="Amazon Ember Light" panose="020B0403020204020204" pitchFamily="34" charset="0"/>
                <a:cs typeface="Amazon Ember Light" panose="020B0403020204020204" pitchFamily="34" charset="0"/>
              </a:rPr>
              <a:t>Traditional ER System vs. Proposed Method</a:t>
            </a:r>
          </a:p>
        </p:txBody>
      </p:sp>
      <p:pic>
        <p:nvPicPr>
          <p:cNvPr id="23" name="Picture 22">
            <a:extLst>
              <a:ext uri="{FF2B5EF4-FFF2-40B4-BE49-F238E27FC236}">
                <a16:creationId xmlns:a16="http://schemas.microsoft.com/office/drawing/2014/main" id="{9D0DE497-B486-ED67-9233-7B2118BB1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3100" y="6886049"/>
            <a:ext cx="7644958" cy="11676198"/>
          </a:xfrm>
          <a:prstGeom prst="rect">
            <a:avLst/>
          </a:prstGeom>
        </p:spPr>
      </p:pic>
      <p:sp>
        <p:nvSpPr>
          <p:cNvPr id="25" name="TextBox 24">
            <a:extLst>
              <a:ext uri="{FF2B5EF4-FFF2-40B4-BE49-F238E27FC236}">
                <a16:creationId xmlns:a16="http://schemas.microsoft.com/office/drawing/2014/main" id="{A54682D0-CC18-950C-1E9A-62E9F37D1903}"/>
              </a:ext>
            </a:extLst>
          </p:cNvPr>
          <p:cNvSpPr txBox="1"/>
          <p:nvPr/>
        </p:nvSpPr>
        <p:spPr>
          <a:xfrm>
            <a:off x="24828058" y="6580230"/>
            <a:ext cx="7246045" cy="2492990"/>
          </a:xfrm>
          <a:prstGeom prst="rect">
            <a:avLst/>
          </a:prstGeom>
          <a:noFill/>
        </p:spPr>
        <p:txBody>
          <a:bodyPr wrap="square" rtlCol="0" anchor="t" anchorCtr="0">
            <a:spAutoFit/>
          </a:bodyPr>
          <a:lstStyle/>
          <a:p>
            <a:pPr algn="l"/>
            <a:r>
              <a:rPr lang="en-US" sz="2600" dirty="0">
                <a:solidFill>
                  <a:srgbClr val="232F3E"/>
                </a:solidFill>
                <a:latin typeface="+mn-lt"/>
                <a:ea typeface="Amazon Ember Light" panose="020B0403020204020204" pitchFamily="34" charset="0"/>
                <a:cs typeface="Amazon Ember Light" panose="020B0403020204020204" pitchFamily="34" charset="0"/>
              </a:rPr>
              <a:t>For embedding extraction, we leverage pretrained large models, respectively Whisper encoder for audio and BERT for catalogs. </a:t>
            </a:r>
          </a:p>
          <a:p>
            <a:pPr algn="l"/>
            <a:r>
              <a:rPr lang="en-US" sz="2600" dirty="0">
                <a:solidFill>
                  <a:srgbClr val="232F3E"/>
                </a:solidFill>
                <a:latin typeface="+mn-lt"/>
                <a:ea typeface="Amazon Ember Light" panose="020B0403020204020204" pitchFamily="34" charset="0"/>
                <a:cs typeface="Amazon Ember Light" panose="020B0403020204020204" pitchFamily="34" charset="0"/>
              </a:rPr>
              <a:t>We utilize the output of the whisper encoder and take the average of hidden states of the last four layers from BERT. </a:t>
            </a:r>
          </a:p>
        </p:txBody>
      </p:sp>
      <p:sp>
        <p:nvSpPr>
          <p:cNvPr id="27" name="TextBox 26">
            <a:extLst>
              <a:ext uri="{FF2B5EF4-FFF2-40B4-BE49-F238E27FC236}">
                <a16:creationId xmlns:a16="http://schemas.microsoft.com/office/drawing/2014/main" id="{E4C5AAEE-24C3-8C65-671C-9A35DEF1345C}"/>
              </a:ext>
            </a:extLst>
          </p:cNvPr>
          <p:cNvSpPr txBox="1"/>
          <p:nvPr/>
        </p:nvSpPr>
        <p:spPr>
          <a:xfrm>
            <a:off x="24834155" y="9360078"/>
            <a:ext cx="7246045" cy="4493538"/>
          </a:xfrm>
          <a:prstGeom prst="rect">
            <a:avLst/>
          </a:prstGeom>
          <a:noFill/>
        </p:spPr>
        <p:txBody>
          <a:bodyPr wrap="square" rtlCol="0" anchor="t" anchorCtr="0">
            <a:spAutoFit/>
          </a:bodyPr>
          <a:lstStyle/>
          <a:p>
            <a:pPr algn="l"/>
            <a:r>
              <a:rPr lang="en-US" sz="2600" dirty="0">
                <a:solidFill>
                  <a:srgbClr val="232F3E"/>
                </a:solidFill>
                <a:latin typeface="+mn-lt"/>
                <a:ea typeface="Amazon Ember Light" panose="020B0403020204020204" pitchFamily="34" charset="0"/>
                <a:cs typeface="Amazon Ember Light" panose="020B0403020204020204" pitchFamily="34" charset="0"/>
              </a:rPr>
              <a:t>Specifically, we have two distinct multi-head attention where in one the acoustic embedding serves as the query, utilizing the entity embeddings as both the key and value, and in another, the entity embeddings become the query, and the acoustic embedding become both the key and the value, inspired by. With the attention outputs from both directions, we take the average across the temporal dimension and concatenate them together. </a:t>
            </a:r>
          </a:p>
        </p:txBody>
      </p:sp>
      <p:sp>
        <p:nvSpPr>
          <p:cNvPr id="28" name="TextBox 27">
            <a:extLst>
              <a:ext uri="{FF2B5EF4-FFF2-40B4-BE49-F238E27FC236}">
                <a16:creationId xmlns:a16="http://schemas.microsoft.com/office/drawing/2014/main" id="{C217BFAB-0F65-4421-88C0-6BF39CA68841}"/>
              </a:ext>
            </a:extLst>
          </p:cNvPr>
          <p:cNvSpPr txBox="1"/>
          <p:nvPr/>
        </p:nvSpPr>
        <p:spPr>
          <a:xfrm>
            <a:off x="24828058" y="14115414"/>
            <a:ext cx="7246046" cy="4493538"/>
          </a:xfrm>
          <a:prstGeom prst="rect">
            <a:avLst/>
          </a:prstGeom>
          <a:noFill/>
        </p:spPr>
        <p:txBody>
          <a:bodyPr wrap="square" rtlCol="0" anchor="t" anchorCtr="0">
            <a:spAutoFit/>
          </a:bodyPr>
          <a:lstStyle/>
          <a:p>
            <a:pPr algn="l"/>
            <a:r>
              <a:rPr lang="en-US" sz="2600" dirty="0">
                <a:solidFill>
                  <a:srgbClr val="232F3E"/>
                </a:solidFill>
                <a:latin typeface="+mn-lt"/>
                <a:ea typeface="Amazon Ember Light" panose="020B0403020204020204" pitchFamily="34" charset="0"/>
                <a:cs typeface="Amazon Ember Light" panose="020B0403020204020204" pitchFamily="34" charset="0"/>
              </a:rPr>
              <a:t>We derive the fused embeddings through a linear projection layer and the corresponding score matrix through another projection layers. </a:t>
            </a:r>
            <a:br>
              <a:rPr lang="en-US" sz="2600" dirty="0">
                <a:solidFill>
                  <a:srgbClr val="232F3E"/>
                </a:solidFill>
                <a:latin typeface="+mn-lt"/>
                <a:ea typeface="Amazon Ember Light" panose="020B0403020204020204" pitchFamily="34" charset="0"/>
                <a:cs typeface="Amazon Ember Light" panose="020B0403020204020204" pitchFamily="34" charset="0"/>
              </a:rPr>
            </a:br>
            <a:br>
              <a:rPr lang="en-US" sz="2600" dirty="0">
                <a:solidFill>
                  <a:srgbClr val="232F3E"/>
                </a:solidFill>
                <a:latin typeface="+mn-lt"/>
                <a:ea typeface="Amazon Ember Light" panose="020B0403020204020204" pitchFamily="34" charset="0"/>
                <a:cs typeface="Amazon Ember Light" panose="020B0403020204020204" pitchFamily="34" charset="0"/>
              </a:rPr>
            </a:br>
            <a:r>
              <a:rPr lang="en-US" sz="2600" dirty="0">
                <a:solidFill>
                  <a:srgbClr val="232F3E"/>
                </a:solidFill>
                <a:latin typeface="+mn-lt"/>
                <a:ea typeface="Amazon Ember Light" panose="020B0403020204020204" pitchFamily="34" charset="0"/>
                <a:cs typeface="Amazon Ember Light" panose="020B0403020204020204" pitchFamily="34" charset="0"/>
              </a:rPr>
              <a:t>The cross-modality alignment loss trains the model to identify embeddings that represents aligned cross-modal signals (i.e., audio and ground-truth entity). Additionally, the audio discriminative loss focuses on distinguishing the fused embeddings with entity positive or negative pairs. </a:t>
            </a:r>
          </a:p>
        </p:txBody>
      </p:sp>
      <p:pic>
        <p:nvPicPr>
          <p:cNvPr id="30" name="Picture 29">
            <a:extLst>
              <a:ext uri="{FF2B5EF4-FFF2-40B4-BE49-F238E27FC236}">
                <a16:creationId xmlns:a16="http://schemas.microsoft.com/office/drawing/2014/main" id="{1E65A4F8-C4A0-CC31-A063-C6FC15A5E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59979" y="20754435"/>
            <a:ext cx="11407843" cy="5150991"/>
          </a:xfrm>
          <a:prstGeom prst="rect">
            <a:avLst/>
          </a:prstGeom>
        </p:spPr>
      </p:pic>
      <p:pic>
        <p:nvPicPr>
          <p:cNvPr id="31" name="Picture 30">
            <a:extLst>
              <a:ext uri="{FF2B5EF4-FFF2-40B4-BE49-F238E27FC236}">
                <a16:creationId xmlns:a16="http://schemas.microsoft.com/office/drawing/2014/main" id="{9498EC62-F2F9-4655-0903-EE25AEE44C89}"/>
              </a:ext>
            </a:extLst>
          </p:cNvPr>
          <p:cNvPicPr>
            <a:picLocks noChangeAspect="1"/>
          </p:cNvPicPr>
          <p:nvPr/>
        </p:nvPicPr>
        <p:blipFill>
          <a:blip r:embed="rId7"/>
          <a:stretch>
            <a:fillRect/>
          </a:stretch>
        </p:blipFill>
        <p:spPr>
          <a:xfrm>
            <a:off x="17833542" y="28803013"/>
            <a:ext cx="13660716" cy="6318447"/>
          </a:xfrm>
          <a:prstGeom prst="rect">
            <a:avLst/>
          </a:prstGeom>
        </p:spPr>
      </p:pic>
      <p:pic>
        <p:nvPicPr>
          <p:cNvPr id="33" name="Picture 32">
            <a:extLst>
              <a:ext uri="{FF2B5EF4-FFF2-40B4-BE49-F238E27FC236}">
                <a16:creationId xmlns:a16="http://schemas.microsoft.com/office/drawing/2014/main" id="{E158E590-6331-98B1-33F5-0879524D8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55657" y="35985868"/>
            <a:ext cx="7772400" cy="3127356"/>
          </a:xfrm>
          <a:prstGeom prst="rect">
            <a:avLst/>
          </a:prstGeom>
        </p:spPr>
      </p:pic>
      <p:pic>
        <p:nvPicPr>
          <p:cNvPr id="35" name="Picture 34">
            <a:extLst>
              <a:ext uri="{FF2B5EF4-FFF2-40B4-BE49-F238E27FC236}">
                <a16:creationId xmlns:a16="http://schemas.microsoft.com/office/drawing/2014/main" id="{378171A7-37B9-CF57-7A18-C470E87FDB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31700" y="35587893"/>
            <a:ext cx="7048500" cy="3352800"/>
          </a:xfrm>
          <a:prstGeom prst="rect">
            <a:avLst/>
          </a:prstGeom>
        </p:spPr>
      </p:pic>
      <p:sp>
        <p:nvSpPr>
          <p:cNvPr id="36" name="TextBox 35">
            <a:extLst>
              <a:ext uri="{FF2B5EF4-FFF2-40B4-BE49-F238E27FC236}">
                <a16:creationId xmlns:a16="http://schemas.microsoft.com/office/drawing/2014/main" id="{AF886D67-3689-9273-89C9-00B94A4DC40E}"/>
              </a:ext>
            </a:extLst>
          </p:cNvPr>
          <p:cNvSpPr txBox="1"/>
          <p:nvPr/>
        </p:nvSpPr>
        <p:spPr>
          <a:xfrm>
            <a:off x="17786181" y="39242078"/>
            <a:ext cx="6438796" cy="584775"/>
          </a:xfrm>
          <a:prstGeom prst="rect">
            <a:avLst/>
          </a:prstGeom>
          <a:noFill/>
        </p:spPr>
        <p:txBody>
          <a:bodyPr wrap="square" rtlCol="0" anchor="t" anchorCtr="0">
            <a:spAutoFit/>
          </a:bodyPr>
          <a:lstStyle/>
          <a:p>
            <a:pPr algn="ctr"/>
            <a:r>
              <a:rPr lang="en-US" sz="1600" dirty="0">
                <a:solidFill>
                  <a:srgbClr val="232F3E"/>
                </a:solidFill>
                <a:latin typeface="+mn-lt"/>
                <a:ea typeface="Amazon Ember Light" panose="020B0403020204020204" pitchFamily="34" charset="0"/>
                <a:cs typeface="Amazon Ember Light" panose="020B0403020204020204" pitchFamily="34" charset="0"/>
              </a:rPr>
              <a:t>The normalized confusion matrix for the retrieval entities. Method with more diagonal elements has a better performance.</a:t>
            </a:r>
          </a:p>
        </p:txBody>
      </p:sp>
      <p:sp>
        <p:nvSpPr>
          <p:cNvPr id="37" name="TextBox 36">
            <a:extLst>
              <a:ext uri="{FF2B5EF4-FFF2-40B4-BE49-F238E27FC236}">
                <a16:creationId xmlns:a16="http://schemas.microsoft.com/office/drawing/2014/main" id="{0F8BC301-A604-818E-525F-BDA4D2784B58}"/>
              </a:ext>
            </a:extLst>
          </p:cNvPr>
          <p:cNvSpPr txBox="1"/>
          <p:nvPr/>
        </p:nvSpPr>
        <p:spPr>
          <a:xfrm>
            <a:off x="25231682" y="39116252"/>
            <a:ext cx="6438796" cy="830997"/>
          </a:xfrm>
          <a:prstGeom prst="rect">
            <a:avLst/>
          </a:prstGeom>
          <a:noFill/>
        </p:spPr>
        <p:txBody>
          <a:bodyPr wrap="square" rtlCol="0" anchor="t" anchorCtr="0">
            <a:spAutoFit/>
          </a:bodyPr>
          <a:lstStyle/>
          <a:p>
            <a:pPr algn="ctr"/>
            <a:r>
              <a:rPr lang="en-US" sz="1600" dirty="0">
                <a:solidFill>
                  <a:srgbClr val="232F3E"/>
                </a:solidFill>
                <a:latin typeface="+mn-lt"/>
                <a:ea typeface="Amazon Ember Light" panose="020B0403020204020204" pitchFamily="34" charset="0"/>
                <a:cs typeface="Amazon Ember Light" panose="020B0403020204020204" pitchFamily="34" charset="0"/>
              </a:rPr>
              <a:t>The t-SNE visualizations of extracted embeddings. The embeddings in (a) are extracted from the projection layer, and embeddings in (b) and (c) are the fused embeddings.</a:t>
            </a:r>
          </a:p>
        </p:txBody>
      </p:sp>
      <p:sp>
        <p:nvSpPr>
          <p:cNvPr id="39" name="TextBox 38">
            <a:extLst>
              <a:ext uri="{FF2B5EF4-FFF2-40B4-BE49-F238E27FC236}">
                <a16:creationId xmlns:a16="http://schemas.microsoft.com/office/drawing/2014/main" id="{1C471081-0231-F05D-F822-72619930D392}"/>
              </a:ext>
            </a:extLst>
          </p:cNvPr>
          <p:cNvSpPr txBox="1"/>
          <p:nvPr/>
        </p:nvSpPr>
        <p:spPr>
          <a:xfrm>
            <a:off x="17218400" y="39873558"/>
            <a:ext cx="14891003" cy="2535181"/>
          </a:xfrm>
          <a:prstGeom prst="rect">
            <a:avLst/>
          </a:prstGeom>
          <a:noFill/>
        </p:spPr>
        <p:txBody>
          <a:bodyPr wrap="square">
            <a:spAutoFit/>
          </a:bodyPr>
          <a:lstStyle/>
          <a:p>
            <a:pPr>
              <a:spcAft>
                <a:spcPts val="0"/>
              </a:spcAft>
            </a:pPr>
            <a:r>
              <a:rPr lang="en-US" sz="3200" b="0" kern="1200" dirty="0">
                <a:solidFill>
                  <a:schemeClr val="tx1"/>
                </a:solidFill>
                <a:latin typeface="+mj-lt"/>
                <a:ea typeface="+mn-ea"/>
                <a:cs typeface="+mn-cs"/>
              </a:rPr>
              <a:t>References</a:t>
            </a:r>
          </a:p>
          <a:p>
            <a:pPr>
              <a:lnSpc>
                <a:spcPts val="3100"/>
              </a:lnSpc>
              <a:spcAft>
                <a:spcPts val="0"/>
              </a:spcAft>
            </a:pPr>
            <a:r>
              <a:rPr lang="en-US" sz="1800" b="1" kern="1200" dirty="0">
                <a:solidFill>
                  <a:srgbClr val="F79810"/>
                </a:solidFill>
                <a:latin typeface="+mn-lt"/>
                <a:ea typeface="+mn-ea"/>
                <a:cs typeface="+mn-cs"/>
              </a:rPr>
              <a:t>Our paper</a:t>
            </a:r>
            <a:r>
              <a:rPr lang="en-US" sz="1800" b="0" kern="1200" dirty="0">
                <a:solidFill>
                  <a:schemeClr val="tx1"/>
                </a:solidFill>
                <a:latin typeface="+mn-lt"/>
                <a:ea typeface="+mn-ea"/>
                <a:cs typeface="+mn-cs"/>
              </a:rPr>
              <a:t>: Ruan, Kangrui, et al. "</a:t>
            </a:r>
            <a:r>
              <a:rPr lang="en-US" sz="1800" b="1" kern="1200" dirty="0">
                <a:solidFill>
                  <a:schemeClr val="tx1"/>
                </a:solidFill>
                <a:latin typeface="+mn-lt"/>
                <a:ea typeface="+mn-ea"/>
                <a:cs typeface="+mn-cs"/>
              </a:rPr>
              <a:t>S2E: Towards an end-to-end entity resolution solution from acoustic signal</a:t>
            </a:r>
            <a:r>
              <a:rPr lang="en-US" sz="1800" b="0" kern="1200" dirty="0">
                <a:solidFill>
                  <a:schemeClr val="tx1"/>
                </a:solidFill>
                <a:latin typeface="+mn-lt"/>
                <a:ea typeface="+mn-ea"/>
                <a:cs typeface="+mn-cs"/>
              </a:rPr>
              <a:t>." (2024).</a:t>
            </a:r>
            <a:br>
              <a:rPr lang="en-US" sz="1800" b="0" kern="1200" dirty="0">
                <a:solidFill>
                  <a:schemeClr val="tx1"/>
                </a:solidFill>
                <a:latin typeface="+mn-lt"/>
                <a:ea typeface="+mn-ea"/>
                <a:cs typeface="+mn-cs"/>
              </a:rPr>
            </a:br>
            <a:r>
              <a:rPr lang="en-US" sz="1800" b="0" kern="1200" dirty="0">
                <a:solidFill>
                  <a:schemeClr val="tx1"/>
                </a:solidFill>
                <a:latin typeface="+mn-lt"/>
                <a:ea typeface="+mn-ea"/>
                <a:cs typeface="+mn-cs"/>
              </a:rPr>
              <a:t>[1] Loren </a:t>
            </a:r>
            <a:r>
              <a:rPr lang="en-US" sz="1800" b="0" kern="1200" dirty="0" err="1">
                <a:solidFill>
                  <a:schemeClr val="tx1"/>
                </a:solidFill>
                <a:latin typeface="+mn-lt"/>
                <a:ea typeface="+mn-ea"/>
                <a:cs typeface="+mn-cs"/>
              </a:rPr>
              <a:t>Lugosch</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Mirco</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Ravanelli</a:t>
            </a:r>
            <a:r>
              <a:rPr lang="en-US" sz="1800" b="0" kern="1200" dirty="0">
                <a:solidFill>
                  <a:schemeClr val="tx1"/>
                </a:solidFill>
                <a:latin typeface="+mn-lt"/>
                <a:ea typeface="+mn-ea"/>
                <a:cs typeface="+mn-cs"/>
              </a:rPr>
              <a:t>, et al., “Speech model pre-training for end-to-end spoken language understanding,” </a:t>
            </a:r>
            <a:r>
              <a:rPr lang="en-US" sz="1800" b="0" kern="1200" dirty="0" err="1">
                <a:solidFill>
                  <a:schemeClr val="tx1"/>
                </a:solidFill>
                <a:latin typeface="+mn-lt"/>
                <a:ea typeface="+mn-ea"/>
                <a:cs typeface="+mn-cs"/>
              </a:rPr>
              <a:t>arXiv</a:t>
            </a:r>
            <a:r>
              <a:rPr lang="en-US" sz="1800" b="0" kern="1200" dirty="0">
                <a:solidFill>
                  <a:schemeClr val="tx1"/>
                </a:solidFill>
                <a:latin typeface="+mn-lt"/>
                <a:ea typeface="+mn-ea"/>
                <a:cs typeface="+mn-cs"/>
              </a:rPr>
              <a:t> preprint arXiv:1904.03670, 2019.</a:t>
            </a:r>
            <a:br>
              <a:rPr lang="en-US" sz="1800" b="0" kern="1200" dirty="0">
                <a:solidFill>
                  <a:schemeClr val="tx1"/>
                </a:solidFill>
                <a:latin typeface="+mn-lt"/>
                <a:ea typeface="+mn-ea"/>
                <a:cs typeface="+mn-cs"/>
              </a:rPr>
            </a:br>
            <a:r>
              <a:rPr lang="en-US" sz="1800" b="0" kern="1200" dirty="0">
                <a:solidFill>
                  <a:schemeClr val="tx1"/>
                </a:solidFill>
                <a:latin typeface="+mn-lt"/>
                <a:ea typeface="+mn-ea"/>
                <a:cs typeface="+mn-cs"/>
              </a:rPr>
              <a:t>[2] Alaa </a:t>
            </a:r>
            <a:r>
              <a:rPr lang="en-US" sz="1800" b="0" kern="1200" dirty="0" err="1">
                <a:solidFill>
                  <a:schemeClr val="tx1"/>
                </a:solidFill>
                <a:latin typeface="+mn-lt"/>
                <a:ea typeface="+mn-ea"/>
                <a:cs typeface="+mn-cs"/>
              </a:rPr>
              <a:t>Saade</a:t>
            </a:r>
            <a:r>
              <a:rPr lang="en-US" sz="1800" b="0" kern="1200" dirty="0">
                <a:solidFill>
                  <a:schemeClr val="tx1"/>
                </a:solidFill>
                <a:latin typeface="+mn-lt"/>
                <a:ea typeface="+mn-ea"/>
                <a:cs typeface="+mn-cs"/>
              </a:rPr>
              <a:t>, Joseph </a:t>
            </a:r>
            <a:r>
              <a:rPr lang="en-US" sz="1800" b="0" kern="1200" dirty="0" err="1">
                <a:solidFill>
                  <a:schemeClr val="tx1"/>
                </a:solidFill>
                <a:latin typeface="+mn-lt"/>
                <a:ea typeface="+mn-ea"/>
                <a:cs typeface="+mn-cs"/>
              </a:rPr>
              <a:t>Dureau</a:t>
            </a:r>
            <a:r>
              <a:rPr lang="en-US" sz="1800" b="0" kern="1200" dirty="0">
                <a:solidFill>
                  <a:schemeClr val="tx1"/>
                </a:solidFill>
                <a:latin typeface="+mn-lt"/>
                <a:ea typeface="+mn-ea"/>
                <a:cs typeface="+mn-cs"/>
              </a:rPr>
              <a:t>, et al., “Spoken language understanding on the edge,” in 2019 Fifth Workshop on Energy Efficient Machine Learning and Cognitive Computing </a:t>
            </a:r>
            <a:r>
              <a:rPr lang="en-US" sz="1800" b="0" kern="1200" dirty="0" err="1">
                <a:solidFill>
                  <a:schemeClr val="tx1"/>
                </a:solidFill>
                <a:latin typeface="+mn-lt"/>
                <a:ea typeface="+mn-ea"/>
                <a:cs typeface="+mn-cs"/>
              </a:rPr>
              <a:t>NeurIPS</a:t>
            </a:r>
            <a:r>
              <a:rPr lang="en-US" sz="1800" b="0" kern="1200" dirty="0">
                <a:solidFill>
                  <a:schemeClr val="tx1"/>
                </a:solidFill>
                <a:latin typeface="+mn-lt"/>
                <a:ea typeface="+mn-ea"/>
                <a:cs typeface="+mn-cs"/>
              </a:rPr>
              <a:t> Edition. IEEE, 2019, pp. 57–61.</a:t>
            </a:r>
          </a:p>
        </p:txBody>
      </p:sp>
    </p:spTree>
    <p:extLst>
      <p:ext uri="{BB962C8B-B14F-4D97-AF65-F5344CB8AC3E}">
        <p14:creationId xmlns:p14="http://schemas.microsoft.com/office/powerpoint/2010/main" val="4074183342"/>
      </p:ext>
    </p:extLst>
  </p:cSld>
  <p:clrMapOvr>
    <a:masterClrMapping/>
  </p:clrMapOvr>
</p:sld>
</file>

<file path=ppt/theme/theme1.xml><?xml version="1.0" encoding="utf-8"?>
<a:theme xmlns:a="http://schemas.openxmlformats.org/drawingml/2006/main" name="Custom Design">
  <a:themeElements>
    <a:clrScheme name="AMZ posters 2021">
      <a:dk1>
        <a:srgbClr val="232F3E"/>
      </a:dk1>
      <a:lt1>
        <a:srgbClr val="FFFFFF"/>
      </a:lt1>
      <a:dk2>
        <a:srgbClr val="232F3E"/>
      </a:dk2>
      <a:lt2>
        <a:srgbClr val="FFFFFF"/>
      </a:lt2>
      <a:accent1>
        <a:srgbClr val="F79810"/>
      </a:accent1>
      <a:accent2>
        <a:srgbClr val="1C2430"/>
      </a:accent2>
      <a:accent3>
        <a:srgbClr val="D5DBDA"/>
      </a:accent3>
      <a:accent4>
        <a:srgbClr val="F9F9F9"/>
      </a:accent4>
      <a:accent5>
        <a:srgbClr val="5B9BD5"/>
      </a:accent5>
      <a:accent6>
        <a:srgbClr val="70AD47"/>
      </a:accent6>
      <a:hlink>
        <a:srgbClr val="FF9900"/>
      </a:hlink>
      <a:folHlink>
        <a:srgbClr val="954F72"/>
      </a:folHlink>
    </a:clrScheme>
    <a:fontScheme name="AMZ posters 2021">
      <a:majorFont>
        <a:latin typeface="Amazon Ember Thin"/>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chorCtr="0">
        <a:noAutofit/>
      </a:bodyPr>
      <a:lstStyle>
        <a:defPPr algn="l">
          <a:defRPr sz="2600" dirty="0">
            <a:solidFill>
              <a:srgbClr val="232F3E"/>
            </a:solidFill>
            <a:latin typeface="+mn-lt"/>
            <a:ea typeface="Amazon Ember Light" panose="020B0403020204020204" pitchFamily="34" charset="0"/>
            <a:cs typeface="Amazon Ember Light" panose="020B04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4301</TotalTime>
  <Words>1121</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Amazon Ember</vt:lpstr>
      <vt:lpstr>Amazon Ember Light</vt:lpstr>
      <vt:lpstr>Amazon Ember Thin</vt:lpstr>
      <vt:lpstr>Arial</vt:lpstr>
      <vt:lpstr>Cambria Math</vt:lpstr>
      <vt:lpstr>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Veen</dc:creator>
  <cp:lastModifiedBy>Ruan Kangrui</cp:lastModifiedBy>
  <cp:revision>102</cp:revision>
  <dcterms:created xsi:type="dcterms:W3CDTF">2021-06-04T22:22:28Z</dcterms:created>
  <dcterms:modified xsi:type="dcterms:W3CDTF">2024-03-20T00:25:48Z</dcterms:modified>
</cp:coreProperties>
</file>