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302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A3E"/>
    <a:srgbClr val="F0D6D3"/>
    <a:srgbClr val="074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97" autoAdjust="0"/>
    <p:restoredTop sz="94660"/>
  </p:normalViewPr>
  <p:slideViewPr>
    <p:cSldViewPr snapToGrid="0">
      <p:cViewPr>
        <p:scale>
          <a:sx n="113" d="100"/>
          <a:sy n="113" d="100"/>
        </p:scale>
        <p:origin x="144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image" Target="../media/image120.png"/><Relationship Id="rId4" Type="http://schemas.openxmlformats.org/officeDocument/2006/relationships/image" Target="../media/image1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6F9C7-817A-43F5-852A-9B2F95BB5D6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096CC67-E62A-49CA-B616-D348C7AAF7F6}">
      <dgm:prSet phldrT="[文本]" custT="1"/>
      <dgm:spPr/>
      <dgm:t>
        <a:bodyPr/>
        <a:lstStyle/>
        <a:p>
          <a:r>
            <a:rPr lang="en-US" altLang="zh-CN" sz="2000" b="1" dirty="0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rPr>
            <a:t>Advantage</a:t>
          </a:r>
          <a:endParaRPr lang="zh-CN" altLang="en-US" sz="2000" b="1" dirty="0">
            <a:latin typeface="Times New Roman" panose="02020603050405020304" pitchFamily="18" charset="0"/>
            <a:ea typeface="微软雅黑 Light" panose="020B0502040204020203" pitchFamily="34" charset="-122"/>
            <a:cs typeface="Times New Roman" panose="02020603050405020304" pitchFamily="18" charset="0"/>
          </a:endParaRPr>
        </a:p>
      </dgm:t>
    </dgm:pt>
    <dgm:pt modelId="{33E273A5-5099-4A9E-A887-244BFA1957EF}" type="parTrans" cxnId="{12C8D169-7F5B-462B-954E-8F5AB37A5B87}">
      <dgm:prSet/>
      <dgm:spPr/>
      <dgm:t>
        <a:bodyPr/>
        <a:lstStyle/>
        <a:p>
          <a:endParaRPr lang="zh-CN" altLang="en-US"/>
        </a:p>
      </dgm:t>
    </dgm:pt>
    <dgm:pt modelId="{DB075FBF-472A-4B5F-A83F-03A628137A65}" type="sibTrans" cxnId="{12C8D169-7F5B-462B-954E-8F5AB37A5B87}">
      <dgm:prSet/>
      <dgm:spPr/>
      <dgm:t>
        <a:bodyPr/>
        <a:lstStyle/>
        <a:p>
          <a:endParaRPr lang="zh-CN" altLang="en-US"/>
        </a:p>
      </dgm:t>
    </dgm:pt>
    <dgm:pt modelId="{49390C2F-DB81-40F1-A806-AC1135F2BC19}">
      <dgm:prSet phldrT="[文本]" custT="1"/>
      <dgm:spPr/>
      <dgm:t>
        <a:bodyPr lIns="432000" rIns="36000"/>
        <a:lstStyle/>
        <a:p>
          <a:pPr marL="0" algn="l" defTabSz="914400" rtl="0" eaLnBrk="1" latinLnBrk="0" hangingPunct="1">
            <a:lnSpc>
              <a:spcPts val="2400"/>
            </a:lnSpc>
            <a:spcAft>
              <a:spcPts val="0"/>
            </a:spcAft>
          </a:pPr>
          <a:r>
            <a:rPr lang="en-US" alt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rPr>
            <a:t>hyperspectral imaging provides more information</a:t>
          </a:r>
          <a:endParaRPr lang="zh-CN" altLang="en-US" sz="1800" kern="1200" dirty="0">
            <a:solidFill>
              <a:schemeClr val="tx1"/>
            </a:solidFill>
            <a:latin typeface="Times New Roman" panose="02020603050405020304" pitchFamily="18" charset="0"/>
            <a:ea typeface="微软雅黑 Light" panose="020B0502040204020203" pitchFamily="34" charset="-122"/>
            <a:cs typeface="Times New Roman" panose="02020603050405020304" pitchFamily="18" charset="0"/>
          </a:endParaRPr>
        </a:p>
      </dgm:t>
    </dgm:pt>
    <dgm:pt modelId="{DDB0A0A2-4DF5-4848-924F-7E948FA225CA}" type="parTrans" cxnId="{09B38230-00AB-4D2E-AECF-23F1CC90A0AE}">
      <dgm:prSet/>
      <dgm:spPr/>
      <dgm:t>
        <a:bodyPr/>
        <a:lstStyle/>
        <a:p>
          <a:endParaRPr lang="zh-CN" altLang="en-US"/>
        </a:p>
      </dgm:t>
    </dgm:pt>
    <dgm:pt modelId="{8DF08616-0A21-4766-9596-9E6CCE201FA9}" type="sibTrans" cxnId="{09B38230-00AB-4D2E-AECF-23F1CC90A0AE}">
      <dgm:prSet/>
      <dgm:spPr/>
      <dgm:t>
        <a:bodyPr/>
        <a:lstStyle/>
        <a:p>
          <a:endParaRPr lang="zh-CN" altLang="en-US"/>
        </a:p>
      </dgm:t>
    </dgm:pt>
    <dgm:pt modelId="{3BFB8E7F-F1EE-4544-A9B2-06D6484A1FE8}" type="pres">
      <dgm:prSet presAssocID="{B226F9C7-817A-43F5-852A-9B2F95BB5D62}" presName="Name0" presStyleCnt="0">
        <dgm:presLayoutVars>
          <dgm:dir/>
          <dgm:animLvl val="lvl"/>
          <dgm:resizeHandles val="exact"/>
        </dgm:presLayoutVars>
      </dgm:prSet>
      <dgm:spPr/>
    </dgm:pt>
    <dgm:pt modelId="{B0EFAD82-9D3E-49B9-BBA2-035B8D17FD5B}" type="pres">
      <dgm:prSet presAssocID="{7096CC67-E62A-49CA-B616-D348C7AAF7F6}" presName="linNode" presStyleCnt="0"/>
      <dgm:spPr/>
    </dgm:pt>
    <dgm:pt modelId="{36F8781E-DF59-4EF5-9AE7-F0D4A241BF64}" type="pres">
      <dgm:prSet presAssocID="{7096CC67-E62A-49CA-B616-D348C7AAF7F6}" presName="parentText" presStyleLbl="node1" presStyleIdx="0" presStyleCnt="1" custScaleX="52315" custLinFactY="-153273" custLinFactNeighborX="5593" custLinFactNeighborY="-200000">
        <dgm:presLayoutVars>
          <dgm:chMax val="1"/>
          <dgm:bulletEnabled val="1"/>
        </dgm:presLayoutVars>
      </dgm:prSet>
      <dgm:spPr/>
    </dgm:pt>
    <dgm:pt modelId="{E2E26065-25FB-4239-8801-CCE78F8E55C4}" type="pres">
      <dgm:prSet presAssocID="{7096CC67-E62A-49CA-B616-D348C7AAF7F6}" presName="descendantText" presStyleLbl="alignAccFollowNode1" presStyleIdx="0" presStyleCnt="1" custScaleX="129357" custScaleY="123470">
        <dgm:presLayoutVars>
          <dgm:bulletEnabled val="1"/>
        </dgm:presLayoutVars>
      </dgm:prSet>
      <dgm:spPr/>
    </dgm:pt>
  </dgm:ptLst>
  <dgm:cxnLst>
    <dgm:cxn modelId="{65E04827-C117-47A9-AA78-9FC04993CEA9}" type="presOf" srcId="{7096CC67-E62A-49CA-B616-D348C7AAF7F6}" destId="{36F8781E-DF59-4EF5-9AE7-F0D4A241BF64}" srcOrd="0" destOrd="0" presId="urn:microsoft.com/office/officeart/2005/8/layout/vList5"/>
    <dgm:cxn modelId="{09B38230-00AB-4D2E-AECF-23F1CC90A0AE}" srcId="{7096CC67-E62A-49CA-B616-D348C7AAF7F6}" destId="{49390C2F-DB81-40F1-A806-AC1135F2BC19}" srcOrd="0" destOrd="0" parTransId="{DDB0A0A2-4DF5-4848-924F-7E948FA225CA}" sibTransId="{8DF08616-0A21-4766-9596-9E6CCE201FA9}"/>
    <dgm:cxn modelId="{F5835D41-EDA5-4D4E-BAC6-B097E3A07396}" type="presOf" srcId="{B226F9C7-817A-43F5-852A-9B2F95BB5D62}" destId="{3BFB8E7F-F1EE-4544-A9B2-06D6484A1FE8}" srcOrd="0" destOrd="0" presId="urn:microsoft.com/office/officeart/2005/8/layout/vList5"/>
    <dgm:cxn modelId="{12C8D169-7F5B-462B-954E-8F5AB37A5B87}" srcId="{B226F9C7-817A-43F5-852A-9B2F95BB5D62}" destId="{7096CC67-E62A-49CA-B616-D348C7AAF7F6}" srcOrd="0" destOrd="0" parTransId="{33E273A5-5099-4A9E-A887-244BFA1957EF}" sibTransId="{DB075FBF-472A-4B5F-A83F-03A628137A65}"/>
    <dgm:cxn modelId="{5D49DAAB-E7A4-4A75-A83B-FF17772FD826}" type="presOf" srcId="{49390C2F-DB81-40F1-A806-AC1135F2BC19}" destId="{E2E26065-25FB-4239-8801-CCE78F8E55C4}" srcOrd="0" destOrd="0" presId="urn:microsoft.com/office/officeart/2005/8/layout/vList5"/>
    <dgm:cxn modelId="{3647CA1C-190D-49CC-AC4D-82874F654DAB}" type="presParOf" srcId="{3BFB8E7F-F1EE-4544-A9B2-06D6484A1FE8}" destId="{B0EFAD82-9D3E-49B9-BBA2-035B8D17FD5B}" srcOrd="0" destOrd="0" presId="urn:microsoft.com/office/officeart/2005/8/layout/vList5"/>
    <dgm:cxn modelId="{561F5A96-3A2F-4097-9800-F82B8A2C0963}" type="presParOf" srcId="{B0EFAD82-9D3E-49B9-BBA2-035B8D17FD5B}" destId="{36F8781E-DF59-4EF5-9AE7-F0D4A241BF64}" srcOrd="0" destOrd="0" presId="urn:microsoft.com/office/officeart/2005/8/layout/vList5"/>
    <dgm:cxn modelId="{D38243BA-6CFB-4344-94C6-229DE678D96A}" type="presParOf" srcId="{B0EFAD82-9D3E-49B9-BBA2-035B8D17FD5B}" destId="{E2E26065-25FB-4239-8801-CCE78F8E55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26F9C7-817A-43F5-852A-9B2F95BB5D6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096CC67-E62A-49CA-B616-D348C7AAF7F6}">
      <dgm:prSet phldrT="[文本]" custT="1"/>
      <dgm:spPr/>
      <dgm:t>
        <a:bodyPr/>
        <a:lstStyle/>
        <a:p>
          <a:r>
            <a:rPr lang="en-US" altLang="zh-CN" sz="2000" b="1" dirty="0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rPr>
            <a:t>Disadvantage</a:t>
          </a:r>
          <a:endParaRPr lang="zh-CN" altLang="en-US" sz="2000" b="1" dirty="0">
            <a:latin typeface="Times New Roman" panose="02020603050405020304" pitchFamily="18" charset="0"/>
            <a:ea typeface="微软雅黑 Light" panose="020B0502040204020203" pitchFamily="34" charset="-122"/>
            <a:cs typeface="Times New Roman" panose="02020603050405020304" pitchFamily="18" charset="0"/>
          </a:endParaRPr>
        </a:p>
      </dgm:t>
    </dgm:pt>
    <dgm:pt modelId="{33E273A5-5099-4A9E-A887-244BFA1957EF}" type="parTrans" cxnId="{12C8D169-7F5B-462B-954E-8F5AB37A5B87}">
      <dgm:prSet/>
      <dgm:spPr/>
      <dgm:t>
        <a:bodyPr/>
        <a:lstStyle/>
        <a:p>
          <a:endParaRPr lang="zh-CN" altLang="en-US"/>
        </a:p>
      </dgm:t>
    </dgm:pt>
    <dgm:pt modelId="{DB075FBF-472A-4B5F-A83F-03A628137A65}" type="sibTrans" cxnId="{12C8D169-7F5B-462B-954E-8F5AB37A5B87}">
      <dgm:prSet/>
      <dgm:spPr/>
      <dgm:t>
        <a:bodyPr/>
        <a:lstStyle/>
        <a:p>
          <a:endParaRPr lang="zh-CN" altLang="en-US"/>
        </a:p>
      </dgm:t>
    </dgm:pt>
    <dgm:pt modelId="{49390C2F-DB81-40F1-A806-AC1135F2BC19}">
      <dgm:prSet phldrT="[文本]" custT="1"/>
      <dgm:spPr/>
      <dgm:t>
        <a:bodyPr lIns="432000" rIns="36000"/>
        <a:lstStyle/>
        <a:p>
          <a:pPr marL="0" algn="l" defTabSz="914400" rtl="0" eaLnBrk="1" latinLnBrk="0" hangingPunct="1">
            <a:lnSpc>
              <a:spcPts val="2400"/>
            </a:lnSpc>
            <a:spcAft>
              <a:spcPts val="0"/>
            </a:spcAft>
          </a:pPr>
          <a:r>
            <a:rPr lang="en-US" alt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rPr>
            <a:t>Fast computers, sensitive detectors, and large data storage capacities are needed</a:t>
          </a:r>
          <a:endParaRPr lang="zh-CN" altLang="en-US" sz="1800" kern="1200" dirty="0">
            <a:solidFill>
              <a:schemeClr val="tx1"/>
            </a:solidFill>
            <a:latin typeface="Times New Roman" panose="02020603050405020304" pitchFamily="18" charset="0"/>
            <a:ea typeface="微软雅黑 Light" panose="020B0502040204020203" pitchFamily="34" charset="-122"/>
            <a:cs typeface="Times New Roman" panose="02020603050405020304" pitchFamily="18" charset="0"/>
          </a:endParaRPr>
        </a:p>
      </dgm:t>
    </dgm:pt>
    <dgm:pt modelId="{DDB0A0A2-4DF5-4848-924F-7E948FA225CA}" type="parTrans" cxnId="{09B38230-00AB-4D2E-AECF-23F1CC90A0AE}">
      <dgm:prSet/>
      <dgm:spPr/>
      <dgm:t>
        <a:bodyPr/>
        <a:lstStyle/>
        <a:p>
          <a:endParaRPr lang="zh-CN" altLang="en-US"/>
        </a:p>
      </dgm:t>
    </dgm:pt>
    <dgm:pt modelId="{8DF08616-0A21-4766-9596-9E6CCE201FA9}" type="sibTrans" cxnId="{09B38230-00AB-4D2E-AECF-23F1CC90A0AE}">
      <dgm:prSet/>
      <dgm:spPr/>
      <dgm:t>
        <a:bodyPr/>
        <a:lstStyle/>
        <a:p>
          <a:endParaRPr lang="zh-CN" altLang="en-US"/>
        </a:p>
      </dgm:t>
    </dgm:pt>
    <dgm:pt modelId="{3BFB8E7F-F1EE-4544-A9B2-06D6484A1FE8}" type="pres">
      <dgm:prSet presAssocID="{B226F9C7-817A-43F5-852A-9B2F95BB5D62}" presName="Name0" presStyleCnt="0">
        <dgm:presLayoutVars>
          <dgm:dir/>
          <dgm:animLvl val="lvl"/>
          <dgm:resizeHandles val="exact"/>
        </dgm:presLayoutVars>
      </dgm:prSet>
      <dgm:spPr/>
    </dgm:pt>
    <dgm:pt modelId="{B0EFAD82-9D3E-49B9-BBA2-035B8D17FD5B}" type="pres">
      <dgm:prSet presAssocID="{7096CC67-E62A-49CA-B616-D348C7AAF7F6}" presName="linNode" presStyleCnt="0"/>
      <dgm:spPr/>
    </dgm:pt>
    <dgm:pt modelId="{36F8781E-DF59-4EF5-9AE7-F0D4A241BF64}" type="pres">
      <dgm:prSet presAssocID="{7096CC67-E62A-49CA-B616-D348C7AAF7F6}" presName="parentText" presStyleLbl="node1" presStyleIdx="0" presStyleCnt="1" custScaleX="52672" custLinFactY="-153273" custLinFactNeighborX="5593" custLinFactNeighborY="-200000">
        <dgm:presLayoutVars>
          <dgm:chMax val="1"/>
          <dgm:bulletEnabled val="1"/>
        </dgm:presLayoutVars>
      </dgm:prSet>
      <dgm:spPr/>
    </dgm:pt>
    <dgm:pt modelId="{E2E26065-25FB-4239-8801-CCE78F8E55C4}" type="pres">
      <dgm:prSet presAssocID="{7096CC67-E62A-49CA-B616-D348C7AAF7F6}" presName="descendantText" presStyleLbl="alignAccFollowNode1" presStyleIdx="0" presStyleCnt="1" custScaleX="129357" custScaleY="123470">
        <dgm:presLayoutVars>
          <dgm:bulletEnabled val="1"/>
        </dgm:presLayoutVars>
      </dgm:prSet>
      <dgm:spPr/>
    </dgm:pt>
  </dgm:ptLst>
  <dgm:cxnLst>
    <dgm:cxn modelId="{65E04827-C117-47A9-AA78-9FC04993CEA9}" type="presOf" srcId="{7096CC67-E62A-49CA-B616-D348C7AAF7F6}" destId="{36F8781E-DF59-4EF5-9AE7-F0D4A241BF64}" srcOrd="0" destOrd="0" presId="urn:microsoft.com/office/officeart/2005/8/layout/vList5"/>
    <dgm:cxn modelId="{09B38230-00AB-4D2E-AECF-23F1CC90A0AE}" srcId="{7096CC67-E62A-49CA-B616-D348C7AAF7F6}" destId="{49390C2F-DB81-40F1-A806-AC1135F2BC19}" srcOrd="0" destOrd="0" parTransId="{DDB0A0A2-4DF5-4848-924F-7E948FA225CA}" sibTransId="{8DF08616-0A21-4766-9596-9E6CCE201FA9}"/>
    <dgm:cxn modelId="{F5835D41-EDA5-4D4E-BAC6-B097E3A07396}" type="presOf" srcId="{B226F9C7-817A-43F5-852A-9B2F95BB5D62}" destId="{3BFB8E7F-F1EE-4544-A9B2-06D6484A1FE8}" srcOrd="0" destOrd="0" presId="urn:microsoft.com/office/officeart/2005/8/layout/vList5"/>
    <dgm:cxn modelId="{12C8D169-7F5B-462B-954E-8F5AB37A5B87}" srcId="{B226F9C7-817A-43F5-852A-9B2F95BB5D62}" destId="{7096CC67-E62A-49CA-B616-D348C7AAF7F6}" srcOrd="0" destOrd="0" parTransId="{33E273A5-5099-4A9E-A887-244BFA1957EF}" sibTransId="{DB075FBF-472A-4B5F-A83F-03A628137A65}"/>
    <dgm:cxn modelId="{5D49DAAB-E7A4-4A75-A83B-FF17772FD826}" type="presOf" srcId="{49390C2F-DB81-40F1-A806-AC1135F2BC19}" destId="{E2E26065-25FB-4239-8801-CCE78F8E55C4}" srcOrd="0" destOrd="0" presId="urn:microsoft.com/office/officeart/2005/8/layout/vList5"/>
    <dgm:cxn modelId="{3647CA1C-190D-49CC-AC4D-82874F654DAB}" type="presParOf" srcId="{3BFB8E7F-F1EE-4544-A9B2-06D6484A1FE8}" destId="{B0EFAD82-9D3E-49B9-BBA2-035B8D17FD5B}" srcOrd="0" destOrd="0" presId="urn:microsoft.com/office/officeart/2005/8/layout/vList5"/>
    <dgm:cxn modelId="{561F5A96-3A2F-4097-9800-F82B8A2C0963}" type="presParOf" srcId="{B0EFAD82-9D3E-49B9-BBA2-035B8D17FD5B}" destId="{36F8781E-DF59-4EF5-9AE7-F0D4A241BF64}" srcOrd="0" destOrd="0" presId="urn:microsoft.com/office/officeart/2005/8/layout/vList5"/>
    <dgm:cxn modelId="{D38243BA-6CFB-4344-94C6-229DE678D96A}" type="presParOf" srcId="{B0EFAD82-9D3E-49B9-BBA2-035B8D17FD5B}" destId="{E2E26065-25FB-4239-8801-CCE78F8E55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AAEDCC-FA9E-47A0-9D03-74A2948AB647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E0E6911-F601-4D23-BAC1-9EA0B30A8953}">
      <dgm:prSet phldrT="[文本]" custT="1"/>
      <dgm:spPr>
        <a:solidFill>
          <a:srgbClr val="D15A3E"/>
        </a:solidFill>
      </dgm:spPr>
      <dgm:t>
        <a:bodyPr/>
        <a:lstStyle/>
        <a:p>
          <a:r>
            <a: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1. What is the compressive sensing (CS)</a:t>
          </a:r>
          <a:endParaRPr lang="zh-CN" alt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40659-37A7-405A-BD57-2FD1FC42EEEA}" type="parTrans" cxnId="{FFB6FFD4-E23D-46A4-BD51-1498910035AB}">
      <dgm:prSet/>
      <dgm:spPr/>
      <dgm:t>
        <a:bodyPr/>
        <a:lstStyle/>
        <a:p>
          <a:endParaRPr lang="zh-CN" altLang="en-US"/>
        </a:p>
      </dgm:t>
    </dgm:pt>
    <dgm:pt modelId="{ACD0931D-18C5-42ED-93AB-289400696F40}" type="sibTrans" cxnId="{FFB6FFD4-E23D-46A4-BD51-1498910035AB}">
      <dgm:prSet/>
      <dgm:spPr/>
      <dgm:t>
        <a:bodyPr/>
        <a:lstStyle/>
        <a:p>
          <a:endParaRPr lang="zh-CN" altLang="en-US"/>
        </a:p>
      </dgm:t>
    </dgm:pt>
    <dgm:pt modelId="{D4856D4F-130E-4876-AC6B-D60D1A057373}">
      <dgm:prSet phldrT="[文本]" custT="1"/>
      <dgm:spPr/>
      <dgm:t>
        <a:bodyPr/>
        <a:lstStyle/>
        <a:p>
          <a:r>
            <a: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Sparsity property </a:t>
          </a:r>
          <a:endParaRPr lang="zh-CN" alt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0D19FC-7916-4859-B5BD-1300AC0A4196}" type="parTrans" cxnId="{D3ACD33E-0968-4A28-9018-EA177057B1AD}">
      <dgm:prSet/>
      <dgm:spPr/>
      <dgm:t>
        <a:bodyPr/>
        <a:lstStyle/>
        <a:p>
          <a:endParaRPr lang="zh-CN" altLang="en-US"/>
        </a:p>
      </dgm:t>
    </dgm:pt>
    <dgm:pt modelId="{6EF05DDF-F333-4A9C-BFD7-658C43BCC4AD}" type="sibTrans" cxnId="{D3ACD33E-0968-4A28-9018-EA177057B1AD}">
      <dgm:prSet/>
      <dgm:spPr/>
      <dgm:t>
        <a:bodyPr/>
        <a:lstStyle/>
        <a:p>
          <a:endParaRPr lang="zh-CN" altLang="en-US"/>
        </a:p>
      </dgm:t>
    </dgm:pt>
    <dgm:pt modelId="{7BE65176-915F-4520-A97E-CB3521AF53B7}">
      <dgm:prSet phldrT="[文本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2. Under sampling and sparse signal reconstruction</a:t>
          </a:r>
          <a:endParaRPr lang="zh-CN" alt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38365-AF5F-4806-9905-7639449909D1}" type="parTrans" cxnId="{E34DED0C-BC0F-47D5-810B-CEA88937ED31}">
      <dgm:prSet/>
      <dgm:spPr/>
      <dgm:t>
        <a:bodyPr/>
        <a:lstStyle/>
        <a:p>
          <a:endParaRPr lang="zh-CN" altLang="en-US"/>
        </a:p>
      </dgm:t>
    </dgm:pt>
    <dgm:pt modelId="{FA1BAE96-44B5-4C0A-9E50-C7D1E4D2E46E}" type="sibTrans" cxnId="{E34DED0C-BC0F-47D5-810B-CEA88937ED31}">
      <dgm:prSet/>
      <dgm:spPr/>
      <dgm:t>
        <a:bodyPr/>
        <a:lstStyle/>
        <a:p>
          <a:endParaRPr lang="zh-CN" altLang="en-US"/>
        </a:p>
      </dgm:t>
    </dgm:pt>
    <dgm:pt modelId="{D195EEFE-B00C-4FEB-A8C8-AD2141222197}">
      <dgm:prSet phldrT="[文本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 CS reconstruction</a:t>
          </a:r>
          <a:endParaRPr lang="zh-CN" alt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DDA7D-0EF3-4E86-806D-AEC3D9043636}" type="parTrans" cxnId="{75132B8A-A757-4F49-9A0B-6CBB82A4D8E4}">
      <dgm:prSet/>
      <dgm:spPr/>
      <dgm:t>
        <a:bodyPr/>
        <a:lstStyle/>
        <a:p>
          <a:endParaRPr lang="zh-CN" altLang="en-US"/>
        </a:p>
      </dgm:t>
    </dgm:pt>
    <dgm:pt modelId="{A0DF3B94-75BC-4A86-9405-61AF60F1AC4A}" type="sibTrans" cxnId="{75132B8A-A757-4F49-9A0B-6CBB82A4D8E4}">
      <dgm:prSet/>
      <dgm:spPr/>
      <dgm:t>
        <a:bodyPr/>
        <a:lstStyle/>
        <a:p>
          <a:endParaRPr lang="zh-CN" altLang="en-US"/>
        </a:p>
      </dgm:t>
    </dgm:pt>
    <dgm:pt modelId="{ACD4AE38-8DF2-4107-871E-9F62ADC4C26C}">
      <dgm:prSet phldrT="[文本]" custT="1"/>
      <dgm:spPr/>
      <dgm:t>
        <a:bodyPr/>
        <a:lstStyle/>
        <a:p>
          <a:r>
            <a: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Restricted isometry property or mutual coherence </a:t>
          </a:r>
          <a:endParaRPr lang="zh-CN" alt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1DF8AE-DEFE-41DD-8632-AC2A98646177}" type="parTrans" cxnId="{18E25F18-A9D2-4ECA-A6EA-2FFAEE10BDF3}">
      <dgm:prSet/>
      <dgm:spPr/>
      <dgm:t>
        <a:bodyPr/>
        <a:lstStyle/>
        <a:p>
          <a:endParaRPr lang="zh-CN" altLang="en-US"/>
        </a:p>
      </dgm:t>
    </dgm:pt>
    <dgm:pt modelId="{891563FC-FE2C-42CC-9071-0E54A9F60810}" type="sibTrans" cxnId="{18E25F18-A9D2-4ECA-A6EA-2FFAEE10BDF3}">
      <dgm:prSet/>
      <dgm:spPr/>
      <dgm:t>
        <a:bodyPr/>
        <a:lstStyle/>
        <a:p>
          <a:endParaRPr lang="zh-CN" altLang="en-US"/>
        </a:p>
      </dgm:t>
    </dgm:pt>
    <dgm:pt modelId="{BB2B691F-D9F6-4BE2-827F-B16DD57E9080}">
      <dgm:prSet phldrT="[文本]" custT="1"/>
      <dgm:spPr>
        <a:solidFill>
          <a:srgbClr val="92D050"/>
        </a:solidFill>
      </dgm:spPr>
      <dgm:t>
        <a:bodyPr/>
        <a:lstStyle/>
        <a:p>
          <a:r>
            <a: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4. CS applications</a:t>
          </a:r>
          <a:endParaRPr lang="zh-CN" alt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B9045-AC1B-4CD1-A114-430ADACC9BC7}" type="parTrans" cxnId="{A54781C2-7C7D-47D4-9B36-01A380796078}">
      <dgm:prSet/>
      <dgm:spPr/>
      <dgm:t>
        <a:bodyPr/>
        <a:lstStyle/>
        <a:p>
          <a:endParaRPr lang="zh-CN" altLang="en-US"/>
        </a:p>
      </dgm:t>
    </dgm:pt>
    <dgm:pt modelId="{39A97DBC-A392-4144-B8F3-0D8DC13858F7}" type="sibTrans" cxnId="{A54781C2-7C7D-47D4-9B36-01A380796078}">
      <dgm:prSet/>
      <dgm:spPr/>
      <dgm:t>
        <a:bodyPr/>
        <a:lstStyle/>
        <a:p>
          <a:endParaRPr lang="zh-CN" altLang="en-US"/>
        </a:p>
      </dgm:t>
    </dgm:pt>
    <dgm:pt modelId="{B3DFDE2C-2952-4AEC-ABB8-6E1D69919687}">
      <dgm:prSet phldrT="[文本]" custT="1"/>
      <dgm:spPr/>
      <dgm:t>
        <a:bodyPr/>
        <a:lstStyle/>
        <a:p>
          <a:r>
            <a: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Incoherence sampling</a:t>
          </a:r>
          <a:endParaRPr lang="zh-CN" alt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CE59C4-5123-4666-87DC-F53890341A71}" type="parTrans" cxnId="{84CF9A6F-22DB-49C0-A549-A8F66D027269}">
      <dgm:prSet/>
      <dgm:spPr/>
      <dgm:t>
        <a:bodyPr/>
        <a:lstStyle/>
        <a:p>
          <a:endParaRPr lang="zh-CN" altLang="en-US"/>
        </a:p>
      </dgm:t>
    </dgm:pt>
    <dgm:pt modelId="{8F32C8F3-A771-4FBD-8346-6D2677341E58}" type="sibTrans" cxnId="{84CF9A6F-22DB-49C0-A549-A8F66D027269}">
      <dgm:prSet/>
      <dgm:spPr/>
      <dgm:t>
        <a:bodyPr/>
        <a:lstStyle/>
        <a:p>
          <a:endParaRPr lang="zh-CN" altLang="en-US"/>
        </a:p>
      </dgm:t>
    </dgm:pt>
    <dgm:pt modelId="{24291505-C5DE-4649-82EA-F49F4E7AE3A8}">
      <dgm:prSet phldrT="[文本]" custT="1"/>
      <dgm:spPr/>
      <dgm:t>
        <a:bodyPr/>
        <a:lstStyle/>
        <a:p>
          <a:r>
            <a: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Random sensing realized by using Random Gaussian matrix </a:t>
          </a:r>
          <a:endParaRPr lang="zh-CN" alt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5FB7E1-521E-49A3-A9B8-EB45522E3FDC}" type="parTrans" cxnId="{20BA9553-6EF8-40F5-8469-571A1982088B}">
      <dgm:prSet/>
      <dgm:spPr/>
      <dgm:t>
        <a:bodyPr/>
        <a:lstStyle/>
        <a:p>
          <a:endParaRPr lang="zh-CN" altLang="en-US"/>
        </a:p>
      </dgm:t>
    </dgm:pt>
    <dgm:pt modelId="{1C2FDC44-774B-4C9C-83F0-1A9317304137}" type="sibTrans" cxnId="{20BA9553-6EF8-40F5-8469-571A1982088B}">
      <dgm:prSet/>
      <dgm:spPr/>
      <dgm:t>
        <a:bodyPr/>
        <a:lstStyle/>
        <a:p>
          <a:endParaRPr lang="zh-CN" altLang="en-US"/>
        </a:p>
      </dgm:t>
    </dgm:pt>
    <dgm:pt modelId="{F5D6D4CC-EC76-4C95-810E-A85CB47D52E5}">
      <dgm:prSet phldrT="[文本]" custT="1"/>
      <dgm:spPr/>
      <dgm:t>
        <a:bodyPr/>
        <a:lstStyle/>
        <a:p>
          <a:r>
            <a: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Robust signal reconstruction from noisy measurements</a:t>
          </a:r>
          <a:endParaRPr lang="zh-CN" alt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4FDAC6-9F87-4929-8B31-4DFF0960EF88}" type="parTrans" cxnId="{6CD95FF7-BA5F-4567-9C05-55A34C4697E0}">
      <dgm:prSet/>
      <dgm:spPr/>
      <dgm:t>
        <a:bodyPr/>
        <a:lstStyle/>
        <a:p>
          <a:endParaRPr lang="zh-CN" altLang="en-US"/>
        </a:p>
      </dgm:t>
    </dgm:pt>
    <dgm:pt modelId="{DC349CE9-EA2A-4BFC-8CA4-2D3209BDA540}" type="sibTrans" cxnId="{6CD95FF7-BA5F-4567-9C05-55A34C4697E0}">
      <dgm:prSet/>
      <dgm:spPr/>
      <dgm:t>
        <a:bodyPr/>
        <a:lstStyle/>
        <a:p>
          <a:endParaRPr lang="zh-CN" altLang="en-US"/>
        </a:p>
      </dgm:t>
    </dgm:pt>
    <dgm:pt modelId="{9F1B6B75-88DA-4BDA-9A66-56830A15493D}">
      <dgm:prSet phldrT="[文本]" custT="1"/>
      <dgm:spPr/>
      <dgm:t>
        <a:bodyPr/>
        <a:lstStyle/>
        <a:p>
          <a:r>
            <a: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General data reconstruction from noise-free measurements</a:t>
          </a:r>
          <a:endParaRPr lang="zh-CN" alt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6132C3-7851-4F43-8ACB-01F4EA929B91}" type="sibTrans" cxnId="{BA1A4902-A532-4A17-898E-BDA7F07922B7}">
      <dgm:prSet/>
      <dgm:spPr/>
      <dgm:t>
        <a:bodyPr/>
        <a:lstStyle/>
        <a:p>
          <a:endParaRPr lang="zh-CN" altLang="en-US"/>
        </a:p>
      </dgm:t>
    </dgm:pt>
    <dgm:pt modelId="{2979D27D-E9D0-41DD-A9C9-2620F9E290D7}" type="parTrans" cxnId="{BA1A4902-A532-4A17-898E-BDA7F07922B7}">
      <dgm:prSet/>
      <dgm:spPr/>
      <dgm:t>
        <a:bodyPr/>
        <a:lstStyle/>
        <a:p>
          <a:endParaRPr lang="zh-CN" altLang="en-US"/>
        </a:p>
      </dgm:t>
    </dgm:pt>
    <dgm:pt modelId="{89E00973-6AEF-497D-9A23-FCA4D5ED9556}" type="pres">
      <dgm:prSet presAssocID="{A1AAEDCC-FA9E-47A0-9D03-74A2948AB647}" presName="linear" presStyleCnt="0">
        <dgm:presLayoutVars>
          <dgm:animLvl val="lvl"/>
          <dgm:resizeHandles val="exact"/>
        </dgm:presLayoutVars>
      </dgm:prSet>
      <dgm:spPr/>
    </dgm:pt>
    <dgm:pt modelId="{2ECF4E41-9EB0-4B97-B3D1-19EF23640D7E}" type="pres">
      <dgm:prSet presAssocID="{5E0E6911-F601-4D23-BAC1-9EA0B30A8953}" presName="parentText" presStyleLbl="node1" presStyleIdx="0" presStyleCnt="4" custLinFactNeighborX="2753" custLinFactNeighborY="1819">
        <dgm:presLayoutVars>
          <dgm:chMax val="0"/>
          <dgm:bulletEnabled val="1"/>
        </dgm:presLayoutVars>
      </dgm:prSet>
      <dgm:spPr/>
    </dgm:pt>
    <dgm:pt modelId="{8B75BE73-B70F-429F-889B-05FEC31FAFAC}" type="pres">
      <dgm:prSet presAssocID="{5E0E6911-F601-4D23-BAC1-9EA0B30A8953}" presName="childText" presStyleLbl="revTx" presStyleIdx="0" presStyleCnt="2">
        <dgm:presLayoutVars>
          <dgm:bulletEnabled val="1"/>
        </dgm:presLayoutVars>
      </dgm:prSet>
      <dgm:spPr/>
    </dgm:pt>
    <dgm:pt modelId="{328D3392-5182-480C-B201-76A0267ED760}" type="pres">
      <dgm:prSet presAssocID="{7BE65176-915F-4520-A97E-CB3521AF53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FF81CEE-2189-477A-85A5-83F0F2A5F52F}" type="pres">
      <dgm:prSet presAssocID="{FA1BAE96-44B5-4C0A-9E50-C7D1E4D2E46E}" presName="spacer" presStyleCnt="0"/>
      <dgm:spPr/>
    </dgm:pt>
    <dgm:pt modelId="{9E297368-D612-400C-8938-804DF123523D}" type="pres">
      <dgm:prSet presAssocID="{D195EEFE-B00C-4FEB-A8C8-AD2141222197}" presName="parentText" presStyleLbl="node1" presStyleIdx="2" presStyleCnt="4" custLinFactNeighborY="-3881">
        <dgm:presLayoutVars>
          <dgm:chMax val="0"/>
          <dgm:bulletEnabled val="1"/>
        </dgm:presLayoutVars>
      </dgm:prSet>
      <dgm:spPr/>
    </dgm:pt>
    <dgm:pt modelId="{E787D144-E84A-458E-859B-8C2610DF71EA}" type="pres">
      <dgm:prSet presAssocID="{D195EEFE-B00C-4FEB-A8C8-AD2141222197}" presName="childText" presStyleLbl="revTx" presStyleIdx="1" presStyleCnt="2">
        <dgm:presLayoutVars>
          <dgm:bulletEnabled val="1"/>
        </dgm:presLayoutVars>
      </dgm:prSet>
      <dgm:spPr/>
    </dgm:pt>
    <dgm:pt modelId="{B5ADB2C2-54FF-49A4-A706-9F0461D0F3F0}" type="pres">
      <dgm:prSet presAssocID="{BB2B691F-D9F6-4BE2-827F-B16DD57E908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A1A4902-A532-4A17-898E-BDA7F07922B7}" srcId="{D195EEFE-B00C-4FEB-A8C8-AD2141222197}" destId="{9F1B6B75-88DA-4BDA-9A66-56830A15493D}" srcOrd="2" destOrd="0" parTransId="{2979D27D-E9D0-41DD-A9C9-2620F9E290D7}" sibTransId="{BD6132C3-7851-4F43-8ACB-01F4EA929B91}"/>
    <dgm:cxn modelId="{78AA2407-D169-4484-BE2D-7318F36C48AA}" type="presOf" srcId="{9F1B6B75-88DA-4BDA-9A66-56830A15493D}" destId="{E787D144-E84A-458E-859B-8C2610DF71EA}" srcOrd="0" destOrd="2" presId="urn:microsoft.com/office/officeart/2005/8/layout/vList2"/>
    <dgm:cxn modelId="{B418CE08-F9B1-4CA2-8012-DF7D185D7957}" type="presOf" srcId="{D195EEFE-B00C-4FEB-A8C8-AD2141222197}" destId="{9E297368-D612-400C-8938-804DF123523D}" srcOrd="0" destOrd="0" presId="urn:microsoft.com/office/officeart/2005/8/layout/vList2"/>
    <dgm:cxn modelId="{E34DED0C-BC0F-47D5-810B-CEA88937ED31}" srcId="{A1AAEDCC-FA9E-47A0-9D03-74A2948AB647}" destId="{7BE65176-915F-4520-A97E-CB3521AF53B7}" srcOrd="1" destOrd="0" parTransId="{5F438365-AF5F-4806-9905-7639449909D1}" sibTransId="{FA1BAE96-44B5-4C0A-9E50-C7D1E4D2E46E}"/>
    <dgm:cxn modelId="{18E25F18-A9D2-4ECA-A6EA-2FFAEE10BDF3}" srcId="{D195EEFE-B00C-4FEB-A8C8-AD2141222197}" destId="{ACD4AE38-8DF2-4107-871E-9F62ADC4C26C}" srcOrd="0" destOrd="0" parTransId="{E51DF8AE-DEFE-41DD-8632-AC2A98646177}" sibTransId="{891563FC-FE2C-42CC-9071-0E54A9F60810}"/>
    <dgm:cxn modelId="{0698A61A-EEC6-41C4-A19E-B436E7443973}" type="presOf" srcId="{BB2B691F-D9F6-4BE2-827F-B16DD57E9080}" destId="{B5ADB2C2-54FF-49A4-A706-9F0461D0F3F0}" srcOrd="0" destOrd="0" presId="urn:microsoft.com/office/officeart/2005/8/layout/vList2"/>
    <dgm:cxn modelId="{D3ACD33E-0968-4A28-9018-EA177057B1AD}" srcId="{5E0E6911-F601-4D23-BAC1-9EA0B30A8953}" destId="{D4856D4F-130E-4876-AC6B-D60D1A057373}" srcOrd="0" destOrd="0" parTransId="{BE0D19FC-7916-4859-B5BD-1300AC0A4196}" sibTransId="{6EF05DDF-F333-4A9C-BFD7-658C43BCC4AD}"/>
    <dgm:cxn modelId="{3CA24D4F-C2A5-4FB6-8A92-54424948E66F}" type="presOf" srcId="{24291505-C5DE-4649-82EA-F49F4E7AE3A8}" destId="{E787D144-E84A-458E-859B-8C2610DF71EA}" srcOrd="0" destOrd="1" presId="urn:microsoft.com/office/officeart/2005/8/layout/vList2"/>
    <dgm:cxn modelId="{20BA9553-6EF8-40F5-8469-571A1982088B}" srcId="{D195EEFE-B00C-4FEB-A8C8-AD2141222197}" destId="{24291505-C5DE-4649-82EA-F49F4E7AE3A8}" srcOrd="1" destOrd="0" parTransId="{B35FB7E1-521E-49A3-A9B8-EB45522E3FDC}" sibTransId="{1C2FDC44-774B-4C9C-83F0-1A9317304137}"/>
    <dgm:cxn modelId="{84CF9A6F-22DB-49C0-A549-A8F66D027269}" srcId="{5E0E6911-F601-4D23-BAC1-9EA0B30A8953}" destId="{B3DFDE2C-2952-4AEC-ABB8-6E1D69919687}" srcOrd="1" destOrd="0" parTransId="{29CE59C4-5123-4666-87DC-F53890341A71}" sibTransId="{8F32C8F3-A771-4FBD-8346-6D2677341E58}"/>
    <dgm:cxn modelId="{75132B8A-A757-4F49-9A0B-6CBB82A4D8E4}" srcId="{A1AAEDCC-FA9E-47A0-9D03-74A2948AB647}" destId="{D195EEFE-B00C-4FEB-A8C8-AD2141222197}" srcOrd="2" destOrd="0" parTransId="{397DDA7D-0EF3-4E86-806D-AEC3D9043636}" sibTransId="{A0DF3B94-75BC-4A86-9405-61AF60F1AC4A}"/>
    <dgm:cxn modelId="{6A603594-A5B9-42D4-BBE2-62D88B69BDC2}" type="presOf" srcId="{B3DFDE2C-2952-4AEC-ABB8-6E1D69919687}" destId="{8B75BE73-B70F-429F-889B-05FEC31FAFAC}" srcOrd="0" destOrd="1" presId="urn:microsoft.com/office/officeart/2005/8/layout/vList2"/>
    <dgm:cxn modelId="{4632619A-5C31-4687-89E7-BA098B19871E}" type="presOf" srcId="{7BE65176-915F-4520-A97E-CB3521AF53B7}" destId="{328D3392-5182-480C-B201-76A0267ED760}" srcOrd="0" destOrd="0" presId="urn:microsoft.com/office/officeart/2005/8/layout/vList2"/>
    <dgm:cxn modelId="{78CD38C0-F899-4288-AC93-7254FEDB0A43}" type="presOf" srcId="{A1AAEDCC-FA9E-47A0-9D03-74A2948AB647}" destId="{89E00973-6AEF-497D-9A23-FCA4D5ED9556}" srcOrd="0" destOrd="0" presId="urn:microsoft.com/office/officeart/2005/8/layout/vList2"/>
    <dgm:cxn modelId="{A54781C2-7C7D-47D4-9B36-01A380796078}" srcId="{A1AAEDCC-FA9E-47A0-9D03-74A2948AB647}" destId="{BB2B691F-D9F6-4BE2-827F-B16DD57E9080}" srcOrd="3" destOrd="0" parTransId="{17BB9045-AC1B-4CD1-A114-430ADACC9BC7}" sibTransId="{39A97DBC-A392-4144-B8F3-0D8DC13858F7}"/>
    <dgm:cxn modelId="{08AF34C3-0CFF-408D-9673-11AD2FDCD61E}" type="presOf" srcId="{F5D6D4CC-EC76-4C95-810E-A85CB47D52E5}" destId="{E787D144-E84A-458E-859B-8C2610DF71EA}" srcOrd="0" destOrd="3" presId="urn:microsoft.com/office/officeart/2005/8/layout/vList2"/>
    <dgm:cxn modelId="{2DBE92CD-C9FF-4F89-B9E6-AE9A83EBE90A}" type="presOf" srcId="{ACD4AE38-8DF2-4107-871E-9F62ADC4C26C}" destId="{E787D144-E84A-458E-859B-8C2610DF71EA}" srcOrd="0" destOrd="0" presId="urn:microsoft.com/office/officeart/2005/8/layout/vList2"/>
    <dgm:cxn modelId="{FFB6FFD4-E23D-46A4-BD51-1498910035AB}" srcId="{A1AAEDCC-FA9E-47A0-9D03-74A2948AB647}" destId="{5E0E6911-F601-4D23-BAC1-9EA0B30A8953}" srcOrd="0" destOrd="0" parTransId="{31A40659-37A7-405A-BD57-2FD1FC42EEEA}" sibTransId="{ACD0931D-18C5-42ED-93AB-289400696F40}"/>
    <dgm:cxn modelId="{4838BEF0-C3F5-43E9-BAAB-5AA7D041293E}" type="presOf" srcId="{5E0E6911-F601-4D23-BAC1-9EA0B30A8953}" destId="{2ECF4E41-9EB0-4B97-B3D1-19EF23640D7E}" srcOrd="0" destOrd="0" presId="urn:microsoft.com/office/officeart/2005/8/layout/vList2"/>
    <dgm:cxn modelId="{D705F4F5-797F-4F20-AA55-0ABB13C45CA4}" type="presOf" srcId="{D4856D4F-130E-4876-AC6B-D60D1A057373}" destId="{8B75BE73-B70F-429F-889B-05FEC31FAFAC}" srcOrd="0" destOrd="0" presId="urn:microsoft.com/office/officeart/2005/8/layout/vList2"/>
    <dgm:cxn modelId="{6CD95FF7-BA5F-4567-9C05-55A34C4697E0}" srcId="{D195EEFE-B00C-4FEB-A8C8-AD2141222197}" destId="{F5D6D4CC-EC76-4C95-810E-A85CB47D52E5}" srcOrd="3" destOrd="0" parTransId="{A14FDAC6-9F87-4929-8B31-4DFF0960EF88}" sibTransId="{DC349CE9-EA2A-4BFC-8CA4-2D3209BDA540}"/>
    <dgm:cxn modelId="{0595060D-62D7-41DD-BB5C-2244F9379691}" type="presParOf" srcId="{89E00973-6AEF-497D-9A23-FCA4D5ED9556}" destId="{2ECF4E41-9EB0-4B97-B3D1-19EF23640D7E}" srcOrd="0" destOrd="0" presId="urn:microsoft.com/office/officeart/2005/8/layout/vList2"/>
    <dgm:cxn modelId="{1DE7E33B-973B-4A96-8DF0-B7B9E2AE39C8}" type="presParOf" srcId="{89E00973-6AEF-497D-9A23-FCA4D5ED9556}" destId="{8B75BE73-B70F-429F-889B-05FEC31FAFAC}" srcOrd="1" destOrd="0" presId="urn:microsoft.com/office/officeart/2005/8/layout/vList2"/>
    <dgm:cxn modelId="{43669CA4-DD0A-45C4-B1EE-FC86290BAD4C}" type="presParOf" srcId="{89E00973-6AEF-497D-9A23-FCA4D5ED9556}" destId="{328D3392-5182-480C-B201-76A0267ED760}" srcOrd="2" destOrd="0" presId="urn:microsoft.com/office/officeart/2005/8/layout/vList2"/>
    <dgm:cxn modelId="{4B4E18EB-DC84-46DA-9635-6BA011DE5566}" type="presParOf" srcId="{89E00973-6AEF-497D-9A23-FCA4D5ED9556}" destId="{0FF81CEE-2189-477A-85A5-83F0F2A5F52F}" srcOrd="3" destOrd="0" presId="urn:microsoft.com/office/officeart/2005/8/layout/vList2"/>
    <dgm:cxn modelId="{9BE06298-C668-4BDE-9A8F-83917CFFD831}" type="presParOf" srcId="{89E00973-6AEF-497D-9A23-FCA4D5ED9556}" destId="{9E297368-D612-400C-8938-804DF123523D}" srcOrd="4" destOrd="0" presId="urn:microsoft.com/office/officeart/2005/8/layout/vList2"/>
    <dgm:cxn modelId="{9A5C2627-66A3-4EAD-9C72-00A7BE848A57}" type="presParOf" srcId="{89E00973-6AEF-497D-9A23-FCA4D5ED9556}" destId="{E787D144-E84A-458E-859B-8C2610DF71EA}" srcOrd="5" destOrd="0" presId="urn:microsoft.com/office/officeart/2005/8/layout/vList2"/>
    <dgm:cxn modelId="{349337E9-6D64-4529-8422-B3FB047B1760}" type="presParOf" srcId="{89E00973-6AEF-497D-9A23-FCA4D5ED9556}" destId="{B5ADB2C2-54FF-49A4-A706-9F0461D0F3F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AAEDCC-FA9E-47A0-9D03-74A2948AB647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5E0E6911-F601-4D23-BAC1-9EA0B30A8953}">
      <dgm:prSet phldrT="[文本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1. The CASSI continuous measurements</a:t>
          </a:r>
          <a:endParaRPr lang="zh-CN" altLang="zh-CN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40659-37A7-405A-BD57-2FD1FC42EEEA}" type="parTrans" cxnId="{FFB6FFD4-E23D-46A4-BD51-1498910035AB}">
      <dgm:prSet/>
      <dgm:spPr/>
      <dgm:t>
        <a:bodyPr/>
        <a:lstStyle/>
        <a:p>
          <a:endParaRPr lang="zh-CN" altLang="en-US"/>
        </a:p>
      </dgm:t>
    </dgm:pt>
    <dgm:pt modelId="{ACD0931D-18C5-42ED-93AB-289400696F40}" type="sibTrans" cxnId="{FFB6FFD4-E23D-46A4-BD51-1498910035AB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4856D4F-130E-4876-AC6B-D60D1A057373}">
          <dgm:prSet phldrT="[文本]" custT="1"/>
          <dgm:spPr/>
          <dgm:t>
            <a:bodyPr/>
            <a:lstStyle/>
            <a:p>
              <a:pPr>
                <a:buFont typeface="Arial" panose="020B0604020202020204" pitchFamily="34" charset="0"/>
                <a:buChar char="•"/>
              </a:pPr>
              <a14:m>
                <m:oMath xmlns:m="http://schemas.openxmlformats.org/officeDocument/2006/math">
                  <m:sSub>
                    <m:sSubPr>
                      <m:ctrlPr>
                        <a:rPr lang="en-US" altLang="zh-CN" sz="18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</m:e>
                    <m: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d>
                    <m:dPr>
                      <m:ctrlPr>
                        <a:rPr lang="en-US" altLang="zh-CN" sz="180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altLang="zh-CN" sz="1800" b="0" i="1" smtClean="0">
                          <a:latin typeface="Cambria Math" panose="02040503050406030204" pitchFamily="18" charset="0"/>
                        </a:rPr>
                        <m:t>λ</m:t>
                      </m:r>
                    </m:e>
                  </m:d>
                </m:oMath>
              </a14:m>
              <a:r>
                <a:rPr lang="en-US" altLang="zh-CN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14:m>
                <m:oMath xmlns:m="http://schemas.openxmlformats.org/officeDocument/2006/math">
                  <m:nary>
                    <m:naryPr>
                      <m:chr m:val="∬"/>
                      <m:limLoc m:val="undOvr"/>
                      <m:subHide m:val="on"/>
                      <m:supHide m:val="on"/>
                      <m:ctrlPr>
                        <a:rPr lang="en-US" altLang="zh-CN" sz="1800" i="1" dirty="0" smtClean="0">
                          <a:latin typeface="Cambria Math" panose="02040503050406030204" pitchFamily="18" charset="0"/>
                        </a:rPr>
                      </m:ctrlPr>
                    </m:naryPr>
                    <m:sub/>
                    <m:sup/>
                    <m:e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CN" sz="18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CN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CN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m:rPr>
                              <m:sty m:val="p"/>
                            </m:rPr>
                            <a:rPr lang="el-GR" altLang="zh-CN" sz="1800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e>
                  </m:nary>
                  <m:r>
                    <a:rPr lang="en-US" altLang="zh-CN" sz="1800" b="0" i="1" dirty="0" smtClean="0">
                      <a:latin typeface="Cambria Math" panose="02040503050406030204" pitchFamily="18" charset="0"/>
                    </a:rPr>
                    <m:t>𝑑</m:t>
                  </m:r>
                  <m:sSup>
                    <m:sSupPr>
                      <m:ctrlP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e>
                    <m:sup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</m:oMath>
              </a14:m>
              <a:r>
                <a:rPr lang="en-US" altLang="zh-CN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14:m>
                <m:oMath xmlns:m="http://schemas.openxmlformats.org/officeDocument/2006/math">
                  <m:r>
                    <a:rPr lang="en-US" altLang="zh-CN" sz="1800" i="1" dirty="0">
                      <a:latin typeface="Cambria Math" panose="02040503050406030204" pitchFamily="18" charset="0"/>
                    </a:rPr>
                    <m:t>𝑑</m:t>
                  </m:r>
                  <m:sSup>
                    <m:sSupPr>
                      <m:ctrlPr>
                        <a:rPr lang="en-US" altLang="zh-CN" sz="1800" i="1" dirty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e>
                    <m:sup>
                      <m:r>
                        <a:rPr lang="en-US" altLang="zh-CN" sz="1800" i="1" dirty="0"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</m:oMath>
              </a14:m>
              <a:endParaRPr lang="zh-CN" alt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Choice>
      <mc:Fallback xmlns="">
        <dgm:pt modelId="{D4856D4F-130E-4876-AC6B-D60D1A057373}">
          <dgm:prSet phldrT="[文本]" custT="1"/>
          <dgm:spPr/>
          <dgm:t>
            <a:bodyPr/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US" altLang="zh-CN" sz="1800" b="0" i="0">
                  <a:latin typeface="Cambria Math" panose="02040503050406030204" pitchFamily="18" charset="0"/>
                </a:rPr>
                <a:t>𝑓_2 </a:t>
              </a:r>
              <a:r>
                <a:rPr lang="en-US" altLang="zh-CN" sz="1800" i="0">
                  <a:latin typeface="Cambria Math" panose="02040503050406030204" pitchFamily="18" charset="0"/>
                </a:rPr>
                <a:t>(</a:t>
              </a:r>
              <a:r>
                <a:rPr lang="en-US" altLang="zh-CN" sz="1800" b="0" i="0">
                  <a:latin typeface="Cambria Math" panose="02040503050406030204" pitchFamily="18" charset="0"/>
                </a:rPr>
                <a:t>𝑥,𝑦,</a:t>
              </a:r>
              <a:r>
                <a:rPr lang="el-GR" altLang="zh-CN" sz="1800" b="0" i="0">
                  <a:latin typeface="Cambria Math" panose="02040503050406030204" pitchFamily="18" charset="0"/>
                </a:rPr>
                <a:t>λ)</a:t>
              </a:r>
              <a:r>
                <a:rPr lang="en-US" altLang="zh-CN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en-US" altLang="zh-CN" sz="1800" i="0" dirty="0">
                  <a:latin typeface="Cambria Math" panose="02040503050406030204" pitchFamily="18" charset="0"/>
                </a:rPr>
                <a:t>∬1</a:t>
              </a:r>
              <a:r>
                <a:rPr lang="en-US" altLang="zh-CN" sz="1800" b="0" i="0">
                  <a:latin typeface="Cambria Math" panose="02040503050406030204" pitchFamily="18" charset="0"/>
                </a:rPr>
                <a:t>▒</a:t>
              </a:r>
              <a:r>
                <a:rPr lang="en-US" altLang="zh-CN" sz="1800" b="0" i="0" dirty="0">
                  <a:latin typeface="Cambria Math" panose="02040503050406030204" pitchFamily="18" charset="0"/>
                </a:rPr>
                <a:t>〖𝑇(𝑥^′,𝑦^′ ) 𝑓_0 (𝑥^′,𝑦^</a:t>
              </a:r>
              <a:r>
                <a:rPr lang="en-US" altLang="zh-CN" sz="1800" i="0" dirty="0">
                  <a:latin typeface="Cambria Math" panose="02040503050406030204" pitchFamily="18" charset="0"/>
                </a:rPr>
                <a:t>′</a:t>
              </a:r>
              <a:r>
                <a:rPr lang="en-US" altLang="zh-CN" sz="1800" b="0" i="0" dirty="0">
                  <a:latin typeface="Cambria Math" panose="02040503050406030204" pitchFamily="18" charset="0"/>
                </a:rPr>
                <a:t>,</a:t>
              </a:r>
              <a:r>
                <a:rPr lang="el-GR" altLang="zh-CN" sz="1800" i="0">
                  <a:latin typeface="Cambria Math" panose="02040503050406030204" pitchFamily="18" charset="0"/>
                </a:rPr>
                <a:t>λ)</a:t>
              </a:r>
              <a:r>
                <a:rPr lang="en-US" altLang="zh-CN" sz="1800" b="0" i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×ℎ(𝑥^′−</a:t>
              </a:r>
              <a:r>
                <a:rPr lang="el-GR" altLang="zh-CN" sz="1800" b="0" i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α</a:t>
              </a:r>
              <a:r>
                <a:rPr lang="el-GR" altLang="zh-CN" sz="1800" i="0">
                  <a:latin typeface="Cambria Math" panose="02040503050406030204" pitchFamily="18" charset="0"/>
                </a:rPr>
                <a:t>λ</a:t>
              </a:r>
              <a:r>
                <a:rPr lang="en-US" altLang="zh-CN" sz="1800" b="0" i="0">
                  <a:latin typeface="Cambria Math" panose="02040503050406030204" pitchFamily="18" charset="0"/>
                </a:rPr>
                <a:t>−𝑥,𝑦^′−𝑦) </a:t>
              </a:r>
              <a:r>
                <a:rPr lang="en-US" altLang="zh-CN" sz="1800" b="0" i="0" dirty="0">
                  <a:latin typeface="Cambria Math" panose="02040503050406030204" pitchFamily="18" charset="0"/>
                </a:rPr>
                <a:t>〗 𝑑𝑥^′</a:t>
              </a:r>
              <a:r>
                <a:rPr lang="en-US" altLang="zh-CN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800" i="0" dirty="0">
                  <a:latin typeface="Cambria Math" panose="02040503050406030204" pitchFamily="18" charset="0"/>
                </a:rPr>
                <a:t>𝑑</a:t>
              </a:r>
              <a:r>
                <a:rPr lang="en-US" altLang="zh-CN" sz="1800" b="0" i="0" dirty="0">
                  <a:latin typeface="Cambria Math" panose="02040503050406030204" pitchFamily="18" charset="0"/>
                </a:rPr>
                <a:t>𝑦^</a:t>
              </a:r>
              <a:r>
                <a:rPr lang="en-US" altLang="zh-CN" sz="1800" i="0" dirty="0">
                  <a:latin typeface="Cambria Math" panose="02040503050406030204" pitchFamily="18" charset="0"/>
                </a:rPr>
                <a:t>′</a:t>
              </a:r>
              <a:endParaRPr lang="zh-CN" alt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Fallback>
    </mc:AlternateContent>
    <dgm:pt modelId="{BE0D19FC-7916-4859-B5BD-1300AC0A4196}" type="parTrans" cxnId="{D3ACD33E-0968-4A28-9018-EA177057B1AD}">
      <dgm:prSet/>
      <dgm:spPr/>
      <dgm:t>
        <a:bodyPr/>
        <a:lstStyle/>
        <a:p>
          <a:endParaRPr lang="zh-CN" altLang="en-US"/>
        </a:p>
      </dgm:t>
    </dgm:pt>
    <dgm:pt modelId="{6EF05DDF-F333-4A9C-BFD7-658C43BCC4AD}" type="sibTrans" cxnId="{D3ACD33E-0968-4A28-9018-EA177057B1AD}">
      <dgm:prSet/>
      <dgm:spPr/>
      <dgm:t>
        <a:bodyPr/>
        <a:lstStyle/>
        <a:p>
          <a:endParaRPr lang="zh-CN" altLang="en-US"/>
        </a:p>
      </dgm:t>
    </dgm:pt>
    <dgm:pt modelId="{7BE65176-915F-4520-A97E-CB3521AF53B7}">
      <dgm:prSet phldrT="[文本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2. The discrete single-snapshot model</a:t>
          </a:r>
          <a:endParaRPr lang="zh-CN" alt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38365-AF5F-4806-9905-7639449909D1}" type="parTrans" cxnId="{E34DED0C-BC0F-47D5-810B-CEA88937ED31}">
      <dgm:prSet/>
      <dgm:spPr/>
      <dgm:t>
        <a:bodyPr/>
        <a:lstStyle/>
        <a:p>
          <a:endParaRPr lang="zh-CN" altLang="en-US"/>
        </a:p>
      </dgm:t>
    </dgm:pt>
    <dgm:pt modelId="{FA1BAE96-44B5-4C0A-9E50-C7D1E4D2E46E}" type="sibTrans" cxnId="{E34DED0C-BC0F-47D5-810B-CEA88937ED31}">
      <dgm:prSet/>
      <dgm:spPr/>
      <dgm:t>
        <a:bodyPr/>
        <a:lstStyle/>
        <a:p>
          <a:endParaRPr lang="zh-CN" altLang="en-US"/>
        </a:p>
      </dgm:t>
    </dgm:pt>
    <dgm:pt modelId="{D195EEFE-B00C-4FEB-A8C8-AD2141222197}">
      <dgm:prSet phldrT="[文本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 The discrete model in </a:t>
          </a:r>
          <a:r>
            <a: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rPr>
            <a:t>matrix form</a:t>
          </a:r>
          <a:endParaRPr lang="zh-CN" alt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DDA7D-0EF3-4E86-806D-AEC3D9043636}" type="parTrans" cxnId="{75132B8A-A757-4F49-9A0B-6CBB82A4D8E4}">
      <dgm:prSet/>
      <dgm:spPr/>
      <dgm:t>
        <a:bodyPr/>
        <a:lstStyle/>
        <a:p>
          <a:endParaRPr lang="zh-CN" altLang="en-US"/>
        </a:p>
      </dgm:t>
    </dgm:pt>
    <dgm:pt modelId="{A0DF3B94-75BC-4A86-9405-61AF60F1AC4A}" type="sibTrans" cxnId="{75132B8A-A757-4F49-9A0B-6CBB82A4D8E4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CD4AE38-8DF2-4107-871E-9F62ADC4C26C}">
          <dgm:prSet phldrT="[文本]" custT="1"/>
          <dgm:spPr/>
          <dgm:t>
            <a:bodyPr/>
            <a:lstStyle/>
            <a:p>
              <a:pPr>
                <a:buFont typeface="Arial" panose="020B0604020202020204" pitchFamily="34" charset="0"/>
                <a:buChar char="•"/>
              </a:pPr>
              <a14:m>
                <m:oMath xmlns:m="http://schemas.openxmlformats.org/officeDocument/2006/math">
                  <m:sSup>
                    <m:sSupPr>
                      <m:ctrlPr>
                        <a:rPr lang="en-US" altLang="zh-CN" sz="18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</m:e>
                    <m:sup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</m:sup>
                  </m:sSup>
                </m:oMath>
              </a14:m>
              <a:r>
                <a:rPr lang="en-US" altLang="zh-CN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CN" sz="1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pPr>
                    <m:e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</m:e>
                    <m:sup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sup>
                  </m:sSup>
                </m:oMath>
              </a14:m>
              <a:r>
                <a:rPr lang="en-US" altLang="zh-CN" sz="18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f+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CN" sz="1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pPr>
                    <m:e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</m:e>
                    <m:sup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sup>
                  </m:sSup>
                </m:oMath>
              </a14:m>
              <a:endParaRPr lang="zh-CN" alt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Choice>
      <mc:Fallback xmlns="">
        <dgm:pt modelId="{ACD4AE38-8DF2-4107-871E-9F62ADC4C26C}">
          <dgm:prSet phldrT="[文本]" custT="1"/>
          <dgm:spPr/>
          <dgm:t>
            <a:bodyPr/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US" altLang="zh-CN" sz="1800" b="0" i="0">
                  <a:latin typeface="Cambria Math" panose="02040503050406030204" pitchFamily="18" charset="0"/>
                </a:rPr>
                <a:t>𝑦^𝑠</a:t>
              </a:r>
              <a:r>
                <a:rPr lang="en-US" altLang="zh-CN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en-US" altLang="zh-CN" sz="1800" b="0" i="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𝐻^𝑠</a:t>
              </a:r>
              <a:r>
                <a:rPr lang="en-US" altLang="zh-CN" sz="18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f+</a:t>
              </a:r>
              <a:r>
                <a:rPr lang="en-US" altLang="zh-CN" sz="1800" b="0" i="0">
                  <a:latin typeface="Cambria Math" panose="02040503050406030204" pitchFamily="18" charset="0"/>
                  <a:cs typeface="Times New Roman" panose="02020603050405020304" pitchFamily="18" charset="0"/>
                </a:rPr>
                <a:t>𝑤^𝑠</a:t>
              </a:r>
              <a:endParaRPr lang="zh-CN" alt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Fallback>
    </mc:AlternateContent>
    <dgm:pt modelId="{E51DF8AE-DEFE-41DD-8632-AC2A98646177}" type="parTrans" cxnId="{18E25F18-A9D2-4ECA-A6EA-2FFAEE10BDF3}">
      <dgm:prSet/>
      <dgm:spPr/>
      <dgm:t>
        <a:bodyPr/>
        <a:lstStyle/>
        <a:p>
          <a:endParaRPr lang="zh-CN" altLang="en-US"/>
        </a:p>
      </dgm:t>
    </dgm:pt>
    <dgm:pt modelId="{891563FC-FE2C-42CC-9071-0E54A9F60810}" type="sibTrans" cxnId="{18E25F18-A9D2-4ECA-A6EA-2FFAEE10BDF3}">
      <dgm:prSet/>
      <dgm:spPr/>
      <dgm:t>
        <a:bodyPr/>
        <a:lstStyle/>
        <a:p>
          <a:endParaRPr lang="zh-CN" altLang="en-US"/>
        </a:p>
      </dgm:t>
    </dgm:pt>
    <dgm:pt modelId="{BB2B691F-D9F6-4BE2-827F-B16DD57E9080}">
      <dgm:prSet phldrT="[文本]" custT="1"/>
      <dgm:spPr>
        <a:solidFill>
          <a:srgbClr val="92D050"/>
        </a:solidFill>
      </dgm:spPr>
      <dgm:t>
        <a:bodyPr/>
        <a:lstStyle/>
        <a:p>
          <a:r>
            <a: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4. Multi-snapshots model</a:t>
          </a:r>
          <a:endParaRPr lang="zh-CN" alt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B9045-AC1B-4CD1-A114-430ADACC9BC7}" type="parTrans" cxnId="{A54781C2-7C7D-47D4-9B36-01A380796078}">
      <dgm:prSet/>
      <dgm:spPr/>
      <dgm:t>
        <a:bodyPr/>
        <a:lstStyle/>
        <a:p>
          <a:endParaRPr lang="zh-CN" altLang="en-US"/>
        </a:p>
      </dgm:t>
    </dgm:pt>
    <dgm:pt modelId="{39A97DBC-A392-4144-B8F3-0D8DC13858F7}" type="sibTrans" cxnId="{A54781C2-7C7D-47D4-9B36-01A380796078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A50D267-2218-483B-A35F-12A891C3D88B}">
          <dgm:prSet phldrT="[文本]" custT="1"/>
          <dgm:spPr/>
          <dgm:t>
            <a:bodyPr/>
            <a:lstStyle/>
            <a:p>
              <a:pPr>
                <a:buFont typeface="Arial" panose="020B0604020202020204" pitchFamily="34" charset="0"/>
                <a:buChar char="•"/>
              </a:pPr>
              <a14:m>
                <m:oMath xmlns:m="http://schemas.openxmlformats.org/officeDocument/2006/math">
                  <m:sSubSup>
                    <m:sSubSupPr>
                      <m:ctrlPr>
                        <a:rPr lang="en-US" altLang="zh-CN" sz="1800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𝑌</m:t>
                      </m:r>
                    </m:e>
                    <m: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</m:sub>
                    <m:sup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</m:sup>
                  </m:sSubSup>
                </m:oMath>
              </a14:m>
              <a:r>
                <a:rPr lang="en-US" altLang="zh-CN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14:m>
                <m:oMath xmlns:m="http://schemas.openxmlformats.org/officeDocument/2006/math">
                  <m:nary>
                    <m:naryPr>
                      <m:chr m:val="∑"/>
                      <m:ctrlPr>
                        <a:rPr lang="en-US" altLang="zh-CN" sz="1800" i="1" dirty="0" smtClean="0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m:rPr>
                          <m:brk m:alnAt="23"/>
                        </m:rP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sub>
                    <m:sup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sup>
                    <m:e>
                      <m:sSub>
                        <m:sSubPr>
                          <m:ctrlPr>
                            <a:rPr lang="en-US" altLang="zh-CN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e>
                  </m:nary>
                </m:oMath>
              </a14:m>
              <a:endParaRPr lang="zh-CN" alt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Choice>
      <mc:Fallback xmlns="">
        <dgm:pt modelId="{2A50D267-2218-483B-A35F-12A891C3D88B}">
          <dgm:prSet phldrT="[文本]" custT="1"/>
          <dgm:spPr/>
          <dgm:t>
            <a:bodyPr/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US" altLang="zh-CN" sz="1800" b="0" i="0">
                  <a:latin typeface="Cambria Math" panose="02040503050406030204" pitchFamily="18" charset="0"/>
                </a:rPr>
                <a:t>𝑌_(𝑖,𝑗)^𝑠</a:t>
              </a:r>
              <a:r>
                <a:rPr lang="en-US" altLang="zh-CN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en-US" altLang="zh-CN" sz="1800" i="0" dirty="0">
                  <a:latin typeface="Cambria Math" panose="02040503050406030204" pitchFamily="18" charset="0"/>
                </a:rPr>
                <a:t>∑</a:t>
              </a:r>
              <a:r>
                <a:rPr lang="en-US" altLang="zh-CN" sz="1800" b="0" i="0" dirty="0">
                  <a:latin typeface="Cambria Math" panose="02040503050406030204" pitchFamily="18" charset="0"/>
                </a:rPr>
                <a:t>_(𝐾=0)^(𝐿−1)▒〖𝐹_(𝑖,𝑗−𝑘,𝑘) 𝑇_(𝑖,𝑗−𝑘)^𝑠+𝑤_(𝑖,𝑗)^𝑠 〗</a:t>
              </a:r>
              <a:endParaRPr lang="zh-CN" alt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Fallback>
    </mc:AlternateContent>
    <dgm:pt modelId="{0B156097-5D5A-4E13-A9ED-251AE0670C25}" type="parTrans" cxnId="{89C0E229-7B6E-4AAC-B885-626768F547BF}">
      <dgm:prSet/>
      <dgm:spPr/>
      <dgm:t>
        <a:bodyPr/>
        <a:lstStyle/>
        <a:p>
          <a:endParaRPr lang="zh-CN" altLang="en-US"/>
        </a:p>
      </dgm:t>
    </dgm:pt>
    <dgm:pt modelId="{BC2A285F-8F99-4155-8663-3F7126E4E1B8}" type="sibTrans" cxnId="{89C0E229-7B6E-4AAC-B885-626768F547BF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45655F9-1053-4CDD-B501-6E89CB4FE1EC}">
          <dgm:prSet phldrT="[文本]" custT="1"/>
          <dgm:spPr/>
          <dgm:t>
            <a:bodyPr/>
            <a:lstStyle/>
            <a:p>
              <a:pPr>
                <a:buFont typeface="Arial" panose="020B0604020202020204" pitchFamily="34" charset="0"/>
                <a:buChar char="•"/>
              </a:pPr>
              <a14:m>
                <m:oMath xmlns:m="http://schemas.openxmlformats.org/officeDocument/2006/math">
                  <m:sSup>
                    <m:sSupPr>
                      <m:ctrlPr>
                        <a:rPr lang="en-US" altLang="zh-CN" sz="18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</m:e>
                    <m:sup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</m:sup>
                  </m:sSup>
                </m:oMath>
              </a14:m>
              <a:r>
                <a:rPr lang="en-US" altLang="zh-CN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CN" sz="1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pPr>
                    <m:e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</m:e>
                    <m:sup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</m:sup>
                  </m:sSup>
                </m:oMath>
              </a14:m>
              <a:r>
                <a:rPr lang="en-US" altLang="zh-CN" sz="18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f+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CN" sz="1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pPr>
                    <m:e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</m:e>
                    <m:sup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</m:sup>
                  </m:sSup>
                </m:oMath>
              </a14:m>
              <a:endParaRPr lang="zh-CN" alt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Choice>
      <mc:Fallback xmlns="">
        <dgm:pt modelId="{F45655F9-1053-4CDD-B501-6E89CB4FE1EC}">
          <dgm:prSet phldrT="[文本]" custT="1"/>
          <dgm:spPr/>
          <dgm:t>
            <a:bodyPr/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US" altLang="zh-CN" sz="1800" b="0" i="0">
                  <a:latin typeface="Cambria Math" panose="02040503050406030204" pitchFamily="18" charset="0"/>
                </a:rPr>
                <a:t>𝑦^𝑆</a:t>
              </a:r>
              <a:r>
                <a:rPr lang="en-US" altLang="zh-CN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en-US" altLang="zh-CN" sz="1800" b="0" i="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𝐻^𝑆</a:t>
              </a:r>
              <a:r>
                <a:rPr lang="en-US" altLang="zh-CN" sz="18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f+</a:t>
              </a:r>
              <a:r>
                <a:rPr lang="en-US" altLang="zh-CN" sz="1800" b="0" i="0">
                  <a:latin typeface="Cambria Math" panose="02040503050406030204" pitchFamily="18" charset="0"/>
                  <a:cs typeface="Times New Roman" panose="02020603050405020304" pitchFamily="18" charset="0"/>
                </a:rPr>
                <a:t>𝑤^𝑆</a:t>
              </a:r>
              <a:endParaRPr lang="zh-CN" alt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Fallback>
    </mc:AlternateContent>
    <dgm:pt modelId="{39B148BC-2834-4D2E-BDF6-CD410E94D14D}" type="parTrans" cxnId="{37329074-0832-43B5-9027-9C9F0268BD1F}">
      <dgm:prSet/>
      <dgm:spPr/>
      <dgm:t>
        <a:bodyPr/>
        <a:lstStyle/>
        <a:p>
          <a:endParaRPr lang="zh-CN" altLang="en-US"/>
        </a:p>
      </dgm:t>
    </dgm:pt>
    <dgm:pt modelId="{9ECECEAC-F07C-4AD4-9BD3-CD94D93A42CC}" type="sibTrans" cxnId="{37329074-0832-43B5-9027-9C9F0268BD1F}">
      <dgm:prSet/>
      <dgm:spPr/>
      <dgm:t>
        <a:bodyPr/>
        <a:lstStyle/>
        <a:p>
          <a:endParaRPr lang="zh-CN" altLang="en-US"/>
        </a:p>
      </dgm:t>
    </dgm:pt>
    <dgm:pt modelId="{89E00973-6AEF-497D-9A23-FCA4D5ED9556}" type="pres">
      <dgm:prSet presAssocID="{A1AAEDCC-FA9E-47A0-9D03-74A2948AB647}" presName="linear" presStyleCnt="0">
        <dgm:presLayoutVars>
          <dgm:animLvl val="lvl"/>
          <dgm:resizeHandles val="exact"/>
        </dgm:presLayoutVars>
      </dgm:prSet>
      <dgm:spPr/>
    </dgm:pt>
    <dgm:pt modelId="{2ECF4E41-9EB0-4B97-B3D1-19EF23640D7E}" type="pres">
      <dgm:prSet presAssocID="{5E0E6911-F601-4D23-BAC1-9EA0B30A8953}" presName="parentText" presStyleLbl="node1" presStyleIdx="0" presStyleCnt="4" custLinFactNeighborX="2753" custLinFactNeighborY="1819">
        <dgm:presLayoutVars>
          <dgm:chMax val="0"/>
          <dgm:bulletEnabled val="1"/>
        </dgm:presLayoutVars>
      </dgm:prSet>
      <dgm:spPr/>
    </dgm:pt>
    <dgm:pt modelId="{8B75BE73-B70F-429F-889B-05FEC31FAFAC}" type="pres">
      <dgm:prSet presAssocID="{5E0E6911-F601-4D23-BAC1-9EA0B30A8953}" presName="childText" presStyleLbl="revTx" presStyleIdx="0" presStyleCnt="4">
        <dgm:presLayoutVars>
          <dgm:bulletEnabled val="1"/>
        </dgm:presLayoutVars>
      </dgm:prSet>
      <dgm:spPr/>
    </dgm:pt>
    <dgm:pt modelId="{328D3392-5182-480C-B201-76A0267ED760}" type="pres">
      <dgm:prSet presAssocID="{7BE65176-915F-4520-A97E-CB3521AF53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DACD89-E3F6-4E9C-834F-63CACFC67FE9}" type="pres">
      <dgm:prSet presAssocID="{7BE65176-915F-4520-A97E-CB3521AF53B7}" presName="childText" presStyleLbl="revTx" presStyleIdx="1" presStyleCnt="4">
        <dgm:presLayoutVars>
          <dgm:bulletEnabled val="1"/>
        </dgm:presLayoutVars>
      </dgm:prSet>
      <dgm:spPr/>
    </dgm:pt>
    <dgm:pt modelId="{9E297368-D612-400C-8938-804DF123523D}" type="pres">
      <dgm:prSet presAssocID="{D195EEFE-B00C-4FEB-A8C8-AD2141222197}" presName="parentText" presStyleLbl="node1" presStyleIdx="2" presStyleCnt="4" custLinFactNeighborY="-3881">
        <dgm:presLayoutVars>
          <dgm:chMax val="0"/>
          <dgm:bulletEnabled val="1"/>
        </dgm:presLayoutVars>
      </dgm:prSet>
      <dgm:spPr/>
    </dgm:pt>
    <dgm:pt modelId="{E787D144-E84A-458E-859B-8C2610DF71EA}" type="pres">
      <dgm:prSet presAssocID="{D195EEFE-B00C-4FEB-A8C8-AD2141222197}" presName="childText" presStyleLbl="revTx" presStyleIdx="2" presStyleCnt="4">
        <dgm:presLayoutVars>
          <dgm:bulletEnabled val="1"/>
        </dgm:presLayoutVars>
      </dgm:prSet>
      <dgm:spPr/>
    </dgm:pt>
    <dgm:pt modelId="{B5ADB2C2-54FF-49A4-A706-9F0461D0F3F0}" type="pres">
      <dgm:prSet presAssocID="{BB2B691F-D9F6-4BE2-827F-B16DD57E908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6733960-7060-4DFF-BE29-A2E25949A4D5}" type="pres">
      <dgm:prSet presAssocID="{BB2B691F-D9F6-4BE2-827F-B16DD57E9080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418CE08-F9B1-4CA2-8012-DF7D185D7957}" type="presOf" srcId="{D195EEFE-B00C-4FEB-A8C8-AD2141222197}" destId="{9E297368-D612-400C-8938-804DF123523D}" srcOrd="0" destOrd="0" presId="urn:microsoft.com/office/officeart/2005/8/layout/vList2"/>
    <dgm:cxn modelId="{E34DED0C-BC0F-47D5-810B-CEA88937ED31}" srcId="{A1AAEDCC-FA9E-47A0-9D03-74A2948AB647}" destId="{7BE65176-915F-4520-A97E-CB3521AF53B7}" srcOrd="1" destOrd="0" parTransId="{5F438365-AF5F-4806-9905-7639449909D1}" sibTransId="{FA1BAE96-44B5-4C0A-9E50-C7D1E4D2E46E}"/>
    <dgm:cxn modelId="{18E25F18-A9D2-4ECA-A6EA-2FFAEE10BDF3}" srcId="{D195EEFE-B00C-4FEB-A8C8-AD2141222197}" destId="{ACD4AE38-8DF2-4107-871E-9F62ADC4C26C}" srcOrd="0" destOrd="0" parTransId="{E51DF8AE-DEFE-41DD-8632-AC2A98646177}" sibTransId="{891563FC-FE2C-42CC-9071-0E54A9F60810}"/>
    <dgm:cxn modelId="{0698A61A-EEC6-41C4-A19E-B436E7443973}" type="presOf" srcId="{BB2B691F-D9F6-4BE2-827F-B16DD57E9080}" destId="{B5ADB2C2-54FF-49A4-A706-9F0461D0F3F0}" srcOrd="0" destOrd="0" presId="urn:microsoft.com/office/officeart/2005/8/layout/vList2"/>
    <dgm:cxn modelId="{89C0E229-7B6E-4AAC-B885-626768F547BF}" srcId="{7BE65176-915F-4520-A97E-CB3521AF53B7}" destId="{2A50D267-2218-483B-A35F-12A891C3D88B}" srcOrd="0" destOrd="0" parTransId="{0B156097-5D5A-4E13-A9ED-251AE0670C25}" sibTransId="{BC2A285F-8F99-4155-8663-3F7126E4E1B8}"/>
    <dgm:cxn modelId="{D3ACD33E-0968-4A28-9018-EA177057B1AD}" srcId="{5E0E6911-F601-4D23-BAC1-9EA0B30A8953}" destId="{D4856D4F-130E-4876-AC6B-D60D1A057373}" srcOrd="0" destOrd="0" parTransId="{BE0D19FC-7916-4859-B5BD-1300AC0A4196}" sibTransId="{6EF05DDF-F333-4A9C-BFD7-658C43BCC4AD}"/>
    <dgm:cxn modelId="{2C9AE844-1828-4C81-A449-8B626C097824}" type="presOf" srcId="{F45655F9-1053-4CDD-B501-6E89CB4FE1EC}" destId="{F6733960-7060-4DFF-BE29-A2E25949A4D5}" srcOrd="0" destOrd="0" presId="urn:microsoft.com/office/officeart/2005/8/layout/vList2"/>
    <dgm:cxn modelId="{EF185E54-2BA6-42F8-8CCC-241A0F31473E}" type="presOf" srcId="{2A50D267-2218-483B-A35F-12A891C3D88B}" destId="{D6DACD89-E3F6-4E9C-834F-63CACFC67FE9}" srcOrd="0" destOrd="0" presId="urn:microsoft.com/office/officeart/2005/8/layout/vList2"/>
    <dgm:cxn modelId="{37329074-0832-43B5-9027-9C9F0268BD1F}" srcId="{BB2B691F-D9F6-4BE2-827F-B16DD57E9080}" destId="{F45655F9-1053-4CDD-B501-6E89CB4FE1EC}" srcOrd="0" destOrd="0" parTransId="{39B148BC-2834-4D2E-BDF6-CD410E94D14D}" sibTransId="{9ECECEAC-F07C-4AD4-9BD3-CD94D93A42CC}"/>
    <dgm:cxn modelId="{75132B8A-A757-4F49-9A0B-6CBB82A4D8E4}" srcId="{A1AAEDCC-FA9E-47A0-9D03-74A2948AB647}" destId="{D195EEFE-B00C-4FEB-A8C8-AD2141222197}" srcOrd="2" destOrd="0" parTransId="{397DDA7D-0EF3-4E86-806D-AEC3D9043636}" sibTransId="{A0DF3B94-75BC-4A86-9405-61AF60F1AC4A}"/>
    <dgm:cxn modelId="{4632619A-5C31-4687-89E7-BA098B19871E}" type="presOf" srcId="{7BE65176-915F-4520-A97E-CB3521AF53B7}" destId="{328D3392-5182-480C-B201-76A0267ED760}" srcOrd="0" destOrd="0" presId="urn:microsoft.com/office/officeart/2005/8/layout/vList2"/>
    <dgm:cxn modelId="{78CD38C0-F899-4288-AC93-7254FEDB0A43}" type="presOf" srcId="{A1AAEDCC-FA9E-47A0-9D03-74A2948AB647}" destId="{89E00973-6AEF-497D-9A23-FCA4D5ED9556}" srcOrd="0" destOrd="0" presId="urn:microsoft.com/office/officeart/2005/8/layout/vList2"/>
    <dgm:cxn modelId="{A54781C2-7C7D-47D4-9B36-01A380796078}" srcId="{A1AAEDCC-FA9E-47A0-9D03-74A2948AB647}" destId="{BB2B691F-D9F6-4BE2-827F-B16DD57E9080}" srcOrd="3" destOrd="0" parTransId="{17BB9045-AC1B-4CD1-A114-430ADACC9BC7}" sibTransId="{39A97DBC-A392-4144-B8F3-0D8DC13858F7}"/>
    <dgm:cxn modelId="{2DBE92CD-C9FF-4F89-B9E6-AE9A83EBE90A}" type="presOf" srcId="{ACD4AE38-8DF2-4107-871E-9F62ADC4C26C}" destId="{E787D144-E84A-458E-859B-8C2610DF71EA}" srcOrd="0" destOrd="0" presId="urn:microsoft.com/office/officeart/2005/8/layout/vList2"/>
    <dgm:cxn modelId="{FFB6FFD4-E23D-46A4-BD51-1498910035AB}" srcId="{A1AAEDCC-FA9E-47A0-9D03-74A2948AB647}" destId="{5E0E6911-F601-4D23-BAC1-9EA0B30A8953}" srcOrd="0" destOrd="0" parTransId="{31A40659-37A7-405A-BD57-2FD1FC42EEEA}" sibTransId="{ACD0931D-18C5-42ED-93AB-289400696F40}"/>
    <dgm:cxn modelId="{4838BEF0-C3F5-43E9-BAAB-5AA7D041293E}" type="presOf" srcId="{5E0E6911-F601-4D23-BAC1-9EA0B30A8953}" destId="{2ECF4E41-9EB0-4B97-B3D1-19EF23640D7E}" srcOrd="0" destOrd="0" presId="urn:microsoft.com/office/officeart/2005/8/layout/vList2"/>
    <dgm:cxn modelId="{D705F4F5-797F-4F20-AA55-0ABB13C45CA4}" type="presOf" srcId="{D4856D4F-130E-4876-AC6B-D60D1A057373}" destId="{8B75BE73-B70F-429F-889B-05FEC31FAFAC}" srcOrd="0" destOrd="0" presId="urn:microsoft.com/office/officeart/2005/8/layout/vList2"/>
    <dgm:cxn modelId="{0595060D-62D7-41DD-BB5C-2244F9379691}" type="presParOf" srcId="{89E00973-6AEF-497D-9A23-FCA4D5ED9556}" destId="{2ECF4E41-9EB0-4B97-B3D1-19EF23640D7E}" srcOrd="0" destOrd="0" presId="urn:microsoft.com/office/officeart/2005/8/layout/vList2"/>
    <dgm:cxn modelId="{1DE7E33B-973B-4A96-8DF0-B7B9E2AE39C8}" type="presParOf" srcId="{89E00973-6AEF-497D-9A23-FCA4D5ED9556}" destId="{8B75BE73-B70F-429F-889B-05FEC31FAFAC}" srcOrd="1" destOrd="0" presId="urn:microsoft.com/office/officeart/2005/8/layout/vList2"/>
    <dgm:cxn modelId="{43669CA4-DD0A-45C4-B1EE-FC86290BAD4C}" type="presParOf" srcId="{89E00973-6AEF-497D-9A23-FCA4D5ED9556}" destId="{328D3392-5182-480C-B201-76A0267ED760}" srcOrd="2" destOrd="0" presId="urn:microsoft.com/office/officeart/2005/8/layout/vList2"/>
    <dgm:cxn modelId="{DA20E9D9-1094-4D53-877A-946B24AA8828}" type="presParOf" srcId="{89E00973-6AEF-497D-9A23-FCA4D5ED9556}" destId="{D6DACD89-E3F6-4E9C-834F-63CACFC67FE9}" srcOrd="3" destOrd="0" presId="urn:microsoft.com/office/officeart/2005/8/layout/vList2"/>
    <dgm:cxn modelId="{9BE06298-C668-4BDE-9A8F-83917CFFD831}" type="presParOf" srcId="{89E00973-6AEF-497D-9A23-FCA4D5ED9556}" destId="{9E297368-D612-400C-8938-804DF123523D}" srcOrd="4" destOrd="0" presId="urn:microsoft.com/office/officeart/2005/8/layout/vList2"/>
    <dgm:cxn modelId="{9A5C2627-66A3-4EAD-9C72-00A7BE848A57}" type="presParOf" srcId="{89E00973-6AEF-497D-9A23-FCA4D5ED9556}" destId="{E787D144-E84A-458E-859B-8C2610DF71EA}" srcOrd="5" destOrd="0" presId="urn:microsoft.com/office/officeart/2005/8/layout/vList2"/>
    <dgm:cxn modelId="{349337E9-6D64-4529-8422-B3FB047B1760}" type="presParOf" srcId="{89E00973-6AEF-497D-9A23-FCA4D5ED9556}" destId="{B5ADB2C2-54FF-49A4-A706-9F0461D0F3F0}" srcOrd="6" destOrd="0" presId="urn:microsoft.com/office/officeart/2005/8/layout/vList2"/>
    <dgm:cxn modelId="{66C50B45-C7FD-45CC-8217-6EA7423584C8}" type="presParOf" srcId="{89E00973-6AEF-497D-9A23-FCA4D5ED9556}" destId="{F6733960-7060-4DFF-BE29-A2E25949A4D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AAEDCC-FA9E-47A0-9D03-74A2948AB647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5E0E6911-F601-4D23-BAC1-9EA0B30A8953}">
      <dgm:prSet phldrT="[文本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1. The CASSI continuous measurements</a:t>
          </a:r>
          <a:endParaRPr lang="zh-CN" altLang="zh-CN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40659-37A7-405A-BD57-2FD1FC42EEEA}" type="parTrans" cxnId="{FFB6FFD4-E23D-46A4-BD51-1498910035AB}">
      <dgm:prSet/>
      <dgm:spPr/>
      <dgm:t>
        <a:bodyPr/>
        <a:lstStyle/>
        <a:p>
          <a:endParaRPr lang="zh-CN" altLang="en-US"/>
        </a:p>
      </dgm:t>
    </dgm:pt>
    <dgm:pt modelId="{ACD0931D-18C5-42ED-93AB-289400696F40}" type="sibTrans" cxnId="{FFB6FFD4-E23D-46A4-BD51-1498910035AB}">
      <dgm:prSet/>
      <dgm:spPr/>
      <dgm:t>
        <a:bodyPr/>
        <a:lstStyle/>
        <a:p>
          <a:endParaRPr lang="zh-CN" altLang="en-US"/>
        </a:p>
      </dgm:t>
    </dgm:pt>
    <dgm:pt modelId="{D4856D4F-130E-4876-AC6B-D60D1A057373}">
      <dgm:prSet phldrT="[文本]" custT="1"/>
      <dgm:spPr>
        <a:blipFill>
          <a:blip xmlns:r="http://schemas.openxmlformats.org/officeDocument/2006/relationships" r:embed="rId1"/>
          <a:stretch>
            <a:fillRect t="-97959" b="-117347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BE0D19FC-7916-4859-B5BD-1300AC0A4196}" type="parTrans" cxnId="{D3ACD33E-0968-4A28-9018-EA177057B1AD}">
      <dgm:prSet/>
      <dgm:spPr/>
      <dgm:t>
        <a:bodyPr/>
        <a:lstStyle/>
        <a:p>
          <a:endParaRPr lang="zh-CN" altLang="en-US"/>
        </a:p>
      </dgm:t>
    </dgm:pt>
    <dgm:pt modelId="{6EF05DDF-F333-4A9C-BFD7-658C43BCC4AD}" type="sibTrans" cxnId="{D3ACD33E-0968-4A28-9018-EA177057B1AD}">
      <dgm:prSet/>
      <dgm:spPr/>
      <dgm:t>
        <a:bodyPr/>
        <a:lstStyle/>
        <a:p>
          <a:endParaRPr lang="zh-CN" altLang="en-US"/>
        </a:p>
      </dgm:t>
    </dgm:pt>
    <dgm:pt modelId="{7BE65176-915F-4520-A97E-CB3521AF53B7}">
      <dgm:prSet phldrT="[文本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2. The discrete single-snapshot model</a:t>
          </a:r>
          <a:endParaRPr lang="zh-CN" alt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38365-AF5F-4806-9905-7639449909D1}" type="parTrans" cxnId="{E34DED0C-BC0F-47D5-810B-CEA88937ED31}">
      <dgm:prSet/>
      <dgm:spPr/>
      <dgm:t>
        <a:bodyPr/>
        <a:lstStyle/>
        <a:p>
          <a:endParaRPr lang="zh-CN" altLang="en-US"/>
        </a:p>
      </dgm:t>
    </dgm:pt>
    <dgm:pt modelId="{FA1BAE96-44B5-4C0A-9E50-C7D1E4D2E46E}" type="sibTrans" cxnId="{E34DED0C-BC0F-47D5-810B-CEA88937ED31}">
      <dgm:prSet/>
      <dgm:spPr/>
      <dgm:t>
        <a:bodyPr/>
        <a:lstStyle/>
        <a:p>
          <a:endParaRPr lang="zh-CN" altLang="en-US"/>
        </a:p>
      </dgm:t>
    </dgm:pt>
    <dgm:pt modelId="{D195EEFE-B00C-4FEB-A8C8-AD2141222197}">
      <dgm:prSet phldrT="[文本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 The discrete model in </a:t>
          </a:r>
          <a:r>
            <a: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rPr>
            <a:t>matrix form</a:t>
          </a:r>
          <a:endParaRPr lang="zh-CN" alt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DDA7D-0EF3-4E86-806D-AEC3D9043636}" type="parTrans" cxnId="{75132B8A-A757-4F49-9A0B-6CBB82A4D8E4}">
      <dgm:prSet/>
      <dgm:spPr/>
      <dgm:t>
        <a:bodyPr/>
        <a:lstStyle/>
        <a:p>
          <a:endParaRPr lang="zh-CN" altLang="en-US"/>
        </a:p>
      </dgm:t>
    </dgm:pt>
    <dgm:pt modelId="{A0DF3B94-75BC-4A86-9405-61AF60F1AC4A}" type="sibTrans" cxnId="{75132B8A-A757-4F49-9A0B-6CBB82A4D8E4}">
      <dgm:prSet/>
      <dgm:spPr/>
      <dgm:t>
        <a:bodyPr/>
        <a:lstStyle/>
        <a:p>
          <a:endParaRPr lang="zh-CN" altLang="en-US"/>
        </a:p>
      </dgm:t>
    </dgm:pt>
    <dgm:pt modelId="{ACD4AE38-8DF2-4107-871E-9F62ADC4C26C}">
      <dgm:prSet phldrT="[文本]" custT="1"/>
      <dgm:spPr>
        <a:blipFill>
          <a:blip xmlns:r="http://schemas.openxmlformats.org/officeDocument/2006/relationships" r:embed="rId2"/>
          <a:stretch>
            <a:fillRect t="-21667" b="-15000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E51DF8AE-DEFE-41DD-8632-AC2A98646177}" type="parTrans" cxnId="{18E25F18-A9D2-4ECA-A6EA-2FFAEE10BDF3}">
      <dgm:prSet/>
      <dgm:spPr/>
      <dgm:t>
        <a:bodyPr/>
        <a:lstStyle/>
        <a:p>
          <a:endParaRPr lang="zh-CN" altLang="en-US"/>
        </a:p>
      </dgm:t>
    </dgm:pt>
    <dgm:pt modelId="{891563FC-FE2C-42CC-9071-0E54A9F60810}" type="sibTrans" cxnId="{18E25F18-A9D2-4ECA-A6EA-2FFAEE10BDF3}">
      <dgm:prSet/>
      <dgm:spPr/>
      <dgm:t>
        <a:bodyPr/>
        <a:lstStyle/>
        <a:p>
          <a:endParaRPr lang="zh-CN" altLang="en-US"/>
        </a:p>
      </dgm:t>
    </dgm:pt>
    <dgm:pt modelId="{BB2B691F-D9F6-4BE2-827F-B16DD57E9080}">
      <dgm:prSet phldrT="[文本]" custT="1"/>
      <dgm:spPr>
        <a:solidFill>
          <a:srgbClr val="92D050"/>
        </a:solidFill>
      </dgm:spPr>
      <dgm:t>
        <a:bodyPr/>
        <a:lstStyle/>
        <a:p>
          <a:r>
            <a: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4. Multi-snapshots model</a:t>
          </a:r>
          <a:endParaRPr lang="zh-CN" alt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B9045-AC1B-4CD1-A114-430ADACC9BC7}" type="parTrans" cxnId="{A54781C2-7C7D-47D4-9B36-01A380796078}">
      <dgm:prSet/>
      <dgm:spPr/>
      <dgm:t>
        <a:bodyPr/>
        <a:lstStyle/>
        <a:p>
          <a:endParaRPr lang="zh-CN" altLang="en-US"/>
        </a:p>
      </dgm:t>
    </dgm:pt>
    <dgm:pt modelId="{39A97DBC-A392-4144-B8F3-0D8DC13858F7}" type="sibTrans" cxnId="{A54781C2-7C7D-47D4-9B36-01A380796078}">
      <dgm:prSet/>
      <dgm:spPr/>
      <dgm:t>
        <a:bodyPr/>
        <a:lstStyle/>
        <a:p>
          <a:endParaRPr lang="zh-CN" altLang="en-US"/>
        </a:p>
      </dgm:t>
    </dgm:pt>
    <dgm:pt modelId="{2A50D267-2218-483B-A35F-12A891C3D88B}">
      <dgm:prSet phldrT="[文本]" custT="1"/>
      <dgm:spPr>
        <a:blipFill>
          <a:blip xmlns:r="http://schemas.openxmlformats.org/officeDocument/2006/relationships" r:embed="rId3"/>
          <a:stretch>
            <a:fillRect t="-133898" b="-183051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0B156097-5D5A-4E13-A9ED-251AE0670C25}" type="parTrans" cxnId="{89C0E229-7B6E-4AAC-B885-626768F547BF}">
      <dgm:prSet/>
      <dgm:spPr/>
      <dgm:t>
        <a:bodyPr/>
        <a:lstStyle/>
        <a:p>
          <a:endParaRPr lang="zh-CN" altLang="en-US"/>
        </a:p>
      </dgm:t>
    </dgm:pt>
    <dgm:pt modelId="{BC2A285F-8F99-4155-8663-3F7126E4E1B8}" type="sibTrans" cxnId="{89C0E229-7B6E-4AAC-B885-626768F547BF}">
      <dgm:prSet/>
      <dgm:spPr/>
      <dgm:t>
        <a:bodyPr/>
        <a:lstStyle/>
        <a:p>
          <a:endParaRPr lang="zh-CN" altLang="en-US"/>
        </a:p>
      </dgm:t>
    </dgm:pt>
    <dgm:pt modelId="{F45655F9-1053-4CDD-B501-6E89CB4FE1EC}">
      <dgm:prSet phldrT="[文本]" custT="1"/>
      <dgm:spPr>
        <a:blipFill>
          <a:blip xmlns:r="http://schemas.openxmlformats.org/officeDocument/2006/relationships" r:embed="rId4"/>
          <a:stretch>
            <a:fillRect t="-20000" b="-15000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39B148BC-2834-4D2E-BDF6-CD410E94D14D}" type="parTrans" cxnId="{37329074-0832-43B5-9027-9C9F0268BD1F}">
      <dgm:prSet/>
      <dgm:spPr/>
      <dgm:t>
        <a:bodyPr/>
        <a:lstStyle/>
        <a:p>
          <a:endParaRPr lang="zh-CN" altLang="en-US"/>
        </a:p>
      </dgm:t>
    </dgm:pt>
    <dgm:pt modelId="{9ECECEAC-F07C-4AD4-9BD3-CD94D93A42CC}" type="sibTrans" cxnId="{37329074-0832-43B5-9027-9C9F0268BD1F}">
      <dgm:prSet/>
      <dgm:spPr/>
      <dgm:t>
        <a:bodyPr/>
        <a:lstStyle/>
        <a:p>
          <a:endParaRPr lang="zh-CN" altLang="en-US"/>
        </a:p>
      </dgm:t>
    </dgm:pt>
    <dgm:pt modelId="{89E00973-6AEF-497D-9A23-FCA4D5ED9556}" type="pres">
      <dgm:prSet presAssocID="{A1AAEDCC-FA9E-47A0-9D03-74A2948AB647}" presName="linear" presStyleCnt="0">
        <dgm:presLayoutVars>
          <dgm:animLvl val="lvl"/>
          <dgm:resizeHandles val="exact"/>
        </dgm:presLayoutVars>
      </dgm:prSet>
      <dgm:spPr/>
    </dgm:pt>
    <dgm:pt modelId="{2ECF4E41-9EB0-4B97-B3D1-19EF23640D7E}" type="pres">
      <dgm:prSet presAssocID="{5E0E6911-F601-4D23-BAC1-9EA0B30A8953}" presName="parentText" presStyleLbl="node1" presStyleIdx="0" presStyleCnt="4" custLinFactNeighborX="2753" custLinFactNeighborY="1819">
        <dgm:presLayoutVars>
          <dgm:chMax val="0"/>
          <dgm:bulletEnabled val="1"/>
        </dgm:presLayoutVars>
      </dgm:prSet>
      <dgm:spPr/>
    </dgm:pt>
    <dgm:pt modelId="{8B75BE73-B70F-429F-889B-05FEC31FAFAC}" type="pres">
      <dgm:prSet presAssocID="{5E0E6911-F601-4D23-BAC1-9EA0B30A8953}" presName="childText" presStyleLbl="revTx" presStyleIdx="0" presStyleCnt="4">
        <dgm:presLayoutVars>
          <dgm:bulletEnabled val="1"/>
        </dgm:presLayoutVars>
      </dgm:prSet>
      <dgm:spPr/>
    </dgm:pt>
    <dgm:pt modelId="{328D3392-5182-480C-B201-76A0267ED760}" type="pres">
      <dgm:prSet presAssocID="{7BE65176-915F-4520-A97E-CB3521AF53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DACD89-E3F6-4E9C-834F-63CACFC67FE9}" type="pres">
      <dgm:prSet presAssocID="{7BE65176-915F-4520-A97E-CB3521AF53B7}" presName="childText" presStyleLbl="revTx" presStyleIdx="1" presStyleCnt="4">
        <dgm:presLayoutVars>
          <dgm:bulletEnabled val="1"/>
        </dgm:presLayoutVars>
      </dgm:prSet>
      <dgm:spPr/>
    </dgm:pt>
    <dgm:pt modelId="{9E297368-D612-400C-8938-804DF123523D}" type="pres">
      <dgm:prSet presAssocID="{D195EEFE-B00C-4FEB-A8C8-AD2141222197}" presName="parentText" presStyleLbl="node1" presStyleIdx="2" presStyleCnt="4" custLinFactNeighborY="-3881">
        <dgm:presLayoutVars>
          <dgm:chMax val="0"/>
          <dgm:bulletEnabled val="1"/>
        </dgm:presLayoutVars>
      </dgm:prSet>
      <dgm:spPr/>
    </dgm:pt>
    <dgm:pt modelId="{E787D144-E84A-458E-859B-8C2610DF71EA}" type="pres">
      <dgm:prSet presAssocID="{D195EEFE-B00C-4FEB-A8C8-AD2141222197}" presName="childText" presStyleLbl="revTx" presStyleIdx="2" presStyleCnt="4">
        <dgm:presLayoutVars>
          <dgm:bulletEnabled val="1"/>
        </dgm:presLayoutVars>
      </dgm:prSet>
      <dgm:spPr/>
    </dgm:pt>
    <dgm:pt modelId="{B5ADB2C2-54FF-49A4-A706-9F0461D0F3F0}" type="pres">
      <dgm:prSet presAssocID="{BB2B691F-D9F6-4BE2-827F-B16DD57E908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6733960-7060-4DFF-BE29-A2E25949A4D5}" type="pres">
      <dgm:prSet presAssocID="{BB2B691F-D9F6-4BE2-827F-B16DD57E9080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418CE08-F9B1-4CA2-8012-DF7D185D7957}" type="presOf" srcId="{D195EEFE-B00C-4FEB-A8C8-AD2141222197}" destId="{9E297368-D612-400C-8938-804DF123523D}" srcOrd="0" destOrd="0" presId="urn:microsoft.com/office/officeart/2005/8/layout/vList2"/>
    <dgm:cxn modelId="{E34DED0C-BC0F-47D5-810B-CEA88937ED31}" srcId="{A1AAEDCC-FA9E-47A0-9D03-74A2948AB647}" destId="{7BE65176-915F-4520-A97E-CB3521AF53B7}" srcOrd="1" destOrd="0" parTransId="{5F438365-AF5F-4806-9905-7639449909D1}" sibTransId="{FA1BAE96-44B5-4C0A-9E50-C7D1E4D2E46E}"/>
    <dgm:cxn modelId="{18E25F18-A9D2-4ECA-A6EA-2FFAEE10BDF3}" srcId="{D195EEFE-B00C-4FEB-A8C8-AD2141222197}" destId="{ACD4AE38-8DF2-4107-871E-9F62ADC4C26C}" srcOrd="0" destOrd="0" parTransId="{E51DF8AE-DEFE-41DD-8632-AC2A98646177}" sibTransId="{891563FC-FE2C-42CC-9071-0E54A9F60810}"/>
    <dgm:cxn modelId="{0698A61A-EEC6-41C4-A19E-B436E7443973}" type="presOf" srcId="{BB2B691F-D9F6-4BE2-827F-B16DD57E9080}" destId="{B5ADB2C2-54FF-49A4-A706-9F0461D0F3F0}" srcOrd="0" destOrd="0" presId="urn:microsoft.com/office/officeart/2005/8/layout/vList2"/>
    <dgm:cxn modelId="{89C0E229-7B6E-4AAC-B885-626768F547BF}" srcId="{7BE65176-915F-4520-A97E-CB3521AF53B7}" destId="{2A50D267-2218-483B-A35F-12A891C3D88B}" srcOrd="0" destOrd="0" parTransId="{0B156097-5D5A-4E13-A9ED-251AE0670C25}" sibTransId="{BC2A285F-8F99-4155-8663-3F7126E4E1B8}"/>
    <dgm:cxn modelId="{D3ACD33E-0968-4A28-9018-EA177057B1AD}" srcId="{5E0E6911-F601-4D23-BAC1-9EA0B30A8953}" destId="{D4856D4F-130E-4876-AC6B-D60D1A057373}" srcOrd="0" destOrd="0" parTransId="{BE0D19FC-7916-4859-B5BD-1300AC0A4196}" sibTransId="{6EF05DDF-F333-4A9C-BFD7-658C43BCC4AD}"/>
    <dgm:cxn modelId="{2C9AE844-1828-4C81-A449-8B626C097824}" type="presOf" srcId="{F45655F9-1053-4CDD-B501-6E89CB4FE1EC}" destId="{F6733960-7060-4DFF-BE29-A2E25949A4D5}" srcOrd="0" destOrd="0" presId="urn:microsoft.com/office/officeart/2005/8/layout/vList2"/>
    <dgm:cxn modelId="{EF185E54-2BA6-42F8-8CCC-241A0F31473E}" type="presOf" srcId="{2A50D267-2218-483B-A35F-12A891C3D88B}" destId="{D6DACD89-E3F6-4E9C-834F-63CACFC67FE9}" srcOrd="0" destOrd="0" presId="urn:microsoft.com/office/officeart/2005/8/layout/vList2"/>
    <dgm:cxn modelId="{37329074-0832-43B5-9027-9C9F0268BD1F}" srcId="{BB2B691F-D9F6-4BE2-827F-B16DD57E9080}" destId="{F45655F9-1053-4CDD-B501-6E89CB4FE1EC}" srcOrd="0" destOrd="0" parTransId="{39B148BC-2834-4D2E-BDF6-CD410E94D14D}" sibTransId="{9ECECEAC-F07C-4AD4-9BD3-CD94D93A42CC}"/>
    <dgm:cxn modelId="{75132B8A-A757-4F49-9A0B-6CBB82A4D8E4}" srcId="{A1AAEDCC-FA9E-47A0-9D03-74A2948AB647}" destId="{D195EEFE-B00C-4FEB-A8C8-AD2141222197}" srcOrd="2" destOrd="0" parTransId="{397DDA7D-0EF3-4E86-806D-AEC3D9043636}" sibTransId="{A0DF3B94-75BC-4A86-9405-61AF60F1AC4A}"/>
    <dgm:cxn modelId="{4632619A-5C31-4687-89E7-BA098B19871E}" type="presOf" srcId="{7BE65176-915F-4520-A97E-CB3521AF53B7}" destId="{328D3392-5182-480C-B201-76A0267ED760}" srcOrd="0" destOrd="0" presId="urn:microsoft.com/office/officeart/2005/8/layout/vList2"/>
    <dgm:cxn modelId="{78CD38C0-F899-4288-AC93-7254FEDB0A43}" type="presOf" srcId="{A1AAEDCC-FA9E-47A0-9D03-74A2948AB647}" destId="{89E00973-6AEF-497D-9A23-FCA4D5ED9556}" srcOrd="0" destOrd="0" presId="urn:microsoft.com/office/officeart/2005/8/layout/vList2"/>
    <dgm:cxn modelId="{A54781C2-7C7D-47D4-9B36-01A380796078}" srcId="{A1AAEDCC-FA9E-47A0-9D03-74A2948AB647}" destId="{BB2B691F-D9F6-4BE2-827F-B16DD57E9080}" srcOrd="3" destOrd="0" parTransId="{17BB9045-AC1B-4CD1-A114-430ADACC9BC7}" sibTransId="{39A97DBC-A392-4144-B8F3-0D8DC13858F7}"/>
    <dgm:cxn modelId="{2DBE92CD-C9FF-4F89-B9E6-AE9A83EBE90A}" type="presOf" srcId="{ACD4AE38-8DF2-4107-871E-9F62ADC4C26C}" destId="{E787D144-E84A-458E-859B-8C2610DF71EA}" srcOrd="0" destOrd="0" presId="urn:microsoft.com/office/officeart/2005/8/layout/vList2"/>
    <dgm:cxn modelId="{FFB6FFD4-E23D-46A4-BD51-1498910035AB}" srcId="{A1AAEDCC-FA9E-47A0-9D03-74A2948AB647}" destId="{5E0E6911-F601-4D23-BAC1-9EA0B30A8953}" srcOrd="0" destOrd="0" parTransId="{31A40659-37A7-405A-BD57-2FD1FC42EEEA}" sibTransId="{ACD0931D-18C5-42ED-93AB-289400696F40}"/>
    <dgm:cxn modelId="{4838BEF0-C3F5-43E9-BAAB-5AA7D041293E}" type="presOf" srcId="{5E0E6911-F601-4D23-BAC1-9EA0B30A8953}" destId="{2ECF4E41-9EB0-4B97-B3D1-19EF23640D7E}" srcOrd="0" destOrd="0" presId="urn:microsoft.com/office/officeart/2005/8/layout/vList2"/>
    <dgm:cxn modelId="{D705F4F5-797F-4F20-AA55-0ABB13C45CA4}" type="presOf" srcId="{D4856D4F-130E-4876-AC6B-D60D1A057373}" destId="{8B75BE73-B70F-429F-889B-05FEC31FAFAC}" srcOrd="0" destOrd="0" presId="urn:microsoft.com/office/officeart/2005/8/layout/vList2"/>
    <dgm:cxn modelId="{0595060D-62D7-41DD-BB5C-2244F9379691}" type="presParOf" srcId="{89E00973-6AEF-497D-9A23-FCA4D5ED9556}" destId="{2ECF4E41-9EB0-4B97-B3D1-19EF23640D7E}" srcOrd="0" destOrd="0" presId="urn:microsoft.com/office/officeart/2005/8/layout/vList2"/>
    <dgm:cxn modelId="{1DE7E33B-973B-4A96-8DF0-B7B9E2AE39C8}" type="presParOf" srcId="{89E00973-6AEF-497D-9A23-FCA4D5ED9556}" destId="{8B75BE73-B70F-429F-889B-05FEC31FAFAC}" srcOrd="1" destOrd="0" presId="urn:microsoft.com/office/officeart/2005/8/layout/vList2"/>
    <dgm:cxn modelId="{43669CA4-DD0A-45C4-B1EE-FC86290BAD4C}" type="presParOf" srcId="{89E00973-6AEF-497D-9A23-FCA4D5ED9556}" destId="{328D3392-5182-480C-B201-76A0267ED760}" srcOrd="2" destOrd="0" presId="urn:microsoft.com/office/officeart/2005/8/layout/vList2"/>
    <dgm:cxn modelId="{DA20E9D9-1094-4D53-877A-946B24AA8828}" type="presParOf" srcId="{89E00973-6AEF-497D-9A23-FCA4D5ED9556}" destId="{D6DACD89-E3F6-4E9C-834F-63CACFC67FE9}" srcOrd="3" destOrd="0" presId="urn:microsoft.com/office/officeart/2005/8/layout/vList2"/>
    <dgm:cxn modelId="{9BE06298-C668-4BDE-9A8F-83917CFFD831}" type="presParOf" srcId="{89E00973-6AEF-497D-9A23-FCA4D5ED9556}" destId="{9E297368-D612-400C-8938-804DF123523D}" srcOrd="4" destOrd="0" presId="urn:microsoft.com/office/officeart/2005/8/layout/vList2"/>
    <dgm:cxn modelId="{9A5C2627-66A3-4EAD-9C72-00A7BE848A57}" type="presParOf" srcId="{89E00973-6AEF-497D-9A23-FCA4D5ED9556}" destId="{E787D144-E84A-458E-859B-8C2610DF71EA}" srcOrd="5" destOrd="0" presId="urn:microsoft.com/office/officeart/2005/8/layout/vList2"/>
    <dgm:cxn modelId="{349337E9-6D64-4529-8422-B3FB047B1760}" type="presParOf" srcId="{89E00973-6AEF-497D-9A23-FCA4D5ED9556}" destId="{B5ADB2C2-54FF-49A4-A706-9F0461D0F3F0}" srcOrd="6" destOrd="0" presId="urn:microsoft.com/office/officeart/2005/8/layout/vList2"/>
    <dgm:cxn modelId="{66C50B45-C7FD-45CC-8217-6EA7423584C8}" type="presParOf" srcId="{89E00973-6AEF-497D-9A23-FCA4D5ED9556}" destId="{F6733960-7060-4DFF-BE29-A2E25949A4D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26065-25FB-4239-8801-CCE78F8E55C4}">
      <dsp:nvSpPr>
        <dsp:cNvPr id="0" name=""/>
        <dsp:cNvSpPr/>
      </dsp:nvSpPr>
      <dsp:spPr>
        <a:xfrm rot="5400000">
          <a:off x="6250590" y="-4169287"/>
          <a:ext cx="764160" cy="9112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00" tIns="123825" rIns="36000" bIns="123825" numCol="1" spcCol="1270" anchor="ctr" anchorCtr="0">
          <a:noAutofit/>
        </a:bodyPr>
        <a:lstStyle/>
        <a:p>
          <a:pPr marL="0" lvl="1" indent="-171450" algn="l" defTabSz="914400" rtl="0" eaLnBrk="1" latinLnBrk="0" hangingPunct="1">
            <a:lnSpc>
              <a:spcPts val="24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alt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rPr>
            <a:t>hyperspectral imaging provides more information</a:t>
          </a:r>
          <a:endParaRPr lang="zh-CN" altLang="en-US" sz="1800" kern="1200" dirty="0">
            <a:solidFill>
              <a:schemeClr val="tx1"/>
            </a:solidFill>
            <a:latin typeface="Times New Roman" panose="02020603050405020304" pitchFamily="18" charset="0"/>
            <a:ea typeface="微软雅黑 Light" panose="020B0502040204020203" pitchFamily="34" charset="-122"/>
            <a:cs typeface="Times New Roman" panose="02020603050405020304" pitchFamily="18" charset="0"/>
          </a:endParaRPr>
        </a:p>
      </dsp:txBody>
      <dsp:txXfrm rot="-5400000">
        <a:off x="2076568" y="42038"/>
        <a:ext cx="9074902" cy="689554"/>
      </dsp:txXfrm>
    </dsp:sp>
    <dsp:sp modelId="{36F8781E-DF59-4EF5-9AE7-F0D4A241BF64}">
      <dsp:nvSpPr>
        <dsp:cNvPr id="0" name=""/>
        <dsp:cNvSpPr/>
      </dsp:nvSpPr>
      <dsp:spPr>
        <a:xfrm>
          <a:off x="397632" y="0"/>
          <a:ext cx="2072918" cy="773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rPr>
            <a:t>Advantage</a:t>
          </a:r>
          <a:endParaRPr lang="zh-CN" altLang="en-US" sz="2000" b="1" kern="1200" dirty="0">
            <a:latin typeface="Times New Roman" panose="02020603050405020304" pitchFamily="18" charset="0"/>
            <a:ea typeface="微软雅黑 Light" panose="020B0502040204020203" pitchFamily="34" charset="-122"/>
            <a:cs typeface="Times New Roman" panose="02020603050405020304" pitchFamily="18" charset="0"/>
          </a:endParaRPr>
        </a:p>
      </dsp:txBody>
      <dsp:txXfrm>
        <a:off x="435398" y="37766"/>
        <a:ext cx="1997386" cy="698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26065-25FB-4239-8801-CCE78F8E55C4}">
      <dsp:nvSpPr>
        <dsp:cNvPr id="0" name=""/>
        <dsp:cNvSpPr/>
      </dsp:nvSpPr>
      <dsp:spPr>
        <a:xfrm rot="5400000">
          <a:off x="6256626" y="-4164763"/>
          <a:ext cx="764160" cy="91031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00" tIns="123825" rIns="36000" bIns="123825" numCol="1" spcCol="1270" anchor="ctr" anchorCtr="0">
          <a:noAutofit/>
        </a:bodyPr>
        <a:lstStyle/>
        <a:p>
          <a:pPr marL="0" lvl="1" indent="-171450" algn="l" defTabSz="914400" rtl="0" eaLnBrk="1" latinLnBrk="0" hangingPunct="1">
            <a:lnSpc>
              <a:spcPts val="24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alt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rPr>
            <a:t>Fast computers, sensitive detectors, and large data storage capacities are needed</a:t>
          </a:r>
          <a:endParaRPr lang="zh-CN" altLang="en-US" sz="1800" kern="1200" dirty="0">
            <a:solidFill>
              <a:schemeClr val="tx1"/>
            </a:solidFill>
            <a:latin typeface="Times New Roman" panose="02020603050405020304" pitchFamily="18" charset="0"/>
            <a:ea typeface="微软雅黑 Light" panose="020B0502040204020203" pitchFamily="34" charset="-122"/>
            <a:cs typeface="Times New Roman" panose="02020603050405020304" pitchFamily="18" charset="0"/>
          </a:endParaRPr>
        </a:p>
      </dsp:txBody>
      <dsp:txXfrm rot="-5400000">
        <a:off x="2087129" y="42037"/>
        <a:ext cx="9065853" cy="689554"/>
      </dsp:txXfrm>
    </dsp:sp>
    <dsp:sp modelId="{36F8781E-DF59-4EF5-9AE7-F0D4A241BF64}">
      <dsp:nvSpPr>
        <dsp:cNvPr id="0" name=""/>
        <dsp:cNvSpPr/>
      </dsp:nvSpPr>
      <dsp:spPr>
        <a:xfrm>
          <a:off x="395729" y="0"/>
          <a:ext cx="2084992" cy="773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rPr>
            <a:t>Disadvantage</a:t>
          </a:r>
          <a:endParaRPr lang="zh-CN" altLang="en-US" sz="2000" b="1" kern="1200" dirty="0">
            <a:latin typeface="Times New Roman" panose="02020603050405020304" pitchFamily="18" charset="0"/>
            <a:ea typeface="微软雅黑 Light" panose="020B0502040204020203" pitchFamily="34" charset="-122"/>
            <a:cs typeface="Times New Roman" panose="02020603050405020304" pitchFamily="18" charset="0"/>
          </a:endParaRPr>
        </a:p>
      </dsp:txBody>
      <dsp:txXfrm>
        <a:off x="433495" y="37766"/>
        <a:ext cx="2009460" cy="698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F4E41-9EB0-4B97-B3D1-19EF23640D7E}">
      <dsp:nvSpPr>
        <dsp:cNvPr id="0" name=""/>
        <dsp:cNvSpPr/>
      </dsp:nvSpPr>
      <dsp:spPr>
        <a:xfrm>
          <a:off x="0" y="16526"/>
          <a:ext cx="6338047" cy="599040"/>
        </a:xfrm>
        <a:prstGeom prst="roundRect">
          <a:avLst/>
        </a:prstGeom>
        <a:solidFill>
          <a:srgbClr val="D15A3E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What is the compressive sensing (CS)</a:t>
          </a:r>
          <a:endParaRPr lang="zh-CN" alt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43" y="45769"/>
        <a:ext cx="6279561" cy="540554"/>
      </dsp:txXfrm>
    </dsp:sp>
    <dsp:sp modelId="{8B75BE73-B70F-429F-889B-05FEC31FAFAC}">
      <dsp:nvSpPr>
        <dsp:cNvPr id="0" name=""/>
        <dsp:cNvSpPr/>
      </dsp:nvSpPr>
      <dsp:spPr>
        <a:xfrm>
          <a:off x="0" y="605324"/>
          <a:ext cx="6338047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23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Sparsity property </a:t>
          </a:r>
          <a:endParaRPr lang="zh-CN" alt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Incoherence sampling</a:t>
          </a:r>
          <a:endParaRPr lang="zh-CN" alt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05324"/>
        <a:ext cx="6338047" cy="563040"/>
      </dsp:txXfrm>
    </dsp:sp>
    <dsp:sp modelId="{328D3392-5182-480C-B201-76A0267ED760}">
      <dsp:nvSpPr>
        <dsp:cNvPr id="0" name=""/>
        <dsp:cNvSpPr/>
      </dsp:nvSpPr>
      <dsp:spPr>
        <a:xfrm>
          <a:off x="0" y="1168365"/>
          <a:ext cx="6338047" cy="59904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Under sampling and sparse signal reconstruction</a:t>
          </a:r>
          <a:endParaRPr lang="zh-CN" alt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43" y="1197608"/>
        <a:ext cx="6279561" cy="540554"/>
      </dsp:txXfrm>
    </dsp:sp>
    <dsp:sp modelId="{9E297368-D612-400C-8938-804DF123523D}">
      <dsp:nvSpPr>
        <dsp:cNvPr id="0" name=""/>
        <dsp:cNvSpPr/>
      </dsp:nvSpPr>
      <dsp:spPr>
        <a:xfrm>
          <a:off x="0" y="1815861"/>
          <a:ext cx="6338047" cy="5990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CS reconstruction</a:t>
          </a:r>
          <a:endParaRPr lang="zh-CN" alt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43" y="1845104"/>
        <a:ext cx="6279561" cy="540554"/>
      </dsp:txXfrm>
    </dsp:sp>
    <dsp:sp modelId="{E787D144-E84A-458E-859B-8C2610DF71EA}">
      <dsp:nvSpPr>
        <dsp:cNvPr id="0" name=""/>
        <dsp:cNvSpPr/>
      </dsp:nvSpPr>
      <dsp:spPr>
        <a:xfrm>
          <a:off x="0" y="2458605"/>
          <a:ext cx="6338047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23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Restricted isometry property or mutual coherence </a:t>
          </a:r>
          <a:endParaRPr lang="zh-CN" alt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Random sensing realized by using Random Gaussian matrix </a:t>
          </a:r>
          <a:endParaRPr lang="zh-CN" alt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General data reconstruction from noise-free measurements</a:t>
          </a:r>
          <a:endParaRPr lang="zh-CN" alt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Robust signal reconstruction from noisy measurements</a:t>
          </a:r>
          <a:endParaRPr lang="zh-CN" alt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58605"/>
        <a:ext cx="6338047" cy="1126080"/>
      </dsp:txXfrm>
    </dsp:sp>
    <dsp:sp modelId="{B5ADB2C2-54FF-49A4-A706-9F0461D0F3F0}">
      <dsp:nvSpPr>
        <dsp:cNvPr id="0" name=""/>
        <dsp:cNvSpPr/>
      </dsp:nvSpPr>
      <dsp:spPr>
        <a:xfrm>
          <a:off x="0" y="3584685"/>
          <a:ext cx="6338047" cy="599040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CS applications</a:t>
          </a:r>
          <a:endParaRPr lang="zh-CN" alt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43" y="3613928"/>
        <a:ext cx="6279561" cy="540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F4E41-9EB0-4B97-B3D1-19EF23640D7E}">
      <dsp:nvSpPr>
        <dsp:cNvPr id="0" name=""/>
        <dsp:cNvSpPr/>
      </dsp:nvSpPr>
      <dsp:spPr>
        <a:xfrm>
          <a:off x="0" y="11186"/>
          <a:ext cx="5257293" cy="45747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The CASSI continuous measurements</a:t>
          </a:r>
          <a:endParaRPr lang="zh-CN" altLang="zh-CN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32" y="33518"/>
        <a:ext cx="5212629" cy="412806"/>
      </dsp:txXfrm>
    </dsp:sp>
    <dsp:sp modelId="{8B75BE73-B70F-429F-889B-05FEC31FAFAC}">
      <dsp:nvSpPr>
        <dsp:cNvPr id="0" name=""/>
        <dsp:cNvSpPr/>
      </dsp:nvSpPr>
      <dsp:spPr>
        <a:xfrm>
          <a:off x="0" y="458047"/>
          <a:ext cx="5257293" cy="583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1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altLang="zh-CN" sz="18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𝑓</m:t>
                  </m:r>
                </m:e>
                <m:sub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  <m:d>
                <m:dPr>
                  <m:ctrlPr>
                    <a:rPr lang="en-US" altLang="zh-CN" sz="180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𝑥</m:t>
                  </m:r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,</m:t>
                  </m:r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𝑦</m:t>
                  </m:r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,</m:t>
                  </m:r>
                  <m:r>
                    <m:rPr>
                      <m:sty m:val="p"/>
                    </m:rPr>
                    <a:rPr lang="el-GR" altLang="zh-CN" sz="1800" b="0" i="1" kern="1200" smtClean="0">
                      <a:latin typeface="Cambria Math" panose="02040503050406030204" pitchFamily="18" charset="0"/>
                    </a:rPr>
                    <m:t>λ</m:t>
                  </m:r>
                </m:e>
              </m:d>
            </m:oMath>
          </a14:m>
          <a:r>
            <a:rPr lang="en-US" altLang="zh-CN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=</a:t>
          </a:r>
          <a14:m xmlns:a14="http://schemas.microsoft.com/office/drawing/2010/main">
            <m:oMath xmlns:m="http://schemas.openxmlformats.org/officeDocument/2006/math">
              <m:nary>
                <m:naryPr>
                  <m:chr m:val="∬"/>
                  <m:limLoc m:val="undOvr"/>
                  <m:subHide m:val="on"/>
                  <m:supHide m:val="on"/>
                  <m:ctrlPr>
                    <a:rPr lang="en-US" altLang="zh-CN" sz="1800" i="1" kern="1200" dirty="0" smtClean="0">
                      <a:latin typeface="Cambria Math" panose="02040503050406030204" pitchFamily="18" charset="0"/>
                    </a:rPr>
                  </m:ctrlPr>
                </m:naryPr>
                <m:sub/>
                <m:sup/>
                <m:e>
                  <m:r>
                    <a:rPr lang="en-US" altLang="zh-CN" sz="1800" b="0" i="1" kern="1200" dirty="0" smtClean="0">
                      <a:latin typeface="Cambria Math" panose="02040503050406030204" pitchFamily="18" charset="0"/>
                    </a:rPr>
                    <m:t>𝑇</m:t>
                  </m:r>
                  <m:d>
                    <m:dPr>
                      <m:ctrlP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sSup>
                        <m:sSupPr>
                          <m:ctrlPr>
                            <a:rPr lang="en-US" altLang="zh-CN" sz="1800" b="0" i="1" kern="120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kern="120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1800" b="0" i="1" kern="120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1800" b="0" i="1" kern="120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kern="1200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1800" b="0" i="1" kern="120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e>
                  </m:d>
                  <m:sSub>
                    <m:sSubPr>
                      <m:ctrlP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𝑓</m:t>
                      </m:r>
                    </m:e>
                    <m:sub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d>
                    <m:dPr>
                      <m:ctrlP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sSup>
                        <m:sSupPr>
                          <m:ctrlPr>
                            <a:rPr lang="en-US" altLang="zh-CN" sz="1800" b="0" i="1" kern="120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kern="120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1800" b="0" i="1" kern="120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1800" i="1" kern="1200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kern="1200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1800" i="1" kern="1200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altLang="zh-CN" sz="1800" i="1" kern="1200">
                          <a:latin typeface="Cambria Math" panose="02040503050406030204" pitchFamily="18" charset="0"/>
                        </a:rPr>
                        <m:t>λ</m:t>
                      </m:r>
                    </m:e>
                  </m:d>
                  <m:r>
                    <a:rPr lang="en-US" altLang="zh-CN" sz="18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×</m:t>
                  </m:r>
                  <m:r>
                    <a:rPr lang="en-US" altLang="zh-CN" sz="18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h</m:t>
                  </m:r>
                  <m:d>
                    <m:dPr>
                      <m:ctrlPr>
                        <a:rPr lang="en-US" altLang="zh-CN" sz="18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dPr>
                    <m:e>
                      <m:sSup>
                        <m:sSupPr>
                          <m:ctrlPr>
                            <a:rPr lang="en-US" altLang="zh-CN" sz="18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18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altLang="zh-CN" sz="18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m:rPr>
                          <m:sty m:val="p"/>
                        </m:rPr>
                        <a:rPr lang="el-GR" altLang="zh-CN" sz="1800" i="1" kern="120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sz="1800" b="0" i="1" kern="12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800" b="0" i="1" kern="120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800" b="0" i="1" kern="120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1800" b="0" i="1" kern="12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kern="120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1800" b="0" i="1" kern="120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800" b="0" i="1" kern="12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800" b="0" i="1" kern="1200" smtClean="0">
                          <a:latin typeface="Cambria Math" panose="02040503050406030204" pitchFamily="18" charset="0"/>
                        </a:rPr>
                        <m:t>𝑦</m:t>
                      </m:r>
                    </m:e>
                  </m:d>
                </m:e>
              </m:nary>
              <m:r>
                <a:rPr lang="en-US" altLang="zh-CN" sz="1800" b="0" i="1" kern="1200" dirty="0" smtClean="0">
                  <a:latin typeface="Cambria Math" panose="02040503050406030204" pitchFamily="18" charset="0"/>
                </a:rPr>
                <m:t>𝑑</m:t>
              </m:r>
              <m:sSup>
                <m:sSupPr>
                  <m:ctrlPr>
                    <a:rPr lang="en-US" altLang="zh-CN" sz="1800" b="0" i="1" kern="1200" dirty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CN" sz="1800" b="0" i="1" kern="1200" dirty="0" smtClean="0">
                      <a:latin typeface="Cambria Math" panose="02040503050406030204" pitchFamily="18" charset="0"/>
                    </a:rPr>
                    <m:t>𝑥</m:t>
                  </m:r>
                </m:e>
                <m:sup>
                  <m:r>
                    <a:rPr lang="en-US" altLang="zh-CN" sz="1800" b="0" i="1" kern="1200" dirty="0" smtClean="0">
                      <a:latin typeface="Cambria Math" panose="02040503050406030204" pitchFamily="18" charset="0"/>
                    </a:rPr>
                    <m:t>′</m:t>
                  </m:r>
                </m:sup>
              </m:sSup>
            </m:oMath>
          </a14:m>
          <a:r>
            <a:rPr lang="en-US" altLang="zh-CN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altLang="zh-CN" sz="1800" i="1" kern="1200" dirty="0">
                  <a:latin typeface="Cambria Math" panose="02040503050406030204" pitchFamily="18" charset="0"/>
                </a:rPr>
                <m:t>𝑑</m:t>
              </m:r>
              <m:sSup>
                <m:sSupPr>
                  <m:ctrlPr>
                    <a:rPr lang="en-US" altLang="zh-CN" sz="1800" i="1" kern="1200" dirty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CN" sz="1800" b="0" i="1" kern="1200" dirty="0" smtClean="0">
                      <a:latin typeface="Cambria Math" panose="02040503050406030204" pitchFamily="18" charset="0"/>
                    </a:rPr>
                    <m:t>𝑦</m:t>
                  </m:r>
                </m:e>
                <m:sup>
                  <m:r>
                    <a:rPr lang="en-US" altLang="zh-CN" sz="1800" i="1" kern="1200" dirty="0">
                      <a:latin typeface="Cambria Math" panose="02040503050406030204" pitchFamily="18" charset="0"/>
                    </a:rPr>
                    <m:t>′</m:t>
                  </m:r>
                </m:sup>
              </m:sSup>
            </m:oMath>
          </a14:m>
          <a:endParaRPr lang="zh-CN" alt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58047"/>
        <a:ext cx="5257293" cy="583222"/>
      </dsp:txXfrm>
    </dsp:sp>
    <dsp:sp modelId="{328D3392-5182-480C-B201-76A0267ED760}">
      <dsp:nvSpPr>
        <dsp:cNvPr id="0" name=""/>
        <dsp:cNvSpPr/>
      </dsp:nvSpPr>
      <dsp:spPr>
        <a:xfrm>
          <a:off x="0" y="1041269"/>
          <a:ext cx="5257293" cy="45747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The discrete single-snapshot model</a:t>
          </a:r>
          <a:endParaRPr lang="zh-CN" alt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32" y="1063601"/>
        <a:ext cx="5212629" cy="412806"/>
      </dsp:txXfrm>
    </dsp:sp>
    <dsp:sp modelId="{D6DACD89-E3F6-4E9C-834F-63CACFC67FE9}">
      <dsp:nvSpPr>
        <dsp:cNvPr id="0" name=""/>
        <dsp:cNvSpPr/>
      </dsp:nvSpPr>
      <dsp:spPr>
        <a:xfrm>
          <a:off x="0" y="1498739"/>
          <a:ext cx="525729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1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US" altLang="zh-CN" sz="1800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𝑌</m:t>
                  </m:r>
                </m:e>
                <m:sub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𝑖</m:t>
                  </m:r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,</m:t>
                  </m:r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𝑗</m:t>
                  </m:r>
                </m:sub>
                <m:sup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𝑠</m:t>
                  </m:r>
                </m:sup>
              </m:sSubSup>
            </m:oMath>
          </a14:m>
          <a:r>
            <a:rPr lang="en-US" altLang="zh-CN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=</a:t>
          </a:r>
          <a14:m xmlns:a14="http://schemas.microsoft.com/office/drawing/2010/main">
            <m:oMath xmlns:m="http://schemas.openxmlformats.org/officeDocument/2006/math">
              <m:nary>
                <m:naryPr>
                  <m:chr m:val="∑"/>
                  <m:ctrlPr>
                    <a:rPr lang="en-US" altLang="zh-CN" sz="1800" i="1" kern="1200" dirty="0" smtClean="0">
                      <a:latin typeface="Cambria Math" panose="02040503050406030204" pitchFamily="18" charset="0"/>
                    </a:rPr>
                  </m:ctrlPr>
                </m:naryPr>
                <m:sub>
                  <m:r>
                    <m:rPr>
                      <m:brk m:alnAt="23"/>
                    </m:rPr>
                    <a:rPr lang="en-US" altLang="zh-CN" sz="1800" b="0" i="1" kern="1200" dirty="0" smtClean="0">
                      <a:latin typeface="Cambria Math" panose="02040503050406030204" pitchFamily="18" charset="0"/>
                    </a:rPr>
                    <m:t>𝐾</m:t>
                  </m:r>
                  <m:r>
                    <a:rPr lang="en-US" altLang="zh-CN" sz="1800" b="0" i="1" kern="1200" dirty="0" smtClean="0">
                      <a:latin typeface="Cambria Math" panose="02040503050406030204" pitchFamily="18" charset="0"/>
                    </a:rPr>
                    <m:t>=0</m:t>
                  </m:r>
                </m:sub>
                <m:sup>
                  <m:r>
                    <a:rPr lang="en-US" altLang="zh-CN" sz="1800" b="0" i="1" kern="1200" dirty="0" smtClean="0">
                      <a:latin typeface="Cambria Math" panose="02040503050406030204" pitchFamily="18" charset="0"/>
                    </a:rPr>
                    <m:t>𝐿</m:t>
                  </m:r>
                  <m:r>
                    <a:rPr lang="en-US" altLang="zh-CN" sz="1800" b="0" i="1" kern="1200" dirty="0" smtClean="0">
                      <a:latin typeface="Cambria Math" panose="02040503050406030204" pitchFamily="18" charset="0"/>
                    </a:rPr>
                    <m:t>−1</m:t>
                  </m:r>
                </m:sup>
                <m:e>
                  <m:sSub>
                    <m:sSubPr>
                      <m:ctrlPr>
                        <a:rPr lang="en-US" altLang="zh-CN" sz="1800" i="1" kern="1200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𝑘</m:t>
                      </m:r>
                    </m:sub>
                  </m:sSub>
                  <m:sSubSup>
                    <m:sSubSupPr>
                      <m:ctrlPr>
                        <a:rPr lang="en-US" altLang="zh-CN" sz="1800" i="1" kern="1200" dirty="0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𝑘</m:t>
                      </m:r>
                    </m:sub>
                    <m:sup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𝑠</m:t>
                      </m:r>
                    </m:sup>
                  </m:sSubSup>
                  <m:r>
                    <a:rPr lang="en-US" altLang="zh-CN" sz="1800" b="0" i="1" kern="1200" dirty="0" smtClean="0">
                      <a:latin typeface="Cambria Math" panose="02040503050406030204" pitchFamily="18" charset="0"/>
                    </a:rPr>
                    <m:t>+</m:t>
                  </m:r>
                  <m:sSubSup>
                    <m:sSubSupPr>
                      <m:ctrlP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𝑤</m:t>
                      </m:r>
                    </m:e>
                    <m:sub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𝑗</m:t>
                      </m:r>
                    </m:sub>
                    <m:sup>
                      <m:r>
                        <a:rPr lang="en-US" altLang="zh-CN" sz="1800" b="0" i="1" kern="1200" dirty="0" smtClean="0">
                          <a:latin typeface="Cambria Math" panose="02040503050406030204" pitchFamily="18" charset="0"/>
                        </a:rPr>
                        <m:t>𝑠</m:t>
                      </m:r>
                    </m:sup>
                  </m:sSubSup>
                </m:e>
              </m:nary>
            </m:oMath>
          </a14:m>
          <a:endParaRPr lang="zh-CN" alt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498739"/>
        <a:ext cx="5257293" cy="380880"/>
      </dsp:txXfrm>
    </dsp:sp>
    <dsp:sp modelId="{9E297368-D612-400C-8938-804DF123523D}">
      <dsp:nvSpPr>
        <dsp:cNvPr id="0" name=""/>
        <dsp:cNvSpPr/>
      </dsp:nvSpPr>
      <dsp:spPr>
        <a:xfrm>
          <a:off x="0" y="1864837"/>
          <a:ext cx="5257293" cy="45747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The discrete model in </a:t>
          </a:r>
          <a:r>
            <a:rPr lang="en-US" altLang="zh-CN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matrix form</a:t>
          </a:r>
          <a:endParaRPr lang="zh-CN" alt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32" y="1887169"/>
        <a:ext cx="5212629" cy="412806"/>
      </dsp:txXfrm>
    </dsp:sp>
    <dsp:sp modelId="{E787D144-E84A-458E-859B-8C2610DF71EA}">
      <dsp:nvSpPr>
        <dsp:cNvPr id="0" name=""/>
        <dsp:cNvSpPr/>
      </dsp:nvSpPr>
      <dsp:spPr>
        <a:xfrm>
          <a:off x="0" y="2337089"/>
          <a:ext cx="525729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1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CN" sz="18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𝑦</m:t>
                  </m:r>
                </m:e>
                <m:sup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𝑠</m:t>
                  </m:r>
                </m:sup>
              </m:sSup>
            </m:oMath>
          </a14:m>
          <a:r>
            <a:rPr lang="en-US" altLang="zh-CN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=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CN" sz="1800" i="1" kern="1200" dirty="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pPr>
                <m:e>
                  <m:r>
                    <a:rPr lang="en-US" altLang="zh-CN" sz="1800" b="0" i="1" kern="1200" dirty="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𝐻</m:t>
                  </m:r>
                </m:e>
                <m:sup>
                  <m:r>
                    <a:rPr lang="en-US" altLang="zh-CN" sz="1800" b="0" i="1" kern="1200" dirty="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𝑠</m:t>
                  </m:r>
                </m:sup>
              </m:sSup>
            </m:oMath>
          </a14:m>
          <a:r>
            <a:rPr lang="en-US" altLang="zh-CN" sz="18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f+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CN" sz="180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pPr>
                <m:e>
                  <m:r>
                    <a:rPr lang="en-US" altLang="zh-CN" sz="1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𝑤</m:t>
                  </m:r>
                </m:e>
                <m:sup>
                  <m:r>
                    <a:rPr lang="en-US" altLang="zh-CN" sz="1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𝑠</m:t>
                  </m:r>
                </m:sup>
              </m:sSup>
            </m:oMath>
          </a14:m>
          <a:endParaRPr lang="zh-CN" alt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337089"/>
        <a:ext cx="5257293" cy="380880"/>
      </dsp:txXfrm>
    </dsp:sp>
    <dsp:sp modelId="{B5ADB2C2-54FF-49A4-A706-9F0461D0F3F0}">
      <dsp:nvSpPr>
        <dsp:cNvPr id="0" name=""/>
        <dsp:cNvSpPr/>
      </dsp:nvSpPr>
      <dsp:spPr>
        <a:xfrm>
          <a:off x="0" y="2717969"/>
          <a:ext cx="5257293" cy="457470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Multi-snapshots model</a:t>
          </a:r>
          <a:endParaRPr lang="zh-CN" alt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32" y="2740301"/>
        <a:ext cx="5212629" cy="412806"/>
      </dsp:txXfrm>
    </dsp:sp>
    <dsp:sp modelId="{F6733960-7060-4DFF-BE29-A2E25949A4D5}">
      <dsp:nvSpPr>
        <dsp:cNvPr id="0" name=""/>
        <dsp:cNvSpPr/>
      </dsp:nvSpPr>
      <dsp:spPr>
        <a:xfrm>
          <a:off x="0" y="3175439"/>
          <a:ext cx="525729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1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CN" sz="18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𝑦</m:t>
                  </m:r>
                </m:e>
                <m:sup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𝑆</m:t>
                  </m:r>
                </m:sup>
              </m:sSup>
            </m:oMath>
          </a14:m>
          <a:r>
            <a:rPr lang="en-US" altLang="zh-CN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=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CN" sz="1800" i="1" kern="1200" dirty="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pPr>
                <m:e>
                  <m:r>
                    <a:rPr lang="en-US" altLang="zh-CN" sz="1800" b="0" i="1" kern="1200" dirty="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𝐻</m:t>
                  </m:r>
                </m:e>
                <m:sup>
                  <m:r>
                    <a:rPr lang="en-US" altLang="zh-CN" sz="1800" b="0" i="1" kern="1200" dirty="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𝑆</m:t>
                  </m:r>
                </m:sup>
              </m:sSup>
            </m:oMath>
          </a14:m>
          <a:r>
            <a:rPr lang="en-US" altLang="zh-CN" sz="18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f+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CN" sz="180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pPr>
                <m:e>
                  <m:r>
                    <a:rPr lang="en-US" altLang="zh-CN" sz="1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𝑤</m:t>
                  </m:r>
                </m:e>
                <m:sup>
                  <m:r>
                    <a:rPr lang="en-US" altLang="zh-CN" sz="1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𝑆</m:t>
                  </m:r>
                </m:sup>
              </m:sSup>
            </m:oMath>
          </a14:m>
          <a:endParaRPr lang="zh-CN" alt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175439"/>
        <a:ext cx="5257293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60D50-70E8-4371-B958-AD574C077520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294CF-8A86-4472-8F97-73FD2AF6F1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0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zh-CN" smtClean="0"/>
              <a:t>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18203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直线连接线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线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线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线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线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线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线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线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线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线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线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线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线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线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线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线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直线连接线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线连接线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线连接线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线连接线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线连接线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组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直线连接线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线连接线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线连接线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线连接线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线连接线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直线连接线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线连接线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线连接线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线连接线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线连接线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直线连接线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线连接线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连接线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线连接线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线连接线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组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直线连接线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线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线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线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线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直线连接线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线连接线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线连接线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线连接线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线连接线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 latinLnBrk="0">
              <a:lnSpc>
                <a:spcPct val="76000"/>
              </a:lnSpc>
              <a:defRPr lang="zh-CN" sz="8000" cap="none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CN" sz="2000" b="0">
                <a:solidFill>
                  <a:schemeClr val="accent1"/>
                </a:solidFill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 altLang="en-US"/>
              <a:t>单击此处编辑母版副标题样式</a:t>
            </a:r>
            <a:endParaRPr lang="zh-CN"/>
          </a:p>
        </p:txBody>
      </p:sp>
      <p:cxnSp>
        <p:nvCxnSpPr>
          <p:cNvPr id="58" name="直线连接线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660B-5E17-E649-8915-F209763835CB}" type="datetime1">
              <a:rPr lang="zh-CN" altLang="en-US" smtClean="0"/>
              <a:t>2023/9/18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极化全双工通信平台项目组</a:t>
            </a:r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273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10F1-C81E-3240-94EB-2EAB02AA62A0}" type="datetime1">
              <a:rPr lang="zh-CN" altLang="en-US" smtClean="0"/>
              <a:t>2023/9/18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极化全双工通信平台项目组</a:t>
            </a:r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8505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D5C4-1A01-3A45-9A7E-40449E2D5B33}" type="datetime1">
              <a:rPr lang="zh-CN" altLang="en-US" smtClean="0"/>
              <a:t>2023/9/18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极化全双工通信平台项目组</a:t>
            </a:r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864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直线连接线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线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线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线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线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线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线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线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线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线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线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线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线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线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线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线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直线连接线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线连接线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线连接线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线连接线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线连接线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组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直线连接线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线连接线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线连接线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线连接线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线连接线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直线连接线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线连接线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线连接线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线连接线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线连接线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直线连接线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连接线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线连接线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线连接线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线连接线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组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直线连接线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线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线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线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线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线连接线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线连接线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线连接线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线连接线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线连接线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 latinLnBrk="0">
              <a:lnSpc>
                <a:spcPct val="85000"/>
              </a:lnSpc>
              <a:defRPr lang="zh-CN" sz="6000" cap="none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0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2000"/>
            </a:lvl2pPr>
            <a:lvl3pPr marL="914400" indent="0" latinLnBrk="0">
              <a:buNone/>
              <a:defRPr lang="zh-CN" sz="1800"/>
            </a:lvl3pPr>
            <a:lvl4pPr marL="1371600" indent="0" latinLnBrk="0">
              <a:buNone/>
              <a:defRPr lang="zh-CN" sz="1600"/>
            </a:lvl4pPr>
            <a:lvl5pPr marL="1828800" indent="0" latinLnBrk="0">
              <a:buNone/>
              <a:defRPr lang="zh-CN" sz="1600"/>
            </a:lvl5pPr>
            <a:lvl6pPr marL="2286000" indent="0" latinLnBrk="0">
              <a:buNone/>
              <a:defRPr lang="zh-CN" sz="1600"/>
            </a:lvl6pPr>
            <a:lvl7pPr marL="2743200" indent="0" latinLnBrk="0">
              <a:buNone/>
              <a:defRPr lang="zh-CN" sz="1600"/>
            </a:lvl7pPr>
            <a:lvl8pPr marL="3200400" indent="0" latinLnBrk="0">
              <a:buNone/>
              <a:defRPr lang="zh-CN" sz="1600"/>
            </a:lvl8pPr>
            <a:lvl9pPr marL="3657600" indent="0" latinLnBrk="0">
              <a:buNone/>
              <a:defRPr lang="zh-CN"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58" name="直线连接线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94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6272-1426-1D4F-BE85-2FC4FFB7B9E9}" type="datetime1">
              <a:rPr lang="zh-CN" altLang="en-US" smtClean="0"/>
              <a:t>2023/9/18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极化全双工通信平台项目组</a:t>
            </a:r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7788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A292-144F-B945-890B-4E1168BDD417}" type="datetime1">
              <a:rPr lang="zh-CN" altLang="en-US" smtClean="0"/>
              <a:t>2023/9/18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极化全双工通信平台项目组</a:t>
            </a:r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6120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14AA-7A31-934A-A0E6-5DC4EA287448}" type="datetime1">
              <a:rPr lang="zh-CN" altLang="en-US" smtClean="0"/>
              <a:t>2023/9/18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极化全双工通信平台项目组</a:t>
            </a:r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7713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组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直线连接线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线连接线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线连接线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线连接线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线连接线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线连接线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线连接线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线连接线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线连接线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线连接线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线连接线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线连接线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线连接线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线连接线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线连接线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线连接线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组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直线连接线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线连接线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线连接线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线连接线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线连接线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组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直线连接线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线连接线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线连接线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线连接线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线连接线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直线连接线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线连接线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线连接线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线连接线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线连接线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组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直线连接线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线连接线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线连接线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线连接线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线连接线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组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直线连接线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线连接线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线连接线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线连接线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线连接线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直线连接线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线连接线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线连接线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线连接线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线连接线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日期占位符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D529-969E-5346-9627-693125FA3883}" type="datetime1">
              <a:rPr lang="zh-CN" altLang="en-US" smtClean="0"/>
              <a:t>2023/9/18</a:t>
            </a:fld>
            <a:endParaRPr lang="zh-CN"/>
          </a:p>
        </p:txBody>
      </p:sp>
      <p:sp>
        <p:nvSpPr>
          <p:cNvPr id="213" name="页脚占位符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极化全双工通信平台项目组</a:t>
            </a:r>
            <a:endParaRPr lang="zh-CN"/>
          </a:p>
        </p:txBody>
      </p:sp>
      <p:sp>
        <p:nvSpPr>
          <p:cNvPr id="214" name="幻灯片编号占位符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6667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题注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直线连接线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线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线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线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线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线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线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线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线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线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线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线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线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线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线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线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直线连接线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线连接线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线连接线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线连接线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线连接线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组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直线连接线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线连接线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线连接线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线连接线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线连接线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直线连接线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线连接线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线连接线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线连接线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线连接线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直线连接线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线连接线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线连接线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线连接线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线连接线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组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直线连接线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线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线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线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线连接线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直线连接线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线连接线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线连接线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线连接线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线连接线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矩形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 latinLnBrk="0">
              <a:defRPr lang="zh-CN" sz="26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2000"/>
            </a:lvl6pPr>
            <a:lvl7pPr latinLnBrk="0">
              <a:defRPr lang="zh-CN" sz="2000"/>
            </a:lvl7pPr>
            <a:lvl8pPr latinLnBrk="0">
              <a:defRPr lang="zh-CN" sz="2000"/>
            </a:lvl8pPr>
            <a:lvl9pPr latinLnBrk="0">
              <a:defRPr lang="zh-CN"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60" name="直线连接线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F63-81C8-FC41-9A62-7AF6F124C002}" type="datetime1">
              <a:rPr lang="zh-CN" altLang="en-US" smtClean="0"/>
              <a:t>2023/9/18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极化全双工通信平台项目组</a:t>
            </a:r>
            <a:endParaRPr lang="zh-CN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9523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题注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直线连接线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线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线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线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线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线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线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线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线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线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线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线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线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线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线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线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直线连接线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线连接线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线连接线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线连接线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线连接线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组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直线连接线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线连接线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线连接线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线连接线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线连接线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直线连接线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线连接线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线连接线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线连接线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线连接线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直线连接线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线连接线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线连接线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线连接线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线连接线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组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直线连接线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线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线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线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线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直线连接线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线连接线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线连接线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线连接线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线连接线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矩形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CN" sz="20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 dirty="0"/>
          </a:p>
        </p:txBody>
      </p:sp>
      <p:cxnSp>
        <p:nvCxnSpPr>
          <p:cNvPr id="59" name="直线连接线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 latinLnBrk="0">
              <a:defRPr lang="zh-CN" sz="26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CN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6115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直线连接线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线连接线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线连接线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线连接线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线连接线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线连接线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线连接线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线连接线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线连接线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线连接线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线连接线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线连接线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线连接线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线连接线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线连接线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线连接线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组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直线连接线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线连接线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线连接线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线连接线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线连接线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组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直线连接线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线连接线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线连接线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线连接线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线连接线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直线连接线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线连接线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线连接线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线连接线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线连接线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组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直线连接线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线连接线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线连接线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线连接线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线连接线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组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直线连接线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线连接线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线连接线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线连接线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线连接线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直线连接线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线连接线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线连接线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线连接线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线连接线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tx1">
                    <a:lumMod val="50000"/>
                    <a:lumOff val="50000"/>
                  </a:schemeClr>
                </a:solidFill>
                <a:ea typeface="Microsoft YaHei UI" panose="020B0503020204020204" pitchFamily="34" charset="-122"/>
              </a:defRPr>
            </a:lvl1pPr>
          </a:lstStyle>
          <a:p>
            <a:fld id="{E46B4FB3-FD43-8746-96D3-B26FDD4B187C}" type="datetime1">
              <a:rPr lang="zh-CN" altLang="en-US" smtClean="0"/>
              <a:t>2023/9/18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800">
                <a:solidFill>
                  <a:schemeClr val="tx1">
                    <a:lumMod val="50000"/>
                    <a:lumOff val="50000"/>
                  </a:schemeClr>
                </a:solidFill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极化全双工通信平台项目组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tx1">
                    <a:lumMod val="50000"/>
                    <a:lumOff val="50000"/>
                  </a:schemeClr>
                </a:solidFill>
                <a:ea typeface="Microsoft YaHei UI" panose="020B0503020204020204" pitchFamily="34" charset="-122"/>
              </a:defRPr>
            </a:lvl1pPr>
          </a:lstStyle>
          <a:p>
            <a:fld id="{E31375A4-56A4-47D6-9801-1991572033F7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cxnSp>
        <p:nvCxnSpPr>
          <p:cNvPr id="148" name="直线连接线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2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3200" b="1" kern="1200">
          <a:solidFill>
            <a:schemeClr val="accent1"/>
          </a:solidFill>
          <a:latin typeface="+mj-lt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lang="zh-CN" sz="20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lang="zh-CN" sz="18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CN" sz="16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CN" sz="14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CN" sz="14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4581" y="4357169"/>
            <a:ext cx="9982837" cy="91901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Optimized Coded Aperture Design in Compressive Spectral Imaging via Coherence Minimization</a:t>
            </a:r>
            <a:endParaRPr 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07410" y="5305087"/>
            <a:ext cx="2890746" cy="1501635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  <a:buClr>
                <a:srgbClr val="D15A3E"/>
              </a:buClr>
              <a:defRPr/>
            </a:pPr>
            <a:r>
              <a:rPr lang="en-US" altLang="zh-CN" sz="1800" b="1" dirty="0">
                <a:solidFill>
                  <a:srgbClr val="D15A3E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Oct. 09, 2023</a:t>
            </a:r>
            <a:endParaRPr lang="zh-CN" sz="1800" b="1" dirty="0">
              <a:solidFill>
                <a:srgbClr val="D15A3E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195772" y="5276180"/>
            <a:ext cx="7419849" cy="1041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2000" b="0" kern="1200">
                <a:solidFill>
                  <a:schemeClr val="accent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20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18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15A3E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altLang="zh-CN" sz="1800" b="1" dirty="0" err="1">
                <a:solidFill>
                  <a:srgbClr val="D15A3E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Jianchen</a:t>
            </a:r>
            <a:r>
              <a:rPr lang="en-US" altLang="zh-CN" sz="1800" b="1" dirty="0">
                <a:solidFill>
                  <a:srgbClr val="D15A3E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Zhu, </a:t>
            </a:r>
            <a:r>
              <a:rPr lang="en-US" altLang="zh-CN" sz="1800" b="1" dirty="0" err="1">
                <a:solidFill>
                  <a:srgbClr val="D15A3E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Bochao</a:t>
            </a:r>
            <a:r>
              <a:rPr lang="en-US" altLang="zh-CN" sz="1800" b="1" dirty="0">
                <a:solidFill>
                  <a:srgbClr val="D15A3E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Zhao</a:t>
            </a:r>
          </a:p>
          <a:p>
            <a:pPr marR="0" lvl="0" fontAlgn="auto">
              <a:lnSpc>
                <a:spcPct val="100000"/>
              </a:lnSpc>
              <a:spcAft>
                <a:spcPts val="0"/>
              </a:spcAft>
              <a:buClr>
                <a:srgbClr val="D15A3E"/>
              </a:buClr>
              <a:tabLst/>
              <a:defRPr/>
            </a:pP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East-China Research Institute of Computer Technology, Shanghai, 201808, China</a:t>
            </a:r>
          </a:p>
          <a:p>
            <a:pPr>
              <a:lnSpc>
                <a:spcPct val="100000"/>
              </a:lnSpc>
              <a:buClr>
                <a:srgbClr val="D15A3E"/>
              </a:buClr>
              <a:defRPr/>
            </a:pP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School of Electrical and Information Engineering, </a:t>
            </a:r>
          </a:p>
          <a:p>
            <a:pPr>
              <a:lnSpc>
                <a:spcPct val="100000"/>
              </a:lnSpc>
              <a:buClr>
                <a:srgbClr val="D15A3E"/>
              </a:buClr>
              <a:defRPr/>
            </a:pP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Tianjin University, Tianjin, 300072, China</a:t>
            </a:r>
          </a:p>
          <a:p>
            <a:pPr>
              <a:lnSpc>
                <a:spcPct val="100000"/>
              </a:lnSpc>
              <a:buClr>
                <a:srgbClr val="D15A3E"/>
              </a:buClr>
              <a:defRPr/>
            </a:pPr>
            <a:endParaRPr lang="en-US" altLang="zh-CN" sz="1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rgbClr val="D15A3E"/>
              </a:buClr>
              <a:defRPr/>
            </a:pPr>
            <a:endParaRPr lang="en-US" altLang="zh-CN" sz="1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 descr="DIS group at Point Cloud Visual Quality Assessment Grand Challenge">
            <a:extLst>
              <a:ext uri="{FF2B5EF4-FFF2-40B4-BE49-F238E27FC236}">
                <a16:creationId xmlns:a16="http://schemas.microsoft.com/office/drawing/2014/main" id="{1CEF4D79-50CB-E5BD-90E4-C5C9158C5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" y="31706"/>
            <a:ext cx="1236014" cy="7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中国电科logo矢量图- 设计之家">
            <a:extLst>
              <a:ext uri="{FF2B5EF4-FFF2-40B4-BE49-F238E27FC236}">
                <a16:creationId xmlns:a16="http://schemas.microsoft.com/office/drawing/2014/main" id="{292CBEB0-561B-F800-2633-F1CAE8564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30" y="1057836"/>
            <a:ext cx="3116862" cy="225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天津大学迎新网">
            <a:extLst>
              <a:ext uri="{FF2B5EF4-FFF2-40B4-BE49-F238E27FC236}">
                <a16:creationId xmlns:a16="http://schemas.microsoft.com/office/drawing/2014/main" id="{06E761C7-E39D-034D-7A58-4E3FA5CDC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10" y="1319383"/>
            <a:ext cx="1979755" cy="198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8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10</a:t>
            </a:fld>
            <a:endParaRPr lang="uk-UA" altLang="zh-CN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en-US" altLang="zh-CN" dirty="0"/>
              <a:t>Optimized Coded Aperture Design in Compressive Spectral Imaging via Coherence Minimization</a:t>
            </a:r>
          </a:p>
        </p:txBody>
      </p:sp>
      <p:sp>
        <p:nvSpPr>
          <p:cNvPr id="24" name="五边形 23"/>
          <p:cNvSpPr/>
          <p:nvPr/>
        </p:nvSpPr>
        <p:spPr>
          <a:xfrm>
            <a:off x="-2" y="893634"/>
            <a:ext cx="4347883" cy="524967"/>
          </a:xfrm>
          <a:prstGeom prst="homePlate">
            <a:avLst>
              <a:gd name="adj" fmla="val 41860"/>
            </a:avLst>
          </a:prstGeom>
          <a:solidFill>
            <a:srgbClr val="07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Proposed Coded Apertures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4" descr="DIS group at Point Cloud Visual Quality Assessment Grand Challenge">
            <a:extLst>
              <a:ext uri="{FF2B5EF4-FFF2-40B4-BE49-F238E27FC236}">
                <a16:creationId xmlns:a16="http://schemas.microsoft.com/office/drawing/2014/main" id="{FF2851DE-9376-8102-B790-46FFA954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" y="31706"/>
            <a:ext cx="1236014" cy="7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DBAFD10-7838-806E-CE68-E180856335CA}"/>
              </a:ext>
            </a:extLst>
          </p:cNvPr>
          <p:cNvSpPr txBox="1"/>
          <p:nvPr/>
        </p:nvSpPr>
        <p:spPr>
          <a:xfrm>
            <a:off x="5649380" y="294320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AD72DD0-5A1F-8559-B571-BBFDF93852D2}"/>
                  </a:ext>
                </a:extLst>
              </p:cNvPr>
              <p:cNvSpPr txBox="1"/>
              <p:nvPr/>
            </p:nvSpPr>
            <p:spPr>
              <a:xfrm>
                <a:off x="586419" y="1573059"/>
                <a:ext cx="10997774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zh-CN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l-GR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matrix of designed variables. Therefore, the coherence minimization can be formulated to reduce </a:t>
                </a:r>
                <a14:m>
                  <m:oMath xmlns:m="http://schemas.openxmlformats.org/officeDocument/2006/math">
                    <m:r>
                      <a:rPr lang="el-GR" altLang="zh-CN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AD72DD0-5A1F-8559-B571-BBFDF9385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19" y="1573059"/>
                <a:ext cx="10997774" cy="668645"/>
              </a:xfrm>
              <a:prstGeom prst="rect">
                <a:avLst/>
              </a:prstGeom>
              <a:blipFill>
                <a:blip r:embed="rId3"/>
                <a:stretch>
                  <a:fillRect l="-443" t="-4545" r="-499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29A7B099-65C4-A5D7-990C-B5FEB9A539FB}"/>
              </a:ext>
            </a:extLst>
          </p:cNvPr>
          <p:cNvSpPr txBox="1"/>
          <p:nvPr/>
        </p:nvSpPr>
        <p:spPr>
          <a:xfrm>
            <a:off x="11124752" y="2290962"/>
            <a:ext cx="45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04DE0F8-08EF-E646-EDEC-31BA28601251}"/>
              </a:ext>
            </a:extLst>
          </p:cNvPr>
          <p:cNvSpPr txBox="1"/>
          <p:nvPr/>
        </p:nvSpPr>
        <p:spPr>
          <a:xfrm>
            <a:off x="11110594" y="3667816"/>
            <a:ext cx="47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28A1D5A-3B09-6FB7-22BF-ED7C85410B20}"/>
              </a:ext>
            </a:extLst>
          </p:cNvPr>
          <p:cNvSpPr txBox="1"/>
          <p:nvPr/>
        </p:nvSpPr>
        <p:spPr>
          <a:xfrm>
            <a:off x="11117673" y="4555300"/>
            <a:ext cx="47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0C3BBBF-5575-B9B4-ECD5-AF0D5CAF5211}"/>
                  </a:ext>
                </a:extLst>
              </p:cNvPr>
              <p:cNvSpPr txBox="1"/>
              <p:nvPr/>
            </p:nvSpPr>
            <p:spPr>
              <a:xfrm>
                <a:off x="4687437" y="2093142"/>
                <a:ext cx="2817121" cy="752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imize</m:t>
                              </m:r>
                            </m:e>
                            <m:li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lim>
                          </m:limLow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fName>
                        <m:e>
                          <m:r>
                            <a:rPr lang="el-GR" altLang="zh-CN" i="1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subject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zh-CN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zh-CN" alt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0C3BBBF-5575-B9B4-ECD5-AF0D5CAF5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437" y="2093142"/>
                <a:ext cx="2817121" cy="752578"/>
              </a:xfrm>
              <a:prstGeom prst="rect">
                <a:avLst/>
              </a:prstGeom>
              <a:blipFill>
                <a:blip r:embed="rId4"/>
                <a:stretch>
                  <a:fillRect b="-72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C70AFC0D-904A-F545-FA59-AB5BC2C1996A}"/>
              </a:ext>
            </a:extLst>
          </p:cNvPr>
          <p:cNvSpPr txBox="1"/>
          <p:nvPr/>
        </p:nvSpPr>
        <p:spPr>
          <a:xfrm>
            <a:off x="586419" y="2835279"/>
            <a:ext cx="1099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Augmented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-based methods can transform the constrained minimization problem into an unconstrained form, Eq. (6) can be reformulated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BB0B10B-64C9-7A57-94DD-214B9F54E1AD}"/>
                  </a:ext>
                </a:extLst>
              </p:cNvPr>
              <p:cNvSpPr txBox="1"/>
              <p:nvPr/>
            </p:nvSpPr>
            <p:spPr>
              <a:xfrm>
                <a:off x="3368644" y="3358072"/>
                <a:ext cx="5454705" cy="799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zh-CN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zh-CN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altLang="zh-CN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altLang="zh-CN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l-GR" altLang="zh-CN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l-GR" altLang="zh-CN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l-GR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BB0B10B-64C9-7A57-94DD-214B9F54E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644" y="3358072"/>
                <a:ext cx="5454705" cy="7993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B3CC40C-4C28-3A10-FA16-B3DBCFD93C85}"/>
                  </a:ext>
                </a:extLst>
              </p:cNvPr>
              <p:cNvSpPr txBox="1"/>
              <p:nvPr/>
            </p:nvSpPr>
            <p:spPr>
              <a:xfrm>
                <a:off x="586418" y="4116363"/>
                <a:ext cx="10997774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proposed optimized sensing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opt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described as 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B3CC40C-4C28-3A10-FA16-B3DBCFD93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18" y="4116363"/>
                <a:ext cx="10997774" cy="390748"/>
              </a:xfrm>
              <a:prstGeom prst="rect">
                <a:avLst/>
              </a:prstGeom>
              <a:blipFill>
                <a:blip r:embed="rId6"/>
                <a:stretch>
                  <a:fillRect l="-443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2D25B54-4100-A0E9-7687-D6150211DD8D}"/>
                  </a:ext>
                </a:extLst>
              </p:cNvPr>
              <p:cNvSpPr txBox="1"/>
              <p:nvPr/>
            </p:nvSpPr>
            <p:spPr>
              <a:xfrm>
                <a:off x="4053136" y="4544464"/>
                <a:ext cx="4064338" cy="52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opt</m:t>
                        </m:r>
                      </m:sub>
                    </m:sSub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𝑎𝑟𝑔𝑚𝑖𝑛</m:t>
                        </m:r>
                      </m:e>
                      <m:li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lim>
                    </m:limLow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limLow>
                      <m:limLow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r>
                          <a:rPr lang="el-GR" altLang="zh-CN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lim>
                    </m:limLow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altLang="zh-CN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opt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opt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opt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2D25B54-4100-A0E9-7687-D6150211D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136" y="4544464"/>
                <a:ext cx="4064338" cy="521618"/>
              </a:xfrm>
              <a:prstGeom prst="rect">
                <a:avLst/>
              </a:prstGeom>
              <a:blipFill>
                <a:blip r:embed="rId7"/>
                <a:stretch>
                  <a:fillRect t="-2326" b="-3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63D6E89-5264-9EA8-81C4-3FDE3E34D6EA}"/>
                  </a:ext>
                </a:extLst>
              </p:cNvPr>
              <p:cNvSpPr txBox="1"/>
              <p:nvPr/>
            </p:nvSpPr>
            <p:spPr>
              <a:xfrm>
                <a:off x="586419" y="5083062"/>
                <a:ext cx="10997774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singular value decomposition (SVD) for the Gram matrix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opt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opt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 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 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𝑆𝑉𝐺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such that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63D6E89-5264-9EA8-81C4-3FDE3E34D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19" y="5083062"/>
                <a:ext cx="10997774" cy="404983"/>
              </a:xfrm>
              <a:prstGeom prst="rect">
                <a:avLst/>
              </a:prstGeom>
              <a:blipFill>
                <a:blip r:embed="rId8"/>
                <a:stretch>
                  <a:fillRect l="-443" t="-7576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A5880A4-A022-A20E-4D02-05B35E9C4D7F}"/>
                  </a:ext>
                </a:extLst>
              </p:cNvPr>
              <p:cNvSpPr txBox="1"/>
              <p:nvPr/>
            </p:nvSpPr>
            <p:spPr>
              <a:xfrm>
                <a:off x="5103318" y="5475342"/>
                <a:ext cx="1985356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opt</m:t>
                        </m:r>
                      </m:sub>
                    </m:sSub>
                  </m:oMath>
                </a14:m>
                <a:r>
                  <a:rPr lang="en-US" altLang="zh-CN" dirty="0"/>
                  <a:t>=</a:t>
                </a:r>
                <a:r>
                  <a:rPr lang="en-US" altLang="zh-CN" i="1" dirty="0">
                    <a:sym typeface="Symbol" panose="05050102010706020507" pitchFamily="18" charset="2"/>
                  </a:rPr>
                  <a:t>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𝑈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1: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𝑉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,:</m:t>
                            </m:r>
                          </m:e>
                        </m:d>
                      </m:e>
                    </m:d>
                  </m:oMath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A5880A4-A022-A20E-4D02-05B35E9C4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318" y="5475342"/>
                <a:ext cx="1985356" cy="394019"/>
              </a:xfrm>
              <a:prstGeom prst="rect">
                <a:avLst/>
              </a:prstGeom>
              <a:blipFill>
                <a:blip r:embed="rId9"/>
                <a:stretch>
                  <a:fillRect t="-9231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2C57A2A6-4773-30E7-7F16-557CD14520A3}"/>
              </a:ext>
            </a:extLst>
          </p:cNvPr>
          <p:cNvSpPr txBox="1"/>
          <p:nvPr/>
        </p:nvSpPr>
        <p:spPr>
          <a:xfrm>
            <a:off x="11131983" y="5420552"/>
            <a:ext cx="47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3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11</a:t>
            </a:fld>
            <a:endParaRPr lang="uk-UA" altLang="zh-CN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en-US" altLang="zh-CN" dirty="0"/>
              <a:t>Optimized Coded Aperture Design in Compressive Spectral Imaging via Coherence Minimization</a:t>
            </a:r>
          </a:p>
        </p:txBody>
      </p:sp>
      <p:sp>
        <p:nvSpPr>
          <p:cNvPr id="24" name="五边形 23"/>
          <p:cNvSpPr/>
          <p:nvPr/>
        </p:nvSpPr>
        <p:spPr>
          <a:xfrm>
            <a:off x="-2" y="893634"/>
            <a:ext cx="4347883" cy="524967"/>
          </a:xfrm>
          <a:prstGeom prst="homePlate">
            <a:avLst>
              <a:gd name="adj" fmla="val 41860"/>
            </a:avLst>
          </a:prstGeom>
          <a:solidFill>
            <a:srgbClr val="07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Proposed Coded Apertures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4" descr="DIS group at Point Cloud Visual Quality Assessment Grand Challenge">
            <a:extLst>
              <a:ext uri="{FF2B5EF4-FFF2-40B4-BE49-F238E27FC236}">
                <a16:creationId xmlns:a16="http://schemas.microsoft.com/office/drawing/2014/main" id="{FF2851DE-9376-8102-B790-46FFA954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" y="31706"/>
            <a:ext cx="1236014" cy="7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DBAFD10-7838-806E-CE68-E180856335CA}"/>
              </a:ext>
            </a:extLst>
          </p:cNvPr>
          <p:cNvSpPr txBox="1"/>
          <p:nvPr/>
        </p:nvSpPr>
        <p:spPr>
          <a:xfrm>
            <a:off x="5649380" y="294320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8DA0407-E15C-CC84-A62C-5B72233609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5113" y="2305210"/>
            <a:ext cx="6001773" cy="3858697"/>
          </a:xfrm>
          <a:prstGeom prst="rect">
            <a:avLst/>
          </a:prstGeom>
        </p:spPr>
      </p:pic>
      <p:sp>
        <p:nvSpPr>
          <p:cNvPr id="21" name="圆角矩形 20">
            <a:extLst>
              <a:ext uri="{FF2B5EF4-FFF2-40B4-BE49-F238E27FC236}">
                <a16:creationId xmlns:a16="http://schemas.microsoft.com/office/drawing/2014/main" id="{01246F09-9494-CC84-5C0F-4742719B2151}"/>
              </a:ext>
            </a:extLst>
          </p:cNvPr>
          <p:cNvSpPr/>
          <p:nvPr/>
        </p:nvSpPr>
        <p:spPr>
          <a:xfrm>
            <a:off x="609601" y="1581554"/>
            <a:ext cx="11053351" cy="560703"/>
          </a:xfrm>
          <a:prstGeom prst="roundRect">
            <a:avLst>
              <a:gd name="adj" fmla="val 12840"/>
            </a:avLst>
          </a:prstGeom>
          <a:solidFill>
            <a:srgbClr val="F0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Conclusion: the nonzero entries of proposed coded aperture pattern at given snapshot should be distributed as uniformly and separately as possible.  </a:t>
            </a:r>
          </a:p>
        </p:txBody>
      </p:sp>
    </p:spTree>
    <p:extLst>
      <p:ext uri="{BB962C8B-B14F-4D97-AF65-F5344CB8AC3E}">
        <p14:creationId xmlns:p14="http://schemas.microsoft.com/office/powerpoint/2010/main" val="344379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12</a:t>
            </a:fld>
            <a:endParaRPr lang="uk-UA" altLang="zh-CN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en-US" altLang="zh-CN" dirty="0"/>
              <a:t>Optimized Coded Aperture Design in Compressive Spectral Imaging via Coherence Minimization</a:t>
            </a:r>
          </a:p>
        </p:txBody>
      </p:sp>
      <p:sp>
        <p:nvSpPr>
          <p:cNvPr id="24" name="五边形 23"/>
          <p:cNvSpPr/>
          <p:nvPr/>
        </p:nvSpPr>
        <p:spPr>
          <a:xfrm>
            <a:off x="-2" y="893634"/>
            <a:ext cx="3267458" cy="524967"/>
          </a:xfrm>
          <a:prstGeom prst="homePlate">
            <a:avLst>
              <a:gd name="adj" fmla="val 41860"/>
            </a:avLst>
          </a:prstGeom>
          <a:solidFill>
            <a:srgbClr val="07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Simulation Results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4" descr="DIS group at Point Cloud Visual Quality Assessment Grand Challenge">
            <a:extLst>
              <a:ext uri="{FF2B5EF4-FFF2-40B4-BE49-F238E27FC236}">
                <a16:creationId xmlns:a16="http://schemas.microsoft.com/office/drawing/2014/main" id="{FF2851DE-9376-8102-B790-46FFA954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" y="31706"/>
            <a:ext cx="1236014" cy="7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DBAFD10-7838-806E-CE68-E180856335CA}"/>
              </a:ext>
            </a:extLst>
          </p:cNvPr>
          <p:cNvSpPr txBox="1"/>
          <p:nvPr/>
        </p:nvSpPr>
        <p:spPr>
          <a:xfrm>
            <a:off x="5649380" y="294320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382DE3C-AD4D-6885-AAE9-DDA5AB3CBD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901" y="1999026"/>
            <a:ext cx="6745429" cy="28599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90018B6-16DB-0E67-9B67-8FB2875CDA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2619" y="72665"/>
            <a:ext cx="4278758" cy="3147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EF9A44-9D0A-CB71-5A39-70946026E9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7032" y="3220206"/>
            <a:ext cx="4169933" cy="288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13</a:t>
            </a:fld>
            <a:endParaRPr lang="uk-UA" altLang="zh-CN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en-US" altLang="zh-CN" dirty="0"/>
              <a:t>Optimized Coded Aperture Design in Compressive Spectral Imaging via Coherence Minimization</a:t>
            </a:r>
          </a:p>
        </p:txBody>
      </p:sp>
      <p:sp>
        <p:nvSpPr>
          <p:cNvPr id="24" name="五边形 23"/>
          <p:cNvSpPr/>
          <p:nvPr/>
        </p:nvSpPr>
        <p:spPr>
          <a:xfrm>
            <a:off x="-2" y="893634"/>
            <a:ext cx="2255521" cy="524967"/>
          </a:xfrm>
          <a:prstGeom prst="homePlate">
            <a:avLst>
              <a:gd name="adj" fmla="val 41860"/>
            </a:avLst>
          </a:prstGeom>
          <a:solidFill>
            <a:srgbClr val="07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Conclusion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4" descr="DIS group at Point Cloud Visual Quality Assessment Grand Challenge">
            <a:extLst>
              <a:ext uri="{FF2B5EF4-FFF2-40B4-BE49-F238E27FC236}">
                <a16:creationId xmlns:a16="http://schemas.microsoft.com/office/drawing/2014/main" id="{FF2851DE-9376-8102-B790-46FFA954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" y="31706"/>
            <a:ext cx="1236014" cy="7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DBAFD10-7838-806E-CE68-E180856335CA}"/>
              </a:ext>
            </a:extLst>
          </p:cNvPr>
          <p:cNvSpPr txBox="1"/>
          <p:nvPr/>
        </p:nvSpPr>
        <p:spPr>
          <a:xfrm>
            <a:off x="5649380" y="294320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圆角矩形 20">
            <a:extLst>
              <a:ext uri="{FF2B5EF4-FFF2-40B4-BE49-F238E27FC236}">
                <a16:creationId xmlns:a16="http://schemas.microsoft.com/office/drawing/2014/main" id="{9B9565D0-4B57-32A2-22A4-25FE533194A4}"/>
              </a:ext>
            </a:extLst>
          </p:cNvPr>
          <p:cNvSpPr/>
          <p:nvPr/>
        </p:nvSpPr>
        <p:spPr>
          <a:xfrm>
            <a:off x="654139" y="2715339"/>
            <a:ext cx="10930054" cy="1928379"/>
          </a:xfrm>
          <a:prstGeom prst="roundRect">
            <a:avLst>
              <a:gd name="adj" fmla="val 12840"/>
            </a:avLst>
          </a:prstGeom>
          <a:solidFill>
            <a:srgbClr val="F0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We develops a fast and simple alternative minimization algorithm based on the mutual coherence concept to optimize the coded aperture design.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As coded apertures determine sensing matrix structure, they can be seen as optimal when the value of mutual coherence of sensing matrix is minimized.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Benefiting from the extracted spatial and spectral characteristics of blue noise patterns, the clusters of one-valued entries tend to vanish in the designed coded patterns.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4DF54FE-437A-F4CE-6D76-DB59339B6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4139" y="2244438"/>
            <a:ext cx="5441861" cy="3929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b="1" dirty="0"/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1530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995" y="4840941"/>
            <a:ext cx="9626010" cy="4352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07410" y="5305087"/>
            <a:ext cx="2890746" cy="1501635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  <a:buClr>
                <a:srgbClr val="D15A3E"/>
              </a:buClr>
              <a:defRPr/>
            </a:pPr>
            <a:r>
              <a:rPr lang="en-US" altLang="zh-CN" sz="1800" b="1" dirty="0">
                <a:solidFill>
                  <a:srgbClr val="D15A3E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Oct. 09, 2023</a:t>
            </a:r>
            <a:endParaRPr lang="zh-CN" sz="1800" b="1" dirty="0">
              <a:solidFill>
                <a:srgbClr val="D15A3E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195772" y="5276180"/>
            <a:ext cx="7419849" cy="1041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2000" b="0" kern="1200">
                <a:solidFill>
                  <a:schemeClr val="accent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20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18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15A3E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altLang="zh-CN" sz="1800" b="1" dirty="0" err="1">
                <a:solidFill>
                  <a:srgbClr val="D15A3E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Jianchen</a:t>
            </a:r>
            <a:r>
              <a:rPr lang="en-US" altLang="zh-CN" sz="1800" b="1" dirty="0">
                <a:solidFill>
                  <a:srgbClr val="D15A3E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Zhu, </a:t>
            </a:r>
            <a:r>
              <a:rPr lang="en-US" altLang="zh-CN" sz="1800" b="1" dirty="0" err="1">
                <a:solidFill>
                  <a:srgbClr val="D15A3E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Bochao</a:t>
            </a:r>
            <a:r>
              <a:rPr lang="en-US" altLang="zh-CN" sz="1800" b="1" dirty="0">
                <a:solidFill>
                  <a:srgbClr val="D15A3E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Zhao</a:t>
            </a:r>
          </a:p>
          <a:p>
            <a:pPr marR="0" lvl="0" fontAlgn="auto">
              <a:lnSpc>
                <a:spcPct val="100000"/>
              </a:lnSpc>
              <a:spcAft>
                <a:spcPts val="0"/>
              </a:spcAft>
              <a:buClr>
                <a:srgbClr val="D15A3E"/>
              </a:buClr>
              <a:tabLst/>
              <a:defRPr/>
            </a:pP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East-China Research Institute of Computer Technology, Shanghai, 201808, China</a:t>
            </a:r>
          </a:p>
          <a:p>
            <a:pPr>
              <a:lnSpc>
                <a:spcPct val="100000"/>
              </a:lnSpc>
              <a:buClr>
                <a:srgbClr val="D15A3E"/>
              </a:buClr>
              <a:defRPr/>
            </a:pP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School of Electrical and Information Engineering, </a:t>
            </a:r>
          </a:p>
          <a:p>
            <a:pPr>
              <a:lnSpc>
                <a:spcPct val="100000"/>
              </a:lnSpc>
              <a:buClr>
                <a:srgbClr val="D15A3E"/>
              </a:buClr>
              <a:defRPr/>
            </a:pP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Tianjin University, Tianjin, 300072, China</a:t>
            </a:r>
          </a:p>
          <a:p>
            <a:pPr>
              <a:lnSpc>
                <a:spcPct val="100000"/>
              </a:lnSpc>
              <a:buClr>
                <a:srgbClr val="D15A3E"/>
              </a:buClr>
              <a:defRPr/>
            </a:pPr>
            <a:endParaRPr lang="en-US" altLang="zh-CN" sz="1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rgbClr val="D15A3E"/>
              </a:buClr>
              <a:defRPr/>
            </a:pPr>
            <a:endParaRPr lang="en-US" altLang="zh-CN" sz="1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 descr="DIS group at Point Cloud Visual Quality Assessment Grand Challenge">
            <a:extLst>
              <a:ext uri="{FF2B5EF4-FFF2-40B4-BE49-F238E27FC236}">
                <a16:creationId xmlns:a16="http://schemas.microsoft.com/office/drawing/2014/main" id="{1CEF4D79-50CB-E5BD-90E4-C5C9158C5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" y="31706"/>
            <a:ext cx="1236014" cy="7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中国电科logo矢量图- 设计之家">
            <a:extLst>
              <a:ext uri="{FF2B5EF4-FFF2-40B4-BE49-F238E27FC236}">
                <a16:creationId xmlns:a16="http://schemas.microsoft.com/office/drawing/2014/main" id="{292CBEB0-561B-F800-2633-F1CAE8564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30" y="1057836"/>
            <a:ext cx="3116862" cy="225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天津大学迎新网">
            <a:extLst>
              <a:ext uri="{FF2B5EF4-FFF2-40B4-BE49-F238E27FC236}">
                <a16:creationId xmlns:a16="http://schemas.microsoft.com/office/drawing/2014/main" id="{06E761C7-E39D-034D-7A58-4E3FA5CDC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10" y="1319383"/>
            <a:ext cx="1979755" cy="198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1272146" y="1763435"/>
            <a:ext cx="9237133" cy="3331130"/>
          </a:xfrm>
          <a:prstGeom prst="roundRect">
            <a:avLst>
              <a:gd name="adj" fmla="val 3604"/>
            </a:avLst>
          </a:prstGeom>
          <a:solidFill>
            <a:srgbClr val="F0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90000" rtlCol="0" anchor="ctr"/>
          <a:lstStyle/>
          <a:p>
            <a:pPr marL="457200" lvl="0" indent="-4572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+mj-lt"/>
              <a:buAutoNum type="arabicPeriod"/>
            </a:pPr>
            <a:r>
              <a:rPr lang="en-US" altLang="zh-CN" sz="2000" b="1" dirty="0">
                <a:solidFill>
                  <a:srgbClr val="2D2E2D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Hyperspectral Imaging </a:t>
            </a:r>
          </a:p>
          <a:p>
            <a:pPr marL="457200" lvl="0" indent="-4572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+mj-lt"/>
              <a:buAutoNum type="arabicPeriod"/>
            </a:pPr>
            <a:r>
              <a:rPr lang="en-US" altLang="zh-CN" sz="2000" b="1" dirty="0">
                <a:solidFill>
                  <a:srgbClr val="2D2E2D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Coded Aperture Snapshot Spectral Imager</a:t>
            </a:r>
          </a:p>
          <a:p>
            <a:pPr marL="457200" lvl="0" indent="-4572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+mj-lt"/>
              <a:buAutoNum type="arabicPeriod"/>
            </a:pPr>
            <a:r>
              <a:rPr lang="en-US" altLang="zh-CN" sz="2000" b="1" dirty="0">
                <a:solidFill>
                  <a:srgbClr val="2D2E2D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CASSI Forward Model</a:t>
            </a:r>
          </a:p>
          <a:p>
            <a:pPr marL="457200" lvl="0" indent="-4572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+mj-lt"/>
              <a:buAutoNum type="arabicPeriod"/>
            </a:pPr>
            <a:r>
              <a:rPr lang="en-US" altLang="zh-CN" sz="2000" b="1" dirty="0">
                <a:solidFill>
                  <a:srgbClr val="2D2E2D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Proposed Coded Apertures</a:t>
            </a:r>
          </a:p>
          <a:p>
            <a:pPr marL="457200" lvl="0" indent="-4572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+mj-lt"/>
              <a:buAutoNum type="arabicPeriod"/>
            </a:pPr>
            <a:r>
              <a:rPr lang="en-US" altLang="zh-CN" sz="2000" b="1" dirty="0">
                <a:solidFill>
                  <a:srgbClr val="2D2E2D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Simulation Results</a:t>
            </a:r>
          </a:p>
          <a:p>
            <a:pPr marL="457200" lvl="0" indent="-4572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+mj-lt"/>
              <a:buAutoNum type="arabicPeriod"/>
            </a:pPr>
            <a:r>
              <a:rPr lang="en-US" altLang="zh-CN" sz="2000" b="1" dirty="0">
                <a:solidFill>
                  <a:srgbClr val="2D2E2D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Conclusion</a:t>
            </a:r>
            <a:endParaRPr lang="zh-CN" altLang="en-US" sz="2000" b="1" dirty="0">
              <a:solidFill>
                <a:srgbClr val="2D2E2D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2</a:t>
            </a:fld>
            <a:endParaRPr lang="uk-U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Optimized Coded Aperture Design in Compressive Spectral Imaging via Coherence Minimization</a:t>
            </a:r>
            <a:endParaRPr lang="zh-CN" dirty="0"/>
          </a:p>
        </p:txBody>
      </p:sp>
      <p:sp>
        <p:nvSpPr>
          <p:cNvPr id="9" name="五边形 8"/>
          <p:cNvSpPr/>
          <p:nvPr/>
        </p:nvSpPr>
        <p:spPr>
          <a:xfrm>
            <a:off x="-2" y="893634"/>
            <a:ext cx="3640509" cy="524967"/>
          </a:xfrm>
          <a:prstGeom prst="homePlate">
            <a:avLst>
              <a:gd name="adj" fmla="val 41860"/>
            </a:avLst>
          </a:prstGeom>
          <a:solidFill>
            <a:srgbClr val="07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Outline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4" descr="DIS group at Point Cloud Visual Quality Assessment Grand Challenge">
            <a:extLst>
              <a:ext uri="{FF2B5EF4-FFF2-40B4-BE49-F238E27FC236}">
                <a16:creationId xmlns:a16="http://schemas.microsoft.com/office/drawing/2014/main" id="{A09EE80E-F514-B62E-EAC0-37C63C6DA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" y="31706"/>
            <a:ext cx="1236014" cy="7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6561" y="2205242"/>
            <a:ext cx="6321070" cy="4791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and Disadvantage of Hyperspectral Imaging</a:t>
            </a:r>
            <a:endParaRPr lang="en-US" altLang="zh-CN" sz="1800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3</a:t>
            </a:fld>
            <a:endParaRPr lang="uk-UA" altLang="zh-CN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en-US" altLang="zh-CN" dirty="0"/>
              <a:t>Optimized Coded Aperture Design in Compressive Spectral Imaging via Coherence Minimization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61768" y="1567078"/>
            <a:ext cx="7853313" cy="651142"/>
          </a:xfrm>
          <a:prstGeom prst="roundRect">
            <a:avLst>
              <a:gd name="adj" fmla="val 12840"/>
            </a:avLst>
          </a:prstGeom>
          <a:solidFill>
            <a:srgbClr val="F0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Hyperspectral imaging collects and processes information from across the electromagnetic spectrum. 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61768" y="5170203"/>
            <a:ext cx="10748405" cy="670560"/>
          </a:xfrm>
          <a:prstGeom prst="roundRect">
            <a:avLst>
              <a:gd name="adj" fmla="val 12840"/>
            </a:avLst>
          </a:prstGeom>
          <a:solidFill>
            <a:srgbClr val="F0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Hyperspectral imaging is used for various applications, including:</a:t>
            </a: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1. Environmental monitoring; 2. Mineral exploration; 3. Quality control; 4. Waste management. </a:t>
            </a:r>
          </a:p>
        </p:txBody>
      </p:sp>
      <p:sp>
        <p:nvSpPr>
          <p:cNvPr id="24" name="五边形 23"/>
          <p:cNvSpPr/>
          <p:nvPr/>
        </p:nvSpPr>
        <p:spPr>
          <a:xfrm>
            <a:off x="-2" y="893634"/>
            <a:ext cx="3640509" cy="524967"/>
          </a:xfrm>
          <a:prstGeom prst="homePlate">
            <a:avLst>
              <a:gd name="adj" fmla="val 41860"/>
            </a:avLst>
          </a:prstGeom>
          <a:solidFill>
            <a:srgbClr val="07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Hyperspectral Imaging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4" descr="DIS group at Point Cloud Visual Quality Assessment Grand Challenge">
            <a:extLst>
              <a:ext uri="{FF2B5EF4-FFF2-40B4-BE49-F238E27FC236}">
                <a16:creationId xmlns:a16="http://schemas.microsoft.com/office/drawing/2014/main" id="{FF2851DE-9376-8102-B790-46FFA954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" y="31706"/>
            <a:ext cx="1236014" cy="7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79D95F8A-6F65-DC01-21F3-BF98FCEDA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546621"/>
              </p:ext>
            </p:extLst>
          </p:nvPr>
        </p:nvGraphicFramePr>
        <p:xfrm>
          <a:off x="317751" y="2856384"/>
          <a:ext cx="11192422" cy="77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7F4412BD-9393-70DF-67D5-1C44CF7A3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078363"/>
              </p:ext>
            </p:extLst>
          </p:nvPr>
        </p:nvGraphicFramePr>
        <p:xfrm>
          <a:off x="317751" y="3947657"/>
          <a:ext cx="11192422" cy="77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2" name="Picture 4" descr="Hyperspectral and multispectral imaging - Pyroistech">
            <a:extLst>
              <a:ext uri="{FF2B5EF4-FFF2-40B4-BE49-F238E27FC236}">
                <a16:creationId xmlns:a16="http://schemas.microsoft.com/office/drawing/2014/main" id="{BAD2FAA3-FE86-F677-8874-1BD54BB24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495" y="543487"/>
            <a:ext cx="3078587" cy="204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4</a:t>
            </a:fld>
            <a:endParaRPr lang="uk-UA" altLang="zh-CN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en-US" altLang="zh-CN" dirty="0"/>
              <a:t>Optimized Coded Aperture Design in Compressive Spectral Imaging via Coherence Minimization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609601" y="5259960"/>
            <a:ext cx="10974592" cy="685713"/>
          </a:xfrm>
          <a:prstGeom prst="roundRect">
            <a:avLst>
              <a:gd name="adj" fmla="val 12840"/>
            </a:avLst>
          </a:prstGeom>
          <a:solidFill>
            <a:srgbClr val="F0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Spectral reflectance is the ratio of upwelling to down-welling radiant fluxes for given surface, illumination and observation properties, including the sensor's spectral sampling properties.</a:t>
            </a:r>
          </a:p>
        </p:txBody>
      </p:sp>
      <p:sp>
        <p:nvSpPr>
          <p:cNvPr id="24" name="五边形 23"/>
          <p:cNvSpPr/>
          <p:nvPr/>
        </p:nvSpPr>
        <p:spPr>
          <a:xfrm>
            <a:off x="-2" y="893634"/>
            <a:ext cx="3640509" cy="524967"/>
          </a:xfrm>
          <a:prstGeom prst="homePlate">
            <a:avLst>
              <a:gd name="adj" fmla="val 41860"/>
            </a:avLst>
          </a:prstGeom>
          <a:solidFill>
            <a:srgbClr val="07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Hyperspectral Imaging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4" descr="DIS group at Point Cloud Visual Quality Assessment Grand Challenge">
            <a:extLst>
              <a:ext uri="{FF2B5EF4-FFF2-40B4-BE49-F238E27FC236}">
                <a16:creationId xmlns:a16="http://schemas.microsoft.com/office/drawing/2014/main" id="{FF2851DE-9376-8102-B790-46FFA954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" y="31706"/>
            <a:ext cx="1236014" cy="7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pectral Reflectance Curves What is Remote Sensing - YouTube">
            <a:extLst>
              <a:ext uri="{FF2B5EF4-FFF2-40B4-BE49-F238E27FC236}">
                <a16:creationId xmlns:a16="http://schemas.microsoft.com/office/drawing/2014/main" id="{FA10F857-34D3-2A97-402A-ECA1D4997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" y="1888256"/>
            <a:ext cx="4204447" cy="295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flectance Spectra Tutorial">
            <a:extLst>
              <a:ext uri="{FF2B5EF4-FFF2-40B4-BE49-F238E27FC236}">
                <a16:creationId xmlns:a16="http://schemas.microsoft.com/office/drawing/2014/main" id="{23AB94EB-8921-083D-093A-695E3ADB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89" y="1806067"/>
            <a:ext cx="4061182" cy="29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ACFF307-7A1A-F51D-BFD5-CA280DFF4B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072" y="1806067"/>
            <a:ext cx="4112749" cy="310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1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5</a:t>
            </a:fld>
            <a:endParaRPr lang="uk-UA" altLang="zh-CN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en-US" altLang="zh-CN" dirty="0"/>
              <a:t>Optimized Coded Aperture Design in Compressive Spectral Imaging via Coherence Minimization</a:t>
            </a:r>
          </a:p>
        </p:txBody>
      </p:sp>
      <p:sp>
        <p:nvSpPr>
          <p:cNvPr id="24" name="五边形 23"/>
          <p:cNvSpPr/>
          <p:nvPr/>
        </p:nvSpPr>
        <p:spPr>
          <a:xfrm>
            <a:off x="-1" y="893634"/>
            <a:ext cx="6176684" cy="524967"/>
          </a:xfrm>
          <a:prstGeom prst="homePlate">
            <a:avLst>
              <a:gd name="adj" fmla="val 41860"/>
            </a:avLst>
          </a:prstGeom>
          <a:solidFill>
            <a:srgbClr val="07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Coded Aperture Snapshot Spectral Imager 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4" descr="DIS group at Point Cloud Visual Quality Assessment Grand Challenge">
            <a:extLst>
              <a:ext uri="{FF2B5EF4-FFF2-40B4-BE49-F238E27FC236}">
                <a16:creationId xmlns:a16="http://schemas.microsoft.com/office/drawing/2014/main" id="{FF2851DE-9376-8102-B790-46FFA954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" y="31706"/>
            <a:ext cx="1236014" cy="7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6EC1A7-7DD5-4161-4ED6-4D68C982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32" y="1774357"/>
            <a:ext cx="5477162" cy="4234445"/>
          </a:xfrm>
          <a:prstGeom prst="rect">
            <a:avLst/>
          </a:prstGeom>
        </p:spPr>
      </p:pic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B58F0870-6EAC-B5D0-8E1C-1C4D8B8CC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718981"/>
              </p:ext>
            </p:extLst>
          </p:nvPr>
        </p:nvGraphicFramePr>
        <p:xfrm>
          <a:off x="5638800" y="1818792"/>
          <a:ext cx="6338047" cy="4190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368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6</a:t>
            </a:fld>
            <a:endParaRPr lang="uk-UA" altLang="zh-CN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en-US" altLang="zh-CN" dirty="0"/>
              <a:t>Optimized Coded Aperture Design in Compressive Spectral Imaging via Coherence Minimization</a:t>
            </a:r>
          </a:p>
        </p:txBody>
      </p:sp>
      <p:sp>
        <p:nvSpPr>
          <p:cNvPr id="24" name="五边形 23"/>
          <p:cNvSpPr/>
          <p:nvPr/>
        </p:nvSpPr>
        <p:spPr>
          <a:xfrm>
            <a:off x="-1" y="893634"/>
            <a:ext cx="6176684" cy="524967"/>
          </a:xfrm>
          <a:prstGeom prst="homePlate">
            <a:avLst>
              <a:gd name="adj" fmla="val 41860"/>
            </a:avLst>
          </a:prstGeom>
          <a:solidFill>
            <a:srgbClr val="07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Coded Aperture Snapshot Spectral Imager 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4" descr="DIS group at Point Cloud Visual Quality Assessment Grand Challenge">
            <a:extLst>
              <a:ext uri="{FF2B5EF4-FFF2-40B4-BE49-F238E27FC236}">
                <a16:creationId xmlns:a16="http://schemas.microsoft.com/office/drawing/2014/main" id="{FF2851DE-9376-8102-B790-46FFA954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" y="31706"/>
            <a:ext cx="1236014" cy="7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(a) shows a schematic diagram of compressive sensing. Image (b)... |  Download Scientific Diagram">
            <a:extLst>
              <a:ext uri="{FF2B5EF4-FFF2-40B4-BE49-F238E27FC236}">
                <a16:creationId xmlns:a16="http://schemas.microsoft.com/office/drawing/2014/main" id="{86986DA9-A0E4-971F-1EA3-886ACCC49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7" y="2282295"/>
            <a:ext cx="6036591" cy="36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C0879D0-84EB-413A-48EC-767C3FEFC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008" y="2728921"/>
            <a:ext cx="2788817" cy="2788817"/>
          </a:xfrm>
          <a:prstGeom prst="rect">
            <a:avLst/>
          </a:prstGeom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1FE640C-49A5-A43E-1A28-A5F78058D32E}"/>
              </a:ext>
            </a:extLst>
          </p:cNvPr>
          <p:cNvCxnSpPr>
            <a:cxnSpLocks/>
          </p:cNvCxnSpPr>
          <p:nvPr/>
        </p:nvCxnSpPr>
        <p:spPr>
          <a:xfrm flipH="1">
            <a:off x="6646545" y="2750820"/>
            <a:ext cx="1616075" cy="9010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003DCD36-D013-9AC2-8D80-E27323749DCB}"/>
              </a:ext>
            </a:extLst>
          </p:cNvPr>
          <p:cNvCxnSpPr>
            <a:cxnSpLocks/>
          </p:cNvCxnSpPr>
          <p:nvPr/>
        </p:nvCxnSpPr>
        <p:spPr>
          <a:xfrm flipH="1" flipV="1">
            <a:off x="6646545" y="4457700"/>
            <a:ext cx="1616075" cy="10600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4" name="圆角矩形 20">
            <a:extLst>
              <a:ext uri="{FF2B5EF4-FFF2-40B4-BE49-F238E27FC236}">
                <a16:creationId xmlns:a16="http://schemas.microsoft.com/office/drawing/2014/main" id="{FAA5ECCB-2799-5113-02AA-792E879CED38}"/>
              </a:ext>
            </a:extLst>
          </p:cNvPr>
          <p:cNvSpPr/>
          <p:nvPr/>
        </p:nvSpPr>
        <p:spPr>
          <a:xfrm>
            <a:off x="609601" y="1538352"/>
            <a:ext cx="10974592" cy="594630"/>
          </a:xfrm>
          <a:prstGeom prst="roundRect">
            <a:avLst>
              <a:gd name="adj" fmla="val 12840"/>
            </a:avLst>
          </a:prstGeom>
          <a:solidFill>
            <a:srgbClr val="F0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pPr algn="just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The CASSI system includes the coded apertures, a dispersive element, and the sensor responsible for capturing the spatial and spectral information of the scene encoded.</a:t>
            </a:r>
          </a:p>
        </p:txBody>
      </p:sp>
    </p:spTree>
    <p:extLst>
      <p:ext uri="{BB962C8B-B14F-4D97-AF65-F5344CB8AC3E}">
        <p14:creationId xmlns:p14="http://schemas.microsoft.com/office/powerpoint/2010/main" val="77635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7</a:t>
            </a:fld>
            <a:endParaRPr lang="uk-UA" altLang="zh-CN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en-US" altLang="zh-CN" dirty="0"/>
              <a:t>Optimized Coded Aperture Design in Compressive Spectral Imaging via Coherence Minimization</a:t>
            </a:r>
          </a:p>
        </p:txBody>
      </p:sp>
      <p:sp>
        <p:nvSpPr>
          <p:cNvPr id="24" name="五边形 23"/>
          <p:cNvSpPr/>
          <p:nvPr/>
        </p:nvSpPr>
        <p:spPr>
          <a:xfrm>
            <a:off x="-1" y="893634"/>
            <a:ext cx="3541060" cy="524967"/>
          </a:xfrm>
          <a:prstGeom prst="homePlate">
            <a:avLst>
              <a:gd name="adj" fmla="val 41860"/>
            </a:avLst>
          </a:prstGeom>
          <a:solidFill>
            <a:srgbClr val="07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CASSI Forward Model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4" descr="DIS group at Point Cloud Visual Quality Assessment Grand Challenge">
            <a:extLst>
              <a:ext uri="{FF2B5EF4-FFF2-40B4-BE49-F238E27FC236}">
                <a16:creationId xmlns:a16="http://schemas.microsoft.com/office/drawing/2014/main" id="{FF2851DE-9376-8102-B790-46FFA954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" y="31706"/>
            <a:ext cx="1236014" cy="7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D7A8C3F-48E3-FFB3-B1CB-C4A075AE02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009" y="2389405"/>
            <a:ext cx="6562208" cy="355689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DBAFD10-7838-806E-CE68-E180856335CA}"/>
              </a:ext>
            </a:extLst>
          </p:cNvPr>
          <p:cNvSpPr txBox="1"/>
          <p:nvPr/>
        </p:nvSpPr>
        <p:spPr>
          <a:xfrm>
            <a:off x="5648445" y="298048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28" name="图示 1027">
                <a:extLst>
                  <a:ext uri="{FF2B5EF4-FFF2-40B4-BE49-F238E27FC236}">
                    <a16:creationId xmlns:a16="http://schemas.microsoft.com/office/drawing/2014/main" id="{AA6332CD-949F-34A4-D2F7-5F999A37E36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73839066"/>
                  </p:ext>
                </p:extLst>
              </p:nvPr>
            </p:nvGraphicFramePr>
            <p:xfrm>
              <a:off x="6759217" y="2559869"/>
              <a:ext cx="5257293" cy="355689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1028" name="图示 1027">
                <a:extLst>
                  <a:ext uri="{FF2B5EF4-FFF2-40B4-BE49-F238E27FC236}">
                    <a16:creationId xmlns:a16="http://schemas.microsoft.com/office/drawing/2014/main" id="{AA6332CD-949F-34A4-D2F7-5F999A37E36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73839066"/>
                  </p:ext>
                </p:extLst>
              </p:nvPr>
            </p:nvGraphicFramePr>
            <p:xfrm>
              <a:off x="6759217" y="2559869"/>
              <a:ext cx="5257293" cy="355689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sp>
        <p:nvSpPr>
          <p:cNvPr id="1033" name="圆角矩形 20">
            <a:extLst>
              <a:ext uri="{FF2B5EF4-FFF2-40B4-BE49-F238E27FC236}">
                <a16:creationId xmlns:a16="http://schemas.microsoft.com/office/drawing/2014/main" id="{57FBB841-98B2-322D-CF7C-5D9F8A8B93F9}"/>
              </a:ext>
            </a:extLst>
          </p:cNvPr>
          <p:cNvSpPr/>
          <p:nvPr/>
        </p:nvSpPr>
        <p:spPr>
          <a:xfrm>
            <a:off x="609601" y="1535674"/>
            <a:ext cx="10974592" cy="625159"/>
          </a:xfrm>
          <a:prstGeom prst="roundRect">
            <a:avLst>
              <a:gd name="adj" fmla="val 12840"/>
            </a:avLst>
          </a:prstGeom>
          <a:solidFill>
            <a:srgbClr val="F0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pPr algn="just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Multiple colored coded apertures can be implemented by coating a DMD or by moving a colored lithographic mask using a micro-piezo electric device.</a:t>
            </a:r>
          </a:p>
        </p:txBody>
      </p:sp>
    </p:spTree>
    <p:extLst>
      <p:ext uri="{BB962C8B-B14F-4D97-AF65-F5344CB8AC3E}">
        <p14:creationId xmlns:p14="http://schemas.microsoft.com/office/powerpoint/2010/main" val="24715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8</a:t>
            </a:fld>
            <a:endParaRPr lang="uk-UA" altLang="zh-CN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en-US" altLang="zh-CN" dirty="0"/>
              <a:t>Optimized Coded Aperture Design in Compressive Spectral Imaging via Coherence Minimization</a:t>
            </a:r>
          </a:p>
        </p:txBody>
      </p:sp>
      <p:sp>
        <p:nvSpPr>
          <p:cNvPr id="24" name="五边形 23"/>
          <p:cNvSpPr/>
          <p:nvPr/>
        </p:nvSpPr>
        <p:spPr>
          <a:xfrm>
            <a:off x="-2" y="893634"/>
            <a:ext cx="4347883" cy="524967"/>
          </a:xfrm>
          <a:prstGeom prst="homePlate">
            <a:avLst>
              <a:gd name="adj" fmla="val 41860"/>
            </a:avLst>
          </a:prstGeom>
          <a:solidFill>
            <a:srgbClr val="07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Proposed Coded Apertures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4" descr="DIS group at Point Cloud Visual Quality Assessment Grand Challenge">
            <a:extLst>
              <a:ext uri="{FF2B5EF4-FFF2-40B4-BE49-F238E27FC236}">
                <a16:creationId xmlns:a16="http://schemas.microsoft.com/office/drawing/2014/main" id="{FF2851DE-9376-8102-B790-46FFA954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" y="31706"/>
            <a:ext cx="1236014" cy="7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DBAFD10-7838-806E-CE68-E180856335CA}"/>
              </a:ext>
            </a:extLst>
          </p:cNvPr>
          <p:cNvSpPr txBox="1"/>
          <p:nvPr/>
        </p:nvSpPr>
        <p:spPr>
          <a:xfrm>
            <a:off x="5648445" y="298048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033" name="圆角矩形 20">
            <a:extLst>
              <a:ext uri="{FF2B5EF4-FFF2-40B4-BE49-F238E27FC236}">
                <a16:creationId xmlns:a16="http://schemas.microsoft.com/office/drawing/2014/main" id="{57FBB841-98B2-322D-CF7C-5D9F8A8B93F9}"/>
              </a:ext>
            </a:extLst>
          </p:cNvPr>
          <p:cNvSpPr/>
          <p:nvPr/>
        </p:nvSpPr>
        <p:spPr>
          <a:xfrm>
            <a:off x="608731" y="1617712"/>
            <a:ext cx="10974527" cy="1200139"/>
          </a:xfrm>
          <a:prstGeom prst="roundRect">
            <a:avLst>
              <a:gd name="adj" fmla="val 12840"/>
            </a:avLst>
          </a:prstGeom>
          <a:solidFill>
            <a:srgbClr val="F0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Question: what is the purpose of coded aperture optimization?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Reason: Commonly-used coded apertures includes Gaussian random and Bernoulli random matrices. However, these codes usually results in suboptimal reconstruction solutions.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How: Restricted Isometry Property (RIP) or </a:t>
            </a:r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mutual coherence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AD72DD0-5A1F-8559-B571-BBFDF93852D2}"/>
                  </a:ext>
                </a:extLst>
              </p:cNvPr>
              <p:cNvSpPr txBox="1"/>
              <p:nvPr/>
            </p:nvSpPr>
            <p:spPr>
              <a:xfrm>
                <a:off x="608734" y="2953189"/>
                <a:ext cx="109745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mutual coherence of a matrix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measures the largest absolute correlation between two columns [1][2]: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AD72DD0-5A1F-8559-B571-BBFDF9385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34" y="2953189"/>
                <a:ext cx="10974524" cy="369332"/>
              </a:xfrm>
              <a:prstGeom prst="rect">
                <a:avLst/>
              </a:prstGeom>
              <a:blipFill>
                <a:blip r:embed="rId3"/>
                <a:stretch>
                  <a:fillRect l="-50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84C19E-C633-51A0-21B3-5EF9DE8E6666}"/>
                  </a:ext>
                </a:extLst>
              </p:cNvPr>
              <p:cNvSpPr txBox="1"/>
              <p:nvPr/>
            </p:nvSpPr>
            <p:spPr>
              <a:xfrm>
                <a:off x="4167679" y="3460376"/>
                <a:ext cx="2961531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84C19E-C633-51A0-21B3-5EF9DE8E6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679" y="3460376"/>
                <a:ext cx="2961531" cy="806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6D7EF96E-FB0E-7199-C3EF-28C5B8E0805B}"/>
              </a:ext>
            </a:extLst>
          </p:cNvPr>
          <p:cNvSpPr txBox="1"/>
          <p:nvPr/>
        </p:nvSpPr>
        <p:spPr>
          <a:xfrm>
            <a:off x="608732" y="4313312"/>
            <a:ext cx="1097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mutual coherence ensures good reconstruction guarantees:  </a:t>
            </a:r>
            <a:r>
              <a:rPr lang="en-US" altLang="zh-CN" b="0" i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smaller its value, the fewer sample are need.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圆角矩形 20">
            <a:extLst>
              <a:ext uri="{FF2B5EF4-FFF2-40B4-BE49-F238E27FC236}">
                <a16:creationId xmlns:a16="http://schemas.microsoft.com/office/drawing/2014/main" id="{8479CB7F-BBAF-C7F9-E731-85164C2220C3}"/>
              </a:ext>
            </a:extLst>
          </p:cNvPr>
          <p:cNvSpPr/>
          <p:nvPr/>
        </p:nvSpPr>
        <p:spPr>
          <a:xfrm>
            <a:off x="608731" y="4789518"/>
            <a:ext cx="10974527" cy="627466"/>
          </a:xfrm>
          <a:prstGeom prst="roundRect">
            <a:avLst>
              <a:gd name="adj" fmla="val 12840"/>
            </a:avLst>
          </a:prstGeom>
          <a:solidFill>
            <a:srgbClr val="F0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Motivation: mutual coherence provides optimization criteria to design the optimized coded apertures, in order to improve the quality of reconstructed hyperspectral images.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9AC1030-5E0F-FF8B-6200-AD5FB4091DA6}"/>
              </a:ext>
            </a:extLst>
          </p:cNvPr>
          <p:cNvSpPr txBox="1"/>
          <p:nvPr/>
        </p:nvSpPr>
        <p:spPr>
          <a:xfrm>
            <a:off x="608731" y="5627978"/>
            <a:ext cx="7585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Donoho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 L. Compressed sensing[J]. IEEE Transactions on information theory, 2006, 52(4): 1289-1306.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585CFE4-9B04-09E9-5444-6EFA20101A71}"/>
              </a:ext>
            </a:extLst>
          </p:cNvPr>
          <p:cNvSpPr txBox="1"/>
          <p:nvPr/>
        </p:nvSpPr>
        <p:spPr>
          <a:xfrm>
            <a:off x="608731" y="5821888"/>
            <a:ext cx="8382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CN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Candes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J, Tao T. Decoding by linear programming[J]. IEEE transactions on information theory, 2005, 51(12): 4203-4215.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FD503CA-44A7-E4B9-8DC4-2648A12F8B71}"/>
              </a:ext>
            </a:extLst>
          </p:cNvPr>
          <p:cNvSpPr txBox="1"/>
          <p:nvPr/>
        </p:nvSpPr>
        <p:spPr>
          <a:xfrm>
            <a:off x="11175251" y="3678897"/>
            <a:ext cx="40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9</a:t>
            </a:fld>
            <a:endParaRPr lang="uk-UA" altLang="zh-CN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en-US" altLang="zh-CN" dirty="0"/>
              <a:t>Optimized Coded Aperture Design in Compressive Spectral Imaging via Coherence Minimization</a:t>
            </a:r>
          </a:p>
        </p:txBody>
      </p:sp>
      <p:sp>
        <p:nvSpPr>
          <p:cNvPr id="24" name="五边形 23"/>
          <p:cNvSpPr/>
          <p:nvPr/>
        </p:nvSpPr>
        <p:spPr>
          <a:xfrm>
            <a:off x="-2" y="893634"/>
            <a:ext cx="4347883" cy="524967"/>
          </a:xfrm>
          <a:prstGeom prst="homePlate">
            <a:avLst>
              <a:gd name="adj" fmla="val 41860"/>
            </a:avLst>
          </a:prstGeom>
          <a:solidFill>
            <a:srgbClr val="07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Proposed Coded Apertures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4" descr="DIS group at Point Cloud Visual Quality Assessment Grand Challenge">
            <a:extLst>
              <a:ext uri="{FF2B5EF4-FFF2-40B4-BE49-F238E27FC236}">
                <a16:creationId xmlns:a16="http://schemas.microsoft.com/office/drawing/2014/main" id="{FF2851DE-9376-8102-B790-46FFA954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" y="31706"/>
            <a:ext cx="1236014" cy="7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DBAFD10-7838-806E-CE68-E180856335CA}"/>
              </a:ext>
            </a:extLst>
          </p:cNvPr>
          <p:cNvSpPr txBox="1"/>
          <p:nvPr/>
        </p:nvSpPr>
        <p:spPr>
          <a:xfrm>
            <a:off x="5649380" y="294320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D72DD0-5A1F-8559-B571-BBFDF93852D2}"/>
              </a:ext>
            </a:extLst>
          </p:cNvPr>
          <p:cNvSpPr txBox="1"/>
          <p:nvPr/>
        </p:nvSpPr>
        <p:spPr>
          <a:xfrm>
            <a:off x="586419" y="1485967"/>
            <a:ext cx="1099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mutual coherence property of the sensing matrix A is critical to the optimal coded aperture design, whereas it guarantees CASSI reconstruction performance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84C19E-C633-51A0-21B3-5EF9DE8E6666}"/>
                  </a:ext>
                </a:extLst>
              </p:cNvPr>
              <p:cNvSpPr txBox="1"/>
              <p:nvPr/>
            </p:nvSpPr>
            <p:spPr>
              <a:xfrm>
                <a:off x="3937787" y="2067658"/>
                <a:ext cx="3423185" cy="678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:,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:,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:,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:,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84C19E-C633-51A0-21B3-5EF9DE8E6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87" y="2067658"/>
                <a:ext cx="3423185" cy="6783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555D12D-F059-9B8E-7C8B-2B39E0F1A71B}"/>
                  </a:ext>
                </a:extLst>
              </p:cNvPr>
              <p:cNvSpPr txBox="1"/>
              <p:nvPr/>
            </p:nvSpPr>
            <p:spPr>
              <a:xfrm>
                <a:off x="597113" y="2844949"/>
                <a:ext cx="10997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absolute inner product between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:,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:,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expressed as  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555D12D-F059-9B8E-7C8B-2B39E0F1A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13" y="2844949"/>
                <a:ext cx="10997774" cy="369332"/>
              </a:xfrm>
              <a:prstGeom prst="rect">
                <a:avLst/>
              </a:prstGeom>
              <a:blipFill>
                <a:blip r:embed="rId4"/>
                <a:stretch>
                  <a:fillRect l="-49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F5E7573-ED74-FBFC-76DE-011507EF93AC}"/>
                  </a:ext>
                </a:extLst>
              </p:cNvPr>
              <p:cNvSpPr txBox="1"/>
              <p:nvPr/>
            </p:nvSpPr>
            <p:spPr>
              <a:xfrm>
                <a:off x="3367738" y="3233560"/>
                <a:ext cx="5435135" cy="504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:,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:,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sSubSup>
                          <m:sSubSup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altLang="zh-CN" i="1" dirty="0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altLang="zh-CN" i="1" dirty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zh-CN" i="1" dirty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F5E7573-ED74-FBFC-76DE-011507EF9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738" y="3233560"/>
                <a:ext cx="5435135" cy="504818"/>
              </a:xfrm>
              <a:prstGeom prst="rect">
                <a:avLst/>
              </a:prstGeom>
              <a:blipFill>
                <a:blip r:embed="rId5"/>
                <a:stretch>
                  <a:fillRect t="-73494" b="-1228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C7FD37E-ADA2-B202-275E-ADFACEDE55B1}"/>
                  </a:ext>
                </a:extLst>
              </p:cNvPr>
              <p:cNvSpPr txBox="1"/>
              <p:nvPr/>
            </p:nvSpPr>
            <p:spPr>
              <a:xfrm>
                <a:off x="586419" y="3735023"/>
                <a:ext cx="10997774" cy="504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that a 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distinguishes two distinct columns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term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zh-CN" i="1" dirty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rewritten as: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C7FD37E-ADA2-B202-275E-ADFACEDE5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19" y="3735023"/>
                <a:ext cx="10997774" cy="504818"/>
              </a:xfrm>
              <a:prstGeom prst="rect">
                <a:avLst/>
              </a:prstGeom>
              <a:blipFill>
                <a:blip r:embed="rId6"/>
                <a:stretch>
                  <a:fillRect l="-443" t="-73494" b="-1228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30F349A-FD1B-9C5A-EC05-032658A4A847}"/>
                  </a:ext>
                </a:extLst>
              </p:cNvPr>
              <p:cNvSpPr txBox="1"/>
              <p:nvPr/>
            </p:nvSpPr>
            <p:spPr>
              <a:xfrm>
                <a:off x="3651707" y="4255765"/>
                <a:ext cx="4867198" cy="504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zh-CN" i="1" dirty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zh-CN" i="1" dirty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zh-CN" i="1" dirty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30F349A-FD1B-9C5A-EC05-032658A4A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707" y="4255765"/>
                <a:ext cx="4867198" cy="504818"/>
              </a:xfrm>
              <a:prstGeom prst="rect">
                <a:avLst/>
              </a:prstGeom>
              <a:blipFill>
                <a:blip r:embed="rId7"/>
                <a:stretch>
                  <a:fillRect l="-5388" t="-73494" b="-1228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0FCCF134-6849-0441-CEFD-219567C3AEC6}"/>
              </a:ext>
            </a:extLst>
          </p:cNvPr>
          <p:cNvSpPr txBox="1"/>
          <p:nvPr/>
        </p:nvSpPr>
        <p:spPr>
          <a:xfrm>
            <a:off x="586419" y="4781544"/>
            <a:ext cx="1099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Combing the above two equations, the mutual coherence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 Eq.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can be reformulated as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9A7B099-65C4-A5D7-990C-B5FEB9A539FB}"/>
              </a:ext>
            </a:extLst>
          </p:cNvPr>
          <p:cNvSpPr txBox="1"/>
          <p:nvPr/>
        </p:nvSpPr>
        <p:spPr>
          <a:xfrm>
            <a:off x="11155157" y="2192571"/>
            <a:ext cx="45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D849A44-2133-ECA5-94BB-545EFB3C1EC1}"/>
              </a:ext>
            </a:extLst>
          </p:cNvPr>
          <p:cNvSpPr txBox="1"/>
          <p:nvPr/>
        </p:nvSpPr>
        <p:spPr>
          <a:xfrm>
            <a:off x="11155158" y="3299505"/>
            <a:ext cx="47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04DE0F8-08EF-E646-EDEC-31BA28601251}"/>
              </a:ext>
            </a:extLst>
          </p:cNvPr>
          <p:cNvSpPr txBox="1"/>
          <p:nvPr/>
        </p:nvSpPr>
        <p:spPr>
          <a:xfrm>
            <a:off x="11155157" y="4328027"/>
            <a:ext cx="47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35F0AA5-C582-AEAA-7403-DE4FDEBA485D}"/>
                  </a:ext>
                </a:extLst>
              </p:cNvPr>
              <p:cNvSpPr txBox="1"/>
              <p:nvPr/>
            </p:nvSpPr>
            <p:spPr>
              <a:xfrm>
                <a:off x="3171040" y="5127883"/>
                <a:ext cx="587234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lim>
                    </m:limLow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zh-CN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altLang="zh-CN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altLang="zh-CN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zh-CN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altLang="zh-CN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altLang="zh-CN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lim>
                    </m:limLow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̌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altLang="zh-CN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altLang="zh-CN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35F0AA5-C582-AEAA-7403-DE4FDEBA4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040" y="5127883"/>
                <a:ext cx="5872349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B28A1D5A-3B09-6FB7-22BF-ED7C85410B20}"/>
              </a:ext>
            </a:extLst>
          </p:cNvPr>
          <p:cNvSpPr txBox="1"/>
          <p:nvPr/>
        </p:nvSpPr>
        <p:spPr>
          <a:xfrm>
            <a:off x="11155157" y="5301635"/>
            <a:ext cx="47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0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0D6D3"/>
        </a:solidFill>
        <a:ln>
          <a:noFill/>
        </a:ln>
      </a:spPr>
      <a:bodyPr lIns="90000" rIns="90000" rtlCol="0" anchor="ctr"/>
      <a:lstStyle>
        <a:defPPr>
          <a:defRPr dirty="0">
            <a:solidFill>
              <a:schemeClr val="tx1"/>
            </a:solidFill>
            <a:latin typeface="微软雅黑 Light" panose="020B0502040204020203" pitchFamily="34" charset="-122"/>
            <a:ea typeface="微软雅黑 Light" panose="020B0502040204020203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7893</TotalTime>
  <Words>1062</Words>
  <Application>Microsoft Macintosh PowerPoint</Application>
  <PresentationFormat>宽屏</PresentationFormat>
  <Paragraphs>124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Cambria</vt:lpstr>
      <vt:lpstr>Cambria Math</vt:lpstr>
      <vt:lpstr>Times New Roman</vt:lpstr>
      <vt:lpstr>Diamond Grid 16x9</vt:lpstr>
      <vt:lpstr>Optimized Coded Aperture Design in Compressive Spectral Imaging via Coherence Minimization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Optimized Polarization Filtering Based Self-Interference Cancellation Scheme for Full-Duplex Communication</dc:title>
  <dc:creator>白 凤起</dc:creator>
  <cp:lastModifiedBy>Microsoft Office User</cp:lastModifiedBy>
  <cp:revision>396</cp:revision>
  <dcterms:created xsi:type="dcterms:W3CDTF">2018-12-14T02:19:12Z</dcterms:created>
  <dcterms:modified xsi:type="dcterms:W3CDTF">2023-09-20T15:53:02Z</dcterms:modified>
</cp:coreProperties>
</file>