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43891200" cy="32918400"/>
  <p:notesSz cx="6858000" cy="9144000"/>
  <p:defaultTextStyle>
    <a:defPPr>
      <a:defRPr lang="zh-CN"/>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9" d="100"/>
          <a:sy n="59" d="100"/>
        </p:scale>
        <p:origin x="3656" y="304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37670B-35F3-2141-90D5-601898E853E6}" type="datetimeFigureOut">
              <a:rPr kumimoji="1" lang="zh-CN" altLang="en-US" smtClean="0"/>
              <a:t>4/12/18</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476537-6F96-0B44-B85C-FC4D682DE648}" type="slidenum">
              <a:rPr kumimoji="1" lang="zh-CN" altLang="en-US" smtClean="0"/>
              <a:t>‹#›</a:t>
            </a:fld>
            <a:endParaRPr kumimoji="1" lang="zh-CN" altLang="en-US"/>
          </a:p>
        </p:txBody>
      </p:sp>
    </p:spTree>
    <p:extLst>
      <p:ext uri="{BB962C8B-B14F-4D97-AF65-F5344CB8AC3E}">
        <p14:creationId xmlns:p14="http://schemas.microsoft.com/office/powerpoint/2010/main" val="349089464"/>
      </p:ext>
    </p:extLst>
  </p:cSld>
  <p:clrMap bg1="lt1" tx1="dk1" bg2="lt2" tx2="dk2" accent1="accent1" accent2="accent2" accent3="accent3" accent4="accent4" accent5="accent5" accent6="accent6" hlink="hlink" folHlink="folHlink"/>
  <p:notesStyle>
    <a:lvl1pPr marL="0" algn="l" defTabSz="2194560" rtl="0" eaLnBrk="1" latinLnBrk="0" hangingPunct="1">
      <a:defRPr sz="5800" kern="1200">
        <a:solidFill>
          <a:schemeClr val="tx1"/>
        </a:solidFill>
        <a:latin typeface="+mn-lt"/>
        <a:ea typeface="+mn-ea"/>
        <a:cs typeface="+mn-cs"/>
      </a:defRPr>
    </a:lvl1pPr>
    <a:lvl2pPr marL="2194560" algn="l" defTabSz="2194560" rtl="0" eaLnBrk="1" latinLnBrk="0" hangingPunct="1">
      <a:defRPr sz="5800" kern="1200">
        <a:solidFill>
          <a:schemeClr val="tx1"/>
        </a:solidFill>
        <a:latin typeface="+mn-lt"/>
        <a:ea typeface="+mn-ea"/>
        <a:cs typeface="+mn-cs"/>
      </a:defRPr>
    </a:lvl2pPr>
    <a:lvl3pPr marL="4389120" algn="l" defTabSz="2194560" rtl="0" eaLnBrk="1" latinLnBrk="0" hangingPunct="1">
      <a:defRPr sz="5800" kern="1200">
        <a:solidFill>
          <a:schemeClr val="tx1"/>
        </a:solidFill>
        <a:latin typeface="+mn-lt"/>
        <a:ea typeface="+mn-ea"/>
        <a:cs typeface="+mn-cs"/>
      </a:defRPr>
    </a:lvl3pPr>
    <a:lvl4pPr marL="6583680" algn="l" defTabSz="2194560" rtl="0" eaLnBrk="1" latinLnBrk="0" hangingPunct="1">
      <a:defRPr sz="5800" kern="1200">
        <a:solidFill>
          <a:schemeClr val="tx1"/>
        </a:solidFill>
        <a:latin typeface="+mn-lt"/>
        <a:ea typeface="+mn-ea"/>
        <a:cs typeface="+mn-cs"/>
      </a:defRPr>
    </a:lvl4pPr>
    <a:lvl5pPr marL="8778240" algn="l" defTabSz="2194560" rtl="0" eaLnBrk="1" latinLnBrk="0" hangingPunct="1">
      <a:defRPr sz="5800" kern="1200">
        <a:solidFill>
          <a:schemeClr val="tx1"/>
        </a:solidFill>
        <a:latin typeface="+mn-lt"/>
        <a:ea typeface="+mn-ea"/>
        <a:cs typeface="+mn-cs"/>
      </a:defRPr>
    </a:lvl5pPr>
    <a:lvl6pPr marL="10972800" algn="l" defTabSz="2194560" rtl="0" eaLnBrk="1" latinLnBrk="0" hangingPunct="1">
      <a:defRPr sz="5800" kern="1200">
        <a:solidFill>
          <a:schemeClr val="tx1"/>
        </a:solidFill>
        <a:latin typeface="+mn-lt"/>
        <a:ea typeface="+mn-ea"/>
        <a:cs typeface="+mn-cs"/>
      </a:defRPr>
    </a:lvl6pPr>
    <a:lvl7pPr marL="13167360" algn="l" defTabSz="2194560" rtl="0" eaLnBrk="1" latinLnBrk="0" hangingPunct="1">
      <a:defRPr sz="5800" kern="1200">
        <a:solidFill>
          <a:schemeClr val="tx1"/>
        </a:solidFill>
        <a:latin typeface="+mn-lt"/>
        <a:ea typeface="+mn-ea"/>
        <a:cs typeface="+mn-cs"/>
      </a:defRPr>
    </a:lvl7pPr>
    <a:lvl8pPr marL="15361920" algn="l" defTabSz="2194560" rtl="0" eaLnBrk="1" latinLnBrk="0" hangingPunct="1">
      <a:defRPr sz="5800" kern="1200">
        <a:solidFill>
          <a:schemeClr val="tx1"/>
        </a:solidFill>
        <a:latin typeface="+mn-lt"/>
        <a:ea typeface="+mn-ea"/>
        <a:cs typeface="+mn-cs"/>
      </a:defRPr>
    </a:lvl8pPr>
    <a:lvl9pPr marL="17556480" algn="l" defTabSz="219456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8A476537-6F96-0B44-B85C-FC4D682DE648}" type="slidenum">
              <a:rPr kumimoji="1" lang="zh-CN" altLang="en-US" smtClean="0"/>
              <a:t>1</a:t>
            </a:fld>
            <a:endParaRPr kumimoji="1" lang="zh-CN" altLang="en-US"/>
          </a:p>
        </p:txBody>
      </p:sp>
    </p:spTree>
    <p:extLst>
      <p:ext uri="{BB962C8B-B14F-4D97-AF65-F5344CB8AC3E}">
        <p14:creationId xmlns:p14="http://schemas.microsoft.com/office/powerpoint/2010/main" val="338057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3291840" y="10226042"/>
            <a:ext cx="37307520" cy="7056120"/>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1715014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221809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52742905" y="6324600"/>
            <a:ext cx="47404018" cy="134820662"/>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10530843" y="6324600"/>
            <a:ext cx="141480542" cy="134820662"/>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123313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99414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67102" y="21153122"/>
            <a:ext cx="37307520" cy="6537960"/>
          </a:xfrm>
        </p:spPr>
        <p:txBody>
          <a:bodyPr anchor="t"/>
          <a:lstStyle>
            <a:lvl1pPr algn="l">
              <a:defRPr sz="192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4214018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105308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105704642" y="36865560"/>
            <a:ext cx="94442280" cy="10427970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523835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194560" y="1318262"/>
            <a:ext cx="39502080" cy="5486400"/>
          </a:xfrm>
        </p:spPr>
        <p:txBody>
          <a:bodyPr/>
          <a:lstStyle>
            <a:lvl1pPr>
              <a:defRPr/>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kumimoji="1" lang="zh-CN" altLang="en-US" smtClean="0"/>
              <a:t>单击此处编辑母版文本样式</a:t>
            </a:r>
          </a:p>
        </p:txBody>
      </p:sp>
      <p:sp>
        <p:nvSpPr>
          <p:cNvPr id="4" name="内容占位符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4269580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3731521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11618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94563" y="1310640"/>
            <a:ext cx="14439902" cy="5577840"/>
          </a:xfrm>
        </p:spPr>
        <p:txBody>
          <a:bodyPr anchor="b"/>
          <a:lstStyle>
            <a:lvl1pPr algn="l">
              <a:defRPr sz="9600" b="1"/>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605985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602982" y="23042880"/>
            <a:ext cx="26334720" cy="2720342"/>
          </a:xfrm>
        </p:spPr>
        <p:txBody>
          <a:bodyPr anchor="b"/>
          <a:lstStyle>
            <a:lvl1pPr algn="l">
              <a:defRPr sz="9600" b="1"/>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kumimoji="1" lang="zh-CN" altLang="en-US"/>
          </a:p>
        </p:txBody>
      </p:sp>
      <p:sp>
        <p:nvSpPr>
          <p:cNvPr id="4" name="文本占位符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6E5E973C-4215-0E49-A516-1E96A558BC59}" type="datetimeFigureOut">
              <a:rPr kumimoji="1" lang="zh-CN" altLang="en-US" smtClean="0"/>
              <a:t>4/12/18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31023483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E5E973C-4215-0E49-A516-1E96A558BC59}" type="datetimeFigureOut">
              <a:rPr kumimoji="1" lang="zh-CN" altLang="en-US" smtClean="0"/>
              <a:t>4/12/18</a:t>
            </a:fld>
            <a:endParaRPr kumimoji="1" lang="zh-CN" altLang="en-US"/>
          </a:p>
        </p:txBody>
      </p:sp>
      <p:sp>
        <p:nvSpPr>
          <p:cNvPr id="5" name="页脚占位符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4F7B35A-2F87-304D-9F57-AD09B096A99F}" type="slidenum">
              <a:rPr kumimoji="1" lang="zh-CN" altLang="en-US" smtClean="0"/>
              <a:t>‹#›</a:t>
            </a:fld>
            <a:endParaRPr kumimoji="1" lang="zh-CN" altLang="en-US"/>
          </a:p>
        </p:txBody>
      </p:sp>
    </p:spTree>
    <p:extLst>
      <p:ext uri="{BB962C8B-B14F-4D97-AF65-F5344CB8AC3E}">
        <p14:creationId xmlns:p14="http://schemas.microsoft.com/office/powerpoint/2010/main" val="340706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zh-CN"/>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emf"/><Relationship Id="rId12" Type="http://schemas.openxmlformats.org/officeDocument/2006/relationships/image" Target="../media/image10.emf"/><Relationship Id="rId13" Type="http://schemas.openxmlformats.org/officeDocument/2006/relationships/image" Target="../media/image11.emf"/><Relationship Id="rId14"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emf"/><Relationship Id="rId4" Type="http://schemas.openxmlformats.org/officeDocument/2006/relationships/image" Target="../media/image2.wmf"/><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emf"/><Relationship Id="rId9" Type="http://schemas.openxmlformats.org/officeDocument/2006/relationships/image" Target="../media/image7.png"/><Relationship Id="rId1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ICASSP2018poster_FFTspectrum.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2794" y="6174512"/>
            <a:ext cx="8616186" cy="6462140"/>
          </a:xfrm>
          <a:prstGeom prst="rect">
            <a:avLst/>
          </a:prstGeom>
        </p:spPr>
      </p:pic>
      <p:sp>
        <p:nvSpPr>
          <p:cNvPr id="5" name="矩形 4"/>
          <p:cNvSpPr/>
          <p:nvPr/>
        </p:nvSpPr>
        <p:spPr>
          <a:xfrm>
            <a:off x="423331" y="1115180"/>
            <a:ext cx="43132731" cy="1200329"/>
          </a:xfrm>
          <a:prstGeom prst="rect">
            <a:avLst/>
          </a:prstGeom>
        </p:spPr>
        <p:txBody>
          <a:bodyPr wrap="square">
            <a:spAutoFit/>
          </a:bodyPr>
          <a:lstStyle/>
          <a:p>
            <a:pPr algn="ctr"/>
            <a:r>
              <a:rPr lang="en-US" altLang="zh-CN" sz="7200" cap="all" dirty="0">
                <a:latin typeface="Sansserif"/>
                <a:cs typeface="Sansserif"/>
              </a:rPr>
              <a:t>Frame-subsampled, drift-resilient video Object Tracking</a:t>
            </a:r>
            <a:r>
              <a:rPr lang="en-US" altLang="zh-CN" sz="7200" dirty="0" smtClean="0">
                <a:effectLst/>
                <a:latin typeface="Sansserif"/>
                <a:cs typeface="Sansserif"/>
              </a:rPr>
              <a:t> </a:t>
            </a:r>
            <a:endParaRPr lang="zh-CN" altLang="en-US" sz="7200" dirty="0">
              <a:latin typeface="Sansserif"/>
              <a:cs typeface="Sansserif"/>
            </a:endParaRPr>
          </a:p>
        </p:txBody>
      </p:sp>
      <p:sp>
        <p:nvSpPr>
          <p:cNvPr id="6" name="文本框 5"/>
          <p:cNvSpPr txBox="1"/>
          <p:nvPr/>
        </p:nvSpPr>
        <p:spPr>
          <a:xfrm>
            <a:off x="1552214" y="3950914"/>
            <a:ext cx="184666" cy="1415772"/>
          </a:xfrm>
          <a:prstGeom prst="rect">
            <a:avLst/>
          </a:prstGeom>
          <a:noFill/>
        </p:spPr>
        <p:txBody>
          <a:bodyPr wrap="none" rtlCol="0">
            <a:spAutoFit/>
          </a:bodyPr>
          <a:lstStyle/>
          <a:p>
            <a:r>
              <a:rPr kumimoji="1" lang="zh-CN" altLang="en-US" dirty="0" smtClean="0"/>
              <a:t>   </a:t>
            </a:r>
            <a:endParaRPr kumimoji="1" lang="zh-CN" altLang="en-US" dirty="0"/>
          </a:p>
        </p:txBody>
      </p:sp>
      <p:sp>
        <p:nvSpPr>
          <p:cNvPr id="8" name="矩形 7"/>
          <p:cNvSpPr/>
          <p:nvPr/>
        </p:nvSpPr>
        <p:spPr>
          <a:xfrm>
            <a:off x="1736880" y="2565919"/>
            <a:ext cx="40498671" cy="1384995"/>
          </a:xfrm>
          <a:prstGeom prst="rect">
            <a:avLst/>
          </a:prstGeom>
        </p:spPr>
        <p:txBody>
          <a:bodyPr wrap="square">
            <a:spAutoFit/>
          </a:bodyPr>
          <a:lstStyle/>
          <a:p>
            <a:pPr algn="ctr"/>
            <a:r>
              <a:rPr lang="en-US" altLang="zh-CN" sz="2800" i="1" dirty="0">
                <a:latin typeface="Sansserif"/>
                <a:cs typeface="Sansserif"/>
              </a:rPr>
              <a:t>Xuan Wang</a:t>
            </a:r>
            <a:r>
              <a:rPr lang="en-US" altLang="zh-CN" sz="2800" i="1" baseline="30000" dirty="0">
                <a:latin typeface="Sansserif"/>
                <a:cs typeface="Sansserif"/>
              </a:rPr>
              <a:t>1</a:t>
            </a:r>
            <a:r>
              <a:rPr lang="en-US" altLang="zh-CN" sz="2800" i="1" dirty="0">
                <a:latin typeface="Sansserif"/>
                <a:cs typeface="Sansserif"/>
              </a:rPr>
              <a:t>, </a:t>
            </a:r>
            <a:r>
              <a:rPr lang="en-US" altLang="zh-CN" sz="2800" i="1" dirty="0" err="1">
                <a:latin typeface="Sansserif"/>
                <a:cs typeface="Sansserif"/>
              </a:rPr>
              <a:t>Yuhen</a:t>
            </a:r>
            <a:r>
              <a:rPr lang="en-US" altLang="zh-CN" sz="2800" i="1" dirty="0">
                <a:latin typeface="Sansserif"/>
                <a:cs typeface="Sansserif"/>
              </a:rPr>
              <a:t> Hu</a:t>
            </a:r>
            <a:r>
              <a:rPr lang="en-US" altLang="zh-CN" sz="2800" i="1" baseline="30000" dirty="0">
                <a:latin typeface="Sansserif"/>
                <a:cs typeface="Sansserif"/>
              </a:rPr>
              <a:t>1</a:t>
            </a:r>
            <a:r>
              <a:rPr lang="en-US" altLang="zh-CN" sz="2800" i="1" dirty="0">
                <a:latin typeface="Sansserif"/>
                <a:cs typeface="Sansserif"/>
              </a:rPr>
              <a:t>, Robert G. Radwin</a:t>
            </a:r>
            <a:r>
              <a:rPr lang="en-US" altLang="zh-CN" sz="2800" i="1" baseline="30000" dirty="0">
                <a:latin typeface="Sansserif"/>
                <a:cs typeface="Sansserif"/>
              </a:rPr>
              <a:t>2</a:t>
            </a:r>
            <a:r>
              <a:rPr lang="en-US" altLang="zh-CN" sz="2800" i="1" dirty="0">
                <a:latin typeface="Sansserif"/>
                <a:cs typeface="Sansserif"/>
              </a:rPr>
              <a:t>, John D. </a:t>
            </a:r>
            <a:r>
              <a:rPr lang="en-US" altLang="zh-CN" sz="2800" i="1" dirty="0" smtClean="0">
                <a:latin typeface="Sansserif"/>
                <a:cs typeface="Sansserif"/>
              </a:rPr>
              <a:t>Lee</a:t>
            </a:r>
            <a:r>
              <a:rPr lang="en-US" altLang="zh-CN" sz="2800" i="1" baseline="30000" dirty="0" smtClean="0">
                <a:latin typeface="Sansserif"/>
                <a:cs typeface="Sansserif"/>
              </a:rPr>
              <a:t>2</a:t>
            </a:r>
          </a:p>
          <a:p>
            <a:pPr algn="ctr"/>
            <a:r>
              <a:rPr lang="en-US" altLang="zh-CN" sz="2800" baseline="30000" dirty="0">
                <a:latin typeface="Sansserif"/>
                <a:cs typeface="Sansserif"/>
              </a:rPr>
              <a:t>1</a:t>
            </a:r>
            <a:r>
              <a:rPr lang="en-US" altLang="zh-CN" sz="2800" dirty="0">
                <a:latin typeface="Sansserif"/>
                <a:cs typeface="Sansserif"/>
              </a:rPr>
              <a:t>Dept of Electrical and Computer </a:t>
            </a:r>
            <a:r>
              <a:rPr lang="en-US" altLang="zh-CN" sz="2800" dirty="0" smtClean="0">
                <a:latin typeface="Sansserif"/>
                <a:cs typeface="Sansserif"/>
              </a:rPr>
              <a:t>Engineering, </a:t>
            </a:r>
            <a:r>
              <a:rPr lang="en-US" altLang="zh-CN" sz="2800" baseline="30000" dirty="0" smtClean="0">
                <a:latin typeface="Sansserif"/>
                <a:cs typeface="Sansserif"/>
              </a:rPr>
              <a:t>2</a:t>
            </a:r>
            <a:r>
              <a:rPr lang="en-US" altLang="zh-CN" sz="2800" dirty="0" smtClean="0">
                <a:latin typeface="Sansserif"/>
                <a:cs typeface="Sansserif"/>
              </a:rPr>
              <a:t>Dept </a:t>
            </a:r>
            <a:r>
              <a:rPr lang="en-US" altLang="zh-CN" sz="2800" dirty="0">
                <a:latin typeface="Sansserif"/>
                <a:cs typeface="Sansserif"/>
              </a:rPr>
              <a:t>of Industrial and Systems Engineering</a:t>
            </a:r>
          </a:p>
          <a:p>
            <a:pPr algn="ctr"/>
            <a:r>
              <a:rPr lang="en-US" altLang="zh-CN" sz="2800" dirty="0">
                <a:latin typeface="Sansserif"/>
                <a:cs typeface="Sansserif"/>
              </a:rPr>
              <a:t>University of Wisconsin – </a:t>
            </a:r>
            <a:r>
              <a:rPr lang="en-US" altLang="zh-CN" sz="2800" dirty="0" smtClean="0">
                <a:latin typeface="Sansserif"/>
                <a:cs typeface="Sansserif"/>
              </a:rPr>
              <a:t>Madison, Madison</a:t>
            </a:r>
            <a:r>
              <a:rPr lang="en-US" altLang="zh-CN" sz="2800" dirty="0">
                <a:latin typeface="Sansserif"/>
                <a:cs typeface="Sansserif"/>
              </a:rPr>
              <a:t>, WI </a:t>
            </a:r>
            <a:r>
              <a:rPr lang="en-US" altLang="zh-CN" sz="2800" dirty="0" smtClean="0">
                <a:latin typeface="Sansserif"/>
                <a:cs typeface="Sansserif"/>
              </a:rPr>
              <a:t>53706</a:t>
            </a:r>
            <a:endParaRPr lang="en-US" altLang="zh-CN" sz="2800" dirty="0">
              <a:latin typeface="Sansserif"/>
              <a:cs typeface="Sansserif"/>
            </a:endParaRPr>
          </a:p>
        </p:txBody>
      </p:sp>
      <p:sp>
        <p:nvSpPr>
          <p:cNvPr id="9" name="文本框 8"/>
          <p:cNvSpPr txBox="1"/>
          <p:nvPr/>
        </p:nvSpPr>
        <p:spPr>
          <a:xfrm>
            <a:off x="2060168" y="7318955"/>
            <a:ext cx="184666" cy="1415772"/>
          </a:xfrm>
          <a:prstGeom prst="rect">
            <a:avLst/>
          </a:prstGeom>
          <a:noFill/>
        </p:spPr>
        <p:txBody>
          <a:bodyPr wrap="none" rtlCol="0">
            <a:spAutoFit/>
          </a:bodyPr>
          <a:lstStyle/>
          <a:p>
            <a:endParaRPr kumimoji="1" lang="zh-CN" altLang="en-US" dirty="0"/>
          </a:p>
        </p:txBody>
      </p:sp>
      <p:sp>
        <p:nvSpPr>
          <p:cNvPr id="7" name="圆角矩形 6"/>
          <p:cNvSpPr/>
          <p:nvPr/>
        </p:nvSpPr>
        <p:spPr>
          <a:xfrm>
            <a:off x="2734896" y="6174511"/>
            <a:ext cx="7551164" cy="8924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chemeClr val="tx1"/>
                </a:solidFill>
                <a:latin typeface="Sansserif"/>
                <a:cs typeface="Sansserif"/>
              </a:rPr>
              <a:t>Video Object Tracking suffers 2 problems</a:t>
            </a:r>
            <a:endParaRPr kumimoji="1" lang="zh-CN" altLang="en-US" sz="2800" dirty="0">
              <a:solidFill>
                <a:schemeClr val="tx1"/>
              </a:solidFill>
              <a:latin typeface="Sansserif"/>
              <a:cs typeface="Sansserif"/>
            </a:endParaRPr>
          </a:p>
        </p:txBody>
      </p:sp>
      <p:sp>
        <p:nvSpPr>
          <p:cNvPr id="10" name="圆角矩形 9"/>
          <p:cNvSpPr/>
          <p:nvPr/>
        </p:nvSpPr>
        <p:spPr>
          <a:xfrm>
            <a:off x="6760057" y="7613651"/>
            <a:ext cx="3526002" cy="8924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chemeClr val="tx1"/>
                </a:solidFill>
                <a:latin typeface="Sansserif"/>
                <a:cs typeface="Sansserif"/>
              </a:rPr>
              <a:t>Slow processing speed</a:t>
            </a:r>
            <a:endParaRPr kumimoji="1" lang="zh-CN" altLang="en-US" sz="2800" dirty="0">
              <a:solidFill>
                <a:schemeClr val="tx1"/>
              </a:solidFill>
              <a:latin typeface="Sansserif"/>
              <a:cs typeface="Sansserif"/>
            </a:endParaRPr>
          </a:p>
        </p:txBody>
      </p:sp>
      <p:sp>
        <p:nvSpPr>
          <p:cNvPr id="11" name="圆角矩形 10"/>
          <p:cNvSpPr/>
          <p:nvPr/>
        </p:nvSpPr>
        <p:spPr>
          <a:xfrm>
            <a:off x="2734895" y="7613651"/>
            <a:ext cx="3526002" cy="89246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chemeClr val="tx1"/>
                </a:solidFill>
                <a:latin typeface="Sansserif"/>
                <a:cs typeface="Sansserif"/>
              </a:rPr>
              <a:t>Drifting</a:t>
            </a:r>
            <a:endParaRPr kumimoji="1" lang="zh-CN" altLang="en-US" sz="2800" dirty="0">
              <a:solidFill>
                <a:schemeClr val="tx1"/>
              </a:solidFill>
              <a:latin typeface="Sansserif"/>
              <a:cs typeface="Sansserif"/>
            </a:endParaRPr>
          </a:p>
        </p:txBody>
      </p:sp>
      <p:sp>
        <p:nvSpPr>
          <p:cNvPr id="12" name="圆角矩形 11"/>
          <p:cNvSpPr/>
          <p:nvPr/>
        </p:nvSpPr>
        <p:spPr>
          <a:xfrm>
            <a:off x="2734895" y="9186478"/>
            <a:ext cx="3526002" cy="3374239"/>
          </a:xfrm>
          <a:prstGeom prst="roundRect">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rgbClr val="10253F"/>
                </a:solidFill>
                <a:latin typeface="Sansserif"/>
                <a:cs typeface="Sansserif"/>
              </a:rPr>
              <a:t>Design sophisticated motion model, feature extractor, observation model, model updater and ensemble post-processor.</a:t>
            </a:r>
            <a:endParaRPr kumimoji="1" lang="zh-CN" altLang="en-US" sz="2800" dirty="0">
              <a:solidFill>
                <a:srgbClr val="10253F"/>
              </a:solidFill>
            </a:endParaRPr>
          </a:p>
        </p:txBody>
      </p:sp>
      <p:sp>
        <p:nvSpPr>
          <p:cNvPr id="13" name="圆角矩形 12"/>
          <p:cNvSpPr/>
          <p:nvPr/>
        </p:nvSpPr>
        <p:spPr>
          <a:xfrm>
            <a:off x="6760057" y="9186478"/>
            <a:ext cx="3526002" cy="3374239"/>
          </a:xfrm>
          <a:prstGeom prst="roundRect">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rgbClr val="10253F"/>
                </a:solidFill>
                <a:latin typeface="Sansserif"/>
                <a:cs typeface="Sansserif"/>
              </a:rPr>
              <a:t>Improve mathematical model to reduce computation load, especially correlation filter based trackers.</a:t>
            </a:r>
            <a:endParaRPr kumimoji="1" lang="zh-CN" altLang="en-US" sz="2800" dirty="0">
              <a:solidFill>
                <a:srgbClr val="10253F"/>
              </a:solidFill>
            </a:endParaRPr>
          </a:p>
        </p:txBody>
      </p:sp>
      <p:sp>
        <p:nvSpPr>
          <p:cNvPr id="14" name="圆角矩形 13"/>
          <p:cNvSpPr/>
          <p:nvPr/>
        </p:nvSpPr>
        <p:spPr>
          <a:xfrm>
            <a:off x="2734895" y="12948434"/>
            <a:ext cx="3526002" cy="2219185"/>
          </a:xfrm>
          <a:prstGeom prst="roundRect">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rgbClr val="10253F"/>
                </a:solidFill>
                <a:latin typeface="Sansserif"/>
                <a:cs typeface="Sansserif"/>
              </a:rPr>
              <a:t>No detection of the onset of drifting. </a:t>
            </a:r>
          </a:p>
          <a:p>
            <a:pPr algn="ctr"/>
            <a:r>
              <a:rPr kumimoji="1" lang="en-US" altLang="zh-CN" sz="2800" dirty="0" smtClean="0">
                <a:solidFill>
                  <a:srgbClr val="10253F"/>
                </a:solidFill>
                <a:latin typeface="Sansserif"/>
                <a:cs typeface="Sansserif"/>
              </a:rPr>
              <a:t>No remedy while drift occurs.</a:t>
            </a:r>
            <a:endParaRPr kumimoji="1" lang="zh-CN" altLang="en-US" sz="2800" dirty="0">
              <a:solidFill>
                <a:srgbClr val="10253F"/>
              </a:solidFill>
            </a:endParaRPr>
          </a:p>
        </p:txBody>
      </p:sp>
      <p:sp>
        <p:nvSpPr>
          <p:cNvPr id="15" name="圆角矩形 14"/>
          <p:cNvSpPr/>
          <p:nvPr/>
        </p:nvSpPr>
        <p:spPr>
          <a:xfrm>
            <a:off x="6760057" y="12948434"/>
            <a:ext cx="3526002" cy="2219185"/>
          </a:xfrm>
          <a:prstGeom prst="roundRect">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dirty="0" smtClean="0">
                <a:solidFill>
                  <a:srgbClr val="10253F"/>
                </a:solidFill>
                <a:latin typeface="Sansserif"/>
                <a:cs typeface="Sansserif"/>
              </a:rPr>
              <a:t>No exploration of the temporal redundancy among successive frames.</a:t>
            </a:r>
            <a:endParaRPr kumimoji="1" lang="zh-CN" altLang="en-US" sz="2800" dirty="0">
              <a:solidFill>
                <a:srgbClr val="10253F"/>
              </a:solidFill>
            </a:endParaRPr>
          </a:p>
        </p:txBody>
      </p:sp>
      <p:sp>
        <p:nvSpPr>
          <p:cNvPr id="16" name="圆角矩形 15"/>
          <p:cNvSpPr/>
          <p:nvPr/>
        </p:nvSpPr>
        <p:spPr>
          <a:xfrm>
            <a:off x="6760057" y="15913634"/>
            <a:ext cx="3526002" cy="1209161"/>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b="1" dirty="0" smtClean="0">
                <a:solidFill>
                  <a:srgbClr val="10253F"/>
                </a:solidFill>
                <a:latin typeface="Sansserif"/>
                <a:cs typeface="Sansserif"/>
              </a:rPr>
              <a:t>Frame-Subsampled</a:t>
            </a:r>
            <a:endParaRPr kumimoji="1" lang="zh-CN" altLang="en-US" sz="2800" b="1" dirty="0">
              <a:solidFill>
                <a:srgbClr val="10253F"/>
              </a:solidFill>
            </a:endParaRPr>
          </a:p>
        </p:txBody>
      </p:sp>
      <p:sp>
        <p:nvSpPr>
          <p:cNvPr id="17" name="圆角矩形 16"/>
          <p:cNvSpPr/>
          <p:nvPr/>
        </p:nvSpPr>
        <p:spPr>
          <a:xfrm>
            <a:off x="2734895" y="15841387"/>
            <a:ext cx="3526002" cy="1209161"/>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zh-CN" sz="2800" b="1" dirty="0" smtClean="0">
                <a:solidFill>
                  <a:srgbClr val="10253F"/>
                </a:solidFill>
                <a:latin typeface="Sansserif"/>
                <a:cs typeface="Sansserif"/>
              </a:rPr>
              <a:t>Drift-Resilient</a:t>
            </a:r>
            <a:endParaRPr kumimoji="1" lang="zh-CN" altLang="en-US" sz="2800" b="1" dirty="0">
              <a:solidFill>
                <a:srgbClr val="10253F"/>
              </a:solidFill>
            </a:endParaRPr>
          </a:p>
        </p:txBody>
      </p:sp>
      <p:sp>
        <p:nvSpPr>
          <p:cNvPr id="18" name="圆角矩形 17"/>
          <p:cNvSpPr/>
          <p:nvPr/>
        </p:nvSpPr>
        <p:spPr>
          <a:xfrm>
            <a:off x="6760057" y="17603438"/>
            <a:ext cx="3526002" cy="4248544"/>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2800" dirty="0" smtClean="0">
                <a:solidFill>
                  <a:srgbClr val="10253F"/>
                </a:solidFill>
                <a:latin typeface="Sansserif"/>
                <a:cs typeface="Sansserif"/>
              </a:rPr>
              <a:t>If a video sequence is sub-sampled at a rate of 1 per N (N&gt;1) consecutive frames, the overall processing speed may increase N times.</a:t>
            </a:r>
          </a:p>
        </p:txBody>
      </p:sp>
      <p:sp>
        <p:nvSpPr>
          <p:cNvPr id="19" name="圆角矩形 18"/>
          <p:cNvSpPr/>
          <p:nvPr/>
        </p:nvSpPr>
        <p:spPr>
          <a:xfrm>
            <a:off x="2734895" y="17512509"/>
            <a:ext cx="3526002" cy="2495870"/>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2800" dirty="0" smtClean="0">
                <a:solidFill>
                  <a:srgbClr val="10253F"/>
                </a:solidFill>
                <a:latin typeface="Sansserif"/>
                <a:cs typeface="Sansserif"/>
              </a:rPr>
              <a:t>Drift detection: Bayesian matching score to determine the likelihood of drifting.</a:t>
            </a:r>
          </a:p>
        </p:txBody>
      </p:sp>
      <p:sp>
        <p:nvSpPr>
          <p:cNvPr id="20" name="圆角矩形 19"/>
          <p:cNvSpPr/>
          <p:nvPr/>
        </p:nvSpPr>
        <p:spPr>
          <a:xfrm>
            <a:off x="2734895" y="20426151"/>
            <a:ext cx="3526002" cy="3860221"/>
          </a:xfrm>
          <a:prstGeom prst="roundRect">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kumimoji="1" lang="en-US" altLang="zh-CN" sz="2800" dirty="0" smtClean="0">
                <a:solidFill>
                  <a:srgbClr val="10253F"/>
                </a:solidFill>
                <a:latin typeface="Sansserif"/>
                <a:cs typeface="Sansserif"/>
              </a:rPr>
              <a:t>Drift recovery: use reliable templates or generic object detection with prior probability distribution to put the tracking “back-on-track”.</a:t>
            </a:r>
          </a:p>
        </p:txBody>
      </p:sp>
      <p:sp>
        <p:nvSpPr>
          <p:cNvPr id="29" name="文本框 28"/>
          <p:cNvSpPr txBox="1"/>
          <p:nvPr/>
        </p:nvSpPr>
        <p:spPr>
          <a:xfrm>
            <a:off x="11988796" y="5792726"/>
            <a:ext cx="9347743" cy="523220"/>
          </a:xfrm>
          <a:prstGeom prst="rect">
            <a:avLst/>
          </a:prstGeom>
          <a:noFill/>
        </p:spPr>
        <p:txBody>
          <a:bodyPr wrap="square" rtlCol="0">
            <a:spAutoFit/>
          </a:bodyPr>
          <a:lstStyle/>
          <a:p>
            <a:r>
              <a:rPr kumimoji="1" lang="en-US" altLang="zh-CN" sz="2800" dirty="0" smtClean="0"/>
              <a:t>1. </a:t>
            </a:r>
            <a:r>
              <a:rPr kumimoji="1" lang="en-US" altLang="zh-CN" sz="2800" dirty="0">
                <a:solidFill>
                  <a:srgbClr val="10253F"/>
                </a:solidFill>
                <a:latin typeface="Sansserif"/>
                <a:cs typeface="Sansserif"/>
              </a:rPr>
              <a:t>Get bandwidth of x and y position of the moving object</a:t>
            </a:r>
            <a:r>
              <a:rPr kumimoji="1" lang="en-US" altLang="zh-CN" sz="2800" dirty="0" smtClean="0">
                <a:solidFill>
                  <a:srgbClr val="10253F"/>
                </a:solidFill>
                <a:latin typeface="Sansserif"/>
                <a:cs typeface="Sansserif"/>
              </a:rPr>
              <a:t>.</a:t>
            </a:r>
            <a:endParaRPr kumimoji="1" lang="en-US" altLang="zh-CN" sz="2800" dirty="0">
              <a:solidFill>
                <a:srgbClr val="10253F"/>
              </a:solidFill>
              <a:latin typeface="Sansserif"/>
              <a:cs typeface="Sansserif"/>
            </a:endParaRPr>
          </a:p>
        </p:txBody>
      </p:sp>
      <p:sp>
        <p:nvSpPr>
          <p:cNvPr id="31" name="文本框 30"/>
          <p:cNvSpPr txBox="1"/>
          <p:nvPr/>
        </p:nvSpPr>
        <p:spPr>
          <a:xfrm>
            <a:off x="11988796" y="12622140"/>
            <a:ext cx="9347743" cy="4032750"/>
          </a:xfrm>
          <a:prstGeom prst="rect">
            <a:avLst/>
          </a:prstGeom>
          <a:noFill/>
        </p:spPr>
        <p:txBody>
          <a:bodyPr wrap="square" rtlCol="0">
            <a:spAutoFit/>
          </a:bodyPr>
          <a:lstStyle/>
          <a:p>
            <a:r>
              <a:rPr kumimoji="1" lang="en-US" altLang="zh-CN" sz="2800" dirty="0" smtClean="0">
                <a:solidFill>
                  <a:srgbClr val="10253F"/>
                </a:solidFill>
                <a:latin typeface="Sansserif"/>
                <a:cs typeface="Sansserif"/>
              </a:rPr>
              <a:t>2. </a:t>
            </a:r>
            <a:r>
              <a:rPr lang="en-US" altLang="zh-CN" sz="2800" dirty="0">
                <a:solidFill>
                  <a:srgbClr val="10253F"/>
                </a:solidFill>
                <a:latin typeface="Sansserif"/>
                <a:cs typeface="Sansserif"/>
              </a:rPr>
              <a:t>Decide sub-sampling factor </a:t>
            </a:r>
            <a:r>
              <a:rPr lang="en-US" altLang="zh-CN" sz="2800" i="1" dirty="0">
                <a:solidFill>
                  <a:srgbClr val="10253F"/>
                </a:solidFill>
                <a:latin typeface="Sansserif"/>
                <a:cs typeface="Sansserif"/>
              </a:rPr>
              <a:t>N</a:t>
            </a:r>
            <a:r>
              <a:rPr lang="en-US" altLang="zh-CN" sz="2800" dirty="0">
                <a:solidFill>
                  <a:srgbClr val="10253F"/>
                </a:solidFill>
                <a:latin typeface="Sansserif"/>
                <a:cs typeface="Sansserif"/>
              </a:rPr>
              <a:t>:</a:t>
            </a:r>
          </a:p>
          <a:p>
            <a:r>
              <a:rPr lang="en-US" altLang="zh-CN" sz="2800" dirty="0" smtClean="0">
                <a:solidFill>
                  <a:srgbClr val="10253F"/>
                </a:solidFill>
                <a:latin typeface="Sansserif"/>
                <a:cs typeface="Sansserif"/>
              </a:rPr>
              <a:t>    By </a:t>
            </a:r>
            <a:r>
              <a:rPr lang="en-US" altLang="zh-CN" sz="2800" dirty="0" err="1">
                <a:solidFill>
                  <a:srgbClr val="10253F"/>
                </a:solidFill>
                <a:latin typeface="Sansserif"/>
                <a:cs typeface="Sansserif"/>
              </a:rPr>
              <a:t>Nyquist</a:t>
            </a:r>
            <a:r>
              <a:rPr lang="en-US" altLang="zh-CN" sz="2800" dirty="0">
                <a:solidFill>
                  <a:srgbClr val="10253F"/>
                </a:solidFill>
                <a:latin typeface="Sansserif"/>
                <a:cs typeface="Sansserif"/>
              </a:rPr>
              <a:t> Sampling Theorem, </a:t>
            </a:r>
            <a:r>
              <a:rPr lang="en-US" altLang="zh-CN" sz="2800" i="1" dirty="0">
                <a:solidFill>
                  <a:srgbClr val="10253F"/>
                </a:solidFill>
              </a:rPr>
              <a:t>N</a:t>
            </a:r>
            <a:r>
              <a:rPr lang="en-US" altLang="zh-CN" sz="2800" dirty="0">
                <a:solidFill>
                  <a:srgbClr val="10253F"/>
                </a:solidFill>
              </a:rPr>
              <a:t> </a:t>
            </a:r>
            <a:r>
              <a:rPr lang="en-US" altLang="zh-CN" sz="2800" dirty="0">
                <a:solidFill>
                  <a:srgbClr val="10253F"/>
                </a:solidFill>
                <a:sym typeface="Symbol"/>
              </a:rPr>
              <a:t></a:t>
            </a:r>
            <a:r>
              <a:rPr lang="en-US" altLang="zh-CN" sz="2800" dirty="0">
                <a:solidFill>
                  <a:srgbClr val="10253F"/>
                </a:solidFill>
              </a:rPr>
              <a:t> </a:t>
            </a:r>
            <a:r>
              <a:rPr lang="en-US" altLang="zh-CN" sz="2800" dirty="0">
                <a:solidFill>
                  <a:srgbClr val="10253F"/>
                </a:solidFill>
                <a:sym typeface="Symbol"/>
              </a:rPr>
              <a:t></a:t>
            </a:r>
            <a:r>
              <a:rPr lang="en-US" altLang="zh-CN" sz="2800" i="1" dirty="0" err="1">
                <a:solidFill>
                  <a:srgbClr val="10253F"/>
                </a:solidFill>
              </a:rPr>
              <a:t>f</a:t>
            </a:r>
            <a:r>
              <a:rPr lang="en-US" altLang="zh-CN" sz="2800" i="1" baseline="-25000" dirty="0" err="1">
                <a:solidFill>
                  <a:srgbClr val="10253F"/>
                </a:solidFill>
              </a:rPr>
              <a:t>R</a:t>
            </a:r>
            <a:r>
              <a:rPr lang="en-US" altLang="zh-CN" sz="2800" dirty="0">
                <a:solidFill>
                  <a:srgbClr val="10253F"/>
                </a:solidFill>
              </a:rPr>
              <a:t>/(2</a:t>
            </a:r>
            <a:r>
              <a:rPr lang="en-US" altLang="zh-CN" sz="2800" i="1" dirty="0">
                <a:solidFill>
                  <a:srgbClr val="10253F"/>
                </a:solidFill>
              </a:rPr>
              <a:t> </a:t>
            </a:r>
            <a:r>
              <a:rPr lang="en-US" altLang="zh-CN" sz="2800" i="1" dirty="0" err="1">
                <a:solidFill>
                  <a:srgbClr val="10253F"/>
                </a:solidFill>
              </a:rPr>
              <a:t>f</a:t>
            </a:r>
            <a:r>
              <a:rPr lang="en-US" altLang="zh-CN" sz="2800" i="1" baseline="-25000" dirty="0" err="1">
                <a:solidFill>
                  <a:srgbClr val="10253F"/>
                </a:solidFill>
              </a:rPr>
              <a:t>th</a:t>
            </a:r>
            <a:r>
              <a:rPr lang="en-US" altLang="zh-CN" sz="2800" dirty="0">
                <a:solidFill>
                  <a:srgbClr val="10253F"/>
                </a:solidFill>
              </a:rPr>
              <a:t>)</a:t>
            </a:r>
            <a:r>
              <a:rPr lang="en-US" altLang="zh-CN" sz="2800" dirty="0">
                <a:solidFill>
                  <a:srgbClr val="10253F"/>
                </a:solidFill>
                <a:sym typeface="Symbol"/>
              </a:rPr>
              <a:t></a:t>
            </a:r>
            <a:r>
              <a:rPr lang="en-US" altLang="zh-CN" sz="2800" dirty="0">
                <a:solidFill>
                  <a:srgbClr val="10253F"/>
                </a:solidFill>
              </a:rPr>
              <a:t> </a:t>
            </a:r>
          </a:p>
          <a:p>
            <a:r>
              <a:rPr lang="en-US" altLang="zh-CN" sz="2800" i="1" dirty="0" smtClean="0">
                <a:solidFill>
                  <a:srgbClr val="10253F"/>
                </a:solidFill>
                <a:latin typeface="Sansserif"/>
                <a:cs typeface="Sansserif"/>
              </a:rPr>
              <a:t>    N</a:t>
            </a:r>
            <a:r>
              <a:rPr lang="en-US" altLang="zh-CN" sz="2800" dirty="0">
                <a:solidFill>
                  <a:srgbClr val="10253F"/>
                </a:solidFill>
                <a:latin typeface="Sansserif"/>
                <a:cs typeface="Sansserif"/>
              </a:rPr>
              <a:t>: sub-sampling factor</a:t>
            </a:r>
          </a:p>
          <a:p>
            <a:r>
              <a:rPr lang="en-US" altLang="zh-CN" sz="2800" i="1" dirty="0" smtClean="0">
                <a:solidFill>
                  <a:srgbClr val="10253F"/>
                </a:solidFill>
              </a:rPr>
              <a:t>     </a:t>
            </a:r>
            <a:r>
              <a:rPr lang="en-US" altLang="zh-CN" sz="2800" i="1" dirty="0" err="1" smtClean="0">
                <a:solidFill>
                  <a:srgbClr val="10253F"/>
                </a:solidFill>
              </a:rPr>
              <a:t>f</a:t>
            </a:r>
            <a:r>
              <a:rPr lang="en-US" altLang="zh-CN" sz="2800" i="1" baseline="-25000" dirty="0" err="1" smtClean="0">
                <a:solidFill>
                  <a:srgbClr val="10253F"/>
                </a:solidFill>
              </a:rPr>
              <a:t>R</a:t>
            </a:r>
            <a:r>
              <a:rPr lang="en-US" altLang="zh-CN" sz="2800" dirty="0">
                <a:solidFill>
                  <a:srgbClr val="10253F"/>
                </a:solidFill>
                <a:latin typeface="Sansserif"/>
                <a:cs typeface="Sansserif"/>
              </a:rPr>
              <a:t>:</a:t>
            </a:r>
            <a:r>
              <a:rPr lang="en-US" altLang="zh-CN" sz="2800" i="1" dirty="0">
                <a:solidFill>
                  <a:srgbClr val="10253F"/>
                </a:solidFill>
              </a:rPr>
              <a:t> </a:t>
            </a:r>
            <a:r>
              <a:rPr lang="en-US" altLang="zh-CN" sz="2800" dirty="0">
                <a:solidFill>
                  <a:srgbClr val="10253F"/>
                </a:solidFill>
                <a:latin typeface="Sansserif"/>
                <a:cs typeface="Sansserif"/>
              </a:rPr>
              <a:t>video frame rate </a:t>
            </a:r>
          </a:p>
          <a:p>
            <a:r>
              <a:rPr lang="en-US" altLang="zh-CN" sz="2800" i="1" dirty="0" smtClean="0">
                <a:solidFill>
                  <a:srgbClr val="10253F"/>
                </a:solidFill>
              </a:rPr>
              <a:t>     </a:t>
            </a:r>
            <a:r>
              <a:rPr lang="en-US" altLang="zh-CN" sz="2800" i="1" dirty="0" err="1" smtClean="0">
                <a:solidFill>
                  <a:srgbClr val="10253F"/>
                </a:solidFill>
              </a:rPr>
              <a:t>f</a:t>
            </a:r>
            <a:r>
              <a:rPr lang="en-US" altLang="zh-CN" sz="2800" i="1" baseline="-25000" dirty="0" err="1" smtClean="0">
                <a:solidFill>
                  <a:srgbClr val="10253F"/>
                </a:solidFill>
              </a:rPr>
              <a:t>th</a:t>
            </a:r>
            <a:r>
              <a:rPr lang="en-US" altLang="zh-CN" sz="2800" dirty="0">
                <a:solidFill>
                  <a:srgbClr val="10253F"/>
                </a:solidFill>
                <a:latin typeface="Sansserif"/>
                <a:cs typeface="Sansserif"/>
              </a:rPr>
              <a:t>:</a:t>
            </a:r>
            <a:r>
              <a:rPr lang="en-US" altLang="zh-CN" sz="2800" i="1" dirty="0">
                <a:solidFill>
                  <a:srgbClr val="10253F"/>
                </a:solidFill>
              </a:rPr>
              <a:t> </a:t>
            </a:r>
            <a:r>
              <a:rPr lang="en-US" altLang="zh-CN" sz="2800" dirty="0">
                <a:solidFill>
                  <a:srgbClr val="10253F"/>
                </a:solidFill>
                <a:latin typeface="Sansserif"/>
                <a:cs typeface="Sansserif"/>
              </a:rPr>
              <a:t>bandwidth of the original trajectory </a:t>
            </a:r>
            <a:endParaRPr lang="en-US" altLang="zh-CN" sz="2800" dirty="0" smtClean="0">
              <a:solidFill>
                <a:srgbClr val="10253F"/>
              </a:solidFill>
              <a:latin typeface="Sansserif"/>
              <a:cs typeface="Sansserif"/>
            </a:endParaRPr>
          </a:p>
          <a:p>
            <a:endParaRPr lang="en-US" altLang="zh-CN" sz="2800" dirty="0">
              <a:solidFill>
                <a:srgbClr val="10253F"/>
              </a:solidFill>
              <a:latin typeface="Sansserif"/>
              <a:cs typeface="Sansserif"/>
            </a:endParaRPr>
          </a:p>
          <a:p>
            <a:r>
              <a:rPr lang="en-US" altLang="zh-CN" sz="2800" dirty="0" smtClean="0">
                <a:solidFill>
                  <a:srgbClr val="10253F"/>
                </a:solidFill>
                <a:latin typeface="Sansserif"/>
                <a:cs typeface="Sansserif"/>
              </a:rPr>
              <a:t>3. </a:t>
            </a:r>
            <a:r>
              <a:rPr lang="en-US" altLang="zh-CN" sz="2800" dirty="0">
                <a:solidFill>
                  <a:srgbClr val="10253F"/>
                </a:solidFill>
                <a:latin typeface="Sansserif"/>
                <a:cs typeface="Sansserif"/>
              </a:rPr>
              <a:t>Interpolation error rate</a:t>
            </a:r>
          </a:p>
          <a:p>
            <a:r>
              <a:rPr lang="en-US" altLang="zh-CN" sz="2800" dirty="0" smtClean="0">
                <a:solidFill>
                  <a:srgbClr val="10253F"/>
                </a:solidFill>
                <a:latin typeface="Sansserif"/>
                <a:cs typeface="Sansserif"/>
              </a:rPr>
              <a:t>    Error </a:t>
            </a:r>
            <a:r>
              <a:rPr lang="en-US" altLang="zh-CN" sz="2800" dirty="0">
                <a:solidFill>
                  <a:srgbClr val="10253F"/>
                </a:solidFill>
                <a:latin typeface="Sansserif"/>
                <a:cs typeface="Sansserif"/>
              </a:rPr>
              <a:t>rate: # of </a:t>
            </a:r>
            <a:r>
              <a:rPr lang="en-US" altLang="zh-CN" sz="2800" dirty="0" smtClean="0">
                <a:solidFill>
                  <a:srgbClr val="10253F"/>
                </a:solidFill>
                <a:latin typeface="Sansserif"/>
                <a:cs typeface="Sansserif"/>
              </a:rPr>
              <a:t>error estimated </a:t>
            </a:r>
            <a:r>
              <a:rPr lang="en-US" altLang="zh-CN" sz="2800" dirty="0">
                <a:solidFill>
                  <a:srgbClr val="10253F"/>
                </a:solidFill>
                <a:latin typeface="Sansserif"/>
                <a:cs typeface="Sansserif"/>
              </a:rPr>
              <a:t>frames / # </a:t>
            </a:r>
            <a:r>
              <a:rPr lang="en-US" altLang="zh-CN" sz="2800" dirty="0" smtClean="0">
                <a:solidFill>
                  <a:srgbClr val="10253F"/>
                </a:solidFill>
                <a:latin typeface="Sansserif"/>
                <a:cs typeface="Sansserif"/>
              </a:rPr>
              <a:t>of interpolated </a:t>
            </a:r>
            <a:r>
              <a:rPr lang="en-US" altLang="zh-CN" sz="2800" dirty="0" smtClean="0">
                <a:solidFill>
                  <a:srgbClr val="10253F"/>
                </a:solidFill>
                <a:latin typeface="Sansserif"/>
                <a:cs typeface="Sansserif"/>
              </a:rPr>
              <a:t>frames</a:t>
            </a:r>
            <a:endParaRPr lang="en-US" altLang="zh-CN" sz="2800" dirty="0">
              <a:solidFill>
                <a:srgbClr val="10253F"/>
              </a:solidFill>
              <a:latin typeface="Sansserif"/>
              <a:cs typeface="Sansserif"/>
            </a:endParaRPr>
          </a:p>
        </p:txBody>
      </p:sp>
      <p:sp>
        <p:nvSpPr>
          <p:cNvPr id="33" name="文本框 32"/>
          <p:cNvSpPr txBox="1"/>
          <p:nvPr/>
        </p:nvSpPr>
        <p:spPr>
          <a:xfrm>
            <a:off x="11988797" y="24121182"/>
            <a:ext cx="9347743" cy="523220"/>
          </a:xfrm>
          <a:prstGeom prst="rect">
            <a:avLst/>
          </a:prstGeom>
          <a:noFill/>
        </p:spPr>
        <p:txBody>
          <a:bodyPr wrap="square" rtlCol="0">
            <a:spAutoFit/>
          </a:bodyPr>
          <a:lstStyle/>
          <a:p>
            <a:r>
              <a:rPr lang="en-US" altLang="zh-CN" sz="2800" b="1" dirty="0">
                <a:solidFill>
                  <a:schemeClr val="accent2"/>
                </a:solidFill>
                <a:latin typeface="Sansserif"/>
                <a:cs typeface="Sansserif"/>
              </a:rPr>
              <a:t>Benefit: Save processing time by a factor of </a:t>
            </a:r>
            <a:r>
              <a:rPr lang="en-US" altLang="zh-CN" sz="2800" b="1" i="1" dirty="0" smtClean="0">
                <a:solidFill>
                  <a:schemeClr val="accent2"/>
                </a:solidFill>
                <a:latin typeface="Sansserif"/>
                <a:cs typeface="Sansserif"/>
              </a:rPr>
              <a:t>N </a:t>
            </a:r>
            <a:r>
              <a:rPr lang="en-US" altLang="zh-CN" sz="2800" b="1" dirty="0" smtClean="0">
                <a:solidFill>
                  <a:schemeClr val="accent2"/>
                </a:solidFill>
                <a:latin typeface="Sansserif"/>
                <a:cs typeface="Sansserif"/>
              </a:rPr>
              <a:t>!</a:t>
            </a:r>
            <a:endParaRPr kumimoji="1" lang="en-US" altLang="zh-CN" sz="2800" b="1" dirty="0">
              <a:solidFill>
                <a:schemeClr val="accent2"/>
              </a:solidFill>
              <a:latin typeface="Sansserif"/>
              <a:cs typeface="Sansserif"/>
            </a:endParaRPr>
          </a:p>
        </p:txBody>
      </p:sp>
      <p:sp>
        <p:nvSpPr>
          <p:cNvPr id="34" name="矩形 33"/>
          <p:cNvSpPr/>
          <p:nvPr/>
        </p:nvSpPr>
        <p:spPr>
          <a:xfrm>
            <a:off x="22804047" y="5792726"/>
            <a:ext cx="9256591" cy="974829"/>
          </a:xfrm>
          <a:prstGeom prst="rect">
            <a:avLst/>
          </a:prstGeom>
        </p:spPr>
        <p:txBody>
          <a:bodyPr wrap="square">
            <a:spAutoFit/>
          </a:bodyPr>
          <a:lstStyle/>
          <a:p>
            <a:r>
              <a:rPr kumimoji="1" lang="en-US" altLang="zh-CN" sz="2800" dirty="0" smtClean="0">
                <a:latin typeface="Sansserif"/>
                <a:cs typeface="Sansserif"/>
              </a:rPr>
              <a:t>1. Drift Detection</a:t>
            </a:r>
          </a:p>
          <a:p>
            <a:r>
              <a:rPr kumimoji="1" lang="en-US" altLang="zh-CN" sz="2800" dirty="0" smtClean="0">
                <a:latin typeface="Sansserif"/>
                <a:cs typeface="Sansserif"/>
              </a:rPr>
              <a:t>    Bayesian </a:t>
            </a:r>
            <a:r>
              <a:rPr kumimoji="1" lang="en-US" altLang="zh-CN" sz="2800" dirty="0">
                <a:latin typeface="Sansserif"/>
                <a:cs typeface="Sansserif"/>
              </a:rPr>
              <a:t>estimation </a:t>
            </a:r>
            <a:r>
              <a:rPr kumimoji="1" lang="en-US" altLang="zh-CN" sz="2800" dirty="0" smtClean="0">
                <a:latin typeface="Sansserif"/>
                <a:cs typeface="Sansserif"/>
              </a:rPr>
              <a:t>model:</a:t>
            </a:r>
            <a:endParaRPr kumimoji="1" lang="en-US" altLang="zh-CN" sz="2800" dirty="0">
              <a:latin typeface="Sansserif"/>
              <a:cs typeface="Sansserif"/>
            </a:endParaRPr>
          </a:p>
        </p:txBody>
      </p:sp>
      <p:pic>
        <p:nvPicPr>
          <p:cNvPr id="35" name="图片 34"/>
          <p:cNvPicPr/>
          <p:nvPr/>
        </p:nvPicPr>
        <p:blipFill>
          <a:blip r:embed="rId4">
            <a:extLst>
              <a:ext uri="{28A0092B-C50C-407E-A947-70E740481C1C}">
                <a14:useLocalDpi xmlns:a14="http://schemas.microsoft.com/office/drawing/2010/main" val="0"/>
              </a:ext>
            </a:extLst>
          </a:blip>
          <a:srcRect/>
          <a:stretch>
            <a:fillRect/>
          </a:stretch>
        </p:blipFill>
        <p:spPr bwMode="auto">
          <a:xfrm>
            <a:off x="23526299" y="6767555"/>
            <a:ext cx="7358248" cy="1216874"/>
          </a:xfrm>
          <a:prstGeom prst="rect">
            <a:avLst/>
          </a:prstGeom>
          <a:noFill/>
          <a:ln>
            <a:noFill/>
          </a:ln>
        </p:spPr>
      </p:pic>
      <p:pic>
        <p:nvPicPr>
          <p:cNvPr id="36" name="图片 35" descr="paper_PostScore.png"/>
          <p:cNvPicPr>
            <a:picLocks noChangeAspect="1"/>
          </p:cNvPicPr>
          <p:nvPr/>
        </p:nvPicPr>
        <p:blipFill rotWithShape="1">
          <a:blip r:embed="rId5">
            <a:extLst>
              <a:ext uri="{28A0092B-C50C-407E-A947-70E740481C1C}">
                <a14:useLocalDpi xmlns:a14="http://schemas.microsoft.com/office/drawing/2010/main" val="0"/>
              </a:ext>
            </a:extLst>
          </a:blip>
          <a:srcRect l="3696" r="6694" b="12945"/>
          <a:stretch/>
        </p:blipFill>
        <p:spPr>
          <a:xfrm>
            <a:off x="22634720" y="8125544"/>
            <a:ext cx="9256591" cy="2701676"/>
          </a:xfrm>
          <a:prstGeom prst="rect">
            <a:avLst/>
          </a:prstGeom>
        </p:spPr>
      </p:pic>
      <p:sp>
        <p:nvSpPr>
          <p:cNvPr id="37" name="矩形 36"/>
          <p:cNvSpPr/>
          <p:nvPr/>
        </p:nvSpPr>
        <p:spPr>
          <a:xfrm>
            <a:off x="22804047" y="10742551"/>
            <a:ext cx="9256591" cy="526645"/>
          </a:xfrm>
          <a:prstGeom prst="rect">
            <a:avLst/>
          </a:prstGeom>
        </p:spPr>
        <p:txBody>
          <a:bodyPr wrap="square">
            <a:spAutoFit/>
          </a:bodyPr>
          <a:lstStyle/>
          <a:p>
            <a:r>
              <a:rPr kumimoji="1" lang="en-US" altLang="zh-CN" sz="2800" dirty="0" smtClean="0">
                <a:latin typeface="Sansserif"/>
                <a:cs typeface="Sansserif"/>
              </a:rPr>
              <a:t>    Matching </a:t>
            </a:r>
            <a:r>
              <a:rPr kumimoji="1" lang="en-US" altLang="zh-CN" sz="2800" dirty="0">
                <a:latin typeface="Sansserif"/>
                <a:cs typeface="Sansserif"/>
              </a:rPr>
              <a:t>likelihood              (cross correlation</a:t>
            </a:r>
            <a:r>
              <a:rPr kumimoji="1" lang="en-US" altLang="zh-CN" sz="2800" dirty="0" smtClean="0">
                <a:latin typeface="Sansserif"/>
                <a:cs typeface="Sansserif"/>
              </a:rPr>
              <a:t>):</a:t>
            </a:r>
            <a:endParaRPr kumimoji="1" lang="en-US" altLang="zh-CN" sz="2800" dirty="0">
              <a:latin typeface="Sansserif"/>
              <a:cs typeface="Sansserif"/>
            </a:endParaRPr>
          </a:p>
        </p:txBody>
      </p:sp>
      <p:pic>
        <p:nvPicPr>
          <p:cNvPr id="38" name="图片 37"/>
          <p:cNvPicPr/>
          <p:nvPr/>
        </p:nvPicPr>
        <p:blipFill rotWithShape="1">
          <a:blip r:embed="rId4">
            <a:extLst>
              <a:ext uri="{28A0092B-C50C-407E-A947-70E740481C1C}">
                <a14:useLocalDpi xmlns:a14="http://schemas.microsoft.com/office/drawing/2010/main" val="0"/>
              </a:ext>
            </a:extLst>
          </a:blip>
          <a:srcRect l="64591" t="22641" r="19384" b="19980"/>
          <a:stretch/>
        </p:blipFill>
        <p:spPr bwMode="auto">
          <a:xfrm>
            <a:off x="26388153" y="10686105"/>
            <a:ext cx="1287590" cy="689160"/>
          </a:xfrm>
          <a:prstGeom prst="rect">
            <a:avLst/>
          </a:prstGeom>
          <a:noFill/>
          <a:ln>
            <a:noFill/>
          </a:ln>
        </p:spPr>
      </p:pic>
      <p:pic>
        <p:nvPicPr>
          <p:cNvPr id="39" name="图片 38" descr="QQ20171120-1.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53618" y="11375264"/>
            <a:ext cx="5340674" cy="2757603"/>
          </a:xfrm>
          <a:prstGeom prst="rect">
            <a:avLst/>
          </a:prstGeom>
        </p:spPr>
      </p:pic>
      <p:pic>
        <p:nvPicPr>
          <p:cNvPr id="40" name="图片 39" descr="QQ20171120-0.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50634" y="11875272"/>
            <a:ext cx="774700" cy="1079500"/>
          </a:xfrm>
          <a:prstGeom prst="rect">
            <a:avLst/>
          </a:prstGeom>
        </p:spPr>
      </p:pic>
      <p:sp>
        <p:nvSpPr>
          <p:cNvPr id="41" name="文本框 40"/>
          <p:cNvSpPr txBox="1"/>
          <p:nvPr/>
        </p:nvSpPr>
        <p:spPr>
          <a:xfrm>
            <a:off x="22804047" y="14120847"/>
            <a:ext cx="9256591" cy="519095"/>
          </a:xfrm>
          <a:prstGeom prst="rect">
            <a:avLst/>
          </a:prstGeom>
          <a:noFill/>
        </p:spPr>
        <p:txBody>
          <a:bodyPr wrap="square" rtlCol="0">
            <a:spAutoFit/>
          </a:bodyPr>
          <a:lstStyle/>
          <a:p>
            <a:r>
              <a:rPr kumimoji="1" lang="en-US" altLang="zh-CN" sz="2800" dirty="0" smtClean="0">
                <a:latin typeface="Sansserif"/>
                <a:cs typeface="Sansserif"/>
              </a:rPr>
              <a:t>    Prediction score                  : </a:t>
            </a:r>
            <a:endParaRPr kumimoji="1" lang="en-US" altLang="zh-CN" sz="2800" dirty="0">
              <a:latin typeface="Sansserif"/>
              <a:cs typeface="Sansserif"/>
            </a:endParaRPr>
          </a:p>
        </p:txBody>
      </p:sp>
      <p:pic>
        <p:nvPicPr>
          <p:cNvPr id="42" name="图片 41"/>
          <p:cNvPicPr/>
          <p:nvPr/>
        </p:nvPicPr>
        <p:blipFill rotWithShape="1">
          <a:blip r:embed="rId4">
            <a:extLst>
              <a:ext uri="{28A0092B-C50C-407E-A947-70E740481C1C}">
                <a14:useLocalDpi xmlns:a14="http://schemas.microsoft.com/office/drawing/2010/main" val="0"/>
              </a:ext>
            </a:extLst>
          </a:blip>
          <a:srcRect l="80334" t="22370" b="16877"/>
          <a:stretch/>
        </p:blipFill>
        <p:spPr bwMode="auto">
          <a:xfrm>
            <a:off x="25910060" y="14152451"/>
            <a:ext cx="1624576" cy="644353"/>
          </a:xfrm>
          <a:prstGeom prst="rect">
            <a:avLst/>
          </a:prstGeom>
          <a:noFill/>
          <a:ln>
            <a:noFill/>
          </a:ln>
        </p:spPr>
      </p:pic>
      <p:sp>
        <p:nvSpPr>
          <p:cNvPr id="45" name="矩形 44"/>
          <p:cNvSpPr/>
          <p:nvPr/>
        </p:nvSpPr>
        <p:spPr>
          <a:xfrm>
            <a:off x="22804047" y="22493826"/>
            <a:ext cx="9256591" cy="523220"/>
          </a:xfrm>
          <a:prstGeom prst="rect">
            <a:avLst/>
          </a:prstGeom>
        </p:spPr>
        <p:txBody>
          <a:bodyPr wrap="square">
            <a:spAutoFit/>
          </a:bodyPr>
          <a:lstStyle/>
          <a:p>
            <a:r>
              <a:rPr kumimoji="1" lang="en-US" altLang="zh-CN" sz="2800" dirty="0" smtClean="0">
                <a:latin typeface="Sansserif"/>
                <a:cs typeface="Sansserif"/>
              </a:rPr>
              <a:t>    Choose </a:t>
            </a:r>
            <a:r>
              <a:rPr kumimoji="1" lang="en-US" altLang="zh-CN" sz="2800" dirty="0">
                <a:latin typeface="Sansserif"/>
                <a:cs typeface="Sansserif"/>
              </a:rPr>
              <a:t>Bayesian matching score threshold by </a:t>
            </a:r>
            <a:r>
              <a:rPr kumimoji="1" lang="en-US" altLang="zh-CN" sz="2800" dirty="0" smtClean="0">
                <a:latin typeface="Sansserif"/>
                <a:cs typeface="Sansserif"/>
              </a:rPr>
              <a:t>ROC:</a:t>
            </a:r>
            <a:endParaRPr kumimoji="1" lang="en-US" altLang="zh-CN" sz="2800" dirty="0">
              <a:latin typeface="Sansserif"/>
              <a:cs typeface="Sansserif"/>
            </a:endParaRPr>
          </a:p>
        </p:txBody>
      </p:sp>
      <p:sp>
        <p:nvSpPr>
          <p:cNvPr id="47" name="矩形 46"/>
          <p:cNvSpPr/>
          <p:nvPr/>
        </p:nvSpPr>
        <p:spPr>
          <a:xfrm>
            <a:off x="22924449" y="29989540"/>
            <a:ext cx="9136189" cy="1384995"/>
          </a:xfrm>
          <a:prstGeom prst="rect">
            <a:avLst/>
          </a:prstGeom>
        </p:spPr>
        <p:txBody>
          <a:bodyPr wrap="square">
            <a:spAutoFit/>
          </a:bodyPr>
          <a:lstStyle/>
          <a:p>
            <a:r>
              <a:rPr kumimoji="1" lang="en-US" altLang="zh-CN" sz="2800" dirty="0" smtClean="0">
                <a:latin typeface="Sansserif"/>
                <a:cs typeface="Sansserif"/>
              </a:rPr>
              <a:t>2. Drift </a:t>
            </a:r>
            <a:r>
              <a:rPr kumimoji="1" lang="en-US" altLang="zh-CN" sz="2800" dirty="0">
                <a:latin typeface="Sansserif"/>
                <a:cs typeface="Sansserif"/>
              </a:rPr>
              <a:t>recovery:</a:t>
            </a:r>
          </a:p>
          <a:p>
            <a:r>
              <a:rPr kumimoji="1" lang="en-US" altLang="zh-CN" sz="2800" dirty="0" smtClean="0">
                <a:latin typeface="Sansserif"/>
                <a:cs typeface="Sansserif"/>
              </a:rPr>
              <a:t>    Use </a:t>
            </a:r>
            <a:r>
              <a:rPr kumimoji="1" lang="en-US" altLang="zh-CN" sz="2800" dirty="0">
                <a:latin typeface="Sansserif"/>
                <a:cs typeface="Sansserif"/>
              </a:rPr>
              <a:t>known reliable templates to initialize the tracking.</a:t>
            </a:r>
          </a:p>
          <a:p>
            <a:r>
              <a:rPr kumimoji="1" lang="en-US" altLang="zh-CN" sz="2800" dirty="0" smtClean="0">
                <a:latin typeface="Sansserif"/>
                <a:cs typeface="Sansserif"/>
              </a:rPr>
              <a:t>    Use </a:t>
            </a:r>
            <a:r>
              <a:rPr kumimoji="1" lang="en-US" altLang="zh-CN" sz="2800" dirty="0">
                <a:latin typeface="Sansserif"/>
                <a:cs typeface="Sansserif"/>
              </a:rPr>
              <a:t>general object detection.</a:t>
            </a:r>
          </a:p>
        </p:txBody>
      </p:sp>
      <p:sp>
        <p:nvSpPr>
          <p:cNvPr id="49" name="文本框 48"/>
          <p:cNvSpPr txBox="1"/>
          <p:nvPr/>
        </p:nvSpPr>
        <p:spPr>
          <a:xfrm>
            <a:off x="33604218" y="5792726"/>
            <a:ext cx="9210640" cy="1373829"/>
          </a:xfrm>
          <a:prstGeom prst="rect">
            <a:avLst/>
          </a:prstGeom>
          <a:noFill/>
        </p:spPr>
        <p:txBody>
          <a:bodyPr wrap="square" rtlCol="0">
            <a:spAutoFit/>
          </a:bodyPr>
          <a:lstStyle/>
          <a:p>
            <a:r>
              <a:rPr kumimoji="1" lang="en-US" altLang="zh-CN" sz="2800" dirty="0" smtClean="0">
                <a:latin typeface="Sansserif"/>
                <a:cs typeface="Sansserif"/>
              </a:rPr>
              <a:t>Comparison with </a:t>
            </a:r>
            <a:r>
              <a:rPr kumimoji="1" lang="en-US" altLang="zh-CN" sz="2800" dirty="0" smtClean="0">
                <a:latin typeface="Sansserif"/>
                <a:cs typeface="Sansserif"/>
              </a:rPr>
              <a:t>state</a:t>
            </a:r>
            <a:r>
              <a:rPr kumimoji="1" lang="en-US" altLang="zh-CN" sz="2800" dirty="0" smtClean="0">
                <a:latin typeface="Sansserif"/>
                <a:cs typeface="Sansserif"/>
              </a:rPr>
              <a:t>-of-art tracker </a:t>
            </a:r>
            <a:r>
              <a:rPr kumimoji="1" lang="en-US" altLang="zh-CN" sz="2800" dirty="0" smtClean="0">
                <a:latin typeface="Sansserif"/>
                <a:cs typeface="Sansserif"/>
              </a:rPr>
              <a:t>STRUCK.</a:t>
            </a:r>
            <a:endParaRPr kumimoji="1" lang="en-US" altLang="zh-CN" sz="2800" dirty="0" smtClean="0">
              <a:latin typeface="Sansserif"/>
              <a:cs typeface="Sansserif"/>
            </a:endParaRPr>
          </a:p>
          <a:p>
            <a:r>
              <a:rPr kumimoji="1" lang="en-US" altLang="zh-CN" sz="2800" dirty="0" smtClean="0">
                <a:solidFill>
                  <a:srgbClr val="10253F"/>
                </a:solidFill>
                <a:latin typeface="Sansserif"/>
                <a:cs typeface="Sansserif"/>
              </a:rPr>
              <a:t>Accuracy rate: # of correct estimated frames / # of total frames</a:t>
            </a:r>
            <a:endParaRPr kumimoji="1" lang="en-US" altLang="zh-CN" sz="2800" dirty="0">
              <a:solidFill>
                <a:srgbClr val="10253F"/>
              </a:solidFill>
              <a:latin typeface="Sansserif"/>
              <a:cs typeface="Sansserif"/>
            </a:endParaRPr>
          </a:p>
        </p:txBody>
      </p:sp>
      <p:sp>
        <p:nvSpPr>
          <p:cNvPr id="50" name="文本框 49"/>
          <p:cNvSpPr txBox="1"/>
          <p:nvPr/>
        </p:nvSpPr>
        <p:spPr>
          <a:xfrm>
            <a:off x="33604219" y="14765200"/>
            <a:ext cx="9210637" cy="523219"/>
          </a:xfrm>
          <a:prstGeom prst="rect">
            <a:avLst/>
          </a:prstGeom>
          <a:noFill/>
        </p:spPr>
        <p:txBody>
          <a:bodyPr wrap="square" rtlCol="0">
            <a:spAutoFit/>
          </a:bodyPr>
          <a:lstStyle/>
          <a:p>
            <a:r>
              <a:rPr kumimoji="1" lang="en-US" altLang="zh-CN" sz="2800" dirty="0" smtClean="0">
                <a:latin typeface="Sansserif"/>
                <a:cs typeface="Sansserif"/>
              </a:rPr>
              <a:t>Explore the low accuracy rate caused by an early </a:t>
            </a:r>
            <a:r>
              <a:rPr kumimoji="1" lang="en-US" altLang="zh-CN" sz="2800" dirty="0" smtClean="0">
                <a:latin typeface="Sansserif"/>
                <a:cs typeface="Sansserif"/>
              </a:rPr>
              <a:t>drift:</a:t>
            </a:r>
            <a:endParaRPr kumimoji="1" lang="en-US" altLang="zh-CN" sz="2800" dirty="0">
              <a:solidFill>
                <a:srgbClr val="10253F"/>
              </a:solidFill>
              <a:latin typeface="Sansserif"/>
              <a:cs typeface="Sansserif"/>
            </a:endParaRPr>
          </a:p>
        </p:txBody>
      </p:sp>
      <p:sp>
        <p:nvSpPr>
          <p:cNvPr id="52" name="矩形 51"/>
          <p:cNvSpPr/>
          <p:nvPr/>
        </p:nvSpPr>
        <p:spPr>
          <a:xfrm>
            <a:off x="33091879" y="24121182"/>
            <a:ext cx="10102821" cy="7737586"/>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3" name="圆角矩形 52"/>
          <p:cNvSpPr/>
          <p:nvPr/>
        </p:nvSpPr>
        <p:spPr>
          <a:xfrm>
            <a:off x="34192258" y="23751932"/>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Conclusion</a:t>
            </a:r>
            <a:endParaRPr kumimoji="1" lang="zh-CN" altLang="en-US" sz="4000" dirty="0">
              <a:latin typeface="Sansserif"/>
              <a:cs typeface="Sansserif"/>
            </a:endParaRPr>
          </a:p>
        </p:txBody>
      </p:sp>
      <p:sp>
        <p:nvSpPr>
          <p:cNvPr id="54" name="矩形 53"/>
          <p:cNvSpPr/>
          <p:nvPr/>
        </p:nvSpPr>
        <p:spPr>
          <a:xfrm>
            <a:off x="791427" y="26214247"/>
            <a:ext cx="10079667" cy="5644521"/>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5" name="圆角矩形 54"/>
          <p:cNvSpPr/>
          <p:nvPr/>
        </p:nvSpPr>
        <p:spPr>
          <a:xfrm>
            <a:off x="1667379" y="25768012"/>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VOT </a:t>
            </a:r>
            <a:r>
              <a:rPr kumimoji="1" lang="en-US" altLang="zh-CN" sz="4000" dirty="0">
                <a:latin typeface="Sansserif"/>
                <a:cs typeface="Sansserif"/>
              </a:rPr>
              <a:t>Data</a:t>
            </a:r>
            <a:endParaRPr kumimoji="1" lang="zh-CN" altLang="en-US" sz="4000" dirty="0">
              <a:latin typeface="Sansserif"/>
              <a:cs typeface="Sansserif"/>
            </a:endParaRPr>
          </a:p>
        </p:txBody>
      </p:sp>
      <p:sp>
        <p:nvSpPr>
          <p:cNvPr id="56" name="矩形 55"/>
          <p:cNvSpPr/>
          <p:nvPr/>
        </p:nvSpPr>
        <p:spPr>
          <a:xfrm>
            <a:off x="11594027" y="26214247"/>
            <a:ext cx="10079668" cy="5644521"/>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57" name="圆角矩形 56"/>
          <p:cNvSpPr/>
          <p:nvPr/>
        </p:nvSpPr>
        <p:spPr>
          <a:xfrm>
            <a:off x="12645659" y="25768012"/>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smtClean="0">
                <a:latin typeface="Sansserif"/>
                <a:cs typeface="Sansserif"/>
              </a:rPr>
              <a:t>Performance Measuring Criteria</a:t>
            </a:r>
            <a:endParaRPr kumimoji="1" lang="zh-CN" altLang="en-US" sz="4000" dirty="0">
              <a:latin typeface="Sansserif"/>
              <a:cs typeface="Sansserif"/>
            </a:endParaRPr>
          </a:p>
        </p:txBody>
      </p:sp>
      <p:sp>
        <p:nvSpPr>
          <p:cNvPr id="58" name="矩形 57"/>
          <p:cNvSpPr/>
          <p:nvPr/>
        </p:nvSpPr>
        <p:spPr>
          <a:xfrm>
            <a:off x="1186520" y="27097740"/>
            <a:ext cx="9341255" cy="3970318"/>
          </a:xfrm>
          <a:prstGeom prst="rect">
            <a:avLst/>
          </a:prstGeom>
        </p:spPr>
        <p:txBody>
          <a:bodyPr wrap="square">
            <a:spAutoFit/>
          </a:bodyPr>
          <a:lstStyle/>
          <a:p>
            <a:r>
              <a:rPr lang="en-US" altLang="zh-CN" sz="2800" dirty="0" smtClean="0">
                <a:solidFill>
                  <a:srgbClr val="10253F"/>
                </a:solidFill>
                <a:latin typeface="Sansserif"/>
                <a:cs typeface="Sansserif"/>
              </a:rPr>
              <a:t>US </a:t>
            </a:r>
            <a:r>
              <a:rPr lang="en-US" altLang="zh-CN" sz="2800" dirty="0">
                <a:solidFill>
                  <a:srgbClr val="10253F"/>
                </a:solidFill>
                <a:latin typeface="Sansserif"/>
                <a:cs typeface="Sansserif"/>
              </a:rPr>
              <a:t>Federal Highway Administration (FHA) has commissioned the Second Strategic Highway Research Program (SHRP 2) Naturalistic Driving Study (NDS) to collect thousands of hours of video recordings of 3,400 drivers driving vehicles. </a:t>
            </a:r>
            <a:endParaRPr lang="en-US" altLang="zh-CN" sz="2800" dirty="0" smtClean="0">
              <a:solidFill>
                <a:srgbClr val="10253F"/>
              </a:solidFill>
              <a:latin typeface="Sansserif"/>
              <a:cs typeface="Sansserif"/>
            </a:endParaRPr>
          </a:p>
          <a:p>
            <a:endParaRPr kumimoji="1" lang="en-US" altLang="zh-CN" sz="2800" dirty="0">
              <a:solidFill>
                <a:srgbClr val="10253F"/>
              </a:solidFill>
              <a:latin typeface="Sansserif"/>
              <a:cs typeface="Sansserif"/>
            </a:endParaRPr>
          </a:p>
          <a:p>
            <a:r>
              <a:rPr kumimoji="1" lang="en-US" altLang="zh-CN" sz="2800" dirty="0">
                <a:latin typeface="Sansserif"/>
                <a:cs typeface="Sansserif"/>
              </a:rPr>
              <a:t>Manually annotated two 60-minute clips:</a:t>
            </a:r>
          </a:p>
          <a:p>
            <a:pPr marL="514350" indent="-514350">
              <a:buAutoNum type="arabicPeriod"/>
            </a:pPr>
            <a:r>
              <a:rPr kumimoji="1" lang="en-US" altLang="zh-CN" sz="2800" dirty="0">
                <a:latin typeface="Sansserif"/>
                <a:cs typeface="Sansserif"/>
              </a:rPr>
              <a:t>HDEM25 (54000 frames at 15 fps) (training)</a:t>
            </a:r>
          </a:p>
          <a:p>
            <a:pPr marL="514350" indent="-514350">
              <a:buFontTx/>
              <a:buAutoNum type="arabicPeriod"/>
            </a:pPr>
            <a:r>
              <a:rPr kumimoji="1" lang="en-US" altLang="zh-CN" sz="2800" dirty="0">
                <a:latin typeface="Sansserif"/>
                <a:cs typeface="Sansserif"/>
              </a:rPr>
              <a:t>HDEM24 (54000 frames at 15 fps) (testing)</a:t>
            </a:r>
          </a:p>
        </p:txBody>
      </p:sp>
      <p:sp>
        <p:nvSpPr>
          <p:cNvPr id="59" name="矩形 58"/>
          <p:cNvSpPr/>
          <p:nvPr/>
        </p:nvSpPr>
        <p:spPr>
          <a:xfrm>
            <a:off x="11988795" y="27105691"/>
            <a:ext cx="9347744" cy="2677656"/>
          </a:xfrm>
          <a:prstGeom prst="rect">
            <a:avLst/>
          </a:prstGeom>
        </p:spPr>
        <p:txBody>
          <a:bodyPr wrap="square">
            <a:spAutoFit/>
          </a:bodyPr>
          <a:lstStyle/>
          <a:p>
            <a:r>
              <a:rPr kumimoji="1" lang="en-US" altLang="zh-CN" sz="2800" dirty="0" smtClean="0">
                <a:latin typeface="Sansserif"/>
                <a:cs typeface="Sansserif"/>
              </a:rPr>
              <a:t>Correct estimation: the distance between the estimation and the annotated position is smaller than 20 pixels.</a:t>
            </a:r>
          </a:p>
          <a:p>
            <a:endParaRPr kumimoji="1" lang="en-US" altLang="zh-CN" sz="2800" dirty="0" smtClean="0">
              <a:latin typeface="Sansserif"/>
              <a:cs typeface="Sansserif"/>
            </a:endParaRPr>
          </a:p>
          <a:p>
            <a:r>
              <a:rPr kumimoji="1" lang="en-US" altLang="zh-CN" sz="2800" dirty="0" smtClean="0">
                <a:latin typeface="Sansserif"/>
                <a:cs typeface="Sansserif"/>
              </a:rPr>
              <a:t>Error estimation</a:t>
            </a:r>
            <a:r>
              <a:rPr kumimoji="1" lang="en-US" altLang="zh-CN" sz="2800" dirty="0">
                <a:latin typeface="Sansserif"/>
                <a:cs typeface="Sansserif"/>
              </a:rPr>
              <a:t>: the distance between the estimation and the annotated position is </a:t>
            </a:r>
            <a:r>
              <a:rPr kumimoji="1" lang="en-US" altLang="zh-CN" sz="2800" dirty="0" smtClean="0">
                <a:latin typeface="Sansserif"/>
                <a:cs typeface="Sansserif"/>
              </a:rPr>
              <a:t>larger than </a:t>
            </a:r>
            <a:r>
              <a:rPr kumimoji="1" lang="en-US" altLang="zh-CN" sz="2800" dirty="0">
                <a:latin typeface="Sansserif"/>
                <a:cs typeface="Sansserif"/>
              </a:rPr>
              <a:t>20 pixels.</a:t>
            </a:r>
          </a:p>
          <a:p>
            <a:endParaRPr kumimoji="1" lang="en-US" altLang="zh-CN" sz="2800" dirty="0">
              <a:latin typeface="Sansserif"/>
              <a:cs typeface="Sansserif"/>
            </a:endParaRPr>
          </a:p>
        </p:txBody>
      </p:sp>
      <p:sp>
        <p:nvSpPr>
          <p:cNvPr id="60" name="矩形 59"/>
          <p:cNvSpPr/>
          <p:nvPr/>
        </p:nvSpPr>
        <p:spPr>
          <a:xfrm>
            <a:off x="33604217" y="25768012"/>
            <a:ext cx="9210640" cy="5262980"/>
          </a:xfrm>
          <a:prstGeom prst="rect">
            <a:avLst/>
          </a:prstGeom>
        </p:spPr>
        <p:txBody>
          <a:bodyPr wrap="square">
            <a:spAutoFit/>
          </a:bodyPr>
          <a:lstStyle/>
          <a:p>
            <a:r>
              <a:rPr lang="en-US" altLang="zh-CN" sz="2800" dirty="0" smtClean="0">
                <a:latin typeface="Sansserif"/>
                <a:cs typeface="Sansserif"/>
              </a:rPr>
              <a:t>    This</a:t>
            </a:r>
            <a:r>
              <a:rPr lang="en-US" altLang="zh-CN" sz="2800" dirty="0" smtClean="0">
                <a:latin typeface="Sansserif"/>
                <a:cs typeface="Sansserif"/>
              </a:rPr>
              <a:t> </a:t>
            </a:r>
            <a:r>
              <a:rPr lang="en-US" altLang="zh-CN" sz="2800" dirty="0">
                <a:latin typeface="Sansserif"/>
                <a:cs typeface="Sansserif"/>
              </a:rPr>
              <a:t>novel frame-subsampled, drift-resilient (FSDR) video object tracking algorithm </a:t>
            </a:r>
            <a:r>
              <a:rPr lang="en-US" altLang="zh-CN" sz="2800" dirty="0" smtClean="0">
                <a:latin typeface="Sansserif"/>
                <a:cs typeface="Sansserif"/>
              </a:rPr>
              <a:t>could achieve </a:t>
            </a:r>
            <a:r>
              <a:rPr lang="en-US" altLang="zh-CN" sz="2800" dirty="0">
                <a:latin typeface="Sansserif"/>
                <a:cs typeface="Sansserif"/>
              </a:rPr>
              <a:t>desired tracking accuracy while dramatically reducing computing time by processing only sub-sampled video frames. </a:t>
            </a:r>
            <a:r>
              <a:rPr lang="en-US" altLang="zh-CN" sz="2800" dirty="0" smtClean="0">
                <a:latin typeface="Sansserif"/>
                <a:cs typeface="Sansserif"/>
              </a:rPr>
              <a:t>The </a:t>
            </a:r>
            <a:r>
              <a:rPr lang="en-US" altLang="zh-CN" sz="2800" dirty="0">
                <a:latin typeface="Sansserif"/>
                <a:cs typeface="Sansserif"/>
              </a:rPr>
              <a:t>new pattern matching score metric </a:t>
            </a:r>
            <a:r>
              <a:rPr lang="en-US" altLang="zh-CN" sz="2800" dirty="0" smtClean="0">
                <a:latin typeface="Sansserif"/>
                <a:cs typeface="Sansserif"/>
              </a:rPr>
              <a:t>could estimate </a:t>
            </a:r>
            <a:r>
              <a:rPr lang="en-US" altLang="zh-CN" sz="2800" dirty="0">
                <a:latin typeface="Sansserif"/>
                <a:cs typeface="Sansserif"/>
              </a:rPr>
              <a:t>the probability of drifting. </a:t>
            </a:r>
            <a:r>
              <a:rPr lang="en-US" altLang="zh-CN" sz="2800" dirty="0" smtClean="0">
                <a:latin typeface="Sansserif"/>
                <a:cs typeface="Sansserif"/>
              </a:rPr>
              <a:t>The </a:t>
            </a:r>
            <a:r>
              <a:rPr lang="en-US" altLang="zh-CN" sz="2800" dirty="0">
                <a:latin typeface="Sansserif"/>
                <a:cs typeface="Sansserif"/>
              </a:rPr>
              <a:t>drift-recovery procedure </a:t>
            </a:r>
            <a:r>
              <a:rPr lang="en-US" altLang="zh-CN" sz="2800" dirty="0" smtClean="0">
                <a:latin typeface="Sansserif"/>
                <a:cs typeface="Sansserif"/>
              </a:rPr>
              <a:t>could enable </a:t>
            </a:r>
            <a:r>
              <a:rPr lang="en-US" altLang="zh-CN" sz="2800" dirty="0">
                <a:latin typeface="Sansserif"/>
                <a:cs typeface="Sansserif"/>
              </a:rPr>
              <a:t>the algorithm to recover from a drift situation and resume accurate tracking. </a:t>
            </a:r>
            <a:endParaRPr lang="en-US" altLang="zh-CN" sz="2800" dirty="0" smtClean="0">
              <a:latin typeface="Sansserif"/>
              <a:cs typeface="Sansserif"/>
            </a:endParaRPr>
          </a:p>
          <a:p>
            <a:r>
              <a:rPr lang="en-US" altLang="zh-CN" sz="2800" dirty="0">
                <a:latin typeface="Sansserif"/>
                <a:cs typeface="Sansserif"/>
              </a:rPr>
              <a:t> </a:t>
            </a:r>
            <a:r>
              <a:rPr lang="en-US" altLang="zh-CN" sz="2800" dirty="0" smtClean="0">
                <a:latin typeface="Sansserif"/>
                <a:cs typeface="Sansserif"/>
              </a:rPr>
              <a:t>   Compared </a:t>
            </a:r>
            <a:r>
              <a:rPr lang="en-US" altLang="zh-CN" sz="2800" dirty="0">
                <a:latin typeface="Sansserif"/>
                <a:cs typeface="Sansserif"/>
              </a:rPr>
              <a:t>against state-of-the-art video object tracking algorithms, dramatic performance (accuracy) enhancement and cost (computing time) reduction are </a:t>
            </a:r>
            <a:r>
              <a:rPr lang="en-US" altLang="zh-CN" sz="2800" dirty="0" smtClean="0">
                <a:latin typeface="Sansserif"/>
                <a:cs typeface="Sansserif"/>
              </a:rPr>
              <a:t>observed on long-term SHRP II video clips. </a:t>
            </a:r>
            <a:endParaRPr kumimoji="1" lang="en-US" altLang="zh-CN" sz="2800" dirty="0">
              <a:latin typeface="Sansserif"/>
              <a:cs typeface="Sansserif"/>
            </a:endParaRPr>
          </a:p>
        </p:txBody>
      </p:sp>
      <p:sp>
        <p:nvSpPr>
          <p:cNvPr id="63" name="矩形 62"/>
          <p:cNvSpPr/>
          <p:nvPr/>
        </p:nvSpPr>
        <p:spPr>
          <a:xfrm>
            <a:off x="791428" y="4912331"/>
            <a:ext cx="10079667" cy="20308978"/>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4" name="矩形 63"/>
          <p:cNvSpPr/>
          <p:nvPr/>
        </p:nvSpPr>
        <p:spPr>
          <a:xfrm>
            <a:off x="11594027" y="4912331"/>
            <a:ext cx="10079667" cy="20308978"/>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5" name="矩形 64"/>
          <p:cNvSpPr/>
          <p:nvPr/>
        </p:nvSpPr>
        <p:spPr>
          <a:xfrm>
            <a:off x="22354061" y="4887156"/>
            <a:ext cx="10079667" cy="26971612"/>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6" name="矩形 65"/>
          <p:cNvSpPr/>
          <p:nvPr/>
        </p:nvSpPr>
        <p:spPr>
          <a:xfrm>
            <a:off x="33091879" y="4887156"/>
            <a:ext cx="10079667" cy="18129890"/>
          </a:xfrm>
          <a:prstGeom prst="rect">
            <a:avLst/>
          </a:prstGeom>
          <a:noFill/>
          <a:ln>
            <a:solidFill>
              <a:srgbClr val="FF0000"/>
            </a:solidFill>
          </a:ln>
          <a:effectLst>
            <a:glow rad="101600">
              <a:schemeClr val="accent2">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26" name="圆角矩形 25"/>
          <p:cNvSpPr/>
          <p:nvPr/>
        </p:nvSpPr>
        <p:spPr>
          <a:xfrm>
            <a:off x="34192258" y="4516236"/>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Experimental</a:t>
            </a:r>
            <a:r>
              <a:rPr kumimoji="1" lang="en-US" altLang="zh-CN" sz="4000" dirty="0">
                <a:latin typeface="Sansserif"/>
                <a:cs typeface="Sansserif"/>
              </a:rPr>
              <a:t> results</a:t>
            </a:r>
            <a:endParaRPr kumimoji="1" lang="zh-CN" altLang="en-US" sz="4000" dirty="0">
              <a:latin typeface="Sansserif"/>
              <a:cs typeface="Sansserif"/>
            </a:endParaRPr>
          </a:p>
        </p:txBody>
      </p:sp>
      <p:sp>
        <p:nvSpPr>
          <p:cNvPr id="25" name="圆角矩形 24"/>
          <p:cNvSpPr/>
          <p:nvPr/>
        </p:nvSpPr>
        <p:spPr>
          <a:xfrm>
            <a:off x="23278224" y="4516236"/>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Drift-</a:t>
            </a:r>
            <a:r>
              <a:rPr kumimoji="1" lang="en-US" altLang="zh-CN" sz="4000" dirty="0">
                <a:latin typeface="Sansserif"/>
                <a:cs typeface="Sansserif"/>
              </a:rPr>
              <a:t>resilience</a:t>
            </a:r>
            <a:endParaRPr kumimoji="1" lang="zh-CN" altLang="en-US" sz="4000" dirty="0">
              <a:latin typeface="Sansserif"/>
              <a:cs typeface="Sansserif"/>
            </a:endParaRPr>
          </a:p>
        </p:txBody>
      </p:sp>
      <p:sp>
        <p:nvSpPr>
          <p:cNvPr id="24" name="圆角矩形 23"/>
          <p:cNvSpPr/>
          <p:nvPr/>
        </p:nvSpPr>
        <p:spPr>
          <a:xfrm>
            <a:off x="12645659" y="4516236"/>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Frame-</a:t>
            </a:r>
            <a:r>
              <a:rPr kumimoji="1" lang="en-US" altLang="zh-CN" sz="4000" dirty="0">
                <a:latin typeface="Sansserif"/>
                <a:cs typeface="Sansserif"/>
              </a:rPr>
              <a:t>subsampling</a:t>
            </a:r>
            <a:endParaRPr kumimoji="1" lang="zh-CN" altLang="en-US" sz="4000" dirty="0">
              <a:latin typeface="Sansserif"/>
              <a:cs typeface="Sansserif"/>
            </a:endParaRPr>
          </a:p>
        </p:txBody>
      </p:sp>
      <p:sp>
        <p:nvSpPr>
          <p:cNvPr id="4" name="圆角矩形 3"/>
          <p:cNvSpPr/>
          <p:nvPr/>
        </p:nvSpPr>
        <p:spPr>
          <a:xfrm>
            <a:off x="1681662" y="4501140"/>
            <a:ext cx="8203321" cy="89247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en-US" altLang="zh-CN" sz="4000" dirty="0">
                <a:latin typeface="Sansserif"/>
                <a:cs typeface="Sansserif"/>
              </a:rPr>
              <a:t>Introduction</a:t>
            </a:r>
            <a:endParaRPr kumimoji="1" lang="zh-CN" altLang="en-US" sz="4000" dirty="0">
              <a:latin typeface="Sansserif"/>
              <a:cs typeface="Sansserif"/>
            </a:endParaRPr>
          </a:p>
        </p:txBody>
      </p:sp>
      <p:sp>
        <p:nvSpPr>
          <p:cNvPr id="2" name="下箭头 1"/>
          <p:cNvSpPr/>
          <p:nvPr/>
        </p:nvSpPr>
        <p:spPr>
          <a:xfrm>
            <a:off x="4185374" y="7166555"/>
            <a:ext cx="602723" cy="447096"/>
          </a:xfrm>
          <a:prstGeom prst="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68" name="下箭头 67"/>
          <p:cNvSpPr/>
          <p:nvPr/>
        </p:nvSpPr>
        <p:spPr>
          <a:xfrm>
            <a:off x="4185374" y="8586648"/>
            <a:ext cx="602723" cy="546671"/>
          </a:xfrm>
          <a:prstGeom prst="downArrow">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0" name="下箭头 69"/>
          <p:cNvSpPr/>
          <p:nvPr/>
        </p:nvSpPr>
        <p:spPr>
          <a:xfrm>
            <a:off x="4185374" y="12622140"/>
            <a:ext cx="602723" cy="326294"/>
          </a:xfrm>
          <a:prstGeom prst="downArrow">
            <a:avLst/>
          </a:prstGeom>
          <a:solidFill>
            <a:srgbClr val="F2DCDB"/>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1" name="下箭头 70"/>
          <p:cNvSpPr/>
          <p:nvPr/>
        </p:nvSpPr>
        <p:spPr>
          <a:xfrm>
            <a:off x="4185374" y="15288419"/>
            <a:ext cx="602723" cy="546671"/>
          </a:xfrm>
          <a:prstGeom prst="downArrow">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2" name="下箭头 71"/>
          <p:cNvSpPr/>
          <p:nvPr/>
        </p:nvSpPr>
        <p:spPr>
          <a:xfrm>
            <a:off x="8210536" y="17187899"/>
            <a:ext cx="602723" cy="395463"/>
          </a:xfrm>
          <a:prstGeom prst="downArrow">
            <a:avLst/>
          </a:prstGeom>
          <a:solidFill>
            <a:srgbClr val="EBF1DE"/>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3" name="下箭头 72"/>
          <p:cNvSpPr/>
          <p:nvPr/>
        </p:nvSpPr>
        <p:spPr>
          <a:xfrm>
            <a:off x="8212427" y="7166555"/>
            <a:ext cx="602723" cy="447096"/>
          </a:xfrm>
          <a:prstGeom prst="downArrow">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4" name="下箭头 73"/>
          <p:cNvSpPr/>
          <p:nvPr/>
        </p:nvSpPr>
        <p:spPr>
          <a:xfrm>
            <a:off x="8212427" y="8586648"/>
            <a:ext cx="602723" cy="546671"/>
          </a:xfrm>
          <a:prstGeom prst="downArrow">
            <a:avLst/>
          </a:prstGeom>
          <a:solidFill>
            <a:schemeClr val="accent2">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5" name="下箭头 74"/>
          <p:cNvSpPr/>
          <p:nvPr/>
        </p:nvSpPr>
        <p:spPr>
          <a:xfrm>
            <a:off x="8212427" y="12629604"/>
            <a:ext cx="602723" cy="326294"/>
          </a:xfrm>
          <a:prstGeom prst="downArrow">
            <a:avLst/>
          </a:prstGeom>
          <a:solidFill>
            <a:srgbClr val="F2DCDB"/>
          </a:solidFill>
          <a:ln>
            <a:solidFill>
              <a:srgbClr val="95373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6" name="下箭头 75"/>
          <p:cNvSpPr/>
          <p:nvPr/>
        </p:nvSpPr>
        <p:spPr>
          <a:xfrm>
            <a:off x="8212427" y="15288419"/>
            <a:ext cx="602723" cy="546671"/>
          </a:xfrm>
          <a:prstGeom prst="downArrow">
            <a:avLst/>
          </a:prstGeom>
          <a:solidFill>
            <a:schemeClr val="accent3">
              <a:lumMod val="20000"/>
              <a:lumOff val="80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7" name="下箭头 76"/>
          <p:cNvSpPr/>
          <p:nvPr/>
        </p:nvSpPr>
        <p:spPr>
          <a:xfrm>
            <a:off x="4187265" y="17117046"/>
            <a:ext cx="602723" cy="395463"/>
          </a:xfrm>
          <a:prstGeom prst="downArrow">
            <a:avLst/>
          </a:prstGeom>
          <a:solidFill>
            <a:srgbClr val="EBF1DE"/>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78" name="下箭头 77"/>
          <p:cNvSpPr/>
          <p:nvPr/>
        </p:nvSpPr>
        <p:spPr>
          <a:xfrm>
            <a:off x="4187265" y="20008379"/>
            <a:ext cx="602723" cy="395463"/>
          </a:xfrm>
          <a:prstGeom prst="downArrow">
            <a:avLst/>
          </a:prstGeom>
          <a:solidFill>
            <a:srgbClr val="EBF1DE"/>
          </a:solidFill>
          <a:ln>
            <a:solidFill>
              <a:srgbClr val="7793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cxnSp>
        <p:nvCxnSpPr>
          <p:cNvPr id="28" name="直线连接符 27"/>
          <p:cNvCxnSpPr/>
          <p:nvPr/>
        </p:nvCxnSpPr>
        <p:spPr>
          <a:xfrm>
            <a:off x="999548" y="8734727"/>
            <a:ext cx="9528227" cy="0"/>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9" name="直线连接符 78"/>
          <p:cNvCxnSpPr/>
          <p:nvPr/>
        </p:nvCxnSpPr>
        <p:spPr>
          <a:xfrm>
            <a:off x="999548" y="15452510"/>
            <a:ext cx="9528227" cy="0"/>
          </a:xfrm>
          <a:prstGeom prst="line">
            <a:avLst/>
          </a:prstGeom>
          <a:ln>
            <a:solidFill>
              <a:schemeClr val="accent3">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80" name="文本框 79"/>
          <p:cNvSpPr txBox="1"/>
          <p:nvPr/>
        </p:nvSpPr>
        <p:spPr>
          <a:xfrm>
            <a:off x="867179" y="7123375"/>
            <a:ext cx="1821182" cy="523220"/>
          </a:xfrm>
          <a:prstGeom prst="rect">
            <a:avLst/>
          </a:prstGeom>
          <a:noFill/>
        </p:spPr>
        <p:txBody>
          <a:bodyPr wrap="none" rtlCol="0">
            <a:spAutoFit/>
          </a:bodyPr>
          <a:lstStyle/>
          <a:p>
            <a:r>
              <a:rPr kumimoji="1" lang="en-US" altLang="zh-CN" sz="2800" dirty="0">
                <a:solidFill>
                  <a:schemeClr val="accent1">
                    <a:lumMod val="75000"/>
                  </a:schemeClr>
                </a:solidFill>
                <a:latin typeface="Sansserif"/>
                <a:cs typeface="Sansserif"/>
              </a:rPr>
              <a:t>Motivation</a:t>
            </a:r>
            <a:endParaRPr kumimoji="1" lang="zh-CN" altLang="en-US" sz="2800" dirty="0">
              <a:solidFill>
                <a:schemeClr val="accent1">
                  <a:lumMod val="75000"/>
                </a:schemeClr>
              </a:solidFill>
              <a:latin typeface="Sansserif"/>
              <a:cs typeface="Sansserif"/>
            </a:endParaRPr>
          </a:p>
        </p:txBody>
      </p:sp>
      <p:sp>
        <p:nvSpPr>
          <p:cNvPr id="81" name="文本框 80"/>
          <p:cNvSpPr txBox="1"/>
          <p:nvPr/>
        </p:nvSpPr>
        <p:spPr>
          <a:xfrm>
            <a:off x="1019579" y="12163604"/>
            <a:ext cx="1715316" cy="1384995"/>
          </a:xfrm>
          <a:prstGeom prst="rect">
            <a:avLst/>
          </a:prstGeom>
          <a:noFill/>
        </p:spPr>
        <p:txBody>
          <a:bodyPr wrap="square" rtlCol="0">
            <a:spAutoFit/>
          </a:bodyPr>
          <a:lstStyle/>
          <a:p>
            <a:pPr algn="ctr"/>
            <a:r>
              <a:rPr kumimoji="1" lang="en-US" altLang="zh-CN" sz="2800" dirty="0" smtClean="0">
                <a:solidFill>
                  <a:schemeClr val="accent2">
                    <a:lumMod val="75000"/>
                  </a:schemeClr>
                </a:solidFill>
                <a:latin typeface="Sansserif"/>
                <a:cs typeface="Sansserif"/>
              </a:rPr>
              <a:t>State-of-art Solutions</a:t>
            </a:r>
            <a:endParaRPr kumimoji="1" lang="zh-CN" altLang="en-US" sz="2800" dirty="0">
              <a:solidFill>
                <a:schemeClr val="accent2">
                  <a:lumMod val="75000"/>
                </a:schemeClr>
              </a:solidFill>
              <a:latin typeface="Sansserif"/>
              <a:cs typeface="Sansserif"/>
            </a:endParaRPr>
          </a:p>
        </p:txBody>
      </p:sp>
      <p:sp>
        <p:nvSpPr>
          <p:cNvPr id="82" name="文本框 81"/>
          <p:cNvSpPr txBox="1"/>
          <p:nvPr/>
        </p:nvSpPr>
        <p:spPr>
          <a:xfrm>
            <a:off x="903169" y="18020417"/>
            <a:ext cx="1715316" cy="1384995"/>
          </a:xfrm>
          <a:prstGeom prst="rect">
            <a:avLst/>
          </a:prstGeom>
          <a:noFill/>
        </p:spPr>
        <p:txBody>
          <a:bodyPr wrap="square" rtlCol="0">
            <a:spAutoFit/>
          </a:bodyPr>
          <a:lstStyle/>
          <a:p>
            <a:pPr algn="ctr"/>
            <a:r>
              <a:rPr kumimoji="1" lang="en-US" altLang="zh-CN" sz="2800" dirty="0" smtClean="0">
                <a:solidFill>
                  <a:schemeClr val="accent3">
                    <a:lumMod val="75000"/>
                  </a:schemeClr>
                </a:solidFill>
                <a:latin typeface="Sansserif"/>
                <a:cs typeface="Sansserif"/>
              </a:rPr>
              <a:t>FSDR </a:t>
            </a:r>
            <a:r>
              <a:rPr kumimoji="1" lang="en-US" altLang="zh-CN" sz="2800" dirty="0" err="1" smtClean="0">
                <a:solidFill>
                  <a:schemeClr val="accent3">
                    <a:lumMod val="75000"/>
                  </a:schemeClr>
                </a:solidFill>
                <a:latin typeface="Sansserif"/>
                <a:cs typeface="Sansserif"/>
              </a:rPr>
              <a:t>Contri-butions</a:t>
            </a:r>
            <a:endParaRPr kumimoji="1" lang="zh-CN" altLang="en-US" sz="2800" dirty="0">
              <a:solidFill>
                <a:schemeClr val="accent3">
                  <a:lumMod val="75000"/>
                </a:schemeClr>
              </a:solidFill>
              <a:latin typeface="Sansserif"/>
              <a:cs typeface="Sansserif"/>
            </a:endParaRPr>
          </a:p>
        </p:txBody>
      </p:sp>
      <p:pic>
        <p:nvPicPr>
          <p:cNvPr id="83" name="图片 82" descr="color-flush-UWlogo-print.pdf"/>
          <p:cNvPicPr>
            <a:picLocks noChangeAspect="1"/>
          </p:cNvPicPr>
          <p:nvPr/>
        </p:nvPicPr>
        <p:blipFill rotWithShape="1">
          <a:blip r:embed="rId8">
            <a:extLst>
              <a:ext uri="{28A0092B-C50C-407E-A947-70E740481C1C}">
                <a14:useLocalDpi xmlns:a14="http://schemas.microsoft.com/office/drawing/2010/main" val="0"/>
              </a:ext>
            </a:extLst>
          </a:blip>
          <a:srcRect l="5266" t="12525" r="5851" b="9312"/>
          <a:stretch/>
        </p:blipFill>
        <p:spPr>
          <a:xfrm>
            <a:off x="837038" y="1592913"/>
            <a:ext cx="7375389" cy="2702416"/>
          </a:xfrm>
          <a:prstGeom prst="rect">
            <a:avLst/>
          </a:prstGeom>
        </p:spPr>
      </p:pic>
      <p:pic>
        <p:nvPicPr>
          <p:cNvPr id="84" name="图片 83" descr="SP18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24613" y="1592913"/>
            <a:ext cx="2690243" cy="2690243"/>
          </a:xfrm>
          <a:prstGeom prst="rect">
            <a:avLst/>
          </a:prstGeom>
        </p:spPr>
      </p:pic>
      <p:pic>
        <p:nvPicPr>
          <p:cNvPr id="21" name="图片 20" descr="ICASSP2018Poster_checkErrorByInterpolation.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988796" y="16738411"/>
            <a:ext cx="9347743" cy="7010807"/>
          </a:xfrm>
          <a:prstGeom prst="rect">
            <a:avLst/>
          </a:prstGeom>
        </p:spPr>
      </p:pic>
      <p:pic>
        <p:nvPicPr>
          <p:cNvPr id="22" name="图片 21" descr="ICASSP2018_4StepDisplacement_EllipseByHu.eps"/>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832152" y="14816364"/>
            <a:ext cx="9524331" cy="7143248"/>
          </a:xfrm>
          <a:prstGeom prst="rect">
            <a:avLst/>
          </a:prstGeom>
        </p:spPr>
      </p:pic>
      <p:pic>
        <p:nvPicPr>
          <p:cNvPr id="23" name="图片 22" descr="ICASSP2018poster_ROC.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763979" y="23017046"/>
            <a:ext cx="9296659" cy="6972494"/>
          </a:xfrm>
          <a:prstGeom prst="rect">
            <a:avLst/>
          </a:prstGeom>
        </p:spPr>
      </p:pic>
      <p:pic>
        <p:nvPicPr>
          <p:cNvPr id="27" name="图片 26" descr="ICASSP2018poster_performanceCost_FSDR_STRUCK.eps"/>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302376" y="7166555"/>
            <a:ext cx="9645648" cy="7234236"/>
          </a:xfrm>
          <a:prstGeom prst="rect">
            <a:avLst/>
          </a:prstGeom>
        </p:spPr>
      </p:pic>
      <p:pic>
        <p:nvPicPr>
          <p:cNvPr id="43" name="图片 42" descr="ICASSP2018poster_CenterDistanceErrorComparison.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02376" y="15294453"/>
            <a:ext cx="9645648" cy="7234236"/>
          </a:xfrm>
          <a:prstGeom prst="rect">
            <a:avLst/>
          </a:prstGeom>
        </p:spPr>
      </p:pic>
    </p:spTree>
    <p:extLst>
      <p:ext uri="{BB962C8B-B14F-4D97-AF65-F5344CB8AC3E}">
        <p14:creationId xmlns:p14="http://schemas.microsoft.com/office/powerpoint/2010/main" val="1285498329"/>
      </p:ext>
    </p:extLst>
  </p:cSld>
  <p:clrMapOvr>
    <a:masterClrMapping/>
  </p:clrMapOvr>
</p:sld>
</file>

<file path=ppt/theme/theme1.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1811</TotalTime>
  <Words>608</Words>
  <Application>Microsoft Macintosh PowerPoint</Application>
  <PresentationFormat>自定义</PresentationFormat>
  <Paragraphs>60</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Manager/>
  <Company>UW Madison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Xuan Wang</dc:creator>
  <cp:keywords/>
  <dc:description/>
  <cp:lastModifiedBy>Xuan Wang</cp:lastModifiedBy>
  <cp:revision>68</cp:revision>
  <dcterms:created xsi:type="dcterms:W3CDTF">2018-04-10T19:13:28Z</dcterms:created>
  <dcterms:modified xsi:type="dcterms:W3CDTF">2018-04-12T19:57:53Z</dcterms:modified>
  <cp:category/>
</cp:coreProperties>
</file>