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26"/>
  </p:notesMasterIdLst>
  <p:sldIdLst>
    <p:sldId id="264" r:id="rId3"/>
    <p:sldId id="296" r:id="rId4"/>
    <p:sldId id="266" r:id="rId5"/>
    <p:sldId id="267" r:id="rId6"/>
    <p:sldId id="268" r:id="rId7"/>
    <p:sldId id="270" r:id="rId8"/>
    <p:sldId id="288" r:id="rId9"/>
    <p:sldId id="287" r:id="rId10"/>
    <p:sldId id="289" r:id="rId11"/>
    <p:sldId id="290" r:id="rId12"/>
    <p:sldId id="272" r:id="rId13"/>
    <p:sldId id="273" r:id="rId14"/>
    <p:sldId id="291" r:id="rId15"/>
    <p:sldId id="292" r:id="rId16"/>
    <p:sldId id="293" r:id="rId17"/>
    <p:sldId id="294" r:id="rId18"/>
    <p:sldId id="279" r:id="rId19"/>
    <p:sldId id="282" r:id="rId20"/>
    <p:sldId id="280" r:id="rId21"/>
    <p:sldId id="295" r:id="rId22"/>
    <p:sldId id="286" r:id="rId23"/>
    <p:sldId id="285" r:id="rId24"/>
    <p:sldId id="265"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BC"/>
    <a:srgbClr val="0000FF"/>
    <a:srgbClr val="528BD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075" autoAdjust="0"/>
  </p:normalViewPr>
  <p:slideViewPr>
    <p:cSldViewPr snapToGrid="0" snapToObjects="1">
      <p:cViewPr varScale="1">
        <p:scale>
          <a:sx n="78" d="100"/>
          <a:sy n="78" d="100"/>
        </p:scale>
        <p:origin x="1570" y="53"/>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F21819-461C-49FA-92E3-4F81784BADFD}" type="datetimeFigureOut">
              <a:rPr lang="zh-CN" altLang="en-US" smtClean="0"/>
              <a:t>2020/3/9</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8D2924-E2B7-49E6-BD03-BAF2CAAFCA40}" type="slidenum">
              <a:rPr lang="zh-CN" altLang="en-US" smtClean="0"/>
              <a:t>‹#›</a:t>
            </a:fld>
            <a:endParaRPr lang="zh-CN" altLang="en-US"/>
          </a:p>
        </p:txBody>
      </p:sp>
    </p:spTree>
    <p:extLst>
      <p:ext uri="{BB962C8B-B14F-4D97-AF65-F5344CB8AC3E}">
        <p14:creationId xmlns:p14="http://schemas.microsoft.com/office/powerpoint/2010/main" val="4207093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D8D2924-E2B7-49E6-BD03-BAF2CAAFCA40}" type="slidenum">
              <a:rPr lang="zh-CN" altLang="en-US" smtClean="0"/>
              <a:t>1</a:t>
            </a:fld>
            <a:endParaRPr lang="zh-CN" altLang="en-US"/>
          </a:p>
        </p:txBody>
      </p:sp>
    </p:spTree>
    <p:extLst>
      <p:ext uri="{BB962C8B-B14F-4D97-AF65-F5344CB8AC3E}">
        <p14:creationId xmlns:p14="http://schemas.microsoft.com/office/powerpoint/2010/main" val="2789488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this way, except for the frames in the border of two quadrants, each quadrant can be considered as an independent quadrant. Therefore, the reference frames belonging to only one quadrant can be pop out of the reference frame buffer as soon as possible to keep a relatively small reference buffer without influencing the coding efficiency.</a:t>
            </a:r>
            <a:endParaRPr lang="zh-CN" altLang="en-US" dirty="0"/>
          </a:p>
        </p:txBody>
      </p:sp>
      <p:sp>
        <p:nvSpPr>
          <p:cNvPr id="4" name="灯片编号占位符 3"/>
          <p:cNvSpPr>
            <a:spLocks noGrp="1"/>
          </p:cNvSpPr>
          <p:nvPr>
            <p:ph type="sldNum" sz="quarter" idx="10"/>
          </p:nvPr>
        </p:nvSpPr>
        <p:spPr/>
        <p:txBody>
          <a:bodyPr/>
          <a:lstStyle/>
          <a:p>
            <a:fld id="{1D8D2924-E2B7-49E6-BD03-BAF2CAAFCA40}" type="slidenum">
              <a:rPr lang="zh-CN" altLang="en-US" smtClean="0"/>
              <a:t>12</a:t>
            </a:fld>
            <a:endParaRPr lang="zh-CN" altLang="en-US"/>
          </a:p>
        </p:txBody>
      </p:sp>
    </p:spTree>
    <p:extLst>
      <p:ext uri="{BB962C8B-B14F-4D97-AF65-F5344CB8AC3E}">
        <p14:creationId xmlns:p14="http://schemas.microsoft.com/office/powerpoint/2010/main" val="325714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this way, except for the frames in the border of two quadrants, each quadrant can be considered as an independent quadrant. Therefore, the reference frames belonging to only one quadrant can be pop out of the reference frame buffer as soon as possible to keep a relatively small reference buffer without influencing the coding efficiency.</a:t>
            </a:r>
            <a:endParaRPr lang="zh-CN" altLang="en-US" dirty="0"/>
          </a:p>
        </p:txBody>
      </p:sp>
      <p:sp>
        <p:nvSpPr>
          <p:cNvPr id="4" name="灯片编号占位符 3"/>
          <p:cNvSpPr>
            <a:spLocks noGrp="1"/>
          </p:cNvSpPr>
          <p:nvPr>
            <p:ph type="sldNum" sz="quarter" idx="10"/>
          </p:nvPr>
        </p:nvSpPr>
        <p:spPr/>
        <p:txBody>
          <a:bodyPr/>
          <a:lstStyle/>
          <a:p>
            <a:fld id="{1D8D2924-E2B7-49E6-BD03-BAF2CAAFCA40}" type="slidenum">
              <a:rPr lang="zh-CN" altLang="en-US" smtClean="0"/>
              <a:t>13</a:t>
            </a:fld>
            <a:endParaRPr lang="zh-CN" altLang="en-US"/>
          </a:p>
        </p:txBody>
      </p:sp>
    </p:spTree>
    <p:extLst>
      <p:ext uri="{BB962C8B-B14F-4D97-AF65-F5344CB8AC3E}">
        <p14:creationId xmlns:p14="http://schemas.microsoft.com/office/powerpoint/2010/main" val="3260248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this way, except for the frames in the border of two quadrants, each quadrant can be considered as an independent quadrant. Therefore, the reference frames belonging to only one quadrant can be pop out of the reference frame buffer as soon as possible to keep a relatively small reference buffer without influencing the coding efficiency.</a:t>
            </a:r>
            <a:endParaRPr lang="zh-CN" altLang="en-US" dirty="0"/>
          </a:p>
        </p:txBody>
      </p:sp>
      <p:sp>
        <p:nvSpPr>
          <p:cNvPr id="4" name="灯片编号占位符 3"/>
          <p:cNvSpPr>
            <a:spLocks noGrp="1"/>
          </p:cNvSpPr>
          <p:nvPr>
            <p:ph type="sldNum" sz="quarter" idx="10"/>
          </p:nvPr>
        </p:nvSpPr>
        <p:spPr/>
        <p:txBody>
          <a:bodyPr/>
          <a:lstStyle/>
          <a:p>
            <a:fld id="{1D8D2924-E2B7-49E6-BD03-BAF2CAAFCA40}" type="slidenum">
              <a:rPr lang="zh-CN" altLang="en-US" smtClean="0"/>
              <a:t>14</a:t>
            </a:fld>
            <a:endParaRPr lang="zh-CN" altLang="en-US"/>
          </a:p>
        </p:txBody>
      </p:sp>
    </p:spTree>
    <p:extLst>
      <p:ext uri="{BB962C8B-B14F-4D97-AF65-F5344CB8AC3E}">
        <p14:creationId xmlns:p14="http://schemas.microsoft.com/office/powerpoint/2010/main" val="830695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this way, except for the frames in the border of two quadrants, each quadrant can be considered as an independent quadrant. Therefore, the reference frames belonging to only one quadrant can be pop out of the reference frame buffer as soon as possible to keep a relatively small reference buffer without influencing the coding efficiency.</a:t>
            </a:r>
            <a:endParaRPr lang="zh-CN" altLang="en-US" dirty="0"/>
          </a:p>
        </p:txBody>
      </p:sp>
      <p:sp>
        <p:nvSpPr>
          <p:cNvPr id="4" name="灯片编号占位符 3"/>
          <p:cNvSpPr>
            <a:spLocks noGrp="1"/>
          </p:cNvSpPr>
          <p:nvPr>
            <p:ph type="sldNum" sz="quarter" idx="10"/>
          </p:nvPr>
        </p:nvSpPr>
        <p:spPr/>
        <p:txBody>
          <a:bodyPr/>
          <a:lstStyle/>
          <a:p>
            <a:fld id="{1D8D2924-E2B7-49E6-BD03-BAF2CAAFCA40}" type="slidenum">
              <a:rPr lang="zh-CN" altLang="en-US" smtClean="0"/>
              <a:t>15</a:t>
            </a:fld>
            <a:endParaRPr lang="zh-CN" altLang="en-US"/>
          </a:p>
        </p:txBody>
      </p:sp>
    </p:spTree>
    <p:extLst>
      <p:ext uri="{BB962C8B-B14F-4D97-AF65-F5344CB8AC3E}">
        <p14:creationId xmlns:p14="http://schemas.microsoft.com/office/powerpoint/2010/main" val="1125185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this way, except for the frames in the border of two quadrants, each quadrant can be considered as an independent quadrant. Therefore, the reference frames belonging to only one quadrant can be pop out of the reference frame buffer as soon as possible to keep a relatively small reference buffer without influencing the coding efficiency.</a:t>
            </a:r>
            <a:endParaRPr lang="zh-CN" altLang="en-US" dirty="0"/>
          </a:p>
        </p:txBody>
      </p:sp>
      <p:sp>
        <p:nvSpPr>
          <p:cNvPr id="4" name="灯片编号占位符 3"/>
          <p:cNvSpPr>
            <a:spLocks noGrp="1"/>
          </p:cNvSpPr>
          <p:nvPr>
            <p:ph type="sldNum" sz="quarter" idx="10"/>
          </p:nvPr>
        </p:nvSpPr>
        <p:spPr/>
        <p:txBody>
          <a:bodyPr/>
          <a:lstStyle/>
          <a:p>
            <a:fld id="{1D8D2924-E2B7-49E6-BD03-BAF2CAAFCA40}" type="slidenum">
              <a:rPr lang="zh-CN" altLang="en-US" smtClean="0"/>
              <a:t>16</a:t>
            </a:fld>
            <a:endParaRPr lang="zh-CN" altLang="en-US"/>
          </a:p>
        </p:txBody>
      </p:sp>
    </p:spTree>
    <p:extLst>
      <p:ext uri="{BB962C8B-B14F-4D97-AF65-F5344CB8AC3E}">
        <p14:creationId xmlns:p14="http://schemas.microsoft.com/office/powerpoint/2010/main" val="1692083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D8D2924-E2B7-49E6-BD03-BAF2CAAFCA40}" type="slidenum">
              <a:rPr lang="zh-CN" altLang="en-US" smtClean="0"/>
              <a:t>2</a:t>
            </a:fld>
            <a:endParaRPr lang="zh-CN" altLang="en-US"/>
          </a:p>
        </p:txBody>
      </p:sp>
    </p:spTree>
    <p:extLst>
      <p:ext uri="{BB962C8B-B14F-4D97-AF65-F5344CB8AC3E}">
        <p14:creationId xmlns:p14="http://schemas.microsoft.com/office/powerpoint/2010/main" val="3905428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D8D2924-E2B7-49E6-BD03-BAF2CAAFCA40}" type="slidenum">
              <a:rPr lang="zh-CN" altLang="en-US" smtClean="0"/>
              <a:t>3</a:t>
            </a:fld>
            <a:endParaRPr lang="zh-CN" altLang="en-US"/>
          </a:p>
        </p:txBody>
      </p:sp>
    </p:spTree>
    <p:extLst>
      <p:ext uri="{BB962C8B-B14F-4D97-AF65-F5344CB8AC3E}">
        <p14:creationId xmlns:p14="http://schemas.microsoft.com/office/powerpoint/2010/main" val="206706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Not only the intensity of light in space but also the direction of light rays in space.</a:t>
            </a:r>
          </a:p>
          <a:p>
            <a:r>
              <a:rPr lang="en-US" altLang="zh-CN" dirty="0"/>
              <a:t>For the light field raw data captured by plenoptic camera, </a:t>
            </a:r>
            <a:endParaRPr lang="zh-CN" altLang="en-US" dirty="0"/>
          </a:p>
        </p:txBody>
      </p:sp>
      <p:sp>
        <p:nvSpPr>
          <p:cNvPr id="4" name="灯片编号占位符 3"/>
          <p:cNvSpPr>
            <a:spLocks noGrp="1"/>
          </p:cNvSpPr>
          <p:nvPr>
            <p:ph type="sldNum" sz="quarter" idx="10"/>
          </p:nvPr>
        </p:nvSpPr>
        <p:spPr/>
        <p:txBody>
          <a:bodyPr/>
          <a:lstStyle/>
          <a:p>
            <a:fld id="{1D8D2924-E2B7-49E6-BD03-BAF2CAAFCA40}" type="slidenum">
              <a:rPr lang="zh-CN" altLang="en-US" smtClean="0"/>
              <a:t>4</a:t>
            </a:fld>
            <a:endParaRPr lang="zh-CN" altLang="en-US"/>
          </a:p>
        </p:txBody>
      </p:sp>
    </p:spTree>
    <p:extLst>
      <p:ext uri="{BB962C8B-B14F-4D97-AF65-F5344CB8AC3E}">
        <p14:creationId xmlns:p14="http://schemas.microsoft.com/office/powerpoint/2010/main" val="2439472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Since LF images record the light rays of a scene of interest, it can naturally provide the benefits of rendering new views not only for changed viewpoint but also for changed focal point. Especially, due to the emergence of the commercial LF camera, </a:t>
            </a:r>
          </a:p>
          <a:p>
            <a:r>
              <a:rPr lang="en-US" altLang="zh-CN" dirty="0"/>
              <a:t>However, one of most urgent challenges is how to compress the light field image efficiently.</a:t>
            </a:r>
            <a:endParaRPr lang="zh-CN" altLang="en-US" dirty="0"/>
          </a:p>
        </p:txBody>
      </p:sp>
      <p:sp>
        <p:nvSpPr>
          <p:cNvPr id="4" name="灯片编号占位符 3"/>
          <p:cNvSpPr>
            <a:spLocks noGrp="1"/>
          </p:cNvSpPr>
          <p:nvPr>
            <p:ph type="sldNum" sz="quarter" idx="10"/>
          </p:nvPr>
        </p:nvSpPr>
        <p:spPr/>
        <p:txBody>
          <a:bodyPr/>
          <a:lstStyle/>
          <a:p>
            <a:fld id="{1D8D2924-E2B7-49E6-BD03-BAF2CAAFCA40}" type="slidenum">
              <a:rPr lang="zh-CN" altLang="en-US" smtClean="0"/>
              <a:t>5</a:t>
            </a:fld>
            <a:endParaRPr lang="zh-CN" altLang="en-US"/>
          </a:p>
        </p:txBody>
      </p:sp>
    </p:spTree>
    <p:extLst>
      <p:ext uri="{BB962C8B-B14F-4D97-AF65-F5344CB8AC3E}">
        <p14:creationId xmlns:p14="http://schemas.microsoft.com/office/powerpoint/2010/main" val="290150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Bi-prediction and weighted prediction can also be used to better improve the coding efficiency.</a:t>
            </a:r>
            <a:endParaRPr lang="zh-CN" altLang="en-US" dirty="0"/>
          </a:p>
        </p:txBody>
      </p:sp>
      <p:sp>
        <p:nvSpPr>
          <p:cNvPr id="4" name="灯片编号占位符 3"/>
          <p:cNvSpPr>
            <a:spLocks noGrp="1"/>
          </p:cNvSpPr>
          <p:nvPr>
            <p:ph type="sldNum" sz="quarter" idx="10"/>
          </p:nvPr>
        </p:nvSpPr>
        <p:spPr/>
        <p:txBody>
          <a:bodyPr/>
          <a:lstStyle/>
          <a:p>
            <a:fld id="{1D8D2924-E2B7-49E6-BD03-BAF2CAAFCA40}" type="slidenum">
              <a:rPr lang="zh-CN" altLang="en-US" smtClean="0"/>
              <a:t>7</a:t>
            </a:fld>
            <a:endParaRPr lang="zh-CN" altLang="en-US"/>
          </a:p>
        </p:txBody>
      </p:sp>
    </p:spTree>
    <p:extLst>
      <p:ext uri="{BB962C8B-B14F-4D97-AF65-F5344CB8AC3E}">
        <p14:creationId xmlns:p14="http://schemas.microsoft.com/office/powerpoint/2010/main" val="1421092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Bi-prediction and weighted prediction can also be used to better improve the coding efficiency.</a:t>
            </a:r>
            <a:endParaRPr lang="zh-CN" altLang="en-US" dirty="0"/>
          </a:p>
        </p:txBody>
      </p:sp>
      <p:sp>
        <p:nvSpPr>
          <p:cNvPr id="4" name="灯片编号占位符 3"/>
          <p:cNvSpPr>
            <a:spLocks noGrp="1"/>
          </p:cNvSpPr>
          <p:nvPr>
            <p:ph type="sldNum" sz="quarter" idx="10"/>
          </p:nvPr>
        </p:nvSpPr>
        <p:spPr/>
        <p:txBody>
          <a:bodyPr/>
          <a:lstStyle/>
          <a:p>
            <a:fld id="{1D8D2924-E2B7-49E6-BD03-BAF2CAAFCA40}" type="slidenum">
              <a:rPr lang="zh-CN" altLang="en-US" smtClean="0"/>
              <a:t>8</a:t>
            </a:fld>
            <a:endParaRPr lang="zh-CN" altLang="en-US"/>
          </a:p>
        </p:txBody>
      </p:sp>
    </p:spTree>
    <p:extLst>
      <p:ext uri="{BB962C8B-B14F-4D97-AF65-F5344CB8AC3E}">
        <p14:creationId xmlns:p14="http://schemas.microsoft.com/office/powerpoint/2010/main" val="35653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Bi-prediction and weighted prediction can also be used to better improve the coding efficiency.</a:t>
            </a:r>
            <a:endParaRPr lang="zh-CN" altLang="en-US" dirty="0"/>
          </a:p>
        </p:txBody>
      </p:sp>
      <p:sp>
        <p:nvSpPr>
          <p:cNvPr id="4" name="灯片编号占位符 3"/>
          <p:cNvSpPr>
            <a:spLocks noGrp="1"/>
          </p:cNvSpPr>
          <p:nvPr>
            <p:ph type="sldNum" sz="quarter" idx="10"/>
          </p:nvPr>
        </p:nvSpPr>
        <p:spPr/>
        <p:txBody>
          <a:bodyPr/>
          <a:lstStyle/>
          <a:p>
            <a:fld id="{1D8D2924-E2B7-49E6-BD03-BAF2CAAFCA40}" type="slidenum">
              <a:rPr lang="zh-CN" altLang="en-US" smtClean="0"/>
              <a:t>9</a:t>
            </a:fld>
            <a:endParaRPr lang="zh-CN" altLang="en-US"/>
          </a:p>
        </p:txBody>
      </p:sp>
    </p:spTree>
    <p:extLst>
      <p:ext uri="{BB962C8B-B14F-4D97-AF65-F5344CB8AC3E}">
        <p14:creationId xmlns:p14="http://schemas.microsoft.com/office/powerpoint/2010/main" val="3102089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Bi-prediction and weighted prediction can also be used to better improve the coding efficiency.</a:t>
            </a:r>
            <a:endParaRPr lang="zh-CN" altLang="en-US" dirty="0"/>
          </a:p>
        </p:txBody>
      </p:sp>
      <p:sp>
        <p:nvSpPr>
          <p:cNvPr id="4" name="灯片编号占位符 3"/>
          <p:cNvSpPr>
            <a:spLocks noGrp="1"/>
          </p:cNvSpPr>
          <p:nvPr>
            <p:ph type="sldNum" sz="quarter" idx="10"/>
          </p:nvPr>
        </p:nvSpPr>
        <p:spPr/>
        <p:txBody>
          <a:bodyPr/>
          <a:lstStyle/>
          <a:p>
            <a:fld id="{1D8D2924-E2B7-49E6-BD03-BAF2CAAFCA40}" type="slidenum">
              <a:rPr lang="zh-CN" altLang="en-US" smtClean="0"/>
              <a:t>10</a:t>
            </a:fld>
            <a:endParaRPr lang="zh-CN" altLang="en-US"/>
          </a:p>
        </p:txBody>
      </p:sp>
    </p:spTree>
    <p:extLst>
      <p:ext uri="{BB962C8B-B14F-4D97-AF65-F5344CB8AC3E}">
        <p14:creationId xmlns:p14="http://schemas.microsoft.com/office/powerpoint/2010/main" val="2549648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5DCB603-DD01-A748-9C61-5B34346B2E0D}" type="datetimeFigureOut">
              <a:rPr lang="en-US" smtClean="0"/>
              <a:t>3/9/2020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D8A63-AB99-094D-874B-7C6430332091}" type="slidenum">
              <a:rPr lang="en-US" smtClean="0"/>
              <a:t>‹#›</a:t>
            </a:fld>
            <a:endParaRPr lang="en-US"/>
          </a:p>
        </p:txBody>
      </p:sp>
    </p:spTree>
    <p:extLst>
      <p:ext uri="{BB962C8B-B14F-4D97-AF65-F5344CB8AC3E}">
        <p14:creationId xmlns:p14="http://schemas.microsoft.com/office/powerpoint/2010/main" val="269619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DCB603-DD01-A748-9C61-5B34346B2E0D}" type="datetimeFigureOut">
              <a:rPr lang="en-US" smtClean="0"/>
              <a:t>3/9/2020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D8A63-AB99-094D-874B-7C6430332091}" type="slidenum">
              <a:rPr lang="en-US" smtClean="0"/>
              <a:t>‹#›</a:t>
            </a:fld>
            <a:endParaRPr lang="en-US"/>
          </a:p>
        </p:txBody>
      </p:sp>
    </p:spTree>
    <p:extLst>
      <p:ext uri="{BB962C8B-B14F-4D97-AF65-F5344CB8AC3E}">
        <p14:creationId xmlns:p14="http://schemas.microsoft.com/office/powerpoint/2010/main" val="725823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DCB603-DD01-A748-9C61-5B34346B2E0D}" type="datetimeFigureOut">
              <a:rPr lang="en-US" smtClean="0"/>
              <a:t>3/9/2020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D8A63-AB99-094D-874B-7C6430332091}" type="slidenum">
              <a:rPr lang="en-US" smtClean="0"/>
              <a:t>‹#›</a:t>
            </a:fld>
            <a:endParaRPr lang="en-US"/>
          </a:p>
        </p:txBody>
      </p:sp>
    </p:spTree>
    <p:extLst>
      <p:ext uri="{BB962C8B-B14F-4D97-AF65-F5344CB8AC3E}">
        <p14:creationId xmlns:p14="http://schemas.microsoft.com/office/powerpoint/2010/main" val="1593743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a:xfrm>
            <a:off x="3505200" y="6492875"/>
            <a:ext cx="2895600" cy="365125"/>
          </a:xfrm>
          <a:prstGeom prst="rect">
            <a:avLst/>
          </a:prstGeom>
        </p:spPr>
        <p:txBody>
          <a:bodyPr/>
          <a:lstStyle/>
          <a:p>
            <a:pPr defTabSz="914400"/>
            <a:endParaRPr lang="en-US" dirty="0">
              <a:solidFill>
                <a:prstClr val="black"/>
              </a:solidFill>
            </a:endParaRPr>
          </a:p>
        </p:txBody>
      </p:sp>
      <p:sp>
        <p:nvSpPr>
          <p:cNvPr id="4" name="Date Placeholder 3"/>
          <p:cNvSpPr>
            <a:spLocks noGrp="1"/>
          </p:cNvSpPr>
          <p:nvPr>
            <p:ph type="dt" sz="half" idx="10"/>
          </p:nvPr>
        </p:nvSpPr>
        <p:spPr>
          <a:xfrm>
            <a:off x="0" y="6501735"/>
            <a:ext cx="3733800" cy="365125"/>
          </a:xfrm>
          <a:prstGeom prst="rect">
            <a:avLst/>
          </a:prstGeom>
        </p:spPr>
        <p:txBody>
          <a:bodyPr/>
          <a:lstStyle/>
          <a:p>
            <a:pPr defTabSz="914400"/>
            <a:endParaRPr lang="en-US" dirty="0">
              <a:solidFill>
                <a:prstClr val="black"/>
              </a:solidFill>
            </a:endParaRPr>
          </a:p>
        </p:txBody>
      </p:sp>
      <p:sp>
        <p:nvSpPr>
          <p:cNvPr id="6" name="Slide Number Placeholder 5"/>
          <p:cNvSpPr>
            <a:spLocks noGrp="1"/>
          </p:cNvSpPr>
          <p:nvPr>
            <p:ph type="sldNum" sz="quarter" idx="12"/>
          </p:nvPr>
        </p:nvSpPr>
        <p:spPr/>
        <p:txBody>
          <a:bodyPr/>
          <a:lstStyle/>
          <a:p>
            <a:fld id="{27019B88-CD42-45A9-8D5B-BEF706A520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942185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solidFill>
                  <a:schemeClr val="tx2">
                    <a:lumMod val="60000"/>
                    <a:lumOff val="40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rgbClr val="0070C0"/>
                </a:solidFill>
              </a:defRPr>
            </a:lvl1pPr>
          </a:lstStyle>
          <a:p>
            <a:r>
              <a:rPr lang="en-US"/>
              <a:t>p.</a:t>
            </a:r>
            <a:fld id="{27019B88-CD42-45A9-8D5B-BEF706A52079}" type="slidenum">
              <a:rPr lang="en-US" smtClean="0"/>
              <a:pPr/>
              <a:t>‹#›</a:t>
            </a:fld>
            <a:endParaRPr lang="en-US" dirty="0"/>
          </a:p>
        </p:txBody>
      </p:sp>
    </p:spTree>
    <p:extLst>
      <p:ext uri="{BB962C8B-B14F-4D97-AF65-F5344CB8AC3E}">
        <p14:creationId xmlns:p14="http://schemas.microsoft.com/office/powerpoint/2010/main" val="3101796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0" y="6501735"/>
            <a:ext cx="3733800" cy="365125"/>
          </a:xfrm>
          <a:prstGeom prst="rect">
            <a:avLst/>
          </a:prstGeom>
        </p:spPr>
        <p:txBody>
          <a:bodyPr/>
          <a:lstStyle/>
          <a:p>
            <a:pPr defTabSz="914400"/>
            <a:endParaRPr lang="en-US">
              <a:solidFill>
                <a:prstClr val="black"/>
              </a:solidFill>
            </a:endParaRPr>
          </a:p>
        </p:txBody>
      </p:sp>
      <p:sp>
        <p:nvSpPr>
          <p:cNvPr id="5" name="Footer Placeholder 4"/>
          <p:cNvSpPr>
            <a:spLocks noGrp="1"/>
          </p:cNvSpPr>
          <p:nvPr>
            <p:ph type="ftr" sz="quarter" idx="11"/>
          </p:nvPr>
        </p:nvSpPr>
        <p:spPr>
          <a:xfrm>
            <a:off x="3505200" y="6492875"/>
            <a:ext cx="2895600" cy="365125"/>
          </a:xfrm>
          <a:prstGeom prst="rect">
            <a:avLst/>
          </a:prstGeom>
        </p:spPr>
        <p:txBody>
          <a:bodyPr/>
          <a:lstStyle/>
          <a:p>
            <a:pPr defTabSz="914400"/>
            <a:endParaRPr lang="en-US" dirty="0">
              <a:solidFill>
                <a:prstClr val="black"/>
              </a:solidFill>
            </a:endParaRPr>
          </a:p>
        </p:txBody>
      </p:sp>
      <p:sp>
        <p:nvSpPr>
          <p:cNvPr id="6" name="Slide Number Placeholder 5"/>
          <p:cNvSpPr>
            <a:spLocks noGrp="1"/>
          </p:cNvSpPr>
          <p:nvPr>
            <p:ph type="sldNum" sz="quarter" idx="12"/>
          </p:nvPr>
        </p:nvSpPr>
        <p:spPr/>
        <p:txBody>
          <a:bodyPr/>
          <a:lstStyle/>
          <a:p>
            <a:fld id="{27019B88-CD42-45A9-8D5B-BEF706A5207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52247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0" y="6501735"/>
            <a:ext cx="3733800" cy="365125"/>
          </a:xfrm>
          <a:prstGeom prst="rect">
            <a:avLst/>
          </a:prstGeom>
        </p:spPr>
        <p:txBody>
          <a:bodyPr/>
          <a:lstStyle/>
          <a:p>
            <a:pPr defTabSz="914400"/>
            <a:endParaRPr lang="en-US">
              <a:solidFill>
                <a:prstClr val="black"/>
              </a:solidFill>
            </a:endParaRPr>
          </a:p>
        </p:txBody>
      </p:sp>
      <p:sp>
        <p:nvSpPr>
          <p:cNvPr id="6" name="Footer Placeholder 5"/>
          <p:cNvSpPr>
            <a:spLocks noGrp="1"/>
          </p:cNvSpPr>
          <p:nvPr>
            <p:ph type="ftr" sz="quarter" idx="11"/>
          </p:nvPr>
        </p:nvSpPr>
        <p:spPr>
          <a:xfrm>
            <a:off x="3505200" y="6492875"/>
            <a:ext cx="2895600" cy="365125"/>
          </a:xfrm>
          <a:prstGeom prst="rect">
            <a:avLst/>
          </a:prstGeom>
        </p:spPr>
        <p:txBody>
          <a:bodyPr/>
          <a:lstStyle/>
          <a:p>
            <a:pPr defTabSz="914400"/>
            <a:endParaRPr lang="en-US">
              <a:solidFill>
                <a:prstClr val="black"/>
              </a:solidFill>
            </a:endParaRPr>
          </a:p>
        </p:txBody>
      </p:sp>
      <p:sp>
        <p:nvSpPr>
          <p:cNvPr id="7" name="Slide Number Placeholder 6"/>
          <p:cNvSpPr>
            <a:spLocks noGrp="1"/>
          </p:cNvSpPr>
          <p:nvPr>
            <p:ph type="sldNum" sz="quarter" idx="12"/>
          </p:nvPr>
        </p:nvSpPr>
        <p:spPr/>
        <p:txBody>
          <a:bodyPr/>
          <a:lstStyle/>
          <a:p>
            <a:fld id="{27019B88-CD42-45A9-8D5B-BEF706A5207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97596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0" y="6501735"/>
            <a:ext cx="3733800" cy="365125"/>
          </a:xfrm>
          <a:prstGeom prst="rect">
            <a:avLst/>
          </a:prstGeom>
        </p:spPr>
        <p:txBody>
          <a:bodyPr/>
          <a:lstStyle/>
          <a:p>
            <a:pPr defTabSz="914400"/>
            <a:endParaRPr lang="en-US">
              <a:solidFill>
                <a:prstClr val="black"/>
              </a:solidFill>
            </a:endParaRPr>
          </a:p>
        </p:txBody>
      </p:sp>
      <p:sp>
        <p:nvSpPr>
          <p:cNvPr id="8" name="Footer Placeholder 7"/>
          <p:cNvSpPr>
            <a:spLocks noGrp="1"/>
          </p:cNvSpPr>
          <p:nvPr>
            <p:ph type="ftr" sz="quarter" idx="11"/>
          </p:nvPr>
        </p:nvSpPr>
        <p:spPr>
          <a:xfrm>
            <a:off x="3505200" y="6492875"/>
            <a:ext cx="2895600" cy="365125"/>
          </a:xfrm>
          <a:prstGeom prst="rect">
            <a:avLst/>
          </a:prstGeom>
        </p:spPr>
        <p:txBody>
          <a:bodyPr/>
          <a:lstStyle/>
          <a:p>
            <a:pPr defTabSz="914400"/>
            <a:endParaRPr lang="en-US">
              <a:solidFill>
                <a:prstClr val="black"/>
              </a:solidFill>
            </a:endParaRPr>
          </a:p>
        </p:txBody>
      </p:sp>
      <p:sp>
        <p:nvSpPr>
          <p:cNvPr id="9" name="Slide Number Placeholder 8"/>
          <p:cNvSpPr>
            <a:spLocks noGrp="1"/>
          </p:cNvSpPr>
          <p:nvPr>
            <p:ph type="sldNum" sz="quarter" idx="12"/>
          </p:nvPr>
        </p:nvSpPr>
        <p:spPr/>
        <p:txBody>
          <a:bodyPr/>
          <a:lstStyle/>
          <a:p>
            <a:fld id="{27019B88-CD42-45A9-8D5B-BEF706A5207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5440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0" y="6501735"/>
            <a:ext cx="3733800" cy="365125"/>
          </a:xfrm>
          <a:prstGeom prst="rect">
            <a:avLst/>
          </a:prstGeom>
        </p:spPr>
        <p:txBody>
          <a:bodyPr/>
          <a:lstStyle/>
          <a:p>
            <a:pPr defTabSz="914400"/>
            <a:endParaRPr lang="en-US">
              <a:solidFill>
                <a:prstClr val="black"/>
              </a:solidFill>
            </a:endParaRPr>
          </a:p>
        </p:txBody>
      </p:sp>
      <p:sp>
        <p:nvSpPr>
          <p:cNvPr id="4" name="Footer Placeholder 3"/>
          <p:cNvSpPr>
            <a:spLocks noGrp="1"/>
          </p:cNvSpPr>
          <p:nvPr>
            <p:ph type="ftr" sz="quarter" idx="11"/>
          </p:nvPr>
        </p:nvSpPr>
        <p:spPr>
          <a:xfrm>
            <a:off x="3505200" y="6492875"/>
            <a:ext cx="2895600" cy="365125"/>
          </a:xfrm>
          <a:prstGeom prst="rect">
            <a:avLst/>
          </a:prstGeom>
        </p:spPr>
        <p:txBody>
          <a:bodyPr/>
          <a:lstStyle/>
          <a:p>
            <a:pPr defTabSz="914400"/>
            <a:endParaRPr lang="en-US">
              <a:solidFill>
                <a:prstClr val="black"/>
              </a:solidFill>
            </a:endParaRPr>
          </a:p>
        </p:txBody>
      </p:sp>
      <p:sp>
        <p:nvSpPr>
          <p:cNvPr id="5" name="Slide Number Placeholder 4"/>
          <p:cNvSpPr>
            <a:spLocks noGrp="1"/>
          </p:cNvSpPr>
          <p:nvPr>
            <p:ph type="sldNum" sz="quarter" idx="12"/>
          </p:nvPr>
        </p:nvSpPr>
        <p:spPr/>
        <p:txBody>
          <a:bodyPr/>
          <a:lstStyle/>
          <a:p>
            <a:fld id="{27019B88-CD42-45A9-8D5B-BEF706A5207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68838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6501735"/>
            <a:ext cx="3733800" cy="365125"/>
          </a:xfrm>
          <a:prstGeom prst="rect">
            <a:avLst/>
          </a:prstGeom>
        </p:spPr>
        <p:txBody>
          <a:bodyPr/>
          <a:lstStyle/>
          <a:p>
            <a:pPr defTabSz="914400"/>
            <a:endParaRPr lang="en-US">
              <a:solidFill>
                <a:prstClr val="black"/>
              </a:solidFill>
            </a:endParaRPr>
          </a:p>
        </p:txBody>
      </p:sp>
      <p:sp>
        <p:nvSpPr>
          <p:cNvPr id="3" name="Footer Placeholder 2"/>
          <p:cNvSpPr>
            <a:spLocks noGrp="1"/>
          </p:cNvSpPr>
          <p:nvPr>
            <p:ph type="ftr" sz="quarter" idx="11"/>
          </p:nvPr>
        </p:nvSpPr>
        <p:spPr>
          <a:xfrm>
            <a:off x="3505200" y="6492875"/>
            <a:ext cx="2895600" cy="365125"/>
          </a:xfrm>
          <a:prstGeom prst="rect">
            <a:avLst/>
          </a:prstGeom>
        </p:spPr>
        <p:txBody>
          <a:bodyPr/>
          <a:lstStyle/>
          <a:p>
            <a:pPr defTabSz="914400"/>
            <a:endParaRPr lang="en-US">
              <a:solidFill>
                <a:prstClr val="black"/>
              </a:solidFill>
            </a:endParaRPr>
          </a:p>
        </p:txBody>
      </p:sp>
      <p:sp>
        <p:nvSpPr>
          <p:cNvPr id="4" name="Slide Number Placeholder 3"/>
          <p:cNvSpPr>
            <a:spLocks noGrp="1"/>
          </p:cNvSpPr>
          <p:nvPr>
            <p:ph type="sldNum" sz="quarter" idx="12"/>
          </p:nvPr>
        </p:nvSpPr>
        <p:spPr/>
        <p:txBody>
          <a:bodyPr/>
          <a:lstStyle/>
          <a:p>
            <a:fld id="{27019B88-CD42-45A9-8D5B-BEF706A5207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031993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0" y="6501735"/>
            <a:ext cx="3733800" cy="365125"/>
          </a:xfrm>
          <a:prstGeom prst="rect">
            <a:avLst/>
          </a:prstGeom>
        </p:spPr>
        <p:txBody>
          <a:bodyPr/>
          <a:lstStyle/>
          <a:p>
            <a:pPr defTabSz="914400"/>
            <a:endParaRPr lang="en-US">
              <a:solidFill>
                <a:prstClr val="black"/>
              </a:solidFill>
            </a:endParaRPr>
          </a:p>
        </p:txBody>
      </p:sp>
      <p:sp>
        <p:nvSpPr>
          <p:cNvPr id="6" name="Footer Placeholder 5"/>
          <p:cNvSpPr>
            <a:spLocks noGrp="1"/>
          </p:cNvSpPr>
          <p:nvPr>
            <p:ph type="ftr" sz="quarter" idx="11"/>
          </p:nvPr>
        </p:nvSpPr>
        <p:spPr>
          <a:xfrm>
            <a:off x="3505200" y="6492875"/>
            <a:ext cx="2895600" cy="365125"/>
          </a:xfrm>
          <a:prstGeom prst="rect">
            <a:avLst/>
          </a:prstGeom>
        </p:spPr>
        <p:txBody>
          <a:bodyPr/>
          <a:lstStyle/>
          <a:p>
            <a:pPr defTabSz="914400"/>
            <a:endParaRPr lang="en-US">
              <a:solidFill>
                <a:prstClr val="black"/>
              </a:solidFill>
            </a:endParaRPr>
          </a:p>
        </p:txBody>
      </p:sp>
      <p:sp>
        <p:nvSpPr>
          <p:cNvPr id="7" name="Slide Number Placeholder 6"/>
          <p:cNvSpPr>
            <a:spLocks noGrp="1"/>
          </p:cNvSpPr>
          <p:nvPr>
            <p:ph type="sldNum" sz="quarter" idx="12"/>
          </p:nvPr>
        </p:nvSpPr>
        <p:spPr/>
        <p:txBody>
          <a:bodyPr/>
          <a:lstStyle/>
          <a:p>
            <a:fld id="{27019B88-CD42-45A9-8D5B-BEF706A5207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11918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51905"/>
          </a:xfrm>
        </p:spPr>
        <p:txBody>
          <a:bodyPr/>
          <a:lstStyle/>
          <a:p>
            <a:r>
              <a:rPr lang="en-US"/>
              <a:t>Click to edit Master title style</a:t>
            </a:r>
          </a:p>
        </p:txBody>
      </p:sp>
      <p:sp>
        <p:nvSpPr>
          <p:cNvPr id="3" name="Content Placeholder 2"/>
          <p:cNvSpPr>
            <a:spLocks noGrp="1"/>
          </p:cNvSpPr>
          <p:nvPr>
            <p:ph idx="1"/>
          </p:nvPr>
        </p:nvSpPr>
        <p:spPr>
          <a:xfrm>
            <a:off x="457200" y="1130060"/>
            <a:ext cx="8229600" cy="5080959"/>
          </a:xfrm>
        </p:spPr>
        <p:txBody>
          <a:bodyPr>
            <a:normAutofit/>
          </a:bodyPr>
          <a:lstStyle>
            <a:lvl1pPr>
              <a:defRPr sz="2400">
                <a:latin typeface="Times New Roman" pitchFamily="18" charset="0"/>
                <a:cs typeface="Times New Roman" pitchFamily="18" charset="0"/>
              </a:defRPr>
            </a:lvl1pPr>
            <a:lvl2pPr>
              <a:defRPr sz="2000">
                <a:latin typeface="Times New Roman" pitchFamily="18" charset="0"/>
                <a:cs typeface="Times New Roman" pitchFamily="18" charset="0"/>
              </a:defRPr>
            </a:lvl2pPr>
            <a:lvl3pPr>
              <a:defRPr sz="1800">
                <a:latin typeface="Times New Roman" pitchFamily="18" charset="0"/>
                <a:cs typeface="Times New Roman" pitchFamily="18" charset="0"/>
              </a:defRPr>
            </a:lvl3pPr>
            <a:lvl4pPr>
              <a:defRPr sz="1600">
                <a:latin typeface="Times New Roman" pitchFamily="18" charset="0"/>
                <a:cs typeface="Times New Roman" pitchFamily="18" charset="0"/>
              </a:defRPr>
            </a:lvl4pPr>
            <a:lvl5pPr>
              <a:defRPr sz="1600">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5DCB603-DD01-A748-9C61-5B34346B2E0D}" type="datetimeFigureOut">
              <a:rPr lang="en-US" smtClean="0"/>
              <a:t>3/9/2020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D8A63-AB99-094D-874B-7C6430332091}" type="slidenum">
              <a:rPr lang="en-US" smtClean="0"/>
              <a:t>‹#›</a:t>
            </a:fld>
            <a:endParaRPr lang="en-US"/>
          </a:p>
        </p:txBody>
      </p:sp>
    </p:spTree>
    <p:extLst>
      <p:ext uri="{BB962C8B-B14F-4D97-AF65-F5344CB8AC3E}">
        <p14:creationId xmlns:p14="http://schemas.microsoft.com/office/powerpoint/2010/main" val="40602429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0" y="6501735"/>
            <a:ext cx="3733800" cy="365125"/>
          </a:xfrm>
          <a:prstGeom prst="rect">
            <a:avLst/>
          </a:prstGeom>
        </p:spPr>
        <p:txBody>
          <a:bodyPr/>
          <a:lstStyle/>
          <a:p>
            <a:pPr defTabSz="914400"/>
            <a:endParaRPr lang="en-US">
              <a:solidFill>
                <a:prstClr val="black"/>
              </a:solidFill>
            </a:endParaRPr>
          </a:p>
        </p:txBody>
      </p:sp>
      <p:sp>
        <p:nvSpPr>
          <p:cNvPr id="6" name="Footer Placeholder 5"/>
          <p:cNvSpPr>
            <a:spLocks noGrp="1"/>
          </p:cNvSpPr>
          <p:nvPr>
            <p:ph type="ftr" sz="quarter" idx="11"/>
          </p:nvPr>
        </p:nvSpPr>
        <p:spPr>
          <a:xfrm>
            <a:off x="3505200" y="6492875"/>
            <a:ext cx="2895600" cy="365125"/>
          </a:xfrm>
          <a:prstGeom prst="rect">
            <a:avLst/>
          </a:prstGeom>
        </p:spPr>
        <p:txBody>
          <a:bodyPr/>
          <a:lstStyle/>
          <a:p>
            <a:pPr defTabSz="914400"/>
            <a:endParaRPr lang="en-US">
              <a:solidFill>
                <a:prstClr val="black"/>
              </a:solidFill>
            </a:endParaRPr>
          </a:p>
        </p:txBody>
      </p:sp>
      <p:sp>
        <p:nvSpPr>
          <p:cNvPr id="7" name="Slide Number Placeholder 6"/>
          <p:cNvSpPr>
            <a:spLocks noGrp="1"/>
          </p:cNvSpPr>
          <p:nvPr>
            <p:ph type="sldNum" sz="quarter" idx="12"/>
          </p:nvPr>
        </p:nvSpPr>
        <p:spPr/>
        <p:txBody>
          <a:bodyPr/>
          <a:lstStyle/>
          <a:p>
            <a:fld id="{27019B88-CD42-45A9-8D5B-BEF706A5207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292359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0" y="6501735"/>
            <a:ext cx="3733800" cy="365125"/>
          </a:xfrm>
          <a:prstGeom prst="rect">
            <a:avLst/>
          </a:prstGeom>
        </p:spPr>
        <p:txBody>
          <a:bodyPr/>
          <a:lstStyle/>
          <a:p>
            <a:pPr defTabSz="914400"/>
            <a:endParaRPr lang="en-US">
              <a:solidFill>
                <a:prstClr val="black"/>
              </a:solidFill>
            </a:endParaRPr>
          </a:p>
        </p:txBody>
      </p:sp>
      <p:sp>
        <p:nvSpPr>
          <p:cNvPr id="5" name="Footer Placeholder 4"/>
          <p:cNvSpPr>
            <a:spLocks noGrp="1"/>
          </p:cNvSpPr>
          <p:nvPr>
            <p:ph type="ftr" sz="quarter" idx="11"/>
          </p:nvPr>
        </p:nvSpPr>
        <p:spPr>
          <a:xfrm>
            <a:off x="3505200" y="6492875"/>
            <a:ext cx="2895600" cy="365125"/>
          </a:xfrm>
          <a:prstGeom prst="rect">
            <a:avLst/>
          </a:prstGeom>
        </p:spPr>
        <p:txBody>
          <a:bodyPr/>
          <a:lstStyle/>
          <a:p>
            <a:pPr defTabSz="914400"/>
            <a:endParaRPr lang="en-US">
              <a:solidFill>
                <a:prstClr val="black"/>
              </a:solidFill>
            </a:endParaRPr>
          </a:p>
        </p:txBody>
      </p:sp>
      <p:sp>
        <p:nvSpPr>
          <p:cNvPr id="6" name="Slide Number Placeholder 5"/>
          <p:cNvSpPr>
            <a:spLocks noGrp="1"/>
          </p:cNvSpPr>
          <p:nvPr>
            <p:ph type="sldNum" sz="quarter" idx="12"/>
          </p:nvPr>
        </p:nvSpPr>
        <p:spPr/>
        <p:txBody>
          <a:bodyPr/>
          <a:lstStyle/>
          <a:p>
            <a:fld id="{27019B88-CD42-45A9-8D5B-BEF706A5207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11395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0" y="6501735"/>
            <a:ext cx="3733800" cy="365125"/>
          </a:xfrm>
          <a:prstGeom prst="rect">
            <a:avLst/>
          </a:prstGeom>
        </p:spPr>
        <p:txBody>
          <a:bodyPr/>
          <a:lstStyle/>
          <a:p>
            <a:pPr defTabSz="914400"/>
            <a:endParaRPr lang="en-US">
              <a:solidFill>
                <a:prstClr val="black"/>
              </a:solidFill>
            </a:endParaRPr>
          </a:p>
        </p:txBody>
      </p:sp>
      <p:sp>
        <p:nvSpPr>
          <p:cNvPr id="5" name="Footer Placeholder 4"/>
          <p:cNvSpPr>
            <a:spLocks noGrp="1"/>
          </p:cNvSpPr>
          <p:nvPr>
            <p:ph type="ftr" sz="quarter" idx="11"/>
          </p:nvPr>
        </p:nvSpPr>
        <p:spPr>
          <a:xfrm>
            <a:off x="3505200" y="6492875"/>
            <a:ext cx="2895600" cy="365125"/>
          </a:xfrm>
          <a:prstGeom prst="rect">
            <a:avLst/>
          </a:prstGeom>
        </p:spPr>
        <p:txBody>
          <a:bodyPr/>
          <a:lstStyle/>
          <a:p>
            <a:pPr defTabSz="914400"/>
            <a:endParaRPr lang="en-US">
              <a:solidFill>
                <a:prstClr val="black"/>
              </a:solidFill>
            </a:endParaRPr>
          </a:p>
        </p:txBody>
      </p:sp>
      <p:sp>
        <p:nvSpPr>
          <p:cNvPr id="6" name="Slide Number Placeholder 5"/>
          <p:cNvSpPr>
            <a:spLocks noGrp="1"/>
          </p:cNvSpPr>
          <p:nvPr>
            <p:ph type="sldNum" sz="quarter" idx="12"/>
          </p:nvPr>
        </p:nvSpPr>
        <p:spPr/>
        <p:txBody>
          <a:bodyPr/>
          <a:lstStyle/>
          <a:p>
            <a:fld id="{27019B88-CD42-45A9-8D5B-BEF706A5207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03974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DCB603-DD01-A748-9C61-5B34346B2E0D}" type="datetimeFigureOut">
              <a:rPr lang="en-US" smtClean="0"/>
              <a:t>3/9/2020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D8A63-AB99-094D-874B-7C6430332091}" type="slidenum">
              <a:rPr lang="en-US" smtClean="0"/>
              <a:t>‹#›</a:t>
            </a:fld>
            <a:endParaRPr lang="en-US"/>
          </a:p>
        </p:txBody>
      </p:sp>
    </p:spTree>
    <p:extLst>
      <p:ext uri="{BB962C8B-B14F-4D97-AF65-F5344CB8AC3E}">
        <p14:creationId xmlns:p14="http://schemas.microsoft.com/office/powerpoint/2010/main" val="343987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DCB603-DD01-A748-9C61-5B34346B2E0D}" type="datetimeFigureOut">
              <a:rPr lang="en-US" smtClean="0"/>
              <a:t>3/9/2020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AD8A63-AB99-094D-874B-7C6430332091}" type="slidenum">
              <a:rPr lang="en-US" smtClean="0"/>
              <a:t>‹#›</a:t>
            </a:fld>
            <a:endParaRPr lang="en-US"/>
          </a:p>
        </p:txBody>
      </p:sp>
    </p:spTree>
    <p:extLst>
      <p:ext uri="{BB962C8B-B14F-4D97-AF65-F5344CB8AC3E}">
        <p14:creationId xmlns:p14="http://schemas.microsoft.com/office/powerpoint/2010/main" val="225599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DCB603-DD01-A748-9C61-5B34346B2E0D}" type="datetimeFigureOut">
              <a:rPr lang="en-US" smtClean="0"/>
              <a:t>3/9/2020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AD8A63-AB99-094D-874B-7C6430332091}" type="slidenum">
              <a:rPr lang="en-US" smtClean="0"/>
              <a:t>‹#›</a:t>
            </a:fld>
            <a:endParaRPr lang="en-US"/>
          </a:p>
        </p:txBody>
      </p:sp>
    </p:spTree>
    <p:extLst>
      <p:ext uri="{BB962C8B-B14F-4D97-AF65-F5344CB8AC3E}">
        <p14:creationId xmlns:p14="http://schemas.microsoft.com/office/powerpoint/2010/main" val="3399160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DCB603-DD01-A748-9C61-5B34346B2E0D}" type="datetimeFigureOut">
              <a:rPr lang="en-US" smtClean="0"/>
              <a:t>3/9/2020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AD8A63-AB99-094D-874B-7C6430332091}" type="slidenum">
              <a:rPr lang="en-US" smtClean="0"/>
              <a:t>‹#›</a:t>
            </a:fld>
            <a:endParaRPr lang="en-US"/>
          </a:p>
        </p:txBody>
      </p:sp>
    </p:spTree>
    <p:extLst>
      <p:ext uri="{BB962C8B-B14F-4D97-AF65-F5344CB8AC3E}">
        <p14:creationId xmlns:p14="http://schemas.microsoft.com/office/powerpoint/2010/main" val="3280488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DCB603-DD01-A748-9C61-5B34346B2E0D}" type="datetimeFigureOut">
              <a:rPr lang="en-US" smtClean="0"/>
              <a:t>3/9/2020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AD8A63-AB99-094D-874B-7C6430332091}" type="slidenum">
              <a:rPr lang="en-US" smtClean="0"/>
              <a:t>‹#›</a:t>
            </a:fld>
            <a:endParaRPr lang="en-US"/>
          </a:p>
        </p:txBody>
      </p:sp>
    </p:spTree>
    <p:extLst>
      <p:ext uri="{BB962C8B-B14F-4D97-AF65-F5344CB8AC3E}">
        <p14:creationId xmlns:p14="http://schemas.microsoft.com/office/powerpoint/2010/main" val="3084919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DCB603-DD01-A748-9C61-5B34346B2E0D}" type="datetimeFigureOut">
              <a:rPr lang="en-US" smtClean="0"/>
              <a:t>3/9/2020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AD8A63-AB99-094D-874B-7C6430332091}" type="slidenum">
              <a:rPr lang="en-US" smtClean="0"/>
              <a:t>‹#›</a:t>
            </a:fld>
            <a:endParaRPr lang="en-US"/>
          </a:p>
        </p:txBody>
      </p:sp>
    </p:spTree>
    <p:extLst>
      <p:ext uri="{BB962C8B-B14F-4D97-AF65-F5344CB8AC3E}">
        <p14:creationId xmlns:p14="http://schemas.microsoft.com/office/powerpoint/2010/main" val="179122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DCB603-DD01-A748-9C61-5B34346B2E0D}" type="datetimeFigureOut">
              <a:rPr lang="en-US" smtClean="0"/>
              <a:t>3/9/2020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AD8A63-AB99-094D-874B-7C6430332091}" type="slidenum">
              <a:rPr lang="en-US" smtClean="0"/>
              <a:t>‹#›</a:t>
            </a:fld>
            <a:endParaRPr lang="en-US"/>
          </a:p>
        </p:txBody>
      </p:sp>
    </p:spTree>
    <p:extLst>
      <p:ext uri="{BB962C8B-B14F-4D97-AF65-F5344CB8AC3E}">
        <p14:creationId xmlns:p14="http://schemas.microsoft.com/office/powerpoint/2010/main" val="2560969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DCB603-DD01-A748-9C61-5B34346B2E0D}" type="datetimeFigureOut">
              <a:rPr lang="en-US" smtClean="0"/>
              <a:t>3/9/2020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AD8A63-AB99-094D-874B-7C6430332091}" type="slidenum">
              <a:rPr lang="en-US" smtClean="0"/>
              <a:t>‹#›</a:t>
            </a:fld>
            <a:endParaRPr lang="en-US"/>
          </a:p>
        </p:txBody>
      </p:sp>
    </p:spTree>
    <p:extLst>
      <p:ext uri="{BB962C8B-B14F-4D97-AF65-F5344CB8AC3E}">
        <p14:creationId xmlns:p14="http://schemas.microsoft.com/office/powerpoint/2010/main" val="39948607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6200"/>
            <a:ext cx="8229600" cy="762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143000"/>
            <a:ext cx="8229600" cy="5181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0" y="6477000"/>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4"/>
          </p:nvPr>
        </p:nvSpPr>
        <p:spPr>
          <a:xfrm>
            <a:off x="8458200" y="6503508"/>
            <a:ext cx="533400" cy="354492"/>
          </a:xfrm>
          <a:prstGeom prst="rect">
            <a:avLst/>
          </a:prstGeom>
        </p:spPr>
        <p:txBody>
          <a:bodyPr vert="horz" lIns="91440" tIns="45720" rIns="91440" bIns="45720" rtlCol="0" anchor="ctr"/>
          <a:lstStyle>
            <a:lvl1pPr algn="r">
              <a:defRPr sz="1200">
                <a:solidFill>
                  <a:schemeClr val="tx1"/>
                </a:solidFill>
              </a:defRPr>
            </a:lvl1pPr>
          </a:lstStyle>
          <a:p>
            <a:pPr defTabSz="914400"/>
            <a:fld id="{27019B88-CD42-45A9-8D5B-BEF706A52079}" type="slidenum">
              <a:rPr lang="en-US" smtClean="0">
                <a:solidFill>
                  <a:prstClr val="black"/>
                </a:solidFill>
              </a:rPr>
              <a:pPr defTabSz="914400"/>
              <a:t>‹#›</a:t>
            </a:fld>
            <a:endParaRPr lang="en-US" dirty="0">
              <a:solidFill>
                <a:prstClr val="black"/>
              </a:solidFill>
            </a:endParaRPr>
          </a:p>
        </p:txBody>
      </p:sp>
      <p:cxnSp>
        <p:nvCxnSpPr>
          <p:cNvPr id="11" name="Straight Connector 10"/>
          <p:cNvCxnSpPr/>
          <p:nvPr userDrawn="1"/>
        </p:nvCxnSpPr>
        <p:spPr>
          <a:xfrm>
            <a:off x="0" y="91440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19194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28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2.png"/><Relationship Id="rId5" Type="http://schemas.openxmlformats.org/officeDocument/2006/relationships/hyperlink" Target="mailto:cyma@mail.ustc.edu.cn"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3.xml"/><Relationship Id="rId7" Type="http://schemas.openxmlformats.org/officeDocument/2006/relationships/image" Target="../media/image14.PNG"/><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13.PNG"/><Relationship Id="rId5" Type="http://schemas.openxmlformats.org/officeDocument/2006/relationships/image" Target="../media/image12.jpg"/><Relationship Id="rId10" Type="http://schemas.openxmlformats.org/officeDocument/2006/relationships/image" Target="../media/image2.png"/><Relationship Id="rId4" Type="http://schemas.openxmlformats.org/officeDocument/2006/relationships/notesSlide" Target="../notesSlides/notesSlide14.xml"/><Relationship Id="rId9"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wma"/><Relationship Id="rId1" Type="http://schemas.microsoft.com/office/2007/relationships/media" Target="../media/media17.wm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wma"/><Relationship Id="rId1" Type="http://schemas.microsoft.com/office/2007/relationships/media" Target="../media/media18.wm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2.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image" Target="../media/image21.png"/><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1.wma"/><Relationship Id="rId1" Type="http://schemas.microsoft.com/office/2007/relationships/media" Target="../media/media21.wm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2.wma"/><Relationship Id="rId1" Type="http://schemas.microsoft.com/office/2007/relationships/media" Target="../media/media22.wm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3.wma"/><Relationship Id="rId1" Type="http://schemas.microsoft.com/office/2007/relationships/media" Target="../media/media23.wm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179467"/>
            <a:ext cx="8499410" cy="1030264"/>
          </a:xfrm>
        </p:spPr>
        <p:txBody>
          <a:bodyPr>
            <a:normAutofit fontScale="90000"/>
          </a:bodyPr>
          <a:lstStyle/>
          <a:p>
            <a:r>
              <a:rPr lang="en-US" altLang="zh-CN" dirty="0" smtClean="0">
                <a:solidFill>
                  <a:srgbClr val="0000FF"/>
                </a:solidFill>
              </a:rPr>
              <a:t>Convolutional neural network-based coefficients prediction for HEVC intra-predicted residuals </a:t>
            </a:r>
            <a:endParaRPr lang="en-US" dirty="0">
              <a:solidFill>
                <a:srgbClr val="0000FF"/>
              </a:solidFill>
            </a:endParaRPr>
          </a:p>
        </p:txBody>
      </p:sp>
      <p:sp>
        <p:nvSpPr>
          <p:cNvPr id="3" name="Subtitle 2"/>
          <p:cNvSpPr>
            <a:spLocks noGrp="1"/>
          </p:cNvSpPr>
          <p:nvPr>
            <p:ph idx="1"/>
          </p:nvPr>
        </p:nvSpPr>
        <p:spPr>
          <a:xfrm>
            <a:off x="571500" y="3522216"/>
            <a:ext cx="8001000" cy="2701031"/>
          </a:xfrm>
        </p:spPr>
        <p:txBody>
          <a:bodyPr>
            <a:normAutofit/>
          </a:bodyPr>
          <a:lstStyle/>
          <a:p>
            <a:pPr marL="0" indent="0" algn="ctr">
              <a:buNone/>
            </a:pPr>
            <a:r>
              <a:rPr lang="en-US" dirty="0" err="1" smtClean="0"/>
              <a:t>Changyue</a:t>
            </a:r>
            <a:r>
              <a:rPr lang="en-US" dirty="0" smtClean="0"/>
              <a:t> Ma</a:t>
            </a:r>
            <a:r>
              <a:rPr lang="en-US" dirty="0" smtClean="0">
                <a:solidFill>
                  <a:schemeClr val="tx1"/>
                </a:solidFill>
              </a:rPr>
              <a:t>, Dong Liu, Li </a:t>
            </a:r>
            <a:r>
              <a:rPr lang="en-US" dirty="0" err="1" smtClean="0">
                <a:solidFill>
                  <a:schemeClr val="tx1"/>
                </a:solidFill>
              </a:rPr>
              <a:t>Li</a:t>
            </a:r>
            <a:r>
              <a:rPr lang="en-US" dirty="0" smtClean="0">
                <a:solidFill>
                  <a:schemeClr val="tx1"/>
                </a:solidFill>
              </a:rPr>
              <a:t>, Yao Wang, </a:t>
            </a:r>
            <a:r>
              <a:rPr lang="en-US" dirty="0"/>
              <a:t>F</a:t>
            </a:r>
            <a:r>
              <a:rPr lang="en-US" altLang="zh-CN" dirty="0" smtClean="0">
                <a:solidFill>
                  <a:schemeClr val="tx1"/>
                </a:solidFill>
              </a:rPr>
              <a:t>eng</a:t>
            </a:r>
            <a:r>
              <a:rPr lang="en-US" dirty="0" smtClean="0">
                <a:solidFill>
                  <a:schemeClr val="tx1"/>
                </a:solidFill>
              </a:rPr>
              <a:t> Wu</a:t>
            </a:r>
          </a:p>
          <a:p>
            <a:pPr marL="0" indent="0" algn="ctr">
              <a:buNone/>
            </a:pPr>
            <a:r>
              <a:rPr lang="en-US" altLang="zh-CN" sz="2000" dirty="0"/>
              <a:t>University of Science and Technology of </a:t>
            </a:r>
            <a:r>
              <a:rPr lang="en-US" altLang="zh-CN" sz="2000" dirty="0" smtClean="0"/>
              <a:t>China</a:t>
            </a:r>
            <a:endParaRPr lang="en-US" sz="2000" dirty="0" smtClean="0"/>
          </a:p>
          <a:p>
            <a:pPr marL="0" indent="0" algn="ctr">
              <a:buNone/>
            </a:pPr>
            <a:r>
              <a:rPr lang="en-US" sz="2000" dirty="0" smtClean="0"/>
              <a:t>University of Missouri, Kansas City</a:t>
            </a:r>
          </a:p>
          <a:p>
            <a:pPr marL="0" indent="0" algn="ctr">
              <a:buNone/>
            </a:pPr>
            <a:r>
              <a:rPr lang="en-US" sz="2000" dirty="0" smtClean="0"/>
              <a:t>New York University</a:t>
            </a:r>
            <a:endParaRPr lang="en-US" sz="2000" dirty="0"/>
          </a:p>
          <a:p>
            <a:pPr marL="0" indent="0" algn="ctr">
              <a:buNone/>
            </a:pPr>
            <a:r>
              <a:rPr lang="en-US" sz="2000" dirty="0" smtClean="0"/>
              <a:t>Email</a:t>
            </a:r>
            <a:r>
              <a:rPr lang="en-US" sz="2000" dirty="0"/>
              <a:t>: </a:t>
            </a:r>
            <a:r>
              <a:rPr lang="en-US" sz="2000" dirty="0" smtClean="0">
                <a:hlinkClick r:id="rId5"/>
              </a:rPr>
              <a:t>cyma@mail.ustc.edu.cn</a:t>
            </a:r>
            <a:endParaRPr lang="en-US" sz="2000" dirty="0"/>
          </a:p>
          <a:p>
            <a:pPr marL="0" indent="0" algn="ctr">
              <a:buNone/>
            </a:pPr>
            <a:endParaRPr lang="en-US" sz="2000" dirty="0"/>
          </a:p>
        </p:txBody>
      </p:sp>
      <p:pic>
        <p:nvPicPr>
          <p:cNvPr id="6" name="音频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321661572"/>
      </p:ext>
    </p:extLst>
  </p:cSld>
  <p:clrMapOvr>
    <a:masterClrMapping/>
  </p:clrMapOvr>
  <mc:AlternateContent xmlns:mc="http://schemas.openxmlformats.org/markup-compatibility/2006" xmlns:p14="http://schemas.microsoft.com/office/powerpoint/2010/main">
    <mc:Choice Requires="p14">
      <p:transition spd="slow" p14:dur="2000" advTm="21023"/>
    </mc:Choice>
    <mc:Fallback xmlns="">
      <p:transition spd="slow" advTm="21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Prior works</a:t>
            </a:r>
            <a:endParaRPr lang="zh-CN" altLang="en-US" dirty="0"/>
          </a:p>
        </p:txBody>
      </p:sp>
      <p:sp>
        <p:nvSpPr>
          <p:cNvPr id="3" name="内容占位符 2"/>
          <p:cNvSpPr>
            <a:spLocks noGrp="1"/>
          </p:cNvSpPr>
          <p:nvPr>
            <p:ph idx="1"/>
          </p:nvPr>
        </p:nvSpPr>
        <p:spPr/>
        <p:txBody>
          <a:bodyPr/>
          <a:lstStyle/>
          <a:p>
            <a:r>
              <a:rPr lang="en-US" altLang="zh-CN" dirty="0" smtClean="0"/>
              <a:t>Neural network based entropy coding </a:t>
            </a:r>
            <a:endParaRPr lang="en-US" altLang="zh-CN" dirty="0"/>
          </a:p>
          <a:p>
            <a:pPr lvl="1"/>
            <a:r>
              <a:rPr lang="en-US" altLang="zh-CN" dirty="0" smtClean="0"/>
              <a:t>Predict the transform coefficients probability distribution with convolutional neural networks (CNNs).</a:t>
            </a:r>
          </a:p>
        </p:txBody>
      </p:sp>
      <p:sp>
        <p:nvSpPr>
          <p:cNvPr id="4" name="灯片编号占位符 3"/>
          <p:cNvSpPr>
            <a:spLocks noGrp="1"/>
          </p:cNvSpPr>
          <p:nvPr>
            <p:ph type="sldNum" sz="quarter" idx="12"/>
          </p:nvPr>
        </p:nvSpPr>
        <p:spPr/>
        <p:txBody>
          <a:bodyPr/>
          <a:lstStyle/>
          <a:p>
            <a:r>
              <a:rPr lang="en-US"/>
              <a:t>p.</a:t>
            </a:r>
            <a:fld id="{27019B88-CD42-45A9-8D5B-BEF706A52079}" type="slidenum">
              <a:rPr lang="en-US" smtClean="0"/>
              <a:pPr/>
              <a:t>10</a:t>
            </a:fld>
            <a:endParaRPr lang="en-US" dirty="0"/>
          </a:p>
        </p:txBody>
      </p:sp>
      <p:sp>
        <p:nvSpPr>
          <p:cNvPr id="8" name="文本框 7"/>
          <p:cNvSpPr txBox="1"/>
          <p:nvPr/>
        </p:nvSpPr>
        <p:spPr>
          <a:xfrm>
            <a:off x="107004" y="5739825"/>
            <a:ext cx="9036996" cy="584775"/>
          </a:xfrm>
          <a:prstGeom prst="rect">
            <a:avLst/>
          </a:prstGeom>
          <a:noFill/>
        </p:spPr>
        <p:txBody>
          <a:bodyPr wrap="square" rtlCol="0">
            <a:spAutoFit/>
          </a:bodyPr>
          <a:lstStyle/>
          <a:p>
            <a:r>
              <a:rPr lang="en-US" altLang="zh-CN" sz="1600" dirty="0"/>
              <a:t>C. Ma, D. Liu, X. </a:t>
            </a:r>
            <a:r>
              <a:rPr lang="en-US" altLang="zh-CN" sz="1600" dirty="0" err="1"/>
              <a:t>Peng</a:t>
            </a:r>
            <a:r>
              <a:rPr lang="en-US" altLang="zh-CN" sz="1600" dirty="0"/>
              <a:t>, L. Li, and F. Wu</a:t>
            </a:r>
            <a:r>
              <a:rPr lang="en-US" altLang="zh-CN" sz="1600"/>
              <a:t>, </a:t>
            </a:r>
            <a:r>
              <a:rPr lang="en-US" altLang="zh-CN" sz="1600" smtClean="0"/>
              <a:t>“Convolutional </a:t>
            </a:r>
            <a:r>
              <a:rPr lang="en-US" altLang="zh-CN" sz="1600" dirty="0"/>
              <a:t>neural </a:t>
            </a:r>
            <a:r>
              <a:rPr lang="en-US" altLang="zh-CN" sz="1600" dirty="0" smtClean="0"/>
              <a:t>network-based arithmetic </a:t>
            </a:r>
            <a:r>
              <a:rPr lang="en-US" altLang="zh-CN" sz="1600" dirty="0"/>
              <a:t>coding for HEVC intra-predicted residues," IEEE Transactions on </a:t>
            </a:r>
            <a:r>
              <a:rPr lang="en-US" altLang="zh-CN" sz="1600" dirty="0" smtClean="0"/>
              <a:t>Circuits and </a:t>
            </a:r>
            <a:r>
              <a:rPr lang="en-US" altLang="zh-CN" sz="1600" dirty="0"/>
              <a:t>Systems for Video Technology, 2019.</a:t>
            </a:r>
            <a:endParaRPr lang="zh-CN" altLang="en-US" sz="1600" dirty="0"/>
          </a:p>
        </p:txBody>
      </p:sp>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1512" y="2283825"/>
            <a:ext cx="6560976" cy="3456000"/>
          </a:xfrm>
          <a:prstGeom prst="rect">
            <a:avLst/>
          </a:prstGeom>
        </p:spPr>
      </p:pic>
      <p:pic>
        <p:nvPicPr>
          <p:cNvPr id="9" name="音频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728347988"/>
      </p:ext>
    </p:extLst>
  </p:cSld>
  <p:clrMapOvr>
    <a:masterClrMapping/>
  </p:clrMapOvr>
  <mc:AlternateContent xmlns:mc="http://schemas.openxmlformats.org/markup-compatibility/2006" xmlns:p14="http://schemas.microsoft.com/office/powerpoint/2010/main">
    <mc:Choice Requires="p14">
      <p:transition spd="slow" p14:dur="2000" advTm="62140"/>
    </mc:Choice>
    <mc:Fallback xmlns="">
      <p:transition spd="slow" advTm="62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Outline</a:t>
            </a:r>
            <a:endParaRPr lang="zh-CN" altLang="en-US" dirty="0"/>
          </a:p>
        </p:txBody>
      </p:sp>
      <p:sp>
        <p:nvSpPr>
          <p:cNvPr id="3" name="内容占位符 2"/>
          <p:cNvSpPr>
            <a:spLocks noGrp="1"/>
          </p:cNvSpPr>
          <p:nvPr>
            <p:ph idx="1"/>
          </p:nvPr>
        </p:nvSpPr>
        <p:spPr/>
        <p:txBody>
          <a:bodyPr/>
          <a:lstStyle/>
          <a:p>
            <a:r>
              <a:rPr lang="en-US" altLang="zh-CN" dirty="0"/>
              <a:t>Introduction</a:t>
            </a:r>
          </a:p>
          <a:p>
            <a:r>
              <a:rPr lang="en-US" altLang="zh-CN" dirty="0"/>
              <a:t>Prior works</a:t>
            </a:r>
          </a:p>
          <a:p>
            <a:r>
              <a:rPr lang="en-US" altLang="zh-CN" b="1" dirty="0"/>
              <a:t>Proposed algorithms</a:t>
            </a:r>
          </a:p>
          <a:p>
            <a:r>
              <a:rPr lang="en-US" altLang="zh-CN" dirty="0" smtClean="0"/>
              <a:t>Experimental </a:t>
            </a:r>
            <a:r>
              <a:rPr lang="en-US" altLang="zh-CN" dirty="0"/>
              <a:t>results</a:t>
            </a:r>
          </a:p>
          <a:p>
            <a:r>
              <a:rPr lang="en-US" altLang="zh-CN" dirty="0"/>
              <a:t>Conclusion</a:t>
            </a:r>
          </a:p>
          <a:p>
            <a:pPr lvl="1"/>
            <a:endParaRPr lang="zh-CN" altLang="en-US" dirty="0"/>
          </a:p>
        </p:txBody>
      </p:sp>
      <p:sp>
        <p:nvSpPr>
          <p:cNvPr id="4" name="灯片编号占位符 3"/>
          <p:cNvSpPr>
            <a:spLocks noGrp="1"/>
          </p:cNvSpPr>
          <p:nvPr>
            <p:ph type="sldNum" sz="quarter" idx="12"/>
          </p:nvPr>
        </p:nvSpPr>
        <p:spPr/>
        <p:txBody>
          <a:bodyPr/>
          <a:lstStyle/>
          <a:p>
            <a:r>
              <a:rPr lang="en-US"/>
              <a:t>p.</a:t>
            </a:r>
            <a:fld id="{27019B88-CD42-45A9-8D5B-BEF706A52079}" type="slidenum">
              <a:rPr lang="en-US" smtClean="0"/>
              <a:pPr/>
              <a:t>11</a:t>
            </a:fld>
            <a:endParaRPr lang="en-US" dirty="0"/>
          </a:p>
        </p:txBody>
      </p:sp>
      <p:pic>
        <p:nvPicPr>
          <p:cNvPr id="7" name="音频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268697673"/>
      </p:ext>
    </p:extLst>
  </p:cSld>
  <p:clrMapOvr>
    <a:masterClrMapping/>
  </p:clrMapOvr>
  <mc:AlternateContent xmlns:mc="http://schemas.openxmlformats.org/markup-compatibility/2006" xmlns:p14="http://schemas.microsoft.com/office/powerpoint/2010/main">
    <mc:Choice Requires="p14">
      <p:transition spd="slow" p14:dur="2000" advTm="6145"/>
    </mc:Choice>
    <mc:Fallback xmlns="">
      <p:transition spd="slow" advTm="6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Overview of the proposed scheme</a:t>
            </a:r>
            <a:endParaRPr lang="zh-CN" altLang="en-US" dirty="0"/>
          </a:p>
        </p:txBody>
      </p:sp>
      <p:sp>
        <p:nvSpPr>
          <p:cNvPr id="3" name="内容占位符 2"/>
          <p:cNvSpPr>
            <a:spLocks noGrp="1"/>
          </p:cNvSpPr>
          <p:nvPr>
            <p:ph idx="1"/>
          </p:nvPr>
        </p:nvSpPr>
        <p:spPr/>
        <p:txBody>
          <a:bodyPr/>
          <a:lstStyle/>
          <a:p>
            <a:r>
              <a:rPr lang="en-US" altLang="zh-CN" dirty="0" smtClean="0"/>
              <a:t>Position of the proposed scheme in HEVC</a:t>
            </a:r>
            <a:endParaRPr lang="en-US" altLang="zh-CN" dirty="0"/>
          </a:p>
          <a:p>
            <a:pPr lvl="1"/>
            <a:r>
              <a:rPr lang="en-US" altLang="zh-CN" dirty="0" smtClean="0"/>
              <a:t>Locate between quantization and entropy coding </a:t>
            </a:r>
            <a:endParaRPr lang="en-US" altLang="zh-CN" dirty="0"/>
          </a:p>
          <a:p>
            <a:pPr lvl="1"/>
            <a:r>
              <a:rPr lang="en-US" altLang="zh-CN" dirty="0" smtClean="0"/>
              <a:t>One flag is added in CU level to control on/off of the proposed scheme</a:t>
            </a:r>
            <a:endParaRPr lang="en-US" altLang="zh-CN" dirty="0"/>
          </a:p>
        </p:txBody>
      </p:sp>
      <p:sp>
        <p:nvSpPr>
          <p:cNvPr id="4" name="灯片编号占位符 3"/>
          <p:cNvSpPr>
            <a:spLocks noGrp="1"/>
          </p:cNvSpPr>
          <p:nvPr>
            <p:ph type="sldNum" sz="quarter" idx="12"/>
          </p:nvPr>
        </p:nvSpPr>
        <p:spPr/>
        <p:txBody>
          <a:bodyPr/>
          <a:lstStyle/>
          <a:p>
            <a:r>
              <a:rPr lang="en-US"/>
              <a:t>p.</a:t>
            </a:r>
            <a:fld id="{27019B88-CD42-45A9-8D5B-BEF706A52079}" type="slidenum">
              <a:rPr lang="en-US" smtClean="0"/>
              <a:pPr/>
              <a:t>12</a:t>
            </a:fld>
            <a:endParaRPr lang="en-US" dirty="0"/>
          </a:p>
        </p:txBody>
      </p:sp>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904" y="2653672"/>
            <a:ext cx="7580191" cy="3204000"/>
          </a:xfrm>
          <a:prstGeom prst="rect">
            <a:avLst/>
          </a:prstGeom>
        </p:spPr>
      </p:pic>
      <p:pic>
        <p:nvPicPr>
          <p:cNvPr id="8" name="音频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22812134"/>
      </p:ext>
    </p:extLst>
  </p:cSld>
  <p:clrMapOvr>
    <a:masterClrMapping/>
  </p:clrMapOvr>
  <mc:AlternateContent xmlns:mc="http://schemas.openxmlformats.org/markup-compatibility/2006" xmlns:p14="http://schemas.microsoft.com/office/powerpoint/2010/main">
    <mc:Choice Requires="p14">
      <p:transition spd="slow" p14:dur="2000" advTm="43752"/>
    </mc:Choice>
    <mc:Fallback xmlns="">
      <p:transition spd="slow" advTm="43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Overview of the proposed scheme</a:t>
            </a:r>
            <a:endParaRPr lang="zh-CN" altLang="en-US" dirty="0"/>
          </a:p>
        </p:txBody>
      </p:sp>
      <p:sp>
        <p:nvSpPr>
          <p:cNvPr id="3" name="内容占位符 2"/>
          <p:cNvSpPr>
            <a:spLocks noGrp="1"/>
          </p:cNvSpPr>
          <p:nvPr>
            <p:ph idx="1"/>
          </p:nvPr>
        </p:nvSpPr>
        <p:spPr/>
        <p:txBody>
          <a:bodyPr/>
          <a:lstStyle/>
          <a:p>
            <a:r>
              <a:rPr lang="en-US" altLang="zh-CN" dirty="0" smtClean="0"/>
              <a:t>Coefficients Division Groups</a:t>
            </a:r>
            <a:endParaRPr lang="en-US" altLang="zh-CN" dirty="0"/>
          </a:p>
          <a:p>
            <a:pPr lvl="1"/>
            <a:r>
              <a:rPr lang="en-US" altLang="zh-CN" dirty="0" smtClean="0"/>
              <a:t>Divide finer in lower frequencies and rougher in higher frequencies</a:t>
            </a:r>
            <a:endParaRPr lang="en-US" altLang="zh-CN" dirty="0"/>
          </a:p>
          <a:p>
            <a:pPr lvl="1"/>
            <a:r>
              <a:rPr lang="en-US" altLang="zh-CN" dirty="0" smtClean="0"/>
              <a:t>Divide finer in </a:t>
            </a:r>
            <a:r>
              <a:rPr lang="en-US" altLang="zh-CN" dirty="0" err="1" smtClean="0"/>
              <a:t>luma</a:t>
            </a:r>
            <a:r>
              <a:rPr lang="en-US" altLang="zh-CN" dirty="0" smtClean="0"/>
              <a:t> channel and rougher in </a:t>
            </a:r>
            <a:r>
              <a:rPr lang="en-US" altLang="zh-CN" dirty="0" err="1" smtClean="0"/>
              <a:t>chroma</a:t>
            </a:r>
            <a:r>
              <a:rPr lang="en-US" altLang="zh-CN" dirty="0" smtClean="0"/>
              <a:t> channels</a:t>
            </a:r>
            <a:endParaRPr lang="en-US" altLang="zh-CN" dirty="0"/>
          </a:p>
        </p:txBody>
      </p:sp>
      <p:sp>
        <p:nvSpPr>
          <p:cNvPr id="4" name="灯片编号占位符 3"/>
          <p:cNvSpPr>
            <a:spLocks noGrp="1"/>
          </p:cNvSpPr>
          <p:nvPr>
            <p:ph type="sldNum" sz="quarter" idx="12"/>
          </p:nvPr>
        </p:nvSpPr>
        <p:spPr/>
        <p:txBody>
          <a:bodyPr/>
          <a:lstStyle/>
          <a:p>
            <a:r>
              <a:rPr lang="en-US"/>
              <a:t>p.</a:t>
            </a:r>
            <a:fld id="{27019B88-CD42-45A9-8D5B-BEF706A52079}" type="slidenum">
              <a:rPr lang="en-US" smtClean="0"/>
              <a:pPr/>
              <a:t>13</a:t>
            </a:fld>
            <a:endParaRPr lang="en-US" dirty="0"/>
          </a:p>
        </p:txBody>
      </p:sp>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520" y="2668645"/>
            <a:ext cx="8158959" cy="3024000"/>
          </a:xfrm>
          <a:prstGeom prst="rect">
            <a:avLst/>
          </a:prstGeom>
        </p:spPr>
      </p:pic>
      <p:pic>
        <p:nvPicPr>
          <p:cNvPr id="8" name="音频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40521181"/>
      </p:ext>
    </p:extLst>
  </p:cSld>
  <p:clrMapOvr>
    <a:masterClrMapping/>
  </p:clrMapOvr>
  <mc:AlternateContent xmlns:mc="http://schemas.openxmlformats.org/markup-compatibility/2006" xmlns:p14="http://schemas.microsoft.com/office/powerpoint/2010/main">
    <mc:Choice Requires="p14">
      <p:transition spd="slow" p14:dur="2000" advTm="65642"/>
    </mc:Choice>
    <mc:Fallback xmlns="">
      <p:transition spd="slow" advTm="65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Overview of the proposed scheme</a:t>
            </a:r>
            <a:endParaRPr lang="zh-CN" altLang="en-US" dirty="0"/>
          </a:p>
        </p:txBody>
      </p:sp>
      <p:sp>
        <p:nvSpPr>
          <p:cNvPr id="3" name="内容占位符 2"/>
          <p:cNvSpPr>
            <a:spLocks noGrp="1"/>
          </p:cNvSpPr>
          <p:nvPr>
            <p:ph idx="1"/>
          </p:nvPr>
        </p:nvSpPr>
        <p:spPr/>
        <p:txBody>
          <a:bodyPr/>
          <a:lstStyle/>
          <a:p>
            <a:r>
              <a:rPr lang="en-US" altLang="zh-CN" dirty="0" smtClean="0"/>
              <a:t>Flowchart of the proposed scheme </a:t>
            </a:r>
            <a:endParaRPr lang="en-US" altLang="zh-CN" dirty="0"/>
          </a:p>
          <a:p>
            <a:pPr lvl="1"/>
            <a:r>
              <a:rPr lang="en-US" altLang="zh-CN" dirty="0" smtClean="0"/>
              <a:t>Predict the coefficients from higher frequency to lower frequency</a:t>
            </a:r>
            <a:endParaRPr lang="en-US" altLang="zh-CN" dirty="0"/>
          </a:p>
          <a:p>
            <a:pPr lvl="1"/>
            <a:r>
              <a:rPr lang="en-US" altLang="zh-CN" dirty="0" smtClean="0"/>
              <a:t>Compare original coefficients and residual coefficients with RDO</a:t>
            </a:r>
            <a:endParaRPr lang="en-US" altLang="zh-CN" dirty="0"/>
          </a:p>
        </p:txBody>
      </p:sp>
      <p:sp>
        <p:nvSpPr>
          <p:cNvPr id="4" name="灯片编号占位符 3"/>
          <p:cNvSpPr>
            <a:spLocks noGrp="1"/>
          </p:cNvSpPr>
          <p:nvPr>
            <p:ph type="sldNum" sz="quarter" idx="12"/>
          </p:nvPr>
        </p:nvSpPr>
        <p:spPr/>
        <p:txBody>
          <a:bodyPr/>
          <a:lstStyle/>
          <a:p>
            <a:r>
              <a:rPr lang="en-US"/>
              <a:t>p.</a:t>
            </a:r>
            <a:fld id="{27019B88-CD42-45A9-8D5B-BEF706A52079}" type="slidenum">
              <a:rPr lang="en-US" smtClean="0"/>
              <a:pPr/>
              <a:t>14</a:t>
            </a:fld>
            <a:endParaRPr lang="en-US" dirty="0"/>
          </a:p>
        </p:txBody>
      </p:sp>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5696" y="2454054"/>
            <a:ext cx="6295121" cy="3960000"/>
          </a:xfrm>
          <a:prstGeom prst="rect">
            <a:avLst/>
          </a:prstGeom>
        </p:spPr>
      </p:pic>
      <p:pic>
        <p:nvPicPr>
          <p:cNvPr id="8" name="音频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56913994"/>
      </p:ext>
    </p:extLst>
  </p:cSld>
  <p:clrMapOvr>
    <a:masterClrMapping/>
  </p:clrMapOvr>
  <mc:AlternateContent xmlns:mc="http://schemas.openxmlformats.org/markup-compatibility/2006" xmlns:p14="http://schemas.microsoft.com/office/powerpoint/2010/main">
    <mc:Choice Requires="p14">
      <p:transition spd="slow" p14:dur="2000" advTm="42911"/>
    </mc:Choice>
    <mc:Fallback xmlns="">
      <p:transition spd="slow" advTm="42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Neural Network Details</a:t>
            </a:r>
            <a:endParaRPr lang="zh-CN" altLang="en-US" dirty="0"/>
          </a:p>
        </p:txBody>
      </p:sp>
      <p:sp>
        <p:nvSpPr>
          <p:cNvPr id="3" name="内容占位符 2"/>
          <p:cNvSpPr>
            <a:spLocks noGrp="1"/>
          </p:cNvSpPr>
          <p:nvPr>
            <p:ph idx="1"/>
          </p:nvPr>
        </p:nvSpPr>
        <p:spPr/>
        <p:txBody>
          <a:bodyPr/>
          <a:lstStyle/>
          <a:p>
            <a:r>
              <a:rPr lang="en-US" altLang="zh-CN" dirty="0" smtClean="0"/>
              <a:t>Neural network structure </a:t>
            </a:r>
            <a:endParaRPr lang="en-US" altLang="zh-CN" dirty="0"/>
          </a:p>
          <a:p>
            <a:pPr lvl="1"/>
            <a:r>
              <a:rPr lang="en-US" altLang="zh-CN" dirty="0" smtClean="0"/>
              <a:t>Divide the neural network into input, middle, and output layer</a:t>
            </a:r>
            <a:endParaRPr lang="en-US" altLang="zh-CN" dirty="0"/>
          </a:p>
          <a:p>
            <a:pPr lvl="1"/>
            <a:r>
              <a:rPr lang="en-US" altLang="zh-CN" dirty="0" smtClean="0"/>
              <a:t>4x4, 8x8, 16x16, 32x32 transform block correspond to 1,2,3,4 middle layer with the same input and output layers</a:t>
            </a:r>
            <a:endParaRPr lang="en-US" altLang="zh-CN" dirty="0"/>
          </a:p>
        </p:txBody>
      </p:sp>
      <p:sp>
        <p:nvSpPr>
          <p:cNvPr id="4" name="灯片编号占位符 3"/>
          <p:cNvSpPr>
            <a:spLocks noGrp="1"/>
          </p:cNvSpPr>
          <p:nvPr>
            <p:ph type="sldNum" sz="quarter" idx="12"/>
          </p:nvPr>
        </p:nvSpPr>
        <p:spPr/>
        <p:txBody>
          <a:bodyPr/>
          <a:lstStyle/>
          <a:p>
            <a:r>
              <a:rPr lang="en-US"/>
              <a:t>p.</a:t>
            </a:r>
            <a:fld id="{27019B88-CD42-45A9-8D5B-BEF706A52079}" type="slidenum">
              <a:rPr lang="en-US" smtClean="0"/>
              <a:pPr/>
              <a:t>15</a:t>
            </a:fld>
            <a:endParaRPr lang="en-US" dirty="0"/>
          </a:p>
        </p:txBody>
      </p:sp>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752" y="2792508"/>
            <a:ext cx="7749210" cy="2880000"/>
          </a:xfrm>
          <a:prstGeom prst="rect">
            <a:avLst/>
          </a:prstGeom>
        </p:spPr>
      </p:pic>
      <p:pic>
        <p:nvPicPr>
          <p:cNvPr id="8" name="音频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012722329"/>
      </p:ext>
    </p:extLst>
  </p:cSld>
  <p:clrMapOvr>
    <a:masterClrMapping/>
  </p:clrMapOvr>
  <mc:AlternateContent xmlns:mc="http://schemas.openxmlformats.org/markup-compatibility/2006" xmlns:p14="http://schemas.microsoft.com/office/powerpoint/2010/main">
    <mc:Choice Requires="p14">
      <p:transition spd="slow" p14:dur="2000" advTm="38509"/>
    </mc:Choice>
    <mc:Fallback xmlns="">
      <p:transition spd="slow" advTm="38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Neural Network Details</a:t>
            </a:r>
            <a:endParaRPr lang="zh-CN" altLang="en-US" dirty="0"/>
          </a:p>
        </p:txBody>
      </p:sp>
      <p:sp>
        <p:nvSpPr>
          <p:cNvPr id="3" name="内容占位符 2"/>
          <p:cNvSpPr>
            <a:spLocks noGrp="1"/>
          </p:cNvSpPr>
          <p:nvPr>
            <p:ph idx="1"/>
          </p:nvPr>
        </p:nvSpPr>
        <p:spPr/>
        <p:txBody>
          <a:bodyPr/>
          <a:lstStyle/>
          <a:p>
            <a:r>
              <a:rPr lang="en-US" altLang="zh-CN" dirty="0" smtClean="0"/>
              <a:t>Neural network inputs</a:t>
            </a:r>
            <a:endParaRPr lang="en-US" altLang="zh-CN" dirty="0"/>
          </a:p>
          <a:p>
            <a:pPr lvl="1"/>
            <a:r>
              <a:rPr lang="en-US" altLang="zh-CN" dirty="0" smtClean="0"/>
              <a:t>Joint the neighboring left-top, top, right-top, left and left-bottom normal reconstructed blocks with current partial reconstructed block with predicted coefficients. Fill right, right-bottom, bottom blocks with default values.</a:t>
            </a:r>
          </a:p>
          <a:p>
            <a:r>
              <a:rPr lang="en-US" altLang="zh-CN" dirty="0"/>
              <a:t>Neural network </a:t>
            </a:r>
            <a:r>
              <a:rPr lang="en-US" altLang="zh-CN" dirty="0" smtClean="0"/>
              <a:t>training</a:t>
            </a:r>
            <a:endParaRPr lang="en-US" altLang="zh-CN" dirty="0"/>
          </a:p>
          <a:p>
            <a:pPr lvl="1"/>
            <a:r>
              <a:rPr lang="en-US" altLang="zh-CN" dirty="0" smtClean="0"/>
              <a:t>Loss function:</a:t>
            </a:r>
          </a:p>
          <a:p>
            <a:pPr marL="457200" lvl="1" indent="0">
              <a:buNone/>
            </a:pPr>
            <a:endParaRPr lang="en-US" altLang="zh-CN" dirty="0" smtClean="0"/>
          </a:p>
          <a:p>
            <a:pPr marL="457200" lvl="1" indent="0">
              <a:buNone/>
            </a:pPr>
            <a:endParaRPr lang="en-US" altLang="zh-CN" dirty="0"/>
          </a:p>
        </p:txBody>
      </p:sp>
      <p:sp>
        <p:nvSpPr>
          <p:cNvPr id="4" name="灯片编号占位符 3"/>
          <p:cNvSpPr>
            <a:spLocks noGrp="1"/>
          </p:cNvSpPr>
          <p:nvPr>
            <p:ph type="sldNum" sz="quarter" idx="12"/>
          </p:nvPr>
        </p:nvSpPr>
        <p:spPr/>
        <p:txBody>
          <a:bodyPr/>
          <a:lstStyle/>
          <a:p>
            <a:r>
              <a:rPr lang="en-US"/>
              <a:t>p.</a:t>
            </a:r>
            <a:fld id="{27019B88-CD42-45A9-8D5B-BEF706A52079}" type="slidenum">
              <a:rPr lang="en-US" smtClean="0"/>
              <a:pPr/>
              <a:t>16</a:t>
            </a:fld>
            <a:endParaRPr lang="en-US" dirty="0"/>
          </a:p>
        </p:txBody>
      </p:sp>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6988" y="2707806"/>
            <a:ext cx="1800000" cy="1800000"/>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4493" y="3716255"/>
            <a:ext cx="2461473" cy="823031"/>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4493" y="4539286"/>
            <a:ext cx="243861" cy="304826"/>
          </a:xfrm>
          <a:prstGeom prst="rect">
            <a:avLst/>
          </a:prstGeom>
        </p:spPr>
      </p:pic>
      <p:sp>
        <p:nvSpPr>
          <p:cNvPr id="9" name="文本框 8"/>
          <p:cNvSpPr txBox="1"/>
          <p:nvPr/>
        </p:nvSpPr>
        <p:spPr>
          <a:xfrm>
            <a:off x="1498354" y="4507806"/>
            <a:ext cx="2529191" cy="367785"/>
          </a:xfrm>
          <a:prstGeom prst="rect">
            <a:avLst/>
          </a:prstGeom>
          <a:noFill/>
        </p:spPr>
        <p:txBody>
          <a:bodyPr wrap="square" rtlCol="0">
            <a:spAutoFit/>
          </a:bodyPr>
          <a:lstStyle/>
          <a:p>
            <a:r>
              <a:rPr lang="en-US" altLang="zh-CN" dirty="0"/>
              <a:t>:</a:t>
            </a:r>
            <a:r>
              <a:rPr lang="en-US" altLang="zh-CN" dirty="0" smtClean="0"/>
              <a:t> the parameter set</a:t>
            </a:r>
            <a:endParaRPr lang="zh-CN" altLang="en-US" dirty="0"/>
          </a:p>
        </p:txBody>
      </p:sp>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4493" y="5008926"/>
            <a:ext cx="304826" cy="342930"/>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4493" y="5403850"/>
            <a:ext cx="335309" cy="434378"/>
          </a:xfrm>
          <a:prstGeom prst="rect">
            <a:avLst/>
          </a:prstGeom>
        </p:spPr>
      </p:pic>
      <p:sp>
        <p:nvSpPr>
          <p:cNvPr id="12" name="文本框 11"/>
          <p:cNvSpPr txBox="1"/>
          <p:nvPr/>
        </p:nvSpPr>
        <p:spPr>
          <a:xfrm>
            <a:off x="1498354" y="4963052"/>
            <a:ext cx="2529191" cy="367785"/>
          </a:xfrm>
          <a:prstGeom prst="rect">
            <a:avLst/>
          </a:prstGeom>
          <a:noFill/>
        </p:spPr>
        <p:txBody>
          <a:bodyPr wrap="square" rtlCol="0">
            <a:spAutoFit/>
          </a:bodyPr>
          <a:lstStyle/>
          <a:p>
            <a:r>
              <a:rPr lang="en-US" altLang="zh-CN" dirty="0"/>
              <a:t>:</a:t>
            </a:r>
            <a:r>
              <a:rPr lang="en-US" altLang="zh-CN" dirty="0" smtClean="0"/>
              <a:t> the </a:t>
            </a:r>
            <a:r>
              <a:rPr lang="en-US" altLang="zh-CN" i="1" dirty="0" err="1" smtClean="0"/>
              <a:t>i</a:t>
            </a:r>
            <a:r>
              <a:rPr lang="en-US" altLang="zh-CN" dirty="0" err="1" smtClean="0"/>
              <a:t>th</a:t>
            </a:r>
            <a:r>
              <a:rPr lang="en-US" altLang="zh-CN" dirty="0" smtClean="0"/>
              <a:t> target label</a:t>
            </a:r>
            <a:endParaRPr lang="zh-CN" altLang="en-US" dirty="0"/>
          </a:p>
        </p:txBody>
      </p:sp>
      <p:sp>
        <p:nvSpPr>
          <p:cNvPr id="14" name="文本框 13"/>
          <p:cNvSpPr txBox="1"/>
          <p:nvPr/>
        </p:nvSpPr>
        <p:spPr>
          <a:xfrm>
            <a:off x="1504840" y="5417015"/>
            <a:ext cx="3611909" cy="369332"/>
          </a:xfrm>
          <a:prstGeom prst="rect">
            <a:avLst/>
          </a:prstGeom>
          <a:noFill/>
        </p:spPr>
        <p:txBody>
          <a:bodyPr wrap="square" rtlCol="0">
            <a:spAutoFit/>
          </a:bodyPr>
          <a:lstStyle/>
          <a:p>
            <a:r>
              <a:rPr lang="en-US" altLang="zh-CN" dirty="0"/>
              <a:t>:</a:t>
            </a:r>
            <a:r>
              <a:rPr lang="en-US" altLang="zh-CN" dirty="0" smtClean="0"/>
              <a:t> the </a:t>
            </a:r>
            <a:r>
              <a:rPr lang="en-US" altLang="zh-CN" i="1" dirty="0" err="1" smtClean="0"/>
              <a:t>i</a:t>
            </a:r>
            <a:r>
              <a:rPr lang="en-US" altLang="zh-CN" dirty="0" err="1" smtClean="0"/>
              <a:t>th</a:t>
            </a:r>
            <a:r>
              <a:rPr lang="en-US" altLang="zh-CN" dirty="0" smtClean="0"/>
              <a:t> predicted coefficients group</a:t>
            </a:r>
            <a:endParaRPr lang="zh-CN" altLang="en-US" dirty="0"/>
          </a:p>
        </p:txBody>
      </p:sp>
      <p:pic>
        <p:nvPicPr>
          <p:cNvPr id="15" name="音频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11009347"/>
      </p:ext>
    </p:extLst>
  </p:cSld>
  <p:clrMapOvr>
    <a:masterClrMapping/>
  </p:clrMapOvr>
  <mc:AlternateContent xmlns:mc="http://schemas.openxmlformats.org/markup-compatibility/2006" xmlns:p14="http://schemas.microsoft.com/office/powerpoint/2010/main">
    <mc:Choice Requires="p14">
      <p:transition spd="slow" p14:dur="2000" advTm="84877"/>
    </mc:Choice>
    <mc:Fallback xmlns="">
      <p:transition spd="slow" advTm="84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Outline</a:t>
            </a:r>
            <a:endParaRPr lang="zh-CN" altLang="en-US" dirty="0"/>
          </a:p>
        </p:txBody>
      </p:sp>
      <p:sp>
        <p:nvSpPr>
          <p:cNvPr id="3" name="内容占位符 2"/>
          <p:cNvSpPr>
            <a:spLocks noGrp="1"/>
          </p:cNvSpPr>
          <p:nvPr>
            <p:ph idx="1"/>
          </p:nvPr>
        </p:nvSpPr>
        <p:spPr/>
        <p:txBody>
          <a:bodyPr/>
          <a:lstStyle/>
          <a:p>
            <a:r>
              <a:rPr lang="en-US" altLang="zh-CN" dirty="0"/>
              <a:t>Introduction</a:t>
            </a:r>
          </a:p>
          <a:p>
            <a:r>
              <a:rPr lang="en-US" altLang="zh-CN" dirty="0"/>
              <a:t>Prior works</a:t>
            </a:r>
          </a:p>
          <a:p>
            <a:r>
              <a:rPr lang="en-US" altLang="zh-CN" dirty="0"/>
              <a:t>Proposed algorithms</a:t>
            </a:r>
          </a:p>
          <a:p>
            <a:r>
              <a:rPr lang="en-US" altLang="zh-CN" b="1" dirty="0" smtClean="0"/>
              <a:t>Experimental </a:t>
            </a:r>
            <a:r>
              <a:rPr lang="en-US" altLang="zh-CN" b="1" dirty="0"/>
              <a:t>results</a:t>
            </a:r>
          </a:p>
          <a:p>
            <a:r>
              <a:rPr lang="en-US" altLang="zh-CN" dirty="0"/>
              <a:t>Conclusion</a:t>
            </a:r>
          </a:p>
          <a:p>
            <a:pPr lvl="1"/>
            <a:endParaRPr lang="zh-CN" altLang="en-US" dirty="0"/>
          </a:p>
        </p:txBody>
      </p:sp>
      <p:sp>
        <p:nvSpPr>
          <p:cNvPr id="4" name="灯片编号占位符 3"/>
          <p:cNvSpPr>
            <a:spLocks noGrp="1"/>
          </p:cNvSpPr>
          <p:nvPr>
            <p:ph type="sldNum" sz="quarter" idx="12"/>
          </p:nvPr>
        </p:nvSpPr>
        <p:spPr/>
        <p:txBody>
          <a:bodyPr/>
          <a:lstStyle/>
          <a:p>
            <a:r>
              <a:rPr lang="en-US"/>
              <a:t>p.</a:t>
            </a:r>
            <a:fld id="{27019B88-CD42-45A9-8D5B-BEF706A52079}" type="slidenum">
              <a:rPr lang="en-US" smtClean="0"/>
              <a:pPr/>
              <a:t>17</a:t>
            </a:fld>
            <a:endParaRPr lang="en-US" dirty="0"/>
          </a:p>
        </p:txBody>
      </p:sp>
      <p:pic>
        <p:nvPicPr>
          <p:cNvPr id="7" name="音频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892462969"/>
      </p:ext>
    </p:extLst>
  </p:cSld>
  <p:clrMapOvr>
    <a:masterClrMapping/>
  </p:clrMapOvr>
  <mc:AlternateContent xmlns:mc="http://schemas.openxmlformats.org/markup-compatibility/2006" xmlns:p14="http://schemas.microsoft.com/office/powerpoint/2010/main">
    <mc:Choice Requires="p14">
      <p:transition spd="slow" p14:dur="2000" advTm="7881"/>
    </mc:Choice>
    <mc:Fallback xmlns="">
      <p:transition spd="slow" advTm="7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Experimental result</a:t>
            </a:r>
            <a:endParaRPr lang="zh-CN" altLang="en-US" dirty="0"/>
          </a:p>
        </p:txBody>
      </p:sp>
      <p:sp>
        <p:nvSpPr>
          <p:cNvPr id="3" name="内容占位符 2"/>
          <p:cNvSpPr>
            <a:spLocks noGrp="1"/>
          </p:cNvSpPr>
          <p:nvPr>
            <p:ph idx="1"/>
          </p:nvPr>
        </p:nvSpPr>
        <p:spPr/>
        <p:txBody>
          <a:bodyPr/>
          <a:lstStyle/>
          <a:p>
            <a:r>
              <a:rPr lang="en-US" altLang="zh-CN" dirty="0"/>
              <a:t>Experiments setup</a:t>
            </a:r>
          </a:p>
          <a:p>
            <a:pPr lvl="1"/>
            <a:r>
              <a:rPr lang="en-US" altLang="zh-CN" dirty="0"/>
              <a:t>Implement the proposed algorithm in the HM reference software</a:t>
            </a:r>
          </a:p>
          <a:p>
            <a:pPr lvl="1"/>
            <a:r>
              <a:rPr lang="en-US" altLang="zh-CN" dirty="0"/>
              <a:t>Test sequences: </a:t>
            </a:r>
            <a:r>
              <a:rPr lang="en-US" altLang="zh-CN" dirty="0" smtClean="0"/>
              <a:t>18 8 bit natural sequences come from HEVC CTC; </a:t>
            </a:r>
          </a:p>
          <a:p>
            <a:pPr marL="457200" lvl="1" indent="0">
              <a:buNone/>
            </a:pPr>
            <a:r>
              <a:rPr lang="en-US" altLang="zh-CN" dirty="0"/>
              <a:t> </a:t>
            </a:r>
            <a:r>
              <a:rPr lang="en-US" altLang="zh-CN" dirty="0" smtClean="0"/>
              <a:t>                                  7 sequences come from UVG</a:t>
            </a:r>
            <a:endParaRPr lang="en-US" altLang="zh-CN" dirty="0"/>
          </a:p>
          <a:p>
            <a:pPr lvl="1"/>
            <a:r>
              <a:rPr lang="en-US" altLang="zh-CN" dirty="0"/>
              <a:t>BD-rate is calculated </a:t>
            </a:r>
            <a:r>
              <a:rPr lang="en-US" altLang="zh-CN" dirty="0" smtClean="0"/>
              <a:t>for coding performance evaluation</a:t>
            </a:r>
          </a:p>
          <a:p>
            <a:pPr lvl="1"/>
            <a:r>
              <a:rPr lang="en-US" altLang="zh-CN" dirty="0" smtClean="0"/>
              <a:t>Configuration: All Intra (AI) </a:t>
            </a:r>
            <a:endParaRPr lang="en-US" altLang="zh-CN" dirty="0"/>
          </a:p>
          <a:p>
            <a:pPr lvl="1"/>
            <a:r>
              <a:rPr lang="en-US" altLang="zh-CN" dirty="0"/>
              <a:t>Comparison with </a:t>
            </a:r>
            <a:r>
              <a:rPr lang="en-US" altLang="zh-CN" dirty="0" smtClean="0"/>
              <a:t>HEVC anchor with SDH on and off</a:t>
            </a:r>
            <a:endParaRPr lang="en-US" altLang="zh-CN" dirty="0"/>
          </a:p>
          <a:p>
            <a:pPr lvl="1"/>
            <a:r>
              <a:rPr lang="en-US" altLang="zh-CN" dirty="0"/>
              <a:t>QP tested: </a:t>
            </a:r>
            <a:r>
              <a:rPr lang="en-US" altLang="zh-CN" dirty="0" smtClean="0"/>
              <a:t>22, 27, 32, 37</a:t>
            </a:r>
            <a:endParaRPr lang="zh-CN" altLang="en-US" dirty="0"/>
          </a:p>
        </p:txBody>
      </p:sp>
      <p:sp>
        <p:nvSpPr>
          <p:cNvPr id="4" name="灯片编号占位符 3"/>
          <p:cNvSpPr>
            <a:spLocks noGrp="1"/>
          </p:cNvSpPr>
          <p:nvPr>
            <p:ph type="sldNum" sz="quarter" idx="12"/>
          </p:nvPr>
        </p:nvSpPr>
        <p:spPr/>
        <p:txBody>
          <a:bodyPr/>
          <a:lstStyle/>
          <a:p>
            <a:r>
              <a:rPr lang="en-US"/>
              <a:t>p.</a:t>
            </a:r>
            <a:fld id="{27019B88-CD42-45A9-8D5B-BEF706A52079}" type="slidenum">
              <a:rPr lang="en-US" smtClean="0"/>
              <a:pPr/>
              <a:t>18</a:t>
            </a:fld>
            <a:endParaRPr lang="en-US" dirty="0"/>
          </a:p>
        </p:txBody>
      </p:sp>
      <p:pic>
        <p:nvPicPr>
          <p:cNvPr id="7" name="音频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11956199"/>
      </p:ext>
    </p:extLst>
  </p:cSld>
  <p:clrMapOvr>
    <a:masterClrMapping/>
  </p:clrMapOvr>
  <mc:AlternateContent xmlns:mc="http://schemas.openxmlformats.org/markup-compatibility/2006" xmlns:p14="http://schemas.microsoft.com/office/powerpoint/2010/main">
    <mc:Choice Requires="p14">
      <p:transition spd="slow" p14:dur="2000" advTm="57756"/>
    </mc:Choice>
    <mc:Fallback xmlns="">
      <p:transition spd="slow" advTm="57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Experimental result</a:t>
            </a:r>
            <a:endParaRPr lang="zh-CN" altLang="en-US" dirty="0"/>
          </a:p>
        </p:txBody>
      </p:sp>
      <p:sp>
        <p:nvSpPr>
          <p:cNvPr id="3" name="内容占位符 2"/>
          <p:cNvSpPr>
            <a:spLocks noGrp="1"/>
          </p:cNvSpPr>
          <p:nvPr>
            <p:ph idx="1"/>
          </p:nvPr>
        </p:nvSpPr>
        <p:spPr/>
        <p:txBody>
          <a:bodyPr/>
          <a:lstStyle/>
          <a:p>
            <a:r>
              <a:rPr lang="en-US" altLang="zh-CN" dirty="0"/>
              <a:t>The </a:t>
            </a:r>
            <a:r>
              <a:rPr lang="en-US" altLang="zh-CN" dirty="0" smtClean="0"/>
              <a:t>coding performance</a:t>
            </a:r>
            <a:endParaRPr lang="en-US" altLang="zh-CN" dirty="0"/>
          </a:p>
          <a:p>
            <a:pPr lvl="1"/>
            <a:r>
              <a:rPr lang="en-US" altLang="zh-CN" dirty="0"/>
              <a:t>1</a:t>
            </a:r>
            <a:r>
              <a:rPr lang="en-US" altLang="zh-CN" dirty="0" smtClean="0"/>
              <a:t>.8</a:t>
            </a:r>
            <a:r>
              <a:rPr lang="en-US" altLang="zh-CN" dirty="0"/>
              <a:t>% and </a:t>
            </a:r>
            <a:r>
              <a:rPr lang="en-US" altLang="zh-CN" dirty="0" smtClean="0"/>
              <a:t>2.7</a:t>
            </a:r>
            <a:r>
              <a:rPr lang="en-US" altLang="zh-CN" dirty="0"/>
              <a:t>% </a:t>
            </a:r>
            <a:r>
              <a:rPr lang="en-US" altLang="zh-CN" dirty="0" smtClean="0"/>
              <a:t>BD-rate reductions compared with SDH on and off</a:t>
            </a:r>
          </a:p>
          <a:p>
            <a:pPr lvl="1"/>
            <a:r>
              <a:rPr lang="en-US" altLang="zh-CN" dirty="0" smtClean="0"/>
              <a:t>2.9% and 3.8% BD-rate reductions for Class UVG (4K)</a:t>
            </a:r>
            <a:endParaRPr lang="en-US" altLang="zh-CN" dirty="0"/>
          </a:p>
        </p:txBody>
      </p:sp>
      <p:sp>
        <p:nvSpPr>
          <p:cNvPr id="4" name="灯片编号占位符 3"/>
          <p:cNvSpPr>
            <a:spLocks noGrp="1"/>
          </p:cNvSpPr>
          <p:nvPr>
            <p:ph type="sldNum" sz="quarter" idx="12"/>
          </p:nvPr>
        </p:nvSpPr>
        <p:spPr/>
        <p:txBody>
          <a:bodyPr/>
          <a:lstStyle/>
          <a:p>
            <a:r>
              <a:rPr lang="en-US"/>
              <a:t>p.</a:t>
            </a:r>
            <a:fld id="{27019B88-CD42-45A9-8D5B-BEF706A52079}" type="slidenum">
              <a:rPr lang="en-US" smtClean="0"/>
              <a:pPr/>
              <a:t>19</a:t>
            </a:fld>
            <a:endParaRPr lang="en-US" dirty="0"/>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1926" y="2361887"/>
            <a:ext cx="5057603" cy="4104000"/>
          </a:xfrm>
          <a:prstGeom prst="rect">
            <a:avLst/>
          </a:prstGeom>
        </p:spPr>
      </p:pic>
      <p:pic>
        <p:nvPicPr>
          <p:cNvPr id="8" name="音频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29868325"/>
      </p:ext>
    </p:extLst>
  </p:cSld>
  <p:clrMapOvr>
    <a:masterClrMapping/>
  </p:clrMapOvr>
  <mc:AlternateContent xmlns:mc="http://schemas.openxmlformats.org/markup-compatibility/2006" xmlns:p14="http://schemas.microsoft.com/office/powerpoint/2010/main">
    <mc:Choice Requires="p14">
      <p:transition spd="slow" p14:dur="2000" advTm="86646"/>
    </mc:Choice>
    <mc:Fallback xmlns="">
      <p:transition spd="slow" advTm="86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Outline</a:t>
            </a:r>
            <a:endParaRPr lang="zh-CN" altLang="en-US" dirty="0"/>
          </a:p>
        </p:txBody>
      </p:sp>
      <p:sp>
        <p:nvSpPr>
          <p:cNvPr id="3" name="内容占位符 2"/>
          <p:cNvSpPr>
            <a:spLocks noGrp="1"/>
          </p:cNvSpPr>
          <p:nvPr>
            <p:ph idx="1"/>
          </p:nvPr>
        </p:nvSpPr>
        <p:spPr/>
        <p:txBody>
          <a:bodyPr/>
          <a:lstStyle/>
          <a:p>
            <a:r>
              <a:rPr lang="en-US" altLang="zh-CN" dirty="0"/>
              <a:t>Introduction</a:t>
            </a:r>
          </a:p>
          <a:p>
            <a:r>
              <a:rPr lang="en-US" altLang="zh-CN" dirty="0"/>
              <a:t>Prior works</a:t>
            </a:r>
          </a:p>
          <a:p>
            <a:r>
              <a:rPr lang="en-US" altLang="zh-CN" dirty="0"/>
              <a:t>Proposed algorithms</a:t>
            </a:r>
          </a:p>
          <a:p>
            <a:r>
              <a:rPr lang="en-US" altLang="zh-CN" dirty="0" smtClean="0"/>
              <a:t>Experimental </a:t>
            </a:r>
            <a:r>
              <a:rPr lang="en-US" altLang="zh-CN" dirty="0"/>
              <a:t>results</a:t>
            </a:r>
          </a:p>
          <a:p>
            <a:r>
              <a:rPr lang="en-US" altLang="zh-CN" dirty="0"/>
              <a:t>Conclusion and future </a:t>
            </a:r>
            <a:r>
              <a:rPr lang="en-US" altLang="zh-CN" dirty="0" smtClean="0"/>
              <a:t>work</a:t>
            </a:r>
            <a:endParaRPr lang="en-US" altLang="zh-CN" dirty="0"/>
          </a:p>
        </p:txBody>
      </p:sp>
      <p:sp>
        <p:nvSpPr>
          <p:cNvPr id="4" name="灯片编号占位符 3"/>
          <p:cNvSpPr>
            <a:spLocks noGrp="1"/>
          </p:cNvSpPr>
          <p:nvPr>
            <p:ph type="sldNum" sz="quarter" idx="12"/>
          </p:nvPr>
        </p:nvSpPr>
        <p:spPr/>
        <p:txBody>
          <a:bodyPr/>
          <a:lstStyle/>
          <a:p>
            <a:r>
              <a:rPr lang="en-US"/>
              <a:t>p.</a:t>
            </a:r>
            <a:fld id="{27019B88-CD42-45A9-8D5B-BEF706A52079}" type="slidenum">
              <a:rPr lang="en-US" smtClean="0"/>
              <a:pPr/>
              <a:t>2</a:t>
            </a:fld>
            <a:endParaRPr lang="en-US" dirty="0"/>
          </a:p>
        </p:txBody>
      </p:sp>
      <p:pic>
        <p:nvPicPr>
          <p:cNvPr id="7" name="音频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45715228"/>
      </p:ext>
    </p:extLst>
  </p:cSld>
  <p:clrMapOvr>
    <a:masterClrMapping/>
  </p:clrMapOvr>
  <mc:AlternateContent xmlns:mc="http://schemas.openxmlformats.org/markup-compatibility/2006" xmlns:p14="http://schemas.microsoft.com/office/powerpoint/2010/main">
    <mc:Choice Requires="p14">
      <p:transition spd="slow" p14:dur="2000" advTm="13165"/>
    </mc:Choice>
    <mc:Fallback xmlns="">
      <p:transition spd="slow" advTm="13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Experimental result</a:t>
            </a:r>
            <a:endParaRPr lang="zh-CN" altLang="en-US" dirty="0"/>
          </a:p>
        </p:txBody>
      </p:sp>
      <p:sp>
        <p:nvSpPr>
          <p:cNvPr id="3" name="内容占位符 2"/>
          <p:cNvSpPr>
            <a:spLocks noGrp="1"/>
          </p:cNvSpPr>
          <p:nvPr>
            <p:ph idx="1"/>
          </p:nvPr>
        </p:nvSpPr>
        <p:spPr/>
        <p:txBody>
          <a:bodyPr/>
          <a:lstStyle/>
          <a:p>
            <a:r>
              <a:rPr lang="en-US" altLang="zh-CN" dirty="0" smtClean="0"/>
              <a:t>RD curves</a:t>
            </a:r>
          </a:p>
          <a:p>
            <a:pPr marL="0" indent="0">
              <a:buNone/>
            </a:pPr>
            <a:endParaRPr lang="en-US" altLang="zh-CN" dirty="0" smtClean="0"/>
          </a:p>
          <a:p>
            <a:pPr marL="0" indent="0">
              <a:buNone/>
            </a:pPr>
            <a:endParaRPr lang="en-US" altLang="zh-CN" dirty="0"/>
          </a:p>
          <a:p>
            <a:pPr marL="0" indent="0">
              <a:buNone/>
            </a:pPr>
            <a:endParaRPr lang="en-US" altLang="zh-CN" dirty="0" smtClean="0"/>
          </a:p>
          <a:p>
            <a:pPr marL="0" indent="0">
              <a:buNone/>
            </a:pPr>
            <a:endParaRPr lang="en-US" altLang="zh-CN" dirty="0"/>
          </a:p>
          <a:p>
            <a:pPr marL="0" indent="0">
              <a:buNone/>
            </a:pPr>
            <a:endParaRPr lang="en-US" altLang="zh-CN" dirty="0" smtClean="0"/>
          </a:p>
          <a:p>
            <a:r>
              <a:rPr lang="en-US" altLang="zh-CN" dirty="0" smtClean="0"/>
              <a:t>Mode Selection</a:t>
            </a:r>
            <a:endParaRPr lang="en-US" altLang="zh-CN" dirty="0"/>
          </a:p>
          <a:p>
            <a:pPr marL="0" indent="0">
              <a:buNone/>
            </a:pPr>
            <a:endParaRPr lang="en-US" altLang="zh-CN" dirty="0"/>
          </a:p>
        </p:txBody>
      </p:sp>
      <p:sp>
        <p:nvSpPr>
          <p:cNvPr id="4" name="灯片编号占位符 3"/>
          <p:cNvSpPr>
            <a:spLocks noGrp="1"/>
          </p:cNvSpPr>
          <p:nvPr>
            <p:ph type="sldNum" sz="quarter" idx="12"/>
          </p:nvPr>
        </p:nvSpPr>
        <p:spPr/>
        <p:txBody>
          <a:bodyPr/>
          <a:lstStyle/>
          <a:p>
            <a:r>
              <a:rPr lang="en-US"/>
              <a:t>p.</a:t>
            </a:r>
            <a:fld id="{27019B88-CD42-45A9-8D5B-BEF706A52079}" type="slidenum">
              <a:rPr lang="en-US" smtClean="0"/>
              <a:pPr/>
              <a:t>20</a:t>
            </a:fld>
            <a:endParaRPr lang="en-US" dirty="0"/>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311" y="1622356"/>
            <a:ext cx="3421113" cy="2160000"/>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3555" y="1622356"/>
            <a:ext cx="3421113" cy="2160000"/>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0867" y="4261712"/>
            <a:ext cx="3840000" cy="2160000"/>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78706" y="4261712"/>
            <a:ext cx="3840000" cy="2160000"/>
          </a:xfrm>
          <a:prstGeom prst="rect">
            <a:avLst/>
          </a:prstGeom>
        </p:spPr>
      </p:pic>
      <p:pic>
        <p:nvPicPr>
          <p:cNvPr id="11" name="音频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658767729"/>
      </p:ext>
    </p:extLst>
  </p:cSld>
  <p:clrMapOvr>
    <a:masterClrMapping/>
  </p:clrMapOvr>
  <mc:AlternateContent xmlns:mc="http://schemas.openxmlformats.org/markup-compatibility/2006" xmlns:p14="http://schemas.microsoft.com/office/powerpoint/2010/main">
    <mc:Choice Requires="p14">
      <p:transition spd="slow" p14:dur="2000" advTm="34149"/>
    </mc:Choice>
    <mc:Fallback xmlns="">
      <p:transition spd="slow" advTm="34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Outline</a:t>
            </a:r>
            <a:endParaRPr lang="zh-CN" altLang="en-US" dirty="0"/>
          </a:p>
        </p:txBody>
      </p:sp>
      <p:sp>
        <p:nvSpPr>
          <p:cNvPr id="3" name="内容占位符 2"/>
          <p:cNvSpPr>
            <a:spLocks noGrp="1"/>
          </p:cNvSpPr>
          <p:nvPr>
            <p:ph idx="1"/>
          </p:nvPr>
        </p:nvSpPr>
        <p:spPr/>
        <p:txBody>
          <a:bodyPr/>
          <a:lstStyle/>
          <a:p>
            <a:r>
              <a:rPr lang="en-US" altLang="zh-CN" dirty="0"/>
              <a:t>Introduction</a:t>
            </a:r>
          </a:p>
          <a:p>
            <a:r>
              <a:rPr lang="en-US" altLang="zh-CN" dirty="0"/>
              <a:t>Prior works</a:t>
            </a:r>
          </a:p>
          <a:p>
            <a:r>
              <a:rPr lang="en-US" altLang="zh-CN" dirty="0"/>
              <a:t>Proposed algorithms</a:t>
            </a:r>
          </a:p>
          <a:p>
            <a:r>
              <a:rPr lang="en-US" altLang="zh-CN" dirty="0" smtClean="0"/>
              <a:t>Experimental </a:t>
            </a:r>
            <a:r>
              <a:rPr lang="en-US" altLang="zh-CN" dirty="0"/>
              <a:t>results</a:t>
            </a:r>
          </a:p>
          <a:p>
            <a:r>
              <a:rPr lang="en-US" altLang="zh-CN" b="1" dirty="0"/>
              <a:t>Conclusion</a:t>
            </a:r>
          </a:p>
          <a:p>
            <a:pPr lvl="1"/>
            <a:endParaRPr lang="zh-CN" altLang="en-US" dirty="0"/>
          </a:p>
        </p:txBody>
      </p:sp>
      <p:sp>
        <p:nvSpPr>
          <p:cNvPr id="4" name="灯片编号占位符 3"/>
          <p:cNvSpPr>
            <a:spLocks noGrp="1"/>
          </p:cNvSpPr>
          <p:nvPr>
            <p:ph type="sldNum" sz="quarter" idx="12"/>
          </p:nvPr>
        </p:nvSpPr>
        <p:spPr/>
        <p:txBody>
          <a:bodyPr/>
          <a:lstStyle/>
          <a:p>
            <a:r>
              <a:rPr lang="en-US"/>
              <a:t>p.</a:t>
            </a:r>
            <a:fld id="{27019B88-CD42-45A9-8D5B-BEF706A52079}" type="slidenum">
              <a:rPr lang="en-US" smtClean="0"/>
              <a:pPr/>
              <a:t>21</a:t>
            </a:fld>
            <a:endParaRPr lang="en-US" dirty="0"/>
          </a:p>
        </p:txBody>
      </p:sp>
      <p:pic>
        <p:nvPicPr>
          <p:cNvPr id="7" name="音频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23706541"/>
      </p:ext>
    </p:extLst>
  </p:cSld>
  <p:clrMapOvr>
    <a:masterClrMapping/>
  </p:clrMapOvr>
  <mc:AlternateContent xmlns:mc="http://schemas.openxmlformats.org/markup-compatibility/2006" xmlns:p14="http://schemas.microsoft.com/office/powerpoint/2010/main">
    <mc:Choice Requires="p14">
      <p:transition spd="slow" p14:dur="2000" advTm="6132"/>
    </mc:Choice>
    <mc:Fallback xmlns="">
      <p:transition spd="slow" advTm="6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Conclusion and future work</a:t>
            </a:r>
            <a:endParaRPr lang="zh-CN" altLang="en-US" dirty="0"/>
          </a:p>
        </p:txBody>
      </p:sp>
      <p:sp>
        <p:nvSpPr>
          <p:cNvPr id="3" name="内容占位符 2"/>
          <p:cNvSpPr>
            <a:spLocks noGrp="1"/>
          </p:cNvSpPr>
          <p:nvPr>
            <p:ph idx="1"/>
          </p:nvPr>
        </p:nvSpPr>
        <p:spPr/>
        <p:txBody>
          <a:bodyPr/>
          <a:lstStyle/>
          <a:p>
            <a:r>
              <a:rPr lang="en-US" altLang="zh-CN" dirty="0"/>
              <a:t>Contributions</a:t>
            </a:r>
          </a:p>
          <a:p>
            <a:pPr lvl="1"/>
            <a:r>
              <a:rPr lang="en-US" altLang="zh-CN" dirty="0"/>
              <a:t>Proposed </a:t>
            </a:r>
            <a:r>
              <a:rPr lang="en-US" altLang="zh-CN" dirty="0" smtClean="0"/>
              <a:t>a convolutional neural network based coefficients prediction method to decrease </a:t>
            </a:r>
            <a:r>
              <a:rPr lang="en-US" altLang="zh-CN" dirty="0">
                <a:solidFill>
                  <a:srgbClr val="FF0000"/>
                </a:solidFill>
              </a:rPr>
              <a:t>the </a:t>
            </a:r>
            <a:r>
              <a:rPr lang="en-US" altLang="zh-CN" dirty="0" smtClean="0">
                <a:solidFill>
                  <a:srgbClr val="FF0000"/>
                </a:solidFill>
              </a:rPr>
              <a:t>correlations between </a:t>
            </a:r>
            <a:r>
              <a:rPr lang="en-US" altLang="zh-CN" dirty="0">
                <a:solidFill>
                  <a:srgbClr val="FF0000"/>
                </a:solidFill>
              </a:rPr>
              <a:t>the </a:t>
            </a:r>
            <a:r>
              <a:rPr lang="en-US" altLang="zh-CN" dirty="0" smtClean="0">
                <a:solidFill>
                  <a:srgbClr val="FF0000"/>
                </a:solidFill>
              </a:rPr>
              <a:t>coefficients </a:t>
            </a:r>
            <a:r>
              <a:rPr lang="en-US" altLang="zh-CN" dirty="0">
                <a:solidFill>
                  <a:srgbClr val="FF0000"/>
                </a:solidFill>
              </a:rPr>
              <a:t>in neighboring blocks and current block </a:t>
            </a:r>
            <a:r>
              <a:rPr lang="en-US" altLang="zh-CN" dirty="0"/>
              <a:t>and </a:t>
            </a:r>
            <a:r>
              <a:rPr lang="en-US" altLang="zh-CN" dirty="0">
                <a:solidFill>
                  <a:srgbClr val="FF0000"/>
                </a:solidFill>
              </a:rPr>
              <a:t>the </a:t>
            </a:r>
            <a:r>
              <a:rPr lang="en-US" altLang="zh-CN" dirty="0" smtClean="0">
                <a:solidFill>
                  <a:srgbClr val="FF0000"/>
                </a:solidFill>
              </a:rPr>
              <a:t>correlations among</a:t>
            </a:r>
            <a:r>
              <a:rPr lang="en-US" altLang="zh-CN" dirty="0">
                <a:solidFill>
                  <a:srgbClr val="FF0000"/>
                </a:solidFill>
              </a:rPr>
              <a:t/>
            </a:r>
            <a:br>
              <a:rPr lang="en-US" altLang="zh-CN" dirty="0">
                <a:solidFill>
                  <a:srgbClr val="FF0000"/>
                </a:solidFill>
              </a:rPr>
            </a:br>
            <a:r>
              <a:rPr lang="en-US" altLang="zh-CN" dirty="0" smtClean="0">
                <a:solidFill>
                  <a:srgbClr val="FF0000"/>
                </a:solidFill>
              </a:rPr>
              <a:t>different coefficients </a:t>
            </a:r>
            <a:r>
              <a:rPr lang="en-US" altLang="zh-CN" dirty="0">
                <a:solidFill>
                  <a:srgbClr val="FF0000"/>
                </a:solidFill>
              </a:rPr>
              <a:t>in current block</a:t>
            </a:r>
          </a:p>
          <a:p>
            <a:r>
              <a:rPr lang="en-US" altLang="zh-CN" dirty="0"/>
              <a:t>Future work</a:t>
            </a:r>
          </a:p>
          <a:p>
            <a:pPr lvl="1"/>
            <a:r>
              <a:rPr lang="en-US" altLang="zh-CN" dirty="0" smtClean="0"/>
              <a:t>Design more efficient network structure to decrease the computational complexity</a:t>
            </a:r>
          </a:p>
          <a:p>
            <a:pPr lvl="1"/>
            <a:r>
              <a:rPr lang="en-US" altLang="zh-CN" dirty="0" smtClean="0"/>
              <a:t>Expand the proposed scheme to inter coding scenario</a:t>
            </a:r>
            <a:endParaRPr lang="en-US" altLang="zh-CN" dirty="0"/>
          </a:p>
        </p:txBody>
      </p:sp>
      <p:sp>
        <p:nvSpPr>
          <p:cNvPr id="4" name="灯片编号占位符 3"/>
          <p:cNvSpPr>
            <a:spLocks noGrp="1"/>
          </p:cNvSpPr>
          <p:nvPr>
            <p:ph type="sldNum" sz="quarter" idx="12"/>
          </p:nvPr>
        </p:nvSpPr>
        <p:spPr/>
        <p:txBody>
          <a:bodyPr/>
          <a:lstStyle/>
          <a:p>
            <a:r>
              <a:rPr lang="en-US"/>
              <a:t>p.</a:t>
            </a:r>
            <a:fld id="{27019B88-CD42-45A9-8D5B-BEF706A52079}" type="slidenum">
              <a:rPr lang="en-US" smtClean="0"/>
              <a:pPr/>
              <a:t>22</a:t>
            </a:fld>
            <a:endParaRPr lang="en-US" dirty="0"/>
          </a:p>
        </p:txBody>
      </p:sp>
      <p:pic>
        <p:nvPicPr>
          <p:cNvPr id="7" name="音频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051060256"/>
      </p:ext>
    </p:extLst>
  </p:cSld>
  <p:clrMapOvr>
    <a:masterClrMapping/>
  </p:clrMapOvr>
  <mc:AlternateContent xmlns:mc="http://schemas.openxmlformats.org/markup-compatibility/2006" xmlns:p14="http://schemas.microsoft.com/office/powerpoint/2010/main">
    <mc:Choice Requires="p14">
      <p:transition spd="slow" p14:dur="2000" advTm="60377"/>
    </mc:Choice>
    <mc:Fallback xmlns="">
      <p:transition spd="slow" advTm="60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ctrTitle"/>
          </p:nvPr>
        </p:nvSpPr>
        <p:spPr/>
        <p:txBody>
          <a:bodyPr>
            <a:normAutofit/>
          </a:bodyPr>
          <a:lstStyle/>
          <a:p>
            <a:r>
              <a:rPr lang="en-US" altLang="zh-CN" sz="4800" dirty="0"/>
              <a:t>Thank you!</a:t>
            </a:r>
            <a:endParaRPr lang="zh-CN" altLang="en-US" sz="4800" dirty="0"/>
          </a:p>
        </p:txBody>
      </p:sp>
      <p:pic>
        <p:nvPicPr>
          <p:cNvPr id="4" name="音频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28620121"/>
      </p:ext>
    </p:extLst>
  </p:cSld>
  <p:clrMapOvr>
    <a:masterClrMapping/>
  </p:clrMapOvr>
  <mc:AlternateContent xmlns:mc="http://schemas.openxmlformats.org/markup-compatibility/2006" xmlns:p14="http://schemas.microsoft.com/office/powerpoint/2010/main">
    <mc:Choice Requires="p14">
      <p:transition spd="slow" p14:dur="2000" advTm="7076"/>
    </mc:Choice>
    <mc:Fallback xmlns="">
      <p:transition spd="slow" advTm="7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Outline</a:t>
            </a:r>
            <a:endParaRPr lang="zh-CN" altLang="en-US" dirty="0"/>
          </a:p>
        </p:txBody>
      </p:sp>
      <p:sp>
        <p:nvSpPr>
          <p:cNvPr id="3" name="内容占位符 2"/>
          <p:cNvSpPr>
            <a:spLocks noGrp="1"/>
          </p:cNvSpPr>
          <p:nvPr>
            <p:ph idx="1"/>
          </p:nvPr>
        </p:nvSpPr>
        <p:spPr/>
        <p:txBody>
          <a:bodyPr/>
          <a:lstStyle/>
          <a:p>
            <a:r>
              <a:rPr lang="en-US" altLang="zh-CN" b="1" dirty="0"/>
              <a:t>Introduction</a:t>
            </a:r>
          </a:p>
          <a:p>
            <a:r>
              <a:rPr lang="en-US" altLang="zh-CN" dirty="0"/>
              <a:t>Prior works</a:t>
            </a:r>
          </a:p>
          <a:p>
            <a:r>
              <a:rPr lang="en-US" altLang="zh-CN" dirty="0"/>
              <a:t>Proposed algorithms</a:t>
            </a:r>
          </a:p>
          <a:p>
            <a:r>
              <a:rPr lang="en-US" altLang="zh-CN" dirty="0" smtClean="0"/>
              <a:t>Experimental </a:t>
            </a:r>
            <a:r>
              <a:rPr lang="en-US" altLang="zh-CN" dirty="0"/>
              <a:t>results</a:t>
            </a:r>
          </a:p>
          <a:p>
            <a:r>
              <a:rPr lang="en-US" altLang="zh-CN" dirty="0"/>
              <a:t>Conclusion and future </a:t>
            </a:r>
            <a:r>
              <a:rPr lang="en-US" altLang="zh-CN" dirty="0" smtClean="0"/>
              <a:t>work</a:t>
            </a:r>
            <a:endParaRPr lang="en-US" altLang="zh-CN" dirty="0"/>
          </a:p>
        </p:txBody>
      </p:sp>
      <p:sp>
        <p:nvSpPr>
          <p:cNvPr id="4" name="灯片编号占位符 3"/>
          <p:cNvSpPr>
            <a:spLocks noGrp="1"/>
          </p:cNvSpPr>
          <p:nvPr>
            <p:ph type="sldNum" sz="quarter" idx="12"/>
          </p:nvPr>
        </p:nvSpPr>
        <p:spPr/>
        <p:txBody>
          <a:bodyPr/>
          <a:lstStyle/>
          <a:p>
            <a:r>
              <a:rPr lang="en-US"/>
              <a:t>p.</a:t>
            </a:r>
            <a:fld id="{27019B88-CD42-45A9-8D5B-BEF706A52079}" type="slidenum">
              <a:rPr lang="en-US" smtClean="0"/>
              <a:pPr/>
              <a:t>3</a:t>
            </a:fld>
            <a:endParaRPr lang="en-US" dirty="0"/>
          </a:p>
        </p:txBody>
      </p:sp>
      <p:pic>
        <p:nvPicPr>
          <p:cNvPr id="7" name="音频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38240774"/>
      </p:ext>
    </p:extLst>
  </p:cSld>
  <p:clrMapOvr>
    <a:masterClrMapping/>
  </p:clrMapOvr>
  <mc:AlternateContent xmlns:mc="http://schemas.openxmlformats.org/markup-compatibility/2006" xmlns:p14="http://schemas.microsoft.com/office/powerpoint/2010/main">
    <mc:Choice Requires="p14">
      <p:transition spd="slow" p14:dur="2000" advTm="6145"/>
    </mc:Choice>
    <mc:Fallback xmlns="">
      <p:transition spd="slow" advTm="6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Introduction</a:t>
            </a:r>
            <a:endParaRPr lang="zh-CN" altLang="en-US" dirty="0"/>
          </a:p>
        </p:txBody>
      </p:sp>
      <p:sp>
        <p:nvSpPr>
          <p:cNvPr id="3" name="内容占位符 2"/>
          <p:cNvSpPr>
            <a:spLocks noGrp="1"/>
          </p:cNvSpPr>
          <p:nvPr>
            <p:ph idx="1"/>
          </p:nvPr>
        </p:nvSpPr>
        <p:spPr/>
        <p:txBody>
          <a:bodyPr/>
          <a:lstStyle/>
          <a:p>
            <a:r>
              <a:rPr lang="en-US" altLang="zh-CN" dirty="0" smtClean="0"/>
              <a:t>Hybrid Video Coding Structure</a:t>
            </a:r>
          </a:p>
          <a:p>
            <a:pPr lvl="1"/>
            <a:r>
              <a:rPr lang="en-US" altLang="zh-CN" dirty="0" smtClean="0"/>
              <a:t>Block based prediction, transform, quantization, and entropy coding</a:t>
            </a:r>
          </a:p>
        </p:txBody>
      </p:sp>
      <p:sp>
        <p:nvSpPr>
          <p:cNvPr id="4" name="灯片编号占位符 3"/>
          <p:cNvSpPr>
            <a:spLocks noGrp="1"/>
          </p:cNvSpPr>
          <p:nvPr>
            <p:ph type="sldNum" sz="quarter" idx="12"/>
          </p:nvPr>
        </p:nvSpPr>
        <p:spPr/>
        <p:txBody>
          <a:bodyPr/>
          <a:lstStyle/>
          <a:p>
            <a:r>
              <a:rPr lang="en-US"/>
              <a:t>p.</a:t>
            </a:r>
            <a:fld id="{27019B88-CD42-45A9-8D5B-BEF706A52079}" type="slidenum">
              <a:rPr lang="en-US" smtClean="0"/>
              <a:pPr/>
              <a:t>4</a:t>
            </a:fld>
            <a:endParaRPr lang="en-US" dirty="0"/>
          </a:p>
        </p:txBody>
      </p:sp>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839" y="2328676"/>
            <a:ext cx="8030321" cy="3960000"/>
          </a:xfrm>
          <a:prstGeom prst="rect">
            <a:avLst/>
          </a:prstGeom>
        </p:spPr>
      </p:pic>
      <p:pic>
        <p:nvPicPr>
          <p:cNvPr id="8" name="音频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84928874"/>
      </p:ext>
    </p:extLst>
  </p:cSld>
  <p:clrMapOvr>
    <a:masterClrMapping/>
  </p:clrMapOvr>
  <mc:AlternateContent xmlns:mc="http://schemas.openxmlformats.org/markup-compatibility/2006" xmlns:p14="http://schemas.microsoft.com/office/powerpoint/2010/main">
    <mc:Choice Requires="p14">
      <p:transition spd="slow" p14:dur="2000" advTm="29762"/>
    </mc:Choice>
    <mc:Fallback xmlns="">
      <p:transition spd="slow" advTm="29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Introduction</a:t>
            </a:r>
            <a:endParaRPr lang="zh-CN" altLang="en-US" dirty="0"/>
          </a:p>
        </p:txBody>
      </p:sp>
      <p:sp>
        <p:nvSpPr>
          <p:cNvPr id="3" name="内容占位符 2"/>
          <p:cNvSpPr>
            <a:spLocks noGrp="1"/>
          </p:cNvSpPr>
          <p:nvPr>
            <p:ph idx="1"/>
          </p:nvPr>
        </p:nvSpPr>
        <p:spPr/>
        <p:txBody>
          <a:bodyPr/>
          <a:lstStyle/>
          <a:p>
            <a:r>
              <a:rPr lang="en-US" altLang="zh-CN" dirty="0" smtClean="0"/>
              <a:t>Angular intra prediction</a:t>
            </a:r>
          </a:p>
          <a:p>
            <a:pPr lvl="1"/>
            <a:r>
              <a:rPr lang="en-US" altLang="zh-CN" dirty="0" smtClean="0"/>
              <a:t>partial correlations between current block and neighboring blocks</a:t>
            </a:r>
            <a:endParaRPr lang="en-US" altLang="zh-CN" dirty="0"/>
          </a:p>
          <a:p>
            <a:r>
              <a:rPr lang="en-US" altLang="zh-CN" dirty="0" smtClean="0"/>
              <a:t>DCT or DST : Non-optimal linear transform</a:t>
            </a:r>
          </a:p>
          <a:p>
            <a:pPr lvl="1"/>
            <a:r>
              <a:rPr lang="en-US" altLang="zh-CN" dirty="0"/>
              <a:t>p</a:t>
            </a:r>
            <a:r>
              <a:rPr lang="en-US" altLang="zh-CN" dirty="0" smtClean="0"/>
              <a:t>artial linear correlations among current block</a:t>
            </a:r>
          </a:p>
          <a:p>
            <a:pPr lvl="1"/>
            <a:r>
              <a:rPr lang="en-US" altLang="zh-CN" dirty="0" smtClean="0"/>
              <a:t>non-linear correlations among current block</a:t>
            </a:r>
            <a:endParaRPr lang="en-US" altLang="zh-CN" dirty="0"/>
          </a:p>
          <a:p>
            <a:r>
              <a:rPr lang="en-US" altLang="zh-CN" dirty="0" smtClean="0"/>
              <a:t>Quantization and entropy coding</a:t>
            </a:r>
            <a:endParaRPr lang="en-US" altLang="zh-CN" dirty="0"/>
          </a:p>
          <a:p>
            <a:pPr lvl="1"/>
            <a:r>
              <a:rPr lang="en-US" altLang="zh-CN" dirty="0" smtClean="0"/>
              <a:t>Dealing transform coefficients independently</a:t>
            </a:r>
          </a:p>
          <a:p>
            <a:r>
              <a:rPr lang="en-US" altLang="zh-CN" dirty="0" smtClean="0"/>
              <a:t>How to utilize </a:t>
            </a:r>
            <a:r>
              <a:rPr lang="en-US" altLang="zh-CN" dirty="0" smtClean="0">
                <a:solidFill>
                  <a:srgbClr val="FF0000"/>
                </a:solidFill>
              </a:rPr>
              <a:t>the correlations between current block and neighboring blocks </a:t>
            </a:r>
            <a:r>
              <a:rPr lang="en-US" altLang="zh-CN" dirty="0" smtClean="0"/>
              <a:t>and </a:t>
            </a:r>
            <a:r>
              <a:rPr lang="en-US" altLang="zh-CN" dirty="0" smtClean="0">
                <a:solidFill>
                  <a:srgbClr val="FF0000"/>
                </a:solidFill>
              </a:rPr>
              <a:t>the correlations among current block</a:t>
            </a:r>
            <a:r>
              <a:rPr lang="en-US" altLang="zh-CN" dirty="0" smtClean="0"/>
              <a:t> to further improve the coding performance?</a:t>
            </a:r>
            <a:endParaRPr lang="en-US" altLang="zh-CN" dirty="0"/>
          </a:p>
          <a:p>
            <a:pPr marL="457200" lvl="1" indent="0">
              <a:buNone/>
            </a:pPr>
            <a:endParaRPr lang="en-US" altLang="zh-CN" dirty="0"/>
          </a:p>
          <a:p>
            <a:pPr marL="457200" lvl="1" indent="0">
              <a:buNone/>
            </a:pPr>
            <a:endParaRPr lang="en-US" altLang="zh-CN" dirty="0"/>
          </a:p>
        </p:txBody>
      </p:sp>
      <p:sp>
        <p:nvSpPr>
          <p:cNvPr id="4" name="灯片编号占位符 3"/>
          <p:cNvSpPr>
            <a:spLocks noGrp="1"/>
          </p:cNvSpPr>
          <p:nvPr>
            <p:ph type="sldNum" sz="quarter" idx="12"/>
          </p:nvPr>
        </p:nvSpPr>
        <p:spPr/>
        <p:txBody>
          <a:bodyPr/>
          <a:lstStyle/>
          <a:p>
            <a:r>
              <a:rPr lang="en-US"/>
              <a:t>p.</a:t>
            </a:r>
            <a:fld id="{27019B88-CD42-45A9-8D5B-BEF706A52079}" type="slidenum">
              <a:rPr lang="en-US" smtClean="0"/>
              <a:pPr/>
              <a:t>5</a:t>
            </a:fld>
            <a:endParaRPr lang="en-US" dirty="0"/>
          </a:p>
        </p:txBody>
      </p:sp>
      <p:pic>
        <p:nvPicPr>
          <p:cNvPr id="7" name="音频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277659120"/>
      </p:ext>
    </p:extLst>
  </p:cSld>
  <p:clrMapOvr>
    <a:masterClrMapping/>
  </p:clrMapOvr>
  <mc:AlternateContent xmlns:mc="http://schemas.openxmlformats.org/markup-compatibility/2006" xmlns:p14="http://schemas.microsoft.com/office/powerpoint/2010/main">
    <mc:Choice Requires="p14">
      <p:transition spd="slow" p14:dur="2000" advTm="65631"/>
    </mc:Choice>
    <mc:Fallback xmlns="">
      <p:transition spd="slow" advTm="65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Outline</a:t>
            </a:r>
            <a:endParaRPr lang="zh-CN" altLang="en-US" dirty="0"/>
          </a:p>
        </p:txBody>
      </p:sp>
      <p:sp>
        <p:nvSpPr>
          <p:cNvPr id="3" name="内容占位符 2"/>
          <p:cNvSpPr>
            <a:spLocks noGrp="1"/>
          </p:cNvSpPr>
          <p:nvPr>
            <p:ph idx="1"/>
          </p:nvPr>
        </p:nvSpPr>
        <p:spPr/>
        <p:txBody>
          <a:bodyPr/>
          <a:lstStyle/>
          <a:p>
            <a:r>
              <a:rPr lang="en-US" altLang="zh-CN" dirty="0"/>
              <a:t>Introduction</a:t>
            </a:r>
          </a:p>
          <a:p>
            <a:r>
              <a:rPr lang="en-US" altLang="zh-CN" b="1" dirty="0"/>
              <a:t>Prior works</a:t>
            </a:r>
          </a:p>
          <a:p>
            <a:r>
              <a:rPr lang="en-US" altLang="zh-CN" dirty="0"/>
              <a:t>Proposed algorithms</a:t>
            </a:r>
          </a:p>
          <a:p>
            <a:r>
              <a:rPr lang="en-US" altLang="zh-CN" dirty="0" smtClean="0"/>
              <a:t>Experimental </a:t>
            </a:r>
            <a:r>
              <a:rPr lang="en-US" altLang="zh-CN" dirty="0"/>
              <a:t>results</a:t>
            </a:r>
          </a:p>
          <a:p>
            <a:r>
              <a:rPr lang="en-US" altLang="zh-CN" dirty="0"/>
              <a:t>Conclusion</a:t>
            </a:r>
          </a:p>
          <a:p>
            <a:pPr lvl="1"/>
            <a:endParaRPr lang="zh-CN" altLang="en-US" dirty="0"/>
          </a:p>
        </p:txBody>
      </p:sp>
      <p:sp>
        <p:nvSpPr>
          <p:cNvPr id="4" name="灯片编号占位符 3"/>
          <p:cNvSpPr>
            <a:spLocks noGrp="1"/>
          </p:cNvSpPr>
          <p:nvPr>
            <p:ph type="sldNum" sz="quarter" idx="12"/>
          </p:nvPr>
        </p:nvSpPr>
        <p:spPr/>
        <p:txBody>
          <a:bodyPr/>
          <a:lstStyle/>
          <a:p>
            <a:r>
              <a:rPr lang="en-US"/>
              <a:t>p.</a:t>
            </a:r>
            <a:fld id="{27019B88-CD42-45A9-8D5B-BEF706A52079}" type="slidenum">
              <a:rPr lang="en-US" smtClean="0"/>
              <a:pPr/>
              <a:t>6</a:t>
            </a:fld>
            <a:endParaRPr lang="en-US" dirty="0"/>
          </a:p>
        </p:txBody>
      </p:sp>
      <p:pic>
        <p:nvPicPr>
          <p:cNvPr id="7" name="音频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67806663"/>
      </p:ext>
    </p:extLst>
  </p:cSld>
  <p:clrMapOvr>
    <a:masterClrMapping/>
  </p:clrMapOvr>
  <mc:AlternateContent xmlns:mc="http://schemas.openxmlformats.org/markup-compatibility/2006" xmlns:p14="http://schemas.microsoft.com/office/powerpoint/2010/main">
    <mc:Choice Requires="p14">
      <p:transition spd="slow" p14:dur="2000" advTm="6131"/>
    </mc:Choice>
    <mc:Fallback xmlns="">
      <p:transition spd="slow" advTm="6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Prior works</a:t>
            </a:r>
            <a:endParaRPr lang="zh-CN" altLang="en-US" dirty="0"/>
          </a:p>
        </p:txBody>
      </p:sp>
      <p:sp>
        <p:nvSpPr>
          <p:cNvPr id="3" name="内容占位符 2"/>
          <p:cNvSpPr>
            <a:spLocks noGrp="1"/>
          </p:cNvSpPr>
          <p:nvPr>
            <p:ph idx="1"/>
          </p:nvPr>
        </p:nvSpPr>
        <p:spPr/>
        <p:txBody>
          <a:bodyPr/>
          <a:lstStyle/>
          <a:p>
            <a:r>
              <a:rPr lang="en-US" altLang="zh-CN" dirty="0" smtClean="0"/>
              <a:t>Transform coefficients (DCT) prediction </a:t>
            </a:r>
            <a:endParaRPr lang="en-US" altLang="zh-CN" dirty="0"/>
          </a:p>
          <a:p>
            <a:pPr lvl="1"/>
            <a:r>
              <a:rPr lang="en-US" altLang="zh-CN" dirty="0" smtClean="0"/>
              <a:t>Set some coefficients to zero -&gt; obtain the image with left coefficients -&gt; restore the image with </a:t>
            </a:r>
            <a:r>
              <a:rPr lang="en-US" altLang="zh-CN" dirty="0" smtClean="0">
                <a:solidFill>
                  <a:srgbClr val="FF0000"/>
                </a:solidFill>
              </a:rPr>
              <a:t>Total Variation (TV) minimization </a:t>
            </a:r>
            <a:r>
              <a:rPr lang="en-US" altLang="zh-CN" dirty="0" smtClean="0"/>
              <a:t>method -&gt;</a:t>
            </a:r>
            <a:r>
              <a:rPr lang="en-US" altLang="zh-CN" dirty="0"/>
              <a:t> </a:t>
            </a:r>
            <a:r>
              <a:rPr lang="en-US" altLang="zh-CN" dirty="0" smtClean="0"/>
              <a:t>obtain the predicted coefficients</a:t>
            </a:r>
          </a:p>
        </p:txBody>
      </p:sp>
      <p:sp>
        <p:nvSpPr>
          <p:cNvPr id="4" name="灯片编号占位符 3"/>
          <p:cNvSpPr>
            <a:spLocks noGrp="1"/>
          </p:cNvSpPr>
          <p:nvPr>
            <p:ph type="sldNum" sz="quarter" idx="12"/>
          </p:nvPr>
        </p:nvSpPr>
        <p:spPr/>
        <p:txBody>
          <a:bodyPr/>
          <a:lstStyle/>
          <a:p>
            <a:r>
              <a:rPr lang="en-US"/>
              <a:t>p.</a:t>
            </a:r>
            <a:fld id="{27019B88-CD42-45A9-8D5B-BEF706A52079}" type="slidenum">
              <a:rPr lang="en-US" smtClean="0"/>
              <a:pPr/>
              <a:t>7</a:t>
            </a:fld>
            <a:endParaRPr lang="en-US" dirty="0"/>
          </a:p>
        </p:txBody>
      </p:sp>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2772642"/>
            <a:ext cx="8294468" cy="2664000"/>
          </a:xfrm>
          <a:prstGeom prst="rect">
            <a:avLst/>
          </a:prstGeom>
        </p:spPr>
      </p:pic>
      <p:sp>
        <p:nvSpPr>
          <p:cNvPr id="8" name="文本框 7"/>
          <p:cNvSpPr txBox="1"/>
          <p:nvPr/>
        </p:nvSpPr>
        <p:spPr>
          <a:xfrm>
            <a:off x="107004" y="5739825"/>
            <a:ext cx="9036996" cy="584775"/>
          </a:xfrm>
          <a:prstGeom prst="rect">
            <a:avLst/>
          </a:prstGeom>
          <a:noFill/>
        </p:spPr>
        <p:txBody>
          <a:bodyPr wrap="square" rtlCol="0">
            <a:spAutoFit/>
          </a:bodyPr>
          <a:lstStyle/>
          <a:p>
            <a:r>
              <a:rPr lang="en-US" altLang="zh-CN" sz="1600" dirty="0"/>
              <a:t>M. </a:t>
            </a:r>
            <a:r>
              <a:rPr lang="en-US" altLang="zh-CN" sz="1600" dirty="0" err="1"/>
              <a:t>Moinard</a:t>
            </a:r>
            <a:r>
              <a:rPr lang="en-US" altLang="zh-CN" sz="1600" dirty="0"/>
              <a:t>, I. </a:t>
            </a:r>
            <a:r>
              <a:rPr lang="en-US" altLang="zh-CN" sz="1600" dirty="0" err="1"/>
              <a:t>Amonou</a:t>
            </a:r>
            <a:r>
              <a:rPr lang="en-US" altLang="zh-CN" sz="1600" dirty="0"/>
              <a:t>, P. Duhamel, and P. </a:t>
            </a:r>
            <a:r>
              <a:rPr lang="en-US" altLang="zh-CN" sz="1600" dirty="0" err="1"/>
              <a:t>Brault</a:t>
            </a:r>
            <a:r>
              <a:rPr lang="en-US" altLang="zh-CN" sz="1600" dirty="0"/>
              <a:t>, “Prediction of transformed (DCT) video coding residual for video compression,” </a:t>
            </a:r>
            <a:r>
              <a:rPr lang="en-US" altLang="zh-CN" sz="1600" dirty="0" err="1"/>
              <a:t>arXiv</a:t>
            </a:r>
            <a:r>
              <a:rPr lang="en-US" altLang="zh-CN" sz="1600" dirty="0"/>
              <a:t> preprint arXiv:1404.4181, 2014.</a:t>
            </a:r>
            <a:endParaRPr lang="zh-CN" altLang="en-US" sz="1600" dirty="0"/>
          </a:p>
        </p:txBody>
      </p:sp>
      <p:pic>
        <p:nvPicPr>
          <p:cNvPr id="9" name="音频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29117542"/>
      </p:ext>
    </p:extLst>
  </p:cSld>
  <p:clrMapOvr>
    <a:masterClrMapping/>
  </p:clrMapOvr>
  <mc:AlternateContent xmlns:mc="http://schemas.openxmlformats.org/markup-compatibility/2006" xmlns:p14="http://schemas.microsoft.com/office/powerpoint/2010/main">
    <mc:Choice Requires="p14">
      <p:transition spd="slow" p14:dur="2000" advTm="37627"/>
    </mc:Choice>
    <mc:Fallback xmlns="">
      <p:transition spd="slow" advTm="37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Prior works</a:t>
            </a:r>
            <a:endParaRPr lang="zh-CN" altLang="en-US" dirty="0"/>
          </a:p>
        </p:txBody>
      </p:sp>
      <p:sp>
        <p:nvSpPr>
          <p:cNvPr id="3" name="内容占位符 2"/>
          <p:cNvSpPr>
            <a:spLocks noGrp="1"/>
          </p:cNvSpPr>
          <p:nvPr>
            <p:ph idx="1"/>
          </p:nvPr>
        </p:nvSpPr>
        <p:spPr/>
        <p:txBody>
          <a:bodyPr/>
          <a:lstStyle/>
          <a:p>
            <a:r>
              <a:rPr lang="en-US" altLang="zh-CN" dirty="0" smtClean="0"/>
              <a:t>DC coefficients (DCT) prediction </a:t>
            </a:r>
            <a:endParaRPr lang="en-US" altLang="zh-CN" dirty="0"/>
          </a:p>
          <a:p>
            <a:pPr lvl="1"/>
            <a:r>
              <a:rPr lang="en-US" altLang="zh-CN" dirty="0" smtClean="0"/>
              <a:t>Set DC coefficients to zero -&gt; obtain the image with AC coefficients -&gt; </a:t>
            </a:r>
            <a:r>
              <a:rPr lang="en-US" altLang="zh-CN" dirty="0" smtClean="0">
                <a:solidFill>
                  <a:srgbClr val="FF0000"/>
                </a:solidFill>
              </a:rPr>
              <a:t>restore the image with hand-crafted criteria </a:t>
            </a:r>
            <a:r>
              <a:rPr lang="en-US" altLang="zh-CN" dirty="0" smtClean="0"/>
              <a:t>-&gt;</a:t>
            </a:r>
            <a:r>
              <a:rPr lang="en-US" altLang="zh-CN" dirty="0"/>
              <a:t> </a:t>
            </a:r>
            <a:r>
              <a:rPr lang="en-US" altLang="zh-CN" dirty="0" smtClean="0"/>
              <a:t>obtain the predicted coefficients</a:t>
            </a:r>
          </a:p>
        </p:txBody>
      </p:sp>
      <p:sp>
        <p:nvSpPr>
          <p:cNvPr id="4" name="灯片编号占位符 3"/>
          <p:cNvSpPr>
            <a:spLocks noGrp="1"/>
          </p:cNvSpPr>
          <p:nvPr>
            <p:ph type="sldNum" sz="quarter" idx="12"/>
          </p:nvPr>
        </p:nvSpPr>
        <p:spPr/>
        <p:txBody>
          <a:bodyPr/>
          <a:lstStyle/>
          <a:p>
            <a:r>
              <a:rPr lang="en-US"/>
              <a:t>p.</a:t>
            </a:r>
            <a:fld id="{27019B88-CD42-45A9-8D5B-BEF706A52079}" type="slidenum">
              <a:rPr lang="en-US" smtClean="0"/>
              <a:pPr/>
              <a:t>8</a:t>
            </a:fld>
            <a:endParaRPr lang="en-US" dirty="0"/>
          </a:p>
        </p:txBody>
      </p:sp>
      <p:sp>
        <p:nvSpPr>
          <p:cNvPr id="8" name="文本框 7"/>
          <p:cNvSpPr txBox="1"/>
          <p:nvPr/>
        </p:nvSpPr>
        <p:spPr>
          <a:xfrm>
            <a:off x="107004" y="5739825"/>
            <a:ext cx="9036996" cy="584775"/>
          </a:xfrm>
          <a:prstGeom prst="rect">
            <a:avLst/>
          </a:prstGeom>
          <a:noFill/>
        </p:spPr>
        <p:txBody>
          <a:bodyPr wrap="square" rtlCol="0">
            <a:spAutoFit/>
          </a:bodyPr>
          <a:lstStyle/>
          <a:p>
            <a:r>
              <a:rPr lang="en-US" altLang="zh-CN" sz="1600" dirty="0"/>
              <a:t>C. Chen, Z. Miao, X. </a:t>
            </a:r>
            <a:r>
              <a:rPr lang="en-US" altLang="zh-CN" sz="1600" dirty="0" err="1"/>
              <a:t>Meng</a:t>
            </a:r>
            <a:r>
              <a:rPr lang="en-US" altLang="zh-CN" sz="1600" dirty="0"/>
              <a:t>, S. Zhu, and B. Zeng, “DC </a:t>
            </a:r>
            <a:r>
              <a:rPr lang="en-US" altLang="zh-CN" sz="1600" dirty="0" smtClean="0"/>
              <a:t>coefficient estimation </a:t>
            </a:r>
            <a:r>
              <a:rPr lang="en-US" altLang="zh-CN" sz="1600" dirty="0"/>
              <a:t>of intra-predicted residuals in HEVC,” IEEE Transactions </a:t>
            </a:r>
            <a:r>
              <a:rPr lang="en-US" altLang="zh-CN" sz="1600" dirty="0" smtClean="0"/>
              <a:t>on Circuits </a:t>
            </a:r>
            <a:r>
              <a:rPr lang="en-US" altLang="zh-CN" sz="1600" dirty="0"/>
              <a:t>and Systems for Video Technology, vol. 28, no. 8, pp. </a:t>
            </a:r>
            <a:r>
              <a:rPr lang="en-US" altLang="zh-CN" sz="1600" dirty="0" smtClean="0"/>
              <a:t>1906–1919</a:t>
            </a:r>
            <a:r>
              <a:rPr lang="en-US" altLang="zh-CN" sz="1600" dirty="0"/>
              <a:t>, 2017.</a:t>
            </a:r>
            <a:endParaRPr lang="zh-CN" altLang="en-US" sz="1600" dirty="0"/>
          </a:p>
        </p:txBody>
      </p:sp>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673" y="2499825"/>
            <a:ext cx="7430585" cy="3240000"/>
          </a:xfrm>
          <a:prstGeom prst="rect">
            <a:avLst/>
          </a:prstGeom>
        </p:spPr>
      </p:pic>
      <p:pic>
        <p:nvPicPr>
          <p:cNvPr id="9" name="音频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76283440"/>
      </p:ext>
    </p:extLst>
  </p:cSld>
  <p:clrMapOvr>
    <a:masterClrMapping/>
  </p:clrMapOvr>
  <mc:AlternateContent xmlns:mc="http://schemas.openxmlformats.org/markup-compatibility/2006" xmlns:p14="http://schemas.microsoft.com/office/powerpoint/2010/main">
    <mc:Choice Requires="p14">
      <p:transition spd="slow" p14:dur="2000" advTm="51637"/>
    </mc:Choice>
    <mc:Fallback xmlns="">
      <p:transition spd="slow" advTm="51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Prior works</a:t>
            </a:r>
            <a:endParaRPr lang="zh-CN" altLang="en-US" dirty="0"/>
          </a:p>
        </p:txBody>
      </p:sp>
      <p:sp>
        <p:nvSpPr>
          <p:cNvPr id="3" name="内容占位符 2"/>
          <p:cNvSpPr>
            <a:spLocks noGrp="1"/>
          </p:cNvSpPr>
          <p:nvPr>
            <p:ph idx="1"/>
          </p:nvPr>
        </p:nvSpPr>
        <p:spPr/>
        <p:txBody>
          <a:bodyPr/>
          <a:lstStyle/>
          <a:p>
            <a:r>
              <a:rPr lang="en-US" altLang="zh-CN" dirty="0" smtClean="0"/>
              <a:t>Neural network based intra prediction </a:t>
            </a:r>
            <a:endParaRPr lang="en-US" altLang="zh-CN" dirty="0"/>
          </a:p>
          <a:p>
            <a:pPr lvl="1"/>
            <a:r>
              <a:rPr lang="en-US" altLang="zh-CN" dirty="0" smtClean="0"/>
              <a:t>Feed the neighboring reconstructed pixels into fully connected neural network to predict the pixel values.</a:t>
            </a:r>
          </a:p>
        </p:txBody>
      </p:sp>
      <p:sp>
        <p:nvSpPr>
          <p:cNvPr id="4" name="灯片编号占位符 3"/>
          <p:cNvSpPr>
            <a:spLocks noGrp="1"/>
          </p:cNvSpPr>
          <p:nvPr>
            <p:ph type="sldNum" sz="quarter" idx="12"/>
          </p:nvPr>
        </p:nvSpPr>
        <p:spPr/>
        <p:txBody>
          <a:bodyPr/>
          <a:lstStyle/>
          <a:p>
            <a:r>
              <a:rPr lang="en-US"/>
              <a:t>p.</a:t>
            </a:r>
            <a:fld id="{27019B88-CD42-45A9-8D5B-BEF706A52079}" type="slidenum">
              <a:rPr lang="en-US" smtClean="0"/>
              <a:pPr/>
              <a:t>9</a:t>
            </a:fld>
            <a:endParaRPr lang="en-US" dirty="0"/>
          </a:p>
        </p:txBody>
      </p:sp>
      <p:sp>
        <p:nvSpPr>
          <p:cNvPr id="8" name="文本框 7"/>
          <p:cNvSpPr txBox="1"/>
          <p:nvPr/>
        </p:nvSpPr>
        <p:spPr>
          <a:xfrm>
            <a:off x="107004" y="5739825"/>
            <a:ext cx="9036996" cy="584775"/>
          </a:xfrm>
          <a:prstGeom prst="rect">
            <a:avLst/>
          </a:prstGeom>
          <a:noFill/>
        </p:spPr>
        <p:txBody>
          <a:bodyPr wrap="square" rtlCol="0">
            <a:spAutoFit/>
          </a:bodyPr>
          <a:lstStyle/>
          <a:p>
            <a:r>
              <a:rPr lang="en-US" altLang="zh-CN" sz="1600" dirty="0"/>
              <a:t>J. Li, B. Li, J. </a:t>
            </a:r>
            <a:r>
              <a:rPr lang="en-US" altLang="zh-CN" sz="1600" dirty="0" err="1"/>
              <a:t>Xu</a:t>
            </a:r>
            <a:r>
              <a:rPr lang="en-US" altLang="zh-CN" sz="1600" dirty="0"/>
              <a:t>, R. </a:t>
            </a:r>
            <a:r>
              <a:rPr lang="en-US" altLang="zh-CN" sz="1600" dirty="0" err="1"/>
              <a:t>Xiong</a:t>
            </a:r>
            <a:r>
              <a:rPr lang="en-US" altLang="zh-CN" sz="1600" dirty="0"/>
              <a:t>, and W. </a:t>
            </a:r>
            <a:r>
              <a:rPr lang="en-US" altLang="zh-CN" sz="1600" dirty="0" err="1"/>
              <a:t>Gao</a:t>
            </a:r>
            <a:r>
              <a:rPr lang="en-US" altLang="zh-CN" sz="1600" dirty="0"/>
              <a:t>, </a:t>
            </a:r>
            <a:r>
              <a:rPr lang="en-US" altLang="zh-CN" sz="1600" dirty="0" smtClean="0"/>
              <a:t>“Fully </a:t>
            </a:r>
            <a:r>
              <a:rPr lang="en-US" altLang="zh-CN" sz="1600" dirty="0"/>
              <a:t>connected network-based </a:t>
            </a:r>
            <a:r>
              <a:rPr lang="en-US" altLang="zh-CN" sz="1600" dirty="0" smtClean="0"/>
              <a:t>intra prediction </a:t>
            </a:r>
            <a:r>
              <a:rPr lang="en-US" altLang="zh-CN" sz="1600" dirty="0"/>
              <a:t>for image coding," IEEE Transactions on Image Processing, vol. 27, no. </a:t>
            </a:r>
            <a:r>
              <a:rPr lang="en-US" altLang="zh-CN" sz="1600" dirty="0" smtClean="0"/>
              <a:t>7, pp</a:t>
            </a:r>
            <a:r>
              <a:rPr lang="en-US" altLang="zh-CN" sz="1600" dirty="0"/>
              <a:t>. </a:t>
            </a:r>
            <a:r>
              <a:rPr lang="en-US" altLang="zh-CN" sz="1600" dirty="0"/>
              <a:t>3236–3247</a:t>
            </a:r>
            <a:r>
              <a:rPr lang="en-US" altLang="zh-CN" sz="1600" dirty="0"/>
              <a:t>, 2018.</a:t>
            </a:r>
            <a:endParaRPr lang="zh-CN" altLang="en-US" sz="1600" dirty="0"/>
          </a:p>
        </p:txBody>
      </p:sp>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695" y="2347425"/>
            <a:ext cx="7211613" cy="3240000"/>
          </a:xfrm>
          <a:prstGeom prst="rect">
            <a:avLst/>
          </a:prstGeom>
        </p:spPr>
      </p:pic>
      <p:pic>
        <p:nvPicPr>
          <p:cNvPr id="9" name="音频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4070183"/>
      </p:ext>
    </p:extLst>
  </p:cSld>
  <p:clrMapOvr>
    <a:masterClrMapping/>
  </p:clrMapOvr>
  <mc:AlternateContent xmlns:mc="http://schemas.openxmlformats.org/markup-compatibility/2006" xmlns:p14="http://schemas.microsoft.com/office/powerpoint/2010/main">
    <mc:Choice Requires="p14">
      <p:transition spd="slow" p14:dur="2000" advTm="57769"/>
    </mc:Choice>
    <mc:Fallback xmlns="">
      <p:transition spd="slow" advTm="57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2617</TotalTime>
  <Words>1296</Words>
  <Application>Microsoft Office PowerPoint</Application>
  <PresentationFormat>全屏显示(4:3)</PresentationFormat>
  <Paragraphs>170</Paragraphs>
  <Slides>23</Slides>
  <Notes>14</Notes>
  <HiddenSlides>0</HiddenSlides>
  <MMClips>23</MMClips>
  <ScaleCrop>false</ScaleCrop>
  <HeadingPairs>
    <vt:vector size="6" baseType="variant">
      <vt:variant>
        <vt:lpstr>已用的字体</vt:lpstr>
      </vt:variant>
      <vt:variant>
        <vt:i4>6</vt:i4>
      </vt:variant>
      <vt:variant>
        <vt:lpstr>主题</vt:lpstr>
      </vt:variant>
      <vt:variant>
        <vt:i4>2</vt:i4>
      </vt:variant>
      <vt:variant>
        <vt:lpstr>幻灯片标题</vt:lpstr>
      </vt:variant>
      <vt:variant>
        <vt:i4>23</vt:i4>
      </vt:variant>
    </vt:vector>
  </HeadingPairs>
  <TitlesOfParts>
    <vt:vector size="31" baseType="lpstr">
      <vt:lpstr>等线</vt:lpstr>
      <vt:lpstr>宋体</vt:lpstr>
      <vt:lpstr>Arial</vt:lpstr>
      <vt:lpstr>Calibri</vt:lpstr>
      <vt:lpstr>Helvetica</vt:lpstr>
      <vt:lpstr>Times New Roman</vt:lpstr>
      <vt:lpstr>Custom Design</vt:lpstr>
      <vt:lpstr>Office Theme</vt:lpstr>
      <vt:lpstr>Convolutional neural network-based coefficients prediction for HEVC intra-predicted residuals </vt:lpstr>
      <vt:lpstr>Outline</vt:lpstr>
      <vt:lpstr>Outline</vt:lpstr>
      <vt:lpstr>Introduction</vt:lpstr>
      <vt:lpstr>Introduction</vt:lpstr>
      <vt:lpstr>Outline</vt:lpstr>
      <vt:lpstr>Prior works</vt:lpstr>
      <vt:lpstr>Prior works</vt:lpstr>
      <vt:lpstr>Prior works</vt:lpstr>
      <vt:lpstr>Prior works</vt:lpstr>
      <vt:lpstr>Outline</vt:lpstr>
      <vt:lpstr>Overview of the proposed scheme</vt:lpstr>
      <vt:lpstr>Overview of the proposed scheme</vt:lpstr>
      <vt:lpstr>Overview of the proposed scheme</vt:lpstr>
      <vt:lpstr>Neural Network Details</vt:lpstr>
      <vt:lpstr>Neural Network Details</vt:lpstr>
      <vt:lpstr>Outline</vt:lpstr>
      <vt:lpstr>Experimental result</vt:lpstr>
      <vt:lpstr>Experimental result</vt:lpstr>
      <vt:lpstr>Experimental result</vt:lpstr>
      <vt:lpstr>Outline</vt:lpstr>
      <vt:lpstr>Conclusion and future work</vt:lpstr>
      <vt:lpstr>Thank you!</vt:lpstr>
    </vt:vector>
  </TitlesOfParts>
  <Company>University of Missouri - Kansas City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UMKC Faculty and Staff</dc:creator>
  <cp:lastModifiedBy>Windows 用户</cp:lastModifiedBy>
  <cp:revision>217</cp:revision>
  <dcterms:created xsi:type="dcterms:W3CDTF">2014-01-29T16:55:47Z</dcterms:created>
  <dcterms:modified xsi:type="dcterms:W3CDTF">2020-03-08T16:57:23Z</dcterms:modified>
</cp:coreProperties>
</file>