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63" r:id="rId2"/>
  </p:sldIdLst>
  <p:sldSz cx="51206400" cy="28803600"/>
  <p:notesSz cx="6858000" cy="9144000"/>
  <p:defaultTextStyle>
    <a:defPPr>
      <a:defRPr lang="en-US"/>
    </a:defPPr>
    <a:lvl1pPr marL="0" algn="l" defTabSz="2286032" rtl="0" eaLnBrk="1" latinLnBrk="0" hangingPunct="1">
      <a:defRPr sz="9023" kern="1200">
        <a:solidFill>
          <a:schemeClr val="tx1"/>
        </a:solidFill>
        <a:latin typeface="+mn-lt"/>
        <a:ea typeface="+mn-ea"/>
        <a:cs typeface="+mn-cs"/>
      </a:defRPr>
    </a:lvl1pPr>
    <a:lvl2pPr marL="2286032" algn="l" defTabSz="2286032" rtl="0" eaLnBrk="1" latinLnBrk="0" hangingPunct="1">
      <a:defRPr sz="9023" kern="1200">
        <a:solidFill>
          <a:schemeClr val="tx1"/>
        </a:solidFill>
        <a:latin typeface="+mn-lt"/>
        <a:ea typeface="+mn-ea"/>
        <a:cs typeface="+mn-cs"/>
      </a:defRPr>
    </a:lvl2pPr>
    <a:lvl3pPr marL="4572064" algn="l" defTabSz="2286032" rtl="0" eaLnBrk="1" latinLnBrk="0" hangingPunct="1">
      <a:defRPr sz="9023" kern="1200">
        <a:solidFill>
          <a:schemeClr val="tx1"/>
        </a:solidFill>
        <a:latin typeface="+mn-lt"/>
        <a:ea typeface="+mn-ea"/>
        <a:cs typeface="+mn-cs"/>
      </a:defRPr>
    </a:lvl3pPr>
    <a:lvl4pPr marL="6858094" algn="l" defTabSz="2286032" rtl="0" eaLnBrk="1" latinLnBrk="0" hangingPunct="1">
      <a:defRPr sz="9023" kern="1200">
        <a:solidFill>
          <a:schemeClr val="tx1"/>
        </a:solidFill>
        <a:latin typeface="+mn-lt"/>
        <a:ea typeface="+mn-ea"/>
        <a:cs typeface="+mn-cs"/>
      </a:defRPr>
    </a:lvl4pPr>
    <a:lvl5pPr marL="9144127" algn="l" defTabSz="2286032" rtl="0" eaLnBrk="1" latinLnBrk="0" hangingPunct="1">
      <a:defRPr sz="9023" kern="1200">
        <a:solidFill>
          <a:schemeClr val="tx1"/>
        </a:solidFill>
        <a:latin typeface="+mn-lt"/>
        <a:ea typeface="+mn-ea"/>
        <a:cs typeface="+mn-cs"/>
      </a:defRPr>
    </a:lvl5pPr>
    <a:lvl6pPr marL="11430158" algn="l" defTabSz="2286032" rtl="0" eaLnBrk="1" latinLnBrk="0" hangingPunct="1">
      <a:defRPr sz="9023" kern="1200">
        <a:solidFill>
          <a:schemeClr val="tx1"/>
        </a:solidFill>
        <a:latin typeface="+mn-lt"/>
        <a:ea typeface="+mn-ea"/>
        <a:cs typeface="+mn-cs"/>
      </a:defRPr>
    </a:lvl6pPr>
    <a:lvl7pPr marL="13716189" algn="l" defTabSz="2286032" rtl="0" eaLnBrk="1" latinLnBrk="0" hangingPunct="1">
      <a:defRPr sz="9023" kern="1200">
        <a:solidFill>
          <a:schemeClr val="tx1"/>
        </a:solidFill>
        <a:latin typeface="+mn-lt"/>
        <a:ea typeface="+mn-ea"/>
        <a:cs typeface="+mn-cs"/>
      </a:defRPr>
    </a:lvl7pPr>
    <a:lvl8pPr marL="16002220" algn="l" defTabSz="2286032" rtl="0" eaLnBrk="1" latinLnBrk="0" hangingPunct="1">
      <a:defRPr sz="9023" kern="1200">
        <a:solidFill>
          <a:schemeClr val="tx1"/>
        </a:solidFill>
        <a:latin typeface="+mn-lt"/>
        <a:ea typeface="+mn-ea"/>
        <a:cs typeface="+mn-cs"/>
      </a:defRPr>
    </a:lvl8pPr>
    <a:lvl9pPr marL="18288253" algn="l" defTabSz="2286032" rtl="0" eaLnBrk="1" latinLnBrk="0" hangingPunct="1">
      <a:defRPr sz="902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073" userDrawn="1">
          <p15:clr>
            <a:srgbClr val="A4A3A4"/>
          </p15:clr>
        </p15:guide>
        <p15:guide id="2" pos="1612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034" autoAdjust="0"/>
    <p:restoredTop sz="94671"/>
  </p:normalViewPr>
  <p:slideViewPr>
    <p:cSldViewPr snapToGrid="0" snapToObjects="1">
      <p:cViewPr varScale="1">
        <p:scale>
          <a:sx n="24" d="100"/>
          <a:sy n="24" d="100"/>
        </p:scale>
        <p:origin x="1720" y="272"/>
      </p:cViewPr>
      <p:guideLst>
        <p:guide orient="horz" pos="9073"/>
        <p:guide pos="16128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57" d="100"/>
          <a:sy n="57" d="100"/>
        </p:scale>
        <p:origin x="2832" y="42"/>
      </p:cViewPr>
      <p:guideLst/>
    </p:cSldViewPr>
  </p:notesViewPr>
  <p:gridSpacing cx="45720" cy="4572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D1E5B4-F2A7-4585-85A5-90CCE0084EC7}" type="datetimeFigureOut">
              <a:rPr lang="zh-TW" altLang="en-US" smtClean="0"/>
              <a:t>2019/9/1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A9E9DF-053C-4EA4-AE7D-FFB2D731100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764049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7026BA-50E8-7644-BEF6-07CACBFB9997}" type="datetimeFigureOut">
              <a:rPr lang="en-US" smtClean="0"/>
              <a:t>9/1/19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6A170F-69B8-B741-A099-15AE468EF2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2093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286032" rtl="0" eaLnBrk="1" latinLnBrk="0" hangingPunct="1">
      <a:defRPr sz="6015" kern="1200">
        <a:solidFill>
          <a:schemeClr val="tx1"/>
        </a:solidFill>
        <a:latin typeface="+mn-lt"/>
        <a:ea typeface="+mn-ea"/>
        <a:cs typeface="+mn-cs"/>
      </a:defRPr>
    </a:lvl1pPr>
    <a:lvl2pPr marL="2286032" algn="l" defTabSz="2286032" rtl="0" eaLnBrk="1" latinLnBrk="0" hangingPunct="1">
      <a:defRPr sz="6015" kern="1200">
        <a:solidFill>
          <a:schemeClr val="tx1"/>
        </a:solidFill>
        <a:latin typeface="+mn-lt"/>
        <a:ea typeface="+mn-ea"/>
        <a:cs typeface="+mn-cs"/>
      </a:defRPr>
    </a:lvl2pPr>
    <a:lvl3pPr marL="4572064" algn="l" defTabSz="2286032" rtl="0" eaLnBrk="1" latinLnBrk="0" hangingPunct="1">
      <a:defRPr sz="6015" kern="1200">
        <a:solidFill>
          <a:schemeClr val="tx1"/>
        </a:solidFill>
        <a:latin typeface="+mn-lt"/>
        <a:ea typeface="+mn-ea"/>
        <a:cs typeface="+mn-cs"/>
      </a:defRPr>
    </a:lvl3pPr>
    <a:lvl4pPr marL="6858094" algn="l" defTabSz="2286032" rtl="0" eaLnBrk="1" latinLnBrk="0" hangingPunct="1">
      <a:defRPr sz="6015" kern="1200">
        <a:solidFill>
          <a:schemeClr val="tx1"/>
        </a:solidFill>
        <a:latin typeface="+mn-lt"/>
        <a:ea typeface="+mn-ea"/>
        <a:cs typeface="+mn-cs"/>
      </a:defRPr>
    </a:lvl4pPr>
    <a:lvl5pPr marL="9144127" algn="l" defTabSz="2286032" rtl="0" eaLnBrk="1" latinLnBrk="0" hangingPunct="1">
      <a:defRPr sz="6015" kern="1200">
        <a:solidFill>
          <a:schemeClr val="tx1"/>
        </a:solidFill>
        <a:latin typeface="+mn-lt"/>
        <a:ea typeface="+mn-ea"/>
        <a:cs typeface="+mn-cs"/>
      </a:defRPr>
    </a:lvl5pPr>
    <a:lvl6pPr marL="11430158" algn="l" defTabSz="2286032" rtl="0" eaLnBrk="1" latinLnBrk="0" hangingPunct="1">
      <a:defRPr sz="6015" kern="1200">
        <a:solidFill>
          <a:schemeClr val="tx1"/>
        </a:solidFill>
        <a:latin typeface="+mn-lt"/>
        <a:ea typeface="+mn-ea"/>
        <a:cs typeface="+mn-cs"/>
      </a:defRPr>
    </a:lvl6pPr>
    <a:lvl7pPr marL="13716189" algn="l" defTabSz="2286032" rtl="0" eaLnBrk="1" latinLnBrk="0" hangingPunct="1">
      <a:defRPr sz="6015" kern="1200">
        <a:solidFill>
          <a:schemeClr val="tx1"/>
        </a:solidFill>
        <a:latin typeface="+mn-lt"/>
        <a:ea typeface="+mn-ea"/>
        <a:cs typeface="+mn-cs"/>
      </a:defRPr>
    </a:lvl7pPr>
    <a:lvl8pPr marL="16002220" algn="l" defTabSz="2286032" rtl="0" eaLnBrk="1" latinLnBrk="0" hangingPunct="1">
      <a:defRPr sz="6015" kern="1200">
        <a:solidFill>
          <a:schemeClr val="tx1"/>
        </a:solidFill>
        <a:latin typeface="+mn-lt"/>
        <a:ea typeface="+mn-ea"/>
        <a:cs typeface="+mn-cs"/>
      </a:defRPr>
    </a:lvl8pPr>
    <a:lvl9pPr marL="18288253" algn="l" defTabSz="2286032" rtl="0" eaLnBrk="1" latinLnBrk="0" hangingPunct="1">
      <a:defRPr sz="6015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A170F-69B8-B741-A099-15AE468EF20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3413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 userDrawn="1"/>
        </p:nvSpPr>
        <p:spPr bwMode="auto">
          <a:xfrm>
            <a:off x="34206973" y="4774233"/>
            <a:ext cx="16734346" cy="23921240"/>
          </a:xfrm>
          <a:prstGeom prst="rect">
            <a:avLst/>
          </a:prstGeom>
          <a:ln>
            <a:noFill/>
            <a:headEnd/>
            <a:tailEnd/>
          </a:ln>
          <a:effectLst>
            <a:softEdge rad="1270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190430" tIns="95212" rIns="190430" bIns="95212" anchor="ctr"/>
          <a:lstStyle/>
          <a:p>
            <a:endParaRPr lang="en-US" sz="4375">
              <a:latin typeface="Calibri" charset="0"/>
            </a:endParaRPr>
          </a:p>
          <a:p>
            <a:endParaRPr lang="en-US" sz="4375">
              <a:latin typeface="Calibri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auto">
          <a:xfrm>
            <a:off x="17275752" y="4774233"/>
            <a:ext cx="16734346" cy="23921240"/>
          </a:xfrm>
          <a:prstGeom prst="rect">
            <a:avLst/>
          </a:prstGeom>
          <a:ln>
            <a:noFill/>
            <a:headEnd/>
            <a:tailEnd/>
          </a:ln>
          <a:effectLst>
            <a:softEdge rad="1270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190430" tIns="95212" rIns="190430" bIns="95212" anchor="ctr"/>
          <a:lstStyle/>
          <a:p>
            <a:endParaRPr lang="en-US" sz="4375">
              <a:latin typeface="Calibri" charset="0"/>
            </a:endParaRPr>
          </a:p>
          <a:p>
            <a:endParaRPr lang="en-US" sz="4375">
              <a:latin typeface="Calibri" charset="0"/>
            </a:endParaRPr>
          </a:p>
        </p:txBody>
      </p:sp>
      <p:sp>
        <p:nvSpPr>
          <p:cNvPr id="9" name="Rectangle 4"/>
          <p:cNvSpPr>
            <a:spLocks noChangeArrowheads="1"/>
          </p:cNvSpPr>
          <p:nvPr userDrawn="1"/>
        </p:nvSpPr>
        <p:spPr bwMode="auto">
          <a:xfrm>
            <a:off x="295312" y="4774234"/>
            <a:ext cx="16734346" cy="23920384"/>
          </a:xfrm>
          <a:prstGeom prst="rect">
            <a:avLst/>
          </a:prstGeom>
          <a:ln>
            <a:noFill/>
            <a:headEnd/>
            <a:tailEnd/>
          </a:ln>
          <a:effectLst>
            <a:softEdge rad="1270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190430" tIns="95212" rIns="190430" bIns="95212" anchor="ctr"/>
          <a:lstStyle/>
          <a:p>
            <a:endParaRPr lang="en-US" sz="4375">
              <a:latin typeface="Calibri" charset="0"/>
            </a:endParaRPr>
          </a:p>
          <a:p>
            <a:endParaRPr lang="en-US" sz="4375">
              <a:latin typeface="Calibri" charset="0"/>
            </a:endParaRPr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3" hasCustomPrompt="1"/>
          </p:nvPr>
        </p:nvSpPr>
        <p:spPr>
          <a:xfrm>
            <a:off x="8027306" y="143249"/>
            <a:ext cx="36451861" cy="1568296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+mj-lt"/>
              <a:buNone/>
              <a:defRPr sz="9024" cap="all" baseline="0"/>
            </a:lvl1pPr>
            <a:lvl2pPr marL="0" indent="0" algn="ctr">
              <a:buFont typeface="+mj-lt"/>
              <a:buNone/>
              <a:defRPr sz="6563"/>
            </a:lvl2pPr>
            <a:lvl3pPr marL="0" indent="0" algn="ctr">
              <a:buFont typeface="+mj-lt"/>
              <a:buNone/>
              <a:defRPr sz="6016"/>
            </a:lvl3pPr>
          </a:lstStyle>
          <a:p>
            <a:pPr lvl="0"/>
            <a:r>
              <a:rPr lang="en-US" altLang="zh-TW" dirty="0"/>
              <a:t>TITLE</a:t>
            </a:r>
            <a:endParaRPr lang="zh-TW" altLang="en-US" dirty="0"/>
          </a:p>
        </p:txBody>
      </p:sp>
      <p:sp>
        <p:nvSpPr>
          <p:cNvPr id="22" name="內容版面配置區 21"/>
          <p:cNvSpPr>
            <a:spLocks noGrp="1"/>
          </p:cNvSpPr>
          <p:nvPr>
            <p:ph sz="quarter" idx="14" hasCustomPrompt="1"/>
          </p:nvPr>
        </p:nvSpPr>
        <p:spPr>
          <a:xfrm>
            <a:off x="13258735" y="2190933"/>
            <a:ext cx="26187441" cy="124936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563" baseline="0"/>
            </a:lvl1pPr>
          </a:lstStyle>
          <a:p>
            <a:pPr lvl="0"/>
            <a:r>
              <a:rPr lang="en-US" altLang="zh-TW" dirty="0"/>
              <a:t>Author List</a:t>
            </a:r>
            <a:endParaRPr lang="zh-TW" altLang="en-US" dirty="0"/>
          </a:p>
        </p:txBody>
      </p:sp>
      <p:sp>
        <p:nvSpPr>
          <p:cNvPr id="26" name="內容版面配置區 21"/>
          <p:cNvSpPr>
            <a:spLocks noGrp="1"/>
          </p:cNvSpPr>
          <p:nvPr>
            <p:ph sz="quarter" idx="15" hasCustomPrompt="1"/>
          </p:nvPr>
        </p:nvSpPr>
        <p:spPr>
          <a:xfrm>
            <a:off x="13258735" y="3505406"/>
            <a:ext cx="26187441" cy="124936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016"/>
            </a:lvl1pPr>
          </a:lstStyle>
          <a:p>
            <a:r>
              <a:rPr lang="en-US" altLang="zh-TW" sz="6563" dirty="0"/>
              <a:t>Affiliations</a:t>
            </a:r>
            <a:endParaRPr lang="zh-TW" altLang="en-US" dirty="0"/>
          </a:p>
        </p:txBody>
      </p:sp>
      <p:pic>
        <p:nvPicPr>
          <p:cNvPr id="27" name="圖片 2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652"/>
          <a:stretch/>
        </p:blipFill>
        <p:spPr>
          <a:xfrm>
            <a:off x="2" y="2"/>
            <a:ext cx="10673381" cy="4191299"/>
          </a:xfrm>
          <a:prstGeom prst="rect">
            <a:avLst/>
          </a:prstGeom>
        </p:spPr>
      </p:pic>
      <p:sp>
        <p:nvSpPr>
          <p:cNvPr id="29" name="內容版面配置區 28"/>
          <p:cNvSpPr>
            <a:spLocks noGrp="1"/>
          </p:cNvSpPr>
          <p:nvPr>
            <p:ph sz="quarter" idx="16" hasCustomPrompt="1"/>
          </p:nvPr>
        </p:nvSpPr>
        <p:spPr>
          <a:xfrm>
            <a:off x="17863473" y="5525241"/>
            <a:ext cx="15632721" cy="138224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16"/>
            </a:lvl1pPr>
            <a:lvl2pPr marL="2285684" indent="0">
              <a:buNone/>
              <a:defRPr sz="5469" baseline="0"/>
            </a:lvl2pPr>
            <a:lvl3pPr marL="4571367" indent="0">
              <a:buNone/>
              <a:defRPr sz="4200" baseline="0"/>
            </a:lvl3pPr>
            <a:lvl4pPr>
              <a:defRPr sz="3828"/>
            </a:lvl4pPr>
            <a:lvl5pPr>
              <a:defRPr sz="3828"/>
            </a:lvl5pPr>
          </a:lstStyle>
          <a:p>
            <a:pPr lvl="0"/>
            <a:r>
              <a:rPr lang="en-US" altLang="zh-TW" dirty="0"/>
              <a:t>Click to add text</a:t>
            </a:r>
            <a:endParaRPr lang="zh-TW" altLang="en-US" dirty="0"/>
          </a:p>
          <a:p>
            <a:pPr lvl="1"/>
            <a:r>
              <a:rPr lang="en-US" altLang="zh-TW" dirty="0"/>
              <a:t>Click to add text</a:t>
            </a:r>
            <a:endParaRPr lang="zh-TW" altLang="en-US" dirty="0"/>
          </a:p>
          <a:p>
            <a:pPr lvl="2"/>
            <a:r>
              <a:rPr lang="en-US" altLang="zh-TW" dirty="0"/>
              <a:t>Click to add text</a:t>
            </a:r>
            <a:endParaRPr lang="zh-TW" altLang="en-US" dirty="0"/>
          </a:p>
        </p:txBody>
      </p:sp>
      <p:sp>
        <p:nvSpPr>
          <p:cNvPr id="11" name="內容版面配置區 28"/>
          <p:cNvSpPr>
            <a:spLocks noGrp="1"/>
          </p:cNvSpPr>
          <p:nvPr>
            <p:ph sz="quarter" idx="17" hasCustomPrompt="1"/>
          </p:nvPr>
        </p:nvSpPr>
        <p:spPr>
          <a:xfrm>
            <a:off x="897115" y="5525245"/>
            <a:ext cx="15632721" cy="138224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16"/>
            </a:lvl1pPr>
            <a:lvl2pPr marL="2285684" indent="0">
              <a:buNone/>
              <a:defRPr sz="5469" baseline="0"/>
            </a:lvl2pPr>
            <a:lvl3pPr marL="4571367" indent="0">
              <a:buNone/>
              <a:defRPr sz="4200" baseline="0"/>
            </a:lvl3pPr>
            <a:lvl4pPr>
              <a:defRPr sz="3828"/>
            </a:lvl4pPr>
            <a:lvl5pPr>
              <a:defRPr sz="3828"/>
            </a:lvl5pPr>
          </a:lstStyle>
          <a:p>
            <a:pPr lvl="0"/>
            <a:r>
              <a:rPr lang="en-US" altLang="zh-TW" dirty="0"/>
              <a:t>Click to add text</a:t>
            </a:r>
            <a:endParaRPr lang="zh-TW" altLang="en-US" dirty="0"/>
          </a:p>
          <a:p>
            <a:pPr lvl="1"/>
            <a:r>
              <a:rPr lang="en-US" altLang="zh-TW" dirty="0"/>
              <a:t>Click to add text</a:t>
            </a:r>
            <a:endParaRPr lang="zh-TW" altLang="en-US" dirty="0"/>
          </a:p>
          <a:p>
            <a:pPr lvl="2"/>
            <a:r>
              <a:rPr lang="en-US" altLang="zh-TW" dirty="0"/>
              <a:t>Click to add text</a:t>
            </a:r>
            <a:endParaRPr lang="zh-TW" altLang="en-US" dirty="0"/>
          </a:p>
        </p:txBody>
      </p:sp>
      <p:sp>
        <p:nvSpPr>
          <p:cNvPr id="12" name="內容版面配置區 28"/>
          <p:cNvSpPr>
            <a:spLocks noGrp="1"/>
          </p:cNvSpPr>
          <p:nvPr>
            <p:ph sz="quarter" idx="18" hasCustomPrompt="1"/>
          </p:nvPr>
        </p:nvSpPr>
        <p:spPr>
          <a:xfrm>
            <a:off x="34770299" y="5555014"/>
            <a:ext cx="15632721" cy="138224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16"/>
            </a:lvl1pPr>
            <a:lvl2pPr marL="2285684" indent="0">
              <a:buNone/>
              <a:defRPr sz="5469" baseline="0"/>
            </a:lvl2pPr>
            <a:lvl3pPr marL="4571367" indent="0">
              <a:buNone/>
              <a:defRPr sz="4200" baseline="0"/>
            </a:lvl3pPr>
            <a:lvl4pPr>
              <a:defRPr sz="3828"/>
            </a:lvl4pPr>
            <a:lvl5pPr>
              <a:defRPr sz="3828"/>
            </a:lvl5pPr>
          </a:lstStyle>
          <a:p>
            <a:pPr lvl="0"/>
            <a:r>
              <a:rPr lang="en-US" altLang="zh-TW" dirty="0"/>
              <a:t>Click to add text</a:t>
            </a:r>
            <a:endParaRPr lang="zh-TW" altLang="en-US" dirty="0"/>
          </a:p>
          <a:p>
            <a:pPr lvl="1"/>
            <a:r>
              <a:rPr lang="en-US" altLang="zh-TW" dirty="0"/>
              <a:t>Click to add text</a:t>
            </a:r>
            <a:endParaRPr lang="zh-TW" altLang="en-US" dirty="0"/>
          </a:p>
          <a:p>
            <a:pPr lvl="2"/>
            <a:r>
              <a:rPr lang="en-US" altLang="zh-TW" dirty="0"/>
              <a:t>Click to add text</a:t>
            </a:r>
            <a:endParaRPr lang="zh-TW" altLang="en-US" dirty="0"/>
          </a:p>
        </p:txBody>
      </p:sp>
      <p:sp>
        <p:nvSpPr>
          <p:cNvPr id="13" name="媒體版面配置區 5"/>
          <p:cNvSpPr>
            <a:spLocks noGrp="1"/>
          </p:cNvSpPr>
          <p:nvPr>
            <p:ph type="media" sz="quarter" idx="19" hasCustomPrompt="1"/>
          </p:nvPr>
        </p:nvSpPr>
        <p:spPr>
          <a:xfrm>
            <a:off x="34770299" y="20711428"/>
            <a:ext cx="15632721" cy="7388787"/>
          </a:xfrm>
          <a:prstGeom prst="rect">
            <a:avLst/>
          </a:prstGeom>
        </p:spPr>
        <p:txBody>
          <a:bodyPr/>
          <a:lstStyle>
            <a:lvl1pPr>
              <a:defRPr sz="8203"/>
            </a:lvl1pPr>
          </a:lstStyle>
          <a:p>
            <a:r>
              <a:rPr lang="en-US" altLang="zh-TW" dirty="0"/>
              <a:t>Click the icon to insert video</a:t>
            </a:r>
            <a:endParaRPr lang="zh-TW" altLang="en-US" dirty="0"/>
          </a:p>
        </p:txBody>
      </p:sp>
      <p:sp>
        <p:nvSpPr>
          <p:cNvPr id="14" name="圖片版面配置區 6"/>
          <p:cNvSpPr>
            <a:spLocks noGrp="1"/>
          </p:cNvSpPr>
          <p:nvPr>
            <p:ph type="pic" sz="quarter" idx="20" hasCustomPrompt="1"/>
          </p:nvPr>
        </p:nvSpPr>
        <p:spPr>
          <a:xfrm>
            <a:off x="17904649" y="20711428"/>
            <a:ext cx="15591545" cy="7388787"/>
          </a:xfrm>
          <a:prstGeom prst="rect">
            <a:avLst/>
          </a:prstGeom>
        </p:spPr>
        <p:txBody>
          <a:bodyPr/>
          <a:lstStyle>
            <a:lvl1pPr>
              <a:defRPr sz="8203"/>
            </a:lvl1pPr>
          </a:lstStyle>
          <a:p>
            <a:r>
              <a:rPr lang="en-US" altLang="zh-TW" dirty="0"/>
              <a:t>Click the icon to insert image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52063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508FF-519A-5247-A55B-6160E89D8571}" type="datetimeFigureOut">
              <a:rPr lang="en-US" smtClean="0"/>
              <a:t>9/1/19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7CC67-5F63-EC4C-8EE0-AD36DF5A3CB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內容版面配置區 17"/>
          <p:cNvSpPr>
            <a:spLocks noGrp="1"/>
          </p:cNvSpPr>
          <p:nvPr>
            <p:ph sz="quarter" idx="13" hasCustomPrompt="1"/>
          </p:nvPr>
        </p:nvSpPr>
        <p:spPr>
          <a:xfrm>
            <a:off x="8027306" y="143249"/>
            <a:ext cx="36451861" cy="1568296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+mj-lt"/>
              <a:buNone/>
              <a:defRPr sz="9024" cap="all" baseline="0"/>
            </a:lvl1pPr>
            <a:lvl2pPr marL="0" indent="0" algn="ctr">
              <a:buFont typeface="+mj-lt"/>
              <a:buNone/>
              <a:defRPr sz="6563"/>
            </a:lvl2pPr>
            <a:lvl3pPr marL="0" indent="0" algn="ctr">
              <a:buFont typeface="+mj-lt"/>
              <a:buNone/>
              <a:defRPr sz="6016"/>
            </a:lvl3pPr>
          </a:lstStyle>
          <a:p>
            <a:pPr lvl="0"/>
            <a:r>
              <a:rPr lang="en-US" altLang="zh-TW" dirty="0"/>
              <a:t>TITLE</a:t>
            </a:r>
            <a:endParaRPr lang="zh-TW" altLang="en-US" dirty="0"/>
          </a:p>
        </p:txBody>
      </p:sp>
      <p:sp>
        <p:nvSpPr>
          <p:cNvPr id="11" name="內容版面配置區 21"/>
          <p:cNvSpPr>
            <a:spLocks noGrp="1"/>
          </p:cNvSpPr>
          <p:nvPr>
            <p:ph sz="quarter" idx="14" hasCustomPrompt="1"/>
          </p:nvPr>
        </p:nvSpPr>
        <p:spPr>
          <a:xfrm>
            <a:off x="13258735" y="2190933"/>
            <a:ext cx="26187441" cy="124936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563" baseline="0"/>
            </a:lvl1pPr>
          </a:lstStyle>
          <a:p>
            <a:pPr lvl="0"/>
            <a:r>
              <a:rPr lang="en-US" altLang="zh-TW" dirty="0"/>
              <a:t>Author List</a:t>
            </a:r>
            <a:endParaRPr lang="zh-TW" altLang="en-US" dirty="0"/>
          </a:p>
        </p:txBody>
      </p:sp>
      <p:sp>
        <p:nvSpPr>
          <p:cNvPr id="12" name="內容版面配置區 21"/>
          <p:cNvSpPr>
            <a:spLocks noGrp="1"/>
          </p:cNvSpPr>
          <p:nvPr>
            <p:ph sz="quarter" idx="15" hasCustomPrompt="1"/>
          </p:nvPr>
        </p:nvSpPr>
        <p:spPr>
          <a:xfrm>
            <a:off x="13258735" y="3505406"/>
            <a:ext cx="26187441" cy="124936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016"/>
            </a:lvl1pPr>
          </a:lstStyle>
          <a:p>
            <a:r>
              <a:rPr lang="en-US" altLang="zh-TW" sz="6563" dirty="0"/>
              <a:t>Affiliations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43609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508FF-519A-5247-A55B-6160E89D8571}" type="datetimeFigureOut">
              <a:rPr lang="en-US" smtClean="0"/>
              <a:t>9/1/19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7CC67-5F63-EC4C-8EE0-AD36DF5A3CB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內容版面配置區 17"/>
          <p:cNvSpPr>
            <a:spLocks noGrp="1"/>
          </p:cNvSpPr>
          <p:nvPr>
            <p:ph sz="quarter" idx="13" hasCustomPrompt="1"/>
          </p:nvPr>
        </p:nvSpPr>
        <p:spPr>
          <a:xfrm>
            <a:off x="8027306" y="143249"/>
            <a:ext cx="36451861" cy="1568296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+mj-lt"/>
              <a:buNone/>
              <a:defRPr sz="9024" cap="all" baseline="0"/>
            </a:lvl1pPr>
            <a:lvl2pPr marL="0" indent="0" algn="ctr">
              <a:buFont typeface="+mj-lt"/>
              <a:buNone/>
              <a:defRPr sz="6563"/>
            </a:lvl2pPr>
            <a:lvl3pPr marL="0" indent="0" algn="ctr">
              <a:buFont typeface="+mj-lt"/>
              <a:buNone/>
              <a:defRPr sz="6016"/>
            </a:lvl3pPr>
          </a:lstStyle>
          <a:p>
            <a:pPr lvl="0"/>
            <a:r>
              <a:rPr lang="en-US" altLang="zh-TW" dirty="0"/>
              <a:t>TITLE</a:t>
            </a:r>
            <a:endParaRPr lang="zh-TW" altLang="en-US" dirty="0"/>
          </a:p>
        </p:txBody>
      </p:sp>
      <p:sp>
        <p:nvSpPr>
          <p:cNvPr id="11" name="內容版面配置區 21"/>
          <p:cNvSpPr>
            <a:spLocks noGrp="1"/>
          </p:cNvSpPr>
          <p:nvPr>
            <p:ph sz="quarter" idx="14" hasCustomPrompt="1"/>
          </p:nvPr>
        </p:nvSpPr>
        <p:spPr>
          <a:xfrm>
            <a:off x="13258735" y="2190933"/>
            <a:ext cx="26187441" cy="124936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563" baseline="0"/>
            </a:lvl1pPr>
          </a:lstStyle>
          <a:p>
            <a:pPr lvl="0"/>
            <a:r>
              <a:rPr lang="en-US" altLang="zh-TW" dirty="0"/>
              <a:t>Author List</a:t>
            </a:r>
            <a:endParaRPr lang="zh-TW" altLang="en-US" dirty="0"/>
          </a:p>
        </p:txBody>
      </p:sp>
      <p:sp>
        <p:nvSpPr>
          <p:cNvPr id="12" name="內容版面配置區 21"/>
          <p:cNvSpPr>
            <a:spLocks noGrp="1"/>
          </p:cNvSpPr>
          <p:nvPr>
            <p:ph sz="quarter" idx="15" hasCustomPrompt="1"/>
          </p:nvPr>
        </p:nvSpPr>
        <p:spPr>
          <a:xfrm>
            <a:off x="13258735" y="3505406"/>
            <a:ext cx="26187441" cy="124936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016"/>
            </a:lvl1pPr>
          </a:lstStyle>
          <a:p>
            <a:r>
              <a:rPr lang="en-US" altLang="zh-TW" sz="6563" dirty="0"/>
              <a:t>Affiliations</a:t>
            </a:r>
            <a:endParaRPr lang="zh-TW" altLang="en-US" dirty="0"/>
          </a:p>
        </p:txBody>
      </p:sp>
      <p:sp>
        <p:nvSpPr>
          <p:cNvPr id="13" name="表格版面配置區 12"/>
          <p:cNvSpPr>
            <a:spLocks noGrp="1"/>
          </p:cNvSpPr>
          <p:nvPr>
            <p:ph type="tbl" sz="quarter" idx="17" hasCustomPrompt="1"/>
          </p:nvPr>
        </p:nvSpPr>
        <p:spPr>
          <a:xfrm>
            <a:off x="5834053" y="12997637"/>
            <a:ext cx="17502156" cy="12135790"/>
          </a:xfrm>
          <a:prstGeom prst="rect">
            <a:avLst/>
          </a:prstGeom>
        </p:spPr>
        <p:txBody>
          <a:bodyPr/>
          <a:lstStyle>
            <a:lvl1pPr>
              <a:defRPr sz="8203" baseline="0"/>
            </a:lvl1pPr>
          </a:lstStyle>
          <a:p>
            <a:r>
              <a:rPr lang="en-US" altLang="zh-TW" dirty="0"/>
              <a:t>Click the icon to insert table</a:t>
            </a:r>
            <a:endParaRPr lang="zh-TW" altLang="en-US" dirty="0"/>
          </a:p>
        </p:txBody>
      </p:sp>
      <p:sp>
        <p:nvSpPr>
          <p:cNvPr id="15" name="內容版面配置區 14"/>
          <p:cNvSpPr>
            <a:spLocks noGrp="1"/>
          </p:cNvSpPr>
          <p:nvPr>
            <p:ph sz="quarter" idx="18" hasCustomPrompt="1"/>
          </p:nvPr>
        </p:nvSpPr>
        <p:spPr>
          <a:xfrm>
            <a:off x="5834052" y="7917682"/>
            <a:ext cx="39562169" cy="4286574"/>
          </a:xfrm>
          <a:prstGeom prst="rect">
            <a:avLst/>
          </a:prstGeom>
        </p:spPr>
        <p:txBody>
          <a:bodyPr/>
          <a:lstStyle>
            <a:lvl1pPr>
              <a:defRPr sz="8203"/>
            </a:lvl1pPr>
            <a:lvl2pPr>
              <a:defRPr sz="7383" baseline="0"/>
            </a:lvl2pPr>
            <a:lvl3pPr>
              <a:defRPr sz="6563"/>
            </a:lvl3pPr>
            <a:lvl4pPr>
              <a:defRPr sz="6016"/>
            </a:lvl4pPr>
            <a:lvl5pPr>
              <a:defRPr sz="6016"/>
            </a:lvl5pPr>
          </a:lstStyle>
          <a:p>
            <a:pPr lvl="0"/>
            <a:r>
              <a:rPr lang="en-US" altLang="zh-TW" dirty="0"/>
              <a:t>Click to add text</a:t>
            </a:r>
            <a:endParaRPr lang="zh-TW" altLang="en-US" dirty="0"/>
          </a:p>
          <a:p>
            <a:pPr lvl="1"/>
            <a:r>
              <a:rPr lang="en-US" altLang="zh-TW" dirty="0"/>
              <a:t>Click to add text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12592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60323" y="26696674"/>
            <a:ext cx="11948161" cy="1533525"/>
          </a:xfrm>
          <a:prstGeom prst="rect">
            <a:avLst/>
          </a:prstGeom>
        </p:spPr>
        <p:txBody>
          <a:bodyPr vert="horz" lIns="334460" tIns="167230" rIns="334460" bIns="167230" rtlCol="0" anchor="ctr"/>
          <a:lstStyle>
            <a:lvl1pPr algn="l">
              <a:defRPr sz="601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3508FF-519A-5247-A55B-6160E89D8571}" type="datetimeFigureOut">
              <a:rPr lang="en-US" smtClean="0"/>
              <a:t>9/1/19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495520" y="26696674"/>
            <a:ext cx="16215360" cy="1533525"/>
          </a:xfrm>
          <a:prstGeom prst="rect">
            <a:avLst/>
          </a:prstGeom>
        </p:spPr>
        <p:txBody>
          <a:bodyPr vert="horz" lIns="334460" tIns="167230" rIns="334460" bIns="167230" rtlCol="0" anchor="ctr"/>
          <a:lstStyle>
            <a:lvl1pPr algn="ctr">
              <a:defRPr sz="601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697922" y="26696674"/>
            <a:ext cx="11948161" cy="1533525"/>
          </a:xfrm>
          <a:prstGeom prst="rect">
            <a:avLst/>
          </a:prstGeom>
        </p:spPr>
        <p:txBody>
          <a:bodyPr vert="horz" lIns="334460" tIns="167230" rIns="334460" bIns="167230" rtlCol="0" anchor="ctr"/>
          <a:lstStyle>
            <a:lvl1pPr algn="r">
              <a:defRPr sz="601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87CC67-5F63-EC4C-8EE0-AD36DF5A3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549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4" r:id="rId3"/>
  </p:sldLayoutIdLst>
  <p:txStyles>
    <p:titleStyle>
      <a:lvl1pPr algn="ctr" defTabSz="2285682" rtl="0" eaLnBrk="1" latinLnBrk="0" hangingPunct="1">
        <a:spcBef>
          <a:spcPct val="0"/>
        </a:spcBef>
        <a:buNone/>
        <a:defRPr sz="2200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262" indent="-1714262" algn="l" defTabSz="2285682" rtl="0" eaLnBrk="1" latinLnBrk="0" hangingPunct="1">
        <a:spcBef>
          <a:spcPct val="20000"/>
        </a:spcBef>
        <a:buFont typeface="Arial"/>
        <a:buChar char="•"/>
        <a:defRPr sz="15991" kern="1200">
          <a:solidFill>
            <a:schemeClr val="tx1"/>
          </a:solidFill>
          <a:latin typeface="+mn-lt"/>
          <a:ea typeface="+mn-ea"/>
          <a:cs typeface="+mn-cs"/>
        </a:defRPr>
      </a:lvl1pPr>
      <a:lvl2pPr marL="3714235" indent="-1428552" algn="l" defTabSz="2285682" rtl="0" eaLnBrk="1" latinLnBrk="0" hangingPunct="1">
        <a:spcBef>
          <a:spcPct val="20000"/>
        </a:spcBef>
        <a:buFont typeface="Arial"/>
        <a:buChar char="–"/>
        <a:defRPr sz="13941" kern="1200">
          <a:solidFill>
            <a:schemeClr val="tx1"/>
          </a:solidFill>
          <a:latin typeface="+mn-lt"/>
          <a:ea typeface="+mn-ea"/>
          <a:cs typeface="+mn-cs"/>
        </a:defRPr>
      </a:lvl2pPr>
      <a:lvl3pPr marL="5714208" indent="-1142841" algn="l" defTabSz="2285682" rtl="0" eaLnBrk="1" latinLnBrk="0" hangingPunct="1">
        <a:spcBef>
          <a:spcPct val="20000"/>
        </a:spcBef>
        <a:buFont typeface="Arial"/>
        <a:buChar char="•"/>
        <a:defRPr sz="12027" kern="1200">
          <a:solidFill>
            <a:schemeClr val="tx1"/>
          </a:solidFill>
          <a:latin typeface="+mn-lt"/>
          <a:ea typeface="+mn-ea"/>
          <a:cs typeface="+mn-cs"/>
        </a:defRPr>
      </a:lvl3pPr>
      <a:lvl4pPr marL="7999892" indent="-1142841" algn="l" defTabSz="2285682" rtl="0" eaLnBrk="1" latinLnBrk="0" hangingPunct="1">
        <a:spcBef>
          <a:spcPct val="20000"/>
        </a:spcBef>
        <a:buFont typeface="Arial"/>
        <a:buChar char="–"/>
        <a:defRPr sz="9978" kern="1200">
          <a:solidFill>
            <a:schemeClr val="tx1"/>
          </a:solidFill>
          <a:latin typeface="+mn-lt"/>
          <a:ea typeface="+mn-ea"/>
          <a:cs typeface="+mn-cs"/>
        </a:defRPr>
      </a:lvl4pPr>
      <a:lvl5pPr marL="10285574" indent="-1142841" algn="l" defTabSz="2285682" rtl="0" eaLnBrk="1" latinLnBrk="0" hangingPunct="1">
        <a:spcBef>
          <a:spcPct val="20000"/>
        </a:spcBef>
        <a:buFont typeface="Arial"/>
        <a:buChar char="»"/>
        <a:defRPr sz="9978" kern="1200">
          <a:solidFill>
            <a:schemeClr val="tx1"/>
          </a:solidFill>
          <a:latin typeface="+mn-lt"/>
          <a:ea typeface="+mn-ea"/>
          <a:cs typeface="+mn-cs"/>
        </a:defRPr>
      </a:lvl5pPr>
      <a:lvl6pPr marL="12571258" indent="-1142841" algn="l" defTabSz="2285682" rtl="0" eaLnBrk="1" latinLnBrk="0" hangingPunct="1">
        <a:spcBef>
          <a:spcPct val="20000"/>
        </a:spcBef>
        <a:buFont typeface="Arial"/>
        <a:buChar char="•"/>
        <a:defRPr sz="9978" kern="1200">
          <a:solidFill>
            <a:schemeClr val="tx1"/>
          </a:solidFill>
          <a:latin typeface="+mn-lt"/>
          <a:ea typeface="+mn-ea"/>
          <a:cs typeface="+mn-cs"/>
        </a:defRPr>
      </a:lvl6pPr>
      <a:lvl7pPr marL="14856941" indent="-1142841" algn="l" defTabSz="2285682" rtl="0" eaLnBrk="1" latinLnBrk="0" hangingPunct="1">
        <a:spcBef>
          <a:spcPct val="20000"/>
        </a:spcBef>
        <a:buFont typeface="Arial"/>
        <a:buChar char="•"/>
        <a:defRPr sz="9978" kern="1200">
          <a:solidFill>
            <a:schemeClr val="tx1"/>
          </a:solidFill>
          <a:latin typeface="+mn-lt"/>
          <a:ea typeface="+mn-ea"/>
          <a:cs typeface="+mn-cs"/>
        </a:defRPr>
      </a:lvl7pPr>
      <a:lvl8pPr marL="17142624" indent="-1142841" algn="l" defTabSz="2285682" rtl="0" eaLnBrk="1" latinLnBrk="0" hangingPunct="1">
        <a:spcBef>
          <a:spcPct val="20000"/>
        </a:spcBef>
        <a:buFont typeface="Arial"/>
        <a:buChar char="•"/>
        <a:defRPr sz="9978" kern="1200">
          <a:solidFill>
            <a:schemeClr val="tx1"/>
          </a:solidFill>
          <a:latin typeface="+mn-lt"/>
          <a:ea typeface="+mn-ea"/>
          <a:cs typeface="+mn-cs"/>
        </a:defRPr>
      </a:lvl8pPr>
      <a:lvl9pPr marL="19428308" indent="-1142841" algn="l" defTabSz="2285682" rtl="0" eaLnBrk="1" latinLnBrk="0" hangingPunct="1">
        <a:spcBef>
          <a:spcPct val="20000"/>
        </a:spcBef>
        <a:buFont typeface="Arial"/>
        <a:buChar char="•"/>
        <a:defRPr sz="99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285682" rtl="0" eaLnBrk="1" latinLnBrk="0" hangingPunct="1">
        <a:defRPr sz="9021" kern="1200">
          <a:solidFill>
            <a:schemeClr val="tx1"/>
          </a:solidFill>
          <a:latin typeface="+mn-lt"/>
          <a:ea typeface="+mn-ea"/>
          <a:cs typeface="+mn-cs"/>
        </a:defRPr>
      </a:lvl1pPr>
      <a:lvl2pPr marL="2285682" algn="l" defTabSz="2285682" rtl="0" eaLnBrk="1" latinLnBrk="0" hangingPunct="1">
        <a:defRPr sz="9021" kern="1200">
          <a:solidFill>
            <a:schemeClr val="tx1"/>
          </a:solidFill>
          <a:latin typeface="+mn-lt"/>
          <a:ea typeface="+mn-ea"/>
          <a:cs typeface="+mn-cs"/>
        </a:defRPr>
      </a:lvl2pPr>
      <a:lvl3pPr marL="4571367" algn="l" defTabSz="2285682" rtl="0" eaLnBrk="1" latinLnBrk="0" hangingPunct="1">
        <a:defRPr sz="9021" kern="1200">
          <a:solidFill>
            <a:schemeClr val="tx1"/>
          </a:solidFill>
          <a:latin typeface="+mn-lt"/>
          <a:ea typeface="+mn-ea"/>
          <a:cs typeface="+mn-cs"/>
        </a:defRPr>
      </a:lvl3pPr>
      <a:lvl4pPr marL="6857049" algn="l" defTabSz="2285682" rtl="0" eaLnBrk="1" latinLnBrk="0" hangingPunct="1">
        <a:defRPr sz="9021" kern="1200">
          <a:solidFill>
            <a:schemeClr val="tx1"/>
          </a:solidFill>
          <a:latin typeface="+mn-lt"/>
          <a:ea typeface="+mn-ea"/>
          <a:cs typeface="+mn-cs"/>
        </a:defRPr>
      </a:lvl4pPr>
      <a:lvl5pPr marL="9142733" algn="l" defTabSz="2285682" rtl="0" eaLnBrk="1" latinLnBrk="0" hangingPunct="1">
        <a:defRPr sz="9021" kern="1200">
          <a:solidFill>
            <a:schemeClr val="tx1"/>
          </a:solidFill>
          <a:latin typeface="+mn-lt"/>
          <a:ea typeface="+mn-ea"/>
          <a:cs typeface="+mn-cs"/>
        </a:defRPr>
      </a:lvl5pPr>
      <a:lvl6pPr marL="11428417" algn="l" defTabSz="2285682" rtl="0" eaLnBrk="1" latinLnBrk="0" hangingPunct="1">
        <a:defRPr sz="9021" kern="1200">
          <a:solidFill>
            <a:schemeClr val="tx1"/>
          </a:solidFill>
          <a:latin typeface="+mn-lt"/>
          <a:ea typeface="+mn-ea"/>
          <a:cs typeface="+mn-cs"/>
        </a:defRPr>
      </a:lvl6pPr>
      <a:lvl7pPr marL="13714100" algn="l" defTabSz="2285682" rtl="0" eaLnBrk="1" latinLnBrk="0" hangingPunct="1">
        <a:defRPr sz="9021" kern="1200">
          <a:solidFill>
            <a:schemeClr val="tx1"/>
          </a:solidFill>
          <a:latin typeface="+mn-lt"/>
          <a:ea typeface="+mn-ea"/>
          <a:cs typeface="+mn-cs"/>
        </a:defRPr>
      </a:lvl7pPr>
      <a:lvl8pPr marL="15999782" algn="l" defTabSz="2285682" rtl="0" eaLnBrk="1" latinLnBrk="0" hangingPunct="1">
        <a:defRPr sz="9021" kern="1200">
          <a:solidFill>
            <a:schemeClr val="tx1"/>
          </a:solidFill>
          <a:latin typeface="+mn-lt"/>
          <a:ea typeface="+mn-ea"/>
          <a:cs typeface="+mn-cs"/>
        </a:defRPr>
      </a:lvl8pPr>
      <a:lvl9pPr marL="18285466" algn="l" defTabSz="2285682" rtl="0" eaLnBrk="1" latinLnBrk="0" hangingPunct="1">
        <a:defRPr sz="902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>
            <a:extLst>
              <a:ext uri="{FF2B5EF4-FFF2-40B4-BE49-F238E27FC236}">
                <a16:creationId xmlns:a16="http://schemas.microsoft.com/office/drawing/2014/main" id="{1DF4B87F-E6D9-984D-9A3D-E763815779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861" y="22561149"/>
            <a:ext cx="10557850" cy="186582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F5A4845-7835-B647-B072-EB35F5368FF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781" t="5275" r="9930" b="5819"/>
          <a:stretch/>
        </p:blipFill>
        <p:spPr>
          <a:xfrm>
            <a:off x="26376497" y="21443117"/>
            <a:ext cx="9756064" cy="7326722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998E3CF-4D8D-6145-92C9-20DE1FB0F22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632708" y="143249"/>
            <a:ext cx="36451861" cy="1568296"/>
          </a:xfrm>
        </p:spPr>
        <p:txBody>
          <a:bodyPr/>
          <a:lstStyle/>
          <a:p>
            <a:r>
              <a:rPr lang="en-US" altLang="zh-TW" sz="9400" b="1" cap="none" dirty="0">
                <a:latin typeface="Arial Black" panose="020B0A04020102020204" pitchFamily="34" charset="0"/>
              </a:rPr>
              <a:t>Fashion Recommendation on Street Images</a:t>
            </a:r>
            <a:endParaRPr lang="zh-TW" altLang="en-US" sz="9400" b="1" cap="none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5E51B0-B63E-354B-BF40-9F8DF211C1C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0913506" y="1797303"/>
            <a:ext cx="36347465" cy="1319222"/>
          </a:xfrm>
        </p:spPr>
        <p:txBody>
          <a:bodyPr/>
          <a:lstStyle/>
          <a:p>
            <a:r>
              <a:rPr lang="en-US" altLang="zh-TW" sz="5400" dirty="0">
                <a:latin typeface="Arial" panose="020B0604020202020204" pitchFamily="34" charset="0"/>
                <a:cs typeface="Arial" panose="020B0604020202020204" pitchFamily="34" charset="0"/>
              </a:rPr>
              <a:t>Huijing Zhan</a:t>
            </a:r>
            <a:r>
              <a:rPr lang="en-US" altLang="zh-TW" sz="5400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zh-TW" sz="5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zh-TW" sz="5400" dirty="0" err="1">
                <a:latin typeface="Arial" panose="020B0604020202020204" pitchFamily="34" charset="0"/>
                <a:cs typeface="Arial" panose="020B0604020202020204" pitchFamily="34" charset="0"/>
              </a:rPr>
              <a:t>Boxin</a:t>
            </a:r>
            <a:r>
              <a:rPr lang="en-US" altLang="zh-TW" sz="5400" dirty="0">
                <a:latin typeface="Arial" panose="020B0604020202020204" pitchFamily="34" charset="0"/>
                <a:cs typeface="Arial" panose="020B0604020202020204" pitchFamily="34" charset="0"/>
              </a:rPr>
              <a:t> Shi</a:t>
            </a:r>
            <a:r>
              <a:rPr lang="en-US" altLang="zh-TW" sz="54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zh-TW" sz="5400" dirty="0">
                <a:latin typeface="Arial" panose="020B0604020202020204" pitchFamily="34" charset="0"/>
                <a:cs typeface="Arial" panose="020B0604020202020204" pitchFamily="34" charset="0"/>
              </a:rPr>
              <a:t>, Jiawei Chen</a:t>
            </a:r>
            <a:r>
              <a:rPr lang="en-US" altLang="zh-TW" sz="5400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zh-TW" sz="5400" dirty="0">
                <a:latin typeface="Arial" panose="020B0604020202020204" pitchFamily="34" charset="0"/>
                <a:cs typeface="Arial" panose="020B0604020202020204" pitchFamily="34" charset="0"/>
              </a:rPr>
              <a:t>, Qian Zheng</a:t>
            </a:r>
            <a:r>
              <a:rPr lang="en-US" altLang="zh-TW" sz="5400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zh-TW" sz="5400" dirty="0">
                <a:latin typeface="Arial" panose="020B0604020202020204" pitchFamily="34" charset="0"/>
                <a:cs typeface="Arial" panose="020B0604020202020204" pitchFamily="34" charset="0"/>
              </a:rPr>
              <a:t>, Ling-Yu Duan</a:t>
            </a:r>
            <a:r>
              <a:rPr lang="en-US" altLang="zh-TW" sz="54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zh-TW" sz="5400" dirty="0">
                <a:latin typeface="Arial" panose="020B0604020202020204" pitchFamily="34" charset="0"/>
                <a:cs typeface="Arial" panose="020B0604020202020204" pitchFamily="34" charset="0"/>
              </a:rPr>
              <a:t>, Alex C. Kot</a:t>
            </a:r>
            <a:r>
              <a:rPr lang="en-US" altLang="zh-TW" sz="5400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zh-TW" altLang="en-US" sz="54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DA1CFF-AEE9-3045-95DC-483E54EF31D0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0973688" y="2933250"/>
            <a:ext cx="35318765" cy="1126268"/>
          </a:xfrm>
        </p:spPr>
        <p:txBody>
          <a:bodyPr/>
          <a:lstStyle/>
          <a:p>
            <a:r>
              <a:rPr lang="en-US" sz="5400" i="1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5400" i="1" dirty="0">
                <a:latin typeface="Arial" panose="020B0604020202020204" pitchFamily="34" charset="0"/>
                <a:cs typeface="Arial" panose="020B0604020202020204" pitchFamily="34" charset="0"/>
              </a:rPr>
              <a:t> School of Electrical and Electronic Engineering, Nanyang Technological University </a:t>
            </a:r>
          </a:p>
          <a:p>
            <a:r>
              <a:rPr lang="en-US" sz="5400" i="1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5400" i="1" dirty="0">
                <a:latin typeface="Arial" panose="020B0604020202020204" pitchFamily="34" charset="0"/>
                <a:cs typeface="Arial" panose="020B0604020202020204" pitchFamily="34" charset="0"/>
              </a:rPr>
              <a:t> National Engineering Lab for Video Technology, Peking University</a:t>
            </a:r>
          </a:p>
        </p:txBody>
      </p:sp>
      <p:sp>
        <p:nvSpPr>
          <p:cNvPr id="7" name="文字方塊 8">
            <a:extLst>
              <a:ext uri="{FF2B5EF4-FFF2-40B4-BE49-F238E27FC236}">
                <a16:creationId xmlns:a16="http://schemas.microsoft.com/office/drawing/2014/main" id="{2938DF79-C574-B948-AD4F-7FACDEE68DE1}"/>
              </a:ext>
            </a:extLst>
          </p:cNvPr>
          <p:cNvSpPr txBox="1"/>
          <p:nvPr/>
        </p:nvSpPr>
        <p:spPr>
          <a:xfrm>
            <a:off x="190541" y="13956509"/>
            <a:ext cx="1642276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 algn="just">
              <a:spcBef>
                <a:spcPts val="600"/>
              </a:spcBef>
              <a:spcAft>
                <a:spcPts val="100"/>
              </a:spcAft>
              <a:buFont typeface="Wingdings" pitchFamily="2" charset="2"/>
              <a:buChar char="v"/>
            </a:pPr>
            <a:r>
              <a:rPr lang="en-US" altLang="zh-TW" sz="5400" dirty="0">
                <a:latin typeface="Arial" panose="020B0604020202020204" pitchFamily="34" charset="0"/>
                <a:ea typeface="Noto Sans CJK TC Regular" panose="020B0500000000000000" pitchFamily="34" charset="-120"/>
                <a:cs typeface="Arial" panose="020B0604020202020204" pitchFamily="34" charset="0"/>
              </a:rPr>
              <a:t>Few works investigate the matching rules of street images abound over the social media.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D2E99B43-34D4-BE4D-A7FD-F255CCA749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68798" y="25603436"/>
            <a:ext cx="7992653" cy="257390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D2DFFA3-82EB-A34A-AC80-67EBE2EBDF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0004" y="25390514"/>
            <a:ext cx="9950086" cy="3056882"/>
          </a:xfrm>
          <a:prstGeom prst="rect">
            <a:avLst/>
          </a:prstGeom>
        </p:spPr>
      </p:pic>
      <p:pic>
        <p:nvPicPr>
          <p:cNvPr id="31" name="Content Placeholder 15">
            <a:extLst>
              <a:ext uri="{FF2B5EF4-FFF2-40B4-BE49-F238E27FC236}">
                <a16:creationId xmlns:a16="http://schemas.microsoft.com/office/drawing/2014/main" id="{4F4E2BDE-1C23-9E4B-9EC1-003764F70FB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882" r="1356"/>
          <a:stretch/>
        </p:blipFill>
        <p:spPr>
          <a:xfrm>
            <a:off x="17454370" y="6629401"/>
            <a:ext cx="33294831" cy="10486710"/>
          </a:xfrm>
          <a:prstGeom prst="rect">
            <a:avLst/>
          </a:prstGeom>
        </p:spPr>
      </p:pic>
      <p:sp>
        <p:nvSpPr>
          <p:cNvPr id="34" name="文字方塊 8">
            <a:extLst>
              <a:ext uri="{FF2B5EF4-FFF2-40B4-BE49-F238E27FC236}">
                <a16:creationId xmlns:a16="http://schemas.microsoft.com/office/drawing/2014/main" id="{908E83A5-3E44-D644-991E-37B3DF23EFCD}"/>
              </a:ext>
            </a:extLst>
          </p:cNvPr>
          <p:cNvSpPr txBox="1"/>
          <p:nvPr/>
        </p:nvSpPr>
        <p:spPr>
          <a:xfrm>
            <a:off x="-1932250" y="21750717"/>
            <a:ext cx="15172960" cy="66556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143282" lvl="1" indent="-857250" algn="just">
              <a:spcBef>
                <a:spcPts val="100"/>
              </a:spcBef>
              <a:spcAft>
                <a:spcPts val="100"/>
              </a:spcAft>
              <a:buFont typeface="Wingdings" pitchFamily="2" charset="2"/>
              <a:buChar char="v"/>
            </a:pPr>
            <a:r>
              <a:rPr lang="en-US" altLang="zh-TW" sz="5400" b="1" dirty="0">
                <a:latin typeface="Arial" panose="020B0604020202020204" pitchFamily="34" charset="0"/>
                <a:ea typeface="Noto Sans CJK TC Regular" panose="020B0500000000000000" pitchFamily="34" charset="-120"/>
                <a:cs typeface="Arial" panose="020B0604020202020204" pitchFamily="34" charset="0"/>
              </a:rPr>
              <a:t>Style</a:t>
            </a:r>
            <a:r>
              <a:rPr lang="zh-CN" altLang="en-US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5400" b="1" dirty="0">
                <a:latin typeface="Arial" panose="020B0604020202020204" pitchFamily="34" charset="0"/>
                <a:ea typeface="Noto Sans CJK TC Regular" panose="020B0500000000000000" pitchFamily="34" charset="-120"/>
                <a:cs typeface="Arial" panose="020B0604020202020204" pitchFamily="34" charset="0"/>
              </a:rPr>
              <a:t>Similarity</a:t>
            </a:r>
            <a:r>
              <a:rPr lang="en-US" altLang="zh-CN" sz="5400" b="1" dirty="0">
                <a:solidFill>
                  <a:srgbClr val="FF0000"/>
                </a:solidFill>
                <a:latin typeface="Arial" panose="020B0604020202020204" pitchFamily="34" charset="0"/>
                <a:ea typeface="Noto Sans CJK TC Regular" panose="020B0500000000000000" pitchFamily="34" charset="-120"/>
                <a:cs typeface="Arial" panose="020B0604020202020204" pitchFamily="34" charset="0"/>
              </a:rPr>
              <a:t> </a:t>
            </a:r>
            <a:r>
              <a:rPr lang="en-US" altLang="zh-CN" sz="5400" dirty="0">
                <a:latin typeface="Arial" panose="020B0604020202020204" pitchFamily="34" charset="0"/>
                <a:ea typeface="Noto Sans CJK TC Regular" panose="020B0500000000000000" pitchFamily="34" charset="-120"/>
                <a:cs typeface="Arial" panose="020B0604020202020204" pitchFamily="34" charset="0"/>
              </a:rPr>
              <a:t>(street images):</a:t>
            </a:r>
          </a:p>
          <a:p>
            <a:pPr marL="781355" indent="-781355" algn="just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endParaRPr lang="en-US" altLang="zh-CN" sz="4200" dirty="0">
              <a:ea typeface="Noto Sans CJK TC Regular" panose="020B0500000000000000" pitchFamily="34" charset="-120"/>
              <a:cs typeface="Times New Roman" panose="02020603050405020304" pitchFamily="18" charset="0"/>
            </a:endParaRPr>
          </a:p>
          <a:p>
            <a:pPr algn="just">
              <a:spcBef>
                <a:spcPts val="100"/>
              </a:spcBef>
              <a:spcAft>
                <a:spcPts val="100"/>
              </a:spcAft>
            </a:pPr>
            <a:endParaRPr lang="en-US" altLang="zh-CN" sz="4200" dirty="0">
              <a:ea typeface="Noto Sans CJK TC Regular" panose="020B0500000000000000" pitchFamily="34" charset="-120"/>
              <a:cs typeface="Times New Roman" panose="02020603050405020304" pitchFamily="18" charset="0"/>
            </a:endParaRPr>
          </a:p>
          <a:p>
            <a:pPr marL="781355" indent="-781355" algn="just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endParaRPr lang="en-US" altLang="zh-CN" sz="4200" dirty="0">
              <a:ea typeface="Noto Sans CJK TC Regular" panose="020B0500000000000000" pitchFamily="34" charset="-120"/>
              <a:cs typeface="Times New Roman" panose="02020603050405020304" pitchFamily="18" charset="0"/>
            </a:endParaRPr>
          </a:p>
          <a:p>
            <a:pPr marL="3143282" lvl="1" indent="-857250" algn="just">
              <a:spcAft>
                <a:spcPts val="100"/>
              </a:spcAft>
              <a:buFont typeface="Wingdings" pitchFamily="2" charset="2"/>
              <a:buChar char="v"/>
            </a:pPr>
            <a:r>
              <a:rPr lang="en-US" altLang="zh-CN" sz="5400" b="1" dirty="0">
                <a:latin typeface="Arial" panose="020B0604020202020204" pitchFamily="34" charset="0"/>
                <a:ea typeface="Noto Sans CJK TC Regular" panose="020B0500000000000000" pitchFamily="34" charset="-120"/>
                <a:cs typeface="Arial" panose="020B0604020202020204" pitchFamily="34" charset="0"/>
              </a:rPr>
              <a:t>Color</a:t>
            </a:r>
            <a:r>
              <a:rPr lang="en-US" altLang="zh-CN" sz="5400" b="1" dirty="0">
                <a:solidFill>
                  <a:srgbClr val="FF0000"/>
                </a:solidFill>
                <a:latin typeface="Arial" panose="020B0604020202020204" pitchFamily="34" charset="0"/>
                <a:ea typeface="Noto Sans CJK TC Regular" panose="020B0500000000000000" pitchFamily="34" charset="-120"/>
                <a:cs typeface="Arial" panose="020B0604020202020204" pitchFamily="34" charset="0"/>
              </a:rPr>
              <a:t> </a:t>
            </a:r>
            <a:r>
              <a:rPr lang="en-US" altLang="zh-CN" sz="5400" b="1" dirty="0">
                <a:latin typeface="Arial" panose="020B0604020202020204" pitchFamily="34" charset="0"/>
                <a:ea typeface="Noto Sans CJK TC Regular" panose="020B0500000000000000" pitchFamily="34" charset="-120"/>
                <a:cs typeface="Arial" panose="020B0604020202020204" pitchFamily="34" charset="0"/>
              </a:rPr>
              <a:t>Similarity</a:t>
            </a:r>
            <a:r>
              <a:rPr lang="en-US" altLang="zh-CN" sz="5400" b="1" dirty="0">
                <a:solidFill>
                  <a:srgbClr val="FF0000"/>
                </a:solidFill>
                <a:latin typeface="Arial" panose="020B0604020202020204" pitchFamily="34" charset="0"/>
                <a:ea typeface="Noto Sans CJK TC Regular" panose="020B0500000000000000" pitchFamily="34" charset="-120"/>
                <a:cs typeface="Arial" panose="020B0604020202020204" pitchFamily="34" charset="0"/>
              </a:rPr>
              <a:t> </a:t>
            </a:r>
            <a:r>
              <a:rPr lang="en-US" altLang="zh-CN" sz="5400" dirty="0">
                <a:latin typeface="Arial" panose="020B0604020202020204" pitchFamily="34" charset="0"/>
                <a:ea typeface="Noto Sans CJK TC Regular" panose="020B0500000000000000" pitchFamily="34" charset="-120"/>
                <a:cs typeface="Arial" panose="020B0604020202020204" pitchFamily="34" charset="0"/>
              </a:rPr>
              <a:t>(product images):</a:t>
            </a:r>
          </a:p>
          <a:p>
            <a:pPr marL="781355" indent="-781355" algn="just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endParaRPr lang="en-US" altLang="zh-TW" sz="4200" dirty="0">
              <a:ea typeface="Noto Sans CJK TC Regular" panose="020B0500000000000000" pitchFamily="34" charset="-120"/>
              <a:cs typeface="Times New Roman" panose="02020603050405020304" pitchFamily="18" charset="0"/>
            </a:endParaRPr>
          </a:p>
          <a:p>
            <a:pPr marL="781355" indent="-781355" algn="just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endParaRPr lang="en-US" altLang="zh-TW" sz="4200" dirty="0">
              <a:ea typeface="Noto Sans CJK TC Regular" panose="020B0500000000000000" pitchFamily="34" charset="-120"/>
              <a:cs typeface="Times New Roman" panose="02020603050405020304" pitchFamily="18" charset="0"/>
            </a:endParaRPr>
          </a:p>
          <a:p>
            <a:pPr marL="781355" indent="-781355" algn="just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endParaRPr lang="en-US" altLang="zh-TW" sz="4200" dirty="0">
              <a:ea typeface="Noto Sans CJK TC Regular" panose="020B0500000000000000" pitchFamily="34" charset="-120"/>
              <a:cs typeface="Times New Roman" panose="02020603050405020304" pitchFamily="18" charset="0"/>
            </a:endParaRPr>
          </a:p>
          <a:p>
            <a:pPr marL="781355" indent="-781355" algn="just">
              <a:buFont typeface="Arial" panose="020B0604020202020204" pitchFamily="34" charset="0"/>
              <a:buChar char="•"/>
            </a:pPr>
            <a:endParaRPr lang="en-US" altLang="zh-TW" sz="4200" dirty="0">
              <a:ea typeface="Noto Sans CJK TC Regular" panose="020B0500000000000000" pitchFamily="34" charset="-120"/>
              <a:cs typeface="Times New Roman" panose="02020603050405020304" pitchFamily="18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298315" y="400051"/>
            <a:ext cx="50478884" cy="4844512"/>
            <a:chOff x="584065" y="400051"/>
            <a:chExt cx="50478884" cy="4844512"/>
          </a:xfrm>
        </p:grpSpPr>
        <p:sp>
          <p:nvSpPr>
            <p:cNvPr id="19" name="Rectangle 18"/>
            <p:cNvSpPr/>
            <p:nvPr/>
          </p:nvSpPr>
          <p:spPr>
            <a:xfrm>
              <a:off x="742947" y="746023"/>
              <a:ext cx="9373507" cy="44985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4065" y="1110466"/>
              <a:ext cx="6885785" cy="2883327"/>
            </a:xfrm>
            <a:prstGeom prst="rect">
              <a:avLst/>
            </a:prstGeom>
          </p:spPr>
        </p:pic>
        <p:sp>
          <p:nvSpPr>
            <p:cNvPr id="40" name="Rectangle 39"/>
            <p:cNvSpPr/>
            <p:nvPr/>
          </p:nvSpPr>
          <p:spPr>
            <a:xfrm>
              <a:off x="46248058" y="400051"/>
              <a:ext cx="4814891" cy="47357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0" name="Picture 2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0452" y="401777"/>
            <a:ext cx="4409609" cy="4409609"/>
          </a:xfrm>
          <a:prstGeom prst="rect">
            <a:avLst/>
          </a:prstGeom>
        </p:spPr>
      </p:pic>
      <p:sp>
        <p:nvSpPr>
          <p:cNvPr id="41" name="Rectangle 40"/>
          <p:cNvSpPr/>
          <p:nvPr/>
        </p:nvSpPr>
        <p:spPr>
          <a:xfrm>
            <a:off x="189099" y="5132047"/>
            <a:ext cx="16996694" cy="14875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</p:txBody>
      </p:sp>
      <p:sp>
        <p:nvSpPr>
          <p:cNvPr id="42" name="Rectangle 41"/>
          <p:cNvSpPr/>
          <p:nvPr/>
        </p:nvSpPr>
        <p:spPr>
          <a:xfrm>
            <a:off x="17650629" y="5132047"/>
            <a:ext cx="33105918" cy="15170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latin typeface="Arial" panose="020B0604020202020204" pitchFamily="34" charset="0"/>
                <a:cs typeface="Arial" panose="020B0604020202020204" pitchFamily="34" charset="0"/>
              </a:rPr>
              <a:t>Proposed Framework</a:t>
            </a:r>
          </a:p>
        </p:txBody>
      </p:sp>
      <p:grpSp>
        <p:nvGrpSpPr>
          <p:cNvPr id="53" name="Group 52"/>
          <p:cNvGrpSpPr/>
          <p:nvPr/>
        </p:nvGrpSpPr>
        <p:grpSpPr>
          <a:xfrm>
            <a:off x="11893258" y="8373561"/>
            <a:ext cx="5222886" cy="5567742"/>
            <a:chOff x="865268" y="8539243"/>
            <a:chExt cx="4885624" cy="5558299"/>
          </a:xfrm>
        </p:grpSpPr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65268" y="8539243"/>
              <a:ext cx="2152401" cy="4293474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662453" y="8595155"/>
              <a:ext cx="2088439" cy="4265201"/>
            </a:xfrm>
            <a:prstGeom prst="rect">
              <a:avLst/>
            </a:prstGeom>
          </p:spPr>
        </p:pic>
        <p:sp>
          <p:nvSpPr>
            <p:cNvPr id="47" name="Multiply 46"/>
            <p:cNvSpPr/>
            <p:nvPr/>
          </p:nvSpPr>
          <p:spPr>
            <a:xfrm>
              <a:off x="1344389" y="12860357"/>
              <a:ext cx="1227751" cy="1237185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238526" y="13023358"/>
              <a:ext cx="1179430" cy="958976"/>
            </a:xfrm>
            <a:prstGeom prst="rect">
              <a:avLst/>
            </a:prstGeom>
          </p:spPr>
        </p:pic>
      </p:grpSp>
      <p:sp>
        <p:nvSpPr>
          <p:cNvPr id="49" name="TextBox 48"/>
          <p:cNvSpPr txBox="1"/>
          <p:nvPr/>
        </p:nvSpPr>
        <p:spPr>
          <a:xfrm>
            <a:off x="387548" y="7002072"/>
            <a:ext cx="167285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Goal: 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Recommend the compatible items given the query item in the street scenario.</a:t>
            </a:r>
          </a:p>
        </p:txBody>
      </p:sp>
      <p:grpSp>
        <p:nvGrpSpPr>
          <p:cNvPr id="55" name="Group 54"/>
          <p:cNvGrpSpPr/>
          <p:nvPr/>
        </p:nvGrpSpPr>
        <p:grpSpPr>
          <a:xfrm>
            <a:off x="711149" y="9298816"/>
            <a:ext cx="4364497" cy="4071970"/>
            <a:chOff x="2512430" y="8244267"/>
            <a:chExt cx="4364497" cy="4071970"/>
          </a:xfrm>
        </p:grpSpPr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2655355" y="8244267"/>
              <a:ext cx="2000710" cy="3108795"/>
            </a:xfrm>
            <a:prstGeom prst="rect">
              <a:avLst/>
            </a:prstGeom>
          </p:spPr>
        </p:pic>
        <p:sp>
          <p:nvSpPr>
            <p:cNvPr id="51" name="TextBox 50"/>
            <p:cNvSpPr txBox="1"/>
            <p:nvPr/>
          </p:nvSpPr>
          <p:spPr>
            <a:xfrm>
              <a:off x="2512430" y="11392907"/>
              <a:ext cx="2069797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latin typeface="Arial" panose="020B0604020202020204" pitchFamily="34" charset="0"/>
                  <a:cs typeface="Arial" panose="020B0604020202020204" pitchFamily="34" charset="0"/>
                </a:rPr>
                <a:t>Query</a:t>
              </a:r>
            </a:p>
          </p:txBody>
        </p:sp>
        <p:sp>
          <p:nvSpPr>
            <p:cNvPr id="54" name="Right Arrow 53"/>
            <p:cNvSpPr/>
            <p:nvPr/>
          </p:nvSpPr>
          <p:spPr>
            <a:xfrm>
              <a:off x="5223807" y="9391658"/>
              <a:ext cx="1653120" cy="1225120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5628991" y="9111165"/>
            <a:ext cx="4941100" cy="3746511"/>
            <a:chOff x="6029584" y="9468211"/>
            <a:chExt cx="5450541" cy="4335338"/>
          </a:xfrm>
        </p:grpSpPr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6029584" y="9468211"/>
              <a:ext cx="2247900" cy="1981200"/>
            </a:xfrm>
            <a:prstGeom prst="rect">
              <a:avLst/>
            </a:prstGeom>
          </p:spPr>
        </p:pic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6057425" y="11688999"/>
              <a:ext cx="2220059" cy="2114550"/>
            </a:xfrm>
            <a:prstGeom prst="rect">
              <a:avLst/>
            </a:prstGeom>
          </p:spPr>
        </p:pic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8817819" y="10255729"/>
              <a:ext cx="2662306" cy="2655391"/>
            </a:xfrm>
            <a:prstGeom prst="rect">
              <a:avLst/>
            </a:prstGeom>
          </p:spPr>
        </p:pic>
      </p:grpSp>
      <p:cxnSp>
        <p:nvCxnSpPr>
          <p:cNvPr id="61" name="Straight Connector 60"/>
          <p:cNvCxnSpPr>
            <a:cxnSpLocks/>
          </p:cNvCxnSpPr>
          <p:nvPr/>
        </p:nvCxnSpPr>
        <p:spPr>
          <a:xfrm>
            <a:off x="11411155" y="8453484"/>
            <a:ext cx="0" cy="4917302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Rectangle 59">
            <a:extLst>
              <a:ext uri="{FF2B5EF4-FFF2-40B4-BE49-F238E27FC236}">
                <a16:creationId xmlns:a16="http://schemas.microsoft.com/office/drawing/2014/main" id="{56213DF9-7D41-8A40-BDC8-B2FB37BDFA83}"/>
              </a:ext>
            </a:extLst>
          </p:cNvPr>
          <p:cNvSpPr/>
          <p:nvPr/>
        </p:nvSpPr>
        <p:spPr>
          <a:xfrm>
            <a:off x="189099" y="19988953"/>
            <a:ext cx="16996694" cy="14875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latin typeface="Arial" panose="020B0604020202020204" pitchFamily="34" charset="0"/>
                <a:cs typeface="Arial" panose="020B0604020202020204" pitchFamily="34" charset="0"/>
              </a:rPr>
              <a:t>Missing Item Imputation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2844A9-6526-6D4F-BBDB-52A458FCAB79}"/>
              </a:ext>
            </a:extLst>
          </p:cNvPr>
          <p:cNvSpPr txBox="1"/>
          <p:nvPr/>
        </p:nvSpPr>
        <p:spPr>
          <a:xfrm>
            <a:off x="189099" y="15648741"/>
            <a:ext cx="16935755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Challenges        </a:t>
            </a:r>
            <a:r>
              <a:rPr lang="en-US" sz="5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Solutions: </a:t>
            </a:r>
          </a:p>
          <a:p>
            <a:pPr marL="857250" indent="-857250" algn="just">
              <a:buFont typeface="Wingdings" pitchFamily="2" charset="2"/>
              <a:buChar char="v"/>
            </a:pPr>
            <a:r>
              <a:rPr lang="en-US" altLang="zh-TW" sz="5400" dirty="0">
                <a:solidFill>
                  <a:srgbClr val="FF0000"/>
                </a:solidFill>
                <a:latin typeface="Arial" panose="020B0604020202020204" pitchFamily="34" charset="0"/>
                <a:ea typeface="Noto Sans CJK TC Regular" panose="020B0500000000000000" pitchFamily="34" charset="-120"/>
                <a:cs typeface="Arial" panose="020B0604020202020204" pitchFamily="34" charset="0"/>
              </a:rPr>
              <a:t>Cluttered background</a:t>
            </a:r>
            <a:r>
              <a:rPr lang="en-US" altLang="zh-TW" sz="5400" dirty="0">
                <a:solidFill>
                  <a:srgbClr val="FF0000"/>
                </a:solidFill>
                <a:latin typeface="Arial" panose="020B0604020202020204" pitchFamily="34" charset="0"/>
                <a:ea typeface="Noto Sans CJK TC Regular" panose="020B0500000000000000" pitchFamily="34" charset="-120"/>
                <a:cs typeface="Arial" panose="020B0604020202020204" pitchFamily="34" charset="0"/>
                <a:sym typeface="Wingdings" pitchFamily="2" charset="2"/>
              </a:rPr>
              <a:t>        </a:t>
            </a:r>
            <a:r>
              <a:rPr lang="en-US" altLang="zh-TW" sz="5400" dirty="0">
                <a:solidFill>
                  <a:srgbClr val="0070C0"/>
                </a:solidFill>
                <a:latin typeface="Arial" panose="020B0604020202020204" pitchFamily="34" charset="0"/>
                <a:ea typeface="Noto Sans CJK TC Regular" panose="020B0500000000000000" pitchFamily="34" charset="-120"/>
                <a:cs typeface="Arial" panose="020B0604020202020204" pitchFamily="34" charset="0"/>
                <a:sym typeface="Wingdings" pitchFamily="2" charset="2"/>
              </a:rPr>
              <a:t>Fashion apparel detector</a:t>
            </a:r>
            <a:endParaRPr lang="en-US" altLang="zh-TW" sz="5400" dirty="0">
              <a:solidFill>
                <a:srgbClr val="0070C0"/>
              </a:solidFill>
              <a:latin typeface="Arial" panose="020B0604020202020204" pitchFamily="34" charset="0"/>
              <a:ea typeface="Noto Sans CJK TC Regular" panose="020B0500000000000000" pitchFamily="34" charset="-120"/>
              <a:cs typeface="Arial" panose="020B0604020202020204" pitchFamily="34" charset="0"/>
            </a:endParaRPr>
          </a:p>
          <a:p>
            <a:pPr marL="857250" indent="-857250" algn="just">
              <a:buFont typeface="Wingdings" pitchFamily="2" charset="2"/>
              <a:buChar char="v"/>
            </a:pPr>
            <a:r>
              <a:rPr lang="en-US" altLang="zh-TW" sz="5400" dirty="0">
                <a:solidFill>
                  <a:srgbClr val="FF0000"/>
                </a:solidFill>
                <a:latin typeface="Arial" panose="020B0604020202020204" pitchFamily="34" charset="0"/>
                <a:ea typeface="Noto Sans CJK TC Regular" panose="020B0500000000000000" pitchFamily="34" charset="-120"/>
                <a:cs typeface="Arial" panose="020B0604020202020204" pitchFamily="34" charset="0"/>
              </a:rPr>
              <a:t>Sparsely annotated tags       </a:t>
            </a:r>
            <a:r>
              <a:rPr lang="en-US" altLang="zh-TW" sz="5400" dirty="0">
                <a:solidFill>
                  <a:srgbClr val="0070C0"/>
                </a:solidFill>
                <a:latin typeface="Arial" panose="020B0604020202020204" pitchFamily="34" charset="0"/>
                <a:ea typeface="Noto Sans CJK TC Regular" panose="020B0500000000000000" pitchFamily="34" charset="-120"/>
                <a:cs typeface="Arial" panose="020B0604020202020204" pitchFamily="34" charset="0"/>
                <a:sym typeface="Wingdings" pitchFamily="2" charset="2"/>
              </a:rPr>
              <a:t>Curriculum learning</a:t>
            </a:r>
          </a:p>
          <a:p>
            <a:pPr marL="857250" indent="-857250" algn="just">
              <a:buFont typeface="Wingdings" pitchFamily="2" charset="2"/>
              <a:buChar char="v"/>
            </a:pPr>
            <a:r>
              <a:rPr lang="en-US" altLang="zh-TW" sz="5400" dirty="0">
                <a:solidFill>
                  <a:srgbClr val="FF0000"/>
                </a:solidFill>
                <a:latin typeface="Arial" panose="020B0604020202020204" pitchFamily="34" charset="0"/>
                <a:ea typeface="Noto Sans CJK TC Regular" panose="020B0500000000000000" pitchFamily="34" charset="-120"/>
                <a:cs typeface="Arial" panose="020B0604020202020204" pitchFamily="34" charset="0"/>
              </a:rPr>
              <a:t>Incomplete outfits</a:t>
            </a:r>
            <a:r>
              <a:rPr lang="en-US" altLang="zh-TW" sz="5400" dirty="0">
                <a:latin typeface="Arial" panose="020B0604020202020204" pitchFamily="34" charset="0"/>
                <a:ea typeface="Noto Sans CJK TC Regular" panose="020B0500000000000000" pitchFamily="34" charset="-120"/>
                <a:cs typeface="Arial" panose="020B0604020202020204" pitchFamily="34" charset="0"/>
              </a:rPr>
              <a:t>    Domain-aware missing item imputation</a:t>
            </a:r>
          </a:p>
          <a:p>
            <a:endParaRPr lang="en-US" altLang="zh-TW" sz="6000" dirty="0">
              <a:latin typeface="Arial" panose="020B0604020202020204" pitchFamily="34" charset="0"/>
              <a:ea typeface="Noto Sans CJK TC Regular" panose="020B0500000000000000" pitchFamily="34" charset="-120"/>
              <a:cs typeface="Arial" panose="020B0604020202020204" pitchFamily="34" charset="0"/>
            </a:endParaRPr>
          </a:p>
          <a:p>
            <a:endParaRPr lang="en-US" altLang="zh-TW" sz="6000" dirty="0">
              <a:latin typeface="Arial" panose="020B0604020202020204" pitchFamily="34" charset="0"/>
              <a:ea typeface="Noto Sans CJK TC Regular" panose="020B0500000000000000" pitchFamily="34" charset="-120"/>
              <a:cs typeface="Arial" panose="020B0604020202020204" pitchFamily="34" charset="0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F2FF4A09-B773-484C-A9CB-64EC19A50FDA}"/>
              </a:ext>
            </a:extLst>
          </p:cNvPr>
          <p:cNvSpPr/>
          <p:nvPr/>
        </p:nvSpPr>
        <p:spPr>
          <a:xfrm>
            <a:off x="17642776" y="16799475"/>
            <a:ext cx="33087285" cy="14875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latin typeface="Arial" panose="020B0604020202020204" pitchFamily="34" charset="0"/>
                <a:cs typeface="Arial" panose="020B0604020202020204" pitchFamily="34" charset="0"/>
              </a:rPr>
              <a:t>Experimental Setup and Results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BB6CCAA-CC64-E140-9131-4EF2993402DA}"/>
              </a:ext>
            </a:extLst>
          </p:cNvPr>
          <p:cNvSpPr txBox="1"/>
          <p:nvPr/>
        </p:nvSpPr>
        <p:spPr>
          <a:xfrm>
            <a:off x="17767915" y="21644588"/>
            <a:ext cx="6917278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Evaluation Metrics:  </a:t>
            </a:r>
          </a:p>
          <a:p>
            <a:pPr marL="857250" indent="-857250">
              <a:buFont typeface="Wingdings" pitchFamily="2" charset="2"/>
              <a:buChar char="v"/>
            </a:pPr>
            <a:r>
              <a:rPr lang="en-US" sz="5400" dirty="0">
                <a:latin typeface="Arial" panose="020B0604020202020204" pitchFamily="34" charset="0"/>
                <a:ea typeface="Noto Sans CJK TC Regular" panose="020B0500000000000000" pitchFamily="34" charset="-120"/>
                <a:cs typeface="Arial" panose="020B0604020202020204" pitchFamily="34" charset="0"/>
              </a:rPr>
              <a:t>FITB accuracy </a:t>
            </a:r>
          </a:p>
          <a:p>
            <a:pPr marL="857250" indent="-857250">
              <a:buFont typeface="Wingdings" pitchFamily="2" charset="2"/>
              <a:buChar char="v"/>
            </a:pPr>
            <a:r>
              <a:rPr lang="en-US" sz="5400" dirty="0">
                <a:latin typeface="Arial" panose="020B0604020202020204" pitchFamily="34" charset="0"/>
                <a:ea typeface="Noto Sans CJK TC Regular" panose="020B0500000000000000" pitchFamily="34" charset="-120"/>
                <a:cs typeface="Arial" panose="020B0604020202020204" pitchFamily="34" charset="0"/>
              </a:rPr>
              <a:t>AUC score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828938F-F2F6-9E45-89B2-0867F3DDB72F}"/>
              </a:ext>
            </a:extLst>
          </p:cNvPr>
          <p:cNvSpPr txBox="1"/>
          <p:nvPr/>
        </p:nvSpPr>
        <p:spPr>
          <a:xfrm>
            <a:off x="17720762" y="18857793"/>
            <a:ext cx="17311470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Collected Datasets: </a:t>
            </a:r>
          </a:p>
          <a:p>
            <a:pPr marL="857250" indent="-857250">
              <a:buFont typeface="Wingdings" pitchFamily="2" charset="2"/>
              <a:buChar char="v"/>
            </a:pPr>
            <a:r>
              <a:rPr lang="en-US" sz="5400" dirty="0">
                <a:latin typeface="Arial" panose="020B0604020202020204" pitchFamily="34" charset="0"/>
                <a:ea typeface="Noto Sans CJK TC Regular" panose="020B0500000000000000" pitchFamily="34" charset="-120"/>
                <a:cs typeface="Arial" panose="020B0604020202020204" pitchFamily="34" charset="0"/>
              </a:rPr>
              <a:t>60,180 street outfits in different occasions and</a:t>
            </a:r>
            <a:r>
              <a:rPr lang="en-US" sz="5400" b="1" dirty="0">
                <a:latin typeface="Arial" panose="020B0604020202020204" pitchFamily="34" charset="0"/>
                <a:ea typeface="Noto Sans CJK TC Regular" panose="020B0500000000000000" pitchFamily="34" charset="-120"/>
                <a:cs typeface="Arial" panose="020B0604020202020204" pitchFamily="34" charset="0"/>
              </a:rPr>
              <a:t> </a:t>
            </a:r>
            <a:r>
              <a:rPr lang="en-US" sz="5400" dirty="0">
                <a:latin typeface="Arial" panose="020B0604020202020204" pitchFamily="34" charset="0"/>
                <a:ea typeface="Noto Sans CJK TC Regular" panose="020B0500000000000000" pitchFamily="34" charset="-120"/>
                <a:cs typeface="Arial" panose="020B0604020202020204" pitchFamily="34" charset="0"/>
              </a:rPr>
              <a:t>styles</a:t>
            </a:r>
            <a:r>
              <a:rPr lang="en-US" sz="5400" b="1" dirty="0">
                <a:latin typeface="Arial" panose="020B0604020202020204" pitchFamily="34" charset="0"/>
                <a:ea typeface="Noto Sans CJK TC Regular" panose="020B0500000000000000" pitchFamily="34" charset="-120"/>
                <a:cs typeface="Arial" panose="020B0604020202020204" pitchFamily="34" charset="0"/>
              </a:rPr>
              <a:t>.</a:t>
            </a:r>
          </a:p>
          <a:p>
            <a:pPr marL="857250" indent="-857250">
              <a:buFont typeface="Wingdings" pitchFamily="2" charset="2"/>
              <a:buChar char="v"/>
            </a:pPr>
            <a:r>
              <a:rPr lang="en-US" sz="5400" dirty="0">
                <a:latin typeface="Arial" panose="020B0604020202020204" pitchFamily="34" charset="0"/>
                <a:ea typeface="Noto Sans CJK TC Regular" panose="020B0500000000000000" pitchFamily="34" charset="-120"/>
                <a:cs typeface="Arial" panose="020B0604020202020204" pitchFamily="34" charset="0"/>
              </a:rPr>
              <a:t>18,203 product image outfits with rich meta-data.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28CD9DBC-AED7-0B45-860A-1C938B7F05FE}"/>
              </a:ext>
            </a:extLst>
          </p:cNvPr>
          <p:cNvSpPr txBox="1"/>
          <p:nvPr/>
        </p:nvSpPr>
        <p:spPr>
          <a:xfrm>
            <a:off x="17767915" y="24442833"/>
            <a:ext cx="8648521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Fill In The Blank Settings:</a:t>
            </a:r>
          </a:p>
          <a:p>
            <a:pPr marL="857250" indent="-857250">
              <a:buFont typeface="Wingdings" pitchFamily="2" charset="2"/>
              <a:buChar char="v"/>
            </a:pPr>
            <a:r>
              <a:rPr lang="en-US" sz="5400" dirty="0">
                <a:latin typeface="Arial" panose="020B0604020202020204" pitchFamily="34" charset="0"/>
                <a:ea typeface="Noto Sans CJK TC Regular" panose="020B0500000000000000" pitchFamily="34" charset="-120"/>
                <a:cs typeface="Arial" panose="020B0604020202020204" pitchFamily="34" charset="0"/>
              </a:rPr>
              <a:t>Random Negative (RN)</a:t>
            </a:r>
          </a:p>
          <a:p>
            <a:pPr marL="857250" indent="-857250">
              <a:buFont typeface="Wingdings" pitchFamily="2" charset="2"/>
              <a:buChar char="v"/>
            </a:pPr>
            <a:r>
              <a:rPr lang="en-US" sz="5400" dirty="0">
                <a:latin typeface="Arial" panose="020B0604020202020204" pitchFamily="34" charset="0"/>
                <a:ea typeface="Noto Sans CJK TC Regular" panose="020B0500000000000000" pitchFamily="34" charset="-120"/>
                <a:cs typeface="Arial" panose="020B0604020202020204" pitchFamily="34" charset="0"/>
              </a:rPr>
              <a:t>Hard Negative (HN)</a:t>
            </a:r>
          </a:p>
        </p:txBody>
      </p:sp>
      <p:graphicFrame>
        <p:nvGraphicFramePr>
          <p:cNvPr id="43" name="Table 42">
            <a:extLst>
              <a:ext uri="{FF2B5EF4-FFF2-40B4-BE49-F238E27FC236}">
                <a16:creationId xmlns:a16="http://schemas.microsoft.com/office/drawing/2014/main" id="{BD4927BA-46EC-AE43-9FD2-18CA2EE4D1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4063206"/>
              </p:ext>
            </p:extLst>
          </p:nvPr>
        </p:nvGraphicFramePr>
        <p:xfrm>
          <a:off x="36891283" y="24545310"/>
          <a:ext cx="12566102" cy="381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18906">
                  <a:extLst>
                    <a:ext uri="{9D8B030D-6E8A-4147-A177-3AD203B41FA5}">
                      <a16:colId xmlns:a16="http://schemas.microsoft.com/office/drawing/2014/main" val="246998125"/>
                    </a:ext>
                  </a:extLst>
                </a:gridCol>
                <a:gridCol w="2364145">
                  <a:extLst>
                    <a:ext uri="{9D8B030D-6E8A-4147-A177-3AD203B41FA5}">
                      <a16:colId xmlns:a16="http://schemas.microsoft.com/office/drawing/2014/main" val="822768056"/>
                    </a:ext>
                  </a:extLst>
                </a:gridCol>
                <a:gridCol w="2364145">
                  <a:extLst>
                    <a:ext uri="{9D8B030D-6E8A-4147-A177-3AD203B41FA5}">
                      <a16:colId xmlns:a16="http://schemas.microsoft.com/office/drawing/2014/main" val="774603313"/>
                    </a:ext>
                  </a:extLst>
                </a:gridCol>
                <a:gridCol w="1959453">
                  <a:extLst>
                    <a:ext uri="{9D8B030D-6E8A-4147-A177-3AD203B41FA5}">
                      <a16:colId xmlns:a16="http://schemas.microsoft.com/office/drawing/2014/main" val="3780894817"/>
                    </a:ext>
                  </a:extLst>
                </a:gridCol>
                <a:gridCol w="1959453">
                  <a:extLst>
                    <a:ext uri="{9D8B030D-6E8A-4147-A177-3AD203B41FA5}">
                      <a16:colId xmlns:a16="http://schemas.microsoft.com/office/drawing/2014/main" val="2002134114"/>
                    </a:ext>
                  </a:extLst>
                </a:gridCol>
              </a:tblGrid>
              <a:tr h="759489">
                <a:tc rowSpan="2">
                  <a:txBody>
                    <a:bodyPr/>
                    <a:lstStyle/>
                    <a:p>
                      <a:pPr algn="ctr"/>
                      <a:r>
                        <a:rPr lang="en-US" sz="4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Approach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4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FITB Accuracy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4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AUC Score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3188092"/>
                  </a:ext>
                </a:extLst>
              </a:tr>
              <a:tr h="75948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5930994"/>
                  </a:ext>
                </a:extLst>
              </a:tr>
              <a:tr h="666219">
                <a:tc>
                  <a:txBody>
                    <a:bodyPr/>
                    <a:lstStyle/>
                    <a:p>
                      <a:pPr algn="ctr"/>
                      <a:r>
                        <a:rPr lang="en-US" sz="4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w/o MII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6967788"/>
                  </a:ext>
                </a:extLst>
              </a:tr>
              <a:tr h="666219">
                <a:tc>
                  <a:txBody>
                    <a:bodyPr/>
                    <a:lstStyle/>
                    <a:p>
                      <a:pPr algn="ctr"/>
                      <a:r>
                        <a:rPr lang="en-US" sz="4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w/o CL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9996408"/>
                  </a:ext>
                </a:extLst>
              </a:tr>
              <a:tr h="666219">
                <a:tc>
                  <a:txBody>
                    <a:bodyPr/>
                    <a:lstStyle/>
                    <a:p>
                      <a:pPr algn="ctr"/>
                      <a:r>
                        <a:rPr lang="en-US" sz="4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Proposed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5174641"/>
                  </a:ext>
                </a:extLst>
              </a:tr>
            </a:tbl>
          </a:graphicData>
        </a:graphic>
      </p:graphicFrame>
      <p:sp>
        <p:nvSpPr>
          <p:cNvPr id="66" name="TextBox 65">
            <a:extLst>
              <a:ext uri="{FF2B5EF4-FFF2-40B4-BE49-F238E27FC236}">
                <a16:creationId xmlns:a16="http://schemas.microsoft.com/office/drawing/2014/main" id="{03E47814-FB1C-EC41-B9C7-A3082071D3B6}"/>
              </a:ext>
            </a:extLst>
          </p:cNvPr>
          <p:cNvSpPr txBox="1"/>
          <p:nvPr/>
        </p:nvSpPr>
        <p:spPr>
          <a:xfrm>
            <a:off x="36891283" y="23725769"/>
            <a:ext cx="410240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00" b="1" dirty="0">
                <a:latin typeface="Arial" panose="020B0604020202020204" pitchFamily="34" charset="0"/>
                <a:cs typeface="Arial" panose="020B0604020202020204" pitchFamily="34" charset="0"/>
              </a:rPr>
              <a:t>Ablation study:</a:t>
            </a:r>
          </a:p>
        </p:txBody>
      </p:sp>
      <p:pic>
        <p:nvPicPr>
          <p:cNvPr id="70" name="Picture 69">
            <a:extLst>
              <a:ext uri="{FF2B5EF4-FFF2-40B4-BE49-F238E27FC236}">
                <a16:creationId xmlns:a16="http://schemas.microsoft.com/office/drawing/2014/main" id="{39E5856B-2051-3542-8B86-69AE7200DAF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6330465" y="19021880"/>
            <a:ext cx="13438675" cy="2295005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BD634133-9FD1-9449-96BB-332DEBE0B901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6468819" y="20969693"/>
            <a:ext cx="13300322" cy="2345605"/>
          </a:xfrm>
          <a:prstGeom prst="rect">
            <a:avLst/>
          </a:prstGeom>
        </p:spPr>
      </p:pic>
      <p:sp>
        <p:nvSpPr>
          <p:cNvPr id="83" name="TextBox 82">
            <a:extLst>
              <a:ext uri="{FF2B5EF4-FFF2-40B4-BE49-F238E27FC236}">
                <a16:creationId xmlns:a16="http://schemas.microsoft.com/office/drawing/2014/main" id="{6AAD6087-7AFD-0F4C-B738-35EEC7C71F7C}"/>
              </a:ext>
            </a:extLst>
          </p:cNvPr>
          <p:cNvSpPr txBox="1"/>
          <p:nvPr/>
        </p:nvSpPr>
        <p:spPr>
          <a:xfrm>
            <a:off x="36891283" y="23061453"/>
            <a:ext cx="13692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Query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38AF18DC-C224-2B4A-99FA-66FF6D4901B9}"/>
              </a:ext>
            </a:extLst>
          </p:cNvPr>
          <p:cNvSpPr txBox="1"/>
          <p:nvPr/>
        </p:nvSpPr>
        <p:spPr>
          <a:xfrm>
            <a:off x="38964219" y="23065245"/>
            <a:ext cx="35990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Bi-LSTM[Han17]]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8A868222-E23D-A347-9C44-DC97774AF366}"/>
              </a:ext>
            </a:extLst>
          </p:cNvPr>
          <p:cNvSpPr txBox="1"/>
          <p:nvPr/>
        </p:nvSpPr>
        <p:spPr>
          <a:xfrm>
            <a:off x="42762736" y="23061453"/>
            <a:ext cx="30780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CSN[Mariya18]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C522EC9C-26A6-994B-9788-721FC68AE0AD}"/>
              </a:ext>
            </a:extLst>
          </p:cNvPr>
          <p:cNvSpPr txBox="1"/>
          <p:nvPr/>
        </p:nvSpPr>
        <p:spPr>
          <a:xfrm>
            <a:off x="47005552" y="23061453"/>
            <a:ext cx="20746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Proposed</a:t>
            </a:r>
          </a:p>
        </p:txBody>
      </p:sp>
      <p:sp>
        <p:nvSpPr>
          <p:cNvPr id="15" name="Striped Right Arrow 14">
            <a:extLst>
              <a:ext uri="{FF2B5EF4-FFF2-40B4-BE49-F238E27FC236}">
                <a16:creationId xmlns:a16="http://schemas.microsoft.com/office/drawing/2014/main" id="{5C170804-A3AB-204D-804A-8A674DE5751C}"/>
              </a:ext>
            </a:extLst>
          </p:cNvPr>
          <p:cNvSpPr/>
          <p:nvPr/>
        </p:nvSpPr>
        <p:spPr>
          <a:xfrm>
            <a:off x="7955966" y="16589442"/>
            <a:ext cx="980507" cy="722185"/>
          </a:xfrm>
          <a:prstGeom prst="striped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Striped Right Arrow 67">
            <a:extLst>
              <a:ext uri="{FF2B5EF4-FFF2-40B4-BE49-F238E27FC236}">
                <a16:creationId xmlns:a16="http://schemas.microsoft.com/office/drawing/2014/main" id="{BC0DD027-7568-BC40-98D2-EB4439A89E58}"/>
              </a:ext>
            </a:extLst>
          </p:cNvPr>
          <p:cNvSpPr/>
          <p:nvPr/>
        </p:nvSpPr>
        <p:spPr>
          <a:xfrm>
            <a:off x="8718916" y="17473068"/>
            <a:ext cx="980507" cy="722185"/>
          </a:xfrm>
          <a:prstGeom prst="striped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Striped Right Arrow 68">
            <a:extLst>
              <a:ext uri="{FF2B5EF4-FFF2-40B4-BE49-F238E27FC236}">
                <a16:creationId xmlns:a16="http://schemas.microsoft.com/office/drawing/2014/main" id="{38701A7D-F594-4642-BAD3-E20F18C27860}"/>
              </a:ext>
            </a:extLst>
          </p:cNvPr>
          <p:cNvSpPr/>
          <p:nvPr/>
        </p:nvSpPr>
        <p:spPr>
          <a:xfrm>
            <a:off x="6968586" y="18248201"/>
            <a:ext cx="980507" cy="722185"/>
          </a:xfrm>
          <a:prstGeom prst="striped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Striped Right Arrow 70">
            <a:extLst>
              <a:ext uri="{FF2B5EF4-FFF2-40B4-BE49-F238E27FC236}">
                <a16:creationId xmlns:a16="http://schemas.microsoft.com/office/drawing/2014/main" id="{AE6C8957-D05F-B640-B371-D005697D23CE}"/>
              </a:ext>
            </a:extLst>
          </p:cNvPr>
          <p:cNvSpPr/>
          <p:nvPr/>
        </p:nvSpPr>
        <p:spPr>
          <a:xfrm>
            <a:off x="4186579" y="15799082"/>
            <a:ext cx="980507" cy="722185"/>
          </a:xfrm>
          <a:prstGeom prst="striped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44EFB237-BCFA-AA47-8C7E-9D9F07DC3940}"/>
              </a:ext>
            </a:extLst>
          </p:cNvPr>
          <p:cNvSpPr txBox="1"/>
          <p:nvPr/>
        </p:nvSpPr>
        <p:spPr>
          <a:xfrm>
            <a:off x="36294308" y="18343831"/>
            <a:ext cx="521168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00" b="1" dirty="0">
                <a:latin typeface="Arial" panose="020B0604020202020204" pitchFamily="34" charset="0"/>
                <a:cs typeface="Arial" panose="020B0604020202020204" pitchFamily="34" charset="0"/>
              </a:rPr>
              <a:t>Qualitative Results: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BEC586C-EE64-4643-8B15-DAE455E1B4A7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686610" y="1079225"/>
            <a:ext cx="5357140" cy="3089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9811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2366</TotalTime>
  <Words>208</Words>
  <Application>Microsoft Macintosh PowerPoint</Application>
  <PresentationFormat>Custom</PresentationFormat>
  <Paragraphs>60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Noto Sans CJK TC Regular</vt:lpstr>
      <vt:lpstr>新細明體</vt:lpstr>
      <vt:lpstr>宋体</vt:lpstr>
      <vt:lpstr>Arial</vt:lpstr>
      <vt:lpstr>Arial Black</vt:lpstr>
      <vt:lpstr>Calibri</vt:lpstr>
      <vt:lpstr>Times New Roman</vt:lpstr>
      <vt:lpstr>Wingdings</vt:lpstr>
      <vt:lpstr>Office Theme</vt:lpstr>
      <vt:lpstr>PowerPoint Presentation</vt:lpstr>
    </vt:vector>
  </TitlesOfParts>
  <Manager>I-Chan Lo</Manager>
  <Company>National Taiwan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ichan Lo</dc:creator>
  <cp:lastModifiedBy>Huijing Zhan</cp:lastModifiedBy>
  <cp:revision>176</cp:revision>
  <dcterms:created xsi:type="dcterms:W3CDTF">2017-08-28T19:07:22Z</dcterms:created>
  <dcterms:modified xsi:type="dcterms:W3CDTF">2019-09-01T09:16:42Z</dcterms:modified>
</cp:coreProperties>
</file>