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277" r:id="rId4"/>
    <p:sldId id="278" r:id="rId5"/>
    <p:sldId id="270" r:id="rId6"/>
    <p:sldId id="272" r:id="rId7"/>
    <p:sldId id="274" r:id="rId8"/>
    <p:sldId id="276" r:id="rId9"/>
    <p:sldId id="266" r:id="rId10"/>
    <p:sldId id="280" r:id="rId11"/>
    <p:sldId id="302" r:id="rId12"/>
    <p:sldId id="263" r:id="rId13"/>
    <p:sldId id="275" r:id="rId14"/>
    <p:sldId id="260" r:id="rId15"/>
    <p:sldId id="264" r:id="rId16"/>
    <p:sldId id="269" r:id="rId17"/>
    <p:sldId id="267" r:id="rId18"/>
    <p:sldId id="268" r:id="rId19"/>
    <p:sldId id="298" r:id="rId20"/>
    <p:sldId id="299" r:id="rId21"/>
    <p:sldId id="300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BC9E7-5468-4C92-8BB2-96229B62B715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91466-579E-4500-BF96-DD3A0D6318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454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045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033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n-US" altLang="zh-CN" sz="1200" kern="1200" baseline="0" dirty="0" smtClean="0">
              <a:solidFill>
                <a:schemeClr val="tx1"/>
              </a:solidFill>
              <a:effectLst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91466-579E-4500-BF96-DD3A0D63187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F72-6116-4C48-9D6D-0A88917FF086}" type="datetimeFigureOut">
              <a:rPr lang="zh-CN" altLang="en-US" smtClean="0"/>
              <a:t>2024/4/11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C0F3-E0C1-48E5-AF61-FB1C319986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2" Type="http://schemas.openxmlformats.org/officeDocument/2006/relationships/audio" Target="../media/media1.wav"/><Relationship Id="rId16" Type="http://schemas.openxmlformats.org/officeDocument/2006/relationships/image" Target="../media/image17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5" Type="http://schemas.microsoft.com/office/2007/relationships/media" Target="../media/media3.wav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microsoft.com/office/2007/relationships/media" Target="../media/media14.wav"/><Relationship Id="rId18" Type="http://schemas.openxmlformats.org/officeDocument/2006/relationships/audio" Target="../media/media16.wav"/><Relationship Id="rId26" Type="http://schemas.openxmlformats.org/officeDocument/2006/relationships/audio" Target="../media/media20.wav"/><Relationship Id="rId3" Type="http://schemas.microsoft.com/office/2007/relationships/media" Target="../media/media9.wav"/><Relationship Id="rId21" Type="http://schemas.microsoft.com/office/2007/relationships/media" Target="../media/media18.wav"/><Relationship Id="rId34" Type="http://schemas.openxmlformats.org/officeDocument/2006/relationships/image" Target="../media/image17.png"/><Relationship Id="rId7" Type="http://schemas.microsoft.com/office/2007/relationships/media" Target="../media/media11.wav"/><Relationship Id="rId12" Type="http://schemas.openxmlformats.org/officeDocument/2006/relationships/audio" Target="../media/media13.wav"/><Relationship Id="rId17" Type="http://schemas.microsoft.com/office/2007/relationships/media" Target="../media/media16.wav"/><Relationship Id="rId25" Type="http://schemas.microsoft.com/office/2007/relationships/media" Target="../media/media20.wav"/><Relationship Id="rId3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6" Type="http://schemas.openxmlformats.org/officeDocument/2006/relationships/audio" Target="../media/media15.wav"/><Relationship Id="rId20" Type="http://schemas.openxmlformats.org/officeDocument/2006/relationships/audio" Target="../media/media17.wav"/><Relationship Id="rId29" Type="http://schemas.microsoft.com/office/2007/relationships/media" Target="../media/media22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microsoft.com/office/2007/relationships/media" Target="../media/media13.wav"/><Relationship Id="rId24" Type="http://schemas.openxmlformats.org/officeDocument/2006/relationships/audio" Target="../media/media19.wav"/><Relationship Id="rId32" Type="http://schemas.openxmlformats.org/officeDocument/2006/relationships/audio" Target="../media/media23.wav"/><Relationship Id="rId5" Type="http://schemas.microsoft.com/office/2007/relationships/media" Target="../media/media10.wav"/><Relationship Id="rId15" Type="http://schemas.microsoft.com/office/2007/relationships/media" Target="../media/media15.wav"/><Relationship Id="rId23" Type="http://schemas.microsoft.com/office/2007/relationships/media" Target="../media/media19.wav"/><Relationship Id="rId28" Type="http://schemas.openxmlformats.org/officeDocument/2006/relationships/audio" Target="../media/media21.wav"/><Relationship Id="rId10" Type="http://schemas.openxmlformats.org/officeDocument/2006/relationships/audio" Target="../media/media12.wav"/><Relationship Id="rId19" Type="http://schemas.microsoft.com/office/2007/relationships/media" Target="../media/media17.wav"/><Relationship Id="rId31" Type="http://schemas.microsoft.com/office/2007/relationships/media" Target="../media/media23.wav"/><Relationship Id="rId4" Type="http://schemas.openxmlformats.org/officeDocument/2006/relationships/audio" Target="../media/media9.wav"/><Relationship Id="rId9" Type="http://schemas.microsoft.com/office/2007/relationships/media" Target="../media/media12.wav"/><Relationship Id="rId14" Type="http://schemas.openxmlformats.org/officeDocument/2006/relationships/audio" Target="../media/media14.wav"/><Relationship Id="rId22" Type="http://schemas.openxmlformats.org/officeDocument/2006/relationships/audio" Target="../media/media18.wav"/><Relationship Id="rId27" Type="http://schemas.microsoft.com/office/2007/relationships/media" Target="../media/media21.wav"/><Relationship Id="rId30" Type="http://schemas.openxmlformats.org/officeDocument/2006/relationships/audio" Target="../media/media22.wav"/><Relationship Id="rId8" Type="http://schemas.openxmlformats.org/officeDocument/2006/relationships/audio" Target="../media/media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99sunny.github.i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vc-develop-team/so-vits-sv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0080" y="1642745"/>
            <a:ext cx="10711180" cy="2195195"/>
          </a:xfrm>
        </p:spPr>
        <p:txBody>
          <a:bodyPr>
            <a:normAutofit/>
          </a:bodyPr>
          <a:lstStyle/>
          <a:p>
            <a:r>
              <a:rPr lang="en-US" altLang="zh-CN" sz="4400" b="1" dirty="0" smtClean="0">
                <a:latin typeface="Times New Roman" panose="02020603050405020304" charset="0"/>
                <a:cs typeface="Times New Roman" panose="02020603050405020304" charset="0"/>
              </a:rPr>
              <a:t>ESVC: Combining Adaptive Style Fusion </a:t>
            </a:r>
            <a:r>
              <a:rPr lang="en-US" altLang="zh-CN" sz="4400" b="1" dirty="0">
                <a:latin typeface="Times New Roman" panose="02020603050405020304" charset="0"/>
                <a:cs typeface="Times New Roman" panose="02020603050405020304" charset="0"/>
              </a:rPr>
              <a:t>and </a:t>
            </a:r>
            <a:r>
              <a:rPr lang="en-US" altLang="zh-CN" sz="4400" b="1" dirty="0" smtClean="0">
                <a:latin typeface="Times New Roman" panose="02020603050405020304" charset="0"/>
                <a:cs typeface="Times New Roman" panose="02020603050405020304" charset="0"/>
              </a:rPr>
              <a:t>Multi-level Feature Disentanglement </a:t>
            </a:r>
            <a:r>
              <a:rPr lang="en-US" altLang="zh-CN" sz="4400" b="1" dirty="0">
                <a:latin typeface="Times New Roman" panose="02020603050405020304" charset="0"/>
                <a:cs typeface="Times New Roman" panose="02020603050405020304" charset="0"/>
              </a:rPr>
              <a:t>for </a:t>
            </a:r>
            <a:r>
              <a:rPr lang="en-US" altLang="zh-CN" sz="4400" b="1" dirty="0" smtClean="0">
                <a:latin typeface="Times New Roman" panose="02020603050405020304" charset="0"/>
                <a:cs typeface="Times New Roman" panose="02020603050405020304" charset="0"/>
              </a:rPr>
              <a:t>Expressive Singing Voice Conversion</a:t>
            </a:r>
            <a:endParaRPr lang="zh-CN" altLang="en-US" sz="4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17270" y="4039235"/>
            <a:ext cx="9937115" cy="718185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chemeClr val="bg1">
                    <a:lumMod val="65000"/>
                  </a:schemeClr>
                </a:solidFill>
              </a:rPr>
              <a:t>ICASSP 2024, Soul, April 16, 2024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1" b="24483"/>
          <a:stretch>
            <a:fillRect/>
          </a:stretch>
        </p:blipFill>
        <p:spPr>
          <a:xfrm>
            <a:off x="291973" y="156665"/>
            <a:ext cx="1694688" cy="941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030" y="98758"/>
            <a:ext cx="1434084" cy="1279982"/>
          </a:xfrm>
          <a:prstGeom prst="rect">
            <a:avLst/>
          </a:prstGeom>
        </p:spPr>
      </p:pic>
      <p:sp>
        <p:nvSpPr>
          <p:cNvPr id="6" name="副标题 2"/>
          <p:cNvSpPr txBox="1"/>
          <p:nvPr/>
        </p:nvSpPr>
        <p:spPr>
          <a:xfrm>
            <a:off x="945570" y="5044285"/>
            <a:ext cx="10405872" cy="119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b="1" dirty="0" err="1" smtClean="0">
                <a:solidFill>
                  <a:schemeClr val="bg1">
                    <a:lumMod val="65000"/>
                  </a:schemeClr>
                </a:solidFill>
              </a:rPr>
              <a:t>Zeyu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 Yang, </a:t>
            </a:r>
            <a:r>
              <a:rPr lang="en-US" altLang="zh-CN" b="1" dirty="0" err="1" smtClean="0">
                <a:solidFill>
                  <a:schemeClr val="bg1">
                    <a:lumMod val="65000"/>
                  </a:schemeClr>
                </a:solidFill>
              </a:rPr>
              <a:t>Minchuan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 Chen, </a:t>
            </a:r>
            <a:r>
              <a:rPr lang="en-US" altLang="zh-CN" b="1" dirty="0" err="1" smtClean="0">
                <a:solidFill>
                  <a:schemeClr val="bg1">
                    <a:lumMod val="65000"/>
                  </a:schemeClr>
                </a:solidFill>
              </a:rPr>
              <a:t>Yanping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 Li, Wei Hu, </a:t>
            </a:r>
            <a:r>
              <a:rPr lang="en-US" altLang="zh-CN" b="1" dirty="0" err="1" smtClean="0">
                <a:solidFill>
                  <a:schemeClr val="bg1">
                    <a:lumMod val="65000"/>
                  </a:schemeClr>
                </a:solidFill>
              </a:rPr>
              <a:t>Shaojun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 Wang, Jing Xiao, </a:t>
            </a:r>
            <a:r>
              <a:rPr lang="en-US" altLang="zh-CN" b="1" dirty="0" err="1" smtClean="0">
                <a:solidFill>
                  <a:schemeClr val="bg1">
                    <a:lumMod val="65000"/>
                  </a:schemeClr>
                </a:solidFill>
              </a:rPr>
              <a:t>Zijian</a:t>
            </a:r>
            <a:r>
              <a:rPr lang="en-US" altLang="zh-CN" b="1" dirty="0" smtClean="0">
                <a:solidFill>
                  <a:schemeClr val="bg1">
                    <a:lumMod val="65000"/>
                  </a:schemeClr>
                </a:solidFill>
              </a:rPr>
              <a:t> Li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30283"/>
          <a:stretch>
            <a:fillRect/>
          </a:stretch>
        </p:blipFill>
        <p:spPr>
          <a:xfrm>
            <a:off x="4243562" y="99292"/>
            <a:ext cx="3503819" cy="1098265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018032" y="4757066"/>
            <a:ext cx="860464" cy="1628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Emotion-guided triplet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loss &amp;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Singer-guided triplet loss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691308" y="2931896"/>
            <a:ext cx="10515601" cy="2960326"/>
            <a:chOff x="738809" y="2682514"/>
            <a:chExt cx="10515601" cy="296032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t="6972"/>
            <a:stretch>
              <a:fillRect/>
            </a:stretch>
          </p:blipFill>
          <p:spPr>
            <a:xfrm>
              <a:off x="738809" y="2682514"/>
              <a:ext cx="10515600" cy="296032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216398" y="2861680"/>
              <a:ext cx="4038012" cy="26846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162713" y="5310841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202463" y="3925957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176669" y="4060598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90630" y="4870132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5414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941832" y="1307592"/>
            <a:ext cx="64008" cy="23682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476557" y="1764792"/>
            <a:ext cx="2953512" cy="1453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Setup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etup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278980" cy="314706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2 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Nvidia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Tesla V100</a:t>
            </a:r>
          </a:p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Singing datasets </a:t>
            </a:r>
          </a:p>
          <a:p>
            <a:pPr lvl="1"/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Opencpop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(pre-training): a female singer, 100 Mandarin songs</a:t>
            </a:r>
          </a:p>
          <a:p>
            <a:pPr lvl="1"/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</a:rPr>
              <a:t>OpenSinger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evaluation): Chinese traditional and pop songs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peech dataset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ESD (fine-tune): three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emotions (neutral,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happy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, sad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), 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two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speakers (one male, one female)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828183" y="6446520"/>
            <a:ext cx="5221936" cy="279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 smtClean="0"/>
              <a:t>[7] Kun </a:t>
            </a:r>
            <a:r>
              <a:rPr lang="en-US" altLang="zh-CN" sz="1200" dirty="0"/>
              <a:t>Zhou et al. "Emotional voice conversion: Theory, databases and ESD"  </a:t>
            </a:r>
          </a:p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000658" y="5213858"/>
            <a:ext cx="8039100" cy="739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charset="0"/>
              <a:buNone/>
            </a:pPr>
            <a:r>
              <a:rPr lang="en-US" altLang="zh-CN" sz="20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✗ </a:t>
            </a:r>
            <a:r>
              <a:rPr lang="en-US" altLang="zh-CN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In-domain SVC - lack of emotional singing corpus</a:t>
            </a:r>
          </a:p>
          <a:p>
            <a:pPr>
              <a:buFont typeface="Wingdings" panose="05000000000000000000" charset="0"/>
              <a:buChar char="ü"/>
            </a:pPr>
            <a:r>
              <a:rPr lang="en-US" altLang="zh-CN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Cross-domain SVC - this work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Baseline and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Baseline model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so-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vits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-svc</a:t>
            </a:r>
          </a:p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Compared models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so-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vits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-svc-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AdaIN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so-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vits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-svc-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AdaIN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-MI</a:t>
            </a:r>
          </a:p>
          <a:p>
            <a:pPr lvl="1"/>
            <a:r>
              <a:rPr lang="pl-PL" altLang="zh-CN" dirty="0" smtClean="0">
                <a:latin typeface="Times New Roman" panose="02020603050405020304" charset="0"/>
                <a:cs typeface="Times New Roman" panose="02020603050405020304" charset="0"/>
              </a:rPr>
              <a:t>ESVC </a:t>
            </a:r>
            <a:r>
              <a:rPr lang="pl-PL" altLang="zh-CN" dirty="0">
                <a:latin typeface="Times New Roman" panose="02020603050405020304" charset="0"/>
                <a:cs typeface="Times New Roman" panose="02020603050405020304" charset="0"/>
              </a:rPr>
              <a:t>(w/ </a:t>
            </a:r>
            <a:r>
              <a:rPr lang="pl-PL" altLang="zh-CN" i="1" dirty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pl-PL" altLang="zh-CN" i="1" baseline="-25000" dirty="0">
                <a:latin typeface="Times New Roman" panose="02020603050405020304" charset="0"/>
                <a:cs typeface="Times New Roman" panose="02020603050405020304" charset="0"/>
              </a:rPr>
              <a:t>emo</a:t>
            </a:r>
            <a:r>
              <a:rPr lang="pl-PL" altLang="zh-CN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pl-PL" altLang="zh-CN" dirty="0">
                <a:latin typeface="Times New Roman" panose="02020603050405020304" charset="0"/>
                <a:cs typeface="Times New Roman" panose="02020603050405020304" charset="0"/>
              </a:rPr>
              <a:t>and w/o </a:t>
            </a:r>
            <a:r>
              <a:rPr lang="pl-PL" altLang="zh-CN" i="1" dirty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pl-PL" altLang="zh-CN" i="1" baseline="-25000" dirty="0">
                <a:latin typeface="Times New Roman" panose="02020603050405020304" charset="0"/>
                <a:cs typeface="Times New Roman" panose="02020603050405020304" charset="0"/>
              </a:rPr>
              <a:t>sin</a:t>
            </a:r>
            <a:r>
              <a:rPr lang="pl-PL" altLang="zh-CN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pl-PL" altLang="zh-CN" dirty="0" smtClean="0">
                <a:latin typeface="Times New Roman" panose="02020603050405020304" charset="0"/>
                <a:cs typeface="Times New Roman" panose="02020603050405020304" charset="0"/>
              </a:rPr>
              <a:t>ESVC (w/ </a:t>
            </a:r>
            <a:r>
              <a:rPr lang="pl-PL" altLang="zh-CN" i="1" dirty="0" smtClean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pl-PL" altLang="zh-CN" i="1" baseline="-25000" dirty="0" smtClean="0">
                <a:latin typeface="Times New Roman" panose="02020603050405020304" charset="0"/>
                <a:cs typeface="Times New Roman" panose="02020603050405020304" charset="0"/>
              </a:rPr>
              <a:t>emo</a:t>
            </a:r>
            <a:r>
              <a:rPr lang="pl-PL" altLang="zh-CN" i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pl-PL" altLang="zh-CN" dirty="0" smtClean="0">
                <a:latin typeface="Times New Roman" panose="02020603050405020304" charset="0"/>
                <a:cs typeface="Times New Roman" panose="02020603050405020304" charset="0"/>
              </a:rPr>
              <a:t>and w/ </a:t>
            </a:r>
            <a:r>
              <a:rPr lang="pl-PL" altLang="zh-CN" i="1" dirty="0" smtClean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pl-PL" altLang="zh-CN" i="1" baseline="-25000" dirty="0" smtClean="0">
                <a:latin typeface="Times New Roman" panose="02020603050405020304" charset="0"/>
                <a:cs typeface="Times New Roman" panose="02020603050405020304" charset="0"/>
              </a:rPr>
              <a:t>sin</a:t>
            </a:r>
            <a:r>
              <a:rPr lang="pl-PL" altLang="zh-CN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5815584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941832" y="1307592"/>
            <a:ext cx="64008" cy="23682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446612" y="1890077"/>
            <a:ext cx="2509520" cy="1203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Results</a:t>
            </a:r>
            <a:endParaRPr lang="zh-CN" altLang="en-US" sz="5400" dirty="0">
              <a:solidFill>
                <a:schemeClr val="bg1">
                  <a:lumMod val="9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Objective Evaluation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115" y="2718244"/>
            <a:ext cx="9125396" cy="31076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Subjective Evaluation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63" y="2655669"/>
            <a:ext cx="9751958" cy="32901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Ablation Study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10860157" cy="4351338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Evaluate the effectiveness of adversarial triplet loss in feature decoupling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681" y="2756447"/>
            <a:ext cx="9225177" cy="31398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Ablation Study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Visualization of deep expressive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features of the converted songs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53" y="2371864"/>
            <a:ext cx="5591367" cy="4245671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552904" y="3172576"/>
            <a:ext cx="3670720" cy="132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 singers (female, male)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3 emotions (neutral, happy, sad)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427775" y="2500952"/>
            <a:ext cx="4071597" cy="132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Select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20 converted samples for each singer and each emotion</a:t>
            </a:r>
            <a:endParaRPr lang="zh-CN" altLang="en-US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838200" y="2672648"/>
          <a:ext cx="10515600" cy="33281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0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Converted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0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zh-CN" altLang="en-US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0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Happy</a:t>
                      </a:r>
                      <a:r>
                        <a:rPr lang="en-US" altLang="zh-C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zh-CN" alt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039">
                <a:tc>
                  <a:txBody>
                    <a:bodyPr/>
                    <a:lstStyle/>
                    <a:p>
                      <a:r>
                        <a:rPr lang="en-US" altLang="zh-C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9_北京东路的日子_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49674" y="3643797"/>
            <a:ext cx="581693" cy="581693"/>
          </a:xfrm>
          <a:prstGeom prst="rect">
            <a:avLst/>
          </a:prstGeom>
        </p:spPr>
      </p:pic>
      <p:pic>
        <p:nvPicPr>
          <p:cNvPr id="12" name="0001_0001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48495" y="3624545"/>
            <a:ext cx="620195" cy="620195"/>
          </a:xfrm>
          <a:prstGeom prst="rect">
            <a:avLst/>
          </a:prstGeom>
        </p:spPr>
      </p:pic>
      <p:pic>
        <p:nvPicPr>
          <p:cNvPr id="13" name="9_北京东路的日子_8.wav_0key_speaker3_sovit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85818" y="3624545"/>
            <a:ext cx="635604" cy="635604"/>
          </a:xfrm>
          <a:prstGeom prst="rect">
            <a:avLst/>
          </a:prstGeom>
        </p:spPr>
      </p:pic>
      <p:pic>
        <p:nvPicPr>
          <p:cNvPr id="14" name="9_北京东路的日子_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49673" y="4441090"/>
            <a:ext cx="581693" cy="581693"/>
          </a:xfrm>
          <a:prstGeom prst="rect">
            <a:avLst/>
          </a:prstGeom>
        </p:spPr>
      </p:pic>
      <p:pic>
        <p:nvPicPr>
          <p:cNvPr id="15" name="9_北京东路的日子_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49672" y="5334636"/>
            <a:ext cx="581693" cy="581693"/>
          </a:xfrm>
          <a:prstGeom prst="rect">
            <a:avLst/>
          </a:prstGeom>
        </p:spPr>
      </p:pic>
      <p:pic>
        <p:nvPicPr>
          <p:cNvPr id="16" name="0001_00080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38819" y="4441090"/>
            <a:ext cx="629871" cy="629871"/>
          </a:xfrm>
          <a:prstGeom prst="rect">
            <a:avLst/>
          </a:prstGeom>
        </p:spPr>
      </p:pic>
      <p:pic>
        <p:nvPicPr>
          <p:cNvPr id="17" name="9_北京东路的日子_8.wav_0key_speaker4_sovit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76143" y="4441090"/>
            <a:ext cx="641416" cy="641416"/>
          </a:xfrm>
          <a:prstGeom prst="rect">
            <a:avLst/>
          </a:prstGeom>
        </p:spPr>
      </p:pic>
      <p:pic>
        <p:nvPicPr>
          <p:cNvPr id="18" name="0001_00115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38819" y="5296134"/>
            <a:ext cx="620195" cy="620195"/>
          </a:xfrm>
          <a:prstGeom prst="rect">
            <a:avLst/>
          </a:prstGeom>
        </p:spPr>
      </p:pic>
      <p:pic>
        <p:nvPicPr>
          <p:cNvPr id="19" name="9_北京东路的日子_8.wav_0key_speaker5_sovit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76143" y="5296134"/>
            <a:ext cx="603771" cy="603771"/>
          </a:xfrm>
          <a:prstGeom prst="rect">
            <a:avLst/>
          </a:prstGeom>
        </p:spPr>
      </p:pic>
      <p:sp>
        <p:nvSpPr>
          <p:cNvPr id="20" name="内容占位符 2"/>
          <p:cNvSpPr txBox="1"/>
          <p:nvPr/>
        </p:nvSpPr>
        <p:spPr>
          <a:xfrm>
            <a:off x="327259" y="1825625"/>
            <a:ext cx="11242307" cy="816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Audio generated by </a:t>
            </a:r>
            <a:r>
              <a:rPr lang="pl-PL" altLang="zh-CN" dirty="0">
                <a:latin typeface="Times New Roman" panose="02020603050405020304" charset="0"/>
                <a:cs typeface="Times New Roman" panose="02020603050405020304" charset="0"/>
              </a:rPr>
              <a:t>ESVC (w/ </a:t>
            </a:r>
            <a:r>
              <a:rPr lang="pl-PL" altLang="zh-CN" i="1" dirty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pl-PL" altLang="zh-CN" i="1" baseline="-25000" dirty="0">
                <a:latin typeface="Times New Roman" panose="02020603050405020304" charset="0"/>
                <a:cs typeface="Times New Roman" panose="02020603050405020304" charset="0"/>
              </a:rPr>
              <a:t>emo</a:t>
            </a:r>
            <a:r>
              <a:rPr lang="pl-PL" altLang="zh-CN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pl-PL" altLang="zh-CN" dirty="0">
                <a:latin typeface="Times New Roman" panose="02020603050405020304" charset="0"/>
                <a:cs typeface="Times New Roman" panose="02020603050405020304" charset="0"/>
              </a:rPr>
              <a:t>and w/ </a:t>
            </a:r>
            <a:r>
              <a:rPr lang="pl-PL" altLang="zh-CN" i="1" dirty="0">
                <a:latin typeface="Times New Roman" panose="02020603050405020304" charset="0"/>
                <a:cs typeface="Times New Roman" panose="02020603050405020304" charset="0"/>
              </a:rPr>
              <a:t>L</a:t>
            </a:r>
            <a:r>
              <a:rPr lang="pl-PL" altLang="zh-CN" i="1" baseline="-25000" dirty="0">
                <a:latin typeface="Times New Roman" panose="02020603050405020304" charset="0"/>
                <a:cs typeface="Times New Roman" panose="02020603050405020304" charset="0"/>
              </a:rPr>
              <a:t>sin</a:t>
            </a:r>
            <a:r>
              <a:rPr lang="pl-PL" altLang="zh-CN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8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8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8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97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0877" y="2107096"/>
            <a:ext cx="3688952" cy="1470820"/>
          </a:xfrm>
        </p:spPr>
        <p:txBody>
          <a:bodyPr>
            <a:noAutofit/>
          </a:bodyPr>
          <a:lstStyle/>
          <a:p>
            <a:r>
              <a:rPr lang="en-US" altLang="zh-CN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Motivation</a:t>
            </a:r>
            <a:br>
              <a:rPr lang="en-US" altLang="zh-CN" sz="5400" dirty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zh-CN" sz="5400" dirty="0" smtClean="0">
              <a:solidFill>
                <a:schemeClr val="bg1">
                  <a:lumMod val="9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41832" y="1307592"/>
            <a:ext cx="64008" cy="23682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6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281131"/>
              </p:ext>
            </p:extLst>
          </p:nvPr>
        </p:nvGraphicFramePr>
        <p:xfrm>
          <a:off x="760395" y="2365202"/>
          <a:ext cx="10515599" cy="38091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5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9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so-</a:t>
                      </a:r>
                      <a:r>
                        <a:rPr lang="en-US" altLang="zh-CN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vits</a:t>
                      </a:r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-svc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ESVC (w/ </a:t>
                      </a:r>
                      <a:r>
                        <a:rPr lang="en-US" altLang="zh-CN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1800" b="1" i="0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</a:t>
                      </a:r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and </a:t>
                      </a:r>
                      <a:r>
                        <a:rPr lang="en-US" altLang="zh-CN" sz="1800" b="1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1800" b="1" i="0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</a:t>
                      </a:r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  <a:r>
                        <a:rPr lang="en-US" altLang="zh-CN" sz="20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(Happy)</a:t>
                      </a:r>
                      <a:endParaRPr lang="zh-CN" altLang="en-US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8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Male </a:t>
                      </a:r>
                      <a:r>
                        <a:rPr lang="en-US" altLang="zh-CN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(Sad)</a:t>
                      </a:r>
                      <a:r>
                        <a:rPr lang="en-US" altLang="zh-C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zh-CN" altLang="en-US" sz="1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 (Happy)</a:t>
                      </a:r>
                      <a:endParaRPr lang="zh-CN" alt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 (</a:t>
                      </a:r>
                      <a:r>
                        <a:rPr lang="en-US" altLang="zh-CN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</a:t>
                      </a:r>
                      <a:r>
                        <a:rPr lang="en-US" altLang="zh-CN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20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内容占位符 2"/>
          <p:cNvSpPr txBox="1"/>
          <p:nvPr/>
        </p:nvSpPr>
        <p:spPr>
          <a:xfrm>
            <a:off x="760395" y="1717691"/>
            <a:ext cx="10515599" cy="816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</a:rPr>
              <a:t>Comparison of the baseline and ESVC models</a:t>
            </a:r>
          </a:p>
        </p:txBody>
      </p:sp>
      <p:pic>
        <p:nvPicPr>
          <p:cNvPr id="3" name="37_遇见_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302140" y="3164483"/>
            <a:ext cx="664935" cy="664935"/>
          </a:xfrm>
          <a:prstGeom prst="rect">
            <a:avLst/>
          </a:prstGeom>
        </p:spPr>
      </p:pic>
      <p:pic>
        <p:nvPicPr>
          <p:cNvPr id="4" name="0008_00097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135806" y="3152434"/>
            <a:ext cx="669925" cy="669925"/>
          </a:xfrm>
          <a:prstGeom prst="rect">
            <a:avLst/>
          </a:prstGeom>
        </p:spPr>
      </p:pic>
      <p:pic>
        <p:nvPicPr>
          <p:cNvPr id="5" name="37_遇见_18.wav_-12key_speaker0_sovitsbas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73898" y="3164483"/>
            <a:ext cx="666296" cy="666296"/>
          </a:xfrm>
          <a:prstGeom prst="rect">
            <a:avLst/>
          </a:prstGeom>
        </p:spPr>
      </p:pic>
      <p:pic>
        <p:nvPicPr>
          <p:cNvPr id="6" name="37_遇见_18.wav_-12key_speaker0_sovitssp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421020" y="3174810"/>
            <a:ext cx="691697" cy="691697"/>
          </a:xfrm>
          <a:prstGeom prst="rect">
            <a:avLst/>
          </a:prstGeom>
        </p:spPr>
      </p:pic>
      <p:pic>
        <p:nvPicPr>
          <p:cNvPr id="9" name="8_残酷月光_20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298286" y="3944648"/>
            <a:ext cx="672645" cy="672645"/>
          </a:xfrm>
          <a:prstGeom prst="rect">
            <a:avLst/>
          </a:prstGeom>
        </p:spPr>
      </p:pic>
      <p:pic>
        <p:nvPicPr>
          <p:cNvPr id="10" name="0008_00132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113607" y="3912748"/>
            <a:ext cx="668320" cy="668320"/>
          </a:xfrm>
          <a:prstGeom prst="rect">
            <a:avLst/>
          </a:prstGeom>
        </p:spPr>
      </p:pic>
      <p:pic>
        <p:nvPicPr>
          <p:cNvPr id="11" name="4_默_24.wav_-12key_speaker1_sovitsbas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62774" y="3959941"/>
            <a:ext cx="663348" cy="663348"/>
          </a:xfrm>
          <a:prstGeom prst="rect">
            <a:avLst/>
          </a:prstGeom>
        </p:spPr>
      </p:pic>
      <p:pic>
        <p:nvPicPr>
          <p:cNvPr id="21" name="4_默_24.wav_-12key_speaker1_sovitssp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421938" y="3985092"/>
            <a:ext cx="654277" cy="654277"/>
          </a:xfrm>
          <a:prstGeom prst="rect">
            <a:avLst/>
          </a:prstGeom>
        </p:spPr>
      </p:pic>
      <p:pic>
        <p:nvPicPr>
          <p:cNvPr id="22" name="9_情歌王_108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298286" y="4748270"/>
            <a:ext cx="637718" cy="637718"/>
          </a:xfrm>
          <a:prstGeom prst="rect">
            <a:avLst/>
          </a:prstGeom>
        </p:spPr>
      </p:pic>
      <p:pic>
        <p:nvPicPr>
          <p:cNvPr id="23" name="0001_000845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098523" y="4726399"/>
            <a:ext cx="644446" cy="644446"/>
          </a:xfrm>
          <a:prstGeom prst="rect">
            <a:avLst/>
          </a:prstGeom>
        </p:spPr>
      </p:pic>
      <p:pic>
        <p:nvPicPr>
          <p:cNvPr id="25" name="9_情歌王_108.wav_4key_speaker2_sovitsspk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421234" y="4741334"/>
            <a:ext cx="654981" cy="654981"/>
          </a:xfrm>
          <a:prstGeom prst="rect">
            <a:avLst/>
          </a:prstGeom>
        </p:spPr>
      </p:pic>
      <p:pic>
        <p:nvPicPr>
          <p:cNvPr id="26" name="8_我们的爱_16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271214" y="5474913"/>
            <a:ext cx="654961" cy="654961"/>
          </a:xfrm>
          <a:prstGeom prst="rect">
            <a:avLst/>
          </a:prstGeom>
        </p:spPr>
      </p:pic>
      <p:pic>
        <p:nvPicPr>
          <p:cNvPr id="27" name="0001_001249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078918" y="5474913"/>
            <a:ext cx="658388" cy="658388"/>
          </a:xfrm>
          <a:prstGeom prst="rect">
            <a:avLst/>
          </a:prstGeom>
        </p:spPr>
      </p:pic>
      <p:pic>
        <p:nvPicPr>
          <p:cNvPr id="28" name="8_我们的爱_16.wav_0key_speaker3_sovitsbas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38971" y="5474913"/>
            <a:ext cx="652036" cy="652036"/>
          </a:xfrm>
          <a:prstGeom prst="rect">
            <a:avLst/>
          </a:prstGeom>
        </p:spPr>
      </p:pic>
      <p:pic>
        <p:nvPicPr>
          <p:cNvPr id="29" name="8_我们的爱_16.wav_0key_speaker3_sovitsspk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9421020" y="5465360"/>
            <a:ext cx="654277" cy="654277"/>
          </a:xfrm>
          <a:prstGeom prst="rect">
            <a:avLst/>
          </a:prstGeom>
        </p:spPr>
      </p:pic>
      <p:pic>
        <p:nvPicPr>
          <p:cNvPr id="8" name="9_情歌王_108.wav_4key_speaker2_sovitsemo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061676" y="4729988"/>
            <a:ext cx="637268" cy="637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2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6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989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8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69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69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784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10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4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784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10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8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36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52744"/>
          </a:xfrm>
          <a:prstGeom prst="rect">
            <a:avLst/>
          </a:prstGeom>
        </p:spPr>
      </p:pic>
      <p:sp>
        <p:nvSpPr>
          <p:cNvPr id="7" name="标题 1"/>
          <p:cNvSpPr txBox="1"/>
          <p:nvPr/>
        </p:nvSpPr>
        <p:spPr>
          <a:xfrm>
            <a:off x="1344168" y="1846612"/>
            <a:ext cx="4588546" cy="1316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Thank you !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941832" y="1307592"/>
            <a:ext cx="64008" cy="23682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765313" y="4234543"/>
            <a:ext cx="10674626" cy="194242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More samples can be found at</a:t>
            </a:r>
          </a:p>
          <a:p>
            <a:pPr marL="0" indent="0">
              <a:buNone/>
            </a:pPr>
            <a:r>
              <a:rPr lang="en-US" altLang="zh-CN" dirty="0">
                <a:hlinkClick r:id="rId4"/>
              </a:rPr>
              <a:t>https://</a:t>
            </a:r>
            <a:r>
              <a:rPr lang="en-US" altLang="zh-CN" dirty="0" smtClean="0">
                <a:hlinkClick r:id="rId4"/>
              </a:rPr>
              <a:t>99sunny.github.io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641496" cy="4351338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Singing Voice Conversion (SVC)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SVC aims to convert singing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voice from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the source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singer to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the target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singer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out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altering the singing content.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Needs to handle a wider range of varieties in </a:t>
            </a:r>
            <a:r>
              <a:rPr lang="en-US" altLang="zh-CN" i="1" dirty="0" smtClean="0">
                <a:latin typeface="Times New Roman" panose="02020603050405020304" charset="0"/>
                <a:cs typeface="Times New Roman" panose="02020603050405020304" charset="0"/>
              </a:rPr>
              <a:t>pitch, energies, expressions and singing style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It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has made great strides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in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both naturalness and similarity for common SVC with a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neutral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expression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Most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SVC systems can not effectively support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emotional expression. 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096000" y="6466840"/>
            <a:ext cx="5695315" cy="391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00" dirty="0" smtClean="0"/>
              <a:t>[1] Wen-Chin </a:t>
            </a:r>
            <a:r>
              <a:rPr lang="en-US" altLang="zh-CN" sz="1400" dirty="0"/>
              <a:t>Huang et al. "The Singing Voice Conversion Challenge 2023"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Background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85659"/>
            <a:ext cx="10680065" cy="4091622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Expressive Voice Conversion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Converts input speech towards a target speaker both in terms of 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speaker identity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emotional style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Differs from Emotional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oice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onversion (only converts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emotional state).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Emotional Singing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Voice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Synthesis</a:t>
            </a:r>
          </a:p>
          <a:p>
            <a:pPr lvl="1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Singing voice synthesis (SVS)  converts texts (lyrics) into speech signals.</a:t>
            </a:r>
          </a:p>
          <a:p>
            <a:pPr lvl="1"/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express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emotional types and  emotional intensities.</a:t>
            </a:r>
            <a:endParaRPr lang="zh-CN" alt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99200" y="761945"/>
            <a:ext cx="5054600" cy="1455420"/>
            <a:chOff x="11051" y="2663"/>
            <a:chExt cx="7960" cy="229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63" y="2663"/>
              <a:ext cx="1848" cy="2292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1051" y="2712"/>
              <a:ext cx="6057" cy="2212"/>
              <a:chOff x="11051" y="2712"/>
              <a:chExt cx="6057" cy="2212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1" y="2754"/>
                <a:ext cx="2161" cy="2171"/>
              </a:xfrm>
              <a:prstGeom prst="rect">
                <a:avLst/>
              </a:prstGeom>
            </p:spPr>
          </p:pic>
          <p:sp>
            <p:nvSpPr>
              <p:cNvPr id="6" name="圆角矩形 5"/>
              <p:cNvSpPr/>
              <p:nvPr/>
            </p:nvSpPr>
            <p:spPr>
              <a:xfrm>
                <a:off x="13574" y="2754"/>
                <a:ext cx="2850" cy="205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13861" y="4043"/>
                <a:ext cx="2299" cy="46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Emotional style</a:t>
                </a: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13861" y="3411"/>
                <a:ext cx="2299" cy="468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Speaker identity</a:t>
                </a:r>
              </a:p>
            </p:txBody>
          </p:sp>
          <p:cxnSp>
            <p:nvCxnSpPr>
              <p:cNvPr id="12" name="直接箭头连接符 11"/>
              <p:cNvCxnSpPr/>
              <p:nvPr/>
            </p:nvCxnSpPr>
            <p:spPr>
              <a:xfrm flipV="1">
                <a:off x="12896" y="3879"/>
                <a:ext cx="678" cy="1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flipV="1">
                <a:off x="16430" y="3864"/>
                <a:ext cx="678" cy="1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14" name="圆角矩形 13"/>
              <p:cNvSpPr/>
              <p:nvPr/>
            </p:nvSpPr>
            <p:spPr>
              <a:xfrm>
                <a:off x="13712" y="3302"/>
                <a:ext cx="2580" cy="1312"/>
              </a:xfrm>
              <a:prstGeom prst="roundRect">
                <a:avLst/>
              </a:prstGeom>
              <a:noFill/>
              <a:ln w="19050">
                <a:solidFill>
                  <a:schemeClr val="accent2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3822" y="2712"/>
                <a:ext cx="2338" cy="6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i="1" dirty="0">
                    <a:solidFill>
                      <a:schemeClr val="tx1"/>
                    </a:solidFill>
                  </a:rPr>
                  <a:t>mapping</a:t>
                </a:r>
              </a:p>
            </p:txBody>
          </p:sp>
        </p:grpSp>
      </p:grpSp>
      <p:sp>
        <p:nvSpPr>
          <p:cNvPr id="18" name="内容占位符 2"/>
          <p:cNvSpPr>
            <a:spLocks noGrp="1"/>
          </p:cNvSpPr>
          <p:nvPr/>
        </p:nvSpPr>
        <p:spPr>
          <a:xfrm>
            <a:off x="391795" y="6397625"/>
            <a:ext cx="1156081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300" dirty="0" smtClean="0"/>
              <a:t>[2] </a:t>
            </a:r>
            <a:r>
              <a:rPr lang="en-US" altLang="zh-CN" sz="1300" dirty="0" err="1" smtClean="0"/>
              <a:t>Zongyang</a:t>
            </a:r>
            <a:r>
              <a:rPr lang="en-US" altLang="zh-CN" sz="1300" dirty="0" smtClean="0"/>
              <a:t> </a:t>
            </a:r>
            <a:r>
              <a:rPr lang="en-US" altLang="zh-CN" sz="1300" dirty="0"/>
              <a:t>Du et al</a:t>
            </a:r>
            <a:r>
              <a:rPr lang="en-US" altLang="zh-CN" sz="1300" dirty="0" smtClean="0"/>
              <a:t>. "</a:t>
            </a:r>
            <a:r>
              <a:rPr lang="en-US" altLang="zh-CN" sz="1300" dirty="0"/>
              <a:t>Disentanglement of Emotional Style and Speaker Identity for Expressive Voice </a:t>
            </a:r>
            <a:r>
              <a:rPr lang="en-US" altLang="zh-CN" sz="1300" dirty="0" smtClean="0"/>
              <a:t>Conversion“   [3] </a:t>
            </a:r>
            <a:r>
              <a:rPr lang="en-US" altLang="zh-CN" sz="1300" dirty="0" err="1" smtClean="0"/>
              <a:t>Sungjae</a:t>
            </a:r>
            <a:r>
              <a:rPr lang="en-US" altLang="zh-CN" sz="1300" dirty="0" smtClean="0"/>
              <a:t> </a:t>
            </a:r>
            <a:r>
              <a:rPr lang="en-US" altLang="zh-CN" sz="1300" dirty="0"/>
              <a:t>Kim et al</a:t>
            </a:r>
            <a:r>
              <a:rPr lang="en-US" altLang="zh-CN" sz="1300" dirty="0" smtClean="0"/>
              <a:t>. </a:t>
            </a:r>
            <a:r>
              <a:rPr lang="zh-CN" altLang="en-US" sz="1300" dirty="0" smtClean="0"/>
              <a:t>"</a:t>
            </a:r>
            <a:r>
              <a:rPr lang="zh-CN" altLang="en-US" sz="1300" dirty="0"/>
              <a:t>MuSE-SVS: Multi-Singer Emotional Singing Voice Synthesizer That Controls Emotional Intensity</a:t>
            </a:r>
            <a:r>
              <a:rPr lang="zh-CN" altLang="en-US" sz="900" dirty="0" smtClean="0"/>
              <a:t>"</a:t>
            </a:r>
            <a:endParaRPr lang="zh-CN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Background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8369" cy="4351338"/>
          </a:xfrm>
        </p:spPr>
        <p:txBody>
          <a:bodyPr>
            <a:normAutofit/>
          </a:bodyPr>
          <a:lstStyle/>
          <a:p>
            <a:pPr marL="0" lvl="1"/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Current works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SVC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systems mainly focus on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conversion of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the singer’s identity.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Few works pay attention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to the emotional state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of singing songs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ESVC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n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expressive SVC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framework.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New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style fusion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altLang="zh-CN" b="1" dirty="0" smtClean="0">
                <a:latin typeface="Times New Roman" panose="02020603050405020304" charset="0"/>
                <a:cs typeface="Times New Roman" panose="02020603050405020304" charset="0"/>
              </a:rPr>
              <a:t>feature </a:t>
            </a:r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disentanglement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methods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are introduced to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improve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the fidelity and expressiveness of the converted songs.</a:t>
            </a:r>
          </a:p>
          <a:p>
            <a:pPr lvl="1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The first SVC system to jointly convert singer identity and emotional style.</a:t>
            </a:r>
          </a:p>
          <a:p>
            <a:pPr marL="457200" lvl="1" indent="0">
              <a:buNone/>
            </a:pP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Model architecture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307487" y="6536863"/>
            <a:ext cx="1188451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 smtClean="0"/>
              <a:t>[4] </a:t>
            </a:r>
            <a:r>
              <a:rPr lang="en-US" altLang="zh-CN" sz="1200" dirty="0" smtClean="0">
                <a:hlinkClick r:id="rId3"/>
              </a:rPr>
              <a:t>https</a:t>
            </a:r>
            <a:r>
              <a:rPr lang="en-US" altLang="zh-CN" sz="1200" dirty="0">
                <a:hlinkClick r:id="rId3"/>
              </a:rPr>
              <a:t>://</a:t>
            </a:r>
            <a:r>
              <a:rPr lang="en-US" altLang="zh-CN" sz="1200" dirty="0" smtClean="0">
                <a:hlinkClick r:id="rId3"/>
              </a:rPr>
              <a:t>github.com/svc-develop-team/so-vits-svc</a:t>
            </a:r>
            <a:r>
              <a:rPr lang="en-US" altLang="zh-CN" sz="1200" dirty="0" smtClean="0"/>
              <a:t>   [5] </a:t>
            </a:r>
            <a:r>
              <a:rPr lang="en-US" altLang="zh-CN" sz="1200" dirty="0"/>
              <a:t>Kim, </a:t>
            </a:r>
            <a:r>
              <a:rPr lang="en-US" altLang="zh-CN" sz="1200" dirty="0" err="1"/>
              <a:t>Jaehyeon</a:t>
            </a:r>
            <a:r>
              <a:rPr lang="en-US" altLang="zh-CN" sz="1200" dirty="0"/>
              <a:t> et al. "Conditional </a:t>
            </a:r>
            <a:r>
              <a:rPr lang="en-US" altLang="zh-CN" sz="1200" dirty="0" err="1"/>
              <a:t>Variational</a:t>
            </a:r>
            <a:r>
              <a:rPr lang="en-US" altLang="zh-CN" sz="1200" dirty="0"/>
              <a:t> </a:t>
            </a:r>
            <a:r>
              <a:rPr lang="en-US" altLang="zh-CN" sz="1200" dirty="0" err="1"/>
              <a:t>Autoencoder</a:t>
            </a:r>
            <a:r>
              <a:rPr lang="en-US" altLang="zh-CN" sz="1200" dirty="0"/>
              <a:t> with Adversarial Learning for End-to-End Text-to-Speech"</a:t>
            </a:r>
            <a:endParaRPr lang="zh-CN" altLang="en-US" sz="1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634562" y="2612024"/>
            <a:ext cx="10922876" cy="3365242"/>
            <a:chOff x="941170" y="3418008"/>
            <a:chExt cx="10515600" cy="29603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/>
            <a:srcRect t="6972"/>
            <a:stretch/>
          </p:blipFill>
          <p:spPr>
            <a:xfrm>
              <a:off x="941170" y="3418008"/>
              <a:ext cx="10515600" cy="296032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418526" y="4639754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363856" y="4792469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06694" y="5592557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363856" y="6059445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93239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AdaIN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ResBlock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Adaptive instance normalization (</a:t>
            </a:r>
            <a:r>
              <a:rPr lang="en-US" altLang="zh-CN" sz="2000" dirty="0" err="1">
                <a:latin typeface="Times New Roman" panose="02020603050405020304" charset="0"/>
                <a:cs typeface="Times New Roman" panose="02020603050405020304" charset="0"/>
              </a:rPr>
              <a:t>AdaIN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) is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an effective approach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in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neural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style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transfer.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Apply in four modules: posterior encoder, normalizing flow, F0 decoder and decoder.</a:t>
            </a:r>
            <a:endParaRPr lang="zh-CN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Each adds two residual blocks with </a:t>
            </a:r>
            <a:r>
              <a:rPr lang="en-US" altLang="zh-CN" sz="2000" dirty="0" err="1" smtClean="0">
                <a:latin typeface="Times New Roman" panose="02020603050405020304" charset="0"/>
                <a:cs typeface="Times New Roman" panose="02020603050405020304" charset="0"/>
              </a:rPr>
              <a:t>AdaIN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1" name="内容占位符 2"/>
          <p:cNvSpPr>
            <a:spLocks noGrp="1"/>
          </p:cNvSpPr>
          <p:nvPr/>
        </p:nvSpPr>
        <p:spPr>
          <a:xfrm>
            <a:off x="5688531" y="6579848"/>
            <a:ext cx="6503469" cy="27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 smtClean="0"/>
              <a:t>[6</a:t>
            </a:r>
            <a:r>
              <a:rPr lang="en-US" altLang="zh-CN" sz="1200" dirty="0"/>
              <a:t>] </a:t>
            </a:r>
            <a:r>
              <a:rPr lang="en-US" altLang="zh-CN" sz="1200" dirty="0" err="1"/>
              <a:t>Xun</a:t>
            </a:r>
            <a:r>
              <a:rPr lang="en-US" altLang="zh-CN" sz="1200" dirty="0"/>
              <a:t> Huang et al. "Arbitrary style transfer in real-time with adaptive instance normalization"</a:t>
            </a:r>
            <a:endParaRPr lang="zh-CN" altLang="en-US" sz="12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037877" y="3346750"/>
            <a:ext cx="10116246" cy="2851167"/>
            <a:chOff x="1037877" y="3629144"/>
            <a:chExt cx="10116246" cy="2851167"/>
          </a:xfrm>
        </p:grpSpPr>
        <p:grpSp>
          <p:nvGrpSpPr>
            <p:cNvPr id="10" name="组合 9"/>
            <p:cNvGrpSpPr/>
            <p:nvPr/>
          </p:nvGrpSpPr>
          <p:grpSpPr>
            <a:xfrm>
              <a:off x="1037877" y="3629144"/>
              <a:ext cx="10116246" cy="2851167"/>
              <a:chOff x="1189649" y="4026710"/>
              <a:chExt cx="9902421" cy="2741837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/>
              <a:srcRect t="8502"/>
              <a:stretch>
                <a:fillRect/>
              </a:stretch>
            </p:blipFill>
            <p:spPr>
              <a:xfrm>
                <a:off x="1189649" y="4026710"/>
                <a:ext cx="9902421" cy="2741837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>
                <a:off x="2721839" y="4741782"/>
                <a:ext cx="1154271" cy="71507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5518927" y="4850296"/>
                <a:ext cx="1154145" cy="75218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260245" y="5602799"/>
                <a:ext cx="1107031" cy="75171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5542561" y="6084602"/>
                <a:ext cx="1130651" cy="68392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3415891" y="4794532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42964" y="5698131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253104" y="4939761"/>
              <a:ext cx="362599" cy="2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96925" y="6144159"/>
              <a:ext cx="474955" cy="3102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dirty="0" smtClean="0">
                  <a:solidFill>
                    <a:schemeClr val="tx1"/>
                  </a:solidFill>
                </a:rPr>
                <a:t>x2</a:t>
              </a:r>
              <a:endParaRPr lang="zh-CN" altLang="en-US" sz="9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trategy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493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Mutual Information Loss</a:t>
            </a:r>
          </a:p>
          <a:p>
            <a:pPr lvl="1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To reduce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correlations among the content,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F0,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and expressive features.</a:t>
            </a:r>
          </a:p>
          <a:p>
            <a:pPr lvl="1">
              <a:lnSpc>
                <a:spcPct val="100000"/>
              </a:lnSpc>
            </a:pP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U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se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altLang="zh-CN" dirty="0" err="1" smtClean="0">
                <a:latin typeface="Times New Roman" panose="02020603050405020304" charset="0"/>
                <a:cs typeface="Times New Roman" panose="02020603050405020304" charset="0"/>
              </a:rPr>
              <a:t>ariational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contrastive log-ratio upper bound (</a:t>
            </a:r>
            <a:r>
              <a:rPr lang="en-US" altLang="zh-CN" b="1" dirty="0" err="1">
                <a:latin typeface="Times New Roman" panose="02020603050405020304" charset="0"/>
                <a:cs typeface="Times New Roman" panose="02020603050405020304" charset="0"/>
              </a:rPr>
              <a:t>vCLUB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measure the MI, defined  as 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                where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X,Y ∈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{x</a:t>
            </a:r>
            <a:r>
              <a:rPr lang="en-US" altLang="zh-CN" baseline="-25000" dirty="0" smtClean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, g,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f0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}.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The total MI loss:</a:t>
            </a:r>
          </a:p>
          <a:p>
            <a:pPr marL="0" indent="0">
              <a:buNone/>
            </a:pP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        -x</a:t>
            </a:r>
            <a:r>
              <a:rPr lang="en-US" altLang="zh-CN" sz="2000" baseline="-25000" dirty="0" smtClean="0">
                <a:latin typeface="Times New Roman" panose="02020603050405020304" charset="0"/>
                <a:cs typeface="Times New Roman" panose="02020603050405020304" charset="0"/>
              </a:rPr>
              <a:t>c 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content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representation 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        -g   expressive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representation </a:t>
            </a:r>
            <a:endParaRPr lang="en-US" altLang="zh-CN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         -f0  </a:t>
            </a:r>
            <a:r>
              <a:rPr lang="en-US" altLang="zh-CN" sz="2000" dirty="0" err="1">
                <a:latin typeface="Times New Roman" panose="02020603050405020304" charset="0"/>
                <a:cs typeface="Times New Roman" panose="02020603050405020304" charset="0"/>
              </a:rPr>
              <a:t>F0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dirty="0" smtClean="0">
                <a:latin typeface="Times New Roman" panose="02020603050405020304" charset="0"/>
                <a:cs typeface="Times New Roman" panose="02020603050405020304" charset="0"/>
              </a:rPr>
              <a:t>representation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686" y="3963734"/>
            <a:ext cx="5648946" cy="8322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14121" b="22919"/>
          <a:stretch>
            <a:fillRect/>
          </a:stretch>
        </p:blipFill>
        <p:spPr>
          <a:xfrm>
            <a:off x="3013686" y="3089315"/>
            <a:ext cx="1174579" cy="337930"/>
          </a:xfrm>
          <a:prstGeom prst="rect">
            <a:avLst/>
          </a:prstGeom>
        </p:spPr>
      </p:pic>
      <p:sp>
        <p:nvSpPr>
          <p:cNvPr id="11" name="内容占位符 2"/>
          <p:cNvSpPr>
            <a:spLocks noGrp="1"/>
          </p:cNvSpPr>
          <p:nvPr/>
        </p:nvSpPr>
        <p:spPr>
          <a:xfrm>
            <a:off x="5433060" y="6575494"/>
            <a:ext cx="6400165" cy="28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 smtClean="0"/>
              <a:t>[7] </a:t>
            </a:r>
            <a:r>
              <a:rPr lang="en-US" altLang="zh-CN" sz="1200" dirty="0" err="1"/>
              <a:t>Pengyu</a:t>
            </a:r>
            <a:r>
              <a:rPr lang="en-US" altLang="zh-CN" sz="1200" dirty="0"/>
              <a:t> Cheng et al. "CLUB: A Contrastive Log-ratio Upper Bound of Mutual Information"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trategy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5496" y="1825625"/>
            <a:ext cx="10545312" cy="344306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Adversarial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Triplet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Loss</a:t>
            </a: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decouple singer identity and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emotional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style 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</a:rPr>
              <a:t>adversarially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 in the same expressive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space.</a:t>
            </a:r>
          </a:p>
          <a:p>
            <a:pPr lvl="1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Use triplet loss as the guidance of clustering</a:t>
            </a:r>
          </a:p>
          <a:p>
            <a:pPr lvl="2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Emotion-guided triplet loss</a:t>
            </a:r>
          </a:p>
          <a:p>
            <a:pPr lvl="2"/>
            <a:r>
              <a:rPr lang="en-US" altLang="zh-CN" sz="2400" b="1" dirty="0">
                <a:latin typeface="Times New Roman" panose="02020603050405020304" charset="0"/>
                <a:cs typeface="Times New Roman" panose="02020603050405020304" charset="0"/>
              </a:rPr>
              <a:t>Singer-guided triplet </a:t>
            </a:r>
            <a:r>
              <a:rPr lang="en-US" altLang="zh-CN" sz="2400" b="1" dirty="0" smtClean="0">
                <a:latin typeface="Times New Roman" panose="02020603050405020304" charset="0"/>
                <a:cs typeface="Times New Roman" panose="02020603050405020304" charset="0"/>
              </a:rPr>
              <a:t>loss</a:t>
            </a:r>
            <a:endParaRPr lang="en-US" altLang="zh-CN" sz="24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1"/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The training </a:t>
            </a:r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will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be ended with a balance </a:t>
            </a:r>
          </a:p>
          <a:p>
            <a:pPr marL="457200" lvl="1" indent="0">
              <a:buNone/>
            </a:pP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   between emotion and identity elements.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27"/>
          <a:stretch>
            <a:fillRect/>
          </a:stretch>
        </p:blipFill>
        <p:spPr>
          <a:xfrm>
            <a:off x="7571097" y="3186743"/>
            <a:ext cx="3981348" cy="3204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RlMzBmNThiMmRkMTk0OWFjNzg2YjZlY2JiNWI4ZW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807</Words>
  <Application>Microsoft Office PowerPoint</Application>
  <PresentationFormat>宽屏</PresentationFormat>
  <Paragraphs>140</Paragraphs>
  <Slides>21</Slides>
  <Notes>15</Notes>
  <HiddenSlides>0</HiddenSlides>
  <MMClips>25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等线 Light</vt:lpstr>
      <vt:lpstr>微软雅黑</vt:lpstr>
      <vt:lpstr>Arial</vt:lpstr>
      <vt:lpstr>Times New Roman</vt:lpstr>
      <vt:lpstr>Wingdings</vt:lpstr>
      <vt:lpstr>Office 主题​​</vt:lpstr>
      <vt:lpstr>ESVC: Combining Adaptive Style Fusion and Multi-level Feature Disentanglement for Expressive Singing Voice Conversion</vt:lpstr>
      <vt:lpstr>Motivation </vt:lpstr>
      <vt:lpstr>Background</vt:lpstr>
      <vt:lpstr>Background</vt:lpstr>
      <vt:lpstr>Background</vt:lpstr>
      <vt:lpstr>Framework</vt:lpstr>
      <vt:lpstr>Framework</vt:lpstr>
      <vt:lpstr>Training Strategy</vt:lpstr>
      <vt:lpstr>Training Strategy</vt:lpstr>
      <vt:lpstr>Training Strategy</vt:lpstr>
      <vt:lpstr>PowerPoint 演示文稿</vt:lpstr>
      <vt:lpstr>Training Setup</vt:lpstr>
      <vt:lpstr>Baseline and models for comparison</vt:lpstr>
      <vt:lpstr>PowerPoint 演示文稿</vt:lpstr>
      <vt:lpstr>Evaluation</vt:lpstr>
      <vt:lpstr>Evaluation</vt:lpstr>
      <vt:lpstr>Ablation Study </vt:lpstr>
      <vt:lpstr>Ablation Study </vt:lpstr>
      <vt:lpstr>Demo</vt:lpstr>
      <vt:lpstr>Demo</vt:lpstr>
      <vt:lpstr>PowerPoint 演示文稿</vt:lpstr>
    </vt:vector>
  </TitlesOfParts>
  <Company>AutoInstall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中国平安保险(集团)股份有限公司</dc:creator>
  <cp:lastModifiedBy>中国平安保险(集团)股份有限公司</cp:lastModifiedBy>
  <cp:revision>579</cp:revision>
  <dcterms:created xsi:type="dcterms:W3CDTF">2024-03-27T07:35:00Z</dcterms:created>
  <dcterms:modified xsi:type="dcterms:W3CDTF">2024-04-11T06:11:28Z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65B2A7CD6F0645F78ED9991899D3AD6A_12</vt:lpwstr>
  </property>
  <property fmtid="{D5CDD505-2E9C-101B-9397-08002B2CF9AE}" pid="3" name="KSOProductBuildVer">
    <vt:lpwstr>2052-12.1.0.16388</vt:lpwstr>
  </property>
</Properties>
</file>