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1009" r:id="rId2"/>
    <p:sldId id="1005" r:id="rId3"/>
    <p:sldId id="1012" r:id="rId4"/>
    <p:sldId id="1010" r:id="rId5"/>
    <p:sldId id="1013" r:id="rId6"/>
    <p:sldId id="1014" r:id="rId7"/>
    <p:sldId id="1028" r:id="rId8"/>
    <p:sldId id="1020" r:id="rId9"/>
    <p:sldId id="1021" r:id="rId10"/>
    <p:sldId id="1023" r:id="rId11"/>
  </p:sldIdLst>
  <p:sldSz cx="12192000" cy="6858000"/>
  <p:notesSz cx="7019925" cy="93059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37221"/>
    <a:srgbClr val="003D72"/>
    <a:srgbClr val="0073CF"/>
    <a:srgbClr val="F0B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4945" autoAdjust="0"/>
  </p:normalViewPr>
  <p:slideViewPr>
    <p:cSldViewPr>
      <p:cViewPr varScale="1">
        <p:scale>
          <a:sx n="94" d="100"/>
          <a:sy n="94" d="100"/>
        </p:scale>
        <p:origin x="111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157" y="-86"/>
      </p:cViewPr>
      <p:guideLst>
        <p:guide orient="horz" pos="2932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77388FA-E1C5-AD48-A0CD-691517D334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8" tIns="45767" rIns="91538" bIns="457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549BA55-2C1B-DB45-85C7-D2B83E59CA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8" tIns="45767" rIns="91538" bIns="457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16, 2004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7D72732D-85DB-414C-8A7A-B7A64FB315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8" tIns="45767" rIns="91538" bIns="457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05BA2C8C-CE25-2D4A-ABB6-6B99D9141F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40788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8" tIns="45767" rIns="91538" bIns="457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C307E48-4926-3549-8831-7AC3983E3496}" type="slidenum">
              <a:rPr lang="en-US" altLang="en-CN"/>
              <a:pPr/>
              <a:t>‹#›</a:t>
            </a:fld>
            <a:endParaRPr lang="en-US" altLang="en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6D5CF8F-71B4-DE41-846D-282437610F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30" rIns="93056" bIns="46530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DCBCFBB-E8D9-1A46-9821-9505C7AC65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30" rIns="93056" bIns="4653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16, 2004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0AF8A39-6B9E-734F-8B66-DFACBC0F1F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8712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F3AFA5C7-5D8A-BE42-902D-A31028ABD2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30" rIns="93056" bIns="4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4EC15EA-9BD5-8F4B-A47E-BAF277F7A7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30" rIns="93056" bIns="46530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577DC4C7-31F3-4547-8D51-41336783A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40788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30" rIns="93056" bIns="4653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854A0DB7-0BA2-224D-A58E-8779BA8677F7}" type="slidenum">
              <a:rPr lang="en-US" altLang="en-CN"/>
              <a:pPr/>
              <a:t>‹#›</a:t>
            </a:fld>
            <a:endParaRPr lang="en-US" altLang="en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MS PMinch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MS PMinch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MS PMinch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MS PMinch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Mincho" pitchFamily="18" charset="-128"/>
        <a:cs typeface="MS PMinch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8712" cy="34925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0DB7-0BA2-224D-A58E-8779BA8677F7}" type="slidenum">
              <a:rPr lang="en-US" altLang="en-CN" smtClean="0"/>
              <a:pPr/>
              <a:t>4</a:t>
            </a:fld>
            <a:endParaRPr lang="en-US" altLang="en-CN"/>
          </a:p>
        </p:txBody>
      </p:sp>
    </p:spTree>
    <p:extLst>
      <p:ext uri="{BB962C8B-B14F-4D97-AF65-F5344CB8AC3E}">
        <p14:creationId xmlns:p14="http://schemas.microsoft.com/office/powerpoint/2010/main" val="203564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8712" cy="34925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A0DB7-0BA2-224D-A58E-8779BA8677F7}" type="slidenum">
              <a:rPr lang="en-US" altLang="en-CN" smtClean="0"/>
              <a:pPr/>
              <a:t>10</a:t>
            </a:fld>
            <a:endParaRPr lang="en-US" altLang="en-CN"/>
          </a:p>
        </p:txBody>
      </p:sp>
    </p:spTree>
    <p:extLst>
      <p:ext uri="{BB962C8B-B14F-4D97-AF65-F5344CB8AC3E}">
        <p14:creationId xmlns:p14="http://schemas.microsoft.com/office/powerpoint/2010/main" val="421224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C12E1006-0B02-4856-9D01-BE68D110DED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-2700000">
            <a:off x="9147010" y="3600145"/>
            <a:ext cx="3607200" cy="36062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8CFC06-07F4-0B4C-82B5-E0A4D874F976}"/>
              </a:ext>
            </a:extLst>
          </p:cNvPr>
          <p:cNvSpPr/>
          <p:nvPr userDrawn="1"/>
        </p:nvSpPr>
        <p:spPr bwMode="auto">
          <a:xfrm>
            <a:off x="0" y="6629401"/>
            <a:ext cx="12192000" cy="227013"/>
          </a:xfrm>
          <a:prstGeom prst="rect">
            <a:avLst/>
          </a:prstGeom>
          <a:solidFill>
            <a:srgbClr val="0073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2BA7D3-1470-AE40-BF76-76F4C2FA55F8}"/>
              </a:ext>
            </a:extLst>
          </p:cNvPr>
          <p:cNvSpPr/>
          <p:nvPr userDrawn="1"/>
        </p:nvSpPr>
        <p:spPr bwMode="auto">
          <a:xfrm>
            <a:off x="4064000" y="6630988"/>
            <a:ext cx="4064000" cy="227013"/>
          </a:xfrm>
          <a:prstGeom prst="rect">
            <a:avLst/>
          </a:prstGeom>
          <a:solidFill>
            <a:srgbClr val="E372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229661-5514-1145-8DC2-CD286D04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40755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3200" b="0">
                <a:solidFill>
                  <a:srgbClr val="003D7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636AF4F-FD90-814A-BB4F-34FFB209D6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8000" y="6629401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altLang="zh-CN" sz="1200" dirty="0"/>
              <a:t>SJTU</a:t>
            </a:r>
            <a:r>
              <a:rPr lang="zh-CN" altLang="en-US" sz="1200" dirty="0"/>
              <a:t> </a:t>
            </a:r>
            <a:r>
              <a:rPr lang="en-US" altLang="zh-CN" sz="1200" dirty="0"/>
              <a:t>X-LANCE</a:t>
            </a:r>
            <a:r>
              <a:rPr lang="zh-CN" altLang="en-US" sz="1200" dirty="0"/>
              <a:t> </a:t>
            </a:r>
            <a:r>
              <a:rPr lang="en-US" altLang="zh-CN" sz="1200" dirty="0"/>
              <a:t>Lab</a:t>
            </a:r>
            <a:r>
              <a:rPr lang="zh-CN" altLang="en-US" sz="1200" dirty="0"/>
              <a:t>      </a:t>
            </a:r>
            <a:fld id="{0C228D96-9922-F843-B28C-67D3289F70E3}" type="slidenum">
              <a:rPr lang="zh-CN" altLang="en-US" sz="1200" smtClean="0"/>
              <a:t>‹#›</a:t>
            </a:fld>
            <a:r>
              <a:rPr lang="zh-CN" altLang="en-US" sz="1200" dirty="0"/>
              <a:t> </a:t>
            </a:r>
            <a:r>
              <a:rPr lang="en-US" altLang="zh-CN" sz="1200" dirty="0"/>
              <a:t>/</a:t>
            </a:r>
            <a:r>
              <a:rPr lang="zh-CN" altLang="en-US" sz="1200" dirty="0"/>
              <a:t> </a:t>
            </a:r>
            <a:r>
              <a:rPr lang="en-US" altLang="en-CN" sz="1200" dirty="0"/>
              <a:t>10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3245D2E-A7F7-3646-A274-DA1E61C2C7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0" y="6629400"/>
            <a:ext cx="406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/>
              <a:t>IEEE ICASSP 2022</a:t>
            </a:r>
            <a:endParaRPr lang="en-US" altLang="en-CN" sz="12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FC37BBC-E652-6643-95D4-CAF0F6015C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0988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 err="1"/>
              <a:t>Yifei</a:t>
            </a:r>
            <a:r>
              <a:rPr lang="en-US" altLang="zh-CN" sz="1200" dirty="0"/>
              <a:t> Wu</a:t>
            </a:r>
            <a:endParaRPr lang="en-US" altLang="en-CN" sz="1200" dirty="0"/>
          </a:p>
        </p:txBody>
      </p:sp>
    </p:spTree>
    <p:extLst>
      <p:ext uri="{BB962C8B-B14F-4D97-AF65-F5344CB8AC3E}">
        <p14:creationId xmlns:p14="http://schemas.microsoft.com/office/powerpoint/2010/main" val="334082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CAB2F7-22E4-4244-9F00-FB652593BACF}"/>
              </a:ext>
            </a:extLst>
          </p:cNvPr>
          <p:cNvSpPr/>
          <p:nvPr userDrawn="1"/>
        </p:nvSpPr>
        <p:spPr bwMode="auto">
          <a:xfrm>
            <a:off x="0" y="6629401"/>
            <a:ext cx="12192000" cy="227013"/>
          </a:xfrm>
          <a:prstGeom prst="rect">
            <a:avLst/>
          </a:prstGeom>
          <a:solidFill>
            <a:srgbClr val="0073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62ACE2-F451-C54F-81FC-A09030128CA8}"/>
              </a:ext>
            </a:extLst>
          </p:cNvPr>
          <p:cNvSpPr/>
          <p:nvPr userDrawn="1"/>
        </p:nvSpPr>
        <p:spPr bwMode="auto">
          <a:xfrm>
            <a:off x="4064000" y="6630988"/>
            <a:ext cx="4064000" cy="227013"/>
          </a:xfrm>
          <a:prstGeom prst="rect">
            <a:avLst/>
          </a:prstGeom>
          <a:solidFill>
            <a:srgbClr val="E372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066800"/>
          </a:xfrm>
        </p:spPr>
        <p:txBody>
          <a:bodyPr/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229661-5514-1145-8DC2-CD286D04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40755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rgbClr val="003D7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en-CN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636AF4F-FD90-814A-BB4F-34FFB209D6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8000" y="6629401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altLang="zh-CN" sz="1200" dirty="0"/>
              <a:t>SJTU</a:t>
            </a:r>
            <a:r>
              <a:rPr lang="zh-CN" altLang="en-US" sz="1200" dirty="0"/>
              <a:t> </a:t>
            </a:r>
            <a:r>
              <a:rPr lang="en-US" altLang="zh-CN" sz="1200" dirty="0"/>
              <a:t>X-LANCE</a:t>
            </a:r>
            <a:r>
              <a:rPr lang="zh-CN" altLang="en-US" sz="1200" dirty="0"/>
              <a:t> </a:t>
            </a:r>
            <a:r>
              <a:rPr lang="en-US" altLang="zh-CN" sz="1200" dirty="0"/>
              <a:t>Lab</a:t>
            </a:r>
            <a:r>
              <a:rPr lang="zh-CN" altLang="en-US" sz="1200" dirty="0"/>
              <a:t>      </a:t>
            </a:r>
            <a:fld id="{0C228D96-9922-F843-B28C-67D3289F70E3}" type="slidenum">
              <a:rPr lang="zh-CN" altLang="en-US" sz="1200" smtClean="0"/>
              <a:t>‹#›</a:t>
            </a:fld>
            <a:r>
              <a:rPr lang="zh-CN" altLang="en-US" sz="1200" dirty="0"/>
              <a:t> </a:t>
            </a:r>
            <a:r>
              <a:rPr lang="en-US" altLang="zh-CN" sz="1200" dirty="0"/>
              <a:t>/</a:t>
            </a:r>
            <a:r>
              <a:rPr lang="zh-CN" altLang="en-US" sz="1200" dirty="0"/>
              <a:t> </a:t>
            </a:r>
            <a:r>
              <a:rPr lang="en-US" altLang="en-CN" sz="1200" dirty="0"/>
              <a:t>10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3245D2E-A7F7-3646-A274-DA1E61C2C7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0" y="6629400"/>
            <a:ext cx="406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/>
              <a:t>IEEE ICASSP 2022</a:t>
            </a:r>
            <a:endParaRPr lang="en-US" altLang="en-CN" sz="12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FC37BBC-E652-6643-95D4-CAF0F6015C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0988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 err="1"/>
              <a:t>Yifei</a:t>
            </a:r>
            <a:r>
              <a:rPr lang="en-US" altLang="zh-CN" sz="1200" dirty="0"/>
              <a:t> Wu</a:t>
            </a:r>
            <a:endParaRPr lang="en-US" altLang="en-CN" sz="1200" dirty="0"/>
          </a:p>
        </p:txBody>
      </p:sp>
    </p:spTree>
    <p:extLst>
      <p:ext uri="{BB962C8B-B14F-4D97-AF65-F5344CB8AC3E}">
        <p14:creationId xmlns:p14="http://schemas.microsoft.com/office/powerpoint/2010/main" val="37471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4E26B444-6A8A-4727-80A9-8F15C89BD96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-2700000">
            <a:off x="9147010" y="3600145"/>
            <a:ext cx="3607200" cy="36062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C94C57-5268-FC46-9619-D51A948A8730}"/>
              </a:ext>
            </a:extLst>
          </p:cNvPr>
          <p:cNvSpPr/>
          <p:nvPr userDrawn="1"/>
        </p:nvSpPr>
        <p:spPr bwMode="auto">
          <a:xfrm>
            <a:off x="0" y="6629401"/>
            <a:ext cx="12192000" cy="227013"/>
          </a:xfrm>
          <a:prstGeom prst="rect">
            <a:avLst/>
          </a:prstGeom>
          <a:solidFill>
            <a:srgbClr val="0073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4B67F-8A92-EE44-AFBB-456FC6FC7A6E}"/>
              </a:ext>
            </a:extLst>
          </p:cNvPr>
          <p:cNvSpPr/>
          <p:nvPr userDrawn="1"/>
        </p:nvSpPr>
        <p:spPr bwMode="auto">
          <a:xfrm>
            <a:off x="4064000" y="6630988"/>
            <a:ext cx="4064000" cy="227013"/>
          </a:xfrm>
          <a:prstGeom prst="rect">
            <a:avLst/>
          </a:prstGeom>
          <a:solidFill>
            <a:srgbClr val="E372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668000" cy="4876800"/>
          </a:xfrm>
        </p:spPr>
        <p:txBody>
          <a:bodyPr/>
          <a:lstStyle>
            <a:lvl1pPr>
              <a:defRPr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D9FF9-63D6-D441-AEA5-2BF7D5039BD1}"/>
              </a:ext>
            </a:extLst>
          </p:cNvPr>
          <p:cNvSpPr/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003D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AAC5FB-BCC2-C248-8568-99436F8270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8000" y="6629401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altLang="zh-CN" sz="1200" dirty="0"/>
              <a:t>SJTU</a:t>
            </a:r>
            <a:r>
              <a:rPr lang="zh-CN" altLang="en-US" sz="1200" dirty="0"/>
              <a:t> </a:t>
            </a:r>
            <a:r>
              <a:rPr lang="en-US" altLang="zh-CN" sz="1200" dirty="0"/>
              <a:t>X-LANCE</a:t>
            </a:r>
            <a:r>
              <a:rPr lang="zh-CN" altLang="en-US" sz="1200" dirty="0"/>
              <a:t> </a:t>
            </a:r>
            <a:r>
              <a:rPr lang="en-US" altLang="zh-CN" sz="1200" dirty="0"/>
              <a:t>Lab</a:t>
            </a:r>
            <a:r>
              <a:rPr lang="zh-CN" altLang="en-US" sz="1200" dirty="0"/>
              <a:t>      </a:t>
            </a:r>
            <a:fld id="{0C228D96-9922-F843-B28C-67D3289F70E3}" type="slidenum">
              <a:rPr lang="zh-CN" altLang="en-US" sz="1200" smtClean="0"/>
              <a:t>‹#›</a:t>
            </a:fld>
            <a:r>
              <a:rPr lang="zh-CN" altLang="en-US" sz="1200" dirty="0"/>
              <a:t> </a:t>
            </a:r>
            <a:r>
              <a:rPr lang="en-US" altLang="zh-CN" sz="1200" dirty="0"/>
              <a:t>/</a:t>
            </a:r>
            <a:r>
              <a:rPr lang="zh-CN" altLang="en-US" sz="1200" dirty="0"/>
              <a:t> </a:t>
            </a:r>
            <a:r>
              <a:rPr lang="en-US" altLang="en-CN" sz="1200" dirty="0"/>
              <a:t>10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DC85BAC-106B-7B44-AA26-2561EBBDA4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0" y="6629400"/>
            <a:ext cx="406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/>
              <a:t>IEEE ICASSP 2022</a:t>
            </a:r>
            <a:endParaRPr lang="en-US" altLang="en-CN" sz="12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C6393D-F4F5-134E-B88D-35E725BE97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0988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 err="1"/>
              <a:t>Yifei</a:t>
            </a:r>
            <a:r>
              <a:rPr lang="en-US" altLang="zh-CN" sz="1200" dirty="0"/>
              <a:t> Wu</a:t>
            </a:r>
            <a:endParaRPr lang="en-US" altLang="en-CN" sz="12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A2D85E-34FA-7447-9363-B48D2416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0515600" cy="546904"/>
          </a:xfrm>
          <a:prstGeom prst="rect">
            <a:avLst/>
          </a:prstGeom>
        </p:spPr>
        <p:txBody>
          <a:bodyPr anchor="ctr"/>
          <a:lstStyle>
            <a:lvl1pPr>
              <a:defRPr kumimoji="1" lang="en-CN" sz="2600" b="0" i="0" kern="0" dirty="0">
                <a:solidFill>
                  <a:srgbClr val="F0BD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</a:lstStyle>
          <a:p>
            <a:r>
              <a:rPr lang="en-US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7069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18A42F-69D6-6F40-BE99-C586D936EE0A}"/>
              </a:ext>
            </a:extLst>
          </p:cNvPr>
          <p:cNvSpPr/>
          <p:nvPr userDrawn="1"/>
        </p:nvSpPr>
        <p:spPr bwMode="auto">
          <a:xfrm>
            <a:off x="0" y="6629401"/>
            <a:ext cx="12192000" cy="227013"/>
          </a:xfrm>
          <a:prstGeom prst="rect">
            <a:avLst/>
          </a:prstGeom>
          <a:solidFill>
            <a:srgbClr val="0073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C23DB-15EC-BD4A-BCA5-1DF3B90BE1D1}"/>
              </a:ext>
            </a:extLst>
          </p:cNvPr>
          <p:cNvSpPr/>
          <p:nvPr userDrawn="1"/>
        </p:nvSpPr>
        <p:spPr bwMode="auto">
          <a:xfrm>
            <a:off x="4064000" y="6630988"/>
            <a:ext cx="4064000" cy="227013"/>
          </a:xfrm>
          <a:prstGeom prst="rect">
            <a:avLst/>
          </a:prstGeom>
          <a:solidFill>
            <a:srgbClr val="E372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668000" cy="4876800"/>
          </a:xfrm>
        </p:spPr>
        <p:txBody>
          <a:bodyPr/>
          <a:lstStyle>
            <a:lvl1pPr>
              <a:defRPr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D9FF9-63D6-D441-AEA5-2BF7D5039BD1}"/>
              </a:ext>
            </a:extLst>
          </p:cNvPr>
          <p:cNvSpPr/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003D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AAC5FB-BCC2-C248-8568-99436F8270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8000" y="6629401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altLang="zh-CN" sz="1200" dirty="0"/>
              <a:t>SJTU</a:t>
            </a:r>
            <a:r>
              <a:rPr lang="zh-CN" altLang="en-US" sz="1200" dirty="0"/>
              <a:t> </a:t>
            </a:r>
            <a:r>
              <a:rPr lang="en-US" altLang="zh-CN" sz="1200" dirty="0"/>
              <a:t>X-LANCE</a:t>
            </a:r>
            <a:r>
              <a:rPr lang="zh-CN" altLang="en-US" sz="1200" dirty="0"/>
              <a:t> </a:t>
            </a:r>
            <a:r>
              <a:rPr lang="en-US" altLang="zh-CN" sz="1200" dirty="0"/>
              <a:t>Lab</a:t>
            </a:r>
            <a:r>
              <a:rPr lang="zh-CN" altLang="en-US" sz="1200" dirty="0"/>
              <a:t>      </a:t>
            </a:r>
            <a:fld id="{0C228D96-9922-F843-B28C-67D3289F70E3}" type="slidenum">
              <a:rPr lang="zh-CN" altLang="en-US" sz="1200" smtClean="0"/>
              <a:t>‹#›</a:t>
            </a:fld>
            <a:r>
              <a:rPr lang="zh-CN" altLang="en-US" sz="1200" dirty="0"/>
              <a:t> </a:t>
            </a:r>
            <a:r>
              <a:rPr lang="en-US" altLang="zh-CN" sz="1200" dirty="0"/>
              <a:t>/</a:t>
            </a:r>
            <a:r>
              <a:rPr lang="zh-CN" altLang="en-US" sz="1200" dirty="0"/>
              <a:t> </a:t>
            </a:r>
            <a:r>
              <a:rPr lang="en-US" altLang="en-CN" sz="1200" dirty="0"/>
              <a:t>10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DC85BAC-106B-7B44-AA26-2561EBBDA4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0" y="6629400"/>
            <a:ext cx="406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/>
              <a:t>IEEE ICASSP 2022</a:t>
            </a:r>
            <a:endParaRPr lang="en-US" altLang="en-CN" sz="12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C6393D-F4F5-134E-B88D-35E725BE97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0988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 err="1"/>
              <a:t>Yifei</a:t>
            </a:r>
            <a:r>
              <a:rPr lang="en-US" altLang="zh-CN" sz="1200" dirty="0"/>
              <a:t> Wu</a:t>
            </a:r>
            <a:endParaRPr lang="en-US" altLang="en-CN" sz="12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A2D85E-34FA-7447-9363-B48D2416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0515600" cy="546904"/>
          </a:xfrm>
          <a:prstGeom prst="rect">
            <a:avLst/>
          </a:prstGeom>
        </p:spPr>
        <p:txBody>
          <a:bodyPr anchor="ctr"/>
          <a:lstStyle>
            <a:lvl1pPr>
              <a:defRPr kumimoji="1" lang="en-CN" sz="2600" b="0" i="0" kern="0" dirty="0">
                <a:solidFill>
                  <a:srgbClr val="F0BD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</a:lstStyle>
          <a:p>
            <a:r>
              <a:rPr lang="en-US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10279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906A930E-12AC-4A1E-A9DF-556400D6128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-2700000">
            <a:off x="9147010" y="3600145"/>
            <a:ext cx="3607200" cy="36062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F1673F-28C3-B447-95C4-E3432613CB9C}"/>
              </a:ext>
            </a:extLst>
          </p:cNvPr>
          <p:cNvSpPr/>
          <p:nvPr userDrawn="1"/>
        </p:nvSpPr>
        <p:spPr bwMode="auto">
          <a:xfrm>
            <a:off x="0" y="6629401"/>
            <a:ext cx="12192000" cy="227013"/>
          </a:xfrm>
          <a:prstGeom prst="rect">
            <a:avLst/>
          </a:prstGeom>
          <a:solidFill>
            <a:srgbClr val="0073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D4FA97-0FB1-A349-8DF1-838C0CF6BC92}"/>
              </a:ext>
            </a:extLst>
          </p:cNvPr>
          <p:cNvSpPr/>
          <p:nvPr userDrawn="1"/>
        </p:nvSpPr>
        <p:spPr bwMode="auto">
          <a:xfrm>
            <a:off x="4064000" y="6630988"/>
            <a:ext cx="4064000" cy="227013"/>
          </a:xfrm>
          <a:prstGeom prst="rect">
            <a:avLst/>
          </a:prstGeom>
          <a:solidFill>
            <a:srgbClr val="E372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668000" cy="4876800"/>
          </a:xfrm>
        </p:spPr>
        <p:txBody>
          <a:bodyPr/>
          <a:lstStyle>
            <a:lvl1pPr>
              <a:defRPr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D9FF9-63D6-D441-AEA5-2BF7D5039BD1}"/>
              </a:ext>
            </a:extLst>
          </p:cNvPr>
          <p:cNvSpPr/>
          <p:nvPr userDrawn="1"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003D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AAC5FB-BCC2-C248-8568-99436F8270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8000" y="6629401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altLang="zh-CN" sz="1200" dirty="0"/>
              <a:t>SJTU</a:t>
            </a:r>
            <a:r>
              <a:rPr lang="zh-CN" altLang="en-US" sz="1200" dirty="0"/>
              <a:t> </a:t>
            </a:r>
            <a:r>
              <a:rPr lang="en-US" altLang="zh-CN" sz="1200" dirty="0"/>
              <a:t>X-LANCE</a:t>
            </a:r>
            <a:r>
              <a:rPr lang="zh-CN" altLang="en-US" sz="1200" dirty="0"/>
              <a:t> </a:t>
            </a:r>
            <a:r>
              <a:rPr lang="en-US" altLang="zh-CN" sz="1200" dirty="0"/>
              <a:t>Lab</a:t>
            </a:r>
            <a:r>
              <a:rPr lang="zh-CN" altLang="en-US" sz="1200" dirty="0"/>
              <a:t>      </a:t>
            </a:r>
            <a:fld id="{0C228D96-9922-F843-B28C-67D3289F70E3}" type="slidenum">
              <a:rPr lang="zh-CN" altLang="en-US" sz="1200" smtClean="0"/>
              <a:t>‹#›</a:t>
            </a:fld>
            <a:r>
              <a:rPr lang="zh-CN" altLang="en-US" sz="1200" dirty="0"/>
              <a:t> </a:t>
            </a:r>
            <a:r>
              <a:rPr lang="en-US" altLang="zh-CN" sz="1200" dirty="0"/>
              <a:t>/</a:t>
            </a:r>
            <a:r>
              <a:rPr lang="zh-CN" altLang="en-US" sz="1200" dirty="0"/>
              <a:t> </a:t>
            </a:r>
            <a:r>
              <a:rPr lang="en-US" altLang="en-CN" sz="1200" dirty="0"/>
              <a:t>10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DC85BAC-106B-7B44-AA26-2561EBBDA4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0" y="6629400"/>
            <a:ext cx="406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/>
              <a:t>IEEE ICASSP 2022</a:t>
            </a:r>
            <a:endParaRPr lang="en-US" altLang="en-CN" sz="12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C6393D-F4F5-134E-B88D-35E725BE97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0988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 err="1"/>
              <a:t>Yifei</a:t>
            </a:r>
            <a:r>
              <a:rPr lang="en-US" altLang="zh-CN" sz="1200" dirty="0"/>
              <a:t> Wu</a:t>
            </a:r>
            <a:endParaRPr lang="en-US" altLang="en-CN" sz="12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A2D85E-34FA-7447-9363-B48D2416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2696"/>
            <a:ext cx="10515600" cy="546904"/>
          </a:xfrm>
          <a:prstGeom prst="rect">
            <a:avLst/>
          </a:prstGeom>
        </p:spPr>
        <p:txBody>
          <a:bodyPr anchor="b"/>
          <a:lstStyle>
            <a:lvl1pPr>
              <a:defRPr kumimoji="1" lang="en-CN" sz="2600" b="0" i="0" kern="0" dirty="0">
                <a:solidFill>
                  <a:srgbClr val="F0BD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</a:lstStyle>
          <a:p>
            <a:r>
              <a:rPr lang="en-US"/>
              <a:t>Click to edit Master title style</a:t>
            </a:r>
            <a:endParaRPr lang="en-C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64AD46-1F2C-D448-885E-6707CBD9B1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571500"/>
            <a:ext cx="10515600" cy="381000"/>
          </a:xfrm>
        </p:spPr>
        <p:txBody>
          <a:bodyPr anchor="t"/>
          <a:lstStyle>
            <a:lvl1pPr marL="0" indent="0">
              <a:buFontTx/>
              <a:buNone/>
              <a:defRPr kumimoji="1" lang="en-US" sz="1800" b="0" i="0" kern="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2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FF1673F-28C3-B447-95C4-E3432613CB9C}"/>
              </a:ext>
            </a:extLst>
          </p:cNvPr>
          <p:cNvSpPr/>
          <p:nvPr userDrawn="1"/>
        </p:nvSpPr>
        <p:spPr bwMode="auto">
          <a:xfrm>
            <a:off x="0" y="6629401"/>
            <a:ext cx="12192000" cy="227013"/>
          </a:xfrm>
          <a:prstGeom prst="rect">
            <a:avLst/>
          </a:prstGeom>
          <a:solidFill>
            <a:srgbClr val="0073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D4FA97-0FB1-A349-8DF1-838C0CF6BC92}"/>
              </a:ext>
            </a:extLst>
          </p:cNvPr>
          <p:cNvSpPr/>
          <p:nvPr userDrawn="1"/>
        </p:nvSpPr>
        <p:spPr bwMode="auto">
          <a:xfrm>
            <a:off x="4064000" y="6630988"/>
            <a:ext cx="4064000" cy="227013"/>
          </a:xfrm>
          <a:prstGeom prst="rect">
            <a:avLst/>
          </a:prstGeom>
          <a:solidFill>
            <a:srgbClr val="E372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668000" cy="4876800"/>
          </a:xfrm>
        </p:spPr>
        <p:txBody>
          <a:bodyPr/>
          <a:lstStyle>
            <a:lvl1pPr>
              <a:defRPr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D9FF9-63D6-D441-AEA5-2BF7D5039BD1}"/>
              </a:ext>
            </a:extLst>
          </p:cNvPr>
          <p:cNvSpPr/>
          <p:nvPr userDrawn="1"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003D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AAC5FB-BCC2-C248-8568-99436F8270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8000" y="6629401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altLang="zh-CN" sz="1200" dirty="0"/>
              <a:t>SJTU</a:t>
            </a:r>
            <a:r>
              <a:rPr lang="zh-CN" altLang="en-US" sz="1200" dirty="0"/>
              <a:t> </a:t>
            </a:r>
            <a:r>
              <a:rPr lang="en-US" altLang="zh-CN" sz="1200" dirty="0"/>
              <a:t>X-LANCE</a:t>
            </a:r>
            <a:r>
              <a:rPr lang="zh-CN" altLang="en-US" sz="1200" dirty="0"/>
              <a:t> </a:t>
            </a:r>
            <a:r>
              <a:rPr lang="en-US" altLang="zh-CN" sz="1200" dirty="0"/>
              <a:t>Lab</a:t>
            </a:r>
            <a:r>
              <a:rPr lang="zh-CN" altLang="en-US" sz="1200" dirty="0"/>
              <a:t>      </a:t>
            </a:r>
            <a:fld id="{0C228D96-9922-F843-B28C-67D3289F70E3}" type="slidenum">
              <a:rPr lang="zh-CN" altLang="en-US" sz="1200" smtClean="0"/>
              <a:t>‹#›</a:t>
            </a:fld>
            <a:r>
              <a:rPr lang="zh-CN" altLang="en-US" sz="1200" dirty="0"/>
              <a:t> </a:t>
            </a:r>
            <a:r>
              <a:rPr lang="en-US" altLang="zh-CN" sz="1200" dirty="0"/>
              <a:t>/</a:t>
            </a:r>
            <a:r>
              <a:rPr lang="zh-CN" altLang="en-US" sz="1200" dirty="0"/>
              <a:t> </a:t>
            </a:r>
            <a:r>
              <a:rPr lang="en-US" altLang="en-CN" sz="1200" dirty="0"/>
              <a:t>10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DC85BAC-106B-7B44-AA26-2561EBBDA4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0" y="6629400"/>
            <a:ext cx="406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/>
              <a:t>IEEE ICASSP 2022</a:t>
            </a:r>
            <a:endParaRPr lang="en-US" altLang="en-CN" sz="12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C6393D-F4F5-134E-B88D-35E725BE97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0988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 err="1"/>
              <a:t>Yifei</a:t>
            </a:r>
            <a:r>
              <a:rPr lang="en-US" altLang="zh-CN" sz="1200" dirty="0"/>
              <a:t> Wu</a:t>
            </a:r>
            <a:endParaRPr lang="en-US" altLang="en-CN" sz="12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A2D85E-34FA-7447-9363-B48D2416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2696"/>
            <a:ext cx="10515600" cy="546904"/>
          </a:xfrm>
          <a:prstGeom prst="rect">
            <a:avLst/>
          </a:prstGeom>
        </p:spPr>
        <p:txBody>
          <a:bodyPr anchor="b"/>
          <a:lstStyle>
            <a:lvl1pPr>
              <a:defRPr kumimoji="1" lang="en-CN" sz="2600" b="0" i="0" kern="0" dirty="0">
                <a:solidFill>
                  <a:srgbClr val="F0BD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</a:lstStyle>
          <a:p>
            <a:r>
              <a:rPr lang="en-US"/>
              <a:t>Click to edit Master title style</a:t>
            </a:r>
            <a:endParaRPr lang="en-C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64AD46-1F2C-D448-885E-6707CBD9B1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571500"/>
            <a:ext cx="10515600" cy="381000"/>
          </a:xfrm>
        </p:spPr>
        <p:txBody>
          <a:bodyPr anchor="t"/>
          <a:lstStyle>
            <a:lvl1pPr marL="0" indent="0">
              <a:buFontTx/>
              <a:buNone/>
              <a:defRPr kumimoji="1" lang="en-US" sz="1800" b="0" i="0" kern="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8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034706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3722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84688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601444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6EF6D-7406-C441-8FB4-0888F8A92ECB}"/>
              </a:ext>
            </a:extLst>
          </p:cNvPr>
          <p:cNvSpPr/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003D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FA46ACC-2ACE-5340-A980-D984F7B765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8000" y="6629401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/>
            <a:r>
              <a:rPr lang="en-US" altLang="zh-CN" sz="1200" dirty="0"/>
              <a:t>SJTU</a:t>
            </a:r>
            <a:r>
              <a:rPr lang="zh-CN" altLang="en-US" sz="1200" dirty="0"/>
              <a:t> </a:t>
            </a:r>
            <a:r>
              <a:rPr lang="en-US" altLang="zh-CN" sz="1200" dirty="0"/>
              <a:t>X-LANCE</a:t>
            </a:r>
            <a:r>
              <a:rPr lang="zh-CN" altLang="en-US" sz="1200" dirty="0"/>
              <a:t> </a:t>
            </a:r>
            <a:r>
              <a:rPr lang="en-US" altLang="zh-CN" sz="1200" dirty="0"/>
              <a:t>Lab</a:t>
            </a:r>
            <a:r>
              <a:rPr lang="zh-CN" altLang="en-US" sz="1200" dirty="0"/>
              <a:t>      </a:t>
            </a:r>
            <a:fld id="{0C228D96-9922-F843-B28C-67D3289F70E3}" type="slidenum">
              <a:rPr lang="zh-CN" altLang="en-US" sz="1200" smtClean="0"/>
              <a:t>‹#›</a:t>
            </a:fld>
            <a:r>
              <a:rPr lang="zh-CN" altLang="en-US" sz="1200" dirty="0"/>
              <a:t> </a:t>
            </a:r>
            <a:r>
              <a:rPr lang="en-US" altLang="zh-CN" sz="1200" dirty="0"/>
              <a:t>/</a:t>
            </a:r>
            <a:r>
              <a:rPr lang="zh-CN" altLang="en-US" sz="1200" dirty="0"/>
              <a:t> </a:t>
            </a:r>
            <a:r>
              <a:rPr lang="en-US" altLang="en-CN" sz="1200" dirty="0"/>
              <a:t>10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B845E15-74C0-494D-8C24-8A7EEA0720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0" y="6629400"/>
            <a:ext cx="406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3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/>
              <a:t>IEEE ICASSP 2022</a:t>
            </a:r>
            <a:endParaRPr lang="en-US" altLang="en-CN" sz="12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DA79E5E-1B0F-B648-9238-9944E8EA8A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0988"/>
            <a:ext cx="406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zh-CN" sz="1200" dirty="0" err="1"/>
              <a:t>Yifei</a:t>
            </a:r>
            <a:r>
              <a:rPr lang="en-US" altLang="zh-CN" sz="1200" dirty="0"/>
              <a:t> Wu</a:t>
            </a:r>
            <a:endParaRPr lang="en-US" altLang="en-CN" sz="1200" dirty="0"/>
          </a:p>
        </p:txBody>
      </p:sp>
    </p:spTree>
    <p:extLst>
      <p:ext uri="{BB962C8B-B14F-4D97-AF65-F5344CB8AC3E}">
        <p14:creationId xmlns:p14="http://schemas.microsoft.com/office/powerpoint/2010/main" val="132986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9538FEB-FA80-3A4A-A30E-74AD91037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20057"/>
            <a:ext cx="10363200" cy="52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Text</a:t>
            </a:r>
            <a:r>
              <a:rPr lang="zh-CN" altLang="en-US" dirty="0"/>
              <a:t> 中文文本</a:t>
            </a:r>
            <a:endParaRPr lang="en-US" altLang="ja-JP" dirty="0"/>
          </a:p>
          <a:p>
            <a:pPr lvl="1"/>
            <a:r>
              <a:rPr lang="en-US" altLang="ja-JP" dirty="0"/>
              <a:t>Text</a:t>
            </a:r>
            <a:r>
              <a:rPr lang="zh-CN" altLang="en-US" dirty="0"/>
              <a:t> 中文</a:t>
            </a:r>
            <a:endParaRPr lang="en-US" altLang="ja-JP" dirty="0"/>
          </a:p>
          <a:p>
            <a:pPr lvl="2"/>
            <a:r>
              <a:rPr lang="en-US" altLang="ja-JP" dirty="0"/>
              <a:t>Text</a:t>
            </a:r>
            <a:r>
              <a:rPr lang="zh-CN" altLang="en-US" dirty="0"/>
              <a:t> 中文</a:t>
            </a:r>
            <a:endParaRPr lang="en-US" altLang="ja-JP" dirty="0"/>
          </a:p>
          <a:p>
            <a:pPr lvl="3"/>
            <a:r>
              <a:rPr lang="en-US" altLang="ja-JP" dirty="0"/>
              <a:t>Text</a:t>
            </a:r>
            <a:r>
              <a:rPr lang="zh-CN" altLang="en-US" dirty="0"/>
              <a:t> 中文</a:t>
            </a:r>
            <a:endParaRPr lang="en-US" altLang="ja-JP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C697F2-D28D-B041-8664-DEA23581F65C}"/>
              </a:ext>
            </a:extLst>
          </p:cNvPr>
          <p:cNvSpPr/>
          <p:nvPr userDrawn="1"/>
        </p:nvSpPr>
        <p:spPr bwMode="auto">
          <a:xfrm>
            <a:off x="0" y="6629401"/>
            <a:ext cx="12192000" cy="227013"/>
          </a:xfrm>
          <a:prstGeom prst="rect">
            <a:avLst/>
          </a:prstGeom>
          <a:solidFill>
            <a:srgbClr val="0073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F7427-EF7A-1C40-BE4B-B172B1CB0509}"/>
              </a:ext>
            </a:extLst>
          </p:cNvPr>
          <p:cNvSpPr/>
          <p:nvPr userDrawn="1"/>
        </p:nvSpPr>
        <p:spPr bwMode="auto">
          <a:xfrm>
            <a:off x="4064000" y="6630988"/>
            <a:ext cx="4064000" cy="227013"/>
          </a:xfrm>
          <a:prstGeom prst="rect">
            <a:avLst/>
          </a:prstGeom>
          <a:solidFill>
            <a:srgbClr val="E372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N" sz="2400" b="0" i="0" u="none" strike="noStrike" cap="none" normalizeH="0" baseline="0" dirty="0">
              <a:ln>
                <a:solidFill>
                  <a:srgbClr val="0073CF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62" r:id="rId4"/>
    <p:sldLayoutId id="2147483664" r:id="rId5"/>
    <p:sldLayoutId id="2147483665" r:id="rId6"/>
    <p:sldLayoutId id="2147483659" r:id="rId7"/>
  </p:sldLayoutIdLst>
  <p:hf hdr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6600"/>
          </a:solidFill>
          <a:latin typeface="Gill Sans"/>
          <a:ea typeface="+mj-ea"/>
          <a:cs typeface="Gill San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6600"/>
          </a:solidFill>
          <a:latin typeface="Gill Sans" charset="0"/>
          <a:ea typeface="ＭＳ Ｐゴシック" pitchFamily="50" charset="-128"/>
          <a:cs typeface="ＭＳ Ｐゴシック" charset="-128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6600"/>
          </a:solidFill>
          <a:latin typeface="Gill Sans" charset="0"/>
          <a:ea typeface="ＭＳ Ｐゴシック" pitchFamily="50" charset="-128"/>
          <a:cs typeface="ＭＳ Ｐゴシック" charset="-128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6600"/>
          </a:solidFill>
          <a:latin typeface="Gill Sans" charset="0"/>
          <a:ea typeface="ＭＳ Ｐゴシック" pitchFamily="50" charset="-128"/>
          <a:cs typeface="ＭＳ Ｐゴシック" charset="-128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6600"/>
          </a:solidFill>
          <a:latin typeface="Gill Sans" charset="0"/>
          <a:ea typeface="ＭＳ Ｐゴシック" pitchFamily="50" charset="-128"/>
          <a:cs typeface="ＭＳ Ｐゴシック" charset="-128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defTabSz="912813" rtl="0" eaLnBrk="1" fontAlgn="ctr" hangingPunct="1">
        <a:spcBef>
          <a:spcPct val="20000"/>
        </a:spcBef>
        <a:spcAft>
          <a:spcPct val="0"/>
        </a:spcAft>
        <a:buClr>
          <a:srgbClr val="003D72"/>
        </a:buClr>
        <a:buSzPct val="80000"/>
        <a:buFont typeface="Arial" panose="020B0604020202020204" pitchFamily="34" charset="0"/>
        <a:buChar char="►"/>
        <a:defRPr kumimoji="1" sz="2600" b="1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Gill Sans"/>
        </a:defRPr>
      </a:lvl1pPr>
      <a:lvl2pPr marL="742950" indent="-285750" algn="l" defTabSz="912813" rtl="0" eaLnBrk="1" fontAlgn="ctr" hangingPunct="1">
        <a:spcBef>
          <a:spcPct val="20000"/>
        </a:spcBef>
        <a:spcAft>
          <a:spcPct val="0"/>
        </a:spcAft>
        <a:buClr>
          <a:srgbClr val="003D72"/>
        </a:buClr>
        <a:buSzPct val="80000"/>
        <a:buFont typeface="Arial" panose="020B0604020202020204" pitchFamily="34" charset="0"/>
        <a:buChar char="►"/>
        <a:defRPr kumimoji="1" sz="2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Gill Sans"/>
        </a:defRPr>
      </a:lvl2pPr>
      <a:lvl3pPr marL="1143000" indent="-230188" algn="l" defTabSz="912813" rtl="0" eaLnBrk="1" fontAlgn="ctr" hangingPunct="1">
        <a:spcBef>
          <a:spcPct val="20000"/>
        </a:spcBef>
        <a:spcAft>
          <a:spcPct val="0"/>
        </a:spcAft>
        <a:buClr>
          <a:srgbClr val="003D72"/>
        </a:buClr>
        <a:buSzPct val="80000"/>
        <a:buFont typeface="Arial" panose="020B0604020202020204" pitchFamily="34" charset="0"/>
        <a:buChar char="►"/>
        <a:defRPr kumimoji="1"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Gill Sans"/>
        </a:defRPr>
      </a:lvl3pPr>
      <a:lvl4pPr marL="1600200" indent="-228600" algn="l" defTabSz="912813" rtl="0" eaLnBrk="1" fontAlgn="ctr" hangingPunct="1">
        <a:spcBef>
          <a:spcPct val="20000"/>
        </a:spcBef>
        <a:spcAft>
          <a:spcPct val="0"/>
        </a:spcAft>
        <a:buClr>
          <a:srgbClr val="003D72"/>
        </a:buClr>
        <a:buSzPct val="80000"/>
        <a:buFont typeface="Arial" panose="020B0604020202020204" pitchFamily="34" charset="0"/>
        <a:buChar char="►"/>
        <a:defRPr kumimoji="1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Gill Sans"/>
        </a:defRPr>
      </a:lvl4pPr>
      <a:lvl5pPr marL="20574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n-lt"/>
          <a:ea typeface="+mn-ea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n-lt"/>
          <a:ea typeface="+mn-ea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n-lt"/>
          <a:ea typeface="+mn-ea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n-lt"/>
          <a:ea typeface="+mn-ea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34293CC-A7AA-314F-B069-A04FBB6E2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632" y="3429000"/>
            <a:ext cx="6624736" cy="1752600"/>
          </a:xfrm>
        </p:spPr>
        <p:txBody>
          <a:bodyPr/>
          <a:lstStyle/>
          <a:p>
            <a:r>
              <a:rPr lang="en-US" sz="1600" dirty="0" err="1"/>
              <a:t>Yifei</a:t>
            </a:r>
            <a:r>
              <a:rPr lang="en-US" sz="1600" dirty="0"/>
              <a:t> Wu</a:t>
            </a:r>
            <a:r>
              <a:rPr lang="en-US" sz="1600" baseline="30000" dirty="0"/>
              <a:t>1</a:t>
            </a:r>
            <a:r>
              <a:rPr lang="en-US" sz="1600" dirty="0"/>
              <a:t>, </a:t>
            </a:r>
            <a:r>
              <a:rPr lang="en-US" sz="1600" dirty="0" err="1"/>
              <a:t>Chenda</a:t>
            </a:r>
            <a:r>
              <a:rPr lang="en-US" sz="1600" dirty="0"/>
              <a:t> Li</a:t>
            </a:r>
            <a:r>
              <a:rPr lang="en-US" altLang="zh-CN" sz="1600" baseline="30000" dirty="0"/>
              <a:t>1</a:t>
            </a:r>
            <a:r>
              <a:rPr lang="en-US" sz="1600" dirty="0"/>
              <a:t>, </a:t>
            </a:r>
            <a:r>
              <a:rPr lang="en-US" sz="1600" dirty="0" err="1"/>
              <a:t>Jinfeng</a:t>
            </a:r>
            <a:r>
              <a:rPr lang="en-US" sz="1600" dirty="0"/>
              <a:t> Bai</a:t>
            </a:r>
            <a:r>
              <a:rPr lang="en-US" altLang="zh-CN" sz="1600" baseline="30000" dirty="0"/>
              <a:t>2</a:t>
            </a:r>
            <a:r>
              <a:rPr lang="en-US" sz="1600" dirty="0"/>
              <a:t>, </a:t>
            </a:r>
            <a:r>
              <a:rPr lang="en-US" sz="1600" dirty="0" err="1"/>
              <a:t>Zhongqin</a:t>
            </a:r>
            <a:r>
              <a:rPr lang="en-US" sz="1600" dirty="0"/>
              <a:t> Wu</a:t>
            </a:r>
            <a:r>
              <a:rPr lang="en-US" altLang="zh-CN" sz="1600" baseline="30000" dirty="0"/>
              <a:t>2</a:t>
            </a:r>
            <a:r>
              <a:rPr lang="en-US" sz="1600" dirty="0"/>
              <a:t>, </a:t>
            </a:r>
            <a:r>
              <a:rPr lang="en-US" sz="1600" dirty="0" err="1"/>
              <a:t>Yanmin</a:t>
            </a:r>
            <a:r>
              <a:rPr lang="en-US" sz="1600" dirty="0"/>
              <a:t> Qian</a:t>
            </a:r>
            <a:r>
              <a:rPr lang="en-US" altLang="zh-CN" sz="1600" baseline="30000" dirty="0"/>
              <a:t>1</a:t>
            </a:r>
          </a:p>
          <a:p>
            <a:endParaRPr lang="en-US" sz="1600" dirty="0"/>
          </a:p>
          <a:p>
            <a:r>
              <a:rPr lang="en-US" altLang="zh-CN" sz="1600" baseline="30000" dirty="0"/>
              <a:t>1</a:t>
            </a:r>
            <a:r>
              <a:rPr lang="en-US" sz="1600" dirty="0"/>
              <a:t>MoE Key Lab of Artificial Intelligence, AI Institute</a:t>
            </a:r>
          </a:p>
          <a:p>
            <a:r>
              <a:rPr lang="en-US" sz="1600" dirty="0"/>
              <a:t>X-LANCE Lab, Department of Computer Science and Engineering</a:t>
            </a:r>
          </a:p>
          <a:p>
            <a:r>
              <a:rPr lang="en-US" sz="1600" dirty="0"/>
              <a:t>Shanghai Jiao Tong University, Shanghai, China</a:t>
            </a:r>
          </a:p>
          <a:p>
            <a:r>
              <a:rPr lang="en-US" altLang="zh-CN" sz="1600" baseline="30000" dirty="0"/>
              <a:t>2</a:t>
            </a:r>
            <a:r>
              <a:rPr lang="en-US" sz="1600" dirty="0"/>
              <a:t>TAL Education Group, China</a:t>
            </a:r>
          </a:p>
          <a:p>
            <a:endParaRPr lang="en-CN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D64EB-8F72-1144-8FE6-B94B07DF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Time-Domain Audio-Visual Speech Separation On Low Quality Videos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4839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CA607A-2B21-4069-86DD-2991CD16D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219200"/>
            <a:ext cx="10209336" cy="4876800"/>
          </a:xfrm>
        </p:spPr>
        <p:txBody>
          <a:bodyPr/>
          <a:lstStyle/>
          <a:p>
            <a:r>
              <a:rPr lang="en-US" altLang="zh-CN" b="0" dirty="0"/>
              <a:t>Explore the attention-based multi-modal fusion method to build a robust time-domain audio-visual speech separation system.</a:t>
            </a:r>
          </a:p>
          <a:p>
            <a:r>
              <a:rPr lang="en-US" altLang="zh-CN" b="0" dirty="0"/>
              <a:t>To force the model to adapt to the low quality video inputs, 3 types of data augmentation are introduced.</a:t>
            </a:r>
          </a:p>
          <a:p>
            <a:r>
              <a:rPr lang="en-US" altLang="zh-CN" b="0" dirty="0"/>
              <a:t>The proposed system outperforms the concatenation-based baseline on all the 3 types of low quality video inputs, and is robust to low quality training dataset.</a:t>
            </a:r>
            <a:endParaRPr lang="zh-CN" altLang="en-US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C7B26F3-C110-4369-9CB4-849FF3E3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0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31AFF2-CC2F-DD4D-8E89-264E16734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0" dirty="0"/>
              <a:t>Speech separation procedure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FF9CD0-B6D8-2A4E-BEE4-F1E749AA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CN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9682D7A2-4958-481F-871B-5DBE9F94F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Task definition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A565DE-C697-4D41-8CD2-2E2A00B9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95" y="4604478"/>
            <a:ext cx="1008112" cy="940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AFDBCB-8A14-4FDB-A36F-62CBA332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95" y="1948425"/>
            <a:ext cx="1008112" cy="94015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89EF31C-A4D4-4522-BC80-FBFA4F1791B0}"/>
              </a:ext>
            </a:extLst>
          </p:cNvPr>
          <p:cNvCxnSpPr>
            <a:cxnSpLocks/>
          </p:cNvCxnSpPr>
          <p:nvPr/>
        </p:nvCxnSpPr>
        <p:spPr bwMode="auto">
          <a:xfrm>
            <a:off x="3388108" y="2568801"/>
            <a:ext cx="541209" cy="848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1FD4507-E803-44A9-833B-E5CFEBE23F60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 flipV="1">
            <a:off x="3388108" y="4137697"/>
            <a:ext cx="541209" cy="9368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B18A739-8B7B-4E14-8CA4-57E6BD3F3246}"/>
              </a:ext>
            </a:extLst>
          </p:cNvPr>
          <p:cNvCxnSpPr>
            <a:cxnSpLocks/>
            <a:stCxn id="23" idx="3"/>
          </p:cNvCxnSpPr>
          <p:nvPr/>
        </p:nvCxnSpPr>
        <p:spPr bwMode="auto">
          <a:xfrm flipV="1">
            <a:off x="7220532" y="2568800"/>
            <a:ext cx="505704" cy="12292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2A33AC6-904F-4335-A0AD-5E6924131793}"/>
              </a:ext>
            </a:extLst>
          </p:cNvPr>
          <p:cNvCxnSpPr>
            <a:cxnSpLocks/>
            <a:stCxn id="23" idx="3"/>
          </p:cNvCxnSpPr>
          <p:nvPr/>
        </p:nvCxnSpPr>
        <p:spPr bwMode="auto">
          <a:xfrm>
            <a:off x="7220532" y="3798009"/>
            <a:ext cx="505704" cy="14460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259A8CC-590F-41F6-93CB-11EBB47A841A}"/>
              </a:ext>
            </a:extLst>
          </p:cNvPr>
          <p:cNvSpPr/>
          <p:nvPr/>
        </p:nvSpPr>
        <p:spPr bwMode="auto">
          <a:xfrm>
            <a:off x="5564348" y="3158904"/>
            <a:ext cx="1656184" cy="1278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/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Speech</a:t>
            </a:r>
          </a:p>
          <a:p>
            <a:pPr algn="ctr" defTabSz="912813"/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Separation</a:t>
            </a:r>
          </a:p>
          <a:p>
            <a:pPr algn="ctr" defTabSz="912813"/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System</a:t>
            </a:r>
            <a:endParaRPr lang="zh-CN" altLang="en-US" sz="18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23E6F1C-457F-4CC2-844B-DEE1C2CDFC85}"/>
              </a:ext>
            </a:extLst>
          </p:cNvPr>
          <p:cNvCxnSpPr>
            <a:cxnSpLocks/>
            <a:endCxn id="23" idx="1"/>
          </p:cNvCxnSpPr>
          <p:nvPr/>
        </p:nvCxnSpPr>
        <p:spPr bwMode="auto">
          <a:xfrm>
            <a:off x="4831416" y="3777594"/>
            <a:ext cx="732932" cy="204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0739595C-5DBF-445E-96BC-C7F6D3E2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06" y="3417490"/>
            <a:ext cx="1759681" cy="7202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B923AC3-16A8-488F-91C2-507958273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341" y="2208697"/>
            <a:ext cx="2328341" cy="7202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C6B154B-B128-4852-B43B-28726F200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065" y="4948124"/>
            <a:ext cx="2295238" cy="4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31AFF2-CC2F-DD4D-8E89-264E16734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0" dirty="0"/>
              <a:t>Audio-visual speech separation procedure</a:t>
            </a:r>
          </a:p>
          <a:p>
            <a:endParaRPr lang="en-US" altLang="zh-CN" sz="20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FF9CD0-B6D8-2A4E-BEE4-F1E749AA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CN" dirty="0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FD2A9C52-CE95-473C-B8FC-3F9CD53DA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Task definition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A565DE-C697-4D41-8CD2-2E2A00B9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11" y="4604478"/>
            <a:ext cx="1008112" cy="940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AFDBCB-8A14-4FDB-A36F-62CBA332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11" y="1948425"/>
            <a:ext cx="1008112" cy="94015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89EF31C-A4D4-4522-BC80-FBFA4F1791B0}"/>
              </a:ext>
            </a:extLst>
          </p:cNvPr>
          <p:cNvCxnSpPr>
            <a:cxnSpLocks/>
          </p:cNvCxnSpPr>
          <p:nvPr/>
        </p:nvCxnSpPr>
        <p:spPr bwMode="auto">
          <a:xfrm>
            <a:off x="3384324" y="2568801"/>
            <a:ext cx="541209" cy="848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1FD4507-E803-44A9-833B-E5CFEBE23F60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 flipV="1">
            <a:off x="3384324" y="4137697"/>
            <a:ext cx="541209" cy="9368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B18A739-8B7B-4E14-8CA4-57E6BD3F3246}"/>
              </a:ext>
            </a:extLst>
          </p:cNvPr>
          <p:cNvCxnSpPr>
            <a:cxnSpLocks/>
            <a:stCxn id="23" idx="3"/>
          </p:cNvCxnSpPr>
          <p:nvPr/>
        </p:nvCxnSpPr>
        <p:spPr bwMode="auto">
          <a:xfrm flipV="1">
            <a:off x="7216748" y="2568800"/>
            <a:ext cx="505704" cy="12292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2A33AC6-904F-4335-A0AD-5E6924131793}"/>
              </a:ext>
            </a:extLst>
          </p:cNvPr>
          <p:cNvCxnSpPr>
            <a:cxnSpLocks/>
            <a:stCxn id="23" idx="3"/>
          </p:cNvCxnSpPr>
          <p:nvPr/>
        </p:nvCxnSpPr>
        <p:spPr bwMode="auto">
          <a:xfrm>
            <a:off x="7216748" y="3798009"/>
            <a:ext cx="505704" cy="14460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259A8CC-590F-41F6-93CB-11EBB47A841A}"/>
              </a:ext>
            </a:extLst>
          </p:cNvPr>
          <p:cNvSpPr/>
          <p:nvPr/>
        </p:nvSpPr>
        <p:spPr bwMode="auto">
          <a:xfrm>
            <a:off x="5560564" y="3158904"/>
            <a:ext cx="1656184" cy="1278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/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Audio-Visual Speech Separation System</a:t>
            </a:r>
            <a:endParaRPr lang="zh-CN" altLang="en-US" sz="18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23E6F1C-457F-4CC2-844B-DEE1C2CDFC85}"/>
              </a:ext>
            </a:extLst>
          </p:cNvPr>
          <p:cNvCxnSpPr>
            <a:cxnSpLocks/>
            <a:endCxn id="23" idx="1"/>
          </p:cNvCxnSpPr>
          <p:nvPr/>
        </p:nvCxnSpPr>
        <p:spPr bwMode="auto">
          <a:xfrm>
            <a:off x="4827632" y="3777594"/>
            <a:ext cx="732932" cy="204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EA8872E-4AE8-42BF-AD5B-B2C48CE10385}"/>
              </a:ext>
            </a:extLst>
          </p:cNvPr>
          <p:cNvCxnSpPr>
            <a:cxnSpLocks/>
            <a:endCxn id="23" idx="1"/>
          </p:cNvCxnSpPr>
          <p:nvPr/>
        </p:nvCxnSpPr>
        <p:spPr bwMode="auto">
          <a:xfrm>
            <a:off x="4871466" y="2795052"/>
            <a:ext cx="689099" cy="1002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F7A2FFA7-EFD7-4055-B8C2-BCC445ECCA8B}"/>
              </a:ext>
            </a:extLst>
          </p:cNvPr>
          <p:cNvCxnSpPr>
            <a:cxnSpLocks/>
            <a:endCxn id="23" idx="1"/>
          </p:cNvCxnSpPr>
          <p:nvPr/>
        </p:nvCxnSpPr>
        <p:spPr bwMode="auto">
          <a:xfrm flipV="1">
            <a:off x="4880638" y="3798008"/>
            <a:ext cx="679926" cy="9080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329D7885-E868-42F3-B84B-358F351F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922" y="3417490"/>
            <a:ext cx="1759681" cy="72020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F52F456-3998-4949-9F9C-FEC564674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557" y="2208697"/>
            <a:ext cx="2328341" cy="72020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768B954-18DE-46BF-8C20-6A67652C2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281" y="4948124"/>
            <a:ext cx="2295238" cy="4971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D711AB-4221-4085-8FFF-383654E1D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3576" y="1983857"/>
            <a:ext cx="1008112" cy="7945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11AB0FB-0F9C-4922-AA49-6416162BC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081" y="4706051"/>
            <a:ext cx="1005115" cy="8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8FB597C-B44B-4229-902D-F65C2648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219200"/>
            <a:ext cx="10668000" cy="546904"/>
          </a:xfrm>
        </p:spPr>
        <p:txBody>
          <a:bodyPr/>
          <a:lstStyle/>
          <a:p>
            <a:r>
              <a:rPr lang="en-US" altLang="zh-CN" sz="2000" b="0" dirty="0"/>
              <a:t>Low quality videos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F7D5B25-6E7D-4790-ABBA-16E961AD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811A0F-1518-4210-B075-884F0E226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Task definition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D6B33B-2900-4384-9FB1-AD482749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971376"/>
            <a:ext cx="1662206" cy="16561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7661DE-08AA-4542-AAA5-9A92536D4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11" y="2959736"/>
            <a:ext cx="1662206" cy="16561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058C4F-34C9-41AF-8D98-FFE0DCDEB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4" y="2971377"/>
            <a:ext cx="4052020" cy="16445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3C7BEFB-2C95-4FFA-9046-D12E3C19500D}"/>
              </a:ext>
            </a:extLst>
          </p:cNvPr>
          <p:cNvSpPr txBox="1"/>
          <p:nvPr/>
        </p:nvSpPr>
        <p:spPr>
          <a:xfrm>
            <a:off x="1373079" y="4635888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(a) Low Resolution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A0BD1-48B9-45EF-938D-DD3DCC0794CE}"/>
              </a:ext>
            </a:extLst>
          </p:cNvPr>
          <p:cNvSpPr txBox="1"/>
          <p:nvPr/>
        </p:nvSpPr>
        <p:spPr>
          <a:xfrm>
            <a:off x="3875685" y="461592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(b) Lip Concealment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07BBC6-9627-4705-9079-9EC6C5AC11AE}"/>
              </a:ext>
            </a:extLst>
          </p:cNvPr>
          <p:cNvSpPr txBox="1"/>
          <p:nvPr/>
        </p:nvSpPr>
        <p:spPr>
          <a:xfrm>
            <a:off x="8122794" y="4635888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(c) Out of sync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48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97CA3C4-5B19-4C31-84D8-B2721F0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C7178E2-DAEC-46C5-9337-F581826B5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Model architecture</a:t>
            </a:r>
            <a:endParaRPr lang="zh-CN" altLang="en-US" dirty="0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B0FF67B2-6BC1-4081-937B-4740DF5FD496}"/>
              </a:ext>
            </a:extLst>
          </p:cNvPr>
          <p:cNvSpPr txBox="1">
            <a:spLocks/>
          </p:cNvSpPr>
          <p:nvPr/>
        </p:nvSpPr>
        <p:spPr bwMode="auto">
          <a:xfrm>
            <a:off x="2057400" y="3789041"/>
            <a:ext cx="4614664" cy="211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1" fontAlgn="ctr" hangingPunct="1">
              <a:spcBef>
                <a:spcPct val="20000"/>
              </a:spcBef>
              <a:spcAft>
                <a:spcPct val="0"/>
              </a:spcAft>
              <a:buClr>
                <a:srgbClr val="003D72"/>
              </a:buClr>
              <a:buSzPct val="80000"/>
              <a:buFont typeface="Arial" panose="020B0604020202020204" pitchFamily="34" charset="0"/>
              <a:buChar char="►"/>
              <a:defRPr kumimoji="1" sz="2600" b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  <a:lvl2pPr marL="742950" indent="-285750" algn="l" defTabSz="912813" rtl="0" eaLnBrk="1" fontAlgn="ctr" hangingPunct="1">
              <a:spcBef>
                <a:spcPct val="20000"/>
              </a:spcBef>
              <a:spcAft>
                <a:spcPct val="0"/>
              </a:spcAft>
              <a:buClr>
                <a:srgbClr val="003D72"/>
              </a:buClr>
              <a:buSzPct val="80000"/>
              <a:buFont typeface="Arial" panose="020B0604020202020204" pitchFamily="34" charset="0"/>
              <a:buChar char="►"/>
              <a:defRPr kumimoji="1"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2pPr>
            <a:lvl3pPr marL="1143000" indent="-230188" algn="l" defTabSz="912813" rtl="0" eaLnBrk="1" fontAlgn="ctr" hangingPunct="1">
              <a:spcBef>
                <a:spcPct val="20000"/>
              </a:spcBef>
              <a:spcAft>
                <a:spcPct val="0"/>
              </a:spcAft>
              <a:buClr>
                <a:srgbClr val="003D72"/>
              </a:buClr>
              <a:buSzPct val="80000"/>
              <a:buFont typeface="Arial" panose="020B0604020202020204" pitchFamily="34" charset="0"/>
              <a:buChar char="►"/>
              <a:defRPr kumimoji="1"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3pPr>
            <a:lvl4pPr marL="1600200" indent="-228600" algn="l" defTabSz="912813" rtl="0" eaLnBrk="1" fontAlgn="ctr" hangingPunct="1">
              <a:spcBef>
                <a:spcPct val="20000"/>
              </a:spcBef>
              <a:spcAft>
                <a:spcPct val="0"/>
              </a:spcAft>
              <a:buClr>
                <a:srgbClr val="003D72"/>
              </a:buClr>
              <a:buSzPct val="80000"/>
              <a:buFont typeface="Arial" panose="020B0604020202020204" pitchFamily="34" charset="0"/>
              <a:buChar char="►"/>
              <a:defRPr kumimoji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4pPr>
            <a:lvl5pPr marL="20574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+mn-lt"/>
                <a:ea typeface="+mn-ea"/>
              </a:defRPr>
            </a:lvl6pPr>
            <a:lvl7pPr marL="29718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+mn-lt"/>
                <a:ea typeface="+mn-ea"/>
              </a:defRPr>
            </a:lvl7pPr>
            <a:lvl8pPr marL="3429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+mn-lt"/>
                <a:ea typeface="+mn-ea"/>
              </a:defRPr>
            </a:lvl8pPr>
            <a:lvl9pPr marL="38862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0" kern="0" dirty="0"/>
              <a:t>Backbone: Conv-</a:t>
            </a:r>
            <a:r>
              <a:rPr lang="en-US" altLang="zh-CN" sz="2000" b="0" kern="0" dirty="0" err="1"/>
              <a:t>TasNet</a:t>
            </a:r>
            <a:endParaRPr lang="en-US" altLang="zh-CN" sz="2000" b="0" kern="0" dirty="0"/>
          </a:p>
          <a:p>
            <a:r>
              <a:rPr lang="en-US" altLang="zh-CN" sz="2000" b="0" kern="0" dirty="0"/>
              <a:t>Visual feature extractor: pretrained TCN</a:t>
            </a:r>
          </a:p>
          <a:p>
            <a:r>
              <a:rPr lang="en-US" altLang="zh-CN" sz="2000" b="0" kern="0" dirty="0"/>
              <a:t>Audio-visual feature fusion: Query Vision</a:t>
            </a:r>
          </a:p>
          <a:p>
            <a:pPr lvl="1"/>
            <a:r>
              <a:rPr lang="en-US" altLang="zh-CN" sz="1800" kern="0" dirty="0"/>
              <a:t>with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local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attention</a:t>
            </a:r>
          </a:p>
          <a:p>
            <a:endParaRPr lang="en-US" altLang="zh-CN" sz="2000" b="0" kern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F975250-0FBE-48BC-9A40-4FEFC974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48"/>
          <a:stretch/>
        </p:blipFill>
        <p:spPr>
          <a:xfrm>
            <a:off x="6888089" y="3562723"/>
            <a:ext cx="3365575" cy="1907601"/>
          </a:xfrm>
          <a:prstGeom prst="rect">
            <a:avLst/>
          </a:prstGeo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6334C932-CA78-460E-8292-9F0FC8B05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1387677"/>
            <a:ext cx="8001000" cy="18104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552D927-793F-4914-B7AA-DB42630503AA}"/>
              </a:ext>
            </a:extLst>
          </p:cNvPr>
          <p:cNvSpPr txBox="1"/>
          <p:nvPr/>
        </p:nvSpPr>
        <p:spPr>
          <a:xfrm>
            <a:off x="7160072" y="5470323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Attention-based</a:t>
            </a:r>
          </a:p>
          <a:p>
            <a:pPr algn="ctr"/>
            <a:r>
              <a:rPr lang="en-US" altLang="zh-CN" sz="2000" dirty="0"/>
              <a:t>Feature Fusion Module</a:t>
            </a:r>
          </a:p>
        </p:txBody>
      </p:sp>
    </p:spTree>
    <p:extLst>
      <p:ext uri="{BB962C8B-B14F-4D97-AF65-F5344CB8AC3E}">
        <p14:creationId xmlns:p14="http://schemas.microsoft.com/office/powerpoint/2010/main" val="33480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798037B-274F-4672-849D-1362BCC7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219200"/>
            <a:ext cx="7185000" cy="4876800"/>
          </a:xfrm>
        </p:spPr>
        <p:txBody>
          <a:bodyPr/>
          <a:lstStyle/>
          <a:p>
            <a:r>
              <a:rPr lang="en-US" altLang="zh-CN" b="0" dirty="0"/>
              <a:t>Low resolution</a:t>
            </a:r>
          </a:p>
          <a:p>
            <a:pPr lvl="1"/>
            <a:r>
              <a:rPr lang="en-US" altLang="zh-CN" dirty="0"/>
              <a:t>Down-sample and up-sample each video frame using nearest neighbor interpolating algorithm.</a:t>
            </a:r>
            <a:endParaRPr lang="en-US" altLang="zh-CN" b="0" dirty="0"/>
          </a:p>
          <a:p>
            <a:r>
              <a:rPr lang="en-US" altLang="zh-CN" b="0" dirty="0"/>
              <a:t>Lip concealment</a:t>
            </a:r>
          </a:p>
          <a:p>
            <a:pPr lvl="1"/>
            <a:r>
              <a:rPr lang="en-US" altLang="zh-CN" b="0" dirty="0"/>
              <a:t>Conceal the lip region in some consecutive frames by a uniform noise square.</a:t>
            </a:r>
          </a:p>
          <a:p>
            <a:pPr lvl="1"/>
            <a:r>
              <a:rPr lang="en-US" altLang="zh-CN" dirty="0"/>
              <a:t>Use emoji in testing.</a:t>
            </a:r>
            <a:endParaRPr lang="en-US" altLang="zh-CN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B340FD4-16A5-4AA6-A155-AA820072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3B6F84-BCF6-43CE-A0B0-28FCE3EC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Data augmentation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981187-9266-469E-907E-95EF99957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045" y="1469832"/>
            <a:ext cx="1350597" cy="13457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917CFD-C5BC-4E01-AC91-C76EBF5E8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046" y="3233448"/>
            <a:ext cx="1350597" cy="13456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280A06-B7C6-42F6-A98D-96D02A067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205" y="3233448"/>
            <a:ext cx="1350560" cy="1345667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0C41BE7A-0A49-461E-8B43-31168C46AAAB}"/>
              </a:ext>
            </a:extLst>
          </p:cNvPr>
          <p:cNvSpPr txBox="1">
            <a:spLocks/>
          </p:cNvSpPr>
          <p:nvPr/>
        </p:nvSpPr>
        <p:spPr bwMode="auto">
          <a:xfrm>
            <a:off x="711200" y="4700075"/>
            <a:ext cx="9423400" cy="105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1" fontAlgn="ctr" hangingPunct="1">
              <a:spcBef>
                <a:spcPct val="20000"/>
              </a:spcBef>
              <a:spcAft>
                <a:spcPct val="0"/>
              </a:spcAft>
              <a:buClr>
                <a:srgbClr val="003D72"/>
              </a:buClr>
              <a:buSzPct val="80000"/>
              <a:buFont typeface="Arial" panose="020B0604020202020204" pitchFamily="34" charset="0"/>
              <a:buChar char="►"/>
              <a:defRPr kumimoji="1" sz="2600" b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  <a:lvl2pPr marL="742950" indent="-285750" algn="l" defTabSz="912813" rtl="0" eaLnBrk="1" fontAlgn="ctr" hangingPunct="1">
              <a:spcBef>
                <a:spcPct val="20000"/>
              </a:spcBef>
              <a:spcAft>
                <a:spcPct val="0"/>
              </a:spcAft>
              <a:buClr>
                <a:srgbClr val="003D72"/>
              </a:buClr>
              <a:buSzPct val="80000"/>
              <a:buFont typeface="Arial" panose="020B0604020202020204" pitchFamily="34" charset="0"/>
              <a:buChar char="►"/>
              <a:defRPr kumimoji="1"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2pPr>
            <a:lvl3pPr marL="1143000" indent="-230188" algn="l" defTabSz="912813" rtl="0" eaLnBrk="1" fontAlgn="ctr" hangingPunct="1">
              <a:spcBef>
                <a:spcPct val="20000"/>
              </a:spcBef>
              <a:spcAft>
                <a:spcPct val="0"/>
              </a:spcAft>
              <a:buClr>
                <a:srgbClr val="003D72"/>
              </a:buClr>
              <a:buSzPct val="80000"/>
              <a:buFont typeface="Arial" panose="020B0604020202020204" pitchFamily="34" charset="0"/>
              <a:buChar char="►"/>
              <a:defRPr kumimoji="1"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3pPr>
            <a:lvl4pPr marL="1600200" indent="-228600" algn="l" defTabSz="912813" rtl="0" eaLnBrk="1" fontAlgn="ctr" hangingPunct="1">
              <a:spcBef>
                <a:spcPct val="20000"/>
              </a:spcBef>
              <a:spcAft>
                <a:spcPct val="0"/>
              </a:spcAft>
              <a:buClr>
                <a:srgbClr val="003D72"/>
              </a:buClr>
              <a:buSzPct val="80000"/>
              <a:buFont typeface="Arial" panose="020B0604020202020204" pitchFamily="34" charset="0"/>
              <a:buChar char="►"/>
              <a:defRPr kumimoji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4pPr>
            <a:lvl5pPr marL="20574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+mn-lt"/>
                <a:ea typeface="+mn-ea"/>
              </a:defRPr>
            </a:lvl6pPr>
            <a:lvl7pPr marL="29718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+mn-lt"/>
                <a:ea typeface="+mn-ea"/>
              </a:defRPr>
            </a:lvl7pPr>
            <a:lvl8pPr marL="3429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+mn-lt"/>
                <a:ea typeface="+mn-ea"/>
              </a:defRPr>
            </a:lvl8pPr>
            <a:lvl9pPr marL="38862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rgbClr val="33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kern="0" dirty="0"/>
              <a:t>Random audio-video offset</a:t>
            </a:r>
          </a:p>
          <a:p>
            <a:pPr lvl="1"/>
            <a:r>
              <a:rPr lang="en-US" altLang="zh-CN" kern="0" dirty="0"/>
              <a:t>Advance or delay the visual features by several frames.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24330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798037B-274F-4672-849D-1362BCC7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Scale-invariant signal-to-noise ratio (SI-SNR)</a:t>
            </a:r>
          </a:p>
          <a:p>
            <a:r>
              <a:rPr lang="en-US" altLang="zh-CN" b="0" dirty="0"/>
              <a:t>Permutation is assigned according to the visual input order</a:t>
            </a:r>
            <a:endParaRPr lang="zh-CN" altLang="en-US" b="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B340FD4-16A5-4AA6-A155-AA820072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3B6F84-BCF6-43CE-A0B0-28FCE3EC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Loss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E20380-0F11-4389-A6F1-1B74DFE1A32C}"/>
                  </a:ext>
                </a:extLst>
              </p:cNvPr>
              <p:cNvSpPr txBox="1"/>
              <p:nvPr/>
            </p:nvSpPr>
            <p:spPr>
              <a:xfrm>
                <a:off x="2365608" y="2737530"/>
                <a:ext cx="751122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SNR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SNR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FE20380-0F11-4389-A6F1-1B74DFE1A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08" y="2737530"/>
                <a:ext cx="7511223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B2BF254-8CA6-495B-BBF2-0FFFBA7DF374}"/>
                  </a:ext>
                </a:extLst>
              </p:cNvPr>
              <p:cNvSpPr/>
              <p:nvPr/>
            </p:nvSpPr>
            <p:spPr>
              <a:xfrm>
                <a:off x="2365608" y="3931503"/>
                <a:ext cx="69899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Predicted waveform of each speaker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Ground truth waveform of each speaker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B2BF254-8CA6-495B-BBF2-0FFFBA7DF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08" y="3931503"/>
                <a:ext cx="6989927" cy="830997"/>
              </a:xfrm>
              <a:prstGeom prst="rect">
                <a:avLst/>
              </a:prstGeom>
              <a:blipFill>
                <a:blip r:embed="rId3"/>
                <a:stretch>
                  <a:fillRect l="-262" t="-5882" r="-26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3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88F1D5C-5F05-451E-BF9A-9FBEEAE2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219200"/>
            <a:ext cx="10668000" cy="5090120"/>
          </a:xfrm>
        </p:spPr>
        <p:txBody>
          <a:bodyPr/>
          <a:lstStyle/>
          <a:p>
            <a:r>
              <a:rPr lang="en-US" altLang="zh-CN" b="0" dirty="0"/>
              <a:t>Dataset</a:t>
            </a:r>
          </a:p>
          <a:p>
            <a:pPr lvl="1"/>
            <a:r>
              <a:rPr lang="en-US" altLang="zh-CN" b="0" dirty="0"/>
              <a:t>LRS2</a:t>
            </a:r>
          </a:p>
          <a:p>
            <a:pPr lvl="1"/>
            <a:r>
              <a:rPr lang="en-US" altLang="zh-CN" b="0" dirty="0"/>
              <a:t>Mixtures are generated with SNR in [-10,10] dB</a:t>
            </a:r>
          </a:p>
          <a:p>
            <a:r>
              <a:rPr lang="en-US" altLang="zh-CN" b="0" dirty="0"/>
              <a:t>Data augmentation</a:t>
            </a:r>
          </a:p>
          <a:p>
            <a:pPr lvl="1"/>
            <a:r>
              <a:rPr lang="en-US" altLang="zh-CN" dirty="0"/>
              <a:t>Low resolution: 80x80, 40x40, 20x20</a:t>
            </a:r>
          </a:p>
          <a:p>
            <a:pPr lvl="1"/>
            <a:r>
              <a:rPr lang="en-US" altLang="zh-CN" b="0" dirty="0"/>
              <a:t>Lip concealment: 25%, 50%</a:t>
            </a:r>
            <a:r>
              <a:rPr lang="en-US" altLang="zh-CN" dirty="0"/>
              <a:t>, 75% of duration</a:t>
            </a:r>
          </a:p>
          <a:p>
            <a:pPr lvl="1"/>
            <a:r>
              <a:rPr lang="en-US" altLang="zh-CN" b="0" dirty="0"/>
              <a:t>Random offset: maximum 5 frames</a:t>
            </a:r>
          </a:p>
          <a:p>
            <a:r>
              <a:rPr lang="en-US" altLang="zh-CN" b="0" dirty="0"/>
              <a:t>Low quality test sets</a:t>
            </a:r>
          </a:p>
          <a:p>
            <a:pPr lvl="1"/>
            <a:r>
              <a:rPr lang="en-US" altLang="zh-CN" b="1" dirty="0"/>
              <a:t>LR10</a:t>
            </a:r>
            <a:r>
              <a:rPr lang="en-US" altLang="zh-CN" dirty="0"/>
              <a:t>: 10x10 low resolution</a:t>
            </a:r>
          </a:p>
          <a:p>
            <a:pPr lvl="1"/>
            <a:r>
              <a:rPr lang="en-US" altLang="zh-CN" b="1" dirty="0"/>
              <a:t>LE75</a:t>
            </a:r>
            <a:r>
              <a:rPr lang="en-US" altLang="zh-CN" b="0" dirty="0"/>
              <a:t>: 75% of duration </a:t>
            </a:r>
            <a:r>
              <a:rPr lang="en-US" altLang="zh-CN" dirty="0"/>
              <a:t>is patched with an emoji</a:t>
            </a:r>
          </a:p>
          <a:p>
            <a:pPr lvl="1"/>
            <a:r>
              <a:rPr lang="en-US" altLang="zh-CN" b="1" dirty="0"/>
              <a:t>RO10</a:t>
            </a:r>
            <a:r>
              <a:rPr lang="en-US" altLang="zh-CN" b="0" dirty="0"/>
              <a:t>: maximum 10 frames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561B0EA-5046-49D4-A507-66A8EC8C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77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2AD4BEE-55ED-4896-B6E5-92AE825F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47FD51A-418B-40C0-9A96-44F4A0E04E80}"/>
                  </a:ext>
                </a:extLst>
              </p:cNvPr>
              <p:cNvSpPr txBox="1"/>
              <p:nvPr/>
            </p:nvSpPr>
            <p:spPr>
              <a:xfrm>
                <a:off x="1849395" y="5661567"/>
                <a:ext cx="8493210" cy="88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Number of augmented input visual streams.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Baseline: Replace the AV feature fusion module with an </a:t>
                </a:r>
                <a:r>
                  <a:rPr lang="en-US" altLang="zh-CN" sz="16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concat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-and-conv layer.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Each column contains SDRs evaluated with one/two low quality visual streams, if any.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47FD51A-418B-40C0-9A96-44F4A0E04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95" y="5661567"/>
                <a:ext cx="8493210" cy="885435"/>
              </a:xfrm>
              <a:prstGeom prst="rect">
                <a:avLst/>
              </a:prstGeom>
              <a:blipFill>
                <a:blip r:embed="rId2"/>
                <a:stretch>
                  <a:fillRect l="-359" b="-8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D7404B1-6EAA-4015-9A40-59D60B78C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1335" y="784766"/>
            <a:ext cx="6733130" cy="48768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AB2504F-1EE4-4043-B6B9-E72B7BFFE00C}"/>
              </a:ext>
            </a:extLst>
          </p:cNvPr>
          <p:cNvSpPr/>
          <p:nvPr/>
        </p:nvSpPr>
        <p:spPr bwMode="auto">
          <a:xfrm>
            <a:off x="5843973" y="1304818"/>
            <a:ext cx="457511" cy="1799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813"/>
            <a:endParaRPr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B559D6-377E-4DE3-953E-0B1A5ADAF1A4}"/>
              </a:ext>
            </a:extLst>
          </p:cNvPr>
          <p:cNvSpPr/>
          <p:nvPr/>
        </p:nvSpPr>
        <p:spPr bwMode="auto">
          <a:xfrm>
            <a:off x="8494046" y="3754826"/>
            <a:ext cx="842314" cy="18212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813"/>
            <a:endParaRPr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3E8231-A364-43F2-8D38-06AC704AFBA8}"/>
              </a:ext>
            </a:extLst>
          </p:cNvPr>
          <p:cNvSpPr/>
          <p:nvPr/>
        </p:nvSpPr>
        <p:spPr bwMode="auto">
          <a:xfrm>
            <a:off x="7914527" y="3754826"/>
            <a:ext cx="439185" cy="18212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813"/>
            <a:endParaRPr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821C628-EF05-45A5-A190-02502993354D}"/>
              </a:ext>
            </a:extLst>
          </p:cNvPr>
          <p:cNvSpPr/>
          <p:nvPr/>
        </p:nvSpPr>
        <p:spPr bwMode="auto">
          <a:xfrm>
            <a:off x="6923831" y="3754825"/>
            <a:ext cx="439185" cy="18212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813"/>
            <a:endParaRPr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515724C-2ADA-4BC1-A0BC-6CDEFBEEBA88}"/>
              </a:ext>
            </a:extLst>
          </p:cNvPr>
          <p:cNvSpPr/>
          <p:nvPr/>
        </p:nvSpPr>
        <p:spPr bwMode="auto">
          <a:xfrm>
            <a:off x="8494046" y="1484784"/>
            <a:ext cx="842314" cy="3851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813"/>
            <a:endParaRPr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DC6E41D-52E9-4787-9989-3BDFF4A6091C}"/>
              </a:ext>
            </a:extLst>
          </p:cNvPr>
          <p:cNvSpPr/>
          <p:nvPr/>
        </p:nvSpPr>
        <p:spPr bwMode="auto">
          <a:xfrm>
            <a:off x="7914527" y="1484784"/>
            <a:ext cx="439185" cy="3851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813"/>
            <a:endParaRPr lang="zh-CN" altLang="en-US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5610D1-8BD3-45DE-A946-83D4E757C998}"/>
              </a:ext>
            </a:extLst>
          </p:cNvPr>
          <p:cNvSpPr/>
          <p:nvPr/>
        </p:nvSpPr>
        <p:spPr bwMode="auto">
          <a:xfrm>
            <a:off x="6923831" y="1484783"/>
            <a:ext cx="439185" cy="3851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2813"/>
            <a:endParaRPr lang="zh-CN" altLang="en-US"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9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1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tureTemplate" id="{306FAC34-2FDC-1F4B-8470-30627232102D}" vid="{D38D47D0-B04A-C44F-9D51-7A36FF5900F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6446</TotalTime>
  <Words>399</Words>
  <Application>Microsoft Office PowerPoint</Application>
  <PresentationFormat>宽屏</PresentationFormat>
  <Paragraphs>69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Gill Sans</vt:lpstr>
      <vt:lpstr>Microsoft YaHei</vt:lpstr>
      <vt:lpstr>Microsoft YaHei</vt:lpstr>
      <vt:lpstr>Arial</vt:lpstr>
      <vt:lpstr>Cambria Math</vt:lpstr>
      <vt:lpstr>Tahoma</vt:lpstr>
      <vt:lpstr>Times New Roman</vt:lpstr>
      <vt:lpstr>2_標準デザイン</vt:lpstr>
      <vt:lpstr>Time-Domain Audio-Visual Speech Separation On Low Quality Videos</vt:lpstr>
      <vt:lpstr>Introduction</vt:lpstr>
      <vt:lpstr>Introduction</vt:lpstr>
      <vt:lpstr>Introduction</vt:lpstr>
      <vt:lpstr>Method</vt:lpstr>
      <vt:lpstr>Method</vt:lpstr>
      <vt:lpstr>Method</vt:lpstr>
      <vt:lpstr>Experimental Setup</vt:lpstr>
      <vt:lpstr>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Prologue</dc:title>
  <dc:creator>Kai Yu</dc:creator>
  <cp:lastModifiedBy>吴 逸飞</cp:lastModifiedBy>
  <cp:revision>88</cp:revision>
  <cp:lastPrinted>2011-01-13T20:43:35Z</cp:lastPrinted>
  <dcterms:created xsi:type="dcterms:W3CDTF">2021-02-20T07:05:08Z</dcterms:created>
  <dcterms:modified xsi:type="dcterms:W3CDTF">2022-04-16T06:16:58Z</dcterms:modified>
</cp:coreProperties>
</file>