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51120675" cy="28800425"/>
  <p:notesSz cx="6858000" cy="9144000"/>
  <p:defaultTextStyle>
    <a:defPPr>
      <a:defRPr lang="en-US"/>
    </a:defPPr>
    <a:lvl1pPr algn="l" defTabSz="2041274" rtl="0" fontAlgn="base">
      <a:spcBef>
        <a:spcPct val="0"/>
      </a:spcBef>
      <a:spcAft>
        <a:spcPct val="0"/>
      </a:spcAft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2041274" indent="-1521597" algn="l" defTabSz="2041274" rtl="0" fontAlgn="base">
      <a:spcBef>
        <a:spcPct val="0"/>
      </a:spcBef>
      <a:spcAft>
        <a:spcPct val="0"/>
      </a:spcAft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4084750" indent="-3047597" algn="l" defTabSz="2041274" rtl="0" fontAlgn="base">
      <a:spcBef>
        <a:spcPct val="0"/>
      </a:spcBef>
      <a:spcAft>
        <a:spcPct val="0"/>
      </a:spcAft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6128226" indent="-4573599" algn="l" defTabSz="2041274" rtl="0" fontAlgn="base">
      <a:spcBef>
        <a:spcPct val="0"/>
      </a:spcBef>
      <a:spcAft>
        <a:spcPct val="0"/>
      </a:spcAft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8178307" indent="-6099599" algn="l" defTabSz="2041274" rtl="0" fontAlgn="base">
      <a:spcBef>
        <a:spcPct val="0"/>
      </a:spcBef>
      <a:spcAft>
        <a:spcPct val="0"/>
      </a:spcAft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3170911" algn="l" defTabSz="1268364" rtl="0" eaLnBrk="1" latinLnBrk="1" hangingPunct="1"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3805093" algn="l" defTabSz="1268364" rtl="0" eaLnBrk="1" latinLnBrk="1" hangingPunct="1"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4439275" algn="l" defTabSz="1268364" rtl="0" eaLnBrk="1" latinLnBrk="1" hangingPunct="1"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5073457" algn="l" defTabSz="1268364" rtl="0" eaLnBrk="1" latinLnBrk="1" hangingPunct="1">
      <a:defRPr sz="7906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161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e-Ho Kim" initials="TK" lastIdx="15" clrIdx="0">
    <p:extLst>
      <p:ext uri="{19B8F6BF-5375-455C-9EA6-DF929625EA0E}">
        <p15:presenceInfo xmlns:p15="http://schemas.microsoft.com/office/powerpoint/2012/main" userId="7390eca1ecf654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3E8"/>
    <a:srgbClr val="01FE01"/>
    <a:srgbClr val="0000FF"/>
    <a:srgbClr val="0066FF"/>
    <a:srgbClr val="EDF2F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793" autoAdjust="0"/>
  </p:normalViewPr>
  <p:slideViewPr>
    <p:cSldViewPr snapToObjects="1">
      <p:cViewPr varScale="1">
        <p:scale>
          <a:sx n="26" d="100"/>
          <a:sy n="26" d="100"/>
        </p:scale>
        <p:origin x="1548" y="174"/>
      </p:cViewPr>
      <p:guideLst>
        <p:guide orient="horz" pos="9071"/>
        <p:guide pos="16102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2EC0D1-9360-472C-9943-E0D2F979A544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ko-KR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15B738-55BF-442E-89D8-AB94C0012F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65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34182" rtl="0" eaLnBrk="0" fontAlgn="base" hangingPunct="0">
      <a:spcBef>
        <a:spcPct val="30000"/>
      </a:spcBef>
      <a:spcAft>
        <a:spcPct val="0"/>
      </a:spcAft>
      <a:defRPr sz="1665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634182" algn="l" defTabSz="634182" rtl="0" eaLnBrk="0" fontAlgn="base" hangingPunct="0">
      <a:spcBef>
        <a:spcPct val="30000"/>
      </a:spcBef>
      <a:spcAft>
        <a:spcPct val="0"/>
      </a:spcAft>
      <a:defRPr sz="1665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268364" algn="l" defTabSz="634182" rtl="0" eaLnBrk="0" fontAlgn="base" hangingPunct="0">
      <a:spcBef>
        <a:spcPct val="30000"/>
      </a:spcBef>
      <a:spcAft>
        <a:spcPct val="0"/>
      </a:spcAft>
      <a:defRPr sz="1665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902546" algn="l" defTabSz="634182" rtl="0" eaLnBrk="0" fontAlgn="base" hangingPunct="0">
      <a:spcBef>
        <a:spcPct val="30000"/>
      </a:spcBef>
      <a:spcAft>
        <a:spcPct val="0"/>
      </a:spcAft>
      <a:defRPr sz="1665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536728" algn="l" defTabSz="634182" rtl="0" eaLnBrk="0" fontAlgn="base" hangingPunct="0">
      <a:spcBef>
        <a:spcPct val="30000"/>
      </a:spcBef>
      <a:spcAft>
        <a:spcPct val="0"/>
      </a:spcAft>
      <a:defRPr sz="1665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3170911" algn="l" defTabSz="634182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6pPr>
    <a:lvl7pPr marL="3805093" algn="l" defTabSz="634182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7pPr>
    <a:lvl8pPr marL="4439275" algn="l" defTabSz="634182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8pPr>
    <a:lvl9pPr marL="5073457" algn="l" defTabSz="634182" rtl="0" eaLnBrk="1" latinLnBrk="0" hangingPunct="1">
      <a:defRPr sz="16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7350" y="685800"/>
            <a:ext cx="60833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46A39E-7376-44F6-A50C-8C5317D2DDEC}" type="slidenum">
              <a:rPr lang="en-US" altLang="ko-KR" sz="1200"/>
              <a:pPr eaLnBrk="1" hangingPunct="1"/>
              <a:t>1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80318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052" y="8946809"/>
            <a:ext cx="43452575" cy="6173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8102" y="16320244"/>
            <a:ext cx="35784472" cy="73601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6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2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8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4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10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72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73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96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72159-2BBD-43D5-8E0F-8B1E38F2D718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2E07E-8882-480B-805D-6CEC3391AB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49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70446-9589-43E2-8AB9-4EFCEBBF5442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B7142-080D-482D-9A4B-E764870761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687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901738" y="3226721"/>
            <a:ext cx="55212100" cy="688076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65426" y="3226721"/>
            <a:ext cx="164784305" cy="688076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0ED32-66C7-4316-BC70-712A59738DA5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85750-C146-467B-8DB2-617D11AEC4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61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147CB-C18E-4A43-B8DA-F00B57904F1D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A718D-33D3-4438-A5DC-A4E195CC82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349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184" y="18506944"/>
            <a:ext cx="43452575" cy="5720085"/>
          </a:xfrm>
        </p:spPr>
        <p:txBody>
          <a:bodyPr anchor="t"/>
          <a:lstStyle>
            <a:lvl1pPr algn="l">
              <a:defRPr sz="1703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184" y="12206859"/>
            <a:ext cx="43452575" cy="6300092"/>
          </a:xfrm>
        </p:spPr>
        <p:txBody>
          <a:bodyPr anchor="b"/>
          <a:lstStyle>
            <a:lvl1pPr marL="0" indent="0">
              <a:buNone/>
              <a:defRPr sz="8651">
                <a:solidFill>
                  <a:schemeClr val="tx1">
                    <a:tint val="75000"/>
                  </a:schemeClr>
                </a:solidFill>
              </a:defRPr>
            </a:lvl1pPr>
            <a:lvl2pPr marL="1962084" indent="0">
              <a:buNone/>
              <a:defRPr sz="7586">
                <a:solidFill>
                  <a:schemeClr val="tx1">
                    <a:tint val="75000"/>
                  </a:schemeClr>
                </a:solidFill>
              </a:defRPr>
            </a:lvl2pPr>
            <a:lvl3pPr marL="3924165" indent="0">
              <a:buNone/>
              <a:defRPr sz="6921">
                <a:solidFill>
                  <a:schemeClr val="tx1">
                    <a:tint val="75000"/>
                  </a:schemeClr>
                </a:solidFill>
              </a:defRPr>
            </a:lvl3pPr>
            <a:lvl4pPr marL="5886250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4pPr>
            <a:lvl5pPr marL="7848334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5pPr>
            <a:lvl6pPr marL="9810415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6pPr>
            <a:lvl7pPr marL="11772501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7pPr>
            <a:lvl8pPr marL="13734586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8pPr>
            <a:lvl9pPr marL="15696670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F2C26-3587-47B2-9026-5F98C5C5D312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77946-73B7-4204-87F2-95E76720A2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838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5422" y="18813623"/>
            <a:ext cx="109998203" cy="53220787"/>
          </a:xfrm>
        </p:spPr>
        <p:txBody>
          <a:bodyPr/>
          <a:lstStyle>
            <a:lvl1pPr>
              <a:defRPr sz="11979"/>
            </a:lvl1pPr>
            <a:lvl2pPr>
              <a:defRPr sz="10381"/>
            </a:lvl2pPr>
            <a:lvl3pPr>
              <a:defRPr sz="8651"/>
            </a:lvl3pPr>
            <a:lvl4pPr>
              <a:defRPr sz="7586"/>
            </a:lvl4pPr>
            <a:lvl5pPr>
              <a:defRPr sz="7586"/>
            </a:lvl5pPr>
            <a:lvl6pPr>
              <a:defRPr sz="7586"/>
            </a:lvl6pPr>
            <a:lvl7pPr>
              <a:defRPr sz="7586"/>
            </a:lvl7pPr>
            <a:lvl8pPr>
              <a:defRPr sz="7586"/>
            </a:lvl8pPr>
            <a:lvl9pPr>
              <a:defRPr sz="75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115637" y="18813623"/>
            <a:ext cx="109998203" cy="53220787"/>
          </a:xfrm>
        </p:spPr>
        <p:txBody>
          <a:bodyPr/>
          <a:lstStyle>
            <a:lvl1pPr>
              <a:defRPr sz="11979"/>
            </a:lvl1pPr>
            <a:lvl2pPr>
              <a:defRPr sz="10381"/>
            </a:lvl2pPr>
            <a:lvl3pPr>
              <a:defRPr sz="8651"/>
            </a:lvl3pPr>
            <a:lvl4pPr>
              <a:defRPr sz="7586"/>
            </a:lvl4pPr>
            <a:lvl5pPr>
              <a:defRPr sz="7586"/>
            </a:lvl5pPr>
            <a:lvl6pPr>
              <a:defRPr sz="7586"/>
            </a:lvl6pPr>
            <a:lvl7pPr>
              <a:defRPr sz="7586"/>
            </a:lvl7pPr>
            <a:lvl8pPr>
              <a:defRPr sz="7586"/>
            </a:lvl8pPr>
            <a:lvl9pPr>
              <a:defRPr sz="75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AD43B-CA90-40E6-B0DB-DD4B900CB854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32C88-9C54-4A27-BAFC-CAD4DAAF74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176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ED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8787" y="537931"/>
            <a:ext cx="32761861" cy="3578116"/>
          </a:xfrm>
        </p:spPr>
        <p:txBody>
          <a:bodyPr>
            <a:noAutofit/>
          </a:bodyPr>
          <a:lstStyle>
            <a:lvl1pPr>
              <a:defRPr sz="5856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63" y="4573122"/>
            <a:ext cx="15957462" cy="23427299"/>
          </a:xfrm>
        </p:spPr>
        <p:txBody>
          <a:bodyPr>
            <a:normAutofit/>
          </a:bodyPr>
          <a:lstStyle>
            <a:lvl1pPr marL="546021" indent="-546021">
              <a:buNone/>
              <a:defRPr sz="3860">
                <a:latin typeface="Arial"/>
                <a:cs typeface="Arial"/>
              </a:defRPr>
            </a:lvl1pPr>
            <a:lvl2pPr marL="1055753" indent="-872594">
              <a:buFont typeface="Wingdings" charset="2"/>
              <a:buChar char="Ø"/>
              <a:defRPr sz="3061">
                <a:latin typeface="Arial"/>
                <a:cs typeface="Arial"/>
              </a:defRPr>
            </a:lvl2pPr>
            <a:lvl3pPr marL="1237183" indent="-727448">
              <a:defRPr sz="2529">
                <a:latin typeface="Arial"/>
                <a:cs typeface="Arial"/>
              </a:defRPr>
            </a:lvl3pPr>
            <a:lvl4pPr marL="1600041" indent="-872594">
              <a:defRPr sz="2129">
                <a:latin typeface="Arial"/>
                <a:cs typeface="Arial"/>
              </a:defRPr>
            </a:lvl4pPr>
            <a:lvl5pPr marL="1928346" indent="-1928346">
              <a:defRPr sz="3061"/>
            </a:lvl5pPr>
            <a:lvl6pPr>
              <a:defRPr sz="6921"/>
            </a:lvl6pPr>
            <a:lvl7pPr>
              <a:defRPr sz="6921"/>
            </a:lvl7pPr>
            <a:lvl8pPr>
              <a:defRPr sz="6921"/>
            </a:lvl8pPr>
            <a:lvl9pPr>
              <a:defRPr sz="692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7448488" y="4573122"/>
            <a:ext cx="15957462" cy="23427299"/>
          </a:xfrm>
        </p:spPr>
        <p:txBody>
          <a:bodyPr>
            <a:normAutofit/>
          </a:bodyPr>
          <a:lstStyle>
            <a:lvl1pPr marL="546021" indent="-546021">
              <a:buNone/>
              <a:defRPr sz="3860">
                <a:latin typeface="Arial"/>
                <a:cs typeface="Arial"/>
              </a:defRPr>
            </a:lvl1pPr>
            <a:lvl2pPr marL="1055753" indent="-872594">
              <a:buFont typeface="Wingdings" charset="2"/>
              <a:buChar char="Ø"/>
              <a:defRPr sz="3061">
                <a:latin typeface="Arial"/>
                <a:cs typeface="Arial"/>
              </a:defRPr>
            </a:lvl2pPr>
            <a:lvl3pPr marL="1237183" indent="-727448">
              <a:defRPr sz="2529">
                <a:latin typeface="Arial"/>
                <a:cs typeface="Arial"/>
              </a:defRPr>
            </a:lvl3pPr>
            <a:lvl4pPr marL="1600041" indent="-872594">
              <a:defRPr sz="2129">
                <a:latin typeface="Arial"/>
                <a:cs typeface="Arial"/>
              </a:defRPr>
            </a:lvl4pPr>
            <a:lvl5pPr marL="1928346" indent="-1928346">
              <a:defRPr sz="3061"/>
            </a:lvl5pPr>
            <a:lvl6pPr>
              <a:defRPr sz="6921"/>
            </a:lvl6pPr>
            <a:lvl7pPr>
              <a:defRPr sz="6921"/>
            </a:lvl7pPr>
            <a:lvl8pPr>
              <a:defRPr sz="6921"/>
            </a:lvl8pPr>
            <a:lvl9pPr>
              <a:defRPr sz="692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34453214" y="4573122"/>
            <a:ext cx="15957462" cy="23427299"/>
          </a:xfrm>
        </p:spPr>
        <p:txBody>
          <a:bodyPr>
            <a:normAutofit/>
          </a:bodyPr>
          <a:lstStyle>
            <a:lvl1pPr marL="546021" indent="-546021">
              <a:buNone/>
              <a:defRPr sz="3860">
                <a:latin typeface="Arial"/>
                <a:cs typeface="Arial"/>
              </a:defRPr>
            </a:lvl1pPr>
            <a:lvl2pPr marL="1055753" indent="-872594">
              <a:buFont typeface="Wingdings" charset="2"/>
              <a:buChar char="Ø"/>
              <a:defRPr sz="3061">
                <a:latin typeface="Arial"/>
                <a:cs typeface="Arial"/>
              </a:defRPr>
            </a:lvl2pPr>
            <a:lvl3pPr marL="1237183" indent="-727448">
              <a:defRPr sz="2529">
                <a:latin typeface="Arial"/>
                <a:cs typeface="Arial"/>
              </a:defRPr>
            </a:lvl3pPr>
            <a:lvl4pPr marL="1600041" indent="-872594">
              <a:defRPr sz="2129">
                <a:latin typeface="Arial"/>
                <a:cs typeface="Arial"/>
              </a:defRPr>
            </a:lvl4pPr>
            <a:lvl5pPr marL="1928346" indent="-1928346">
              <a:defRPr sz="3061"/>
            </a:lvl5pPr>
            <a:lvl6pPr>
              <a:defRPr sz="6921"/>
            </a:lvl6pPr>
            <a:lvl7pPr>
              <a:defRPr sz="6921"/>
            </a:lvl7pPr>
            <a:lvl8pPr>
              <a:defRPr sz="6921"/>
            </a:lvl8pPr>
            <a:lvl9pPr>
              <a:defRPr sz="6921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3" y="1446212"/>
            <a:ext cx="6752153" cy="164534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658" y="1097579"/>
            <a:ext cx="6973123" cy="216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6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6AC5D-5A93-40A0-A7C2-4C78364D6CD4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E4379-F347-4B8C-83BF-FDAB7CFF32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87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D0CBF-8221-46FD-A6A5-AAABAFEAA45E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C08DF-71B2-44E7-9132-FBED5CD098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175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045" y="1146684"/>
            <a:ext cx="16818350" cy="4880072"/>
          </a:xfrm>
        </p:spPr>
        <p:txBody>
          <a:bodyPr anchor="b"/>
          <a:lstStyle>
            <a:lvl1pPr algn="l">
              <a:defRPr sz="865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772" y="1146695"/>
            <a:ext cx="28577878" cy="24580365"/>
          </a:xfrm>
        </p:spPr>
        <p:txBody>
          <a:bodyPr/>
          <a:lstStyle>
            <a:lvl1pPr>
              <a:defRPr sz="13575"/>
            </a:lvl1pPr>
            <a:lvl2pPr>
              <a:defRPr sz="11979"/>
            </a:lvl2pPr>
            <a:lvl3pPr>
              <a:defRPr sz="10381"/>
            </a:lvl3pPr>
            <a:lvl4pPr>
              <a:defRPr sz="8651"/>
            </a:lvl4pPr>
            <a:lvl5pPr>
              <a:defRPr sz="8651"/>
            </a:lvl5pPr>
            <a:lvl6pPr>
              <a:defRPr sz="8651"/>
            </a:lvl6pPr>
            <a:lvl7pPr>
              <a:defRPr sz="8651"/>
            </a:lvl7pPr>
            <a:lvl8pPr>
              <a:defRPr sz="8651"/>
            </a:lvl8pPr>
            <a:lvl9pPr>
              <a:defRPr sz="86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6045" y="6026764"/>
            <a:ext cx="16818350" cy="19700293"/>
          </a:xfrm>
        </p:spPr>
        <p:txBody>
          <a:bodyPr/>
          <a:lstStyle>
            <a:lvl1pPr marL="0" indent="0">
              <a:buNone/>
              <a:defRPr sz="5989"/>
            </a:lvl1pPr>
            <a:lvl2pPr marL="1962084" indent="0">
              <a:buNone/>
              <a:defRPr sz="5191"/>
            </a:lvl2pPr>
            <a:lvl3pPr marL="3924165" indent="0">
              <a:buNone/>
              <a:defRPr sz="4126"/>
            </a:lvl3pPr>
            <a:lvl4pPr marL="5886250" indent="0">
              <a:buNone/>
              <a:defRPr sz="3727"/>
            </a:lvl4pPr>
            <a:lvl5pPr marL="7848334" indent="0">
              <a:buNone/>
              <a:defRPr sz="3727"/>
            </a:lvl5pPr>
            <a:lvl6pPr marL="9810415" indent="0">
              <a:buNone/>
              <a:defRPr sz="3727"/>
            </a:lvl6pPr>
            <a:lvl7pPr marL="11772501" indent="0">
              <a:buNone/>
              <a:defRPr sz="3727"/>
            </a:lvl7pPr>
            <a:lvl8pPr marL="13734586" indent="0">
              <a:buNone/>
              <a:defRPr sz="3727"/>
            </a:lvl8pPr>
            <a:lvl9pPr marL="15696670" indent="0">
              <a:buNone/>
              <a:defRPr sz="37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64A8F-4B4E-4095-B4BD-18DCA4464FB7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AD66B-4CD2-483D-AA4B-8139262FFD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695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13" y="20160309"/>
            <a:ext cx="30672405" cy="2380036"/>
          </a:xfrm>
        </p:spPr>
        <p:txBody>
          <a:bodyPr anchor="b"/>
          <a:lstStyle>
            <a:lvl1pPr algn="l">
              <a:defRPr sz="865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20013" y="2573375"/>
            <a:ext cx="30672405" cy="17280255"/>
          </a:xfrm>
        </p:spPr>
        <p:txBody>
          <a:bodyPr rtlCol="0">
            <a:normAutofit/>
          </a:bodyPr>
          <a:lstStyle>
            <a:lvl1pPr marL="0" indent="0">
              <a:buNone/>
              <a:defRPr sz="13575"/>
            </a:lvl1pPr>
            <a:lvl2pPr marL="1962084" indent="0">
              <a:buNone/>
              <a:defRPr sz="11979"/>
            </a:lvl2pPr>
            <a:lvl3pPr marL="3924165" indent="0">
              <a:buNone/>
              <a:defRPr sz="10381"/>
            </a:lvl3pPr>
            <a:lvl4pPr marL="5886250" indent="0">
              <a:buNone/>
              <a:defRPr sz="8651"/>
            </a:lvl4pPr>
            <a:lvl5pPr marL="7848334" indent="0">
              <a:buNone/>
              <a:defRPr sz="8651"/>
            </a:lvl5pPr>
            <a:lvl6pPr marL="9810415" indent="0">
              <a:buNone/>
              <a:defRPr sz="8651"/>
            </a:lvl6pPr>
            <a:lvl7pPr marL="11772501" indent="0">
              <a:buNone/>
              <a:defRPr sz="8651"/>
            </a:lvl7pPr>
            <a:lvl8pPr marL="13734586" indent="0">
              <a:buNone/>
              <a:defRPr sz="8651"/>
            </a:lvl8pPr>
            <a:lvl9pPr marL="15696670" indent="0">
              <a:buNone/>
              <a:defRPr sz="8651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0013" y="22540348"/>
            <a:ext cx="30672405" cy="3380049"/>
          </a:xfrm>
        </p:spPr>
        <p:txBody>
          <a:bodyPr/>
          <a:lstStyle>
            <a:lvl1pPr marL="0" indent="0">
              <a:buNone/>
              <a:defRPr sz="5989"/>
            </a:lvl1pPr>
            <a:lvl2pPr marL="1962084" indent="0">
              <a:buNone/>
              <a:defRPr sz="5191"/>
            </a:lvl2pPr>
            <a:lvl3pPr marL="3924165" indent="0">
              <a:buNone/>
              <a:defRPr sz="4126"/>
            </a:lvl3pPr>
            <a:lvl4pPr marL="5886250" indent="0">
              <a:buNone/>
              <a:defRPr sz="3727"/>
            </a:lvl4pPr>
            <a:lvl5pPr marL="7848334" indent="0">
              <a:buNone/>
              <a:defRPr sz="3727"/>
            </a:lvl5pPr>
            <a:lvl6pPr marL="9810415" indent="0">
              <a:buNone/>
              <a:defRPr sz="3727"/>
            </a:lvl6pPr>
            <a:lvl7pPr marL="11772501" indent="0">
              <a:buNone/>
              <a:defRPr sz="3727"/>
            </a:lvl7pPr>
            <a:lvl8pPr marL="13734586" indent="0">
              <a:buNone/>
              <a:defRPr sz="3727"/>
            </a:lvl8pPr>
            <a:lvl9pPr marL="15696670" indent="0">
              <a:buNone/>
              <a:defRPr sz="37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06320-64E5-45E2-80A6-5DAE0C6F6E45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9DF9-8481-4D40-A4C4-BA71CA1C9A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077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56790" y="1152193"/>
            <a:ext cx="46007097" cy="48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56790" y="6719667"/>
            <a:ext cx="46007097" cy="1900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56791" y="26693877"/>
            <a:ext cx="11926647" cy="1532630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>
              <a:defRPr sz="519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283FCD-FD6A-4E2F-8A59-8BAC971D4AAC}" type="datetime1">
              <a:rPr lang="en-US" altLang="ko-KR"/>
              <a:pPr/>
              <a:t>9/15/2017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6991" y="26693877"/>
            <a:ext cx="16186703" cy="1532630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>
              <a:defRPr sz="519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37242" y="26693877"/>
            <a:ext cx="11926647" cy="1532630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>
              <a:defRPr sz="519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28FDA8-9ABB-4F32-8453-FDD74CE0E7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91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1958608" rtl="0" eaLnBrk="0" fontAlgn="base" hangingPunct="0">
        <a:spcBef>
          <a:spcPct val="0"/>
        </a:spcBef>
        <a:spcAft>
          <a:spcPct val="0"/>
        </a:spcAft>
        <a:defRPr sz="18766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1958608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1958608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1958608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1958608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97638" algn="ctr" defTabSz="1961174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95274" algn="ctr" defTabSz="1961174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492910" algn="ctr" defTabSz="1961174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990547" algn="ctr" defTabSz="1961174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466315" indent="-1466315" algn="l" defTabSz="19586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575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3184058" indent="-1221225" algn="l" defTabSz="19586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979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899688" indent="-976134" algn="l" defTabSz="19586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38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64633" indent="-976134" algn="l" defTabSz="19586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65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8823240" indent="-976134" algn="l" defTabSz="19586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865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0791459" indent="-981041" algn="l" defTabSz="1962084" rtl="0" eaLnBrk="1" latinLnBrk="0" hangingPunct="1">
        <a:spcBef>
          <a:spcPct val="20000"/>
        </a:spcBef>
        <a:buFont typeface="Arial"/>
        <a:buChar char="•"/>
        <a:defRPr sz="8651" kern="1200">
          <a:solidFill>
            <a:schemeClr val="tx1"/>
          </a:solidFill>
          <a:latin typeface="+mn-lt"/>
          <a:ea typeface="+mn-ea"/>
          <a:cs typeface="+mn-cs"/>
        </a:defRPr>
      </a:lvl6pPr>
      <a:lvl7pPr marL="12753545" indent="-981041" algn="l" defTabSz="1962084" rtl="0" eaLnBrk="1" latinLnBrk="0" hangingPunct="1">
        <a:spcBef>
          <a:spcPct val="20000"/>
        </a:spcBef>
        <a:buFont typeface="Arial"/>
        <a:buChar char="•"/>
        <a:defRPr sz="8651" kern="1200">
          <a:solidFill>
            <a:schemeClr val="tx1"/>
          </a:solidFill>
          <a:latin typeface="+mn-lt"/>
          <a:ea typeface="+mn-ea"/>
          <a:cs typeface="+mn-cs"/>
        </a:defRPr>
      </a:lvl7pPr>
      <a:lvl8pPr marL="14715625" indent="-981041" algn="l" defTabSz="1962084" rtl="0" eaLnBrk="1" latinLnBrk="0" hangingPunct="1">
        <a:spcBef>
          <a:spcPct val="20000"/>
        </a:spcBef>
        <a:buFont typeface="Arial"/>
        <a:buChar char="•"/>
        <a:defRPr sz="8651" kern="1200">
          <a:solidFill>
            <a:schemeClr val="tx1"/>
          </a:solidFill>
          <a:latin typeface="+mn-lt"/>
          <a:ea typeface="+mn-ea"/>
          <a:cs typeface="+mn-cs"/>
        </a:defRPr>
      </a:lvl8pPr>
      <a:lvl9pPr marL="16677709" indent="-981041" algn="l" defTabSz="1962084" rtl="0" eaLnBrk="1" latinLnBrk="0" hangingPunct="1">
        <a:spcBef>
          <a:spcPct val="20000"/>
        </a:spcBef>
        <a:buFont typeface="Arial"/>
        <a:buChar char="•"/>
        <a:defRPr sz="86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1pPr>
      <a:lvl2pPr marL="1962084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2pPr>
      <a:lvl3pPr marL="3924165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3pPr>
      <a:lvl4pPr marL="5886250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4pPr>
      <a:lvl5pPr marL="7848334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5pPr>
      <a:lvl6pPr marL="9810415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6pPr>
      <a:lvl7pPr marL="11772501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7pPr>
      <a:lvl8pPr marL="13734586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8pPr>
      <a:lvl9pPr marL="15696670" algn="l" defTabSz="1962084" rtl="0" eaLnBrk="1" latinLnBrk="0" hangingPunct="1">
        <a:defRPr sz="75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직사각형 109"/>
          <p:cNvSpPr/>
          <p:nvPr/>
        </p:nvSpPr>
        <p:spPr>
          <a:xfrm>
            <a:off x="13355146" y="3884612"/>
            <a:ext cx="16320443" cy="10195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22" dirty="0"/>
          </a:p>
        </p:txBody>
      </p:sp>
      <p:sp>
        <p:nvSpPr>
          <p:cNvPr id="62" name="직사각형 61"/>
          <p:cNvSpPr/>
          <p:nvPr/>
        </p:nvSpPr>
        <p:spPr>
          <a:xfrm>
            <a:off x="13350309" y="22452221"/>
            <a:ext cx="16321002" cy="56639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22" dirty="0"/>
          </a:p>
        </p:txBody>
      </p:sp>
      <p:sp>
        <p:nvSpPr>
          <p:cNvPr id="50" name="직사각형 49"/>
          <p:cNvSpPr/>
          <p:nvPr/>
        </p:nvSpPr>
        <p:spPr>
          <a:xfrm>
            <a:off x="611675" y="11451772"/>
            <a:ext cx="12364471" cy="16664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22"/>
          </a:p>
        </p:txBody>
      </p:sp>
      <p:sp>
        <p:nvSpPr>
          <p:cNvPr id="69" name="직사각형 68"/>
          <p:cNvSpPr/>
          <p:nvPr/>
        </p:nvSpPr>
        <p:spPr>
          <a:xfrm>
            <a:off x="611675" y="3884612"/>
            <a:ext cx="12364471" cy="73385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22"/>
          </a:p>
        </p:txBody>
      </p:sp>
      <p:sp>
        <p:nvSpPr>
          <p:cNvPr id="14337" name="Title 13"/>
          <p:cNvSpPr>
            <a:spLocks noGrp="1"/>
          </p:cNvSpPr>
          <p:nvPr>
            <p:ph type="title"/>
          </p:nvPr>
        </p:nvSpPr>
        <p:spPr>
          <a:xfrm>
            <a:off x="5111692" y="760412"/>
            <a:ext cx="41003042" cy="2525654"/>
          </a:xfrm>
        </p:spPr>
        <p:txBody>
          <a:bodyPr/>
          <a:lstStyle/>
          <a:p>
            <a:r>
              <a:rPr lang="en-US" altLang="ko-KR" sz="6387" dirty="0">
                <a:latin typeface="Berlin Sans FB Demi" panose="020E0802020502020306" pitchFamily="34" charset="0"/>
                <a:cs typeface="Arial" panose="020B0604020202020204" pitchFamily="34" charset="0"/>
              </a:rPr>
              <a:t>MULTI-VIEW VISUAL SPEECH RECOGNITION BASED ON MULTI TASK LEARNING</a:t>
            </a:r>
            <a:r>
              <a:rPr lang="en-US" altLang="ko-KR" sz="7187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718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791" dirty="0" err="1">
                <a:latin typeface="Arial" panose="020B0604020202020204" pitchFamily="34" charset="0"/>
                <a:cs typeface="Arial" panose="020B0604020202020204" pitchFamily="34" charset="0"/>
              </a:rPr>
              <a:t>HouJeung</a:t>
            </a:r>
            <a:r>
              <a:rPr lang="en-US" altLang="ko-KR" sz="4791" dirty="0">
                <a:latin typeface="Arial" panose="020B0604020202020204" pitchFamily="34" charset="0"/>
                <a:cs typeface="Arial" panose="020B0604020202020204" pitchFamily="34" charset="0"/>
              </a:rPr>
              <a:t> Han, </a:t>
            </a:r>
            <a:r>
              <a:rPr lang="en-US" altLang="ko-KR" sz="4791" dirty="0" err="1">
                <a:latin typeface="Arial" panose="020B0604020202020204" pitchFamily="34" charset="0"/>
                <a:cs typeface="Arial" panose="020B0604020202020204" pitchFamily="34" charset="0"/>
              </a:rPr>
              <a:t>Sunghun</a:t>
            </a:r>
            <a:r>
              <a:rPr lang="en-US" altLang="ko-KR" sz="4791" dirty="0">
                <a:latin typeface="Arial" panose="020B0604020202020204" pitchFamily="34" charset="0"/>
                <a:cs typeface="Arial" panose="020B0604020202020204" pitchFamily="34" charset="0"/>
              </a:rPr>
              <a:t> Kang and Chang D. </a:t>
            </a:r>
            <a:r>
              <a:rPr lang="en-US" altLang="ko-KR" sz="4791" dirty="0" err="1">
                <a:latin typeface="Arial" panose="020B0604020202020204" pitchFamily="34" charset="0"/>
                <a:cs typeface="Arial" panose="020B0604020202020204" pitchFamily="34" charset="0"/>
              </a:rPr>
              <a:t>Yoo</a:t>
            </a:r>
            <a:r>
              <a:rPr lang="en-US" altLang="ko-KR" sz="479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479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791" dirty="0">
                <a:latin typeface="Arial" panose="020B0604020202020204" pitchFamily="34" charset="0"/>
                <a:cs typeface="Arial" panose="020B0604020202020204" pitchFamily="34" charset="0"/>
              </a:rPr>
              <a:t>Dept. of Electrical Engineering, KAIST, Republic of Korea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0092932" y="3884614"/>
            <a:ext cx="20287502" cy="24283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22"/>
          </a:p>
        </p:txBody>
      </p:sp>
      <p:sp>
        <p:nvSpPr>
          <p:cNvPr id="20" name="직사각형 19"/>
          <p:cNvSpPr/>
          <p:nvPr/>
        </p:nvSpPr>
        <p:spPr>
          <a:xfrm>
            <a:off x="13350334" y="14313753"/>
            <a:ext cx="16324328" cy="77864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22" dirty="0"/>
          </a:p>
        </p:txBody>
      </p:sp>
      <p:sp>
        <p:nvSpPr>
          <p:cNvPr id="22" name="TextBox 21"/>
          <p:cNvSpPr txBox="1"/>
          <p:nvPr/>
        </p:nvSpPr>
        <p:spPr>
          <a:xfrm>
            <a:off x="14130337" y="22757021"/>
            <a:ext cx="4802918" cy="1015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1" b="1" dirty="0">
                <a:solidFill>
                  <a:schemeClr val="accent1">
                    <a:lumMod val="75000"/>
                  </a:schemeClr>
                </a:solidFill>
              </a:rPr>
              <a:t>Experiments</a:t>
            </a:r>
            <a:endParaRPr lang="ko-KR" altLang="en-US" sz="600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27297" y="14628812"/>
            <a:ext cx="8818440" cy="1015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1" b="1" dirty="0">
                <a:solidFill>
                  <a:schemeClr val="accent1">
                    <a:lumMod val="75000"/>
                  </a:schemeClr>
                </a:solidFill>
              </a:rPr>
              <a:t>Multi task classification</a:t>
            </a:r>
            <a:endParaRPr lang="ko-KR" altLang="en-US" sz="600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7260" y="4026966"/>
            <a:ext cx="3505199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1" b="1" dirty="0">
                <a:solidFill>
                  <a:schemeClr val="accent1">
                    <a:lumMod val="75000"/>
                  </a:schemeClr>
                </a:solidFill>
              </a:rPr>
              <a:t>Abstract</a:t>
            </a:r>
            <a:endParaRPr lang="ko-KR" altLang="en-US" sz="600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4635" y="5124303"/>
            <a:ext cx="12044102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0623" indent="-76062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3600" dirty="0"/>
              <a:t>This paper proposes a pose-invariant network which can recognize words spoken from any arbitrary view </a:t>
            </a:r>
            <a:r>
              <a:rPr lang="en-US" altLang="ko-KR" sz="3600" dirty="0" smtClean="0"/>
              <a:t>input.</a:t>
            </a:r>
          </a:p>
          <a:p>
            <a:pPr marL="760623" indent="-76062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3600" dirty="0" smtClean="0"/>
              <a:t>The </a:t>
            </a:r>
            <a:r>
              <a:rPr lang="en-US" altLang="ko-KR" sz="3600" dirty="0"/>
              <a:t>architecture that </a:t>
            </a:r>
            <a:r>
              <a:rPr lang="en-US" altLang="ko-KR" sz="3600" dirty="0" smtClean="0"/>
              <a:t>combines CNN </a:t>
            </a:r>
            <a:r>
              <a:rPr lang="en-US" altLang="ko-KR" sz="3600" dirty="0"/>
              <a:t>with bidirectional  </a:t>
            </a:r>
            <a:r>
              <a:rPr lang="en-US" altLang="ko-KR" sz="3600" dirty="0" smtClean="0"/>
              <a:t>LSTM </a:t>
            </a:r>
            <a:r>
              <a:rPr lang="en-US" altLang="ko-KR" sz="3600" dirty="0"/>
              <a:t>is trained in a multi-task </a:t>
            </a:r>
            <a:r>
              <a:rPr lang="en-US" altLang="ko-KR" sz="3600" dirty="0" smtClean="0"/>
              <a:t>manner such </a:t>
            </a:r>
            <a:r>
              <a:rPr lang="en-US" altLang="ko-KR" sz="3600" dirty="0"/>
              <a:t>that the pose and the word spoken are jointly </a:t>
            </a:r>
            <a:r>
              <a:rPr lang="en-US" altLang="ko-KR" sz="3600" dirty="0" smtClean="0"/>
              <a:t>classified </a:t>
            </a:r>
            <a:r>
              <a:rPr lang="en-US" altLang="ko-KR" sz="3600" dirty="0"/>
              <a:t>where pose classification is considered as the auxiliary task</a:t>
            </a:r>
            <a:r>
              <a:rPr lang="en-US" altLang="ko-KR" sz="3600" dirty="0" smtClean="0"/>
              <a:t>.</a:t>
            </a:r>
          </a:p>
          <a:p>
            <a:pPr marL="760623" indent="-76062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3600" dirty="0"/>
              <a:t>This deep </a:t>
            </a:r>
            <a:r>
              <a:rPr lang="en-US" altLang="ko-KR" sz="3600" dirty="0" smtClean="0"/>
              <a:t>model achieved </a:t>
            </a:r>
            <a:r>
              <a:rPr lang="en-US" altLang="ko-KR" sz="3600" dirty="0"/>
              <a:t>recognition performance of </a:t>
            </a:r>
            <a:r>
              <a:rPr lang="en-US" altLang="ko-KR" sz="3600" dirty="0" smtClean="0"/>
              <a:t>95.0% accuracy </a:t>
            </a:r>
            <a:r>
              <a:rPr lang="en-US" altLang="ko-KR" sz="3600" dirty="0"/>
              <a:t>on OuluVS2 dataset.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98202" y="11602157"/>
            <a:ext cx="4669868" cy="1015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1" b="1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ko-KR" altLang="en-US" sz="600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687873" y="24230012"/>
            <a:ext cx="15727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/>
              <a:t>D</a:t>
            </a:r>
            <a:r>
              <a:rPr lang="en-US" altLang="ko-KR" sz="3600" dirty="0" smtClean="0"/>
              <a:t>ataset</a:t>
            </a:r>
            <a:r>
              <a:rPr lang="en-US" altLang="ko-KR" sz="3600" dirty="0"/>
              <a:t>: </a:t>
            </a:r>
            <a:r>
              <a:rPr lang="en-US" altLang="ko-KR" sz="3600" dirty="0" smtClean="0"/>
              <a:t>OuluVS2[12]</a:t>
            </a:r>
            <a:endParaRPr lang="en-US" altLang="ko-KR" sz="3600" dirty="0"/>
          </a:p>
          <a:p>
            <a:r>
              <a:rPr lang="en-US" altLang="ko-KR" sz="3600" dirty="0"/>
              <a:t>        - 52 speakers saying </a:t>
            </a:r>
            <a:r>
              <a:rPr lang="en-US" altLang="ko-KR" sz="3600" dirty="0" smtClean="0"/>
              <a:t>10 categories of utterances, </a:t>
            </a:r>
            <a:r>
              <a:rPr lang="en-US" altLang="ko-KR" sz="3600" dirty="0"/>
              <a:t>3 times </a:t>
            </a:r>
            <a:r>
              <a:rPr lang="en-US" altLang="ko-KR" sz="3600" dirty="0" smtClean="0"/>
              <a:t>each</a:t>
            </a: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 smtClean="0"/>
              <a:t>Simultaneously </a:t>
            </a:r>
            <a:r>
              <a:rPr lang="en-US" altLang="ko-KR" sz="3600" dirty="0"/>
              <a:t>recorded on five different views: </a:t>
            </a:r>
            <a:r>
              <a:rPr lang="en-US" altLang="ko-KR" sz="3600" dirty="0" smtClean="0"/>
              <a:t>{0, 30, 45, 60, 90} degree.</a:t>
            </a: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/>
              <a:t>The </a:t>
            </a:r>
            <a:r>
              <a:rPr lang="en-US" altLang="ko-KR" sz="3600" dirty="0" smtClean="0"/>
              <a:t>mouth region </a:t>
            </a:r>
            <a:r>
              <a:rPr lang="en-US" altLang="ko-KR" sz="3600" dirty="0"/>
              <a:t>of interests (ROIs) are provided and they are </a:t>
            </a:r>
            <a:r>
              <a:rPr lang="en-US" altLang="ko-KR" sz="3600" dirty="0" smtClean="0"/>
              <a:t>downscaled to </a:t>
            </a:r>
            <a:r>
              <a:rPr lang="en-US" altLang="ko-KR" sz="3600" dirty="0"/>
              <a:t>26 by 44 in order to keep the aspect ratio constant.</a:t>
            </a:r>
          </a:p>
        </p:txBody>
      </p:sp>
      <p:pic>
        <p:nvPicPr>
          <p:cNvPr id="4" name="그림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77" y="5000094"/>
            <a:ext cx="2028" cy="202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77" y="5000094"/>
            <a:ext cx="2028" cy="202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77" y="5000094"/>
            <a:ext cx="2028" cy="2028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736711" y="12565098"/>
            <a:ext cx="11904108" cy="1505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/>
              <a:t>Until now, most VSR studies has focused on the frontal view, which may be impractical. </a:t>
            </a:r>
          </a:p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/>
              <a:t>In this paper, we present a model that can recognize visual speech from any arbitrary point of view</a:t>
            </a:r>
            <a:endParaRPr lang="en-US" altLang="ko-KR" sz="3600" dirty="0" smtClean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endParaRPr lang="en-US" altLang="ko-KR" sz="3600" dirty="0"/>
          </a:p>
          <a:p>
            <a:endParaRPr lang="en-US" altLang="ko-KR" sz="3600" dirty="0"/>
          </a:p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/>
              <a:t>To enhance lip reading, we present a learning method that jointly learns the position of the face and the words spoken.</a:t>
            </a:r>
          </a:p>
          <a:p>
            <a:pPr marL="1800035" lvl="1" indent="-571511">
              <a:buFont typeface="Wingdings" panose="05000000000000000000" pitchFamily="2" charset="2"/>
              <a:buChar char="Ø"/>
            </a:pPr>
            <a:r>
              <a:rPr lang="en-US" altLang="ko-KR" sz="3600" u="sng" dirty="0"/>
              <a:t>the model also </a:t>
            </a:r>
            <a:r>
              <a:rPr lang="en-US" altLang="ko-KR" sz="3600" u="sng" dirty="0" err="1"/>
              <a:t>auxiliarily</a:t>
            </a:r>
            <a:r>
              <a:rPr lang="en-US" altLang="ko-KR" sz="3600" u="sng" dirty="0"/>
              <a:t> trains with </a:t>
            </a:r>
            <a:r>
              <a:rPr lang="en-US" altLang="ko-KR" sz="3600" u="sng" dirty="0" smtClean="0"/>
              <a:t>facial position </a:t>
            </a:r>
            <a:r>
              <a:rPr lang="en-US" altLang="ko-KR" sz="3600" u="sng" dirty="0"/>
              <a:t>labels</a:t>
            </a:r>
            <a:r>
              <a:rPr lang="en-US" altLang="ko-KR" sz="3600" u="sng" dirty="0" smtClean="0"/>
              <a:t>.</a:t>
            </a:r>
            <a:endParaRPr lang="en-US" altLang="ko-KR" sz="3600" dirty="0" smtClean="0"/>
          </a:p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/>
              <a:t>We believe subsidiary view information can assist better phrase recognition by positioning features of the same class more precisely according to position</a:t>
            </a:r>
            <a:r>
              <a:rPr lang="en-US" altLang="ko-KR" sz="3600" u="sng" dirty="0"/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1122937" y="4341812"/>
            <a:ext cx="2536272" cy="1015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1" b="1" dirty="0">
                <a:solidFill>
                  <a:schemeClr val="accent1">
                    <a:lumMod val="75000"/>
                  </a:schemeClr>
                </a:solidFill>
              </a:rPr>
              <a:t>Result</a:t>
            </a:r>
            <a:endParaRPr lang="ko-KR" altLang="en-US" sz="600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13596937" y="19166791"/>
                <a:ext cx="15818568" cy="2624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0623" indent="-760623">
                  <a:buFont typeface="Wingdings" panose="05000000000000000000" pitchFamily="2" charset="2"/>
                  <a:buChar char="§"/>
                </a:pPr>
                <a:r>
                  <a:rPr lang="en-US" altLang="ko-KR" sz="3600" dirty="0" smtClean="0"/>
                  <a:t>The final loss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/>
                      <m:sup/>
                    </m:sSubSup>
                  </m:oMath>
                </a14:m>
                <a:r>
                  <a:rPr lang="en-US" altLang="ko-KR" sz="3600" dirty="0"/>
                  <a:t> </a:t>
                </a:r>
                <a:r>
                  <a:rPr lang="en-US" altLang="ko-KR" sz="3600" dirty="0" smtClean="0"/>
                  <a:t>is weighted sum of cross-entropy loss of phrase classification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𝑝h𝑟𝑎𝑠𝑒</m:t>
                        </m:r>
                      </m:sub>
                      <m:sup/>
                    </m:sSubSup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3600" dirty="0" smtClean="0"/>
                  <a:t> and view classification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sub>
                      <m:sup/>
                    </m:sSubSup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36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6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ko-KR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ko-KR" sz="3600" dirty="0" smtClean="0"/>
                  <a:t> are ground truth vector of phrase and view,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3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ko-KR" sz="3600" dirty="0" smtClean="0"/>
                  <a:t> are predicted probability of phrase and view, and  tribute.</a:t>
                </a:r>
                <a:endParaRPr lang="en-US" altLang="ko-KR" sz="3600" dirty="0"/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937" y="19166791"/>
                <a:ext cx="15818568" cy="2624821"/>
              </a:xfrm>
              <a:prstGeom prst="rect">
                <a:avLst/>
              </a:prstGeom>
              <a:blipFill>
                <a:blip r:embed="rId7"/>
                <a:stretch>
                  <a:fillRect l="-1040" t="-464" b="-76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31181245" y="23140254"/>
            <a:ext cx="3294492" cy="78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1" b="1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ko-KR" altLang="en-US" sz="450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668338" y="23993494"/>
            <a:ext cx="192576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[6</a:t>
            </a:r>
            <a:r>
              <a:rPr lang="en-US" altLang="ko-KR" sz="2800" dirty="0"/>
              <a:t>] JS Chung and A Zisserman, “Lip reading in the wild</a:t>
            </a:r>
            <a:r>
              <a:rPr lang="en-US" altLang="ko-KR" sz="2800" dirty="0" smtClean="0"/>
              <a:t>,” in </a:t>
            </a:r>
            <a:r>
              <a:rPr lang="en-US" altLang="ko-KR" sz="2800" dirty="0"/>
              <a:t>Asian Conference on Computer Vision, 2016.</a:t>
            </a:r>
            <a:endParaRPr lang="en-US" altLang="ko-KR" sz="2800" dirty="0" smtClean="0"/>
          </a:p>
          <a:p>
            <a:r>
              <a:rPr lang="en-US" altLang="ko-KR" sz="2800" dirty="0" smtClean="0"/>
              <a:t>[7</a:t>
            </a:r>
            <a:r>
              <a:rPr lang="en-US" altLang="ko-KR" sz="2800" dirty="0"/>
              <a:t>] Stavros Petridis, </a:t>
            </a:r>
            <a:r>
              <a:rPr lang="en-US" altLang="ko-KR" sz="2800" dirty="0" err="1"/>
              <a:t>Zuwei</a:t>
            </a:r>
            <a:r>
              <a:rPr lang="en-US" altLang="ko-KR" sz="2800" dirty="0"/>
              <a:t> Li, and Maja </a:t>
            </a:r>
            <a:r>
              <a:rPr lang="en-US" altLang="ko-KR" sz="2800" dirty="0" err="1"/>
              <a:t>Pantic</a:t>
            </a:r>
            <a:r>
              <a:rPr lang="en-US" altLang="ko-KR" sz="2800" dirty="0"/>
              <a:t>, “</a:t>
            </a:r>
            <a:r>
              <a:rPr lang="en-US" altLang="ko-KR" sz="2800" dirty="0" smtClean="0"/>
              <a:t>End-</a:t>
            </a:r>
            <a:r>
              <a:rPr lang="en-US" altLang="ko-KR" sz="2800" dirty="0" err="1" smtClean="0"/>
              <a:t>toend</a:t>
            </a:r>
            <a:r>
              <a:rPr lang="en-US" altLang="ko-KR" sz="2800" dirty="0" smtClean="0"/>
              <a:t> visual </a:t>
            </a:r>
            <a:r>
              <a:rPr lang="en-US" altLang="ko-KR" sz="2800" dirty="0"/>
              <a:t>speech recognition with </a:t>
            </a:r>
            <a:r>
              <a:rPr lang="en-US" altLang="ko-KR" sz="2800" dirty="0" err="1"/>
              <a:t>lstms</a:t>
            </a:r>
            <a:r>
              <a:rPr lang="en-US" altLang="ko-KR" sz="2800" dirty="0"/>
              <a:t>,”</a:t>
            </a:r>
            <a:endParaRPr lang="en-US" altLang="ko-KR" sz="2800" dirty="0" smtClean="0"/>
          </a:p>
          <a:p>
            <a:r>
              <a:rPr lang="en-US" altLang="ko-KR" sz="2800" dirty="0" smtClean="0"/>
              <a:t>[10] </a:t>
            </a:r>
            <a:r>
              <a:rPr lang="en-US" altLang="ko-KR" sz="2800" dirty="0" err="1"/>
              <a:t>Daehyun</a:t>
            </a:r>
            <a:r>
              <a:rPr lang="en-US" altLang="ko-KR" sz="2800" dirty="0"/>
              <a:t> Lee, </a:t>
            </a:r>
            <a:r>
              <a:rPr lang="en-US" altLang="ko-KR" sz="2800" dirty="0" err="1"/>
              <a:t>Jongmin</a:t>
            </a:r>
            <a:r>
              <a:rPr lang="en-US" altLang="ko-KR" sz="2800" dirty="0"/>
              <a:t> Lee, and </a:t>
            </a:r>
            <a:r>
              <a:rPr lang="en-US" altLang="ko-KR" sz="2800" dirty="0" err="1"/>
              <a:t>Kee-Eung</a:t>
            </a:r>
            <a:r>
              <a:rPr lang="en-US" altLang="ko-KR" sz="2800" dirty="0"/>
              <a:t> Kim</a:t>
            </a:r>
            <a:r>
              <a:rPr lang="en-US" altLang="ko-KR" sz="2800" dirty="0" smtClean="0"/>
              <a:t>, “</a:t>
            </a:r>
            <a:r>
              <a:rPr lang="en-US" altLang="ko-KR" sz="2800" dirty="0"/>
              <a:t>Multi-view automatic lip-reading using neural </a:t>
            </a:r>
            <a:r>
              <a:rPr lang="en-US" altLang="ko-KR" sz="2800" dirty="0" err="1"/>
              <a:t>network</a:t>
            </a:r>
            <a:r>
              <a:rPr lang="en-US" altLang="ko-KR" sz="2800" dirty="0" err="1" smtClean="0"/>
              <a:t>,”in</a:t>
            </a:r>
            <a:r>
              <a:rPr lang="en-US" altLang="ko-KR" sz="2800" dirty="0" smtClean="0"/>
              <a:t> </a:t>
            </a:r>
            <a:r>
              <a:rPr lang="en-US" altLang="ko-KR" sz="2800" dirty="0"/>
              <a:t>ACCV 2016 Workshop on Multi-view </a:t>
            </a:r>
            <a:r>
              <a:rPr lang="en-US" altLang="ko-KR" sz="2800" dirty="0" err="1" smtClean="0"/>
              <a:t>Lipreading</a:t>
            </a:r>
            <a:r>
              <a:rPr lang="en-US" altLang="ko-KR" sz="2800" dirty="0" smtClean="0"/>
              <a:t> Challenges</a:t>
            </a:r>
            <a:r>
              <a:rPr lang="en-US" altLang="ko-KR" sz="2800" dirty="0"/>
              <a:t>. Asian Conference on Computer </a:t>
            </a:r>
            <a:r>
              <a:rPr lang="en-US" altLang="ko-KR" sz="2800" dirty="0" smtClean="0"/>
              <a:t>Vision (ACCV</a:t>
            </a:r>
            <a:r>
              <a:rPr lang="en-US" altLang="ko-KR" sz="2800" dirty="0"/>
              <a:t>), 2016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[11</a:t>
            </a:r>
            <a:r>
              <a:rPr lang="en-US" altLang="ko-KR" sz="2800" dirty="0"/>
              <a:t>] </a:t>
            </a:r>
            <a:r>
              <a:rPr lang="en-US" altLang="ko-KR" sz="2800" dirty="0" err="1"/>
              <a:t>Joon</a:t>
            </a:r>
            <a:r>
              <a:rPr lang="en-US" altLang="ko-KR" sz="2800" dirty="0"/>
              <a:t> Son Chung and Andrew Zisserman, “Out of </a:t>
            </a:r>
            <a:r>
              <a:rPr lang="en-US" altLang="ko-KR" sz="2800" dirty="0" smtClean="0"/>
              <a:t>time: automated </a:t>
            </a:r>
            <a:r>
              <a:rPr lang="en-US" altLang="ko-KR" sz="2800" dirty="0"/>
              <a:t>lip sync in the wild,” in Workshop on </a:t>
            </a:r>
            <a:r>
              <a:rPr lang="en-US" altLang="ko-KR" sz="2800" dirty="0" err="1"/>
              <a:t>Multiview</a:t>
            </a:r>
            <a:endParaRPr lang="en-US" altLang="ko-KR" sz="2800" dirty="0"/>
          </a:p>
          <a:p>
            <a:r>
              <a:rPr lang="en-US" altLang="ko-KR" sz="2800" dirty="0"/>
              <a:t>Lip-reading, ACCV, 2016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 smtClean="0"/>
              <a:t>[12] </a:t>
            </a:r>
            <a:r>
              <a:rPr lang="en-US" altLang="ko-KR" sz="2800" dirty="0" err="1" smtClean="0"/>
              <a:t>Iryna</a:t>
            </a:r>
            <a:r>
              <a:rPr lang="en-US" altLang="ko-KR" sz="2800" dirty="0" smtClean="0"/>
              <a:t> </a:t>
            </a:r>
            <a:r>
              <a:rPr lang="en-US" altLang="ko-KR" sz="2800" dirty="0" err="1"/>
              <a:t>Anina</a:t>
            </a:r>
            <a:r>
              <a:rPr lang="en-US" altLang="ko-KR" sz="2800" dirty="0"/>
              <a:t>, </a:t>
            </a:r>
            <a:r>
              <a:rPr lang="en-US" altLang="ko-KR" sz="2800" dirty="0" err="1"/>
              <a:t>Ziheng</a:t>
            </a:r>
            <a:r>
              <a:rPr lang="en-US" altLang="ko-KR" sz="2800" dirty="0"/>
              <a:t> Zhou, </a:t>
            </a:r>
            <a:r>
              <a:rPr lang="en-US" altLang="ko-KR" sz="2800" dirty="0" err="1"/>
              <a:t>Guoying</a:t>
            </a:r>
            <a:r>
              <a:rPr lang="en-US" altLang="ko-KR" sz="2800" dirty="0"/>
              <a:t> Zhao, and </a:t>
            </a:r>
            <a:r>
              <a:rPr lang="en-US" altLang="ko-KR" sz="2800" dirty="0" err="1" smtClean="0"/>
              <a:t>Matti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Pietik¨ainen</a:t>
            </a:r>
            <a:r>
              <a:rPr lang="en-US" altLang="ko-KR" sz="2800" dirty="0"/>
              <a:t>, “Ouluvs2: A multi-view audiovisual</a:t>
            </a:r>
          </a:p>
          <a:p>
            <a:r>
              <a:rPr lang="en-US" altLang="ko-KR" sz="2800" dirty="0"/>
              <a:t>database for non-rigid mouth motion analysis,” </a:t>
            </a:r>
            <a:r>
              <a:rPr lang="en-US" altLang="ko-KR" sz="2800" dirty="0" smtClean="0"/>
              <a:t>in Automatic </a:t>
            </a:r>
            <a:r>
              <a:rPr lang="en-US" altLang="ko-KR" sz="2800" dirty="0"/>
              <a:t>Face and Gesture Recognition (FG), 2015</a:t>
            </a:r>
          </a:p>
          <a:p>
            <a:r>
              <a:rPr lang="en-US" altLang="ko-KR" sz="2800" dirty="0"/>
              <a:t>11th IEEE International Conference and Workshops </a:t>
            </a:r>
            <a:r>
              <a:rPr lang="en-US" altLang="ko-KR" sz="2800" dirty="0" smtClean="0"/>
              <a:t>on. IEEE</a:t>
            </a:r>
            <a:r>
              <a:rPr lang="en-US" altLang="ko-KR" sz="2800" dirty="0"/>
              <a:t>, 2015, vol. 1, pp. 1–5.</a:t>
            </a:r>
            <a:endParaRPr lang="en-US" altLang="ko-KR" sz="28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13962633" y="4061579"/>
            <a:ext cx="8050602" cy="1015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1" b="1" dirty="0">
                <a:solidFill>
                  <a:schemeClr val="accent1">
                    <a:lumMod val="75000"/>
                  </a:schemeClr>
                </a:solidFill>
              </a:rPr>
              <a:t>Proposed Framework</a:t>
            </a:r>
            <a:endParaRPr lang="ko-KR" altLang="en-US" sz="600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47" name="그림 143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3200" y="3925262"/>
            <a:ext cx="6997699" cy="7198350"/>
          </a:xfrm>
          <a:prstGeom prst="rect">
            <a:avLst/>
          </a:prstGeom>
        </p:spPr>
      </p:pic>
      <p:pic>
        <p:nvPicPr>
          <p:cNvPr id="14349" name="그림 143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38737" y="4025610"/>
            <a:ext cx="7072322" cy="7250402"/>
          </a:xfrm>
          <a:prstGeom prst="rect">
            <a:avLst/>
          </a:prstGeom>
        </p:spPr>
      </p:pic>
      <p:pic>
        <p:nvPicPr>
          <p:cNvPr id="14351" name="그림 143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73137" y="5484812"/>
            <a:ext cx="15742368" cy="827187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30452346" y="17564609"/>
            <a:ext cx="19644391" cy="5370003"/>
            <a:chOff x="30513337" y="19545809"/>
            <a:chExt cx="19644391" cy="5370003"/>
          </a:xfrm>
        </p:grpSpPr>
        <p:pic>
          <p:nvPicPr>
            <p:cNvPr id="14353" name="그림 143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513337" y="19611718"/>
              <a:ext cx="9645805" cy="5252166"/>
            </a:xfrm>
            <a:prstGeom prst="rect">
              <a:avLst/>
            </a:prstGeom>
          </p:spPr>
        </p:pic>
        <p:pic>
          <p:nvPicPr>
            <p:cNvPr id="14354" name="그림 1435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419337" y="19545809"/>
              <a:ext cx="9738391" cy="5370003"/>
            </a:xfrm>
            <a:prstGeom prst="rect">
              <a:avLst/>
            </a:prstGeom>
          </p:spPr>
        </p:pic>
      </p:grpSp>
      <p:pic>
        <p:nvPicPr>
          <p:cNvPr id="14355" name="그림 143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53636" y="15683873"/>
            <a:ext cx="9449020" cy="328833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352733" y="15046640"/>
            <a:ext cx="10507945" cy="8015777"/>
            <a:chOff x="1352733" y="15046640"/>
            <a:chExt cx="10507945" cy="8015777"/>
          </a:xfrm>
        </p:grpSpPr>
        <p:pic>
          <p:nvPicPr>
            <p:cNvPr id="14352" name="그림 14351"/>
            <p:cNvPicPr>
              <a:picLocks noChangeAspect="1"/>
            </p:cNvPicPr>
            <p:nvPr/>
          </p:nvPicPr>
          <p:blipFill rotWithShape="1">
            <a:blip r:embed="rId14"/>
            <a:srcRect b="20062"/>
            <a:stretch/>
          </p:blipFill>
          <p:spPr>
            <a:xfrm>
              <a:off x="1352733" y="15046640"/>
              <a:ext cx="10493658" cy="7354572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14"/>
            <a:srcRect t="94018"/>
            <a:stretch/>
          </p:blipFill>
          <p:spPr>
            <a:xfrm>
              <a:off x="1367020" y="22512067"/>
              <a:ext cx="10493658" cy="550350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30528644" y="12190412"/>
            <a:ext cx="19491893" cy="4079073"/>
            <a:chOff x="30513337" y="13866812"/>
            <a:chExt cx="19491893" cy="4079073"/>
          </a:xfrm>
        </p:grpSpPr>
        <p:pic>
          <p:nvPicPr>
            <p:cNvPr id="14343" name="그림 14342"/>
            <p:cNvPicPr>
              <a:picLocks noChangeAspect="1"/>
            </p:cNvPicPr>
            <p:nvPr/>
          </p:nvPicPr>
          <p:blipFill rotWithShape="1">
            <a:blip r:embed="rId15"/>
            <a:srcRect b="19928"/>
            <a:stretch/>
          </p:blipFill>
          <p:spPr>
            <a:xfrm>
              <a:off x="40663244" y="13866812"/>
              <a:ext cx="9281093" cy="3114800"/>
            </a:xfrm>
            <a:prstGeom prst="rect">
              <a:avLst/>
            </a:prstGeom>
          </p:spPr>
        </p:pic>
        <p:pic>
          <p:nvPicPr>
            <p:cNvPr id="14345" name="그림 143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513337" y="13943012"/>
              <a:ext cx="10190366" cy="4002873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15"/>
            <a:srcRect t="82031"/>
            <a:stretch/>
          </p:blipFill>
          <p:spPr>
            <a:xfrm>
              <a:off x="40724137" y="17206423"/>
              <a:ext cx="9281093" cy="698989"/>
            </a:xfrm>
            <a:prstGeom prst="rect">
              <a:avLst/>
            </a:prstGeom>
          </p:spPr>
        </p:pic>
      </p:grpSp>
      <p:sp>
        <p:nvSpPr>
          <p:cNvPr id="40" name="직사각형 39"/>
          <p:cNvSpPr/>
          <p:nvPr/>
        </p:nvSpPr>
        <p:spPr>
          <a:xfrm>
            <a:off x="30787074" y="5989697"/>
            <a:ext cx="55174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/>
              <a:t>Confusion matrix of multi-view training with single task and multi </a:t>
            </a:r>
            <a:r>
              <a:rPr lang="en-US" altLang="ko-KR" sz="3600" dirty="0" smtClean="0"/>
              <a:t>task.</a:t>
            </a:r>
          </a:p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 smtClean="0"/>
              <a:t>Vertical </a:t>
            </a:r>
            <a:r>
              <a:rPr lang="en-US" altLang="ko-KR" sz="3600" dirty="0"/>
              <a:t>axis is ground-truth labels </a:t>
            </a:r>
            <a:r>
              <a:rPr lang="en-US" altLang="ko-KR" sz="3600" dirty="0" smtClean="0"/>
              <a:t>and horizontal </a:t>
            </a:r>
            <a:r>
              <a:rPr lang="en-US" altLang="ko-KR" sz="3600" dirty="0"/>
              <a:t>axis is predicted labels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0741936" y="16686212"/>
            <a:ext cx="1921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 smtClean="0"/>
              <a:t>t-SNE </a:t>
            </a:r>
            <a:r>
              <a:rPr lang="en-US" altLang="ko-KR" sz="3600" dirty="0"/>
              <a:t>plot of multi-view training with single task and multi task in test phase.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0818137" y="11391681"/>
            <a:ext cx="1921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0623" indent="-760623">
              <a:buFont typeface="Wingdings" panose="05000000000000000000" pitchFamily="2" charset="2"/>
              <a:buChar char="§"/>
            </a:pPr>
            <a:r>
              <a:rPr lang="en-US" altLang="ko-KR" sz="3600" dirty="0" smtClean="0"/>
              <a:t>Accuracy of </a:t>
            </a:r>
            <a:r>
              <a:rPr lang="en-US" altLang="ko-KR" sz="3600" dirty="0"/>
              <a:t>all views </a:t>
            </a:r>
            <a:r>
              <a:rPr lang="en-US" altLang="ko-KR" sz="3600" dirty="0" smtClean="0"/>
              <a:t>and comparison on frontal views with previous work.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33609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499213"/>
  <p:tag name="ORIGINALWIDTH" val="0.7499213"/>
  <p:tag name="LATEXADDIN" val="\documentclass{article}&#10;\usepackage{amsmath}&#10;\usepackage{algorithm}&#10;\usepackage{algorithmicx}&#10;\pagestyle{empty}&#10;\begin{document}&#10;&#10;\begin{algorithm}&#10;\end{algorithm}&#10;&#10;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Users\shuni\Documents\iguanatex_t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499213"/>
  <p:tag name="ORIGINALWIDTH" val="0.7499213"/>
  <p:tag name="LATEXADDIN" val="\documentclass{article}&#10;\usepackage{amsmath}&#10;\usepackage{algorithm}&#10;\usepackage{algorithmicx}&#10;&#10;\pagestyle{empty}&#10;\begin{document}&#10;\begin{algorithm} [t]&#10;&#10;&#10;\end{algorithm}&#10;&#10;\end{document}"/>
  <p:tag name="IGUANATEXSIZE" val="20"/>
  <p:tag name="IGUANATEXCURSOR" val="0"/>
  <p:tag name="TRANSPARENCY" val="True"/>
  <p:tag name="FILENAME" val=""/>
  <p:tag name="INPUTTYPE" val="0"/>
  <p:tag name="LATEXENGINEID" val="0"/>
  <p:tag name="TEMPFOLDER" val="C:\Users\shuni\Documents\iguanatex_t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499213"/>
  <p:tag name="ORIGINALWIDTH" val="0.7499213"/>
  <p:tag name="LATEXADDIN" val="\documentclass{article}&#10;\usepackage{amsmath}&#10;\usepackage{algorithm}&#10;\usepackage{algorithmicx}&#10;&#10;\pagestyle{empty}&#10;\begin{document}&#10;\begin{algorithm} [t]&#10;&#10;\end{algorithm}&#10;&#10;\end{document}"/>
  <p:tag name="IGUANATEXSIZE" val="20"/>
  <p:tag name="IGUANATEXCURSOR" val="152"/>
  <p:tag name="TRANSPARENCY" val="True"/>
  <p:tag name="FILENAME" val=""/>
  <p:tag name="INPUTTYPE" val="0"/>
  <p:tag name="LATEXENGINEID" val="0"/>
  <p:tag name="TEMPFOLDER" val="C:\Users\shuni\Documents\iguanatex_t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6452</TotalTime>
  <Words>475</Words>
  <Application>Microsoft Office PowerPoint</Application>
  <PresentationFormat>사용자 지정</PresentationFormat>
  <Paragraphs>49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ＭＳ Ｐゴシック</vt:lpstr>
      <vt:lpstr>ＭＳ Ｐゴシック</vt:lpstr>
      <vt:lpstr>맑은 고딕</vt:lpstr>
      <vt:lpstr>Arial</vt:lpstr>
      <vt:lpstr>Berlin Sans FB Demi</vt:lpstr>
      <vt:lpstr>Calibri</vt:lpstr>
      <vt:lpstr>Cambria Math</vt:lpstr>
      <vt:lpstr>Wingdings</vt:lpstr>
      <vt:lpstr>Office Theme</vt:lpstr>
      <vt:lpstr>MULTI-VIEW VISUAL SPEECH RECOGNITION BASED ON MULTI TASK LEARNING HouJeung Han, Sunghun Kang and Chang D. Yoo Dept. of Electrical Engineering, KAIST, Republic of Korea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HJ_HAN</cp:lastModifiedBy>
  <cp:revision>184</cp:revision>
  <dcterms:created xsi:type="dcterms:W3CDTF">2014-05-29T01:41:03Z</dcterms:created>
  <dcterms:modified xsi:type="dcterms:W3CDTF">2017-09-15T03:02:59Z</dcterms:modified>
</cp:coreProperties>
</file>