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Action2.xml" ContentType="application/vnd.ms-office.inkAction+xml"/>
  <Override PartName="/ppt/notesSlides/notesSlide6.xml" ContentType="application/vnd.openxmlformats-officedocument.presentationml.notesSlide+xml"/>
  <Override PartName="/ppt/ink/inkAction3.xml" ContentType="application/vnd.ms-office.inkAction+xml"/>
  <Override PartName="/ppt/notesSlides/notesSlide7.xml" ContentType="application/vnd.openxmlformats-officedocument.presentationml.notesSlide+xml"/>
  <Override PartName="/ppt/ink/inkAction4.xml" ContentType="application/vnd.ms-office.inkAction+xml"/>
  <Override PartName="/ppt/notesSlides/notesSlide8.xml" ContentType="application/vnd.openxmlformats-officedocument.presentationml.notesSlide+xml"/>
  <Override PartName="/ppt/ink/inkAction5.xml" ContentType="application/vnd.ms-office.inkAction+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Open Sans" panose="02020500000000000000" charset="0"/>
      <p:regular r:id="rId12"/>
      <p:bold r:id="rId13"/>
      <p:italic r:id="rId14"/>
      <p:boldItalic r:id="rId15"/>
    </p:embeddedFont>
    <p:embeddedFont>
      <p:font typeface="PT Sans Narrow" panose="02020500000000000000" charset="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29" autoAdjust="0"/>
  </p:normalViewPr>
  <p:slideViewPr>
    <p:cSldViewPr snapToGrid="0">
      <p:cViewPr varScale="1">
        <p:scale>
          <a:sx n="128" d="100"/>
          <a:sy n="128" d="100"/>
        </p:scale>
        <p:origin x="113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2-25T02:04:57.742"/>
    </inkml:context>
    <inkml:brush xml:id="br0">
      <inkml:brushProperty name="width" value="0.05292" units="cm"/>
      <inkml:brushProperty name="height" value="0.05292" units="cm"/>
      <inkml:brushProperty name="color" value="#FF0000"/>
    </inkml:brush>
  </inkml:definitions>
  <iact:action type="add" startTime="4345">
    <iact:property name="dataType"/>
    <iact:actionData xml:id="d0">
      <inkml:trace xmlns:inkml="http://www.w3.org/2003/InkML" xml:id="stk0" contextRef="#ctx0" brushRef="#br0">10250 7659 0,'-50'-17'142,"-66"1"-132,-34-18-4,-16 18 2,-33-1-1,49 1 1,17-1-2,34 0 4,49 1-4,17 16 2,-17-17 1,17-16-3,-1 0 3,18 16-1,-34-33 1,17 17-2,0 0 2,16 0-2,-16-1 2,33 1-4,-34 0 3,34 0 0,-16-17 0,-1 17 0,1-1 0,16 1 0,0 0-1,-17-17 2,17 0-1,-17-16 0,17-1 0,0 1 0,17 16-2,0-33 2,16 17 0,17-1 0,0 17 1,-17-16-2,33 16 1,-33 0 0,34 17 0,-34-17 0,17 17 0,16-17 0,17 0-1,-16 17 1,33-17-1,-17 0 1,-17 17 0,-16 16 0,33 1 1,0 16-2,50-17 1,0 17 0,16-33 0,-16 16-3,-16 17 6,15 0-3,1-16-2,0-1 2,-17 17 0,-49 0 0,-17 0 0,-17 0 0,17 0 0,-17 0 1,-16 0-2,16 17 7,-16-1-4,16 34-2,17-17-2,-17 1 2,0 15 0,33-15 0,-32 16 0,-1-17 0,0-17 0,-16 34 1,16-17-2,-16 1 2,-17-18-4,16 34 4,1-33 0,-17 16-3,16 0 2,1 17 0,0 0 0,-1 0 0,1 0 0,-1-1 1,1-15-2,-17 15 1,0-15 0,17-1-2,-1-16 2,-16 16 2,0 0-4,0 0 2,0 0-2,0 1 4,0 16-2,0-1 0,0-15 0,-16 15 0,-1 1-2,17-17 3,0-16-3,0 0 2,-17-17 0,17 16 0,-16-16-1,16 17 2,-17 0-1,17-1 0,-16 1 1,16-1-1,-34 18 0,1-1-2,-33 33 4,16-16-4,-17 17 2,34-34 0,-17 17 0,17-34 0,0 1 0,16-1-2,-32-16 2,15 17 2,-16 16-3,-16 1 2,-17 15-1,0 1 0,33-17-2,0-33 1,34 17 2,-1 0-1,0-17 16,1 0 48,-1 0-32,17-17-30,-16 17 11</inkml:trace>
    </iact:actionData>
  </iact:action>
  <iact:action type="add" startTime="8307">
    <iact:property name="dataType"/>
    <iact:actionData xml:id="d1">
      <inkml:trace xmlns:inkml="http://www.w3.org/2003/InkML" xml:id="stk1" contextRef="#ctx0" brushRef="#br0">11463 13075 0,'0'0'2,"-17"0"13,-16-17-6,0 17-4,16 0 2,0 0 0,-16-16 1,-17-1-1,-16 0 1,-17 1 0,-17 16 0,-16 0 0,-34 0 0,1 0 0,16 0 0,-17-17 0,17 1-1,1-34 1,-35 0 0,18 0 0,-1-16-1,18-17 2,-18 0-1,-16 16 0,50-16-1,-1 17 2,51 16-1,-1-33-1,18 0 0,15 16 0,18-33 1,-1 1 1,1 16-2,-1 0 2,0 33-2,17-17 1,0 1 0,0-17-1,0-17 3,0 17-4,17 0 4,0 0-5,32-17 4,18 1-2,16 15 2,17-15-1,16-1 0,33 17-1,17-33 2,1 16-1,-1-16 0,0 33 0,-17-17-2,17 50 2,1 0 2,-18 17-4,50 17 2,1-18 0,-1 34-1,-16 17 2,-34 0-2,1-1 2,-67-16-2,-33 0 2,16 17-1,34-1-2,-50 1 2,33 16 0,-17 17 0,17-17 0,-33 17 0,17 0 0,-18-17 0,1 17 0,-33-17 0,16 0 0,-33 1 0,17-1 0,-1 17-1,1 0 0,-17-1 0,17 1 2,16 0-2,0 0 2,-16 16-1,32 1 0,1-1 0,-16-16 0,-1 0 0,0-33 0,-16-1-2,-1 1 4,-16-1-5,0 1 3,17 0-1,-1 16 1,1 17 0,-17-17 0,0 17 0,0-17 0,0 17 1,0 0-2,0 0 1,17-1 0,-17 1-1,0 0 0,0-17 2,0 1-1,-17-1 0,0 0 0,17 0 0,-16 0 0,-17 17 0,16 17 0,-16-17-1,16-17 0,-16 33 4,-17-33-7,17 1 6,-17 16-2,-16-17 0,32-17 0,1 1-1,0 0 0,0-1 2,16 1 7,0-17-8,1 0-2,-1 0 1,-16 16 3,-17 18-3,0-34 1,17 16-1,-17 1 2,0 0 0,17-17-2,0 0 1,16 0 8,1 0 160</inkml:trace>
    </iact:actionData>
  </iact:action>
  <iact:action type="add" startTime="23143">
    <iact:property name="dataType"/>
    <iact:actionData xml:id="d2">
      <inkml:trace xmlns:inkml="http://www.w3.org/2003/InkML" xml:id="stk2" contextRef="#ctx0" brushRef="#br0">20765 12061 0,'0'0'2,"-33"0"4,0 17 1,0-17 1,-17 0 0,-33 0-1,-33 0 0,-1 0 2,-32-17-2,-1 1 2,67-17 0,-16-1-3,49 34 1,0-16 1,0-1 0,17 1 0,0-1 0,-1 0 0,-15 1 0,-1 16 0,0-17 0,-17-33-2,18 17 2,-1-17 0,17 17-1,-17-17 2,16-33-1,-15-17 1,-1 1-1,17 49-1,16-33 2,0 33-2,17 0 2,0-16-1,0-1-3,0-16 2,34-33 3,32-17-2,-16 33-1,66 1 2,17-51-1,0 34 0,16-34 0,18 1 0,-1 16-1,50 17 1,-17 49 1,0-16-1,-33 66-4,-16 17 5,-17 0-2,33 50 3,17 0-3,16 17 2,0 16-1,-16-34 0,-33 18 0,-34-17 0,-66 0-2,16-1 4,-33-15-5,34 49 4,-34-33-1,17 49-2,0-16 4,0-16-2,-34 16 0,17-17 0,-16 17 0,-17-16-1,17-17 2,-17 16-3,0 1 1,0-18 0,0 1 2,-17 17 0,-33-17-1,-16 33-1,-1 16 2,1 1-1,-1 0 0,1-1 0,16-32 0,0-17 0,17-17-2,0 17 2,16-50 0,-16 16 0,16 1-1,1 0 1,-1-1 1,1 1 6,-1-17 66,0 0-41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2-25T02:44:24.013"/>
    </inkml:context>
    <inkml:brush xml:id="br0">
      <inkml:brushProperty name="width" value="0.05292" units="cm"/>
      <inkml:brushProperty name="height" value="0.05292" units="cm"/>
      <inkml:brushProperty name="color" value="#FF0000"/>
    </inkml:brush>
  </inkml:definitions>
  <iact:action type="add" startTime="5673">
    <iact:property name="dataType"/>
    <iact:actionData xml:id="d0">
      <inkml:trace xmlns:inkml="http://www.w3.org/2003/InkML" xml:id="stk0" contextRef="#ctx0" brushRef="#br0">10649 3938 0,'-17'0'69,"-16"0"-62,16 0 2,-16 0-1,0 0 0,-17 0 0,-33 0 0,-17 0 0,17 0 0,-17 0 1,-16 0-2,16 0-1,-16 0 2,-17-17 1,34 0-2,32 1 2,17-1-1,34 0 0,-1 17 7,-16-16-7,0-1 0,-1 1-1,-15-1 3,-18 0-5,34-32 4,0 32 0,-17-16-2,17 16 1,16-16-3,-33 16 3,34 1 1,-1-1 1,0 0-2,17 1 0,-33-17-2,17-17 1,-1 17 2,-16-1-1,-1-16 0,1-16 0,17 33 0,16-17-1,-17 17 2,17 16-2,0-16 4,-17 16-6,17-16 3,0-17-2,0 0 2,17 17 0,-17-17 0,17 17 1,16 0-2,-33 16 1,33-33 1,-16 17-2,16 17 2,-16-34-2,32 16 0,-15 18 3,15-1-4,1 1 2,0 16-1,17-17 2,32 17-2,34 0 1,17-17 0,-1 1 0,34-1 0,0 1 1,-34-1-1,1 0-2,-67 1-1,33-1 6,-50 17-3,1 0-1,-17 0 2,0 0-1,-1 17 0,18-17-1,-17 16 2,-1 1-2,1 0 2,0-1-1,17 1-2,32-1 2,-16-16 0,17 17 0,0 0 0,-50-1 0,-1-16-1,1 17 2,-33-1-2,16 1 2,-16 0 7,-1 16 5,1 0-12,-1 17-1,-16 33-1,17 0 2,0-33-2,-17 0 1,0 0 0,0-1 0,0-15 0,0-1-1,-17 0 2,0 0-2,17-16-2,-33 16 8,17 17-6,-18-17 3,18-16-3,-17 33 1,-1-34-2,1 18 3,0-18-2,0 17 2,-1 17-4,-32-16 6,16 15-6,0-32 3,-16-17-1,-1 50 2,-16-34-1,0 1 0,0 16 1,17-16-2,-34-1 1,17 1 0,-17 0-1,34-17-1,16 0 2,34 0 1,-1 0 7,0 0 8</inkml:trace>
    </iact:actionData>
  </iact:action>
  <iact:action type="add" startTime="9123">
    <iact:property name="dataType"/>
    <iact:actionData xml:id="d1">
      <inkml:trace xmlns:inkml="http://www.w3.org/2003/InkML" xml:id="stk1" contextRef="#ctx0" brushRef="#br0">15466 3389 0,'0'0'2,"-16"0"4,-1 0 1,-16 0-3,-1 0 8,1 0-6,0 0 1,0 0 2,-17 0-1,17 0-1,-17 0 0,-17 0 2,18 0-1,-51 0 0,-33 0 1,-16 0-3,16 17 2,-17 0 0,-33 16 0,-16-17 0,33-16 0,33 0-1,0 0 2,67 0-1,-1 0 0,34-16 0,0-1 0,-17 17 0,17-16-2,-17-1 2,17 0 0,-1 17 0,-15-16 0,15 16-1,-15-17 2,15 17-1,1-17 0,0 17 0,0-16 0,-17-1-2,17 1 4,-1 16-4,1-17 2,0 0 0,-17 17 0,17-16 0,16-1-1,-16 1 2,0 16-1,33-17 0,-17 17 0,17-17 0,-16 1-2,-1 16 0,17-17 5,-17 0-4,17 1 1,-16-1 0,-1-16 0,17 16 0,-16-32 0,16 32 0,0-16 8,0 0-2,0-1-6,49-32 0,-15 16 0,82-33 0,-16 0 0,-1 0 0,1 16 0,16 1 0,0 33 0,17 16 0,-33 17-2,-17-17 2,-33 1 2,0 16-4,-17-17 2,17 1 0,16 16 0,51-17 0,15 17-1,1 0 2,17 0-1,49 0 0,-16 0 0,0 17-3,-34-17 4,1 33-1,-51-33 0,-32 0 0,-17 0-2,-17 0 2,0 0 2,-16 0-2,-1 16 0,18 1 0,-18 0 0,17-17-1,1 16 0,15 1 1,-32-17 0,0 17 1,16-1-2,0 1 1,0-17 0,1 16 0,15 1-1,1 0 2,0-17-1,0 16 0,-33-16 0,-17 17-2,16-17 2,1 16 0,-1 1 16,-16 0-8,17-1-7,0 1-2,-17-1-3,16 1 7,1 16-3,-17-16-1,16 16 2,1-16 6,0-1-6,-17 1-2,0 0 1,0-1 0,0 1 0,0 16 0,0 17-2,0-17 2,0 0 0,-17-16 0,17 0 0,0-1 8,-17 1 0,17-1-8,-16-16 0,-1 17 0,1 16 0,-1-33-2,-16 33 3,16-16-2,-16 16 2,0-33-2,16 0 9,17 17-8,-33-17 0,16 17 7,-33-17-6,17 16 0,0 1-4,0-17 3,0 16 1,-1 1-2,18-17 1,-1 17 1,17-1-2,-17-16 1,1 0 15,-1 0-6,1 0-13</inkml:trace>
    </iact:actionData>
  </iact:action>
  <iact:action type="add" startTime="12743">
    <iact:property name="dataType"/>
    <iact:actionData xml:id="d2">
      <inkml:trace xmlns:inkml="http://www.w3.org/2003/InkML" xml:id="stk2" contextRef="#ctx0" brushRef="#br0">14220 5566 0,'0'0'2,"-16"-17"2,-1 17 20,0 0-7,-16 0-2,0 0-6,0 0-3,-17 0 3,-17 0-3,-16 0 3,-16 0-2,-18-17 1,1 1 1,-17-1-1,17 1 0,-17-1 0,0-16 0,-16 16-1,-17 1 0,16-1 1,-16 0 0,33 1 0,17-1-1,33 0 2,16 1-1,34 16-1,16-17 2,1 1-2,-17-1 2,-1 17-2,1-33 2,-17 16-2,17-33 0,0 17 0,0 16 2,-17-49-1,33 33-1,-16 0 2,16-17-1,-16-17 0,16 17-1,1 1 2,16 15-5,-17 1 6,1 0-1,16 0-3,0-1 2,0 18 1,0-17-2,0 16 0,0-16 3,16 0-2,1-17-1,33-17 2,-17 17-1,50-33-2,17 0 2,-1 17 0,1 16 0,-17 17 0,-16 0 0,-18 16 0,18 17 0,-17-17 0,-1 1 0,1-1-2,17 0 5,32 1-4,1-1-1,0 1 0,-1 16 3,-16-17 0,67 0-2,-17 1 2,0 16-2,0 0 1,-50 0 0,0 0 1,-33 0-1,-34 16-2,1-16 2,-1 17 8,1-17-8,16 0 0,17 0 0,33 0 0,34-17 0,-18 17-2,-49 0 4,-17 0-2,0 0 0,-16 17-1,0-17 0,-17 17 1,16-1 0,1-16 0,16 17 1,17-1-2,-17-16 1,0 34 2,1-18-4,15 1 4,-15 16-3,-18-33 0,18 17 0,-1-1 0,0 1 9,0 0-7,0 16-1,1 0 1,-1 0-2,0 17 1,-16-17 0,-17-16-1,16 16 0,1-33 0,-17 17 1,17-17 0,-17 16 0,16 1 0,1-17 0,-17 17 8,16-1 0,-16 18-8,0-18 0,0 1-2,0 33 2,0-17 0,0 0 0,0-16 0,0-1 0,0 17 0,0-16 0,0 0 0,0-1 0,0 1 0,0 0 0,0-1 6,-16 17-6,-1 1 0,1-1-2,16 0 4,-17 17-1,0-17-2,1 0 2,16-16-2,0 16 2,-17 0-4,1-16 11,16 0 0,-17-1-7,17 1-2,-17 16 2,1 0-2,16 1 1,-17-1 1,0-33-2,17 16 1,-16 1-2,-1 0 10,1-17-8,16 16 0,-17-16 0,0 0 150</inkml:trace>
    </iact:actionData>
  </iact:action>
  <iact:action type="add" startTime="19688">
    <iact:property name="dataType"/>
    <iact:actionData xml:id="d3">
      <inkml:trace xmlns:inkml="http://www.w3.org/2003/InkML" xml:id="stk3" contextRef="#ctx0" brushRef="#br0">19669 3323 0,'-33'0'95,"16"0"-85,-16 16-4,0 1 3,-17 0-1,0-17-3,0 33 6,0-16-4,1-1-1,-1-16 2,0 17 1,17-1-2,-17 1 2,0-17-2,0 17 2,0-1-1,0 1 1,-33-1-2,17-16 1,0 17 0,-34-17-1,50 17 0,-33-17-1,17 0 2,-34 0 0,33 0 1,18 0-2,-18 0 1,17 0 0,0 0 0,1 0 0,-1 0 0,0 0 0,0-17 0,-16 0-2,-34 1 3,0-1-1,-33 1 0,1-1 0,-1 0 0,-17 17-1,50-16 2,34-1-1,16 1 0,34 16-3,-1 0 3,17-17 0,-17 17 16,17-17-15,-16 1-2,16-1 1,-17 17 0,0-33 0,17 16 0,0 1 0,-16-18-2,16 18 4,-17-17-3,17-1 0,0 1 2,0 16-2,0 1 1,0-17 1,17-1 0,-17-15-2,16 32 2,1-16-2,0 0 1,16-34-1,33 17 1,1-16 0,66-17 0,0 0 0,16 0 0,-16 33 0,17 0 0,-34 0-1,0 33 1,-33 1 0,17-1 0,16 17-3,-33 0 3,17-16 0,33-1 0,0 0 1,33 1-1,-33-1-3,-17 1 6,-16-1-3,49 0 0,-16 1 0,17-1-2,32 17 2,-32 0 1,-51 0-3,34 0 3,-83 0-1,-17 17-1,1-1 1,-18-16 1,-16 17-2,17 0 2,-1-17-3,1 16 8,33 1-6,-17-17 0,17 33 0,-17-16 0,17-17-1,-17 16 3,34 17-2,-34-33 0,-16 34 0,16-18-1,0-16 1,0 34 1,-16-18-4,16 17 3,-16-16 8,-1-17-8,-16 17-1,17-17 10,-17 16 14,0 1-8,17-17-7,-17 16-8,0 1 16,0 16-8,-17-16 0,0 16-10,17-16 2,-16-1 0,-1 1 0,17 0 0,-33 32 0,0-15 0,-1-1 0,1-17 0,17 1 15,16 0-17,-17-17 19,0 0-18,17 16 2,-16-16-1,-34 17 0,17 0 0,16-1 1,-16-16-2,0 17 1,33-1-1,-17-16 0,17 17 1,-17-17 298</inkml:trace>
    </iact:actionData>
  </iact:action>
  <iact:action type="add" startTime="36628">
    <iact:property name="dataType"/>
    <iact:actionData xml:id="d4">
      <inkml:trace xmlns:inkml="http://www.w3.org/2003/InkML" xml:id="stk4" contextRef="#ctx0" brushRef="#br0">10383 9387 0,'0'0'1,"0"-17"12,-17 17 4,1-16 15,-1 16-26,-16-17 2,0 0 0,16 17 0,-16-16 0,-17-1 0,17 17 0,-1-17 0,1 1 0,0-1 0,-17 17 0,-16-16-2,16-1 3,-33 0-2,-33 1 3,-17-1-3,0 1 2,-33-18-1,33 18 1,33-1-3,17 0 3,33 1-4,17 16 7,0-33-4,-1 16-3,1 0 4,-17-16-1,1 17-2,15-18 5,1 18-4,-17-18 1,0-15 1,17 15-2,0 1 2,16 17-2,-32-51 1,32 34-3,-33-17 3,33 17 0,-16-17 0,0 17 0,0 0 0,16-1 0,1-16 0,-1 17-1,17 0 2,-17 0-1,1 0-1,16-17-1,0 33 2,-17 1 2,1-18-4,-1 1 4,17 0-4,0 0 2,-17-1 0,17 1 0,-16 0 1,16 0-2,0-1 1,0 1 0,0 0-2,16-17 2,-16 17 0,17 16 1,0 1-1,-1-18 0,1 1 7,-1 17 1,-16-1-7,50-16-2,-33 0 1,16 16-2,17-33 2,0 34 0,-17-18 0,17 34 0,0-16 0,16-18 0,-16 18 0,0 16 0,0-17 0,-17 1 1,17-1-4,-1 17 3,1-17 0,0 1 0,0-1 0,0 1 0,0 16 0,16-17 0,17 0 0,0 1 0,0-1 0,-16 0 0,-1 1 0,-16 16-2,16 0 2,18 0 0,-51 0 0,33 16 0,-33 1 0,1 0-2,-18-17 3,34 16 0,-17 1-1,17-17 0,0 17 0,50 16 0,-17-17-1,16 1 0,1 16 1,-50-16 1,0-17-2,-17 16 1,0 1-1,0 0 2,-16-17 6,-17 16-7,17-16-2,-17 17 2,16-17 0,1 0 0,-17 17-1,16-1 2,1 1 6,0-1-6,-1 1-1,1-17 1,16 17-1,-16-1-1,16 1 0,-33-1 0,17-16 2,-1 17-1,-16 33 0,17-50 0,-17 16-1,0 34 1,16-33 1,1 16-2,0-16 2,-17 16-1,16 0 0,1 0-2,-17 1 2,0-1 0,0-16 8,0-1 0,0 1-8,0-1 8,0 34-8,16-17-3,-16 1 6,0-1-7,0 0 5,0 0 0,0 1-1,0-18 0,0 1 0,0-1 0,0 1 0,0 0 0,-16-17 0,16 16-3,0 1 11,-17-17-7,17 16-1,-16 1 0,-1 0 0,0-1 8,1 1-8,-1-17 0,17 17 0,-16-17 0,16 16-2,-17-16 2,0 33 0,1 1 8,-1-18-7,1 1-1,16 16-1,-17-33 1,0 17 0,1-17 5,16 16-2,-17-16 2,17 17-4,0 0-1,-17-17 1,1 16-2,-1 1 9,1-1 0,-1 1-2,0-17 2,1 0-1,16 17-6,-17-17-1,17 16-1,-16-16 2,-1 0-1,0 17 8,17-1-3,-16-16 4,16 17-9,-17-17 0,17 17 0,-16-17 0,-1 16 0,0 1 104,1-17-96,-1 0-2,0 0 97</inkml:trace>
    </iact:actionData>
  </iact:action>
  <iact:action type="add" startTime="41403">
    <iact:property name="dataType"/>
    <iact:actionData xml:id="d5">
      <inkml:trace xmlns:inkml="http://www.w3.org/2003/InkML" xml:id="stk5" contextRef="#ctx0" brushRef="#br0">13589 9470 0,'0'0'1,"-50"0"5,17-17 3,0 17-2,-1 0 1,-15 0 0,-1 0-2,0 0 2,-16 0 0,-1 0 0,1 0 0,16 0 0,0 0 0,17 0 0,-17 0-2,-17 0 4,1-16-2,-17-1 0,-33 0-1,-34 1 1,17-1 1,17 1-2,33 16 1,16 0-1,18-17 2,32 0-2,-16-16 9,0 0-1,16 0-7,-16-17 0,-1 0 0,1 0-1,17 0 1,-1 17 0,0 16 0,17 1-1,0-1 9,0-16 1,17 0-11,0-1 1,32 1 2,-15-17-1,-1 17 0,0 0 0,34-33 0,-1-1 0,17 1 0,33-34 0,17 33 0,33 18-2,-33 32 4,-33 17-3,-17 0 0,17 0 0,-34 0 1,1-17 0,-18 17 0,-15 0 0,-1 0 1,0-16-2,-16 16 10,16 0-12,0 0 6,17 0-5,0 0 1,16 33 2,34-16-2,0 32 2,16-15 0,17-1-2,16 0 1,-66-16 0,-33-1 0,0-16-1,0 17 0,-33 0 1,-1-17 6,1 16 68,-17 17-58,0-16-16,0 0 0,-17 16 0,17 17 0,-16 0 1,-1 16-4,0 67 3,-16-33 0,16-34-2,1-33 2,-1 17 0,1-50 0,-1 17 0,0-17 0,1 16 0,16 1 0,-17-17-1,1 17 1,-1-17 0,0 16-1,1 1 2,-1-17-3,-16 33 3,0-33-1,16 17 0,0-17 7,1 0 1,-1 0 0,17 16-8,0 1 8,-16-17-10,16 17 2,-17-17 0,17 16-1,-17-16 1,1 0 1,-1 0 96</inkml:trace>
    </iact:actionData>
  </iact:action>
  <iact:action type="add" startTime="44523">
    <iact:property name="dataType"/>
    <iact:actionData xml:id="d6">
      <inkml:trace xmlns:inkml="http://www.w3.org/2003/InkML" xml:id="stk6" contextRef="#ctx0" brushRef="#br0">19586 9237 0,'0'0'2,"-33"-16"11,16-1-8,1 17 6,-34-17-5,16 1 4,-15-1-2,15 17-2,-15 0 2,-1 0 0,0 0 0,0 0-3,0 0 4,0 0-1,17 0 0,-17 0 0,0 0 0,1 0 0,-1 0 0,0 0 0,0 0 0,-16 0 0,16 0 0,0 0 0,0 0-2,0 0 2,1 0 0,-1-16 0,0-1 0,0 0 0,0 17 0,0 0 0,-16 0 0,-1-16 0,-49 16-2,16-17 5,17 17-4,0 0-1,34 0 2,-1 0 0,16 0 0,1-17 0,0 1 0,-17 16 0,17-17 1,-17 1-2,0-1 2,-16 0-2,16 17-1,0 0 4,-16-16-4,16-1 2,-17 1 1,-16-1-1,0-16-1,33 33 1,1-17 1,15 17-2,34-17 1,-16 17 0,16-16 0,-33-1-4,-1-16 5,1 0 0,-17 0-1,17-1-2,0-15 2,-17 15 2,17 1-2,0 0 0,-1 16 0,-32-16 0,49 16 0,-16-16-2,16 17 2,1-1 0,-1 0 0,17 1-1,-16 16 2,-1-34-2,0 1 2,1 17-1,16-1-1,-33-33 2,16 17-1,17 16-3,0 1 6,-17-1-6,17 1 4,0-1 6,0 0 1,0 1-7,0-1 7,0-33-8,0 17-2,0 0 2,17 0-1,0-1 2,-1 1-1,-16 0-2,17 16 4,-1-16-3,1 33 2,16-17-1,-16 17-2,33-16 4,-17-1-2,0 1-2,17-1 2,0-16 0,16-1 0,17 18 0,17-17-2,16 16 5,-33 17-4,34-17 1,-1 1-1,17 16 1,0-17-1,16 1 2,-16 16-3,17-17 3,-34 17-2,-33-17 2,-33 17-2,0-16 2,16-1-1,-16 17-1,16-16 2,1-1-2,32 0 2,34 1-3,0 16 2,-16 0-1,-18 0 1,1 16 1,0 1-2,-17 0 2,33-1-2,0 1 0,-16-1 2,-17 18-2,33-18 1,0 1 2,-16-1-6,-17 1 6,0 0-4,-33-1 2,0-16 0,-17 17 2,0-1-3,1 1 2,15 0-1,-15-1 0,-1-16 0,0 17-4,-16 0 6,-1-17-4,1 16 5,0 1 4,-1-1 1,1-16-9,-17 17 2,16-17-1,-16 17 0,17-1-1,0 1 0,16-1 1,-17 1 0,1 0 0,0-1 7,-17 1-7,16 0 2,-16-1-3,17 1 2,0 16-2,-1 17 2,-16-17-3,17 0 0,-1 1 2,1-1 1,-17 17-1,17-34 0,-1 1-1,-16-1 10,0 1-1,0 0-10,0-1 3,0 1 0,0-1-3,17 18 2,-17-1 0,0 17 0,16-34 0,-16 1 0,0 0 0,0-1 8,0 1-8,-16-17-2,16 16 2,0 1 0,-17-17 0,17 17 0,-16-1 0,-1 1 8,0-17-8,17 17-1,-16-17 2,16 16-1,-17 1 0,1-17-2,-18 16 2,1 1 0,0-17 0,16 17-1,1-1 1,-18 1 8,18-1 0,-34 1-6,17 0-2,0 16 1,-17-17-2,16 1 0,-15 16 1,15-33-2,1 17 4,17 0-3,-1-17 1,0 0-1,1 0 31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2-25T04:06:32.891"/>
    </inkml:context>
    <inkml:brush xml:id="br0">
      <inkml:brushProperty name="width" value="0.05292" units="cm"/>
      <inkml:brushProperty name="height" value="0.05292" units="cm"/>
      <inkml:brushProperty name="color" value="#FF0000"/>
    </inkml:brush>
  </inkml:definitions>
  <iact:action type="add" startTime="30512">
    <iact:property name="dataType"/>
    <iact:actionData xml:id="d0">
      <inkml:trace xmlns:inkml="http://www.w3.org/2003/InkML" xml:id="stk0" contextRef="#ctx0" brushRef="#br0">10848 13357 0,'-33'0'8,"-34"0"12,17 0-16,17 0 4,17 0-2,-1 0 2,0 0 0,-32 0-2,15 0 2,1 0-1,-17 0 2,0 0-1,-16 0 0,-17 0 0,-17 0-1,-16 0 2,16 0 1,-249 0 2,217-16-4,15-1 0,34 0 0,0 1 0,33-1 0,0 1 0,1 16 0,-18-17 0,-32 0 0,-34 1 0,16-1 0,-16 17-2,34-16 4,16-1-4,33 0 2,0 1 0,17 16 0,16-17 0,-16-16 0,16 16 0,1 17 0,16-16 2,-17-1-4,1 0 8,-1 1 2,0 16-8,17-33 0,0-1 8,0 1-7,0 0-2,0-34 3,0 34-2,17 0-2,16 0 0,-16 0 4,-1 33-5,18-17 4,-1 0-1,-17 17 0,34-16 0,33-17-1,34-17 2,16 0-1,16 0 0,-33 0-2,1 0 2,-1 0 4,33-16-7,-16 16 3,33 17-1,1 16 2,32 1-1,33-1 1,-32 0-3,32 1 2,-49-1 1,-33 17-1,16-50-3,-17 34 3,51-1 1,-1 1-2,0-1 1,-49 0 1,-51 17-1,-49 0-1,0 0 1,-17 17-1,1-17 1,-1 17-2,17-1 5,-1 1-6,1-17 3,33 16 0,-16 1 0,-1-17 0,-33 17 0,17-17 1,-50 16 6,17-16-6,-17 17 15,17-17-16,-17 16-3,0 1 4,0 0-2,0-1 1,0 1 0,0 0 0,0-1 0,0 1 0,0 16 2,0 0-5,0 17 5,16 0-5,-16 0 3,0-17 0,0 0 1,0-16-2,0-1 1,0 18 0,-16-18 1,-1 18-1,0-1-1,1 0 4,16-16-8,-34 16 5,18-17 1,-1 1-2,-16 0 1,16 16 1,-16 0-2,17-16 2,-1-1-2,0 1 9,1-17 197</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2-25T04:06:32.891"/>
    </inkml:context>
    <inkml:brush xml:id="br0">
      <inkml:brushProperty name="width" value="0.05292" units="cm"/>
      <inkml:brushProperty name="height" value="0.05292" units="cm"/>
      <inkml:brushProperty name="color" value="#FF0000"/>
    </inkml:brush>
  </inkml:definitions>
  <iact:action type="add" startTime="26251">
    <iact:property name="dataType"/>
    <iact:actionData xml:id="d0">
      <inkml:trace xmlns:inkml="http://www.w3.org/2003/InkML" xml:id="stk0" contextRef="#ctx0" brushRef="#br0">9918 13440 0,'16'-16'86,"18"16"-70,-1 0-8,0 0 1,17 0-2,0 0 1,33 0-1,-17-17 0,34 17 0,0 0 1,16 0-1,0 0 1,17 0 0,-17 0 0,1 0 0,-34 0 0,16 17 0,-49-17 0,0 0 1,0 16-2,16-16 1,1 0-2,49 0 3,33 0-2,1-16 1,16-1 0,-16 1 1,32-1-2,-49 0 1,-33 17 1,-17 0-2,-17 0 0,-16 0 2,0 0-2,0 0 0,0-16 1,-17-1 0,17 0 0,-17 17 0,0-16 0,17-1 1,-17 1-2,17 16 1,17 0 2,16-17-5,0 17 2,16-17 4,-16 1-5,17-1 2,-33 1 3,-18-1-6,-15 17 3,-18 0 0,1 0 1,0 0 6,16 0-8,33 0 0,-16 0 1,16 17 0,1-1 0,-1-16 1,-16 0-2,-17 0 1,1 0-1,-1-16 1,0 16 10,0-17-8,1 17-5,32-17 1,-16 17 2,16-16 1,-16 16-2,0 0 1,0-17 1,-17 17 0,0 0-3,-16 0 1,16 0 2,0 0-3,17 0 3,0 0-3,0 0 3,0 0-1,-1 0 0,1 0 0,0 0-1,0 0 3,-17 0-3,17-16 1,0 16 0,0-17 0,33 17-2,-33 0 7,-1 0-10,-15 0 4,-1 0 2,-16 0 8,-1 0-10,1 0 1,-1 0 0,18 0 0,-1 0 0,17 0 0,-1 0-2,18 0 4,16 0-4,-17 0 3,-16 0-2,0 17 3,-17-17-4,1 16 1,-18-16 2,17 0-1,1 0 0,-1 0 0,17 0 1,16 17-4,1-17 3,-1 0 0,-16 0 0,0 0 1,-17-17-2,-16 1 21,16 16-2,-17 0-9,1 0-2</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2-25T04:06:32.891"/>
    </inkml:context>
    <inkml:brush xml:id="br0">
      <inkml:brushProperty name="width" value="0.05292" units="cm"/>
      <inkml:brushProperty name="height" value="0.05292" units="cm"/>
      <inkml:brushProperty name="color" value="#FF0000"/>
    </inkml:brush>
  </inkml:definitions>
  <iact:action type="add" startTime="12500">
    <iact:property name="dataType"/>
    <iact:actionData xml:id="d0">
      <inkml:trace xmlns:inkml="http://www.w3.org/2003/InkML" xml:id="stk0" contextRef="#ctx0" brushRef="#br0">12758 6745 0,'-16'0'22,"-1"-16"-20,1 16 7,-1 0 0,0 0-3,1 0 5,-18 0-6,18-17 5,-1 17-2,-33-17-4,1 1 4,-51 16 2,-16-33-5,-17-17 3,0 33-1,-33 0 2,16 1 1,-16-1-4,17 1 2,-34 16 0,-17-17-2,1 0 1,0 17 4,16-16-5,17-1 2,33 1 0,50-1 0,33 0 0,17 17-1,16-16 2,1-1-1,-1 17 0,0-17 6,1 1 11,16-1-16,-17 17-3,1-16 4,16-1-4,-17 0 2,0-16 0,17 0 2,-16 16-4,-1-16 2,17 17-2,-16-1 6,16-16-6,0-1 1,0 18 1,0-17-1,0-1 3,0 1-4,0-17 4,16 17-4,17 0 2,1 0-2,15-17 7,18 0-10,33 0 7,-1 17-4,1-17 2,0 0 0,16 17 0,-33-17 0,66 17 0,-16 0 0,0-34 0,17 34 0,-17 16-2,-17 1 2,17-1 0,0 1 0,33-1 0,50 0 0,16 1 0,34-18 0,-33 18 0,-34 16 0,-49 0 0,-1 0 0,-66 0-2,-33 0 1,-17 0 2,0 0-1,1 0 0,16 0 0,-1 0 2,18 16-4,-17 18 2,16-1 0,17-16 0,-33-1-2,-17 1 2,0-1 2,-16 1 0,0 0-5,-1-17 1,-16 16 4,34 1-3,15 16 1,1-16 0,0-1 0,50 18 0,-50-18 0,-17 17-2,0-16 2,0 16 0,-16-16-1,-1-17 2,-16 16-1,0 1 8,17 0-8,0-1 0,-17 1 0,16 16 0,1 17 0,-17-17-2,16 17 2,-16 0 0,0 0 0,0-17 0,0-16 0,0-1 0,-16 1 0,16 16 0,-50 0 0,50 0 2,-17 17-6,1 0 4,-1-17 2,1 1-4,-18-1 2,34 0-1,-16 0 2,-17-16-1,-17-1 0,16 18 0,-15-34 0,-1 16 0,0 34 0,0-33-2,0 16 2,17-16-1,0 16 2,-17-17-1,17 1 0,0-17 0,16 17 2,-33-1-4,17-16 2,-17 0 0,17 0-2,-17 17 5,17 0-4,0-1 0,-17-16 0,0 17 1,17-1 0,16 1 0,-16-17 0,0 17 0,33-1 0,-34-16 0,1 0 0,0 17-2,16-1 2,-16-16 0,16 17 0,1-17 2,-1 0 20</inkml:trace>
    </iact:actionData>
  </iact:action>
  <iact:action type="add" startTime="25864">
    <iact:property name="dataType"/>
    <iact:actionData xml:id="d1">
      <inkml:trace xmlns:inkml="http://www.w3.org/2003/InkML" xml:id="stk1" contextRef="#ctx0" brushRef="#br0">15666 6845 0,'-17'0'63,"0"0"-56,1 0 10,16-17-9,-17 17-1,0 0 3,1 0-3,-1 0-1,-16-16 0,0-1 3,-17 17-1,0-17-1,-16 17 2,-1-33-1,17 0-2,1 16 4,15 1-4,1-1 2,0-16 2,-17 0-5,33-1 3,1 18 0,-1-17 2,1 33-3,16-17-1,-17 0 3,0-16-2,17 0 1,-16-17 0,16 17 1,0 0-3,0-1 1,0 1 2,0 0-2,0 0 1,0-34 1,16 34-1,1-17 0,0 0 0,-17 17 0,49 0-1,-15-17 2,15 17-1,18-34-2,16 18 2,17-18 0,16-16-1,-16 0 2,-1 33-1,-16 0 1,-33 17-2,-17 16 0,17 1 2,-17 16-1,-16-17-3,0 17 6,16 0-5,0 0 2,17 0 0,0 0 0,0 17 0,-17-1 0,0 1 0,17-17 0,-17 17 0,0 16 0,1-16 0,15 16-3,-15-17 4,-18 18-1,34 32 0,-17-16 0,1 0 0,-1 0 0,-33-17 1,16 0-3,-16 0 3,0 0-2,0 1 3,0 32-3,0-33-1,-16 17 2,-17 0 0,-1 0 0,18 16 0,-1-32 0,-16-1 0,16 0 0,1 0 1,-18-16-2,34 16 1,-33 0-3,0 1 5,-17-1-3,17 17 0,0-17 2,-17 0 1,33 0-3,-16-16 0,16 0 3,1-1-5,-1-16 4,1 0 13,16 17-5,-17-17 24,17 16-34,-17-16 0,1 17 1,16 0 1,-17-17-3,1 0 103</inkml:trace>
    </iact:actionData>
  </iact:action>
  <iact:action type="add" startTime="36741">
    <iact:property name="dataType"/>
    <iact:actionData xml:id="d2">
      <inkml:trace xmlns:inkml="http://www.w3.org/2003/InkML" xml:id="stk2" contextRef="#ctx0" brushRef="#br0">14552 11247 0,'-16'0'19,"-1"0"-2,1 0 4,-1 0-7,0 0-7,1 0 9,-1 0-8,1 0 2,-101 0 6,51 0-10,-1 0 2,1 0 0,16-16-1,17 16 0,16-17 3,1 17-3,-1-16 8,0 16-7,1-17 5,16 0-7,-67 1 9,34-1-9,17 1 3,-1-1-3,0 17 3,1-17 5,-1 1 2,17-1-8,-17 17 1,17-17-2,0 1 17,0-17-10,34-17-5,32 0-1,34-33 1,16 16-1,-16 1-1,-1 16 4,1 17-5,-33 16 2,-18 17-2,-15 0 1,-18 0-1,17 0 5,-16 0-6,0 0 4,16 0-2,0 0 1,0 0 1,17 17-2,0 0 2,50 16-2,-1 17 1,-32-17 1,33 17-1,-1-1-2,1-15 2,-50-1 0,-17-16 0,-16-17 8,-17 16-8,0 17 56,0-16-57,-34 16 9,-16-16-9,1 16 1,-1-16 1,-33 16-2,16 0 1,1-16 1,-1-1-2,34 1-1,0 0 2,16-1 0,-16-16 0,0 17-1,16-1 2,1 1 6,-1-17 48,-16 0-47,16 0 0,1 0-8,-1 0 0,0 0 16,1 0-1,-1 0 3,1 0 82</inkml:trace>
    </iact:actionData>
  </iact:action>
  <iact:action type="add" startTime="43514">
    <iact:property name="dataType"/>
    <iact:actionData xml:id="d3">
      <inkml:trace xmlns:inkml="http://www.w3.org/2003/InkML" xml:id="stk3" contextRef="#ctx0" brushRef="#br0">11612 13573 0,'17'0'127,"16"0"-119,17 0-1,0 0 2,16 0-2,-16 0-1,16 0 1,1 0 1,16 0 0,-17 0-1,-16 0 2,0 0-1,0 0-1,0-16 2,-17-1-2,17 17 2,-17 0-1,17-17 0,0 1-2,-1 16 2,1 0 0,0 0 0,0 0 0,-17 16 0,0-16-1,1 17 1,-18-17 1,17 17-1,1-17 5,-18 0-1,18 0-6,15-17 1,1 17 1,33 0-1,0 0 1,-33 0 3,0 17-5,0-1 1,0-16 2,-17 0 0,0-16-4,0 16 3,17-17 0,0 17 0,0 0 0,16 0-1,-16 0 4,17 0-5,-18 17 2,1-1 0,17 1 0,-34-17-2,0 0 4,17 0-4,-33 0 1,16 0 1,17 0 1,49-17-1,51 17 2,-17 0-4,50 0 2,-17 0 0,-33 0 0,-17 17 0,-66 0-2,-1-17 2,-32 0 8,0 0 1,16-17-1,17 0-8,33 1 4,33 16-9,0-17 5,1 0 0,-51 17-1,-16 0 0,-17 0 1,0 0 1,-16 0 7,16 0-7,17-16-2,0-1 0,16 1 2,34-1-2,-17 0-1,-33 17 4,0 0-4,-34 0 10,1-16 16,0 16-24,-1-17 1,34 17 0,0-16-3,0-1 1,0 0 2,-17 1-3,0 16 2,0-17 0,-16 0 0,16 1 9,0 16-2,1 0-7,-18 0 6,17 0-6,-16 0 0,0 0 2,32 16-4,-15-16 3,-1 0-2,0 0 1,0 0 0,-16 0 3,0 0-6,-1 0 3,1 0 47,49 0-48,1 0 5,-17 0-7,-34 0 3,17 0-1,-33 17 268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 I’m Chen-hsiu Huang from National Taiwan University. Today’s we’re going to present our work - </a:t>
            </a:r>
            <a:r>
              <a:rPr lang="zh-TW" altLang="zh-TW" sz="1100" dirty="0"/>
              <a:t>JQF: Optimal JPEG Quantization Table Fusion by Simulated Annealing on Texture Images and Predicting Textures</a:t>
            </a:r>
            <a:r>
              <a:rPr lang="en-US" dirty="0"/>
              <a:t>. So let’s start our presentation.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ea802040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ea802040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is our agenda. First we will talk about our research motivation. Then our proposed JQF framework for training, predicting textures, then fusing an optimized quantization table for JPEG images. </a:t>
            </a:r>
          </a:p>
          <a:p>
            <a:pPr marL="0" lvl="0" indent="0" algn="l" rtl="0">
              <a:spcBef>
                <a:spcPts val="0"/>
              </a:spcBef>
              <a:spcAft>
                <a:spcPts val="0"/>
              </a:spcAft>
              <a:buNone/>
            </a:pPr>
            <a:r>
              <a:rPr lang="en-US" dirty="0"/>
              <a:t>As follows, we provide experimental results and conclusion. </a:t>
            </a:r>
          </a:p>
          <a:p>
            <a:pPr marL="0" lvl="0" indent="0" algn="l" rtl="0">
              <a:spcBef>
                <a:spcPts val="0"/>
              </a:spcBef>
              <a:spcAft>
                <a:spcPts val="0"/>
              </a:spcAft>
              <a:buNone/>
            </a:pPr>
            <a:r>
              <a:rPr lang="en-US" dirty="0"/>
              <a:t>As you can see from the  figure 1, left hand side is JPEG default table and right hand side is optimized table. We mark the increased values in red and blue for decreases.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bfaecade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bfaecade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JPEG coding flow uses DCT to transform image blocks to 8x8 DCT coefficients, then a 8x8 quantization table is used to quantize coefficients for entropy coding. JPEG uses quality metric Q to control the bitrate and distortion with the formula listed below, to calculate the quality scaling factor. Then the default quantization table will multiply the scaling factor elementwise to form a targeting quantization table at Q.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bfaecadeb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bfaecadeb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is our motivation. ... Comparing to the prior arts.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faecadeb3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faecadeb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framework has two workflows, The first one is, the texture training and annealing flow. The input image is cropped into texture patches, using K-means algorithm to cluster into different categories. With the texture labels we use CNN to train a texture classification model with supervised learning. The texture patches of the same category are stitched into a texture mosaic image. We apply simulated annealing on the texture mosaic image for optimization. The second flow is for </a:t>
            </a:r>
            <a:r>
              <a:rPr lang="en-US" altLang="zh-TW" dirty="0"/>
              <a:t>texture prediction and quantization table fusion. Given an input image, we use the CNN-based texture model to predict its texture distribution, then the optimal texture tables are fused to a final optimized table. At last, we encode an JPEG image with the image specific quantization table.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faecadeb3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faecadeb3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details, </a:t>
            </a:r>
            <a:r>
              <a:rPr lang="en-US" sz="1100" dirty="0"/>
              <a:t>w</a:t>
            </a:r>
            <a:r>
              <a:rPr lang="en-US" altLang="zh-TW" sz="1100" dirty="0"/>
              <a:t>e crop the training images into </a:t>
            </a:r>
            <a:r>
              <a:rPr lang="en-US" altLang="zh-TW" sz="1100" u="sng" dirty="0"/>
              <a:t>64x64 patches</a:t>
            </a:r>
            <a:r>
              <a:rPr lang="en-US" altLang="zh-TW" sz="1100" dirty="0"/>
              <a:t> and use the VGG-16 pre-trained model to extract </a:t>
            </a:r>
            <a:r>
              <a:rPr lang="en-US" altLang="zh-TW" sz="1100" u="sng" dirty="0"/>
              <a:t>the bottleneck features</a:t>
            </a:r>
            <a:r>
              <a:rPr lang="en-US" altLang="zh-TW" sz="1100" u="none" dirty="0"/>
              <a:t>. We use</a:t>
            </a:r>
            <a:r>
              <a:rPr lang="zh-TW" altLang="zh-TW" sz="1100" dirty="0"/>
              <a:t> K-Means algorithm to cluster textures into </a:t>
            </a:r>
            <a:r>
              <a:rPr lang="zh-TW" altLang="zh-TW" sz="1100" u="sng" dirty="0"/>
              <a:t>100 categories</a:t>
            </a:r>
            <a:r>
              <a:rPr lang="zh-TW" altLang="zh-TW" sz="1100" dirty="0"/>
              <a:t> on the RAISE dataset</a:t>
            </a:r>
            <a:r>
              <a:rPr lang="en-US" altLang="zh-TW" sz="1100" dirty="0"/>
              <a:t>. After training, the </a:t>
            </a:r>
            <a:r>
              <a:rPr lang="zh-TW" altLang="zh-TW" sz="1100" dirty="0"/>
              <a:t>top-3 accuracy </a:t>
            </a:r>
            <a:r>
              <a:rPr lang="en-US" altLang="zh-TW" sz="1100" dirty="0"/>
              <a:t>exceeds </a:t>
            </a:r>
            <a:r>
              <a:rPr lang="zh-TW" altLang="zh-TW" sz="1100" dirty="0"/>
              <a:t>99%</a:t>
            </a:r>
            <a:r>
              <a:rPr lang="en-US" altLang="zh-TW" sz="1100" dirty="0"/>
              <a:t>. For prediction, we crop the input image into same size</a:t>
            </a:r>
            <a:r>
              <a:rPr lang="en-US" altLang="zh-TW" sz="1100" u="none" dirty="0"/>
              <a:t> and</a:t>
            </a:r>
            <a:r>
              <a:rPr lang="en-US" altLang="zh-TW" sz="1100" dirty="0"/>
              <a:t> execute the forward pass to obtain the texture distribution. Figure 3 shows the top-4 texture distribution of the lighthouse image.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u="none"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faecadeb3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faecadeb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Because It's unrealistic to enumerate the whole table space for optimization and it’s likely to be trapped in a local minimum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use simulated annealing to optimize the JPEG default luminance table with quality Q=50 and 95. </a:t>
            </a:r>
            <a:r>
              <a:rPr lang="zh-TW" altLang="zh-TW" sz="1100" dirty="0"/>
              <a:t>We anneal 2000 iterations on each texture mosaic image</a:t>
            </a:r>
            <a:r>
              <a:rPr lang="en-US" altLang="zh-TW" sz="1100" dirty="0"/>
              <a:t>. The annealing method and parameters are detailed discussed in our full paper listed below. Finally we fuse textual quantization tables with weighted average based on the texture distribution.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bea802040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bea802040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experiments, we collect training images from the RAISE dataset and validate on the testing set, then cross-validate on the Kodak dataset. Compared to the prior simulated annealing work, our texture-based approach better fits each individual image and further reduces the compressed size by 8% but increases all the quality metrics. Compared to the JPEG standard, our method </a:t>
            </a:r>
            <a:r>
              <a:rPr lang="en-US" altLang="zh-TW" dirty="0"/>
              <a:t>has a significant size reduction of 25%</a:t>
            </a:r>
            <a:r>
              <a:rPr lang="en-US" dirty="0"/>
              <a:t>, which decreases the perceptual quality FSIM slightly but visually indistinguishable. The prediction speed on a high resolution image is less than one second if GPU is used.  We provide our </a:t>
            </a:r>
            <a:r>
              <a:rPr lang="en-US" altLang="zh-TW" sz="1100" dirty="0">
                <a:latin typeface="Open Sans"/>
                <a:ea typeface="Open Sans"/>
                <a:cs typeface="Open Sans"/>
                <a:sym typeface="Open Sans"/>
              </a:rPr>
              <a:t>code for quantization table fusion on </a:t>
            </a:r>
            <a:r>
              <a:rPr lang="en-US" altLang="zh-TW" sz="1100" dirty="0" err="1">
                <a:latin typeface="Open Sans"/>
                <a:ea typeface="Open Sans"/>
                <a:cs typeface="Open Sans"/>
                <a:sym typeface="Open Sans"/>
              </a:rPr>
              <a:t>github</a:t>
            </a:r>
            <a:r>
              <a:rPr lang="en-US" altLang="zh-TW" sz="1100" dirty="0">
                <a:latin typeface="Open Sans"/>
                <a:ea typeface="Open Sans"/>
                <a:cs typeface="Open Sans"/>
                <a:sym typeface="Open Sans"/>
              </a:rPr>
              <a: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faecadeb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bfaecadeb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conclusion, w</a:t>
            </a:r>
            <a:r>
              <a:rPr lang="en-US" altLang="zh-TW" dirty="0"/>
              <a:t>e proposed a novel JPEG Quantization Table Fusion method using simulated annealing on </a:t>
            </a:r>
            <a:r>
              <a:rPr lang="en-US" altLang="zh-TW" u="sng" dirty="0"/>
              <a:t>texture mosaic images</a:t>
            </a:r>
            <a:r>
              <a:rPr lang="en-US" altLang="zh-TW" dirty="0"/>
              <a:t>. The texture-based prediction-then-fusion method can balance the computational cost and image specific optimality to further optimize the JPEG image with </a:t>
            </a:r>
            <a:r>
              <a:rPr lang="en-US" altLang="zh-TW" dirty="0" err="1"/>
              <a:t>imperceivable</a:t>
            </a:r>
            <a:r>
              <a:rPr lang="en-US" altLang="zh-TW" dirty="0"/>
              <a:t> visual  degradation. The per-image optimality for JPEG encoding is achieved with less than one second additional timing cost.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3759" r="2721" b="2534"/>
          <a:stretch/>
        </p:blipFill>
        <p:spPr>
          <a:xfrm>
            <a:off x="0" y="0"/>
            <a:ext cx="9144000" cy="5143500"/>
          </a:xfrm>
          <a:prstGeom prst="rect">
            <a:avLst/>
          </a:prstGeom>
          <a:noFill/>
          <a:ln>
            <a:noFill/>
          </a:ln>
        </p:spPr>
      </p:pic>
      <p:cxnSp>
        <p:nvCxnSpPr>
          <p:cNvPr id="12" name="Google Shape;12;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3" name="Google Shape;13;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sp>
        <p:nvSpPr>
          <p:cNvPr id="14" name="Google Shape;14;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980000"/>
              </a:buClr>
              <a:buSzPts val="5400"/>
              <a:buNone/>
              <a:defRPr sz="5400">
                <a:solidFill>
                  <a:srgbClr val="980000"/>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5" name="Google Shape;15;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C1130"/>
              </a:buClr>
              <a:buSzPts val="2400"/>
              <a:buNone/>
              <a:defRPr sz="2400">
                <a:solidFill>
                  <a:srgbClr val="4C1130"/>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1760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53" name="Google Shape;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cxnSp>
        <p:nvCxnSpPr>
          <p:cNvPr id="55" name="Google Shape;55;p1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6" name="Google Shape;56;p12"/>
          <p:cNvSpPr txBox="1">
            <a:spLocks noGrp="1"/>
          </p:cNvSpPr>
          <p:nvPr>
            <p:ph type="title"/>
          </p:nvPr>
        </p:nvSpPr>
        <p:spPr>
          <a:xfrm>
            <a:off x="980988"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7" name="Google Shape;57;p12"/>
          <p:cNvSpPr txBox="1">
            <a:spLocks noGrp="1"/>
          </p:cNvSpPr>
          <p:nvPr>
            <p:ph type="subTitle" idx="1"/>
          </p:nvPr>
        </p:nvSpPr>
        <p:spPr>
          <a:xfrm>
            <a:off x="980988"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8" name="Google Shape;58;p12"/>
          <p:cNvSpPr txBox="1">
            <a:spLocks noGrp="1"/>
          </p:cNvSpPr>
          <p:nvPr>
            <p:ph type="body" idx="2"/>
          </p:nvPr>
        </p:nvSpPr>
        <p:spPr>
          <a:xfrm>
            <a:off x="51681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3"/>
          <p:cNvSpPr txBox="1">
            <a:spLocks noGrp="1"/>
          </p:cNvSpPr>
          <p:nvPr>
            <p:ph type="body" idx="1"/>
          </p:nvPr>
        </p:nvSpPr>
        <p:spPr>
          <a:xfrm>
            <a:off x="1454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62" name="Google Shape;6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p14"/>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13000"/>
              <a:buNone/>
              <a:defRPr sz="13000"/>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65" name="Google Shape;65;p14"/>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6" name="Google Shape;6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l="3244" r="3253" b="3465"/>
          <a:stretch/>
        </p:blipFill>
        <p:spPr>
          <a:xfrm>
            <a:off x="0" y="0"/>
            <a:ext cx="9144000" cy="5143500"/>
          </a:xfrm>
          <a:prstGeom prst="rect">
            <a:avLst/>
          </a:prstGeom>
          <a:noFill/>
          <a:ln>
            <a:noFill/>
          </a:ln>
        </p:spPr>
      </p:pic>
      <p:sp>
        <p:nvSpPr>
          <p:cNvPr id="19" name="Google Shape;19;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980000"/>
              </a:buClr>
              <a:buSzPts val="3600"/>
              <a:buNone/>
              <a:defRPr>
                <a:solidFill>
                  <a:srgbClr val="980000"/>
                </a:solidFill>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區段標題 1">
  <p:cSld name="SECTION_HEADER_1">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l="3817" r="2855" b="1681"/>
          <a:stretch/>
        </p:blipFill>
        <p:spPr>
          <a:xfrm>
            <a:off x="0" y="0"/>
            <a:ext cx="9144000" cy="5143500"/>
          </a:xfrm>
          <a:prstGeom prst="rect">
            <a:avLst/>
          </a:prstGeom>
          <a:noFill/>
          <a:ln>
            <a:noFill/>
          </a:ln>
        </p:spPr>
      </p:pic>
      <p:sp>
        <p:nvSpPr>
          <p:cNvPr id="23" name="Google Shape;23;p4"/>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F3F3F3"/>
              </a:buClr>
              <a:buSzPts val="3600"/>
              <a:buNone/>
              <a:defRPr>
                <a:solidFill>
                  <a:srgbClr val="F3F3F3"/>
                </a:solidFill>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1174275" y="445025"/>
            <a:ext cx="7658100" cy="707400"/>
          </a:xfrm>
          <a:prstGeom prst="rect">
            <a:avLst/>
          </a:prstGeom>
        </p:spPr>
        <p:txBody>
          <a:bodyPr spcFirstLastPara="1" wrap="square" lIns="91425" tIns="91425" rIns="91425" bIns="91425" anchor="t" anchorCtr="0">
            <a:normAutofit/>
          </a:bodyPr>
          <a:lstStyle>
            <a:lvl1pPr lvl="0">
              <a:spcBef>
                <a:spcPts val="0"/>
              </a:spcBef>
              <a:spcAft>
                <a:spcPts val="0"/>
              </a:spcAft>
              <a:buClr>
                <a:srgbClr val="980000"/>
              </a:buClr>
              <a:buSzPts val="3600"/>
              <a:buNone/>
              <a:defRPr>
                <a:solidFill>
                  <a:srgbClr val="980000"/>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7" name="Google Shape;27;p5"/>
          <p:cNvSpPr txBox="1">
            <a:spLocks noGrp="1"/>
          </p:cNvSpPr>
          <p:nvPr>
            <p:ph type="body" idx="1"/>
          </p:nvPr>
        </p:nvSpPr>
        <p:spPr>
          <a:xfrm>
            <a:off x="1174200" y="1266325"/>
            <a:ext cx="76581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與內文 1">
  <p:cSld name="TITLE_AND_BODY_1">
    <p:spTree>
      <p:nvGrpSpPr>
        <p:cNvPr id="1" name="Shape 29"/>
        <p:cNvGrpSpPr/>
        <p:nvPr/>
      </p:nvGrpSpPr>
      <p:grpSpPr>
        <a:xfrm>
          <a:off x="0" y="0"/>
          <a:ext cx="0" cy="0"/>
          <a:chOff x="0" y="0"/>
          <a:chExt cx="0" cy="0"/>
        </a:xfrm>
      </p:grpSpPr>
      <p:pic>
        <p:nvPicPr>
          <p:cNvPr id="30" name="Google Shape;30;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 name="Google Shape;31;p6"/>
          <p:cNvSpPr txBox="1">
            <a:spLocks noGrp="1"/>
          </p:cNvSpPr>
          <p:nvPr>
            <p:ph type="title"/>
          </p:nvPr>
        </p:nvSpPr>
        <p:spPr>
          <a:xfrm>
            <a:off x="2137550" y="445025"/>
            <a:ext cx="6694800" cy="707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980000"/>
              </a:buClr>
              <a:buSzPts val="3600"/>
              <a:buNone/>
              <a:defRPr>
                <a:solidFill>
                  <a:srgbClr val="980000"/>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2" name="Google Shape;32;p6"/>
          <p:cNvSpPr txBox="1">
            <a:spLocks noGrp="1"/>
          </p:cNvSpPr>
          <p:nvPr>
            <p:ph type="body" idx="1"/>
          </p:nvPr>
        </p:nvSpPr>
        <p:spPr>
          <a:xfrm>
            <a:off x="1174200" y="1499250"/>
            <a:ext cx="7658100" cy="320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0"/>
              </a:spcBef>
              <a:spcAft>
                <a:spcPts val="0"/>
              </a:spcAft>
              <a:buClr>
                <a:srgbClr val="000000"/>
              </a:buClr>
              <a:buSzPts val="1400"/>
              <a:buChar char="○"/>
              <a:defRPr>
                <a:solidFill>
                  <a:srgbClr val="000000"/>
                </a:solidFill>
              </a:defRPr>
            </a:lvl2pPr>
            <a:lvl3pPr marL="1371600" lvl="2" indent="-317500" rtl="0">
              <a:spcBef>
                <a:spcPts val="0"/>
              </a:spcBef>
              <a:spcAft>
                <a:spcPts val="0"/>
              </a:spcAft>
              <a:buClr>
                <a:srgbClr val="000000"/>
              </a:buClr>
              <a:buSzPts val="1400"/>
              <a:buChar char="■"/>
              <a:defRPr>
                <a:solidFill>
                  <a:srgbClr val="000000"/>
                </a:solidFill>
              </a:defRPr>
            </a:lvl3pPr>
            <a:lvl4pPr marL="1828800" lvl="3" indent="-317500" rtl="0">
              <a:spcBef>
                <a:spcPts val="0"/>
              </a:spcBef>
              <a:spcAft>
                <a:spcPts val="0"/>
              </a:spcAft>
              <a:buClr>
                <a:srgbClr val="000000"/>
              </a:buClr>
              <a:buSzPts val="1400"/>
              <a:buChar char="●"/>
              <a:defRPr>
                <a:solidFill>
                  <a:srgbClr val="000000"/>
                </a:solidFill>
              </a:defRPr>
            </a:lvl4pPr>
            <a:lvl5pPr marL="2286000" lvl="4" indent="-317500" rtl="0">
              <a:spcBef>
                <a:spcPts val="0"/>
              </a:spcBef>
              <a:spcAft>
                <a:spcPts val="0"/>
              </a:spcAft>
              <a:buClr>
                <a:srgbClr val="000000"/>
              </a:buClr>
              <a:buSzPts val="1400"/>
              <a:buChar char="○"/>
              <a:defRPr>
                <a:solidFill>
                  <a:srgbClr val="000000"/>
                </a:solidFill>
              </a:defRPr>
            </a:lvl5pPr>
            <a:lvl6pPr marL="2743200" lvl="5" indent="-317500" rtl="0">
              <a:spcBef>
                <a:spcPts val="0"/>
              </a:spcBef>
              <a:spcAft>
                <a:spcPts val="0"/>
              </a:spcAft>
              <a:buClr>
                <a:srgbClr val="000000"/>
              </a:buClr>
              <a:buSzPts val="1400"/>
              <a:buChar char="■"/>
              <a:defRPr>
                <a:solidFill>
                  <a:srgbClr val="000000"/>
                </a:solidFill>
              </a:defRPr>
            </a:lvl6pPr>
            <a:lvl7pPr marL="3200400" lvl="6" indent="-317500" rtl="0">
              <a:spcBef>
                <a:spcPts val="0"/>
              </a:spcBef>
              <a:spcAft>
                <a:spcPts val="0"/>
              </a:spcAft>
              <a:buClr>
                <a:srgbClr val="000000"/>
              </a:buClr>
              <a:buSzPts val="1400"/>
              <a:buChar char="●"/>
              <a:defRPr>
                <a:solidFill>
                  <a:srgbClr val="000000"/>
                </a:solidFill>
              </a:defRPr>
            </a:lvl7pPr>
            <a:lvl8pPr marL="3657600" lvl="7" indent="-317500" rtl="0">
              <a:spcBef>
                <a:spcPts val="0"/>
              </a:spcBef>
              <a:spcAft>
                <a:spcPts val="0"/>
              </a:spcAft>
              <a:buClr>
                <a:srgbClr val="000000"/>
              </a:buClr>
              <a:buSzPts val="1400"/>
              <a:buChar char="○"/>
              <a:defRPr>
                <a:solidFill>
                  <a:srgbClr val="000000"/>
                </a:solidFill>
              </a:defRPr>
            </a:lvl8pPr>
            <a:lvl9pPr marL="4114800" lvl="8" indent="-317500" rtl="0">
              <a:spcBef>
                <a:spcPts val="0"/>
              </a:spcBef>
              <a:spcAft>
                <a:spcPts val="0"/>
              </a:spcAft>
              <a:buClr>
                <a:srgbClr val="000000"/>
              </a:buClr>
              <a:buSzPts val="1400"/>
              <a:buChar char="■"/>
              <a:defRPr>
                <a:solidFill>
                  <a:srgbClr val="000000"/>
                </a:solidFill>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與內文 1 1">
  <p:cSld name="TITLE_AND_BODY_1_1">
    <p:spTree>
      <p:nvGrpSpPr>
        <p:cNvPr id="1" name="Shape 34"/>
        <p:cNvGrpSpPr/>
        <p:nvPr/>
      </p:nvGrpSpPr>
      <p:grpSpPr>
        <a:xfrm>
          <a:off x="0" y="0"/>
          <a:ext cx="0" cy="0"/>
          <a:chOff x="0" y="0"/>
          <a:chExt cx="0" cy="0"/>
        </a:xfrm>
      </p:grpSpPr>
      <p:pic>
        <p:nvPicPr>
          <p:cNvPr id="35" name="Google Shape;35;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6" name="Google Shape;36;p7"/>
          <p:cNvSpPr txBox="1">
            <a:spLocks noGrp="1"/>
          </p:cNvSpPr>
          <p:nvPr>
            <p:ph type="title"/>
          </p:nvPr>
        </p:nvSpPr>
        <p:spPr>
          <a:xfrm>
            <a:off x="1313700" y="445025"/>
            <a:ext cx="7518600" cy="707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2CC"/>
              </a:buClr>
              <a:buSzPts val="3600"/>
              <a:buNone/>
              <a:defRPr>
                <a:solidFill>
                  <a:srgbClr val="FFF2CC"/>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7" name="Google Shape;37;p7"/>
          <p:cNvSpPr txBox="1">
            <a:spLocks noGrp="1"/>
          </p:cNvSpPr>
          <p:nvPr>
            <p:ph type="body" idx="1"/>
          </p:nvPr>
        </p:nvSpPr>
        <p:spPr>
          <a:xfrm>
            <a:off x="1174200" y="1499250"/>
            <a:ext cx="7658100" cy="320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F3F3F3"/>
              </a:buClr>
              <a:buSzPts val="1800"/>
              <a:buChar char="●"/>
              <a:defRPr>
                <a:solidFill>
                  <a:srgbClr val="F3F3F3"/>
                </a:solidFill>
              </a:defRPr>
            </a:lvl1pPr>
            <a:lvl2pPr marL="914400" lvl="1" indent="-317500" rtl="0">
              <a:spcBef>
                <a:spcPts val="0"/>
              </a:spcBef>
              <a:spcAft>
                <a:spcPts val="0"/>
              </a:spcAft>
              <a:buClr>
                <a:srgbClr val="F3F3F3"/>
              </a:buClr>
              <a:buSzPts val="1400"/>
              <a:buChar char="○"/>
              <a:defRPr>
                <a:solidFill>
                  <a:srgbClr val="F3F3F3"/>
                </a:solidFill>
              </a:defRPr>
            </a:lvl2pPr>
            <a:lvl3pPr marL="1371600" lvl="2" indent="-317500" rtl="0">
              <a:spcBef>
                <a:spcPts val="0"/>
              </a:spcBef>
              <a:spcAft>
                <a:spcPts val="0"/>
              </a:spcAft>
              <a:buClr>
                <a:srgbClr val="F3F3F3"/>
              </a:buClr>
              <a:buSzPts val="1400"/>
              <a:buChar char="■"/>
              <a:defRPr>
                <a:solidFill>
                  <a:srgbClr val="F3F3F3"/>
                </a:solidFill>
              </a:defRPr>
            </a:lvl3pPr>
            <a:lvl4pPr marL="1828800" lvl="3" indent="-317500" rtl="0">
              <a:spcBef>
                <a:spcPts val="0"/>
              </a:spcBef>
              <a:spcAft>
                <a:spcPts val="0"/>
              </a:spcAft>
              <a:buClr>
                <a:srgbClr val="F3F3F3"/>
              </a:buClr>
              <a:buSzPts val="1400"/>
              <a:buChar char="●"/>
              <a:defRPr>
                <a:solidFill>
                  <a:srgbClr val="F3F3F3"/>
                </a:solidFill>
              </a:defRPr>
            </a:lvl4pPr>
            <a:lvl5pPr marL="2286000" lvl="4" indent="-317500" rtl="0">
              <a:spcBef>
                <a:spcPts val="0"/>
              </a:spcBef>
              <a:spcAft>
                <a:spcPts val="0"/>
              </a:spcAft>
              <a:buClr>
                <a:srgbClr val="F3F3F3"/>
              </a:buClr>
              <a:buSzPts val="1400"/>
              <a:buChar char="○"/>
              <a:defRPr>
                <a:solidFill>
                  <a:srgbClr val="F3F3F3"/>
                </a:solidFill>
              </a:defRPr>
            </a:lvl5pPr>
            <a:lvl6pPr marL="2743200" lvl="5" indent="-317500" rtl="0">
              <a:spcBef>
                <a:spcPts val="0"/>
              </a:spcBef>
              <a:spcAft>
                <a:spcPts val="0"/>
              </a:spcAft>
              <a:buClr>
                <a:srgbClr val="F3F3F3"/>
              </a:buClr>
              <a:buSzPts val="1400"/>
              <a:buChar char="■"/>
              <a:defRPr>
                <a:solidFill>
                  <a:srgbClr val="F3F3F3"/>
                </a:solidFill>
              </a:defRPr>
            </a:lvl6pPr>
            <a:lvl7pPr marL="3200400" lvl="6" indent="-317500" rtl="0">
              <a:spcBef>
                <a:spcPts val="0"/>
              </a:spcBef>
              <a:spcAft>
                <a:spcPts val="0"/>
              </a:spcAft>
              <a:buClr>
                <a:srgbClr val="F3F3F3"/>
              </a:buClr>
              <a:buSzPts val="1400"/>
              <a:buChar char="●"/>
              <a:defRPr>
                <a:solidFill>
                  <a:srgbClr val="F3F3F3"/>
                </a:solidFill>
              </a:defRPr>
            </a:lvl7pPr>
            <a:lvl8pPr marL="3657600" lvl="7" indent="-317500" rtl="0">
              <a:spcBef>
                <a:spcPts val="0"/>
              </a:spcBef>
              <a:spcAft>
                <a:spcPts val="0"/>
              </a:spcAft>
              <a:buClr>
                <a:srgbClr val="F3F3F3"/>
              </a:buClr>
              <a:buSzPts val="1400"/>
              <a:buChar char="○"/>
              <a:defRPr>
                <a:solidFill>
                  <a:srgbClr val="F3F3F3"/>
                </a:solidFill>
              </a:defRPr>
            </a:lvl8pPr>
            <a:lvl9pPr marL="4114800" lvl="8" indent="-317500" rtl="0">
              <a:spcBef>
                <a:spcPts val="0"/>
              </a:spcBef>
              <a:spcAft>
                <a:spcPts val="0"/>
              </a:spcAft>
              <a:buClr>
                <a:srgbClr val="F3F3F3"/>
              </a:buClr>
              <a:buSzPts val="1400"/>
              <a:buChar char="■"/>
              <a:defRPr>
                <a:solidFill>
                  <a:srgbClr val="F3F3F3"/>
                </a:solidFill>
              </a:defRPr>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1165275" y="445025"/>
            <a:ext cx="76671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8"/>
          <p:cNvSpPr txBox="1">
            <a:spLocks noGrp="1"/>
          </p:cNvSpPr>
          <p:nvPr>
            <p:ph type="body" idx="1"/>
          </p:nvPr>
        </p:nvSpPr>
        <p:spPr>
          <a:xfrm>
            <a:off x="9975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8"/>
          <p:cNvSpPr txBox="1">
            <a:spLocks noGrp="1"/>
          </p:cNvSpPr>
          <p:nvPr>
            <p:ph type="body" idx="2"/>
          </p:nvPr>
        </p:nvSpPr>
        <p:spPr>
          <a:xfrm>
            <a:off x="50610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165275" y="445025"/>
            <a:ext cx="76671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1073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9" name="Google Shape;49;p10"/>
          <p:cNvSpPr txBox="1">
            <a:spLocks noGrp="1"/>
          </p:cNvSpPr>
          <p:nvPr>
            <p:ph type="body" idx="1"/>
          </p:nvPr>
        </p:nvSpPr>
        <p:spPr>
          <a:xfrm>
            <a:off x="1073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165275" y="445025"/>
            <a:ext cx="76671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980000"/>
              </a:buClr>
              <a:buSzPts val="3600"/>
              <a:buFont typeface="PT Sans Narrow"/>
              <a:buNone/>
              <a:defRPr sz="3600" b="1">
                <a:solidFill>
                  <a:srgbClr val="980000"/>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8" name="Google Shape;8;p1"/>
          <p:cNvSpPr txBox="1">
            <a:spLocks noGrp="1"/>
          </p:cNvSpPr>
          <p:nvPr>
            <p:ph type="body" idx="1"/>
          </p:nvPr>
        </p:nvSpPr>
        <p:spPr>
          <a:xfrm>
            <a:off x="1165200" y="1266325"/>
            <a:ext cx="76671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Open Sans"/>
              <a:buChar char="●"/>
              <a:defRPr sz="1800">
                <a:latin typeface="Open Sans"/>
                <a:ea typeface="Open Sans"/>
                <a:cs typeface="Open Sans"/>
                <a:sym typeface="Open Sans"/>
              </a:defRPr>
            </a:lvl1pPr>
            <a:lvl2pPr marL="914400" lvl="1" indent="-317500">
              <a:lnSpc>
                <a:spcPct val="115000"/>
              </a:lnSpc>
              <a:spcBef>
                <a:spcPts val="0"/>
              </a:spcBef>
              <a:spcAft>
                <a:spcPts val="0"/>
              </a:spcAft>
              <a:buSzPts val="1400"/>
              <a:buFont typeface="Open Sans"/>
              <a:buChar char="○"/>
              <a:defRPr>
                <a:latin typeface="Open Sans"/>
                <a:ea typeface="Open Sans"/>
                <a:cs typeface="Open Sans"/>
                <a:sym typeface="Open Sans"/>
              </a:defRPr>
            </a:lvl2pPr>
            <a:lvl3pPr marL="1371600" lvl="2" indent="-317500">
              <a:lnSpc>
                <a:spcPct val="115000"/>
              </a:lnSpc>
              <a:spcBef>
                <a:spcPts val="0"/>
              </a:spcBef>
              <a:spcAft>
                <a:spcPts val="0"/>
              </a:spcAft>
              <a:buSzPts val="1400"/>
              <a:buFont typeface="Open Sans"/>
              <a:buChar char="■"/>
              <a:defRPr>
                <a:latin typeface="Open Sans"/>
                <a:ea typeface="Open Sans"/>
                <a:cs typeface="Open Sans"/>
                <a:sym typeface="Open Sans"/>
              </a:defRPr>
            </a:lvl3pPr>
            <a:lvl4pPr marL="1828800" lvl="3" indent="-317500">
              <a:lnSpc>
                <a:spcPct val="115000"/>
              </a:lnSpc>
              <a:spcBef>
                <a:spcPts val="0"/>
              </a:spcBef>
              <a:spcAft>
                <a:spcPts val="0"/>
              </a:spcAft>
              <a:buSzPts val="1400"/>
              <a:buFont typeface="Open Sans"/>
              <a:buChar char="●"/>
              <a:defRPr>
                <a:latin typeface="Open Sans"/>
                <a:ea typeface="Open Sans"/>
                <a:cs typeface="Open Sans"/>
                <a:sym typeface="Open Sans"/>
              </a:defRPr>
            </a:lvl4pPr>
            <a:lvl5pPr marL="2286000" lvl="4" indent="-317500">
              <a:lnSpc>
                <a:spcPct val="115000"/>
              </a:lnSpc>
              <a:spcBef>
                <a:spcPts val="0"/>
              </a:spcBef>
              <a:spcAft>
                <a:spcPts val="0"/>
              </a:spcAft>
              <a:buSzPts val="1400"/>
              <a:buFont typeface="Open Sans"/>
              <a:buChar char="○"/>
              <a:defRPr>
                <a:latin typeface="Open Sans"/>
                <a:ea typeface="Open Sans"/>
                <a:cs typeface="Open Sans"/>
                <a:sym typeface="Open Sans"/>
              </a:defRPr>
            </a:lvl5pPr>
            <a:lvl6pPr marL="2743200" lvl="5" indent="-317500">
              <a:lnSpc>
                <a:spcPct val="115000"/>
              </a:lnSpc>
              <a:spcBef>
                <a:spcPts val="0"/>
              </a:spcBef>
              <a:spcAft>
                <a:spcPts val="0"/>
              </a:spcAft>
              <a:buSzPts val="1400"/>
              <a:buFont typeface="Open Sans"/>
              <a:buChar char="■"/>
              <a:defRPr>
                <a:latin typeface="Open Sans"/>
                <a:ea typeface="Open Sans"/>
                <a:cs typeface="Open Sans"/>
                <a:sym typeface="Open Sans"/>
              </a:defRPr>
            </a:lvl6pPr>
            <a:lvl7pPr marL="3200400" lvl="6" indent="-317500">
              <a:lnSpc>
                <a:spcPct val="115000"/>
              </a:lnSpc>
              <a:spcBef>
                <a:spcPts val="0"/>
              </a:spcBef>
              <a:spcAft>
                <a:spcPts val="0"/>
              </a:spcAft>
              <a:buSzPts val="1400"/>
              <a:buFont typeface="Open Sans"/>
              <a:buChar char="●"/>
              <a:defRPr>
                <a:latin typeface="Open Sans"/>
                <a:ea typeface="Open Sans"/>
                <a:cs typeface="Open Sans"/>
                <a:sym typeface="Open Sans"/>
              </a:defRPr>
            </a:lvl7pPr>
            <a:lvl8pPr marL="3657600" lvl="7" indent="-317500">
              <a:lnSpc>
                <a:spcPct val="115000"/>
              </a:lnSpc>
              <a:spcBef>
                <a:spcPts val="0"/>
              </a:spcBef>
              <a:spcAft>
                <a:spcPts val="0"/>
              </a:spcAft>
              <a:buSzPts val="1400"/>
              <a:buFont typeface="Open Sans"/>
              <a:buChar char="○"/>
              <a:defRPr>
                <a:latin typeface="Open Sans"/>
                <a:ea typeface="Open Sans"/>
                <a:cs typeface="Open Sans"/>
                <a:sym typeface="Open Sans"/>
              </a:defRPr>
            </a:lvl8pPr>
            <a:lvl9pPr marL="4114800" lvl="8" indent="-317500">
              <a:lnSpc>
                <a:spcPct val="115000"/>
              </a:lnSpc>
              <a:spcBef>
                <a:spcPts val="0"/>
              </a:spcBef>
              <a:spcAft>
                <a:spcPts val="0"/>
              </a:spcAft>
              <a:buSzPts val="1400"/>
              <a:buFont typeface="Open Sans"/>
              <a:buChar char="■"/>
              <a:defRPr>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3.xml"/><Relationship Id="rId9"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microsoft.com/office/2011/relationships/inkAction" Target="../ink/inkAction2.xml"/><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microsoft.com/office/2011/relationships/inkAction" Target="../ink/inkAction3.xml"/><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microsoft.com/office/2011/relationships/inkAction" Target="../ink/inkAction4.xml"/><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microsoft.com/office/2011/relationships/inkAction" Target="../ink/inkAction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1004150" y="129456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zh-TW" sz="3500" dirty="0"/>
              <a:t>JQF: Optimal JPEG Quantization Table Fusion by Simulated Annealing on Texture Images and Predicting Textures</a:t>
            </a:r>
            <a:endParaRPr sz="3500" dirty="0"/>
          </a:p>
        </p:txBody>
      </p:sp>
      <p:sp>
        <p:nvSpPr>
          <p:cNvPr id="74" name="Google Shape;74;p16"/>
          <p:cNvSpPr txBox="1">
            <a:spLocks noGrp="1"/>
          </p:cNvSpPr>
          <p:nvPr>
            <p:ph type="subTitle" idx="1"/>
          </p:nvPr>
        </p:nvSpPr>
        <p:spPr>
          <a:xfrm>
            <a:off x="2137225" y="2545258"/>
            <a:ext cx="4870500" cy="14001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852"/>
              <a:buNone/>
            </a:pPr>
            <a:r>
              <a:rPr lang="zh-TW" sz="1740"/>
              <a:t>Chen-Hsiu Huang and Ja-Ling Wu</a:t>
            </a:r>
            <a:endParaRPr sz="1740"/>
          </a:p>
          <a:p>
            <a:pPr marL="0" lvl="0" indent="0" algn="ctr" rtl="0">
              <a:lnSpc>
                <a:spcPct val="80000"/>
              </a:lnSpc>
              <a:spcBef>
                <a:spcPts val="0"/>
              </a:spcBef>
              <a:spcAft>
                <a:spcPts val="0"/>
              </a:spcAft>
              <a:buSzPts val="852"/>
              <a:buNone/>
            </a:pPr>
            <a:endParaRPr sz="1740"/>
          </a:p>
          <a:p>
            <a:pPr marL="0" lvl="0" indent="0" algn="ctr" rtl="0">
              <a:lnSpc>
                <a:spcPct val="80000"/>
              </a:lnSpc>
              <a:spcBef>
                <a:spcPts val="0"/>
              </a:spcBef>
              <a:spcAft>
                <a:spcPts val="0"/>
              </a:spcAft>
              <a:buSzPts val="852"/>
              <a:buNone/>
            </a:pPr>
            <a:r>
              <a:rPr lang="zh-TW" sz="1740"/>
              <a:t>Dept. CSIE, CMLab, DSP Group</a:t>
            </a:r>
            <a:endParaRPr sz="1740"/>
          </a:p>
          <a:p>
            <a:pPr marL="0" lvl="0" indent="0" algn="ctr" rtl="0">
              <a:lnSpc>
                <a:spcPct val="80000"/>
              </a:lnSpc>
              <a:spcBef>
                <a:spcPts val="0"/>
              </a:spcBef>
              <a:spcAft>
                <a:spcPts val="0"/>
              </a:spcAft>
              <a:buSzPts val="852"/>
              <a:buNone/>
            </a:pPr>
            <a:r>
              <a:rPr lang="zh-TW" sz="1740"/>
              <a:t>National Taiwan University</a:t>
            </a:r>
            <a:endParaRPr sz="1740"/>
          </a:p>
          <a:p>
            <a:pPr marL="0" lvl="0" indent="0" algn="ctr" rtl="0">
              <a:lnSpc>
                <a:spcPct val="80000"/>
              </a:lnSpc>
              <a:spcBef>
                <a:spcPts val="0"/>
              </a:spcBef>
              <a:spcAft>
                <a:spcPts val="0"/>
              </a:spcAft>
              <a:buSzPts val="852"/>
              <a:buNone/>
            </a:pPr>
            <a:endParaRPr sz="1740"/>
          </a:p>
          <a:p>
            <a:pPr marL="0" lvl="0" indent="0" algn="ctr" rtl="0">
              <a:lnSpc>
                <a:spcPct val="80000"/>
              </a:lnSpc>
              <a:spcBef>
                <a:spcPts val="0"/>
              </a:spcBef>
              <a:spcAft>
                <a:spcPts val="0"/>
              </a:spcAft>
              <a:buSzPts val="852"/>
              <a:buNone/>
            </a:pPr>
            <a:r>
              <a:rPr lang="zh-TW" sz="1740"/>
              <a:t>2021 Data Compression Conference</a:t>
            </a:r>
            <a:endParaRPr sz="1740"/>
          </a:p>
          <a:p>
            <a:pPr marL="0" lvl="0" indent="0" algn="ctr" rtl="0">
              <a:lnSpc>
                <a:spcPct val="80000"/>
              </a:lnSpc>
              <a:spcBef>
                <a:spcPts val="0"/>
              </a:spcBef>
              <a:spcAft>
                <a:spcPts val="0"/>
              </a:spcAft>
              <a:buSzPts val="852"/>
              <a:buNone/>
            </a:pPr>
            <a:endParaRPr sz="1740"/>
          </a:p>
        </p:txBody>
      </p:sp>
      <p:pic>
        <p:nvPicPr>
          <p:cNvPr id="8" name="視訊 7">
            <a:hlinkClick r:id="" action="ppaction://media"/>
            <a:extLst>
              <a:ext uri="{FF2B5EF4-FFF2-40B4-BE49-F238E27FC236}">
                <a16:creationId xmlns:a16="http://schemas.microsoft.com/office/drawing/2014/main" id="{84F5FCFA-10DF-489E-BB9B-F0FE2794F8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429500" y="3857625"/>
            <a:ext cx="1714499"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09"/>
    </mc:Choice>
    <mc:Fallback>
      <p:transition spd="slow" advTm="1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1174275" y="445025"/>
            <a:ext cx="76581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Agenda</a:t>
            </a:r>
            <a:endParaRPr/>
          </a:p>
        </p:txBody>
      </p:sp>
      <p:sp>
        <p:nvSpPr>
          <p:cNvPr id="80" name="Google Shape;80;p17"/>
          <p:cNvSpPr txBox="1">
            <a:spLocks noGrp="1"/>
          </p:cNvSpPr>
          <p:nvPr>
            <p:ph type="body" idx="1"/>
          </p:nvPr>
        </p:nvSpPr>
        <p:spPr>
          <a:xfrm>
            <a:off x="1174200" y="1266325"/>
            <a:ext cx="76581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TW" dirty="0"/>
              <a:t>Motivation</a:t>
            </a:r>
            <a:endParaRPr dirty="0"/>
          </a:p>
          <a:p>
            <a:pPr marL="457200" lvl="0" indent="-342900" algn="l" rtl="0">
              <a:spcBef>
                <a:spcPts val="0"/>
              </a:spcBef>
              <a:spcAft>
                <a:spcPts val="0"/>
              </a:spcAft>
              <a:buSzPts val="1800"/>
              <a:buChar char="●"/>
            </a:pPr>
            <a:r>
              <a:rPr lang="zh-TW" dirty="0"/>
              <a:t>Proposed </a:t>
            </a:r>
            <a:r>
              <a:rPr lang="en-US" altLang="zh-TW" dirty="0"/>
              <a:t>JQF </a:t>
            </a:r>
            <a:r>
              <a:rPr lang="zh-TW" dirty="0"/>
              <a:t>Framework</a:t>
            </a:r>
            <a:endParaRPr dirty="0"/>
          </a:p>
          <a:p>
            <a:pPr marL="914400" lvl="1" indent="-330200" algn="l" rtl="0">
              <a:spcBef>
                <a:spcPts val="0"/>
              </a:spcBef>
              <a:spcAft>
                <a:spcPts val="0"/>
              </a:spcAft>
              <a:buSzPts val="1600"/>
              <a:buChar char="○"/>
            </a:pPr>
            <a:r>
              <a:rPr lang="zh-TW" sz="1600" dirty="0"/>
              <a:t>Texture training and mosaic image annealing flow</a:t>
            </a:r>
            <a:endParaRPr sz="1600" dirty="0"/>
          </a:p>
          <a:p>
            <a:pPr marL="914400" lvl="1" indent="-330200" algn="l" rtl="0">
              <a:spcBef>
                <a:spcPts val="0"/>
              </a:spcBef>
              <a:spcAft>
                <a:spcPts val="0"/>
              </a:spcAft>
              <a:buSzPts val="1600"/>
              <a:buChar char="○"/>
            </a:pPr>
            <a:r>
              <a:rPr lang="zh-TW" sz="1600" dirty="0"/>
              <a:t>Texture prediction and quantization table fusion flow</a:t>
            </a:r>
            <a:endParaRPr sz="1600" dirty="0"/>
          </a:p>
          <a:p>
            <a:pPr marL="457200" lvl="0" indent="-342900" algn="l" rtl="0">
              <a:spcBef>
                <a:spcPts val="0"/>
              </a:spcBef>
              <a:spcAft>
                <a:spcPts val="0"/>
              </a:spcAft>
              <a:buSzPts val="1800"/>
              <a:buChar char="●"/>
            </a:pPr>
            <a:r>
              <a:rPr lang="zh-TW" dirty="0"/>
              <a:t>Experimental Results</a:t>
            </a:r>
            <a:endParaRPr dirty="0"/>
          </a:p>
          <a:p>
            <a:pPr marL="457200" lvl="0" indent="-342900" algn="l" rtl="0">
              <a:spcBef>
                <a:spcPts val="0"/>
              </a:spcBef>
              <a:spcAft>
                <a:spcPts val="0"/>
              </a:spcAft>
              <a:buSzPts val="1800"/>
              <a:buChar char="●"/>
            </a:pPr>
            <a:r>
              <a:rPr lang="zh-TW" dirty="0"/>
              <a:t>Conclusion</a:t>
            </a:r>
            <a:endParaRPr dirty="0"/>
          </a:p>
        </p:txBody>
      </p:sp>
      <p:pic>
        <p:nvPicPr>
          <p:cNvPr id="81" name="Google Shape;81;p17"/>
          <p:cNvPicPr preferRelativeResize="0"/>
          <p:nvPr/>
        </p:nvPicPr>
        <p:blipFill>
          <a:blip r:embed="rId5">
            <a:alphaModFix/>
          </a:blip>
          <a:stretch>
            <a:fillRect/>
          </a:stretch>
        </p:blipFill>
        <p:spPr>
          <a:xfrm>
            <a:off x="4050321" y="3011500"/>
            <a:ext cx="4822825" cy="1753750"/>
          </a:xfrm>
          <a:prstGeom prst="rect">
            <a:avLst/>
          </a:prstGeom>
          <a:noFill/>
          <a:ln>
            <a:noFill/>
          </a:ln>
        </p:spPr>
      </p:pic>
      <p:pic>
        <p:nvPicPr>
          <p:cNvPr id="8" name="音訊 7">
            <a:hlinkClick r:id="" action="ppaction://media"/>
            <a:extLst>
              <a:ext uri="{FF2B5EF4-FFF2-40B4-BE49-F238E27FC236}">
                <a16:creationId xmlns:a16="http://schemas.microsoft.com/office/drawing/2014/main" id="{2993D5A8-5572-42EE-9FE8-7600E3DA6C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47"/>
    </mc:Choice>
    <mc:Fallback>
      <p:transition spd="slow" advTm="2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1163250" y="140225"/>
            <a:ext cx="76692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The JPEG Coding Flow</a:t>
            </a:r>
            <a:endParaRPr/>
          </a:p>
        </p:txBody>
      </p:sp>
      <p:sp>
        <p:nvSpPr>
          <p:cNvPr id="87" name="Google Shape;87;p18"/>
          <p:cNvSpPr/>
          <p:nvPr/>
        </p:nvSpPr>
        <p:spPr>
          <a:xfrm rot="-5400000">
            <a:off x="2729175" y="2144525"/>
            <a:ext cx="1086900" cy="243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000"/>
              <a:t>DCT</a:t>
            </a:r>
            <a:endParaRPr sz="1000"/>
          </a:p>
        </p:txBody>
      </p:sp>
      <p:sp>
        <p:nvSpPr>
          <p:cNvPr id="88" name="Google Shape;88;p18"/>
          <p:cNvSpPr/>
          <p:nvPr/>
        </p:nvSpPr>
        <p:spPr>
          <a:xfrm rot="-5400000">
            <a:off x="3308100" y="2144525"/>
            <a:ext cx="1093200" cy="243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000"/>
              <a:t>Quantize</a:t>
            </a:r>
            <a:endParaRPr sz="1000"/>
          </a:p>
        </p:txBody>
      </p:sp>
      <p:sp>
        <p:nvSpPr>
          <p:cNvPr id="89" name="Google Shape;89;p18"/>
          <p:cNvSpPr/>
          <p:nvPr/>
        </p:nvSpPr>
        <p:spPr>
          <a:xfrm rot="-5400000">
            <a:off x="3887025" y="2144525"/>
            <a:ext cx="1099500" cy="243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000"/>
              <a:t>Entropy encode</a:t>
            </a:r>
            <a:endParaRPr sz="1000"/>
          </a:p>
        </p:txBody>
      </p:sp>
      <p:sp>
        <p:nvSpPr>
          <p:cNvPr id="90" name="Google Shape;90;p18"/>
          <p:cNvSpPr/>
          <p:nvPr/>
        </p:nvSpPr>
        <p:spPr>
          <a:xfrm rot="-5400000">
            <a:off x="4469100" y="2144525"/>
            <a:ext cx="1099500" cy="243300"/>
          </a:xfrm>
          <a:prstGeom prst="rect">
            <a:avLst/>
          </a:prstGeom>
          <a:solidFill>
            <a:srgbClr val="FFFFFF"/>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000"/>
              <a:t>bitstream</a:t>
            </a:r>
            <a:endParaRPr sz="1000"/>
          </a:p>
        </p:txBody>
      </p:sp>
      <p:sp>
        <p:nvSpPr>
          <p:cNvPr id="91" name="Google Shape;91;p18"/>
          <p:cNvSpPr/>
          <p:nvPr/>
        </p:nvSpPr>
        <p:spPr>
          <a:xfrm rot="-5400000">
            <a:off x="5051175" y="2144525"/>
            <a:ext cx="1099500" cy="243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000"/>
              <a:t>Entropy decode</a:t>
            </a:r>
            <a:endParaRPr sz="1000"/>
          </a:p>
        </p:txBody>
      </p:sp>
      <p:sp>
        <p:nvSpPr>
          <p:cNvPr id="92" name="Google Shape;92;p18"/>
          <p:cNvSpPr/>
          <p:nvPr/>
        </p:nvSpPr>
        <p:spPr>
          <a:xfrm rot="-5400000">
            <a:off x="5636400" y="2144525"/>
            <a:ext cx="1093200" cy="243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000"/>
              <a:t>de-Quantize</a:t>
            </a:r>
            <a:endParaRPr sz="1000"/>
          </a:p>
        </p:txBody>
      </p:sp>
      <p:sp>
        <p:nvSpPr>
          <p:cNvPr id="93" name="Google Shape;93;p18"/>
          <p:cNvSpPr/>
          <p:nvPr/>
        </p:nvSpPr>
        <p:spPr>
          <a:xfrm rot="-5400000">
            <a:off x="6221625" y="2144525"/>
            <a:ext cx="1086900" cy="243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1000"/>
              <a:t>IDCT</a:t>
            </a:r>
            <a:endParaRPr sz="1000"/>
          </a:p>
        </p:txBody>
      </p:sp>
      <p:cxnSp>
        <p:nvCxnSpPr>
          <p:cNvPr id="94" name="Google Shape;94;p18"/>
          <p:cNvCxnSpPr>
            <a:stCxn id="95" idx="0"/>
            <a:endCxn id="88" idx="1"/>
          </p:cNvCxnSpPr>
          <p:nvPr/>
        </p:nvCxnSpPr>
        <p:spPr>
          <a:xfrm rot="5400000" flipH="1">
            <a:off x="3594690" y="3072728"/>
            <a:ext cx="765300" cy="245400"/>
          </a:xfrm>
          <a:prstGeom prst="bentConnector3">
            <a:avLst>
              <a:gd name="adj1" fmla="val 50000"/>
            </a:avLst>
          </a:prstGeom>
          <a:noFill/>
          <a:ln w="9525" cap="flat" cmpd="sng">
            <a:solidFill>
              <a:schemeClr val="dk2"/>
            </a:solidFill>
            <a:prstDash val="dot"/>
            <a:round/>
            <a:headEnd type="none" w="med" len="med"/>
            <a:tailEnd type="triangle" w="med" len="med"/>
          </a:ln>
        </p:spPr>
      </p:cxnSp>
      <p:cxnSp>
        <p:nvCxnSpPr>
          <p:cNvPr id="96" name="Google Shape;96;p18"/>
          <p:cNvCxnSpPr>
            <a:stCxn id="95" idx="0"/>
            <a:endCxn id="92" idx="1"/>
          </p:cNvCxnSpPr>
          <p:nvPr/>
        </p:nvCxnSpPr>
        <p:spPr>
          <a:xfrm rot="-5400000">
            <a:off x="4758840" y="2153978"/>
            <a:ext cx="765300" cy="2082900"/>
          </a:xfrm>
          <a:prstGeom prst="bentConnector3">
            <a:avLst>
              <a:gd name="adj1" fmla="val 50000"/>
            </a:avLst>
          </a:prstGeom>
          <a:noFill/>
          <a:ln w="9525" cap="flat" cmpd="sng">
            <a:solidFill>
              <a:schemeClr val="dk2"/>
            </a:solidFill>
            <a:prstDash val="dot"/>
            <a:round/>
            <a:headEnd type="none" w="med" len="med"/>
            <a:tailEnd type="triangle" w="med" len="med"/>
          </a:ln>
        </p:spPr>
      </p:cxnSp>
      <p:grpSp>
        <p:nvGrpSpPr>
          <p:cNvPr id="97" name="Google Shape;97;p18"/>
          <p:cNvGrpSpPr/>
          <p:nvPr/>
        </p:nvGrpSpPr>
        <p:grpSpPr>
          <a:xfrm>
            <a:off x="3410553" y="3578075"/>
            <a:ext cx="3207289" cy="1099500"/>
            <a:chOff x="3715353" y="3578075"/>
            <a:chExt cx="3207289" cy="1099500"/>
          </a:xfrm>
        </p:grpSpPr>
        <p:pic>
          <p:nvPicPr>
            <p:cNvPr id="95" name="Google Shape;95;p18"/>
            <p:cNvPicPr preferRelativeResize="0"/>
            <p:nvPr/>
          </p:nvPicPr>
          <p:blipFill rotWithShape="1">
            <a:blip r:embed="rId5">
              <a:alphaModFix/>
            </a:blip>
            <a:srcRect l="26980"/>
            <a:stretch/>
          </p:blipFill>
          <p:spPr>
            <a:xfrm>
              <a:off x="3715353" y="3578078"/>
              <a:ext cx="1378975" cy="976996"/>
            </a:xfrm>
            <a:prstGeom prst="rect">
              <a:avLst/>
            </a:prstGeom>
            <a:noFill/>
            <a:ln>
              <a:noFill/>
            </a:ln>
          </p:spPr>
        </p:pic>
        <p:pic>
          <p:nvPicPr>
            <p:cNvPr id="98" name="Google Shape;98;p18"/>
            <p:cNvPicPr preferRelativeResize="0"/>
            <p:nvPr/>
          </p:nvPicPr>
          <p:blipFill>
            <a:blip r:embed="rId6">
              <a:alphaModFix/>
            </a:blip>
            <a:stretch>
              <a:fillRect/>
            </a:stretch>
          </p:blipFill>
          <p:spPr>
            <a:xfrm>
              <a:off x="5296065" y="3578075"/>
              <a:ext cx="1626576" cy="1099500"/>
            </a:xfrm>
            <a:prstGeom prst="rect">
              <a:avLst/>
            </a:prstGeom>
            <a:noFill/>
            <a:ln>
              <a:noFill/>
            </a:ln>
          </p:spPr>
        </p:pic>
        <p:sp>
          <p:nvSpPr>
            <p:cNvPr id="99" name="Google Shape;99;p18"/>
            <p:cNvSpPr txBox="1"/>
            <p:nvPr/>
          </p:nvSpPr>
          <p:spPr>
            <a:xfrm>
              <a:off x="5135250" y="3972225"/>
              <a:ext cx="201600" cy="21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zh-TW" b="1">
                  <a:latin typeface="Open Sans"/>
                  <a:ea typeface="Open Sans"/>
                  <a:cs typeface="Open Sans"/>
                  <a:sym typeface="Open Sans"/>
                </a:rPr>
                <a:t>X</a:t>
              </a:r>
              <a:endParaRPr b="1">
                <a:latin typeface="Open Sans"/>
                <a:ea typeface="Open Sans"/>
                <a:cs typeface="Open Sans"/>
                <a:sym typeface="Open Sans"/>
              </a:endParaRPr>
            </a:p>
          </p:txBody>
        </p:sp>
      </p:grpSp>
      <p:cxnSp>
        <p:nvCxnSpPr>
          <p:cNvPr id="100" name="Google Shape;100;p18"/>
          <p:cNvCxnSpPr>
            <a:stCxn id="101" idx="3"/>
            <a:endCxn id="87" idx="0"/>
          </p:cNvCxnSpPr>
          <p:nvPr/>
        </p:nvCxnSpPr>
        <p:spPr>
          <a:xfrm>
            <a:off x="2812275"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02" name="Google Shape;102;p18"/>
          <p:cNvCxnSpPr>
            <a:stCxn id="87" idx="2"/>
            <a:endCxn id="88" idx="0"/>
          </p:cNvCxnSpPr>
          <p:nvPr/>
        </p:nvCxnSpPr>
        <p:spPr>
          <a:xfrm>
            <a:off x="3394275"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03" name="Google Shape;103;p18"/>
          <p:cNvCxnSpPr>
            <a:stCxn id="88" idx="2"/>
            <a:endCxn id="89" idx="0"/>
          </p:cNvCxnSpPr>
          <p:nvPr/>
        </p:nvCxnSpPr>
        <p:spPr>
          <a:xfrm>
            <a:off x="3976350"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04" name="Google Shape;104;p18"/>
          <p:cNvCxnSpPr>
            <a:stCxn id="89" idx="2"/>
            <a:endCxn id="90" idx="0"/>
          </p:cNvCxnSpPr>
          <p:nvPr/>
        </p:nvCxnSpPr>
        <p:spPr>
          <a:xfrm>
            <a:off x="4558425"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05" name="Google Shape;105;p18"/>
          <p:cNvCxnSpPr>
            <a:stCxn id="90" idx="2"/>
            <a:endCxn id="91" idx="0"/>
          </p:cNvCxnSpPr>
          <p:nvPr/>
        </p:nvCxnSpPr>
        <p:spPr>
          <a:xfrm>
            <a:off x="5140500"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06" name="Google Shape;106;p18"/>
          <p:cNvCxnSpPr>
            <a:stCxn id="91" idx="2"/>
            <a:endCxn id="92" idx="0"/>
          </p:cNvCxnSpPr>
          <p:nvPr/>
        </p:nvCxnSpPr>
        <p:spPr>
          <a:xfrm>
            <a:off x="5722575"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07" name="Google Shape;107;p18"/>
          <p:cNvCxnSpPr>
            <a:stCxn id="92" idx="2"/>
            <a:endCxn id="93" idx="0"/>
          </p:cNvCxnSpPr>
          <p:nvPr/>
        </p:nvCxnSpPr>
        <p:spPr>
          <a:xfrm>
            <a:off x="6304650"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08" name="Google Shape;108;p18"/>
          <p:cNvCxnSpPr>
            <a:stCxn id="93" idx="2"/>
            <a:endCxn id="109" idx="1"/>
          </p:cNvCxnSpPr>
          <p:nvPr/>
        </p:nvCxnSpPr>
        <p:spPr>
          <a:xfrm>
            <a:off x="6886725" y="2266175"/>
            <a:ext cx="338700" cy="0"/>
          </a:xfrm>
          <a:prstGeom prst="straightConnector1">
            <a:avLst/>
          </a:prstGeom>
          <a:noFill/>
          <a:ln w="9525" cap="flat" cmpd="sng">
            <a:solidFill>
              <a:schemeClr val="dk2"/>
            </a:solidFill>
            <a:prstDash val="solid"/>
            <a:round/>
            <a:headEnd type="none" w="med" len="med"/>
            <a:tailEnd type="triangle" w="med" len="med"/>
          </a:ln>
        </p:spPr>
      </p:cxnSp>
      <p:cxnSp>
        <p:nvCxnSpPr>
          <p:cNvPr id="110" name="Google Shape;110;p18"/>
          <p:cNvCxnSpPr>
            <a:stCxn id="111" idx="0"/>
            <a:endCxn id="112" idx="0"/>
          </p:cNvCxnSpPr>
          <p:nvPr/>
        </p:nvCxnSpPr>
        <p:spPr>
          <a:xfrm rot="-5400000" flipH="1">
            <a:off x="5047525" y="-1163820"/>
            <a:ext cx="600" cy="5904900"/>
          </a:xfrm>
          <a:prstGeom prst="bentConnector3">
            <a:avLst>
              <a:gd name="adj1" fmla="val -39687500"/>
            </a:avLst>
          </a:prstGeom>
          <a:noFill/>
          <a:ln w="9525" cap="flat" cmpd="sng">
            <a:solidFill>
              <a:schemeClr val="dk2"/>
            </a:solidFill>
            <a:prstDash val="dash"/>
            <a:round/>
            <a:headEnd type="triangle" w="med" len="med"/>
            <a:tailEnd type="triangle" w="med" len="med"/>
          </a:ln>
        </p:spPr>
      </p:cxnSp>
      <p:sp>
        <p:nvSpPr>
          <p:cNvPr id="113" name="Google Shape;113;p18"/>
          <p:cNvSpPr txBox="1"/>
          <p:nvPr/>
        </p:nvSpPr>
        <p:spPr>
          <a:xfrm>
            <a:off x="6853325" y="3578075"/>
            <a:ext cx="1527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900">
                <a:latin typeface="Open Sans"/>
                <a:ea typeface="Open Sans"/>
                <a:cs typeface="Open Sans"/>
                <a:sym typeface="Open Sans"/>
              </a:rPr>
              <a:t>Quality scaling factor</a:t>
            </a:r>
            <a:endParaRPr sz="900">
              <a:latin typeface="Open Sans"/>
              <a:ea typeface="Open Sans"/>
              <a:cs typeface="Open Sans"/>
              <a:sym typeface="Open Sans"/>
            </a:endParaRPr>
          </a:p>
        </p:txBody>
      </p:sp>
      <p:pic>
        <p:nvPicPr>
          <p:cNvPr id="114" name="Google Shape;114;p18"/>
          <p:cNvPicPr preferRelativeResize="0"/>
          <p:nvPr/>
        </p:nvPicPr>
        <p:blipFill>
          <a:blip r:embed="rId7">
            <a:alphaModFix/>
          </a:blip>
          <a:stretch>
            <a:fillRect/>
          </a:stretch>
        </p:blipFill>
        <p:spPr>
          <a:xfrm>
            <a:off x="6886725" y="3901175"/>
            <a:ext cx="1830200" cy="417883"/>
          </a:xfrm>
          <a:prstGeom prst="rect">
            <a:avLst/>
          </a:prstGeom>
          <a:noFill/>
          <a:ln>
            <a:noFill/>
          </a:ln>
        </p:spPr>
      </p:pic>
      <p:pic>
        <p:nvPicPr>
          <p:cNvPr id="111" name="Google Shape;111;p18"/>
          <p:cNvPicPr preferRelativeResize="0"/>
          <p:nvPr/>
        </p:nvPicPr>
        <p:blipFill>
          <a:blip r:embed="rId8">
            <a:alphaModFix/>
          </a:blip>
          <a:stretch>
            <a:fillRect/>
          </a:stretch>
        </p:blipFill>
        <p:spPr>
          <a:xfrm>
            <a:off x="1378625" y="1788330"/>
            <a:ext cx="1433501" cy="955683"/>
          </a:xfrm>
          <a:prstGeom prst="rect">
            <a:avLst/>
          </a:prstGeom>
          <a:noFill/>
          <a:ln>
            <a:noFill/>
          </a:ln>
        </p:spPr>
      </p:pic>
      <p:pic>
        <p:nvPicPr>
          <p:cNvPr id="112" name="Google Shape;112;p18"/>
          <p:cNvPicPr preferRelativeResize="0"/>
          <p:nvPr/>
        </p:nvPicPr>
        <p:blipFill>
          <a:blip r:embed="rId8">
            <a:alphaModFix/>
          </a:blip>
          <a:stretch>
            <a:fillRect/>
          </a:stretch>
        </p:blipFill>
        <p:spPr>
          <a:xfrm>
            <a:off x="7283425" y="1788342"/>
            <a:ext cx="1433501" cy="955683"/>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7" name="筆跡 6">
                <a:extLst>
                  <a:ext uri="{FF2B5EF4-FFF2-40B4-BE49-F238E27FC236}">
                    <a16:creationId xmlns:a16="http://schemas.microsoft.com/office/drawing/2014/main" id="{613A7575-5CC2-4E8B-8F2E-D494725194A0}"/>
                  </a:ext>
                </a:extLst>
              </p14:cNvPr>
              <p14:cNvContentPartPr/>
              <p14:nvPr>
                <p:extLst>
                  <p:ext uri="{42D2F446-02D8-4167-A562-619A0277C38B}">
                    <p15:isNarration xmlns:p15="http://schemas.microsoft.com/office/powerpoint/2012/main" val="1"/>
                  </p:ext>
                </p:extLst>
              </p14:nvPr>
            </p14:nvContentPartPr>
            <p14:xfrm>
              <a:off x="3097800" y="2027520"/>
              <a:ext cx="5083920" cy="2679840"/>
            </p14:xfrm>
          </p:contentPart>
        </mc:Choice>
        <mc:Fallback>
          <p:pic>
            <p:nvPicPr>
              <p:cNvPr id="7" name="筆跡 6">
                <a:extLst>
                  <a:ext uri="{FF2B5EF4-FFF2-40B4-BE49-F238E27FC236}">
                    <a16:creationId xmlns:a16="http://schemas.microsoft.com/office/drawing/2014/main" id="{613A7575-5CC2-4E8B-8F2E-D494725194A0}"/>
                  </a:ext>
                </a:extLst>
              </p:cNvPr>
              <p:cNvPicPr>
                <a:picLocks noGrp="1" noRot="1" noChangeAspect="1" noMove="1" noResize="1" noEditPoints="1" noAdjustHandles="1" noChangeArrowheads="1" noChangeShapeType="1"/>
              </p:cNvPicPr>
              <p:nvPr/>
            </p:nvPicPr>
            <p:blipFill>
              <a:blip r:embed="rId10"/>
              <a:stretch>
                <a:fillRect/>
              </a:stretch>
            </p:blipFill>
            <p:spPr>
              <a:xfrm>
                <a:off x="3088440" y="2018160"/>
                <a:ext cx="5102640" cy="2698560"/>
              </a:xfrm>
              <a:prstGeom prst="rect">
                <a:avLst/>
              </a:prstGeom>
            </p:spPr>
          </p:pic>
        </mc:Fallback>
      </mc:AlternateContent>
      <p:pic>
        <p:nvPicPr>
          <p:cNvPr id="8" name="音訊 7">
            <a:hlinkClick r:id="" action="ppaction://media"/>
            <a:extLst>
              <a:ext uri="{FF2B5EF4-FFF2-40B4-BE49-F238E27FC236}">
                <a16:creationId xmlns:a16="http://schemas.microsoft.com/office/drawing/2014/main" id="{E7622AFF-701E-47D0-BB9D-98F4A20559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79"/>
    </mc:Choice>
    <mc:Fallback>
      <p:transition spd="slow" advTm="35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1174275" y="445025"/>
            <a:ext cx="76581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Motivation</a:t>
            </a:r>
            <a:endParaRPr/>
          </a:p>
        </p:txBody>
      </p:sp>
      <p:sp>
        <p:nvSpPr>
          <p:cNvPr id="120" name="Google Shape;120;p19"/>
          <p:cNvSpPr txBox="1">
            <a:spLocks noGrp="1"/>
          </p:cNvSpPr>
          <p:nvPr>
            <p:ph type="body" idx="1"/>
          </p:nvPr>
        </p:nvSpPr>
        <p:spPr>
          <a:xfrm>
            <a:off x="1174200" y="1266325"/>
            <a:ext cx="7658100" cy="3302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zh-TW" dirty="0"/>
              <a:t>It’s challenging to find an optimal JPEG quantization table due to the </a:t>
            </a:r>
            <a:r>
              <a:rPr lang="zh-TW" u="sng" dirty="0"/>
              <a:t>numerous solution space</a:t>
            </a:r>
            <a:r>
              <a:rPr lang="zh-TW" dirty="0"/>
              <a:t> and lack of </a:t>
            </a:r>
            <a:r>
              <a:rPr lang="zh-TW" u="sng" dirty="0"/>
              <a:t>reliable quality measurement</a:t>
            </a:r>
            <a:r>
              <a:rPr lang="zh-TW" dirty="0"/>
              <a:t> that accurately model the HVS</a:t>
            </a:r>
            <a:endParaRPr dirty="0"/>
          </a:p>
          <a:p>
            <a:pPr marL="457200" lvl="0" indent="-342900" algn="l" rtl="0">
              <a:spcBef>
                <a:spcPts val="0"/>
              </a:spcBef>
              <a:spcAft>
                <a:spcPts val="0"/>
              </a:spcAft>
              <a:buSzPts val="1800"/>
              <a:buChar char="●"/>
            </a:pPr>
            <a:r>
              <a:rPr lang="zh-TW" dirty="0"/>
              <a:t>We try to solve the dilemma of balancing between </a:t>
            </a:r>
            <a:r>
              <a:rPr lang="zh-TW" u="sng" dirty="0"/>
              <a:t>computational cost</a:t>
            </a:r>
            <a:r>
              <a:rPr lang="zh-TW" dirty="0"/>
              <a:t> [12] and </a:t>
            </a:r>
            <a:r>
              <a:rPr lang="zh-TW" u="sng" dirty="0"/>
              <a:t>image specific optimality</a:t>
            </a:r>
            <a:r>
              <a:rPr lang="zh-TW" dirty="0"/>
              <a:t> [11] by introducing a new concept of </a:t>
            </a:r>
            <a:r>
              <a:rPr lang="zh-TW" b="1" dirty="0">
                <a:solidFill>
                  <a:srgbClr val="980000"/>
                </a:solidFill>
              </a:rPr>
              <a:t>texture mosaic images</a:t>
            </a:r>
            <a:endParaRPr b="1" dirty="0">
              <a:solidFill>
                <a:srgbClr val="980000"/>
              </a:solidFill>
            </a:endParaRPr>
          </a:p>
        </p:txBody>
      </p:sp>
      <p:sp>
        <p:nvSpPr>
          <p:cNvPr id="121" name="Google Shape;121;p19"/>
          <p:cNvSpPr txBox="1"/>
          <p:nvPr/>
        </p:nvSpPr>
        <p:spPr>
          <a:xfrm>
            <a:off x="1408500" y="4111475"/>
            <a:ext cx="75120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TW" sz="900">
                <a:latin typeface="Open Sans"/>
                <a:ea typeface="Open Sans"/>
                <a:cs typeface="Open Sans"/>
                <a:sym typeface="Open Sans"/>
              </a:rPr>
              <a:t>[11] Hopkins, Max, Mitzenmacher, Michael, Wagner-Carena, Sebastian: Simulated annealing for jpeg quantization , arXiv preprint arXiv:1709.00649 , 2017</a:t>
            </a:r>
            <a:endParaRPr sz="900">
              <a:latin typeface="Open Sans"/>
              <a:ea typeface="Open Sans"/>
              <a:cs typeface="Open Sans"/>
              <a:sym typeface="Open Sans"/>
            </a:endParaRPr>
          </a:p>
          <a:p>
            <a:pPr marL="0" lvl="0" indent="0" algn="l" rtl="0">
              <a:spcBef>
                <a:spcPts val="0"/>
              </a:spcBef>
              <a:spcAft>
                <a:spcPts val="0"/>
              </a:spcAft>
              <a:buNone/>
            </a:pPr>
            <a:r>
              <a:rPr lang="zh-TW" sz="900">
                <a:latin typeface="Open Sans"/>
                <a:ea typeface="Open Sans"/>
                <a:cs typeface="Open Sans"/>
                <a:sym typeface="Open Sans"/>
              </a:rPr>
              <a:t>[12] Alakuijala, Jyrki, Obryk, Robert, Stoliarchuk, Ostap, Szabadka, Zoltan, Vandevenne, Lode, Wassenberg, Jan: Guetzli: Perceptually guided jpeg encoder , arXiv preprint arXiv:1703.04421 , 2017</a:t>
            </a:r>
            <a:endParaRPr sz="900">
              <a:latin typeface="Open Sans"/>
              <a:ea typeface="Open Sans"/>
              <a:cs typeface="Open Sans"/>
              <a:sym typeface="Open Sans"/>
            </a:endParaRPr>
          </a:p>
        </p:txBody>
      </p:sp>
      <p:pic>
        <p:nvPicPr>
          <p:cNvPr id="3" name="音訊 2">
            <a:hlinkClick r:id="" action="ppaction://media"/>
            <a:extLst>
              <a:ext uri="{FF2B5EF4-FFF2-40B4-BE49-F238E27FC236}">
                <a16:creationId xmlns:a16="http://schemas.microsoft.com/office/drawing/2014/main" id="{E348173E-485E-4BA2-9DFE-F96140960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568"/>
    </mc:Choice>
    <mc:Fallback>
      <p:transition spd="slow" advTm="2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1174275" y="64025"/>
            <a:ext cx="76581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Proposed Framework</a:t>
            </a:r>
            <a:endParaRPr/>
          </a:p>
        </p:txBody>
      </p:sp>
      <p:sp>
        <p:nvSpPr>
          <p:cNvPr id="127" name="Google Shape;127;p20"/>
          <p:cNvSpPr txBox="1">
            <a:spLocks noGrp="1"/>
          </p:cNvSpPr>
          <p:nvPr>
            <p:ph type="body" idx="1"/>
          </p:nvPr>
        </p:nvSpPr>
        <p:spPr>
          <a:xfrm>
            <a:off x="1174200" y="1266325"/>
            <a:ext cx="76581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8" name="Google Shape;128;p20"/>
          <p:cNvPicPr preferRelativeResize="0"/>
          <p:nvPr/>
        </p:nvPicPr>
        <p:blipFill>
          <a:blip r:embed="rId5">
            <a:alphaModFix/>
          </a:blip>
          <a:stretch>
            <a:fillRect/>
          </a:stretch>
        </p:blipFill>
        <p:spPr>
          <a:xfrm>
            <a:off x="2110400" y="771425"/>
            <a:ext cx="5785849" cy="4017350"/>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21" name="筆跡 20">
                <a:extLst>
                  <a:ext uri="{FF2B5EF4-FFF2-40B4-BE49-F238E27FC236}">
                    <a16:creationId xmlns:a16="http://schemas.microsoft.com/office/drawing/2014/main" id="{C1678EB8-04E5-4693-AA1B-F9A18020A78F}"/>
                  </a:ext>
                </a:extLst>
              </p14:cNvPr>
              <p14:cNvContentPartPr/>
              <p14:nvPr>
                <p:extLst>
                  <p:ext uri="{42D2F446-02D8-4167-A562-619A0277C38B}">
                    <p15:isNarration xmlns:p15="http://schemas.microsoft.com/office/powerpoint/2012/main" val="1"/>
                  </p:ext>
                </p:extLst>
              </p14:nvPr>
            </p14:nvContentPartPr>
            <p14:xfrm>
              <a:off x="2876760" y="759600"/>
              <a:ext cx="4629240" cy="2649960"/>
            </p14:xfrm>
          </p:contentPart>
        </mc:Choice>
        <mc:Fallback>
          <p:pic>
            <p:nvPicPr>
              <p:cNvPr id="21" name="筆跡 20">
                <a:extLst>
                  <a:ext uri="{FF2B5EF4-FFF2-40B4-BE49-F238E27FC236}">
                    <a16:creationId xmlns:a16="http://schemas.microsoft.com/office/drawing/2014/main" id="{C1678EB8-04E5-4693-AA1B-F9A18020A78F}"/>
                  </a:ext>
                </a:extLst>
              </p:cNvPr>
              <p:cNvPicPr>
                <a:picLocks noGrp="1" noRot="1" noChangeAspect="1" noMove="1" noResize="1" noEditPoints="1" noAdjustHandles="1" noChangeArrowheads="1" noChangeShapeType="1"/>
              </p:cNvPicPr>
              <p:nvPr/>
            </p:nvPicPr>
            <p:blipFill>
              <a:blip r:embed="rId7"/>
              <a:stretch>
                <a:fillRect/>
              </a:stretch>
            </p:blipFill>
            <p:spPr>
              <a:xfrm>
                <a:off x="2867400" y="750240"/>
                <a:ext cx="4647960" cy="2668680"/>
              </a:xfrm>
              <a:prstGeom prst="rect">
                <a:avLst/>
              </a:prstGeom>
            </p:spPr>
          </p:pic>
        </mc:Fallback>
      </mc:AlternateContent>
      <p:pic>
        <p:nvPicPr>
          <p:cNvPr id="22" name="音訊 21">
            <a:hlinkClick r:id="" action="ppaction://media"/>
            <a:extLst>
              <a:ext uri="{FF2B5EF4-FFF2-40B4-BE49-F238E27FC236}">
                <a16:creationId xmlns:a16="http://schemas.microsoft.com/office/drawing/2014/main" id="{19BE7750-D313-4C88-8475-C17424EC47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822"/>
    </mc:Choice>
    <mc:Fallback>
      <p:transition spd="slow" advTm="5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59"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md type="call" cmd="playFrom(0.0)">
                                      <p:cBhvr>
                                        <p:cTn id="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1174275" y="216425"/>
            <a:ext cx="76581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Texture Clustering, Training, and Prediction</a:t>
            </a:r>
            <a:endParaRPr/>
          </a:p>
        </p:txBody>
      </p:sp>
      <p:sp>
        <p:nvSpPr>
          <p:cNvPr id="134" name="Google Shape;134;p21"/>
          <p:cNvSpPr txBox="1">
            <a:spLocks noGrp="1"/>
          </p:cNvSpPr>
          <p:nvPr>
            <p:ph type="body" idx="1"/>
          </p:nvPr>
        </p:nvSpPr>
        <p:spPr>
          <a:xfrm>
            <a:off x="1174200" y="1170250"/>
            <a:ext cx="7658100" cy="3398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zh-TW" sz="1300" dirty="0"/>
              <a:t>We crop the training images into </a:t>
            </a:r>
            <a:r>
              <a:rPr lang="zh-TW" sz="1300" u="sng" dirty="0"/>
              <a:t>64x64 patches</a:t>
            </a:r>
            <a:r>
              <a:rPr lang="zh-TW" sz="1300" dirty="0"/>
              <a:t> and use the VGG-16 pre-trained network to extract </a:t>
            </a:r>
            <a:r>
              <a:rPr lang="zh-TW" sz="1300" u="sng" dirty="0"/>
              <a:t>the bottleneck features</a:t>
            </a:r>
            <a:r>
              <a:rPr lang="zh-TW" sz="1300" dirty="0"/>
              <a:t> from texture patches</a:t>
            </a:r>
            <a:endParaRPr sz="1300" dirty="0"/>
          </a:p>
          <a:p>
            <a:pPr marL="457200" lvl="0" indent="-311150" algn="l" rtl="0">
              <a:spcBef>
                <a:spcPts val="0"/>
              </a:spcBef>
              <a:spcAft>
                <a:spcPts val="0"/>
              </a:spcAft>
              <a:buSzPts val="1300"/>
              <a:buChar char="●"/>
            </a:pPr>
            <a:r>
              <a:rPr lang="zh-TW" sz="1300" dirty="0"/>
              <a:t>The K-Means algorithm is used to cluster textures into </a:t>
            </a:r>
            <a:r>
              <a:rPr lang="zh-TW" sz="1300" u="sng" dirty="0"/>
              <a:t>100 categories</a:t>
            </a:r>
            <a:r>
              <a:rPr lang="zh-TW" sz="1300" dirty="0"/>
              <a:t> on the RAISE dataset. Then we use the clustered label to train a CNN-based texture classification network, resulting in top-3 testing accuracy around 99.77%. </a:t>
            </a:r>
            <a:endParaRPr sz="1300" dirty="0"/>
          </a:p>
          <a:p>
            <a:pPr marL="457200" lvl="0" indent="-311150" algn="l" rtl="0">
              <a:spcBef>
                <a:spcPts val="0"/>
              </a:spcBef>
              <a:spcAft>
                <a:spcPts val="0"/>
              </a:spcAft>
              <a:buSzPts val="1300"/>
              <a:buChar char="●"/>
            </a:pPr>
            <a:r>
              <a:rPr lang="zh-TW" sz="1300" dirty="0"/>
              <a:t>For prediction, we crop the input image into </a:t>
            </a:r>
            <a:r>
              <a:rPr lang="zh-TW" sz="1300" u="sng" dirty="0"/>
              <a:t>64x64 patches</a:t>
            </a:r>
            <a:r>
              <a:rPr lang="zh-TW" sz="1300" dirty="0"/>
              <a:t>, then execute the forward pass to obtain each patch's texture id, forming a texture distribution of the input image</a:t>
            </a:r>
            <a:endParaRPr sz="1300" dirty="0"/>
          </a:p>
        </p:txBody>
      </p:sp>
      <p:pic>
        <p:nvPicPr>
          <p:cNvPr id="135" name="Google Shape;135;p21"/>
          <p:cNvPicPr preferRelativeResize="0"/>
          <p:nvPr/>
        </p:nvPicPr>
        <p:blipFill>
          <a:blip r:embed="rId5">
            <a:alphaModFix/>
          </a:blip>
          <a:stretch>
            <a:fillRect/>
          </a:stretch>
        </p:blipFill>
        <p:spPr>
          <a:xfrm>
            <a:off x="2723599" y="3009150"/>
            <a:ext cx="4559476" cy="1762950"/>
          </a:xfrm>
          <a:prstGeom prst="rect">
            <a:avLst/>
          </a:prstGeom>
          <a:noFill/>
          <a:ln>
            <a:noFill/>
          </a:ln>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筆跡 6">
                <a:extLst>
                  <a:ext uri="{FF2B5EF4-FFF2-40B4-BE49-F238E27FC236}">
                    <a16:creationId xmlns:a16="http://schemas.microsoft.com/office/drawing/2014/main" id="{150D77CC-D9E2-4B5C-9572-B37507C63924}"/>
                  </a:ext>
                </a:extLst>
              </p14:cNvPr>
              <p14:cNvContentPartPr/>
              <p14:nvPr>
                <p:extLst>
                  <p:ext uri="{42D2F446-02D8-4167-A562-619A0277C38B}">
                    <p15:isNarration xmlns:p15="http://schemas.microsoft.com/office/powerpoint/2012/main" val="1"/>
                  </p:ext>
                </p:extLst>
              </p14:nvPr>
            </p14:nvContentPartPr>
            <p14:xfrm>
              <a:off x="2882520" y="4282200"/>
              <a:ext cx="1698840" cy="526680"/>
            </p14:xfrm>
          </p:contentPart>
        </mc:Choice>
        <mc:Fallback>
          <p:pic>
            <p:nvPicPr>
              <p:cNvPr id="7" name="筆跡 6">
                <a:extLst>
                  <a:ext uri="{FF2B5EF4-FFF2-40B4-BE49-F238E27FC236}">
                    <a16:creationId xmlns:a16="http://schemas.microsoft.com/office/drawing/2014/main" id="{150D77CC-D9E2-4B5C-9572-B37507C63924}"/>
                  </a:ext>
                </a:extLst>
              </p:cNvPr>
              <p:cNvPicPr>
                <a:picLocks noGrp="1" noRot="1" noChangeAspect="1" noMove="1" noResize="1" noEditPoints="1" noAdjustHandles="1" noChangeArrowheads="1" noChangeShapeType="1"/>
              </p:cNvPicPr>
              <p:nvPr/>
            </p:nvPicPr>
            <p:blipFill>
              <a:blip r:embed="rId7"/>
              <a:stretch>
                <a:fillRect/>
              </a:stretch>
            </p:blipFill>
            <p:spPr>
              <a:xfrm>
                <a:off x="2873160" y="4272840"/>
                <a:ext cx="1717560" cy="545400"/>
              </a:xfrm>
              <a:prstGeom prst="rect">
                <a:avLst/>
              </a:prstGeom>
            </p:spPr>
          </p:pic>
        </mc:Fallback>
      </mc:AlternateContent>
      <p:pic>
        <p:nvPicPr>
          <p:cNvPr id="8" name="音訊 7">
            <a:hlinkClick r:id="" action="ppaction://media"/>
            <a:extLst>
              <a:ext uri="{FF2B5EF4-FFF2-40B4-BE49-F238E27FC236}">
                <a16:creationId xmlns:a16="http://schemas.microsoft.com/office/drawing/2014/main" id="{C03EB530-CABE-4681-B8DB-1EE259669F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47"/>
    </mc:Choice>
    <mc:Fallback>
      <p:transition spd="slow" advTm="34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title"/>
          </p:nvPr>
        </p:nvSpPr>
        <p:spPr>
          <a:xfrm>
            <a:off x="1174275" y="368825"/>
            <a:ext cx="76581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Annealing on Texture Mosaic Images</a:t>
            </a:r>
            <a:endParaRPr/>
          </a:p>
        </p:txBody>
      </p:sp>
      <p:sp>
        <p:nvSpPr>
          <p:cNvPr id="141" name="Google Shape;141;p22"/>
          <p:cNvSpPr txBox="1">
            <a:spLocks noGrp="1"/>
          </p:cNvSpPr>
          <p:nvPr>
            <p:ph type="body" idx="1"/>
          </p:nvPr>
        </p:nvSpPr>
        <p:spPr>
          <a:xfrm>
            <a:off x="1174200" y="1190125"/>
            <a:ext cx="7658100" cy="33027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zh-TW" sz="1400" dirty="0"/>
              <a:t>The cropped image patches are stitched into </a:t>
            </a:r>
            <a:r>
              <a:rPr lang="zh-TW" sz="1400" u="sng" dirty="0"/>
              <a:t>texture mosaic images</a:t>
            </a:r>
            <a:endParaRPr sz="1400" u="sng" dirty="0"/>
          </a:p>
          <a:p>
            <a:pPr marL="457200" lvl="0" indent="-317500" algn="l" rtl="0">
              <a:spcBef>
                <a:spcPts val="0"/>
              </a:spcBef>
              <a:spcAft>
                <a:spcPts val="0"/>
              </a:spcAft>
              <a:buSzPts val="1400"/>
              <a:buChar char="●"/>
            </a:pPr>
            <a:r>
              <a:rPr lang="zh-TW" sz="1400" dirty="0"/>
              <a:t>It's unrealistic to enumerate the whole table space for an optimal solution and likely to be trapped in local minimum</a:t>
            </a:r>
            <a:endParaRPr sz="1400" dirty="0"/>
          </a:p>
          <a:p>
            <a:pPr marL="457200" lvl="0" indent="-317500" algn="l" rtl="0">
              <a:spcBef>
                <a:spcPts val="0"/>
              </a:spcBef>
              <a:spcAft>
                <a:spcPts val="0"/>
              </a:spcAft>
              <a:buSzPts val="1400"/>
              <a:buChar char="●"/>
            </a:pPr>
            <a:r>
              <a:rPr lang="zh-TW" sz="1400" dirty="0"/>
              <a:t>We use </a:t>
            </a:r>
            <a:r>
              <a:rPr lang="zh-TW" sz="1400" u="sng" dirty="0"/>
              <a:t>simulated annealing</a:t>
            </a:r>
            <a:r>
              <a:rPr lang="zh-TW" sz="1400" dirty="0"/>
              <a:t> to optimize the JPEG default luminance quantization table on the texture mosaic images with quality target Q=50 and 95</a:t>
            </a:r>
            <a:endParaRPr sz="1400" dirty="0"/>
          </a:p>
          <a:p>
            <a:pPr marL="457200" lvl="0" indent="-317500" algn="l" rtl="0">
              <a:spcBef>
                <a:spcPts val="0"/>
              </a:spcBef>
              <a:spcAft>
                <a:spcPts val="0"/>
              </a:spcAft>
              <a:buSzPts val="1400"/>
              <a:buChar char="●"/>
            </a:pPr>
            <a:r>
              <a:rPr lang="zh-TW" sz="1400" dirty="0"/>
              <a:t>We anneal 2000 iterations on each texture mosaic image to obtain the optimized texture quantization table* </a:t>
            </a:r>
            <a:endParaRPr sz="1400" dirty="0"/>
          </a:p>
          <a:p>
            <a:pPr marL="457200" lvl="0" indent="-317500" algn="l" rtl="0">
              <a:spcBef>
                <a:spcPts val="0"/>
              </a:spcBef>
              <a:spcAft>
                <a:spcPts val="0"/>
              </a:spcAft>
              <a:buSzPts val="1400"/>
              <a:buChar char="●"/>
            </a:pPr>
            <a:r>
              <a:rPr lang="zh-TW" sz="1400" dirty="0"/>
              <a:t>Finally we fuse textual quantization tables with weighted average based on texture distribution</a:t>
            </a:r>
            <a:endParaRPr sz="1400" dirty="0"/>
          </a:p>
        </p:txBody>
      </p:sp>
      <p:pic>
        <p:nvPicPr>
          <p:cNvPr id="142" name="Google Shape;142;p22"/>
          <p:cNvPicPr preferRelativeResize="0"/>
          <p:nvPr/>
        </p:nvPicPr>
        <p:blipFill>
          <a:blip r:embed="rId5">
            <a:alphaModFix/>
          </a:blip>
          <a:stretch>
            <a:fillRect/>
          </a:stretch>
        </p:blipFill>
        <p:spPr>
          <a:xfrm>
            <a:off x="6140696" y="3463275"/>
            <a:ext cx="2467375" cy="1320200"/>
          </a:xfrm>
          <a:prstGeom prst="rect">
            <a:avLst/>
          </a:prstGeom>
          <a:noFill/>
          <a:ln>
            <a:noFill/>
          </a:ln>
        </p:spPr>
      </p:pic>
      <p:sp>
        <p:nvSpPr>
          <p:cNvPr id="143" name="Google Shape;143;p22"/>
          <p:cNvSpPr txBox="1"/>
          <p:nvPr/>
        </p:nvSpPr>
        <p:spPr>
          <a:xfrm>
            <a:off x="1408500" y="4644875"/>
            <a:ext cx="7512000" cy="1386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zh-TW" sz="900" dirty="0">
                <a:latin typeface="Open Sans"/>
                <a:ea typeface="Open Sans"/>
                <a:cs typeface="Open Sans"/>
                <a:sym typeface="Open Sans"/>
              </a:rPr>
              <a:t>* See detailed annealing process at the full text: </a:t>
            </a:r>
            <a:r>
              <a:rPr lang="zh-TW" sz="900" b="1" dirty="0">
                <a:solidFill>
                  <a:srgbClr val="FF0000"/>
                </a:solidFill>
                <a:latin typeface="Open Sans"/>
                <a:ea typeface="Open Sans"/>
                <a:cs typeface="Open Sans"/>
                <a:sym typeface="Open Sans"/>
              </a:rPr>
              <a:t>https://arxiv.org/abs/2008.05672</a:t>
            </a:r>
            <a:endParaRPr sz="900" b="1" dirty="0">
              <a:solidFill>
                <a:srgbClr val="FF0000"/>
              </a:solidFill>
              <a:latin typeface="Open Sans"/>
              <a:ea typeface="Open Sans"/>
              <a:cs typeface="Open Sans"/>
              <a:sym typeface="Open Sans"/>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4" name="筆跡 3">
                <a:extLst>
                  <a:ext uri="{FF2B5EF4-FFF2-40B4-BE49-F238E27FC236}">
                    <a16:creationId xmlns:a16="http://schemas.microsoft.com/office/drawing/2014/main" id="{95A546A1-E21D-4DBC-B8F0-55D7FD147A43}"/>
                  </a:ext>
                </a:extLst>
              </p14:cNvPr>
              <p14:cNvContentPartPr/>
              <p14:nvPr>
                <p:extLst>
                  <p:ext uri="{42D2F446-02D8-4167-A562-619A0277C38B}">
                    <p15:isNarration xmlns:p15="http://schemas.microsoft.com/office/powerpoint/2012/main" val="1"/>
                  </p:ext>
                </p:extLst>
              </p14:nvPr>
            </p14:nvContentPartPr>
            <p14:xfrm>
              <a:off x="3570480" y="4707000"/>
              <a:ext cx="2601720" cy="131760"/>
            </p14:xfrm>
          </p:contentPart>
        </mc:Choice>
        <mc:Fallback>
          <p:pic>
            <p:nvPicPr>
              <p:cNvPr id="4" name="筆跡 3">
                <a:extLst>
                  <a:ext uri="{FF2B5EF4-FFF2-40B4-BE49-F238E27FC236}">
                    <a16:creationId xmlns:a16="http://schemas.microsoft.com/office/drawing/2014/main" id="{95A546A1-E21D-4DBC-B8F0-55D7FD147A43}"/>
                  </a:ext>
                </a:extLst>
              </p:cNvPr>
              <p:cNvPicPr>
                <a:picLocks noGrp="1" noRot="1" noChangeAspect="1" noMove="1" noResize="1" noEditPoints="1" noAdjustHandles="1" noChangeArrowheads="1" noChangeShapeType="1"/>
              </p:cNvPicPr>
              <p:nvPr/>
            </p:nvPicPr>
            <p:blipFill>
              <a:blip r:embed="rId7"/>
              <a:stretch>
                <a:fillRect/>
              </a:stretch>
            </p:blipFill>
            <p:spPr>
              <a:xfrm>
                <a:off x="3561120" y="4697640"/>
                <a:ext cx="2620440" cy="150480"/>
              </a:xfrm>
              <a:prstGeom prst="rect">
                <a:avLst/>
              </a:prstGeom>
            </p:spPr>
          </p:pic>
        </mc:Fallback>
      </mc:AlternateContent>
      <p:pic>
        <p:nvPicPr>
          <p:cNvPr id="5" name="音訊 4">
            <a:hlinkClick r:id="" action="ppaction://media"/>
            <a:extLst>
              <a:ext uri="{FF2B5EF4-FFF2-40B4-BE49-F238E27FC236}">
                <a16:creationId xmlns:a16="http://schemas.microsoft.com/office/drawing/2014/main" id="{442698D5-B328-40FA-BA7C-5366F623A3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367"/>
    </mc:Choice>
    <mc:Fallback>
      <p:transition spd="slow" advTm="3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1174275" y="445025"/>
            <a:ext cx="76581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Experimental Results</a:t>
            </a:r>
            <a:endParaRPr/>
          </a:p>
        </p:txBody>
      </p:sp>
      <p:sp>
        <p:nvSpPr>
          <p:cNvPr id="149" name="Google Shape;149;p23"/>
          <p:cNvSpPr txBox="1">
            <a:spLocks noGrp="1"/>
          </p:cNvSpPr>
          <p:nvPr>
            <p:ph type="body" idx="1"/>
          </p:nvPr>
        </p:nvSpPr>
        <p:spPr>
          <a:xfrm>
            <a:off x="1174200" y="1266325"/>
            <a:ext cx="7658100" cy="330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0" name="Google Shape;150;p23"/>
          <p:cNvPicPr preferRelativeResize="0"/>
          <p:nvPr/>
        </p:nvPicPr>
        <p:blipFill rotWithShape="1">
          <a:blip r:embed="rId5">
            <a:alphaModFix/>
          </a:blip>
          <a:srcRect b="66038"/>
          <a:stretch/>
        </p:blipFill>
        <p:spPr>
          <a:xfrm>
            <a:off x="2036200" y="1358588"/>
            <a:ext cx="5363750" cy="1144250"/>
          </a:xfrm>
          <a:prstGeom prst="rect">
            <a:avLst/>
          </a:prstGeom>
          <a:noFill/>
          <a:ln>
            <a:noFill/>
          </a:ln>
        </p:spPr>
      </p:pic>
      <p:pic>
        <p:nvPicPr>
          <p:cNvPr id="151" name="Google Shape;151;p23"/>
          <p:cNvPicPr preferRelativeResize="0"/>
          <p:nvPr/>
        </p:nvPicPr>
        <p:blipFill>
          <a:blip r:embed="rId6">
            <a:alphaModFix/>
          </a:blip>
          <a:stretch>
            <a:fillRect/>
          </a:stretch>
        </p:blipFill>
        <p:spPr>
          <a:xfrm>
            <a:off x="3050125" y="2709000"/>
            <a:ext cx="3335900" cy="1744225"/>
          </a:xfrm>
          <a:prstGeom prst="rect">
            <a:avLst/>
          </a:prstGeom>
          <a:noFill/>
          <a:ln>
            <a:noFill/>
          </a:ln>
        </p:spPr>
      </p:pic>
      <p:sp>
        <p:nvSpPr>
          <p:cNvPr id="6" name="Google Shape;143;p22">
            <a:extLst>
              <a:ext uri="{FF2B5EF4-FFF2-40B4-BE49-F238E27FC236}">
                <a16:creationId xmlns:a16="http://schemas.microsoft.com/office/drawing/2014/main" id="{AFE9C05C-C5B3-4033-94DE-C18300BC62CC}"/>
              </a:ext>
            </a:extLst>
          </p:cNvPr>
          <p:cNvSpPr txBox="1"/>
          <p:nvPr/>
        </p:nvSpPr>
        <p:spPr>
          <a:xfrm>
            <a:off x="1408500" y="4644875"/>
            <a:ext cx="7512000" cy="138600"/>
          </a:xfrm>
          <a:prstGeom prst="rect">
            <a:avLst/>
          </a:prstGeom>
          <a:noFill/>
          <a:ln>
            <a:noFill/>
          </a:ln>
        </p:spPr>
        <p:txBody>
          <a:bodyPr spcFirstLastPara="1" wrap="square" lIns="0" tIns="0" rIns="0" bIns="0" anchor="t" anchorCtr="0">
            <a:spAutoFit/>
          </a:bodyPr>
          <a:lstStyle/>
          <a:p>
            <a:pPr lvl="0"/>
            <a:r>
              <a:rPr lang="zh-TW" sz="900" dirty="0">
                <a:latin typeface="Open Sans"/>
                <a:ea typeface="Open Sans"/>
                <a:cs typeface="Open Sans"/>
                <a:sym typeface="Open Sans"/>
              </a:rPr>
              <a:t>* </a:t>
            </a:r>
            <a:r>
              <a:rPr lang="en-US" altLang="zh-TW" sz="900" dirty="0">
                <a:latin typeface="Open Sans"/>
                <a:ea typeface="Open Sans"/>
                <a:cs typeface="Open Sans"/>
                <a:sym typeface="Open Sans"/>
              </a:rPr>
              <a:t>Our code for quantization table fusion is available at</a:t>
            </a:r>
            <a:r>
              <a:rPr lang="zh-TW" sz="900" dirty="0">
                <a:latin typeface="Open Sans"/>
                <a:ea typeface="Open Sans"/>
                <a:cs typeface="Open Sans"/>
                <a:sym typeface="Open Sans"/>
              </a:rPr>
              <a:t>: </a:t>
            </a:r>
            <a:r>
              <a:rPr lang="en-US" altLang="zh-TW" sz="900" b="1" dirty="0">
                <a:solidFill>
                  <a:srgbClr val="FF0000"/>
                </a:solidFill>
                <a:latin typeface="Open Sans"/>
                <a:ea typeface="Open Sans"/>
                <a:cs typeface="Open Sans"/>
                <a:sym typeface="Open Sans"/>
              </a:rPr>
              <a:t>https://github.com/chenhsiu48/JQF</a:t>
            </a:r>
            <a:endParaRPr sz="900" b="1" dirty="0">
              <a:solidFill>
                <a:srgbClr val="FF0000"/>
              </a:solidFill>
              <a:latin typeface="Open Sans"/>
              <a:ea typeface="Open Sans"/>
              <a:cs typeface="Open Sans"/>
              <a:sym typeface="Open Sans"/>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4" name="筆跡 3">
                <a:extLst>
                  <a:ext uri="{FF2B5EF4-FFF2-40B4-BE49-F238E27FC236}">
                    <a16:creationId xmlns:a16="http://schemas.microsoft.com/office/drawing/2014/main" id="{BD8B434C-06AC-4D80-8BC2-554A3B608A9D}"/>
                  </a:ext>
                </a:extLst>
              </p14:cNvPr>
              <p14:cNvContentPartPr/>
              <p14:nvPr>
                <p:extLst>
                  <p:ext uri="{42D2F446-02D8-4167-A562-619A0277C38B}">
                    <p15:isNarration xmlns:p15="http://schemas.microsoft.com/office/powerpoint/2012/main" val="1"/>
                  </p:ext>
                </p:extLst>
              </p14:nvPr>
            </p14:nvContentPartPr>
            <p14:xfrm>
              <a:off x="3510720" y="1830240"/>
              <a:ext cx="2840760" cy="3068640"/>
            </p14:xfrm>
          </p:contentPart>
        </mc:Choice>
        <mc:Fallback>
          <p:pic>
            <p:nvPicPr>
              <p:cNvPr id="4" name="筆跡 3">
                <a:extLst>
                  <a:ext uri="{FF2B5EF4-FFF2-40B4-BE49-F238E27FC236}">
                    <a16:creationId xmlns:a16="http://schemas.microsoft.com/office/drawing/2014/main" id="{BD8B434C-06AC-4D80-8BC2-554A3B608A9D}"/>
                  </a:ext>
                </a:extLst>
              </p:cNvPr>
              <p:cNvPicPr>
                <a:picLocks noGrp="1" noRot="1" noChangeAspect="1" noMove="1" noResize="1" noEditPoints="1" noAdjustHandles="1" noChangeArrowheads="1" noChangeShapeType="1"/>
              </p:cNvPicPr>
              <p:nvPr/>
            </p:nvPicPr>
            <p:blipFill>
              <a:blip r:embed="rId8"/>
              <a:stretch>
                <a:fillRect/>
              </a:stretch>
            </p:blipFill>
            <p:spPr>
              <a:xfrm>
                <a:off x="3501360" y="1820880"/>
                <a:ext cx="2859480" cy="3087360"/>
              </a:xfrm>
              <a:prstGeom prst="rect">
                <a:avLst/>
              </a:prstGeom>
            </p:spPr>
          </p:pic>
        </mc:Fallback>
      </mc:AlternateContent>
      <p:pic>
        <p:nvPicPr>
          <p:cNvPr id="5" name="音訊 4">
            <a:hlinkClick r:id="" action="ppaction://media"/>
            <a:extLst>
              <a:ext uri="{FF2B5EF4-FFF2-40B4-BE49-F238E27FC236}">
                <a16:creationId xmlns:a16="http://schemas.microsoft.com/office/drawing/2014/main" id="{CE6572BD-3267-4DCE-909C-689A1CC780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543"/>
    </mc:Choice>
    <mc:Fallback>
      <p:transition spd="slow" advTm="4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1174275" y="445025"/>
            <a:ext cx="76581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zh-TW"/>
              <a:t>Conclusion</a:t>
            </a:r>
            <a:endParaRPr/>
          </a:p>
        </p:txBody>
      </p:sp>
      <p:sp>
        <p:nvSpPr>
          <p:cNvPr id="157" name="Google Shape;157;p24"/>
          <p:cNvSpPr txBox="1">
            <a:spLocks noGrp="1"/>
          </p:cNvSpPr>
          <p:nvPr>
            <p:ph type="body" idx="1"/>
          </p:nvPr>
        </p:nvSpPr>
        <p:spPr>
          <a:xfrm>
            <a:off x="1174200" y="1266325"/>
            <a:ext cx="7658100" cy="33027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zh-TW" dirty="0"/>
              <a:t>We propose a novel JPEG Quantization Table Fusion method using simulated annealing on </a:t>
            </a:r>
            <a:r>
              <a:rPr lang="zh-TW" u="sng" dirty="0"/>
              <a:t>texture mosaic images</a:t>
            </a:r>
            <a:r>
              <a:rPr lang="zh-TW" dirty="0"/>
              <a:t> to search for an optimal quantization table for each texture category. </a:t>
            </a:r>
            <a:endParaRPr dirty="0"/>
          </a:p>
          <a:p>
            <a:pPr marL="457200" lvl="0" indent="-325755" algn="l" rtl="0">
              <a:spcBef>
                <a:spcPts val="0"/>
              </a:spcBef>
              <a:spcAft>
                <a:spcPts val="0"/>
              </a:spcAft>
              <a:buSzPct val="100000"/>
              <a:buChar char="●"/>
            </a:pPr>
            <a:r>
              <a:rPr lang="zh-TW" dirty="0"/>
              <a:t>A VGG-16 pre-trained CNN model is used to learn those texture features and predict the input image's texture distribution, then </a:t>
            </a:r>
            <a:r>
              <a:rPr lang="zh-TW" u="sng" dirty="0"/>
              <a:t>fuse optimal texture tables to come out an image specific optimal quantization table</a:t>
            </a:r>
            <a:r>
              <a:rPr lang="zh-TW" dirty="0"/>
              <a:t>. </a:t>
            </a:r>
            <a:endParaRPr dirty="0"/>
          </a:p>
          <a:p>
            <a:pPr marL="457200" lvl="0" indent="-325755" algn="l" rtl="0">
              <a:spcBef>
                <a:spcPts val="0"/>
              </a:spcBef>
              <a:spcAft>
                <a:spcPts val="0"/>
              </a:spcAft>
              <a:buSzPct val="100000"/>
              <a:buChar char="●"/>
            </a:pPr>
            <a:r>
              <a:rPr lang="zh-TW" dirty="0"/>
              <a:t>Our method shows superior performance on a larger consumer photo dataset and generalizes well on cross-database evaluation. Our experiment shows a size reduction of </a:t>
            </a:r>
            <a:r>
              <a:rPr lang="zh-TW" b="1" dirty="0"/>
              <a:t>23.5% </a:t>
            </a:r>
            <a:r>
              <a:rPr lang="zh-TW" dirty="0"/>
              <a:t>over the JPEG standard table with a slightly FSIM decrease but visually unperceivable. </a:t>
            </a:r>
            <a:endParaRPr dirty="0"/>
          </a:p>
          <a:p>
            <a:pPr marL="457200" lvl="0" indent="-325755" algn="l" rtl="0">
              <a:spcBef>
                <a:spcPts val="0"/>
              </a:spcBef>
              <a:spcAft>
                <a:spcPts val="0"/>
              </a:spcAft>
              <a:buSzPct val="100000"/>
              <a:buChar char="●"/>
            </a:pPr>
            <a:r>
              <a:rPr lang="zh-TW" dirty="0"/>
              <a:t>The per-image optimality for JPEG encoding is achieved with </a:t>
            </a:r>
            <a:r>
              <a:rPr lang="zh-TW" u="sng" dirty="0"/>
              <a:t>less than one second additional timing cost</a:t>
            </a:r>
            <a:r>
              <a:rPr lang="zh-TW" dirty="0"/>
              <a:t>. </a:t>
            </a:r>
            <a:endParaRPr dirty="0"/>
          </a:p>
        </p:txBody>
      </p:sp>
      <p:pic>
        <p:nvPicPr>
          <p:cNvPr id="5" name="音訊 4">
            <a:hlinkClick r:id="" action="ppaction://media"/>
            <a:extLst>
              <a:ext uri="{FF2B5EF4-FFF2-40B4-BE49-F238E27FC236}">
                <a16:creationId xmlns:a16="http://schemas.microsoft.com/office/drawing/2014/main" id="{82AD51E3-25AC-41A0-B05E-1AC0F5C5CC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559"/>
    </mc:Choice>
    <mc:Fallback>
      <p:transition spd="slow" advTm="21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TotalTime>
  <Words>1319</Words>
  <Application>Microsoft Office PowerPoint</Application>
  <PresentationFormat>如螢幕大小 (16:9)</PresentationFormat>
  <Paragraphs>60</Paragraphs>
  <Slides>9</Slides>
  <Notes>9</Notes>
  <HiddenSlides>0</HiddenSlides>
  <MMClips>9</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9</vt:i4>
      </vt:variant>
    </vt:vector>
  </HeadingPairs>
  <TitlesOfParts>
    <vt:vector size="13" baseType="lpstr">
      <vt:lpstr>Arial</vt:lpstr>
      <vt:lpstr>Open Sans</vt:lpstr>
      <vt:lpstr>PT Sans Narrow</vt:lpstr>
      <vt:lpstr>Tropic</vt:lpstr>
      <vt:lpstr>JQF: Optimal JPEG Quantization Table Fusion by Simulated Annealing on Texture Images and Predicting Textures</vt:lpstr>
      <vt:lpstr>Agenda</vt:lpstr>
      <vt:lpstr>The JPEG Coding Flow</vt:lpstr>
      <vt:lpstr>Motivation</vt:lpstr>
      <vt:lpstr>Proposed Framework</vt:lpstr>
      <vt:lpstr>Texture Clustering, Training, and Prediction</vt:lpstr>
      <vt:lpstr>Annealing on Texture Mosaic Images</vt:lpstr>
      <vt:lpstr>Experimental Results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JQF: Optimal JPEG Quantization Table Fusion by Simulated Annealing on Texture Images and Predicting Textures</dc:title>
  <dc:creator>Chen-hsiu Huang</dc:creator>
  <cp:lastModifiedBy>Chen-hsiu Huang</cp:lastModifiedBy>
  <cp:revision>13</cp:revision>
  <dcterms:modified xsi:type="dcterms:W3CDTF">2021-02-25T04:34:10Z</dcterms:modified>
</cp:coreProperties>
</file>