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 id="2147483731" r:id="rId2"/>
  </p:sldMasterIdLst>
  <p:notesMasterIdLst>
    <p:notesMasterId r:id="rId19"/>
  </p:notesMasterIdLst>
  <p:sldIdLst>
    <p:sldId id="358" r:id="rId3"/>
    <p:sldId id="301" r:id="rId4"/>
    <p:sldId id="302" r:id="rId5"/>
    <p:sldId id="280" r:id="rId6"/>
    <p:sldId id="375" r:id="rId7"/>
    <p:sldId id="372" r:id="rId8"/>
    <p:sldId id="285" r:id="rId9"/>
    <p:sldId id="341" r:id="rId10"/>
    <p:sldId id="334" r:id="rId11"/>
    <p:sldId id="376" r:id="rId12"/>
    <p:sldId id="373" r:id="rId13"/>
    <p:sldId id="273" r:id="rId14"/>
    <p:sldId id="282" r:id="rId15"/>
    <p:sldId id="374" r:id="rId16"/>
    <p:sldId id="356" r:id="rId17"/>
    <p:sldId id="359"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555B"/>
    <a:srgbClr val="CAA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350" autoAdjust="0"/>
  </p:normalViewPr>
  <p:slideViewPr>
    <p:cSldViewPr snapToGrid="0">
      <p:cViewPr varScale="1">
        <p:scale>
          <a:sx n="86" d="100"/>
          <a:sy n="86" d="100"/>
        </p:scale>
        <p:origin x="690" y="84"/>
      </p:cViewPr>
      <p:guideLst/>
    </p:cSldViewPr>
  </p:slideViewPr>
  <p:notesTextViewPr>
    <p:cViewPr>
      <p:scale>
        <a:sx n="1" d="1"/>
        <a:sy n="1" d="1"/>
      </p:scale>
      <p:origin x="0" y="0"/>
    </p:cViewPr>
  </p:notesTextViewPr>
  <p:sorterViewPr>
    <p:cViewPr varScale="1">
      <p:scale>
        <a:sx n="1" d="1"/>
        <a:sy n="1" d="1"/>
      </p:scale>
      <p:origin x="0" y="-90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775C7-74D8-4EB9-9F6A-1882D547BAD7}" type="datetimeFigureOut">
              <a:rPr lang="zh-CN" altLang="en-US" smtClean="0"/>
              <a:t>2024/4/12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0FD12-3900-4BB4-BABF-7FB968CDE672}" type="slidenum">
              <a:rPr lang="zh-CN" altLang="en-US" smtClean="0"/>
              <a:t>‹#›</a:t>
            </a:fld>
            <a:endParaRPr lang="zh-CN" altLang="en-US"/>
          </a:p>
        </p:txBody>
      </p:sp>
    </p:spTree>
    <p:extLst>
      <p:ext uri="{BB962C8B-B14F-4D97-AF65-F5344CB8AC3E}">
        <p14:creationId xmlns:p14="http://schemas.microsoft.com/office/powerpoint/2010/main" val="229372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710988-E855-4931-A888-6E855B7D4E5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351139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710988-E855-4931-A888-6E855B7D4E5D}"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650122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12</a:t>
            </a:fld>
            <a:endParaRPr lang="zh-CN" altLang="en-US"/>
          </a:p>
        </p:txBody>
      </p:sp>
    </p:spTree>
    <p:extLst>
      <p:ext uri="{BB962C8B-B14F-4D97-AF65-F5344CB8AC3E}">
        <p14:creationId xmlns:p14="http://schemas.microsoft.com/office/powerpoint/2010/main" val="407323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13</a:t>
            </a:fld>
            <a:endParaRPr lang="zh-CN" altLang="en-US"/>
          </a:p>
        </p:txBody>
      </p:sp>
    </p:spTree>
    <p:extLst>
      <p:ext uri="{BB962C8B-B14F-4D97-AF65-F5344CB8AC3E}">
        <p14:creationId xmlns:p14="http://schemas.microsoft.com/office/powerpoint/2010/main" val="1922447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710988-E855-4931-A888-6E855B7D4E5D}"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4171390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15</a:t>
            </a:fld>
            <a:endParaRPr lang="zh-CN" altLang="en-US"/>
          </a:p>
        </p:txBody>
      </p:sp>
    </p:spTree>
    <p:extLst>
      <p:ext uri="{BB962C8B-B14F-4D97-AF65-F5344CB8AC3E}">
        <p14:creationId xmlns:p14="http://schemas.microsoft.com/office/powerpoint/2010/main" val="366802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710988-E855-4931-A888-6E855B7D4E5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236328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4</a:t>
            </a:fld>
            <a:endParaRPr lang="zh-CN" altLang="en-US"/>
          </a:p>
        </p:txBody>
      </p:sp>
    </p:spTree>
    <p:extLst>
      <p:ext uri="{BB962C8B-B14F-4D97-AF65-F5344CB8AC3E}">
        <p14:creationId xmlns:p14="http://schemas.microsoft.com/office/powerpoint/2010/main" val="311585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5</a:t>
            </a:fld>
            <a:endParaRPr lang="zh-CN" altLang="en-US"/>
          </a:p>
        </p:txBody>
      </p:sp>
    </p:spTree>
    <p:extLst>
      <p:ext uri="{BB962C8B-B14F-4D97-AF65-F5344CB8AC3E}">
        <p14:creationId xmlns:p14="http://schemas.microsoft.com/office/powerpoint/2010/main" val="479039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710988-E855-4931-A888-6E855B7D4E5D}"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38078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7</a:t>
            </a:fld>
            <a:endParaRPr lang="zh-CN" altLang="en-US"/>
          </a:p>
        </p:txBody>
      </p:sp>
    </p:spTree>
    <p:extLst>
      <p:ext uri="{BB962C8B-B14F-4D97-AF65-F5344CB8AC3E}">
        <p14:creationId xmlns:p14="http://schemas.microsoft.com/office/powerpoint/2010/main" val="151470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F6603-31EC-41BE-878B-F60B532C1255}" type="slidenum">
              <a:rPr lang="zh-CN" altLang="en-US" smtClean="0"/>
              <a:t>8</a:t>
            </a:fld>
            <a:endParaRPr lang="zh-CN" altLang="en-US"/>
          </a:p>
        </p:txBody>
      </p:sp>
    </p:spTree>
    <p:extLst>
      <p:ext uri="{BB962C8B-B14F-4D97-AF65-F5344CB8AC3E}">
        <p14:creationId xmlns:p14="http://schemas.microsoft.com/office/powerpoint/2010/main" val="3300776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F6603-31EC-41BE-878B-F60B532C1255}" type="slidenum">
              <a:rPr lang="zh-CN" altLang="en-US" smtClean="0"/>
              <a:t>9</a:t>
            </a:fld>
            <a:endParaRPr lang="zh-CN" altLang="en-US"/>
          </a:p>
        </p:txBody>
      </p:sp>
    </p:spTree>
    <p:extLst>
      <p:ext uri="{BB962C8B-B14F-4D97-AF65-F5344CB8AC3E}">
        <p14:creationId xmlns:p14="http://schemas.microsoft.com/office/powerpoint/2010/main" val="1371458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357688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15C226A-F431-4364-B42F-B6E4B51C064E}"/>
              </a:ext>
            </a:extLst>
          </p:cNvPr>
          <p:cNvSpPr/>
          <p:nvPr userDrawn="1"/>
        </p:nvSpPr>
        <p:spPr>
          <a:xfrm>
            <a:off x="4330833" y="418804"/>
            <a:ext cx="3530333" cy="156586"/>
          </a:xfrm>
          <a:prstGeom prst="rect">
            <a:avLst/>
          </a:prstGeom>
          <a:solidFill>
            <a:srgbClr val="DD5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endParaRPr>
          </a:p>
        </p:txBody>
      </p:sp>
      <p:sp>
        <p:nvSpPr>
          <p:cNvPr id="9" name="矩形 8">
            <a:extLst>
              <a:ext uri="{FF2B5EF4-FFF2-40B4-BE49-F238E27FC236}">
                <a16:creationId xmlns:a16="http://schemas.microsoft.com/office/drawing/2014/main" id="{5749AD68-566C-4DC9-AD6E-03454DA00D1E}"/>
              </a:ext>
            </a:extLst>
          </p:cNvPr>
          <p:cNvSpPr/>
          <p:nvPr userDrawn="1"/>
        </p:nvSpPr>
        <p:spPr>
          <a:xfrm>
            <a:off x="343191" y="418804"/>
            <a:ext cx="11505616" cy="6047039"/>
          </a:xfrm>
          <a:prstGeom prst="rect">
            <a:avLst/>
          </a:prstGeom>
          <a:ln w="19050">
            <a:solidFill>
              <a:srgbClr val="CAA68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zh-CN" altLang="en-US">
              <a:solidFill>
                <a:prstClr val="black"/>
              </a:solidFill>
            </a:endParaRPr>
          </a:p>
        </p:txBody>
      </p:sp>
    </p:spTree>
    <p:extLst>
      <p:ext uri="{BB962C8B-B14F-4D97-AF65-F5344CB8AC3E}">
        <p14:creationId xmlns:p14="http://schemas.microsoft.com/office/powerpoint/2010/main" val="3350812734"/>
      </p:ext>
    </p:extLst>
  </p:cSld>
  <p:clrMapOvr>
    <a:masterClrMapping/>
  </p:clrMapOvr>
  <p:transition spd="slow" advTm="2000">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18621577"/>
      </p:ext>
    </p:extLst>
  </p:cSld>
  <p:clrMapOvr>
    <a:masterClrMapping/>
  </p:clrMapOvr>
  <p:transition spd="slow" advTm="2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80791923"/>
      </p:ext>
    </p:extLst>
  </p:cSld>
  <p:clrMapOvr>
    <a:masterClrMapping/>
  </p:clrMapOvr>
  <p:transition spd="slow" advTm="2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9">
            <a:extLst>
              <a:ext uri="{FF2B5EF4-FFF2-40B4-BE49-F238E27FC236}">
                <a16:creationId xmlns:a16="http://schemas.microsoft.com/office/drawing/2014/main" id="{BBFF470F-02CC-BBCC-EA94-36C131CF4F53}"/>
              </a:ext>
            </a:extLst>
          </p:cNvPr>
          <p:cNvSpPr txBox="1"/>
          <p:nvPr userDrawn="1"/>
        </p:nvSpPr>
        <p:spPr>
          <a:xfrm>
            <a:off x="358304" y="6374445"/>
            <a:ext cx="432049"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http://www.1ppt.com/xiazai/</a:t>
            </a:r>
          </a:p>
        </p:txBody>
      </p:sp>
    </p:spTree>
    <p:extLst>
      <p:ext uri="{BB962C8B-B14F-4D97-AF65-F5344CB8AC3E}">
        <p14:creationId xmlns:p14="http://schemas.microsoft.com/office/powerpoint/2010/main" val="479689721"/>
      </p:ext>
    </p:extLst>
  </p:cSld>
  <p:clrMapOvr>
    <a:masterClrMapping/>
  </p:clrMapOvr>
  <p:transition spd="slow" advTm="2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27937219"/>
      </p:ext>
    </p:extLst>
  </p:cSld>
  <p:clrMapOvr>
    <a:masterClrMapping/>
  </p:clrMapOvr>
  <p:transition spd="slow" advTm="2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33958990"/>
      </p:ext>
    </p:extLst>
  </p:cSld>
  <p:clrMapOvr>
    <a:masterClrMapping/>
  </p:clrMapOvr>
  <p:transition spd="slow" advTm="200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77914242"/>
      </p:ext>
    </p:extLst>
  </p:cSld>
  <p:clrMapOvr>
    <a:masterClrMapping/>
  </p:clrMapOvr>
  <p:transition spd="slow" advTm="2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7048299"/>
      </p:ext>
    </p:extLst>
  </p:cSld>
  <p:clrMapOvr>
    <a:masterClrMapping/>
  </p:clrMapOvr>
  <p:transition spd="slow" advTm="200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39677600"/>
      </p:ext>
    </p:extLst>
  </p:cSld>
  <p:clrMapOvr>
    <a:masterClrMapping/>
  </p:clrMapOvr>
  <p:transition spd="slow" advTm="200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02465109"/>
      </p:ext>
    </p:extLst>
  </p:cSld>
  <p:clrMapOvr>
    <a:masterClrMapping/>
  </p:clrMapOvr>
  <p:transition spd="slow" advTm="200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31201113"/>
      </p:ext>
    </p:extLst>
  </p:cSld>
  <p:clrMapOvr>
    <a:masterClrMapping/>
  </p:clrMapOvr>
  <p:transition spd="slow" advTm="2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749AD68-566C-4DC9-AD6E-03454DA00D1E}"/>
              </a:ext>
            </a:extLst>
          </p:cNvPr>
          <p:cNvSpPr/>
          <p:nvPr userDrawn="1"/>
        </p:nvSpPr>
        <p:spPr>
          <a:xfrm>
            <a:off x="343191" y="418804"/>
            <a:ext cx="11505616" cy="6047039"/>
          </a:xfrm>
          <a:prstGeom prst="rect">
            <a:avLst/>
          </a:prstGeom>
          <a:ln w="19050">
            <a:solidFill>
              <a:srgbClr val="CAA68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zh-CN" altLang="en-US">
              <a:solidFill>
                <a:prstClr val="black"/>
              </a:solidFill>
            </a:endParaRPr>
          </a:p>
        </p:txBody>
      </p:sp>
    </p:spTree>
    <p:extLst>
      <p:ext uri="{BB962C8B-B14F-4D97-AF65-F5344CB8AC3E}">
        <p14:creationId xmlns:p14="http://schemas.microsoft.com/office/powerpoint/2010/main" val="4284855792"/>
      </p:ext>
    </p:extLst>
  </p:cSld>
  <p:clrMapOvr>
    <a:masterClrMapping/>
  </p:clrMapOvr>
  <p:transition spd="slow" advTm="200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27030420"/>
      </p:ext>
    </p:extLst>
  </p:cSld>
  <p:clrMapOvr>
    <a:masterClrMapping/>
  </p:clrMapOvr>
  <p:transition spd="slow" advTm="200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19298836"/>
      </p:ext>
    </p:extLst>
  </p:cSld>
  <p:clrMapOvr>
    <a:masterClrMapping/>
  </p:clrMapOvr>
  <p:transition spd="slow" advTm="2000">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05706241"/>
      </p:ext>
    </p:extLst>
  </p:cSld>
  <p:clrMapOvr>
    <a:masterClrMapping/>
  </p:clrMapOvr>
  <p:transition spd="slow" advTm="2000">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0096827"/>
      </p:ext>
    </p:extLst>
  </p:cSld>
  <p:clrMapOvr>
    <a:masterClrMapping/>
  </p:clrMapOvr>
  <p:transition spd="slow" advTm="2000">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58338934"/>
      </p:ext>
    </p:extLst>
  </p:cSld>
  <p:clrMapOvr>
    <a:masterClrMapping/>
  </p:clrMapOvr>
  <p:transition spd="slow" advTm="2000">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27254892"/>
      </p:ext>
    </p:extLst>
  </p:cSld>
  <p:clrMapOvr>
    <a:masterClrMapping/>
  </p:clrMapOvr>
  <p:transition spd="slow" advTm="2000">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25755122"/>
      </p:ext>
    </p:extLst>
  </p:cSld>
  <p:clrMapOvr>
    <a:masterClrMapping/>
  </p:clrMapOvr>
  <p:transition spd="slow" advTm="2000">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7946555"/>
      </p:ext>
    </p:extLst>
  </p:cSld>
  <p:clrMapOvr>
    <a:masterClrMapping/>
  </p:clrMapOvr>
  <p:transition spd="slow" advTm="2000">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58124858"/>
      </p:ext>
    </p:extLst>
  </p:cSld>
  <p:clrMapOvr>
    <a:masterClrMapping/>
  </p:clrMapOvr>
  <p:transition spd="slow" advTm="2000">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93701361"/>
      </p:ext>
    </p:extLst>
  </p:cSld>
  <p:clrMapOvr>
    <a:masterClrMapping/>
  </p:clrMapOvr>
  <p:transition spd="slow" advTm="2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94" name="矩形 93">
            <a:extLst>
              <a:ext uri="{FF2B5EF4-FFF2-40B4-BE49-F238E27FC236}">
                <a16:creationId xmlns:a16="http://schemas.microsoft.com/office/drawing/2014/main" id="{5749AD68-566C-4DC9-AD6E-03454DA00D1E}"/>
              </a:ext>
            </a:extLst>
          </p:cNvPr>
          <p:cNvSpPr/>
          <p:nvPr userDrawn="1"/>
        </p:nvSpPr>
        <p:spPr>
          <a:xfrm>
            <a:off x="343191" y="418804"/>
            <a:ext cx="11505616" cy="6047039"/>
          </a:xfrm>
          <a:prstGeom prst="rect">
            <a:avLst/>
          </a:prstGeom>
          <a:ln w="19050">
            <a:solidFill>
              <a:srgbClr val="CAA68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zh-CN" altLang="en-US">
              <a:solidFill>
                <a:prstClr val="black"/>
              </a:solidFill>
            </a:endParaRPr>
          </a:p>
        </p:txBody>
      </p:sp>
    </p:spTree>
    <p:extLst>
      <p:ext uri="{BB962C8B-B14F-4D97-AF65-F5344CB8AC3E}">
        <p14:creationId xmlns:p14="http://schemas.microsoft.com/office/powerpoint/2010/main" val="112039613"/>
      </p:ext>
    </p:extLst>
  </p:cSld>
  <p:clrMapOvr>
    <a:masterClrMapping/>
  </p:clrMapOvr>
  <p:transition spd="slow" advTm="2000">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55479762"/>
      </p:ext>
    </p:extLst>
  </p:cSld>
  <p:clrMapOvr>
    <a:masterClrMapping/>
  </p:clrMapOvr>
  <p:transition spd="slow" advTm="2000">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86366322"/>
      </p:ext>
    </p:extLst>
  </p:cSld>
  <p:clrMapOvr>
    <a:masterClrMapping/>
  </p:clrMapOvr>
  <p:transition spd="slow" advTm="2000">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23857317"/>
      </p:ext>
    </p:extLst>
  </p:cSld>
  <p:clrMapOvr>
    <a:masterClrMapping/>
  </p:clrMapOvr>
  <p:transition spd="slow" advTm="2000">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9405058"/>
      </p:ext>
    </p:extLst>
  </p:cSld>
  <p:clrMapOvr>
    <a:masterClrMapping/>
  </p:clrMapOvr>
  <p:transition spd="slow" advTm="2000">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99494131"/>
      </p:ext>
    </p:extLst>
  </p:cSld>
  <p:clrMapOvr>
    <a:masterClrMapping/>
  </p:clrMapOvr>
  <p:transition spd="slow" advTm="2000">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07881227"/>
      </p:ext>
    </p:extLst>
  </p:cSld>
  <p:clrMapOvr>
    <a:masterClrMapping/>
  </p:clrMapOvr>
  <p:transition spd="slow" advTm="2000">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2626327"/>
      </p:ext>
    </p:extLst>
  </p:cSld>
  <p:clrMapOvr>
    <a:masterClrMapping/>
  </p:clrMapOvr>
  <p:transition spd="slow" advTm="2000">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83147770"/>
      </p:ext>
    </p:extLst>
  </p:cSld>
  <p:clrMapOvr>
    <a:masterClrMapping/>
  </p:clrMapOvr>
  <p:transition spd="slow" advTm="2000">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31566427"/>
      </p:ext>
    </p:extLst>
  </p:cSld>
  <p:clrMapOvr>
    <a:masterClrMapping/>
  </p:clrMapOvr>
  <p:transition spd="slow" advTm="2000">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29743101"/>
      </p:ext>
    </p:extLst>
  </p:cSld>
  <p:clrMapOvr>
    <a:masterClrMapping/>
  </p:clrMapOvr>
  <p:transition spd="slow" advTm="2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92073755"/>
      </p:ext>
    </p:extLst>
  </p:cSld>
  <p:clrMapOvr>
    <a:masterClrMapping/>
  </p:clrMapOvr>
  <p:transition spd="slow" advTm="2000">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67558747"/>
      </p:ext>
    </p:extLst>
  </p:cSld>
  <p:clrMapOvr>
    <a:masterClrMapping/>
  </p:clrMapOvr>
  <p:transition spd="slow" advTm="2000">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53057517"/>
      </p:ext>
    </p:extLst>
  </p:cSld>
  <p:clrMapOvr>
    <a:masterClrMapping/>
  </p:clrMapOvr>
  <p:transition spd="slow" advTm="2000">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TextBox 8"/>
          <p:cNvSpPr txBox="1"/>
          <p:nvPr userDrawn="1"/>
        </p:nvSpPr>
        <p:spPr>
          <a:xfrm>
            <a:off x="453650" y="5"/>
            <a:ext cx="504293"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4220836276"/>
      </p:ext>
    </p:extLst>
  </p:cSld>
  <p:clrMapOvr>
    <a:masterClrMapping/>
  </p:clrMapOvr>
  <p:transition spd="slow" advTm="2000">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08690729"/>
      </p:ext>
    </p:extLst>
  </p:cSld>
  <p:clrMapOvr>
    <a:masterClrMapping/>
  </p:clrMapOvr>
  <p:transition spd="slow" advTm="2000">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56973046"/>
      </p:ext>
    </p:extLst>
  </p:cSld>
  <p:clrMapOvr>
    <a:masterClrMapping/>
  </p:clrMapOvr>
  <p:transition spd="slow" advTm="2000">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58937047"/>
      </p:ext>
    </p:extLst>
  </p:cSld>
  <p:clrMapOvr>
    <a:masterClrMapping/>
  </p:clrMapOvr>
  <p:transition spd="slow" advTm="2000">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533820"/>
      </p:ext>
    </p:extLst>
  </p:cSld>
  <p:clrMapOvr>
    <a:masterClrMapping/>
  </p:clrMapOvr>
  <p:transition spd="slow" advTm="2000">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1219170"/>
            <a:fld id="{2E3AAC11-D570-4EA9-AFC0-30FB72BA45EB}" type="datetimeFigureOut">
              <a:rPr lang="zh-CN" altLang="en-US" sz="2400" smtClean="0">
                <a:solidFill>
                  <a:prstClr val="black"/>
                </a:solidFill>
              </a:rPr>
              <a:pPr defTabSz="1219170"/>
              <a:t>2024/4/12</a:t>
            </a:fld>
            <a:endParaRPr lang="zh-CN" altLang="en-US" sz="2400">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pPr defTabSz="1219170"/>
            <a:endParaRPr lang="zh-CN" altLang="en-US" sz="2400">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1219170"/>
            <a:fld id="{55ECCFAA-F4FB-487C-9F1E-C8836D0C3DC9}" type="slidenum">
              <a:rPr lang="zh-CN" altLang="en-US" sz="2400" smtClean="0">
                <a:solidFill>
                  <a:prstClr val="black"/>
                </a:solidFill>
              </a:rPr>
              <a:pPr defTabSz="1219170"/>
              <a:t>‹#›</a:t>
            </a:fld>
            <a:endParaRPr lang="zh-CN" altLang="en-US" sz="2400">
              <a:solidFill>
                <a:prstClr val="black"/>
              </a:solidFill>
            </a:endParaRPr>
          </a:p>
        </p:txBody>
      </p:sp>
    </p:spTree>
    <p:extLst>
      <p:ext uri="{BB962C8B-B14F-4D97-AF65-F5344CB8AC3E}">
        <p14:creationId xmlns:p14="http://schemas.microsoft.com/office/powerpoint/2010/main" val="26347502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1219170"/>
            <a:fld id="{2E3AAC11-D570-4EA9-AFC0-30FB72BA45EB}" type="datetimeFigureOut">
              <a:rPr lang="zh-CN" altLang="en-US" sz="2400" smtClean="0">
                <a:solidFill>
                  <a:prstClr val="black"/>
                </a:solidFill>
              </a:rPr>
              <a:pPr defTabSz="1219170"/>
              <a:t>2024/4/12</a:t>
            </a:fld>
            <a:endParaRPr lang="zh-CN" altLang="en-US" sz="2400">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pPr defTabSz="1219170"/>
            <a:endParaRPr lang="zh-CN" altLang="en-US" sz="2400">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1219170"/>
            <a:fld id="{55ECCFAA-F4FB-487C-9F1E-C8836D0C3DC9}" type="slidenum">
              <a:rPr lang="zh-CN" altLang="en-US" sz="2400" smtClean="0">
                <a:solidFill>
                  <a:prstClr val="black"/>
                </a:solidFill>
              </a:rPr>
              <a:pPr defTabSz="1219170"/>
              <a:t>‹#›</a:t>
            </a:fld>
            <a:endParaRPr lang="zh-CN" altLang="en-US" sz="2400">
              <a:solidFill>
                <a:prstClr val="black"/>
              </a:solidFill>
            </a:endParaRPr>
          </a:p>
        </p:txBody>
      </p:sp>
    </p:spTree>
    <p:extLst>
      <p:ext uri="{BB962C8B-B14F-4D97-AF65-F5344CB8AC3E}">
        <p14:creationId xmlns:p14="http://schemas.microsoft.com/office/powerpoint/2010/main" val="3377704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20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18971456"/>
      </p:ext>
    </p:extLst>
  </p:cSld>
  <p:clrMapOvr>
    <a:masterClrMapping/>
  </p:clrMapOvr>
  <p:transition spd="slow" advTm="2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72148521"/>
      </p:ext>
    </p:extLst>
  </p:cSld>
  <p:clrMapOvr>
    <a:masterClrMapping/>
  </p:clrMapOvr>
  <p:transition spd="slow" advTm="2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6878731"/>
      </p:ext>
    </p:extLst>
  </p:cSld>
  <p:clrMapOvr>
    <a:masterClrMapping/>
  </p:clrMapOvr>
  <p:transition spd="slow" advTm="2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62334464"/>
      </p:ext>
    </p:extLst>
  </p:cSld>
  <p:clrMapOvr>
    <a:masterClrMapping/>
  </p:clrMapOvr>
  <p:transition spd="slow" advTm="2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48187405"/>
      </p:ext>
    </p:extLst>
  </p:cSld>
  <p:clrMapOvr>
    <a:masterClrMapping/>
  </p:clrMapOvr>
  <p:transition spd="slow" advTm="2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5488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35"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 id="2147483728" r:id="rId43"/>
    <p:sldLayoutId id="2147483729" r:id="rId44"/>
    <p:sldLayoutId id="2147483730" r:id="rId45"/>
    <p:sldLayoutId id="2147483689" r:id="rId46"/>
  </p:sldLayoutIdLst>
  <p:transition spd="slow" advTm="2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64730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7.w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wmf"/><Relationship Id="rId5" Type="http://schemas.openxmlformats.org/officeDocument/2006/relationships/oleObject" Target="../embeddings/oleObject22.bin"/><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4.xml"/><Relationship Id="rId7" Type="http://schemas.openxmlformats.org/officeDocument/2006/relationships/image" Target="../media/image3.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image" Target="../media/image8.wmf"/><Relationship Id="rId12"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png"/><Relationship Id="rId10" Type="http://schemas.openxmlformats.org/officeDocument/2006/relationships/oleObject" Target="../embeddings/oleObject4.bin"/><Relationship Id="rId4" Type="http://schemas.openxmlformats.org/officeDocument/2006/relationships/image" Target="../media/image6.wmf"/><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1.bin"/><Relationship Id="rId18" Type="http://schemas.openxmlformats.org/officeDocument/2006/relationships/image" Target="../media/image1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6.wmf"/><Relationship Id="rId17" Type="http://schemas.openxmlformats.org/officeDocument/2006/relationships/oleObject" Target="../embeddings/oleObject13.bin"/><Relationship Id="rId2" Type="http://schemas.openxmlformats.org/officeDocument/2006/relationships/notesSlide" Target="../notesSlides/notesSlide7.xml"/><Relationship Id="rId16" Type="http://schemas.openxmlformats.org/officeDocument/2006/relationships/image" Target="../media/image18.wmf"/><Relationship Id="rId1" Type="http://schemas.openxmlformats.org/officeDocument/2006/relationships/slideLayout" Target="../slideLayouts/slideLayout1.xml"/><Relationship Id="rId6" Type="http://schemas.openxmlformats.org/officeDocument/2006/relationships/image" Target="../media/image13.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9.bin"/><Relationship Id="rId14" Type="http://schemas.openxmlformats.org/officeDocument/2006/relationships/image" Target="../media/image17.wmf"/></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wmf"/><Relationship Id="rId5" Type="http://schemas.openxmlformats.org/officeDocument/2006/relationships/oleObject" Target="../embeddings/oleObject15.bin"/><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文本框 123">
            <a:extLst>
              <a:ext uri="{FF2B5EF4-FFF2-40B4-BE49-F238E27FC236}">
                <a16:creationId xmlns:a16="http://schemas.microsoft.com/office/drawing/2014/main" id="{8060FEB0-0A11-4DC3-87D3-F575798C2A86}"/>
              </a:ext>
            </a:extLst>
          </p:cNvPr>
          <p:cNvSpPr txBox="1"/>
          <p:nvPr/>
        </p:nvSpPr>
        <p:spPr>
          <a:xfrm>
            <a:off x="428433" y="2055416"/>
            <a:ext cx="11430043" cy="1527299"/>
          </a:xfrm>
          <a:prstGeom prst="rect">
            <a:avLst/>
          </a:prstGeom>
          <a:noFill/>
        </p:spPr>
        <p:txBody>
          <a:bodyPr wrap="square" rtlCol="0">
            <a:spAutoFit/>
          </a:bodyPr>
          <a:lstStyle/>
          <a:p>
            <a:pPr algn="ctr" defTabSz="457200">
              <a:lnSpc>
                <a:spcPct val="150000"/>
              </a:lnSpc>
            </a:pPr>
            <a:r>
              <a:rPr lang="en-US" altLang="zh-CN" sz="3200" dirty="0">
                <a:solidFill>
                  <a:schemeClr val="tx1">
                    <a:lumMod val="85000"/>
                    <a:lumOff val="15000"/>
                  </a:schemeClr>
                </a:solidFill>
                <a:latin typeface="Times New Roman" panose="02020603050405020304" pitchFamily="18" charset="0"/>
                <a:ea typeface="字魂35号-经典雅黑" panose="02000000000000000000" pitchFamily="2" charset="-122"/>
                <a:cs typeface="Times New Roman" panose="02020603050405020304" pitchFamily="18" charset="0"/>
                <a:sym typeface="Calibri" panose="020F0502020204030204" pitchFamily="34" charset="0"/>
              </a:rPr>
              <a:t>Deep convolution network based super resolution DOA estimation with Toeplitz and sparse prior</a:t>
            </a:r>
            <a:endParaRPr lang="zh-CN" altLang="en-US" sz="3200" dirty="0">
              <a:solidFill>
                <a:schemeClr val="tx1">
                  <a:lumMod val="85000"/>
                  <a:lumOff val="15000"/>
                </a:schemeClr>
              </a:solidFill>
              <a:latin typeface="Times New Roman" panose="02020603050405020304" pitchFamily="18" charset="0"/>
              <a:ea typeface="字魂35号-经典雅黑" panose="02000000000000000000" pitchFamily="2" charset="-122"/>
              <a:cs typeface="Times New Roman" panose="02020603050405020304" pitchFamily="18" charset="0"/>
              <a:sym typeface="Calibri" panose="020F0502020204030204" pitchFamily="34" charset="0"/>
            </a:endParaRPr>
          </a:p>
        </p:txBody>
      </p:sp>
      <p:cxnSp>
        <p:nvCxnSpPr>
          <p:cNvPr id="131" name="直接连接符 130"/>
          <p:cNvCxnSpPr/>
          <p:nvPr/>
        </p:nvCxnSpPr>
        <p:spPr>
          <a:xfrm>
            <a:off x="3150281" y="1982597"/>
            <a:ext cx="1193119" cy="0"/>
          </a:xfrm>
          <a:prstGeom prst="line">
            <a:avLst/>
          </a:prstGeom>
          <a:ln>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7835645" y="1982597"/>
            <a:ext cx="1193119" cy="0"/>
          </a:xfrm>
          <a:prstGeom prst="line">
            <a:avLst/>
          </a:prstGeom>
          <a:ln>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135" name="矩形 134">
            <a:extLst>
              <a:ext uri="{FF2B5EF4-FFF2-40B4-BE49-F238E27FC236}">
                <a16:creationId xmlns:a16="http://schemas.microsoft.com/office/drawing/2014/main" id="{5749AD68-566C-4DC9-AD6E-03454DA00D1E}"/>
              </a:ext>
            </a:extLst>
          </p:cNvPr>
          <p:cNvSpPr/>
          <p:nvPr/>
        </p:nvSpPr>
        <p:spPr>
          <a:xfrm>
            <a:off x="498764" y="568036"/>
            <a:ext cx="11194470" cy="5748576"/>
          </a:xfrm>
          <a:prstGeom prst="rect">
            <a:avLst/>
          </a:prstGeom>
          <a:ln w="12700">
            <a:solidFill>
              <a:srgbClr val="CAA68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zh-CN" altLang="en-US">
              <a:solidFill>
                <a:prstClr val="black"/>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38" name="组合 137"/>
          <p:cNvGrpSpPr/>
          <p:nvPr/>
        </p:nvGrpSpPr>
        <p:grpSpPr>
          <a:xfrm>
            <a:off x="244475" y="322732"/>
            <a:ext cx="11696918" cy="165833"/>
            <a:chOff x="244475" y="322732"/>
            <a:chExt cx="11696918" cy="165833"/>
          </a:xfrm>
        </p:grpSpPr>
        <p:sp>
          <p:nvSpPr>
            <p:cNvPr id="136" name="矩形 135"/>
            <p:cNvSpPr/>
            <p:nvPr/>
          </p:nvSpPr>
          <p:spPr>
            <a:xfrm>
              <a:off x="244475"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7" name="矩形 136"/>
            <p:cNvSpPr/>
            <p:nvPr/>
          </p:nvSpPr>
          <p:spPr>
            <a:xfrm>
              <a:off x="11775560"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39" name="组合 138"/>
          <p:cNvGrpSpPr/>
          <p:nvPr/>
        </p:nvGrpSpPr>
        <p:grpSpPr>
          <a:xfrm>
            <a:off x="244475" y="6368582"/>
            <a:ext cx="11696918" cy="165833"/>
            <a:chOff x="244475" y="322732"/>
            <a:chExt cx="11696918" cy="165833"/>
          </a:xfrm>
        </p:grpSpPr>
        <p:sp>
          <p:nvSpPr>
            <p:cNvPr id="140" name="矩形 139"/>
            <p:cNvSpPr/>
            <p:nvPr/>
          </p:nvSpPr>
          <p:spPr>
            <a:xfrm>
              <a:off x="244475"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1" name="矩形 140"/>
            <p:cNvSpPr/>
            <p:nvPr/>
          </p:nvSpPr>
          <p:spPr>
            <a:xfrm>
              <a:off x="11775560"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50" name="组合 149"/>
          <p:cNvGrpSpPr/>
          <p:nvPr/>
        </p:nvGrpSpPr>
        <p:grpSpPr>
          <a:xfrm>
            <a:off x="2803206" y="3539274"/>
            <a:ext cx="6601423" cy="165158"/>
            <a:chOff x="2788811" y="3851851"/>
            <a:chExt cx="6601423" cy="165158"/>
          </a:xfrm>
        </p:grpSpPr>
        <p:cxnSp>
          <p:nvCxnSpPr>
            <p:cNvPr id="143" name="直接连接符 142"/>
            <p:cNvCxnSpPr/>
            <p:nvPr/>
          </p:nvCxnSpPr>
          <p:spPr>
            <a:xfrm>
              <a:off x="2788811" y="3934430"/>
              <a:ext cx="3109178" cy="0"/>
            </a:xfrm>
            <a:prstGeom prst="line">
              <a:avLst/>
            </a:prstGeom>
            <a:ln w="19050">
              <a:solidFill>
                <a:srgbClr val="CAA686"/>
              </a:solidFill>
            </a:ln>
          </p:spPr>
          <p:style>
            <a:lnRef idx="1">
              <a:schemeClr val="accent1"/>
            </a:lnRef>
            <a:fillRef idx="0">
              <a:schemeClr val="accent1"/>
            </a:fillRef>
            <a:effectRef idx="0">
              <a:schemeClr val="accent1"/>
            </a:effectRef>
            <a:fontRef idx="minor">
              <a:schemeClr val="tx1"/>
            </a:fontRef>
          </p:style>
        </p:cxnSp>
        <p:sp>
          <p:nvSpPr>
            <p:cNvPr id="147" name="菱形 146"/>
            <p:cNvSpPr/>
            <p:nvPr/>
          </p:nvSpPr>
          <p:spPr>
            <a:xfrm>
              <a:off x="6028369" y="3851851"/>
              <a:ext cx="122308" cy="165158"/>
            </a:xfrm>
            <a:prstGeom prst="diamond">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cxnSp>
          <p:nvCxnSpPr>
            <p:cNvPr id="149" name="直接连接符 148"/>
            <p:cNvCxnSpPr/>
            <p:nvPr/>
          </p:nvCxnSpPr>
          <p:spPr>
            <a:xfrm>
              <a:off x="6281056" y="3934430"/>
              <a:ext cx="3109178" cy="0"/>
            </a:xfrm>
            <a:prstGeom prst="line">
              <a:avLst/>
            </a:prstGeom>
            <a:ln w="19050">
              <a:solidFill>
                <a:srgbClr val="CAA686"/>
              </a:solidFill>
            </a:ln>
          </p:spPr>
          <p:style>
            <a:lnRef idx="1">
              <a:schemeClr val="accent1"/>
            </a:lnRef>
            <a:fillRef idx="0">
              <a:schemeClr val="accent1"/>
            </a:fillRef>
            <a:effectRef idx="0">
              <a:schemeClr val="accent1"/>
            </a:effectRef>
            <a:fontRef idx="minor">
              <a:schemeClr val="tx1"/>
            </a:fontRef>
          </p:style>
        </p:cxnSp>
      </p:grpSp>
      <p:sp>
        <p:nvSpPr>
          <p:cNvPr id="2" name="矩形 16">
            <a:extLst>
              <a:ext uri="{FF2B5EF4-FFF2-40B4-BE49-F238E27FC236}">
                <a16:creationId xmlns:a16="http://schemas.microsoft.com/office/drawing/2014/main" id="{AD8F5C19-F66D-8433-0DD6-43E75CBB5466}"/>
              </a:ext>
            </a:extLst>
          </p:cNvPr>
          <p:cNvSpPr>
            <a:spLocks noChangeArrowheads="1"/>
          </p:cNvSpPr>
          <p:nvPr/>
        </p:nvSpPr>
        <p:spPr bwMode="auto">
          <a:xfrm>
            <a:off x="3806014" y="1733028"/>
            <a:ext cx="45511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zh-CN" sz="2400" b="1" i="1" dirty="0">
                <a:latin typeface="Times New Roman" panose="02020603050405020304" pitchFamily="18" charset="0"/>
                <a:cs typeface="Times New Roman" panose="02020603050405020304" pitchFamily="18" charset="0"/>
              </a:rPr>
              <a:t>ICASSP conference 2024</a:t>
            </a:r>
            <a:endParaRPr lang="zh-CN" altLang="en-US" sz="2400" b="1" i="1" dirty="0">
              <a:latin typeface="Times New Roman" panose="02020603050405020304" pitchFamily="18" charset="0"/>
              <a:cs typeface="Times New Roman" panose="02020603050405020304" pitchFamily="18" charset="0"/>
            </a:endParaRPr>
          </a:p>
        </p:txBody>
      </p:sp>
      <p:pic>
        <p:nvPicPr>
          <p:cNvPr id="3" name="图片 1">
            <a:extLst>
              <a:ext uri="{FF2B5EF4-FFF2-40B4-BE49-F238E27FC236}">
                <a16:creationId xmlns:a16="http://schemas.microsoft.com/office/drawing/2014/main" id="{A5E06545-3934-A225-DF96-B0E9E1B91C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835" y="594167"/>
            <a:ext cx="11525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81">
            <a:extLst>
              <a:ext uri="{FF2B5EF4-FFF2-40B4-BE49-F238E27FC236}">
                <a16:creationId xmlns:a16="http://schemas.microsoft.com/office/drawing/2014/main" id="{8B58FAEB-8E99-3E71-1520-29368C132277}"/>
              </a:ext>
            </a:extLst>
          </p:cNvPr>
          <p:cNvSpPr txBox="1">
            <a:spLocks noChangeArrowheads="1"/>
          </p:cNvSpPr>
          <p:nvPr/>
        </p:nvSpPr>
        <p:spPr bwMode="auto">
          <a:xfrm>
            <a:off x="2738664" y="3854336"/>
            <a:ext cx="70695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Speaker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r>
              <a:rPr lang="en-US" altLang="zh-CN" sz="2000" dirty="0">
                <a:latin typeface="Times New Roman" panose="02020603050405020304" pitchFamily="18" charset="0"/>
                <a:cs typeface="Times New Roman" panose="02020603050405020304" pitchFamily="18" charset="0"/>
              </a:rPr>
              <a:t>Chenkang Duan</a:t>
            </a:r>
          </a:p>
          <a:p>
            <a:pPr>
              <a:spcBef>
                <a:spcPct val="0"/>
              </a:spcBef>
              <a:buClrTx/>
              <a:buFontTx/>
              <a:buNone/>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School</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t>
            </a:r>
            <a:r>
              <a:rPr lang="en-US" altLang="zh-CN" sz="2000" dirty="0">
                <a:latin typeface="Times New Roman" panose="02020603050405020304" pitchFamily="18" charset="0"/>
                <a:cs typeface="Times New Roman" panose="02020603050405020304" pitchFamily="18" charset="0"/>
              </a:rPr>
              <a:t>Faculty of Electrical Engineering and Computer Science, </a:t>
            </a:r>
          </a:p>
          <a:p>
            <a:pPr>
              <a:spcBef>
                <a:spcPct val="0"/>
              </a:spcBef>
              <a:buClrTx/>
              <a:buFontTx/>
              <a:buNone/>
            </a:pPr>
            <a:r>
              <a:rPr lang="en-US" altLang="zh-CN" sz="2000" dirty="0">
                <a:latin typeface="Times New Roman" panose="02020603050405020304" pitchFamily="18" charset="0"/>
                <a:cs typeface="Times New Roman" panose="02020603050405020304" pitchFamily="18" charset="0"/>
              </a:rPr>
              <a:t>                Ningbo University, Ningbo, China</a:t>
            </a:r>
          </a:p>
          <a:p>
            <a:pPr>
              <a:spcBef>
                <a:spcPct val="0"/>
              </a:spcBef>
              <a:buClrTx/>
              <a:buFontTx/>
              <a:buNone/>
            </a:pPr>
            <a:endParaRPr lang="en-US"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380">
            <a:extLst>
              <a:ext uri="{FF2B5EF4-FFF2-40B4-BE49-F238E27FC236}">
                <a16:creationId xmlns:a16="http://schemas.microsoft.com/office/drawing/2014/main" id="{7F447E1E-7A8A-A049-FFA0-A89A1D25BBFA}"/>
              </a:ext>
            </a:extLst>
          </p:cNvPr>
          <p:cNvSpPr txBox="1"/>
          <p:nvPr/>
        </p:nvSpPr>
        <p:spPr>
          <a:xfrm>
            <a:off x="4696199" y="5181661"/>
            <a:ext cx="3198504" cy="400110"/>
          </a:xfrm>
          <a:prstGeom prst="rect">
            <a:avLst/>
          </a:prstGeom>
          <a:noFill/>
        </p:spPr>
        <p:txBody>
          <a:bodyPr wrap="none">
            <a:spAutoFit/>
          </a:bodyPr>
          <a:lstStyle/>
          <a:p>
            <a:pPr algn="ctr">
              <a:defRPr/>
            </a:pPr>
            <a:r>
              <a:rPr lang="en-US" altLang="zh-CN" sz="2000" dirty="0">
                <a:latin typeface="Times New Roman" panose="02020603050405020304" pitchFamily="18" charset="0"/>
                <a:ea typeface="微软雅黑" pitchFamily="34" charset="-122"/>
                <a:cs typeface="Times New Roman" panose="02020603050405020304" pitchFamily="18" charset="0"/>
                <a:sym typeface="微软雅黑" pitchFamily="34" charset="-122"/>
              </a:rPr>
              <a:t>April 16, 2024 Seoul, Korea</a:t>
            </a:r>
          </a:p>
        </p:txBody>
      </p:sp>
    </p:spTree>
    <p:extLst>
      <p:ext uri="{BB962C8B-B14F-4D97-AF65-F5344CB8AC3E}">
        <p14:creationId xmlns:p14="http://schemas.microsoft.com/office/powerpoint/2010/main" val="89805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p:cTn id="7" dur="500" fill="hold"/>
                                        <p:tgtEl>
                                          <p:spTgt spid="135"/>
                                        </p:tgtEl>
                                        <p:attrNameLst>
                                          <p:attrName>ppt_w</p:attrName>
                                        </p:attrNameLst>
                                      </p:cBhvr>
                                      <p:tavLst>
                                        <p:tav tm="0">
                                          <p:val>
                                            <p:fltVal val="0"/>
                                          </p:val>
                                        </p:tav>
                                        <p:tav tm="100000">
                                          <p:val>
                                            <p:strVal val="#ppt_w"/>
                                          </p:val>
                                        </p:tav>
                                      </p:tavLst>
                                    </p:anim>
                                    <p:anim calcmode="lin" valueType="num">
                                      <p:cBhvr>
                                        <p:cTn id="8" dur="500" fill="hold"/>
                                        <p:tgtEl>
                                          <p:spTgt spid="135"/>
                                        </p:tgtEl>
                                        <p:attrNameLst>
                                          <p:attrName>ppt_h</p:attrName>
                                        </p:attrNameLst>
                                      </p:cBhvr>
                                      <p:tavLst>
                                        <p:tav tm="0">
                                          <p:val>
                                            <p:fltVal val="0"/>
                                          </p:val>
                                        </p:tav>
                                        <p:tav tm="100000">
                                          <p:val>
                                            <p:strVal val="#ppt_h"/>
                                          </p:val>
                                        </p:tav>
                                      </p:tavLst>
                                    </p:anim>
                                    <p:animEffect transition="in" filter="fade">
                                      <p:cBhvr>
                                        <p:cTn id="9" dur="500"/>
                                        <p:tgtEl>
                                          <p:spTgt spid="135"/>
                                        </p:tgtEl>
                                      </p:cBhvr>
                                    </p:animEffect>
                                  </p:childTnLst>
                                </p:cTn>
                              </p:par>
                              <p:par>
                                <p:cTn id="10" presetID="53" presetClass="entr" presetSubtype="16" fill="hold" nodeType="withEffect">
                                  <p:stCondLst>
                                    <p:cond delay="0"/>
                                  </p:stCondLst>
                                  <p:childTnLst>
                                    <p:set>
                                      <p:cBhvr>
                                        <p:cTn id="11" dur="1" fill="hold">
                                          <p:stCondLst>
                                            <p:cond delay="0"/>
                                          </p:stCondLst>
                                        </p:cTn>
                                        <p:tgtEl>
                                          <p:spTgt spid="138"/>
                                        </p:tgtEl>
                                        <p:attrNameLst>
                                          <p:attrName>style.visibility</p:attrName>
                                        </p:attrNameLst>
                                      </p:cBhvr>
                                      <p:to>
                                        <p:strVal val="visible"/>
                                      </p:to>
                                    </p:set>
                                    <p:anim calcmode="lin" valueType="num">
                                      <p:cBhvr>
                                        <p:cTn id="12" dur="500" fill="hold"/>
                                        <p:tgtEl>
                                          <p:spTgt spid="138"/>
                                        </p:tgtEl>
                                        <p:attrNameLst>
                                          <p:attrName>ppt_w</p:attrName>
                                        </p:attrNameLst>
                                      </p:cBhvr>
                                      <p:tavLst>
                                        <p:tav tm="0">
                                          <p:val>
                                            <p:fltVal val="0"/>
                                          </p:val>
                                        </p:tav>
                                        <p:tav tm="100000">
                                          <p:val>
                                            <p:strVal val="#ppt_w"/>
                                          </p:val>
                                        </p:tav>
                                      </p:tavLst>
                                    </p:anim>
                                    <p:anim calcmode="lin" valueType="num">
                                      <p:cBhvr>
                                        <p:cTn id="13" dur="500" fill="hold"/>
                                        <p:tgtEl>
                                          <p:spTgt spid="138"/>
                                        </p:tgtEl>
                                        <p:attrNameLst>
                                          <p:attrName>ppt_h</p:attrName>
                                        </p:attrNameLst>
                                      </p:cBhvr>
                                      <p:tavLst>
                                        <p:tav tm="0">
                                          <p:val>
                                            <p:fltVal val="0"/>
                                          </p:val>
                                        </p:tav>
                                        <p:tav tm="100000">
                                          <p:val>
                                            <p:strVal val="#ppt_h"/>
                                          </p:val>
                                        </p:tav>
                                      </p:tavLst>
                                    </p:anim>
                                    <p:animEffect transition="in" filter="fade">
                                      <p:cBhvr>
                                        <p:cTn id="14" dur="500"/>
                                        <p:tgtEl>
                                          <p:spTgt spid="138"/>
                                        </p:tgtEl>
                                      </p:cBhvr>
                                    </p:animEffect>
                                  </p:childTnLst>
                                </p:cTn>
                              </p:par>
                              <p:par>
                                <p:cTn id="15" presetID="53" presetClass="entr" presetSubtype="16" fill="hold" nodeType="withEffect">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cBhvr>
                                        <p:cTn id="17" dur="500" fill="hold"/>
                                        <p:tgtEl>
                                          <p:spTgt spid="139"/>
                                        </p:tgtEl>
                                        <p:attrNameLst>
                                          <p:attrName>ppt_w</p:attrName>
                                        </p:attrNameLst>
                                      </p:cBhvr>
                                      <p:tavLst>
                                        <p:tav tm="0">
                                          <p:val>
                                            <p:fltVal val="0"/>
                                          </p:val>
                                        </p:tav>
                                        <p:tav tm="100000">
                                          <p:val>
                                            <p:strVal val="#ppt_w"/>
                                          </p:val>
                                        </p:tav>
                                      </p:tavLst>
                                    </p:anim>
                                    <p:anim calcmode="lin" valueType="num">
                                      <p:cBhvr>
                                        <p:cTn id="18" dur="500" fill="hold"/>
                                        <p:tgtEl>
                                          <p:spTgt spid="139"/>
                                        </p:tgtEl>
                                        <p:attrNameLst>
                                          <p:attrName>ppt_h</p:attrName>
                                        </p:attrNameLst>
                                      </p:cBhvr>
                                      <p:tavLst>
                                        <p:tav tm="0">
                                          <p:val>
                                            <p:fltVal val="0"/>
                                          </p:val>
                                        </p:tav>
                                        <p:tav tm="100000">
                                          <p:val>
                                            <p:strVal val="#ppt_h"/>
                                          </p:val>
                                        </p:tav>
                                      </p:tavLst>
                                    </p:anim>
                                    <p:animEffect transition="in" filter="fade">
                                      <p:cBhvr>
                                        <p:cTn id="19" dur="500"/>
                                        <p:tgtEl>
                                          <p:spTgt spid="139"/>
                                        </p:tgtEl>
                                      </p:cBhvr>
                                    </p:animEffect>
                                  </p:childTnLst>
                                </p:cTn>
                              </p:par>
                              <p:par>
                                <p:cTn id="20" presetID="2" presetClass="entr" presetSubtype="8" fill="hold" nodeType="withEffect">
                                  <p:stCondLst>
                                    <p:cond delay="500"/>
                                  </p:stCondLst>
                                  <p:childTnLst>
                                    <p:set>
                                      <p:cBhvr>
                                        <p:cTn id="21" dur="1" fill="hold">
                                          <p:stCondLst>
                                            <p:cond delay="0"/>
                                          </p:stCondLst>
                                        </p:cTn>
                                        <p:tgtEl>
                                          <p:spTgt spid="131"/>
                                        </p:tgtEl>
                                        <p:attrNameLst>
                                          <p:attrName>style.visibility</p:attrName>
                                        </p:attrNameLst>
                                      </p:cBhvr>
                                      <p:to>
                                        <p:strVal val="visible"/>
                                      </p:to>
                                    </p:set>
                                    <p:anim calcmode="lin" valueType="num">
                                      <p:cBhvr additive="base">
                                        <p:cTn id="22" dur="500" fill="hold"/>
                                        <p:tgtEl>
                                          <p:spTgt spid="131"/>
                                        </p:tgtEl>
                                        <p:attrNameLst>
                                          <p:attrName>ppt_x</p:attrName>
                                        </p:attrNameLst>
                                      </p:cBhvr>
                                      <p:tavLst>
                                        <p:tav tm="0">
                                          <p:val>
                                            <p:strVal val="0-#ppt_w/2"/>
                                          </p:val>
                                        </p:tav>
                                        <p:tav tm="100000">
                                          <p:val>
                                            <p:strVal val="#ppt_x"/>
                                          </p:val>
                                        </p:tav>
                                      </p:tavLst>
                                    </p:anim>
                                    <p:anim calcmode="lin" valueType="num">
                                      <p:cBhvr additive="base">
                                        <p:cTn id="23" dur="500" fill="hold"/>
                                        <p:tgtEl>
                                          <p:spTgt spid="13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132"/>
                                        </p:tgtEl>
                                        <p:attrNameLst>
                                          <p:attrName>style.visibility</p:attrName>
                                        </p:attrNameLst>
                                      </p:cBhvr>
                                      <p:to>
                                        <p:strVal val="visible"/>
                                      </p:to>
                                    </p:set>
                                    <p:anim calcmode="lin" valueType="num">
                                      <p:cBhvr additive="base">
                                        <p:cTn id="26" dur="500" fill="hold"/>
                                        <p:tgtEl>
                                          <p:spTgt spid="132"/>
                                        </p:tgtEl>
                                        <p:attrNameLst>
                                          <p:attrName>ppt_x</p:attrName>
                                        </p:attrNameLst>
                                      </p:cBhvr>
                                      <p:tavLst>
                                        <p:tav tm="0">
                                          <p:val>
                                            <p:strVal val="1+#ppt_w/2"/>
                                          </p:val>
                                        </p:tav>
                                        <p:tav tm="100000">
                                          <p:val>
                                            <p:strVal val="#ppt_x"/>
                                          </p:val>
                                        </p:tav>
                                      </p:tavLst>
                                    </p:anim>
                                    <p:anim calcmode="lin" valueType="num">
                                      <p:cBhvr additive="base">
                                        <p:cTn id="27" dur="500" fill="hold"/>
                                        <p:tgtEl>
                                          <p:spTgt spid="132"/>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124"/>
                                        </p:tgtEl>
                                        <p:attrNameLst>
                                          <p:attrName>style.visibility</p:attrName>
                                        </p:attrNameLst>
                                      </p:cBhvr>
                                      <p:to>
                                        <p:strVal val="visible"/>
                                      </p:to>
                                    </p:set>
                                    <p:anim calcmode="lin" valueType="num">
                                      <p:cBhvr>
                                        <p:cTn id="31" dur="500" fill="hold"/>
                                        <p:tgtEl>
                                          <p:spTgt spid="124"/>
                                        </p:tgtEl>
                                        <p:attrNameLst>
                                          <p:attrName>ppt_w</p:attrName>
                                        </p:attrNameLst>
                                      </p:cBhvr>
                                      <p:tavLst>
                                        <p:tav tm="0">
                                          <p:val>
                                            <p:fltVal val="0"/>
                                          </p:val>
                                        </p:tav>
                                        <p:tav tm="100000">
                                          <p:val>
                                            <p:strVal val="#ppt_w"/>
                                          </p:val>
                                        </p:tav>
                                      </p:tavLst>
                                    </p:anim>
                                    <p:anim calcmode="lin" valueType="num">
                                      <p:cBhvr>
                                        <p:cTn id="32" dur="500" fill="hold"/>
                                        <p:tgtEl>
                                          <p:spTgt spid="124"/>
                                        </p:tgtEl>
                                        <p:attrNameLst>
                                          <p:attrName>ppt_h</p:attrName>
                                        </p:attrNameLst>
                                      </p:cBhvr>
                                      <p:tavLst>
                                        <p:tav tm="0">
                                          <p:val>
                                            <p:fltVal val="0"/>
                                          </p:val>
                                        </p:tav>
                                        <p:tav tm="100000">
                                          <p:val>
                                            <p:strVal val="#ppt_h"/>
                                          </p:val>
                                        </p:tav>
                                      </p:tavLst>
                                    </p:anim>
                                    <p:animEffect transition="in" filter="fade">
                                      <p:cBhvr>
                                        <p:cTn id="33" dur="500"/>
                                        <p:tgtEl>
                                          <p:spTgt spid="124"/>
                                        </p:tgtEl>
                                      </p:cBhvr>
                                    </p:animEffect>
                                  </p:childTnLst>
                                </p:cTn>
                              </p:par>
                            </p:childTnLst>
                          </p:cTn>
                        </p:par>
                        <p:par>
                          <p:cTn id="34" fill="hold">
                            <p:stCondLst>
                              <p:cond delay="1500"/>
                            </p:stCondLst>
                            <p:childTnLst>
                              <p:par>
                                <p:cTn id="35" presetID="16" presetClass="entr" presetSubtype="37" fill="hold" nodeType="after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barn(outVertical)">
                                      <p:cBhvr>
                                        <p:cTn id="37" dur="500"/>
                                        <p:tgtEl>
                                          <p:spTgt spid="150"/>
                                        </p:tgtEl>
                                      </p:cBhvr>
                                    </p:animEffect>
                                  </p:childTnLst>
                                </p:cTn>
                              </p:par>
                              <p:par>
                                <p:cTn id="38" presetID="10"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35" grpId="0" animBg="1"/>
      <p:bldP spid="2"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31">
            <a:extLst>
              <a:ext uri="{FF2B5EF4-FFF2-40B4-BE49-F238E27FC236}">
                <a16:creationId xmlns:a16="http://schemas.microsoft.com/office/drawing/2014/main" id="{3E7A769A-FBEE-2556-1BC8-45EB94F2C37C}"/>
              </a:ext>
            </a:extLst>
          </p:cNvPr>
          <p:cNvSpPr>
            <a:spLocks noChangeShapeType="1"/>
          </p:cNvSpPr>
          <p:nvPr/>
        </p:nvSpPr>
        <p:spPr bwMode="black">
          <a:xfrm>
            <a:off x="903727" y="975270"/>
            <a:ext cx="30686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Rectangle 32">
            <a:extLst>
              <a:ext uri="{FF2B5EF4-FFF2-40B4-BE49-F238E27FC236}">
                <a16:creationId xmlns:a16="http://schemas.microsoft.com/office/drawing/2014/main" id="{7C8C1CFC-DF10-ACD6-69D9-34567750C58F}"/>
              </a:ext>
            </a:extLst>
          </p:cNvPr>
          <p:cNvSpPr>
            <a:spLocks noChangeArrowheads="1"/>
          </p:cNvSpPr>
          <p:nvPr/>
        </p:nvSpPr>
        <p:spPr bwMode="black">
          <a:xfrm>
            <a:off x="1095814" y="587920"/>
            <a:ext cx="3552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zh-CN" sz="2000" b="1" dirty="0"/>
              <a:t>PROPOSED METHOD</a:t>
            </a:r>
          </a:p>
        </p:txBody>
      </p:sp>
      <p:sp>
        <p:nvSpPr>
          <p:cNvPr id="10" name="Oval 38">
            <a:extLst>
              <a:ext uri="{FF2B5EF4-FFF2-40B4-BE49-F238E27FC236}">
                <a16:creationId xmlns:a16="http://schemas.microsoft.com/office/drawing/2014/main" id="{3181C70F-CE9A-5F67-A1EC-1093AE185FA6}"/>
              </a:ext>
            </a:extLst>
          </p:cNvPr>
          <p:cNvSpPr>
            <a:spLocks noChangeArrowheads="1"/>
          </p:cNvSpPr>
          <p:nvPr/>
        </p:nvSpPr>
        <p:spPr bwMode="gray">
          <a:xfrm>
            <a:off x="803714" y="638091"/>
            <a:ext cx="314325" cy="324000"/>
          </a:xfrm>
          <a:prstGeom prst="ellipse">
            <a:avLst/>
          </a:prstGeom>
          <a:solidFill>
            <a:schemeClr val="bg1">
              <a:lumMod val="65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defRPr/>
            </a:pPr>
            <a:endParaRPr lang="zh-CN" altLang="en-US">
              <a:solidFill>
                <a:schemeClr val="tx2"/>
              </a:solidFill>
            </a:endParaRPr>
          </a:p>
        </p:txBody>
      </p:sp>
      <p:sp>
        <p:nvSpPr>
          <p:cNvPr id="11" name="文本框 3">
            <a:extLst>
              <a:ext uri="{FF2B5EF4-FFF2-40B4-BE49-F238E27FC236}">
                <a16:creationId xmlns:a16="http://schemas.microsoft.com/office/drawing/2014/main" id="{08FE5BC5-69A1-DEBB-7A11-AF798D7AC13C}"/>
              </a:ext>
            </a:extLst>
          </p:cNvPr>
          <p:cNvSpPr txBox="1">
            <a:spLocks noChangeArrowheads="1"/>
          </p:cNvSpPr>
          <p:nvPr/>
        </p:nvSpPr>
        <p:spPr bwMode="auto">
          <a:xfrm>
            <a:off x="903727" y="1131081"/>
            <a:ext cx="2113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2000" b="1" dirty="0">
                <a:latin typeface="Times New Roman" panose="02020603050405020304" pitchFamily="18" charset="0"/>
                <a:cs typeface="Times New Roman" panose="02020603050405020304" pitchFamily="18" charset="0"/>
              </a:rPr>
              <a:t>4. Algorithm Step</a:t>
            </a:r>
          </a:p>
        </p:txBody>
      </p:sp>
      <p:graphicFrame>
        <p:nvGraphicFramePr>
          <p:cNvPr id="4" name="对象 12296">
            <a:extLst>
              <a:ext uri="{FF2B5EF4-FFF2-40B4-BE49-F238E27FC236}">
                <a16:creationId xmlns:a16="http://schemas.microsoft.com/office/drawing/2014/main" id="{450802BB-5BE6-E3EF-56CA-1EEBA59CDDA4}"/>
              </a:ext>
            </a:extLst>
          </p:cNvPr>
          <p:cNvGraphicFramePr>
            <a:graphicFrameLocks noChangeAspect="1"/>
          </p:cNvGraphicFramePr>
          <p:nvPr>
            <p:extLst>
              <p:ext uri="{D42A27DB-BD31-4B8C-83A1-F6EECF244321}">
                <p14:modId xmlns:p14="http://schemas.microsoft.com/office/powerpoint/2010/main" val="82529898"/>
              </p:ext>
            </p:extLst>
          </p:nvPr>
        </p:nvGraphicFramePr>
        <p:xfrm>
          <a:off x="1562100" y="1783210"/>
          <a:ext cx="4448175" cy="674687"/>
        </p:xfrm>
        <a:graphic>
          <a:graphicData uri="http://schemas.openxmlformats.org/presentationml/2006/ole">
            <mc:AlternateContent xmlns:mc="http://schemas.openxmlformats.org/markup-compatibility/2006">
              <mc:Choice xmlns:v="urn:schemas-microsoft-com:vml" Requires="v">
                <p:oleObj name="Equation" r:id="rId3" imgW="2590560" imgH="393480" progId="Equation.DSMT4">
                  <p:embed/>
                </p:oleObj>
              </mc:Choice>
              <mc:Fallback>
                <p:oleObj name="Equation" r:id="rId3" imgW="2590560" imgH="393480" progId="Equation.DSMT4">
                  <p:embed/>
                  <p:pic>
                    <p:nvPicPr>
                      <p:cNvPr id="25" name="对象 12296">
                        <a:extLst>
                          <a:ext uri="{FF2B5EF4-FFF2-40B4-BE49-F238E27FC236}">
                            <a16:creationId xmlns:a16="http://schemas.microsoft.com/office/drawing/2014/main" id="{356D87E1-AF00-A3E2-58BF-17271FEEE9C9}"/>
                          </a:ext>
                        </a:extLst>
                      </p:cNvPr>
                      <p:cNvPicPr>
                        <a:picLocks noChangeAspect="1" noChangeArrowheads="1"/>
                      </p:cNvPicPr>
                      <p:nvPr/>
                    </p:nvPicPr>
                    <p:blipFill>
                      <a:blip r:embed="rId4"/>
                      <a:srcRect/>
                      <a:stretch>
                        <a:fillRect/>
                      </a:stretch>
                    </p:blipFill>
                    <p:spPr bwMode="auto">
                      <a:xfrm>
                        <a:off x="1562100" y="1783210"/>
                        <a:ext cx="4448175" cy="674687"/>
                      </a:xfrm>
                      <a:prstGeom prst="rect">
                        <a:avLst/>
                      </a:prstGeom>
                      <a:noFill/>
                      <a:ln>
                        <a:noFill/>
                      </a:ln>
                    </p:spPr>
                  </p:pic>
                </p:oleObj>
              </mc:Fallback>
            </mc:AlternateContent>
          </a:graphicData>
        </a:graphic>
      </p:graphicFrame>
      <p:graphicFrame>
        <p:nvGraphicFramePr>
          <p:cNvPr id="5" name="对象 12296">
            <a:extLst>
              <a:ext uri="{FF2B5EF4-FFF2-40B4-BE49-F238E27FC236}">
                <a16:creationId xmlns:a16="http://schemas.microsoft.com/office/drawing/2014/main" id="{EB05C9B7-ABE3-C14E-B24D-B984EA6EB1E0}"/>
              </a:ext>
            </a:extLst>
          </p:cNvPr>
          <p:cNvGraphicFramePr>
            <a:graphicFrameLocks noChangeAspect="1"/>
          </p:cNvGraphicFramePr>
          <p:nvPr>
            <p:extLst>
              <p:ext uri="{D42A27DB-BD31-4B8C-83A1-F6EECF244321}">
                <p14:modId xmlns:p14="http://schemas.microsoft.com/office/powerpoint/2010/main" val="820722551"/>
              </p:ext>
            </p:extLst>
          </p:nvPr>
        </p:nvGraphicFramePr>
        <p:xfrm>
          <a:off x="1530201" y="2768600"/>
          <a:ext cx="6562725" cy="392113"/>
        </p:xfrm>
        <a:graphic>
          <a:graphicData uri="http://schemas.openxmlformats.org/presentationml/2006/ole">
            <mc:AlternateContent xmlns:mc="http://schemas.openxmlformats.org/markup-compatibility/2006">
              <mc:Choice xmlns:v="urn:schemas-microsoft-com:vml" Requires="v">
                <p:oleObj name="Equation" r:id="rId5" imgW="3822480" imgH="228600" progId="Equation.DSMT4">
                  <p:embed/>
                </p:oleObj>
              </mc:Choice>
              <mc:Fallback>
                <p:oleObj name="Equation" r:id="rId5" imgW="3822480" imgH="228600" progId="Equation.DSMT4">
                  <p:embed/>
                  <p:pic>
                    <p:nvPicPr>
                      <p:cNvPr id="4" name="对象 12296">
                        <a:extLst>
                          <a:ext uri="{FF2B5EF4-FFF2-40B4-BE49-F238E27FC236}">
                            <a16:creationId xmlns:a16="http://schemas.microsoft.com/office/drawing/2014/main" id="{450802BB-5BE6-E3EF-56CA-1EEBA59CDDA4}"/>
                          </a:ext>
                        </a:extLst>
                      </p:cNvPr>
                      <p:cNvPicPr>
                        <a:picLocks noChangeAspect="1" noChangeArrowheads="1"/>
                      </p:cNvPicPr>
                      <p:nvPr/>
                    </p:nvPicPr>
                    <p:blipFill>
                      <a:blip r:embed="rId6"/>
                      <a:srcRect/>
                      <a:stretch>
                        <a:fillRect/>
                      </a:stretch>
                    </p:blipFill>
                    <p:spPr bwMode="auto">
                      <a:xfrm>
                        <a:off x="1530201" y="2768600"/>
                        <a:ext cx="6562725" cy="392113"/>
                      </a:xfrm>
                      <a:prstGeom prst="rect">
                        <a:avLst/>
                      </a:prstGeom>
                      <a:noFill/>
                      <a:ln>
                        <a:noFill/>
                      </a:ln>
                    </p:spPr>
                  </p:pic>
                </p:oleObj>
              </mc:Fallback>
            </mc:AlternateContent>
          </a:graphicData>
        </a:graphic>
      </p:graphicFrame>
      <p:graphicFrame>
        <p:nvGraphicFramePr>
          <p:cNvPr id="6" name="对象 12296">
            <a:extLst>
              <a:ext uri="{FF2B5EF4-FFF2-40B4-BE49-F238E27FC236}">
                <a16:creationId xmlns:a16="http://schemas.microsoft.com/office/drawing/2014/main" id="{29F22959-861E-7290-16EC-60993584762D}"/>
              </a:ext>
            </a:extLst>
          </p:cNvPr>
          <p:cNvGraphicFramePr>
            <a:graphicFrameLocks noChangeAspect="1"/>
          </p:cNvGraphicFramePr>
          <p:nvPr>
            <p:extLst>
              <p:ext uri="{D42A27DB-BD31-4B8C-83A1-F6EECF244321}">
                <p14:modId xmlns:p14="http://schemas.microsoft.com/office/powerpoint/2010/main" val="235595885"/>
              </p:ext>
            </p:extLst>
          </p:nvPr>
        </p:nvGraphicFramePr>
        <p:xfrm>
          <a:off x="1540834" y="3557901"/>
          <a:ext cx="4732338" cy="436563"/>
        </p:xfrm>
        <a:graphic>
          <a:graphicData uri="http://schemas.openxmlformats.org/presentationml/2006/ole">
            <mc:AlternateContent xmlns:mc="http://schemas.openxmlformats.org/markup-compatibility/2006">
              <mc:Choice xmlns:v="urn:schemas-microsoft-com:vml" Requires="v">
                <p:oleObj name="Equation" r:id="rId7" imgW="2755800" imgH="253800" progId="Equation.DSMT4">
                  <p:embed/>
                </p:oleObj>
              </mc:Choice>
              <mc:Fallback>
                <p:oleObj name="Equation" r:id="rId7" imgW="2755800" imgH="253800" progId="Equation.DSMT4">
                  <p:embed/>
                  <p:pic>
                    <p:nvPicPr>
                      <p:cNvPr id="5" name="对象 12296">
                        <a:extLst>
                          <a:ext uri="{FF2B5EF4-FFF2-40B4-BE49-F238E27FC236}">
                            <a16:creationId xmlns:a16="http://schemas.microsoft.com/office/drawing/2014/main" id="{EB05C9B7-ABE3-C14E-B24D-B984EA6EB1E0}"/>
                          </a:ext>
                        </a:extLst>
                      </p:cNvPr>
                      <p:cNvPicPr>
                        <a:picLocks noChangeAspect="1" noChangeArrowheads="1"/>
                      </p:cNvPicPr>
                      <p:nvPr/>
                    </p:nvPicPr>
                    <p:blipFill>
                      <a:blip r:embed="rId8"/>
                      <a:srcRect/>
                      <a:stretch>
                        <a:fillRect/>
                      </a:stretch>
                    </p:blipFill>
                    <p:spPr bwMode="auto">
                      <a:xfrm>
                        <a:off x="1540834" y="3557901"/>
                        <a:ext cx="4732338" cy="436563"/>
                      </a:xfrm>
                      <a:prstGeom prst="rect">
                        <a:avLst/>
                      </a:prstGeom>
                      <a:noFill/>
                      <a:ln>
                        <a:noFill/>
                      </a:ln>
                    </p:spPr>
                  </p:pic>
                </p:oleObj>
              </mc:Fallback>
            </mc:AlternateContent>
          </a:graphicData>
        </a:graphic>
      </p:graphicFrame>
      <p:graphicFrame>
        <p:nvGraphicFramePr>
          <p:cNvPr id="7" name="对象 12296">
            <a:extLst>
              <a:ext uri="{FF2B5EF4-FFF2-40B4-BE49-F238E27FC236}">
                <a16:creationId xmlns:a16="http://schemas.microsoft.com/office/drawing/2014/main" id="{2363408B-0D7A-F6D2-ECE9-8BA15A6E5874}"/>
              </a:ext>
            </a:extLst>
          </p:cNvPr>
          <p:cNvGraphicFramePr>
            <a:graphicFrameLocks noChangeAspect="1"/>
          </p:cNvGraphicFramePr>
          <p:nvPr>
            <p:extLst>
              <p:ext uri="{D42A27DB-BD31-4B8C-83A1-F6EECF244321}">
                <p14:modId xmlns:p14="http://schemas.microsoft.com/office/powerpoint/2010/main" val="3357094460"/>
              </p:ext>
            </p:extLst>
          </p:nvPr>
        </p:nvGraphicFramePr>
        <p:xfrm>
          <a:off x="1530201" y="4380309"/>
          <a:ext cx="4251325" cy="393700"/>
        </p:xfrm>
        <a:graphic>
          <a:graphicData uri="http://schemas.openxmlformats.org/presentationml/2006/ole">
            <mc:AlternateContent xmlns:mc="http://schemas.openxmlformats.org/markup-compatibility/2006">
              <mc:Choice xmlns:v="urn:schemas-microsoft-com:vml" Requires="v">
                <p:oleObj name="Equation" r:id="rId9" imgW="2476440" imgH="228600" progId="Equation.DSMT4">
                  <p:embed/>
                </p:oleObj>
              </mc:Choice>
              <mc:Fallback>
                <p:oleObj name="Equation" r:id="rId9" imgW="2476440" imgH="228600" progId="Equation.DSMT4">
                  <p:embed/>
                  <p:pic>
                    <p:nvPicPr>
                      <p:cNvPr id="6" name="对象 12296">
                        <a:extLst>
                          <a:ext uri="{FF2B5EF4-FFF2-40B4-BE49-F238E27FC236}">
                            <a16:creationId xmlns:a16="http://schemas.microsoft.com/office/drawing/2014/main" id="{29F22959-861E-7290-16EC-60993584762D}"/>
                          </a:ext>
                        </a:extLst>
                      </p:cNvPr>
                      <p:cNvPicPr>
                        <a:picLocks noChangeAspect="1" noChangeArrowheads="1"/>
                      </p:cNvPicPr>
                      <p:nvPr/>
                    </p:nvPicPr>
                    <p:blipFill>
                      <a:blip r:embed="rId10"/>
                      <a:srcRect/>
                      <a:stretch>
                        <a:fillRect/>
                      </a:stretch>
                    </p:blipFill>
                    <p:spPr bwMode="auto">
                      <a:xfrm>
                        <a:off x="1530201" y="4380309"/>
                        <a:ext cx="4251325" cy="393700"/>
                      </a:xfrm>
                      <a:prstGeom prst="rect">
                        <a:avLst/>
                      </a:prstGeom>
                      <a:noFill/>
                      <a:ln>
                        <a:noFill/>
                      </a:ln>
                    </p:spPr>
                  </p:pic>
                </p:oleObj>
              </mc:Fallback>
            </mc:AlternateContent>
          </a:graphicData>
        </a:graphic>
      </p:graphicFrame>
      <p:graphicFrame>
        <p:nvGraphicFramePr>
          <p:cNvPr id="8" name="对象 12296">
            <a:extLst>
              <a:ext uri="{FF2B5EF4-FFF2-40B4-BE49-F238E27FC236}">
                <a16:creationId xmlns:a16="http://schemas.microsoft.com/office/drawing/2014/main" id="{76B4B00A-783D-BDF0-E41A-5B1CCA095F8C}"/>
              </a:ext>
            </a:extLst>
          </p:cNvPr>
          <p:cNvGraphicFramePr>
            <a:graphicFrameLocks noChangeAspect="1"/>
          </p:cNvGraphicFramePr>
          <p:nvPr>
            <p:extLst>
              <p:ext uri="{D42A27DB-BD31-4B8C-83A1-F6EECF244321}">
                <p14:modId xmlns:p14="http://schemas.microsoft.com/office/powerpoint/2010/main" val="798579673"/>
              </p:ext>
            </p:extLst>
          </p:nvPr>
        </p:nvGraphicFramePr>
        <p:xfrm>
          <a:off x="1551467" y="5181120"/>
          <a:ext cx="4840287" cy="349250"/>
        </p:xfrm>
        <a:graphic>
          <a:graphicData uri="http://schemas.openxmlformats.org/presentationml/2006/ole">
            <mc:AlternateContent xmlns:mc="http://schemas.openxmlformats.org/markup-compatibility/2006">
              <mc:Choice xmlns:v="urn:schemas-microsoft-com:vml" Requires="v">
                <p:oleObj name="Equation" r:id="rId11" imgW="2819160" imgH="203040" progId="Equation.DSMT4">
                  <p:embed/>
                </p:oleObj>
              </mc:Choice>
              <mc:Fallback>
                <p:oleObj name="Equation" r:id="rId11" imgW="2819160" imgH="203040" progId="Equation.DSMT4">
                  <p:embed/>
                  <p:pic>
                    <p:nvPicPr>
                      <p:cNvPr id="7" name="对象 12296">
                        <a:extLst>
                          <a:ext uri="{FF2B5EF4-FFF2-40B4-BE49-F238E27FC236}">
                            <a16:creationId xmlns:a16="http://schemas.microsoft.com/office/drawing/2014/main" id="{2363408B-0D7A-F6D2-ECE9-8BA15A6E5874}"/>
                          </a:ext>
                        </a:extLst>
                      </p:cNvPr>
                      <p:cNvPicPr>
                        <a:picLocks noChangeAspect="1" noChangeArrowheads="1"/>
                      </p:cNvPicPr>
                      <p:nvPr/>
                    </p:nvPicPr>
                    <p:blipFill>
                      <a:blip r:embed="rId12"/>
                      <a:srcRect/>
                      <a:stretch>
                        <a:fillRect/>
                      </a:stretch>
                    </p:blipFill>
                    <p:spPr bwMode="auto">
                      <a:xfrm>
                        <a:off x="1551467" y="5181120"/>
                        <a:ext cx="4840287" cy="3492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49617162"/>
      </p:ext>
    </p:extLst>
  </p:cSld>
  <p:clrMapOvr>
    <a:masterClrMapping/>
  </p:clrMapOvr>
  <mc:AlternateContent xmlns:mc="http://schemas.openxmlformats.org/markup-compatibility/2006">
    <mc:Choice xmlns:p14="http://schemas.microsoft.com/office/powerpoint/2010/main" Requires="p14">
      <p:transition>
        <p14:warp dir="i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文本框 422">
            <a:extLst>
              <a:ext uri="{FF2B5EF4-FFF2-40B4-BE49-F238E27FC236}">
                <a16:creationId xmlns:a16="http://schemas.microsoft.com/office/drawing/2014/main" id="{6BB006E0-01D9-4172-B66E-3EC74AE862C2}"/>
              </a:ext>
            </a:extLst>
          </p:cNvPr>
          <p:cNvSpPr txBox="1"/>
          <p:nvPr/>
        </p:nvSpPr>
        <p:spPr>
          <a:xfrm>
            <a:off x="2753530" y="2916293"/>
            <a:ext cx="6684938" cy="1107996"/>
          </a:xfrm>
          <a:prstGeom prst="rect">
            <a:avLst/>
          </a:prstGeom>
          <a:noFill/>
        </p:spPr>
        <p:txBody>
          <a:bodyPr wrap="square" rtlCol="0">
            <a:spAutoFit/>
          </a:bodyPr>
          <a:lstStyle>
            <a:defPPr>
              <a:defRPr lang="zh-CN"/>
            </a:defPPr>
            <a:lvl1pPr algn="ctr" defTabSz="457200">
              <a:defRPr sz="6600" b="1">
                <a:solidFill>
                  <a:schemeClr val="tx1">
                    <a:lumMod val="85000"/>
                    <a:lumOff val="15000"/>
                  </a:schemeClr>
                </a:solidFill>
                <a:latin typeface="Calibri" panose="020F0502020204030204" pitchFamily="34" charset="0"/>
                <a:ea typeface="微软雅黑" panose="020B0503020204020204" pitchFamily="34" charset="-122"/>
              </a:defRPr>
            </a:lvl1pPr>
          </a:lstStyle>
          <a:p>
            <a:r>
              <a:rPr lang="en-US" altLang="zh-CN" dirty="0">
                <a:solidFill>
                  <a:srgbClr val="000000"/>
                </a:solidFill>
                <a:latin typeface="Times New Roman" panose="02020603050405020304" pitchFamily="18" charset="0"/>
                <a:cs typeface="Times New Roman" panose="02020603050405020304" pitchFamily="18" charset="0"/>
              </a:rPr>
              <a:t>Results</a:t>
            </a:r>
          </a:p>
        </p:txBody>
      </p:sp>
      <p:sp>
        <p:nvSpPr>
          <p:cNvPr id="6" name="矩形 5">
            <a:extLst>
              <a:ext uri="{FF2B5EF4-FFF2-40B4-BE49-F238E27FC236}">
                <a16:creationId xmlns:a16="http://schemas.microsoft.com/office/drawing/2014/main" id="{5749AD68-566C-4DC9-AD6E-03454DA00D1E}"/>
              </a:ext>
            </a:extLst>
          </p:cNvPr>
          <p:cNvSpPr/>
          <p:nvPr/>
        </p:nvSpPr>
        <p:spPr>
          <a:xfrm>
            <a:off x="1746140" y="2009380"/>
            <a:ext cx="8699718" cy="3103061"/>
          </a:xfrm>
          <a:prstGeom prst="rect">
            <a:avLst/>
          </a:prstGeom>
          <a:ln w="12700">
            <a:solidFill>
              <a:srgbClr val="CAA68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zh-CN" altLang="en-US">
              <a:solidFill>
                <a:prstClr val="black"/>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7" name="组合 6"/>
          <p:cNvGrpSpPr/>
          <p:nvPr/>
        </p:nvGrpSpPr>
        <p:grpSpPr>
          <a:xfrm>
            <a:off x="244475" y="322732"/>
            <a:ext cx="11696918" cy="165833"/>
            <a:chOff x="244475" y="322732"/>
            <a:chExt cx="11696918" cy="165833"/>
          </a:xfrm>
        </p:grpSpPr>
        <p:sp>
          <p:nvSpPr>
            <p:cNvPr id="8" name="矩形 7"/>
            <p:cNvSpPr/>
            <p:nvPr/>
          </p:nvSpPr>
          <p:spPr>
            <a:xfrm>
              <a:off x="244475"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 name="矩形 8"/>
            <p:cNvSpPr/>
            <p:nvPr/>
          </p:nvSpPr>
          <p:spPr>
            <a:xfrm>
              <a:off x="11775560"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0" name="组合 9"/>
          <p:cNvGrpSpPr/>
          <p:nvPr/>
        </p:nvGrpSpPr>
        <p:grpSpPr>
          <a:xfrm>
            <a:off x="244475" y="6368582"/>
            <a:ext cx="11696918" cy="165833"/>
            <a:chOff x="244475" y="322732"/>
            <a:chExt cx="11696918" cy="165833"/>
          </a:xfrm>
        </p:grpSpPr>
        <p:sp>
          <p:nvSpPr>
            <p:cNvPr id="11" name="矩形 10"/>
            <p:cNvSpPr/>
            <p:nvPr/>
          </p:nvSpPr>
          <p:spPr>
            <a:xfrm>
              <a:off x="244475"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 name="矩形 11"/>
            <p:cNvSpPr/>
            <p:nvPr/>
          </p:nvSpPr>
          <p:spPr>
            <a:xfrm>
              <a:off x="11775560"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sp>
        <p:nvSpPr>
          <p:cNvPr id="13" name="矩形 12">
            <a:extLst>
              <a:ext uri="{FF2B5EF4-FFF2-40B4-BE49-F238E27FC236}">
                <a16:creationId xmlns:a16="http://schemas.microsoft.com/office/drawing/2014/main" id="{198991DD-920A-4ADD-9751-BC522B92CC3D}"/>
              </a:ext>
            </a:extLst>
          </p:cNvPr>
          <p:cNvSpPr/>
          <p:nvPr/>
        </p:nvSpPr>
        <p:spPr>
          <a:xfrm>
            <a:off x="4330833" y="1733971"/>
            <a:ext cx="3530333" cy="575616"/>
          </a:xfrm>
          <a:prstGeom prst="rect">
            <a:avLst/>
          </a:prstGeom>
          <a:solidFill>
            <a:srgbClr val="DD5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sz="3600" spc="600" dirty="0">
                <a:solidFill>
                  <a:prstClr val="white"/>
                </a:solidFill>
                <a:latin typeface="Calibri" panose="020F0502020204030204" pitchFamily="34" charset="0"/>
                <a:ea typeface="微软雅黑" panose="020B0503020204020204" pitchFamily="34" charset="-122"/>
                <a:sym typeface="Calibri" panose="020F0502020204030204" pitchFamily="34" charset="0"/>
              </a:rPr>
              <a:t>Part 03</a:t>
            </a:r>
            <a:endParaRPr lang="zh-CN" altLang="en-US" sz="3600" spc="600" dirty="0">
              <a:solidFill>
                <a:prstClr val="white"/>
              </a:solidFill>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3650547892"/>
      </p:ext>
    </p:extLst>
  </p:cSld>
  <p:clrMapOvr>
    <a:masterClrMapping/>
  </p:clrMapOvr>
  <mc:AlternateContent xmlns:mc="http://schemas.openxmlformats.org/markup-compatibility/2006">
    <mc:Choice xmlns:p14="http://schemas.microsoft.com/office/powerpoint/2010/main" Requires="p14">
      <p:transition>
        <p14:flip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750"/>
                                        <p:tgtEl>
                                          <p:spTgt spid="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3"/>
                                        </p:tgtEl>
                                        <p:attrNameLst>
                                          <p:attrName>style.visibility</p:attrName>
                                        </p:attrNameLst>
                                      </p:cBhvr>
                                      <p:to>
                                        <p:strVal val="visible"/>
                                      </p:to>
                                    </p:set>
                                    <p:anim calcmode="lin" valueType="num">
                                      <p:cBhvr>
                                        <p:cTn id="11" dur="500" fill="hold"/>
                                        <p:tgtEl>
                                          <p:spTgt spid="423"/>
                                        </p:tgtEl>
                                        <p:attrNameLst>
                                          <p:attrName>ppt_w</p:attrName>
                                        </p:attrNameLst>
                                      </p:cBhvr>
                                      <p:tavLst>
                                        <p:tav tm="0">
                                          <p:val>
                                            <p:fltVal val="0"/>
                                          </p:val>
                                        </p:tav>
                                        <p:tav tm="100000">
                                          <p:val>
                                            <p:strVal val="#ppt_w"/>
                                          </p:val>
                                        </p:tav>
                                      </p:tavLst>
                                    </p:anim>
                                    <p:anim calcmode="lin" valueType="num">
                                      <p:cBhvr>
                                        <p:cTn id="12" dur="500" fill="hold"/>
                                        <p:tgtEl>
                                          <p:spTgt spid="423"/>
                                        </p:tgtEl>
                                        <p:attrNameLst>
                                          <p:attrName>ppt_h</p:attrName>
                                        </p:attrNameLst>
                                      </p:cBhvr>
                                      <p:tavLst>
                                        <p:tav tm="0">
                                          <p:val>
                                            <p:fltVal val="0"/>
                                          </p:val>
                                        </p:tav>
                                        <p:tav tm="100000">
                                          <p:val>
                                            <p:strVal val="#ppt_h"/>
                                          </p:val>
                                        </p:tav>
                                      </p:tavLst>
                                    </p:anim>
                                    <p:animEffect transition="in" filter="fade">
                                      <p:cBhvr>
                                        <p:cTn id="13" dur="500"/>
                                        <p:tgtEl>
                                          <p:spTgt spid="423"/>
                                        </p:tgtEl>
                                      </p:cBhvr>
                                    </p:animEffect>
                                  </p:childTnLst>
                                </p:cTn>
                              </p:par>
                              <p:par>
                                <p:cTn id="14" presetID="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p:bldP spid="6"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221F44D4-9728-7626-4308-21E5B5D59EF4}"/>
              </a:ext>
            </a:extLst>
          </p:cNvPr>
          <p:cNvSpPr txBox="1">
            <a:spLocks noChangeArrowheads="1"/>
          </p:cNvSpPr>
          <p:nvPr/>
        </p:nvSpPr>
        <p:spPr bwMode="gray">
          <a:xfrm>
            <a:off x="788724" y="1567366"/>
            <a:ext cx="62113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zh-CN" sz="2000" dirty="0">
                <a:latin typeface="Times New Roman" panose="02020603050405020304" pitchFamily="18" charset="0"/>
                <a:cs typeface="Times New Roman" panose="02020603050405020304" pitchFamily="18" charset="0"/>
              </a:rPr>
              <a:t>    The first experiment is to compare the probability of resolution (PoR) of different methods through 300 independent Monte-Carlo experiments, which is defined as</a:t>
            </a:r>
          </a:p>
        </p:txBody>
      </p:sp>
      <p:sp>
        <p:nvSpPr>
          <p:cNvPr id="4" name="Text Box 18">
            <a:extLst>
              <a:ext uri="{FF2B5EF4-FFF2-40B4-BE49-F238E27FC236}">
                <a16:creationId xmlns:a16="http://schemas.microsoft.com/office/drawing/2014/main" id="{B63A816E-04B0-76C5-C6E9-99C172F21D30}"/>
              </a:ext>
            </a:extLst>
          </p:cNvPr>
          <p:cNvSpPr txBox="1">
            <a:spLocks noChangeArrowheads="1"/>
          </p:cNvSpPr>
          <p:nvPr/>
        </p:nvSpPr>
        <p:spPr bwMode="gray">
          <a:xfrm>
            <a:off x="809990" y="3662370"/>
            <a:ext cx="622676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zh-CN" sz="1600" dirty="0">
                <a:solidFill>
                  <a:schemeClr val="tx2"/>
                </a:solidFill>
              </a:rPr>
              <a:t>    </a:t>
            </a:r>
            <a:r>
              <a:rPr lang="en-US" altLang="zh-CN" sz="2000" dirty="0">
                <a:latin typeface="Times New Roman" panose="02020603050405020304" pitchFamily="18" charset="0"/>
                <a:cs typeface="Times New Roman" panose="02020603050405020304" pitchFamily="18" charset="0"/>
              </a:rPr>
              <a:t>The experiment considers a narrow beamwidth (-6º~6º), and the grid is divided into 0.1º.  Method in [9] is a deep learning method based on sparse prior. </a:t>
            </a:r>
          </a:p>
          <a:p>
            <a:pPr algn="just" eaLnBrk="1" hangingPunct="1">
              <a:spcBef>
                <a:spcPct val="0"/>
              </a:spcBef>
              <a:buClrTx/>
              <a:buFontTx/>
              <a:buNone/>
            </a:pPr>
            <a:r>
              <a:rPr lang="en-US" altLang="zh-CN" sz="2000" dirty="0">
                <a:latin typeface="Times New Roman" panose="02020603050405020304" pitchFamily="18" charset="0"/>
                <a:cs typeface="Times New Roman" panose="02020603050405020304" pitchFamily="18" charset="0"/>
              </a:rPr>
              <a:t>    Simulation results show that the deep learning method has much higher resolution than MUSIC at low angle separation and SNR, and proposed method exhibits a better resolution.</a:t>
            </a:r>
          </a:p>
        </p:txBody>
      </p:sp>
      <p:pic>
        <p:nvPicPr>
          <p:cNvPr id="5" name="图片 1">
            <a:extLst>
              <a:ext uri="{FF2B5EF4-FFF2-40B4-BE49-F238E27FC236}">
                <a16:creationId xmlns:a16="http://schemas.microsoft.com/office/drawing/2014/main" id="{F2A2C6E8-7642-D3C8-E7C7-0FCD0D6C2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130" y="579860"/>
            <a:ext cx="3373438" cy="253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
            <a:extLst>
              <a:ext uri="{FF2B5EF4-FFF2-40B4-BE49-F238E27FC236}">
                <a16:creationId xmlns:a16="http://schemas.microsoft.com/office/drawing/2014/main" id="{F5802095-10A1-4127-30A3-E2A69D4AE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570" y="3554345"/>
            <a:ext cx="3369266" cy="254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BFC8B260-BCEE-924F-0112-3C5925AA5C2C}"/>
              </a:ext>
            </a:extLst>
          </p:cNvPr>
          <p:cNvSpPr txBox="1">
            <a:spLocks noChangeArrowheads="1"/>
          </p:cNvSpPr>
          <p:nvPr/>
        </p:nvSpPr>
        <p:spPr bwMode="auto">
          <a:xfrm>
            <a:off x="7719966" y="3090446"/>
            <a:ext cx="35782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zh-CN" sz="1600" i="1" dirty="0">
                <a:latin typeface="Times New Roman" panose="02020603050405020304" pitchFamily="18" charset="0"/>
                <a:cs typeface="Times New Roman" panose="02020603050405020304" pitchFamily="18" charset="0"/>
              </a:rPr>
              <a:t>M </a:t>
            </a:r>
            <a:r>
              <a:rPr lang="en-US" altLang="zh-CN" sz="1600" dirty="0">
                <a:latin typeface="Times New Roman" panose="02020603050405020304" pitchFamily="18" charset="0"/>
                <a:cs typeface="Times New Roman" panose="02020603050405020304" pitchFamily="18" charset="0"/>
              </a:rPr>
              <a:t>= 40 , </a:t>
            </a:r>
            <a:r>
              <a:rPr lang="en-US" altLang="zh-CN" sz="1600" i="1" dirty="0">
                <a:latin typeface="Times New Roman" panose="02020603050405020304" pitchFamily="18" charset="0"/>
                <a:cs typeface="Times New Roman" panose="02020603050405020304" pitchFamily="18" charset="0"/>
              </a:rPr>
              <a:t>N </a:t>
            </a:r>
            <a:r>
              <a:rPr lang="en-US" altLang="zh-CN" sz="1600" dirty="0">
                <a:latin typeface="Times New Roman" panose="02020603050405020304" pitchFamily="18" charset="0"/>
                <a:cs typeface="Times New Roman" panose="02020603050405020304" pitchFamily="18" charset="0"/>
              </a:rPr>
              <a:t>= 70 and 1° angle separation</a:t>
            </a:r>
            <a:endParaRPr lang="zh-CN" altLang="en-US" sz="16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8C3E5B9C-4925-E592-4174-ABA4D83510DE}"/>
              </a:ext>
            </a:extLst>
          </p:cNvPr>
          <p:cNvSpPr txBox="1">
            <a:spLocks noChangeArrowheads="1"/>
          </p:cNvSpPr>
          <p:nvPr/>
        </p:nvSpPr>
        <p:spPr bwMode="auto">
          <a:xfrm>
            <a:off x="7950942" y="6108863"/>
            <a:ext cx="31162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zh-CN" sz="1600" i="1" dirty="0">
                <a:latin typeface="Times New Roman" panose="02020603050405020304" pitchFamily="18" charset="0"/>
                <a:cs typeface="Times New Roman" panose="02020603050405020304" pitchFamily="18" charset="0"/>
              </a:rPr>
              <a:t>M </a:t>
            </a:r>
            <a:r>
              <a:rPr lang="en-US" altLang="zh-CN" sz="1600" dirty="0">
                <a:latin typeface="Times New Roman" panose="02020603050405020304" pitchFamily="18" charset="0"/>
                <a:cs typeface="Times New Roman" panose="02020603050405020304" pitchFamily="18" charset="0"/>
              </a:rPr>
              <a:t>= 40, </a:t>
            </a:r>
            <a:r>
              <a:rPr lang="en-US" altLang="zh-CN" sz="1600" i="1" dirty="0">
                <a:latin typeface="Times New Roman" panose="02020603050405020304" pitchFamily="18" charset="0"/>
                <a:cs typeface="Times New Roman" panose="02020603050405020304" pitchFamily="18" charset="0"/>
              </a:rPr>
              <a:t>N </a:t>
            </a:r>
            <a:r>
              <a:rPr lang="en-US" altLang="zh-CN" sz="1600" dirty="0">
                <a:latin typeface="Times New Roman" panose="02020603050405020304" pitchFamily="18" charset="0"/>
                <a:cs typeface="Times New Roman" panose="02020603050405020304" pitchFamily="18" charset="0"/>
              </a:rPr>
              <a:t>= 70 and SNR = - 8.5 dB</a:t>
            </a:r>
            <a:endParaRPr lang="zh-CN" altLang="en-US" sz="1600" dirty="0">
              <a:latin typeface="Times New Roman" panose="02020603050405020304" pitchFamily="18" charset="0"/>
              <a:cs typeface="Times New Roman" panose="02020603050405020304" pitchFamily="18" charset="0"/>
            </a:endParaRPr>
          </a:p>
        </p:txBody>
      </p:sp>
      <p:graphicFrame>
        <p:nvGraphicFramePr>
          <p:cNvPr id="9" name="对象 8">
            <a:extLst>
              <a:ext uri="{FF2B5EF4-FFF2-40B4-BE49-F238E27FC236}">
                <a16:creationId xmlns:a16="http://schemas.microsoft.com/office/drawing/2014/main" id="{875909E1-6F2E-5DAE-D929-58367701047A}"/>
              </a:ext>
            </a:extLst>
          </p:cNvPr>
          <p:cNvGraphicFramePr>
            <a:graphicFrameLocks noChangeAspect="1"/>
          </p:cNvGraphicFramePr>
          <p:nvPr>
            <p:extLst>
              <p:ext uri="{D42A27DB-BD31-4B8C-83A1-F6EECF244321}">
                <p14:modId xmlns:p14="http://schemas.microsoft.com/office/powerpoint/2010/main" val="3558001692"/>
              </p:ext>
            </p:extLst>
          </p:nvPr>
        </p:nvGraphicFramePr>
        <p:xfrm>
          <a:off x="1572143" y="2783835"/>
          <a:ext cx="4800441" cy="732110"/>
        </p:xfrm>
        <a:graphic>
          <a:graphicData uri="http://schemas.openxmlformats.org/presentationml/2006/ole">
            <mc:AlternateContent xmlns:mc="http://schemas.openxmlformats.org/markup-compatibility/2006">
              <mc:Choice xmlns:v="urn:schemas-microsoft-com:vml" Requires="v">
                <p:oleObj name="Equation" r:id="rId5" imgW="2832100" imgH="431800" progId="Equation.DSMT4">
                  <p:embed/>
                </p:oleObj>
              </mc:Choice>
              <mc:Fallback>
                <p:oleObj name="Equation" r:id="rId5" imgW="2832100" imgH="431800" progId="Equation.DSMT4">
                  <p:embed/>
                  <p:pic>
                    <p:nvPicPr>
                      <p:cNvPr id="2" name="对象 1">
                        <a:extLst>
                          <a:ext uri="{FF2B5EF4-FFF2-40B4-BE49-F238E27FC236}">
                            <a16:creationId xmlns:a16="http://schemas.microsoft.com/office/drawing/2014/main" id="{49AEA96A-903F-F101-6AE8-F44B32DAB6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2143" y="2783835"/>
                        <a:ext cx="4800441" cy="732110"/>
                      </a:xfrm>
                      <a:prstGeom prst="rect">
                        <a:avLst/>
                      </a:prstGeom>
                      <a:noFill/>
                      <a:ln>
                        <a:noFill/>
                      </a:ln>
                    </p:spPr>
                  </p:pic>
                </p:oleObj>
              </mc:Fallback>
            </mc:AlternateContent>
          </a:graphicData>
        </a:graphic>
      </p:graphicFrame>
      <p:sp>
        <p:nvSpPr>
          <p:cNvPr id="10" name="文本框 3">
            <a:extLst>
              <a:ext uri="{FF2B5EF4-FFF2-40B4-BE49-F238E27FC236}">
                <a16:creationId xmlns:a16="http://schemas.microsoft.com/office/drawing/2014/main" id="{AA4ED44D-7EF3-2260-183C-6CD4973E207D}"/>
              </a:ext>
            </a:extLst>
          </p:cNvPr>
          <p:cNvSpPr txBox="1">
            <a:spLocks noChangeArrowheads="1"/>
          </p:cNvSpPr>
          <p:nvPr/>
        </p:nvSpPr>
        <p:spPr bwMode="auto">
          <a:xfrm>
            <a:off x="788724" y="1075531"/>
            <a:ext cx="16722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2000" b="1" dirty="0">
                <a:latin typeface="Times New Roman" panose="02020603050405020304" pitchFamily="18" charset="0"/>
                <a:cs typeface="Times New Roman" panose="02020603050405020304" pitchFamily="18" charset="0"/>
              </a:rPr>
              <a:t>Experiment 1</a:t>
            </a:r>
            <a:endParaRPr lang="zh-CN" altLang="en-US" sz="2000" b="1" dirty="0">
              <a:latin typeface="Times New Roman" panose="02020603050405020304" pitchFamily="18" charset="0"/>
              <a:cs typeface="Times New Roman" panose="02020603050405020304" pitchFamily="18" charset="0"/>
            </a:endParaRPr>
          </a:p>
        </p:txBody>
      </p:sp>
      <p:sp>
        <p:nvSpPr>
          <p:cNvPr id="11" name="Line 31">
            <a:extLst>
              <a:ext uri="{FF2B5EF4-FFF2-40B4-BE49-F238E27FC236}">
                <a16:creationId xmlns:a16="http://schemas.microsoft.com/office/drawing/2014/main" id="{3EACBB63-EA2A-437D-4A18-1F094307F657}"/>
              </a:ext>
            </a:extLst>
          </p:cNvPr>
          <p:cNvSpPr>
            <a:spLocks noChangeShapeType="1"/>
          </p:cNvSpPr>
          <p:nvPr/>
        </p:nvSpPr>
        <p:spPr bwMode="black">
          <a:xfrm>
            <a:off x="903727" y="975270"/>
            <a:ext cx="30686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 name="Rectangle 32">
            <a:extLst>
              <a:ext uri="{FF2B5EF4-FFF2-40B4-BE49-F238E27FC236}">
                <a16:creationId xmlns:a16="http://schemas.microsoft.com/office/drawing/2014/main" id="{D4803CF6-7764-0B15-EFB5-61F254A1FE81}"/>
              </a:ext>
            </a:extLst>
          </p:cNvPr>
          <p:cNvSpPr>
            <a:spLocks noChangeArrowheads="1"/>
          </p:cNvSpPr>
          <p:nvPr/>
        </p:nvSpPr>
        <p:spPr bwMode="black">
          <a:xfrm>
            <a:off x="1095814" y="587920"/>
            <a:ext cx="3552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zh-CN" sz="2000" b="1" dirty="0"/>
              <a:t>Result (PoR)</a:t>
            </a:r>
          </a:p>
        </p:txBody>
      </p:sp>
      <p:sp>
        <p:nvSpPr>
          <p:cNvPr id="13" name="Oval 38">
            <a:extLst>
              <a:ext uri="{FF2B5EF4-FFF2-40B4-BE49-F238E27FC236}">
                <a16:creationId xmlns:a16="http://schemas.microsoft.com/office/drawing/2014/main" id="{0F7790B2-A22F-DECE-E360-0CB6B5E04C40}"/>
              </a:ext>
            </a:extLst>
          </p:cNvPr>
          <p:cNvSpPr>
            <a:spLocks noChangeArrowheads="1"/>
          </p:cNvSpPr>
          <p:nvPr/>
        </p:nvSpPr>
        <p:spPr bwMode="gray">
          <a:xfrm>
            <a:off x="803714" y="638091"/>
            <a:ext cx="314325" cy="324000"/>
          </a:xfrm>
          <a:prstGeom prst="ellipse">
            <a:avLst/>
          </a:prstGeom>
          <a:solidFill>
            <a:schemeClr val="bg1">
              <a:lumMod val="65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defRPr/>
            </a:pPr>
            <a:endParaRPr lang="zh-CN" altLang="en-US">
              <a:solidFill>
                <a:schemeClr val="tx2"/>
              </a:solidFill>
            </a:endParaRPr>
          </a:p>
        </p:txBody>
      </p:sp>
    </p:spTree>
    <p:extLst>
      <p:ext uri="{BB962C8B-B14F-4D97-AF65-F5344CB8AC3E}">
        <p14:creationId xmlns:p14="http://schemas.microsoft.com/office/powerpoint/2010/main" val="712337581"/>
      </p:ext>
    </p:extLst>
  </p:cSld>
  <p:clrMapOvr>
    <a:masterClrMapping/>
  </p:clrMapOvr>
  <mc:AlternateContent xmlns:mc="http://schemas.openxmlformats.org/markup-compatibility/2006">
    <mc:Choice xmlns:p14="http://schemas.microsoft.com/office/powerpoint/2010/main" Requires="p14">
      <p:transition>
        <p14:warp dir="i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a:extLst>
              <a:ext uri="{FF2B5EF4-FFF2-40B4-BE49-F238E27FC236}">
                <a16:creationId xmlns:a16="http://schemas.microsoft.com/office/drawing/2014/main" id="{29F34113-5A1E-F398-2060-36D15E61210D}"/>
              </a:ext>
            </a:extLst>
          </p:cNvPr>
          <p:cNvSpPr txBox="1">
            <a:spLocks noChangeArrowheads="1"/>
          </p:cNvSpPr>
          <p:nvPr/>
        </p:nvSpPr>
        <p:spPr bwMode="auto">
          <a:xfrm>
            <a:off x="788724" y="1075531"/>
            <a:ext cx="16722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2000" b="1" dirty="0">
                <a:latin typeface="Times New Roman" panose="02020603050405020304" pitchFamily="18" charset="0"/>
                <a:cs typeface="Times New Roman" panose="02020603050405020304" pitchFamily="18" charset="0"/>
              </a:rPr>
              <a:t>Experiment 2</a:t>
            </a:r>
            <a:endParaRPr lang="zh-CN" altLang="en-US" sz="2000" b="1" dirty="0">
              <a:latin typeface="Times New Roman" panose="02020603050405020304" pitchFamily="18" charset="0"/>
              <a:cs typeface="Times New Roman" panose="02020603050405020304" pitchFamily="18" charset="0"/>
            </a:endParaRPr>
          </a:p>
        </p:txBody>
      </p:sp>
      <p:sp>
        <p:nvSpPr>
          <p:cNvPr id="8" name="Line 31">
            <a:extLst>
              <a:ext uri="{FF2B5EF4-FFF2-40B4-BE49-F238E27FC236}">
                <a16:creationId xmlns:a16="http://schemas.microsoft.com/office/drawing/2014/main" id="{6C9F9E25-EA5B-9BBF-EEDB-BC8E1287141F}"/>
              </a:ext>
            </a:extLst>
          </p:cNvPr>
          <p:cNvSpPr>
            <a:spLocks noChangeShapeType="1"/>
          </p:cNvSpPr>
          <p:nvPr/>
        </p:nvSpPr>
        <p:spPr bwMode="black">
          <a:xfrm>
            <a:off x="903727" y="975270"/>
            <a:ext cx="30686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Rectangle 32">
            <a:extLst>
              <a:ext uri="{FF2B5EF4-FFF2-40B4-BE49-F238E27FC236}">
                <a16:creationId xmlns:a16="http://schemas.microsoft.com/office/drawing/2014/main" id="{CC22C9A5-6250-EA99-93A4-E506C10B6DE2}"/>
              </a:ext>
            </a:extLst>
          </p:cNvPr>
          <p:cNvSpPr>
            <a:spLocks noChangeArrowheads="1"/>
          </p:cNvSpPr>
          <p:nvPr/>
        </p:nvSpPr>
        <p:spPr bwMode="black">
          <a:xfrm>
            <a:off x="1095814" y="587920"/>
            <a:ext cx="3552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zh-CN" sz="2000" b="1" dirty="0"/>
              <a:t>Result (RMSE)</a:t>
            </a:r>
          </a:p>
        </p:txBody>
      </p:sp>
      <p:sp>
        <p:nvSpPr>
          <p:cNvPr id="10" name="Oval 38">
            <a:extLst>
              <a:ext uri="{FF2B5EF4-FFF2-40B4-BE49-F238E27FC236}">
                <a16:creationId xmlns:a16="http://schemas.microsoft.com/office/drawing/2014/main" id="{C53BD6FE-EFFD-0D74-7ED9-D87A44527B83}"/>
              </a:ext>
            </a:extLst>
          </p:cNvPr>
          <p:cNvSpPr>
            <a:spLocks noChangeArrowheads="1"/>
          </p:cNvSpPr>
          <p:nvPr/>
        </p:nvSpPr>
        <p:spPr bwMode="gray">
          <a:xfrm>
            <a:off x="803714" y="638091"/>
            <a:ext cx="314325" cy="324000"/>
          </a:xfrm>
          <a:prstGeom prst="ellipse">
            <a:avLst/>
          </a:prstGeom>
          <a:solidFill>
            <a:schemeClr val="bg1">
              <a:lumMod val="65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defRPr/>
            </a:pPr>
            <a:endParaRPr lang="zh-CN" altLang="en-US">
              <a:solidFill>
                <a:schemeClr val="tx2"/>
              </a:solidFill>
            </a:endParaRPr>
          </a:p>
        </p:txBody>
      </p:sp>
      <p:sp>
        <p:nvSpPr>
          <p:cNvPr id="11" name="Text Box 9">
            <a:extLst>
              <a:ext uri="{FF2B5EF4-FFF2-40B4-BE49-F238E27FC236}">
                <a16:creationId xmlns:a16="http://schemas.microsoft.com/office/drawing/2014/main" id="{5310A16C-7CFF-491A-3536-D0AF45BABD90}"/>
              </a:ext>
            </a:extLst>
          </p:cNvPr>
          <p:cNvSpPr txBox="1">
            <a:spLocks noChangeArrowheads="1"/>
          </p:cNvSpPr>
          <p:nvPr/>
        </p:nvSpPr>
        <p:spPr bwMode="gray">
          <a:xfrm>
            <a:off x="903727" y="3735536"/>
            <a:ext cx="614565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zh-CN" sz="1600" dirty="0">
                <a:solidFill>
                  <a:srgbClr val="000000"/>
                </a:solidFill>
              </a:rPr>
              <a:t>    </a:t>
            </a:r>
            <a:r>
              <a:rPr lang="en-US" altLang="zh-CN" sz="2000" dirty="0">
                <a:latin typeface="Times New Roman" panose="02020603050405020304" pitchFamily="18" charset="0"/>
                <a:cs typeface="Times New Roman" panose="02020603050405020304" pitchFamily="18" charset="0"/>
              </a:rPr>
              <a:t>In this configuration, MUSIC can not distinguish between the two signals, so we only consider deep learning methods.        </a:t>
            </a:r>
          </a:p>
          <a:p>
            <a:pPr algn="just" eaLnBrk="1" hangingPunct="1">
              <a:spcBef>
                <a:spcPct val="0"/>
              </a:spcBef>
              <a:buClrTx/>
              <a:buFontTx/>
              <a:buNone/>
            </a:pPr>
            <a:r>
              <a:rPr lang="en-US" altLang="zh-CN" sz="2000" dirty="0">
                <a:latin typeface="Times New Roman" panose="02020603050405020304" pitchFamily="18" charset="0"/>
                <a:cs typeface="Times New Roman" panose="02020603050405020304" pitchFamily="18" charset="0"/>
              </a:rPr>
              <a:t>    Simulation results show that the enhanced SCM has better performance than SCM under low SNR and small data samples.</a:t>
            </a:r>
          </a:p>
        </p:txBody>
      </p:sp>
      <p:pic>
        <p:nvPicPr>
          <p:cNvPr id="12" name="图片 2">
            <a:extLst>
              <a:ext uri="{FF2B5EF4-FFF2-40B4-BE49-F238E27FC236}">
                <a16:creationId xmlns:a16="http://schemas.microsoft.com/office/drawing/2014/main" id="{631BF5CA-3AD0-F717-7BB1-39312E9E4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599" y="3556554"/>
            <a:ext cx="3383172" cy="244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6">
            <a:extLst>
              <a:ext uri="{FF2B5EF4-FFF2-40B4-BE49-F238E27FC236}">
                <a16:creationId xmlns:a16="http://schemas.microsoft.com/office/drawing/2014/main" id="{F004BBFB-252D-908A-D0B3-8B754EAEB65B}"/>
              </a:ext>
            </a:extLst>
          </p:cNvPr>
          <p:cNvSpPr txBox="1">
            <a:spLocks noChangeArrowheads="1"/>
          </p:cNvSpPr>
          <p:nvPr/>
        </p:nvSpPr>
        <p:spPr bwMode="auto">
          <a:xfrm>
            <a:off x="8130412" y="2982412"/>
            <a:ext cx="2746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zh-CN" sz="1600" i="1" dirty="0">
                <a:latin typeface="Times New Roman" panose="02020603050405020304" pitchFamily="18" charset="0"/>
                <a:cs typeface="Times New Roman" panose="02020603050405020304" pitchFamily="18" charset="0"/>
              </a:rPr>
              <a:t>M</a:t>
            </a:r>
            <a:r>
              <a:rPr lang="en-US" altLang="zh-CN" sz="1600" dirty="0">
                <a:latin typeface="Times New Roman" panose="02020603050405020304" pitchFamily="18" charset="0"/>
                <a:cs typeface="Times New Roman" panose="02020603050405020304" pitchFamily="18" charset="0"/>
              </a:rPr>
              <a:t> = 40 and </a:t>
            </a:r>
            <a:r>
              <a:rPr lang="en-US" altLang="zh-CN" sz="1600" i="1" dirty="0">
                <a:latin typeface="Times New Roman" panose="02020603050405020304" pitchFamily="18" charset="0"/>
                <a:cs typeface="Times New Roman" panose="02020603050405020304" pitchFamily="18" charset="0"/>
              </a:rPr>
              <a:t>N </a:t>
            </a:r>
            <a:r>
              <a:rPr lang="en-US" altLang="zh-CN" sz="1600" dirty="0">
                <a:latin typeface="Times New Roman" panose="02020603050405020304" pitchFamily="18" charset="0"/>
                <a:cs typeface="Times New Roman" panose="02020603050405020304" pitchFamily="18" charset="0"/>
              </a:rPr>
              <a:t>= 70,     [ </a:t>
            </a:r>
            <a:r>
              <a:rPr lang="en-US" altLang="zh-CN" sz="1600" i="1" dirty="0">
                <a:latin typeface="Times New Roman" panose="02020603050405020304" pitchFamily="18" charset="0"/>
                <a:cs typeface="Times New Roman" panose="02020603050405020304" pitchFamily="18" charset="0"/>
              </a:rPr>
              <a:t>θ</a:t>
            </a:r>
            <a:r>
              <a:rPr lang="en-US" altLang="zh-CN" sz="1600" baseline="-25000" dirty="0">
                <a:latin typeface="Times New Roman" panose="02020603050405020304" pitchFamily="18" charset="0"/>
                <a:cs typeface="Times New Roman" panose="02020603050405020304" pitchFamily="18" charset="0"/>
              </a:rPr>
              <a:t>1</a:t>
            </a:r>
            <a:r>
              <a:rPr lang="zh-CN" altLang="en-US" sz="1600" dirty="0">
                <a:latin typeface="Times New Roman" panose="02020603050405020304" pitchFamily="18" charset="0"/>
                <a:cs typeface="Times New Roman" panose="02020603050405020304" pitchFamily="18" charset="0"/>
              </a:rPr>
              <a:t>，</a:t>
            </a:r>
            <a:r>
              <a:rPr lang="en-US" altLang="zh-CN" sz="1600" i="1" dirty="0">
                <a:latin typeface="Times New Roman" panose="02020603050405020304" pitchFamily="18" charset="0"/>
                <a:cs typeface="Times New Roman" panose="02020603050405020304" pitchFamily="18" charset="0"/>
              </a:rPr>
              <a:t>θ</a:t>
            </a:r>
            <a:r>
              <a:rPr lang="en-US" altLang="zh-CN" sz="1600" baseline="-25000" dirty="0">
                <a:latin typeface="Times New Roman" panose="02020603050405020304" pitchFamily="18" charset="0"/>
                <a:cs typeface="Times New Roman" panose="02020603050405020304" pitchFamily="18" charset="0"/>
              </a:rPr>
              <a:t>2</a:t>
            </a:r>
            <a:r>
              <a:rPr lang="en-US" altLang="zh-CN" sz="1600" dirty="0">
                <a:latin typeface="Times New Roman" panose="02020603050405020304" pitchFamily="18" charset="0"/>
                <a:cs typeface="Times New Roman" panose="02020603050405020304" pitchFamily="18" charset="0"/>
              </a:rPr>
              <a:t> ] = [-3.33°, -2.57°]</a:t>
            </a:r>
            <a:endParaRPr lang="zh-CN" altLang="en-US" sz="1600" dirty="0">
              <a:latin typeface="Times New Roman" panose="02020603050405020304" pitchFamily="18" charset="0"/>
              <a:cs typeface="Times New Roman" panose="02020603050405020304" pitchFamily="18" charset="0"/>
            </a:endParaRPr>
          </a:p>
        </p:txBody>
      </p:sp>
      <p:sp>
        <p:nvSpPr>
          <p:cNvPr id="14" name="文本框 7">
            <a:extLst>
              <a:ext uri="{FF2B5EF4-FFF2-40B4-BE49-F238E27FC236}">
                <a16:creationId xmlns:a16="http://schemas.microsoft.com/office/drawing/2014/main" id="{3B7E7695-BEC0-7382-F437-6B249EAAD255}"/>
              </a:ext>
            </a:extLst>
          </p:cNvPr>
          <p:cNvSpPr txBox="1">
            <a:spLocks noChangeArrowheads="1"/>
          </p:cNvSpPr>
          <p:nvPr/>
        </p:nvSpPr>
        <p:spPr bwMode="auto">
          <a:xfrm>
            <a:off x="7834982" y="5917223"/>
            <a:ext cx="3416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zh-CN" sz="1600" i="1" dirty="0">
                <a:latin typeface="Times New Roman" panose="02020603050405020304" pitchFamily="18" charset="0"/>
                <a:cs typeface="Times New Roman" panose="02020603050405020304" pitchFamily="18" charset="0"/>
              </a:rPr>
              <a:t>M</a:t>
            </a:r>
            <a:r>
              <a:rPr lang="en-US" altLang="zh-CN" sz="1600" dirty="0">
                <a:latin typeface="Times New Roman" panose="02020603050405020304" pitchFamily="18" charset="0"/>
                <a:cs typeface="Times New Roman" panose="02020603050405020304" pitchFamily="18" charset="0"/>
              </a:rPr>
              <a:t> = 40 and SNR = - 8.5 dB</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 [ </a:t>
            </a:r>
            <a:r>
              <a:rPr lang="en-US" altLang="zh-CN" sz="1600" i="1" dirty="0">
                <a:latin typeface="Times New Roman" panose="02020603050405020304" pitchFamily="18" charset="0"/>
                <a:cs typeface="Times New Roman" panose="02020603050405020304" pitchFamily="18" charset="0"/>
              </a:rPr>
              <a:t>θ</a:t>
            </a:r>
            <a:r>
              <a:rPr lang="en-US" altLang="zh-CN" sz="1600" baseline="-25000" dirty="0">
                <a:latin typeface="Times New Roman" panose="02020603050405020304" pitchFamily="18" charset="0"/>
                <a:cs typeface="Times New Roman" panose="02020603050405020304" pitchFamily="18" charset="0"/>
              </a:rPr>
              <a:t>1</a:t>
            </a:r>
            <a:r>
              <a:rPr lang="zh-CN" altLang="en-US" sz="1600" dirty="0">
                <a:latin typeface="Times New Roman" panose="02020603050405020304" pitchFamily="18" charset="0"/>
                <a:cs typeface="Times New Roman" panose="02020603050405020304" pitchFamily="18" charset="0"/>
              </a:rPr>
              <a:t>，</a:t>
            </a:r>
            <a:r>
              <a:rPr lang="en-US" altLang="zh-CN" sz="1600" i="1" dirty="0">
                <a:latin typeface="Times New Roman" panose="02020603050405020304" pitchFamily="18" charset="0"/>
                <a:cs typeface="Times New Roman" panose="02020603050405020304" pitchFamily="18" charset="0"/>
              </a:rPr>
              <a:t>θ</a:t>
            </a:r>
            <a:r>
              <a:rPr lang="en-US" altLang="zh-CN" sz="1600" baseline="-25000" dirty="0">
                <a:latin typeface="Times New Roman" panose="02020603050405020304" pitchFamily="18" charset="0"/>
                <a:cs typeface="Times New Roman" panose="02020603050405020304" pitchFamily="18" charset="0"/>
              </a:rPr>
              <a:t>2</a:t>
            </a:r>
            <a:r>
              <a:rPr lang="en-US" altLang="zh-CN" sz="1600" dirty="0">
                <a:latin typeface="Times New Roman" panose="02020603050405020304" pitchFamily="18" charset="0"/>
                <a:cs typeface="Times New Roman" panose="02020603050405020304" pitchFamily="18" charset="0"/>
              </a:rPr>
              <a:t> ] = [-3.33°, -2.57°]</a:t>
            </a:r>
            <a:endParaRPr lang="zh-CN" altLang="en-US" sz="1600" dirty="0">
              <a:latin typeface="Times New Roman" panose="02020603050405020304" pitchFamily="18" charset="0"/>
              <a:cs typeface="Times New Roman" panose="02020603050405020304" pitchFamily="18" charset="0"/>
            </a:endParaRPr>
          </a:p>
        </p:txBody>
      </p:sp>
      <p:graphicFrame>
        <p:nvGraphicFramePr>
          <p:cNvPr id="15" name="对象 14">
            <a:extLst>
              <a:ext uri="{FF2B5EF4-FFF2-40B4-BE49-F238E27FC236}">
                <a16:creationId xmlns:a16="http://schemas.microsoft.com/office/drawing/2014/main" id="{D19F82A1-9076-0EC4-54DA-D56D0C5DD544}"/>
              </a:ext>
            </a:extLst>
          </p:cNvPr>
          <p:cNvGraphicFramePr>
            <a:graphicFrameLocks noChangeAspect="1"/>
          </p:cNvGraphicFramePr>
          <p:nvPr>
            <p:extLst>
              <p:ext uri="{D42A27DB-BD31-4B8C-83A1-F6EECF244321}">
                <p14:modId xmlns:p14="http://schemas.microsoft.com/office/powerpoint/2010/main" val="2519226602"/>
              </p:ext>
            </p:extLst>
          </p:nvPr>
        </p:nvGraphicFramePr>
        <p:xfrm>
          <a:off x="2244555" y="2742134"/>
          <a:ext cx="3667227" cy="829220"/>
        </p:xfrm>
        <a:graphic>
          <a:graphicData uri="http://schemas.openxmlformats.org/presentationml/2006/ole">
            <mc:AlternateContent xmlns:mc="http://schemas.openxmlformats.org/markup-compatibility/2006">
              <mc:Choice xmlns:v="urn:schemas-microsoft-com:vml" Requires="v">
                <p:oleObj name="Equation" r:id="rId4" imgW="2133600" imgH="482600" progId="Equation.DSMT4">
                  <p:embed/>
                </p:oleObj>
              </mc:Choice>
              <mc:Fallback>
                <p:oleObj name="Equation" r:id="rId4" imgW="2133600" imgH="482600" progId="Equation.DSMT4">
                  <p:embed/>
                  <p:pic>
                    <p:nvPicPr>
                      <p:cNvPr id="2" name="对象 1">
                        <a:extLst>
                          <a:ext uri="{FF2B5EF4-FFF2-40B4-BE49-F238E27FC236}">
                            <a16:creationId xmlns:a16="http://schemas.microsoft.com/office/drawing/2014/main" id="{0747213C-D75B-028E-F7B4-66FB8FC06F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4555" y="2742134"/>
                        <a:ext cx="3667227" cy="829220"/>
                      </a:xfrm>
                      <a:prstGeom prst="rect">
                        <a:avLst/>
                      </a:prstGeom>
                      <a:noFill/>
                      <a:ln>
                        <a:noFill/>
                      </a:ln>
                    </p:spPr>
                  </p:pic>
                </p:oleObj>
              </mc:Fallback>
            </mc:AlternateContent>
          </a:graphicData>
        </a:graphic>
      </p:graphicFrame>
      <p:sp>
        <p:nvSpPr>
          <p:cNvPr id="16" name="Text Box 4">
            <a:extLst>
              <a:ext uri="{FF2B5EF4-FFF2-40B4-BE49-F238E27FC236}">
                <a16:creationId xmlns:a16="http://schemas.microsoft.com/office/drawing/2014/main" id="{6BF30026-2D07-F1D0-D30E-30C0EB797D2A}"/>
              </a:ext>
            </a:extLst>
          </p:cNvPr>
          <p:cNvSpPr txBox="1">
            <a:spLocks noChangeArrowheads="1"/>
          </p:cNvSpPr>
          <p:nvPr/>
        </p:nvSpPr>
        <p:spPr bwMode="gray">
          <a:xfrm>
            <a:off x="803714" y="1508672"/>
            <a:ext cx="62456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zh-CN" sz="2000" dirty="0">
                <a:latin typeface="Times New Roman" panose="02020603050405020304" pitchFamily="18" charset="0"/>
                <a:cs typeface="Times New Roman" panose="02020603050405020304" pitchFamily="18" charset="0"/>
              </a:rPr>
              <a:t>    The second experiment is to compare the root mean square error (RMSE) of different methods through 300 independent Monte-Carlo experiments, which is defined as</a:t>
            </a:r>
          </a:p>
        </p:txBody>
      </p:sp>
      <p:pic>
        <p:nvPicPr>
          <p:cNvPr id="17" name="图片 3">
            <a:extLst>
              <a:ext uri="{FF2B5EF4-FFF2-40B4-BE49-F238E27FC236}">
                <a16:creationId xmlns:a16="http://schemas.microsoft.com/office/drawing/2014/main" id="{8CCBE4A9-A9F6-C12C-DB8C-2784395A4C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5498" y="595502"/>
            <a:ext cx="3367936" cy="246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482675"/>
      </p:ext>
    </p:extLst>
  </p:cSld>
  <p:clrMapOvr>
    <a:masterClrMapping/>
  </p:clrMapOvr>
  <mc:AlternateContent xmlns:mc="http://schemas.openxmlformats.org/markup-compatibility/2006">
    <mc:Choice xmlns:p14="http://schemas.microsoft.com/office/powerpoint/2010/main" Requires="p14">
      <p:transition>
        <p14:warp dir="i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文本框 422">
            <a:extLst>
              <a:ext uri="{FF2B5EF4-FFF2-40B4-BE49-F238E27FC236}">
                <a16:creationId xmlns:a16="http://schemas.microsoft.com/office/drawing/2014/main" id="{6BB006E0-01D9-4172-B66E-3EC74AE862C2}"/>
              </a:ext>
            </a:extLst>
          </p:cNvPr>
          <p:cNvSpPr txBox="1"/>
          <p:nvPr/>
        </p:nvSpPr>
        <p:spPr>
          <a:xfrm>
            <a:off x="2753530" y="2916293"/>
            <a:ext cx="6684938" cy="2123658"/>
          </a:xfrm>
          <a:prstGeom prst="rect">
            <a:avLst/>
          </a:prstGeom>
          <a:noFill/>
        </p:spPr>
        <p:txBody>
          <a:bodyPr wrap="square" rtlCol="0">
            <a:spAutoFit/>
          </a:bodyPr>
          <a:lstStyle>
            <a:defPPr>
              <a:defRPr lang="zh-CN"/>
            </a:defPPr>
            <a:lvl1pPr algn="ctr" defTabSz="457200">
              <a:defRPr sz="6600" b="1">
                <a:solidFill>
                  <a:schemeClr val="tx1">
                    <a:lumMod val="85000"/>
                    <a:lumOff val="15000"/>
                  </a:schemeClr>
                </a:solidFill>
                <a:latin typeface="Calibri" panose="020F0502020204030204" pitchFamily="34" charset="0"/>
                <a:ea typeface="微软雅黑" panose="020B0503020204020204" pitchFamily="34" charset="-122"/>
              </a:defRPr>
            </a:lvl1pPr>
          </a:lstStyle>
          <a:p>
            <a:r>
              <a:rPr lang="en-US" altLang="zh-CN" dirty="0">
                <a:solidFill>
                  <a:srgbClr val="000000"/>
                </a:solidFill>
                <a:latin typeface="Times New Roman" panose="02020603050405020304" pitchFamily="18" charset="0"/>
                <a:cs typeface="Times New Roman" panose="02020603050405020304" pitchFamily="18" charset="0"/>
              </a:rPr>
              <a:t>Conclusions</a:t>
            </a:r>
          </a:p>
          <a:p>
            <a:endParaRPr lang="en-US" altLang="zh-CN" dirty="0">
              <a:solidFill>
                <a:srgbClr val="000000"/>
              </a:solidFill>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5749AD68-566C-4DC9-AD6E-03454DA00D1E}"/>
              </a:ext>
            </a:extLst>
          </p:cNvPr>
          <p:cNvSpPr/>
          <p:nvPr/>
        </p:nvSpPr>
        <p:spPr>
          <a:xfrm>
            <a:off x="1746140" y="2009380"/>
            <a:ext cx="8699718" cy="3103061"/>
          </a:xfrm>
          <a:prstGeom prst="rect">
            <a:avLst/>
          </a:prstGeom>
          <a:ln w="12700">
            <a:solidFill>
              <a:srgbClr val="CAA68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zh-CN" altLang="en-US">
              <a:solidFill>
                <a:prstClr val="black"/>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7" name="组合 6"/>
          <p:cNvGrpSpPr/>
          <p:nvPr/>
        </p:nvGrpSpPr>
        <p:grpSpPr>
          <a:xfrm>
            <a:off x="244475" y="322732"/>
            <a:ext cx="11696918" cy="165833"/>
            <a:chOff x="244475" y="322732"/>
            <a:chExt cx="11696918" cy="165833"/>
          </a:xfrm>
        </p:grpSpPr>
        <p:sp>
          <p:nvSpPr>
            <p:cNvPr id="8" name="矩形 7"/>
            <p:cNvSpPr/>
            <p:nvPr/>
          </p:nvSpPr>
          <p:spPr>
            <a:xfrm>
              <a:off x="244475"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 name="矩形 8"/>
            <p:cNvSpPr/>
            <p:nvPr/>
          </p:nvSpPr>
          <p:spPr>
            <a:xfrm>
              <a:off x="11775560"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0" name="组合 9"/>
          <p:cNvGrpSpPr/>
          <p:nvPr/>
        </p:nvGrpSpPr>
        <p:grpSpPr>
          <a:xfrm>
            <a:off x="244475" y="6368582"/>
            <a:ext cx="11696918" cy="165833"/>
            <a:chOff x="244475" y="322732"/>
            <a:chExt cx="11696918" cy="165833"/>
          </a:xfrm>
        </p:grpSpPr>
        <p:sp>
          <p:nvSpPr>
            <p:cNvPr id="11" name="矩形 10"/>
            <p:cNvSpPr/>
            <p:nvPr/>
          </p:nvSpPr>
          <p:spPr>
            <a:xfrm>
              <a:off x="244475"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 name="矩形 11"/>
            <p:cNvSpPr/>
            <p:nvPr/>
          </p:nvSpPr>
          <p:spPr>
            <a:xfrm>
              <a:off x="11775560"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sp>
        <p:nvSpPr>
          <p:cNvPr id="13" name="矩形 12">
            <a:extLst>
              <a:ext uri="{FF2B5EF4-FFF2-40B4-BE49-F238E27FC236}">
                <a16:creationId xmlns:a16="http://schemas.microsoft.com/office/drawing/2014/main" id="{198991DD-920A-4ADD-9751-BC522B92CC3D}"/>
              </a:ext>
            </a:extLst>
          </p:cNvPr>
          <p:cNvSpPr/>
          <p:nvPr/>
        </p:nvSpPr>
        <p:spPr>
          <a:xfrm>
            <a:off x="4330833" y="1733971"/>
            <a:ext cx="3530333" cy="575616"/>
          </a:xfrm>
          <a:prstGeom prst="rect">
            <a:avLst/>
          </a:prstGeom>
          <a:solidFill>
            <a:srgbClr val="DD5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sz="3600" spc="600" dirty="0">
                <a:solidFill>
                  <a:prstClr val="white"/>
                </a:solidFill>
                <a:latin typeface="Calibri" panose="020F0502020204030204" pitchFamily="34" charset="0"/>
                <a:ea typeface="微软雅黑" panose="020B0503020204020204" pitchFamily="34" charset="-122"/>
                <a:sym typeface="Calibri" panose="020F0502020204030204" pitchFamily="34" charset="0"/>
              </a:rPr>
              <a:t>Part 04</a:t>
            </a:r>
            <a:endParaRPr lang="zh-CN" altLang="en-US" sz="3600" spc="600" dirty="0">
              <a:solidFill>
                <a:prstClr val="white"/>
              </a:solidFill>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3554940674"/>
      </p:ext>
    </p:extLst>
  </p:cSld>
  <p:clrMapOvr>
    <a:masterClrMapping/>
  </p:clrMapOvr>
  <mc:AlternateContent xmlns:mc="http://schemas.openxmlformats.org/markup-compatibility/2006">
    <mc:Choice xmlns:p14="http://schemas.microsoft.com/office/powerpoint/2010/main" Requires="p14">
      <p:transition>
        <p14:flip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750"/>
                                        <p:tgtEl>
                                          <p:spTgt spid="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3"/>
                                        </p:tgtEl>
                                        <p:attrNameLst>
                                          <p:attrName>style.visibility</p:attrName>
                                        </p:attrNameLst>
                                      </p:cBhvr>
                                      <p:to>
                                        <p:strVal val="visible"/>
                                      </p:to>
                                    </p:set>
                                    <p:anim calcmode="lin" valueType="num">
                                      <p:cBhvr>
                                        <p:cTn id="11" dur="500" fill="hold"/>
                                        <p:tgtEl>
                                          <p:spTgt spid="423"/>
                                        </p:tgtEl>
                                        <p:attrNameLst>
                                          <p:attrName>ppt_w</p:attrName>
                                        </p:attrNameLst>
                                      </p:cBhvr>
                                      <p:tavLst>
                                        <p:tav tm="0">
                                          <p:val>
                                            <p:fltVal val="0"/>
                                          </p:val>
                                        </p:tav>
                                        <p:tav tm="100000">
                                          <p:val>
                                            <p:strVal val="#ppt_w"/>
                                          </p:val>
                                        </p:tav>
                                      </p:tavLst>
                                    </p:anim>
                                    <p:anim calcmode="lin" valueType="num">
                                      <p:cBhvr>
                                        <p:cTn id="12" dur="500" fill="hold"/>
                                        <p:tgtEl>
                                          <p:spTgt spid="423"/>
                                        </p:tgtEl>
                                        <p:attrNameLst>
                                          <p:attrName>ppt_h</p:attrName>
                                        </p:attrNameLst>
                                      </p:cBhvr>
                                      <p:tavLst>
                                        <p:tav tm="0">
                                          <p:val>
                                            <p:fltVal val="0"/>
                                          </p:val>
                                        </p:tav>
                                        <p:tav tm="100000">
                                          <p:val>
                                            <p:strVal val="#ppt_h"/>
                                          </p:val>
                                        </p:tav>
                                      </p:tavLst>
                                    </p:anim>
                                    <p:animEffect transition="in" filter="fade">
                                      <p:cBhvr>
                                        <p:cTn id="13" dur="500"/>
                                        <p:tgtEl>
                                          <p:spTgt spid="423"/>
                                        </p:tgtEl>
                                      </p:cBhvr>
                                    </p:animEffect>
                                  </p:childTnLst>
                                </p:cTn>
                              </p:par>
                              <p:par>
                                <p:cTn id="14" presetID="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p:bldP spid="6"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a:extLst>
              <a:ext uri="{FF2B5EF4-FFF2-40B4-BE49-F238E27FC236}">
                <a16:creationId xmlns:a16="http://schemas.microsoft.com/office/drawing/2014/main" id="{F8221385-8F1C-8EDF-B635-D61914E2B947}"/>
              </a:ext>
            </a:extLst>
          </p:cNvPr>
          <p:cNvSpPr txBox="1">
            <a:spLocks noChangeArrowheads="1"/>
          </p:cNvSpPr>
          <p:nvPr/>
        </p:nvSpPr>
        <p:spPr bwMode="auto">
          <a:xfrm>
            <a:off x="1284768" y="2250825"/>
            <a:ext cx="96224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zh-CN" sz="2000" dirty="0">
                <a:latin typeface="Times New Roman" panose="02020603050405020304" pitchFamily="18" charset="0"/>
                <a:cs typeface="Times New Roman" panose="02020603050405020304" pitchFamily="18" charset="0"/>
              </a:rPr>
              <a:t>    First, the deep learning method provided a higher resolution than traditional DOA estimation algorithms. </a:t>
            </a:r>
          </a:p>
          <a:p>
            <a:pPr algn="just">
              <a:spcBef>
                <a:spcPct val="0"/>
              </a:spcBef>
              <a:buClrTx/>
              <a:buNone/>
            </a:pPr>
            <a:r>
              <a:rPr lang="en-US" altLang="zh-CN" sz="2000" dirty="0">
                <a:latin typeface="Times New Roman" panose="02020603050405020304" pitchFamily="18" charset="0"/>
                <a:cs typeface="Times New Roman" panose="02020603050405020304" pitchFamily="18" charset="0"/>
              </a:rPr>
              <a:t>    Second, Simulation results show that the proposed enhanced SCM solution can generate an increased resolution and estimation accuracy under the scenarios of large arrays with small data samples. Moreover, the proposed method is shown to be more beneficial for low SNR ranges and can be expanded to solve more difficult problems in the filed.</a:t>
            </a:r>
            <a:endParaRPr lang="zh-CN" altLang="en-US" sz="2000" dirty="0">
              <a:latin typeface="Times New Roman" panose="02020603050405020304" pitchFamily="18" charset="0"/>
              <a:cs typeface="Times New Roman" panose="02020603050405020304" pitchFamily="18" charset="0"/>
            </a:endParaRPr>
          </a:p>
        </p:txBody>
      </p:sp>
      <p:sp>
        <p:nvSpPr>
          <p:cNvPr id="14" name="Line 31">
            <a:extLst>
              <a:ext uri="{FF2B5EF4-FFF2-40B4-BE49-F238E27FC236}">
                <a16:creationId xmlns:a16="http://schemas.microsoft.com/office/drawing/2014/main" id="{C75548F2-A4B6-FE22-1525-EE6FEDD45CDF}"/>
              </a:ext>
            </a:extLst>
          </p:cNvPr>
          <p:cNvSpPr>
            <a:spLocks noChangeShapeType="1"/>
          </p:cNvSpPr>
          <p:nvPr/>
        </p:nvSpPr>
        <p:spPr bwMode="black">
          <a:xfrm>
            <a:off x="903727" y="975270"/>
            <a:ext cx="30686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Rectangle 32">
            <a:extLst>
              <a:ext uri="{FF2B5EF4-FFF2-40B4-BE49-F238E27FC236}">
                <a16:creationId xmlns:a16="http://schemas.microsoft.com/office/drawing/2014/main" id="{88C9DF01-61E2-36BF-6774-F0DF864C7B22}"/>
              </a:ext>
            </a:extLst>
          </p:cNvPr>
          <p:cNvSpPr>
            <a:spLocks noChangeArrowheads="1"/>
          </p:cNvSpPr>
          <p:nvPr/>
        </p:nvSpPr>
        <p:spPr bwMode="black">
          <a:xfrm>
            <a:off x="1095814" y="587920"/>
            <a:ext cx="3552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zh-CN" sz="2000" b="1" dirty="0"/>
              <a:t>Conclusions</a:t>
            </a:r>
          </a:p>
          <a:p>
            <a:pPr eaLnBrk="1" hangingPunct="1">
              <a:spcBef>
                <a:spcPct val="0"/>
              </a:spcBef>
              <a:buClrTx/>
              <a:buFontTx/>
              <a:buNone/>
            </a:pPr>
            <a:endParaRPr lang="en-US" altLang="zh-CN" sz="2000" b="1" dirty="0"/>
          </a:p>
        </p:txBody>
      </p:sp>
      <p:sp>
        <p:nvSpPr>
          <p:cNvPr id="16" name="Oval 38">
            <a:extLst>
              <a:ext uri="{FF2B5EF4-FFF2-40B4-BE49-F238E27FC236}">
                <a16:creationId xmlns:a16="http://schemas.microsoft.com/office/drawing/2014/main" id="{BCB86974-B06E-CF2A-30A7-8AB2C5672A7E}"/>
              </a:ext>
            </a:extLst>
          </p:cNvPr>
          <p:cNvSpPr>
            <a:spLocks noChangeArrowheads="1"/>
          </p:cNvSpPr>
          <p:nvPr/>
        </p:nvSpPr>
        <p:spPr bwMode="gray">
          <a:xfrm>
            <a:off x="803714" y="638091"/>
            <a:ext cx="314325" cy="324000"/>
          </a:xfrm>
          <a:prstGeom prst="ellipse">
            <a:avLst/>
          </a:prstGeom>
          <a:solidFill>
            <a:schemeClr val="bg1">
              <a:lumMod val="65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defRPr/>
            </a:pPr>
            <a:endParaRPr lang="zh-CN" altLang="en-US">
              <a:solidFill>
                <a:schemeClr val="tx2"/>
              </a:solidFill>
            </a:endParaRPr>
          </a:p>
        </p:txBody>
      </p:sp>
    </p:spTree>
    <p:extLst>
      <p:ext uri="{BB962C8B-B14F-4D97-AF65-F5344CB8AC3E}">
        <p14:creationId xmlns:p14="http://schemas.microsoft.com/office/powerpoint/2010/main" val="301223393"/>
      </p:ext>
    </p:extLst>
  </p:cSld>
  <p:clrMapOvr>
    <a:masterClrMapping/>
  </p:clrMapOvr>
  <mc:AlternateContent xmlns:mc="http://schemas.openxmlformats.org/markup-compatibility/2006">
    <mc:Choice xmlns:p14="http://schemas.microsoft.com/office/powerpoint/2010/main" Requires="p14">
      <p:transition>
        <p14:warp dir="i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文本框 123">
            <a:extLst>
              <a:ext uri="{FF2B5EF4-FFF2-40B4-BE49-F238E27FC236}">
                <a16:creationId xmlns:a16="http://schemas.microsoft.com/office/drawing/2014/main" id="{8060FEB0-0A11-4DC3-87D3-F575798C2A86}"/>
              </a:ext>
            </a:extLst>
          </p:cNvPr>
          <p:cNvSpPr txBox="1"/>
          <p:nvPr/>
        </p:nvSpPr>
        <p:spPr>
          <a:xfrm>
            <a:off x="1546168" y="1903489"/>
            <a:ext cx="9115498" cy="1748171"/>
          </a:xfrm>
          <a:prstGeom prst="rect">
            <a:avLst/>
          </a:prstGeom>
          <a:noFill/>
        </p:spPr>
        <p:txBody>
          <a:bodyPr wrap="square" rtlCol="0">
            <a:spAutoFit/>
          </a:bodyPr>
          <a:lstStyle/>
          <a:p>
            <a:pPr algn="ctr" defTabSz="457200">
              <a:lnSpc>
                <a:spcPct val="150000"/>
              </a:lnSpc>
            </a:pPr>
            <a:r>
              <a:rPr lang="en-US" altLang="zh-CN" sz="8000" spc="600" dirty="0">
                <a:solidFill>
                  <a:schemeClr val="tx1">
                    <a:lumMod val="85000"/>
                    <a:lumOff val="15000"/>
                  </a:schemeClr>
                </a:solidFill>
                <a:latin typeface="Calibri" panose="020F0502020204030204" pitchFamily="34" charset="0"/>
                <a:ea typeface="微软雅黑" panose="020B0503020204020204" pitchFamily="34" charset="-122"/>
                <a:sym typeface="Calibri" panose="020F0502020204030204" pitchFamily="34" charset="0"/>
              </a:rPr>
              <a:t>THANK YOU</a:t>
            </a:r>
            <a:endParaRPr lang="zh-CN" altLang="en-US" sz="8000" spc="600" dirty="0">
              <a:solidFill>
                <a:schemeClr val="tx1">
                  <a:lumMod val="85000"/>
                  <a:lumOff val="15000"/>
                </a:schemeClr>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5" name="矩形 134">
            <a:extLst>
              <a:ext uri="{FF2B5EF4-FFF2-40B4-BE49-F238E27FC236}">
                <a16:creationId xmlns:a16="http://schemas.microsoft.com/office/drawing/2014/main" id="{5749AD68-566C-4DC9-AD6E-03454DA00D1E}"/>
              </a:ext>
            </a:extLst>
          </p:cNvPr>
          <p:cNvSpPr/>
          <p:nvPr/>
        </p:nvSpPr>
        <p:spPr>
          <a:xfrm>
            <a:off x="498764" y="568036"/>
            <a:ext cx="11194470" cy="5748576"/>
          </a:xfrm>
          <a:prstGeom prst="rect">
            <a:avLst/>
          </a:prstGeom>
          <a:ln w="12700">
            <a:solidFill>
              <a:srgbClr val="CAA68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zh-CN" altLang="en-US">
              <a:solidFill>
                <a:prstClr val="black"/>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38" name="组合 137"/>
          <p:cNvGrpSpPr/>
          <p:nvPr/>
        </p:nvGrpSpPr>
        <p:grpSpPr>
          <a:xfrm>
            <a:off x="244475" y="322732"/>
            <a:ext cx="11696918" cy="165833"/>
            <a:chOff x="244475" y="322732"/>
            <a:chExt cx="11696918" cy="165833"/>
          </a:xfrm>
        </p:grpSpPr>
        <p:sp>
          <p:nvSpPr>
            <p:cNvPr id="136" name="矩形 135"/>
            <p:cNvSpPr/>
            <p:nvPr/>
          </p:nvSpPr>
          <p:spPr>
            <a:xfrm>
              <a:off x="244475"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37" name="矩形 136"/>
            <p:cNvSpPr/>
            <p:nvPr/>
          </p:nvSpPr>
          <p:spPr>
            <a:xfrm>
              <a:off x="11775560"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39" name="组合 138"/>
          <p:cNvGrpSpPr/>
          <p:nvPr/>
        </p:nvGrpSpPr>
        <p:grpSpPr>
          <a:xfrm>
            <a:off x="244475" y="6368582"/>
            <a:ext cx="11696918" cy="165833"/>
            <a:chOff x="244475" y="322732"/>
            <a:chExt cx="11696918" cy="165833"/>
          </a:xfrm>
        </p:grpSpPr>
        <p:sp>
          <p:nvSpPr>
            <p:cNvPr id="140" name="矩形 139"/>
            <p:cNvSpPr/>
            <p:nvPr/>
          </p:nvSpPr>
          <p:spPr>
            <a:xfrm>
              <a:off x="244475"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41" name="矩形 140"/>
            <p:cNvSpPr/>
            <p:nvPr/>
          </p:nvSpPr>
          <p:spPr>
            <a:xfrm>
              <a:off x="11775560"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50" name="组合 149"/>
          <p:cNvGrpSpPr/>
          <p:nvPr/>
        </p:nvGrpSpPr>
        <p:grpSpPr>
          <a:xfrm>
            <a:off x="2803206" y="3539274"/>
            <a:ext cx="6601423" cy="165158"/>
            <a:chOff x="2788811" y="3851851"/>
            <a:chExt cx="6601423" cy="165158"/>
          </a:xfrm>
        </p:grpSpPr>
        <p:cxnSp>
          <p:nvCxnSpPr>
            <p:cNvPr id="143" name="直接连接符 142"/>
            <p:cNvCxnSpPr/>
            <p:nvPr/>
          </p:nvCxnSpPr>
          <p:spPr>
            <a:xfrm>
              <a:off x="2788811" y="3934430"/>
              <a:ext cx="3109178" cy="0"/>
            </a:xfrm>
            <a:prstGeom prst="line">
              <a:avLst/>
            </a:prstGeom>
            <a:ln w="19050">
              <a:solidFill>
                <a:srgbClr val="CAA686"/>
              </a:solidFill>
            </a:ln>
          </p:spPr>
          <p:style>
            <a:lnRef idx="1">
              <a:schemeClr val="accent1"/>
            </a:lnRef>
            <a:fillRef idx="0">
              <a:schemeClr val="accent1"/>
            </a:fillRef>
            <a:effectRef idx="0">
              <a:schemeClr val="accent1"/>
            </a:effectRef>
            <a:fontRef idx="minor">
              <a:schemeClr val="tx1"/>
            </a:fontRef>
          </p:style>
        </p:cxnSp>
        <p:sp>
          <p:nvSpPr>
            <p:cNvPr id="147" name="菱形 146"/>
            <p:cNvSpPr/>
            <p:nvPr/>
          </p:nvSpPr>
          <p:spPr>
            <a:xfrm>
              <a:off x="6028369" y="3851851"/>
              <a:ext cx="122308" cy="165158"/>
            </a:xfrm>
            <a:prstGeom prst="diamond">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cxnSp>
          <p:nvCxnSpPr>
            <p:cNvPr id="149" name="直接连接符 148"/>
            <p:cNvCxnSpPr/>
            <p:nvPr/>
          </p:nvCxnSpPr>
          <p:spPr>
            <a:xfrm>
              <a:off x="6281056" y="3934430"/>
              <a:ext cx="3109178" cy="0"/>
            </a:xfrm>
            <a:prstGeom prst="line">
              <a:avLst/>
            </a:prstGeom>
            <a:ln w="19050">
              <a:solidFill>
                <a:srgbClr val="CAA68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887939"/>
      </p:ext>
    </p:extLst>
  </p:cSld>
  <p:clrMapOvr>
    <a:masterClrMapping/>
  </p:clrMapOvr>
  <mc:AlternateContent xmlns:mc="http://schemas.openxmlformats.org/markup-compatibility/2006">
    <mc:Choice xmlns:p14="http://schemas.microsoft.com/office/powerpoint/2010/main" Requires="p14">
      <p:transition spd="med">
        <p14:ripp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p:cTn id="7" dur="500" fill="hold"/>
                                        <p:tgtEl>
                                          <p:spTgt spid="135"/>
                                        </p:tgtEl>
                                        <p:attrNameLst>
                                          <p:attrName>ppt_w</p:attrName>
                                        </p:attrNameLst>
                                      </p:cBhvr>
                                      <p:tavLst>
                                        <p:tav tm="0">
                                          <p:val>
                                            <p:fltVal val="0"/>
                                          </p:val>
                                        </p:tav>
                                        <p:tav tm="100000">
                                          <p:val>
                                            <p:strVal val="#ppt_w"/>
                                          </p:val>
                                        </p:tav>
                                      </p:tavLst>
                                    </p:anim>
                                    <p:anim calcmode="lin" valueType="num">
                                      <p:cBhvr>
                                        <p:cTn id="8" dur="500" fill="hold"/>
                                        <p:tgtEl>
                                          <p:spTgt spid="135"/>
                                        </p:tgtEl>
                                        <p:attrNameLst>
                                          <p:attrName>ppt_h</p:attrName>
                                        </p:attrNameLst>
                                      </p:cBhvr>
                                      <p:tavLst>
                                        <p:tav tm="0">
                                          <p:val>
                                            <p:fltVal val="0"/>
                                          </p:val>
                                        </p:tav>
                                        <p:tav tm="100000">
                                          <p:val>
                                            <p:strVal val="#ppt_h"/>
                                          </p:val>
                                        </p:tav>
                                      </p:tavLst>
                                    </p:anim>
                                    <p:animEffect transition="in" filter="fade">
                                      <p:cBhvr>
                                        <p:cTn id="9" dur="500"/>
                                        <p:tgtEl>
                                          <p:spTgt spid="135"/>
                                        </p:tgtEl>
                                      </p:cBhvr>
                                    </p:animEffect>
                                  </p:childTnLst>
                                </p:cTn>
                              </p:par>
                              <p:par>
                                <p:cTn id="10" presetID="53" presetClass="entr" presetSubtype="16" fill="hold" nodeType="withEffect">
                                  <p:stCondLst>
                                    <p:cond delay="0"/>
                                  </p:stCondLst>
                                  <p:childTnLst>
                                    <p:set>
                                      <p:cBhvr>
                                        <p:cTn id="11" dur="1" fill="hold">
                                          <p:stCondLst>
                                            <p:cond delay="0"/>
                                          </p:stCondLst>
                                        </p:cTn>
                                        <p:tgtEl>
                                          <p:spTgt spid="138"/>
                                        </p:tgtEl>
                                        <p:attrNameLst>
                                          <p:attrName>style.visibility</p:attrName>
                                        </p:attrNameLst>
                                      </p:cBhvr>
                                      <p:to>
                                        <p:strVal val="visible"/>
                                      </p:to>
                                    </p:set>
                                    <p:anim calcmode="lin" valueType="num">
                                      <p:cBhvr>
                                        <p:cTn id="12" dur="500" fill="hold"/>
                                        <p:tgtEl>
                                          <p:spTgt spid="138"/>
                                        </p:tgtEl>
                                        <p:attrNameLst>
                                          <p:attrName>ppt_w</p:attrName>
                                        </p:attrNameLst>
                                      </p:cBhvr>
                                      <p:tavLst>
                                        <p:tav tm="0">
                                          <p:val>
                                            <p:fltVal val="0"/>
                                          </p:val>
                                        </p:tav>
                                        <p:tav tm="100000">
                                          <p:val>
                                            <p:strVal val="#ppt_w"/>
                                          </p:val>
                                        </p:tav>
                                      </p:tavLst>
                                    </p:anim>
                                    <p:anim calcmode="lin" valueType="num">
                                      <p:cBhvr>
                                        <p:cTn id="13" dur="500" fill="hold"/>
                                        <p:tgtEl>
                                          <p:spTgt spid="138"/>
                                        </p:tgtEl>
                                        <p:attrNameLst>
                                          <p:attrName>ppt_h</p:attrName>
                                        </p:attrNameLst>
                                      </p:cBhvr>
                                      <p:tavLst>
                                        <p:tav tm="0">
                                          <p:val>
                                            <p:fltVal val="0"/>
                                          </p:val>
                                        </p:tav>
                                        <p:tav tm="100000">
                                          <p:val>
                                            <p:strVal val="#ppt_h"/>
                                          </p:val>
                                        </p:tav>
                                      </p:tavLst>
                                    </p:anim>
                                    <p:animEffect transition="in" filter="fade">
                                      <p:cBhvr>
                                        <p:cTn id="14" dur="500"/>
                                        <p:tgtEl>
                                          <p:spTgt spid="138"/>
                                        </p:tgtEl>
                                      </p:cBhvr>
                                    </p:animEffect>
                                  </p:childTnLst>
                                </p:cTn>
                              </p:par>
                              <p:par>
                                <p:cTn id="15" presetID="53" presetClass="entr" presetSubtype="16" fill="hold" nodeType="withEffect">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cBhvr>
                                        <p:cTn id="17" dur="500" fill="hold"/>
                                        <p:tgtEl>
                                          <p:spTgt spid="139"/>
                                        </p:tgtEl>
                                        <p:attrNameLst>
                                          <p:attrName>ppt_w</p:attrName>
                                        </p:attrNameLst>
                                      </p:cBhvr>
                                      <p:tavLst>
                                        <p:tav tm="0">
                                          <p:val>
                                            <p:fltVal val="0"/>
                                          </p:val>
                                        </p:tav>
                                        <p:tav tm="100000">
                                          <p:val>
                                            <p:strVal val="#ppt_w"/>
                                          </p:val>
                                        </p:tav>
                                      </p:tavLst>
                                    </p:anim>
                                    <p:anim calcmode="lin" valueType="num">
                                      <p:cBhvr>
                                        <p:cTn id="18" dur="500" fill="hold"/>
                                        <p:tgtEl>
                                          <p:spTgt spid="139"/>
                                        </p:tgtEl>
                                        <p:attrNameLst>
                                          <p:attrName>ppt_h</p:attrName>
                                        </p:attrNameLst>
                                      </p:cBhvr>
                                      <p:tavLst>
                                        <p:tav tm="0">
                                          <p:val>
                                            <p:fltVal val="0"/>
                                          </p:val>
                                        </p:tav>
                                        <p:tav tm="100000">
                                          <p:val>
                                            <p:strVal val="#ppt_h"/>
                                          </p:val>
                                        </p:tav>
                                      </p:tavLst>
                                    </p:anim>
                                    <p:animEffect transition="in" filter="fade">
                                      <p:cBhvr>
                                        <p:cTn id="19" dur="500"/>
                                        <p:tgtEl>
                                          <p:spTgt spid="139"/>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24"/>
                                        </p:tgtEl>
                                        <p:attrNameLst>
                                          <p:attrName>style.visibility</p:attrName>
                                        </p:attrNameLst>
                                      </p:cBhvr>
                                      <p:to>
                                        <p:strVal val="visible"/>
                                      </p:to>
                                    </p:set>
                                    <p:anim calcmode="lin" valueType="num">
                                      <p:cBhvr>
                                        <p:cTn id="23" dur="500" fill="hold"/>
                                        <p:tgtEl>
                                          <p:spTgt spid="124"/>
                                        </p:tgtEl>
                                        <p:attrNameLst>
                                          <p:attrName>ppt_w</p:attrName>
                                        </p:attrNameLst>
                                      </p:cBhvr>
                                      <p:tavLst>
                                        <p:tav tm="0">
                                          <p:val>
                                            <p:fltVal val="0"/>
                                          </p:val>
                                        </p:tav>
                                        <p:tav tm="100000">
                                          <p:val>
                                            <p:strVal val="#ppt_w"/>
                                          </p:val>
                                        </p:tav>
                                      </p:tavLst>
                                    </p:anim>
                                    <p:anim calcmode="lin" valueType="num">
                                      <p:cBhvr>
                                        <p:cTn id="24" dur="500" fill="hold"/>
                                        <p:tgtEl>
                                          <p:spTgt spid="124"/>
                                        </p:tgtEl>
                                        <p:attrNameLst>
                                          <p:attrName>ppt_h</p:attrName>
                                        </p:attrNameLst>
                                      </p:cBhvr>
                                      <p:tavLst>
                                        <p:tav tm="0">
                                          <p:val>
                                            <p:fltVal val="0"/>
                                          </p:val>
                                        </p:tav>
                                        <p:tav tm="100000">
                                          <p:val>
                                            <p:strVal val="#ppt_h"/>
                                          </p:val>
                                        </p:tav>
                                      </p:tavLst>
                                    </p:anim>
                                    <p:animEffect transition="in" filter="fade">
                                      <p:cBhvr>
                                        <p:cTn id="25" dur="500"/>
                                        <p:tgtEl>
                                          <p:spTgt spid="124"/>
                                        </p:tgtEl>
                                      </p:cBhvr>
                                    </p:animEffect>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150"/>
                                        </p:tgtEl>
                                        <p:attrNameLst>
                                          <p:attrName>style.visibility</p:attrName>
                                        </p:attrNameLst>
                                      </p:cBhvr>
                                      <p:to>
                                        <p:strVal val="visible"/>
                                      </p:to>
                                    </p:set>
                                    <p:animEffect transition="in" filter="barn(outVertical)">
                                      <p:cBhvr>
                                        <p:cTn id="29"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a:extLst>
              <a:ext uri="{FF2B5EF4-FFF2-40B4-BE49-F238E27FC236}">
                <a16:creationId xmlns:a16="http://schemas.microsoft.com/office/drawing/2014/main" id="{198991DD-920A-4ADD-9751-BC522B92CC3D}"/>
              </a:ext>
            </a:extLst>
          </p:cNvPr>
          <p:cNvSpPr/>
          <p:nvPr/>
        </p:nvSpPr>
        <p:spPr>
          <a:xfrm>
            <a:off x="4330833" y="413644"/>
            <a:ext cx="3530333" cy="655739"/>
          </a:xfrm>
          <a:prstGeom prst="rect">
            <a:avLst/>
          </a:prstGeom>
          <a:solidFill>
            <a:srgbClr val="DD5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sz="3600" b="1" spc="600" dirty="0">
                <a:solidFill>
                  <a:prstClr val="white"/>
                </a:solidFill>
                <a:latin typeface="Calibri" panose="020F0502020204030204" pitchFamily="34" charset="0"/>
                <a:ea typeface="微软雅黑" panose="020B0503020204020204" pitchFamily="34" charset="-122"/>
                <a:sym typeface="Calibri" panose="020F0502020204030204" pitchFamily="34" charset="0"/>
              </a:rPr>
              <a:t>CONTENT</a:t>
            </a:r>
            <a:endParaRPr lang="zh-CN" altLang="en-US" sz="3600" b="1" spc="600" dirty="0">
              <a:solidFill>
                <a:prstClr val="white"/>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8" name="组合 7">
            <a:extLst>
              <a:ext uri="{FF2B5EF4-FFF2-40B4-BE49-F238E27FC236}">
                <a16:creationId xmlns:a16="http://schemas.microsoft.com/office/drawing/2014/main" id="{D58F71EF-439A-881C-5712-6DD6E6F6AB91}"/>
              </a:ext>
            </a:extLst>
          </p:cNvPr>
          <p:cNvGrpSpPr>
            <a:grpSpLocks noChangeAspect="1"/>
          </p:cNvGrpSpPr>
          <p:nvPr/>
        </p:nvGrpSpPr>
        <p:grpSpPr>
          <a:xfrm>
            <a:off x="3157180" y="2097947"/>
            <a:ext cx="1274815" cy="684000"/>
            <a:chOff x="1611149" y="1293516"/>
            <a:chExt cx="1748252" cy="938024"/>
          </a:xfrm>
        </p:grpSpPr>
        <p:sp>
          <p:nvSpPr>
            <p:cNvPr id="9" name="椭圆 8"/>
            <p:cNvSpPr/>
            <p:nvPr/>
          </p:nvSpPr>
          <p:spPr>
            <a:xfrm>
              <a:off x="2016263" y="1293516"/>
              <a:ext cx="938024" cy="938024"/>
            </a:xfrm>
            <a:prstGeom prst="ellipse">
              <a:avLst/>
            </a:prstGeom>
            <a:solidFill>
              <a:srgbClr val="CAA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62" name="文本框 161">
              <a:extLst>
                <a:ext uri="{FF2B5EF4-FFF2-40B4-BE49-F238E27FC236}">
                  <a16:creationId xmlns:a16="http://schemas.microsoft.com/office/drawing/2014/main" id="{58DD6863-521A-402E-8003-61FE350638E4}"/>
                </a:ext>
              </a:extLst>
            </p:cNvPr>
            <p:cNvSpPr txBox="1"/>
            <p:nvPr/>
          </p:nvSpPr>
          <p:spPr>
            <a:xfrm>
              <a:off x="1611149" y="1361687"/>
              <a:ext cx="1748252" cy="801949"/>
            </a:xfrm>
            <a:prstGeom prst="rect">
              <a:avLst/>
            </a:prstGeom>
            <a:noFill/>
          </p:spPr>
          <p:txBody>
            <a:bodyPr wrap="square" rtlCol="0">
              <a:spAutoFit/>
            </a:bodyPr>
            <a:lstStyle/>
            <a:p>
              <a:pPr algn="ctr" defTabSz="457200"/>
              <a:r>
                <a:rPr lang="en-US" altLang="zh-CN" sz="3200" dirty="0">
                  <a:solidFill>
                    <a:schemeClr val="bg1"/>
                  </a:solidFill>
                  <a:latin typeface="Calibri" panose="020F0502020204030204" pitchFamily="34" charset="0"/>
                  <a:ea typeface="微软雅黑" panose="020B0503020204020204" pitchFamily="34" charset="-122"/>
                  <a:sym typeface="Calibri" panose="020F0502020204030204" pitchFamily="34" charset="0"/>
                </a:rPr>
                <a:t>1</a:t>
              </a:r>
              <a:endParaRPr lang="zh-CN" altLang="en-US" sz="32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38" name="TextBox 4">
            <a:extLst>
              <a:ext uri="{FF2B5EF4-FFF2-40B4-BE49-F238E27FC236}">
                <a16:creationId xmlns:a16="http://schemas.microsoft.com/office/drawing/2014/main" id="{EB684C7E-20A7-9694-F2D4-694B922B40F4}"/>
              </a:ext>
            </a:extLst>
          </p:cNvPr>
          <p:cNvSpPr txBox="1"/>
          <p:nvPr/>
        </p:nvSpPr>
        <p:spPr>
          <a:xfrm>
            <a:off x="0" y="4"/>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grpSp>
        <p:nvGrpSpPr>
          <p:cNvPr id="13" name="Group 105">
            <a:extLst>
              <a:ext uri="{FF2B5EF4-FFF2-40B4-BE49-F238E27FC236}">
                <a16:creationId xmlns:a16="http://schemas.microsoft.com/office/drawing/2014/main" id="{7EEFB815-73C3-F790-3CAD-BAD9A653157B}"/>
              </a:ext>
            </a:extLst>
          </p:cNvPr>
          <p:cNvGrpSpPr>
            <a:grpSpLocks/>
          </p:cNvGrpSpPr>
          <p:nvPr/>
        </p:nvGrpSpPr>
        <p:grpSpPr bwMode="auto">
          <a:xfrm>
            <a:off x="4207338" y="2208966"/>
            <a:ext cx="4800600" cy="533400"/>
            <a:chOff x="1652" y="1344"/>
            <a:chExt cx="3024" cy="336"/>
          </a:xfrm>
        </p:grpSpPr>
        <p:sp>
          <p:nvSpPr>
            <p:cNvPr id="15" name="Line 83">
              <a:extLst>
                <a:ext uri="{FF2B5EF4-FFF2-40B4-BE49-F238E27FC236}">
                  <a16:creationId xmlns:a16="http://schemas.microsoft.com/office/drawing/2014/main" id="{7D8C04AE-49B2-B1BD-9E44-9086561ABF41}"/>
                </a:ext>
              </a:extLst>
            </p:cNvPr>
            <p:cNvSpPr>
              <a:spLocks noChangeShapeType="1"/>
            </p:cNvSpPr>
            <p:nvPr/>
          </p:nvSpPr>
          <p:spPr bwMode="auto">
            <a:xfrm>
              <a:off x="1652" y="1680"/>
              <a:ext cx="3024"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 name="Text Box 84">
              <a:extLst>
                <a:ext uri="{FF2B5EF4-FFF2-40B4-BE49-F238E27FC236}">
                  <a16:creationId xmlns:a16="http://schemas.microsoft.com/office/drawing/2014/main" id="{F46EF4D4-42DE-E7DE-432C-5F2CF77ED8DD}"/>
                </a:ext>
              </a:extLst>
            </p:cNvPr>
            <p:cNvSpPr txBox="1">
              <a:spLocks noChangeArrowheads="1"/>
            </p:cNvSpPr>
            <p:nvPr/>
          </p:nvSpPr>
          <p:spPr bwMode="auto">
            <a:xfrm>
              <a:off x="2276" y="1344"/>
              <a:ext cx="130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2800" b="1" dirty="0">
                  <a:solidFill>
                    <a:srgbClr val="000000"/>
                  </a:solidFill>
                  <a:latin typeface="Times New Roman" panose="02020603050405020304" pitchFamily="18" charset="0"/>
                  <a:cs typeface="Times New Roman" panose="02020603050405020304" pitchFamily="18" charset="0"/>
                </a:rPr>
                <a:t>Background</a:t>
              </a:r>
            </a:p>
          </p:txBody>
        </p:sp>
      </p:grpSp>
      <p:grpSp>
        <p:nvGrpSpPr>
          <p:cNvPr id="21" name="Group 106">
            <a:extLst>
              <a:ext uri="{FF2B5EF4-FFF2-40B4-BE49-F238E27FC236}">
                <a16:creationId xmlns:a16="http://schemas.microsoft.com/office/drawing/2014/main" id="{3E7DE8DA-3192-3268-E8D0-6633BD0346DF}"/>
              </a:ext>
            </a:extLst>
          </p:cNvPr>
          <p:cNvGrpSpPr>
            <a:grpSpLocks/>
          </p:cNvGrpSpPr>
          <p:nvPr/>
        </p:nvGrpSpPr>
        <p:grpSpPr bwMode="auto">
          <a:xfrm>
            <a:off x="3794588" y="3123365"/>
            <a:ext cx="5213350" cy="533400"/>
            <a:chOff x="1392" y="1920"/>
            <a:chExt cx="3284" cy="336"/>
          </a:xfrm>
        </p:grpSpPr>
        <p:sp>
          <p:nvSpPr>
            <p:cNvPr id="23" name="Line 86">
              <a:extLst>
                <a:ext uri="{FF2B5EF4-FFF2-40B4-BE49-F238E27FC236}">
                  <a16:creationId xmlns:a16="http://schemas.microsoft.com/office/drawing/2014/main" id="{F166A636-E95B-8B3E-8DD9-A87393467CB8}"/>
                </a:ext>
              </a:extLst>
            </p:cNvPr>
            <p:cNvSpPr>
              <a:spLocks noChangeShapeType="1"/>
            </p:cNvSpPr>
            <p:nvPr/>
          </p:nvSpPr>
          <p:spPr bwMode="auto">
            <a:xfrm>
              <a:off x="1652" y="2256"/>
              <a:ext cx="3024"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 name="Text Box 87">
              <a:extLst>
                <a:ext uri="{FF2B5EF4-FFF2-40B4-BE49-F238E27FC236}">
                  <a16:creationId xmlns:a16="http://schemas.microsoft.com/office/drawing/2014/main" id="{2936E38C-843F-F228-D9DB-8C6E04E36437}"/>
                </a:ext>
              </a:extLst>
            </p:cNvPr>
            <p:cNvSpPr txBox="1">
              <a:spLocks noChangeArrowheads="1"/>
            </p:cNvSpPr>
            <p:nvPr/>
          </p:nvSpPr>
          <p:spPr bwMode="auto">
            <a:xfrm>
              <a:off x="2276" y="1920"/>
              <a:ext cx="138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2800" b="1" dirty="0">
                  <a:solidFill>
                    <a:srgbClr val="000000"/>
                  </a:solidFill>
                  <a:latin typeface="Times New Roman" panose="02020603050405020304" pitchFamily="18" charset="0"/>
                  <a:cs typeface="Times New Roman" panose="02020603050405020304" pitchFamily="18" charset="0"/>
                </a:rPr>
                <a:t>Methodology</a:t>
              </a:r>
            </a:p>
          </p:txBody>
        </p:sp>
        <p:sp>
          <p:nvSpPr>
            <p:cNvPr id="25" name="Text Box 88">
              <a:extLst>
                <a:ext uri="{FF2B5EF4-FFF2-40B4-BE49-F238E27FC236}">
                  <a16:creationId xmlns:a16="http://schemas.microsoft.com/office/drawing/2014/main" id="{59C5B90F-FD14-BCED-C77C-9060DC3F0FD5}"/>
                </a:ext>
              </a:extLst>
            </p:cNvPr>
            <p:cNvSpPr txBox="1">
              <a:spLocks noChangeArrowheads="1"/>
            </p:cNvSpPr>
            <p:nvPr/>
          </p:nvSpPr>
          <p:spPr bwMode="gray">
            <a:xfrm>
              <a:off x="1392" y="193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zh-CN" sz="2400" b="1" dirty="0">
                  <a:solidFill>
                    <a:srgbClr val="FFFFFF"/>
                  </a:solidFill>
                </a:rPr>
                <a:t>2</a:t>
              </a:r>
            </a:p>
          </p:txBody>
        </p:sp>
      </p:grpSp>
      <p:grpSp>
        <p:nvGrpSpPr>
          <p:cNvPr id="29" name="Group 107">
            <a:extLst>
              <a:ext uri="{FF2B5EF4-FFF2-40B4-BE49-F238E27FC236}">
                <a16:creationId xmlns:a16="http://schemas.microsoft.com/office/drawing/2014/main" id="{EF7F8345-AA7B-8F53-AB43-5BF27B0E6370}"/>
              </a:ext>
            </a:extLst>
          </p:cNvPr>
          <p:cNvGrpSpPr>
            <a:grpSpLocks/>
          </p:cNvGrpSpPr>
          <p:nvPr/>
        </p:nvGrpSpPr>
        <p:grpSpPr bwMode="auto">
          <a:xfrm>
            <a:off x="3794588" y="4015540"/>
            <a:ext cx="5213350" cy="533400"/>
            <a:chOff x="1392" y="2482"/>
            <a:chExt cx="3284" cy="336"/>
          </a:xfrm>
        </p:grpSpPr>
        <p:sp>
          <p:nvSpPr>
            <p:cNvPr id="30" name="Line 89">
              <a:extLst>
                <a:ext uri="{FF2B5EF4-FFF2-40B4-BE49-F238E27FC236}">
                  <a16:creationId xmlns:a16="http://schemas.microsoft.com/office/drawing/2014/main" id="{1A27C1D8-93C9-3245-3955-398E21C14A10}"/>
                </a:ext>
              </a:extLst>
            </p:cNvPr>
            <p:cNvSpPr>
              <a:spLocks noChangeShapeType="1"/>
            </p:cNvSpPr>
            <p:nvPr/>
          </p:nvSpPr>
          <p:spPr bwMode="auto">
            <a:xfrm>
              <a:off x="1652" y="2818"/>
              <a:ext cx="3024"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dirty="0"/>
            </a:p>
          </p:txBody>
        </p:sp>
        <p:sp>
          <p:nvSpPr>
            <p:cNvPr id="31" name="Text Box 90">
              <a:extLst>
                <a:ext uri="{FF2B5EF4-FFF2-40B4-BE49-F238E27FC236}">
                  <a16:creationId xmlns:a16="http://schemas.microsoft.com/office/drawing/2014/main" id="{ACFE7844-CB1E-604F-5894-E19D5C99D8E4}"/>
                </a:ext>
              </a:extLst>
            </p:cNvPr>
            <p:cNvSpPr txBox="1">
              <a:spLocks noChangeArrowheads="1"/>
            </p:cNvSpPr>
            <p:nvPr/>
          </p:nvSpPr>
          <p:spPr bwMode="auto">
            <a:xfrm>
              <a:off x="2276" y="2482"/>
              <a:ext cx="82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2800" b="1" dirty="0">
                  <a:solidFill>
                    <a:srgbClr val="000000"/>
                  </a:solidFill>
                  <a:latin typeface="Times New Roman" panose="02020603050405020304" pitchFamily="18" charset="0"/>
                  <a:cs typeface="Times New Roman" panose="02020603050405020304" pitchFamily="18" charset="0"/>
                </a:rPr>
                <a:t>Results</a:t>
              </a:r>
            </a:p>
          </p:txBody>
        </p:sp>
        <p:sp>
          <p:nvSpPr>
            <p:cNvPr id="32" name="Text Box 91">
              <a:extLst>
                <a:ext uri="{FF2B5EF4-FFF2-40B4-BE49-F238E27FC236}">
                  <a16:creationId xmlns:a16="http://schemas.microsoft.com/office/drawing/2014/main" id="{65A747C9-EE09-421D-2370-7D335625FFC9}"/>
                </a:ext>
              </a:extLst>
            </p:cNvPr>
            <p:cNvSpPr txBox="1">
              <a:spLocks noChangeArrowheads="1"/>
            </p:cNvSpPr>
            <p:nvPr/>
          </p:nvSpPr>
          <p:spPr bwMode="gray">
            <a:xfrm>
              <a:off x="1392" y="2496"/>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zh-CN" sz="2400" b="1">
                  <a:solidFill>
                    <a:srgbClr val="FFFFFF"/>
                  </a:solidFill>
                </a:rPr>
                <a:t>3</a:t>
              </a:r>
            </a:p>
          </p:txBody>
        </p:sp>
        <p:sp>
          <p:nvSpPr>
            <p:cNvPr id="34" name="Text Box 99">
              <a:extLst>
                <a:ext uri="{FF2B5EF4-FFF2-40B4-BE49-F238E27FC236}">
                  <a16:creationId xmlns:a16="http://schemas.microsoft.com/office/drawing/2014/main" id="{F3ACE47D-1887-4768-0252-4425582DD1DB}"/>
                </a:ext>
              </a:extLst>
            </p:cNvPr>
            <p:cNvSpPr txBox="1">
              <a:spLocks noChangeArrowheads="1"/>
            </p:cNvSpPr>
            <p:nvPr/>
          </p:nvSpPr>
          <p:spPr bwMode="gray">
            <a:xfrm>
              <a:off x="1392" y="2496"/>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zh-CN" sz="2400" b="1" dirty="0">
                  <a:solidFill>
                    <a:srgbClr val="FFFFFF"/>
                  </a:solidFill>
                </a:rPr>
                <a:t>3</a:t>
              </a:r>
            </a:p>
          </p:txBody>
        </p:sp>
      </p:grpSp>
      <p:grpSp>
        <p:nvGrpSpPr>
          <p:cNvPr id="39" name="Group 108">
            <a:extLst>
              <a:ext uri="{FF2B5EF4-FFF2-40B4-BE49-F238E27FC236}">
                <a16:creationId xmlns:a16="http://schemas.microsoft.com/office/drawing/2014/main" id="{1880E19E-7BBF-C1A9-2BB6-6DF873DFF746}"/>
              </a:ext>
            </a:extLst>
          </p:cNvPr>
          <p:cNvGrpSpPr>
            <a:grpSpLocks/>
          </p:cNvGrpSpPr>
          <p:nvPr/>
        </p:nvGrpSpPr>
        <p:grpSpPr bwMode="auto">
          <a:xfrm>
            <a:off x="3794588" y="4929939"/>
            <a:ext cx="5213350" cy="533400"/>
            <a:chOff x="1392" y="3058"/>
            <a:chExt cx="3284" cy="336"/>
          </a:xfrm>
        </p:grpSpPr>
        <p:sp>
          <p:nvSpPr>
            <p:cNvPr id="40" name="Line 92">
              <a:extLst>
                <a:ext uri="{FF2B5EF4-FFF2-40B4-BE49-F238E27FC236}">
                  <a16:creationId xmlns:a16="http://schemas.microsoft.com/office/drawing/2014/main" id="{34D5AA3F-6B98-D201-D465-D0664C757B94}"/>
                </a:ext>
              </a:extLst>
            </p:cNvPr>
            <p:cNvSpPr>
              <a:spLocks noChangeShapeType="1"/>
            </p:cNvSpPr>
            <p:nvPr/>
          </p:nvSpPr>
          <p:spPr bwMode="auto">
            <a:xfrm>
              <a:off x="1652" y="3394"/>
              <a:ext cx="3024"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 name="Text Box 93">
              <a:extLst>
                <a:ext uri="{FF2B5EF4-FFF2-40B4-BE49-F238E27FC236}">
                  <a16:creationId xmlns:a16="http://schemas.microsoft.com/office/drawing/2014/main" id="{0E57711B-11F7-3D7F-9A8F-0B433868832D}"/>
                </a:ext>
              </a:extLst>
            </p:cNvPr>
            <p:cNvSpPr txBox="1">
              <a:spLocks noChangeArrowheads="1"/>
            </p:cNvSpPr>
            <p:nvPr/>
          </p:nvSpPr>
          <p:spPr bwMode="auto">
            <a:xfrm>
              <a:off x="2276" y="3058"/>
              <a:ext cx="128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2800" b="1" dirty="0">
                  <a:solidFill>
                    <a:srgbClr val="000000"/>
                  </a:solidFill>
                  <a:latin typeface="Times New Roman" panose="02020603050405020304" pitchFamily="18" charset="0"/>
                  <a:cs typeface="Times New Roman" panose="02020603050405020304" pitchFamily="18" charset="0"/>
                </a:rPr>
                <a:t>Conclusions</a:t>
              </a:r>
            </a:p>
          </p:txBody>
        </p:sp>
        <p:sp>
          <p:nvSpPr>
            <p:cNvPr id="42" name="Text Box 94">
              <a:extLst>
                <a:ext uri="{FF2B5EF4-FFF2-40B4-BE49-F238E27FC236}">
                  <a16:creationId xmlns:a16="http://schemas.microsoft.com/office/drawing/2014/main" id="{9606E1F9-A667-807C-2CBB-C3DCE13B8889}"/>
                </a:ext>
              </a:extLst>
            </p:cNvPr>
            <p:cNvSpPr txBox="1">
              <a:spLocks noChangeArrowheads="1"/>
            </p:cNvSpPr>
            <p:nvPr/>
          </p:nvSpPr>
          <p:spPr bwMode="gray">
            <a:xfrm>
              <a:off x="1392" y="307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zh-CN" sz="2400" b="1">
                  <a:solidFill>
                    <a:srgbClr val="FFFFFF"/>
                  </a:solidFill>
                </a:rPr>
                <a:t>4</a:t>
              </a:r>
            </a:p>
          </p:txBody>
        </p:sp>
        <p:sp>
          <p:nvSpPr>
            <p:cNvPr id="44" name="Text Box 104">
              <a:extLst>
                <a:ext uri="{FF2B5EF4-FFF2-40B4-BE49-F238E27FC236}">
                  <a16:creationId xmlns:a16="http://schemas.microsoft.com/office/drawing/2014/main" id="{936A0446-9968-A840-8BFD-E79C255025C5}"/>
                </a:ext>
              </a:extLst>
            </p:cNvPr>
            <p:cNvSpPr txBox="1">
              <a:spLocks noChangeArrowheads="1"/>
            </p:cNvSpPr>
            <p:nvPr/>
          </p:nvSpPr>
          <p:spPr bwMode="gray">
            <a:xfrm>
              <a:off x="1392" y="307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zh-CN" sz="2400" b="1" dirty="0">
                  <a:solidFill>
                    <a:srgbClr val="FFFFFF"/>
                  </a:solidFill>
                </a:rPr>
                <a:t>4</a:t>
              </a:r>
            </a:p>
          </p:txBody>
        </p:sp>
      </p:grpSp>
      <p:grpSp>
        <p:nvGrpSpPr>
          <p:cNvPr id="48" name="组合 47">
            <a:extLst>
              <a:ext uri="{FF2B5EF4-FFF2-40B4-BE49-F238E27FC236}">
                <a16:creationId xmlns:a16="http://schemas.microsoft.com/office/drawing/2014/main" id="{C88D104E-9C8C-46AA-77FE-59872C9EDA83}"/>
              </a:ext>
            </a:extLst>
          </p:cNvPr>
          <p:cNvGrpSpPr>
            <a:grpSpLocks noChangeAspect="1"/>
          </p:cNvGrpSpPr>
          <p:nvPr/>
        </p:nvGrpSpPr>
        <p:grpSpPr>
          <a:xfrm>
            <a:off x="3157180" y="3047102"/>
            <a:ext cx="1274815" cy="684000"/>
            <a:chOff x="1611149" y="1293516"/>
            <a:chExt cx="1748252" cy="938024"/>
          </a:xfrm>
        </p:grpSpPr>
        <p:sp>
          <p:nvSpPr>
            <p:cNvPr id="49" name="椭圆 48">
              <a:extLst>
                <a:ext uri="{FF2B5EF4-FFF2-40B4-BE49-F238E27FC236}">
                  <a16:creationId xmlns:a16="http://schemas.microsoft.com/office/drawing/2014/main" id="{A6EB7335-F064-3E21-C89A-35AB2220A543}"/>
                </a:ext>
              </a:extLst>
            </p:cNvPr>
            <p:cNvSpPr/>
            <p:nvPr/>
          </p:nvSpPr>
          <p:spPr>
            <a:xfrm>
              <a:off x="2016263" y="1293516"/>
              <a:ext cx="938024" cy="938024"/>
            </a:xfrm>
            <a:prstGeom prst="ellipse">
              <a:avLst/>
            </a:prstGeom>
            <a:solidFill>
              <a:srgbClr val="CAA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0" name="文本框 49">
              <a:extLst>
                <a:ext uri="{FF2B5EF4-FFF2-40B4-BE49-F238E27FC236}">
                  <a16:creationId xmlns:a16="http://schemas.microsoft.com/office/drawing/2014/main" id="{DEEF83C9-D388-D576-EE6E-C5E0C0F3C9EB}"/>
                </a:ext>
              </a:extLst>
            </p:cNvPr>
            <p:cNvSpPr txBox="1"/>
            <p:nvPr/>
          </p:nvSpPr>
          <p:spPr>
            <a:xfrm>
              <a:off x="1611149" y="1361687"/>
              <a:ext cx="1748252" cy="801949"/>
            </a:xfrm>
            <a:prstGeom prst="rect">
              <a:avLst/>
            </a:prstGeom>
            <a:noFill/>
          </p:spPr>
          <p:txBody>
            <a:bodyPr wrap="square" rtlCol="0">
              <a:spAutoFit/>
            </a:bodyPr>
            <a:lstStyle/>
            <a:p>
              <a:pPr algn="ctr" defTabSz="457200"/>
              <a:r>
                <a:rPr lang="en-US" altLang="zh-CN" sz="3200" dirty="0">
                  <a:solidFill>
                    <a:schemeClr val="bg1"/>
                  </a:solidFill>
                  <a:latin typeface="Calibri" panose="020F0502020204030204" pitchFamily="34" charset="0"/>
                  <a:ea typeface="微软雅黑" panose="020B0503020204020204" pitchFamily="34" charset="-122"/>
                  <a:sym typeface="Calibri" panose="020F0502020204030204" pitchFamily="34" charset="0"/>
                </a:rPr>
                <a:t>2</a:t>
              </a:r>
              <a:endParaRPr lang="zh-CN" altLang="en-US" sz="32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51" name="组合 50">
            <a:extLst>
              <a:ext uri="{FF2B5EF4-FFF2-40B4-BE49-F238E27FC236}">
                <a16:creationId xmlns:a16="http://schemas.microsoft.com/office/drawing/2014/main" id="{1CCE555E-572E-5385-1B87-A73FEE927B4B}"/>
              </a:ext>
            </a:extLst>
          </p:cNvPr>
          <p:cNvGrpSpPr>
            <a:grpSpLocks noChangeAspect="1"/>
          </p:cNvGrpSpPr>
          <p:nvPr/>
        </p:nvGrpSpPr>
        <p:grpSpPr>
          <a:xfrm>
            <a:off x="3157179" y="3937319"/>
            <a:ext cx="1274815" cy="684000"/>
            <a:chOff x="1611149" y="1293516"/>
            <a:chExt cx="1748252" cy="938024"/>
          </a:xfrm>
        </p:grpSpPr>
        <p:sp>
          <p:nvSpPr>
            <p:cNvPr id="52" name="椭圆 51">
              <a:extLst>
                <a:ext uri="{FF2B5EF4-FFF2-40B4-BE49-F238E27FC236}">
                  <a16:creationId xmlns:a16="http://schemas.microsoft.com/office/drawing/2014/main" id="{1BE5A47E-9A56-BFDD-8574-0D5909EB4E36}"/>
                </a:ext>
              </a:extLst>
            </p:cNvPr>
            <p:cNvSpPr/>
            <p:nvPr/>
          </p:nvSpPr>
          <p:spPr>
            <a:xfrm>
              <a:off x="2016263" y="1293516"/>
              <a:ext cx="938024" cy="938024"/>
            </a:xfrm>
            <a:prstGeom prst="ellipse">
              <a:avLst/>
            </a:prstGeom>
            <a:solidFill>
              <a:srgbClr val="CAA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3" name="文本框 52">
              <a:extLst>
                <a:ext uri="{FF2B5EF4-FFF2-40B4-BE49-F238E27FC236}">
                  <a16:creationId xmlns:a16="http://schemas.microsoft.com/office/drawing/2014/main" id="{AB0E5323-4715-3BC4-A769-54AFB57D8CE2}"/>
                </a:ext>
              </a:extLst>
            </p:cNvPr>
            <p:cNvSpPr txBox="1"/>
            <p:nvPr/>
          </p:nvSpPr>
          <p:spPr>
            <a:xfrm>
              <a:off x="1611149" y="1361687"/>
              <a:ext cx="1748252" cy="801949"/>
            </a:xfrm>
            <a:prstGeom prst="rect">
              <a:avLst/>
            </a:prstGeom>
            <a:noFill/>
          </p:spPr>
          <p:txBody>
            <a:bodyPr wrap="square" rtlCol="0">
              <a:spAutoFit/>
            </a:bodyPr>
            <a:lstStyle/>
            <a:p>
              <a:pPr algn="ctr" defTabSz="457200"/>
              <a:r>
                <a:rPr lang="en-US" altLang="zh-CN" sz="3200" dirty="0">
                  <a:solidFill>
                    <a:schemeClr val="bg1"/>
                  </a:solidFill>
                  <a:latin typeface="Calibri" panose="020F0502020204030204" pitchFamily="34" charset="0"/>
                  <a:ea typeface="微软雅黑" panose="020B0503020204020204" pitchFamily="34" charset="-122"/>
                  <a:sym typeface="Calibri" panose="020F0502020204030204" pitchFamily="34" charset="0"/>
                </a:rPr>
                <a:t>3</a:t>
              </a:r>
              <a:endParaRPr lang="zh-CN" altLang="en-US" sz="32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54" name="组合 53">
            <a:extLst>
              <a:ext uri="{FF2B5EF4-FFF2-40B4-BE49-F238E27FC236}">
                <a16:creationId xmlns:a16="http://schemas.microsoft.com/office/drawing/2014/main" id="{F7C1210F-AACA-72D8-0136-F6D4679211D3}"/>
              </a:ext>
            </a:extLst>
          </p:cNvPr>
          <p:cNvGrpSpPr>
            <a:grpSpLocks noChangeAspect="1"/>
          </p:cNvGrpSpPr>
          <p:nvPr/>
        </p:nvGrpSpPr>
        <p:grpSpPr>
          <a:xfrm>
            <a:off x="3157179" y="4855114"/>
            <a:ext cx="1274815" cy="684000"/>
            <a:chOff x="1611149" y="1293516"/>
            <a:chExt cx="1748252" cy="938024"/>
          </a:xfrm>
        </p:grpSpPr>
        <p:sp>
          <p:nvSpPr>
            <p:cNvPr id="55" name="椭圆 54">
              <a:extLst>
                <a:ext uri="{FF2B5EF4-FFF2-40B4-BE49-F238E27FC236}">
                  <a16:creationId xmlns:a16="http://schemas.microsoft.com/office/drawing/2014/main" id="{8F4B4245-5128-BE50-8444-48B7C27063A6}"/>
                </a:ext>
              </a:extLst>
            </p:cNvPr>
            <p:cNvSpPr/>
            <p:nvPr/>
          </p:nvSpPr>
          <p:spPr>
            <a:xfrm>
              <a:off x="2016263" y="1293516"/>
              <a:ext cx="938024" cy="938024"/>
            </a:xfrm>
            <a:prstGeom prst="ellipse">
              <a:avLst/>
            </a:prstGeom>
            <a:solidFill>
              <a:srgbClr val="CAA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56" name="文本框 55">
              <a:extLst>
                <a:ext uri="{FF2B5EF4-FFF2-40B4-BE49-F238E27FC236}">
                  <a16:creationId xmlns:a16="http://schemas.microsoft.com/office/drawing/2014/main" id="{6C749BDE-C053-7C52-9068-052C9160A41F}"/>
                </a:ext>
              </a:extLst>
            </p:cNvPr>
            <p:cNvSpPr txBox="1"/>
            <p:nvPr/>
          </p:nvSpPr>
          <p:spPr>
            <a:xfrm>
              <a:off x="1611149" y="1361687"/>
              <a:ext cx="1748252" cy="801949"/>
            </a:xfrm>
            <a:prstGeom prst="rect">
              <a:avLst/>
            </a:prstGeom>
            <a:noFill/>
          </p:spPr>
          <p:txBody>
            <a:bodyPr wrap="square" rtlCol="0">
              <a:spAutoFit/>
            </a:bodyPr>
            <a:lstStyle/>
            <a:p>
              <a:pPr algn="ctr" defTabSz="457200"/>
              <a:r>
                <a:rPr lang="en-US" altLang="zh-CN" sz="3200" dirty="0">
                  <a:solidFill>
                    <a:schemeClr val="bg1"/>
                  </a:solidFill>
                  <a:latin typeface="Calibri" panose="020F0502020204030204" pitchFamily="34" charset="0"/>
                  <a:ea typeface="微软雅黑" panose="020B0503020204020204" pitchFamily="34" charset="-122"/>
                  <a:sym typeface="Calibri" panose="020F0502020204030204" pitchFamily="34" charset="0"/>
                </a:rPr>
                <a:t>4</a:t>
              </a:r>
              <a:endParaRPr lang="zh-CN" altLang="en-US" sz="32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grpSp>
    </p:spTree>
    <p:extLst>
      <p:ext uri="{BB962C8B-B14F-4D97-AF65-F5344CB8AC3E}">
        <p14:creationId xmlns:p14="http://schemas.microsoft.com/office/powerpoint/2010/main" val="3028383990"/>
      </p:ext>
    </p:extLst>
  </p:cSld>
  <p:clrMapOvr>
    <a:masterClrMapping/>
  </p:clrMapOvr>
  <mc:AlternateContent xmlns:mc="http://schemas.openxmlformats.org/markup-compatibility/2006">
    <mc:Choice xmlns:p15="http://schemas.microsoft.com/office/powerpoint/2012/main" Requires="p15">
      <p:transition>
        <p15:prstTrans prst="airplan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anim calcmode="lin" valueType="num">
                                      <p:cBhvr>
                                        <p:cTn id="37" dur="1000" fill="hold"/>
                                        <p:tgtEl>
                                          <p:spTgt spid="48"/>
                                        </p:tgtEl>
                                        <p:attrNameLst>
                                          <p:attrName>ppt_x</p:attrName>
                                        </p:attrNameLst>
                                      </p:cBhvr>
                                      <p:tavLst>
                                        <p:tav tm="0">
                                          <p:val>
                                            <p:strVal val="#ppt_x"/>
                                          </p:val>
                                        </p:tav>
                                        <p:tav tm="100000">
                                          <p:val>
                                            <p:strVal val="#ppt_x"/>
                                          </p:val>
                                        </p:tav>
                                      </p:tavLst>
                                    </p:anim>
                                    <p:anim calcmode="lin" valueType="num">
                                      <p:cBhvr>
                                        <p:cTn id="38" dur="1000" fill="hold"/>
                                        <p:tgtEl>
                                          <p:spTgt spid="4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1000"/>
                                        <p:tgtEl>
                                          <p:spTgt spid="54"/>
                                        </p:tgtEl>
                                      </p:cBhvr>
                                    </p:animEffect>
                                    <p:anim calcmode="lin" valueType="num">
                                      <p:cBhvr>
                                        <p:cTn id="47" dur="1000" fill="hold"/>
                                        <p:tgtEl>
                                          <p:spTgt spid="54"/>
                                        </p:tgtEl>
                                        <p:attrNameLst>
                                          <p:attrName>ppt_x</p:attrName>
                                        </p:attrNameLst>
                                      </p:cBhvr>
                                      <p:tavLst>
                                        <p:tav tm="0">
                                          <p:val>
                                            <p:strVal val="#ppt_x"/>
                                          </p:val>
                                        </p:tav>
                                        <p:tav tm="100000">
                                          <p:val>
                                            <p:strVal val="#ppt_x"/>
                                          </p:val>
                                        </p:tav>
                                      </p:tavLst>
                                    </p:anim>
                                    <p:anim calcmode="lin" valueType="num">
                                      <p:cBhvr>
                                        <p:cTn id="48"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文本框 422">
            <a:extLst>
              <a:ext uri="{FF2B5EF4-FFF2-40B4-BE49-F238E27FC236}">
                <a16:creationId xmlns:a16="http://schemas.microsoft.com/office/drawing/2014/main" id="{6BB006E0-01D9-4172-B66E-3EC74AE862C2}"/>
              </a:ext>
            </a:extLst>
          </p:cNvPr>
          <p:cNvSpPr txBox="1"/>
          <p:nvPr/>
        </p:nvSpPr>
        <p:spPr>
          <a:xfrm>
            <a:off x="2753530" y="2916293"/>
            <a:ext cx="6684938" cy="1107996"/>
          </a:xfrm>
          <a:prstGeom prst="rect">
            <a:avLst/>
          </a:prstGeom>
          <a:noFill/>
        </p:spPr>
        <p:txBody>
          <a:bodyPr wrap="square" rtlCol="0">
            <a:spAutoFit/>
          </a:bodyPr>
          <a:lstStyle>
            <a:defPPr>
              <a:defRPr lang="zh-CN"/>
            </a:defPPr>
            <a:lvl1pPr algn="ctr" defTabSz="457200">
              <a:defRPr sz="6600" b="1">
                <a:solidFill>
                  <a:schemeClr val="tx1">
                    <a:lumMod val="85000"/>
                    <a:lumOff val="15000"/>
                  </a:schemeClr>
                </a:solidFill>
                <a:latin typeface="Calibri" panose="020F0502020204030204" pitchFamily="34" charset="0"/>
                <a:ea typeface="微软雅黑" panose="020B0503020204020204" pitchFamily="34" charset="-122"/>
              </a:defRPr>
            </a:lvl1pPr>
          </a:lstStyle>
          <a:p>
            <a:r>
              <a:rPr lang="en-US" altLang="zh-CN" dirty="0">
                <a:solidFill>
                  <a:srgbClr val="000000"/>
                </a:solidFill>
                <a:latin typeface="Times New Roman" panose="02020603050405020304" pitchFamily="18" charset="0"/>
                <a:cs typeface="Times New Roman" panose="02020603050405020304" pitchFamily="18" charset="0"/>
              </a:rPr>
              <a:t>Background</a:t>
            </a:r>
            <a:endParaRPr lang="zh-CN" altLang="en-US" dirty="0">
              <a:sym typeface="Calibri" panose="020F0502020204030204" pitchFamily="34" charset="0"/>
            </a:endParaRPr>
          </a:p>
        </p:txBody>
      </p:sp>
      <p:sp>
        <p:nvSpPr>
          <p:cNvPr id="6" name="矩形 5">
            <a:extLst>
              <a:ext uri="{FF2B5EF4-FFF2-40B4-BE49-F238E27FC236}">
                <a16:creationId xmlns:a16="http://schemas.microsoft.com/office/drawing/2014/main" id="{5749AD68-566C-4DC9-AD6E-03454DA00D1E}"/>
              </a:ext>
            </a:extLst>
          </p:cNvPr>
          <p:cNvSpPr/>
          <p:nvPr/>
        </p:nvSpPr>
        <p:spPr>
          <a:xfrm>
            <a:off x="1746140" y="2009380"/>
            <a:ext cx="8699718" cy="3103061"/>
          </a:xfrm>
          <a:prstGeom prst="rect">
            <a:avLst/>
          </a:prstGeom>
          <a:ln w="12700">
            <a:solidFill>
              <a:srgbClr val="CAA68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zh-CN" altLang="en-US">
              <a:solidFill>
                <a:prstClr val="black"/>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7" name="组合 6"/>
          <p:cNvGrpSpPr/>
          <p:nvPr/>
        </p:nvGrpSpPr>
        <p:grpSpPr>
          <a:xfrm>
            <a:off x="244475" y="322732"/>
            <a:ext cx="11696918" cy="165833"/>
            <a:chOff x="244475" y="322732"/>
            <a:chExt cx="11696918" cy="165833"/>
          </a:xfrm>
        </p:grpSpPr>
        <p:sp>
          <p:nvSpPr>
            <p:cNvPr id="8" name="矩形 7"/>
            <p:cNvSpPr/>
            <p:nvPr/>
          </p:nvSpPr>
          <p:spPr>
            <a:xfrm>
              <a:off x="244475"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 name="矩形 8"/>
            <p:cNvSpPr/>
            <p:nvPr/>
          </p:nvSpPr>
          <p:spPr>
            <a:xfrm>
              <a:off x="11775560"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0" name="组合 9"/>
          <p:cNvGrpSpPr/>
          <p:nvPr/>
        </p:nvGrpSpPr>
        <p:grpSpPr>
          <a:xfrm>
            <a:off x="244475" y="6368582"/>
            <a:ext cx="11696918" cy="165833"/>
            <a:chOff x="244475" y="322732"/>
            <a:chExt cx="11696918" cy="165833"/>
          </a:xfrm>
        </p:grpSpPr>
        <p:sp>
          <p:nvSpPr>
            <p:cNvPr id="11" name="矩形 10"/>
            <p:cNvSpPr/>
            <p:nvPr/>
          </p:nvSpPr>
          <p:spPr>
            <a:xfrm>
              <a:off x="244475"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 name="矩形 11"/>
            <p:cNvSpPr/>
            <p:nvPr/>
          </p:nvSpPr>
          <p:spPr>
            <a:xfrm>
              <a:off x="11775560"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sp>
        <p:nvSpPr>
          <p:cNvPr id="13" name="矩形 12">
            <a:extLst>
              <a:ext uri="{FF2B5EF4-FFF2-40B4-BE49-F238E27FC236}">
                <a16:creationId xmlns:a16="http://schemas.microsoft.com/office/drawing/2014/main" id="{198991DD-920A-4ADD-9751-BC522B92CC3D}"/>
              </a:ext>
            </a:extLst>
          </p:cNvPr>
          <p:cNvSpPr/>
          <p:nvPr/>
        </p:nvSpPr>
        <p:spPr>
          <a:xfrm>
            <a:off x="4330833" y="1733971"/>
            <a:ext cx="3530333" cy="575616"/>
          </a:xfrm>
          <a:prstGeom prst="rect">
            <a:avLst/>
          </a:prstGeom>
          <a:solidFill>
            <a:srgbClr val="DD5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sz="3600" spc="600" dirty="0">
                <a:solidFill>
                  <a:prstClr val="white"/>
                </a:solidFill>
                <a:latin typeface="Calibri" panose="020F0502020204030204" pitchFamily="34" charset="0"/>
                <a:ea typeface="微软雅黑" panose="020B0503020204020204" pitchFamily="34" charset="-122"/>
                <a:sym typeface="Calibri" panose="020F0502020204030204" pitchFamily="34" charset="0"/>
              </a:rPr>
              <a:t>Part 01</a:t>
            </a:r>
            <a:endParaRPr lang="zh-CN" altLang="en-US" sz="3600" spc="600" dirty="0">
              <a:solidFill>
                <a:prstClr val="white"/>
              </a:solidFill>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1097813975"/>
      </p:ext>
    </p:extLst>
  </p:cSld>
  <p:clrMapOvr>
    <a:masterClrMapping/>
  </p:clrMapOvr>
  <mc:AlternateContent xmlns:mc="http://schemas.openxmlformats.org/markup-compatibility/2006">
    <mc:Choice xmlns:p14="http://schemas.microsoft.com/office/powerpoint/2010/main" Requires="p14">
      <p:transition>
        <p14:flip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750"/>
                                        <p:tgtEl>
                                          <p:spTgt spid="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3"/>
                                        </p:tgtEl>
                                        <p:attrNameLst>
                                          <p:attrName>style.visibility</p:attrName>
                                        </p:attrNameLst>
                                      </p:cBhvr>
                                      <p:to>
                                        <p:strVal val="visible"/>
                                      </p:to>
                                    </p:set>
                                    <p:anim calcmode="lin" valueType="num">
                                      <p:cBhvr>
                                        <p:cTn id="11" dur="500" fill="hold"/>
                                        <p:tgtEl>
                                          <p:spTgt spid="423"/>
                                        </p:tgtEl>
                                        <p:attrNameLst>
                                          <p:attrName>ppt_w</p:attrName>
                                        </p:attrNameLst>
                                      </p:cBhvr>
                                      <p:tavLst>
                                        <p:tav tm="0">
                                          <p:val>
                                            <p:fltVal val="0"/>
                                          </p:val>
                                        </p:tav>
                                        <p:tav tm="100000">
                                          <p:val>
                                            <p:strVal val="#ppt_w"/>
                                          </p:val>
                                        </p:tav>
                                      </p:tavLst>
                                    </p:anim>
                                    <p:anim calcmode="lin" valueType="num">
                                      <p:cBhvr>
                                        <p:cTn id="12" dur="500" fill="hold"/>
                                        <p:tgtEl>
                                          <p:spTgt spid="423"/>
                                        </p:tgtEl>
                                        <p:attrNameLst>
                                          <p:attrName>ppt_h</p:attrName>
                                        </p:attrNameLst>
                                      </p:cBhvr>
                                      <p:tavLst>
                                        <p:tav tm="0">
                                          <p:val>
                                            <p:fltVal val="0"/>
                                          </p:val>
                                        </p:tav>
                                        <p:tav tm="100000">
                                          <p:val>
                                            <p:strVal val="#ppt_h"/>
                                          </p:val>
                                        </p:tav>
                                      </p:tavLst>
                                    </p:anim>
                                    <p:animEffect transition="in" filter="fade">
                                      <p:cBhvr>
                                        <p:cTn id="13" dur="500"/>
                                        <p:tgtEl>
                                          <p:spTgt spid="423"/>
                                        </p:tgtEl>
                                      </p:cBhvr>
                                    </p:animEffect>
                                  </p:childTnLst>
                                </p:cTn>
                              </p:par>
                              <p:par>
                                <p:cTn id="14" presetID="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p:bldP spid="6"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14">
            <a:extLst>
              <a:ext uri="{FF2B5EF4-FFF2-40B4-BE49-F238E27FC236}">
                <a16:creationId xmlns:a16="http://schemas.microsoft.com/office/drawing/2014/main" id="{C476D256-7D7B-E822-3461-297D79A06BCE}"/>
              </a:ext>
            </a:extLst>
          </p:cNvPr>
          <p:cNvSpPr txBox="1">
            <a:spLocks noChangeArrowheads="1"/>
          </p:cNvSpPr>
          <p:nvPr/>
        </p:nvSpPr>
        <p:spPr bwMode="auto">
          <a:xfrm>
            <a:off x="1095814" y="1256291"/>
            <a:ext cx="1000037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zh-CN" sz="2000" dirty="0">
                <a:latin typeface="Times New Roman" panose="02020603050405020304" pitchFamily="18" charset="0"/>
                <a:cs typeface="Times New Roman" panose="02020603050405020304" pitchFamily="18" charset="0"/>
              </a:rPr>
              <a:t>    Direction-of-arrival (DOA) estimation is crucial in radar, sonar and communication systems. Through DOA estimation, we can determine the location of the signal source, thus realize positioning, tracking, separation.</a:t>
            </a:r>
          </a:p>
          <a:p>
            <a:pPr algn="just">
              <a:spcBef>
                <a:spcPct val="0"/>
              </a:spcBef>
              <a:buClrTx/>
              <a:buFontTx/>
              <a:buNone/>
            </a:pPr>
            <a:r>
              <a:rPr lang="en-US" altLang="zh-CN" sz="2000" dirty="0">
                <a:latin typeface="Times New Roman" panose="02020603050405020304" pitchFamily="18" charset="0"/>
                <a:cs typeface="Times New Roman" panose="02020603050405020304" pitchFamily="18" charset="0"/>
              </a:rPr>
              <a:t>    Most modern related systems are equipped with large arrays, and excessive sample numbers will lead to a high computational complexity, exacerbating the challenge of practical applications in small data samples.</a:t>
            </a:r>
            <a:endParaRPr lang="zh-CN" altLang="en-US" sz="2000" dirty="0">
              <a:latin typeface="Times New Roman" panose="02020603050405020304" pitchFamily="18" charset="0"/>
              <a:cs typeface="Times New Roman" panose="02020603050405020304" pitchFamily="18" charset="0"/>
            </a:endParaRPr>
          </a:p>
        </p:txBody>
      </p:sp>
      <p:sp>
        <p:nvSpPr>
          <p:cNvPr id="59" name="Line 31">
            <a:extLst>
              <a:ext uri="{FF2B5EF4-FFF2-40B4-BE49-F238E27FC236}">
                <a16:creationId xmlns:a16="http://schemas.microsoft.com/office/drawing/2014/main" id="{6794660B-F3FC-3939-E046-6FF5A085BC2C}"/>
              </a:ext>
            </a:extLst>
          </p:cNvPr>
          <p:cNvSpPr>
            <a:spLocks noChangeShapeType="1"/>
          </p:cNvSpPr>
          <p:nvPr/>
        </p:nvSpPr>
        <p:spPr bwMode="black">
          <a:xfrm>
            <a:off x="903727" y="975270"/>
            <a:ext cx="30686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Rectangle 32">
            <a:extLst>
              <a:ext uri="{FF2B5EF4-FFF2-40B4-BE49-F238E27FC236}">
                <a16:creationId xmlns:a16="http://schemas.microsoft.com/office/drawing/2014/main" id="{350856FA-CFBA-C0EA-07B6-F8DD47840983}"/>
              </a:ext>
            </a:extLst>
          </p:cNvPr>
          <p:cNvSpPr>
            <a:spLocks noChangeArrowheads="1"/>
          </p:cNvSpPr>
          <p:nvPr/>
        </p:nvSpPr>
        <p:spPr bwMode="black">
          <a:xfrm>
            <a:off x="1095814" y="587920"/>
            <a:ext cx="3552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zh-CN" sz="2000" b="1" dirty="0"/>
              <a:t>Background</a:t>
            </a:r>
          </a:p>
          <a:p>
            <a:pPr eaLnBrk="1" hangingPunct="1">
              <a:spcBef>
                <a:spcPct val="0"/>
              </a:spcBef>
              <a:buClrTx/>
              <a:buFontTx/>
              <a:buNone/>
            </a:pPr>
            <a:endParaRPr lang="en-US" altLang="zh-CN" sz="2000" b="1" dirty="0"/>
          </a:p>
        </p:txBody>
      </p:sp>
      <p:sp>
        <p:nvSpPr>
          <p:cNvPr id="61" name="Oval 38">
            <a:extLst>
              <a:ext uri="{FF2B5EF4-FFF2-40B4-BE49-F238E27FC236}">
                <a16:creationId xmlns:a16="http://schemas.microsoft.com/office/drawing/2014/main" id="{DBBE8622-85A0-C6EC-7526-8EB515371E92}"/>
              </a:ext>
            </a:extLst>
          </p:cNvPr>
          <p:cNvSpPr>
            <a:spLocks noChangeArrowheads="1"/>
          </p:cNvSpPr>
          <p:nvPr/>
        </p:nvSpPr>
        <p:spPr bwMode="gray">
          <a:xfrm>
            <a:off x="803714" y="638091"/>
            <a:ext cx="314325" cy="324000"/>
          </a:xfrm>
          <a:prstGeom prst="ellipse">
            <a:avLst/>
          </a:prstGeom>
          <a:solidFill>
            <a:schemeClr val="bg1">
              <a:lumMod val="65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defRPr/>
            </a:pPr>
            <a:endParaRPr lang="zh-CN" altLang="en-US">
              <a:solidFill>
                <a:schemeClr val="tx2"/>
              </a:solidFill>
            </a:endParaRPr>
          </a:p>
        </p:txBody>
      </p:sp>
      <p:pic>
        <p:nvPicPr>
          <p:cNvPr id="3" name="图片 2">
            <a:extLst>
              <a:ext uri="{FF2B5EF4-FFF2-40B4-BE49-F238E27FC236}">
                <a16:creationId xmlns:a16="http://schemas.microsoft.com/office/drawing/2014/main" id="{1E3FED73-3278-0BB3-AD11-9ECD12289C5A}"/>
              </a:ext>
            </a:extLst>
          </p:cNvPr>
          <p:cNvPicPr>
            <a:picLocks noChangeAspect="1"/>
          </p:cNvPicPr>
          <p:nvPr>
            <p:custDataLst>
              <p:tags r:id="rId1"/>
            </p:custDataLst>
          </p:nvPr>
        </p:nvPicPr>
        <p:blipFill>
          <a:blip r:embed="rId6"/>
          <a:stretch>
            <a:fillRect/>
          </a:stretch>
        </p:blipFill>
        <p:spPr>
          <a:xfrm>
            <a:off x="3735198" y="3577863"/>
            <a:ext cx="3448334" cy="2355112"/>
          </a:xfrm>
          <a:prstGeom prst="rect">
            <a:avLst/>
          </a:prstGeom>
          <a:noFill/>
          <a:ln w="9525">
            <a:noFill/>
          </a:ln>
          <a:effectLst>
            <a:softEdge rad="12700"/>
          </a:effectLst>
        </p:spPr>
      </p:pic>
      <p:pic>
        <p:nvPicPr>
          <p:cNvPr id="4" name="图片 3">
            <a:extLst>
              <a:ext uri="{FF2B5EF4-FFF2-40B4-BE49-F238E27FC236}">
                <a16:creationId xmlns:a16="http://schemas.microsoft.com/office/drawing/2014/main" id="{DE03E13A-7F34-D774-623B-13F3CA0B9B22}"/>
              </a:ext>
            </a:extLst>
          </p:cNvPr>
          <p:cNvPicPr>
            <a:picLocks noChangeAspect="1"/>
          </p:cNvPicPr>
          <p:nvPr>
            <p:custDataLst>
              <p:tags r:id="rId2"/>
            </p:custDataLst>
          </p:nvPr>
        </p:nvPicPr>
        <p:blipFill>
          <a:blip r:embed="rId7"/>
          <a:stretch>
            <a:fillRect/>
          </a:stretch>
        </p:blipFill>
        <p:spPr>
          <a:xfrm>
            <a:off x="1224363" y="3577862"/>
            <a:ext cx="2355112" cy="2355112"/>
          </a:xfrm>
          <a:prstGeom prst="rect">
            <a:avLst/>
          </a:prstGeom>
          <a:noFill/>
          <a:ln w="9525">
            <a:noFill/>
          </a:ln>
          <a:effectLst>
            <a:softEdge rad="12700"/>
          </a:effectLst>
        </p:spPr>
      </p:pic>
      <p:pic>
        <p:nvPicPr>
          <p:cNvPr id="5" name="图片 4">
            <a:extLst>
              <a:ext uri="{FF2B5EF4-FFF2-40B4-BE49-F238E27FC236}">
                <a16:creationId xmlns:a16="http://schemas.microsoft.com/office/drawing/2014/main" id="{B916E708-A6F2-5DBB-A42F-27D052CBA5F3}"/>
              </a:ext>
            </a:extLst>
          </p:cNvPr>
          <p:cNvPicPr>
            <a:picLocks noChangeAspect="1"/>
          </p:cNvPicPr>
          <p:nvPr>
            <p:custDataLst>
              <p:tags r:id="rId3"/>
            </p:custDataLst>
          </p:nvPr>
        </p:nvPicPr>
        <p:blipFill>
          <a:blip r:embed="rId8"/>
          <a:stretch>
            <a:fillRect/>
          </a:stretch>
        </p:blipFill>
        <p:spPr>
          <a:xfrm>
            <a:off x="7359092" y="3577863"/>
            <a:ext cx="3644457" cy="2355112"/>
          </a:xfrm>
          <a:prstGeom prst="rect">
            <a:avLst/>
          </a:prstGeom>
          <a:noFill/>
          <a:ln w="9525">
            <a:noFill/>
          </a:ln>
          <a:effectLst>
            <a:softEdge rad="12700"/>
          </a:effectLst>
        </p:spPr>
      </p:pic>
    </p:spTree>
    <p:extLst>
      <p:ext uri="{BB962C8B-B14F-4D97-AF65-F5344CB8AC3E}">
        <p14:creationId xmlns:p14="http://schemas.microsoft.com/office/powerpoint/2010/main" val="386325095"/>
      </p:ext>
    </p:extLst>
  </p:cSld>
  <p:clrMapOvr>
    <a:masterClrMapping/>
  </p:clrMapOvr>
  <mc:AlternateContent xmlns:mc="http://schemas.openxmlformats.org/markup-compatibility/2006">
    <mc:Choice xmlns:p14="http://schemas.microsoft.com/office/powerpoint/2010/main" Requires="p14">
      <p:transition>
        <p14:warp dir="i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16">
            <a:extLst>
              <a:ext uri="{FF2B5EF4-FFF2-40B4-BE49-F238E27FC236}">
                <a16:creationId xmlns:a16="http://schemas.microsoft.com/office/drawing/2014/main" id="{AF9B4EFD-9819-1200-E5B7-07221151AE8D}"/>
              </a:ext>
            </a:extLst>
          </p:cNvPr>
          <p:cNvSpPr txBox="1">
            <a:spLocks noChangeArrowheads="1"/>
          </p:cNvSpPr>
          <p:nvPr/>
        </p:nvSpPr>
        <p:spPr bwMode="auto">
          <a:xfrm>
            <a:off x="824980" y="1576830"/>
            <a:ext cx="466142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zh-CN" sz="2000" dirty="0">
                <a:latin typeface="Times New Roman" panose="02020603050405020304" pitchFamily="18" charset="0"/>
                <a:cs typeface="Times New Roman" panose="02020603050405020304" pitchFamily="18" charset="0"/>
              </a:rPr>
              <a:t>    In recent years, deep learning has emerged as a powerful tool, helping to solve a variety of complex tasks in different domains. It  provided a novel approach of end-to-end learning to achieve DOA estimation. </a:t>
            </a:r>
          </a:p>
          <a:p>
            <a:pPr algn="just">
              <a:spcBef>
                <a:spcPct val="0"/>
              </a:spcBef>
              <a:buClrTx/>
              <a:buFontTx/>
              <a:buNone/>
            </a:pPr>
            <a:r>
              <a:rPr lang="en-US" altLang="zh-CN" sz="2000" dirty="0">
                <a:latin typeface="Times New Roman" panose="02020603050405020304" pitchFamily="18" charset="0"/>
                <a:cs typeface="Times New Roman" panose="02020603050405020304" pitchFamily="18" charset="0"/>
              </a:rPr>
              <a:t>    Extensive research has indicated that deep learning models can effectively adjust to complex environments and in noisy conditions, providing them with a competitive advantage in processing real-world signals.</a:t>
            </a:r>
            <a:endParaRPr lang="zh-CN" altLang="en-US" sz="2000" dirty="0">
              <a:latin typeface="Times New Roman" panose="02020603050405020304" pitchFamily="18" charset="0"/>
              <a:cs typeface="Times New Roman" panose="02020603050405020304" pitchFamily="18" charset="0"/>
            </a:endParaRPr>
          </a:p>
        </p:txBody>
      </p:sp>
      <p:sp>
        <p:nvSpPr>
          <p:cNvPr id="59" name="Line 31">
            <a:extLst>
              <a:ext uri="{FF2B5EF4-FFF2-40B4-BE49-F238E27FC236}">
                <a16:creationId xmlns:a16="http://schemas.microsoft.com/office/drawing/2014/main" id="{6794660B-F3FC-3939-E046-6FF5A085BC2C}"/>
              </a:ext>
            </a:extLst>
          </p:cNvPr>
          <p:cNvSpPr>
            <a:spLocks noChangeShapeType="1"/>
          </p:cNvSpPr>
          <p:nvPr/>
        </p:nvSpPr>
        <p:spPr bwMode="black">
          <a:xfrm>
            <a:off x="903727" y="975270"/>
            <a:ext cx="30686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Rectangle 32">
            <a:extLst>
              <a:ext uri="{FF2B5EF4-FFF2-40B4-BE49-F238E27FC236}">
                <a16:creationId xmlns:a16="http://schemas.microsoft.com/office/drawing/2014/main" id="{350856FA-CFBA-C0EA-07B6-F8DD47840983}"/>
              </a:ext>
            </a:extLst>
          </p:cNvPr>
          <p:cNvSpPr>
            <a:spLocks noChangeArrowheads="1"/>
          </p:cNvSpPr>
          <p:nvPr/>
        </p:nvSpPr>
        <p:spPr bwMode="black">
          <a:xfrm>
            <a:off x="1095814" y="587920"/>
            <a:ext cx="3552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zh-CN" sz="2000" b="1" dirty="0"/>
              <a:t>Background</a:t>
            </a:r>
          </a:p>
          <a:p>
            <a:pPr eaLnBrk="1" hangingPunct="1">
              <a:spcBef>
                <a:spcPct val="0"/>
              </a:spcBef>
              <a:buClrTx/>
              <a:buFontTx/>
              <a:buNone/>
            </a:pPr>
            <a:endParaRPr lang="en-US" altLang="zh-CN" sz="2000" b="1" dirty="0"/>
          </a:p>
        </p:txBody>
      </p:sp>
      <p:sp>
        <p:nvSpPr>
          <p:cNvPr id="61" name="Oval 38">
            <a:extLst>
              <a:ext uri="{FF2B5EF4-FFF2-40B4-BE49-F238E27FC236}">
                <a16:creationId xmlns:a16="http://schemas.microsoft.com/office/drawing/2014/main" id="{DBBE8622-85A0-C6EC-7526-8EB515371E92}"/>
              </a:ext>
            </a:extLst>
          </p:cNvPr>
          <p:cNvSpPr>
            <a:spLocks noChangeArrowheads="1"/>
          </p:cNvSpPr>
          <p:nvPr/>
        </p:nvSpPr>
        <p:spPr bwMode="gray">
          <a:xfrm>
            <a:off x="803714" y="638091"/>
            <a:ext cx="314325" cy="324000"/>
          </a:xfrm>
          <a:prstGeom prst="ellipse">
            <a:avLst/>
          </a:prstGeom>
          <a:solidFill>
            <a:schemeClr val="bg1">
              <a:lumMod val="65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defRPr/>
            </a:pPr>
            <a:endParaRPr lang="zh-CN" altLang="en-US">
              <a:solidFill>
                <a:schemeClr val="tx2"/>
              </a:solidFill>
            </a:endParaRPr>
          </a:p>
        </p:txBody>
      </p:sp>
      <p:pic>
        <p:nvPicPr>
          <p:cNvPr id="8" name="图片 7">
            <a:extLst>
              <a:ext uri="{FF2B5EF4-FFF2-40B4-BE49-F238E27FC236}">
                <a16:creationId xmlns:a16="http://schemas.microsoft.com/office/drawing/2014/main" id="{B91A1403-0B46-05AB-EFBB-DB09A687F328}"/>
              </a:ext>
            </a:extLst>
          </p:cNvPr>
          <p:cNvPicPr>
            <a:picLocks noChangeAspect="1"/>
          </p:cNvPicPr>
          <p:nvPr/>
        </p:nvPicPr>
        <p:blipFill rotWithShape="1">
          <a:blip r:embed="rId3">
            <a:extLst>
              <a:ext uri="{28A0092B-C50C-407E-A947-70E740481C1C}">
                <a14:useLocalDpi xmlns:a14="http://schemas.microsoft.com/office/drawing/2010/main" val="0"/>
              </a:ext>
            </a:extLst>
          </a:blip>
          <a:srcRect l="16664"/>
          <a:stretch/>
        </p:blipFill>
        <p:spPr>
          <a:xfrm>
            <a:off x="5890438" y="1703103"/>
            <a:ext cx="5355697" cy="4006580"/>
          </a:xfrm>
          <a:prstGeom prst="rect">
            <a:avLst/>
          </a:prstGeom>
          <a:effectLst>
            <a:softEdge rad="31750"/>
          </a:effectLst>
        </p:spPr>
      </p:pic>
    </p:spTree>
    <p:extLst>
      <p:ext uri="{BB962C8B-B14F-4D97-AF65-F5344CB8AC3E}">
        <p14:creationId xmlns:p14="http://schemas.microsoft.com/office/powerpoint/2010/main" val="1296434097"/>
      </p:ext>
    </p:extLst>
  </p:cSld>
  <p:clrMapOvr>
    <a:masterClrMapping/>
  </p:clrMapOvr>
  <mc:AlternateContent xmlns:mc="http://schemas.openxmlformats.org/markup-compatibility/2006">
    <mc:Choice xmlns:p14="http://schemas.microsoft.com/office/powerpoint/2010/main" Requires="p14">
      <p:transition>
        <p14:warp dir="i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文本框 422">
            <a:extLst>
              <a:ext uri="{FF2B5EF4-FFF2-40B4-BE49-F238E27FC236}">
                <a16:creationId xmlns:a16="http://schemas.microsoft.com/office/drawing/2014/main" id="{6BB006E0-01D9-4172-B66E-3EC74AE862C2}"/>
              </a:ext>
            </a:extLst>
          </p:cNvPr>
          <p:cNvSpPr txBox="1"/>
          <p:nvPr/>
        </p:nvSpPr>
        <p:spPr>
          <a:xfrm>
            <a:off x="2753530" y="2916293"/>
            <a:ext cx="6684938" cy="1107996"/>
          </a:xfrm>
          <a:prstGeom prst="rect">
            <a:avLst/>
          </a:prstGeom>
          <a:noFill/>
        </p:spPr>
        <p:txBody>
          <a:bodyPr wrap="square" rtlCol="0">
            <a:spAutoFit/>
          </a:bodyPr>
          <a:lstStyle>
            <a:defPPr>
              <a:defRPr lang="zh-CN"/>
            </a:defPPr>
            <a:lvl1pPr algn="ctr" defTabSz="457200">
              <a:defRPr sz="6600" b="1">
                <a:solidFill>
                  <a:schemeClr val="tx1">
                    <a:lumMod val="85000"/>
                    <a:lumOff val="15000"/>
                  </a:schemeClr>
                </a:solidFill>
                <a:latin typeface="Calibri" panose="020F0502020204030204" pitchFamily="34" charset="0"/>
                <a:ea typeface="微软雅黑" panose="020B0503020204020204" pitchFamily="34" charset="-122"/>
              </a:defRPr>
            </a:lvl1pPr>
          </a:lstStyle>
          <a:p>
            <a:r>
              <a:rPr lang="en-US" altLang="zh-CN" dirty="0">
                <a:solidFill>
                  <a:srgbClr val="000000"/>
                </a:solidFill>
                <a:latin typeface="Times New Roman" panose="02020603050405020304" pitchFamily="18" charset="0"/>
                <a:cs typeface="Times New Roman" panose="02020603050405020304" pitchFamily="18" charset="0"/>
              </a:rPr>
              <a:t>Methodology</a:t>
            </a:r>
          </a:p>
        </p:txBody>
      </p:sp>
      <p:sp>
        <p:nvSpPr>
          <p:cNvPr id="6" name="矩形 5">
            <a:extLst>
              <a:ext uri="{FF2B5EF4-FFF2-40B4-BE49-F238E27FC236}">
                <a16:creationId xmlns:a16="http://schemas.microsoft.com/office/drawing/2014/main" id="{5749AD68-566C-4DC9-AD6E-03454DA00D1E}"/>
              </a:ext>
            </a:extLst>
          </p:cNvPr>
          <p:cNvSpPr/>
          <p:nvPr/>
        </p:nvSpPr>
        <p:spPr>
          <a:xfrm>
            <a:off x="1746140" y="2009380"/>
            <a:ext cx="8699718" cy="3103061"/>
          </a:xfrm>
          <a:prstGeom prst="rect">
            <a:avLst/>
          </a:prstGeom>
          <a:ln w="12700">
            <a:solidFill>
              <a:srgbClr val="CAA68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zh-CN" altLang="en-US">
              <a:solidFill>
                <a:prstClr val="black"/>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7" name="组合 6"/>
          <p:cNvGrpSpPr/>
          <p:nvPr/>
        </p:nvGrpSpPr>
        <p:grpSpPr>
          <a:xfrm>
            <a:off x="244475" y="322732"/>
            <a:ext cx="11696918" cy="165833"/>
            <a:chOff x="244475" y="322732"/>
            <a:chExt cx="11696918" cy="165833"/>
          </a:xfrm>
        </p:grpSpPr>
        <p:sp>
          <p:nvSpPr>
            <p:cNvPr id="8" name="矩形 7"/>
            <p:cNvSpPr/>
            <p:nvPr/>
          </p:nvSpPr>
          <p:spPr>
            <a:xfrm>
              <a:off x="244475"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9" name="矩形 8"/>
            <p:cNvSpPr/>
            <p:nvPr/>
          </p:nvSpPr>
          <p:spPr>
            <a:xfrm>
              <a:off x="11775560"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0" name="组合 9"/>
          <p:cNvGrpSpPr/>
          <p:nvPr/>
        </p:nvGrpSpPr>
        <p:grpSpPr>
          <a:xfrm>
            <a:off x="244475" y="6368582"/>
            <a:ext cx="11696918" cy="165833"/>
            <a:chOff x="244475" y="322732"/>
            <a:chExt cx="11696918" cy="165833"/>
          </a:xfrm>
        </p:grpSpPr>
        <p:sp>
          <p:nvSpPr>
            <p:cNvPr id="11" name="矩形 10"/>
            <p:cNvSpPr/>
            <p:nvPr/>
          </p:nvSpPr>
          <p:spPr>
            <a:xfrm>
              <a:off x="244475"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sp>
          <p:nvSpPr>
            <p:cNvPr id="12" name="矩形 11"/>
            <p:cNvSpPr/>
            <p:nvPr/>
          </p:nvSpPr>
          <p:spPr>
            <a:xfrm>
              <a:off x="11775560" y="322732"/>
              <a:ext cx="165833" cy="165833"/>
            </a:xfrm>
            <a:prstGeom prst="rect">
              <a:avLst/>
            </a:prstGeom>
            <a:noFill/>
            <a:ln w="19050">
              <a:solidFill>
                <a:srgbClr val="CAA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微软雅黑" panose="020B0503020204020204" pitchFamily="34" charset="-122"/>
                <a:sym typeface="Calibri" panose="020F0502020204030204" pitchFamily="34" charset="0"/>
              </a:endParaRPr>
            </a:p>
          </p:txBody>
        </p:sp>
      </p:grpSp>
      <p:sp>
        <p:nvSpPr>
          <p:cNvPr id="13" name="矩形 12">
            <a:extLst>
              <a:ext uri="{FF2B5EF4-FFF2-40B4-BE49-F238E27FC236}">
                <a16:creationId xmlns:a16="http://schemas.microsoft.com/office/drawing/2014/main" id="{198991DD-920A-4ADD-9751-BC522B92CC3D}"/>
              </a:ext>
            </a:extLst>
          </p:cNvPr>
          <p:cNvSpPr/>
          <p:nvPr/>
        </p:nvSpPr>
        <p:spPr>
          <a:xfrm>
            <a:off x="4330833" y="1733971"/>
            <a:ext cx="3530333" cy="575616"/>
          </a:xfrm>
          <a:prstGeom prst="rect">
            <a:avLst/>
          </a:prstGeom>
          <a:solidFill>
            <a:srgbClr val="DD5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sz="3600" spc="600" dirty="0">
                <a:solidFill>
                  <a:prstClr val="white"/>
                </a:solidFill>
                <a:latin typeface="Calibri" panose="020F0502020204030204" pitchFamily="34" charset="0"/>
                <a:ea typeface="微软雅黑" panose="020B0503020204020204" pitchFamily="34" charset="-122"/>
                <a:sym typeface="Calibri" panose="020F0502020204030204" pitchFamily="34" charset="0"/>
              </a:rPr>
              <a:t>Part 02</a:t>
            </a:r>
            <a:endParaRPr lang="zh-CN" altLang="en-US" sz="3600" spc="600" dirty="0">
              <a:solidFill>
                <a:prstClr val="white"/>
              </a:solidFill>
              <a:latin typeface="Calibri" panose="020F0502020204030204" pitchFamily="34" charset="0"/>
              <a:ea typeface="微软雅黑" panose="020B0503020204020204" pitchFamily="34" charset="-122"/>
              <a:sym typeface="Calibri" panose="020F0502020204030204" pitchFamily="34" charset="0"/>
            </a:endParaRPr>
          </a:p>
        </p:txBody>
      </p:sp>
    </p:spTree>
    <p:extLst>
      <p:ext uri="{BB962C8B-B14F-4D97-AF65-F5344CB8AC3E}">
        <p14:creationId xmlns:p14="http://schemas.microsoft.com/office/powerpoint/2010/main" val="1438350920"/>
      </p:ext>
    </p:extLst>
  </p:cSld>
  <p:clrMapOvr>
    <a:masterClrMapping/>
  </p:clrMapOvr>
  <mc:AlternateContent xmlns:mc="http://schemas.openxmlformats.org/markup-compatibility/2006">
    <mc:Choice xmlns:p14="http://schemas.microsoft.com/office/powerpoint/2010/main" Requires="p14">
      <p:transition>
        <p14:flip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750"/>
                                        <p:tgtEl>
                                          <p:spTgt spid="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3"/>
                                        </p:tgtEl>
                                        <p:attrNameLst>
                                          <p:attrName>style.visibility</p:attrName>
                                        </p:attrNameLst>
                                      </p:cBhvr>
                                      <p:to>
                                        <p:strVal val="visible"/>
                                      </p:to>
                                    </p:set>
                                    <p:anim calcmode="lin" valueType="num">
                                      <p:cBhvr>
                                        <p:cTn id="11" dur="500" fill="hold"/>
                                        <p:tgtEl>
                                          <p:spTgt spid="423"/>
                                        </p:tgtEl>
                                        <p:attrNameLst>
                                          <p:attrName>ppt_w</p:attrName>
                                        </p:attrNameLst>
                                      </p:cBhvr>
                                      <p:tavLst>
                                        <p:tav tm="0">
                                          <p:val>
                                            <p:fltVal val="0"/>
                                          </p:val>
                                        </p:tav>
                                        <p:tav tm="100000">
                                          <p:val>
                                            <p:strVal val="#ppt_w"/>
                                          </p:val>
                                        </p:tav>
                                      </p:tavLst>
                                    </p:anim>
                                    <p:anim calcmode="lin" valueType="num">
                                      <p:cBhvr>
                                        <p:cTn id="12" dur="500" fill="hold"/>
                                        <p:tgtEl>
                                          <p:spTgt spid="423"/>
                                        </p:tgtEl>
                                        <p:attrNameLst>
                                          <p:attrName>ppt_h</p:attrName>
                                        </p:attrNameLst>
                                      </p:cBhvr>
                                      <p:tavLst>
                                        <p:tav tm="0">
                                          <p:val>
                                            <p:fltVal val="0"/>
                                          </p:val>
                                        </p:tav>
                                        <p:tav tm="100000">
                                          <p:val>
                                            <p:strVal val="#ppt_h"/>
                                          </p:val>
                                        </p:tav>
                                      </p:tavLst>
                                    </p:anim>
                                    <p:animEffect transition="in" filter="fade">
                                      <p:cBhvr>
                                        <p:cTn id="13" dur="500"/>
                                        <p:tgtEl>
                                          <p:spTgt spid="423"/>
                                        </p:tgtEl>
                                      </p:cBhvr>
                                    </p:animEffect>
                                  </p:childTnLst>
                                </p:cTn>
                              </p:par>
                              <p:par>
                                <p:cTn id="14" presetID="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p:bldP spid="6"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1">
            <a:extLst>
              <a:ext uri="{FF2B5EF4-FFF2-40B4-BE49-F238E27FC236}">
                <a16:creationId xmlns:a16="http://schemas.microsoft.com/office/drawing/2014/main" id="{849C6FA4-A6DA-8619-382B-D5B13318B15B}"/>
              </a:ext>
            </a:extLst>
          </p:cNvPr>
          <p:cNvSpPr>
            <a:spLocks noChangeShapeType="1"/>
          </p:cNvSpPr>
          <p:nvPr/>
        </p:nvSpPr>
        <p:spPr bwMode="black">
          <a:xfrm>
            <a:off x="891750" y="975226"/>
            <a:ext cx="2352675"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 name="Rectangle 32">
            <a:extLst>
              <a:ext uri="{FF2B5EF4-FFF2-40B4-BE49-F238E27FC236}">
                <a16:creationId xmlns:a16="http://schemas.microsoft.com/office/drawing/2014/main" id="{386DCB0E-3CF6-76D3-77BB-6DE2A880A2BA}"/>
              </a:ext>
            </a:extLst>
          </p:cNvPr>
          <p:cNvSpPr>
            <a:spLocks noChangeArrowheads="1"/>
          </p:cNvSpPr>
          <p:nvPr/>
        </p:nvSpPr>
        <p:spPr bwMode="black">
          <a:xfrm>
            <a:off x="1083837" y="587876"/>
            <a:ext cx="3552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zh-CN" sz="2000" b="1" dirty="0"/>
              <a:t>SIGNAL MODEL</a:t>
            </a:r>
          </a:p>
        </p:txBody>
      </p:sp>
      <p:sp>
        <p:nvSpPr>
          <p:cNvPr id="4" name="Oval 38">
            <a:extLst>
              <a:ext uri="{FF2B5EF4-FFF2-40B4-BE49-F238E27FC236}">
                <a16:creationId xmlns:a16="http://schemas.microsoft.com/office/drawing/2014/main" id="{F8083F4C-F791-829F-1005-62D75FA600D7}"/>
              </a:ext>
            </a:extLst>
          </p:cNvPr>
          <p:cNvSpPr>
            <a:spLocks noChangeArrowheads="1"/>
          </p:cNvSpPr>
          <p:nvPr/>
        </p:nvSpPr>
        <p:spPr bwMode="gray">
          <a:xfrm>
            <a:off x="791736" y="638047"/>
            <a:ext cx="324000" cy="324000"/>
          </a:xfrm>
          <a:prstGeom prst="ellipse">
            <a:avLst/>
          </a:prstGeom>
          <a:solidFill>
            <a:schemeClr val="bg1">
              <a:lumMod val="65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defRPr/>
            </a:pPr>
            <a:endParaRPr lang="zh-CN" altLang="en-US" dirty="0"/>
          </a:p>
        </p:txBody>
      </p:sp>
      <p:sp>
        <p:nvSpPr>
          <p:cNvPr id="5" name="TextBox 16">
            <a:extLst>
              <a:ext uri="{FF2B5EF4-FFF2-40B4-BE49-F238E27FC236}">
                <a16:creationId xmlns:a16="http://schemas.microsoft.com/office/drawing/2014/main" id="{E036E266-9CAE-C4E0-5851-C33E1891E8D8}"/>
              </a:ext>
            </a:extLst>
          </p:cNvPr>
          <p:cNvSpPr txBox="1">
            <a:spLocks noChangeArrowheads="1"/>
          </p:cNvSpPr>
          <p:nvPr/>
        </p:nvSpPr>
        <p:spPr bwMode="auto">
          <a:xfrm>
            <a:off x="5245802" y="995989"/>
            <a:ext cx="62272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zh-CN" sz="2000" dirty="0">
                <a:latin typeface="Times New Roman" panose="02020603050405020304" pitchFamily="18" charset="0"/>
                <a:cs typeface="Times New Roman" panose="02020603050405020304" pitchFamily="18" charset="0"/>
              </a:rPr>
              <a:t>     Suppose that </a:t>
            </a:r>
            <a:r>
              <a:rPr lang="en-US" altLang="zh-CN" sz="2000" i="1" dirty="0">
                <a:latin typeface="Times New Roman" panose="02020603050405020304" pitchFamily="18" charset="0"/>
                <a:cs typeface="Times New Roman" panose="02020603050405020304" pitchFamily="18" charset="0"/>
              </a:rPr>
              <a:t>K</a:t>
            </a:r>
            <a:r>
              <a:rPr lang="en-US" altLang="zh-CN" sz="2000" dirty="0">
                <a:latin typeface="Times New Roman" panose="02020603050405020304" pitchFamily="18" charset="0"/>
                <a:cs typeface="Times New Roman" panose="02020603050405020304" pitchFamily="18" charset="0"/>
              </a:rPr>
              <a:t> narrow-band uncorrelated far-field source signals incident on an </a:t>
            </a:r>
            <a:r>
              <a:rPr lang="en-US" altLang="zh-CN" sz="2000" i="1" dirty="0">
                <a:latin typeface="Times New Roman" panose="02020603050405020304" pitchFamily="18" charset="0"/>
                <a:cs typeface="Times New Roman" panose="02020603050405020304" pitchFamily="18" charset="0"/>
              </a:rPr>
              <a:t>M</a:t>
            </a:r>
            <a:r>
              <a:rPr lang="en-US" altLang="zh-CN" sz="2000" dirty="0">
                <a:latin typeface="Times New Roman" panose="02020603050405020304" pitchFamily="18" charset="0"/>
                <a:cs typeface="Times New Roman" panose="02020603050405020304" pitchFamily="18" charset="0"/>
              </a:rPr>
              <a:t>-element uniform linear array (ULA). The received signal vector by the arrays at time index </a:t>
            </a:r>
            <a:r>
              <a:rPr lang="en-US" altLang="zh-CN" sz="2000" i="1" dirty="0">
                <a:latin typeface="Times New Roman" panose="02020603050405020304" pitchFamily="18" charset="0"/>
                <a:cs typeface="Times New Roman" panose="02020603050405020304" pitchFamily="18" charset="0"/>
              </a:rPr>
              <a:t>t</a:t>
            </a:r>
            <a:r>
              <a:rPr lang="en-US" altLang="zh-CN" sz="2000" dirty="0">
                <a:latin typeface="Times New Roman" panose="02020603050405020304" pitchFamily="18" charset="0"/>
                <a:cs typeface="Times New Roman" panose="02020603050405020304" pitchFamily="18" charset="0"/>
              </a:rPr>
              <a:t> is</a:t>
            </a:r>
          </a:p>
        </p:txBody>
      </p:sp>
      <p:graphicFrame>
        <p:nvGraphicFramePr>
          <p:cNvPr id="6" name="对象 7">
            <a:extLst>
              <a:ext uri="{FF2B5EF4-FFF2-40B4-BE49-F238E27FC236}">
                <a16:creationId xmlns:a16="http://schemas.microsoft.com/office/drawing/2014/main" id="{69892A7C-D47B-5848-8398-A6978BB253DA}"/>
              </a:ext>
            </a:extLst>
          </p:cNvPr>
          <p:cNvGraphicFramePr>
            <a:graphicFrameLocks noChangeAspect="1"/>
          </p:cNvGraphicFramePr>
          <p:nvPr>
            <p:extLst>
              <p:ext uri="{D42A27DB-BD31-4B8C-83A1-F6EECF244321}">
                <p14:modId xmlns:p14="http://schemas.microsoft.com/office/powerpoint/2010/main" val="266469679"/>
              </p:ext>
            </p:extLst>
          </p:nvPr>
        </p:nvGraphicFramePr>
        <p:xfrm>
          <a:off x="6514414" y="2191601"/>
          <a:ext cx="4442809" cy="832644"/>
        </p:xfrm>
        <a:graphic>
          <a:graphicData uri="http://schemas.openxmlformats.org/presentationml/2006/ole">
            <mc:AlternateContent xmlns:mc="http://schemas.openxmlformats.org/markup-compatibility/2006">
              <mc:Choice xmlns:v="urn:schemas-microsoft-com:vml" Requires="v">
                <p:oleObj name="Equation" r:id="rId3" imgW="2298700" imgH="431800" progId="Equation.DSMT4">
                  <p:embed/>
                </p:oleObj>
              </mc:Choice>
              <mc:Fallback>
                <p:oleObj name="Equation" r:id="rId3" imgW="2298700" imgH="431800" progId="Equation.DSMT4">
                  <p:embed/>
                  <p:pic>
                    <p:nvPicPr>
                      <p:cNvPr id="9223" name="对象 7">
                        <a:extLst>
                          <a:ext uri="{FF2B5EF4-FFF2-40B4-BE49-F238E27FC236}">
                            <a16:creationId xmlns:a16="http://schemas.microsoft.com/office/drawing/2014/main" id="{9BEEB59F-A3C4-F59F-A619-04D961F62E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4414" y="2191601"/>
                        <a:ext cx="4442809" cy="832644"/>
                      </a:xfrm>
                      <a:prstGeom prst="rect">
                        <a:avLst/>
                      </a:prstGeom>
                      <a:noFill/>
                      <a:ln>
                        <a:noFill/>
                      </a:ln>
                    </p:spPr>
                  </p:pic>
                </p:oleObj>
              </mc:Fallback>
            </mc:AlternateContent>
          </a:graphicData>
        </a:graphic>
      </p:graphicFrame>
      <p:grpSp>
        <p:nvGrpSpPr>
          <p:cNvPr id="7" name="组合 25">
            <a:extLst>
              <a:ext uri="{FF2B5EF4-FFF2-40B4-BE49-F238E27FC236}">
                <a16:creationId xmlns:a16="http://schemas.microsoft.com/office/drawing/2014/main" id="{FB176471-D9D0-A478-88C4-40FB526E2BD7}"/>
              </a:ext>
            </a:extLst>
          </p:cNvPr>
          <p:cNvGrpSpPr>
            <a:grpSpLocks/>
          </p:cNvGrpSpPr>
          <p:nvPr/>
        </p:nvGrpSpPr>
        <p:grpSpPr bwMode="auto">
          <a:xfrm>
            <a:off x="780107" y="1264997"/>
            <a:ext cx="4097338" cy="2465187"/>
            <a:chOff x="179512" y="2186206"/>
            <a:chExt cx="3712285" cy="2034882"/>
          </a:xfrm>
        </p:grpSpPr>
        <p:pic>
          <p:nvPicPr>
            <p:cNvPr id="8" name="图片 7">
              <a:extLst>
                <a:ext uri="{FF2B5EF4-FFF2-40B4-BE49-F238E27FC236}">
                  <a16:creationId xmlns:a16="http://schemas.microsoft.com/office/drawing/2014/main" id="{A87E8456-69E7-B356-FB20-4D45E35F6EB2}"/>
                </a:ext>
              </a:extLst>
            </p:cNvPr>
            <p:cNvPicPr>
              <a:picLocks noChangeAspect="1"/>
            </p:cNvPicPr>
            <p:nvPr/>
          </p:nvPicPr>
          <p:blipFill>
            <a:blip r:embed="rId5"/>
            <a:stretch>
              <a:fillRect/>
            </a:stretch>
          </p:blipFill>
          <p:spPr>
            <a:xfrm>
              <a:off x="179512" y="2186206"/>
              <a:ext cx="3712285" cy="2034882"/>
            </a:xfrm>
            <a:prstGeom prst="rect">
              <a:avLst/>
            </a:prstGeom>
          </p:spPr>
        </p:pic>
        <p:sp>
          <p:nvSpPr>
            <p:cNvPr id="10" name="矩形 9">
              <a:extLst>
                <a:ext uri="{FF2B5EF4-FFF2-40B4-BE49-F238E27FC236}">
                  <a16:creationId xmlns:a16="http://schemas.microsoft.com/office/drawing/2014/main" id="{8290ABC3-9CBE-396D-0F4A-49150DA35E4F}"/>
                </a:ext>
              </a:extLst>
            </p:cNvPr>
            <p:cNvSpPr/>
            <p:nvPr/>
          </p:nvSpPr>
          <p:spPr>
            <a:xfrm>
              <a:off x="2507824" y="2316161"/>
              <a:ext cx="880855" cy="2033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altLang="zh-CN" sz="2000" dirty="0">
                  <a:solidFill>
                    <a:schemeClr val="tx1"/>
                  </a:solidFill>
                  <a:latin typeface="Times New Roman" panose="02020603050405020304" pitchFamily="18" charset="0"/>
                  <a:cs typeface="Times New Roman" panose="02020603050405020304" pitchFamily="18" charset="0"/>
                </a:rPr>
                <a:t>Signal</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FE80D5FD-5673-A629-6579-740322CD91D3}"/>
                </a:ext>
              </a:extLst>
            </p:cNvPr>
            <p:cNvSpPr/>
            <p:nvPr/>
          </p:nvSpPr>
          <p:spPr>
            <a:xfrm>
              <a:off x="1553279" y="3933791"/>
              <a:ext cx="880854" cy="169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altLang="zh-CN" sz="2000" i="1" dirty="0">
                  <a:solidFill>
                    <a:schemeClr val="tx1"/>
                  </a:solidFill>
                  <a:latin typeface="Times New Roman" panose="02020603050405020304" pitchFamily="18" charset="0"/>
                  <a:cs typeface="Times New Roman" panose="02020603050405020304" pitchFamily="18" charset="0"/>
                </a:rPr>
                <a:t>m</a:t>
              </a:r>
              <a:r>
                <a:rPr lang="en-US" altLang="zh-CN" sz="2000" dirty="0">
                  <a:solidFill>
                    <a:schemeClr val="tx1"/>
                  </a:solidFill>
                  <a:latin typeface="Times New Roman" panose="02020603050405020304" pitchFamily="18" charset="0"/>
                  <a:cs typeface="Times New Roman" panose="02020603050405020304" pitchFamily="18" charset="0"/>
                </a:rPr>
                <a:t>-array</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B5148D54-1167-6318-9911-43477B055249}"/>
                </a:ext>
              </a:extLst>
            </p:cNvPr>
            <p:cNvSpPr/>
            <p:nvPr/>
          </p:nvSpPr>
          <p:spPr>
            <a:xfrm>
              <a:off x="2423646" y="3889348"/>
              <a:ext cx="965033" cy="2888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altLang="zh-CN" sz="2000" i="1" dirty="0">
                  <a:solidFill>
                    <a:schemeClr val="tx1"/>
                  </a:solidFill>
                  <a:latin typeface="Times New Roman" panose="02020603050405020304" pitchFamily="18" charset="0"/>
                  <a:cs typeface="Times New Roman" panose="02020603050405020304" pitchFamily="18" charset="0"/>
                </a:rPr>
                <a:t>M</a:t>
              </a:r>
              <a:r>
                <a:rPr lang="en-US" altLang="zh-CN" sz="2000" dirty="0">
                  <a:solidFill>
                    <a:schemeClr val="tx1"/>
                  </a:solidFill>
                  <a:latin typeface="Times New Roman" panose="02020603050405020304" pitchFamily="18" charset="0"/>
                  <a:cs typeface="Times New Roman" panose="02020603050405020304" pitchFamily="18" charset="0"/>
                </a:rPr>
                <a:t>-array</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grpSp>
      <p:graphicFrame>
        <p:nvGraphicFramePr>
          <p:cNvPr id="13" name="对象 26">
            <a:extLst>
              <a:ext uri="{FF2B5EF4-FFF2-40B4-BE49-F238E27FC236}">
                <a16:creationId xmlns:a16="http://schemas.microsoft.com/office/drawing/2014/main" id="{2836D60A-FEEA-6708-CD1B-48BFEDA39F9A}"/>
              </a:ext>
            </a:extLst>
          </p:cNvPr>
          <p:cNvGraphicFramePr>
            <a:graphicFrameLocks noChangeAspect="1"/>
          </p:cNvGraphicFramePr>
          <p:nvPr>
            <p:extLst>
              <p:ext uri="{D42A27DB-BD31-4B8C-83A1-F6EECF244321}">
                <p14:modId xmlns:p14="http://schemas.microsoft.com/office/powerpoint/2010/main" val="3861002617"/>
              </p:ext>
            </p:extLst>
          </p:nvPr>
        </p:nvGraphicFramePr>
        <p:xfrm>
          <a:off x="6514414" y="3487066"/>
          <a:ext cx="4897479" cy="462993"/>
        </p:xfrm>
        <a:graphic>
          <a:graphicData uri="http://schemas.openxmlformats.org/presentationml/2006/ole">
            <mc:AlternateContent xmlns:mc="http://schemas.openxmlformats.org/markup-compatibility/2006">
              <mc:Choice xmlns:v="urn:schemas-microsoft-com:vml" Requires="v">
                <p:oleObj name="Equation" r:id="rId6" imgW="2552700" imgH="241300" progId="Equation.DSMT4">
                  <p:embed/>
                </p:oleObj>
              </mc:Choice>
              <mc:Fallback>
                <p:oleObj name="Equation" r:id="rId6" imgW="2552700" imgH="241300" progId="Equation.DSMT4">
                  <p:embed/>
                  <p:pic>
                    <p:nvPicPr>
                      <p:cNvPr id="9225" name="对象 26">
                        <a:extLst>
                          <a:ext uri="{FF2B5EF4-FFF2-40B4-BE49-F238E27FC236}">
                            <a16:creationId xmlns:a16="http://schemas.microsoft.com/office/drawing/2014/main" id="{86D7114A-14F7-1795-32B4-D9BA9B5D62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4414" y="3487066"/>
                        <a:ext cx="4897479" cy="462993"/>
                      </a:xfrm>
                      <a:prstGeom prst="rect">
                        <a:avLst/>
                      </a:prstGeom>
                      <a:noFill/>
                      <a:ln>
                        <a:noFill/>
                      </a:ln>
                    </p:spPr>
                  </p:pic>
                </p:oleObj>
              </mc:Fallback>
            </mc:AlternateContent>
          </a:graphicData>
        </a:graphic>
      </p:graphicFrame>
      <p:graphicFrame>
        <p:nvGraphicFramePr>
          <p:cNvPr id="14" name="对象 27">
            <a:extLst>
              <a:ext uri="{FF2B5EF4-FFF2-40B4-BE49-F238E27FC236}">
                <a16:creationId xmlns:a16="http://schemas.microsoft.com/office/drawing/2014/main" id="{6F6578CA-7161-E16B-F806-F108CB2BDA95}"/>
              </a:ext>
            </a:extLst>
          </p:cNvPr>
          <p:cNvGraphicFramePr>
            <a:graphicFrameLocks noChangeAspect="1"/>
          </p:cNvGraphicFramePr>
          <p:nvPr>
            <p:extLst>
              <p:ext uri="{D42A27DB-BD31-4B8C-83A1-F6EECF244321}">
                <p14:modId xmlns:p14="http://schemas.microsoft.com/office/powerpoint/2010/main" val="3238093435"/>
              </p:ext>
            </p:extLst>
          </p:nvPr>
        </p:nvGraphicFramePr>
        <p:xfrm>
          <a:off x="6514414" y="2923969"/>
          <a:ext cx="2775281" cy="497552"/>
        </p:xfrm>
        <a:graphic>
          <a:graphicData uri="http://schemas.openxmlformats.org/presentationml/2006/ole">
            <mc:AlternateContent xmlns:mc="http://schemas.openxmlformats.org/markup-compatibility/2006">
              <mc:Choice xmlns:v="urn:schemas-microsoft-com:vml" Requires="v">
                <p:oleObj name="Equation" r:id="rId8" imgW="1346200" imgH="241300" progId="Equation.DSMT4">
                  <p:embed/>
                </p:oleObj>
              </mc:Choice>
              <mc:Fallback>
                <p:oleObj name="Equation" r:id="rId8" imgW="1346200" imgH="241300" progId="Equation.DSMT4">
                  <p:embed/>
                  <p:pic>
                    <p:nvPicPr>
                      <p:cNvPr id="9226" name="对象 27">
                        <a:extLst>
                          <a:ext uri="{FF2B5EF4-FFF2-40B4-BE49-F238E27FC236}">
                            <a16:creationId xmlns:a16="http://schemas.microsoft.com/office/drawing/2014/main" id="{CAF7D687-480B-E932-535D-3DCF5DAFF5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4414" y="2923969"/>
                        <a:ext cx="2775281" cy="497552"/>
                      </a:xfrm>
                      <a:prstGeom prst="rect">
                        <a:avLst/>
                      </a:prstGeom>
                      <a:noFill/>
                      <a:ln>
                        <a:noFill/>
                      </a:ln>
                    </p:spPr>
                  </p:pic>
                </p:oleObj>
              </mc:Fallback>
            </mc:AlternateContent>
          </a:graphicData>
        </a:graphic>
      </p:graphicFrame>
      <p:graphicFrame>
        <p:nvGraphicFramePr>
          <p:cNvPr id="15" name="对象 28">
            <a:extLst>
              <a:ext uri="{FF2B5EF4-FFF2-40B4-BE49-F238E27FC236}">
                <a16:creationId xmlns:a16="http://schemas.microsoft.com/office/drawing/2014/main" id="{438E3878-7DC4-4258-3FD8-D579743557B0}"/>
              </a:ext>
            </a:extLst>
          </p:cNvPr>
          <p:cNvGraphicFramePr>
            <a:graphicFrameLocks noChangeAspect="1"/>
          </p:cNvGraphicFramePr>
          <p:nvPr>
            <p:extLst>
              <p:ext uri="{D42A27DB-BD31-4B8C-83A1-F6EECF244321}">
                <p14:modId xmlns:p14="http://schemas.microsoft.com/office/powerpoint/2010/main" val="2749744789"/>
              </p:ext>
            </p:extLst>
          </p:nvPr>
        </p:nvGraphicFramePr>
        <p:xfrm>
          <a:off x="6201891" y="4326104"/>
          <a:ext cx="4755331" cy="750635"/>
        </p:xfrm>
        <a:graphic>
          <a:graphicData uri="http://schemas.openxmlformats.org/presentationml/2006/ole">
            <mc:AlternateContent xmlns:mc="http://schemas.openxmlformats.org/markup-compatibility/2006">
              <mc:Choice xmlns:v="urn:schemas-microsoft-com:vml" Requires="v">
                <p:oleObj name="Equation" r:id="rId10" imgW="2730500" imgH="431800" progId="Equation.DSMT4">
                  <p:embed/>
                </p:oleObj>
              </mc:Choice>
              <mc:Fallback>
                <p:oleObj name="Equation" r:id="rId10" imgW="2730500" imgH="431800" progId="Equation.DSMT4">
                  <p:embed/>
                  <p:pic>
                    <p:nvPicPr>
                      <p:cNvPr id="9227" name="对象 28">
                        <a:extLst>
                          <a:ext uri="{FF2B5EF4-FFF2-40B4-BE49-F238E27FC236}">
                            <a16:creationId xmlns:a16="http://schemas.microsoft.com/office/drawing/2014/main" id="{924FBC51-863F-285A-9CE5-99EE19FD708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1891" y="4326104"/>
                        <a:ext cx="4755331" cy="750635"/>
                      </a:xfrm>
                      <a:prstGeom prst="rect">
                        <a:avLst/>
                      </a:prstGeom>
                      <a:noFill/>
                      <a:ln>
                        <a:noFill/>
                      </a:ln>
                    </p:spPr>
                  </p:pic>
                </p:oleObj>
              </mc:Fallback>
            </mc:AlternateContent>
          </a:graphicData>
        </a:graphic>
      </p:graphicFrame>
      <p:sp>
        <p:nvSpPr>
          <p:cNvPr id="16" name="文本框 29">
            <a:extLst>
              <a:ext uri="{FF2B5EF4-FFF2-40B4-BE49-F238E27FC236}">
                <a16:creationId xmlns:a16="http://schemas.microsoft.com/office/drawing/2014/main" id="{064DA099-2FF0-A661-B7BE-4FDEA817108D}"/>
              </a:ext>
            </a:extLst>
          </p:cNvPr>
          <p:cNvSpPr txBox="1">
            <a:spLocks noChangeArrowheads="1"/>
          </p:cNvSpPr>
          <p:nvPr/>
        </p:nvSpPr>
        <p:spPr bwMode="auto">
          <a:xfrm>
            <a:off x="889540" y="4014439"/>
            <a:ext cx="968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2000" dirty="0">
                <a:latin typeface="Times New Roman" panose="02020603050405020304" pitchFamily="18" charset="0"/>
                <a:cs typeface="Times New Roman" panose="02020603050405020304" pitchFamily="18" charset="0"/>
              </a:rPr>
              <a:t>NOTE:</a:t>
            </a:r>
            <a:endParaRPr lang="zh-CN" altLang="en-US" sz="2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1D2A5654-9653-8280-CD89-AF6A10A8D620}"/>
              </a:ext>
            </a:extLst>
          </p:cNvPr>
          <p:cNvSpPr txBox="1">
            <a:spLocks noChangeArrowheads="1"/>
          </p:cNvSpPr>
          <p:nvPr/>
        </p:nvSpPr>
        <p:spPr bwMode="auto">
          <a:xfrm>
            <a:off x="5245802" y="3925693"/>
            <a:ext cx="5190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zh-CN" sz="2000" dirty="0">
                <a:latin typeface="Times New Roman" panose="02020603050405020304" pitchFamily="18" charset="0"/>
                <a:cs typeface="Times New Roman" panose="02020603050405020304" pitchFamily="18" charset="0"/>
              </a:rPr>
              <a:t>The ideal covariance is a Toeplitz matrix:</a:t>
            </a:r>
          </a:p>
        </p:txBody>
      </p:sp>
      <p:sp>
        <p:nvSpPr>
          <p:cNvPr id="18" name="文本框 12287">
            <a:extLst>
              <a:ext uri="{FF2B5EF4-FFF2-40B4-BE49-F238E27FC236}">
                <a16:creationId xmlns:a16="http://schemas.microsoft.com/office/drawing/2014/main" id="{74709554-D633-058D-8DEE-D408B2930342}"/>
              </a:ext>
            </a:extLst>
          </p:cNvPr>
          <p:cNvSpPr txBox="1">
            <a:spLocks noChangeArrowheads="1"/>
          </p:cNvSpPr>
          <p:nvPr/>
        </p:nvSpPr>
        <p:spPr bwMode="auto">
          <a:xfrm>
            <a:off x="2042708" y="4485782"/>
            <a:ext cx="2778325" cy="400110"/>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2000" i="1" dirty="0">
                <a:latin typeface="Times New Roman" panose="02020603050405020304" pitchFamily="18" charset="0"/>
                <a:cs typeface="Times New Roman" panose="02020603050405020304" pitchFamily="18" charset="0"/>
              </a:rPr>
              <a:t>λ ······ </a:t>
            </a:r>
            <a:r>
              <a:rPr lang="en-US" altLang="zh-CN" sz="2000" dirty="0">
                <a:latin typeface="Times New Roman" panose="02020603050405020304" pitchFamily="18" charset="0"/>
                <a:cs typeface="Times New Roman" panose="02020603050405020304" pitchFamily="18" charset="0"/>
              </a:rPr>
              <a:t>Carrier wavelength</a:t>
            </a:r>
            <a:endParaRPr lang="zh-CN" altLang="en-US" sz="2000" dirty="0">
              <a:latin typeface="Times New Roman" panose="02020603050405020304" pitchFamily="18" charset="0"/>
              <a:cs typeface="Times New Roman" panose="02020603050405020304" pitchFamily="18" charset="0"/>
            </a:endParaRPr>
          </a:p>
        </p:txBody>
      </p:sp>
      <p:sp>
        <p:nvSpPr>
          <p:cNvPr id="19" name="文本框 12288">
            <a:extLst>
              <a:ext uri="{FF2B5EF4-FFF2-40B4-BE49-F238E27FC236}">
                <a16:creationId xmlns:a16="http://schemas.microsoft.com/office/drawing/2014/main" id="{EAA85F9D-A960-0F2D-BC87-573860FFC834}"/>
              </a:ext>
            </a:extLst>
          </p:cNvPr>
          <p:cNvSpPr txBox="1">
            <a:spLocks noChangeArrowheads="1"/>
          </p:cNvSpPr>
          <p:nvPr/>
        </p:nvSpPr>
        <p:spPr bwMode="auto">
          <a:xfrm>
            <a:off x="2042708" y="4957125"/>
            <a:ext cx="2483372" cy="400110"/>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2000" i="1" dirty="0">
                <a:latin typeface="Times New Roman" panose="02020603050405020304" pitchFamily="18" charset="0"/>
                <a:cs typeface="Times New Roman" panose="02020603050405020304" pitchFamily="18" charset="0"/>
              </a:rPr>
              <a:t>N ······ </a:t>
            </a:r>
            <a:r>
              <a:rPr lang="en-US" altLang="zh-CN" sz="2000" dirty="0">
                <a:latin typeface="Times New Roman" panose="02020603050405020304" pitchFamily="18" charset="0"/>
                <a:cs typeface="Times New Roman" panose="02020603050405020304" pitchFamily="18" charset="0"/>
              </a:rPr>
              <a:t>Sample number</a:t>
            </a:r>
            <a:endParaRPr lang="zh-CN" altLang="en-US" sz="2000" dirty="0">
              <a:latin typeface="Times New Roman" panose="02020603050405020304" pitchFamily="18" charset="0"/>
              <a:cs typeface="Times New Roman" panose="02020603050405020304" pitchFamily="18" charset="0"/>
            </a:endParaRPr>
          </a:p>
        </p:txBody>
      </p:sp>
      <p:sp>
        <p:nvSpPr>
          <p:cNvPr id="20" name="文本框 12292">
            <a:extLst>
              <a:ext uri="{FF2B5EF4-FFF2-40B4-BE49-F238E27FC236}">
                <a16:creationId xmlns:a16="http://schemas.microsoft.com/office/drawing/2014/main" id="{3D474AF9-B995-697F-83B5-C1262509C17E}"/>
              </a:ext>
            </a:extLst>
          </p:cNvPr>
          <p:cNvSpPr txBox="1">
            <a:spLocks noChangeArrowheads="1"/>
          </p:cNvSpPr>
          <p:nvPr/>
        </p:nvSpPr>
        <p:spPr bwMode="auto">
          <a:xfrm>
            <a:off x="2042708" y="4014439"/>
            <a:ext cx="2451312" cy="400110"/>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2000" i="1" dirty="0">
                <a:latin typeface="Times New Roman" panose="02020603050405020304" pitchFamily="18" charset="0"/>
                <a:cs typeface="Times New Roman" panose="02020603050405020304" pitchFamily="18" charset="0"/>
              </a:rPr>
              <a:t>θ ······ </a:t>
            </a:r>
            <a:r>
              <a:rPr lang="en-US" altLang="zh-CN" sz="2000" dirty="0">
                <a:latin typeface="Times New Roman" panose="02020603050405020304" pitchFamily="18" charset="0"/>
                <a:cs typeface="Times New Roman" panose="02020603050405020304" pitchFamily="18" charset="0"/>
              </a:rPr>
              <a:t>Signal direction</a:t>
            </a:r>
            <a:endParaRPr lang="zh-CN" altLang="en-US" sz="2000" dirty="0">
              <a:latin typeface="Times New Roman" panose="02020603050405020304" pitchFamily="18" charset="0"/>
              <a:cs typeface="Times New Roman" panose="02020603050405020304" pitchFamily="18" charset="0"/>
            </a:endParaRPr>
          </a:p>
        </p:txBody>
      </p:sp>
      <p:sp>
        <p:nvSpPr>
          <p:cNvPr id="21" name="文本框 12293">
            <a:extLst>
              <a:ext uri="{FF2B5EF4-FFF2-40B4-BE49-F238E27FC236}">
                <a16:creationId xmlns:a16="http://schemas.microsoft.com/office/drawing/2014/main" id="{B1DB7100-9CBC-F8DB-9C3D-914C1C735729}"/>
              </a:ext>
            </a:extLst>
          </p:cNvPr>
          <p:cNvSpPr txBox="1">
            <a:spLocks noChangeArrowheads="1"/>
          </p:cNvSpPr>
          <p:nvPr/>
        </p:nvSpPr>
        <p:spPr bwMode="auto">
          <a:xfrm>
            <a:off x="2042708" y="5428468"/>
            <a:ext cx="2209451" cy="400110"/>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2000" i="1" dirty="0">
                <a:latin typeface="Times New Roman" panose="02020603050405020304" pitchFamily="18" charset="0"/>
                <a:cs typeface="Times New Roman" panose="02020603050405020304" pitchFamily="18" charset="0"/>
              </a:rPr>
              <a:t>P ······ </a:t>
            </a:r>
            <a:r>
              <a:rPr lang="en-US" altLang="zh-CN" sz="2000" dirty="0">
                <a:latin typeface="Times New Roman" panose="02020603050405020304" pitchFamily="18" charset="0"/>
                <a:cs typeface="Times New Roman" panose="02020603050405020304" pitchFamily="18" charset="0"/>
              </a:rPr>
              <a:t>Signal power</a:t>
            </a:r>
            <a:endParaRPr lang="zh-CN" altLang="en-US" sz="2000" dirty="0">
              <a:latin typeface="Times New Roman" panose="02020603050405020304" pitchFamily="18" charset="0"/>
              <a:cs typeface="Times New Roman" panose="02020603050405020304" pitchFamily="18" charset="0"/>
            </a:endParaRPr>
          </a:p>
        </p:txBody>
      </p:sp>
      <p:sp>
        <p:nvSpPr>
          <p:cNvPr id="22" name="TextBox 16">
            <a:extLst>
              <a:ext uri="{FF2B5EF4-FFF2-40B4-BE49-F238E27FC236}">
                <a16:creationId xmlns:a16="http://schemas.microsoft.com/office/drawing/2014/main" id="{8ECC1517-9ECF-7F12-91F0-63D23B5A3683}"/>
              </a:ext>
            </a:extLst>
          </p:cNvPr>
          <p:cNvSpPr txBox="1">
            <a:spLocks noChangeArrowheads="1"/>
          </p:cNvSpPr>
          <p:nvPr/>
        </p:nvSpPr>
        <p:spPr bwMode="auto">
          <a:xfrm>
            <a:off x="5245802" y="5076739"/>
            <a:ext cx="62272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None/>
            </a:pPr>
            <a:r>
              <a:rPr lang="en-US" altLang="zh-CN" sz="2000" dirty="0">
                <a:latin typeface="Times New Roman" panose="02020603050405020304" pitchFamily="18" charset="0"/>
                <a:cs typeface="Times New Roman" panose="02020603050405020304" pitchFamily="18" charset="0"/>
              </a:rPr>
              <a:t>    The samples is limited in practice</a:t>
            </a:r>
            <a:r>
              <a:rPr lang="zh-CN" altLang="en-US" sz="2000" dirty="0">
                <a:latin typeface="Times New Roman" panose="02020603050405020304" pitchFamily="18" charset="0"/>
                <a:cs typeface="Times New Roman" panose="02020603050405020304" pitchFamily="18" charset="0"/>
              </a:rPr>
              <a:t>，</a:t>
            </a:r>
            <a:r>
              <a:rPr lang="en-US" altLang="zh-CN" sz="2000">
                <a:latin typeface="Times New Roman" panose="02020603050405020304" pitchFamily="18" charset="0"/>
                <a:cs typeface="Times New Roman" panose="02020603050405020304" pitchFamily="18" charset="0"/>
              </a:rPr>
              <a:t>we can only </a:t>
            </a:r>
            <a:r>
              <a:rPr lang="en-US" altLang="zh-CN" sz="2000" dirty="0">
                <a:latin typeface="Times New Roman" panose="02020603050405020304" pitchFamily="18" charset="0"/>
                <a:cs typeface="Times New Roman" panose="02020603050405020304" pitchFamily="18" charset="0"/>
              </a:rPr>
              <a:t>obtain sample covariance matrix (SCM) </a:t>
            </a:r>
          </a:p>
        </p:txBody>
      </p:sp>
      <p:graphicFrame>
        <p:nvGraphicFramePr>
          <p:cNvPr id="25" name="对象 12296">
            <a:extLst>
              <a:ext uri="{FF2B5EF4-FFF2-40B4-BE49-F238E27FC236}">
                <a16:creationId xmlns:a16="http://schemas.microsoft.com/office/drawing/2014/main" id="{356D87E1-AF00-A3E2-58BF-17271FEEE9C9}"/>
              </a:ext>
            </a:extLst>
          </p:cNvPr>
          <p:cNvGraphicFramePr>
            <a:graphicFrameLocks noChangeAspect="1"/>
          </p:cNvGraphicFramePr>
          <p:nvPr>
            <p:extLst>
              <p:ext uri="{D42A27DB-BD31-4B8C-83A1-F6EECF244321}">
                <p14:modId xmlns:p14="http://schemas.microsoft.com/office/powerpoint/2010/main" val="3270127265"/>
              </p:ext>
            </p:extLst>
          </p:nvPr>
        </p:nvGraphicFramePr>
        <p:xfrm>
          <a:off x="6297613" y="5753100"/>
          <a:ext cx="4294187" cy="674688"/>
        </p:xfrm>
        <a:graphic>
          <a:graphicData uri="http://schemas.openxmlformats.org/presentationml/2006/ole">
            <mc:AlternateContent xmlns:mc="http://schemas.openxmlformats.org/markup-compatibility/2006">
              <mc:Choice xmlns:v="urn:schemas-microsoft-com:vml" Requires="v">
                <p:oleObj name="Equation" r:id="rId12" imgW="2501640" imgH="393480" progId="Equation.DSMT4">
                  <p:embed/>
                </p:oleObj>
              </mc:Choice>
              <mc:Fallback>
                <p:oleObj name="Equation" r:id="rId12" imgW="2501640" imgH="393480" progId="Equation.DSMT4">
                  <p:embed/>
                  <p:pic>
                    <p:nvPicPr>
                      <p:cNvPr id="9235" name="对象 12296">
                        <a:extLst>
                          <a:ext uri="{FF2B5EF4-FFF2-40B4-BE49-F238E27FC236}">
                            <a16:creationId xmlns:a16="http://schemas.microsoft.com/office/drawing/2014/main" id="{3C31FBBB-69FD-D9B5-1DBA-4A258DAAB835}"/>
                          </a:ext>
                        </a:extLst>
                      </p:cNvPr>
                      <p:cNvPicPr>
                        <a:picLocks noChangeAspect="1" noChangeArrowheads="1"/>
                      </p:cNvPicPr>
                      <p:nvPr/>
                    </p:nvPicPr>
                    <p:blipFill>
                      <a:blip r:embed="rId13"/>
                      <a:srcRect/>
                      <a:stretch>
                        <a:fillRect/>
                      </a:stretch>
                    </p:blipFill>
                    <p:spPr bwMode="auto">
                      <a:xfrm>
                        <a:off x="6297613" y="5753100"/>
                        <a:ext cx="4294187" cy="674688"/>
                      </a:xfrm>
                      <a:prstGeom prst="rect">
                        <a:avLst/>
                      </a:prstGeom>
                      <a:noFill/>
                      <a:ln>
                        <a:noFill/>
                      </a:ln>
                    </p:spPr>
                  </p:pic>
                </p:oleObj>
              </mc:Fallback>
            </mc:AlternateContent>
          </a:graphicData>
        </a:graphic>
      </p:graphicFrame>
      <p:sp>
        <p:nvSpPr>
          <p:cNvPr id="26" name="文本框 12297">
            <a:extLst>
              <a:ext uri="{FF2B5EF4-FFF2-40B4-BE49-F238E27FC236}">
                <a16:creationId xmlns:a16="http://schemas.microsoft.com/office/drawing/2014/main" id="{0BFB1B30-5127-4E89-C394-1A3DBA6F2085}"/>
              </a:ext>
            </a:extLst>
          </p:cNvPr>
          <p:cNvSpPr txBox="1">
            <a:spLocks noChangeArrowheads="1"/>
          </p:cNvSpPr>
          <p:nvPr/>
        </p:nvSpPr>
        <p:spPr bwMode="auto">
          <a:xfrm>
            <a:off x="2039694" y="5899810"/>
            <a:ext cx="2212465" cy="400110"/>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2000" i="1" dirty="0">
                <a:latin typeface="Times New Roman" panose="02020603050405020304" pitchFamily="18" charset="0"/>
                <a:cs typeface="Times New Roman" panose="02020603050405020304" pitchFamily="18" charset="0"/>
              </a:rPr>
              <a:t>σ</a:t>
            </a:r>
            <a:r>
              <a:rPr lang="en-US" altLang="zh-CN" sz="2000" baseline="30000" dirty="0">
                <a:latin typeface="Times New Roman" panose="02020603050405020304" pitchFamily="18" charset="0"/>
                <a:cs typeface="Times New Roman" panose="02020603050405020304" pitchFamily="18" charset="0"/>
              </a:rPr>
              <a:t>2</a:t>
            </a:r>
            <a:r>
              <a:rPr lang="en-US" altLang="zh-CN" sz="2000" i="1" dirty="0">
                <a:latin typeface="Times New Roman" panose="02020603050405020304" pitchFamily="18" charset="0"/>
                <a:cs typeface="Times New Roman" panose="02020603050405020304" pitchFamily="18" charset="0"/>
              </a:rPr>
              <a:t> ······ </a:t>
            </a:r>
            <a:r>
              <a:rPr lang="en-US" altLang="zh-CN" sz="2000" dirty="0">
                <a:latin typeface="Times New Roman" panose="02020603050405020304" pitchFamily="18" charset="0"/>
                <a:ea typeface="+mn-ea"/>
                <a:cs typeface="Times New Roman" panose="02020603050405020304" pitchFamily="18" charset="0"/>
              </a:rPr>
              <a:t>Noise power</a:t>
            </a:r>
            <a:endParaRPr lang="zh-CN" altLang="en-US" sz="2000" dirty="0">
              <a:latin typeface="Times New Roman" panose="02020603050405020304" pitchFamily="18" charset="0"/>
              <a:ea typeface="+mn-ea"/>
              <a:cs typeface="Times New Roman" panose="02020603050405020304" pitchFamily="18" charset="0"/>
            </a:endParaRPr>
          </a:p>
        </p:txBody>
      </p:sp>
      <p:sp>
        <p:nvSpPr>
          <p:cNvPr id="27" name="文本框 26">
            <a:extLst>
              <a:ext uri="{FF2B5EF4-FFF2-40B4-BE49-F238E27FC236}">
                <a16:creationId xmlns:a16="http://schemas.microsoft.com/office/drawing/2014/main" id="{20E2B4A7-0C27-8F13-374B-275D5A231DD8}"/>
              </a:ext>
            </a:extLst>
          </p:cNvPr>
          <p:cNvSpPr txBox="1">
            <a:spLocks noChangeArrowheads="1"/>
          </p:cNvSpPr>
          <p:nvPr/>
        </p:nvSpPr>
        <p:spPr bwMode="auto">
          <a:xfrm>
            <a:off x="1234777" y="2134484"/>
            <a:ext cx="417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1800" i="1" dirty="0">
                <a:latin typeface="Times New Roman" panose="02020603050405020304" pitchFamily="18" charset="0"/>
                <a:cs typeface="Times New Roman" panose="02020603050405020304" pitchFamily="18" charset="0"/>
              </a:rPr>
              <a:t>θ</a:t>
            </a:r>
            <a:endParaRPr lang="zh-CN" altLang="en-US" sz="1800" dirty="0">
              <a:cs typeface="Times New Roman" panose="02020603050405020304" pitchFamily="18" charset="0"/>
            </a:endParaRPr>
          </a:p>
        </p:txBody>
      </p:sp>
    </p:spTree>
    <p:extLst>
      <p:ext uri="{BB962C8B-B14F-4D97-AF65-F5344CB8AC3E}">
        <p14:creationId xmlns:p14="http://schemas.microsoft.com/office/powerpoint/2010/main" val="2383593605"/>
      </p:ext>
    </p:extLst>
  </p:cSld>
  <p:clrMapOvr>
    <a:masterClrMapping/>
  </p:clrMapOvr>
  <mc:AlternateContent xmlns:mc="http://schemas.openxmlformats.org/markup-compatibility/2006">
    <mc:Choice xmlns:p14="http://schemas.microsoft.com/office/powerpoint/2010/main" Requires="p14">
      <p:transition>
        <p14:warp dir="i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anim calcmode="lin" valueType="num">
                                      <p:cBhvr>
                                        <p:cTn id="73" dur="1000" fill="hold"/>
                                        <p:tgtEl>
                                          <p:spTgt spid="25"/>
                                        </p:tgtEl>
                                        <p:attrNameLst>
                                          <p:attrName>ppt_x</p:attrName>
                                        </p:attrNameLst>
                                      </p:cBhvr>
                                      <p:tavLst>
                                        <p:tav tm="0">
                                          <p:val>
                                            <p:strVal val="#ppt_x"/>
                                          </p:val>
                                        </p:tav>
                                        <p:tav tm="100000">
                                          <p:val>
                                            <p:strVal val="#ppt_x"/>
                                          </p:val>
                                        </p:tav>
                                      </p:tavLst>
                                    </p:anim>
                                    <p:anim calcmode="lin" valueType="num">
                                      <p:cBhvr>
                                        <p:cTn id="74" dur="1000" fill="hold"/>
                                        <p:tgtEl>
                                          <p:spTgt spid="2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P spid="19" grpId="0"/>
      <p:bldP spid="20" grpId="0"/>
      <p:bldP spid="21" grpId="0"/>
      <p:bldP spid="22"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5">
            <a:extLst>
              <a:ext uri="{FF2B5EF4-FFF2-40B4-BE49-F238E27FC236}">
                <a16:creationId xmlns:a16="http://schemas.microsoft.com/office/drawing/2014/main" id="{0F5AB917-C4FA-15D2-A936-C6A224A891CF}"/>
              </a:ext>
            </a:extLst>
          </p:cNvPr>
          <p:cNvSpPr txBox="1">
            <a:spLocks noChangeArrowheads="1"/>
          </p:cNvSpPr>
          <p:nvPr/>
        </p:nvSpPr>
        <p:spPr bwMode="auto">
          <a:xfrm>
            <a:off x="1055319" y="5003800"/>
            <a:ext cx="100344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zh-CN" sz="2000" dirty="0">
                <a:latin typeface="Times New Roman" panose="02020603050405020304" pitchFamily="18" charset="0"/>
                <a:cs typeface="Times New Roman" panose="02020603050405020304" pitchFamily="18" charset="0"/>
              </a:rPr>
              <a:t>where                                   is the overcomplete basis matrix, and                                          ,  and</a:t>
            </a:r>
          </a:p>
          <a:p>
            <a:pPr algn="just">
              <a:spcBef>
                <a:spcPct val="0"/>
              </a:spcBef>
              <a:buClrTx/>
              <a:buFontTx/>
              <a:buNone/>
            </a:pPr>
            <a:r>
              <a:rPr lang="en-US" altLang="zh-CN" sz="2000" dirty="0">
                <a:latin typeface="Times New Roman" panose="02020603050405020304" pitchFamily="18" charset="0"/>
                <a:cs typeface="Times New Roman" panose="02020603050405020304" pitchFamily="18" charset="0"/>
              </a:rPr>
              <a:t>                             is a discrete </a:t>
            </a:r>
            <a:r>
              <a:rPr lang="en-US" altLang="zh-CN" sz="2000" i="1" dirty="0">
                <a:latin typeface="Times New Roman" panose="02020603050405020304" pitchFamily="18" charset="0"/>
                <a:cs typeface="Times New Roman" panose="02020603050405020304" pitchFamily="18" charset="0"/>
              </a:rPr>
              <a:t>L</a:t>
            </a:r>
            <a:r>
              <a:rPr lang="en-US" altLang="zh-CN" sz="2000" dirty="0">
                <a:latin typeface="Times New Roman" panose="02020603050405020304" pitchFamily="18" charset="0"/>
                <a:cs typeface="Times New Roman" panose="02020603050405020304" pitchFamily="18" charset="0"/>
              </a:rPr>
              <a:t>-dimensional sparse vector with only </a:t>
            </a:r>
            <a:r>
              <a:rPr lang="en-US" altLang="zh-CN" sz="2000" i="1" dirty="0">
                <a:latin typeface="Times New Roman" panose="02020603050405020304" pitchFamily="18" charset="0"/>
                <a:cs typeface="Times New Roman" panose="02020603050405020304" pitchFamily="18" charset="0"/>
              </a:rPr>
              <a:t>K</a:t>
            </a:r>
            <a:r>
              <a:rPr lang="en-US" altLang="zh-CN" sz="2000" dirty="0">
                <a:latin typeface="Times New Roman" panose="02020603050405020304" pitchFamily="18" charset="0"/>
                <a:cs typeface="Times New Roman" panose="02020603050405020304" pitchFamily="18" charset="0"/>
              </a:rPr>
              <a:t> elements as one.</a:t>
            </a:r>
          </a:p>
          <a:p>
            <a:pPr algn="just">
              <a:spcBef>
                <a:spcPct val="0"/>
              </a:spcBef>
              <a:buClrTx/>
              <a:buFontTx/>
              <a:buNone/>
            </a:pPr>
            <a:r>
              <a:rPr lang="en-US" altLang="zh-CN" sz="2000" dirty="0">
                <a:latin typeface="Times New Roman" panose="02020603050405020304" pitchFamily="18" charset="0"/>
                <a:cs typeface="Times New Roman" panose="02020603050405020304" pitchFamily="18" charset="0"/>
              </a:rPr>
              <a:t>    Finally</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the following vectors serve as inputs to the neural network:                           </a:t>
            </a:r>
            <a:endParaRPr lang="zh-CN" altLang="en-US" sz="2000" dirty="0">
              <a:latin typeface="Times New Roman" panose="02020603050405020304" pitchFamily="18" charset="0"/>
              <a:cs typeface="Times New Roman" panose="02020603050405020304" pitchFamily="18" charset="0"/>
            </a:endParaRPr>
          </a:p>
        </p:txBody>
      </p:sp>
      <p:sp>
        <p:nvSpPr>
          <p:cNvPr id="29" name="Line 31">
            <a:extLst>
              <a:ext uri="{FF2B5EF4-FFF2-40B4-BE49-F238E27FC236}">
                <a16:creationId xmlns:a16="http://schemas.microsoft.com/office/drawing/2014/main" id="{75D0F549-D730-56A5-0ECF-F8BF03D19842}"/>
              </a:ext>
            </a:extLst>
          </p:cNvPr>
          <p:cNvSpPr>
            <a:spLocks noChangeShapeType="1"/>
          </p:cNvSpPr>
          <p:nvPr/>
        </p:nvSpPr>
        <p:spPr bwMode="black">
          <a:xfrm>
            <a:off x="903727" y="975270"/>
            <a:ext cx="30686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 name="Rectangle 32">
            <a:extLst>
              <a:ext uri="{FF2B5EF4-FFF2-40B4-BE49-F238E27FC236}">
                <a16:creationId xmlns:a16="http://schemas.microsoft.com/office/drawing/2014/main" id="{5AAEB002-0F7F-DF50-1208-B1AE1014831A}"/>
              </a:ext>
            </a:extLst>
          </p:cNvPr>
          <p:cNvSpPr>
            <a:spLocks noChangeArrowheads="1"/>
          </p:cNvSpPr>
          <p:nvPr/>
        </p:nvSpPr>
        <p:spPr bwMode="black">
          <a:xfrm>
            <a:off x="1095814" y="587920"/>
            <a:ext cx="3552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zh-CN" sz="2000" b="1" dirty="0"/>
              <a:t>PROPOSED METHOD</a:t>
            </a:r>
          </a:p>
        </p:txBody>
      </p:sp>
      <p:sp>
        <p:nvSpPr>
          <p:cNvPr id="31" name="Oval 38">
            <a:extLst>
              <a:ext uri="{FF2B5EF4-FFF2-40B4-BE49-F238E27FC236}">
                <a16:creationId xmlns:a16="http://schemas.microsoft.com/office/drawing/2014/main" id="{F9BA7920-4BDF-FA8D-6BF1-C27CAF2ACC0F}"/>
              </a:ext>
            </a:extLst>
          </p:cNvPr>
          <p:cNvSpPr>
            <a:spLocks noChangeArrowheads="1"/>
          </p:cNvSpPr>
          <p:nvPr/>
        </p:nvSpPr>
        <p:spPr bwMode="gray">
          <a:xfrm>
            <a:off x="803714" y="638091"/>
            <a:ext cx="314325" cy="324000"/>
          </a:xfrm>
          <a:prstGeom prst="ellipse">
            <a:avLst/>
          </a:prstGeom>
          <a:solidFill>
            <a:schemeClr val="bg1">
              <a:lumMod val="65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defRPr/>
            </a:pPr>
            <a:endParaRPr lang="zh-CN" altLang="en-US">
              <a:solidFill>
                <a:schemeClr val="tx2"/>
              </a:solidFill>
            </a:endParaRPr>
          </a:p>
        </p:txBody>
      </p:sp>
      <p:sp>
        <p:nvSpPr>
          <p:cNvPr id="32" name="文本框 3">
            <a:extLst>
              <a:ext uri="{FF2B5EF4-FFF2-40B4-BE49-F238E27FC236}">
                <a16:creationId xmlns:a16="http://schemas.microsoft.com/office/drawing/2014/main" id="{9498AF8E-F290-985B-E48E-9BC4DB6FBAC7}"/>
              </a:ext>
            </a:extLst>
          </p:cNvPr>
          <p:cNvSpPr txBox="1">
            <a:spLocks noChangeArrowheads="1"/>
          </p:cNvSpPr>
          <p:nvPr/>
        </p:nvSpPr>
        <p:spPr bwMode="auto">
          <a:xfrm>
            <a:off x="898017" y="1077733"/>
            <a:ext cx="47751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2000" b="1" dirty="0">
                <a:latin typeface="Times New Roman" panose="02020603050405020304" pitchFamily="18" charset="0"/>
                <a:cs typeface="Times New Roman" panose="02020603050405020304" pitchFamily="18" charset="0"/>
              </a:rPr>
              <a:t>1. SCM Enhancement With Toeplitz Prior</a:t>
            </a:r>
            <a:endParaRPr lang="zh-CN" altLang="en-US" sz="2000" b="1" dirty="0">
              <a:latin typeface="Times New Roman" panose="02020603050405020304" pitchFamily="18" charset="0"/>
              <a:cs typeface="Times New Roman" panose="02020603050405020304" pitchFamily="18" charset="0"/>
            </a:endParaRPr>
          </a:p>
        </p:txBody>
      </p:sp>
      <p:graphicFrame>
        <p:nvGraphicFramePr>
          <p:cNvPr id="33" name="对象 7">
            <a:extLst>
              <a:ext uri="{FF2B5EF4-FFF2-40B4-BE49-F238E27FC236}">
                <a16:creationId xmlns:a16="http://schemas.microsoft.com/office/drawing/2014/main" id="{113D576F-A390-A3C4-CB91-6D8894804705}"/>
              </a:ext>
            </a:extLst>
          </p:cNvPr>
          <p:cNvGraphicFramePr>
            <a:graphicFrameLocks noChangeAspect="1"/>
          </p:cNvGraphicFramePr>
          <p:nvPr>
            <p:extLst>
              <p:ext uri="{D42A27DB-BD31-4B8C-83A1-F6EECF244321}">
                <p14:modId xmlns:p14="http://schemas.microsoft.com/office/powerpoint/2010/main" val="4120573074"/>
              </p:ext>
            </p:extLst>
          </p:nvPr>
        </p:nvGraphicFramePr>
        <p:xfrm>
          <a:off x="3683513" y="2307149"/>
          <a:ext cx="4824975" cy="514687"/>
        </p:xfrm>
        <a:graphic>
          <a:graphicData uri="http://schemas.openxmlformats.org/presentationml/2006/ole">
            <mc:AlternateContent xmlns:mc="http://schemas.openxmlformats.org/markup-compatibility/2006">
              <mc:Choice xmlns:v="urn:schemas-microsoft-com:vml" Requires="v">
                <p:oleObj name="Equation" r:id="rId3" imgW="2857500" imgH="304800" progId="Equation.DSMT4">
                  <p:embed/>
                </p:oleObj>
              </mc:Choice>
              <mc:Fallback>
                <p:oleObj name="Equation" r:id="rId3" imgW="2857500" imgH="304800" progId="Equation.DSMT4">
                  <p:embed/>
                  <p:pic>
                    <p:nvPicPr>
                      <p:cNvPr id="10248" name="对象 7">
                        <a:extLst>
                          <a:ext uri="{FF2B5EF4-FFF2-40B4-BE49-F238E27FC236}">
                            <a16:creationId xmlns:a16="http://schemas.microsoft.com/office/drawing/2014/main" id="{1B1096B9-F419-F927-60F0-DCEB37EADB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513" y="2307149"/>
                        <a:ext cx="4824975" cy="514687"/>
                      </a:xfrm>
                      <a:prstGeom prst="rect">
                        <a:avLst/>
                      </a:prstGeom>
                      <a:noFill/>
                      <a:ln>
                        <a:noFill/>
                      </a:ln>
                    </p:spPr>
                  </p:pic>
                </p:oleObj>
              </mc:Fallback>
            </mc:AlternateContent>
          </a:graphicData>
        </a:graphic>
      </p:graphicFrame>
      <p:graphicFrame>
        <p:nvGraphicFramePr>
          <p:cNvPr id="34" name="对象 8">
            <a:extLst>
              <a:ext uri="{FF2B5EF4-FFF2-40B4-BE49-F238E27FC236}">
                <a16:creationId xmlns:a16="http://schemas.microsoft.com/office/drawing/2014/main" id="{E73D03B6-25D4-C39E-8DB4-5F108F656770}"/>
              </a:ext>
            </a:extLst>
          </p:cNvPr>
          <p:cNvGraphicFramePr>
            <a:graphicFrameLocks noChangeAspect="1"/>
          </p:cNvGraphicFramePr>
          <p:nvPr>
            <p:extLst>
              <p:ext uri="{D42A27DB-BD31-4B8C-83A1-F6EECF244321}">
                <p14:modId xmlns:p14="http://schemas.microsoft.com/office/powerpoint/2010/main" val="723098539"/>
              </p:ext>
            </p:extLst>
          </p:nvPr>
        </p:nvGraphicFramePr>
        <p:xfrm>
          <a:off x="3898107" y="3300534"/>
          <a:ext cx="5006229" cy="775985"/>
        </p:xfrm>
        <a:graphic>
          <a:graphicData uri="http://schemas.openxmlformats.org/presentationml/2006/ole">
            <mc:AlternateContent xmlns:mc="http://schemas.openxmlformats.org/markup-compatibility/2006">
              <mc:Choice xmlns:v="urn:schemas-microsoft-com:vml" Requires="v">
                <p:oleObj name="Equation" r:id="rId5" imgW="3098800" imgH="482600" progId="Equation.DSMT4">
                  <p:embed/>
                </p:oleObj>
              </mc:Choice>
              <mc:Fallback>
                <p:oleObj name="Equation" r:id="rId5" imgW="3098800" imgH="482600" progId="Equation.DSMT4">
                  <p:embed/>
                  <p:pic>
                    <p:nvPicPr>
                      <p:cNvPr id="10249" name="对象 8">
                        <a:extLst>
                          <a:ext uri="{FF2B5EF4-FFF2-40B4-BE49-F238E27FC236}">
                            <a16:creationId xmlns:a16="http://schemas.microsoft.com/office/drawing/2014/main" id="{A89A8845-86C4-2D3D-96FE-AAF0AD85B7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107" y="3300534"/>
                        <a:ext cx="5006229" cy="775985"/>
                      </a:xfrm>
                      <a:prstGeom prst="rect">
                        <a:avLst/>
                      </a:prstGeom>
                      <a:noFill/>
                      <a:ln>
                        <a:noFill/>
                      </a:ln>
                    </p:spPr>
                  </p:pic>
                </p:oleObj>
              </mc:Fallback>
            </mc:AlternateContent>
          </a:graphicData>
        </a:graphic>
      </p:graphicFrame>
      <p:sp>
        <p:nvSpPr>
          <p:cNvPr id="35" name="文本框 10">
            <a:extLst>
              <a:ext uri="{FF2B5EF4-FFF2-40B4-BE49-F238E27FC236}">
                <a16:creationId xmlns:a16="http://schemas.microsoft.com/office/drawing/2014/main" id="{B0B05AE3-87A4-2704-B276-2934FC51123A}"/>
              </a:ext>
            </a:extLst>
          </p:cNvPr>
          <p:cNvSpPr txBox="1">
            <a:spLocks noChangeArrowheads="1"/>
          </p:cNvSpPr>
          <p:nvPr/>
        </p:nvSpPr>
        <p:spPr bwMode="auto">
          <a:xfrm>
            <a:off x="1055319" y="1389432"/>
            <a:ext cx="100344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zh-CN" sz="2000" dirty="0">
                <a:latin typeface="Times New Roman" panose="02020603050405020304" pitchFamily="18" charset="0"/>
                <a:cs typeface="Times New Roman" panose="02020603050405020304" pitchFamily="18" charset="0"/>
              </a:rPr>
              <a:t>    According to the Toeplitz properties of the ideal matrix, the SCM can be modified by using linear shrinkage technique, which is proved more suitable for large arrays with small samples. By solving the following optimization:</a:t>
            </a:r>
            <a:endParaRPr lang="zh-CN" altLang="en-US" sz="2000" dirty="0">
              <a:latin typeface="Times New Roman" panose="02020603050405020304" pitchFamily="18" charset="0"/>
              <a:cs typeface="Times New Roman" panose="02020603050405020304" pitchFamily="18" charset="0"/>
            </a:endParaRPr>
          </a:p>
        </p:txBody>
      </p:sp>
      <p:sp>
        <p:nvSpPr>
          <p:cNvPr id="36" name="文本框 11">
            <a:extLst>
              <a:ext uri="{FF2B5EF4-FFF2-40B4-BE49-F238E27FC236}">
                <a16:creationId xmlns:a16="http://schemas.microsoft.com/office/drawing/2014/main" id="{3BEC2CBF-5D51-09A3-7C1C-42AC48C1E688}"/>
              </a:ext>
            </a:extLst>
          </p:cNvPr>
          <p:cNvSpPr txBox="1">
            <a:spLocks noChangeArrowheads="1"/>
          </p:cNvSpPr>
          <p:nvPr/>
        </p:nvSpPr>
        <p:spPr bwMode="auto">
          <a:xfrm>
            <a:off x="1332614" y="36449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zh-CN" altLang="en-US" sz="1800"/>
          </a:p>
        </p:txBody>
      </p:sp>
      <p:sp>
        <p:nvSpPr>
          <p:cNvPr id="37" name="文本框 13">
            <a:extLst>
              <a:ext uri="{FF2B5EF4-FFF2-40B4-BE49-F238E27FC236}">
                <a16:creationId xmlns:a16="http://schemas.microsoft.com/office/drawing/2014/main" id="{68A5C74D-50B5-49EE-ABC1-87B7E91E5665}"/>
              </a:ext>
            </a:extLst>
          </p:cNvPr>
          <p:cNvSpPr txBox="1">
            <a:spLocks noChangeArrowheads="1"/>
          </p:cNvSpPr>
          <p:nvPr/>
        </p:nvSpPr>
        <p:spPr bwMode="auto">
          <a:xfrm>
            <a:off x="1055319" y="3003550"/>
            <a:ext cx="4594225" cy="400110"/>
          </a:xfrm>
          <a:prstGeom prst="rect">
            <a:avLst/>
          </a:prstGeom>
          <a:noFill/>
          <a:ln>
            <a:noFill/>
          </a:ln>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defRPr/>
            </a:pPr>
            <a:r>
              <a:rPr lang="en-US" altLang="zh-CN" sz="2000" dirty="0">
                <a:latin typeface="Times New Roman" panose="02020603050405020304" pitchFamily="18" charset="0"/>
                <a:cs typeface="Times New Roman" panose="02020603050405020304" pitchFamily="18" charset="0"/>
              </a:rPr>
              <a:t>Let the derivative of </a:t>
            </a:r>
            <a:r>
              <a:rPr lang="en-US" altLang="zh-CN" sz="2000" i="1" dirty="0">
                <a:latin typeface="Times New Roman" panose="02020603050405020304" pitchFamily="18" charset="0"/>
                <a:cs typeface="Times New Roman" panose="02020603050405020304" pitchFamily="18" charset="0"/>
              </a:rPr>
              <a:t>α</a:t>
            </a:r>
            <a:r>
              <a:rPr lang="en-US" altLang="zh-CN" sz="2000" dirty="0">
                <a:latin typeface="Times New Roman" panose="02020603050405020304" pitchFamily="18" charset="0"/>
                <a:cs typeface="Times New Roman" panose="02020603050405020304" pitchFamily="18" charset="0"/>
              </a:rPr>
              <a:t> be zero</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we have</a:t>
            </a:r>
            <a:r>
              <a:rPr lang="en-US" altLang="zh-CN" sz="2000" i="1"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
        <p:nvSpPr>
          <p:cNvPr id="38" name="文本框 14">
            <a:extLst>
              <a:ext uri="{FF2B5EF4-FFF2-40B4-BE49-F238E27FC236}">
                <a16:creationId xmlns:a16="http://schemas.microsoft.com/office/drawing/2014/main" id="{B77A1E10-748E-FAD0-7B56-520DB0D3697E}"/>
              </a:ext>
            </a:extLst>
          </p:cNvPr>
          <p:cNvSpPr txBox="1">
            <a:spLocks noChangeArrowheads="1"/>
          </p:cNvSpPr>
          <p:nvPr/>
        </p:nvSpPr>
        <p:spPr bwMode="auto">
          <a:xfrm>
            <a:off x="898017" y="3994150"/>
            <a:ext cx="47554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2000" b="1" dirty="0">
                <a:latin typeface="Times New Roman" panose="02020603050405020304" pitchFamily="18" charset="0"/>
                <a:cs typeface="Times New Roman" panose="02020603050405020304" pitchFamily="18" charset="0"/>
              </a:rPr>
              <a:t>2. Data Representation With Sparse Prior</a:t>
            </a:r>
            <a:endParaRPr lang="zh-CN" altLang="en-US" sz="2000" b="1" dirty="0">
              <a:latin typeface="Times New Roman" panose="02020603050405020304" pitchFamily="18" charset="0"/>
              <a:cs typeface="Times New Roman" panose="02020603050405020304" pitchFamily="18" charset="0"/>
            </a:endParaRPr>
          </a:p>
        </p:txBody>
      </p:sp>
      <p:sp>
        <p:nvSpPr>
          <p:cNvPr id="39" name="文本框 15">
            <a:extLst>
              <a:ext uri="{FF2B5EF4-FFF2-40B4-BE49-F238E27FC236}">
                <a16:creationId xmlns:a16="http://schemas.microsoft.com/office/drawing/2014/main" id="{9EB02E79-48AD-321B-46AC-AE2AB8F7F205}"/>
              </a:ext>
            </a:extLst>
          </p:cNvPr>
          <p:cNvSpPr txBox="1">
            <a:spLocks noChangeArrowheads="1"/>
          </p:cNvSpPr>
          <p:nvPr/>
        </p:nvSpPr>
        <p:spPr bwMode="auto">
          <a:xfrm>
            <a:off x="1042619" y="2675043"/>
            <a:ext cx="10094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2000" dirty="0">
                <a:latin typeface="Times New Roman" panose="02020603050405020304" pitchFamily="18" charset="0"/>
                <a:cs typeface="Times New Roman" panose="02020603050405020304" pitchFamily="18" charset="0"/>
              </a:rPr>
              <a:t>      is the Toeplitz matrix obtained after averaging the SCM diagonals</a:t>
            </a:r>
            <a:r>
              <a:rPr lang="zh-CN" altLang="en-US"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α</a:t>
            </a:r>
            <a:r>
              <a:rPr lang="en-US" altLang="zh-CN" sz="2000" dirty="0">
                <a:latin typeface="Times New Roman" panose="02020603050405020304" pitchFamily="18" charset="0"/>
                <a:cs typeface="Times New Roman" panose="02020603050405020304" pitchFamily="18" charset="0"/>
              </a:rPr>
              <a:t> is shrinkage coefficient.</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40" name="对象 18">
            <a:extLst>
              <a:ext uri="{FF2B5EF4-FFF2-40B4-BE49-F238E27FC236}">
                <a16:creationId xmlns:a16="http://schemas.microsoft.com/office/drawing/2014/main" id="{35C98F64-66A4-84EB-018F-274BA0955925}"/>
              </a:ext>
            </a:extLst>
          </p:cNvPr>
          <p:cNvGraphicFramePr>
            <a:graphicFrameLocks noChangeAspect="1"/>
          </p:cNvGraphicFramePr>
          <p:nvPr>
            <p:extLst>
              <p:ext uri="{D42A27DB-BD31-4B8C-83A1-F6EECF244321}">
                <p14:modId xmlns:p14="http://schemas.microsoft.com/office/powerpoint/2010/main" val="4182912593"/>
              </p:ext>
            </p:extLst>
          </p:nvPr>
        </p:nvGraphicFramePr>
        <p:xfrm>
          <a:off x="4603667" y="4686293"/>
          <a:ext cx="3012616" cy="392874"/>
        </p:xfrm>
        <a:graphic>
          <a:graphicData uri="http://schemas.openxmlformats.org/presentationml/2006/ole">
            <mc:AlternateContent xmlns:mc="http://schemas.openxmlformats.org/markup-compatibility/2006">
              <mc:Choice xmlns:v="urn:schemas-microsoft-com:vml" Requires="v">
                <p:oleObj name="Equation" r:id="rId7" imgW="1854200" imgH="241300" progId="Equation.DSMT4">
                  <p:embed/>
                </p:oleObj>
              </mc:Choice>
              <mc:Fallback>
                <p:oleObj name="Equation" r:id="rId7" imgW="1854200" imgH="241300" progId="Equation.DSMT4">
                  <p:embed/>
                  <p:pic>
                    <p:nvPicPr>
                      <p:cNvPr id="10255" name="对象 18">
                        <a:extLst>
                          <a:ext uri="{FF2B5EF4-FFF2-40B4-BE49-F238E27FC236}">
                            <a16:creationId xmlns:a16="http://schemas.microsoft.com/office/drawing/2014/main" id="{007E3491-54A7-7C74-6109-A3261A0393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667" y="4686293"/>
                        <a:ext cx="3012616" cy="392874"/>
                      </a:xfrm>
                      <a:prstGeom prst="rect">
                        <a:avLst/>
                      </a:prstGeom>
                      <a:noFill/>
                      <a:ln>
                        <a:noFill/>
                      </a:ln>
                    </p:spPr>
                  </p:pic>
                </p:oleObj>
              </mc:Fallback>
            </mc:AlternateContent>
          </a:graphicData>
        </a:graphic>
      </p:graphicFrame>
      <p:graphicFrame>
        <p:nvGraphicFramePr>
          <p:cNvPr id="41" name="对象 19">
            <a:extLst>
              <a:ext uri="{FF2B5EF4-FFF2-40B4-BE49-F238E27FC236}">
                <a16:creationId xmlns:a16="http://schemas.microsoft.com/office/drawing/2014/main" id="{8C0118F8-1E1E-977D-B6EC-943068C95410}"/>
              </a:ext>
            </a:extLst>
          </p:cNvPr>
          <p:cNvGraphicFramePr>
            <a:graphicFrameLocks noChangeAspect="1"/>
          </p:cNvGraphicFramePr>
          <p:nvPr>
            <p:extLst>
              <p:ext uri="{D42A27DB-BD31-4B8C-83A1-F6EECF244321}">
                <p14:modId xmlns:p14="http://schemas.microsoft.com/office/powerpoint/2010/main" val="391959340"/>
              </p:ext>
            </p:extLst>
          </p:nvPr>
        </p:nvGraphicFramePr>
        <p:xfrm>
          <a:off x="7829243" y="5004300"/>
          <a:ext cx="2537492" cy="461207"/>
        </p:xfrm>
        <a:graphic>
          <a:graphicData uri="http://schemas.openxmlformats.org/presentationml/2006/ole">
            <mc:AlternateContent xmlns:mc="http://schemas.openxmlformats.org/markup-compatibility/2006">
              <mc:Choice xmlns:v="urn:schemas-microsoft-com:vml" Requires="v">
                <p:oleObj name="Equation" r:id="rId9" imgW="1536700" imgH="279400" progId="Equation.DSMT4">
                  <p:embed/>
                </p:oleObj>
              </mc:Choice>
              <mc:Fallback>
                <p:oleObj name="Equation" r:id="rId9" imgW="1536700" imgH="279400" progId="Equation.DSMT4">
                  <p:embed/>
                  <p:pic>
                    <p:nvPicPr>
                      <p:cNvPr id="10256" name="对象 19">
                        <a:extLst>
                          <a:ext uri="{FF2B5EF4-FFF2-40B4-BE49-F238E27FC236}">
                            <a16:creationId xmlns:a16="http://schemas.microsoft.com/office/drawing/2014/main" id="{3D4858C7-ADD4-6802-B621-461CE60607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9243" y="5004300"/>
                        <a:ext cx="2537492" cy="461207"/>
                      </a:xfrm>
                      <a:prstGeom prst="rect">
                        <a:avLst/>
                      </a:prstGeom>
                      <a:noFill/>
                      <a:ln>
                        <a:noFill/>
                      </a:ln>
                    </p:spPr>
                  </p:pic>
                </p:oleObj>
              </mc:Fallback>
            </mc:AlternateContent>
          </a:graphicData>
        </a:graphic>
      </p:graphicFrame>
      <p:graphicFrame>
        <p:nvGraphicFramePr>
          <p:cNvPr id="42" name="对象 20">
            <a:extLst>
              <a:ext uri="{FF2B5EF4-FFF2-40B4-BE49-F238E27FC236}">
                <a16:creationId xmlns:a16="http://schemas.microsoft.com/office/drawing/2014/main" id="{252EC2C3-8EC2-1911-0CF7-032305C211A2}"/>
              </a:ext>
            </a:extLst>
          </p:cNvPr>
          <p:cNvGraphicFramePr>
            <a:graphicFrameLocks noChangeAspect="1"/>
          </p:cNvGraphicFramePr>
          <p:nvPr>
            <p:extLst>
              <p:ext uri="{D42A27DB-BD31-4B8C-83A1-F6EECF244321}">
                <p14:modId xmlns:p14="http://schemas.microsoft.com/office/powerpoint/2010/main" val="3619500809"/>
              </p:ext>
            </p:extLst>
          </p:nvPr>
        </p:nvGraphicFramePr>
        <p:xfrm>
          <a:off x="1136076" y="5297078"/>
          <a:ext cx="1858413" cy="449736"/>
        </p:xfrm>
        <a:graphic>
          <a:graphicData uri="http://schemas.openxmlformats.org/presentationml/2006/ole">
            <mc:AlternateContent xmlns:mc="http://schemas.openxmlformats.org/markup-compatibility/2006">
              <mc:Choice xmlns:v="urn:schemas-microsoft-com:vml" Requires="v">
                <p:oleObj name="Equation" r:id="rId11" imgW="1155700" imgH="279400" progId="Equation.DSMT4">
                  <p:embed/>
                </p:oleObj>
              </mc:Choice>
              <mc:Fallback>
                <p:oleObj name="Equation" r:id="rId11" imgW="1155700" imgH="279400" progId="Equation.DSMT4">
                  <p:embed/>
                  <p:pic>
                    <p:nvPicPr>
                      <p:cNvPr id="10257" name="对象 20">
                        <a:extLst>
                          <a:ext uri="{FF2B5EF4-FFF2-40B4-BE49-F238E27FC236}">
                            <a16:creationId xmlns:a16="http://schemas.microsoft.com/office/drawing/2014/main" id="{8A231A81-82BA-CFED-D0DA-B0538326DEB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6076" y="5297078"/>
                        <a:ext cx="1858413" cy="449736"/>
                      </a:xfrm>
                      <a:prstGeom prst="rect">
                        <a:avLst/>
                      </a:prstGeom>
                      <a:noFill/>
                      <a:ln>
                        <a:noFill/>
                      </a:ln>
                    </p:spPr>
                  </p:pic>
                </p:oleObj>
              </mc:Fallback>
            </mc:AlternateContent>
          </a:graphicData>
        </a:graphic>
      </p:graphicFrame>
      <p:graphicFrame>
        <p:nvGraphicFramePr>
          <p:cNvPr id="43" name="对象 21">
            <a:extLst>
              <a:ext uri="{FF2B5EF4-FFF2-40B4-BE49-F238E27FC236}">
                <a16:creationId xmlns:a16="http://schemas.microsoft.com/office/drawing/2014/main" id="{A8E1C813-9204-2828-7ACA-23FCB8D8E3B3}"/>
              </a:ext>
            </a:extLst>
          </p:cNvPr>
          <p:cNvGraphicFramePr>
            <a:graphicFrameLocks noChangeAspect="1"/>
          </p:cNvGraphicFramePr>
          <p:nvPr>
            <p:extLst>
              <p:ext uri="{D42A27DB-BD31-4B8C-83A1-F6EECF244321}">
                <p14:modId xmlns:p14="http://schemas.microsoft.com/office/powerpoint/2010/main" val="1933933817"/>
              </p:ext>
            </p:extLst>
          </p:nvPr>
        </p:nvGraphicFramePr>
        <p:xfrm>
          <a:off x="5601009" y="5950439"/>
          <a:ext cx="989982" cy="394126"/>
        </p:xfrm>
        <a:graphic>
          <a:graphicData uri="http://schemas.openxmlformats.org/presentationml/2006/ole">
            <mc:AlternateContent xmlns:mc="http://schemas.openxmlformats.org/markup-compatibility/2006">
              <mc:Choice xmlns:v="urn:schemas-microsoft-com:vml" Requires="v">
                <p:oleObj name="Equation" r:id="rId13" imgW="571320" imgH="228600" progId="Equation.DSMT4">
                  <p:embed/>
                </p:oleObj>
              </mc:Choice>
              <mc:Fallback>
                <p:oleObj name="Equation" r:id="rId13" imgW="571320" imgH="228600" progId="Equation.DSMT4">
                  <p:embed/>
                  <p:pic>
                    <p:nvPicPr>
                      <p:cNvPr id="10258" name="对象 21">
                        <a:extLst>
                          <a:ext uri="{FF2B5EF4-FFF2-40B4-BE49-F238E27FC236}">
                            <a16:creationId xmlns:a16="http://schemas.microsoft.com/office/drawing/2014/main" id="{50F07B48-5C7D-48F5-B856-F6E2319163EE}"/>
                          </a:ext>
                        </a:extLst>
                      </p:cNvPr>
                      <p:cNvPicPr>
                        <a:picLocks noChangeAspect="1" noChangeArrowheads="1"/>
                      </p:cNvPicPr>
                      <p:nvPr/>
                    </p:nvPicPr>
                    <p:blipFill>
                      <a:blip r:embed="rId14"/>
                      <a:srcRect/>
                      <a:stretch>
                        <a:fillRect/>
                      </a:stretch>
                    </p:blipFill>
                    <p:spPr bwMode="auto">
                      <a:xfrm>
                        <a:off x="5601009" y="5950439"/>
                        <a:ext cx="989982" cy="394126"/>
                      </a:xfrm>
                      <a:prstGeom prst="rect">
                        <a:avLst/>
                      </a:prstGeom>
                      <a:noFill/>
                      <a:ln>
                        <a:noFill/>
                      </a:ln>
                    </p:spPr>
                  </p:pic>
                </p:oleObj>
              </mc:Fallback>
            </mc:AlternateContent>
          </a:graphicData>
        </a:graphic>
      </p:graphicFrame>
      <p:sp>
        <p:nvSpPr>
          <p:cNvPr id="44" name="文本框 22">
            <a:extLst>
              <a:ext uri="{FF2B5EF4-FFF2-40B4-BE49-F238E27FC236}">
                <a16:creationId xmlns:a16="http://schemas.microsoft.com/office/drawing/2014/main" id="{DE6B7925-29FB-3559-68A0-AAD45856F4EB}"/>
              </a:ext>
            </a:extLst>
          </p:cNvPr>
          <p:cNvSpPr txBox="1">
            <a:spLocks noChangeArrowheads="1"/>
          </p:cNvSpPr>
          <p:nvPr/>
        </p:nvSpPr>
        <p:spPr bwMode="auto">
          <a:xfrm>
            <a:off x="1055319" y="4340225"/>
            <a:ext cx="7578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2000" dirty="0">
                <a:latin typeface="Times New Roman" panose="02020603050405020304" pitchFamily="18" charset="0"/>
                <a:cs typeface="Times New Roman" panose="02020603050405020304" pitchFamily="18" charset="0"/>
              </a:rPr>
              <a:t>    First, the enhanced SCM can is vectorized</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45" name="对象 24">
            <a:extLst>
              <a:ext uri="{FF2B5EF4-FFF2-40B4-BE49-F238E27FC236}">
                <a16:creationId xmlns:a16="http://schemas.microsoft.com/office/drawing/2014/main" id="{75C67C1C-252C-EBAB-53A4-3404A396CE73}"/>
              </a:ext>
            </a:extLst>
          </p:cNvPr>
          <p:cNvGraphicFramePr>
            <a:graphicFrameLocks noChangeAspect="1"/>
          </p:cNvGraphicFramePr>
          <p:nvPr>
            <p:extLst>
              <p:ext uri="{D42A27DB-BD31-4B8C-83A1-F6EECF244321}">
                <p14:modId xmlns:p14="http://schemas.microsoft.com/office/powerpoint/2010/main" val="248736877"/>
              </p:ext>
            </p:extLst>
          </p:nvPr>
        </p:nvGraphicFramePr>
        <p:xfrm>
          <a:off x="1847883" y="5049103"/>
          <a:ext cx="2068548" cy="366398"/>
        </p:xfrm>
        <a:graphic>
          <a:graphicData uri="http://schemas.openxmlformats.org/presentationml/2006/ole">
            <mc:AlternateContent xmlns:mc="http://schemas.openxmlformats.org/markup-compatibility/2006">
              <mc:Choice xmlns:v="urn:schemas-microsoft-com:vml" Requires="v">
                <p:oleObj name="Equation" r:id="rId15" imgW="1295400" imgH="228600" progId="Equation.DSMT4">
                  <p:embed/>
                </p:oleObj>
              </mc:Choice>
              <mc:Fallback>
                <p:oleObj name="Equation" r:id="rId15" imgW="1295400" imgH="228600" progId="Equation.DSMT4">
                  <p:embed/>
                  <p:pic>
                    <p:nvPicPr>
                      <p:cNvPr id="10260" name="对象 24">
                        <a:extLst>
                          <a:ext uri="{FF2B5EF4-FFF2-40B4-BE49-F238E27FC236}">
                            <a16:creationId xmlns:a16="http://schemas.microsoft.com/office/drawing/2014/main" id="{B67EAE02-D874-9C86-94C1-1480BCBDB78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47883" y="5049103"/>
                        <a:ext cx="2068548" cy="366398"/>
                      </a:xfrm>
                      <a:prstGeom prst="rect">
                        <a:avLst/>
                      </a:prstGeom>
                      <a:noFill/>
                      <a:ln>
                        <a:noFill/>
                      </a:ln>
                    </p:spPr>
                  </p:pic>
                </p:oleObj>
              </mc:Fallback>
            </mc:AlternateContent>
          </a:graphicData>
        </a:graphic>
      </p:graphicFrame>
      <p:graphicFrame>
        <p:nvGraphicFramePr>
          <p:cNvPr id="46" name="对象 26">
            <a:extLst>
              <a:ext uri="{FF2B5EF4-FFF2-40B4-BE49-F238E27FC236}">
                <a16:creationId xmlns:a16="http://schemas.microsoft.com/office/drawing/2014/main" id="{75BFFDF3-EC33-E7AB-9A0B-ED20F2F1D7B2}"/>
              </a:ext>
            </a:extLst>
          </p:cNvPr>
          <p:cNvGraphicFramePr>
            <a:graphicFrameLocks noChangeAspect="1"/>
          </p:cNvGraphicFramePr>
          <p:nvPr>
            <p:extLst>
              <p:ext uri="{D42A27DB-BD31-4B8C-83A1-F6EECF244321}">
                <p14:modId xmlns:p14="http://schemas.microsoft.com/office/powerpoint/2010/main" val="752209195"/>
              </p:ext>
            </p:extLst>
          </p:nvPr>
        </p:nvGraphicFramePr>
        <p:xfrm>
          <a:off x="1128008" y="2700966"/>
          <a:ext cx="356230" cy="356230"/>
        </p:xfrm>
        <a:graphic>
          <a:graphicData uri="http://schemas.openxmlformats.org/presentationml/2006/ole">
            <mc:AlternateContent xmlns:mc="http://schemas.openxmlformats.org/markup-compatibility/2006">
              <mc:Choice xmlns:v="urn:schemas-microsoft-com:vml" Requires="v">
                <p:oleObj name="Equation" r:id="rId17" imgW="228600" imgH="228600" progId="Equation.DSMT4">
                  <p:embed/>
                </p:oleObj>
              </mc:Choice>
              <mc:Fallback>
                <p:oleObj name="Equation" r:id="rId17" imgW="228600" imgH="228600" progId="Equation.DSMT4">
                  <p:embed/>
                  <p:pic>
                    <p:nvPicPr>
                      <p:cNvPr id="10261" name="对象 26">
                        <a:extLst>
                          <a:ext uri="{FF2B5EF4-FFF2-40B4-BE49-F238E27FC236}">
                            <a16:creationId xmlns:a16="http://schemas.microsoft.com/office/drawing/2014/main" id="{A092BC62-44F0-5414-606A-7C51AE37903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28008" y="2700966"/>
                        <a:ext cx="356230" cy="35623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52505999"/>
      </p:ext>
    </p:extLst>
  </p:cSld>
  <p:clrMapOvr>
    <a:masterClrMapping/>
  </p:clrMapOvr>
  <mc:AlternateContent xmlns:mc="http://schemas.openxmlformats.org/markup-compatibility/2006">
    <mc:Choice xmlns:p14="http://schemas.microsoft.com/office/powerpoint/2010/main" Requires="p14">
      <p:transition>
        <p14:warp dir="i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anim calcmode="lin" valueType="num">
                                      <p:cBhvr>
                                        <p:cTn id="48" dur="1000" fill="hold"/>
                                        <p:tgtEl>
                                          <p:spTgt spid="38"/>
                                        </p:tgtEl>
                                        <p:attrNameLst>
                                          <p:attrName>ppt_x</p:attrName>
                                        </p:attrNameLst>
                                      </p:cBhvr>
                                      <p:tavLst>
                                        <p:tav tm="0">
                                          <p:val>
                                            <p:strVal val="#ppt_x"/>
                                          </p:val>
                                        </p:tav>
                                        <p:tav tm="100000">
                                          <p:val>
                                            <p:strVal val="#ppt_x"/>
                                          </p:val>
                                        </p:tav>
                                      </p:tavLst>
                                    </p:anim>
                                    <p:anim calcmode="lin" valueType="num">
                                      <p:cBhvr>
                                        <p:cTn id="49" dur="1000" fill="hold"/>
                                        <p:tgtEl>
                                          <p:spTgt spid="3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0"/>
                                        <p:tgtEl>
                                          <p:spTgt spid="43"/>
                                        </p:tgtEl>
                                      </p:cBhvr>
                                    </p:animEffect>
                                    <p:anim calcmode="lin" valueType="num">
                                      <p:cBhvr>
                                        <p:cTn id="73" dur="1000" fill="hold"/>
                                        <p:tgtEl>
                                          <p:spTgt spid="43"/>
                                        </p:tgtEl>
                                        <p:attrNameLst>
                                          <p:attrName>ppt_x</p:attrName>
                                        </p:attrNameLst>
                                      </p:cBhvr>
                                      <p:tavLst>
                                        <p:tav tm="0">
                                          <p:val>
                                            <p:strVal val="#ppt_x"/>
                                          </p:val>
                                        </p:tav>
                                        <p:tav tm="100000">
                                          <p:val>
                                            <p:strVal val="#ppt_x"/>
                                          </p:val>
                                        </p:tav>
                                      </p:tavLst>
                                    </p:anim>
                                    <p:anim calcmode="lin" valueType="num">
                                      <p:cBhvr>
                                        <p:cTn id="74" dur="1000" fill="hold"/>
                                        <p:tgtEl>
                                          <p:spTgt spid="4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1000"/>
                                        <p:tgtEl>
                                          <p:spTgt spid="45"/>
                                        </p:tgtEl>
                                      </p:cBhvr>
                                    </p:animEffect>
                                    <p:anim calcmode="lin" valueType="num">
                                      <p:cBhvr>
                                        <p:cTn id="83" dur="1000" fill="hold"/>
                                        <p:tgtEl>
                                          <p:spTgt spid="45"/>
                                        </p:tgtEl>
                                        <p:attrNameLst>
                                          <p:attrName>ppt_x</p:attrName>
                                        </p:attrNameLst>
                                      </p:cBhvr>
                                      <p:tavLst>
                                        <p:tav tm="0">
                                          <p:val>
                                            <p:strVal val="#ppt_x"/>
                                          </p:val>
                                        </p:tav>
                                        <p:tav tm="100000">
                                          <p:val>
                                            <p:strVal val="#ppt_x"/>
                                          </p:val>
                                        </p:tav>
                                      </p:tavLst>
                                    </p:anim>
                                    <p:anim calcmode="lin" valueType="num">
                                      <p:cBhvr>
                                        <p:cTn id="84" dur="1000" fill="hold"/>
                                        <p:tgtEl>
                                          <p:spTgt spid="45"/>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1000"/>
                                        <p:tgtEl>
                                          <p:spTgt spid="46"/>
                                        </p:tgtEl>
                                      </p:cBhvr>
                                    </p:animEffect>
                                    <p:anim calcmode="lin" valueType="num">
                                      <p:cBhvr>
                                        <p:cTn id="88" dur="1000" fill="hold"/>
                                        <p:tgtEl>
                                          <p:spTgt spid="46"/>
                                        </p:tgtEl>
                                        <p:attrNameLst>
                                          <p:attrName>ppt_x</p:attrName>
                                        </p:attrNameLst>
                                      </p:cBhvr>
                                      <p:tavLst>
                                        <p:tav tm="0">
                                          <p:val>
                                            <p:strVal val="#ppt_x"/>
                                          </p:val>
                                        </p:tav>
                                        <p:tav tm="100000">
                                          <p:val>
                                            <p:strVal val="#ppt_x"/>
                                          </p:val>
                                        </p:tav>
                                      </p:tavLst>
                                    </p:anim>
                                    <p:anim calcmode="lin" valueType="num">
                                      <p:cBhvr>
                                        <p:cTn id="8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35" grpId="0"/>
      <p:bldP spid="36" grpId="0"/>
      <p:bldP spid="37" grpId="0"/>
      <p:bldP spid="38" grpId="0"/>
      <p:bldP spid="39"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1">
            <a:extLst>
              <a:ext uri="{FF2B5EF4-FFF2-40B4-BE49-F238E27FC236}">
                <a16:creationId xmlns:a16="http://schemas.microsoft.com/office/drawing/2014/main" id="{50996455-4804-7EA9-3002-04828FE85250}"/>
              </a:ext>
            </a:extLst>
          </p:cNvPr>
          <p:cNvSpPr>
            <a:spLocks noChangeShapeType="1"/>
          </p:cNvSpPr>
          <p:nvPr/>
        </p:nvSpPr>
        <p:spPr bwMode="black">
          <a:xfrm>
            <a:off x="903727" y="975270"/>
            <a:ext cx="30686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Rectangle 32">
            <a:extLst>
              <a:ext uri="{FF2B5EF4-FFF2-40B4-BE49-F238E27FC236}">
                <a16:creationId xmlns:a16="http://schemas.microsoft.com/office/drawing/2014/main" id="{F96947ED-27BF-2C2C-6901-5647684AD240}"/>
              </a:ext>
            </a:extLst>
          </p:cNvPr>
          <p:cNvSpPr>
            <a:spLocks noChangeArrowheads="1"/>
          </p:cNvSpPr>
          <p:nvPr/>
        </p:nvSpPr>
        <p:spPr bwMode="black">
          <a:xfrm>
            <a:off x="1095814" y="587920"/>
            <a:ext cx="3552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zh-CN" sz="2000" b="1" dirty="0"/>
              <a:t>PROPOSED METHOD</a:t>
            </a:r>
          </a:p>
        </p:txBody>
      </p:sp>
      <p:sp>
        <p:nvSpPr>
          <p:cNvPr id="36" name="Oval 38">
            <a:extLst>
              <a:ext uri="{FF2B5EF4-FFF2-40B4-BE49-F238E27FC236}">
                <a16:creationId xmlns:a16="http://schemas.microsoft.com/office/drawing/2014/main" id="{4CF944EC-DE9B-EA72-FA73-96A1C72E4084}"/>
              </a:ext>
            </a:extLst>
          </p:cNvPr>
          <p:cNvSpPr>
            <a:spLocks noChangeArrowheads="1"/>
          </p:cNvSpPr>
          <p:nvPr/>
        </p:nvSpPr>
        <p:spPr bwMode="gray">
          <a:xfrm>
            <a:off x="803714" y="638091"/>
            <a:ext cx="314325" cy="324000"/>
          </a:xfrm>
          <a:prstGeom prst="ellipse">
            <a:avLst/>
          </a:prstGeom>
          <a:solidFill>
            <a:schemeClr val="bg1">
              <a:lumMod val="65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defRPr/>
            </a:pPr>
            <a:endParaRPr lang="zh-CN" altLang="en-US">
              <a:solidFill>
                <a:schemeClr val="tx2"/>
              </a:solidFill>
            </a:endParaRPr>
          </a:p>
        </p:txBody>
      </p:sp>
      <p:sp>
        <p:nvSpPr>
          <p:cNvPr id="46" name="文本框 3">
            <a:extLst>
              <a:ext uri="{FF2B5EF4-FFF2-40B4-BE49-F238E27FC236}">
                <a16:creationId xmlns:a16="http://schemas.microsoft.com/office/drawing/2014/main" id="{15D04AB9-68FD-6465-D1EE-DE3335857798}"/>
              </a:ext>
            </a:extLst>
          </p:cNvPr>
          <p:cNvSpPr txBox="1">
            <a:spLocks noChangeArrowheads="1"/>
          </p:cNvSpPr>
          <p:nvPr/>
        </p:nvSpPr>
        <p:spPr bwMode="auto">
          <a:xfrm>
            <a:off x="903727" y="1131081"/>
            <a:ext cx="4225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2000" b="1" dirty="0">
                <a:latin typeface="Times New Roman" panose="02020603050405020304" pitchFamily="18" charset="0"/>
                <a:cs typeface="Times New Roman" panose="02020603050405020304" pitchFamily="18" charset="0"/>
              </a:rPr>
              <a:t>3. Deep Convolution Network (DCN)</a:t>
            </a:r>
            <a:endParaRPr lang="zh-CN" altLang="en-US" sz="2000" b="1" dirty="0">
              <a:latin typeface="Times New Roman" panose="02020603050405020304" pitchFamily="18" charset="0"/>
              <a:cs typeface="Times New Roman" panose="02020603050405020304" pitchFamily="18" charset="0"/>
            </a:endParaRPr>
          </a:p>
        </p:txBody>
      </p:sp>
      <p:sp>
        <p:nvSpPr>
          <p:cNvPr id="47" name="文本框 6">
            <a:extLst>
              <a:ext uri="{FF2B5EF4-FFF2-40B4-BE49-F238E27FC236}">
                <a16:creationId xmlns:a16="http://schemas.microsoft.com/office/drawing/2014/main" id="{342193B8-A1C1-AC68-CCA4-27A60DF744E5}"/>
              </a:ext>
            </a:extLst>
          </p:cNvPr>
          <p:cNvSpPr txBox="1">
            <a:spLocks noChangeArrowheads="1"/>
          </p:cNvSpPr>
          <p:nvPr/>
        </p:nvSpPr>
        <p:spPr bwMode="auto">
          <a:xfrm>
            <a:off x="931067" y="1671093"/>
            <a:ext cx="526343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zh-CN" sz="2000" dirty="0">
                <a:latin typeface="Times New Roman" panose="02020603050405020304" pitchFamily="18" charset="0"/>
                <a:cs typeface="Times New Roman" panose="02020603050405020304" pitchFamily="18" charset="0"/>
              </a:rPr>
              <a:t>    The function of the neural network is to restore sparse spectrum to achieve DOA estimation. The network structure consists of five layers and each layer using Convolution 1D, followed by a </a:t>
            </a:r>
            <a:r>
              <a:rPr lang="en-US" altLang="zh-CN" sz="2000" dirty="0" err="1">
                <a:latin typeface="Times New Roman" panose="02020603050405020304" pitchFamily="18" charset="0"/>
                <a:cs typeface="Times New Roman" panose="02020603050405020304" pitchFamily="18" charset="0"/>
              </a:rPr>
              <a:t>BatchNorm</a:t>
            </a:r>
            <a:r>
              <a:rPr lang="en-US" altLang="zh-CN" sz="2000" dirty="0">
                <a:latin typeface="Times New Roman" panose="02020603050405020304" pitchFamily="18" charset="0"/>
                <a:cs typeface="Times New Roman" panose="02020603050405020304" pitchFamily="18" charset="0"/>
              </a:rPr>
              <a:t> layer and non-linear activation layer </a:t>
            </a:r>
            <a:r>
              <a:rPr lang="en-US" altLang="zh-CN" sz="2000" dirty="0" err="1">
                <a:latin typeface="Times New Roman" panose="02020603050405020304" pitchFamily="18" charset="0"/>
                <a:cs typeface="Times New Roman" panose="02020603050405020304" pitchFamily="18" charset="0"/>
              </a:rPr>
              <a:t>ReLU</a:t>
            </a:r>
            <a:r>
              <a:rPr lang="en-US" altLang="zh-CN" sz="2000" dirty="0">
                <a:latin typeface="Times New Roman" panose="02020603050405020304" pitchFamily="18" charset="0"/>
                <a:cs typeface="Times New Roman" panose="02020603050405020304" pitchFamily="18" charset="0"/>
              </a:rPr>
              <a:t>. </a:t>
            </a:r>
          </a:p>
          <a:p>
            <a:pPr algn="just">
              <a:spcBef>
                <a:spcPct val="0"/>
              </a:spcBef>
              <a:buClrTx/>
              <a:buFontTx/>
              <a:buNone/>
            </a:pPr>
            <a:r>
              <a:rPr lang="en-US" altLang="zh-CN" sz="2000" dirty="0">
                <a:latin typeface="Times New Roman" panose="02020603050405020304" pitchFamily="18" charset="0"/>
                <a:cs typeface="Times New Roman" panose="02020603050405020304" pitchFamily="18" charset="0"/>
              </a:rPr>
              <a:t>    Next, We generate large datasets using different combinations of the two sources at different signal-to-noise ratios (SNRs) to train and test the network, using the Adam optimizer and the mean squared error (MSE) loss function.</a:t>
            </a:r>
            <a:endParaRPr lang="zh-CN" altLang="en-US" sz="2400" dirty="0">
              <a:latin typeface="Times New Roman" panose="02020603050405020304" pitchFamily="18" charset="0"/>
              <a:cs typeface="Times New Roman" panose="02020603050405020304" pitchFamily="18" charset="0"/>
            </a:endParaRPr>
          </a:p>
        </p:txBody>
      </p:sp>
      <p:sp>
        <p:nvSpPr>
          <p:cNvPr id="48" name="矩形 47">
            <a:extLst>
              <a:ext uri="{FF2B5EF4-FFF2-40B4-BE49-F238E27FC236}">
                <a16:creationId xmlns:a16="http://schemas.microsoft.com/office/drawing/2014/main" id="{3AB1B54F-296E-34F5-82D7-7EAE4148F009}"/>
              </a:ext>
            </a:extLst>
          </p:cNvPr>
          <p:cNvSpPr/>
          <p:nvPr/>
        </p:nvSpPr>
        <p:spPr>
          <a:xfrm>
            <a:off x="7212388" y="2059068"/>
            <a:ext cx="1223962" cy="287338"/>
          </a:xfrm>
          <a:prstGeom prst="rect">
            <a:avLst/>
          </a:prstGeom>
          <a:solidFill>
            <a:schemeClr val="bg1"/>
          </a:solidFill>
          <a:ln w="19050">
            <a:solidFill>
              <a:schemeClr val="tx1"/>
            </a:solidFill>
          </a:ln>
        </p:spPr>
        <p:style>
          <a:lnRef idx="2">
            <a:schemeClr val="dk1">
              <a:shade val="15000"/>
            </a:schemeClr>
          </a:lnRef>
          <a:fillRef idx="1">
            <a:schemeClr val="dk1"/>
          </a:fillRef>
          <a:effectRef idx="0">
            <a:schemeClr val="dk1"/>
          </a:effectRef>
          <a:fontRef idx="minor">
            <a:schemeClr val="lt1"/>
          </a:fontRef>
        </p:style>
        <p:txBody>
          <a:bodyPr anchor="ctr"/>
          <a:lstStyle/>
          <a:p>
            <a:pPr algn="ctr">
              <a:defRPr/>
            </a:pPr>
            <a:r>
              <a:rPr lang="en-US" altLang="zh-CN" sz="2000" dirty="0">
                <a:solidFill>
                  <a:schemeClr val="tx1"/>
                </a:solidFill>
                <a:latin typeface="Times New Roman" panose="02020603050405020304" pitchFamily="18" charset="0"/>
                <a:cs typeface="Times New Roman" panose="02020603050405020304" pitchFamily="18" charset="0"/>
              </a:rPr>
              <a:t>Input</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cxnSp>
        <p:nvCxnSpPr>
          <p:cNvPr id="49" name="直接箭头连接符 48">
            <a:extLst>
              <a:ext uri="{FF2B5EF4-FFF2-40B4-BE49-F238E27FC236}">
                <a16:creationId xmlns:a16="http://schemas.microsoft.com/office/drawing/2014/main" id="{C9E1796A-C5E8-A65D-CA6E-238D02CA6D4A}"/>
              </a:ext>
            </a:extLst>
          </p:cNvPr>
          <p:cNvCxnSpPr>
            <a:cxnSpLocks/>
            <a:stCxn id="48" idx="2"/>
            <a:endCxn id="50" idx="0"/>
          </p:cNvCxnSpPr>
          <p:nvPr/>
        </p:nvCxnSpPr>
        <p:spPr>
          <a:xfrm>
            <a:off x="7823575" y="2346406"/>
            <a:ext cx="0" cy="2667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0" name="矩形 49">
            <a:extLst>
              <a:ext uri="{FF2B5EF4-FFF2-40B4-BE49-F238E27FC236}">
                <a16:creationId xmlns:a16="http://schemas.microsoft.com/office/drawing/2014/main" id="{2B4585C8-3B29-A9CD-04E6-C3599ECB8FD8}"/>
              </a:ext>
            </a:extLst>
          </p:cNvPr>
          <p:cNvSpPr/>
          <p:nvPr/>
        </p:nvSpPr>
        <p:spPr>
          <a:xfrm>
            <a:off x="7085388" y="2613106"/>
            <a:ext cx="1476375" cy="287337"/>
          </a:xfrm>
          <a:prstGeom prst="rect">
            <a:avLst/>
          </a:prstGeom>
          <a:solidFill>
            <a:schemeClr val="bg1"/>
          </a:solidFill>
          <a:ln w="19050">
            <a:solidFill>
              <a:schemeClr val="tx1"/>
            </a:solidFill>
          </a:ln>
        </p:spPr>
        <p:style>
          <a:lnRef idx="2">
            <a:schemeClr val="dk1">
              <a:shade val="15000"/>
            </a:schemeClr>
          </a:lnRef>
          <a:fillRef idx="1">
            <a:schemeClr val="dk1"/>
          </a:fillRef>
          <a:effectRef idx="0">
            <a:schemeClr val="dk1"/>
          </a:effectRef>
          <a:fontRef idx="minor">
            <a:schemeClr val="lt1"/>
          </a:fontRef>
        </p:style>
        <p:txBody>
          <a:bodyPr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Layer1</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51" name="矩形 50">
            <a:extLst>
              <a:ext uri="{FF2B5EF4-FFF2-40B4-BE49-F238E27FC236}">
                <a16:creationId xmlns:a16="http://schemas.microsoft.com/office/drawing/2014/main" id="{847A297D-9BE9-457F-D8B7-E4CD3D539393}"/>
              </a:ext>
            </a:extLst>
          </p:cNvPr>
          <p:cNvSpPr/>
          <p:nvPr/>
        </p:nvSpPr>
        <p:spPr>
          <a:xfrm>
            <a:off x="7085388" y="3167143"/>
            <a:ext cx="1476375" cy="287338"/>
          </a:xfrm>
          <a:prstGeom prst="rect">
            <a:avLst/>
          </a:prstGeom>
          <a:solidFill>
            <a:schemeClr val="bg1"/>
          </a:solidFill>
          <a:ln w="19050">
            <a:solidFill>
              <a:schemeClr val="tx1"/>
            </a:solidFill>
          </a:ln>
        </p:spPr>
        <p:style>
          <a:lnRef idx="2">
            <a:schemeClr val="dk1">
              <a:shade val="15000"/>
            </a:schemeClr>
          </a:lnRef>
          <a:fillRef idx="1">
            <a:schemeClr val="dk1"/>
          </a:fillRef>
          <a:effectRef idx="0">
            <a:schemeClr val="dk1"/>
          </a:effectRef>
          <a:fontRef idx="minor">
            <a:schemeClr val="lt1"/>
          </a:fontRef>
        </p:style>
        <p:txBody>
          <a:bodyPr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Layer2</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EAE97E84-4798-C81E-B58B-9F5DF3566CDF}"/>
              </a:ext>
            </a:extLst>
          </p:cNvPr>
          <p:cNvSpPr/>
          <p:nvPr/>
        </p:nvSpPr>
        <p:spPr>
          <a:xfrm>
            <a:off x="7085388" y="4543506"/>
            <a:ext cx="1476375" cy="287337"/>
          </a:xfrm>
          <a:prstGeom prst="rect">
            <a:avLst/>
          </a:prstGeom>
          <a:solidFill>
            <a:schemeClr val="bg1"/>
          </a:solidFill>
          <a:ln w="19050">
            <a:solidFill>
              <a:schemeClr val="tx1"/>
            </a:solidFill>
          </a:ln>
        </p:spPr>
        <p:style>
          <a:lnRef idx="2">
            <a:schemeClr val="dk1">
              <a:shade val="15000"/>
            </a:schemeClr>
          </a:lnRef>
          <a:fillRef idx="1">
            <a:schemeClr val="dk1"/>
          </a:fillRef>
          <a:effectRef idx="0">
            <a:schemeClr val="dk1"/>
          </a:effectRef>
          <a:fontRef idx="minor">
            <a:schemeClr val="lt1"/>
          </a:fontRef>
        </p:style>
        <p:txBody>
          <a:bodyPr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Layer5</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cxnSp>
        <p:nvCxnSpPr>
          <p:cNvPr id="53" name="直接箭头连接符 52">
            <a:extLst>
              <a:ext uri="{FF2B5EF4-FFF2-40B4-BE49-F238E27FC236}">
                <a16:creationId xmlns:a16="http://schemas.microsoft.com/office/drawing/2014/main" id="{C60EEBB9-AE83-A97A-D494-344FC6229B45}"/>
              </a:ext>
            </a:extLst>
          </p:cNvPr>
          <p:cNvCxnSpPr>
            <a:cxnSpLocks/>
            <a:stCxn id="51" idx="2"/>
          </p:cNvCxnSpPr>
          <p:nvPr/>
        </p:nvCxnSpPr>
        <p:spPr>
          <a:xfrm>
            <a:off x="7823575" y="3454481"/>
            <a:ext cx="0" cy="26035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4" name="直接箭头连接符 53">
            <a:extLst>
              <a:ext uri="{FF2B5EF4-FFF2-40B4-BE49-F238E27FC236}">
                <a16:creationId xmlns:a16="http://schemas.microsoft.com/office/drawing/2014/main" id="{F8D0F489-C56A-42A8-01B9-C2304D10E93B}"/>
              </a:ext>
            </a:extLst>
          </p:cNvPr>
          <p:cNvCxnSpPr>
            <a:cxnSpLocks/>
            <a:endCxn id="52" idx="0"/>
          </p:cNvCxnSpPr>
          <p:nvPr/>
        </p:nvCxnSpPr>
        <p:spPr>
          <a:xfrm>
            <a:off x="7823575" y="4256168"/>
            <a:ext cx="0" cy="28733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5" name="矩形 54">
            <a:extLst>
              <a:ext uri="{FF2B5EF4-FFF2-40B4-BE49-F238E27FC236}">
                <a16:creationId xmlns:a16="http://schemas.microsoft.com/office/drawing/2014/main" id="{43EA6EDC-7BEE-ACFE-8C28-E67595295B53}"/>
              </a:ext>
            </a:extLst>
          </p:cNvPr>
          <p:cNvSpPr/>
          <p:nvPr/>
        </p:nvSpPr>
        <p:spPr>
          <a:xfrm>
            <a:off x="6613451" y="1585993"/>
            <a:ext cx="4647481" cy="4336342"/>
          </a:xfrm>
          <a:prstGeom prst="rect">
            <a:avLst/>
          </a:prstGeom>
          <a:noFill/>
          <a:ln w="19050">
            <a:solidFill>
              <a:schemeClr val="bg2">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56" name="直接箭头连接符 55">
            <a:extLst>
              <a:ext uri="{FF2B5EF4-FFF2-40B4-BE49-F238E27FC236}">
                <a16:creationId xmlns:a16="http://schemas.microsoft.com/office/drawing/2014/main" id="{3C16DCF2-EF03-5B69-B8B8-B642261E2ED5}"/>
              </a:ext>
            </a:extLst>
          </p:cNvPr>
          <p:cNvCxnSpPr/>
          <p:nvPr/>
        </p:nvCxnSpPr>
        <p:spPr>
          <a:xfrm>
            <a:off x="7842625" y="4830843"/>
            <a:ext cx="0" cy="26193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7" name="直接连接符 56">
            <a:extLst>
              <a:ext uri="{FF2B5EF4-FFF2-40B4-BE49-F238E27FC236}">
                <a16:creationId xmlns:a16="http://schemas.microsoft.com/office/drawing/2014/main" id="{D77C0C4B-1800-E080-3B63-AC003DF6B223}"/>
              </a:ext>
            </a:extLst>
          </p:cNvPr>
          <p:cNvCxnSpPr>
            <a:cxnSpLocks/>
            <a:stCxn id="50" idx="3"/>
          </p:cNvCxnSpPr>
          <p:nvPr/>
        </p:nvCxnSpPr>
        <p:spPr>
          <a:xfrm>
            <a:off x="8561763" y="2757568"/>
            <a:ext cx="684212" cy="827088"/>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58" name="直接连接符 57">
            <a:extLst>
              <a:ext uri="{FF2B5EF4-FFF2-40B4-BE49-F238E27FC236}">
                <a16:creationId xmlns:a16="http://schemas.microsoft.com/office/drawing/2014/main" id="{9B9290AB-F595-C98A-64B8-E5DE9125096F}"/>
              </a:ext>
            </a:extLst>
          </p:cNvPr>
          <p:cNvCxnSpPr>
            <a:cxnSpLocks/>
            <a:stCxn id="52" idx="3"/>
            <a:endCxn id="63" idx="1"/>
          </p:cNvCxnSpPr>
          <p:nvPr/>
        </p:nvCxnSpPr>
        <p:spPr>
          <a:xfrm flipV="1">
            <a:off x="8561763" y="3576718"/>
            <a:ext cx="682625" cy="1111250"/>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59" name="直接连接符 58">
            <a:extLst>
              <a:ext uri="{FF2B5EF4-FFF2-40B4-BE49-F238E27FC236}">
                <a16:creationId xmlns:a16="http://schemas.microsoft.com/office/drawing/2014/main" id="{7EFEA8D3-3682-EAF0-40C9-1CE0B22D30D6}"/>
              </a:ext>
            </a:extLst>
          </p:cNvPr>
          <p:cNvCxnSpPr>
            <a:stCxn id="51" idx="3"/>
          </p:cNvCxnSpPr>
          <p:nvPr/>
        </p:nvCxnSpPr>
        <p:spPr>
          <a:xfrm>
            <a:off x="8561763" y="3310018"/>
            <a:ext cx="684212" cy="274638"/>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60" name="直接连接符 59">
            <a:extLst>
              <a:ext uri="{FF2B5EF4-FFF2-40B4-BE49-F238E27FC236}">
                <a16:creationId xmlns:a16="http://schemas.microsoft.com/office/drawing/2014/main" id="{52491BC2-A3C7-5F9A-63E9-771637AB8F9D}"/>
              </a:ext>
            </a:extLst>
          </p:cNvPr>
          <p:cNvCxnSpPr>
            <a:cxnSpLocks/>
          </p:cNvCxnSpPr>
          <p:nvPr/>
        </p:nvCxnSpPr>
        <p:spPr>
          <a:xfrm flipV="1">
            <a:off x="8490325" y="3584656"/>
            <a:ext cx="755650" cy="374650"/>
          </a:xfrm>
          <a:prstGeom prst="line">
            <a:avLst/>
          </a:prstGeom>
          <a:ln w="12700">
            <a:prstDash val="lgDash"/>
          </a:ln>
        </p:spPr>
        <p:style>
          <a:lnRef idx="1">
            <a:schemeClr val="dk1"/>
          </a:lnRef>
          <a:fillRef idx="0">
            <a:schemeClr val="dk1"/>
          </a:fillRef>
          <a:effectRef idx="0">
            <a:schemeClr val="dk1"/>
          </a:effectRef>
          <a:fontRef idx="minor">
            <a:schemeClr val="tx1"/>
          </a:fontRef>
        </p:style>
      </p:cxnSp>
      <p:sp>
        <p:nvSpPr>
          <p:cNvPr id="61" name="矩形 60">
            <a:extLst>
              <a:ext uri="{FF2B5EF4-FFF2-40B4-BE49-F238E27FC236}">
                <a16:creationId xmlns:a16="http://schemas.microsoft.com/office/drawing/2014/main" id="{F4274F8C-E436-026F-9B9B-071975B9A900}"/>
              </a:ext>
            </a:extLst>
          </p:cNvPr>
          <p:cNvSpPr/>
          <p:nvPr/>
        </p:nvSpPr>
        <p:spPr>
          <a:xfrm>
            <a:off x="7212388" y="5100718"/>
            <a:ext cx="1223962" cy="288925"/>
          </a:xfrm>
          <a:prstGeom prst="rect">
            <a:avLst/>
          </a:prstGeom>
          <a:solidFill>
            <a:schemeClr val="bg1"/>
          </a:solidFill>
          <a:ln w="19050">
            <a:solidFill>
              <a:schemeClr val="tx1"/>
            </a:solidFill>
          </a:ln>
        </p:spPr>
        <p:style>
          <a:lnRef idx="2">
            <a:schemeClr val="dk1">
              <a:shade val="15000"/>
            </a:schemeClr>
          </a:lnRef>
          <a:fillRef idx="1">
            <a:schemeClr val="dk1"/>
          </a:fillRef>
          <a:effectRef idx="0">
            <a:schemeClr val="dk1"/>
          </a:effectRef>
          <a:fontRef idx="minor">
            <a:schemeClr val="lt1"/>
          </a:fontRef>
        </p:style>
        <p:txBody>
          <a:bodyPr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Output</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62" name="矩形 61">
            <a:extLst>
              <a:ext uri="{FF2B5EF4-FFF2-40B4-BE49-F238E27FC236}">
                <a16:creationId xmlns:a16="http://schemas.microsoft.com/office/drawing/2014/main" id="{665E52F1-1DFC-8287-6462-C09ABA89171D}"/>
              </a:ext>
            </a:extLst>
          </p:cNvPr>
          <p:cNvSpPr/>
          <p:nvPr/>
        </p:nvSpPr>
        <p:spPr>
          <a:xfrm>
            <a:off x="9244388" y="3162381"/>
            <a:ext cx="1368425" cy="274637"/>
          </a:xfrm>
          <a:prstGeom prst="rect">
            <a:avLst/>
          </a:prstGeom>
          <a:solidFill>
            <a:schemeClr val="bg1"/>
          </a:solidFill>
          <a:ln w="19050">
            <a:solidFill>
              <a:schemeClr val="tx1"/>
            </a:solidFill>
          </a:ln>
        </p:spPr>
        <p:style>
          <a:lnRef idx="2">
            <a:schemeClr val="dk1">
              <a:shade val="15000"/>
            </a:schemeClr>
          </a:lnRef>
          <a:fillRef idx="1">
            <a:schemeClr val="dk1"/>
          </a:fillRef>
          <a:effectRef idx="0">
            <a:schemeClr val="dk1"/>
          </a:effectRef>
          <a:fontRef idx="minor">
            <a:schemeClr val="lt1"/>
          </a:fontRef>
        </p:style>
        <p:txBody>
          <a:bodyPr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Conv 1D</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63" name="矩形 62">
            <a:extLst>
              <a:ext uri="{FF2B5EF4-FFF2-40B4-BE49-F238E27FC236}">
                <a16:creationId xmlns:a16="http://schemas.microsoft.com/office/drawing/2014/main" id="{6770DFF0-F80C-6A7A-C28E-4FE305BD0284}"/>
              </a:ext>
            </a:extLst>
          </p:cNvPr>
          <p:cNvSpPr/>
          <p:nvPr/>
        </p:nvSpPr>
        <p:spPr>
          <a:xfrm>
            <a:off x="9244388" y="3440193"/>
            <a:ext cx="1370012" cy="274638"/>
          </a:xfrm>
          <a:prstGeom prst="rect">
            <a:avLst/>
          </a:prstGeom>
          <a:solidFill>
            <a:schemeClr val="bg1"/>
          </a:solidFill>
          <a:ln w="19050">
            <a:solidFill>
              <a:schemeClr val="tx1"/>
            </a:solidFill>
          </a:ln>
        </p:spPr>
        <p:style>
          <a:lnRef idx="2">
            <a:schemeClr val="dk1">
              <a:shade val="15000"/>
            </a:schemeClr>
          </a:lnRef>
          <a:fillRef idx="1">
            <a:schemeClr val="dk1"/>
          </a:fillRef>
          <a:effectRef idx="0">
            <a:schemeClr val="dk1"/>
          </a:effectRef>
          <a:fontRef idx="minor">
            <a:schemeClr val="lt1"/>
          </a:fontRef>
        </p:style>
        <p:txBody>
          <a:bodyPr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BatchNorm</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64" name="矩形 63">
            <a:extLst>
              <a:ext uri="{FF2B5EF4-FFF2-40B4-BE49-F238E27FC236}">
                <a16:creationId xmlns:a16="http://schemas.microsoft.com/office/drawing/2014/main" id="{8D0C0FEE-7468-2F47-5FF9-F3CB62ED4025}"/>
              </a:ext>
            </a:extLst>
          </p:cNvPr>
          <p:cNvSpPr/>
          <p:nvPr/>
        </p:nvSpPr>
        <p:spPr>
          <a:xfrm>
            <a:off x="9249150" y="3714831"/>
            <a:ext cx="1370013" cy="274637"/>
          </a:xfrm>
          <a:prstGeom prst="rect">
            <a:avLst/>
          </a:prstGeom>
          <a:solidFill>
            <a:schemeClr val="bg1"/>
          </a:solidFill>
          <a:ln w="19050">
            <a:solidFill>
              <a:schemeClr val="tx1"/>
            </a:solidFill>
          </a:ln>
        </p:spPr>
        <p:style>
          <a:lnRef idx="2">
            <a:schemeClr val="dk1">
              <a:shade val="15000"/>
            </a:schemeClr>
          </a:lnRef>
          <a:fillRef idx="1">
            <a:schemeClr val="dk1"/>
          </a:fillRef>
          <a:effectRef idx="0">
            <a:schemeClr val="dk1"/>
          </a:effectRef>
          <a:fontRef idx="minor">
            <a:schemeClr val="lt1"/>
          </a:fontRef>
        </p:style>
        <p:txBody>
          <a:bodyPr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ReLU</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65" name="文本框 10262">
            <a:extLst>
              <a:ext uri="{FF2B5EF4-FFF2-40B4-BE49-F238E27FC236}">
                <a16:creationId xmlns:a16="http://schemas.microsoft.com/office/drawing/2014/main" id="{9F93631A-F06C-0CB3-1322-15693E460D36}"/>
              </a:ext>
            </a:extLst>
          </p:cNvPr>
          <p:cNvSpPr txBox="1">
            <a:spLocks noChangeArrowheads="1"/>
          </p:cNvSpPr>
          <p:nvPr/>
        </p:nvSpPr>
        <p:spPr bwMode="auto">
          <a:xfrm>
            <a:off x="6498005" y="1181885"/>
            <a:ext cx="2040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2000" dirty="0">
                <a:latin typeface="Times New Roman" panose="02020603050405020304" pitchFamily="18" charset="0"/>
                <a:cs typeface="Times New Roman" panose="02020603050405020304" pitchFamily="18" charset="0"/>
              </a:rPr>
              <a:t>Network structure</a:t>
            </a:r>
            <a:endParaRPr lang="zh-CN" altLang="en-US" sz="2000" dirty="0">
              <a:latin typeface="Times New Roman" panose="02020603050405020304" pitchFamily="18" charset="0"/>
              <a:cs typeface="Times New Roman" panose="02020603050405020304" pitchFamily="18" charset="0"/>
            </a:endParaRPr>
          </a:p>
        </p:txBody>
      </p:sp>
      <p:sp>
        <p:nvSpPr>
          <p:cNvPr id="66" name="文本框 10263">
            <a:extLst>
              <a:ext uri="{FF2B5EF4-FFF2-40B4-BE49-F238E27FC236}">
                <a16:creationId xmlns:a16="http://schemas.microsoft.com/office/drawing/2014/main" id="{FD83FAA0-D98B-E3CA-D341-7D379C103F56}"/>
              </a:ext>
            </a:extLst>
          </p:cNvPr>
          <p:cNvSpPr txBox="1">
            <a:spLocks noChangeArrowheads="1"/>
          </p:cNvSpPr>
          <p:nvPr/>
        </p:nvSpPr>
        <p:spPr bwMode="auto">
          <a:xfrm>
            <a:off x="7590213" y="3841831"/>
            <a:ext cx="4619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1800">
                <a:solidFill>
                  <a:schemeClr val="tx2"/>
                </a:solidFill>
              </a:rPr>
              <a:t>···</a:t>
            </a:r>
            <a:endParaRPr lang="zh-CN" altLang="en-US" sz="1800">
              <a:solidFill>
                <a:schemeClr val="tx2"/>
              </a:solidFill>
            </a:endParaRPr>
          </a:p>
        </p:txBody>
      </p:sp>
      <p:cxnSp>
        <p:nvCxnSpPr>
          <p:cNvPr id="67" name="直接箭头连接符 66">
            <a:extLst>
              <a:ext uri="{FF2B5EF4-FFF2-40B4-BE49-F238E27FC236}">
                <a16:creationId xmlns:a16="http://schemas.microsoft.com/office/drawing/2014/main" id="{5D75CB0B-8189-A1EE-B172-443F1E2463EC}"/>
              </a:ext>
            </a:extLst>
          </p:cNvPr>
          <p:cNvCxnSpPr>
            <a:cxnSpLocks/>
            <a:stCxn id="50" idx="2"/>
            <a:endCxn id="51" idx="0"/>
          </p:cNvCxnSpPr>
          <p:nvPr/>
        </p:nvCxnSpPr>
        <p:spPr>
          <a:xfrm>
            <a:off x="7823575" y="2900443"/>
            <a:ext cx="0" cy="2667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aphicFrame>
        <p:nvGraphicFramePr>
          <p:cNvPr id="68" name="对象 10266">
            <a:extLst>
              <a:ext uri="{FF2B5EF4-FFF2-40B4-BE49-F238E27FC236}">
                <a16:creationId xmlns:a16="http://schemas.microsoft.com/office/drawing/2014/main" id="{E0FC43BF-FBF4-828C-8FA5-178D0AA0CF91}"/>
              </a:ext>
            </a:extLst>
          </p:cNvPr>
          <p:cNvGraphicFramePr>
            <a:graphicFrameLocks noChangeAspect="1"/>
          </p:cNvGraphicFramePr>
          <p:nvPr>
            <p:extLst>
              <p:ext uri="{D42A27DB-BD31-4B8C-83A1-F6EECF244321}">
                <p14:modId xmlns:p14="http://schemas.microsoft.com/office/powerpoint/2010/main" val="3274630534"/>
              </p:ext>
            </p:extLst>
          </p:nvPr>
        </p:nvGraphicFramePr>
        <p:xfrm>
          <a:off x="9193272" y="2040262"/>
          <a:ext cx="244321" cy="387188"/>
        </p:xfrm>
        <a:graphic>
          <a:graphicData uri="http://schemas.openxmlformats.org/presentationml/2006/ole">
            <mc:AlternateContent xmlns:mc="http://schemas.openxmlformats.org/markup-compatibility/2006">
              <mc:Choice xmlns:v="urn:schemas-microsoft-com:vml" Requires="v">
                <p:oleObj name="Equation" r:id="rId3" imgW="126835" imgH="202936" progId="Equation.DSMT4">
                  <p:embed/>
                </p:oleObj>
              </mc:Choice>
              <mc:Fallback>
                <p:oleObj name="Equation" r:id="rId3" imgW="126835" imgH="202936" progId="Equation.DSMT4">
                  <p:embed/>
                  <p:pic>
                    <p:nvPicPr>
                      <p:cNvPr id="11292" name="对象 10266">
                        <a:extLst>
                          <a:ext uri="{FF2B5EF4-FFF2-40B4-BE49-F238E27FC236}">
                            <a16:creationId xmlns:a16="http://schemas.microsoft.com/office/drawing/2014/main" id="{AA0EB8F4-AF03-717B-0B4D-7F572B60A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3272" y="2040262"/>
                        <a:ext cx="244321" cy="387188"/>
                      </a:xfrm>
                      <a:prstGeom prst="rect">
                        <a:avLst/>
                      </a:prstGeom>
                      <a:noFill/>
                      <a:ln>
                        <a:noFill/>
                      </a:ln>
                    </p:spPr>
                  </p:pic>
                </p:oleObj>
              </mc:Fallback>
            </mc:AlternateContent>
          </a:graphicData>
        </a:graphic>
      </p:graphicFrame>
      <p:cxnSp>
        <p:nvCxnSpPr>
          <p:cNvPr id="69" name="直接箭头连接符 68">
            <a:extLst>
              <a:ext uri="{FF2B5EF4-FFF2-40B4-BE49-F238E27FC236}">
                <a16:creationId xmlns:a16="http://schemas.microsoft.com/office/drawing/2014/main" id="{7804D263-F6A3-77FF-515D-24871924E40B}"/>
              </a:ext>
            </a:extLst>
          </p:cNvPr>
          <p:cNvCxnSpPr>
            <a:cxnSpLocks/>
          </p:cNvCxnSpPr>
          <p:nvPr/>
        </p:nvCxnSpPr>
        <p:spPr>
          <a:xfrm flipH="1">
            <a:off x="8634788" y="2203531"/>
            <a:ext cx="466725"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70" name="直接箭头连接符 69">
            <a:extLst>
              <a:ext uri="{FF2B5EF4-FFF2-40B4-BE49-F238E27FC236}">
                <a16:creationId xmlns:a16="http://schemas.microsoft.com/office/drawing/2014/main" id="{05EB47E9-534C-51DA-BD92-7FD0DC437A48}"/>
              </a:ext>
            </a:extLst>
          </p:cNvPr>
          <p:cNvCxnSpPr/>
          <p:nvPr/>
        </p:nvCxnSpPr>
        <p:spPr>
          <a:xfrm>
            <a:off x="8634788" y="5245181"/>
            <a:ext cx="466725"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aphicFrame>
        <p:nvGraphicFramePr>
          <p:cNvPr id="71" name="对象 10272">
            <a:extLst>
              <a:ext uri="{FF2B5EF4-FFF2-40B4-BE49-F238E27FC236}">
                <a16:creationId xmlns:a16="http://schemas.microsoft.com/office/drawing/2014/main" id="{FF63B3C6-5F70-9D8F-F6CC-E07073859DE6}"/>
              </a:ext>
            </a:extLst>
          </p:cNvPr>
          <p:cNvGraphicFramePr>
            <a:graphicFrameLocks noChangeAspect="1"/>
          </p:cNvGraphicFramePr>
          <p:nvPr>
            <p:extLst>
              <p:ext uri="{D42A27DB-BD31-4B8C-83A1-F6EECF244321}">
                <p14:modId xmlns:p14="http://schemas.microsoft.com/office/powerpoint/2010/main" val="175591894"/>
              </p:ext>
            </p:extLst>
          </p:nvPr>
        </p:nvGraphicFramePr>
        <p:xfrm>
          <a:off x="9193272" y="5013406"/>
          <a:ext cx="244320" cy="414102"/>
        </p:xfrm>
        <a:graphic>
          <a:graphicData uri="http://schemas.openxmlformats.org/presentationml/2006/ole">
            <mc:AlternateContent xmlns:mc="http://schemas.openxmlformats.org/markup-compatibility/2006">
              <mc:Choice xmlns:v="urn:schemas-microsoft-com:vml" Requires="v">
                <p:oleObj name="Equation" r:id="rId5" imgW="126780" imgH="215526" progId="Equation.DSMT4">
                  <p:embed/>
                </p:oleObj>
              </mc:Choice>
              <mc:Fallback>
                <p:oleObj name="Equation" r:id="rId5" imgW="126780" imgH="215526" progId="Equation.DSMT4">
                  <p:embed/>
                  <p:pic>
                    <p:nvPicPr>
                      <p:cNvPr id="11295" name="对象 10272">
                        <a:extLst>
                          <a:ext uri="{FF2B5EF4-FFF2-40B4-BE49-F238E27FC236}">
                            <a16:creationId xmlns:a16="http://schemas.microsoft.com/office/drawing/2014/main" id="{5B57CD85-D5A6-6473-DE4B-FE6710CB26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3272" y="5013406"/>
                        <a:ext cx="244320" cy="414102"/>
                      </a:xfrm>
                      <a:prstGeom prst="rect">
                        <a:avLst/>
                      </a:prstGeom>
                      <a:noFill/>
                      <a:ln>
                        <a:noFill/>
                      </a:ln>
                    </p:spPr>
                  </p:pic>
                </p:oleObj>
              </mc:Fallback>
            </mc:AlternateContent>
          </a:graphicData>
        </a:graphic>
      </p:graphicFrame>
      <p:sp>
        <p:nvSpPr>
          <p:cNvPr id="72" name="文本框 10285">
            <a:extLst>
              <a:ext uri="{FF2B5EF4-FFF2-40B4-BE49-F238E27FC236}">
                <a16:creationId xmlns:a16="http://schemas.microsoft.com/office/drawing/2014/main" id="{91199997-A5F0-A8E9-0BCD-CD2E7128EAED}"/>
              </a:ext>
            </a:extLst>
          </p:cNvPr>
          <p:cNvSpPr txBox="1">
            <a:spLocks noChangeArrowheads="1"/>
          </p:cNvSpPr>
          <p:nvPr/>
        </p:nvSpPr>
        <p:spPr bwMode="auto">
          <a:xfrm>
            <a:off x="9345912" y="5035076"/>
            <a:ext cx="1730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zh-CN" sz="1800" dirty="0">
                <a:latin typeface="Times New Roman" panose="02020603050405020304" pitchFamily="18" charset="0"/>
                <a:cs typeface="Times New Roman" panose="02020603050405020304" pitchFamily="18" charset="0"/>
              </a:rPr>
              <a:t>(DOA spectrum)</a:t>
            </a:r>
            <a:endParaRPr lang="zh-CN" altLang="en-US" sz="1800" dirty="0">
              <a:latin typeface="Times New Roman" panose="02020603050405020304" pitchFamily="18" charset="0"/>
              <a:cs typeface="Times New Roman" panose="02020603050405020304" pitchFamily="18" charset="0"/>
            </a:endParaRPr>
          </a:p>
        </p:txBody>
      </p:sp>
      <p:graphicFrame>
        <p:nvGraphicFramePr>
          <p:cNvPr id="73" name="对象 72">
            <a:extLst>
              <a:ext uri="{FF2B5EF4-FFF2-40B4-BE49-F238E27FC236}">
                <a16:creationId xmlns:a16="http://schemas.microsoft.com/office/drawing/2014/main" id="{000546C0-5D86-DC4F-0532-0AEB77B7BDF0}"/>
              </a:ext>
            </a:extLst>
          </p:cNvPr>
          <p:cNvGraphicFramePr>
            <a:graphicFrameLocks noChangeAspect="1"/>
          </p:cNvGraphicFramePr>
          <p:nvPr>
            <p:extLst>
              <p:ext uri="{D42A27DB-BD31-4B8C-83A1-F6EECF244321}">
                <p14:modId xmlns:p14="http://schemas.microsoft.com/office/powerpoint/2010/main" val="3162477259"/>
              </p:ext>
            </p:extLst>
          </p:nvPr>
        </p:nvGraphicFramePr>
        <p:xfrm>
          <a:off x="1856733" y="5157868"/>
          <a:ext cx="3160712" cy="768350"/>
        </p:xfrm>
        <a:graphic>
          <a:graphicData uri="http://schemas.openxmlformats.org/presentationml/2006/ole">
            <mc:AlternateContent xmlns:mc="http://schemas.openxmlformats.org/markup-compatibility/2006">
              <mc:Choice xmlns:v="urn:schemas-microsoft-com:vml" Requires="v">
                <p:oleObj name="Equation" r:id="rId7" imgW="1777680" imgH="431640" progId="Equation.DSMT4">
                  <p:embed/>
                </p:oleObj>
              </mc:Choice>
              <mc:Fallback>
                <p:oleObj name="Equation" r:id="rId7" imgW="1777680" imgH="431640" progId="Equation.DSMT4">
                  <p:embed/>
                  <p:pic>
                    <p:nvPicPr>
                      <p:cNvPr id="4" name="对象 3">
                        <a:extLst>
                          <a:ext uri="{FF2B5EF4-FFF2-40B4-BE49-F238E27FC236}">
                            <a16:creationId xmlns:a16="http://schemas.microsoft.com/office/drawing/2014/main" id="{39E1F5B8-E74E-7256-C4CA-8D42A3953505}"/>
                          </a:ext>
                        </a:extLst>
                      </p:cNvPr>
                      <p:cNvPicPr>
                        <a:picLocks noChangeAspect="1" noChangeArrowheads="1"/>
                      </p:cNvPicPr>
                      <p:nvPr/>
                    </p:nvPicPr>
                    <p:blipFill>
                      <a:blip r:embed="rId8"/>
                      <a:srcRect/>
                      <a:stretch>
                        <a:fillRect/>
                      </a:stretch>
                    </p:blipFill>
                    <p:spPr bwMode="auto">
                      <a:xfrm>
                        <a:off x="1856733" y="5157868"/>
                        <a:ext cx="3160712" cy="7683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07551646"/>
      </p:ext>
    </p:extLst>
  </p:cSld>
  <p:clrMapOvr>
    <a:masterClrMapping/>
  </p:clrMapOvr>
  <mc:AlternateContent xmlns:mc="http://schemas.openxmlformats.org/markup-compatibility/2006">
    <mc:Choice xmlns:p14="http://schemas.microsoft.com/office/powerpoint/2010/main" Requires="p14">
      <p:transition>
        <p14:warp dir="in"/>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000"/>
                                        <p:tgtEl>
                                          <p:spTgt spid="56"/>
                                        </p:tgtEl>
                                      </p:cBhvr>
                                    </p:animEffect>
                                    <p:anim calcmode="lin" valueType="num">
                                      <p:cBhvr>
                                        <p:cTn id="58" dur="1000" fill="hold"/>
                                        <p:tgtEl>
                                          <p:spTgt spid="56"/>
                                        </p:tgtEl>
                                        <p:attrNameLst>
                                          <p:attrName>ppt_x</p:attrName>
                                        </p:attrNameLst>
                                      </p:cBhvr>
                                      <p:tavLst>
                                        <p:tav tm="0">
                                          <p:val>
                                            <p:strVal val="#ppt_x"/>
                                          </p:val>
                                        </p:tav>
                                        <p:tav tm="100000">
                                          <p:val>
                                            <p:strVal val="#ppt_x"/>
                                          </p:val>
                                        </p:tav>
                                      </p:tavLst>
                                    </p:anim>
                                    <p:anim calcmode="lin" valueType="num">
                                      <p:cBhvr>
                                        <p:cTn id="59" dur="1000" fill="hold"/>
                                        <p:tgtEl>
                                          <p:spTgt spid="5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1000"/>
                                        <p:tgtEl>
                                          <p:spTgt spid="57"/>
                                        </p:tgtEl>
                                      </p:cBhvr>
                                    </p:animEffect>
                                    <p:anim calcmode="lin" valueType="num">
                                      <p:cBhvr>
                                        <p:cTn id="63" dur="1000" fill="hold"/>
                                        <p:tgtEl>
                                          <p:spTgt spid="57"/>
                                        </p:tgtEl>
                                        <p:attrNameLst>
                                          <p:attrName>ppt_x</p:attrName>
                                        </p:attrNameLst>
                                      </p:cBhvr>
                                      <p:tavLst>
                                        <p:tav tm="0">
                                          <p:val>
                                            <p:strVal val="#ppt_x"/>
                                          </p:val>
                                        </p:tav>
                                        <p:tav tm="100000">
                                          <p:val>
                                            <p:strVal val="#ppt_x"/>
                                          </p:val>
                                        </p:tav>
                                      </p:tavLst>
                                    </p:anim>
                                    <p:anim calcmode="lin" valueType="num">
                                      <p:cBhvr>
                                        <p:cTn id="64" dur="1000" fill="hold"/>
                                        <p:tgtEl>
                                          <p:spTgt spid="5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1000"/>
                                        <p:tgtEl>
                                          <p:spTgt spid="58"/>
                                        </p:tgtEl>
                                      </p:cBhvr>
                                    </p:animEffect>
                                    <p:anim calcmode="lin" valueType="num">
                                      <p:cBhvr>
                                        <p:cTn id="68" dur="1000" fill="hold"/>
                                        <p:tgtEl>
                                          <p:spTgt spid="58"/>
                                        </p:tgtEl>
                                        <p:attrNameLst>
                                          <p:attrName>ppt_x</p:attrName>
                                        </p:attrNameLst>
                                      </p:cBhvr>
                                      <p:tavLst>
                                        <p:tav tm="0">
                                          <p:val>
                                            <p:strVal val="#ppt_x"/>
                                          </p:val>
                                        </p:tav>
                                        <p:tav tm="100000">
                                          <p:val>
                                            <p:strVal val="#ppt_x"/>
                                          </p:val>
                                        </p:tav>
                                      </p:tavLst>
                                    </p:anim>
                                    <p:anim calcmode="lin" valueType="num">
                                      <p:cBhvr>
                                        <p:cTn id="69" dur="1000" fill="hold"/>
                                        <p:tgtEl>
                                          <p:spTgt spid="5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1000"/>
                                        <p:tgtEl>
                                          <p:spTgt spid="60"/>
                                        </p:tgtEl>
                                      </p:cBhvr>
                                    </p:animEffect>
                                    <p:anim calcmode="lin" valueType="num">
                                      <p:cBhvr>
                                        <p:cTn id="78" dur="1000" fill="hold"/>
                                        <p:tgtEl>
                                          <p:spTgt spid="60"/>
                                        </p:tgtEl>
                                        <p:attrNameLst>
                                          <p:attrName>ppt_x</p:attrName>
                                        </p:attrNameLst>
                                      </p:cBhvr>
                                      <p:tavLst>
                                        <p:tav tm="0">
                                          <p:val>
                                            <p:strVal val="#ppt_x"/>
                                          </p:val>
                                        </p:tav>
                                        <p:tav tm="100000">
                                          <p:val>
                                            <p:strVal val="#ppt_x"/>
                                          </p:val>
                                        </p:tav>
                                      </p:tavLst>
                                    </p:anim>
                                    <p:anim calcmode="lin" valueType="num">
                                      <p:cBhvr>
                                        <p:cTn id="79" dur="1000" fill="hold"/>
                                        <p:tgtEl>
                                          <p:spTgt spid="60"/>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000"/>
                                        <p:tgtEl>
                                          <p:spTgt spid="62"/>
                                        </p:tgtEl>
                                      </p:cBhvr>
                                    </p:animEffect>
                                    <p:anim calcmode="lin" valueType="num">
                                      <p:cBhvr>
                                        <p:cTn id="88" dur="1000" fill="hold"/>
                                        <p:tgtEl>
                                          <p:spTgt spid="62"/>
                                        </p:tgtEl>
                                        <p:attrNameLst>
                                          <p:attrName>ppt_x</p:attrName>
                                        </p:attrNameLst>
                                      </p:cBhvr>
                                      <p:tavLst>
                                        <p:tav tm="0">
                                          <p:val>
                                            <p:strVal val="#ppt_x"/>
                                          </p:val>
                                        </p:tav>
                                        <p:tav tm="100000">
                                          <p:val>
                                            <p:strVal val="#ppt_x"/>
                                          </p:val>
                                        </p:tav>
                                      </p:tavLst>
                                    </p:anim>
                                    <p:anim calcmode="lin" valueType="num">
                                      <p:cBhvr>
                                        <p:cTn id="89" dur="1000" fill="hold"/>
                                        <p:tgtEl>
                                          <p:spTgt spid="62"/>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1000"/>
                                        <p:tgtEl>
                                          <p:spTgt spid="63"/>
                                        </p:tgtEl>
                                      </p:cBhvr>
                                    </p:animEffect>
                                    <p:anim calcmode="lin" valueType="num">
                                      <p:cBhvr>
                                        <p:cTn id="93" dur="1000" fill="hold"/>
                                        <p:tgtEl>
                                          <p:spTgt spid="63"/>
                                        </p:tgtEl>
                                        <p:attrNameLst>
                                          <p:attrName>ppt_x</p:attrName>
                                        </p:attrNameLst>
                                      </p:cBhvr>
                                      <p:tavLst>
                                        <p:tav tm="0">
                                          <p:val>
                                            <p:strVal val="#ppt_x"/>
                                          </p:val>
                                        </p:tav>
                                        <p:tav tm="100000">
                                          <p:val>
                                            <p:strVal val="#ppt_x"/>
                                          </p:val>
                                        </p:tav>
                                      </p:tavLst>
                                    </p:anim>
                                    <p:anim calcmode="lin" valueType="num">
                                      <p:cBhvr>
                                        <p:cTn id="94" dur="1000" fill="hold"/>
                                        <p:tgtEl>
                                          <p:spTgt spid="6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1000" fill="hold"/>
                                        <p:tgtEl>
                                          <p:spTgt spid="65"/>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fade">
                                      <p:cBhvr>
                                        <p:cTn id="107" dur="1000"/>
                                        <p:tgtEl>
                                          <p:spTgt spid="66"/>
                                        </p:tgtEl>
                                      </p:cBhvr>
                                    </p:animEffect>
                                    <p:anim calcmode="lin" valueType="num">
                                      <p:cBhvr>
                                        <p:cTn id="108" dur="1000" fill="hold"/>
                                        <p:tgtEl>
                                          <p:spTgt spid="66"/>
                                        </p:tgtEl>
                                        <p:attrNameLst>
                                          <p:attrName>ppt_x</p:attrName>
                                        </p:attrNameLst>
                                      </p:cBhvr>
                                      <p:tavLst>
                                        <p:tav tm="0">
                                          <p:val>
                                            <p:strVal val="#ppt_x"/>
                                          </p:val>
                                        </p:tav>
                                        <p:tav tm="100000">
                                          <p:val>
                                            <p:strVal val="#ppt_x"/>
                                          </p:val>
                                        </p:tav>
                                      </p:tavLst>
                                    </p:anim>
                                    <p:anim calcmode="lin" valueType="num">
                                      <p:cBhvr>
                                        <p:cTn id="109" dur="1000" fill="hold"/>
                                        <p:tgtEl>
                                          <p:spTgt spid="66"/>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67"/>
                                        </p:tgtEl>
                                        <p:attrNameLst>
                                          <p:attrName>style.visibility</p:attrName>
                                        </p:attrNameLst>
                                      </p:cBhvr>
                                      <p:to>
                                        <p:strVal val="visible"/>
                                      </p:to>
                                    </p:set>
                                    <p:animEffect transition="in" filter="fade">
                                      <p:cBhvr>
                                        <p:cTn id="112" dur="1000"/>
                                        <p:tgtEl>
                                          <p:spTgt spid="67"/>
                                        </p:tgtEl>
                                      </p:cBhvr>
                                    </p:animEffect>
                                    <p:anim calcmode="lin" valueType="num">
                                      <p:cBhvr>
                                        <p:cTn id="113" dur="1000" fill="hold"/>
                                        <p:tgtEl>
                                          <p:spTgt spid="67"/>
                                        </p:tgtEl>
                                        <p:attrNameLst>
                                          <p:attrName>ppt_x</p:attrName>
                                        </p:attrNameLst>
                                      </p:cBhvr>
                                      <p:tavLst>
                                        <p:tav tm="0">
                                          <p:val>
                                            <p:strVal val="#ppt_x"/>
                                          </p:val>
                                        </p:tav>
                                        <p:tav tm="100000">
                                          <p:val>
                                            <p:strVal val="#ppt_x"/>
                                          </p:val>
                                        </p:tav>
                                      </p:tavLst>
                                    </p:anim>
                                    <p:anim calcmode="lin" valueType="num">
                                      <p:cBhvr>
                                        <p:cTn id="114" dur="1000" fill="hold"/>
                                        <p:tgtEl>
                                          <p:spTgt spid="67"/>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fade">
                                      <p:cBhvr>
                                        <p:cTn id="117" dur="1000"/>
                                        <p:tgtEl>
                                          <p:spTgt spid="68"/>
                                        </p:tgtEl>
                                      </p:cBhvr>
                                    </p:animEffect>
                                    <p:anim calcmode="lin" valueType="num">
                                      <p:cBhvr>
                                        <p:cTn id="118" dur="1000" fill="hold"/>
                                        <p:tgtEl>
                                          <p:spTgt spid="68"/>
                                        </p:tgtEl>
                                        <p:attrNameLst>
                                          <p:attrName>ppt_x</p:attrName>
                                        </p:attrNameLst>
                                      </p:cBhvr>
                                      <p:tavLst>
                                        <p:tav tm="0">
                                          <p:val>
                                            <p:strVal val="#ppt_x"/>
                                          </p:val>
                                        </p:tav>
                                        <p:tav tm="100000">
                                          <p:val>
                                            <p:strVal val="#ppt_x"/>
                                          </p:val>
                                        </p:tav>
                                      </p:tavLst>
                                    </p:anim>
                                    <p:anim calcmode="lin" valueType="num">
                                      <p:cBhvr>
                                        <p:cTn id="119" dur="1000" fill="hold"/>
                                        <p:tgtEl>
                                          <p:spTgt spid="68"/>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1000" fill="hold"/>
                                        <p:tgtEl>
                                          <p:spTgt spid="69"/>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1000"/>
                                        <p:tgtEl>
                                          <p:spTgt spid="70"/>
                                        </p:tgtEl>
                                      </p:cBhvr>
                                    </p:animEffect>
                                    <p:anim calcmode="lin" valueType="num">
                                      <p:cBhvr>
                                        <p:cTn id="128" dur="1000" fill="hold"/>
                                        <p:tgtEl>
                                          <p:spTgt spid="70"/>
                                        </p:tgtEl>
                                        <p:attrNameLst>
                                          <p:attrName>ppt_x</p:attrName>
                                        </p:attrNameLst>
                                      </p:cBhvr>
                                      <p:tavLst>
                                        <p:tav tm="0">
                                          <p:val>
                                            <p:strVal val="#ppt_x"/>
                                          </p:val>
                                        </p:tav>
                                        <p:tav tm="100000">
                                          <p:val>
                                            <p:strVal val="#ppt_x"/>
                                          </p:val>
                                        </p:tav>
                                      </p:tavLst>
                                    </p:anim>
                                    <p:anim calcmode="lin" valueType="num">
                                      <p:cBhvr>
                                        <p:cTn id="129" dur="1000" fill="hold"/>
                                        <p:tgtEl>
                                          <p:spTgt spid="70"/>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71"/>
                                        </p:tgtEl>
                                        <p:attrNameLst>
                                          <p:attrName>style.visibility</p:attrName>
                                        </p:attrNameLst>
                                      </p:cBhvr>
                                      <p:to>
                                        <p:strVal val="visible"/>
                                      </p:to>
                                    </p:set>
                                    <p:animEffect transition="in" filter="fade">
                                      <p:cBhvr>
                                        <p:cTn id="132" dur="1000"/>
                                        <p:tgtEl>
                                          <p:spTgt spid="71"/>
                                        </p:tgtEl>
                                      </p:cBhvr>
                                    </p:animEffect>
                                    <p:anim calcmode="lin" valueType="num">
                                      <p:cBhvr>
                                        <p:cTn id="133" dur="1000" fill="hold"/>
                                        <p:tgtEl>
                                          <p:spTgt spid="71"/>
                                        </p:tgtEl>
                                        <p:attrNameLst>
                                          <p:attrName>ppt_x</p:attrName>
                                        </p:attrNameLst>
                                      </p:cBhvr>
                                      <p:tavLst>
                                        <p:tav tm="0">
                                          <p:val>
                                            <p:strVal val="#ppt_x"/>
                                          </p:val>
                                        </p:tav>
                                        <p:tav tm="100000">
                                          <p:val>
                                            <p:strVal val="#ppt_x"/>
                                          </p:val>
                                        </p:tav>
                                      </p:tavLst>
                                    </p:anim>
                                    <p:anim calcmode="lin" valueType="num">
                                      <p:cBhvr>
                                        <p:cTn id="134" dur="1000" fill="hold"/>
                                        <p:tgtEl>
                                          <p:spTgt spid="71"/>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72"/>
                                        </p:tgtEl>
                                        <p:attrNameLst>
                                          <p:attrName>style.visibility</p:attrName>
                                        </p:attrNameLst>
                                      </p:cBhvr>
                                      <p:to>
                                        <p:strVal val="visible"/>
                                      </p:to>
                                    </p:set>
                                    <p:animEffect transition="in" filter="fade">
                                      <p:cBhvr>
                                        <p:cTn id="137" dur="1000"/>
                                        <p:tgtEl>
                                          <p:spTgt spid="72"/>
                                        </p:tgtEl>
                                      </p:cBhvr>
                                    </p:animEffect>
                                    <p:anim calcmode="lin" valueType="num">
                                      <p:cBhvr>
                                        <p:cTn id="138" dur="1000" fill="hold"/>
                                        <p:tgtEl>
                                          <p:spTgt spid="72"/>
                                        </p:tgtEl>
                                        <p:attrNameLst>
                                          <p:attrName>ppt_x</p:attrName>
                                        </p:attrNameLst>
                                      </p:cBhvr>
                                      <p:tavLst>
                                        <p:tav tm="0">
                                          <p:val>
                                            <p:strVal val="#ppt_x"/>
                                          </p:val>
                                        </p:tav>
                                        <p:tav tm="100000">
                                          <p:val>
                                            <p:strVal val="#ppt_x"/>
                                          </p:val>
                                        </p:tav>
                                      </p:tavLst>
                                    </p:anim>
                                    <p:anim calcmode="lin" valueType="num">
                                      <p:cBhvr>
                                        <p:cTn id="139" dur="1000" fill="hold"/>
                                        <p:tgtEl>
                                          <p:spTgt spid="72"/>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73"/>
                                        </p:tgtEl>
                                        <p:attrNameLst>
                                          <p:attrName>style.visibility</p:attrName>
                                        </p:attrNameLst>
                                      </p:cBhvr>
                                      <p:to>
                                        <p:strVal val="visible"/>
                                      </p:to>
                                    </p:set>
                                    <p:animEffect transition="in" filter="fade">
                                      <p:cBhvr>
                                        <p:cTn id="142" dur="1000"/>
                                        <p:tgtEl>
                                          <p:spTgt spid="73"/>
                                        </p:tgtEl>
                                      </p:cBhvr>
                                    </p:animEffect>
                                    <p:anim calcmode="lin" valueType="num">
                                      <p:cBhvr>
                                        <p:cTn id="143" dur="1000" fill="hold"/>
                                        <p:tgtEl>
                                          <p:spTgt spid="73"/>
                                        </p:tgtEl>
                                        <p:attrNameLst>
                                          <p:attrName>ppt_x</p:attrName>
                                        </p:attrNameLst>
                                      </p:cBhvr>
                                      <p:tavLst>
                                        <p:tav tm="0">
                                          <p:val>
                                            <p:strVal val="#ppt_x"/>
                                          </p:val>
                                        </p:tav>
                                        <p:tav tm="100000">
                                          <p:val>
                                            <p:strVal val="#ppt_x"/>
                                          </p:val>
                                        </p:tav>
                                      </p:tavLst>
                                    </p:anim>
                                    <p:anim calcmode="lin" valueType="num">
                                      <p:cBhvr>
                                        <p:cTn id="144" dur="1000" fill="hold"/>
                                        <p:tgtEl>
                                          <p:spTgt spid="73"/>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1000"/>
                                        <p:tgtEl>
                                          <p:spTgt spid="46"/>
                                        </p:tgtEl>
                                      </p:cBhvr>
                                    </p:animEffect>
                                    <p:anim calcmode="lin" valueType="num">
                                      <p:cBhvr>
                                        <p:cTn id="148" dur="1000" fill="hold"/>
                                        <p:tgtEl>
                                          <p:spTgt spid="46"/>
                                        </p:tgtEl>
                                        <p:attrNameLst>
                                          <p:attrName>ppt_x</p:attrName>
                                        </p:attrNameLst>
                                      </p:cBhvr>
                                      <p:tavLst>
                                        <p:tav tm="0">
                                          <p:val>
                                            <p:strVal val="#ppt_x"/>
                                          </p:val>
                                        </p:tav>
                                        <p:tav tm="100000">
                                          <p:val>
                                            <p:strVal val="#ppt_x"/>
                                          </p:val>
                                        </p:tav>
                                      </p:tavLst>
                                    </p:anim>
                                    <p:anim calcmode="lin" valueType="num">
                                      <p:cBhvr>
                                        <p:cTn id="14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animBg="1"/>
      <p:bldP spid="50" grpId="0" animBg="1"/>
      <p:bldP spid="51" grpId="0" animBg="1"/>
      <p:bldP spid="52" grpId="0" animBg="1"/>
      <p:bldP spid="55" grpId="0" animBg="1"/>
      <p:bldP spid="61" grpId="0" animBg="1"/>
      <p:bldP spid="62" grpId="0" animBg="1"/>
      <p:bldP spid="63" grpId="0" animBg="1"/>
      <p:bldP spid="64" grpId="0" animBg="1"/>
      <p:bldP spid="65" grpId="0"/>
      <p:bldP spid="66" grpId="0"/>
      <p:bldP spid="7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4167293-66FC-42C1-B370-34AFFFBEB1D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项目申报"/>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894</Words>
  <Application>Microsoft Office PowerPoint</Application>
  <PresentationFormat>宽屏</PresentationFormat>
  <Paragraphs>108</Paragraphs>
  <Slides>16</Slides>
  <Notes>14</Notes>
  <HiddenSlides>0</HiddenSlides>
  <MMClips>0</MMClips>
  <ScaleCrop>false</ScaleCrop>
  <HeadingPairs>
    <vt:vector size="8" baseType="variant">
      <vt:variant>
        <vt:lpstr>已用的字体</vt:lpstr>
      </vt:variant>
      <vt:variant>
        <vt:i4>5</vt:i4>
      </vt:variant>
      <vt:variant>
        <vt:lpstr>主题</vt:lpstr>
      </vt:variant>
      <vt:variant>
        <vt:i4>2</vt:i4>
      </vt:variant>
      <vt:variant>
        <vt:lpstr>嵌入 OLE 服务器</vt:lpstr>
      </vt:variant>
      <vt:variant>
        <vt:i4>1</vt:i4>
      </vt:variant>
      <vt:variant>
        <vt:lpstr>幻灯片标题</vt:lpstr>
      </vt:variant>
      <vt:variant>
        <vt:i4>16</vt:i4>
      </vt:variant>
    </vt:vector>
  </HeadingPairs>
  <TitlesOfParts>
    <vt:vector size="24" baseType="lpstr">
      <vt:lpstr>等线</vt:lpstr>
      <vt:lpstr>微软雅黑</vt:lpstr>
      <vt:lpstr>Arial</vt:lpstr>
      <vt:lpstr>Calibri</vt:lpstr>
      <vt:lpstr>Times New Roman</vt:lpstr>
      <vt:lpstr>第一PPT，www.1ppt.com</vt:lpstr>
      <vt:lpstr>1_自定义设计方案</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述职报告</dc:title>
  <dc:creator/>
  <cp:keywords>www.1ppt.com</cp:keywords>
  <dc:description>www.1ppt.com</dc:description>
  <cp:lastModifiedBy/>
  <cp:revision>1</cp:revision>
  <dcterms:created xsi:type="dcterms:W3CDTF">2019-06-24T08:27:51Z</dcterms:created>
  <dcterms:modified xsi:type="dcterms:W3CDTF">2024-04-12T06:35:54Z</dcterms:modified>
</cp:coreProperties>
</file>