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63" r:id="rId3"/>
    <p:sldId id="272" r:id="rId4"/>
    <p:sldId id="257" r:id="rId5"/>
    <p:sldId id="260" r:id="rId6"/>
    <p:sldId id="275" r:id="rId7"/>
    <p:sldId id="266" r:id="rId8"/>
    <p:sldId id="274" r:id="rId9"/>
    <p:sldId id="276" r:id="rId10"/>
    <p:sldId id="277" r:id="rId11"/>
    <p:sldId id="261" r:id="rId12"/>
    <p:sldId id="262" r:id="rId13"/>
    <p:sldId id="273" r:id="rId14"/>
    <p:sldId id="259" r:id="rId15"/>
    <p:sldId id="269" r:id="rId16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5300"/>
    <a:srgbClr val="0E4D62"/>
    <a:srgbClr val="C50F20"/>
    <a:srgbClr val="FF4E00"/>
    <a:srgbClr val="D95319"/>
    <a:srgbClr val="CA6260"/>
    <a:srgbClr val="DF6A61"/>
    <a:srgbClr val="FF6F1B"/>
    <a:srgbClr val="FF9300"/>
    <a:srgbClr val="942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/>
    <p:restoredTop sz="87576"/>
  </p:normalViewPr>
  <p:slideViewPr>
    <p:cSldViewPr snapToGrid="0" snapToObjects="1">
      <p:cViewPr varScale="1">
        <p:scale>
          <a:sx n="99" d="100"/>
          <a:sy n="99" d="100"/>
        </p:scale>
        <p:origin x="192" y="1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DE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67314-A54A-1641-AB1E-8B05DE1904D0}" type="datetimeFigureOut">
              <a:rPr kumimoji="1" lang="ko-Kore-DE" altLang="en-US" smtClean="0"/>
              <a:t>24.06.21</a:t>
            </a:fld>
            <a:endParaRPr kumimoji="1" lang="ko-Kore-DE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DE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DE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DE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8889-3B09-A442-B9D2-39C0EA97558F}" type="slidenum">
              <a:rPr kumimoji="1" lang="ko-Kore-DE" altLang="en-US" smtClean="0"/>
              <a:t>‹#›</a:t>
            </a:fld>
            <a:endParaRPr kumimoji="1" lang="ko-Kore-DE" altLang="en-US"/>
          </a:p>
        </p:txBody>
      </p:sp>
    </p:spTree>
    <p:extLst>
      <p:ext uri="{BB962C8B-B14F-4D97-AF65-F5344CB8AC3E}">
        <p14:creationId xmlns:p14="http://schemas.microsoft.com/office/powerpoint/2010/main" val="2426654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ore-DE" dirty="0"/>
              <a:t>Name, title, </a:t>
            </a:r>
            <a:endParaRPr kumimoji="1" lang="ko-Kore-DE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58889-3B09-A442-B9D2-39C0EA97558F}" type="slidenum">
              <a:rPr kumimoji="1" lang="ko-Kore-DE" altLang="en-US" smtClean="0"/>
              <a:t>1</a:t>
            </a:fld>
            <a:endParaRPr kumimoji="1" lang="ko-Kore-DE" altLang="en-US"/>
          </a:p>
        </p:txBody>
      </p:sp>
    </p:spTree>
    <p:extLst>
      <p:ext uri="{BB962C8B-B14F-4D97-AF65-F5344CB8AC3E}">
        <p14:creationId xmlns:p14="http://schemas.microsoft.com/office/powerpoint/2010/main" val="3427474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ko-Kore-DE" altLang="en-US" b="1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ore-DE" sz="1200" dirty="0"/>
                  <a:t>Explain the figure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ore-DE" sz="1200" dirty="0"/>
                  <a:t>(Due to conditions </a:t>
                </a:r>
                <a:r>
                  <a:rPr kumimoji="1" lang="en-US" altLang="ko-KR" sz="1200" b="0" i="0">
                    <a:latin typeface="Cambria Math" panose="02040503050406030204" pitchFamily="18" charset="0"/>
                  </a:rPr>
                  <a:t>𝜎_</a:t>
                </a:r>
                <a:r>
                  <a:rPr kumimoji="1" lang="en-US" altLang="ko-KR" sz="1200" i="0">
                    <a:latin typeface="Cambria Math" panose="02040503050406030204" pitchFamily="18" charset="0"/>
                  </a:rPr>
                  <a:t>𝑘</a:t>
                </a:r>
                <a:r>
                  <a:rPr kumimoji="1" lang="en-US" altLang="ko-KR" sz="1200" b="0" i="0">
                    <a:latin typeface="Cambria Math" panose="02040503050406030204" pitchFamily="18" charset="0"/>
                  </a:rPr>
                  <a:t>≥1</a:t>
                </a:r>
                <a:r>
                  <a:rPr lang="en-US" altLang="ko-Kore-DE" sz="1200" dirty="0"/>
                  <a:t> and </a:t>
                </a:r>
                <a:r>
                  <a:rPr kumimoji="1" lang="en-US" altLang="ko-KR" sz="1200" b="0" i="0">
                    <a:latin typeface="Cambria Math" panose="02040503050406030204" pitchFamily="18" charset="0"/>
                  </a:rPr>
                  <a:t>𝑞_</a:t>
                </a:r>
                <a:r>
                  <a:rPr kumimoji="1" lang="en-US" altLang="ko-KR" sz="1200" i="0">
                    <a:latin typeface="Cambria Math" panose="02040503050406030204" pitchFamily="18" charset="0"/>
                  </a:rPr>
                  <a:t>𝑘</a:t>
                </a:r>
                <a:r>
                  <a:rPr kumimoji="1" lang="en-US" altLang="ko-KR" sz="1200" b="0" i="0">
                    <a:latin typeface="Cambria Math" panose="02040503050406030204" pitchFamily="18" charset="0"/>
                  </a:rPr>
                  <a:t>&lt;1/(16𝜎_𝑘 )</a:t>
                </a:r>
                <a:r>
                  <a:rPr lang="en-US" altLang="ko-Kore-DE" sz="1200" dirty="0"/>
                  <a:t>, the domain of </a:t>
                </a:r>
                <a:r>
                  <a:rPr kumimoji="1" lang="en-US" altLang="ko-KR" sz="1200" b="0" i="0">
                    <a:latin typeface="Cambria Math" panose="02040503050406030204" pitchFamily="18" charset="0"/>
                  </a:rPr>
                  <a:t>𝜖_</a:t>
                </a:r>
                <a:r>
                  <a:rPr kumimoji="1" lang="en-US" altLang="ko-KR" sz="1200" i="0">
                    <a:latin typeface="Cambria Math" panose="02040503050406030204" pitchFamily="18" charset="0"/>
                  </a:rPr>
                  <a:t>𝑘</a:t>
                </a:r>
                <a:r>
                  <a:rPr lang="en-US" altLang="ko-Kore-DE" sz="1200" dirty="0"/>
                  <a:t> is restricted (by the black dashed lines in the graphs) as well, and the curves show saturating behavior when </a:t>
                </a:r>
                <a:r>
                  <a:rPr kumimoji="1" lang="en-US" altLang="ko-KR" sz="1200" b="0" i="0">
                    <a:latin typeface="Cambria Math" panose="02040503050406030204" pitchFamily="18" charset="0"/>
                  </a:rPr>
                  <a:t>𝜖_</a:t>
                </a:r>
                <a:r>
                  <a:rPr kumimoji="1" lang="en-US" altLang="ko-KR" sz="1200" i="0">
                    <a:latin typeface="Cambria Math" panose="02040503050406030204" pitchFamily="18" charset="0"/>
                  </a:rPr>
                  <a:t>𝑘</a:t>
                </a:r>
                <a:r>
                  <a:rPr lang="en-US" altLang="ko-Kore-DE" sz="1200" dirty="0"/>
                  <a:t> is larger than some values.)</a:t>
                </a:r>
              </a:p>
              <a:p>
                <a:endParaRPr kumimoji="1" lang="ko-Kore-DE" altLang="en-US" b="1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58889-3B09-A442-B9D2-39C0EA97558F}" type="slidenum">
              <a:rPr kumimoji="1" lang="ko-Kore-DE" altLang="en-US" smtClean="0"/>
              <a:t>10</a:t>
            </a:fld>
            <a:endParaRPr kumimoji="1" lang="ko-Kore-DE" altLang="en-US"/>
          </a:p>
        </p:txBody>
      </p:sp>
    </p:spTree>
    <p:extLst>
      <p:ext uri="{BB962C8B-B14F-4D97-AF65-F5344CB8AC3E}">
        <p14:creationId xmlns:p14="http://schemas.microsoft.com/office/powerpoint/2010/main" val="1545788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DE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58889-3B09-A442-B9D2-39C0EA97558F}" type="slidenum">
              <a:rPr kumimoji="1" lang="ko-Kore-DE" altLang="en-US" smtClean="0"/>
              <a:t>11</a:t>
            </a:fld>
            <a:endParaRPr kumimoji="1" lang="ko-Kore-DE" altLang="en-US"/>
          </a:p>
        </p:txBody>
      </p:sp>
    </p:spTree>
    <p:extLst>
      <p:ext uri="{BB962C8B-B14F-4D97-AF65-F5344CB8AC3E}">
        <p14:creationId xmlns:p14="http://schemas.microsoft.com/office/powerpoint/2010/main" val="2157930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DE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58889-3B09-A442-B9D2-39C0EA97558F}" type="slidenum">
              <a:rPr kumimoji="1" lang="ko-Kore-DE" altLang="en-US" smtClean="0"/>
              <a:t>12</a:t>
            </a:fld>
            <a:endParaRPr kumimoji="1" lang="ko-Kore-DE" altLang="en-US"/>
          </a:p>
        </p:txBody>
      </p:sp>
    </p:spTree>
    <p:extLst>
      <p:ext uri="{BB962C8B-B14F-4D97-AF65-F5344CB8AC3E}">
        <p14:creationId xmlns:p14="http://schemas.microsoft.com/office/powerpoint/2010/main" val="976560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DE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58889-3B09-A442-B9D2-39C0EA97558F}" type="slidenum">
              <a:rPr kumimoji="1" lang="ko-Kore-DE" altLang="en-US" smtClean="0"/>
              <a:t>14</a:t>
            </a:fld>
            <a:endParaRPr kumimoji="1" lang="ko-Kore-DE" altLang="en-US"/>
          </a:p>
        </p:txBody>
      </p:sp>
    </p:spTree>
    <p:extLst>
      <p:ext uri="{BB962C8B-B14F-4D97-AF65-F5344CB8AC3E}">
        <p14:creationId xmlns:p14="http://schemas.microsoft.com/office/powerpoint/2010/main" val="1715282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e-DE" altLang="ko-Kore-DE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58889-3B09-A442-B9D2-39C0EA97558F}" type="slidenum">
              <a:rPr kumimoji="1" lang="ko-Kore-DE" altLang="en-US" smtClean="0"/>
              <a:t>15</a:t>
            </a:fld>
            <a:endParaRPr kumimoji="1" lang="ko-Kore-DE" altLang="en-US"/>
          </a:p>
        </p:txBody>
      </p:sp>
    </p:spTree>
    <p:extLst>
      <p:ext uri="{BB962C8B-B14F-4D97-AF65-F5344CB8AC3E}">
        <p14:creationId xmlns:p14="http://schemas.microsoft.com/office/powerpoint/2010/main" val="339267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DE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58889-3B09-A442-B9D2-39C0EA97558F}" type="slidenum">
              <a:rPr kumimoji="1" lang="ko-Kore-DE" altLang="en-US" smtClean="0"/>
              <a:t>2</a:t>
            </a:fld>
            <a:endParaRPr kumimoji="1" lang="ko-Kore-DE" altLang="en-US"/>
          </a:p>
        </p:txBody>
      </p:sp>
    </p:spTree>
    <p:extLst>
      <p:ext uri="{BB962C8B-B14F-4D97-AF65-F5344CB8AC3E}">
        <p14:creationId xmlns:p14="http://schemas.microsoft.com/office/powerpoint/2010/main" val="4129128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DE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58889-3B09-A442-B9D2-39C0EA97558F}" type="slidenum">
              <a:rPr kumimoji="1" lang="ko-Kore-DE" altLang="en-US" smtClean="0"/>
              <a:t>3</a:t>
            </a:fld>
            <a:endParaRPr kumimoji="1" lang="ko-Kore-DE" altLang="en-US"/>
          </a:p>
        </p:txBody>
      </p:sp>
    </p:spTree>
    <p:extLst>
      <p:ext uri="{BB962C8B-B14F-4D97-AF65-F5344CB8AC3E}">
        <p14:creationId xmlns:p14="http://schemas.microsoft.com/office/powerpoint/2010/main" val="526985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DE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58889-3B09-A442-B9D2-39C0EA97558F}" type="slidenum">
              <a:rPr kumimoji="1" lang="ko-Kore-DE" altLang="en-US" smtClean="0"/>
              <a:t>4</a:t>
            </a:fld>
            <a:endParaRPr kumimoji="1" lang="ko-Kore-DE" altLang="en-US"/>
          </a:p>
        </p:txBody>
      </p:sp>
    </p:spTree>
    <p:extLst>
      <p:ext uri="{BB962C8B-B14F-4D97-AF65-F5344CB8AC3E}">
        <p14:creationId xmlns:p14="http://schemas.microsoft.com/office/powerpoint/2010/main" val="3424630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ore-DE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58889-3B09-A442-B9D2-39C0EA97558F}" type="slidenum">
              <a:rPr kumimoji="1" lang="ko-Kore-DE" altLang="en-US" smtClean="0"/>
              <a:t>5</a:t>
            </a:fld>
            <a:endParaRPr kumimoji="1" lang="ko-Kore-DE" altLang="en-US"/>
          </a:p>
        </p:txBody>
      </p:sp>
    </p:spTree>
    <p:extLst>
      <p:ext uri="{BB962C8B-B14F-4D97-AF65-F5344CB8AC3E}">
        <p14:creationId xmlns:p14="http://schemas.microsoft.com/office/powerpoint/2010/main" val="2710529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DE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58889-3B09-A442-B9D2-39C0EA97558F}" type="slidenum">
              <a:rPr kumimoji="1" lang="ko-Kore-DE" altLang="en-US" smtClean="0"/>
              <a:t>6</a:t>
            </a:fld>
            <a:endParaRPr kumimoji="1" lang="ko-Kore-DE" altLang="en-US"/>
          </a:p>
        </p:txBody>
      </p:sp>
    </p:spTree>
    <p:extLst>
      <p:ext uri="{BB962C8B-B14F-4D97-AF65-F5344CB8AC3E}">
        <p14:creationId xmlns:p14="http://schemas.microsoft.com/office/powerpoint/2010/main" val="1357628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DE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58889-3B09-A442-B9D2-39C0EA97558F}" type="slidenum">
              <a:rPr kumimoji="1" lang="ko-Kore-DE" altLang="en-US" smtClean="0"/>
              <a:t>7</a:t>
            </a:fld>
            <a:endParaRPr kumimoji="1" lang="ko-Kore-DE" altLang="en-US"/>
          </a:p>
        </p:txBody>
      </p:sp>
    </p:spTree>
    <p:extLst>
      <p:ext uri="{BB962C8B-B14F-4D97-AF65-F5344CB8AC3E}">
        <p14:creationId xmlns:p14="http://schemas.microsoft.com/office/powerpoint/2010/main" val="3934685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DE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58889-3B09-A442-B9D2-39C0EA97558F}" type="slidenum">
              <a:rPr kumimoji="1" lang="ko-Kore-DE" altLang="en-US" smtClean="0"/>
              <a:t>8</a:t>
            </a:fld>
            <a:endParaRPr kumimoji="1" lang="ko-Kore-DE" altLang="en-US"/>
          </a:p>
        </p:txBody>
      </p:sp>
    </p:spTree>
    <p:extLst>
      <p:ext uri="{BB962C8B-B14F-4D97-AF65-F5344CB8AC3E}">
        <p14:creationId xmlns:p14="http://schemas.microsoft.com/office/powerpoint/2010/main" val="1676821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ko-Kore-DE" altLang="en-US" b="1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ko-Kore-DE" b="1" dirty="0"/>
                  <a:t>Fix T and parameterize </a:t>
                </a:r>
                <a:r>
                  <a:rPr kumimoji="1" lang="en-US" altLang="ko-KR" sz="1200" i="0">
                    <a:latin typeface="Cambria Math" panose="02040503050406030204" pitchFamily="18" charset="0"/>
                  </a:rPr>
                  <a:t>𝜎_𝑘</a:t>
                </a:r>
                <a:endParaRPr kumimoji="1" lang="ko-Kore-DE" altLang="en-US" b="1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58889-3B09-A442-B9D2-39C0EA97558F}" type="slidenum">
              <a:rPr kumimoji="1" lang="ko-Kore-DE" altLang="en-US" smtClean="0"/>
              <a:t>9</a:t>
            </a:fld>
            <a:endParaRPr kumimoji="1" lang="ko-Kore-DE" altLang="en-US"/>
          </a:p>
        </p:txBody>
      </p:sp>
    </p:spTree>
    <p:extLst>
      <p:ext uri="{BB962C8B-B14F-4D97-AF65-F5344CB8AC3E}">
        <p14:creationId xmlns:p14="http://schemas.microsoft.com/office/powerpoint/2010/main" val="421097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7.xml"/><Relationship Id="rId7" Type="http://schemas.openxmlformats.org/officeDocument/2006/relationships/oleObject" Target="../embeddings/oleObject2.bin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539751" y="5017794"/>
            <a:ext cx="8061325" cy="27334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dirty="0"/>
              <a:t>마스터 제목 스타일 편집</a:t>
            </a: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39751" y="5744939"/>
            <a:ext cx="8061325" cy="193899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r>
              <a:rPr lang="ko-KR" altLang="en-US" dirty="0"/>
              <a:t>클릭하여 마스터 부제목 스타일 편집</a:t>
            </a:r>
            <a:endParaRPr lang="de-DE" dirty="0"/>
          </a:p>
        </p:txBody>
      </p:sp>
      <p:graphicFrame>
        <p:nvGraphicFramePr>
          <p:cNvPr id="4110" name="Rectangle 14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" r:id="rId7" imgW="0" imgH="0" progId="TCLayout.ActiveDocument.1">
                  <p:embed/>
                </p:oleObj>
              </mc:Choice>
              <mc:Fallback>
                <p:oleObj r:id="rId7" imgW="0" imgH="0" progId="TCLayout.ActiveDocument.1">
                  <p:embed/>
                  <p:pic>
                    <p:nvPicPr>
                      <p:cNvPr id="4110" name="Rectangle 1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7" descr="TU_Logo_lang_RGB_rot_PPT-2">
            <a:extLst>
              <a:ext uri="{FF2B5EF4-FFF2-40B4-BE49-F238E27FC236}">
                <a16:creationId xmlns:a16="http://schemas.microsoft.com/office/drawing/2014/main" id="{D12A74F8-C6E8-FB4E-A81D-18EA9FDF9EC4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>
            <a:alphaModFix/>
          </a:blip>
          <a:srcRect/>
          <a:stretch>
            <a:fillRect/>
          </a:stretch>
        </p:blipFill>
        <p:spPr bwMode="auto">
          <a:xfrm>
            <a:off x="6345044" y="237838"/>
            <a:ext cx="814476" cy="453537"/>
          </a:xfrm>
          <a:prstGeom prst="rect">
            <a:avLst/>
          </a:prstGeom>
          <a:noFill/>
        </p:spPr>
      </p:pic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0944FE9E-A581-374E-9E06-50137415F01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75321" y="219098"/>
            <a:ext cx="1467598" cy="41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3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ko-Kore-DE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01081" y="274959"/>
            <a:ext cx="6624638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B1D6291-896B-DC4F-BD2C-C5672D698B71}" type="slidenum">
              <a:rPr kumimoji="1" lang="ko-Kore-DE" altLang="en-US" smtClean="0"/>
              <a:t>‹#›</a:t>
            </a:fld>
            <a:endParaRPr kumimoji="1" lang="ko-Kore-DE" altLang="en-US"/>
          </a:p>
        </p:txBody>
      </p:sp>
    </p:spTree>
    <p:extLst>
      <p:ext uri="{BB962C8B-B14F-4D97-AF65-F5344CB8AC3E}">
        <p14:creationId xmlns:p14="http://schemas.microsoft.com/office/powerpoint/2010/main" val="21449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40" y="1717675"/>
            <a:ext cx="273345" cy="427355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717675"/>
            <a:ext cx="5894388" cy="42735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ko-Kore-DE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01081" y="274959"/>
            <a:ext cx="6624638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B1D6291-896B-DC4F-BD2C-C5672D698B71}" type="slidenum">
              <a:rPr kumimoji="1" lang="ko-Kore-DE" altLang="en-US" smtClean="0"/>
              <a:t>‹#›</a:t>
            </a:fld>
            <a:endParaRPr kumimoji="1" lang="ko-Kore-DE" altLang="en-US"/>
          </a:p>
        </p:txBody>
      </p:sp>
    </p:spTree>
    <p:extLst>
      <p:ext uri="{BB962C8B-B14F-4D97-AF65-F5344CB8AC3E}">
        <p14:creationId xmlns:p14="http://schemas.microsoft.com/office/powerpoint/2010/main" val="48076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652105"/>
            <a:ext cx="8061325" cy="277576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268762"/>
            <a:ext cx="8061325" cy="36417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de-DE" dirty="0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FA06901-B8C3-8543-9A26-05DE47D5C8CE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01081" y="274959"/>
            <a:ext cx="6624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5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B1D6291-896B-DC4F-BD2C-C5672D698B71}" type="slidenum">
              <a:rPr kumimoji="1" lang="ko-Kore-DE" altLang="en-US" smtClean="0"/>
              <a:pPr/>
              <a:t>‹#›</a:t>
            </a:fld>
            <a:endParaRPr kumimoji="1" lang="ko-Kore-DE" altLang="en-US" dirty="0"/>
          </a:p>
        </p:txBody>
      </p:sp>
    </p:spTree>
    <p:extLst>
      <p:ext uri="{BB962C8B-B14F-4D97-AF65-F5344CB8AC3E}">
        <p14:creationId xmlns:p14="http://schemas.microsoft.com/office/powerpoint/2010/main" val="402570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30803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ko-KR" altLang="en-US"/>
              <a:t>마스터 제목 스타일 편집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01081" y="274959"/>
            <a:ext cx="6624638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B1D6291-896B-DC4F-BD2C-C5672D698B71}" type="slidenum">
              <a:rPr kumimoji="1" lang="ko-Kore-DE" altLang="en-US" smtClean="0"/>
              <a:t>‹#›</a:t>
            </a:fld>
            <a:endParaRPr kumimoji="1" lang="ko-Kore-DE" altLang="en-US"/>
          </a:p>
        </p:txBody>
      </p:sp>
    </p:spTree>
    <p:extLst>
      <p:ext uri="{BB962C8B-B14F-4D97-AF65-F5344CB8AC3E}">
        <p14:creationId xmlns:p14="http://schemas.microsoft.com/office/powerpoint/2010/main" val="28148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1" y="2349502"/>
            <a:ext cx="3954463" cy="3641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2349502"/>
            <a:ext cx="3954462" cy="3641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ko-Kor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301081" y="274959"/>
            <a:ext cx="6624638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B1D6291-896B-DC4F-BD2C-C5672D698B71}" type="slidenum">
              <a:rPr kumimoji="1" lang="ko-Kore-DE" altLang="en-US" smtClean="0"/>
              <a:t>‹#›</a:t>
            </a:fld>
            <a:endParaRPr kumimoji="1" lang="ko-Kore-DE" altLang="en-US"/>
          </a:p>
        </p:txBody>
      </p:sp>
    </p:spTree>
    <p:extLst>
      <p:ext uri="{BB962C8B-B14F-4D97-AF65-F5344CB8AC3E}">
        <p14:creationId xmlns:p14="http://schemas.microsoft.com/office/powerpoint/2010/main" val="88357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4294"/>
            <a:ext cx="8229600" cy="27334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ko-Kore-DE" alt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301081" y="274959"/>
            <a:ext cx="6624638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B1D6291-896B-DC4F-BD2C-C5672D698B71}" type="slidenum">
              <a:rPr kumimoji="1" lang="ko-Kore-DE" altLang="en-US" smtClean="0"/>
              <a:t>‹#›</a:t>
            </a:fld>
            <a:endParaRPr kumimoji="1" lang="ko-Kore-DE" altLang="en-US"/>
          </a:p>
        </p:txBody>
      </p:sp>
    </p:spTree>
    <p:extLst>
      <p:ext uri="{BB962C8B-B14F-4D97-AF65-F5344CB8AC3E}">
        <p14:creationId xmlns:p14="http://schemas.microsoft.com/office/powerpoint/2010/main" val="149143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ko-Kore-DE" alt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301081" y="274959"/>
            <a:ext cx="6624638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B1D6291-896B-DC4F-BD2C-C5672D698B71}" type="slidenum">
              <a:rPr kumimoji="1" lang="ko-Kore-DE" altLang="en-US" smtClean="0"/>
              <a:t>‹#›</a:t>
            </a:fld>
            <a:endParaRPr kumimoji="1" lang="ko-Kore-DE" altLang="en-US"/>
          </a:p>
        </p:txBody>
      </p:sp>
    </p:spTree>
    <p:extLst>
      <p:ext uri="{BB962C8B-B14F-4D97-AF65-F5344CB8AC3E}">
        <p14:creationId xmlns:p14="http://schemas.microsoft.com/office/powerpoint/2010/main" val="250057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ko-Kore-DE" alt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301081" y="274959"/>
            <a:ext cx="6624638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B1D6291-896B-DC4F-BD2C-C5672D698B71}" type="slidenum">
              <a:rPr kumimoji="1" lang="ko-Kore-DE" altLang="en-US" smtClean="0"/>
              <a:t>‹#›</a:t>
            </a:fld>
            <a:endParaRPr kumimoji="1" lang="ko-Kore-DE" altLang="en-US"/>
          </a:p>
        </p:txBody>
      </p:sp>
    </p:spTree>
    <p:extLst>
      <p:ext uri="{BB962C8B-B14F-4D97-AF65-F5344CB8AC3E}">
        <p14:creationId xmlns:p14="http://schemas.microsoft.com/office/powerpoint/2010/main" val="185397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1170477"/>
            <a:ext cx="3008313" cy="26462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ko-KR" altLang="en-US"/>
              <a:t>마스터 제목 스타일 편집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ko-Kor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301081" y="274959"/>
            <a:ext cx="6624638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B1D6291-896B-DC4F-BD2C-C5672D698B71}" type="slidenum">
              <a:rPr kumimoji="1" lang="ko-Kore-DE" altLang="en-US" smtClean="0"/>
              <a:t>‹#›</a:t>
            </a:fld>
            <a:endParaRPr kumimoji="1" lang="ko-Kore-DE" altLang="en-US"/>
          </a:p>
        </p:txBody>
      </p:sp>
    </p:spTree>
    <p:extLst>
      <p:ext uri="{BB962C8B-B14F-4D97-AF65-F5344CB8AC3E}">
        <p14:creationId xmlns:p14="http://schemas.microsoft.com/office/powerpoint/2010/main" val="376974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5102715"/>
            <a:ext cx="5486400" cy="26462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ko-KR" altLang="en-US"/>
              <a:t>마스터 제목 스타일 편집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ko-Kor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301081" y="274959"/>
            <a:ext cx="6624638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B1D6291-896B-DC4F-BD2C-C5672D698B71}" type="slidenum">
              <a:rPr kumimoji="1" lang="ko-Kore-DE" altLang="en-US" smtClean="0"/>
              <a:t>‹#›</a:t>
            </a:fld>
            <a:endParaRPr kumimoji="1" lang="ko-Kore-DE" altLang="en-US"/>
          </a:p>
        </p:txBody>
      </p:sp>
    </p:spTree>
    <p:extLst>
      <p:ext uri="{BB962C8B-B14F-4D97-AF65-F5344CB8AC3E}">
        <p14:creationId xmlns:p14="http://schemas.microsoft.com/office/powerpoint/2010/main" val="374839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539751" y="647680"/>
            <a:ext cx="8061325" cy="2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539751" y="1324523"/>
            <a:ext cx="8061325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 </a:t>
            </a:r>
            <a:r>
              <a:rPr lang="de-DE" dirty="0" err="1"/>
              <a:t>durck</a:t>
            </a:r>
            <a:r>
              <a:rPr lang="de-DE" dirty="0"/>
              <a:t> Klicken hinzufügen</a:t>
            </a:r>
          </a:p>
          <a:p>
            <a:pPr lvl="1"/>
            <a:r>
              <a:rPr lang="de-DE" dirty="0" err="1"/>
              <a:t>Xxx</a:t>
            </a:r>
            <a:endParaRPr lang="de-DE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301081" y="274959"/>
            <a:ext cx="6624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chemeClr val="accent1"/>
                </a:solidFill>
              </a:defRPr>
            </a:lvl1pPr>
          </a:lstStyle>
          <a:p>
            <a:fld id="{1B1D6291-896B-DC4F-BD2C-C5672D698B71}" type="slidenum">
              <a:rPr kumimoji="1" lang="ko-Kore-DE" altLang="en-US" smtClean="0"/>
              <a:t>‹#›</a:t>
            </a:fld>
            <a:endParaRPr kumimoji="1" lang="ko-Kore-DE" altLang="en-US"/>
          </a:p>
        </p:txBody>
      </p:sp>
      <p:graphicFrame>
        <p:nvGraphicFramePr>
          <p:cNvPr id="1042" name="Rectangle 18" hidden="1"/>
          <p:cNvGraphicFramePr>
            <a:graphicFrameLocks/>
          </p:cNvGraphicFramePr>
          <p:nvPr>
            <p:custDataLst>
              <p:tags r:id="rId17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" r:id="rId19" imgW="0" imgH="0" progId="TCLayout.ActiveDocument.1">
                  <p:embed/>
                </p:oleObj>
              </mc:Choice>
              <mc:Fallback>
                <p:oleObj r:id="rId19" imgW="0" imgH="0" progId="TCLayout.ActiveDocument.1">
                  <p:embed/>
                  <p:pic>
                    <p:nvPicPr>
                      <p:cNvPr id="1042" name="Rectangle 18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" descr="TU_Logo_lang_RGB_rot_PPT-2">
            <a:extLst>
              <a:ext uri="{FF2B5EF4-FFF2-40B4-BE49-F238E27FC236}">
                <a16:creationId xmlns:a16="http://schemas.microsoft.com/office/drawing/2014/main" id="{692E98F1-F64E-3543-8163-53628E4DE752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8"/>
            </p:custDataLst>
          </p:nvPr>
        </p:nvPicPr>
        <p:blipFill>
          <a:blip r:embed="rId20" cstate="print">
            <a:alphaModFix/>
          </a:blip>
          <a:srcRect/>
          <a:stretch>
            <a:fillRect/>
          </a:stretch>
        </p:blipFill>
        <p:spPr bwMode="auto">
          <a:xfrm>
            <a:off x="6345044" y="237838"/>
            <a:ext cx="814476" cy="453537"/>
          </a:xfrm>
          <a:prstGeom prst="rect">
            <a:avLst/>
          </a:prstGeom>
          <a:noFill/>
        </p:spPr>
      </p:pic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923BFCEC-1556-D34D-A1C8-BD089DA7250F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375321" y="219098"/>
            <a:ext cx="1467598" cy="41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2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800" b="0" i="0">
          <a:solidFill>
            <a:schemeClr val="accent6">
              <a:lumMod val="50000"/>
            </a:schemeClr>
          </a:solidFill>
          <a:latin typeface="+mj-lt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5pPr>
      <a:lvl6pPr marL="3429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lnSpc>
          <a:spcPts val="1650"/>
        </a:lnSpc>
        <a:spcBef>
          <a:spcPct val="0"/>
        </a:spcBef>
        <a:spcAft>
          <a:spcPct val="0"/>
        </a:spcAft>
        <a:defRPr sz="105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88169" indent="-18335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5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894160" indent="-171450" algn="l" rtl="0" eaLnBrk="1" fontAlgn="base" hangingPunct="1">
        <a:spcBef>
          <a:spcPct val="20000"/>
        </a:spcBef>
        <a:spcAft>
          <a:spcPct val="0"/>
        </a:spcAft>
        <a:buChar char="•"/>
        <a:defRPr sz="105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05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igclassaction.com/articles/privacy-class-action-lawsuit-driver-s-protection-act/interview-privacy-class-action-lawsuit-driver-s-21874.htm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10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9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4.emf"/><Relationship Id="rId4" Type="http://schemas.openxmlformats.org/officeDocument/2006/relationships/image" Target="../media/image10.emf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, 병, 표지판이(가) 표시된 사진&#10;&#10;자동 생성된 설명">
            <a:extLst>
              <a:ext uri="{FF2B5EF4-FFF2-40B4-BE49-F238E27FC236}">
                <a16:creationId xmlns:a16="http://schemas.microsoft.com/office/drawing/2014/main" id="{72E5CA37-F52A-7949-B9ED-FF1336C8F5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3353"/>
          <a:stretch/>
        </p:blipFill>
        <p:spPr>
          <a:xfrm>
            <a:off x="1" y="890649"/>
            <a:ext cx="9149404" cy="4619501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832009BA-C3B5-4B4B-B657-01453E3AC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633" y="5649849"/>
            <a:ext cx="8061325" cy="1085041"/>
          </a:xfrm>
        </p:spPr>
        <p:txBody>
          <a:bodyPr/>
          <a:lstStyle/>
          <a:p>
            <a:pPr algn="ctr"/>
            <a:r>
              <a:rPr kumimoji="1" lang="en-US" altLang="ko-Kor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*</a:t>
            </a:r>
            <a:r>
              <a:rPr lang="en-US" altLang="ko-Kore-DE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,† </a:t>
            </a:r>
            <a:r>
              <a:rPr kumimoji="1" lang="en-US" altLang="ko-Kor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Muah</a:t>
            </a:r>
            <a:r>
              <a:rPr kumimoji="1" lang="en-US" altLang="ko-Kor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Kim, *</a:t>
            </a:r>
            <a:r>
              <a:rPr kumimoji="1" lang="en-US" altLang="ko-Kor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Onur</a:t>
            </a:r>
            <a:r>
              <a:rPr kumimoji="1" lang="en-US" altLang="ko-Kor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kumimoji="1" lang="en-US" altLang="ko-Kor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Günlü</a:t>
            </a:r>
            <a:r>
              <a:rPr kumimoji="1" lang="en-US" altLang="ko-Kor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, and </a:t>
            </a:r>
            <a:r>
              <a:rPr lang="en-US" altLang="ko-Kore-DE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†</a:t>
            </a:r>
            <a:r>
              <a:rPr kumimoji="1" lang="en-US" altLang="ko-Kor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Rafael Sch</a:t>
            </a:r>
            <a:r>
              <a:rPr kumimoji="1"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ae</a:t>
            </a:r>
            <a:r>
              <a:rPr kumimoji="1" lang="en-US" altLang="ko-Kor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fer</a:t>
            </a:r>
          </a:p>
          <a:p>
            <a:pPr algn="ctr"/>
            <a:endParaRPr kumimoji="1" lang="en-US" altLang="ko-Kore-DE" sz="14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r>
              <a:rPr kumimoji="1" lang="en-US" altLang="ko-Kor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*Department of Electrical Engineering and Computer Science, </a:t>
            </a:r>
            <a:r>
              <a:rPr kumimoji="1" lang="en-US" altLang="ko-Kor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Technische</a:t>
            </a:r>
            <a:r>
              <a:rPr kumimoji="1" lang="en-US" altLang="ko-Kor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Universität Berlin, Germany</a:t>
            </a:r>
          </a:p>
          <a:p>
            <a:r>
              <a:rPr lang="en-US" altLang="ko-Kore-DE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†</a:t>
            </a:r>
            <a:r>
              <a:rPr lang="de-DE" altLang="ko-Kor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Chair</a:t>
            </a:r>
            <a:r>
              <a:rPr lang="de-DE" altLang="ko-Kor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 </a:t>
            </a:r>
            <a:r>
              <a:rPr lang="de-DE" altLang="ko-Kor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of</a:t>
            </a:r>
            <a:r>
              <a:rPr lang="de-DE" altLang="ko-Kor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Communications Engineering </a:t>
            </a:r>
            <a:r>
              <a:rPr lang="de-DE" altLang="ko-Kor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and</a:t>
            </a:r>
            <a:r>
              <a:rPr lang="de-DE" altLang="ko-Kor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Security, Universität Siegen, Germany</a:t>
            </a:r>
          </a:p>
          <a:p>
            <a:endParaRPr kumimoji="1" lang="ko-Kore-DE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B78383F-D8D7-404C-B55B-9C39A67B0A10}"/>
              </a:ext>
            </a:extLst>
          </p:cNvPr>
          <p:cNvSpPr/>
          <p:nvPr/>
        </p:nvSpPr>
        <p:spPr bwMode="auto">
          <a:xfrm>
            <a:off x="-6771" y="3716141"/>
            <a:ext cx="9245774" cy="1923803"/>
          </a:xfrm>
          <a:prstGeom prst="rect">
            <a:avLst/>
          </a:prstGeom>
          <a:solidFill>
            <a:schemeClr val="bg1">
              <a:alpha val="82407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altLang="ko-Kore-DE" sz="2000" dirty="0" err="1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Federated</a:t>
            </a:r>
            <a:r>
              <a:rPr lang="de-DE" altLang="ko-Kore-DE" sz="20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 Learning </a:t>
            </a:r>
            <a:r>
              <a:rPr lang="de-DE" altLang="ko-Kore-DE" sz="2000" dirty="0" err="1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with</a:t>
            </a:r>
            <a:r>
              <a:rPr lang="de-DE" altLang="ko-Kore-DE" sz="20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 </a:t>
            </a:r>
            <a:r>
              <a:rPr lang="de-DE" altLang="ko-Kore-DE" sz="2000" dirty="0" err="1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Local</a:t>
            </a:r>
            <a:r>
              <a:rPr lang="de-DE" altLang="ko-Kore-DE" sz="20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 Differential Privacy:</a:t>
            </a:r>
          </a:p>
          <a:p>
            <a:r>
              <a:rPr lang="de-DE" altLang="ko-Kore-DE" sz="20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Trade-offs </a:t>
            </a:r>
            <a:r>
              <a:rPr lang="de-DE" altLang="ko-Kore-DE" sz="2000" dirty="0" err="1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between</a:t>
            </a:r>
            <a:r>
              <a:rPr lang="de-DE" altLang="ko-Kore-DE" sz="20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 Privacy, Utility, </a:t>
            </a:r>
            <a:r>
              <a:rPr lang="de-DE" altLang="ko-Kore-DE" sz="2000" dirty="0" err="1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and</a:t>
            </a:r>
            <a:r>
              <a:rPr lang="de-DE" altLang="ko-Kore-DE" sz="20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 Communication</a:t>
            </a:r>
          </a:p>
          <a:p>
            <a:endParaRPr lang="de-DE" altLang="ko-Kore-DE" sz="1800" dirty="0">
              <a:solidFill>
                <a:schemeClr val="accent1">
                  <a:lumMod val="50000"/>
                </a:schemeClr>
              </a:solidFill>
              <a:latin typeface="Helvetica" pitchFamily="2" charset="0"/>
            </a:endParaRPr>
          </a:p>
          <a:p>
            <a:r>
              <a:rPr kumimoji="1" lang="en-US" altLang="ko-Kore-DE" sz="16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ICASSP 2021</a:t>
            </a:r>
            <a:endParaRPr lang="de-DE" altLang="ko-Kore-DE" sz="1600" dirty="0">
              <a:solidFill>
                <a:schemeClr val="accent1">
                  <a:lumMod val="5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38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5354EC-9A7E-A146-B969-50564A9D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7" y="429067"/>
            <a:ext cx="4332115" cy="294953"/>
          </a:xfrm>
        </p:spPr>
        <p:txBody>
          <a:bodyPr/>
          <a:lstStyle/>
          <a:p>
            <a:r>
              <a:rPr kumimoji="1" lang="en-US" altLang="ko-Kore-DE" sz="2000" dirty="0"/>
              <a:t>Theoretical Analysis: Privacy</a:t>
            </a:r>
            <a:endParaRPr kumimoji="1" lang="ko-Kore-DE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A2A26A1-C2D3-8441-81E8-76F4EEF6FFF6}"/>
                  </a:ext>
                </a:extLst>
              </p:cNvPr>
              <p:cNvSpPr txBox="1"/>
              <p:nvPr/>
            </p:nvSpPr>
            <p:spPr>
              <a:xfrm>
                <a:off x="7217368" y="9071777"/>
                <a:ext cx="60272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ko-Kore-DE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User </a:t>
                </a:r>
                <a14:m>
                  <m:oMath xmlns:m="http://schemas.openxmlformats.org/officeDocument/2006/math">
                    <m:r>
                      <a:rPr kumimoji="1" lang="en-US" altLang="ko-KR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kumimoji="1" lang="ko-Kore-DE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A2A26A1-C2D3-8441-81E8-76F4EEF6F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368" y="9071777"/>
                <a:ext cx="602729" cy="276999"/>
              </a:xfrm>
              <a:prstGeom prst="rect">
                <a:avLst/>
              </a:prstGeom>
              <a:blipFill>
                <a:blip r:embed="rId6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ko-Kore-DE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" name="그림 101">
            <a:extLst>
              <a:ext uri="{FF2B5EF4-FFF2-40B4-BE49-F238E27FC236}">
                <a16:creationId xmlns:a16="http://schemas.microsoft.com/office/drawing/2014/main" id="{366C099D-D0EC-474E-8AF4-01467B435E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487" y="1874227"/>
            <a:ext cx="3262646" cy="24935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74E1BF17-3EB8-FA45-AD9D-226D3BA60B2E}"/>
                  </a:ext>
                </a:extLst>
              </p:cNvPr>
              <p:cNvSpPr/>
              <p:nvPr/>
            </p:nvSpPr>
            <p:spPr>
              <a:xfrm>
                <a:off x="4752487" y="4401349"/>
                <a:ext cx="3942570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kumimoji="1" lang="en-US" altLang="ko-KR" sz="1050" dirty="0">
                    <a:latin typeface="Cambria" panose="02040503050406030204" pitchFamily="18" charset="0"/>
                  </a:rPr>
                  <a:t>Parameters: </a:t>
                </a:r>
                <a14:m>
                  <m:oMath xmlns:m="http://schemas.openxmlformats.org/officeDocument/2006/math">
                    <m:r>
                      <a:rPr kumimoji="1" lang="en-US" altLang="ko-KR" sz="105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en-US" altLang="ko-KR" sz="105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ko-KR" sz="1050" b="0" i="1" smtClean="0">
                        <a:latin typeface="Cambria Math" panose="02040503050406030204" pitchFamily="18" charset="0"/>
                      </a:rPr>
                      <m:t>100, </m:t>
                    </m:r>
                    <m:sSub>
                      <m:sSubPr>
                        <m:ctrlPr>
                          <a:rPr kumimoji="1" lang="en-US" altLang="ko-KR" sz="10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05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kumimoji="1" lang="en-US" altLang="ko-KR" sz="105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ko-KR" sz="105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ko-KR" sz="10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ko-KR" sz="105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ko-KR" sz="105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kumimoji="1" lang="en-US" altLang="ko-KR" sz="105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ko-KR" sz="105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ko-KR" sz="10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05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kumimoji="1" lang="en-US" altLang="ko-KR" sz="105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ko-KR" sz="105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ko-KR" sz="10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ko-KR" sz="105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ko-KR" sz="105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kumimoji="1" lang="en-US" altLang="ko-KR" sz="1050" b="0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kumimoji="1" lang="en-US" altLang="ko-KR" sz="1050" i="1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kumimoji="1" lang="en-US" altLang="ko-KR" sz="105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ko-KR" sz="1050" i="1">
                        <a:latin typeface="Cambria Math" panose="02040503050406030204" pitchFamily="18" charset="0"/>
                      </a:rPr>
                      <m:t>𝑎𝑙𝑙</m:t>
                    </m:r>
                    <m:r>
                      <a:rPr kumimoji="1" lang="en-US" altLang="ko-KR" sz="105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ko-KR" sz="1050" i="1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ko-KR" sz="1050" i="1">
                        <a:latin typeface="Cambria Math" panose="02040503050406030204" pitchFamily="18" charset="0"/>
                      </a:rPr>
                      <m:t>=1,2,…, 100, </m:t>
                    </m:r>
                    <m:r>
                      <a:rPr kumimoji="1" lang="en-US" altLang="ko-KR" sz="1050" i="1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ko-KR" sz="105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ko-KR" sz="10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ko-KR" sz="105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ko-KR" sz="105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kumimoji="1" lang="en-US" altLang="ko-KR" sz="105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ko-KR" sz="105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ko-KR" sz="1050" i="1">
                        <a:latin typeface="Cambria Math" panose="02040503050406030204" pitchFamily="18" charset="0"/>
                      </a:rPr>
                      <m:t>=1</m:t>
                    </m:r>
                    <m:r>
                      <a:rPr kumimoji="1" lang="en-US" altLang="ko-KR" sz="105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ko-KR" sz="105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en-US" altLang="ko-KR" sz="1050" i="1">
                        <a:latin typeface="Cambria Math" panose="02040503050406030204" pitchFamily="18" charset="0"/>
                      </a:rPr>
                      <m:t>=1</m:t>
                    </m:r>
                    <m:r>
                      <a:rPr kumimoji="1" lang="en-US" altLang="ko-KR" sz="105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kumimoji="1" lang="en-US" altLang="ko-KR" sz="105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ko-KR" sz="1050" i="1">
                        <a:latin typeface="Cambria Math" panose="02040503050406030204" pitchFamily="18" charset="0"/>
                      </a:rPr>
                      <m:t>𝐶</m:t>
                    </m:r>
                    <m:r>
                      <a:rPr kumimoji="1" lang="en-US" altLang="ko-KR" sz="1050" i="1">
                        <a:latin typeface="Cambria Math" panose="02040503050406030204" pitchFamily="18" charset="0"/>
                      </a:rPr>
                      <m:t>=1, </m:t>
                    </m:r>
                    <m:r>
                      <a:rPr kumimoji="1" lang="en-US" altLang="ko-KR" sz="1050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kumimoji="1" lang="en-US" altLang="ko-KR" sz="105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ko-KR" sz="1050" i="1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ko-KR" sz="1050" i="1">
                        <a:latin typeface="Cambria Math" panose="02040503050406030204" pitchFamily="18" charset="0"/>
                      </a:rPr>
                      <m:t>=5.</m:t>
                    </m:r>
                  </m:oMath>
                </a14:m>
                <a:r>
                  <a:rPr kumimoji="1" lang="en-US" altLang="ko-KR" sz="1050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74E1BF17-3EB8-FA45-AD9D-226D3BA60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487" y="4401349"/>
                <a:ext cx="3942570" cy="415498"/>
              </a:xfrm>
              <a:prstGeom prst="rect">
                <a:avLst/>
              </a:prstGeom>
              <a:blipFill>
                <a:blip r:embed="rId8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ko-Kore-DE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직사각형 17">
            <a:extLst>
              <a:ext uri="{FF2B5EF4-FFF2-40B4-BE49-F238E27FC236}">
                <a16:creationId xmlns:a16="http://schemas.microsoft.com/office/drawing/2014/main" id="{0AC5005A-2E6F-094E-8AD9-11065E7469AA}"/>
              </a:ext>
            </a:extLst>
          </p:cNvPr>
          <p:cNvSpPr/>
          <p:nvPr/>
        </p:nvSpPr>
        <p:spPr>
          <a:xfrm>
            <a:off x="0" y="6198590"/>
            <a:ext cx="8918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altLang="ko-Kore-DE" sz="800" dirty="0"/>
              <a:t>[5] C. </a:t>
            </a:r>
            <a:r>
              <a:rPr lang="de-DE" altLang="ko-Kore-DE" sz="800" dirty="0" err="1"/>
              <a:t>Dwork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and</a:t>
            </a:r>
            <a:r>
              <a:rPr lang="de-DE" altLang="ko-Kore-DE" sz="800" dirty="0"/>
              <a:t> A. Roth, “The </a:t>
            </a:r>
            <a:r>
              <a:rPr lang="de-DE" altLang="ko-Kore-DE" sz="800" dirty="0" err="1"/>
              <a:t>algorithmic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foundations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of</a:t>
            </a:r>
            <a:r>
              <a:rPr lang="de-DE" altLang="ko-Kore-DE" sz="800" dirty="0"/>
              <a:t> differential </a:t>
            </a:r>
            <a:r>
              <a:rPr lang="de-DE" altLang="ko-Kore-DE" sz="800" dirty="0" err="1"/>
              <a:t>privacy</a:t>
            </a:r>
            <a:r>
              <a:rPr lang="de-DE" altLang="ko-Kore-DE" sz="800" dirty="0"/>
              <a:t>,” </a:t>
            </a:r>
            <a:r>
              <a:rPr lang="de-DE" altLang="ko-Kore-DE" sz="800" dirty="0" err="1"/>
              <a:t>Found</a:t>
            </a:r>
            <a:r>
              <a:rPr lang="de-DE" altLang="ko-Kore-DE" sz="800" dirty="0"/>
              <a:t>. Trends Theor. Comp. </a:t>
            </a:r>
            <a:r>
              <a:rPr lang="de-DE" altLang="ko-Kore-DE" sz="800" dirty="0" err="1"/>
              <a:t>Sci</a:t>
            </a:r>
            <a:r>
              <a:rPr lang="de-DE" altLang="ko-Kore-DE" sz="800" dirty="0"/>
              <a:t>., vol. 9, </a:t>
            </a:r>
            <a:r>
              <a:rPr lang="de-DE" altLang="ko-Kore-DE" sz="800" dirty="0" err="1"/>
              <a:t>no</a:t>
            </a:r>
            <a:r>
              <a:rPr lang="de-DE" altLang="ko-Kore-DE" sz="800" dirty="0"/>
              <a:t>. 3-4, pp. 211–407, 2014.</a:t>
            </a:r>
          </a:p>
          <a:p>
            <a:pPr algn="l"/>
            <a:r>
              <a:rPr kumimoji="1" lang="en-US" altLang="ko-Kore-DE" sz="800" dirty="0"/>
              <a:t>[7]</a:t>
            </a:r>
            <a:r>
              <a:rPr lang="de-DE" altLang="ko-Kore-DE" sz="800" dirty="0"/>
              <a:t>  M. Abadi, A. Chu, I. </a:t>
            </a:r>
            <a:r>
              <a:rPr lang="de-DE" altLang="ko-Kore-DE" sz="800" dirty="0" err="1"/>
              <a:t>Goodfellow</a:t>
            </a:r>
            <a:r>
              <a:rPr lang="de-DE" altLang="ko-Kore-DE" sz="800" dirty="0"/>
              <a:t>, H B. </a:t>
            </a:r>
            <a:r>
              <a:rPr lang="de-DE" altLang="ko-Kore-DE" sz="800" dirty="0" err="1"/>
              <a:t>McMahan</a:t>
            </a:r>
            <a:r>
              <a:rPr lang="de-DE" altLang="ko-Kore-DE" sz="800" dirty="0"/>
              <a:t>, I. </a:t>
            </a:r>
            <a:r>
              <a:rPr lang="de-DE" altLang="ko-Kore-DE" sz="800" dirty="0" err="1"/>
              <a:t>Mironov</a:t>
            </a:r>
            <a:r>
              <a:rPr lang="de-DE" altLang="ko-Kore-DE" sz="800" dirty="0"/>
              <a:t>, K. </a:t>
            </a:r>
            <a:r>
              <a:rPr lang="de-DE" altLang="ko-Kore-DE" sz="800" dirty="0" err="1"/>
              <a:t>Talwar</a:t>
            </a:r>
            <a:r>
              <a:rPr lang="de-DE" altLang="ko-Kore-DE" sz="800" dirty="0"/>
              <a:t>, </a:t>
            </a:r>
            <a:r>
              <a:rPr lang="de-DE" altLang="ko-Kore-DE" sz="800" dirty="0" err="1"/>
              <a:t>and</a:t>
            </a:r>
            <a:r>
              <a:rPr lang="de-DE" altLang="ko-Kore-DE" sz="800" dirty="0"/>
              <a:t> L. Zhang, “</a:t>
            </a:r>
            <a:r>
              <a:rPr lang="de-DE" altLang="ko-Kore-DE" sz="800" dirty="0" err="1"/>
              <a:t>Deep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learning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with</a:t>
            </a:r>
            <a:r>
              <a:rPr lang="de-DE" altLang="ko-Kore-DE" sz="800" dirty="0"/>
              <a:t> differential </a:t>
            </a:r>
            <a:r>
              <a:rPr lang="de-DE" altLang="ko-Kore-DE" sz="800" dirty="0" err="1"/>
              <a:t>privacy</a:t>
            </a:r>
            <a:r>
              <a:rPr lang="de-DE" altLang="ko-Kore-DE" sz="800" dirty="0"/>
              <a:t>,” in ACM </a:t>
            </a:r>
            <a:r>
              <a:rPr lang="de-DE" altLang="ko-Kore-DE" sz="800" dirty="0" err="1"/>
              <a:t>Conf</a:t>
            </a:r>
            <a:r>
              <a:rPr lang="de-DE" altLang="ko-Kore-DE" sz="800" dirty="0"/>
              <a:t>. </a:t>
            </a:r>
            <a:r>
              <a:rPr lang="de-DE" altLang="ko-Kore-DE" sz="800" dirty="0" err="1"/>
              <a:t>Comput</a:t>
            </a:r>
            <a:r>
              <a:rPr lang="de-DE" altLang="ko-Kore-DE" sz="800" dirty="0"/>
              <a:t>. </a:t>
            </a:r>
            <a:r>
              <a:rPr lang="de-DE" altLang="ko-Kore-DE" sz="800" dirty="0" err="1"/>
              <a:t>Commun</a:t>
            </a:r>
            <a:r>
              <a:rPr lang="de-DE" altLang="ko-Kore-DE" sz="800" dirty="0"/>
              <a:t>. Security, Vienna, Austria, </a:t>
            </a:r>
            <a:r>
              <a:rPr lang="de-DE" altLang="ko-Kore-DE" sz="800" dirty="0" err="1"/>
              <a:t>Oct</a:t>
            </a:r>
            <a:r>
              <a:rPr lang="de-DE" altLang="ko-Kore-DE" sz="800" dirty="0"/>
              <a:t>. 2016, pp. 308–318.</a:t>
            </a:r>
          </a:p>
          <a:p>
            <a:pPr algn="l"/>
            <a:r>
              <a:rPr lang="de-DE" altLang="ko-Kore-DE" sz="800" dirty="0"/>
              <a:t>[8] P. </a:t>
            </a:r>
            <a:r>
              <a:rPr lang="de-DE" altLang="ko-Kore-DE" sz="800" dirty="0" err="1"/>
              <a:t>Kairouz</a:t>
            </a:r>
            <a:r>
              <a:rPr lang="de-DE" altLang="ko-Kore-DE" sz="800" dirty="0"/>
              <a:t>, S. Oh, </a:t>
            </a:r>
            <a:r>
              <a:rPr lang="de-DE" altLang="ko-Kore-DE" sz="800" dirty="0" err="1"/>
              <a:t>and</a:t>
            </a:r>
            <a:r>
              <a:rPr lang="de-DE" altLang="ko-Kore-DE" sz="800" dirty="0"/>
              <a:t> P. </a:t>
            </a:r>
            <a:r>
              <a:rPr lang="de-DE" altLang="ko-Kore-DE" sz="800" dirty="0" err="1"/>
              <a:t>Viswanath</a:t>
            </a:r>
            <a:r>
              <a:rPr lang="de-DE" altLang="ko-Kore-DE" sz="800" dirty="0"/>
              <a:t>, “The </a:t>
            </a:r>
            <a:r>
              <a:rPr lang="de-DE" altLang="ko-Kore-DE" sz="800" dirty="0" err="1"/>
              <a:t>composition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theorem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for</a:t>
            </a:r>
            <a:r>
              <a:rPr lang="de-DE" altLang="ko-Kore-DE" sz="800" dirty="0"/>
              <a:t> differential </a:t>
            </a:r>
            <a:r>
              <a:rPr lang="de-DE" altLang="ko-Kore-DE" sz="800" dirty="0" err="1"/>
              <a:t>privacy</a:t>
            </a:r>
            <a:r>
              <a:rPr lang="de-DE" altLang="ko-Kore-DE" sz="800" dirty="0"/>
              <a:t>,” in Int. </a:t>
            </a:r>
            <a:r>
              <a:rPr lang="de-DE" altLang="ko-Kore-DE" sz="800" dirty="0" err="1"/>
              <a:t>Conf</a:t>
            </a:r>
            <a:r>
              <a:rPr lang="de-DE" altLang="ko-Kore-DE" sz="800" dirty="0"/>
              <a:t>. Mach. </a:t>
            </a:r>
            <a:r>
              <a:rPr lang="de-DE" altLang="ko-Kore-DE" sz="800" dirty="0" err="1"/>
              <a:t>Learn</a:t>
            </a:r>
            <a:r>
              <a:rPr lang="de-DE" altLang="ko-Kore-DE" sz="800" dirty="0"/>
              <a:t>., Lille, France, </a:t>
            </a:r>
            <a:r>
              <a:rPr lang="de-DE" altLang="ko-Kore-DE" sz="800" dirty="0" err="1"/>
              <a:t>July</a:t>
            </a:r>
            <a:r>
              <a:rPr lang="de-DE" altLang="ko-Kore-DE" sz="800" dirty="0"/>
              <a:t> 2015, pp. 1376–1385.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E9EB21-5B19-D244-A4D0-1D14FF6C46C4}"/>
              </a:ext>
            </a:extLst>
          </p:cNvPr>
          <p:cNvSpPr txBox="1"/>
          <p:nvPr/>
        </p:nvSpPr>
        <p:spPr>
          <a:xfrm>
            <a:off x="438940" y="1111101"/>
            <a:ext cx="6676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ko-Kore-DE" sz="1600" b="1" dirty="0"/>
              <a:t>Comparison with other </a:t>
            </a:r>
            <a:r>
              <a:rPr kumimoji="1" lang="en-US" altLang="ko-KR" sz="1600" b="1" dirty="0"/>
              <a:t>privacy</a:t>
            </a:r>
            <a:r>
              <a:rPr kumimoji="1" lang="ko-KR" altLang="en-US" sz="1600" b="1" dirty="0"/>
              <a:t> </a:t>
            </a:r>
            <a:r>
              <a:rPr kumimoji="1" lang="en-US" altLang="ko-KR" sz="1600" b="1" dirty="0"/>
              <a:t>accounting</a:t>
            </a:r>
            <a:r>
              <a:rPr kumimoji="1" lang="ko-KR" altLang="en-US" sz="1600" b="1" dirty="0"/>
              <a:t> </a:t>
            </a:r>
            <a:r>
              <a:rPr kumimoji="1" lang="en-US" altLang="ko-Kore-DE" sz="1600" b="1" dirty="0"/>
              <a:t>schemes</a:t>
            </a:r>
            <a:endParaRPr kumimoji="1" lang="ko-Kore-DE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모서리가 둥근 직사각형 15">
                <a:extLst>
                  <a:ext uri="{FF2B5EF4-FFF2-40B4-BE49-F238E27FC236}">
                    <a16:creationId xmlns:a16="http://schemas.microsoft.com/office/drawing/2014/main" id="{A8B94D23-9C88-2440-B267-A19B38F3EE7F}"/>
                  </a:ext>
                </a:extLst>
              </p:cNvPr>
              <p:cNvSpPr/>
              <p:nvPr/>
            </p:nvSpPr>
            <p:spPr bwMode="auto">
              <a:xfrm>
                <a:off x="1121592" y="5241420"/>
                <a:ext cx="6900816" cy="584775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73211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altLang="ko-Kore-DE" sz="1400" dirty="0">
                    <a:latin typeface="Helvetica" pitchFamily="2" charset="0"/>
                  </a:rPr>
                  <a:t>The proposed scheme accounts the privacy </a:t>
                </a:r>
                <a:r>
                  <a:rPr lang="en-US" altLang="ko-Kore-DE" sz="1400" b="1" dirty="0">
                    <a:latin typeface="Helvetica" pitchFamily="2" charset="0"/>
                  </a:rPr>
                  <a:t>the tightest</a:t>
                </a:r>
                <a:r>
                  <a:rPr lang="en-US" altLang="ko-Kore-DE" sz="1400" dirty="0">
                    <a:latin typeface="Helvetica" pitchFamily="2" charset="0"/>
                  </a:rPr>
                  <a:t>, which results in a smaller noise level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ko-Kore-DE" sz="1400" dirty="0">
                    <a:latin typeface="Helvetica" pitchFamily="2" charset="0"/>
                  </a:rPr>
                  <a:t> to achieve the same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ko-K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1" lang="en-US" altLang="ko-KR" sz="1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ko-Kore-DE" sz="1400" dirty="0">
                    <a:latin typeface="Helvetica" pitchFamily="2" charset="0"/>
                  </a:rPr>
                  <a:t>LDP after </a:t>
                </a:r>
                <a14:m>
                  <m:oMath xmlns:m="http://schemas.openxmlformats.org/officeDocument/2006/math">
                    <m:r>
                      <a:rPr lang="en-US" altLang="ko-Kore-DE" sz="1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ko-Kore-DE" sz="1400" i="1" dirty="0">
                        <a:latin typeface="Cambria Math" panose="02040503050406030204" pitchFamily="18" charset="0"/>
                      </a:rPr>
                      <m:t>=70,000</m:t>
                    </m:r>
                  </m:oMath>
                </a14:m>
                <a:r>
                  <a:rPr lang="en-US" altLang="ko-Kore-DE" sz="1400" dirty="0">
                    <a:latin typeface="Helvetica" pitchFamily="2" charset="0"/>
                  </a:rPr>
                  <a:t> iterations. </a:t>
                </a:r>
              </a:p>
            </p:txBody>
          </p:sp>
        </mc:Choice>
        <mc:Fallback xmlns="">
          <p:sp>
            <p:nvSpPr>
              <p:cNvPr id="16" name="모서리가 둥근 직사각형 15">
                <a:extLst>
                  <a:ext uri="{FF2B5EF4-FFF2-40B4-BE49-F238E27FC236}">
                    <a16:creationId xmlns:a16="http://schemas.microsoft.com/office/drawing/2014/main" id="{A8B94D23-9C88-2440-B267-A19B38F3E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1592" y="5241420"/>
                <a:ext cx="6900816" cy="584775"/>
              </a:xfrm>
              <a:prstGeom prst="roundRect">
                <a:avLst/>
              </a:prstGeom>
              <a:blipFill>
                <a:blip r:embed="rId9"/>
                <a:stretch>
                  <a:fillRect b="-8511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ore-DE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모서리가 둥근 직사각형 16">
            <a:extLst>
              <a:ext uri="{FF2B5EF4-FFF2-40B4-BE49-F238E27FC236}">
                <a16:creationId xmlns:a16="http://schemas.microsoft.com/office/drawing/2014/main" id="{08223764-A3C4-A74B-91A0-EB7757ECCD6B}"/>
              </a:ext>
            </a:extLst>
          </p:cNvPr>
          <p:cNvSpPr/>
          <p:nvPr/>
        </p:nvSpPr>
        <p:spPr bwMode="auto">
          <a:xfrm>
            <a:off x="1409751" y="2996351"/>
            <a:ext cx="802670" cy="361633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3009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endParaRPr lang="ko-Kore-DE" altLang="en-US" sz="1000"/>
          </a:p>
        </p:txBody>
      </p:sp>
      <p:sp>
        <p:nvSpPr>
          <p:cNvPr id="19" name="모서리가 둥근 직사각형 18">
            <a:extLst>
              <a:ext uri="{FF2B5EF4-FFF2-40B4-BE49-F238E27FC236}">
                <a16:creationId xmlns:a16="http://schemas.microsoft.com/office/drawing/2014/main" id="{65785334-05B1-A249-95BB-B588E7B4FE82}"/>
              </a:ext>
            </a:extLst>
          </p:cNvPr>
          <p:cNvSpPr/>
          <p:nvPr/>
        </p:nvSpPr>
        <p:spPr bwMode="auto">
          <a:xfrm>
            <a:off x="1429043" y="1977907"/>
            <a:ext cx="802670" cy="361633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3009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endParaRPr lang="ko-Kore-DE" altLang="en-US" sz="100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CF69D172-1F0B-0A41-8DE2-3E466E72BCD0}"/>
              </a:ext>
            </a:extLst>
          </p:cNvPr>
          <p:cNvSpPr/>
          <p:nvPr/>
        </p:nvSpPr>
        <p:spPr bwMode="auto">
          <a:xfrm>
            <a:off x="558156" y="3055753"/>
            <a:ext cx="262112" cy="262112"/>
          </a:xfrm>
          <a:prstGeom prst="ellipse">
            <a:avLst/>
          </a:prstGeom>
          <a:solidFill>
            <a:schemeClr val="accent2">
              <a:alpha val="3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endParaRPr lang="ko-Kore-DE" altLang="en-US" sz="100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7DF72890-1819-1643-9F54-C35FC908F0D0}"/>
              </a:ext>
            </a:extLst>
          </p:cNvPr>
          <p:cNvSpPr/>
          <p:nvPr/>
        </p:nvSpPr>
        <p:spPr bwMode="auto">
          <a:xfrm>
            <a:off x="550994" y="3738038"/>
            <a:ext cx="262112" cy="262112"/>
          </a:xfrm>
          <a:prstGeom prst="ellipse">
            <a:avLst/>
          </a:prstGeom>
          <a:solidFill>
            <a:schemeClr val="accent2">
              <a:alpha val="3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endParaRPr lang="ko-Kore-DE" altLang="en-US" sz="100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1F9F9426-8DC7-4A4E-B227-D0FDAD639D12}"/>
              </a:ext>
            </a:extLst>
          </p:cNvPr>
          <p:cNvSpPr/>
          <p:nvPr/>
        </p:nvSpPr>
        <p:spPr bwMode="auto">
          <a:xfrm>
            <a:off x="561335" y="4510420"/>
            <a:ext cx="262112" cy="262112"/>
          </a:xfrm>
          <a:prstGeom prst="ellipse">
            <a:avLst/>
          </a:prstGeom>
          <a:solidFill>
            <a:schemeClr val="accent2">
              <a:alpha val="3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endParaRPr lang="ko-Kore-DE" altLang="en-US" sz="1000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60D848B0-091A-B84C-A82D-439F4BF7880C}"/>
              </a:ext>
            </a:extLst>
          </p:cNvPr>
          <p:cNvSpPr/>
          <p:nvPr/>
        </p:nvSpPr>
        <p:spPr bwMode="auto">
          <a:xfrm>
            <a:off x="614540" y="2043655"/>
            <a:ext cx="262112" cy="262112"/>
          </a:xfrm>
          <a:prstGeom prst="ellipse">
            <a:avLst/>
          </a:prstGeom>
          <a:solidFill>
            <a:schemeClr val="accent2">
              <a:alpha val="3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endParaRPr lang="ko-Kore-DE" altLang="en-US" sz="1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F91193D3-0B2C-8344-9A78-DD4921AE56F3}"/>
                  </a:ext>
                </a:extLst>
              </p:cNvPr>
              <p:cNvSpPr/>
              <p:nvPr/>
            </p:nvSpPr>
            <p:spPr>
              <a:xfrm>
                <a:off x="541337" y="1754479"/>
                <a:ext cx="3658759" cy="31264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1" lang="en-US" altLang="ko-KR" sz="1167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Proposed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ko-KR" sz="1000" i="1">
                          <a:latin typeface="Cambria Math" panose="02040503050406030204" pitchFamily="18" charset="0"/>
                        </a:rPr>
                        <m:t> ≥ </m:t>
                      </m:r>
                      <m:f>
                        <m:fPr>
                          <m:ctrlP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kumimoji="1" lang="en-US" altLang="ko-KR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ko-KR" sz="10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kumimoji="1" lang="en-US" altLang="ko-KR" sz="1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kumimoji="1" lang="en-US" altLang="ko-KR" sz="1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func>
                            <m:funcPr>
                              <m:ctrlP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ko-KR" sz="1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kumimoji="1" lang="en-US" altLang="ko-KR" sz="1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ko-KR" sz="1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1" lang="en-US" altLang="ko-KR" sz="1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ko-KR" sz="1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ko-KR" sz="1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ko-KR" sz="1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d>
                                <m:dPr>
                                  <m:ctrlPr>
                                    <a:rPr kumimoji="1" lang="en-US" altLang="ko-KR" sz="1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ko-KR" sz="10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</a:rPr>
                                        <m:t>(2</m:t>
                                      </m:r>
                                      <m:func>
                                        <m:funcPr>
                                          <m:ctrlPr>
                                            <a:rPr kumimoji="1" lang="en-US" altLang="ko-KR" sz="1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ko-KR" sz="10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sSubSup>
                                            <m:sSubSupPr>
                                              <m:ctrlPr>
                                                <a:rPr kumimoji="1" lang="en-US" altLang="ko-KR" sz="1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kumimoji="1" lang="en-US" altLang="ko-KR" sz="1000" i="1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ko-KR" sz="10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kumimoji="1" lang="en-US" altLang="ko-KR" sz="1000" i="1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bSup>
                                        </m:e>
                                      </m:func>
                                    </m:e>
                                  </m:func>
                                  <m:r>
                                    <a:rPr kumimoji="1" lang="en-US" altLang="ko-KR" sz="1000" i="1">
                                      <a:latin typeface="Cambria Math" panose="02040503050406030204" pitchFamily="18" charset="0"/>
                                    </a:rPr>
                                    <m:t>)+1−</m:t>
                                  </m:r>
                                  <m:func>
                                    <m:funcPr>
                                      <m:ctrlP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ko-KR" sz="10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ko-KR" sz="1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ko-KR" sz="1000" i="1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ko-KR" sz="1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kumimoji="1" lang="en-US" altLang="ko-KR" sz="1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1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l-GR" altLang="ko-KR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kumimoji="1" lang="en-US" altLang="ko-KR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ko-KR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kumimoji="1" lang="en-US" altLang="ko-KR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ko-KR" sz="1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kumimoji="1" lang="en-US" altLang="ko-KR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1" lang="en-US" altLang="ko-KR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𝑙𝑜𝑔</m:t>
                                  </m:r>
                                  <m:sSubSup>
                                    <m:sSubSupPr>
                                      <m:ctrlP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kumimoji="1" lang="en-US" altLang="ko-KR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kumimoji="1" lang="en-US" altLang="ko-KR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ko-KR" sz="1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kumimoji="1" lang="en-US" altLang="ko-KR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kumimoji="1" lang="en-US" altLang="ko-KR" sz="1000" i="1" dirty="0">
                  <a:latin typeface="Cambria Math" panose="02040503050406030204" pitchFamily="18" charset="0"/>
                </a:endParaRPr>
              </a:p>
              <a:p>
                <a:endParaRPr kumimoji="1" lang="en-US" altLang="ko-KR" sz="1000" b="1" dirty="0"/>
              </a:p>
              <a:p>
                <a:pPr algn="l"/>
                <a:r>
                  <a:rPr kumimoji="1" lang="en-US" altLang="ko-KR" sz="1167" b="1" dirty="0"/>
                  <a:t>Moment Accountant </a:t>
                </a:r>
                <a:r>
                  <a:rPr kumimoji="1" lang="en-US" altLang="ko-KR" sz="1167" b="1" dirty="0">
                    <a:solidFill>
                      <a:srgbClr val="D95319"/>
                    </a:solidFill>
                  </a:rPr>
                  <a:t>(MA)</a:t>
                </a:r>
                <a:r>
                  <a:rPr kumimoji="1" lang="en-US" altLang="ko-KR" sz="1167" dirty="0">
                    <a:solidFill>
                      <a:srgbClr val="D95319"/>
                    </a:solidFill>
                  </a:rPr>
                  <a:t> </a:t>
                </a:r>
                <a:r>
                  <a:rPr kumimoji="1" lang="en-US" altLang="ko-KR" sz="1167" dirty="0"/>
                  <a:t>[7]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ko-KR" sz="1000" i="1">
                          <a:latin typeface="Cambria Math" panose="02040503050406030204" pitchFamily="18" charset="0"/>
                        </a:rPr>
                        <m:t> ≥ </m:t>
                      </m:r>
                      <m:f>
                        <m:fPr>
                          <m:ctrlP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kumimoji="1" lang="en-US" altLang="ko-KR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ko-KR" sz="10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kumimoji="1" lang="en-US" altLang="ko-KR" sz="1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kumimoji="1" lang="en-US" altLang="ko-KR" sz="1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func>
                            <m:funcPr>
                              <m:ctrlP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ko-KR" sz="1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kumimoji="1" lang="en-US" altLang="ko-KR" sz="1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ko-KR" sz="1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1" lang="en-US" altLang="ko-KR" sz="1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ko-KR" sz="1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𝒪</m:t>
                              </m:r>
                              <m:d>
                                <m:dPr>
                                  <m:ctrlPr>
                                    <a:rPr kumimoji="1" lang="en-US" altLang="ko-KR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ko-KR" sz="1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Sup>
                                        <m:sSubSupPr>
                                          <m:ctrlPr>
                                            <a:rPr kumimoji="1" lang="en-US" altLang="ko-KR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ko-KR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ko-KR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ko-KR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br>
                  <a:rPr lang="en-US" altLang="ko-Kore-DE" sz="1000" dirty="0"/>
                </a:br>
                <a:endParaRPr lang="en-US" altLang="ko-Kore-DE" sz="1000" dirty="0"/>
              </a:p>
              <a:p>
                <a:endParaRPr kumimoji="1" lang="en-US" altLang="ko-KR" sz="1000" dirty="0"/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ko-KR" sz="1167" b="1" dirty="0"/>
                      <m:t>Advanced</m:t>
                    </m:r>
                    <m:r>
                      <m:rPr>
                        <m:nor/>
                      </m:rPr>
                      <a:rPr kumimoji="1" lang="en-US" altLang="ko-KR" sz="1167" b="1" dirty="0"/>
                      <m:t> </m:t>
                    </m:r>
                    <m:r>
                      <m:rPr>
                        <m:nor/>
                      </m:rPr>
                      <a:rPr kumimoji="1" lang="en-US" altLang="ko-KR" sz="1167" b="1" dirty="0"/>
                      <m:t>Composition</m:t>
                    </m:r>
                    <m:r>
                      <m:rPr>
                        <m:nor/>
                      </m:rPr>
                      <a:rPr kumimoji="1" lang="en-US" altLang="ko-KR" sz="1167" b="1" dirty="0"/>
                      <m:t> 1 </m:t>
                    </m:r>
                  </m:oMath>
                </a14:m>
                <a:r>
                  <a:rPr kumimoji="1" lang="en-US" altLang="ko-KR" sz="1167" b="1" dirty="0">
                    <a:solidFill>
                      <a:srgbClr val="FF93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(AC1) </a:t>
                </a:r>
                <a:r>
                  <a:rPr kumimoji="1" lang="en-US" altLang="ko-KR" sz="1167" dirty="0">
                    <a:latin typeface="Arial" panose="020B0604020202020204" pitchFamily="34" charset="0"/>
                    <a:cs typeface="Arial" panose="020B0604020202020204" pitchFamily="34" charset="0"/>
                  </a:rPr>
                  <a:t>[5]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ko-KR" sz="1000" i="1">
                          <a:latin typeface="Cambria Math" panose="02040503050406030204" pitchFamily="18" charset="0"/>
                        </a:rPr>
                        <m:t> ≥ </m:t>
                      </m:r>
                      <m:f>
                        <m:fPr>
                          <m:ctrlP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kumimoji="1" lang="en-US" altLang="ko-KR" sz="10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ko-KR" sz="10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ko-KR" sz="1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ko-KR" sz="1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kumimoji="1" lang="en-US" altLang="ko-KR" sz="10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sSub>
                                    <m:sSubPr>
                                      <m:ctrlP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ko-Kore-DE" sz="1000" dirty="0"/>
              </a:p>
              <a:p>
                <a:endParaRPr kumimoji="1" lang="en-US" altLang="ko-KR" sz="1000" dirty="0"/>
              </a:p>
              <a:p>
                <a:pPr algn="l"/>
                <a:r>
                  <a:rPr kumimoji="1" lang="en-US" altLang="ko-KR" sz="1167" b="1" dirty="0"/>
                  <a:t>Advanced Composition 2 </a:t>
                </a:r>
                <a:r>
                  <a:rPr kumimoji="1" lang="en-US" altLang="ko-KR" sz="1167" b="1" dirty="0">
                    <a:solidFill>
                      <a:srgbClr val="7030A0"/>
                    </a:solidFill>
                  </a:rPr>
                  <a:t>(AC2) </a:t>
                </a:r>
                <a:r>
                  <a:rPr kumimoji="1" lang="en-US" altLang="ko-KR" sz="1167" dirty="0"/>
                  <a:t>[8]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ko-KR" sz="1000" i="1">
                          <a:latin typeface="Cambria Math" panose="02040503050406030204" pitchFamily="18" charset="0"/>
                        </a:rPr>
                        <m:t> ≥ </m:t>
                      </m:r>
                      <m:f>
                        <m:fPr>
                          <m:ctrlP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kumimoji="1" lang="en-US" altLang="ko-KR" sz="10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m:rPr>
                              <m:sty m:val="p"/>
                            </m:rPr>
                            <a:rPr kumimoji="1" lang="en-US" altLang="ko-KR" sz="1000" i="1">
                              <a:latin typeface="Cambria Math" panose="02040503050406030204" pitchFamily="18" charset="0"/>
                            </a:rPr>
                            <m:t>log</m:t>
                          </m:r>
                          <m:d>
                            <m:dPr>
                              <m:ctrlP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1" lang="en-US" altLang="ko-KR" sz="1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kumimoji="1" lang="en-US" altLang="ko-KR" sz="1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1" lang="en-US" altLang="ko-KR" sz="1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ko-Kore-DE" altLang="en-US" sz="1000" dirty="0"/>
              </a:p>
            </p:txBody>
          </p:sp>
        </mc:Choice>
        <mc:Fallback xmlns=""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F91193D3-0B2C-8344-9A78-DD4921AE56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37" y="1754479"/>
                <a:ext cx="3658759" cy="31264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DE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190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A2A26A1-C2D3-8441-81E8-76F4EEF6FFF6}"/>
                  </a:ext>
                </a:extLst>
              </p:cNvPr>
              <p:cNvSpPr txBox="1"/>
              <p:nvPr/>
            </p:nvSpPr>
            <p:spPr>
              <a:xfrm>
                <a:off x="7217368" y="9071777"/>
                <a:ext cx="60272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ko-Kore-DE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User </a:t>
                </a:r>
                <a14:m>
                  <m:oMath xmlns:m="http://schemas.openxmlformats.org/officeDocument/2006/math">
                    <m:r>
                      <a:rPr kumimoji="1" lang="en-US" altLang="ko-KR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kumimoji="1" lang="ko-Kore-DE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A2A26A1-C2D3-8441-81E8-76F4EEF6F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368" y="9071777"/>
                <a:ext cx="602729" cy="276999"/>
              </a:xfrm>
              <a:prstGeom prst="rect">
                <a:avLst/>
              </a:prstGeom>
              <a:blipFill>
                <a:blip r:embed="rId6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ko-Kore-DE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그룹 17">
            <a:extLst>
              <a:ext uri="{FF2B5EF4-FFF2-40B4-BE49-F238E27FC236}">
                <a16:creationId xmlns:a16="http://schemas.microsoft.com/office/drawing/2014/main" id="{4AC0218F-AAA0-6E4C-B36D-F807D8C9D14E}"/>
              </a:ext>
            </a:extLst>
          </p:cNvPr>
          <p:cNvGrpSpPr/>
          <p:nvPr/>
        </p:nvGrpSpPr>
        <p:grpSpPr>
          <a:xfrm>
            <a:off x="453171" y="4369073"/>
            <a:ext cx="4548617" cy="1020023"/>
            <a:chOff x="458321" y="4214164"/>
            <a:chExt cx="4548617" cy="1020023"/>
          </a:xfrm>
        </p:grpSpPr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B4745C66-FCD0-8748-B75F-DB19B22229DE}"/>
                </a:ext>
              </a:extLst>
            </p:cNvPr>
            <p:cNvSpPr/>
            <p:nvPr/>
          </p:nvSpPr>
          <p:spPr bwMode="auto">
            <a:xfrm>
              <a:off x="2540247" y="4728752"/>
              <a:ext cx="314534" cy="314534"/>
            </a:xfrm>
            <a:prstGeom prst="ellipse">
              <a:avLst/>
            </a:prstGeom>
            <a:solidFill>
              <a:schemeClr val="accent2">
                <a:alpha val="3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ore-DE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직사각형 8">
                  <a:extLst>
                    <a:ext uri="{FF2B5EF4-FFF2-40B4-BE49-F238E27FC236}">
                      <a16:creationId xmlns:a16="http://schemas.microsoft.com/office/drawing/2014/main" id="{E5646E2F-FEA7-5B4F-8D75-C85EA9C9077A}"/>
                    </a:ext>
                  </a:extLst>
                </p:cNvPr>
                <p:cNvSpPr/>
                <p:nvPr/>
              </p:nvSpPr>
              <p:spPr>
                <a:xfrm>
                  <a:off x="458321" y="4214164"/>
                  <a:ext cx="4548617" cy="10200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𝑇h𝑒</m:t>
                        </m:r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𝑡𝑟𝑎𝑛𝑠𝑚𝑖𝑠𝑠𝑖𝑜𝑛</m:t>
                        </m:r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𝑟𝑎𝑡𝑒</m:t>
                        </m:r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</m:t>
                            </m:r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𝑜𝑓</m:t>
                        </m:r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𝑢𝑠𝑒𝑟</m:t>
                        </m:r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𝑤𝑡h</m:t>
                        </m:r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𝐺𝑎𝑢𝑠𝑠𝑖𝑎𝑛</m:t>
                        </m:r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𝑛𝑜𝑖𝑠𝑒</m:t>
                        </m:r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kumimoji="1" lang="en-US" altLang="ko-KR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  <m:d>
                          <m:dPr>
                            <m:ctrlPr>
                              <a:rPr kumimoji="1"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</m:t>
                            </m:r>
                            <m:sSup>
                              <m:sSupPr>
                                <m:ctrlPr>
                                  <a:rPr kumimoji="1"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kumimoji="1"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kumimoji="1"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1"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kumimoji="1"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kumimoji="1" lang="en-US" altLang="ko-K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kumimoji="1"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𝑠𝑎𝑡𝑖𝑠𝑓𝑖𝑒𝑠</m:t>
                        </m:r>
                      </m:oMath>
                    </m:oMathPara>
                  </a14:m>
                  <a:endParaRPr kumimoji="1" lang="en-US" altLang="ko-KR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kumimoji="1" lang="en-US" altLang="ko-KR" sz="700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</m:t>
                            </m:r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1"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kumimoji="1"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func>
                          <m:funcPr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kumimoji="1"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ko-KR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kumimoji="1"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  <m:sSup>
                                      <m:sSupPr>
                                        <m:ctrlPr>
                                          <a:rPr kumimoji="1" lang="en-US" altLang="ko-K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ko-K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p>
                                        <m:r>
                                          <a:rPr kumimoji="1" lang="en-US" altLang="ko-K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kumimoji="1" lang="en-US" altLang="ko-K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ko-K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kumimoji="1" lang="en-US" altLang="ko-K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kumimoji="1" lang="en-US" altLang="ko-K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kumimoji="1" lang="en-US" altLang="ko-K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  <m:r>
                              <a:rPr kumimoji="1" lang="ko-KR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kumimoji="1"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𝑏𝑖𝑡𝑠</m:t>
                            </m:r>
                            <m:r>
                              <a:rPr kumimoji="1"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𝑝𝑒𝑟</m:t>
                            </m:r>
                            <m:r>
                              <a:rPr kumimoji="1"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𝑔𝑟𝑎𝑑𝑖𝑒𝑛𝑡</m:t>
                            </m:r>
                            <m:r>
                              <a:rPr kumimoji="1"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).</m:t>
                            </m:r>
                          </m:e>
                        </m:func>
                      </m:oMath>
                    </m:oMathPara>
                  </a14:m>
                  <a:endParaRPr lang="ko-Kore-DE" altLang="en-US" dirty="0"/>
                </a:p>
              </p:txBody>
            </p:sp>
          </mc:Choice>
          <mc:Fallback xmlns="">
            <p:sp>
              <p:nvSpPr>
                <p:cNvPr id="9" name="직사각형 8">
                  <a:extLst>
                    <a:ext uri="{FF2B5EF4-FFF2-40B4-BE49-F238E27FC236}">
                      <a16:creationId xmlns:a16="http://schemas.microsoft.com/office/drawing/2014/main" id="{E5646E2F-FEA7-5B4F-8D75-C85EA9C907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21" y="4214164"/>
                  <a:ext cx="4548617" cy="102002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ore-DE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제목 1">
            <a:extLst>
              <a:ext uri="{FF2B5EF4-FFF2-40B4-BE49-F238E27FC236}">
                <a16:creationId xmlns:a16="http://schemas.microsoft.com/office/drawing/2014/main" id="{AD13B368-E174-324C-A9F6-95D4231D7688}"/>
              </a:ext>
            </a:extLst>
          </p:cNvPr>
          <p:cNvSpPr txBox="1">
            <a:spLocks/>
          </p:cNvSpPr>
          <p:nvPr/>
        </p:nvSpPr>
        <p:spPr bwMode="auto">
          <a:xfrm>
            <a:off x="541337" y="1005218"/>
            <a:ext cx="8061325" cy="2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2250"/>
              </a:lnSpc>
              <a:spcBef>
                <a:spcPct val="0"/>
              </a:spcBef>
              <a:spcAft>
                <a:spcPct val="0"/>
              </a:spcAft>
              <a:defRPr sz="1800" b="0" i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ts val="225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225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225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225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5pPr>
            <a:lvl6pPr marL="342900" algn="l" rtl="0" eaLnBrk="1" fontAlgn="base" hangingPunct="1">
              <a:lnSpc>
                <a:spcPts val="225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6pPr>
            <a:lvl7pPr marL="685800" algn="l" rtl="0" eaLnBrk="1" fontAlgn="base" hangingPunct="1">
              <a:lnSpc>
                <a:spcPts val="225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7pPr>
            <a:lvl8pPr marL="1028700" algn="l" rtl="0" eaLnBrk="1" fontAlgn="base" hangingPunct="1">
              <a:lnSpc>
                <a:spcPts val="225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8pPr>
            <a:lvl9pPr marL="1371600" algn="l" rtl="0" eaLnBrk="1" fontAlgn="base" hangingPunct="1">
              <a:lnSpc>
                <a:spcPts val="225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1" lang="en-US" altLang="ko-Kore-DE" sz="2000" kern="0" dirty="0"/>
              <a:t>Theoretical Analysis: Utility and Transmission Rate</a:t>
            </a:r>
            <a:endParaRPr kumimoji="1" lang="ko-Kore-DE" altLang="en-US" sz="2000" kern="0" dirty="0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323A4010-C28A-574D-BBDC-1201C71A40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2912" y="1751692"/>
            <a:ext cx="2859399" cy="2012539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83CA440E-1FDA-2240-9DAD-550DAD8F6B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7728" y="3872532"/>
            <a:ext cx="3079604" cy="2063134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FEE614FD-4E56-C147-A198-5C376F50CF53}"/>
              </a:ext>
            </a:extLst>
          </p:cNvPr>
          <p:cNvGrpSpPr/>
          <p:nvPr/>
        </p:nvGrpSpPr>
        <p:grpSpPr>
          <a:xfrm>
            <a:off x="919074" y="2849386"/>
            <a:ext cx="2786670" cy="743676"/>
            <a:chOff x="929431" y="3003948"/>
            <a:chExt cx="2786670" cy="743676"/>
          </a:xfrm>
        </p:grpSpPr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3A7076E7-54F8-844E-9B0B-B133629BB745}"/>
                </a:ext>
              </a:extLst>
            </p:cNvPr>
            <p:cNvSpPr/>
            <p:nvPr/>
          </p:nvSpPr>
          <p:spPr bwMode="auto">
            <a:xfrm>
              <a:off x="929431" y="3433090"/>
              <a:ext cx="314534" cy="314534"/>
            </a:xfrm>
            <a:prstGeom prst="ellipse">
              <a:avLst/>
            </a:prstGeom>
            <a:solidFill>
              <a:schemeClr val="accent2">
                <a:alpha val="3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ore-DE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13243433-52A2-2C45-9796-5A4A033917F1}"/>
                </a:ext>
              </a:extLst>
            </p:cNvPr>
            <p:cNvSpPr/>
            <p:nvPr/>
          </p:nvSpPr>
          <p:spPr bwMode="auto">
            <a:xfrm>
              <a:off x="2105523" y="3318482"/>
              <a:ext cx="314534" cy="314534"/>
            </a:xfrm>
            <a:prstGeom prst="ellipse">
              <a:avLst/>
            </a:prstGeom>
            <a:solidFill>
              <a:schemeClr val="accent2">
                <a:alpha val="3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ore-DE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7FBDC0FC-9D10-794A-9A5E-90B37AB2363B}"/>
                </a:ext>
              </a:extLst>
            </p:cNvPr>
            <p:cNvSpPr/>
            <p:nvPr/>
          </p:nvSpPr>
          <p:spPr bwMode="auto">
            <a:xfrm>
              <a:off x="3401567" y="3003948"/>
              <a:ext cx="314534" cy="314534"/>
            </a:xfrm>
            <a:prstGeom prst="ellipse">
              <a:avLst/>
            </a:prstGeom>
            <a:solidFill>
              <a:schemeClr val="accent2">
                <a:alpha val="3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ore-DE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모서리가 둥근 직사각형 13">
                <a:extLst>
                  <a:ext uri="{FF2B5EF4-FFF2-40B4-BE49-F238E27FC236}">
                    <a16:creationId xmlns:a16="http://schemas.microsoft.com/office/drawing/2014/main" id="{F8E20CCD-61D7-7742-BE16-F71ABEFE56EA}"/>
                  </a:ext>
                </a:extLst>
              </p:cNvPr>
              <p:cNvSpPr/>
              <p:nvPr/>
            </p:nvSpPr>
            <p:spPr bwMode="auto">
              <a:xfrm>
                <a:off x="453172" y="6103826"/>
                <a:ext cx="7628944" cy="48731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73211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altLang="ko-Kore-DE" sz="1400" b="1" dirty="0">
                    <a:latin typeface="Helvetica" pitchFamily="2" charset="0"/>
                  </a:rPr>
                  <a:t>Trade-offs</a:t>
                </a:r>
                <a:r>
                  <a:rPr lang="en-US" altLang="ko-Kore-DE" sz="1400" dirty="0">
                    <a:latin typeface="Helvetica" pitchFamily="2" charset="0"/>
                  </a:rPr>
                  <a:t> between three metrics are observed: the utility increases and transmission rate decreases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ko-Kore-DE" sz="1400" dirty="0">
                    <a:latin typeface="Helvetica" pitchFamily="2" charset="0"/>
                  </a:rPr>
                  <a:t> grows, i.e., privacy constraint becomes looser.</a:t>
                </a:r>
              </a:p>
            </p:txBody>
          </p:sp>
        </mc:Choice>
        <mc:Fallback xmlns="">
          <p:sp>
            <p:nvSpPr>
              <p:cNvPr id="14" name="모서리가 둥근 직사각형 13">
                <a:extLst>
                  <a:ext uri="{FF2B5EF4-FFF2-40B4-BE49-F238E27FC236}">
                    <a16:creationId xmlns:a16="http://schemas.microsoft.com/office/drawing/2014/main" id="{F8E20CCD-61D7-7742-BE16-F71ABEFE5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172" y="6103826"/>
                <a:ext cx="7628944" cy="487312"/>
              </a:xfrm>
              <a:prstGeom prst="roundRect">
                <a:avLst/>
              </a:prstGeom>
              <a:blipFill>
                <a:blip r:embed="rId10"/>
                <a:stretch>
                  <a:fillRect t="-5128" b="-17949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ore-DE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6D1E2DE4-1064-4F4F-ADB9-BA5F2E287E5F}"/>
                  </a:ext>
                </a:extLst>
              </p:cNvPr>
              <p:cNvSpPr/>
              <p:nvPr/>
            </p:nvSpPr>
            <p:spPr>
              <a:xfrm>
                <a:off x="453171" y="1822678"/>
                <a:ext cx="4548617" cy="2043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ko-KR" b="1" i="1">
                          <a:latin typeface="Cambria Math" panose="02040503050406030204" pitchFamily="18" charset="0"/>
                        </a:rPr>
                        <m:t>𝑻𝒉𝒆𝒐𝒓𝒆𝒎</m:t>
                      </m:r>
                      <m:r>
                        <a:rPr kumimoji="1" lang="en-US" altLang="ko-KR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ko-KR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ko-KR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ko-KR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kumimoji="1"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ko-KR">
                              <a:latin typeface="Cambria Math" panose="02040503050406030204" pitchFamily="18" charset="0"/>
                            </a:rPr>
                            <m:t>cont</m:t>
                          </m:r>
                        </m:e>
                        <m:sup>
                          <m:r>
                            <a:rPr kumimoji="1" lang="en-US" altLang="ko-KR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1" lang="en-US" altLang="ko-KR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kumimoji="1" lang="en-US" altLang="ko-KR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ko-Kore-DE" dirty="0"/>
              </a:p>
              <a:p>
                <a:pPr algn="l"/>
                <a14:m>
                  <m:oMath xmlns:m="http://schemas.openxmlformats.org/officeDocument/2006/math">
                    <m:r>
                      <a:rPr lang="de-DE" altLang="ko-Kore-DE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ore-DE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𝑠𝑚𝑜𝑜𝑡h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ore-DE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𝑠𝑡𝑟𝑜𝑛𝑔𝑙𝑦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𝑐𝑜𝑛𝑣𝑒𝑥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𝑙𝑜𝑠𝑠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ore-DE" i="1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de-DE" altLang="ko-Kor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ko-Kore-DE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de-DE" altLang="ko-Kore-DE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ko-Kore-DE" i="1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</m:d>
                    <m:r>
                      <a:rPr lang="en-US" altLang="ko-Kor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ko-Kore-DE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ore-DE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ko-Kore-DE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ore-DE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ore-DE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ko-Kore-DE" i="1" dirty="0">
                    <a:latin typeface="Cambria Math" panose="02040503050406030204" pitchFamily="18" charset="0"/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de-DE" altLang="ko-Kore-DE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𝑑𝑖𝑚𝑒𝑛𝑠𝑖𝑜𝑛𝑎𝑙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𝑣𝑒𝑐𝑡𝑜𝑟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altLang="ko-Kore-DE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ko-Kore-DE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altLang="ko-Kore-DE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de-DE" altLang="ko-Kor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𝑔𝑖𝑣𝑒𝑛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𝑎𝑛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𝑎𝑟𝑏𝑖𝑡𝑟𝑎𝑟𝑦</m:t>
                    </m:r>
                  </m:oMath>
                </a14:m>
                <a:r>
                  <a:rPr lang="en-US" altLang="ko-Kore-DE" i="1" dirty="0">
                    <a:latin typeface="Cambria Math" panose="02040503050406030204" pitchFamily="18" charset="0"/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de-DE" altLang="ko-Kore-DE" i="1">
                        <a:latin typeface="Cambria Math" panose="02040503050406030204" pitchFamily="18" charset="0"/>
                      </a:rPr>
                      <m:t>𝑠𝑢𝑏𝑠𝑒𝑡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ore-DE" i="1">
                        <a:latin typeface="Cambria Math" panose="02040503050406030204" pitchFamily="18" charset="0"/>
                      </a:rPr>
                      <m:t>𝒮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ore-DE" i="1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altLang="ko-Kor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ko-Kore-DE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ore-DE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ore-DE" i="1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altLang="ko-Kore-DE" i="1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altLang="ko-Kor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altLang="ko-Kore-DE" i="1">
                        <a:latin typeface="Cambria Math" panose="02040503050406030204" pitchFamily="18" charset="0"/>
                      </a:rPr>
                      <m:t>𝒟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𝑙𝑒𝑎𝑟𝑛𝑖𝑛𝑔</m:t>
                    </m:r>
                    <m:r>
                      <a:rPr lang="en-US" altLang="ko-Kor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𝑟𝑎𝑡𝑒</m:t>
                    </m:r>
                    <m:r>
                      <a:rPr lang="de-DE" altLang="ko-Kore-DE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or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ore-DE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altLang="ko-Kore-DE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altLang="ko-Kor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or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ko-Kore-DE" i="1"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en-US" altLang="ko-Kore-DE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ko-Kore-DE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ko-Kore-DE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de-DE" altLang="ko-Kore-DE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altLang="ko-Kore-DE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ore-DE" i="1">
                          <a:latin typeface="Cambria Math" panose="02040503050406030204" pitchFamily="18" charset="0"/>
                        </a:rPr>
                        <m:t>𝒰</m:t>
                      </m:r>
                      <m:d>
                        <m:dPr>
                          <m:ctrlPr>
                            <a:rPr lang="en-US" altLang="ko-Kor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ore-DE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ko-Kore-DE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ko-Kor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or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ore-DE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altLang="ko-Kor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ore-DE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ko-Kore-DE" i="1">
                              <a:latin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altLang="ko-Kor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ore-DE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altLang="ko-Kor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altLang="ko-Kor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ore-DE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ko-Kor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or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ore-D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or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ko-Kore-D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ko-Kor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ore-D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ore-DE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altLang="ko-Kore-DE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altLang="ko-Kor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ore-DE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ko-Kor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de-DE" altLang="ko-KR" dirty="0"/>
              </a:p>
              <a:p>
                <a:endParaRPr kumimoji="1" lang="en-US" altLang="ko-KR" sz="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𝑤h𝑒𝑟𝑒</m:t>
                      </m:r>
                      <m:r>
                        <a:rPr kumimoji="1"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kumimoji="1"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kumimoji="1"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1"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kumimoji="1"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en-US" altLang="ko-K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ko-K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𝒟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ko-K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kumimoji="1"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kumimoji="1"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kumimoji="1"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kumimoji="1"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kumimoji="1"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kumimoji="1"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kumimoji="1"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𝐾</m:t>
                                      </m:r>
                                    </m:sup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kumimoji="1"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en-US" altLang="ko-K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ko-K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𝒟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ko-K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kumimoji="1"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kumimoji="1"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kumimoji="1"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kumimoji="1"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kumimoji="1"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𝑚𝑎𝑥𝑖𝑚𝑢𝑚</m:t>
                      </m:r>
                      <m:r>
                        <a:rPr kumimoji="1"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𝑛𝑜𝑟𝑚</m:t>
                      </m:r>
                    </m:oMath>
                  </m:oMathPara>
                </a14:m>
                <a:endParaRPr kumimoji="1" lang="en-US" altLang="ko-K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kumimoji="1"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kumimoji="1"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𝑔𝑟𝑎𝑑𝑖𝑒𝑛𝑡</m:t>
                      </m:r>
                      <m:r>
                        <a:rPr kumimoji="1"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1" lang="en-US" altLang="ko-K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6D1E2DE4-1064-4F4F-ADB9-BA5F2E287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71" y="1822678"/>
                <a:ext cx="4548617" cy="2043316"/>
              </a:xfrm>
              <a:prstGeom prst="rect">
                <a:avLst/>
              </a:prstGeom>
              <a:blipFill>
                <a:blip r:embed="rId11"/>
                <a:stretch>
                  <a:fillRect b="-11728"/>
                </a:stretch>
              </a:blipFill>
            </p:spPr>
            <p:txBody>
              <a:bodyPr/>
              <a:lstStyle/>
              <a:p>
                <a:r>
                  <a:rPr lang="ko-Kore-DE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145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7CB6E-BC58-F848-8B21-0ED761E8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47681"/>
            <a:ext cx="8061325" cy="282000"/>
          </a:xfrm>
        </p:spPr>
        <p:txBody>
          <a:bodyPr/>
          <a:lstStyle/>
          <a:p>
            <a:r>
              <a:rPr kumimoji="1" lang="en-US" altLang="ko-Kore-DE" dirty="0"/>
              <a:t>Simulated Results</a:t>
            </a:r>
            <a:endParaRPr kumimoji="1" lang="ko-Kore-DE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3590E501-5118-8843-B19B-93E7A4EC3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21" y="2934529"/>
            <a:ext cx="2371963" cy="18000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7FC7599-B3C0-9341-A726-04C1FF8AD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21" y="1069711"/>
            <a:ext cx="2355140" cy="1800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1F60DE3-ACC5-CC48-B656-0911D7DCA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048" y="2934529"/>
            <a:ext cx="2544828" cy="18000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2496F0C-5D30-904C-9B5F-10F83C64F4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9450" y="1089570"/>
            <a:ext cx="2557426" cy="18000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2C87F34A-6423-DD4C-AAA5-A7EE841F3F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2140" y="2975788"/>
            <a:ext cx="2682353" cy="180000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3A1C7D88-2424-5A43-BAC3-C382626A2D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4246" y="1106570"/>
            <a:ext cx="2686829" cy="18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내용 개체 틀 24">
                <a:extLst>
                  <a:ext uri="{FF2B5EF4-FFF2-40B4-BE49-F238E27FC236}">
                    <a16:creationId xmlns:a16="http://schemas.microsoft.com/office/drawing/2014/main" id="{1843E961-9F35-D64F-95BC-83A4F03B8B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750" y="5106535"/>
                <a:ext cx="8375650" cy="1225090"/>
              </a:xfrm>
            </p:spPr>
            <p:txBody>
              <a:bodyPr/>
              <a:lstStyle/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ko-KR" sz="1300" dirty="0"/>
                  <a:t>Parameters: </a:t>
                </a:r>
                <a14:m>
                  <m:oMath xmlns:m="http://schemas.openxmlformats.org/officeDocument/2006/math">
                    <m:r>
                      <a:rPr kumimoji="1" lang="en-US" altLang="ko-KR" sz="130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en-US" altLang="ko-KR" sz="1300" i="1">
                        <a:latin typeface="Cambria Math" panose="02040503050406030204" pitchFamily="18" charset="0"/>
                      </a:rPr>
                      <m:t>=100, </m:t>
                    </m:r>
                    <m:sSub>
                      <m:sSubPr>
                        <m:ctrlPr>
                          <a:rPr kumimoji="1" lang="en-US" altLang="ko-KR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3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kumimoji="1" lang="en-US" altLang="ko-KR" sz="13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ko-KR" sz="13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ko-KR" sz="1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ko-KR" sz="13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ko-KR" sz="1300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kumimoji="1" lang="en-US" altLang="ko-KR" sz="13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ko-KR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3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kumimoji="1" lang="en-US" altLang="ko-KR" sz="13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ko-KR" sz="13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ko-KR" sz="1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ko-KR" sz="13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ko-KR" sz="13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kumimoji="1" lang="en-US" altLang="ko-KR" sz="1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ko-KR" sz="1300" i="1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kumimoji="1" lang="en-US" altLang="ko-KR" sz="13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ko-KR" sz="1300" i="1">
                        <a:latin typeface="Cambria Math" panose="02040503050406030204" pitchFamily="18" charset="0"/>
                      </a:rPr>
                      <m:t>𝑎𝑙𝑙</m:t>
                    </m:r>
                    <m:r>
                      <a:rPr kumimoji="1" lang="en-US" altLang="ko-KR" sz="13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ko-KR" sz="13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ko-KR" sz="1300" i="1">
                        <a:latin typeface="Cambria Math" panose="02040503050406030204" pitchFamily="18" charset="0"/>
                      </a:rPr>
                      <m:t>=1,2,…, 100, </m:t>
                    </m:r>
                    <m:r>
                      <a:rPr kumimoji="1" lang="en-US" altLang="ko-KR" sz="13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ko-KR" sz="13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ko-KR" sz="1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ko-KR" sz="13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ko-KR" sz="13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kumimoji="1" lang="en-US" altLang="ko-KR" sz="1300" i="1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ko-KR" sz="13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ko-KR" sz="1300" i="1">
                        <a:latin typeface="Cambria Math" panose="02040503050406030204" pitchFamily="18" charset="0"/>
                      </a:rPr>
                      <m:t>=1, </m:t>
                    </m:r>
                    <m:r>
                      <a:rPr kumimoji="1" lang="en-US" altLang="ko-KR" sz="13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en-US" altLang="ko-KR" sz="1300" i="1">
                        <a:latin typeface="Cambria Math" panose="02040503050406030204" pitchFamily="18" charset="0"/>
                      </a:rPr>
                      <m:t>=1, </m:t>
                    </m:r>
                    <m:r>
                      <a:rPr kumimoji="1" lang="en-US" altLang="ko-KR" sz="13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kumimoji="1" lang="en-US" altLang="ko-KR" sz="1300" i="1">
                        <a:latin typeface="Cambria Math" panose="02040503050406030204" pitchFamily="18" charset="0"/>
                      </a:rPr>
                      <m:t>=1, </m:t>
                    </m:r>
                    <m:r>
                      <a:rPr kumimoji="1" lang="en-US" altLang="ko-KR" sz="1300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kumimoji="1" lang="en-US" altLang="ko-KR" sz="13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ko-KR" sz="13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ko-KR" sz="1300" i="1">
                        <a:latin typeface="Cambria Math" panose="02040503050406030204" pitchFamily="18" charset="0"/>
                      </a:rPr>
                      <m:t>=5.</m:t>
                    </m:r>
                  </m:oMath>
                </a14:m>
                <a:endParaRPr lang="en-US" altLang="ko-Kore-DE" sz="1300" dirty="0"/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ore-DE" sz="1300" b="1" dirty="0"/>
                  <a:t>More iterations</a:t>
                </a:r>
                <a:r>
                  <a:rPr lang="en-US" altLang="ko-Kore-DE" sz="1300" dirty="0"/>
                  <a:t> requires </a:t>
                </a:r>
              </a:p>
              <a:p>
                <a:pPr marL="0" indent="0">
                  <a:lnSpc>
                    <a:spcPct val="130000"/>
                  </a:lnSpc>
                </a:pPr>
                <a:r>
                  <a:rPr lang="en-US" altLang="ko-Kore-DE" sz="1300" dirty="0"/>
                  <a:t>      - </a:t>
                </a:r>
                <a:r>
                  <a:rPr lang="en-US" altLang="ko-Kore-DE" sz="1300" b="1" dirty="0">
                    <a:solidFill>
                      <a:srgbClr val="C00000"/>
                    </a:solidFill>
                  </a:rPr>
                  <a:t>larger noise </a:t>
                </a:r>
                <a:r>
                  <a:rPr lang="en-US" altLang="ko-Kore-DE" sz="1300" dirty="0"/>
                  <a:t>to protect the same privacy</a:t>
                </a:r>
              </a:p>
              <a:p>
                <a:pPr marL="0" indent="0">
                  <a:lnSpc>
                    <a:spcPct val="130000"/>
                  </a:lnSpc>
                </a:pPr>
                <a:r>
                  <a:rPr lang="en-US" altLang="ko-Kore-DE" sz="1300" dirty="0"/>
                  <a:t>      - </a:t>
                </a:r>
                <a:r>
                  <a:rPr lang="en-US" altLang="ko-Kore-DE" sz="1300" b="1" dirty="0">
                    <a:solidFill>
                      <a:srgbClr val="C00000"/>
                    </a:solidFill>
                  </a:rPr>
                  <a:t>degrades the utility and transmission rate </a:t>
                </a:r>
                <a:r>
                  <a:rPr lang="en-US" altLang="ko-Kore-DE" sz="1300" dirty="0"/>
                  <a:t>bounds further. </a:t>
                </a:r>
              </a:p>
              <a:p>
                <a:pPr marL="0" indent="0">
                  <a:lnSpc>
                    <a:spcPct val="130000"/>
                  </a:lnSpc>
                </a:pPr>
                <a:r>
                  <a:rPr lang="en-US" altLang="ko-Kore-DE" sz="1300" dirty="0"/>
                  <a:t>      + However, it makes the </a:t>
                </a:r>
                <a:r>
                  <a:rPr lang="en-US" altLang="ko-Kore-DE" sz="1300" b="1" dirty="0">
                    <a:solidFill>
                      <a:schemeClr val="accent6">
                        <a:lumMod val="75000"/>
                      </a:schemeClr>
                    </a:solidFill>
                  </a:rPr>
                  <a:t>maximum achievable utility bound larger</a:t>
                </a:r>
                <a:r>
                  <a:rPr lang="en-US" altLang="ko-Kore-DE" sz="1300" dirty="0"/>
                  <a:t>. </a:t>
                </a:r>
              </a:p>
              <a:p>
                <a:pPr marL="0" indent="0">
                  <a:lnSpc>
                    <a:spcPct val="130000"/>
                  </a:lnSpc>
                </a:pPr>
                <a:endParaRPr lang="en-US" altLang="ko-Kore-DE" sz="1300" dirty="0"/>
              </a:p>
              <a:p>
                <a:pPr marL="0" indent="0">
                  <a:lnSpc>
                    <a:spcPct val="130000"/>
                  </a:lnSpc>
                </a:pPr>
                <a:endParaRPr lang="en-US" altLang="ko-Kore-DE" sz="1300" dirty="0"/>
              </a:p>
            </p:txBody>
          </p:sp>
        </mc:Choice>
        <mc:Fallback xmlns="">
          <p:sp>
            <p:nvSpPr>
              <p:cNvPr id="25" name="내용 개체 틀 24">
                <a:extLst>
                  <a:ext uri="{FF2B5EF4-FFF2-40B4-BE49-F238E27FC236}">
                    <a16:creationId xmlns:a16="http://schemas.microsoft.com/office/drawing/2014/main" id="{1843E961-9F35-D64F-95BC-83A4F03B8B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750" y="5106535"/>
                <a:ext cx="8375650" cy="1225090"/>
              </a:xfrm>
              <a:blipFill>
                <a:blip r:embed="rId9"/>
                <a:stretch>
                  <a:fillRect l="-1210" t="-3093" b="-11340"/>
                </a:stretch>
              </a:blipFill>
            </p:spPr>
            <p:txBody>
              <a:bodyPr/>
              <a:lstStyle/>
              <a:p>
                <a:r>
                  <a:rPr lang="ko-Kore-DE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613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451577-3899-4B44-88E0-463530C79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705478"/>
            <a:ext cx="8061325" cy="302262"/>
          </a:xfrm>
        </p:spPr>
        <p:txBody>
          <a:bodyPr/>
          <a:lstStyle/>
          <a:p>
            <a:r>
              <a:rPr kumimoji="1" lang="en-US" altLang="ko-Kore-DE" sz="2400" dirty="0"/>
              <a:t>Conclusion</a:t>
            </a:r>
            <a:endParaRPr kumimoji="1" lang="ko-Kore-DE" altLang="en-US" sz="2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4897F1-58D3-1740-8B77-FB08BD3B9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268762"/>
            <a:ext cx="8173326" cy="3641725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kumimoji="1" lang="en-US" altLang="ko-KR" sz="1600" b="1" dirty="0">
                <a:latin typeface="Helvetica" pitchFamily="2" charset="0"/>
              </a:rPr>
              <a:t>Trade-off </a:t>
            </a:r>
            <a:r>
              <a:rPr kumimoji="1" lang="en-US" altLang="ko-KR" sz="1600" dirty="0">
                <a:latin typeface="Helvetica" pitchFamily="2" charset="0"/>
              </a:rPr>
              <a:t>between </a:t>
            </a:r>
            <a:r>
              <a:rPr kumimoji="1" lang="en-US" altLang="ko-KR" sz="16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</a:rPr>
              <a:t>privacy</a:t>
            </a:r>
            <a:r>
              <a:rPr kumimoji="1" lang="en-US" altLang="ko-KR" sz="1600" dirty="0">
                <a:solidFill>
                  <a:schemeClr val="tx1"/>
                </a:solidFill>
                <a:latin typeface="Helvetica" pitchFamily="2" charset="0"/>
              </a:rPr>
              <a:t>,</a:t>
            </a:r>
            <a:r>
              <a:rPr kumimoji="1" lang="en-US" altLang="ko-KR" sz="16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</a:rPr>
              <a:t> utility</a:t>
            </a:r>
            <a:r>
              <a:rPr kumimoji="1" lang="en-US" altLang="ko-KR" sz="1600" dirty="0">
                <a:solidFill>
                  <a:schemeClr val="tx1"/>
                </a:solidFill>
                <a:latin typeface="Helvetica" pitchFamily="2" charset="0"/>
              </a:rPr>
              <a:t>,</a:t>
            </a:r>
            <a:r>
              <a:rPr kumimoji="1" lang="en-US" altLang="ko-KR" sz="16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</a:rPr>
              <a:t> </a:t>
            </a:r>
            <a:r>
              <a:rPr kumimoji="1" lang="en-US" altLang="ko-KR" sz="1600" dirty="0">
                <a:solidFill>
                  <a:schemeClr val="tx1"/>
                </a:solidFill>
                <a:latin typeface="Helvetica" pitchFamily="2" charset="0"/>
              </a:rPr>
              <a:t>and</a:t>
            </a:r>
            <a:r>
              <a:rPr kumimoji="1" lang="en-US" altLang="ko-KR" sz="16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</a:rPr>
              <a:t> transmission rate</a:t>
            </a:r>
            <a:endParaRPr kumimoji="1" lang="en-US" altLang="ko-KR" sz="1600" dirty="0">
              <a:solidFill>
                <a:schemeClr val="tx1"/>
              </a:solidFill>
              <a:latin typeface="Helvetica" pitchFamily="2" charset="0"/>
            </a:endParaRPr>
          </a:p>
          <a:p>
            <a:pPr marL="616744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kumimoji="1" lang="en-US" altLang="ko-KR" sz="1600" dirty="0">
                <a:solidFill>
                  <a:schemeClr val="tx1"/>
                </a:solidFill>
                <a:latin typeface="Helvetica" pitchFamily="2" charset="0"/>
              </a:rPr>
              <a:t>stronger privacy – larger noise – smaller utility – larger transmission rate</a:t>
            </a:r>
          </a:p>
          <a:p>
            <a:pPr marL="616744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kumimoji="1" lang="en-US" altLang="ko-KR" sz="1600" dirty="0">
                <a:solidFill>
                  <a:schemeClr val="tx1"/>
                </a:solidFill>
                <a:latin typeface="Helvetica" pitchFamily="2" charset="0"/>
              </a:rPr>
              <a:t>improved trade-offs by a tight privacy accounting method</a:t>
            </a:r>
          </a:p>
          <a:p>
            <a:pPr marL="616744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kumimoji="1" lang="en-US" altLang="ko-KR" sz="1600" dirty="0">
                <a:solidFill>
                  <a:schemeClr val="tx1"/>
                </a:solidFill>
                <a:latin typeface="Helvetica" pitchFamily="2" charset="0"/>
              </a:rPr>
              <a:t>Established on a generalized </a:t>
            </a:r>
            <a:r>
              <a:rPr kumimoji="1" lang="en-US" altLang="ko-KR" sz="1600" dirty="0" err="1">
                <a:solidFill>
                  <a:schemeClr val="tx1"/>
                </a:solidFill>
                <a:latin typeface="Helvetica" pitchFamily="2" charset="0"/>
              </a:rPr>
              <a:t>FedSGD</a:t>
            </a:r>
            <a:r>
              <a:rPr kumimoji="1" lang="en-US" altLang="ko-KR" sz="1600" dirty="0">
                <a:solidFill>
                  <a:schemeClr val="tx1"/>
                </a:solidFill>
                <a:latin typeface="Helvetica" pitchFamily="2" charset="0"/>
              </a:rPr>
              <a:t> model: parameterized query sensitivity, heterogeneous users, </a:t>
            </a:r>
            <a:r>
              <a:rPr kumimoji="1" lang="en-US" altLang="ko-KR" sz="1600" dirty="0" err="1">
                <a:solidFill>
                  <a:schemeClr val="tx1"/>
                </a:solidFill>
                <a:latin typeface="Helvetica" pitchFamily="2" charset="0"/>
              </a:rPr>
              <a:t>etc</a:t>
            </a:r>
            <a:r>
              <a:rPr lang="de-DE" altLang="ko-Kore-DE" sz="1600" dirty="0"/>
              <a:t>.</a:t>
            </a:r>
            <a:endParaRPr kumimoji="1" lang="en-US" altLang="ko-KR" sz="1600" dirty="0">
              <a:latin typeface="Helvetica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kumimoji="1" lang="en-US" altLang="ko-KR" sz="1600" dirty="0">
                <a:latin typeface="Helvetica" pitchFamily="2" charset="0"/>
              </a:rPr>
              <a:t>Possible Extensions</a:t>
            </a:r>
          </a:p>
          <a:p>
            <a:pPr marL="616744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kumimoji="1" lang="en-US" altLang="ko-KR" sz="1600" dirty="0">
                <a:latin typeface="Helvetica" pitchFamily="2" charset="0"/>
              </a:rPr>
              <a:t>Transmission rate can be improved by introducing rate-distortion function. </a:t>
            </a:r>
          </a:p>
          <a:p>
            <a:pPr marL="616744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kumimoji="1" lang="en-US" altLang="ko-KR" sz="1600" dirty="0">
                <a:latin typeface="Helvetica" pitchFamily="2" charset="0"/>
              </a:rPr>
              <a:t>Experiments with actual datasets and networks can be added to uphold the theoretical analysis.</a:t>
            </a:r>
          </a:p>
          <a:p>
            <a:pPr marL="616744" lvl="1" indent="-285750">
              <a:lnSpc>
                <a:spcPct val="150000"/>
              </a:lnSpc>
              <a:buFont typeface="Wingdings" pitchFamily="2" charset="2"/>
              <a:buChar char="q"/>
            </a:pPr>
            <a:endParaRPr kumimoji="1" lang="en-US" altLang="ko-KR" sz="1600" dirty="0">
              <a:latin typeface="Helvetica" pitchFamily="2" charset="0"/>
            </a:endParaRPr>
          </a:p>
          <a:p>
            <a:pPr marL="616744" lvl="1" indent="-285750">
              <a:lnSpc>
                <a:spcPct val="150000"/>
              </a:lnSpc>
              <a:buFont typeface="Wingdings" pitchFamily="2" charset="2"/>
              <a:buChar char="q"/>
            </a:pPr>
            <a:endParaRPr kumimoji="1" lang="en-US" altLang="ko-KR" sz="1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00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F51503-9B21-2B48-9D24-BFA1206EE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7" y="1047169"/>
            <a:ext cx="8061325" cy="282000"/>
          </a:xfrm>
        </p:spPr>
        <p:txBody>
          <a:bodyPr/>
          <a:lstStyle/>
          <a:p>
            <a:pPr algn="ctr"/>
            <a:r>
              <a:rPr kumimoji="1" lang="en-US" altLang="ko-Kore-DE" dirty="0"/>
              <a:t>Thank you for listening!</a:t>
            </a:r>
            <a:endParaRPr kumimoji="1" lang="ko-Kore-DE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BAB9FE-DECC-AD4C-B2F9-2633506C9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4323" y="6440821"/>
            <a:ext cx="8061325" cy="834358"/>
          </a:xfrm>
        </p:spPr>
        <p:txBody>
          <a:bodyPr/>
          <a:lstStyle/>
          <a:p>
            <a:r>
              <a:rPr kumimoji="1" lang="en-US" altLang="ko-Kore-DE" sz="1400" dirty="0">
                <a:latin typeface="Cambria" panose="02040503050406030204" pitchFamily="18" charset="0"/>
              </a:rPr>
              <a:t>Contact: </a:t>
            </a:r>
            <a:r>
              <a:rPr kumimoji="1" lang="en-US" altLang="ko-Kore-DE" sz="1400" dirty="0" err="1">
                <a:latin typeface="Cambria" panose="02040503050406030204" pitchFamily="18" charset="0"/>
              </a:rPr>
              <a:t>muah.kim@tu-berlin.de</a:t>
            </a:r>
            <a:endParaRPr kumimoji="1" lang="ko-Kore-DE" altLang="en-US" sz="1400" dirty="0">
              <a:latin typeface="Cambria" panose="02040503050406030204" pitchFamily="18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D9E62D3-4C50-E54F-B15A-3816DABB30AE}"/>
              </a:ext>
            </a:extLst>
          </p:cNvPr>
          <p:cNvGrpSpPr/>
          <p:nvPr/>
        </p:nvGrpSpPr>
        <p:grpSpPr>
          <a:xfrm>
            <a:off x="710678" y="2542466"/>
            <a:ext cx="7463053" cy="1676400"/>
            <a:chOff x="619238" y="4510966"/>
            <a:chExt cx="7463053" cy="1676400"/>
          </a:xfrm>
        </p:grpSpPr>
        <p:pic>
          <p:nvPicPr>
            <p:cNvPr id="5" name="그림 4" descr="텍스트이(가) 표시된 사진&#10;&#10;자동 생성된 설명">
              <a:extLst>
                <a:ext uri="{FF2B5EF4-FFF2-40B4-BE49-F238E27FC236}">
                  <a16:creationId xmlns:a16="http://schemas.microsoft.com/office/drawing/2014/main" id="{B6B25D4B-A7A4-9444-A199-B07592D42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238" y="4510966"/>
              <a:ext cx="2428631" cy="1676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009A53-22AD-8E4B-BCE3-0D5F777EC2B2}"/>
                </a:ext>
              </a:extLst>
            </p:cNvPr>
            <p:cNvSpPr txBox="1"/>
            <p:nvPr/>
          </p:nvSpPr>
          <p:spPr>
            <a:xfrm>
              <a:off x="3736358" y="5349166"/>
              <a:ext cx="43459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ore-DE" sz="1400" dirty="0">
                  <a:latin typeface="Cambria" panose="02040503050406030204" pitchFamily="18" charset="0"/>
                </a:rPr>
                <a:t>Post Shannon Communication (</a:t>
              </a:r>
              <a:r>
                <a:rPr kumimoji="1" lang="en-US" altLang="ko-Kore-DE" sz="1400" dirty="0" err="1">
                  <a:latin typeface="Cambria" panose="02040503050406030204" pitchFamily="18" charset="0"/>
                </a:rPr>
                <a:t>NewCom</a:t>
              </a:r>
              <a:r>
                <a:rPr kumimoji="1" lang="en-US" altLang="ko-Kore-DE" sz="1400">
                  <a:latin typeface="Cambria" panose="02040503050406030204" pitchFamily="18" charset="0"/>
                </a:rPr>
                <a:t>) – 16KIS1004</a:t>
              </a:r>
              <a:endParaRPr kumimoji="1" lang="en-US" altLang="ko-Kore-DE" sz="1400" dirty="0">
                <a:latin typeface="Cambria" panose="02040503050406030204" pitchFamily="18" charset="0"/>
              </a:endParaRPr>
            </a:p>
            <a:p>
              <a:endParaRPr kumimoji="1" lang="ko-Kore-DE" altLang="en-US" sz="14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2669B5D-C5FC-1140-8D25-11DB7F31BAFC}"/>
              </a:ext>
            </a:extLst>
          </p:cNvPr>
          <p:cNvGrpSpPr/>
          <p:nvPr/>
        </p:nvGrpSpPr>
        <p:grpSpPr>
          <a:xfrm>
            <a:off x="939278" y="4603112"/>
            <a:ext cx="6488683" cy="626116"/>
            <a:chOff x="769937" y="3368760"/>
            <a:chExt cx="6488683" cy="626116"/>
          </a:xfrm>
        </p:grpSpPr>
        <p:pic>
          <p:nvPicPr>
            <p:cNvPr id="7" name="그림 6" descr="텍스트이(가) 표시된 사진&#10;&#10;자동 생성된 설명">
              <a:extLst>
                <a:ext uri="{FF2B5EF4-FFF2-40B4-BE49-F238E27FC236}">
                  <a16:creationId xmlns:a16="http://schemas.microsoft.com/office/drawing/2014/main" id="{EA7B3BCD-AE85-FF48-B8E0-77E92952C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9937" y="3368760"/>
              <a:ext cx="3055014" cy="62611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C7D869-A3AB-D44F-AE47-FD64B87BF258}"/>
                </a:ext>
              </a:extLst>
            </p:cNvPr>
            <p:cNvSpPr txBox="1"/>
            <p:nvPr/>
          </p:nvSpPr>
          <p:spPr>
            <a:xfrm>
              <a:off x="5031344" y="3511093"/>
              <a:ext cx="22272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altLang="ko-Kore-DE" sz="1400" dirty="0">
                  <a:latin typeface="Cambria" panose="02040503050406030204" pitchFamily="18" charset="0"/>
                </a:rPr>
                <a:t>DFG Grant SCHA 1944/7-1</a:t>
              </a:r>
              <a:endParaRPr kumimoji="1" lang="ko-Kore-DE" altLang="en-US" sz="1400" dirty="0">
                <a:latin typeface="Cambria" panose="020405030504060302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0F50138-9DD6-6D49-BAB0-6D6428718F9F}"/>
              </a:ext>
            </a:extLst>
          </p:cNvPr>
          <p:cNvSpPr txBox="1"/>
          <p:nvPr/>
        </p:nvSpPr>
        <p:spPr>
          <a:xfrm>
            <a:off x="3810604" y="2043638"/>
            <a:ext cx="152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ko-Kore-DE" sz="1800" dirty="0" err="1">
                <a:latin typeface="Cambria" panose="02040503050406030204" pitchFamily="18" charset="0"/>
              </a:rPr>
              <a:t>Sponsored</a:t>
            </a:r>
            <a:r>
              <a:rPr lang="de-DE" altLang="ko-Kore-DE" sz="1800" dirty="0">
                <a:latin typeface="Cambria" panose="02040503050406030204" pitchFamily="18" charset="0"/>
              </a:rPr>
              <a:t> </a:t>
            </a:r>
            <a:r>
              <a:rPr lang="de-DE" altLang="ko-Kore-DE" sz="1800" dirty="0" err="1">
                <a:latin typeface="Cambria" panose="02040503050406030204" pitchFamily="18" charset="0"/>
              </a:rPr>
              <a:t>by</a:t>
            </a:r>
            <a:endParaRPr kumimoji="1" lang="ko-Kore-DE" altLang="en-US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14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B03ED5-3E46-4940-9628-B47C0026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49861"/>
            <a:ext cx="8061325" cy="279820"/>
          </a:xfrm>
        </p:spPr>
        <p:txBody>
          <a:bodyPr/>
          <a:lstStyle/>
          <a:p>
            <a:r>
              <a:rPr kumimoji="1" lang="en-US" altLang="ko-Kore-DE" dirty="0"/>
              <a:t>References</a:t>
            </a:r>
            <a:endParaRPr kumimoji="1" lang="ko-Kore-DE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CE8DB2-7451-E54F-B029-DA8E8170C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ore-DE" dirty="0"/>
              <a:t>[1] B. McMahan, E. Moore, D. Ramage, S. Hampson, and B. A. y </a:t>
            </a:r>
            <a:r>
              <a:rPr kumimoji="1" lang="en-US" altLang="ko-Kore-DE" dirty="0" err="1"/>
              <a:t>Arcas</a:t>
            </a:r>
            <a:r>
              <a:rPr kumimoji="1" lang="en-US" altLang="ko-Kore-DE" dirty="0"/>
              <a:t>, “Communication-efficient learning of deep networks from decentralized data,” in </a:t>
            </a:r>
            <a:r>
              <a:rPr kumimoji="1" lang="en-US" altLang="ko-Kore-DE" i="1" dirty="0"/>
              <a:t>Int. Conf. </a:t>
            </a:r>
            <a:r>
              <a:rPr kumimoji="1" lang="en-US" altLang="ko-Kore-DE" i="1" dirty="0" err="1"/>
              <a:t>Artif</a:t>
            </a:r>
            <a:r>
              <a:rPr kumimoji="1" lang="en-US" altLang="ko-Kore-DE" i="1" dirty="0"/>
              <a:t>. </a:t>
            </a:r>
            <a:r>
              <a:rPr kumimoji="1" lang="en-US" altLang="ko-Kore-DE" i="1" dirty="0" err="1"/>
              <a:t>Intell</a:t>
            </a:r>
            <a:r>
              <a:rPr kumimoji="1" lang="en-US" altLang="ko-Kore-DE" i="1" dirty="0"/>
              <a:t>. Statist.</a:t>
            </a:r>
            <a:r>
              <a:rPr kumimoji="1" lang="en-US" altLang="ko-Kore-DE" dirty="0"/>
              <a:t>, Ft. Lauderdale, FL, Apr. 2017, pp. 1273–1282.</a:t>
            </a:r>
          </a:p>
          <a:p>
            <a:r>
              <a:rPr kumimoji="1" lang="en-US" altLang="ko-Kore-DE" dirty="0"/>
              <a:t>[2]</a:t>
            </a:r>
            <a:r>
              <a:rPr lang="de-DE" altLang="ko-Kore-DE" dirty="0"/>
              <a:t> </a:t>
            </a:r>
            <a:r>
              <a:rPr lang="de-DE" altLang="ko-Kore-DE" dirty="0" err="1"/>
              <a:t>Fredrikson</a:t>
            </a:r>
            <a:r>
              <a:rPr lang="de-DE" altLang="ko-Kore-DE" dirty="0"/>
              <a:t>, M., </a:t>
            </a:r>
            <a:r>
              <a:rPr lang="de-DE" altLang="ko-Kore-DE" dirty="0" err="1"/>
              <a:t>Jha</a:t>
            </a:r>
            <a:r>
              <a:rPr lang="de-DE" altLang="ko-Kore-DE" dirty="0"/>
              <a:t>, S., &amp; </a:t>
            </a:r>
            <a:r>
              <a:rPr lang="de-DE" altLang="ko-Kore-DE" dirty="0" err="1"/>
              <a:t>Ristenpart</a:t>
            </a:r>
            <a:r>
              <a:rPr lang="de-DE" altLang="ko-Kore-DE" dirty="0"/>
              <a:t>, T. (2015). Model Inversion </a:t>
            </a:r>
            <a:r>
              <a:rPr lang="de-DE" altLang="ko-Kore-DE" dirty="0" err="1"/>
              <a:t>Attacks</a:t>
            </a:r>
            <a:r>
              <a:rPr lang="de-DE" altLang="ko-Kore-DE" dirty="0"/>
              <a:t> </a:t>
            </a:r>
            <a:r>
              <a:rPr lang="de-DE" altLang="ko-Kore-DE" dirty="0" err="1"/>
              <a:t>that</a:t>
            </a:r>
            <a:r>
              <a:rPr lang="de-DE" altLang="ko-Kore-DE" dirty="0"/>
              <a:t> </a:t>
            </a:r>
            <a:r>
              <a:rPr lang="de-DE" altLang="ko-Kore-DE" dirty="0" err="1"/>
              <a:t>Exploit</a:t>
            </a:r>
            <a:r>
              <a:rPr lang="de-DE" altLang="ko-Kore-DE" dirty="0"/>
              <a:t> </a:t>
            </a:r>
            <a:r>
              <a:rPr lang="de-DE" altLang="ko-Kore-DE" dirty="0" err="1"/>
              <a:t>Confidence</a:t>
            </a:r>
            <a:r>
              <a:rPr lang="de-DE" altLang="ko-Kore-DE" dirty="0"/>
              <a:t> Information </a:t>
            </a:r>
            <a:r>
              <a:rPr lang="de-DE" altLang="ko-Kore-DE" dirty="0" err="1"/>
              <a:t>and</a:t>
            </a:r>
            <a:r>
              <a:rPr lang="de-DE" altLang="ko-Kore-DE" dirty="0"/>
              <a:t> Basic </a:t>
            </a:r>
            <a:r>
              <a:rPr lang="de-DE" altLang="ko-Kore-DE" dirty="0" err="1"/>
              <a:t>Countermeasures</a:t>
            </a:r>
            <a:r>
              <a:rPr lang="de-DE" altLang="ko-Kore-DE" dirty="0"/>
              <a:t>. </a:t>
            </a:r>
            <a:r>
              <a:rPr lang="de-DE" altLang="ko-Kore-DE" i="1" dirty="0" err="1"/>
              <a:t>Proceedings</a:t>
            </a:r>
            <a:r>
              <a:rPr lang="de-DE" altLang="ko-Kore-DE" i="1" dirty="0"/>
              <a:t> </a:t>
            </a:r>
            <a:r>
              <a:rPr lang="de-DE" altLang="ko-Kore-DE" i="1" dirty="0" err="1"/>
              <a:t>of</a:t>
            </a:r>
            <a:r>
              <a:rPr lang="de-DE" altLang="ko-Kore-DE" i="1" dirty="0"/>
              <a:t> </a:t>
            </a:r>
            <a:r>
              <a:rPr lang="de-DE" altLang="ko-Kore-DE" i="1" dirty="0" err="1"/>
              <a:t>the</a:t>
            </a:r>
            <a:r>
              <a:rPr lang="de-DE" altLang="ko-Kore-DE" i="1" dirty="0"/>
              <a:t> 22nd ACM SIGSAC Conference on Computer </a:t>
            </a:r>
            <a:r>
              <a:rPr lang="de-DE" altLang="ko-Kore-DE" i="1" dirty="0" err="1"/>
              <a:t>and</a:t>
            </a:r>
            <a:r>
              <a:rPr lang="de-DE" altLang="ko-Kore-DE" i="1" dirty="0"/>
              <a:t> Communications Security</a:t>
            </a:r>
            <a:r>
              <a:rPr lang="de-DE" altLang="ko-Kore-DE" dirty="0"/>
              <a:t>.</a:t>
            </a:r>
            <a:endParaRPr kumimoji="1" lang="en-US" altLang="ko-Kore-DE" dirty="0"/>
          </a:p>
          <a:p>
            <a:r>
              <a:rPr kumimoji="1" lang="en-US" altLang="ko-Kore-DE" dirty="0"/>
              <a:t>[3] </a:t>
            </a:r>
            <a:r>
              <a:rPr lang="de-DE" altLang="ko-Kore-DE" dirty="0"/>
              <a:t>S. </a:t>
            </a:r>
            <a:r>
              <a:rPr lang="de-DE" altLang="ko-Kore-DE" dirty="0" err="1"/>
              <a:t>Asoodeh</a:t>
            </a:r>
            <a:r>
              <a:rPr lang="de-DE" altLang="ko-Kore-DE" dirty="0"/>
              <a:t>, J. Liao, F. P. </a:t>
            </a:r>
            <a:r>
              <a:rPr lang="de-DE" altLang="ko-Kore-DE" dirty="0" err="1"/>
              <a:t>Calmon</a:t>
            </a:r>
            <a:r>
              <a:rPr lang="de-DE" altLang="ko-Kore-DE" dirty="0"/>
              <a:t>, O. </a:t>
            </a:r>
            <a:r>
              <a:rPr lang="de-DE" altLang="ko-Kore-DE" dirty="0" err="1"/>
              <a:t>Kosut</a:t>
            </a:r>
            <a:r>
              <a:rPr lang="de-DE" altLang="ko-Kore-DE" dirty="0"/>
              <a:t> </a:t>
            </a:r>
            <a:r>
              <a:rPr lang="de-DE" altLang="ko-Kore-DE" dirty="0" err="1"/>
              <a:t>and</a:t>
            </a:r>
            <a:r>
              <a:rPr lang="de-DE" altLang="ko-Kore-DE" dirty="0"/>
              <a:t> L. </a:t>
            </a:r>
            <a:r>
              <a:rPr lang="de-DE" altLang="ko-Kore-DE" dirty="0" err="1"/>
              <a:t>Sankar</a:t>
            </a:r>
            <a:r>
              <a:rPr lang="de-DE" altLang="ko-Kore-DE" dirty="0"/>
              <a:t>, "A </a:t>
            </a:r>
            <a:r>
              <a:rPr lang="de-DE" altLang="ko-Kore-DE" dirty="0" err="1"/>
              <a:t>Better</a:t>
            </a:r>
            <a:r>
              <a:rPr lang="de-DE" altLang="ko-Kore-DE" dirty="0"/>
              <a:t> </a:t>
            </a:r>
            <a:r>
              <a:rPr lang="de-DE" altLang="ko-Kore-DE" dirty="0" err="1"/>
              <a:t>Bound</a:t>
            </a:r>
            <a:r>
              <a:rPr lang="de-DE" altLang="ko-Kore-DE" dirty="0"/>
              <a:t> </a:t>
            </a:r>
            <a:r>
              <a:rPr lang="de-DE" altLang="ko-Kore-DE" dirty="0" err="1"/>
              <a:t>Gives</a:t>
            </a:r>
            <a:r>
              <a:rPr lang="de-DE" altLang="ko-Kore-DE" dirty="0"/>
              <a:t> a </a:t>
            </a:r>
            <a:r>
              <a:rPr lang="de-DE" altLang="ko-Kore-DE" dirty="0" err="1"/>
              <a:t>Hundred</a:t>
            </a:r>
            <a:r>
              <a:rPr lang="de-DE" altLang="ko-Kore-DE" dirty="0"/>
              <a:t> </a:t>
            </a:r>
            <a:r>
              <a:rPr lang="de-DE" altLang="ko-Kore-DE" dirty="0" err="1"/>
              <a:t>Rounds</a:t>
            </a:r>
            <a:r>
              <a:rPr lang="de-DE" altLang="ko-Kore-DE" dirty="0"/>
              <a:t>: Enhanced Privacy </a:t>
            </a:r>
            <a:r>
              <a:rPr lang="de-DE" altLang="ko-Kore-DE" dirty="0" err="1"/>
              <a:t>Guarantees</a:t>
            </a:r>
            <a:r>
              <a:rPr lang="de-DE" altLang="ko-Kore-DE" dirty="0"/>
              <a:t> via f-</a:t>
            </a:r>
            <a:r>
              <a:rPr lang="de-DE" altLang="ko-Kore-DE" dirty="0" err="1"/>
              <a:t>Divergences</a:t>
            </a:r>
            <a:r>
              <a:rPr lang="de-DE" altLang="ko-Kore-DE" dirty="0"/>
              <a:t>," </a:t>
            </a:r>
            <a:r>
              <a:rPr lang="de-DE" altLang="ko-Kore-DE" i="1" dirty="0"/>
              <a:t>2020 IEEE International Symposium on Information </a:t>
            </a:r>
            <a:r>
              <a:rPr lang="de-DE" altLang="ko-Kore-DE" i="1" dirty="0" err="1"/>
              <a:t>Theory</a:t>
            </a:r>
            <a:r>
              <a:rPr lang="de-DE" altLang="ko-Kore-DE" i="1" dirty="0"/>
              <a:t> (ISIT)</a:t>
            </a:r>
            <a:r>
              <a:rPr lang="de-DE" altLang="ko-Kore-DE" dirty="0"/>
              <a:t>, Los Angeles, CA, USA, 2020, pp. 920-925, </a:t>
            </a:r>
            <a:r>
              <a:rPr lang="de-DE" altLang="ko-Kore-DE" dirty="0" err="1"/>
              <a:t>doi</a:t>
            </a:r>
            <a:r>
              <a:rPr lang="de-DE" altLang="ko-Kore-DE" dirty="0"/>
              <a:t>: 10.1109/ISIT44484.2020.9174015.</a:t>
            </a:r>
          </a:p>
          <a:p>
            <a:r>
              <a:rPr lang="de-DE" altLang="ko-Kore-DE" dirty="0"/>
              <a:t>[4] J. C. </a:t>
            </a:r>
            <a:r>
              <a:rPr lang="de-DE" altLang="ko-Kore-DE" dirty="0" err="1"/>
              <a:t>Duchi</a:t>
            </a:r>
            <a:r>
              <a:rPr lang="de-DE" altLang="ko-Kore-DE" dirty="0"/>
              <a:t>, M. I. Jordan, &amp; M. J. Wainwright (2013, </a:t>
            </a:r>
            <a:r>
              <a:rPr lang="de-DE" altLang="ko-Kore-DE" dirty="0" err="1"/>
              <a:t>October</a:t>
            </a:r>
            <a:r>
              <a:rPr lang="de-DE" altLang="ko-Kore-DE" dirty="0"/>
              <a:t>). “</a:t>
            </a:r>
            <a:r>
              <a:rPr lang="de-DE" altLang="ko-Kore-DE" dirty="0" err="1"/>
              <a:t>Local</a:t>
            </a:r>
            <a:r>
              <a:rPr lang="de-DE" altLang="ko-Kore-DE" dirty="0"/>
              <a:t> </a:t>
            </a:r>
            <a:r>
              <a:rPr lang="de-DE" altLang="ko-Kore-DE" dirty="0" err="1"/>
              <a:t>privacy</a:t>
            </a:r>
            <a:r>
              <a:rPr lang="de-DE" altLang="ko-Kore-DE" dirty="0"/>
              <a:t> </a:t>
            </a:r>
            <a:r>
              <a:rPr lang="de-DE" altLang="ko-Kore-DE" dirty="0" err="1"/>
              <a:t>and</a:t>
            </a:r>
            <a:r>
              <a:rPr lang="de-DE" altLang="ko-Kore-DE" dirty="0"/>
              <a:t> </a:t>
            </a:r>
            <a:r>
              <a:rPr lang="de-DE" altLang="ko-Kore-DE" dirty="0" err="1"/>
              <a:t>statistical</a:t>
            </a:r>
            <a:r>
              <a:rPr lang="de-DE" altLang="ko-Kore-DE" dirty="0"/>
              <a:t> </a:t>
            </a:r>
            <a:r>
              <a:rPr lang="de-DE" altLang="ko-Kore-DE" dirty="0" err="1"/>
              <a:t>minimax</a:t>
            </a:r>
            <a:r>
              <a:rPr lang="de-DE" altLang="ko-Kore-DE" dirty="0"/>
              <a:t> </a:t>
            </a:r>
            <a:r>
              <a:rPr lang="de-DE" altLang="ko-Kore-DE" dirty="0" err="1"/>
              <a:t>rates</a:t>
            </a:r>
            <a:r>
              <a:rPr lang="de-DE" altLang="ko-Kore-DE" dirty="0"/>
              <a:t>,” </a:t>
            </a:r>
            <a:r>
              <a:rPr lang="de-DE" altLang="ko-Kore-DE" i="1" dirty="0"/>
              <a:t>IEEE 54th Annual Symposium on </a:t>
            </a:r>
            <a:r>
              <a:rPr lang="de-DE" altLang="ko-Kore-DE" i="1" dirty="0" err="1"/>
              <a:t>Found</a:t>
            </a:r>
            <a:r>
              <a:rPr lang="de-DE" altLang="ko-Kore-DE" i="1" dirty="0"/>
              <a:t>. </a:t>
            </a:r>
            <a:r>
              <a:rPr lang="de-DE" altLang="ko-Kore-DE" i="1" dirty="0" err="1"/>
              <a:t>of</a:t>
            </a:r>
            <a:r>
              <a:rPr lang="de-DE" altLang="ko-Kore-DE" i="1" dirty="0"/>
              <a:t> Comp. Science, </a:t>
            </a:r>
            <a:r>
              <a:rPr lang="de-DE" altLang="ko-Kore-DE" dirty="0"/>
              <a:t>pp. 429-438, 2013.</a:t>
            </a:r>
          </a:p>
          <a:p>
            <a:r>
              <a:rPr lang="de-DE" altLang="ko-Kore-DE" dirty="0"/>
              <a:t>[5] C. </a:t>
            </a:r>
            <a:r>
              <a:rPr lang="de-DE" altLang="ko-Kore-DE" dirty="0" err="1"/>
              <a:t>Dwork</a:t>
            </a:r>
            <a:r>
              <a:rPr lang="de-DE" altLang="ko-Kore-DE" dirty="0"/>
              <a:t> </a:t>
            </a:r>
            <a:r>
              <a:rPr lang="de-DE" altLang="ko-Kore-DE" dirty="0" err="1"/>
              <a:t>and</a:t>
            </a:r>
            <a:r>
              <a:rPr lang="de-DE" altLang="ko-Kore-DE" dirty="0"/>
              <a:t> A. Roth, “The </a:t>
            </a:r>
            <a:r>
              <a:rPr lang="de-DE" altLang="ko-Kore-DE" dirty="0" err="1"/>
              <a:t>algorithmic</a:t>
            </a:r>
            <a:r>
              <a:rPr lang="de-DE" altLang="ko-Kore-DE" dirty="0"/>
              <a:t> </a:t>
            </a:r>
            <a:r>
              <a:rPr lang="de-DE" altLang="ko-Kore-DE" dirty="0" err="1"/>
              <a:t>foundations</a:t>
            </a:r>
            <a:r>
              <a:rPr lang="de-DE" altLang="ko-Kore-DE" dirty="0"/>
              <a:t> </a:t>
            </a:r>
            <a:r>
              <a:rPr lang="de-DE" altLang="ko-Kore-DE" dirty="0" err="1"/>
              <a:t>of</a:t>
            </a:r>
            <a:r>
              <a:rPr lang="de-DE" altLang="ko-Kore-DE" dirty="0"/>
              <a:t> differential </a:t>
            </a:r>
            <a:r>
              <a:rPr lang="de-DE" altLang="ko-Kore-DE" dirty="0" err="1"/>
              <a:t>privacy</a:t>
            </a:r>
            <a:r>
              <a:rPr lang="de-DE" altLang="ko-Kore-DE" dirty="0"/>
              <a:t>,” </a:t>
            </a:r>
            <a:r>
              <a:rPr lang="de-DE" altLang="ko-Kore-DE" i="1" dirty="0" err="1"/>
              <a:t>Found</a:t>
            </a:r>
            <a:r>
              <a:rPr lang="de-DE" altLang="ko-Kore-DE" i="1" dirty="0"/>
              <a:t>. Trends Theor. Comp. </a:t>
            </a:r>
            <a:r>
              <a:rPr lang="de-DE" altLang="ko-Kore-DE" i="1" dirty="0" err="1"/>
              <a:t>Sci</a:t>
            </a:r>
            <a:r>
              <a:rPr lang="de-DE" altLang="ko-Kore-DE" i="1" dirty="0"/>
              <a:t>.</a:t>
            </a:r>
            <a:r>
              <a:rPr lang="de-DE" altLang="ko-Kore-DE" dirty="0"/>
              <a:t>, vol. 9, </a:t>
            </a:r>
            <a:r>
              <a:rPr lang="de-DE" altLang="ko-Kore-DE" dirty="0" err="1"/>
              <a:t>no</a:t>
            </a:r>
            <a:r>
              <a:rPr lang="de-DE" altLang="ko-Kore-DE" dirty="0"/>
              <a:t>. 3-4, pp. 211–407, 2014.</a:t>
            </a:r>
          </a:p>
          <a:p>
            <a:r>
              <a:rPr lang="de-DE" altLang="ko-Kore-DE" dirty="0"/>
              <a:t>[6] A. </a:t>
            </a:r>
            <a:r>
              <a:rPr lang="de-DE" altLang="ko-Kore-DE" dirty="0" err="1"/>
              <a:t>Rakhlin</a:t>
            </a:r>
            <a:r>
              <a:rPr lang="de-DE" altLang="ko-Kore-DE" dirty="0"/>
              <a:t>, O. </a:t>
            </a:r>
            <a:r>
              <a:rPr lang="de-DE" altLang="ko-Kore-DE" dirty="0" err="1"/>
              <a:t>Shamir</a:t>
            </a:r>
            <a:r>
              <a:rPr lang="de-DE" altLang="ko-Kore-DE" dirty="0"/>
              <a:t>, </a:t>
            </a:r>
            <a:r>
              <a:rPr lang="de-DE" altLang="ko-Kore-DE" dirty="0" err="1"/>
              <a:t>and</a:t>
            </a:r>
            <a:r>
              <a:rPr lang="de-DE" altLang="ko-Kore-DE" dirty="0"/>
              <a:t> K. </a:t>
            </a:r>
            <a:r>
              <a:rPr lang="de-DE" altLang="ko-Kore-DE" dirty="0" err="1"/>
              <a:t>Sridharan</a:t>
            </a:r>
            <a:r>
              <a:rPr lang="de-DE" altLang="ko-Kore-DE" dirty="0"/>
              <a:t>, “Making </a:t>
            </a:r>
            <a:r>
              <a:rPr lang="de-DE" altLang="ko-Kore-DE" dirty="0" err="1"/>
              <a:t>gradient</a:t>
            </a:r>
            <a:r>
              <a:rPr lang="de-DE" altLang="ko-Kore-DE" dirty="0"/>
              <a:t> </a:t>
            </a:r>
            <a:r>
              <a:rPr lang="de-DE" altLang="ko-Kore-DE" dirty="0" err="1"/>
              <a:t>descent</a:t>
            </a:r>
            <a:r>
              <a:rPr lang="de-DE" altLang="ko-Kore-DE" dirty="0"/>
              <a:t> optimal </a:t>
            </a:r>
            <a:r>
              <a:rPr lang="de-DE" altLang="ko-Kore-DE" dirty="0" err="1"/>
              <a:t>for</a:t>
            </a:r>
            <a:r>
              <a:rPr lang="de-DE" altLang="ko-Kore-DE" dirty="0"/>
              <a:t> </a:t>
            </a:r>
            <a:r>
              <a:rPr lang="de-DE" altLang="ko-Kore-DE" dirty="0" err="1"/>
              <a:t>strongly</a:t>
            </a:r>
            <a:r>
              <a:rPr lang="de-DE" altLang="ko-Kore-DE" dirty="0"/>
              <a:t> </a:t>
            </a:r>
            <a:r>
              <a:rPr lang="de-DE" altLang="ko-Kore-DE" dirty="0" err="1"/>
              <a:t>convex</a:t>
            </a:r>
            <a:r>
              <a:rPr lang="de-DE" altLang="ko-Kore-DE" dirty="0"/>
              <a:t> </a:t>
            </a:r>
            <a:r>
              <a:rPr lang="de-DE" altLang="ko-Kore-DE" dirty="0" err="1"/>
              <a:t>stochastic</a:t>
            </a:r>
            <a:r>
              <a:rPr lang="de-DE" altLang="ko-Kore-DE" dirty="0"/>
              <a:t> </a:t>
            </a:r>
            <a:r>
              <a:rPr lang="de-DE" altLang="ko-Kore-DE" dirty="0" err="1"/>
              <a:t>optimization</a:t>
            </a:r>
            <a:r>
              <a:rPr lang="de-DE" altLang="ko-Kore-DE" dirty="0"/>
              <a:t>,” [Online]. </a:t>
            </a:r>
            <a:r>
              <a:rPr lang="de-DE" altLang="ko-Kore-DE" dirty="0" err="1"/>
              <a:t>Available</a:t>
            </a:r>
            <a:r>
              <a:rPr lang="de-DE" altLang="ko-Kore-DE" dirty="0"/>
              <a:t>: </a:t>
            </a:r>
            <a:r>
              <a:rPr lang="de-DE" altLang="ko-Kore-DE" i="1" dirty="0" err="1"/>
              <a:t>arxiv.org</a:t>
            </a:r>
            <a:r>
              <a:rPr lang="de-DE" altLang="ko-Kore-DE" i="1" dirty="0"/>
              <a:t>/</a:t>
            </a:r>
            <a:r>
              <a:rPr lang="de-DE" altLang="ko-Kore-DE" i="1" dirty="0" err="1"/>
              <a:t>pdf</a:t>
            </a:r>
            <a:r>
              <a:rPr lang="de-DE" altLang="ko-Kore-DE" i="1" dirty="0"/>
              <a:t>/1109.564</a:t>
            </a:r>
            <a:r>
              <a:rPr lang="de-DE" altLang="ko-Kore-DE" dirty="0"/>
              <a:t>7, </a:t>
            </a:r>
            <a:r>
              <a:rPr lang="de-DE" altLang="ko-Kore-DE" dirty="0" err="1"/>
              <a:t>Dec</a:t>
            </a:r>
            <a:r>
              <a:rPr lang="de-DE" altLang="ko-Kore-DE" dirty="0"/>
              <a:t>. 2012.</a:t>
            </a:r>
          </a:p>
          <a:p>
            <a:r>
              <a:rPr kumimoji="1" lang="en-US" altLang="ko-Kore-DE" dirty="0"/>
              <a:t>[7]</a:t>
            </a:r>
            <a:r>
              <a:rPr lang="de-DE" altLang="ko-Kore-DE" dirty="0"/>
              <a:t>  M. Abadi, A. Chu, I. </a:t>
            </a:r>
            <a:r>
              <a:rPr lang="de-DE" altLang="ko-Kore-DE" dirty="0" err="1"/>
              <a:t>Goodfellow</a:t>
            </a:r>
            <a:r>
              <a:rPr lang="de-DE" altLang="ko-Kore-DE" dirty="0"/>
              <a:t>, H B. </a:t>
            </a:r>
            <a:r>
              <a:rPr lang="de-DE" altLang="ko-Kore-DE" dirty="0" err="1"/>
              <a:t>McMahan</a:t>
            </a:r>
            <a:r>
              <a:rPr lang="de-DE" altLang="ko-Kore-DE" dirty="0"/>
              <a:t>, I. </a:t>
            </a:r>
            <a:r>
              <a:rPr lang="de-DE" altLang="ko-Kore-DE" dirty="0" err="1"/>
              <a:t>Mironov</a:t>
            </a:r>
            <a:r>
              <a:rPr lang="de-DE" altLang="ko-Kore-DE" dirty="0"/>
              <a:t>, K. </a:t>
            </a:r>
            <a:r>
              <a:rPr lang="de-DE" altLang="ko-Kore-DE" dirty="0" err="1"/>
              <a:t>Talwar</a:t>
            </a:r>
            <a:r>
              <a:rPr lang="de-DE" altLang="ko-Kore-DE" dirty="0"/>
              <a:t>, </a:t>
            </a:r>
            <a:r>
              <a:rPr lang="de-DE" altLang="ko-Kore-DE" dirty="0" err="1"/>
              <a:t>and</a:t>
            </a:r>
            <a:r>
              <a:rPr lang="de-DE" altLang="ko-Kore-DE" dirty="0"/>
              <a:t> L. Zhang, “</a:t>
            </a:r>
            <a:r>
              <a:rPr lang="de-DE" altLang="ko-Kore-DE" dirty="0" err="1"/>
              <a:t>Deep</a:t>
            </a:r>
            <a:r>
              <a:rPr lang="de-DE" altLang="ko-Kore-DE" dirty="0"/>
              <a:t> </a:t>
            </a:r>
            <a:r>
              <a:rPr lang="de-DE" altLang="ko-Kore-DE" dirty="0" err="1"/>
              <a:t>learning</a:t>
            </a:r>
            <a:r>
              <a:rPr lang="de-DE" altLang="ko-Kore-DE" dirty="0"/>
              <a:t> </a:t>
            </a:r>
            <a:r>
              <a:rPr lang="de-DE" altLang="ko-Kore-DE" dirty="0" err="1"/>
              <a:t>with</a:t>
            </a:r>
            <a:r>
              <a:rPr lang="de-DE" altLang="ko-Kore-DE" dirty="0"/>
              <a:t> differential </a:t>
            </a:r>
            <a:r>
              <a:rPr lang="de-DE" altLang="ko-Kore-DE" dirty="0" err="1"/>
              <a:t>privacy</a:t>
            </a:r>
            <a:r>
              <a:rPr lang="de-DE" altLang="ko-Kore-DE" dirty="0"/>
              <a:t>,” in ACM </a:t>
            </a:r>
            <a:r>
              <a:rPr lang="de-DE" altLang="ko-Kore-DE" dirty="0" err="1"/>
              <a:t>Conf</a:t>
            </a:r>
            <a:r>
              <a:rPr lang="de-DE" altLang="ko-Kore-DE" dirty="0"/>
              <a:t>. </a:t>
            </a:r>
            <a:r>
              <a:rPr lang="de-DE" altLang="ko-Kore-DE" dirty="0" err="1"/>
              <a:t>Comput</a:t>
            </a:r>
            <a:r>
              <a:rPr lang="de-DE" altLang="ko-Kore-DE" dirty="0"/>
              <a:t>. </a:t>
            </a:r>
            <a:r>
              <a:rPr lang="de-DE" altLang="ko-Kore-DE" dirty="0" err="1"/>
              <a:t>Commun</a:t>
            </a:r>
            <a:r>
              <a:rPr lang="de-DE" altLang="ko-Kore-DE" dirty="0"/>
              <a:t>. Security, Vienna, Austria, </a:t>
            </a:r>
            <a:r>
              <a:rPr lang="de-DE" altLang="ko-Kore-DE" dirty="0" err="1"/>
              <a:t>Oct</a:t>
            </a:r>
            <a:r>
              <a:rPr lang="de-DE" altLang="ko-Kore-DE" dirty="0"/>
              <a:t>. 2016, pp. 308–318.</a:t>
            </a:r>
          </a:p>
          <a:p>
            <a:r>
              <a:rPr lang="de-DE" altLang="ko-Kore-DE" dirty="0"/>
              <a:t>[8] P. </a:t>
            </a:r>
            <a:r>
              <a:rPr lang="de-DE" altLang="ko-Kore-DE" dirty="0" err="1"/>
              <a:t>Kairouz</a:t>
            </a:r>
            <a:r>
              <a:rPr lang="de-DE" altLang="ko-Kore-DE" dirty="0"/>
              <a:t>, S. Oh, </a:t>
            </a:r>
            <a:r>
              <a:rPr lang="de-DE" altLang="ko-Kore-DE" dirty="0" err="1"/>
              <a:t>and</a:t>
            </a:r>
            <a:r>
              <a:rPr lang="de-DE" altLang="ko-Kore-DE" dirty="0"/>
              <a:t> P. </a:t>
            </a:r>
            <a:r>
              <a:rPr lang="de-DE" altLang="ko-Kore-DE" dirty="0" err="1"/>
              <a:t>Viswanath</a:t>
            </a:r>
            <a:r>
              <a:rPr lang="de-DE" altLang="ko-Kore-DE" dirty="0"/>
              <a:t>, “The </a:t>
            </a:r>
            <a:r>
              <a:rPr lang="de-DE" altLang="ko-Kore-DE" dirty="0" err="1"/>
              <a:t>composition</a:t>
            </a:r>
            <a:r>
              <a:rPr lang="de-DE" altLang="ko-Kore-DE" dirty="0"/>
              <a:t> </a:t>
            </a:r>
            <a:r>
              <a:rPr lang="de-DE" altLang="ko-Kore-DE" dirty="0" err="1"/>
              <a:t>theorem</a:t>
            </a:r>
            <a:r>
              <a:rPr lang="de-DE" altLang="ko-Kore-DE" dirty="0"/>
              <a:t> </a:t>
            </a:r>
            <a:r>
              <a:rPr lang="de-DE" altLang="ko-Kore-DE" dirty="0" err="1"/>
              <a:t>for</a:t>
            </a:r>
            <a:r>
              <a:rPr lang="de-DE" altLang="ko-Kore-DE" dirty="0"/>
              <a:t> differential </a:t>
            </a:r>
            <a:r>
              <a:rPr lang="de-DE" altLang="ko-Kore-DE" dirty="0" err="1"/>
              <a:t>privacy</a:t>
            </a:r>
            <a:r>
              <a:rPr lang="de-DE" altLang="ko-Kore-DE" dirty="0"/>
              <a:t>,” in Int. </a:t>
            </a:r>
            <a:r>
              <a:rPr lang="de-DE" altLang="ko-Kore-DE" dirty="0" err="1"/>
              <a:t>Conf</a:t>
            </a:r>
            <a:r>
              <a:rPr lang="de-DE" altLang="ko-Kore-DE" dirty="0"/>
              <a:t>. Mach. </a:t>
            </a:r>
            <a:r>
              <a:rPr lang="de-DE" altLang="ko-Kore-DE" dirty="0" err="1"/>
              <a:t>Learn</a:t>
            </a:r>
            <a:r>
              <a:rPr lang="de-DE" altLang="ko-Kore-DE" dirty="0"/>
              <a:t>., Lille, France, </a:t>
            </a:r>
            <a:r>
              <a:rPr lang="de-DE" altLang="ko-Kore-DE" dirty="0" err="1"/>
              <a:t>July</a:t>
            </a:r>
            <a:r>
              <a:rPr lang="de-DE" altLang="ko-Kore-DE" dirty="0"/>
              <a:t> 2015, pp. 1376–1385.</a:t>
            </a:r>
          </a:p>
          <a:p>
            <a:endParaRPr lang="de-DE" altLang="ko-Kore-DE" dirty="0"/>
          </a:p>
          <a:p>
            <a:endParaRPr lang="de-DE" altLang="ko-Kore-DE" dirty="0"/>
          </a:p>
          <a:p>
            <a:endParaRPr kumimoji="1" lang="ko-Kore-DE" altLang="en-US" dirty="0"/>
          </a:p>
        </p:txBody>
      </p:sp>
    </p:spTree>
    <p:extLst>
      <p:ext uri="{BB962C8B-B14F-4D97-AF65-F5344CB8AC3E}">
        <p14:creationId xmlns:p14="http://schemas.microsoft.com/office/powerpoint/2010/main" val="241782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CE714A-BB47-7D4A-9262-D4D0E0C95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55" y="800334"/>
            <a:ext cx="8061325" cy="302262"/>
          </a:xfrm>
        </p:spPr>
        <p:txBody>
          <a:bodyPr/>
          <a:lstStyle/>
          <a:p>
            <a:r>
              <a:rPr kumimoji="1" lang="en-US" altLang="ko-Kore-DE" sz="2400" dirty="0"/>
              <a:t>Motivation</a:t>
            </a:r>
            <a:r>
              <a:rPr kumimoji="1" lang="en-US" altLang="ko-KR" sz="2400" dirty="0"/>
              <a:t>:</a:t>
            </a:r>
            <a:r>
              <a:rPr kumimoji="1" lang="ko-KR" altLang="en-US" sz="2400" dirty="0"/>
              <a:t> </a:t>
            </a:r>
            <a:r>
              <a:rPr kumimoji="1" lang="en-US" altLang="ko-KR" sz="2400" dirty="0"/>
              <a:t>Federated Learning [1]</a:t>
            </a:r>
            <a:endParaRPr kumimoji="1" lang="ko-Kore-DE" altLang="en-US" sz="2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F197FDF-E632-0545-8924-B76353BA3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101" y="4573434"/>
            <a:ext cx="8061325" cy="1632111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kumimoji="1" lang="en-US" altLang="ko-KR" sz="1600" dirty="0">
                <a:latin typeface="Helvetica" pitchFamily="2" charset="0"/>
              </a:rPr>
              <a:t>+</a:t>
            </a:r>
            <a:r>
              <a:rPr kumimoji="1" lang="en-US" altLang="ko-KR" sz="1400" dirty="0">
                <a:latin typeface="Helvetica" pitchFamily="2" charset="0"/>
              </a:rPr>
              <a:t> </a:t>
            </a:r>
            <a:r>
              <a:rPr kumimoji="1" lang="en-US" altLang="ko-KR" sz="14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Privacy</a:t>
            </a:r>
            <a:r>
              <a:rPr kumimoji="1" lang="en-US" altLang="ko-KR" sz="1400" dirty="0">
                <a:latin typeface="Helvetica" pitchFamily="2" charset="0"/>
              </a:rPr>
              <a:t>: private user data remain at users</a:t>
            </a:r>
          </a:p>
          <a:p>
            <a:pPr marL="0" indent="0">
              <a:lnSpc>
                <a:spcPct val="150000"/>
              </a:lnSpc>
            </a:pPr>
            <a:r>
              <a:rPr kumimoji="1" lang="en-US" altLang="ko-Kore-DE" sz="1600" dirty="0">
                <a:latin typeface="Helvetica" pitchFamily="2" charset="0"/>
              </a:rPr>
              <a:t>+</a:t>
            </a:r>
            <a:r>
              <a:rPr kumimoji="1" lang="en-US" altLang="ko-Kore-DE" sz="1400" dirty="0">
                <a:latin typeface="Helvetica" pitchFamily="2" charset="0"/>
              </a:rPr>
              <a:t> strong </a:t>
            </a:r>
            <a:r>
              <a:rPr kumimoji="1" lang="en-US" altLang="ko-Kore-DE" sz="14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learning performance </a:t>
            </a:r>
            <a:r>
              <a:rPr kumimoji="1" lang="en-US" altLang="ko-Kore-DE" sz="1400" dirty="0">
                <a:latin typeface="Helvetica" pitchFamily="2" charset="0"/>
              </a:rPr>
              <a:t>by collaboration</a:t>
            </a:r>
          </a:p>
          <a:p>
            <a:pPr marL="0" indent="0">
              <a:lnSpc>
                <a:spcPct val="150000"/>
              </a:lnSpc>
            </a:pPr>
            <a:r>
              <a:rPr kumimoji="1" lang="en-US" altLang="ko-KR" sz="1600" dirty="0">
                <a:latin typeface="Helvetica" pitchFamily="2" charset="0"/>
              </a:rPr>
              <a:t>-</a:t>
            </a:r>
            <a:r>
              <a:rPr kumimoji="1" lang="en-US" altLang="ko-Kore-DE" sz="1400" dirty="0">
                <a:latin typeface="Helvetica" pitchFamily="2" charset="0"/>
              </a:rPr>
              <a:t> Iterative </a:t>
            </a:r>
            <a:r>
              <a:rPr kumimoji="1" lang="en-US" altLang="ko-Kore-DE" sz="1400" b="1" dirty="0">
                <a:solidFill>
                  <a:srgbClr val="C50F20"/>
                </a:solidFill>
                <a:latin typeface="Helvetica" pitchFamily="2" charset="0"/>
              </a:rPr>
              <a:t>communication costs</a:t>
            </a:r>
          </a:p>
          <a:p>
            <a:pPr marL="0" indent="0">
              <a:lnSpc>
                <a:spcPct val="150000"/>
              </a:lnSpc>
            </a:pPr>
            <a:r>
              <a:rPr kumimoji="1" lang="en-US" altLang="ko-Kore-DE" sz="1600" dirty="0">
                <a:latin typeface="Helvetica" pitchFamily="2" charset="0"/>
              </a:rPr>
              <a:t>-</a:t>
            </a:r>
            <a:r>
              <a:rPr kumimoji="1" lang="en-US" altLang="ko-Kore-DE" sz="1400" dirty="0">
                <a:latin typeface="Helvetica" pitchFamily="2" charset="0"/>
              </a:rPr>
              <a:t> </a:t>
            </a:r>
            <a:r>
              <a:rPr kumimoji="1" lang="en-US" altLang="ko-Kore-DE" sz="1400" u="sng" dirty="0">
                <a:latin typeface="Helvetica" pitchFamily="2" charset="0"/>
              </a:rPr>
              <a:t>Local model parameters can still leak information of user data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DABE4F2-BF2A-5F40-8C95-136679CA5BB2}"/>
              </a:ext>
            </a:extLst>
          </p:cNvPr>
          <p:cNvSpPr/>
          <p:nvPr/>
        </p:nvSpPr>
        <p:spPr>
          <a:xfrm>
            <a:off x="354917" y="6328145"/>
            <a:ext cx="845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altLang="ko-Kore-DE" sz="800" dirty="0"/>
              <a:t>[1] B. </a:t>
            </a:r>
            <a:r>
              <a:rPr lang="de-DE" altLang="ko-Kore-DE" sz="800" dirty="0" err="1"/>
              <a:t>McMahan</a:t>
            </a:r>
            <a:r>
              <a:rPr lang="de-DE" altLang="ko-Kore-DE" sz="800" dirty="0"/>
              <a:t>, E. Moore, D. </a:t>
            </a:r>
            <a:r>
              <a:rPr lang="de-DE" altLang="ko-Kore-DE" sz="800" dirty="0" err="1"/>
              <a:t>Ramage</a:t>
            </a:r>
            <a:r>
              <a:rPr lang="de-DE" altLang="ko-Kore-DE" sz="800" dirty="0"/>
              <a:t>, S. </a:t>
            </a:r>
            <a:r>
              <a:rPr lang="de-DE" altLang="ko-Kore-DE" sz="800" dirty="0" err="1"/>
              <a:t>Hampson</a:t>
            </a:r>
            <a:r>
              <a:rPr lang="de-DE" altLang="ko-Kore-DE" sz="800" dirty="0"/>
              <a:t>, </a:t>
            </a:r>
            <a:r>
              <a:rPr lang="de-DE" altLang="ko-Kore-DE" sz="800" dirty="0" err="1"/>
              <a:t>and</a:t>
            </a:r>
            <a:r>
              <a:rPr lang="de-DE" altLang="ko-Kore-DE" sz="800" dirty="0"/>
              <a:t> B. A. </a:t>
            </a:r>
            <a:r>
              <a:rPr lang="de-DE" altLang="ko-Kore-DE" sz="800" dirty="0" err="1"/>
              <a:t>y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Arcas</a:t>
            </a:r>
            <a:r>
              <a:rPr lang="de-DE" altLang="ko-Kore-DE" sz="800" dirty="0"/>
              <a:t>, “Communication-</a:t>
            </a:r>
            <a:r>
              <a:rPr lang="de-DE" altLang="ko-Kore-DE" sz="800" dirty="0" err="1"/>
              <a:t>efficient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learning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of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deep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networks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from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decentralized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data</a:t>
            </a:r>
            <a:r>
              <a:rPr lang="de-DE" altLang="ko-Kore-DE" sz="800" dirty="0"/>
              <a:t>,” in Int. </a:t>
            </a:r>
            <a:r>
              <a:rPr lang="de-DE" altLang="ko-Kore-DE" sz="800" dirty="0" err="1"/>
              <a:t>Conf</a:t>
            </a:r>
            <a:r>
              <a:rPr lang="de-DE" altLang="ko-Kore-DE" sz="800" dirty="0"/>
              <a:t>. </a:t>
            </a:r>
            <a:r>
              <a:rPr lang="de-DE" altLang="ko-Kore-DE" sz="800" dirty="0" err="1"/>
              <a:t>Artif</a:t>
            </a:r>
            <a:r>
              <a:rPr lang="de-DE" altLang="ko-Kore-DE" sz="800" dirty="0"/>
              <a:t>. </a:t>
            </a:r>
            <a:r>
              <a:rPr lang="de-DE" altLang="ko-Kore-DE" sz="800" dirty="0" err="1"/>
              <a:t>Intell</a:t>
            </a:r>
            <a:r>
              <a:rPr lang="de-DE" altLang="ko-Kore-DE" sz="800" dirty="0"/>
              <a:t>. Statist., </a:t>
            </a:r>
            <a:r>
              <a:rPr lang="de-DE" altLang="ko-Kore-DE" sz="800" dirty="0" err="1"/>
              <a:t>Ft</a:t>
            </a:r>
            <a:r>
              <a:rPr lang="de-DE" altLang="ko-Kore-DE" sz="800" dirty="0"/>
              <a:t>. Lauderdale, FL, Apr. 2017, pp. 1273–1282.</a:t>
            </a: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417485B-27BB-FB48-9055-3748CA3A303C}"/>
              </a:ext>
            </a:extLst>
          </p:cNvPr>
          <p:cNvGrpSpPr/>
          <p:nvPr/>
        </p:nvGrpSpPr>
        <p:grpSpPr>
          <a:xfrm>
            <a:off x="2826746" y="1308949"/>
            <a:ext cx="4379694" cy="2697535"/>
            <a:chOff x="1155601" y="1192189"/>
            <a:chExt cx="4379694" cy="2697535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C94CD4E6-CF9B-DB4A-AD6C-632B8B04A2FE}"/>
                </a:ext>
              </a:extLst>
            </p:cNvPr>
            <p:cNvGrpSpPr/>
            <p:nvPr/>
          </p:nvGrpSpPr>
          <p:grpSpPr>
            <a:xfrm>
              <a:off x="1155601" y="2717502"/>
              <a:ext cx="847064" cy="926614"/>
              <a:chOff x="2551845" y="4187915"/>
              <a:chExt cx="847064" cy="926614"/>
            </a:xfrm>
          </p:grpSpPr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id="{D7AC92F0-C2FC-734C-A184-5459A40514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8648" t="15542" r="17123" b="14197"/>
              <a:stretch/>
            </p:blipFill>
            <p:spPr>
              <a:xfrm>
                <a:off x="2551845" y="4187915"/>
                <a:ext cx="847064" cy="926614"/>
              </a:xfrm>
              <a:prstGeom prst="rect">
                <a:avLst/>
              </a:prstGeom>
            </p:spPr>
          </p:pic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5295191F-EB20-D048-9381-DC5ABDAA9C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3209" y="4276893"/>
                <a:ext cx="386886" cy="322832"/>
              </a:xfrm>
              <a:prstGeom prst="rect">
                <a:avLst/>
              </a:prstGeom>
            </p:spPr>
          </p:pic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5735AF4F-E802-C94E-AFB1-F305FD9B0B38}"/>
                </a:ext>
              </a:extLst>
            </p:cNvPr>
            <p:cNvGrpSpPr/>
            <p:nvPr/>
          </p:nvGrpSpPr>
          <p:grpSpPr>
            <a:xfrm>
              <a:off x="2372046" y="1192189"/>
              <a:ext cx="1018595" cy="926614"/>
              <a:chOff x="1763703" y="2698497"/>
              <a:chExt cx="1018595" cy="926614"/>
            </a:xfrm>
          </p:grpSpPr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id="{22F79554-4D9F-8941-AF8E-88C5D37086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12626"/>
              <a:stretch/>
            </p:blipFill>
            <p:spPr>
              <a:xfrm>
                <a:off x="1763703" y="2698497"/>
                <a:ext cx="1018595" cy="92661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id="{852969AB-CB4F-DF45-9DE0-22CF3B744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4226" y="3055745"/>
                <a:ext cx="500609" cy="417727"/>
              </a:xfrm>
              <a:prstGeom prst="rect">
                <a:avLst/>
              </a:prstGeom>
            </p:spPr>
          </p:pic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6AA2C426-59DB-0641-BE29-0A8EEB2C4776}"/>
                </a:ext>
              </a:extLst>
            </p:cNvPr>
            <p:cNvGrpSpPr/>
            <p:nvPr/>
          </p:nvGrpSpPr>
          <p:grpSpPr>
            <a:xfrm>
              <a:off x="2457812" y="2717502"/>
              <a:ext cx="847064" cy="926614"/>
              <a:chOff x="2809345" y="4187915"/>
              <a:chExt cx="847064" cy="926614"/>
            </a:xfrm>
          </p:grpSpPr>
          <p:pic>
            <p:nvPicPr>
              <p:cNvPr id="13" name="그림 12">
                <a:extLst>
                  <a:ext uri="{FF2B5EF4-FFF2-40B4-BE49-F238E27FC236}">
                    <a16:creationId xmlns:a16="http://schemas.microsoft.com/office/drawing/2014/main" id="{9FE781C2-35D7-0D4D-A812-3EFAA18396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8648" t="15542" r="17123" b="14197"/>
              <a:stretch/>
            </p:blipFill>
            <p:spPr>
              <a:xfrm>
                <a:off x="2809345" y="4187915"/>
                <a:ext cx="847064" cy="926614"/>
              </a:xfrm>
              <a:prstGeom prst="rect">
                <a:avLst/>
              </a:prstGeom>
            </p:spPr>
          </p:pic>
          <p:pic>
            <p:nvPicPr>
              <p:cNvPr id="14" name="그림 13">
                <a:extLst>
                  <a:ext uri="{FF2B5EF4-FFF2-40B4-BE49-F238E27FC236}">
                    <a16:creationId xmlns:a16="http://schemas.microsoft.com/office/drawing/2014/main" id="{0372A0C9-4E0C-3143-8E03-C092D2E2B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0709" y="4276893"/>
                <a:ext cx="386886" cy="322832"/>
              </a:xfrm>
              <a:prstGeom prst="rect">
                <a:avLst/>
              </a:prstGeom>
            </p:spPr>
          </p:pic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C796474A-24ED-4845-B60A-7EC254FCE54C}"/>
                </a:ext>
              </a:extLst>
            </p:cNvPr>
            <p:cNvGrpSpPr/>
            <p:nvPr/>
          </p:nvGrpSpPr>
          <p:grpSpPr>
            <a:xfrm>
              <a:off x="3760023" y="2717502"/>
              <a:ext cx="847064" cy="926614"/>
              <a:chOff x="3066845" y="4187915"/>
              <a:chExt cx="847064" cy="926614"/>
            </a:xfrm>
          </p:grpSpPr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id="{0E2DB4E8-B18E-F14F-9036-792ACF7905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8648" t="15542" r="17123" b="14197"/>
              <a:stretch/>
            </p:blipFill>
            <p:spPr>
              <a:xfrm>
                <a:off x="3066845" y="4187915"/>
                <a:ext cx="847064" cy="926614"/>
              </a:xfrm>
              <a:prstGeom prst="rect">
                <a:avLst/>
              </a:prstGeom>
            </p:spPr>
          </p:pic>
          <p:pic>
            <p:nvPicPr>
              <p:cNvPr id="17" name="그림 16">
                <a:extLst>
                  <a:ext uri="{FF2B5EF4-FFF2-40B4-BE49-F238E27FC236}">
                    <a16:creationId xmlns:a16="http://schemas.microsoft.com/office/drawing/2014/main" id="{3478BC42-E738-1243-9F8A-090430020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8209" y="4276893"/>
                <a:ext cx="386886" cy="322832"/>
              </a:xfrm>
              <a:prstGeom prst="rect">
                <a:avLst/>
              </a:prstGeom>
            </p:spPr>
          </p:pic>
        </p:grpSp>
        <p:cxnSp>
          <p:nvCxnSpPr>
            <p:cNvPr id="19" name="꺾인 연결선[E] 18">
              <a:extLst>
                <a:ext uri="{FF2B5EF4-FFF2-40B4-BE49-F238E27FC236}">
                  <a16:creationId xmlns:a16="http://schemas.microsoft.com/office/drawing/2014/main" id="{F4DFE2AF-AA13-4A44-8691-805018CC9A88}"/>
                </a:ext>
              </a:extLst>
            </p:cNvPr>
            <p:cNvCxnSpPr>
              <a:cxnSpLocks/>
              <a:stCxn id="5" idx="2"/>
              <a:endCxn id="7" idx="0"/>
            </p:cNvCxnSpPr>
            <p:nvPr/>
          </p:nvCxnSpPr>
          <p:spPr bwMode="auto">
            <a:xfrm rot="5400000">
              <a:off x="1930890" y="1767047"/>
              <a:ext cx="598699" cy="1302211"/>
            </a:xfrm>
            <a:prstGeom prst="bentConnector3">
              <a:avLst/>
            </a:prstGeom>
            <a:solidFill>
              <a:schemeClr val="tx2"/>
            </a:solidFill>
            <a:ln w="19050" cap="flat" cmpd="sng" algn="ctr">
              <a:solidFill>
                <a:schemeClr val="accent1">
                  <a:alpha val="73521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꺾인 연결선[E] 20">
              <a:extLst>
                <a:ext uri="{FF2B5EF4-FFF2-40B4-BE49-F238E27FC236}">
                  <a16:creationId xmlns:a16="http://schemas.microsoft.com/office/drawing/2014/main" id="{1AA7D9F0-F428-9F43-BB03-FA181118700F}"/>
                </a:ext>
              </a:extLst>
            </p:cNvPr>
            <p:cNvCxnSpPr>
              <a:cxnSpLocks/>
              <a:stCxn id="5" idx="2"/>
              <a:endCxn id="16" idx="0"/>
            </p:cNvCxnSpPr>
            <p:nvPr/>
          </p:nvCxnSpPr>
          <p:spPr bwMode="auto">
            <a:xfrm rot="16200000" flipH="1">
              <a:off x="3233100" y="1767046"/>
              <a:ext cx="598699" cy="1302211"/>
            </a:xfrm>
            <a:prstGeom prst="bentConnector3">
              <a:avLst/>
            </a:prstGeom>
            <a:solidFill>
              <a:schemeClr val="tx2"/>
            </a:solidFill>
            <a:ln w="19050" cap="flat" cmpd="sng" algn="ctr">
              <a:solidFill>
                <a:schemeClr val="accent1">
                  <a:alpha val="73521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09279232-7DD2-764A-B6D0-7492DEBA7771}"/>
                </a:ext>
              </a:extLst>
            </p:cNvPr>
            <p:cNvCxnSpPr>
              <a:cxnSpLocks/>
              <a:stCxn id="5" idx="2"/>
              <a:endCxn id="13" idx="0"/>
            </p:cNvCxnSpPr>
            <p:nvPr/>
          </p:nvCxnSpPr>
          <p:spPr bwMode="auto">
            <a:xfrm>
              <a:off x="2881344" y="2118803"/>
              <a:ext cx="0" cy="598699"/>
            </a:xfrm>
            <a:prstGeom prst="straightConnector1">
              <a:avLst/>
            </a:prstGeom>
            <a:solidFill>
              <a:schemeClr val="tx2"/>
            </a:solidFill>
            <a:ln w="19050" cap="flat" cmpd="sng" algn="ctr">
              <a:solidFill>
                <a:schemeClr val="accent1">
                  <a:alpha val="73521"/>
                </a:schemeClr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0E53F02-B5CB-2049-8C44-ED545ED7E006}"/>
                </a:ext>
              </a:extLst>
            </p:cNvPr>
            <p:cNvSpPr txBox="1"/>
            <p:nvPr/>
          </p:nvSpPr>
          <p:spPr>
            <a:xfrm>
              <a:off x="3304876" y="1597039"/>
              <a:ext cx="11544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ore-DE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Global Model</a:t>
              </a:r>
              <a:endParaRPr kumimoji="1" lang="ko-Kore-DE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C698B4-81DD-9643-AC43-3306A1EE839F}"/>
                </a:ext>
              </a:extLst>
            </p:cNvPr>
            <p:cNvSpPr txBox="1"/>
            <p:nvPr/>
          </p:nvSpPr>
          <p:spPr>
            <a:xfrm>
              <a:off x="4459359" y="2829396"/>
              <a:ext cx="10759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ore-DE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Local Model</a:t>
              </a:r>
              <a:endParaRPr kumimoji="1" lang="ko-Kore-DE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79CA92FF-28EE-F24C-93B2-A0E52C699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07598" y="3277679"/>
              <a:ext cx="302262" cy="302262"/>
            </a:xfrm>
            <a:prstGeom prst="rect">
              <a:avLst/>
            </a:prstGeom>
          </p:spPr>
        </p:pic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CCFD6D8B-56E0-6B40-B182-9E5ED4CE7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9186" y="3277679"/>
              <a:ext cx="302262" cy="302262"/>
            </a:xfrm>
            <a:prstGeom prst="rect">
              <a:avLst/>
            </a:prstGeom>
          </p:spPr>
        </p:pic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51706A23-0B67-9145-84E9-5392078B3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10775" y="3277679"/>
              <a:ext cx="302262" cy="30226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B26EA78-F165-A946-845E-4AAB7F88DDB5}"/>
                </a:ext>
              </a:extLst>
            </p:cNvPr>
            <p:cNvSpPr txBox="1"/>
            <p:nvPr/>
          </p:nvSpPr>
          <p:spPr>
            <a:xfrm>
              <a:off x="4218512" y="3612725"/>
              <a:ext cx="10711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ore-DE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Private Data</a:t>
              </a:r>
              <a:endParaRPr kumimoji="1" lang="ko-Kore-DE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412464A3-E347-B342-9385-F9CC4E9BA1BD}"/>
              </a:ext>
            </a:extLst>
          </p:cNvPr>
          <p:cNvSpPr/>
          <p:nvPr/>
        </p:nvSpPr>
        <p:spPr>
          <a:xfrm>
            <a:off x="2111224" y="4097823"/>
            <a:ext cx="4945586" cy="384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ore-DE" sz="1400" b="1" dirty="0">
                <a:latin typeface="Helvetica" pitchFamily="2" charset="0"/>
              </a:rPr>
              <a:t>Locally</a:t>
            </a:r>
            <a:r>
              <a:rPr kumimoji="1" lang="en-US" altLang="ko-Kore-DE" sz="1400" dirty="0">
                <a:latin typeface="Helvetica" pitchFamily="2" charset="0"/>
              </a:rPr>
              <a:t> trained models </a:t>
            </a:r>
            <a:r>
              <a:rPr kumimoji="1" lang="en-US" altLang="ko-Kore-DE" sz="1400" b="1" dirty="0">
                <a:latin typeface="Helvetica" pitchFamily="2" charset="0"/>
              </a:rPr>
              <a:t>federating</a:t>
            </a:r>
            <a:r>
              <a:rPr kumimoji="1" lang="en-US" altLang="ko-Kore-DE" sz="1400" dirty="0">
                <a:latin typeface="Helvetica" pitchFamily="2" charset="0"/>
              </a:rPr>
              <a:t> to train the global model </a:t>
            </a:r>
            <a:endParaRPr kumimoji="1" lang="en-US" altLang="ko-KR" sz="1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3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CE714A-BB47-7D4A-9262-D4D0E0C95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822374"/>
            <a:ext cx="8061325" cy="302262"/>
          </a:xfrm>
        </p:spPr>
        <p:txBody>
          <a:bodyPr/>
          <a:lstStyle/>
          <a:p>
            <a:r>
              <a:rPr kumimoji="1" lang="en-US" altLang="ko-Kore-DE" sz="2400" dirty="0"/>
              <a:t>Motivation</a:t>
            </a:r>
            <a:r>
              <a:rPr kumimoji="1" lang="en-US" altLang="ko-KR" sz="2400" dirty="0"/>
              <a:t>:</a:t>
            </a:r>
            <a:r>
              <a:rPr kumimoji="1" lang="ko-KR" altLang="en-US" sz="2400" dirty="0"/>
              <a:t> </a:t>
            </a:r>
            <a:r>
              <a:rPr kumimoji="1" lang="en-US" altLang="ko-KR" sz="2400" dirty="0"/>
              <a:t>Privacy of Machine Learning</a:t>
            </a:r>
            <a:endParaRPr kumimoji="1" lang="ko-Kore-DE" altLang="en-US" sz="2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F197FDF-E632-0545-8924-B76353BA3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7" y="4139970"/>
            <a:ext cx="8061325" cy="1440625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kumimoji="1" lang="en-US" altLang="ko-Kore-DE" sz="1400" dirty="0">
                <a:latin typeface="Helvetica" pitchFamily="2" charset="0"/>
              </a:rPr>
              <a:t>Training data can be inferred by the local model information. </a:t>
            </a:r>
          </a:p>
          <a:p>
            <a:pPr marL="285750" indent="-285750">
              <a:lnSpc>
                <a:spcPct val="150000"/>
              </a:lnSpc>
              <a:buFont typeface="Symbol" pitchFamily="2" charset="2"/>
              <a:buChar char="Þ"/>
            </a:pPr>
            <a:r>
              <a:rPr kumimoji="1" lang="en-US" altLang="ko-Kore-DE" sz="1400" dirty="0">
                <a:solidFill>
                  <a:schemeClr val="tx1"/>
                </a:solidFill>
                <a:latin typeface="Helvetica" pitchFamily="2" charset="0"/>
              </a:rPr>
              <a:t>FL still </a:t>
            </a:r>
            <a:r>
              <a:rPr kumimoji="1" lang="en-US" altLang="ko-KR" sz="1400" dirty="0">
                <a:solidFill>
                  <a:schemeClr val="tx1"/>
                </a:solidFill>
                <a:latin typeface="Helvetica" pitchFamily="2" charset="0"/>
              </a:rPr>
              <a:t>needs</a:t>
            </a:r>
            <a:r>
              <a:rPr kumimoji="1" lang="en-US" altLang="ko-Kor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kumimoji="1" lang="en-US" altLang="ko-Kore-DE" sz="14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Privacy Preserving Schemes</a:t>
            </a:r>
            <a:r>
              <a:rPr kumimoji="1" lang="en-US" altLang="ko-Kore-DE" sz="14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kumimoji="1" lang="en-US" altLang="ko-Kore-DE" sz="1400" dirty="0">
                <a:solidFill>
                  <a:schemeClr val="tx1"/>
                </a:solidFill>
                <a:latin typeface="Helvetica" pitchFamily="2" charset="0"/>
              </a:rPr>
              <a:t>e.g.</a:t>
            </a:r>
            <a:r>
              <a:rPr kumimoji="1" lang="en-US" altLang="ko-Kore-DE" sz="1400" b="1" dirty="0">
                <a:solidFill>
                  <a:schemeClr val="tx1"/>
                </a:solidFill>
                <a:latin typeface="Helvetica" pitchFamily="2" charset="0"/>
              </a:rPr>
              <a:t> Gaussian mechanism.</a:t>
            </a:r>
            <a:r>
              <a:rPr kumimoji="1" lang="en-US" altLang="ko-Kor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Symbol" pitchFamily="2" charset="2"/>
              <a:buChar char="Þ"/>
            </a:pPr>
            <a:r>
              <a:rPr kumimoji="1" lang="en-US" altLang="ko-Kore-DE" sz="1400" dirty="0">
                <a:solidFill>
                  <a:schemeClr val="tx1"/>
                </a:solidFill>
                <a:latin typeface="Helvetica" pitchFamily="2" charset="0"/>
              </a:rPr>
              <a:t>Privacy preserving scheme might </a:t>
            </a:r>
            <a:r>
              <a:rPr kumimoji="1" lang="en-US" altLang="ko-Kore-DE" sz="1400" b="1" dirty="0">
                <a:solidFill>
                  <a:srgbClr val="C50F20"/>
                </a:solidFill>
                <a:latin typeface="Helvetica" pitchFamily="2" charset="0"/>
              </a:rPr>
              <a:t>degrade</a:t>
            </a:r>
            <a:r>
              <a:rPr kumimoji="1" lang="en-US" altLang="ko-Kore-DE" sz="14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kumimoji="1" lang="en-US" altLang="ko-Kore-DE" sz="1400" b="1" dirty="0">
                <a:solidFill>
                  <a:srgbClr val="C50F20"/>
                </a:solidFill>
                <a:latin typeface="Helvetica" pitchFamily="2" charset="0"/>
              </a:rPr>
              <a:t>the learning performance </a:t>
            </a:r>
            <a:r>
              <a:rPr kumimoji="1" lang="en-US" altLang="ko-Kore-DE" sz="1400" dirty="0">
                <a:solidFill>
                  <a:schemeClr val="tx1"/>
                </a:solidFill>
                <a:latin typeface="Helvetica" pitchFamily="2" charset="0"/>
              </a:rPr>
              <a:t>and </a:t>
            </a:r>
            <a:r>
              <a:rPr kumimoji="1" lang="en-US" altLang="ko-Kore-DE" sz="1400" b="1" dirty="0">
                <a:solidFill>
                  <a:srgbClr val="C50F20"/>
                </a:solidFill>
                <a:latin typeface="Helvetica" pitchFamily="2" charset="0"/>
              </a:rPr>
              <a:t>cause larger communication costs</a:t>
            </a:r>
            <a:r>
              <a:rPr kumimoji="1" lang="en-US" altLang="ko-Kore-DE" sz="1400" dirty="0">
                <a:solidFill>
                  <a:schemeClr val="tx1"/>
                </a:solidFill>
                <a:latin typeface="Helvetica" pitchFamily="2" charset="0"/>
              </a:rPr>
              <a:t>.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DABE4F2-BF2A-5F40-8C95-136679CA5BB2}"/>
              </a:ext>
            </a:extLst>
          </p:cNvPr>
          <p:cNvSpPr/>
          <p:nvPr/>
        </p:nvSpPr>
        <p:spPr>
          <a:xfrm>
            <a:off x="342900" y="6232145"/>
            <a:ext cx="845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altLang="ko-Kore-DE" sz="800" dirty="0"/>
              <a:t>[2] </a:t>
            </a:r>
            <a:r>
              <a:rPr lang="de-DE" altLang="ko-Kore-DE" sz="800" dirty="0" err="1"/>
              <a:t>Fredrikson</a:t>
            </a:r>
            <a:r>
              <a:rPr lang="de-DE" altLang="ko-Kore-DE" sz="800" dirty="0"/>
              <a:t>, M., </a:t>
            </a:r>
            <a:r>
              <a:rPr lang="de-DE" altLang="ko-Kore-DE" sz="800" dirty="0" err="1"/>
              <a:t>Jha</a:t>
            </a:r>
            <a:r>
              <a:rPr lang="de-DE" altLang="ko-Kore-DE" sz="800" dirty="0"/>
              <a:t>, S., &amp; </a:t>
            </a:r>
            <a:r>
              <a:rPr lang="de-DE" altLang="ko-Kore-DE" sz="800" dirty="0" err="1"/>
              <a:t>Ristenpart</a:t>
            </a:r>
            <a:r>
              <a:rPr lang="de-DE" altLang="ko-Kore-DE" sz="800" dirty="0"/>
              <a:t>, T. (2015). Model Inversion </a:t>
            </a:r>
            <a:r>
              <a:rPr lang="de-DE" altLang="ko-Kore-DE" sz="800" dirty="0" err="1"/>
              <a:t>Attacks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that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Exploit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Confidence</a:t>
            </a:r>
            <a:r>
              <a:rPr lang="de-DE" altLang="ko-Kore-DE" sz="800" dirty="0"/>
              <a:t> Information </a:t>
            </a:r>
            <a:r>
              <a:rPr lang="de-DE" altLang="ko-Kore-DE" sz="800" dirty="0" err="1"/>
              <a:t>and</a:t>
            </a:r>
            <a:r>
              <a:rPr lang="de-DE" altLang="ko-Kore-DE" sz="800" dirty="0"/>
              <a:t> Basic </a:t>
            </a:r>
            <a:r>
              <a:rPr lang="de-DE" altLang="ko-Kore-DE" sz="800" dirty="0" err="1"/>
              <a:t>Countermeasures</a:t>
            </a:r>
            <a:r>
              <a:rPr lang="de-DE" altLang="ko-Kore-DE" sz="800" dirty="0"/>
              <a:t>. </a:t>
            </a:r>
            <a:r>
              <a:rPr lang="de-DE" altLang="ko-Kore-DE" sz="800" i="1" dirty="0" err="1"/>
              <a:t>Proceedings</a:t>
            </a:r>
            <a:r>
              <a:rPr lang="de-DE" altLang="ko-Kore-DE" sz="800" i="1" dirty="0"/>
              <a:t> </a:t>
            </a:r>
            <a:r>
              <a:rPr lang="de-DE" altLang="ko-Kore-DE" sz="800" i="1" dirty="0" err="1"/>
              <a:t>of</a:t>
            </a:r>
            <a:r>
              <a:rPr lang="de-DE" altLang="ko-Kore-DE" sz="800" i="1" dirty="0"/>
              <a:t> </a:t>
            </a:r>
            <a:r>
              <a:rPr lang="de-DE" altLang="ko-Kore-DE" sz="800" i="1" dirty="0" err="1"/>
              <a:t>the</a:t>
            </a:r>
            <a:r>
              <a:rPr lang="de-DE" altLang="ko-Kore-DE" sz="800" i="1" dirty="0"/>
              <a:t> 22nd ACM SIGSAC Conference on Computer </a:t>
            </a:r>
            <a:r>
              <a:rPr lang="de-DE" altLang="ko-Kore-DE" sz="800" i="1" dirty="0" err="1"/>
              <a:t>and</a:t>
            </a:r>
            <a:r>
              <a:rPr lang="de-DE" altLang="ko-Kore-DE" sz="800" i="1" dirty="0"/>
              <a:t> Communications Security</a:t>
            </a:r>
            <a:r>
              <a:rPr lang="de-DE" altLang="ko-Kore-DE" sz="800" dirty="0"/>
              <a:t>.</a:t>
            </a:r>
          </a:p>
        </p:txBody>
      </p:sp>
      <p:pic>
        <p:nvPicPr>
          <p:cNvPr id="6" name="그림 5" descr="남자, 안경, 가장, 응시하는이(가) 표시된 사진&#10;&#10;자동 생성된 설명">
            <a:extLst>
              <a:ext uri="{FF2B5EF4-FFF2-40B4-BE49-F238E27FC236}">
                <a16:creationId xmlns:a16="http://schemas.microsoft.com/office/drawing/2014/main" id="{15062D3A-EC1B-124F-9B6D-F12979460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809" y="1808049"/>
            <a:ext cx="2743200" cy="13843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1740D822-02A8-1242-BAF7-51183F5685BC}"/>
              </a:ext>
            </a:extLst>
          </p:cNvPr>
          <p:cNvSpPr/>
          <p:nvPr/>
        </p:nvSpPr>
        <p:spPr>
          <a:xfrm>
            <a:off x="3421794" y="1312454"/>
            <a:ext cx="22972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ore-DE" sz="1400" dirty="0">
                <a:latin typeface="Arial" panose="020B0604020202020204" pitchFamily="34" charset="0"/>
                <a:cs typeface="Arial" panose="020B0604020202020204" pitchFamily="34" charset="0"/>
              </a:rPr>
              <a:t>Model Inversion Attacks </a:t>
            </a:r>
            <a:r>
              <a:rPr kumimoji="1" lang="en-US" altLang="ko-Kore-DE" dirty="0"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endParaRPr lang="ko-Kor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D3446D6-E341-4149-8C7A-094DCB81D5C0}"/>
              </a:ext>
            </a:extLst>
          </p:cNvPr>
          <p:cNvSpPr/>
          <p:nvPr/>
        </p:nvSpPr>
        <p:spPr>
          <a:xfrm>
            <a:off x="2811702" y="3320679"/>
            <a:ext cx="1864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ore-DE" sz="1400" dirty="0">
                <a:latin typeface="Arial" panose="020B0604020202020204" pitchFamily="34" charset="0"/>
                <a:cs typeface="Arial" panose="020B0604020202020204" pitchFamily="34" charset="0"/>
              </a:rPr>
              <a:t>Recovered</a:t>
            </a:r>
          </a:p>
          <a:p>
            <a:r>
              <a:rPr kumimoji="1" lang="en-US" altLang="ko-Kore-DE" sz="1400" dirty="0">
                <a:latin typeface="Arial" panose="020B0604020202020204" pitchFamily="34" charset="0"/>
                <a:cs typeface="Arial" panose="020B0604020202020204" pitchFamily="34" charset="0"/>
              </a:rPr>
              <a:t>by model parameters</a:t>
            </a:r>
            <a:endParaRPr lang="ko-Kor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9BDCA19-1BBB-6F40-853C-DEF48CD8EE0F}"/>
              </a:ext>
            </a:extLst>
          </p:cNvPr>
          <p:cNvSpPr/>
          <p:nvPr/>
        </p:nvSpPr>
        <p:spPr>
          <a:xfrm>
            <a:off x="4985609" y="3320679"/>
            <a:ext cx="824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ore-DE" sz="1400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r>
              <a:rPr kumimoji="1" lang="en-US" altLang="ko-Kore-DE" sz="14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ko-Kor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모서리가 둥근 직사각형 9">
            <a:extLst>
              <a:ext uri="{FF2B5EF4-FFF2-40B4-BE49-F238E27FC236}">
                <a16:creationId xmlns:a16="http://schemas.microsoft.com/office/drawing/2014/main" id="{26D141E2-2CBE-3445-8E58-AB2070BE370D}"/>
              </a:ext>
            </a:extLst>
          </p:cNvPr>
          <p:cNvSpPr/>
          <p:nvPr/>
        </p:nvSpPr>
        <p:spPr bwMode="auto">
          <a:xfrm>
            <a:off x="539747" y="5580595"/>
            <a:ext cx="8071945" cy="50449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3211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ore-DE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Privacy</a:t>
            </a:r>
            <a:r>
              <a:rPr kumimoji="0" lang="en-US" altLang="ko-Kore-DE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of FL model </a:t>
            </a:r>
            <a:r>
              <a:rPr lang="en-US" altLang="ko-Kore-DE" sz="1500" dirty="0"/>
              <a:t>should be jointly considered with </a:t>
            </a:r>
            <a:r>
              <a:rPr lang="en-US" altLang="ko-Kore-DE" sz="1500" b="1" dirty="0"/>
              <a:t>Utility</a:t>
            </a:r>
            <a:r>
              <a:rPr lang="en-US" altLang="ko-Kore-DE" sz="1500" dirty="0"/>
              <a:t> and </a:t>
            </a:r>
            <a:r>
              <a:rPr lang="en-US" altLang="ko-Kore-DE" sz="1500" b="1" dirty="0"/>
              <a:t>Communication</a:t>
            </a:r>
            <a:r>
              <a:rPr lang="en-US" altLang="ko-Kore-DE" sz="1500" dirty="0"/>
              <a:t> of it.</a:t>
            </a:r>
            <a:endParaRPr kumimoji="0" lang="ko-Kore-DE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7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451577-3899-4B44-88E0-463530C79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705478"/>
            <a:ext cx="8061325" cy="302262"/>
          </a:xfrm>
        </p:spPr>
        <p:txBody>
          <a:bodyPr/>
          <a:lstStyle/>
          <a:p>
            <a:r>
              <a:rPr kumimoji="1" lang="en-US" altLang="ko-Kore-DE" sz="2400" dirty="0"/>
              <a:t>Main Contribution</a:t>
            </a:r>
            <a:endParaRPr kumimoji="1" lang="ko-Kore-DE" altLang="en-US" sz="2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4897F1-58D3-1740-8B77-FB08BD3B9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268762"/>
            <a:ext cx="8061324" cy="3641725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kumimoji="1" lang="en-US" altLang="ko-KR" sz="1600" dirty="0">
                <a:latin typeface="Helvetica" pitchFamily="2" charset="0"/>
              </a:rPr>
              <a:t>The</a:t>
            </a:r>
            <a:r>
              <a:rPr kumimoji="1" lang="ko-KR" altLang="en-US" sz="1600" dirty="0">
                <a:latin typeface="Helvetica" pitchFamily="2" charset="0"/>
              </a:rPr>
              <a:t> </a:t>
            </a:r>
            <a:r>
              <a:rPr kumimoji="1" lang="en-US" altLang="ko-KR" sz="1600" dirty="0">
                <a:latin typeface="Helvetica" pitchFamily="2" charset="0"/>
              </a:rPr>
              <a:t>bounds of </a:t>
            </a:r>
            <a:r>
              <a:rPr kumimoji="1" lang="en-US" altLang="ko-KR" sz="16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</a:rPr>
              <a:t>privacy</a:t>
            </a:r>
            <a:r>
              <a:rPr kumimoji="1" lang="en-US" altLang="ko-KR" sz="1600" dirty="0">
                <a:solidFill>
                  <a:schemeClr val="tx1"/>
                </a:solidFill>
                <a:latin typeface="Helvetica" pitchFamily="2" charset="0"/>
              </a:rPr>
              <a:t>,</a:t>
            </a:r>
            <a:r>
              <a:rPr kumimoji="1" lang="en-US" altLang="ko-KR" sz="16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</a:rPr>
              <a:t> utility</a:t>
            </a:r>
            <a:r>
              <a:rPr kumimoji="1" lang="en-US" altLang="ko-KR" sz="1600" dirty="0">
                <a:solidFill>
                  <a:schemeClr val="tx1"/>
                </a:solidFill>
                <a:latin typeface="Helvetica" pitchFamily="2" charset="0"/>
              </a:rPr>
              <a:t>,</a:t>
            </a:r>
            <a:r>
              <a:rPr kumimoji="1" lang="en-US" altLang="ko-KR" sz="16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</a:rPr>
              <a:t> </a:t>
            </a:r>
            <a:r>
              <a:rPr kumimoji="1" lang="en-US" altLang="ko-KR" sz="1600" dirty="0">
                <a:solidFill>
                  <a:schemeClr val="tx1"/>
                </a:solidFill>
                <a:latin typeface="Helvetica" pitchFamily="2" charset="0"/>
              </a:rPr>
              <a:t>and</a:t>
            </a:r>
            <a:r>
              <a:rPr kumimoji="1" lang="en-US" altLang="ko-KR" sz="16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</a:rPr>
              <a:t> transmission rate</a:t>
            </a:r>
            <a:r>
              <a:rPr kumimoji="1" lang="en-US" altLang="ko-KR" sz="16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</a:rPr>
              <a:t> </a:t>
            </a:r>
            <a:r>
              <a:rPr kumimoji="1" lang="en-US" altLang="ko-KR" sz="1600" dirty="0">
                <a:solidFill>
                  <a:schemeClr val="tx1"/>
                </a:solidFill>
                <a:latin typeface="Helvetica" pitchFamily="2" charset="0"/>
              </a:rPr>
              <a:t>of an FL model are jointly analyzed, and their </a:t>
            </a:r>
            <a:r>
              <a:rPr kumimoji="1" lang="en-US" altLang="ko-KR" sz="1600" b="1" dirty="0">
                <a:solidFill>
                  <a:schemeClr val="tx1"/>
                </a:solidFill>
                <a:latin typeface="Helvetica" pitchFamily="2" charset="0"/>
              </a:rPr>
              <a:t>trade-off</a:t>
            </a:r>
            <a:r>
              <a:rPr kumimoji="1" lang="en-US" altLang="ko-KR" sz="1600" dirty="0">
                <a:solidFill>
                  <a:schemeClr val="tx1"/>
                </a:solidFill>
                <a:latin typeface="Helvetica" pitchFamily="2" charset="0"/>
              </a:rPr>
              <a:t> relationship is observed: </a:t>
            </a:r>
          </a:p>
          <a:p>
            <a:pPr marL="0" indent="0" algn="ctr">
              <a:lnSpc>
                <a:spcPct val="150000"/>
              </a:lnSpc>
            </a:pPr>
            <a:r>
              <a:rPr kumimoji="1" lang="en-US" altLang="ko-KR" sz="1600" dirty="0">
                <a:solidFill>
                  <a:schemeClr val="tx1"/>
                </a:solidFill>
                <a:latin typeface="Helvetica" pitchFamily="2" charset="0"/>
              </a:rPr>
              <a:t>It causes more utility degradation and transmission rate to secure stronger privacy.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kumimoji="1" lang="en-US" altLang="ko-KR" sz="1600" dirty="0">
                <a:solidFill>
                  <a:schemeClr val="tx1"/>
                </a:solidFill>
                <a:latin typeface="Helvetica" pitchFamily="2" charset="0"/>
              </a:rPr>
              <a:t>The trade-offs are improved by adopting a</a:t>
            </a:r>
            <a:r>
              <a:rPr kumimoji="1" lang="en-US" altLang="ko-KR" sz="1600" dirty="0">
                <a:latin typeface="Helvetica" pitchFamily="2" charset="0"/>
              </a:rPr>
              <a:t>n enhanced privacy accounting method. [3]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kumimoji="1" lang="en-US" altLang="ko-KR" sz="1600" dirty="0">
                <a:latin typeface="Helvetica" pitchFamily="2" charset="0"/>
              </a:rPr>
              <a:t>A generalized FL model is assumed: </a:t>
            </a:r>
            <a:r>
              <a:rPr kumimoji="1" lang="de-DE" altLang="ko-KR" sz="1600" b="1" dirty="0" err="1">
                <a:latin typeface="Helvetica" pitchFamily="2" charset="0"/>
              </a:rPr>
              <a:t>h</a:t>
            </a:r>
            <a:r>
              <a:rPr lang="de-DE" altLang="ko-Kore-DE" sz="1600" b="1" dirty="0" err="1"/>
              <a:t>eterogeniety</a:t>
            </a:r>
            <a:r>
              <a:rPr lang="de-DE" altLang="ko-Kore-DE" sz="1600" dirty="0"/>
              <a:t> </a:t>
            </a:r>
            <a:r>
              <a:rPr lang="de-DE" altLang="ko-Kore-DE" sz="1600" b="1" dirty="0" err="1"/>
              <a:t>of</a:t>
            </a:r>
            <a:r>
              <a:rPr lang="de-DE" altLang="ko-Kore-DE" sz="1600" b="1" dirty="0"/>
              <a:t> </a:t>
            </a:r>
            <a:r>
              <a:rPr lang="de-DE" altLang="ko-Kore-DE" sz="1600" b="1" dirty="0" err="1"/>
              <a:t>users</a:t>
            </a:r>
            <a:r>
              <a:rPr lang="de-DE" altLang="ko-Kore-DE" sz="1600" dirty="0"/>
              <a:t>, </a:t>
            </a:r>
            <a:r>
              <a:rPr lang="de-DE" altLang="ko-Kore-DE" sz="1600" dirty="0" err="1"/>
              <a:t>gradient</a:t>
            </a:r>
            <a:r>
              <a:rPr lang="de-DE" altLang="ko-Kore-DE" sz="1600" dirty="0"/>
              <a:t> norm </a:t>
            </a:r>
            <a:r>
              <a:rPr lang="de-DE" altLang="ko-Kore-DE" sz="1600" dirty="0" err="1"/>
              <a:t>clipping</a:t>
            </a:r>
            <a:r>
              <a:rPr lang="de-DE" altLang="ko-Kore-DE" sz="1600" dirty="0"/>
              <a:t>, </a:t>
            </a:r>
            <a:r>
              <a:rPr lang="de-DE" altLang="ko-Kore-DE" sz="1600" dirty="0" err="1"/>
              <a:t>and</a:t>
            </a:r>
            <a:r>
              <a:rPr lang="de-DE" altLang="ko-Kore-DE" sz="1600" dirty="0"/>
              <a:t> variable </a:t>
            </a:r>
            <a:r>
              <a:rPr lang="de-DE" altLang="ko-Kore-DE" sz="1600" dirty="0" err="1"/>
              <a:t>query</a:t>
            </a:r>
            <a:r>
              <a:rPr lang="de-DE" altLang="ko-Kore-DE" sz="1600" dirty="0"/>
              <a:t> </a:t>
            </a:r>
            <a:r>
              <a:rPr lang="de-DE" altLang="ko-Kore-DE" sz="1600" dirty="0" err="1"/>
              <a:t>sensitivity</a:t>
            </a:r>
            <a:r>
              <a:rPr lang="de-DE" altLang="ko-Kore-DE" sz="1600" dirty="0"/>
              <a:t>. </a:t>
            </a:r>
            <a:endParaRPr kumimoji="1" lang="en-US" altLang="ko-KR" sz="1600" dirty="0">
              <a:latin typeface="Helvetica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endParaRPr kumimoji="1" lang="en-US" altLang="ko-KR" sz="1600" dirty="0">
              <a:latin typeface="Helvetica" pitchFamily="2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668E0D7-AB69-A146-8BC2-F81BA6472006}"/>
              </a:ext>
            </a:extLst>
          </p:cNvPr>
          <p:cNvSpPr/>
          <p:nvPr/>
        </p:nvSpPr>
        <p:spPr>
          <a:xfrm>
            <a:off x="341311" y="6152522"/>
            <a:ext cx="845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altLang="ko-Kore-DE" sz="800" dirty="0"/>
              <a:t>[3] S. </a:t>
            </a:r>
            <a:r>
              <a:rPr lang="de-DE" altLang="ko-Kore-DE" sz="800" dirty="0" err="1"/>
              <a:t>Asoodeh</a:t>
            </a:r>
            <a:r>
              <a:rPr lang="de-DE" altLang="ko-Kore-DE" sz="800" dirty="0"/>
              <a:t>, J. Liao, F. P. </a:t>
            </a:r>
            <a:r>
              <a:rPr lang="de-DE" altLang="ko-Kore-DE" sz="800" dirty="0" err="1"/>
              <a:t>Calmon</a:t>
            </a:r>
            <a:r>
              <a:rPr lang="de-DE" altLang="ko-Kore-DE" sz="800" dirty="0"/>
              <a:t>, O. </a:t>
            </a:r>
            <a:r>
              <a:rPr lang="de-DE" altLang="ko-Kore-DE" sz="800" dirty="0" err="1"/>
              <a:t>Kosut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and</a:t>
            </a:r>
            <a:r>
              <a:rPr lang="de-DE" altLang="ko-Kore-DE" sz="800" dirty="0"/>
              <a:t> L. </a:t>
            </a:r>
            <a:r>
              <a:rPr lang="de-DE" altLang="ko-Kore-DE" sz="800" dirty="0" err="1"/>
              <a:t>Sankar</a:t>
            </a:r>
            <a:r>
              <a:rPr lang="de-DE" altLang="ko-Kore-DE" sz="800" dirty="0"/>
              <a:t>, "A </a:t>
            </a:r>
            <a:r>
              <a:rPr lang="de-DE" altLang="ko-Kore-DE" sz="800" dirty="0" err="1"/>
              <a:t>Better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Bound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Gives</a:t>
            </a:r>
            <a:r>
              <a:rPr lang="de-DE" altLang="ko-Kore-DE" sz="800" dirty="0"/>
              <a:t> a </a:t>
            </a:r>
            <a:r>
              <a:rPr lang="de-DE" altLang="ko-Kore-DE" sz="800" dirty="0" err="1"/>
              <a:t>Hundred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Rounds</a:t>
            </a:r>
            <a:r>
              <a:rPr lang="de-DE" altLang="ko-Kore-DE" sz="800" dirty="0"/>
              <a:t>: Enhanced Privacy </a:t>
            </a:r>
            <a:r>
              <a:rPr lang="de-DE" altLang="ko-Kore-DE" sz="800" dirty="0" err="1"/>
              <a:t>Guarantees</a:t>
            </a:r>
            <a:r>
              <a:rPr lang="de-DE" altLang="ko-Kore-DE" sz="800" dirty="0"/>
              <a:t> via f-</a:t>
            </a:r>
            <a:r>
              <a:rPr lang="de-DE" altLang="ko-Kore-DE" sz="800" dirty="0" err="1"/>
              <a:t>Divergences</a:t>
            </a:r>
            <a:r>
              <a:rPr lang="de-DE" altLang="ko-Kore-DE" sz="800" dirty="0"/>
              <a:t>," </a:t>
            </a:r>
            <a:r>
              <a:rPr lang="de-DE" altLang="ko-Kore-DE" sz="800" i="1" dirty="0"/>
              <a:t>2020 IEEE International Symposium on Information </a:t>
            </a:r>
            <a:r>
              <a:rPr lang="de-DE" altLang="ko-Kore-DE" sz="800" i="1" dirty="0" err="1"/>
              <a:t>Theory</a:t>
            </a:r>
            <a:r>
              <a:rPr lang="de-DE" altLang="ko-Kore-DE" sz="800" i="1" dirty="0"/>
              <a:t> (ISIT)</a:t>
            </a:r>
            <a:r>
              <a:rPr lang="de-DE" altLang="ko-Kore-DE" sz="800" dirty="0"/>
              <a:t>, Los Angeles, CA, USA, 2020, pp. 920-925, </a:t>
            </a:r>
            <a:r>
              <a:rPr lang="de-DE" altLang="ko-Kore-DE" sz="800" dirty="0" err="1"/>
              <a:t>doi</a:t>
            </a:r>
            <a:r>
              <a:rPr lang="de-DE" altLang="ko-Kore-DE" sz="800" dirty="0"/>
              <a:t>: 10.1109/ISIT44484.2020.9174015.</a:t>
            </a:r>
          </a:p>
        </p:txBody>
      </p:sp>
    </p:spTree>
    <p:extLst>
      <p:ext uri="{BB962C8B-B14F-4D97-AF65-F5344CB8AC3E}">
        <p14:creationId xmlns:p14="http://schemas.microsoft.com/office/powerpoint/2010/main" val="3607671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>
            <a:extLst>
              <a:ext uri="{FF2B5EF4-FFF2-40B4-BE49-F238E27FC236}">
                <a16:creationId xmlns:a16="http://schemas.microsoft.com/office/drawing/2014/main" id="{1BEFD776-AA18-9149-A23B-8E24E3777A9F}"/>
              </a:ext>
            </a:extLst>
          </p:cNvPr>
          <p:cNvSpPr/>
          <p:nvPr/>
        </p:nvSpPr>
        <p:spPr bwMode="auto">
          <a:xfrm>
            <a:off x="5960558" y="3525653"/>
            <a:ext cx="3024642" cy="227875"/>
          </a:xfrm>
          <a:prstGeom prst="roundRect">
            <a:avLst/>
          </a:prstGeom>
          <a:solidFill>
            <a:schemeClr val="accent2">
              <a:alpha val="5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ore-DE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540E733E-E6F2-D743-AB01-1A2520CD03FF}"/>
              </a:ext>
            </a:extLst>
          </p:cNvPr>
          <p:cNvGrpSpPr/>
          <p:nvPr/>
        </p:nvGrpSpPr>
        <p:grpSpPr>
          <a:xfrm>
            <a:off x="2718684" y="4989870"/>
            <a:ext cx="6249741" cy="1022825"/>
            <a:chOff x="2718684" y="4989870"/>
            <a:chExt cx="6249741" cy="1022825"/>
          </a:xfrm>
        </p:grpSpPr>
        <p:sp>
          <p:nvSpPr>
            <p:cNvPr id="36" name="모서리가 둥근 직사각형 35">
              <a:extLst>
                <a:ext uri="{FF2B5EF4-FFF2-40B4-BE49-F238E27FC236}">
                  <a16:creationId xmlns:a16="http://schemas.microsoft.com/office/drawing/2014/main" id="{4B95B119-FE1D-884D-899C-99F37305C2B2}"/>
                </a:ext>
              </a:extLst>
            </p:cNvPr>
            <p:cNvSpPr/>
            <p:nvPr/>
          </p:nvSpPr>
          <p:spPr bwMode="auto">
            <a:xfrm>
              <a:off x="5943783" y="4989870"/>
              <a:ext cx="3024642" cy="49652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  <a:alpha val="7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ore-DE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7" name="직선 화살표 연결선 26">
              <a:extLst>
                <a:ext uri="{FF2B5EF4-FFF2-40B4-BE49-F238E27FC236}">
                  <a16:creationId xmlns:a16="http://schemas.microsoft.com/office/drawing/2014/main" id="{8441834E-9A90-5642-9E6A-D715C4A5CAA9}"/>
                </a:ext>
              </a:extLst>
            </p:cNvPr>
            <p:cNvCxnSpPr>
              <a:cxnSpLocks/>
              <a:stCxn id="32" idx="0"/>
            </p:cNvCxnSpPr>
            <p:nvPr/>
          </p:nvCxnSpPr>
          <p:spPr bwMode="auto">
            <a:xfrm flipV="1">
              <a:off x="4090214" y="5194052"/>
              <a:ext cx="1776079" cy="356978"/>
            </a:xfrm>
            <a:prstGeom prst="straightConnector1">
              <a:avLst/>
            </a:prstGeom>
            <a:solidFill>
              <a:schemeClr val="tx2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C34FA7A-E723-4449-B7CF-7606587AEFD4}"/>
                </a:ext>
              </a:extLst>
            </p:cNvPr>
            <p:cNvSpPr txBox="1"/>
            <p:nvPr/>
          </p:nvSpPr>
          <p:spPr>
            <a:xfrm>
              <a:off x="2718684" y="5551030"/>
              <a:ext cx="2743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ore-DE" b="1" dirty="0">
                  <a:solidFill>
                    <a:schemeClr val="accent2">
                      <a:lumMod val="50000"/>
                    </a:schemeClr>
                  </a:solidFill>
                </a:rPr>
                <a:t>Gaussian Mechanism:</a:t>
              </a:r>
            </a:p>
            <a:p>
              <a:r>
                <a:rPr kumimoji="1" lang="en-US" altLang="ko-Kore-DE" b="1" dirty="0">
                  <a:solidFill>
                    <a:schemeClr val="accent2">
                      <a:lumMod val="50000"/>
                    </a:schemeClr>
                  </a:solidFill>
                </a:rPr>
                <a:t>How much does it protect privacy?</a:t>
              </a:r>
              <a:endParaRPr kumimoji="1" lang="ko-Kore-DE" altLang="en-U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AB97C907-0065-E54B-8935-0751A6FB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7" y="694901"/>
            <a:ext cx="8061325" cy="562846"/>
          </a:xfrm>
        </p:spPr>
        <p:txBody>
          <a:bodyPr anchor="t"/>
          <a:lstStyle/>
          <a:p>
            <a:r>
              <a:rPr kumimoji="1" lang="en-US" altLang="ko-Kore-DE" dirty="0"/>
              <a:t>System Modeling</a:t>
            </a:r>
            <a:br>
              <a:rPr kumimoji="1" lang="en-US" altLang="ko-Kore-DE" dirty="0"/>
            </a:br>
            <a:r>
              <a:rPr kumimoji="1" lang="en-US" altLang="ko-Kore-DE" sz="1600" dirty="0">
                <a:latin typeface="Arial" panose="020B0604020202020204" pitchFamily="34" charset="0"/>
                <a:cs typeface="Arial" panose="020B0604020202020204" pitchFamily="34" charset="0"/>
              </a:rPr>
              <a:t>FL with Stochastic Gradient Descent (</a:t>
            </a:r>
            <a:r>
              <a:rPr kumimoji="1" lang="en-US" altLang="ko-Kor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FedSGD</a:t>
            </a:r>
            <a:r>
              <a:rPr kumimoji="1" lang="en-US" altLang="ko-Kore-DE" sz="1600" dirty="0">
                <a:latin typeface="Arial" panose="020B0604020202020204" pitchFamily="34" charset="0"/>
                <a:cs typeface="Arial" panose="020B0604020202020204" pitchFamily="34" charset="0"/>
              </a:rPr>
              <a:t>) and Gaussian Mechanism</a:t>
            </a:r>
            <a:endParaRPr kumimoji="1" lang="ko-Kor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39DD921-390A-3E45-93EB-54C5BE3CBE26}"/>
              </a:ext>
            </a:extLst>
          </p:cNvPr>
          <p:cNvGrpSpPr/>
          <p:nvPr/>
        </p:nvGrpSpPr>
        <p:grpSpPr>
          <a:xfrm>
            <a:off x="335951" y="2300787"/>
            <a:ext cx="4432480" cy="2709328"/>
            <a:chOff x="292816" y="1563529"/>
            <a:chExt cx="4432480" cy="2709328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A343C09D-653F-5A43-9471-27A38C76A5AF}"/>
                </a:ext>
              </a:extLst>
            </p:cNvPr>
            <p:cNvGrpSpPr/>
            <p:nvPr/>
          </p:nvGrpSpPr>
          <p:grpSpPr>
            <a:xfrm>
              <a:off x="292816" y="3088842"/>
              <a:ext cx="847064" cy="926614"/>
              <a:chOff x="2551845" y="4187915"/>
              <a:chExt cx="847064" cy="926614"/>
            </a:xfrm>
          </p:grpSpPr>
          <p:pic>
            <p:nvPicPr>
              <p:cNvPr id="75" name="그림 74">
                <a:extLst>
                  <a:ext uri="{FF2B5EF4-FFF2-40B4-BE49-F238E27FC236}">
                    <a16:creationId xmlns:a16="http://schemas.microsoft.com/office/drawing/2014/main" id="{61AA4674-68E5-5740-ADB2-A4FDBF5E40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8648" t="15542" r="17123" b="14197"/>
              <a:stretch/>
            </p:blipFill>
            <p:spPr>
              <a:xfrm>
                <a:off x="2551845" y="4187915"/>
                <a:ext cx="847064" cy="926614"/>
              </a:xfrm>
              <a:prstGeom prst="rect">
                <a:avLst/>
              </a:prstGeom>
            </p:spPr>
          </p:pic>
          <p:pic>
            <p:nvPicPr>
              <p:cNvPr id="76" name="그림 75">
                <a:extLst>
                  <a:ext uri="{FF2B5EF4-FFF2-40B4-BE49-F238E27FC236}">
                    <a16:creationId xmlns:a16="http://schemas.microsoft.com/office/drawing/2014/main" id="{092BE173-F64A-2C41-8D28-7DD309B5E1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3209" y="4276893"/>
                <a:ext cx="386886" cy="322832"/>
              </a:xfrm>
              <a:prstGeom prst="rect">
                <a:avLst/>
              </a:prstGeom>
            </p:spPr>
          </p:pic>
        </p:grp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D249BFF4-4D49-CC49-BB59-45CD07A86ECD}"/>
                </a:ext>
              </a:extLst>
            </p:cNvPr>
            <p:cNvGrpSpPr/>
            <p:nvPr/>
          </p:nvGrpSpPr>
          <p:grpSpPr>
            <a:xfrm>
              <a:off x="1509261" y="1563529"/>
              <a:ext cx="1018595" cy="926614"/>
              <a:chOff x="1763703" y="2698497"/>
              <a:chExt cx="1018595" cy="926614"/>
            </a:xfrm>
          </p:grpSpPr>
          <p:pic>
            <p:nvPicPr>
              <p:cNvPr id="73" name="그림 72">
                <a:extLst>
                  <a:ext uri="{FF2B5EF4-FFF2-40B4-BE49-F238E27FC236}">
                    <a16:creationId xmlns:a16="http://schemas.microsoft.com/office/drawing/2014/main" id="{5377DF1D-5983-3C41-8679-E48263EE5B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12626"/>
              <a:stretch/>
            </p:blipFill>
            <p:spPr>
              <a:xfrm>
                <a:off x="1763703" y="2698497"/>
                <a:ext cx="1018595" cy="926614"/>
              </a:xfrm>
              <a:prstGeom prst="rect">
                <a:avLst/>
              </a:prstGeom>
            </p:spPr>
          </p:pic>
          <p:pic>
            <p:nvPicPr>
              <p:cNvPr id="74" name="그림 73">
                <a:extLst>
                  <a:ext uri="{FF2B5EF4-FFF2-40B4-BE49-F238E27FC236}">
                    <a16:creationId xmlns:a16="http://schemas.microsoft.com/office/drawing/2014/main" id="{27643217-66FD-3D44-B9DE-763649405F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4226" y="3055745"/>
                <a:ext cx="500609" cy="417727"/>
              </a:xfrm>
              <a:prstGeom prst="rect">
                <a:avLst/>
              </a:prstGeom>
            </p:spPr>
          </p:pic>
        </p:grp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8AAF28A2-CE6B-C246-8D31-2A04DA2DF047}"/>
                </a:ext>
              </a:extLst>
            </p:cNvPr>
            <p:cNvGrpSpPr/>
            <p:nvPr/>
          </p:nvGrpSpPr>
          <p:grpSpPr>
            <a:xfrm>
              <a:off x="1595027" y="3088842"/>
              <a:ext cx="847064" cy="926614"/>
              <a:chOff x="2809345" y="4187915"/>
              <a:chExt cx="847064" cy="926614"/>
            </a:xfrm>
          </p:grpSpPr>
          <p:pic>
            <p:nvPicPr>
              <p:cNvPr id="71" name="그림 70">
                <a:extLst>
                  <a:ext uri="{FF2B5EF4-FFF2-40B4-BE49-F238E27FC236}">
                    <a16:creationId xmlns:a16="http://schemas.microsoft.com/office/drawing/2014/main" id="{DBC33703-F6DB-4549-9D8A-06328406B0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8648" t="15542" r="17123" b="14197"/>
              <a:stretch/>
            </p:blipFill>
            <p:spPr>
              <a:xfrm>
                <a:off x="2809345" y="4187915"/>
                <a:ext cx="847064" cy="926614"/>
              </a:xfrm>
              <a:prstGeom prst="rect">
                <a:avLst/>
              </a:prstGeom>
            </p:spPr>
          </p:pic>
          <p:pic>
            <p:nvPicPr>
              <p:cNvPr id="72" name="그림 71">
                <a:extLst>
                  <a:ext uri="{FF2B5EF4-FFF2-40B4-BE49-F238E27FC236}">
                    <a16:creationId xmlns:a16="http://schemas.microsoft.com/office/drawing/2014/main" id="{331AF9B4-EEE4-134C-8C46-159EED557D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0709" y="4276893"/>
                <a:ext cx="386886" cy="322832"/>
              </a:xfrm>
              <a:prstGeom prst="rect">
                <a:avLst/>
              </a:prstGeom>
            </p:spPr>
          </p:pic>
        </p:grp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A4F641F5-6754-724E-90A1-92D353D183E7}"/>
                </a:ext>
              </a:extLst>
            </p:cNvPr>
            <p:cNvGrpSpPr/>
            <p:nvPr/>
          </p:nvGrpSpPr>
          <p:grpSpPr>
            <a:xfrm>
              <a:off x="2897238" y="3088842"/>
              <a:ext cx="847064" cy="926614"/>
              <a:chOff x="3066845" y="4187915"/>
              <a:chExt cx="847064" cy="926614"/>
            </a:xfrm>
          </p:grpSpPr>
          <p:pic>
            <p:nvPicPr>
              <p:cNvPr id="69" name="그림 68">
                <a:extLst>
                  <a:ext uri="{FF2B5EF4-FFF2-40B4-BE49-F238E27FC236}">
                    <a16:creationId xmlns:a16="http://schemas.microsoft.com/office/drawing/2014/main" id="{437DE7A0-8BAB-3943-86C1-449F6FF1E7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8648" t="15542" r="17123" b="14197"/>
              <a:stretch/>
            </p:blipFill>
            <p:spPr>
              <a:xfrm>
                <a:off x="3066845" y="4187915"/>
                <a:ext cx="847064" cy="926614"/>
              </a:xfrm>
              <a:prstGeom prst="rect">
                <a:avLst/>
              </a:prstGeom>
            </p:spPr>
          </p:pic>
          <p:pic>
            <p:nvPicPr>
              <p:cNvPr id="70" name="그림 69">
                <a:extLst>
                  <a:ext uri="{FF2B5EF4-FFF2-40B4-BE49-F238E27FC236}">
                    <a16:creationId xmlns:a16="http://schemas.microsoft.com/office/drawing/2014/main" id="{DF721021-872E-2A4C-B8CA-128ABB44A4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8209" y="4276893"/>
                <a:ext cx="386886" cy="322832"/>
              </a:xfrm>
              <a:prstGeom prst="rect">
                <a:avLst/>
              </a:prstGeom>
            </p:spPr>
          </p:pic>
        </p:grpSp>
        <p:cxnSp>
          <p:nvCxnSpPr>
            <p:cNvPr id="50" name="꺾인 연결선[E] 49">
              <a:extLst>
                <a:ext uri="{FF2B5EF4-FFF2-40B4-BE49-F238E27FC236}">
                  <a16:creationId xmlns:a16="http://schemas.microsoft.com/office/drawing/2014/main" id="{530D5CDA-DF52-FD43-B513-AA01AC3E81B6}"/>
                </a:ext>
              </a:extLst>
            </p:cNvPr>
            <p:cNvCxnSpPr>
              <a:cxnSpLocks/>
              <a:stCxn id="73" idx="2"/>
              <a:endCxn id="75" idx="0"/>
            </p:cNvCxnSpPr>
            <p:nvPr/>
          </p:nvCxnSpPr>
          <p:spPr bwMode="auto">
            <a:xfrm rot="5400000">
              <a:off x="1068105" y="2138387"/>
              <a:ext cx="598699" cy="1302211"/>
            </a:xfrm>
            <a:prstGeom prst="bentConnector3">
              <a:avLst/>
            </a:prstGeom>
            <a:solidFill>
              <a:schemeClr val="tx2"/>
            </a:solidFill>
            <a:ln w="19050" cap="flat" cmpd="sng" algn="ctr">
              <a:solidFill>
                <a:schemeClr val="accent1">
                  <a:alpha val="73521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4" name="꺾인 연결선[E] 53">
              <a:extLst>
                <a:ext uri="{FF2B5EF4-FFF2-40B4-BE49-F238E27FC236}">
                  <a16:creationId xmlns:a16="http://schemas.microsoft.com/office/drawing/2014/main" id="{001C73A4-518F-AE4C-887D-675CE6AA7D33}"/>
                </a:ext>
              </a:extLst>
            </p:cNvPr>
            <p:cNvCxnSpPr>
              <a:cxnSpLocks/>
              <a:stCxn id="73" idx="2"/>
              <a:endCxn id="69" idx="0"/>
            </p:cNvCxnSpPr>
            <p:nvPr/>
          </p:nvCxnSpPr>
          <p:spPr bwMode="auto">
            <a:xfrm rot="16200000" flipH="1">
              <a:off x="2370315" y="2138386"/>
              <a:ext cx="598699" cy="1302211"/>
            </a:xfrm>
            <a:prstGeom prst="bentConnector3">
              <a:avLst/>
            </a:prstGeom>
            <a:solidFill>
              <a:schemeClr val="tx2"/>
            </a:solidFill>
            <a:ln w="19050" cap="flat" cmpd="sng" algn="ctr">
              <a:solidFill>
                <a:schemeClr val="accent1">
                  <a:alpha val="73521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9" name="직선 화살표 연결선 58">
              <a:extLst>
                <a:ext uri="{FF2B5EF4-FFF2-40B4-BE49-F238E27FC236}">
                  <a16:creationId xmlns:a16="http://schemas.microsoft.com/office/drawing/2014/main" id="{20FD70D2-FA66-C34A-87D8-603B38ADBE6F}"/>
                </a:ext>
              </a:extLst>
            </p:cNvPr>
            <p:cNvCxnSpPr>
              <a:cxnSpLocks/>
              <a:stCxn id="73" idx="2"/>
              <a:endCxn id="71" idx="0"/>
            </p:cNvCxnSpPr>
            <p:nvPr/>
          </p:nvCxnSpPr>
          <p:spPr bwMode="auto">
            <a:xfrm>
              <a:off x="2018559" y="2490143"/>
              <a:ext cx="0" cy="598699"/>
            </a:xfrm>
            <a:prstGeom prst="straightConnector1">
              <a:avLst/>
            </a:prstGeom>
            <a:solidFill>
              <a:schemeClr val="tx2"/>
            </a:solidFill>
            <a:ln w="19050" cap="flat" cmpd="sng" algn="ctr">
              <a:solidFill>
                <a:schemeClr val="accent1">
                  <a:alpha val="73521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1CDD73E-6260-824C-9AB0-2746992E8F4B}"/>
                </a:ext>
              </a:extLst>
            </p:cNvPr>
            <p:cNvSpPr txBox="1"/>
            <p:nvPr/>
          </p:nvSpPr>
          <p:spPr>
            <a:xfrm>
              <a:off x="2442091" y="1968379"/>
              <a:ext cx="11544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ore-DE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Global Model</a:t>
              </a:r>
              <a:endParaRPr kumimoji="1" lang="ko-Kore-DE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FBB85F7-C17D-664A-B4A5-DA1DF25FB1B1}"/>
                </a:ext>
              </a:extLst>
            </p:cNvPr>
            <p:cNvSpPr txBox="1"/>
            <p:nvPr/>
          </p:nvSpPr>
          <p:spPr>
            <a:xfrm>
              <a:off x="2732573" y="3995858"/>
              <a:ext cx="10759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ore-DE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Local Model</a:t>
              </a:r>
              <a:endParaRPr kumimoji="1" lang="ko-Kore-DE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65" name="그림 64">
              <a:extLst>
                <a:ext uri="{FF2B5EF4-FFF2-40B4-BE49-F238E27FC236}">
                  <a16:creationId xmlns:a16="http://schemas.microsoft.com/office/drawing/2014/main" id="{0C55CA47-27E8-584B-94A6-2CD4BF47A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44813" y="3649019"/>
              <a:ext cx="302262" cy="302262"/>
            </a:xfrm>
            <a:prstGeom prst="rect">
              <a:avLst/>
            </a:prstGeom>
          </p:spPr>
        </p:pic>
        <p:pic>
          <p:nvPicPr>
            <p:cNvPr id="66" name="그림 65">
              <a:extLst>
                <a:ext uri="{FF2B5EF4-FFF2-40B4-BE49-F238E27FC236}">
                  <a16:creationId xmlns:a16="http://schemas.microsoft.com/office/drawing/2014/main" id="{103F8416-22CD-E043-AE9E-AF4F55465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6401" y="3649019"/>
              <a:ext cx="302262" cy="302262"/>
            </a:xfrm>
            <a:prstGeom prst="rect">
              <a:avLst/>
            </a:prstGeom>
          </p:spPr>
        </p:pic>
        <p:pic>
          <p:nvPicPr>
            <p:cNvPr id="67" name="그림 66">
              <a:extLst>
                <a:ext uri="{FF2B5EF4-FFF2-40B4-BE49-F238E27FC236}">
                  <a16:creationId xmlns:a16="http://schemas.microsoft.com/office/drawing/2014/main" id="{AAD5B9C2-D371-6B49-A4ED-28BAF94D9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47990" y="3649019"/>
              <a:ext cx="302262" cy="30226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1A6F8A3F-2470-3146-B5AC-434A27640FF6}"/>
                    </a:ext>
                  </a:extLst>
                </p:cNvPr>
                <p:cNvSpPr txBox="1"/>
                <p:nvPr/>
              </p:nvSpPr>
              <p:spPr>
                <a:xfrm>
                  <a:off x="3978297" y="3698763"/>
                  <a:ext cx="74699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ko-Kore-DE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Data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DE" b="1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ko-Kore-DE" b="1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𝒟</m:t>
                          </m:r>
                        </m:e>
                        <m:sub>
                          <m:r>
                            <a:rPr kumimoji="1" lang="en-US" altLang="ko-Kore-DE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</m:oMath>
                  </a14:m>
                  <a:endParaRPr kumimoji="1" lang="ko-Kore-DE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1A6F8A3F-2470-3146-B5AC-434A27640F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8297" y="3698763"/>
                  <a:ext cx="746999" cy="276999"/>
                </a:xfrm>
                <a:prstGeom prst="rect">
                  <a:avLst/>
                </a:prstGeom>
                <a:blipFill>
                  <a:blip r:embed="rId7"/>
                  <a:stretch>
                    <a:fillRect t="-4348" b="-8696"/>
                  </a:stretch>
                </a:blipFill>
              </p:spPr>
              <p:txBody>
                <a:bodyPr/>
                <a:lstStyle/>
                <a:p>
                  <a:r>
                    <a:rPr lang="ko-Kore-DE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72D999E-04B0-DC4A-9BD2-67FA730CC7D2}"/>
                  </a:ext>
                </a:extLst>
              </p:cNvPr>
              <p:cNvSpPr txBox="1"/>
              <p:nvPr/>
            </p:nvSpPr>
            <p:spPr>
              <a:xfrm>
                <a:off x="4895167" y="1306970"/>
                <a:ext cx="4248833" cy="5237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540000"/>
                <a:endParaRPr kumimoji="1" lang="en-US" altLang="ko-Kore-DE" b="1" dirty="0"/>
              </a:p>
              <a:p>
                <a:pPr algn="l" defTabSz="540000"/>
                <a:r>
                  <a:rPr kumimoji="1" lang="en-US" altLang="ko-Kore-DE" b="1" dirty="0">
                    <a:latin typeface="Cambria" panose="02040503050406030204" pitchFamily="18" charset="0"/>
                  </a:rPr>
                  <a:t>Input</a:t>
                </a:r>
                <a:r>
                  <a:rPr kumimoji="1" lang="en-US" altLang="ko-Kore-DE" dirty="0">
                    <a:latin typeface="Cambria" panose="02040503050406030204" pitchFamily="18" charset="0"/>
                  </a:rPr>
                  <a:t>:</a:t>
                </a:r>
                <a:r>
                  <a:rPr kumimoji="1" lang="en-US" altLang="ko-Kore-DE" b="1" dirty="0">
                    <a:latin typeface="Cambria" panose="02040503050406030204" pitchFamily="18" charset="0"/>
                  </a:rPr>
                  <a:t> </a:t>
                </a:r>
                <a:r>
                  <a:rPr kumimoji="1" lang="en-US" altLang="ko-Kore-DE" dirty="0">
                    <a:latin typeface="Cambria" panose="02040503050406030204" pitchFamily="18" charset="0"/>
                  </a:rPr>
                  <a:t>User datasets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ore-DE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ko-Kore-DE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ko-Kore-DE" i="1" dirty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ore-DE" b="0" i="1" dirty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𝒟</m:t>
                                </m:r>
                              </m:e>
                              <m:sub>
                                <m:r>
                                  <a:rPr kumimoji="1" lang="en-US" altLang="ko-Kore-DE" b="0" i="1" dirty="0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1" lang="en-US" altLang="ko-Kore-DE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kumimoji="1" lang="en-US" altLang="ko-Kore-DE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ko-Kore-DE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kumimoji="1" lang="en-US" altLang="ko-Kore-DE" dirty="0">
                    <a:latin typeface="Cambria" panose="02040503050406030204" pitchFamily="18" charset="0"/>
                  </a:rPr>
                  <a:t>, data sampling rates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ore-DE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ko-Kore-DE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ko-Kore-DE" b="0" i="1" dirty="0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ore-DE" b="0" i="1" dirty="0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kumimoji="1" lang="en-US" altLang="ko-Kore-DE" b="0" i="1" dirty="0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1" lang="en-US" altLang="ko-Kore-DE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kumimoji="1" lang="en-US" altLang="ko-Kore-DE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ko-Kore-DE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kumimoji="1" lang="en-US" altLang="ko-Kore-DE" dirty="0">
                    <a:latin typeface="Cambria" panose="02040503050406030204" pitchFamily="18" charset="0"/>
                  </a:rPr>
                  <a:t>, sampled datasets </a:t>
                </a:r>
                <a14:m>
                  <m:oMath xmlns:m="http://schemas.openxmlformats.org/officeDocument/2006/math">
                    <m:r>
                      <a:rPr kumimoji="1"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Sup>
                      <m:sSubSupPr>
                        <m:ctrlPr>
                          <a:rPr kumimoji="1"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𝒥</m:t>
                        </m:r>
                      </m:e>
                      <m:sub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d>
                          <m:dPr>
                            <m:ctrlP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kumimoji="1" lang="en-US" altLang="ko-Kor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en-US" altLang="ko-Kore-DE" dirty="0">
                    <a:latin typeface="Cambria" panose="02040503050406030204" pitchFamily="18" charset="0"/>
                  </a:rPr>
                  <a:t>,</a:t>
                </a:r>
                <a:r>
                  <a:rPr kumimoji="1" lang="en-US" altLang="ko-KR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total sampled dataset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𝒥</m:t>
                        </m:r>
                      </m:e>
                      <m:sup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kumimoji="1"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limLoc m:val="subSup"/>
                        <m:ctrlP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Sup>
                          <m:sSubSupPr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𝒥</m:t>
                            </m:r>
                          </m:e>
                          <m:sub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r>
                  <a:rPr kumimoji="1" lang="en-US" altLang="ko-Kore-DE" dirty="0">
                    <a:latin typeface="Cambria" panose="02040503050406030204" pitchFamily="18" charset="0"/>
                  </a:rPr>
                  <a:t>, loss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ko-Kore-DE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ko-Kore-DE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ko-Kore-DE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ko-Kore-DE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𝒥</m:t>
                            </m:r>
                          </m:e>
                          <m:sub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d>
                              <m:dPr>
                                <m:ctrlPr>
                                  <a:rPr kumimoji="1" lang="en-US" altLang="ko-Kor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ko-Kor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kumimoji="1"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ko-Kor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𝒥</m:t>
                                </m:r>
                              </m:e>
                              <m:sub>
                                <m:r>
                                  <a:rPr kumimoji="1" lang="en-US" altLang="ko-Kor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kumimoji="1" lang="en-US" altLang="ko-Kor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ko-Kor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Sup>
                          <m:sSubSupPr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𝒥</m:t>
                            </m:r>
                          </m:e>
                          <m:sub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d>
                              <m:dPr>
                                <m:ctrlPr>
                                  <a:rPr kumimoji="1" lang="en-US" altLang="ko-Kor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ko-Kor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bSup>
                      </m:sub>
                      <m:sup/>
                      <m:e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ko-Kore-DE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ore-DE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ko-Kore-DE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ko-Kore-DE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ko-Kor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r>
                  <a:rPr kumimoji="1" lang="en-US" altLang="ko-Kore-DE" dirty="0">
                    <a:latin typeface="Cambria" panose="02040503050406030204" pitchFamily="18" charset="0"/>
                  </a:rPr>
                  <a:t> </a:t>
                </a:r>
              </a:p>
              <a:p>
                <a:pPr algn="l" defTabSz="540000"/>
                <a:r>
                  <a:rPr kumimoji="1" lang="en-US" altLang="ko-Kore-DE" dirty="0">
                    <a:latin typeface="Cambria" panose="02040503050406030204" pitchFamily="18" charset="0"/>
                  </a:rPr>
                  <a:t>Parameters: learning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DE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kumimoji="1" lang="en-US" altLang="ko-Kore-DE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ko-Kore-DE" dirty="0">
                    <a:latin typeface="Cambria" panose="02040503050406030204" pitchFamily="18" charset="0"/>
                  </a:rPr>
                  <a:t>,</a:t>
                </a:r>
                <a:r>
                  <a:rPr kumimoji="1" lang="en-US" altLang="ko-Kore-DE" b="1" dirty="0">
                    <a:latin typeface="Cambria" panose="02040503050406030204" pitchFamily="18" charset="0"/>
                  </a:rPr>
                  <a:t> </a:t>
                </a:r>
              </a:p>
              <a:p>
                <a:pPr algn="l" defTabSz="540000"/>
                <a:r>
                  <a:rPr kumimoji="1" lang="en-US" altLang="ko-Kore-DE" dirty="0">
                    <a:latin typeface="Cambria" panose="02040503050406030204" pitchFamily="18" charset="0"/>
                  </a:rPr>
                  <a:t>noise</a:t>
                </a:r>
                <a:r>
                  <a:rPr kumimoji="1" lang="en-US" altLang="ko-Kore-DE" b="1" dirty="0">
                    <a:latin typeface="Cambria" panose="02040503050406030204" pitchFamily="18" charset="0"/>
                  </a:rPr>
                  <a:t> </a:t>
                </a:r>
                <a:r>
                  <a:rPr kumimoji="1" lang="en-US" altLang="ko-Kore-DE" dirty="0">
                    <a:latin typeface="Cambria" panose="02040503050406030204" pitchFamily="18" charset="0"/>
                  </a:rPr>
                  <a:t>scale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or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ko-Kor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ko-Kor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or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1" lang="en-US" altLang="ko-Kor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1" lang="en-US" altLang="ko-Kor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ko-Kor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ko-Kor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kumimoji="1" lang="en-US" altLang="ko-Kore-DE" dirty="0">
                    <a:latin typeface="Cambria" panose="02040503050406030204" pitchFamily="18" charset="0"/>
                  </a:rPr>
                  <a:t>, clipping norm threshold </a:t>
                </a:r>
                <a14:m>
                  <m:oMath xmlns:m="http://schemas.openxmlformats.org/officeDocument/2006/math">
                    <m:r>
                      <a:rPr kumimoji="1" lang="en-US" altLang="ko-Kor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kumimoji="1"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en-US" altLang="ko-Kore-DE" dirty="0">
                  <a:latin typeface="Cambria" panose="02040503050406030204" pitchFamily="18" charset="0"/>
                </a:endParaRPr>
              </a:p>
              <a:p>
                <a:pPr algn="l" defTabSz="540000"/>
                <a:r>
                  <a:rPr kumimoji="1" lang="en-US" altLang="ko-Kore-DE" b="1" dirty="0">
                    <a:latin typeface="Cambria" panose="02040503050406030204" pitchFamily="18" charset="0"/>
                  </a:rPr>
                  <a:t>Initialize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ko-Kore-DE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ko-Kore-DE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kumimoji="1" lang="en-US" altLang="ko-Kore-DE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ko-Kor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ko-Kore-DE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ko-Kore-DE" dirty="0">
                    <a:latin typeface="Cambria" panose="02040503050406030204" pitchFamily="18" charset="0"/>
                  </a:rPr>
                  <a:t> randomly</a:t>
                </a:r>
              </a:p>
              <a:p>
                <a:pPr algn="l" defTabSz="540000"/>
                <a:r>
                  <a:rPr kumimoji="1" lang="en-US" altLang="ko-Kore-DE" b="1" dirty="0">
                    <a:latin typeface="Cambria" panose="02040503050406030204" pitchFamily="18" charset="0"/>
                  </a:rPr>
                  <a:t>for</a:t>
                </a:r>
                <a:r>
                  <a:rPr kumimoji="1" lang="en-US" altLang="ko-Kore-DE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ko-Kor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ko-Kor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∈[0:</m:t>
                    </m:r>
                    <m:r>
                      <a:rPr kumimoji="1" lang="en-US" altLang="ko-Kor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ko-Kor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kumimoji="1" lang="en-US" altLang="ko-Kore-DE" dirty="0">
                    <a:latin typeface="Cambria" panose="02040503050406030204" pitchFamily="18" charset="0"/>
                  </a:rPr>
                  <a:t> </a:t>
                </a:r>
                <a:r>
                  <a:rPr kumimoji="1" lang="en-US" altLang="ko-Kore-DE" b="1" dirty="0">
                    <a:latin typeface="Cambria" panose="02040503050406030204" pitchFamily="18" charset="0"/>
                  </a:rPr>
                  <a:t>do</a:t>
                </a:r>
              </a:p>
              <a:p>
                <a:pPr algn="l" defTabSz="540000"/>
                <a:r>
                  <a:rPr kumimoji="1" lang="en-US" altLang="ko-Kore-DE" b="1" dirty="0">
                    <a:latin typeface="Cambria" panose="02040503050406030204" pitchFamily="18" charset="0"/>
                  </a:rPr>
                  <a:t>	for </a:t>
                </a:r>
                <a14:m>
                  <m:oMath xmlns:m="http://schemas.openxmlformats.org/officeDocument/2006/math">
                    <m:r>
                      <a:rPr kumimoji="1" lang="en-US" altLang="ko-Kore-D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ko-Kore-DE" i="1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ko-Kore-DE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en-US" altLang="ko-Kore-DE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ko-Kore-DE" dirty="0">
                    <a:latin typeface="Cambria" panose="02040503050406030204" pitchFamily="18" charset="0"/>
                  </a:rPr>
                  <a:t> </a:t>
                </a:r>
                <a:endParaRPr kumimoji="1" lang="en-US" altLang="ko-Kore-DE" b="1" dirty="0">
                  <a:latin typeface="Cambria" panose="02040503050406030204" pitchFamily="18" charset="0"/>
                </a:endParaRPr>
              </a:p>
              <a:p>
                <a:pPr lvl="1" algn="l" defTabSz="540000"/>
                <a:r>
                  <a:rPr kumimoji="1" lang="en-US" altLang="ko-Kore-DE" b="1" dirty="0">
                    <a:latin typeface="Cambria" panose="02040503050406030204" pitchFamily="18" charset="0"/>
                  </a:rPr>
                  <a:t>		Download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ko-Kore-DE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ko-Kore-DE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kumimoji="1" lang="en-US" altLang="ko-Kore-DE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ko-Kore-DE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ko-Kore-DE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kumimoji="1" lang="en-US" altLang="ko-Kore-DE" b="1" dirty="0">
                  <a:latin typeface="Cambria" panose="02040503050406030204" pitchFamily="18" charset="0"/>
                </a:endParaRPr>
              </a:p>
              <a:p>
                <a:pPr lvl="1" algn="l" defTabSz="540000"/>
                <a:r>
                  <a:rPr kumimoji="1" lang="en-US" altLang="ko-Kore-DE" b="1" dirty="0">
                    <a:latin typeface="Cambria" panose="02040503050406030204" pitchFamily="18" charset="0"/>
                  </a:rPr>
                  <a:t>		</a:t>
                </a:r>
                <a:r>
                  <a:rPr kumimoji="1" lang="en-US" altLang="ko-Kore-DE" dirty="0">
                    <a:latin typeface="Cambria" panose="02040503050406030204" pitchFamily="18" charset="0"/>
                  </a:rPr>
                  <a:t>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ko-Kore-DE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𝒥</m:t>
                        </m:r>
                      </m:e>
                      <m:sub>
                        <m:r>
                          <a:rPr kumimoji="1" lang="en-US" altLang="ko-Kore-DE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kumimoji="1" lang="en-US" altLang="ko-Kore-DE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ko-Kore-DE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ko-Kore-DE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kumimoji="1" lang="en-US" altLang="ko-Kore-DE" dirty="0">
                    <a:latin typeface="Cambria" panose="02040503050406030204" pitchFamily="18" charset="0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DE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ko-Kore-DE" b="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𝒟</m:t>
                        </m:r>
                      </m:e>
                      <m:sub>
                        <m:r>
                          <a:rPr kumimoji="1" lang="en-US" altLang="ko-Kore-DE" b="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ko-Kore-DE" dirty="0">
                    <a:latin typeface="Cambria" panose="02040503050406030204" pitchFamily="18" charset="0"/>
                  </a:rPr>
                  <a:t>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DE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ko-Kore-DE" b="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  <m:sub>
                        <m:r>
                          <a:rPr kumimoji="1" lang="en-US" altLang="ko-Kore-DE" b="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kumimoji="1" lang="en-US" altLang="ko-Kore-DE" dirty="0">
                  <a:latin typeface="Cambria" panose="02040503050406030204" pitchFamily="18" charset="0"/>
                </a:endParaRPr>
              </a:p>
              <a:p>
                <a:pPr lvl="1" algn="l" defTabSz="540000"/>
                <a:r>
                  <a:rPr kumimoji="1" lang="en-US" altLang="ko-Kore-DE" dirty="0">
                    <a:latin typeface="Cambria" panose="02040503050406030204" pitchFamily="18" charset="0"/>
                  </a:rPr>
                  <a:t>		</a:t>
                </a:r>
                <a:r>
                  <a:rPr kumimoji="1" lang="en-US" altLang="ko-Kore-DE" b="1" dirty="0">
                    <a:latin typeface="Cambria" panose="02040503050406030204" pitchFamily="18" charset="0"/>
                  </a:rPr>
                  <a:t>Compute gradient</a:t>
                </a:r>
                <a:endParaRPr kumimoji="1" lang="en-US" altLang="ko-Kore-DE" sz="900" dirty="0">
                  <a:latin typeface="Cambria" panose="02040503050406030204" pitchFamily="18" charset="0"/>
                </a:endParaRPr>
              </a:p>
              <a:p>
                <a:pPr lvl="1" algn="l" defTabSz="540000"/>
                <a:r>
                  <a:rPr kumimoji="1" lang="en-US" altLang="ko-Kore-DE" sz="900" dirty="0">
                    <a:latin typeface="Cambria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ore-DE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ko-Kore-DE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kumimoji="1" lang="en-US" altLang="ko-Kor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d>
                          <m:dPr>
                            <m:ctrlPr>
                              <a:rPr kumimoji="1" lang="en-US" altLang="ko-Kor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kumimoji="1" lang="en-US" altLang="ko-Kor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ko-Kore-DE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ko-Kore-DE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ko-Kore-DE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ko-Kore-DE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𝒥</m:t>
                            </m:r>
                          </m:e>
                          <m:sub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d>
                              <m:dPr>
                                <m:ctrlPr>
                                  <a:rPr kumimoji="1" lang="en-US" altLang="ko-Kor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ko-Kor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kumimoji="1"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kumimoji="1" lang="en-US" altLang="ko-Kor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ko-Kore-DE" i="1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kumimoji="1" lang="en-US" altLang="ko-Kore-DE" b="1" i="1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sSub>
                      <m:sSubPr>
                        <m:ctrlP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ko-Kore-DE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ko-Kore-DE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ko-Kore-DE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ko-Kore-DE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𝒥</m:t>
                            </m:r>
                          </m:e>
                          <m:sub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d>
                              <m:dPr>
                                <m:ctrlPr>
                                  <a:rPr kumimoji="1" lang="en-US" altLang="ko-Kor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ko-Kor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endParaRPr kumimoji="1" lang="en-US" altLang="ko-Kore-DE" sz="600" i="1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lvl="1" algn="l" defTabSz="540000"/>
                <a:r>
                  <a:rPr kumimoji="1" lang="en-US" altLang="ko-Kore-DE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		</a:t>
                </a:r>
                <a:r>
                  <a:rPr kumimoji="1" lang="en-US" altLang="ko-Kore-DE" b="1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Gradient Norm Clipping</a:t>
                </a:r>
                <a:endParaRPr kumimoji="1" lang="en-US" altLang="ko-Kore-DE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lvl="1" algn="l" defTabSz="540000"/>
                <a:r>
                  <a:rPr kumimoji="1" lang="en-US" altLang="ko-Kore-DE" dirty="0">
                    <a:solidFill>
                      <a:schemeClr val="accent4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or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kumimoji="1" lang="en-US" altLang="ko-Kor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ko-Kore-DE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</m:e>
                      <m:sub>
                        <m:r>
                          <a:rPr kumimoji="1" lang="en-US" altLang="ko-Kor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kumimoji="1" lang="en-US" altLang="ko-Kor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ko-Kor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ko-Kor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kumimoji="1" lang="en-US" altLang="ko-Kor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ko-Kor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d>
                              <m:dPr>
                                <m:ctrlPr>
                                  <a:rPr kumimoji="1" lang="en-US" altLang="ko-Kor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ko-Kor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bSup>
                      </m:num>
                      <m:den>
                        <m:func>
                          <m:funcPr>
                            <m:ctrlP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ko-Kore-D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ko-Kor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ko-Kor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1,</m:t>
                                </m:r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kumimoji="1" lang="en-US" altLang="ko-Kor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kumimoji="1" lang="en-US" altLang="ko-Kor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en-US" altLang="ko-Kore-DE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𝒈</m:t>
                                        </m:r>
                                      </m:e>
                                      <m:sub>
                                        <m:r>
                                          <a:rPr kumimoji="1" lang="en-US" altLang="ko-Kor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kumimoji="1" lang="en-US" altLang="ko-Kore-D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ko-Kore-D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</m:e>
                                </m:d>
                                <m:r>
                                  <a:rPr kumimoji="1" lang="en-US" altLang="ko-Kor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kumimoji="1" lang="en-US" altLang="ko-Kor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kumimoji="1" lang="en-US" altLang="ko-Kore-DE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lvl="1" algn="l" defTabSz="540000"/>
                <a:r>
                  <a:rPr kumimoji="1" lang="en-US" altLang="ko-Kore-DE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		</a:t>
                </a:r>
                <a:r>
                  <a:rPr kumimoji="1" lang="en-US" altLang="ko-Kore-DE" b="1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Add Gaussian Noise</a:t>
                </a:r>
                <a:endParaRPr kumimoji="1" lang="en-US" altLang="ko-Kore-DE" i="1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lvl="1" algn="l" defTabSz="540000"/>
                <a:r>
                  <a:rPr kumimoji="1" lang="en-US" altLang="ko-Kore-DE" i="1" dirty="0">
                    <a:solidFill>
                      <a:srgbClr val="CA6260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ore-DE" i="1" smtClean="0">
                            <a:solidFill>
                              <a:srgbClr val="E05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kumimoji="1" lang="en-US" altLang="ko-Kore-DE" i="1">
                                <a:solidFill>
                                  <a:srgbClr val="E053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ko-Kore-DE" b="1" i="1">
                                <a:solidFill>
                                  <a:srgbClr val="E053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</m:e>
                      <m:sub>
                        <m:r>
                          <a:rPr kumimoji="1" lang="en-US" altLang="ko-Kore-DE" i="1">
                            <a:solidFill>
                              <a:srgbClr val="E05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kumimoji="1" lang="en-US" altLang="ko-Kore-DE" i="1">
                            <a:solidFill>
                              <a:srgbClr val="E05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ko-Kore-DE" i="1">
                            <a:solidFill>
                              <a:srgbClr val="E05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ko-Kore-DE" i="1">
                            <a:solidFill>
                              <a:srgbClr val="E05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kumimoji="1" lang="en-US" altLang="ko-Kor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ko-KR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kumimoji="1"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1"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ko-Kore-DE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ko-Kor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ko-Kore-DE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ko-Kor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d>
                              <m:dPr>
                                <m:ctrlPr>
                                  <a:rPr kumimoji="1" lang="en-US" altLang="ko-Kor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ko-Kor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r>
                  <a:rPr kumimoji="1" lang="en-US" altLang="ko-Kore-DE" i="1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ko-KR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ko-Kor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kumimoji="1" lang="en-US" altLang="ko-Kor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ko-Kore-DE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</m:e>
                      <m:sub>
                        <m:r>
                          <a:rPr kumimoji="1" lang="en-US" altLang="ko-Kor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kumimoji="1" lang="en-US" altLang="ko-Kor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ko-Kor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ko-Kor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kumimoji="1" lang="en-US" altLang="ko-K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kumimoji="1" lang="en-US" altLang="ko-K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ko-Kore-DE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kumimoji="1" lang="en-US" altLang="ko-Kor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or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𝜤</m:t>
                            </m:r>
                          </m:e>
                          <m:sub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ko-Kore-DE" dirty="0">
                  <a:latin typeface="Cambria" panose="02040503050406030204" pitchFamily="18" charset="0"/>
                </a:endParaRPr>
              </a:p>
              <a:p>
                <a:pPr algn="l" defTabSz="540000"/>
                <a:r>
                  <a:rPr kumimoji="1" lang="en-US" altLang="ko-Kore-DE" b="1" dirty="0">
                    <a:latin typeface="Cambria" panose="02040503050406030204" pitchFamily="18" charset="0"/>
                  </a:rPr>
                  <a:t>		Upload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ore-DE" i="1">
                            <a:solidFill>
                              <a:srgbClr val="E05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kumimoji="1" lang="en-US" altLang="ko-Kore-DE" i="1">
                                <a:solidFill>
                                  <a:srgbClr val="E053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ko-Kore-DE" b="1" i="1">
                                <a:solidFill>
                                  <a:srgbClr val="E053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</m:e>
                      <m:sub>
                        <m:r>
                          <a:rPr kumimoji="1" lang="en-US" altLang="ko-Kore-DE" i="1">
                            <a:solidFill>
                              <a:srgbClr val="E05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kumimoji="1" lang="en-US" altLang="ko-Kore-DE" i="1">
                            <a:solidFill>
                              <a:srgbClr val="E05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ko-Kore-DE" i="1">
                            <a:solidFill>
                              <a:srgbClr val="E05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ko-Kore-DE" i="1">
                            <a:solidFill>
                              <a:srgbClr val="E05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kumimoji="1" lang="en-US" altLang="ko-Kore-DE" dirty="0">
                    <a:latin typeface="Cambria" panose="02040503050406030204" pitchFamily="18" charset="0"/>
                  </a:rPr>
                  <a:t> </a:t>
                </a:r>
              </a:p>
              <a:p>
                <a:pPr algn="l" defTabSz="540000"/>
                <a:r>
                  <a:rPr kumimoji="1" lang="en-US" altLang="ko-Kore-DE" b="1" dirty="0">
                    <a:latin typeface="Cambria" panose="02040503050406030204" pitchFamily="18" charset="0"/>
                  </a:rPr>
                  <a:t>	Weight Update</a:t>
                </a:r>
              </a:p>
              <a:p>
                <a:pPr algn="l" defTabSz="540000"/>
                <a:r>
                  <a:rPr kumimoji="1" lang="en-US" altLang="ko-Kore-DE" b="1" dirty="0">
                    <a:latin typeface="Cambria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ko-Kore-DE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ko-Kore-DE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kumimoji="1" lang="en-US" altLang="ko-Kor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ko-Kore-DE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ko-Kore-DE" b="0" i="1" smtClean="0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kumimoji="1" lang="en-US" altLang="ko-Kore-DE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kumimoji="1" lang="en-US" altLang="ko-KR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ko-Kore-DE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ko-Kore-DE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kumimoji="1" lang="en-US" altLang="ko-Kore-DE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ko-Kore-DE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ko-Kore-DE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kumimoji="1" lang="en-US" altLang="ko-Kore-DE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ko-Kor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DE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kumimoji="1" lang="en-US" altLang="ko-Kore-DE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ko-Kore-DE" i="1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ctrlPr>
                          <a:rPr kumimoji="1" lang="en-US" altLang="ko-Kore-D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ko-Kore-DE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ko-Kore-DE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ko-Kore-DE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kumimoji="1" lang="en-US" altLang="ko-Kor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ko-Kor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ko-Kor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𝒥</m:t>
                                    </m:r>
                                  </m:e>
                                  <m:sub>
                                    <m:r>
                                      <a:rPr kumimoji="1" lang="en-US" altLang="ko-Kor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kumimoji="1" lang="en-US" altLang="ko-Kor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ko-Kor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ko-Kor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ko-Kor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𝒥</m:t>
                                    </m:r>
                                  </m:e>
                                  <m:sub/>
                                  <m:sup>
                                    <m:d>
                                      <m:dPr>
                                        <m:ctrlPr>
                                          <a:rPr kumimoji="1" lang="en-US" altLang="ko-Kor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ko-Kor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den>
                        </m:f>
                        <m:sSubSup>
                          <m:sSubSupPr>
                            <m:ctrlPr>
                              <a:rPr kumimoji="1" lang="en-US" altLang="ko-Kore-DE" i="1">
                                <a:solidFill>
                                  <a:srgbClr val="E053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kumimoji="1" lang="en-US" altLang="ko-Kore-DE" i="1">
                                    <a:solidFill>
                                      <a:srgbClr val="E053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ko-Kore-DE" b="1" i="1">
                                    <a:solidFill>
                                      <a:srgbClr val="E053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ko-Kore-DE" i="1">
                                <a:solidFill>
                                  <a:srgbClr val="E053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kumimoji="1" lang="en-US" altLang="ko-Kore-DE" i="1">
                                <a:solidFill>
                                  <a:srgbClr val="E053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ko-Kore-DE" i="1">
                                <a:solidFill>
                                  <a:srgbClr val="E053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kumimoji="1" lang="en-US" altLang="ko-Kore-DE" i="1">
                                <a:solidFill>
                                  <a:srgbClr val="E053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  <m:r>
                      <a:rPr kumimoji="1" lang="en-US" altLang="ko-Kore-DE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en-US" altLang="ko-Kore-DE" dirty="0">
                  <a:latin typeface="Cambria" panose="02040503050406030204" pitchFamily="18" charset="0"/>
                </a:endParaRPr>
              </a:p>
              <a:p>
                <a:pPr algn="l" defTabSz="540000"/>
                <a:r>
                  <a:rPr kumimoji="1" lang="en-US" altLang="ko-Kore-DE" b="1" dirty="0">
                    <a:latin typeface="Cambria" panose="02040503050406030204" pitchFamily="18" charset="0"/>
                  </a:rPr>
                  <a:t>Output</a:t>
                </a:r>
                <a:r>
                  <a:rPr kumimoji="1" lang="en-US" altLang="ko-Kore-DE" dirty="0">
                    <a:latin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ko-Kore-DE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ko-Kore-DE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kumimoji="1" lang="en-US" altLang="ko-Kore-DE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ko-KR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kumimoji="1" lang="en-US" altLang="ko-KR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kumimoji="1" lang="ko-Kore-DE" alt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72D999E-04B0-DC4A-9BD2-67FA730CC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167" y="1306970"/>
                <a:ext cx="4248833" cy="5237909"/>
              </a:xfrm>
              <a:prstGeom prst="rect">
                <a:avLst/>
              </a:prstGeom>
              <a:blipFill>
                <a:blip r:embed="rId8"/>
                <a:stretch>
                  <a:fillRect l="-3284" b="-1691"/>
                </a:stretch>
              </a:blipFill>
            </p:spPr>
            <p:txBody>
              <a:bodyPr/>
              <a:lstStyle/>
              <a:p>
                <a:r>
                  <a:rPr lang="ko-Kore-DE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800558B6-12A2-5F4E-B377-155505AE5266}"/>
                  </a:ext>
                </a:extLst>
              </p:cNvPr>
              <p:cNvSpPr/>
              <p:nvPr/>
            </p:nvSpPr>
            <p:spPr>
              <a:xfrm>
                <a:off x="3430457" y="3541824"/>
                <a:ext cx="484235" cy="326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ko-Kore-DE" i="1">
                              <a:solidFill>
                                <a:srgbClr val="E05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kumimoji="1" lang="en-US" altLang="ko-Kore-DE" i="1">
                                  <a:solidFill>
                                    <a:srgbClr val="E05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ko-Kore-DE" b="1" i="1">
                                  <a:solidFill>
                                    <a:srgbClr val="E05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</m:t>
                              </m:r>
                            </m:e>
                          </m:acc>
                        </m:e>
                        <m:sub>
                          <m:r>
                            <a:rPr kumimoji="1" lang="en-US" altLang="ko-Kore-DE" i="1">
                              <a:solidFill>
                                <a:srgbClr val="E05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kumimoji="1" lang="en-US" altLang="ko-Kore-DE" i="1">
                              <a:solidFill>
                                <a:srgbClr val="E05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ko-Kore-DE" i="1">
                              <a:solidFill>
                                <a:srgbClr val="E05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ko-Kore-DE" i="1">
                              <a:solidFill>
                                <a:srgbClr val="E05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ko-Kore-DE" altLang="en-US" dirty="0"/>
              </a:p>
            </p:txBody>
          </p:sp>
        </mc:Choice>
        <mc:Fallback xmlns=""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800558B6-12A2-5F4E-B377-155505AE52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457" y="3541824"/>
                <a:ext cx="484235" cy="3260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DE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E60FE1C8-E311-F24B-891C-88E0C474BE28}"/>
                  </a:ext>
                </a:extLst>
              </p:cNvPr>
              <p:cNvSpPr/>
              <p:nvPr/>
            </p:nvSpPr>
            <p:spPr>
              <a:xfrm>
                <a:off x="1649131" y="3129544"/>
                <a:ext cx="501869" cy="2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ko-Kore-DE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ko-Kore-DE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kumimoji="1" lang="en-US" altLang="ko-Kore-DE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ko-Kore-DE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ko-Kore-DE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ko-Kore-DE" altLang="en-US" dirty="0"/>
              </a:p>
            </p:txBody>
          </p:sp>
        </mc:Choice>
        <mc:Fallback xmlns=""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E60FE1C8-E311-F24B-891C-88E0C474BE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131" y="3129544"/>
                <a:ext cx="501869" cy="2846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DE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꺾인 연결선[E] 79">
            <a:extLst>
              <a:ext uri="{FF2B5EF4-FFF2-40B4-BE49-F238E27FC236}">
                <a16:creationId xmlns:a16="http://schemas.microsoft.com/office/drawing/2014/main" id="{DBB10B51-684E-8244-9E1C-99A88DBF26A2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2476359" y="2803074"/>
            <a:ext cx="598699" cy="1302211"/>
          </a:xfrm>
          <a:prstGeom prst="bentConnector3">
            <a:avLst/>
          </a:prstGeom>
          <a:solidFill>
            <a:schemeClr val="tx2"/>
          </a:solidFill>
          <a:ln w="19050" cap="flat" cmpd="sng" algn="ctr">
            <a:solidFill>
              <a:schemeClr val="accent1">
                <a:alpha val="73521"/>
              </a:schemeClr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8" name="자유형 7">
            <a:extLst>
              <a:ext uri="{FF2B5EF4-FFF2-40B4-BE49-F238E27FC236}">
                <a16:creationId xmlns:a16="http://schemas.microsoft.com/office/drawing/2014/main" id="{A6BFC11B-5CCE-1D4C-BFBB-081DCA4F39E7}"/>
              </a:ext>
            </a:extLst>
          </p:cNvPr>
          <p:cNvSpPr/>
          <p:nvPr/>
        </p:nvSpPr>
        <p:spPr bwMode="auto">
          <a:xfrm>
            <a:off x="3587262" y="4042131"/>
            <a:ext cx="374517" cy="298757"/>
          </a:xfrm>
          <a:custGeom>
            <a:avLst/>
            <a:gdLst>
              <a:gd name="connsiteX0" fmla="*/ 341643 w 374517"/>
              <a:gd name="connsiteY0" fmla="*/ 298757 h 298757"/>
              <a:gd name="connsiteX1" fmla="*/ 341643 w 374517"/>
              <a:gd name="connsiteY1" fmla="*/ 37500 h 298757"/>
              <a:gd name="connsiteX2" fmla="*/ 0 w 374517"/>
              <a:gd name="connsiteY2" fmla="*/ 7355 h 29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517" h="298757">
                <a:moveTo>
                  <a:pt x="341643" y="298757"/>
                </a:moveTo>
                <a:cubicBezTo>
                  <a:pt x="370113" y="192412"/>
                  <a:pt x="398584" y="86067"/>
                  <a:pt x="341643" y="37500"/>
                </a:cubicBezTo>
                <a:cubicBezTo>
                  <a:pt x="284702" y="-11067"/>
                  <a:pt x="142351" y="-1856"/>
                  <a:pt x="0" y="7355"/>
                </a:cubicBezTo>
              </a:path>
            </a:pathLst>
          </a:custGeom>
          <a:noFill/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ore-DE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7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C 0.00052 0.01782 0.00156 0.03611 0.00173 0.04328 C 0.00208 0.05046 0.00069 0.04328 0.00069 0.04352 C 0.02413 0.04305 0.11857 0.03727 0.14184 0.04236 C 0.16527 0.04699 0.14305 0.07338 0.14097 0.07268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024 L 0.0033 0.033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3333 L 0.00469 0.24861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24861 L 0.00521 0.286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7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3.7037E-6 C 0.00521 -0.01459 0.01198 -0.02894 -0.00833 -0.03403 C -0.02847 -0.03936 -0.10069 -0.02639 -0.12361 -0.03149 C -0.14618 -0.03635 -0.14566 -0.05 -0.14548 -0.06366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58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18" grpId="0"/>
      <p:bldP spid="18" grpId="1"/>
      <p:bldP spid="19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97C907-0065-E54B-8935-0751A6FB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815886"/>
            <a:ext cx="8061325" cy="294953"/>
          </a:xfrm>
        </p:spPr>
        <p:txBody>
          <a:bodyPr anchor="t"/>
          <a:lstStyle/>
          <a:p>
            <a:r>
              <a:rPr kumimoji="1" lang="en-US" altLang="ko-Kore-DE" sz="2000" dirty="0"/>
              <a:t>Performance Metrics: Privacy</a:t>
            </a:r>
            <a:endParaRPr kumimoji="1" lang="ko-Kore-DE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2124F0C7-A97C-D84E-842D-0DC1919592CC}"/>
                  </a:ext>
                </a:extLst>
              </p:cNvPr>
              <p:cNvSpPr/>
              <p:nvPr/>
            </p:nvSpPr>
            <p:spPr>
              <a:xfrm>
                <a:off x="734379" y="2247113"/>
                <a:ext cx="4320914" cy="1239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kumimoji="1" lang="en-US" altLang="ko-KR" b="1" dirty="0">
                    <a:latin typeface="Cambria" panose="02040503050406030204" pitchFamily="18" charset="0"/>
                  </a:rPr>
                  <a:t>Definition.</a:t>
                </a:r>
                <a:r>
                  <a:rPr kumimoji="1" lang="en-US" altLang="ko-KR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kumimoji="1"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1"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kumimoji="1"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1" lang="en-US" altLang="ko-KR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ko-KR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ko-KR" b="1" dirty="0">
                    <a:latin typeface="Cambria" panose="02040503050406030204" pitchFamily="18" charset="0"/>
                  </a:rPr>
                  <a:t>Local Differential Privacy (LDP)</a:t>
                </a:r>
              </a:p>
              <a:p>
                <a:pPr algn="l"/>
                <a:endParaRPr kumimoji="1" lang="en-US" altLang="ko-KR" sz="600" b="1" dirty="0">
                  <a:latin typeface="Cambria" panose="02040503050406030204" pitchFamily="18" charset="0"/>
                </a:endParaRPr>
              </a:p>
              <a:p>
                <a:pPr algn="l"/>
                <a:r>
                  <a:rPr kumimoji="1" lang="en-US" altLang="ko-KR" dirty="0">
                    <a:latin typeface="Cambria" panose="02040503050406030204" pitchFamily="18" charset="0"/>
                  </a:rPr>
                  <a:t>Gaussian mechanism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kumimoji="1"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ko-Kore-DE" dirty="0">
                    <a:latin typeface="Cambria" panose="02040503050406030204" pitchFamily="18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kumimoji="1"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1"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kumimoji="1"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1" lang="en-US" altLang="ko-KR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1" lang="en-US" altLang="ko-Kore-DE" b="1" dirty="0">
                    <a:latin typeface="Cambria" panose="02040503050406030204" pitchFamily="18" charset="0"/>
                  </a:rPr>
                  <a:t>LDP </a:t>
                </a:r>
                <a:r>
                  <a:rPr kumimoji="1" lang="en-US" altLang="ko-Kore-DE" dirty="0" err="1">
                    <a:latin typeface="Cambria" panose="02040503050406030204" pitchFamily="18" charset="0"/>
                  </a:rPr>
                  <a:t>w.r.t.</a:t>
                </a:r>
                <a:r>
                  <a:rPr kumimoji="1" lang="en-US" altLang="ko-Kore-DE" dirty="0">
                    <a:latin typeface="Cambria" panose="02040503050406030204" pitchFamily="18" charset="0"/>
                  </a:rPr>
                  <a:t> dataset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ko-Kore-DE" dirty="0">
                    <a:latin typeface="Cambria" panose="02040503050406030204" pitchFamily="18" charset="0"/>
                  </a:rPr>
                  <a:t>, if </a:t>
                </a:r>
                <a14:m>
                  <m:oMath xmlns:m="http://schemas.openxmlformats.org/officeDocument/2006/math">
                    <m:r>
                      <a:rPr kumimoji="1" lang="en-US" altLang="ko-Kor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kumimoji="1" lang="en-US" altLang="ko-Kore-DE" dirty="0">
                    <a:latin typeface="Cambria" panose="02040503050406030204" pitchFamily="18" charset="0"/>
                  </a:rPr>
                  <a:t> two </a:t>
                </a:r>
                <a:r>
                  <a:rPr kumimoji="1" lang="en-US" altLang="ko-Kore-DE" b="1" dirty="0">
                    <a:latin typeface="Cambria" panose="02040503050406030204" pitchFamily="18" charset="0"/>
                  </a:rPr>
                  <a:t>neighboring</a:t>
                </a:r>
                <a:r>
                  <a:rPr kumimoji="1" lang="en-US" altLang="ko-Kore-DE" dirty="0">
                    <a:latin typeface="Cambria" panose="02040503050406030204" pitchFamily="18" charset="0"/>
                  </a:rPr>
                  <a:t> datasets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kumimoji="1"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′⊆</m:t>
                        </m:r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ko-Kore-DE" dirty="0">
                    <a:latin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1" lang="en-US" altLang="ko-Kor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kumimoji="1" lang="en-US" altLang="ko-Kor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kumimoji="1"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𝑅𝑎𝑛𝑔𝑒</m:t>
                    </m:r>
                    <m:r>
                      <a:rPr kumimoji="1"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kumimoji="1"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ko-Kore-DE" dirty="0">
                  <a:latin typeface="Cambria" panose="02040503050406030204" pitchFamily="18" charset="0"/>
                </a:endParaRPr>
              </a:p>
              <a:p>
                <a:pPr algn="l"/>
                <a:endParaRPr kumimoji="1" lang="en-US" altLang="ko-Kore-DE" dirty="0">
                  <a:latin typeface="Cambria" panose="02040503050406030204" pitchFamily="18" charset="0"/>
                </a:endParaRPr>
              </a:p>
              <a:p>
                <a:pPr algn="l"/>
                <a:endParaRPr kumimoji="1" lang="en-US" altLang="ko-Kore-DE" sz="700" dirty="0">
                  <a:latin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ko-Kore-DE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ko-Kore-DE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ko-K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ore-DE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ℳ</m:t>
                            </m:r>
                          </m:e>
                          <m:sub>
                            <m:r>
                              <a:rPr kumimoji="1" lang="en-US" altLang="ko-K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ko-K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ko-Kore-DE" b="1" i="1" dirty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1" lang="en-US" altLang="ko-KR" i="1" dirty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ko-KR" b="1" i="1" dirty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1" lang="en-US" altLang="ko-Kore-DE" i="1" dirty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kumimoji="1" lang="en-US" altLang="ko-Kore-DE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ko-Kore-DE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kumimoji="1" lang="en-US" altLang="ko-Kore-DE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kumimoji="1" lang="en-US" altLang="ko-KR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ko-KR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</m:d>
                    <m:r>
                      <a:rPr kumimoji="1" lang="en-US" altLang="ko-Kore-DE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kumimoji="1" lang="en-US" altLang="ko-Kor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ko-Kore-DE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kumimoji="1" lang="en-US" altLang="ko-Kor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r>
                      <a:rPr kumimoji="1" lang="en-US" altLang="ko-Kore-DE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kumimoji="1" lang="en-US" altLang="ko-Kore-DE" i="1">
                            <a:solidFill>
                              <a:srgbClr val="E053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ko-Kore-DE">
                            <a:solidFill>
                              <a:srgbClr val="E053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ko-Kore-DE" i="1">
                                <a:solidFill>
                                  <a:srgbClr val="E05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ko-KR" i="1">
                                    <a:solidFill>
                                      <a:srgbClr val="E053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ore-DE" i="1">
                                    <a:solidFill>
                                      <a:srgbClr val="E053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kumimoji="1" lang="en-US" altLang="ko-KR" i="1">
                                    <a:solidFill>
                                      <a:srgbClr val="E053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kumimoji="1" lang="en-US" altLang="ko-KR" i="1">
                                    <a:solidFill>
                                      <a:srgbClr val="E053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ko-KR" i="1">
                                    <a:solidFill>
                                      <a:srgbClr val="E053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ko-Kore-DE" b="1" i="1" dirty="0">
                                        <a:solidFill>
                                          <a:srgbClr val="E053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kumimoji="1" lang="en-US" altLang="ko-KR" i="1" dirty="0">
                                            <a:solidFill>
                                              <a:srgbClr val="E053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ko-KR" b="1" i="1" dirty="0">
                                            <a:solidFill>
                                              <a:srgbClr val="E053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𝒈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1" lang="en-US" altLang="ko-Kore-DE" i="1" dirty="0">
                                        <a:solidFill>
                                          <a:srgbClr val="E053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ko-Kore-DE" b="1" i="1" dirty="0">
                                        <a:solidFill>
                                          <a:srgbClr val="E053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1" lang="en-US" altLang="ko-Kore-DE" b="1" i="1" dirty="0">
                                            <a:solidFill>
                                              <a:srgbClr val="E053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ko-Kore-DE" i="1">
                                            <a:solidFill>
                                              <a:srgbClr val="E053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kumimoji="1" lang="en-US" altLang="ko-Kore-DE" i="1">
                                            <a:solidFill>
                                              <a:srgbClr val="E053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  <m:r>
                              <a:rPr kumimoji="1" lang="en-US" altLang="ko-KR" i="1">
                                <a:solidFill>
                                  <a:srgbClr val="E053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kumimoji="1" lang="en-US" altLang="ko-KR" i="1">
                                <a:solidFill>
                                  <a:srgbClr val="E053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𝒮</m:t>
                            </m:r>
                          </m:e>
                        </m:d>
                      </m:e>
                    </m:func>
                    <m:r>
                      <a:rPr kumimoji="1" lang="en-US" altLang="ko-Kore-DE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DE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kumimoji="1" lang="en-US" altLang="ko-Kor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ko-Kore-DE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kumimoji="1" lang="ko-KR" altLang="en-US" dirty="0">
                    <a:latin typeface="Cambria" panose="02040503050406030204" pitchFamily="18" charset="0"/>
                  </a:rPr>
                  <a:t> </a:t>
                </a:r>
                <a:endParaRPr kumimoji="1" lang="en-US" altLang="ko-Kore-DE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2124F0C7-A97C-D84E-842D-0DC191959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79" y="2247113"/>
                <a:ext cx="4320914" cy="1239506"/>
              </a:xfrm>
              <a:prstGeom prst="rect">
                <a:avLst/>
              </a:prstGeom>
              <a:blipFill>
                <a:blip r:embed="rId3"/>
                <a:stretch>
                  <a:fillRect t="-1020" b="-1020"/>
                </a:stretch>
              </a:blipFill>
            </p:spPr>
            <p:txBody>
              <a:bodyPr/>
              <a:lstStyle/>
              <a:p>
                <a:r>
                  <a:rPr lang="ko-Kore-DE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3E2C0C4-AC4A-F341-868A-210178F931AC}"/>
              </a:ext>
            </a:extLst>
          </p:cNvPr>
          <p:cNvSpPr txBox="1"/>
          <p:nvPr/>
        </p:nvSpPr>
        <p:spPr>
          <a:xfrm>
            <a:off x="560362" y="6209985"/>
            <a:ext cx="7840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altLang="ko-Kore-DE" sz="800" dirty="0"/>
              <a:t>[4] J. C. </a:t>
            </a:r>
            <a:r>
              <a:rPr lang="de-DE" altLang="ko-Kore-DE" sz="800" dirty="0" err="1"/>
              <a:t>Duchi</a:t>
            </a:r>
            <a:r>
              <a:rPr lang="de-DE" altLang="ko-Kore-DE" sz="800" dirty="0"/>
              <a:t>, M. I. Jordan, </a:t>
            </a:r>
            <a:r>
              <a:rPr lang="en-US" altLang="ko-KR" sz="800" dirty="0"/>
              <a:t>and </a:t>
            </a:r>
            <a:r>
              <a:rPr lang="de-DE" altLang="ko-Kore-DE" sz="800" dirty="0"/>
              <a:t>M. J. Wainwright (2013, </a:t>
            </a:r>
            <a:r>
              <a:rPr lang="de-DE" altLang="ko-Kore-DE" sz="800" dirty="0" err="1"/>
              <a:t>October</a:t>
            </a:r>
            <a:r>
              <a:rPr lang="de-DE" altLang="ko-Kore-DE" sz="800" dirty="0"/>
              <a:t>). “</a:t>
            </a:r>
            <a:r>
              <a:rPr lang="de-DE" altLang="ko-Kore-DE" sz="800" dirty="0" err="1"/>
              <a:t>Local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privacy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and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statistical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minimax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rates</a:t>
            </a:r>
            <a:r>
              <a:rPr lang="de-DE" altLang="ko-Kore-DE" sz="800" dirty="0"/>
              <a:t>,” </a:t>
            </a:r>
            <a:r>
              <a:rPr lang="de-DE" altLang="ko-Kore-DE" sz="800" i="1" dirty="0"/>
              <a:t>IEEE 54th Annual Symposium on </a:t>
            </a:r>
            <a:r>
              <a:rPr lang="de-DE" altLang="ko-Kore-DE" sz="800" i="1" dirty="0" err="1"/>
              <a:t>Found</a:t>
            </a:r>
            <a:r>
              <a:rPr lang="de-DE" altLang="ko-Kore-DE" sz="800" i="1" dirty="0"/>
              <a:t>. </a:t>
            </a:r>
            <a:r>
              <a:rPr lang="de-DE" altLang="ko-Kore-DE" sz="800" i="1" dirty="0" err="1"/>
              <a:t>of</a:t>
            </a:r>
            <a:r>
              <a:rPr lang="de-DE" altLang="ko-Kore-DE" sz="800" i="1" dirty="0"/>
              <a:t> Comp. Science, </a:t>
            </a:r>
            <a:r>
              <a:rPr lang="de-DE" altLang="ko-Kore-DE" sz="800" dirty="0"/>
              <a:t>pp. 429-438, 2013.</a:t>
            </a:r>
          </a:p>
          <a:p>
            <a:pPr algn="l"/>
            <a:r>
              <a:rPr lang="de-DE" altLang="ko-Kore-DE" sz="800" dirty="0"/>
              <a:t>[5] C. </a:t>
            </a:r>
            <a:r>
              <a:rPr lang="de-DE" altLang="ko-Kore-DE" sz="800" dirty="0" err="1"/>
              <a:t>Dwork</a:t>
            </a:r>
            <a:r>
              <a:rPr lang="en-US" altLang="ko-Kore-DE" sz="800" dirty="0"/>
              <a:t> </a:t>
            </a:r>
            <a:r>
              <a:rPr lang="en-US" altLang="ko-KR" sz="800" dirty="0"/>
              <a:t>and </a:t>
            </a:r>
            <a:r>
              <a:rPr lang="de-DE" altLang="ko-Kore-DE" sz="800" dirty="0"/>
              <a:t>A. Roth. </a:t>
            </a:r>
            <a:r>
              <a:rPr lang="en-US" altLang="ko-KR" sz="800" dirty="0"/>
              <a:t>“</a:t>
            </a:r>
            <a:r>
              <a:rPr lang="de-DE" altLang="ko-Kore-DE" sz="800" dirty="0"/>
              <a:t>The </a:t>
            </a:r>
            <a:r>
              <a:rPr lang="de-DE" altLang="ko-Kore-DE" sz="800" dirty="0" err="1"/>
              <a:t>algorithmic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foundations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of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dierential</a:t>
            </a:r>
            <a:r>
              <a:rPr lang="de-DE" altLang="ko-Kore-DE" sz="800" dirty="0"/>
              <a:t> </a:t>
            </a:r>
            <a:r>
              <a:rPr lang="de-DE" altLang="ko-Kore-DE" sz="800" dirty="0" err="1"/>
              <a:t>privacy</a:t>
            </a:r>
            <a:r>
              <a:rPr lang="en-US" altLang="ko-KR" sz="800" dirty="0"/>
              <a:t>,”</a:t>
            </a:r>
            <a:r>
              <a:rPr lang="de-DE" altLang="ko-Kore-DE" sz="800" dirty="0"/>
              <a:t> </a:t>
            </a:r>
            <a:r>
              <a:rPr lang="de-DE" altLang="ko-Kore-DE" sz="800" i="1" dirty="0" err="1"/>
              <a:t>Foundations</a:t>
            </a:r>
            <a:r>
              <a:rPr lang="de-DE" altLang="ko-Kore-DE" sz="800" i="1" dirty="0"/>
              <a:t> </a:t>
            </a:r>
            <a:r>
              <a:rPr lang="de-DE" altLang="ko-Kore-DE" sz="800" i="1" dirty="0" err="1"/>
              <a:t>and</a:t>
            </a:r>
            <a:r>
              <a:rPr lang="de-DE" altLang="ko-Kore-DE" sz="800" i="1" dirty="0"/>
              <a:t> Trends in</a:t>
            </a:r>
            <a:r>
              <a:rPr lang="ko-KR" altLang="en-US" sz="800" i="1" dirty="0"/>
              <a:t> </a:t>
            </a:r>
            <a:r>
              <a:rPr lang="de-DE" altLang="ko-Kore-DE" sz="800" i="1" dirty="0" err="1"/>
              <a:t>Theoretical</a:t>
            </a:r>
            <a:r>
              <a:rPr lang="de-DE" altLang="ko-Kore-DE" sz="800" i="1" dirty="0"/>
              <a:t> Computer Science</a:t>
            </a:r>
            <a:r>
              <a:rPr lang="de-DE" altLang="ko-Kore-DE" sz="800" dirty="0"/>
              <a:t>, 9(3{4):211{407, 2014.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ADD566F-EA4E-2D41-A01D-AAAB5E8C56F0}"/>
              </a:ext>
            </a:extLst>
          </p:cNvPr>
          <p:cNvSpPr/>
          <p:nvPr/>
        </p:nvSpPr>
        <p:spPr>
          <a:xfrm>
            <a:off x="2088852" y="1532482"/>
            <a:ext cx="48413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kumimoji="1" lang="en-US" altLang="ko-Kore-DE" sz="1600" b="1" dirty="0"/>
              <a:t>Local Differential Privacy (LDP) of Each User</a:t>
            </a:r>
            <a:r>
              <a:rPr kumimoji="1" lang="ko-KR" altLang="en-US" sz="1600" b="1" dirty="0"/>
              <a:t> </a:t>
            </a:r>
            <a:r>
              <a:rPr kumimoji="1" lang="en-US" altLang="ko-Kore-DE" sz="1600" dirty="0"/>
              <a:t>[4]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265D84E-D918-274B-B7D5-83225D7049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89" t="33334" r="13999" b="34860"/>
          <a:stretch/>
        </p:blipFill>
        <p:spPr>
          <a:xfrm>
            <a:off x="5729868" y="2021079"/>
            <a:ext cx="2739557" cy="1773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2884746E-95AC-3F49-842E-69D642876D9B}"/>
                  </a:ext>
                </a:extLst>
              </p:cNvPr>
              <p:cNvSpPr/>
              <p:nvPr/>
            </p:nvSpPr>
            <p:spPr>
              <a:xfrm>
                <a:off x="5387932" y="2189594"/>
                <a:ext cx="1279133" cy="300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ko-K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ko-KR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or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kumimoji="1" lang="en-US" altLang="ko-K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ko-Kore-DE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kumimoji="1" lang="en-US" altLang="ko-KR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ko-KR" b="1" i="1" dirty="0">
                                              <a:latin typeface="Cambria Math" panose="02040503050406030204" pitchFamily="18" charset="0"/>
                                            </a:rPr>
                                            <m:t>𝒈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1" lang="en-US" altLang="ko-Kore-DE" i="1" dirty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ko-Kore-DE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ko-Kore-DE" i="1" dirty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ko-Kore-DE" altLang="en-US" dirty="0"/>
              </a:p>
            </p:txBody>
          </p:sp>
        </mc:Choice>
        <mc:Fallback xmlns="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2884746E-95AC-3F49-842E-69D642876D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932" y="2189594"/>
                <a:ext cx="1279133" cy="3007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DE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09A42214-1517-5244-9EC2-C7848932458B}"/>
                  </a:ext>
                </a:extLst>
              </p:cNvPr>
              <p:cNvSpPr/>
              <p:nvPr/>
            </p:nvSpPr>
            <p:spPr>
              <a:xfrm>
                <a:off x="7794849" y="2896430"/>
                <a:ext cx="1349151" cy="300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ko-KR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or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kumimoji="1" lang="en-US" altLang="ko-K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kumimoji="1" lang="en-US" altLang="ko-KR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ko-Kore-DE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kumimoji="1" lang="en-US" altLang="ko-KR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ko-KR" b="1" i="1" dirty="0">
                                              <a:latin typeface="Cambria Math" panose="02040503050406030204" pitchFamily="18" charset="0"/>
                                            </a:rPr>
                                            <m:t>𝒈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1" lang="en-US" altLang="ko-Kore-DE" i="1" dirty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ko-Kore-DE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ko-Kore-DE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ko-Kor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ko-Kor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ko-Kore-DE" altLang="en-US" dirty="0"/>
              </a:p>
            </p:txBody>
          </p:sp>
        </mc:Choice>
        <mc:Fallback xmlns="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09A42214-1517-5244-9EC2-C7848932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49" y="2896430"/>
                <a:ext cx="1349151" cy="300788"/>
              </a:xfrm>
              <a:prstGeom prst="rect">
                <a:avLst/>
              </a:prstGeom>
              <a:blipFill>
                <a:blip r:embed="rId6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ko-Kore-DE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F4841A75-C0AC-324B-A8BB-17F1B2853AD7}"/>
              </a:ext>
            </a:extLst>
          </p:cNvPr>
          <p:cNvCxnSpPr/>
          <p:nvPr/>
        </p:nvCxnSpPr>
        <p:spPr bwMode="auto">
          <a:xfrm>
            <a:off x="6252228" y="2490382"/>
            <a:ext cx="506627" cy="87588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AA82E91-F3CB-FA40-902E-6AA4FA8A71CF}"/>
              </a:ext>
            </a:extLst>
          </p:cNvPr>
          <p:cNvCxnSpPr/>
          <p:nvPr/>
        </p:nvCxnSpPr>
        <p:spPr bwMode="auto">
          <a:xfrm flipH="1" flipV="1">
            <a:off x="7528300" y="2735496"/>
            <a:ext cx="407773" cy="19860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rgbClr val="E053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모서리가 둥근 직사각형 13">
                <a:extLst>
                  <a:ext uri="{FF2B5EF4-FFF2-40B4-BE49-F238E27FC236}">
                    <a16:creationId xmlns:a16="http://schemas.microsoft.com/office/drawing/2014/main" id="{D41C7096-4F99-7E48-BD61-5C1026B554C3}"/>
                  </a:ext>
                </a:extLst>
              </p:cNvPr>
              <p:cNvSpPr/>
              <p:nvPr/>
            </p:nvSpPr>
            <p:spPr bwMode="auto">
              <a:xfrm>
                <a:off x="937552" y="5388800"/>
                <a:ext cx="7265719" cy="504497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73211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kumimoji="1" lang="en-US" altLang="ko-Kore-DE" sz="15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elvetica" pitchFamily="2" charset="0"/>
                  </a:rPr>
                  <a:t>Privacy accounting: how does LDP change by iteration? and after </a:t>
                </a:r>
                <a14:m>
                  <m:oMath xmlns:m="http://schemas.openxmlformats.org/officeDocument/2006/math">
                    <m:r>
                      <a:rPr kumimoji="1" lang="en-US" altLang="ko-Kore-DE" sz="15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ko-Kore-DE" sz="15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elvetica" pitchFamily="2" charset="0"/>
                  </a:rPr>
                  <a:t> iterations?</a:t>
                </a:r>
              </a:p>
              <a:p>
                <a:r>
                  <a:rPr kumimoji="1" lang="en-US" altLang="ko-Kore-DE" sz="15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elvetica" pitchFamily="2" charset="0"/>
                  </a:rPr>
                  <a:t>How much LDP is improved by introducing random sampling,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DE" sz="1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kumimoji="1" lang="en-US" altLang="ko-Kore-DE" sz="1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ko-Kore-DE" sz="1400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kumimoji="1" lang="en-US" altLang="ko-Kore-DE" sz="15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elvetica" pitchFamily="2" charset="0"/>
                  </a:rPr>
                  <a:t>? </a:t>
                </a:r>
                <a:endParaRPr kumimoji="1" lang="ko-Kore-DE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4" name="모서리가 둥근 직사각형 13">
                <a:extLst>
                  <a:ext uri="{FF2B5EF4-FFF2-40B4-BE49-F238E27FC236}">
                    <a16:creationId xmlns:a16="http://schemas.microsoft.com/office/drawing/2014/main" id="{D41C7096-4F99-7E48-BD61-5C1026B554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7552" y="5388800"/>
                <a:ext cx="7265719" cy="504497"/>
              </a:xfrm>
              <a:prstGeom prst="roundRect">
                <a:avLst/>
              </a:prstGeom>
              <a:blipFill>
                <a:blip r:embed="rId7"/>
                <a:stretch>
                  <a:fillRect t="-7317" b="-17073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ore-DE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직사각형 15">
            <a:extLst>
              <a:ext uri="{FF2B5EF4-FFF2-40B4-BE49-F238E27FC236}">
                <a16:creationId xmlns:a16="http://schemas.microsoft.com/office/drawing/2014/main" id="{3AC80BEE-99C5-FD46-808B-0B05BC3FD26F}"/>
              </a:ext>
            </a:extLst>
          </p:cNvPr>
          <p:cNvSpPr/>
          <p:nvPr/>
        </p:nvSpPr>
        <p:spPr>
          <a:xfrm>
            <a:off x="2816070" y="3916458"/>
            <a:ext cx="33292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kumimoji="1" lang="en-US" altLang="ko-Kore-DE" sz="1600" b="1" dirty="0"/>
              <a:t>LDP by Gaussian Mechanism </a:t>
            </a:r>
            <a:r>
              <a:rPr kumimoji="1" lang="en-US" altLang="ko-Kore-DE" sz="1600" dirty="0"/>
              <a:t>[5]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973A71-098A-B648-BD7D-4B05046C89A0}"/>
                  </a:ext>
                </a:extLst>
              </p:cNvPr>
              <p:cNvSpPr txBox="1"/>
              <p:nvPr/>
            </p:nvSpPr>
            <p:spPr>
              <a:xfrm>
                <a:off x="1695411" y="4464498"/>
                <a:ext cx="5628272" cy="537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kumimoji="1" lang="en-US" altLang="ko-KR" dirty="0">
                    <a:latin typeface="Cambria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D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kumimoji="1" lang="en-US" altLang="ko-Kor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ko-Kore-DE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en-US" altLang="ko-KR" dirty="0">
                    <a:latin typeface="Cambria" panose="02040503050406030204" pitchFamily="18" charset="0"/>
                  </a:rPr>
                  <a:t> (no sampling), Gaussian mechanism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kumimoji="1"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1"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ko-Kor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ko-Kor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d>
                              <m:dPr>
                                <m:ctrlPr>
                                  <a:rPr kumimoji="1" lang="en-US" altLang="ko-Kor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ko-Kor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r>
                  <a:rPr kumimoji="1" lang="en-US" altLang="ko-Kore-DE" i="1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ko-KR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ko-Kor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</m:e>
                      <m:sub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kumimoji="1" lang="en-US" altLang="ko-K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kumimoji="1" lang="en-US" altLang="ko-K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ko-Kor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kumimoji="1" lang="en-US" altLang="ko-Kor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kumimoji="1" lang="en-US" altLang="ko-Kor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or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𝜤</m:t>
                            </m:r>
                          </m:e>
                          <m:sub>
                            <m:r>
                              <a:rPr kumimoji="1" lang="en-US" altLang="ko-Kor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ko-Kore-DE" b="1" i="1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:r>
                  <a:rPr kumimoji="1" lang="en-US" altLang="ko-Kore-DE" dirty="0">
                    <a:latin typeface="Cambria" panose="02040503050406030204" pitchFamily="18" charset="0"/>
                  </a:rPr>
                  <a:t>satisfies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ko-Kor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ko-Kor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ore-DE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kumimoji="1" lang="en-US" altLang="ko-Kore-D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1" lang="en-US" altLang="ko-Kor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ko-Kor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ore-DE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kumimoji="1" lang="en-US" altLang="ko-Kore-D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1" lang="en-US" altLang="ko-Kore-DE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1" lang="en-US" altLang="ko-Kore-DE" dirty="0">
                    <a:latin typeface="Cambria" panose="02040503050406030204" pitchFamily="18" charset="0"/>
                  </a:rPr>
                  <a:t>LDP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DE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kumimoji="1" lang="en-US" altLang="ko-Kor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ko-Kore-DE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kumimoji="1" lang="en-US" altLang="ko-Kor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ko-Kor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kumimoji="1" lang="en-US" altLang="ko-Kore-DE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func>
                      <m:funcPr>
                        <m:ctrlPr>
                          <a:rPr kumimoji="1" lang="en-US" altLang="ko-Kore-DE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ko-Kore-DE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kumimoji="1" lang="en-US" altLang="ko-Kore-DE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sSup>
                          <m:sSupPr>
                            <m:ctrlPr>
                              <a:rPr kumimoji="1" lang="en-US" altLang="ko-Kor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ko-Kor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ko-Kor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ore-DE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kumimoji="1" lang="en-US" altLang="ko-Kore-DE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kumimoji="1" lang="en-US" altLang="ko-Kore-DE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1" lang="en-US" altLang="ko-Kor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ore-DE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kumimoji="1" lang="en-US" altLang="ko-Kore-DE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1" lang="en-US" altLang="ko-Kor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ko-Kore-DE" b="0" i="1" smtClean="0">
                            <a:latin typeface="Cambria Math" panose="02040503050406030204" pitchFamily="18" charset="0"/>
                          </a:rPr>
                          <m:t>/2)</m:t>
                        </m:r>
                      </m:e>
                    </m:func>
                  </m:oMath>
                </a14:m>
                <a:r>
                  <a:rPr kumimoji="1" lang="en-US" altLang="ko-Kore-DE" dirty="0">
                    <a:latin typeface="Cambria" panose="02040503050406030204" pitchFamily="18" charset="0"/>
                  </a:rPr>
                  <a:t>.</a:t>
                </a:r>
                <a:endParaRPr kumimoji="1" lang="ko-Kore-DE" alt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973A71-098A-B648-BD7D-4B05046C8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11" y="4464498"/>
                <a:ext cx="5628272" cy="537968"/>
              </a:xfrm>
              <a:prstGeom prst="rect">
                <a:avLst/>
              </a:prstGeom>
              <a:blipFill>
                <a:blip r:embed="rId8"/>
                <a:stretch>
                  <a:fillRect l="-1577" t="-2273" b="-6818"/>
                </a:stretch>
              </a:blipFill>
            </p:spPr>
            <p:txBody>
              <a:bodyPr/>
              <a:lstStyle/>
              <a:p>
                <a:r>
                  <a:rPr lang="ko-Kore-DE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29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97C907-0065-E54B-8935-0751A6FB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815149"/>
            <a:ext cx="8061325" cy="294953"/>
          </a:xfrm>
        </p:spPr>
        <p:txBody>
          <a:bodyPr/>
          <a:lstStyle/>
          <a:p>
            <a:r>
              <a:rPr kumimoji="1" lang="en-US" altLang="ko-Kore-DE" sz="2000" dirty="0"/>
              <a:t>Performance Metrics</a:t>
            </a:r>
            <a:r>
              <a:rPr kumimoji="1" lang="en-US" altLang="ko-KR" sz="2000" dirty="0"/>
              <a:t>: Global Utility</a:t>
            </a:r>
            <a:endParaRPr kumimoji="1" lang="ko-Kore-DE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2124F0C7-A97C-D84E-842D-0DC1919592CC}"/>
                  </a:ext>
                </a:extLst>
              </p:cNvPr>
              <p:cNvSpPr/>
              <p:nvPr/>
            </p:nvSpPr>
            <p:spPr>
              <a:xfrm>
                <a:off x="2545153" y="3885215"/>
                <a:ext cx="4463129" cy="2049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endParaRPr kumimoji="1" lang="en-US" altLang="ko-Kore-DE" sz="1400" dirty="0"/>
              </a:p>
              <a:p>
                <a:pPr algn="l"/>
                <a:r>
                  <a:rPr kumimoji="1" lang="en-US" altLang="ko-Kore-DE" sz="1400" b="1" dirty="0"/>
                  <a:t>Global Utility </a:t>
                </a:r>
                <a:r>
                  <a:rPr kumimoji="1" lang="en-US" altLang="ko-Kore-DE" sz="1400" dirty="0"/>
                  <a:t>is defined by the multiplicative inverse of the convergence rate [6], i.e., </a:t>
                </a:r>
                <a:endParaRPr kumimoji="1" lang="en-US" altLang="ko-Kore-DE" sz="1400" b="1" dirty="0"/>
              </a:p>
              <a:p>
                <a:pPr algn="l"/>
                <a:r>
                  <a:rPr kumimoji="1" lang="en-US" altLang="ko-Kore-DE" sz="900" dirty="0"/>
                  <a:t>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DE" sz="14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𝒰</m:t>
                      </m:r>
                      <m:d>
                        <m:dPr>
                          <m:ctrlPr>
                            <a:rPr kumimoji="1" lang="en-US" altLang="ko-Kore-DE" sz="1400" b="1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1" lang="en-US" altLang="ko-Kore-DE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</m:d>
                      <m:r>
                        <a:rPr kumimoji="1" lang="en-US" altLang="ko-Kore-DE" sz="14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ko-Kore-DE" sz="1400" b="1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altLang="ko-Kore-DE" sz="1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ko-Kore-DE" sz="1400" b="1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ko-Kore-DE" sz="1400" b="1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ko-Kore-DE" sz="1400" b="1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ℒ</m:t>
                              </m:r>
                              <m:d>
                                <m:dPr>
                                  <m:ctrlPr>
                                    <a:rPr kumimoji="1" lang="en-US" altLang="ko-Kore-DE" sz="1400" b="1" i="1" dirty="0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1" lang="en-US" altLang="ko-Kore-DE" sz="1400" b="1" i="1" dirty="0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ko-Kore-DE" sz="1400" b="1" i="1" dirty="0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ko-Kore-DE" sz="1400" b="1" i="1" dirty="0" smtClean="0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ko-Kore-DE" sz="1400" b="0" i="1" dirty="0" smtClean="0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kumimoji="1" lang="en-US" altLang="ko-Kore-DE" sz="1400" b="1" i="1" dirty="0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kumimoji="1" lang="en-US" altLang="ko-Kore-DE" sz="1400" b="1" i="1" dirty="0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ko-Kore-DE" sz="1400" b="1" i="1" dirty="0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𝒥</m:t>
                                      </m:r>
                                    </m:e>
                                    <m:sup>
                                      <m:r>
                                        <a:rPr kumimoji="1" lang="en-US" altLang="ko-Kore-DE" sz="1400" b="1" i="1" dirty="0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ko-Kore-DE" sz="1400" b="0" i="1" dirty="0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𝑇</m:t>
                                      </m:r>
                                      <m:r>
                                        <a:rPr kumimoji="1" lang="en-US" altLang="ko-Kore-DE" sz="1400" b="1" i="1" dirty="0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1" lang="en-US" altLang="ko-Kore-DE" sz="1400" b="1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kumimoji="1" lang="en-US" altLang="ko-Kore-DE" sz="1400" b="1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ℒ</m:t>
                              </m:r>
                              <m:d>
                                <m:dPr>
                                  <m:ctrlPr>
                                    <a:rPr kumimoji="1" lang="en-US" altLang="ko-Kore-DE" sz="1400" b="1" i="1" dirty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1" lang="en-US" altLang="ko-Kore-DE" sz="1400" b="1" i="1" dirty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ko-Kore-DE" sz="1400" b="1" i="1" dirty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kumimoji="1" lang="en-US" altLang="ko-Kore-DE" sz="1400" b="1" i="1" dirty="0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kumimoji="1" lang="en-US" altLang="ko-Kore-DE" sz="1400" b="1" i="1" dirty="0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nary>
                                    <m:naryPr>
                                      <m:chr m:val="⋃"/>
                                      <m:limLoc m:val="subSup"/>
                                      <m:ctrlPr>
                                        <a:rPr kumimoji="1" lang="en-US" altLang="ko-Kore-DE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kumimoji="1" lang="en-US" altLang="ko-Kore-DE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kumimoji="1" lang="en-US" altLang="ko-Kore-DE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kumimoji="1" lang="en-US" altLang="ko-Kore-DE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𝐾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ko-Kore-DE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ko-Kore-DE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𝒟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ko-Kore-DE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d>
                        </m:den>
                      </m:f>
                      <m:r>
                        <a:rPr kumimoji="1" lang="en-US" altLang="ko-Kore-DE" sz="14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kumimoji="1" lang="en-US" altLang="ko-Kore-DE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kumimoji="1" lang="en-US" altLang="ko-Kore-DE" sz="9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ko-Kore-DE" sz="1400" b="1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1" lang="en-US" altLang="ko-Kore-DE" sz="1400" b="1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𝒘</m:t>
                        </m:r>
                      </m:e>
                      <m:sup>
                        <m:r>
                          <a:rPr kumimoji="1" lang="en-US" altLang="ko-Kore-DE" sz="1400" b="1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p>
                    <m:r>
                      <a:rPr kumimoji="1" lang="en-US" altLang="ko-Kore-DE" sz="14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kumimoji="1" lang="en-US" altLang="ko-Kore-DE" sz="1400" b="1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-US" altLang="ko-Kore-DE" sz="1400" b="1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kumimoji="1" lang="en-US" altLang="ko-Kore-DE" sz="14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𝑎𝑟𝑔</m:t>
                            </m:r>
                            <m:r>
                              <a:rPr kumimoji="1" lang="en-US" altLang="ko-Kore-DE" sz="1400" b="1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kumimoji="1" lang="en-US" altLang="ko-Kore-DE" sz="1400" b="0" i="0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min</m:t>
                            </m:r>
                          </m:e>
                          <m:lim>
                            <m:r>
                              <a:rPr kumimoji="1" lang="en-US" altLang="ko-Kore-DE" sz="1400" b="1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𝒘</m:t>
                            </m:r>
                            <m:r>
                              <a:rPr kumimoji="1" lang="en-US" altLang="ko-Kore-DE" sz="1400" b="1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kumimoji="1" lang="en-US" altLang="ko-Kore-DE" sz="1400" b="1" i="1" dirty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ore-DE" sz="1400" b="1" i="1" dirty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kumimoji="1" lang="en-US" altLang="ko-Kore-DE" sz="1400" b="0" i="1" dirty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𝑑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kumimoji="1" lang="en-US" altLang="ko-Kore-DE" sz="1400" b="1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ℒ</m:t>
                        </m:r>
                        <m:d>
                          <m:dPr>
                            <m:ctrlPr>
                              <a:rPr kumimoji="1" lang="en-US" altLang="ko-Kore-DE" sz="1400" b="1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ko-Kore-DE" sz="1400" b="1" i="1" dirty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ore-DE" sz="1400" b="1" i="1" dirty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𝒘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ko-Kore-DE" sz="1400" b="1" i="1" dirty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ko-Kore-DE" sz="1400" i="1" dirty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  <m:r>
                              <a:rPr kumimoji="1" lang="en-US" altLang="ko-Kore-DE" sz="1400" b="1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nary>
                              <m:naryPr>
                                <m:chr m:val="⋃"/>
                                <m:limLoc m:val="subSup"/>
                                <m:ctrlPr>
                                  <a:rPr kumimoji="1" lang="en-US" altLang="ko-Kore-DE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kumimoji="1" lang="en-US" altLang="ko-Kore-DE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kumimoji="1" lang="en-US" altLang="ko-Kore-DE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kumimoji="1" lang="en-US" altLang="ko-Kore-DE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kumimoji="1" lang="en-US" altLang="ko-Kor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ore-DE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𝒟</m:t>
                                    </m:r>
                                  </m:e>
                                  <m:sub>
                                    <m:r>
                                      <a:rPr kumimoji="1" lang="en-US" altLang="ko-Kore-DE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func>
                    <m:r>
                      <a:rPr kumimoji="1" lang="en-US" altLang="ko-Kore-DE" sz="14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kumimoji="1" lang="en-US" altLang="ko-Kore-DE" sz="1400" dirty="0"/>
                  <a:t> optimal weight vector</a:t>
                </a:r>
                <a:endParaRPr kumimoji="1" lang="en-US" altLang="ko-Kore-DE" sz="1400" b="1" dirty="0"/>
              </a:p>
              <a:p>
                <a:r>
                  <a:rPr kumimoji="1" lang="en-US" altLang="ko-Kore-DE" sz="1400" dirty="0"/>
                  <a:t> </a:t>
                </a:r>
              </a:p>
            </p:txBody>
          </p:sp>
        </mc:Choice>
        <mc:Fallback xmlns=""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2124F0C7-A97C-D84E-842D-0DC191959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153" y="3885215"/>
                <a:ext cx="4463129" cy="2049920"/>
              </a:xfrm>
              <a:prstGeom prst="rect">
                <a:avLst/>
              </a:prstGeom>
              <a:blipFill>
                <a:blip r:embed="rId3"/>
                <a:stretch>
                  <a:fillRect l="-568" b="-3681"/>
                </a:stretch>
              </a:blipFill>
            </p:spPr>
            <p:txBody>
              <a:bodyPr/>
              <a:lstStyle/>
              <a:p>
                <a:r>
                  <a:rPr lang="ko-Kore-DE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3E2C0C4-AC4A-F341-868A-210178F931AC}"/>
              </a:ext>
            </a:extLst>
          </p:cNvPr>
          <p:cNvSpPr txBox="1"/>
          <p:nvPr/>
        </p:nvSpPr>
        <p:spPr>
          <a:xfrm>
            <a:off x="539751" y="6188093"/>
            <a:ext cx="77269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de-DE" altLang="ko-Kore-DE" sz="300" dirty="0"/>
          </a:p>
          <a:p>
            <a:pPr algn="l"/>
            <a:r>
              <a:rPr kumimoji="1" lang="de-DE" altLang="ko-Kore-DE" sz="900" dirty="0"/>
              <a:t>[6] </a:t>
            </a:r>
            <a:r>
              <a:rPr lang="de-DE" altLang="ko-Kore-DE" sz="900" dirty="0"/>
              <a:t>A. </a:t>
            </a:r>
            <a:r>
              <a:rPr lang="de-DE" altLang="ko-Kore-DE" sz="900" dirty="0" err="1"/>
              <a:t>Rakhlin</a:t>
            </a:r>
            <a:r>
              <a:rPr lang="de-DE" altLang="ko-Kore-DE" sz="900" dirty="0"/>
              <a:t>, O. </a:t>
            </a:r>
            <a:r>
              <a:rPr lang="de-DE" altLang="ko-Kore-DE" sz="900" dirty="0" err="1"/>
              <a:t>Shamir</a:t>
            </a:r>
            <a:r>
              <a:rPr lang="de-DE" altLang="ko-Kore-DE" sz="900" dirty="0"/>
              <a:t>, </a:t>
            </a:r>
            <a:r>
              <a:rPr lang="de-DE" altLang="ko-Kore-DE" sz="900" dirty="0" err="1"/>
              <a:t>and</a:t>
            </a:r>
            <a:r>
              <a:rPr lang="de-DE" altLang="ko-Kore-DE" sz="900" dirty="0"/>
              <a:t> K. </a:t>
            </a:r>
            <a:r>
              <a:rPr lang="de-DE" altLang="ko-Kore-DE" sz="900" dirty="0" err="1"/>
              <a:t>Sridharan</a:t>
            </a:r>
            <a:r>
              <a:rPr lang="de-DE" altLang="ko-Kore-DE" sz="900" dirty="0"/>
              <a:t>, “Making </a:t>
            </a:r>
            <a:r>
              <a:rPr lang="de-DE" altLang="ko-Kore-DE" sz="900" dirty="0" err="1"/>
              <a:t>gradient</a:t>
            </a:r>
            <a:r>
              <a:rPr lang="de-DE" altLang="ko-Kore-DE" sz="900" dirty="0"/>
              <a:t> </a:t>
            </a:r>
            <a:r>
              <a:rPr lang="de-DE" altLang="ko-Kore-DE" sz="900" dirty="0" err="1"/>
              <a:t>descent</a:t>
            </a:r>
            <a:r>
              <a:rPr lang="de-DE" altLang="ko-Kore-DE" sz="900" dirty="0"/>
              <a:t> optimal </a:t>
            </a:r>
            <a:r>
              <a:rPr lang="de-DE" altLang="ko-Kore-DE" sz="900" dirty="0" err="1"/>
              <a:t>for</a:t>
            </a:r>
            <a:r>
              <a:rPr lang="de-DE" altLang="ko-Kore-DE" sz="900" dirty="0"/>
              <a:t> </a:t>
            </a:r>
            <a:r>
              <a:rPr lang="de-DE" altLang="ko-Kore-DE" sz="900" dirty="0" err="1"/>
              <a:t>strongly</a:t>
            </a:r>
            <a:r>
              <a:rPr lang="de-DE" altLang="ko-Kore-DE" sz="900" dirty="0"/>
              <a:t> </a:t>
            </a:r>
            <a:r>
              <a:rPr lang="de-DE" altLang="ko-Kore-DE" sz="900" dirty="0" err="1"/>
              <a:t>convex</a:t>
            </a:r>
            <a:r>
              <a:rPr lang="de-DE" altLang="ko-Kore-DE" sz="900" dirty="0"/>
              <a:t> </a:t>
            </a:r>
            <a:r>
              <a:rPr lang="de-DE" altLang="ko-Kore-DE" sz="900" dirty="0" err="1"/>
              <a:t>stochastic</a:t>
            </a:r>
            <a:r>
              <a:rPr lang="de-DE" altLang="ko-Kore-DE" sz="900" dirty="0"/>
              <a:t> </a:t>
            </a:r>
            <a:r>
              <a:rPr lang="de-DE" altLang="ko-Kore-DE" sz="900" dirty="0" err="1"/>
              <a:t>optimization</a:t>
            </a:r>
            <a:r>
              <a:rPr lang="de-DE" altLang="ko-Kore-DE" sz="900" dirty="0"/>
              <a:t>,” [Online]. </a:t>
            </a:r>
            <a:r>
              <a:rPr lang="de-DE" altLang="ko-Kore-DE" sz="900" dirty="0" err="1"/>
              <a:t>Available</a:t>
            </a:r>
            <a:r>
              <a:rPr lang="de-DE" altLang="ko-Kore-DE" sz="900" dirty="0"/>
              <a:t>: </a:t>
            </a:r>
            <a:r>
              <a:rPr lang="de-DE" altLang="ko-Kore-DE" sz="900" i="1" dirty="0" err="1"/>
              <a:t>arxiv.org</a:t>
            </a:r>
            <a:r>
              <a:rPr lang="de-DE" altLang="ko-Kore-DE" sz="900" i="1" dirty="0"/>
              <a:t>/</a:t>
            </a:r>
            <a:r>
              <a:rPr lang="de-DE" altLang="ko-Kore-DE" sz="900" i="1" dirty="0" err="1"/>
              <a:t>pdf</a:t>
            </a:r>
            <a:r>
              <a:rPr lang="de-DE" altLang="ko-Kore-DE" sz="900" i="1" dirty="0"/>
              <a:t>/1109.564</a:t>
            </a:r>
            <a:r>
              <a:rPr lang="de-DE" altLang="ko-Kore-DE" sz="900" dirty="0"/>
              <a:t>7, </a:t>
            </a:r>
            <a:r>
              <a:rPr lang="de-DE" altLang="ko-Kore-DE" sz="900" dirty="0" err="1"/>
              <a:t>Dec</a:t>
            </a:r>
            <a:r>
              <a:rPr lang="de-DE" altLang="ko-Kore-DE" sz="900" dirty="0"/>
              <a:t>. 2012.</a:t>
            </a:r>
          </a:p>
        </p:txBody>
      </p: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B39A167C-6AAA-8F49-B7B9-87D9A4C36078}"/>
              </a:ext>
            </a:extLst>
          </p:cNvPr>
          <p:cNvGrpSpPr/>
          <p:nvPr/>
        </p:nvGrpSpPr>
        <p:grpSpPr>
          <a:xfrm>
            <a:off x="2846257" y="2653879"/>
            <a:ext cx="847064" cy="926614"/>
            <a:chOff x="2551845" y="4187915"/>
            <a:chExt cx="847064" cy="926614"/>
          </a:xfrm>
        </p:grpSpPr>
        <p:pic>
          <p:nvPicPr>
            <p:cNvPr id="87" name="그림 86">
              <a:extLst>
                <a:ext uri="{FF2B5EF4-FFF2-40B4-BE49-F238E27FC236}">
                  <a16:creationId xmlns:a16="http://schemas.microsoft.com/office/drawing/2014/main" id="{5E59C640-EB9A-9A4E-837A-498BCBA873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648" t="15542" r="17123" b="14197"/>
            <a:stretch/>
          </p:blipFill>
          <p:spPr>
            <a:xfrm>
              <a:off x="2551845" y="4187915"/>
              <a:ext cx="847064" cy="926614"/>
            </a:xfrm>
            <a:prstGeom prst="rect">
              <a:avLst/>
            </a:prstGeom>
          </p:spPr>
        </p:pic>
        <p:pic>
          <p:nvPicPr>
            <p:cNvPr id="88" name="그림 87">
              <a:extLst>
                <a:ext uri="{FF2B5EF4-FFF2-40B4-BE49-F238E27FC236}">
                  <a16:creationId xmlns:a16="http://schemas.microsoft.com/office/drawing/2014/main" id="{031DF176-EE10-AD47-97FF-18E44110B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3209" y="4276893"/>
              <a:ext cx="386886" cy="322832"/>
            </a:xfrm>
            <a:prstGeom prst="rect">
              <a:avLst/>
            </a:prstGeom>
          </p:spPr>
        </p:pic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F3BF33D0-3ABE-C248-AE3F-AFE15BD24092}"/>
              </a:ext>
            </a:extLst>
          </p:cNvPr>
          <p:cNvGrpSpPr/>
          <p:nvPr/>
        </p:nvGrpSpPr>
        <p:grpSpPr>
          <a:xfrm>
            <a:off x="4062702" y="1128566"/>
            <a:ext cx="1018595" cy="926614"/>
            <a:chOff x="1763703" y="2698497"/>
            <a:chExt cx="1018595" cy="926614"/>
          </a:xfrm>
        </p:grpSpPr>
        <p:pic>
          <p:nvPicPr>
            <p:cNvPr id="85" name="그림 84">
              <a:extLst>
                <a:ext uri="{FF2B5EF4-FFF2-40B4-BE49-F238E27FC236}">
                  <a16:creationId xmlns:a16="http://schemas.microsoft.com/office/drawing/2014/main" id="{1F7E1F65-A38C-B146-AA6A-9C5814012D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2626"/>
            <a:stretch/>
          </p:blipFill>
          <p:spPr>
            <a:xfrm>
              <a:off x="1763703" y="2698497"/>
              <a:ext cx="1018595" cy="926614"/>
            </a:xfrm>
            <a:prstGeom prst="rect">
              <a:avLst/>
            </a:prstGeom>
          </p:spPr>
        </p:pic>
        <p:pic>
          <p:nvPicPr>
            <p:cNvPr id="86" name="그림 85">
              <a:extLst>
                <a:ext uri="{FF2B5EF4-FFF2-40B4-BE49-F238E27FC236}">
                  <a16:creationId xmlns:a16="http://schemas.microsoft.com/office/drawing/2014/main" id="{D18F8736-24B2-E443-AD0D-007A76425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54226" y="3055745"/>
              <a:ext cx="500609" cy="417727"/>
            </a:xfrm>
            <a:prstGeom prst="rect">
              <a:avLst/>
            </a:prstGeom>
          </p:spPr>
        </p:pic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5A420DEE-B0D3-064F-BDB7-433F78453957}"/>
              </a:ext>
            </a:extLst>
          </p:cNvPr>
          <p:cNvGrpSpPr/>
          <p:nvPr/>
        </p:nvGrpSpPr>
        <p:grpSpPr>
          <a:xfrm>
            <a:off x="4148468" y="2653879"/>
            <a:ext cx="847064" cy="926614"/>
            <a:chOff x="2809345" y="4187915"/>
            <a:chExt cx="847064" cy="926614"/>
          </a:xfrm>
        </p:grpSpPr>
        <p:pic>
          <p:nvPicPr>
            <p:cNvPr id="83" name="그림 82">
              <a:extLst>
                <a:ext uri="{FF2B5EF4-FFF2-40B4-BE49-F238E27FC236}">
                  <a16:creationId xmlns:a16="http://schemas.microsoft.com/office/drawing/2014/main" id="{65341094-7241-BF4B-B88E-000EA9492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648" t="15542" r="17123" b="14197"/>
            <a:stretch/>
          </p:blipFill>
          <p:spPr>
            <a:xfrm>
              <a:off x="2809345" y="4187915"/>
              <a:ext cx="847064" cy="926614"/>
            </a:xfrm>
            <a:prstGeom prst="rect">
              <a:avLst/>
            </a:prstGeom>
          </p:spPr>
        </p:pic>
        <p:pic>
          <p:nvPicPr>
            <p:cNvPr id="84" name="그림 83">
              <a:extLst>
                <a:ext uri="{FF2B5EF4-FFF2-40B4-BE49-F238E27FC236}">
                  <a16:creationId xmlns:a16="http://schemas.microsoft.com/office/drawing/2014/main" id="{9038CAA4-0D85-8F42-91B1-4FDC613CC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0709" y="4276893"/>
              <a:ext cx="386886" cy="322832"/>
            </a:xfrm>
            <a:prstGeom prst="rect">
              <a:avLst/>
            </a:prstGeom>
          </p:spPr>
        </p:pic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C24C70B0-E413-3549-A66D-D39E6E2012C4}"/>
              </a:ext>
            </a:extLst>
          </p:cNvPr>
          <p:cNvGrpSpPr/>
          <p:nvPr/>
        </p:nvGrpSpPr>
        <p:grpSpPr>
          <a:xfrm>
            <a:off x="5450679" y="2653879"/>
            <a:ext cx="847064" cy="926614"/>
            <a:chOff x="3066845" y="4187915"/>
            <a:chExt cx="847064" cy="926614"/>
          </a:xfrm>
        </p:grpSpPr>
        <p:pic>
          <p:nvPicPr>
            <p:cNvPr id="81" name="그림 80">
              <a:extLst>
                <a:ext uri="{FF2B5EF4-FFF2-40B4-BE49-F238E27FC236}">
                  <a16:creationId xmlns:a16="http://schemas.microsoft.com/office/drawing/2014/main" id="{85E871BE-4476-1945-955B-6BBE461997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648" t="15542" r="17123" b="14197"/>
            <a:stretch/>
          </p:blipFill>
          <p:spPr>
            <a:xfrm>
              <a:off x="3066845" y="4187915"/>
              <a:ext cx="847064" cy="926614"/>
            </a:xfrm>
            <a:prstGeom prst="rect">
              <a:avLst/>
            </a:prstGeom>
          </p:spPr>
        </p:pic>
        <p:pic>
          <p:nvPicPr>
            <p:cNvPr id="82" name="그림 81">
              <a:extLst>
                <a:ext uri="{FF2B5EF4-FFF2-40B4-BE49-F238E27FC236}">
                  <a16:creationId xmlns:a16="http://schemas.microsoft.com/office/drawing/2014/main" id="{E9512274-930A-FB4E-A4D0-B1E0D9869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8209" y="4276893"/>
              <a:ext cx="386886" cy="322832"/>
            </a:xfrm>
            <a:prstGeom prst="rect">
              <a:avLst/>
            </a:prstGeom>
          </p:spPr>
        </p:pic>
      </p:grpSp>
      <p:cxnSp>
        <p:nvCxnSpPr>
          <p:cNvPr id="72" name="꺾인 연결선[E] 71">
            <a:extLst>
              <a:ext uri="{FF2B5EF4-FFF2-40B4-BE49-F238E27FC236}">
                <a16:creationId xmlns:a16="http://schemas.microsoft.com/office/drawing/2014/main" id="{A04A83EA-2E3E-6449-BFE5-C07BE5BA9BD1}"/>
              </a:ext>
            </a:extLst>
          </p:cNvPr>
          <p:cNvCxnSpPr>
            <a:cxnSpLocks/>
            <a:stCxn id="85" idx="2"/>
            <a:endCxn id="87" idx="0"/>
          </p:cNvCxnSpPr>
          <p:nvPr/>
        </p:nvCxnSpPr>
        <p:spPr bwMode="auto">
          <a:xfrm rot="5400000">
            <a:off x="3621546" y="1703424"/>
            <a:ext cx="598699" cy="1302211"/>
          </a:xfrm>
          <a:prstGeom prst="bentConnector3">
            <a:avLst/>
          </a:prstGeom>
          <a:solidFill>
            <a:schemeClr val="tx2"/>
          </a:solidFill>
          <a:ln w="19050" cap="flat" cmpd="sng" algn="ctr">
            <a:solidFill>
              <a:schemeClr val="accent1">
                <a:alpha val="73521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꺾인 연결선[E] 72">
            <a:extLst>
              <a:ext uri="{FF2B5EF4-FFF2-40B4-BE49-F238E27FC236}">
                <a16:creationId xmlns:a16="http://schemas.microsoft.com/office/drawing/2014/main" id="{2B39F7EC-A123-4D4D-B938-224FBDE4FDA0}"/>
              </a:ext>
            </a:extLst>
          </p:cNvPr>
          <p:cNvCxnSpPr>
            <a:cxnSpLocks/>
            <a:stCxn id="85" idx="2"/>
            <a:endCxn id="81" idx="0"/>
          </p:cNvCxnSpPr>
          <p:nvPr/>
        </p:nvCxnSpPr>
        <p:spPr bwMode="auto">
          <a:xfrm rot="16200000" flipH="1">
            <a:off x="4923756" y="1703423"/>
            <a:ext cx="598699" cy="1302211"/>
          </a:xfrm>
          <a:prstGeom prst="bentConnector3">
            <a:avLst/>
          </a:prstGeom>
          <a:solidFill>
            <a:schemeClr val="tx2"/>
          </a:solidFill>
          <a:ln w="19050" cap="flat" cmpd="sng" algn="ctr">
            <a:solidFill>
              <a:schemeClr val="accent1">
                <a:alpha val="73521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" name="직선 화살표 연결선 73">
            <a:extLst>
              <a:ext uri="{FF2B5EF4-FFF2-40B4-BE49-F238E27FC236}">
                <a16:creationId xmlns:a16="http://schemas.microsoft.com/office/drawing/2014/main" id="{55F1C858-3B13-E54B-B018-06D72594ADA9}"/>
              </a:ext>
            </a:extLst>
          </p:cNvPr>
          <p:cNvCxnSpPr>
            <a:cxnSpLocks/>
            <a:stCxn id="85" idx="2"/>
            <a:endCxn id="83" idx="0"/>
          </p:cNvCxnSpPr>
          <p:nvPr/>
        </p:nvCxnSpPr>
        <p:spPr bwMode="auto">
          <a:xfrm>
            <a:off x="4572000" y="2055180"/>
            <a:ext cx="0" cy="598699"/>
          </a:xfrm>
          <a:prstGeom prst="straightConnector1">
            <a:avLst/>
          </a:prstGeom>
          <a:solidFill>
            <a:schemeClr val="tx2"/>
          </a:solidFill>
          <a:ln w="19050" cap="flat" cmpd="sng" algn="ctr">
            <a:solidFill>
              <a:schemeClr val="accent1">
                <a:alpha val="73521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20D98B26-1EE7-6D4B-BFF1-823B7DD8BF98}"/>
              </a:ext>
            </a:extLst>
          </p:cNvPr>
          <p:cNvSpPr txBox="1"/>
          <p:nvPr/>
        </p:nvSpPr>
        <p:spPr>
          <a:xfrm>
            <a:off x="4995532" y="1533416"/>
            <a:ext cx="1154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Global Model</a:t>
            </a:r>
            <a:endParaRPr kumimoji="1" lang="ko-Kore-DE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99AA6A1-66C2-5E43-9B8D-974F8C9468B5}"/>
              </a:ext>
            </a:extLst>
          </p:cNvPr>
          <p:cNvSpPr txBox="1"/>
          <p:nvPr/>
        </p:nvSpPr>
        <p:spPr>
          <a:xfrm>
            <a:off x="6150015" y="2765773"/>
            <a:ext cx="1075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 Model</a:t>
            </a:r>
            <a:endParaRPr kumimoji="1" lang="ko-Kore-DE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7" name="그림 76">
            <a:extLst>
              <a:ext uri="{FF2B5EF4-FFF2-40B4-BE49-F238E27FC236}">
                <a16:creationId xmlns:a16="http://schemas.microsoft.com/office/drawing/2014/main" id="{A3C1027E-2228-5142-A400-281BD5E6A6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8254" y="3214056"/>
            <a:ext cx="302262" cy="302262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id="{7A06AAA7-F094-334D-805D-38D1FF3B55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9842" y="3214056"/>
            <a:ext cx="302262" cy="302262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9F1578B8-BF14-A140-89A8-68332670E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1431" y="3214056"/>
            <a:ext cx="302262" cy="302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0CD85AA-2E8F-0843-A703-FA30D97DC210}"/>
                  </a:ext>
                </a:extLst>
              </p:cNvPr>
              <p:cNvSpPr txBox="1"/>
              <p:nvPr/>
            </p:nvSpPr>
            <p:spPr>
              <a:xfrm>
                <a:off x="6123014" y="3585512"/>
                <a:ext cx="7469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ko-Kore-DE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DE" b="1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ko-Kore-DE" b="1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𝒟</m:t>
                        </m:r>
                      </m:e>
                      <m:sub>
                        <m:r>
                          <a:rPr kumimoji="1" lang="en-US" altLang="ko-Kore-DE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kumimoji="1" lang="ko-Kore-DE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0CD85AA-2E8F-0843-A703-FA30D97DC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014" y="3585512"/>
                <a:ext cx="746999" cy="276999"/>
              </a:xfrm>
              <a:prstGeom prst="rect">
                <a:avLst/>
              </a:prstGeom>
              <a:blipFill>
                <a:blip r:embed="rId8"/>
                <a:stretch>
                  <a:fillRect t="-4348" b="-13043"/>
                </a:stretch>
              </a:blipFill>
            </p:spPr>
            <p:txBody>
              <a:bodyPr/>
              <a:lstStyle/>
              <a:p>
                <a:r>
                  <a:rPr lang="ko-Kore-DE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직사각형 22">
            <a:extLst>
              <a:ext uri="{FF2B5EF4-FFF2-40B4-BE49-F238E27FC236}">
                <a16:creationId xmlns:a16="http://schemas.microsoft.com/office/drawing/2014/main" id="{1537D4C8-559F-7F49-8A31-1B82E0CC051B}"/>
              </a:ext>
            </a:extLst>
          </p:cNvPr>
          <p:cNvSpPr/>
          <p:nvPr/>
        </p:nvSpPr>
        <p:spPr bwMode="auto">
          <a:xfrm>
            <a:off x="2618685" y="2038825"/>
            <a:ext cx="4587726" cy="1892880"/>
          </a:xfrm>
          <a:prstGeom prst="rect">
            <a:avLst/>
          </a:prstGeom>
          <a:solidFill>
            <a:schemeClr val="bg1">
              <a:alpha val="5996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ore-DE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97C907-0065-E54B-8935-0751A6FB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7" y="820676"/>
            <a:ext cx="8061325" cy="282000"/>
          </a:xfrm>
        </p:spPr>
        <p:txBody>
          <a:bodyPr/>
          <a:lstStyle/>
          <a:p>
            <a:r>
              <a:rPr kumimoji="1" lang="en-US" altLang="ko-Kore-DE" dirty="0"/>
              <a:t>Performance Metrics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/>
              <a:t>Transmission Rate</a:t>
            </a:r>
            <a:endParaRPr kumimoji="1" lang="ko-Kore-DE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2124F0C7-A97C-D84E-842D-0DC1919592CC}"/>
                  </a:ext>
                </a:extLst>
              </p:cNvPr>
              <p:cNvSpPr/>
              <p:nvPr/>
            </p:nvSpPr>
            <p:spPr>
              <a:xfrm>
                <a:off x="2491261" y="4504279"/>
                <a:ext cx="4393290" cy="2353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kumimoji="1" lang="en-US" altLang="ko-Kore-DE" sz="1400" b="1" dirty="0"/>
                  <a:t>Transmission rate </a:t>
                </a:r>
                <a:r>
                  <a:rPr kumimoji="1" lang="en-US" altLang="ko-Kore-DE" sz="1400" dirty="0"/>
                  <a:t>is defined by the </a:t>
                </a:r>
                <a:r>
                  <a:rPr kumimoji="1" lang="en-US" altLang="ko-Kore-DE" sz="1400" u="sng" dirty="0"/>
                  <a:t>differential entropy</a:t>
                </a:r>
                <a:r>
                  <a:rPr kumimoji="1" lang="en-US" altLang="ko-Kore-DE" sz="1400" dirty="0"/>
                  <a:t> of a noisy gradient:</a:t>
                </a:r>
              </a:p>
              <a:p>
                <a:pPr algn="l"/>
                <a:endParaRPr kumimoji="1" lang="en-US" altLang="ko-Kore-DE" sz="14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DE" sz="1400" b="1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ko-Kore-DE" sz="1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ko-Kore-DE" sz="1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𝑡𝑟</m:t>
                          </m:r>
                          <m:r>
                            <a:rPr kumimoji="1" lang="en-US" altLang="ko-Kore-DE" sz="1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kumimoji="1" lang="en-US" altLang="ko-Kore-DE" sz="1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ko-Kore-DE" sz="14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kumimoji="1" lang="en-US" altLang="ko-Kore-DE" sz="1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h</m:t>
                      </m:r>
                      <m:d>
                        <m:dPr>
                          <m:ctrlPr>
                            <a:rPr kumimoji="1" lang="en-US" altLang="ko-Kore-DE" sz="1400" b="1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ko-Kore-DE" sz="1400" i="1" smtClean="0">
                                  <a:solidFill>
                                    <a:srgbClr val="E05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kumimoji="1" lang="en-US" altLang="ko-Kore-DE" sz="1400" i="1">
                                      <a:solidFill>
                                        <a:srgbClr val="E053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ko-Kore-DE" sz="1400" b="1" i="1">
                                      <a:solidFill>
                                        <a:srgbClr val="E053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ko-Kore-DE" sz="1400" i="1">
                                  <a:solidFill>
                                    <a:srgbClr val="E05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kumimoji="1" lang="en-US" altLang="ko-Kore-DE" sz="1400" i="1">
                                      <a:solidFill>
                                        <a:srgbClr val="E053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ko-Kore-DE" sz="1400" i="1">
                                      <a:solidFill>
                                        <a:srgbClr val="E053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kumimoji="1" lang="en-US" altLang="ko-Kore-DE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1" lang="en-US" altLang="ko-Kore-DE" sz="1400" b="1" dirty="0"/>
              </a:p>
              <a:p>
                <a:pPr algn="l"/>
                <a:endParaRPr kumimoji="1" lang="en-US" altLang="ko-Kore-DE" sz="1400" b="1" dirty="0"/>
              </a:p>
              <a:p>
                <a:pPr marL="171450" indent="-171450" algn="l">
                  <a:buFont typeface="Arial" panose="020B0604020202020204" pitchFamily="34" charset="0"/>
                  <a:buChar char="•"/>
                </a:pPr>
                <a:r>
                  <a:rPr kumimoji="1" lang="en-US" altLang="ko-Kore-DE" sz="1400" dirty="0"/>
                  <a:t>Lossless communication is assumed</a:t>
                </a:r>
                <a:r>
                  <a:rPr kumimoji="1" lang="en-US" altLang="ko-KR" sz="1400" dirty="0"/>
                  <a:t>.</a:t>
                </a:r>
              </a:p>
              <a:p>
                <a:pPr marL="171450" indent="-171450" algn="l">
                  <a:buFont typeface="Arial" panose="020B0604020202020204" pitchFamily="34" charset="0"/>
                  <a:buChar char="•"/>
                </a:pPr>
                <a:r>
                  <a:rPr kumimoji="1" lang="en-US" altLang="ko-Kore-DE" sz="1400" dirty="0"/>
                  <a:t>The transmission rate is associated with only the uplink.</a:t>
                </a:r>
                <a:endParaRPr kumimoji="1" lang="ko-Kore-DE" altLang="en-US" sz="1400" dirty="0"/>
              </a:p>
              <a:p>
                <a:pPr algn="l"/>
                <a:endParaRPr kumimoji="1" lang="en-US" altLang="ko-Kore-DE" sz="1400" b="1" dirty="0"/>
              </a:p>
              <a:p>
                <a:r>
                  <a:rPr kumimoji="1" lang="en-US" altLang="ko-Kore-DE" sz="1400" dirty="0"/>
                  <a:t> </a:t>
                </a:r>
              </a:p>
            </p:txBody>
          </p:sp>
        </mc:Choice>
        <mc:Fallback xmlns=""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2124F0C7-A97C-D84E-842D-0DC191959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261" y="4504279"/>
                <a:ext cx="4393290" cy="2353721"/>
              </a:xfrm>
              <a:prstGeom prst="rect">
                <a:avLst/>
              </a:prstGeom>
              <a:blipFill>
                <a:blip r:embed="rId3"/>
                <a:stretch>
                  <a:fillRect l="-578" t="-538"/>
                </a:stretch>
              </a:blipFill>
            </p:spPr>
            <p:txBody>
              <a:bodyPr/>
              <a:lstStyle/>
              <a:p>
                <a:r>
                  <a:rPr lang="ko-Kore-DE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그룹 4">
            <a:extLst>
              <a:ext uri="{FF2B5EF4-FFF2-40B4-BE49-F238E27FC236}">
                <a16:creationId xmlns:a16="http://schemas.microsoft.com/office/drawing/2014/main" id="{E510333E-FF4A-8C4B-BBEA-3DD602D14C05}"/>
              </a:ext>
            </a:extLst>
          </p:cNvPr>
          <p:cNvGrpSpPr/>
          <p:nvPr/>
        </p:nvGrpSpPr>
        <p:grpSpPr>
          <a:xfrm>
            <a:off x="2906378" y="2962902"/>
            <a:ext cx="847064" cy="926614"/>
            <a:chOff x="2551845" y="4187915"/>
            <a:chExt cx="847064" cy="926614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9374206B-00D3-FF4E-BB9C-AE16A8E6C3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648" t="15542" r="17123" b="14197"/>
            <a:stretch/>
          </p:blipFill>
          <p:spPr>
            <a:xfrm>
              <a:off x="2551845" y="4187915"/>
              <a:ext cx="847064" cy="926614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A17D99B6-B72F-934B-9880-422105588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3209" y="4276893"/>
              <a:ext cx="386886" cy="322832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78BAB907-6929-3549-8F2E-33EC67A08394}"/>
              </a:ext>
            </a:extLst>
          </p:cNvPr>
          <p:cNvGrpSpPr/>
          <p:nvPr/>
        </p:nvGrpSpPr>
        <p:grpSpPr>
          <a:xfrm>
            <a:off x="4122823" y="1437589"/>
            <a:ext cx="1018595" cy="926614"/>
            <a:chOff x="1763703" y="2698497"/>
            <a:chExt cx="1018595" cy="926614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32A00D5B-BA78-C748-96BE-49961521C3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2626"/>
            <a:stretch/>
          </p:blipFill>
          <p:spPr>
            <a:xfrm>
              <a:off x="1763703" y="2698497"/>
              <a:ext cx="1018595" cy="926614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60D8F43A-4E37-E74C-9C68-82CC3C254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54226" y="3055745"/>
              <a:ext cx="500609" cy="417727"/>
            </a:xfrm>
            <a:prstGeom prst="rect">
              <a:avLst/>
            </a:prstGeom>
          </p:spPr>
        </p:pic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330F5A6-FCEF-8E46-B76E-5B6914D9A8D9}"/>
              </a:ext>
            </a:extLst>
          </p:cNvPr>
          <p:cNvGrpSpPr/>
          <p:nvPr/>
        </p:nvGrpSpPr>
        <p:grpSpPr>
          <a:xfrm>
            <a:off x="4208589" y="2962902"/>
            <a:ext cx="847064" cy="926614"/>
            <a:chOff x="2809345" y="4187915"/>
            <a:chExt cx="847064" cy="926614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6B142503-FEE6-0D41-AC14-290396FE53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648" t="15542" r="17123" b="14197"/>
            <a:stretch/>
          </p:blipFill>
          <p:spPr>
            <a:xfrm>
              <a:off x="2809345" y="4187915"/>
              <a:ext cx="847064" cy="926614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A6CDB5F9-F5B3-EB44-BFA1-18411A516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0709" y="4276893"/>
              <a:ext cx="386886" cy="322832"/>
            </a:xfrm>
            <a:prstGeom prst="rect">
              <a:avLst/>
            </a:prstGeom>
          </p:spPr>
        </p:pic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BD04DF39-E155-1A45-9E20-2BDCEB22243A}"/>
              </a:ext>
            </a:extLst>
          </p:cNvPr>
          <p:cNvGrpSpPr/>
          <p:nvPr/>
        </p:nvGrpSpPr>
        <p:grpSpPr>
          <a:xfrm>
            <a:off x="5510800" y="2962902"/>
            <a:ext cx="847064" cy="926614"/>
            <a:chOff x="3066845" y="4187915"/>
            <a:chExt cx="847064" cy="926614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337491E9-7BEA-8446-A758-A0CF9C390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648" t="15542" r="17123" b="14197"/>
            <a:stretch/>
          </p:blipFill>
          <p:spPr>
            <a:xfrm>
              <a:off x="3066845" y="4187915"/>
              <a:ext cx="847064" cy="926614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61302D8E-CFBC-EE42-B29C-462967147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8209" y="4276893"/>
              <a:ext cx="386886" cy="322832"/>
            </a:xfrm>
            <a:prstGeom prst="rect">
              <a:avLst/>
            </a:prstGeom>
          </p:spPr>
        </p:pic>
      </p:grpSp>
      <p:cxnSp>
        <p:nvCxnSpPr>
          <p:cNvPr id="17" name="꺾인 연결선[E] 16">
            <a:extLst>
              <a:ext uri="{FF2B5EF4-FFF2-40B4-BE49-F238E27FC236}">
                <a16:creationId xmlns:a16="http://schemas.microsoft.com/office/drawing/2014/main" id="{2BFE9D56-1621-844D-9660-09D68AB87DEF}"/>
              </a:ext>
            </a:extLst>
          </p:cNvPr>
          <p:cNvCxnSpPr>
            <a:cxnSpLocks/>
            <a:stCxn id="9" idx="2"/>
            <a:endCxn id="6" idx="0"/>
          </p:cNvCxnSpPr>
          <p:nvPr/>
        </p:nvCxnSpPr>
        <p:spPr bwMode="auto">
          <a:xfrm rot="5400000">
            <a:off x="3681667" y="2012447"/>
            <a:ext cx="598699" cy="1302211"/>
          </a:xfrm>
          <a:prstGeom prst="bentConnector3">
            <a:avLst/>
          </a:prstGeom>
          <a:solidFill>
            <a:schemeClr val="tx2"/>
          </a:solidFill>
          <a:ln w="19050" cap="flat" cmpd="sng" algn="ctr">
            <a:solidFill>
              <a:schemeClr val="accent1">
                <a:alpha val="32216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꺾인 연결선[E] 18">
            <a:extLst>
              <a:ext uri="{FF2B5EF4-FFF2-40B4-BE49-F238E27FC236}">
                <a16:creationId xmlns:a16="http://schemas.microsoft.com/office/drawing/2014/main" id="{20A5D222-09AB-FA4A-84AD-CD8D345A5E04}"/>
              </a:ext>
            </a:extLst>
          </p:cNvPr>
          <p:cNvCxnSpPr>
            <a:cxnSpLocks/>
            <a:stCxn id="9" idx="2"/>
            <a:endCxn id="15" idx="0"/>
          </p:cNvCxnSpPr>
          <p:nvPr/>
        </p:nvCxnSpPr>
        <p:spPr bwMode="auto">
          <a:xfrm rot="16200000" flipH="1">
            <a:off x="4983877" y="2012446"/>
            <a:ext cx="598699" cy="1302211"/>
          </a:xfrm>
          <a:prstGeom prst="bentConnector3">
            <a:avLst/>
          </a:prstGeom>
          <a:solidFill>
            <a:schemeClr val="tx2"/>
          </a:solidFill>
          <a:ln w="19050" cap="flat" cmpd="sng" algn="ctr">
            <a:solidFill>
              <a:schemeClr val="accent1">
                <a:alpha val="32216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619E57A4-A5C0-964B-8F0E-825B23687F48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 bwMode="auto">
          <a:xfrm>
            <a:off x="4632121" y="2364203"/>
            <a:ext cx="0" cy="598699"/>
          </a:xfrm>
          <a:prstGeom prst="straightConnector1">
            <a:avLst/>
          </a:prstGeom>
          <a:solidFill>
            <a:schemeClr val="tx2"/>
          </a:solidFill>
          <a:ln w="19050" cap="flat" cmpd="sng" algn="ctr">
            <a:solidFill>
              <a:schemeClr val="accent1">
                <a:alpha val="32216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615F372-778D-3F4D-84D8-E7959E90628E}"/>
              </a:ext>
            </a:extLst>
          </p:cNvPr>
          <p:cNvSpPr txBox="1"/>
          <p:nvPr/>
        </p:nvSpPr>
        <p:spPr>
          <a:xfrm>
            <a:off x="5055653" y="1842439"/>
            <a:ext cx="1154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Global Model</a:t>
            </a:r>
            <a:endParaRPr kumimoji="1" lang="ko-Kore-DE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5AB453-7DEF-B54E-A83C-BA8F9082DAB6}"/>
              </a:ext>
            </a:extLst>
          </p:cNvPr>
          <p:cNvSpPr txBox="1"/>
          <p:nvPr/>
        </p:nvSpPr>
        <p:spPr>
          <a:xfrm>
            <a:off x="6210136" y="3074796"/>
            <a:ext cx="1075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 Model</a:t>
            </a:r>
            <a:endParaRPr kumimoji="1" lang="ko-Kore-DE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323D2B45-DCA0-4F42-B98E-CBFB92729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8375" y="3523079"/>
            <a:ext cx="302262" cy="302262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43B83FBD-2CAC-D547-B35C-E5784A967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9963" y="3523079"/>
            <a:ext cx="302262" cy="302262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BB9E4F06-0286-B745-B209-E9DD6521DE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1552" y="3523079"/>
            <a:ext cx="302262" cy="302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7E6F979-CB3A-1A45-B139-BE55BA110444}"/>
                  </a:ext>
                </a:extLst>
              </p:cNvPr>
              <p:cNvSpPr txBox="1"/>
              <p:nvPr/>
            </p:nvSpPr>
            <p:spPr>
              <a:xfrm>
                <a:off x="6183135" y="3894535"/>
                <a:ext cx="7469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ko-Kore-DE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DE" b="1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ko-Kore-DE" b="1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𝒟</m:t>
                        </m:r>
                      </m:e>
                      <m:sub>
                        <m:r>
                          <a:rPr kumimoji="1" lang="en-US" altLang="ko-Kore-DE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kumimoji="1" lang="ko-Kore-DE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7E6F979-CB3A-1A45-B139-BE55BA110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135" y="3894535"/>
                <a:ext cx="746999" cy="276999"/>
              </a:xfrm>
              <a:prstGeom prst="rect">
                <a:avLst/>
              </a:prstGeom>
              <a:blipFill>
                <a:blip r:embed="rId8"/>
                <a:stretch>
                  <a:fillRect t="-4348" b="-13043"/>
                </a:stretch>
              </a:blipFill>
            </p:spPr>
            <p:txBody>
              <a:bodyPr/>
              <a:lstStyle/>
              <a:p>
                <a:r>
                  <a:rPr lang="ko-Kore-DE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직사각형 26">
            <a:extLst>
              <a:ext uri="{FF2B5EF4-FFF2-40B4-BE49-F238E27FC236}">
                <a16:creationId xmlns:a16="http://schemas.microsoft.com/office/drawing/2014/main" id="{CAFEFEA2-76A1-6A4D-9EAB-4E2BE8B1B006}"/>
              </a:ext>
            </a:extLst>
          </p:cNvPr>
          <p:cNvSpPr/>
          <p:nvPr/>
        </p:nvSpPr>
        <p:spPr bwMode="auto">
          <a:xfrm>
            <a:off x="2678806" y="2962900"/>
            <a:ext cx="4587726" cy="1277827"/>
          </a:xfrm>
          <a:prstGeom prst="rect">
            <a:avLst/>
          </a:prstGeom>
          <a:solidFill>
            <a:schemeClr val="bg1">
              <a:alpha val="5996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ore-DE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6434242-7582-D342-A5B2-966ED80135DE}"/>
              </a:ext>
            </a:extLst>
          </p:cNvPr>
          <p:cNvSpPr/>
          <p:nvPr/>
        </p:nvSpPr>
        <p:spPr bwMode="auto">
          <a:xfrm>
            <a:off x="3424005" y="1196755"/>
            <a:ext cx="3263295" cy="1181615"/>
          </a:xfrm>
          <a:prstGeom prst="rect">
            <a:avLst/>
          </a:prstGeom>
          <a:solidFill>
            <a:schemeClr val="bg1">
              <a:alpha val="5996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ore-DE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6F243446-490B-1142-81B5-094839488449}"/>
                  </a:ext>
                </a:extLst>
              </p:cNvPr>
              <p:cNvSpPr/>
              <p:nvPr/>
            </p:nvSpPr>
            <p:spPr>
              <a:xfrm>
                <a:off x="5413632" y="2254241"/>
                <a:ext cx="484235" cy="326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ko-Kore-DE" i="1">
                              <a:solidFill>
                                <a:srgbClr val="E05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kumimoji="1" lang="en-US" altLang="ko-Kore-DE" i="1">
                                  <a:solidFill>
                                    <a:srgbClr val="E05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ko-Kore-DE" b="1" i="1">
                                  <a:solidFill>
                                    <a:srgbClr val="E05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</m:t>
                              </m:r>
                            </m:e>
                          </m:acc>
                        </m:e>
                        <m:sub>
                          <m:r>
                            <a:rPr kumimoji="1" lang="en-US" altLang="ko-Kore-DE" i="1">
                              <a:solidFill>
                                <a:srgbClr val="E05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kumimoji="1" lang="en-US" altLang="ko-Kore-DE" i="1">
                              <a:solidFill>
                                <a:srgbClr val="E05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ko-Kore-DE" i="1">
                              <a:solidFill>
                                <a:srgbClr val="E05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ko-Kore-DE" i="1">
                              <a:solidFill>
                                <a:srgbClr val="E05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ko-Kore-DE" altLang="en-US" dirty="0"/>
              </a:p>
            </p:txBody>
          </p:sp>
        </mc:Choice>
        <mc:Fallback xmlns=""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6F243446-490B-1142-81B5-0948394884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632" y="2254241"/>
                <a:ext cx="484235" cy="3260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DE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꺾인 연결선[E] 29">
            <a:extLst>
              <a:ext uri="{FF2B5EF4-FFF2-40B4-BE49-F238E27FC236}">
                <a16:creationId xmlns:a16="http://schemas.microsoft.com/office/drawing/2014/main" id="{3A96A3C8-43CD-6640-9AA3-45CA160C0828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5039662" y="1964212"/>
            <a:ext cx="598699" cy="1302211"/>
          </a:xfrm>
          <a:prstGeom prst="bentConnector3">
            <a:avLst/>
          </a:prstGeom>
          <a:solidFill>
            <a:schemeClr val="tx2"/>
          </a:solidFill>
          <a:ln w="19050" cap="flat" cmpd="sng" algn="ctr">
            <a:solidFill>
              <a:schemeClr val="accent1">
                <a:alpha val="73521"/>
              </a:schemeClr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7EA0DB8-B60D-A44B-B17A-899A5069AD6F}"/>
              </a:ext>
            </a:extLst>
          </p:cNvPr>
          <p:cNvSpPr txBox="1"/>
          <p:nvPr/>
        </p:nvSpPr>
        <p:spPr>
          <a:xfrm>
            <a:off x="2068531" y="5004984"/>
            <a:ext cx="5037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endParaRPr kumimoji="1" lang="ko-Kore-DE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2168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5354EC-9A7E-A146-B969-50564A9D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7" y="801905"/>
            <a:ext cx="4332115" cy="294953"/>
          </a:xfrm>
        </p:spPr>
        <p:txBody>
          <a:bodyPr/>
          <a:lstStyle/>
          <a:p>
            <a:r>
              <a:rPr kumimoji="1" lang="en-US" altLang="ko-Kore-DE" sz="2000" dirty="0"/>
              <a:t>Theoretical Analysis: Privacy</a:t>
            </a:r>
            <a:endParaRPr kumimoji="1" lang="ko-Kore-DE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A2A26A1-C2D3-8441-81E8-76F4EEF6FFF6}"/>
                  </a:ext>
                </a:extLst>
              </p:cNvPr>
              <p:cNvSpPr txBox="1"/>
              <p:nvPr/>
            </p:nvSpPr>
            <p:spPr>
              <a:xfrm>
                <a:off x="7217368" y="9071777"/>
                <a:ext cx="60272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ko-Kore-DE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User </a:t>
                </a:r>
                <a14:m>
                  <m:oMath xmlns:m="http://schemas.openxmlformats.org/officeDocument/2006/math">
                    <m:r>
                      <a:rPr kumimoji="1" lang="en-US" altLang="ko-KR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kumimoji="1" lang="ko-Kore-DE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A2A26A1-C2D3-8441-81E8-76F4EEF6F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368" y="9071777"/>
                <a:ext cx="602729" cy="276999"/>
              </a:xfrm>
              <a:prstGeom prst="rect">
                <a:avLst/>
              </a:prstGeom>
              <a:blipFill>
                <a:blip r:embed="rId6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ko-Kore-DE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그룹 9">
            <a:extLst>
              <a:ext uri="{FF2B5EF4-FFF2-40B4-BE49-F238E27FC236}">
                <a16:creationId xmlns:a16="http://schemas.microsoft.com/office/drawing/2014/main" id="{AA7A8BDE-C423-6548-AB15-F3654FF6C527}"/>
              </a:ext>
            </a:extLst>
          </p:cNvPr>
          <p:cNvGrpSpPr/>
          <p:nvPr/>
        </p:nvGrpSpPr>
        <p:grpSpPr>
          <a:xfrm>
            <a:off x="1091559" y="2789046"/>
            <a:ext cx="6728538" cy="2049985"/>
            <a:chOff x="762722" y="2955271"/>
            <a:chExt cx="6728538" cy="2049985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627B58D1-6731-1F4F-A59D-25D605987C6A}"/>
                </a:ext>
              </a:extLst>
            </p:cNvPr>
            <p:cNvSpPr/>
            <p:nvPr/>
          </p:nvSpPr>
          <p:spPr bwMode="auto">
            <a:xfrm>
              <a:off x="1380871" y="4085455"/>
              <a:ext cx="314534" cy="314534"/>
            </a:xfrm>
            <a:prstGeom prst="ellipse">
              <a:avLst/>
            </a:prstGeom>
            <a:solidFill>
              <a:schemeClr val="accent2">
                <a:alpha val="3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ore-DE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89A45B63-9AF5-1349-8D46-23E05DA6D786}"/>
                </a:ext>
              </a:extLst>
            </p:cNvPr>
            <p:cNvGrpSpPr/>
            <p:nvPr/>
          </p:nvGrpSpPr>
          <p:grpSpPr>
            <a:xfrm>
              <a:off x="6635128" y="3441403"/>
              <a:ext cx="856132" cy="960628"/>
              <a:chOff x="5561320" y="2150817"/>
              <a:chExt cx="856132" cy="960628"/>
            </a:xfrm>
          </p:grpSpPr>
          <p:pic>
            <p:nvPicPr>
              <p:cNvPr id="82" name="그림 81">
                <a:extLst>
                  <a:ext uri="{FF2B5EF4-FFF2-40B4-BE49-F238E27FC236}">
                    <a16:creationId xmlns:a16="http://schemas.microsoft.com/office/drawing/2014/main" id="{9FDAE9AF-9D5D-7449-B88E-46B9353C26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2949" y="2478292"/>
                <a:ext cx="633153" cy="633153"/>
              </a:xfrm>
              <a:prstGeom prst="rect">
                <a:avLst/>
              </a:prstGeom>
            </p:spPr>
          </p:pic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D132B7D6-A6DA-1444-90B2-F102CD9B006C}"/>
                  </a:ext>
                </a:extLst>
              </p:cNvPr>
              <p:cNvSpPr/>
              <p:nvPr/>
            </p:nvSpPr>
            <p:spPr>
              <a:xfrm>
                <a:off x="5561320" y="2150817"/>
                <a:ext cx="85613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ko-KR" b="1" dirty="0"/>
                  <a:t>PRIVACY</a:t>
                </a:r>
              </a:p>
            </p:txBody>
          </p:sp>
        </p:grp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CD0D0AB4-78E0-1247-BF1D-AB3357C0E62B}"/>
                </a:ext>
              </a:extLst>
            </p:cNvPr>
            <p:cNvSpPr/>
            <p:nvPr/>
          </p:nvSpPr>
          <p:spPr bwMode="auto">
            <a:xfrm>
              <a:off x="5363601" y="3114466"/>
              <a:ext cx="314534" cy="314534"/>
            </a:xfrm>
            <a:prstGeom prst="ellipse">
              <a:avLst/>
            </a:prstGeom>
            <a:solidFill>
              <a:schemeClr val="accent2">
                <a:alpha val="3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ore-DE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직사각형 6">
                  <a:extLst>
                    <a:ext uri="{FF2B5EF4-FFF2-40B4-BE49-F238E27FC236}">
                      <a16:creationId xmlns:a16="http://schemas.microsoft.com/office/drawing/2014/main" id="{7F906643-B55C-DB4E-9223-5D914234AD0C}"/>
                    </a:ext>
                  </a:extLst>
                </p:cNvPr>
                <p:cNvSpPr/>
                <p:nvPr/>
              </p:nvSpPr>
              <p:spPr>
                <a:xfrm>
                  <a:off x="762722" y="2955271"/>
                  <a:ext cx="6124966" cy="204998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kumimoji="1" lang="en-US" altLang="ko-KR" sz="1400" b="1" i="1" smtClean="0">
                          <a:latin typeface="Cambria Math" panose="02040503050406030204" pitchFamily="18" charset="0"/>
                        </a:rPr>
                        <m:t>𝑻𝒉𝒆𝒐𝒓𝒆𝒎</m:t>
                      </m:r>
                      <m:r>
                        <a:rPr kumimoji="1" lang="en-US" altLang="ko-KR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ko-KR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ko-KR" sz="1400" i="1">
                          <a:latin typeface="Cambria Math" panose="02040503050406030204" pitchFamily="18" charset="0"/>
                        </a:rPr>
                        <m:t>. </m:t>
                      </m:r>
                    </m:oMath>
                  </a14:m>
                  <a:r>
                    <a:rPr kumimoji="1" lang="en-US" altLang="ko-KR" sz="1400" i="1" dirty="0">
                      <a:latin typeface="Cambria Math" panose="02040503050406030204" pitchFamily="18" charset="0"/>
                    </a:rPr>
                    <a:t> F</a:t>
                  </a:r>
                  <a14:m>
                    <m:oMath xmlns:m="http://schemas.openxmlformats.org/officeDocument/2006/math">
                      <m:r>
                        <a:rPr kumimoji="1" lang="en-US" altLang="ko-KR" sz="1400" i="1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kumimoji="1" lang="en-US" altLang="ko-KR" sz="1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ko-KR" sz="1400" i="1">
                          <a:latin typeface="Cambria Math" panose="02040503050406030204" pitchFamily="18" charset="0"/>
                        </a:rPr>
                        <m:t>&gt;2</m:t>
                      </m:r>
                      <m:r>
                        <m:rPr>
                          <m:sty m:val="p"/>
                        </m:rPr>
                        <a:rPr kumimoji="1" lang="en-US" altLang="ko-KR" sz="1400" i="1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ko-KR" sz="1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1" lang="en-US" altLang="ko-KR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1" lang="en-US" altLang="ko-KR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d>
                      <m:r>
                        <m:rPr>
                          <m:sty m:val="p"/>
                        </m:rPr>
                        <a:rPr kumimoji="1" lang="en-US" altLang="ko-KR" sz="1400" i="1">
                          <a:latin typeface="Cambria Math" panose="02040503050406030204" pitchFamily="18" charset="0"/>
                        </a:rPr>
                        <m:t>max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R" sz="1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1" lang="en-US" altLang="ko-KR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ko-KR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kumimoji="1"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ko-KR" sz="1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ko-KR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kumimoji="1" lang="en-US" altLang="ko-KR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func>
                                <m:funcPr>
                                  <m:ctrlPr>
                                    <a:rPr kumimoji="1"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ko-KR" sz="14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kumimoji="1"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ko-KR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1"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kumimoji="1"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den>
                          </m:f>
                        </m:e>
                      </m:d>
                      <m:r>
                        <a:rPr kumimoji="1" lang="en-US" altLang="ko-KR" sz="1400" i="1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ko-KR" sz="1400" i="1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  <m:t>16</m:t>
                          </m:r>
                          <m:sSub>
                            <m:sSubPr>
                              <m:ctrlPr>
                                <a:rPr kumimoji="1"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R" sz="1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ko-KR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kumimoji="1" lang="en-US" altLang="ko-KR" sz="14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kumimoji="1" lang="en-US" altLang="ko-KR" sz="1400" dirty="0"/>
                    <a:t> </a:t>
                  </a:r>
                  <a14:m>
                    <m:oMath xmlns:m="http://schemas.openxmlformats.org/officeDocument/2006/math">
                      <m:r>
                        <a:rPr kumimoji="1" lang="en-US" altLang="ko-KR" sz="1400" i="1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kumimoji="1" lang="ko-KR" altLang="en-US" sz="1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ko-KR" sz="1400" i="1">
                          <a:latin typeface="Cambria Math" panose="02040503050406030204" pitchFamily="18" charset="0"/>
                        </a:rPr>
                        <m:t>≥1,</m:t>
                      </m:r>
                    </m:oMath>
                  </a14:m>
                  <a:endParaRPr kumimoji="1" lang="en-US" altLang="ko-KR" sz="14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ko-KR" sz="1400" b="0" i="0" smtClean="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kumimoji="1" lang="en-US" altLang="ko-KR" sz="1400" i="1" smtClean="0">
                            <a:latin typeface="Cambria Math" panose="02040503050406030204" pitchFamily="18" charset="0"/>
                          </a:rPr>
                          <m:t>𝑠𝑒𝑟</m:t>
                        </m:r>
                        <m:r>
                          <a:rPr kumimoji="1" lang="en-US" altLang="ko-KR" sz="140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𝐺𝑎𝑢𝑠𝑠𝑖𝑎𝑛</m:t>
                        </m:r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𝑚𝑒𝑐h𝑎𝑛𝑖𝑠𝑚</m:t>
                        </m:r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ore-DE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ℳ</m:t>
                            </m:r>
                          </m:e>
                          <m:sub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𝑛𝑜𝑖𝑠𝑒</m:t>
                        </m:r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𝑣𝑎𝑟𝑖𝑎𝑛𝑐𝑒</m:t>
                        </m:r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kumimoji="1" lang="en-US" altLang="ko-KR" sz="14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𝑒𝑎𝑐h</m:t>
                        </m:r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𝑑𝑖𝑚𝑒𝑛𝑠𝑖𝑜𝑛</m:t>
                        </m:r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kumimoji="1" lang="en-US" altLang="ko-K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ko-KR" sz="1400" b="0" i="1" smtClean="0"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kumimoji="1" lang="en-US" altLang="ko-K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kumimoji="1" lang="en-US" altLang="ko-KR" sz="1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ko-KR" sz="1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400" b="1" i="1">
                                    <a:latin typeface="Cambria Math" panose="02040503050406030204" pitchFamily="18" charset="0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kumimoji="1" lang="en-US" altLang="ko-KR" sz="14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  <m:r>
                              <a:rPr kumimoji="1" lang="en-US" altLang="ko-KR" sz="1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ko-KR" sz="1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4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kumimoji="1" lang="en-US" altLang="ko-KR" sz="14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ko-KR" sz="1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ko-KR" sz="1400" b="1" i="1">
                            <a:latin typeface="Cambria Math" panose="02040503050406030204" pitchFamily="18" charset="0"/>
                          </a:rPr>
                          <m:t>𝑳𝑫𝑷</m:t>
                        </m:r>
                        <m:r>
                          <a:rPr kumimoji="1" lang="en-US" altLang="ko-KR" sz="1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𝑎𝑓𝑡𝑒𝑟</m:t>
                        </m:r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𝑖𝑡𝑒𝑟𝑎𝑡𝑖𝑜𝑛𝑠</m:t>
                        </m:r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ko-KR" sz="1400" b="0" i="1" smtClean="0">
                            <a:latin typeface="Cambria Math" panose="02040503050406030204" pitchFamily="18" charset="0"/>
                          </a:rPr>
                          <m:t>𝑖𝑓</m:t>
                        </m:r>
                      </m:oMath>
                    </m:oMathPara>
                  </a14:m>
                  <a:endParaRPr lang="ko-Kore-DE" altLang="en-US" sz="1400" dirty="0"/>
                </a:p>
                <a:p>
                  <a:endParaRPr kumimoji="1" lang="en-US" altLang="ko-KR" sz="7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ko-KR" sz="1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kumimoji="1" lang="en-US" altLang="ko-K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kumimoji="1" lang="en-US" altLang="ko-K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bSup>
                              <m:sSubSupPr>
                                <m:ctrlPr>
                                  <a:rPr kumimoji="1"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ko-KR" sz="1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kumimoji="1" lang="en-US" altLang="ko-KR" sz="1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kumimoji="1" lang="en-US" altLang="ko-KR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kumimoji="1"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kumimoji="1" lang="en-US" altLang="ko-KR" sz="1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ko-KR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kumimoji="1"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ko-KR" sz="1400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kumimoji="1" lang="en-US" altLang="ko-KR" sz="1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kumimoji="1" lang="en-US" altLang="ko-KR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  <m:func>
                              <m:funcPr>
                                <m:ctrlPr>
                                  <a:rPr kumimoji="1"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ko-KR" sz="1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kumimoji="1"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ko-KR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1" lang="en-US" altLang="ko-K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ko-KR" sz="14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kumimoji="1" lang="en-US" altLang="ko-KR" sz="1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kumimoji="1" lang="en-US" altLang="ko-KR" sz="1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kumimoji="1"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ko-KR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1" lang="en-US" altLang="ko-K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ko-KR" sz="14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kumimoji="1" lang="en-US" altLang="ko-KR" sz="1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kumimoji="1" lang="en-US" altLang="ko-KR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1"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ko-KR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kumimoji="1" lang="en-US" altLang="ko-K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en-US" altLang="ko-KR" sz="14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kumimoji="1" lang="en-US" altLang="ko-KR" sz="1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a:rPr kumimoji="1" lang="en-US" altLang="ko-KR" sz="1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d>
                                  <m:dPr>
                                    <m:ctrlPr>
                                      <a:rPr kumimoji="1"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1" lang="en-US" altLang="ko-K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ko-KR" sz="14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ko-KR" sz="1400" i="1">
                                            <a:latin typeface="Cambria Math" panose="02040503050406030204" pitchFamily="18" charset="0"/>
                                          </a:rPr>
                                          <m:t>(2</m:t>
                                        </m:r>
                                        <m:func>
                                          <m:funcPr>
                                            <m:ctrlPr>
                                              <a:rPr kumimoji="1"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ko-KR" sz="140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kumimoji="1" lang="en-US" altLang="ko-KR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kumimoji="1" lang="en-US" altLang="ko-KR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𝛿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1" lang="en-US" altLang="ko-KR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kumimoji="1" lang="en-US" altLang="ko-KR" sz="1400" i="1"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sup>
                                            </m:sSubSup>
                                          </m:e>
                                        </m:func>
                                      </m:e>
                                    </m:func>
                                    <m:r>
                                      <a:rPr kumimoji="1" lang="en-US" altLang="ko-KR" sz="1400" i="1">
                                        <a:latin typeface="Cambria Math" panose="02040503050406030204" pitchFamily="18" charset="0"/>
                                      </a:rPr>
                                      <m:t>)+1−</m:t>
                                    </m:r>
                                    <m:func>
                                      <m:funcPr>
                                        <m:ctrlPr>
                                          <a:rPr kumimoji="1" lang="en-US" altLang="ko-K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ko-KR" sz="14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e>
                                </m:d>
                              </m:e>
                            </m:func>
                          </m:e>
                        </m:d>
                      </m:oMath>
                    </m:oMathPara>
                  </a14:m>
                  <a:endParaRPr kumimoji="1" lang="en-US" altLang="ko-KR" sz="14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l-GR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  <m:d>
                          <m:dPr>
                            <m:ctrlPr>
                              <a:rPr kumimoji="1"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kumimoji="1" lang="en-US" altLang="ko-K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kumimoji="1" lang="en-US" altLang="ko-KR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ko-KR" sz="14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kumimoji="1" lang="en-US" altLang="ko-KR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kumimoji="1" lang="en-US" altLang="ko-K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1" lang="en-US" altLang="ko-K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𝑙𝑜𝑔</m:t>
                                    </m:r>
                                    <m:sSubSup>
                                      <m:sSubSupPr>
                                        <m:ctrlPr>
                                          <a:rPr kumimoji="1" lang="en-US" altLang="ko-KR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en-US" altLang="ko-KR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kumimoji="1" lang="en-US" altLang="ko-KR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a:rPr kumimoji="1" lang="en-US" altLang="ko-KR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bSup>
                                    <m:r>
                                      <a:rPr kumimoji="1" lang="en-US" altLang="ko-K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kumimoji="1" lang="en-US" altLang="ko-K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ko-KR" sz="14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Sup>
                                      <m:sSubSupPr>
                                        <m:ctrlPr>
                                          <a:rPr kumimoji="1" lang="en-US" altLang="ko-KR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en-US" altLang="ko-KR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kumimoji="1" lang="en-US" altLang="ko-KR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a:rPr kumimoji="1" lang="en-US" altLang="ko-KR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bSup>
                                    <m:r>
                                      <a:rPr kumimoji="1" lang="en-US" altLang="ko-K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  <m:r>
                          <a:rPr kumimoji="1"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1" lang="en-US" altLang="ko-KR" sz="1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직사각형 6">
                  <a:extLst>
                    <a:ext uri="{FF2B5EF4-FFF2-40B4-BE49-F238E27FC236}">
                      <a16:creationId xmlns:a16="http://schemas.microsoft.com/office/drawing/2014/main" id="{7F906643-B55C-DB4E-9223-5D914234AD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722" y="2955271"/>
                  <a:ext cx="6124966" cy="2049985"/>
                </a:xfrm>
                <a:prstGeom prst="rect">
                  <a:avLst/>
                </a:prstGeom>
                <a:blipFill>
                  <a:blip r:embed="rId8"/>
                  <a:stretch>
                    <a:fillRect b="-613"/>
                  </a:stretch>
                </a:blipFill>
              </p:spPr>
              <p:txBody>
                <a:bodyPr/>
                <a:lstStyle/>
                <a:p>
                  <a:r>
                    <a:rPr lang="ko-Kore-DE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모서리가 둥근 직사각형 23">
                <a:extLst>
                  <a:ext uri="{FF2B5EF4-FFF2-40B4-BE49-F238E27FC236}">
                    <a16:creationId xmlns:a16="http://schemas.microsoft.com/office/drawing/2014/main" id="{CCEE93F4-B3EB-8348-BA21-4ADB72668D60}"/>
                  </a:ext>
                </a:extLst>
              </p:cNvPr>
              <p:cNvSpPr/>
              <p:nvPr/>
            </p:nvSpPr>
            <p:spPr bwMode="auto">
              <a:xfrm>
                <a:off x="704563" y="1514473"/>
                <a:ext cx="7509418" cy="504497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73211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altLang="ko-Kore-DE" sz="1500" dirty="0"/>
                  <a:t>How much Gaussian noise is required to secure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sz="1600" b="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kumimoji="1" lang="en-US" altLang="ko-KR" sz="1600" b="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1" lang="en-US" altLang="ko-KR" sz="1600" b="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sz="1600" b="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kumimoji="1" lang="en-US" altLang="ko-KR" sz="1600" b="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1" lang="en-US" altLang="ko-KR" sz="1600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ko-KR" sz="1600" b="0" i="1">
                        <a:latin typeface="Cambria Math" panose="02040503050406030204" pitchFamily="18" charset="0"/>
                      </a:rPr>
                      <m:t>𝐿𝐷𝑃</m:t>
                    </m:r>
                    <m:r>
                      <a:rPr kumimoji="1" lang="en-US" altLang="ko-KR" sz="16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ore-DE" sz="1500" dirty="0"/>
                  <a:t>after </a:t>
                </a:r>
                <a14:m>
                  <m:oMath xmlns:m="http://schemas.openxmlformats.org/officeDocument/2006/math">
                    <m:r>
                      <a:rPr lang="en-US" altLang="ko-Kore-DE" sz="15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ko-Kore-DE" sz="1500" dirty="0"/>
                  <a:t> iterations?</a:t>
                </a:r>
              </a:p>
            </p:txBody>
          </p:sp>
        </mc:Choice>
        <mc:Fallback xmlns="">
          <p:sp>
            <p:nvSpPr>
              <p:cNvPr id="24" name="모서리가 둥근 직사각형 23">
                <a:extLst>
                  <a:ext uri="{FF2B5EF4-FFF2-40B4-BE49-F238E27FC236}">
                    <a16:creationId xmlns:a16="http://schemas.microsoft.com/office/drawing/2014/main" id="{CCEE93F4-B3EB-8348-BA21-4ADB72668D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563" y="1514473"/>
                <a:ext cx="7509418" cy="50449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ore-DE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64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n2nyiRVAk2sY8r3g7e7o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VlIXFhMUKcTRq50NOd6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Jmfxb3zEeiMYzrBxsRI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DXX7Sn90e6jhka_N9e3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O.nDz0CkmlJ27rUYDXD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Jmfxb3zEeiMYzrBxsRIw"/>
</p:tagLst>
</file>

<file path=ppt/theme/theme1.xml><?xml version="1.0" encoding="utf-8"?>
<a:theme xmlns:a="http://schemas.openxmlformats.org/drawingml/2006/main" name="TUB thema">
  <a:themeElements>
    <a:clrScheme name="청록색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UB thema" id="{E7CE4722-4C28-9244-8CAD-AC0504807E26}" vid="{D5D06768-49C6-AC49-BFBC-A17731314A51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TUB thema</Template>
  <TotalTime>9631</TotalTime>
  <Words>2070</Words>
  <Application>Microsoft Macintosh PowerPoint</Application>
  <PresentationFormat>화면 슬라이드 쇼(4:3)</PresentationFormat>
  <Paragraphs>195</Paragraphs>
  <Slides>15</Slides>
  <Notes>14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Calibri</vt:lpstr>
      <vt:lpstr>Cambria</vt:lpstr>
      <vt:lpstr>Cambria Math</vt:lpstr>
      <vt:lpstr>Helvetica</vt:lpstr>
      <vt:lpstr>Symbol</vt:lpstr>
      <vt:lpstr>Wingdings</vt:lpstr>
      <vt:lpstr>TUB thema</vt:lpstr>
      <vt:lpstr>TCLayout.ActiveDocument.1</vt:lpstr>
      <vt:lpstr>PowerPoint 프레젠테이션</vt:lpstr>
      <vt:lpstr>Motivation: Federated Learning [1]</vt:lpstr>
      <vt:lpstr>Motivation: Privacy of Machine Learning</vt:lpstr>
      <vt:lpstr>Main Contribution</vt:lpstr>
      <vt:lpstr>System Modeling FL with Stochastic Gradient Descent (FedSGD) and Gaussian Mechanism</vt:lpstr>
      <vt:lpstr>Performance Metrics: Privacy</vt:lpstr>
      <vt:lpstr>Performance Metrics: Global Utility</vt:lpstr>
      <vt:lpstr>Performance Metrics: Transmission Rate</vt:lpstr>
      <vt:lpstr>Theoretical Analysis: Privacy</vt:lpstr>
      <vt:lpstr>Theoretical Analysis: Privacy</vt:lpstr>
      <vt:lpstr>PowerPoint 프레젠테이션</vt:lpstr>
      <vt:lpstr>Simulated Results</vt:lpstr>
      <vt:lpstr>Conclusion</vt:lpstr>
      <vt:lpstr>Thank you for listening!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ICASSP 2021</dc:title>
  <dc:creator>Kim Muah</dc:creator>
  <cp:lastModifiedBy>Kim Muah</cp:lastModifiedBy>
  <cp:revision>611</cp:revision>
  <dcterms:created xsi:type="dcterms:W3CDTF">2021-02-16T10:46:08Z</dcterms:created>
  <dcterms:modified xsi:type="dcterms:W3CDTF">2021-06-24T08:43:15Z</dcterms:modified>
</cp:coreProperties>
</file>