
<file path=[Content_Types].xml><?xml version="1.0" encoding="utf-8"?>
<Types xmlns="http://schemas.openxmlformats.org/package/2006/content-types">
  <Default Extension="dat" ContentType="text/plain"/>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04bdc54721a74c38" Type="http://schemas.microsoft.com/office/2006/relationships/txt" Target="udata/data.dat"/><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C19"/>
    <a:srgbClr val="1F4747"/>
    <a:srgbClr val="7F7F7F"/>
    <a:srgbClr val="EEEFF4"/>
    <a:srgbClr val="ECECF6"/>
    <a:srgbClr val="0E6986"/>
    <a:srgbClr val="F0F0FF"/>
    <a:srgbClr val="E6E6E6"/>
    <a:srgbClr val="EE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25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730C1-5866-4E0D-8B96-DE5F1A8FCA9F}" type="datetimeFigureOut">
              <a:rPr lang="zh-CN" altLang="en-US" smtClean="0"/>
              <a:t>2024/3/21</a:t>
            </a:fld>
            <a:endParaRPr lang="zh-CN" altLang="en-US"/>
          </a:p>
        </p:txBody>
      </p:sp>
      <p:sp>
        <p:nvSpPr>
          <p:cNvPr id="4" name="幻灯片图像占位符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07318-5136-4554-AA49-36CB0D5FD519}" type="slidenum">
              <a:rPr lang="zh-CN" altLang="en-US" smtClean="0"/>
              <a:t>‹#›</a:t>
            </a:fld>
            <a:endParaRPr lang="zh-CN" altLang="en-US"/>
          </a:p>
        </p:txBody>
      </p:sp>
    </p:spTree>
    <p:extLst>
      <p:ext uri="{BB962C8B-B14F-4D97-AF65-F5344CB8AC3E}">
        <p14:creationId xmlns:p14="http://schemas.microsoft.com/office/powerpoint/2010/main" val="358380219"/>
      </p:ext>
    </p:extLst>
  </p:cSld>
  <p:clrMap bg1="lt1" tx1="dk1" bg2="lt2" tx2="dk2" accent1="accent1" accent2="accent2" accent3="accent3" accent4="accent4" accent5="accent5" accent6="accent6" hlink="hlink" folHlink="folHlink"/>
  <p:notesStyle>
    <a:lvl1pPr marL="0" algn="l" defTabSz="3492185" rtl="0" eaLnBrk="1" latinLnBrk="0" hangingPunct="1">
      <a:defRPr sz="4583" kern="1200">
        <a:solidFill>
          <a:schemeClr val="tx1"/>
        </a:solidFill>
        <a:latin typeface="+mn-lt"/>
        <a:ea typeface="+mn-ea"/>
        <a:cs typeface="+mn-cs"/>
      </a:defRPr>
    </a:lvl1pPr>
    <a:lvl2pPr marL="1746093" algn="l" defTabSz="3492185" rtl="0" eaLnBrk="1" latinLnBrk="0" hangingPunct="1">
      <a:defRPr sz="4583" kern="1200">
        <a:solidFill>
          <a:schemeClr val="tx1"/>
        </a:solidFill>
        <a:latin typeface="+mn-lt"/>
        <a:ea typeface="+mn-ea"/>
        <a:cs typeface="+mn-cs"/>
      </a:defRPr>
    </a:lvl2pPr>
    <a:lvl3pPr marL="3492185" algn="l" defTabSz="3492185" rtl="0" eaLnBrk="1" latinLnBrk="0" hangingPunct="1">
      <a:defRPr sz="4583" kern="1200">
        <a:solidFill>
          <a:schemeClr val="tx1"/>
        </a:solidFill>
        <a:latin typeface="+mn-lt"/>
        <a:ea typeface="+mn-ea"/>
        <a:cs typeface="+mn-cs"/>
      </a:defRPr>
    </a:lvl3pPr>
    <a:lvl4pPr marL="5238278" algn="l" defTabSz="3492185" rtl="0" eaLnBrk="1" latinLnBrk="0" hangingPunct="1">
      <a:defRPr sz="4583" kern="1200">
        <a:solidFill>
          <a:schemeClr val="tx1"/>
        </a:solidFill>
        <a:latin typeface="+mn-lt"/>
        <a:ea typeface="+mn-ea"/>
        <a:cs typeface="+mn-cs"/>
      </a:defRPr>
    </a:lvl4pPr>
    <a:lvl5pPr marL="6984370" algn="l" defTabSz="3492185" rtl="0" eaLnBrk="1" latinLnBrk="0" hangingPunct="1">
      <a:defRPr sz="4583" kern="1200">
        <a:solidFill>
          <a:schemeClr val="tx1"/>
        </a:solidFill>
        <a:latin typeface="+mn-lt"/>
        <a:ea typeface="+mn-ea"/>
        <a:cs typeface="+mn-cs"/>
      </a:defRPr>
    </a:lvl5pPr>
    <a:lvl6pPr marL="8730463" algn="l" defTabSz="3492185" rtl="0" eaLnBrk="1" latinLnBrk="0" hangingPunct="1">
      <a:defRPr sz="4583" kern="1200">
        <a:solidFill>
          <a:schemeClr val="tx1"/>
        </a:solidFill>
        <a:latin typeface="+mn-lt"/>
        <a:ea typeface="+mn-ea"/>
        <a:cs typeface="+mn-cs"/>
      </a:defRPr>
    </a:lvl6pPr>
    <a:lvl7pPr marL="10476555" algn="l" defTabSz="3492185" rtl="0" eaLnBrk="1" latinLnBrk="0" hangingPunct="1">
      <a:defRPr sz="4583" kern="1200">
        <a:solidFill>
          <a:schemeClr val="tx1"/>
        </a:solidFill>
        <a:latin typeface="+mn-lt"/>
        <a:ea typeface="+mn-ea"/>
        <a:cs typeface="+mn-cs"/>
      </a:defRPr>
    </a:lvl7pPr>
    <a:lvl8pPr marL="12222648" algn="l" defTabSz="3492185" rtl="0" eaLnBrk="1" latinLnBrk="0" hangingPunct="1">
      <a:defRPr sz="4583" kern="1200">
        <a:solidFill>
          <a:schemeClr val="tx1"/>
        </a:solidFill>
        <a:latin typeface="+mn-lt"/>
        <a:ea typeface="+mn-ea"/>
        <a:cs typeface="+mn-cs"/>
      </a:defRPr>
    </a:lvl8pPr>
    <a:lvl9pPr marL="13968740" algn="l" defTabSz="3492185" rtl="0" eaLnBrk="1" latinLnBrk="0" hangingPunct="1">
      <a:defRPr sz="458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6952156"/>
            <a:ext cx="25733931" cy="14789303"/>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311791"/>
            <a:ext cx="22706410" cy="10256143"/>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06321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25518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61662"/>
            <a:ext cx="6528093" cy="3599976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61662"/>
            <a:ext cx="19205838" cy="3599976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96561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166903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590491"/>
            <a:ext cx="26112371" cy="17670461"/>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428121"/>
            <a:ext cx="26112371" cy="9292478"/>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80080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08310"/>
            <a:ext cx="12866966" cy="2695311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5326826" y="11308310"/>
            <a:ext cx="12866966" cy="2695311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11916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61671"/>
            <a:ext cx="26112371" cy="821082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13482"/>
            <a:ext cx="12807832" cy="5103486"/>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4" name="Content Placeholder 3"/>
          <p:cNvSpPr>
            <a:spLocks noGrp="1"/>
          </p:cNvSpPr>
          <p:nvPr>
            <p:ph sz="half" idx="2"/>
          </p:nvPr>
        </p:nvSpPr>
        <p:spPr>
          <a:xfrm>
            <a:off x="2085368" y="15516968"/>
            <a:ext cx="12807832" cy="228231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5326828" y="10413482"/>
            <a:ext cx="12870909" cy="5103486"/>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6" name="Content Placeholder 5"/>
          <p:cNvSpPr>
            <a:spLocks noGrp="1"/>
          </p:cNvSpPr>
          <p:nvPr>
            <p:ph sz="quarter" idx="4"/>
          </p:nvPr>
        </p:nvSpPr>
        <p:spPr>
          <a:xfrm>
            <a:off x="15326828" y="15516968"/>
            <a:ext cx="12870909" cy="228231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201773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07470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197163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31994"/>
            <a:ext cx="9764544" cy="9911980"/>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16330"/>
            <a:ext cx="15326827" cy="30188272"/>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85364" y="12743974"/>
            <a:ext cx="9764544" cy="23609788"/>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04570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31994"/>
            <a:ext cx="9764544" cy="9911980"/>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16330"/>
            <a:ext cx="15326827" cy="30188272"/>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743974"/>
            <a:ext cx="9764544" cy="23609788"/>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303594-3506-41DA-9BD7-57FE9CAD277A}" type="datetimeFigureOut">
              <a:rPr lang="zh-CN" altLang="en-US" smtClean="0"/>
              <a:t>2024/3/21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2420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61671"/>
            <a:ext cx="26112371" cy="821082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08310"/>
            <a:ext cx="26112371" cy="2695311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081421" y="39372595"/>
            <a:ext cx="6811923" cy="2261662"/>
          </a:xfrm>
          <a:prstGeom prst="rect">
            <a:avLst/>
          </a:prstGeom>
        </p:spPr>
        <p:txBody>
          <a:bodyPr vert="horz" lIns="91440" tIns="45720" rIns="91440" bIns="45720" rtlCol="0" anchor="ctr"/>
          <a:lstStyle>
            <a:lvl1pPr algn="l">
              <a:defRPr sz="3973">
                <a:solidFill>
                  <a:schemeClr val="tx1">
                    <a:tint val="75000"/>
                  </a:schemeClr>
                </a:solidFill>
              </a:defRPr>
            </a:lvl1pPr>
          </a:lstStyle>
          <a:p>
            <a:fld id="{E7303594-3506-41DA-9BD7-57FE9CAD277A}" type="datetimeFigureOut">
              <a:rPr lang="zh-CN" altLang="en-US" smtClean="0"/>
              <a:t>2024/3/21</a:t>
            </a:fld>
            <a:endParaRPr lang="zh-CN" altLang="en-US"/>
          </a:p>
        </p:txBody>
      </p:sp>
      <p:sp>
        <p:nvSpPr>
          <p:cNvPr id="5" name="Footer Placeholder 4"/>
          <p:cNvSpPr>
            <a:spLocks noGrp="1"/>
          </p:cNvSpPr>
          <p:nvPr>
            <p:ph type="ftr" sz="quarter" idx="3"/>
          </p:nvPr>
        </p:nvSpPr>
        <p:spPr>
          <a:xfrm>
            <a:off x="10028665" y="39372595"/>
            <a:ext cx="10217884" cy="2261662"/>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372595"/>
            <a:ext cx="6811923" cy="2261662"/>
          </a:xfrm>
          <a:prstGeom prst="rect">
            <a:avLst/>
          </a:prstGeom>
        </p:spPr>
        <p:txBody>
          <a:bodyPr vert="horz" lIns="91440" tIns="45720" rIns="91440" bIns="45720" rtlCol="0" anchor="ctr"/>
          <a:lstStyle>
            <a:lvl1pPr algn="r">
              <a:defRPr sz="3973">
                <a:solidFill>
                  <a:schemeClr val="tx1">
                    <a:tint val="75000"/>
                  </a:schemeClr>
                </a:solidFill>
              </a:defRPr>
            </a:lvl1pPr>
          </a:lstStyle>
          <a:p>
            <a:fld id="{B49E8427-2C4E-42F2-9BDF-CAFD85AC73A3}" type="slidenum">
              <a:rPr lang="zh-CN" altLang="en-US" smtClean="0"/>
              <a:t>‹#›</a:t>
            </a:fld>
            <a:endParaRPr lang="zh-CN" altLang="en-US"/>
          </a:p>
        </p:txBody>
      </p:sp>
    </p:spTree>
    <p:extLst>
      <p:ext uri="{BB962C8B-B14F-4D97-AF65-F5344CB8AC3E}">
        <p14:creationId xmlns:p14="http://schemas.microsoft.com/office/powerpoint/2010/main" val="31690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FF4"/>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5F015BD-51CE-4422-9682-BBF9239D72D4}"/>
              </a:ext>
            </a:extLst>
          </p:cNvPr>
          <p:cNvPicPr>
            <a:picLocks noChangeAspect="1"/>
          </p:cNvPicPr>
          <p:nvPr/>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backgroundRemoval t="6667" b="90196" l="7483" r="90136">
                        <a14:foregroundMark x1="90816" y1="52157" x2="87075" y2="55294"/>
                        <a14:foregroundMark x1="79592" y1="20000" x2="79592" y2="20000"/>
                        <a14:foregroundMark x1="77211" y1="13725" x2="77891" y2="9020"/>
                        <a14:foregroundMark x1="69728" y1="9412" x2="71088" y2="8627"/>
                        <a14:foregroundMark x1="89456" y1="30588" x2="90476" y2="30196"/>
                        <a14:foregroundMark x1="77891" y1="8627" x2="77551" y2="6667"/>
                        <a14:foregroundMark x1="90476" y1="80000" x2="90476" y2="80000"/>
                        <a14:foregroundMark x1="86395" y1="80784" x2="86395" y2="80784"/>
                        <a14:foregroundMark x1="86395" y1="81176" x2="89456" y2="81176"/>
                        <a14:foregroundMark x1="72449" y1="61176" x2="72449" y2="61176"/>
                        <a14:foregroundMark x1="55442" y1="57255" x2="55442" y2="57255"/>
                        <a14:foregroundMark x1="37415" y1="49020" x2="37415" y2="49020"/>
                        <a14:foregroundMark x1="22109" y1="46275" x2="22109" y2="46275"/>
                        <a14:foregroundMark x1="7823" y1="46667" x2="7823" y2="46667"/>
                        <a14:foregroundMark x1="15306" y1="10196" x2="15306" y2="10196"/>
                        <a14:foregroundMark x1="17007" y1="16863" x2="17007" y2="16863"/>
                        <a14:foregroundMark x1="26190" y1="25098" x2="26190" y2="25098"/>
                        <a14:foregroundMark x1="36735" y1="27059" x2="36735" y2="27059"/>
                        <a14:foregroundMark x1="49660" y1="29020" x2="49660" y2="29020"/>
                        <a14:foregroundMark x1="61224" y1="28235" x2="61224" y2="28235"/>
                        <a14:foregroundMark x1="73469" y1="29412" x2="73469" y2="29412"/>
                        <a14:foregroundMark x1="13605" y1="76078" x2="13605" y2="76078"/>
                        <a14:foregroundMark x1="17347" y1="75294" x2="17347" y2="75294"/>
                        <a14:foregroundMark x1="34694" y1="75686" x2="34694" y2="75686"/>
                        <a14:foregroundMark x1="40136" y1="77255" x2="40136" y2="77255"/>
                        <a14:foregroundMark x1="53061" y1="77647" x2="53061" y2="77647"/>
                        <a14:foregroundMark x1="60544" y1="77647" x2="60544" y2="77647"/>
                        <a14:foregroundMark x1="70068" y1="79608" x2="70068" y2="79608"/>
                        <a14:foregroundMark x1="78571" y1="78431" x2="78571" y2="78431"/>
                        <a14:foregroundMark x1="78231" y1="90196" x2="78231" y2="90196"/>
                        <a14:backgroundMark x1="5442" y1="36471" x2="22789" y2="38431"/>
                        <a14:backgroundMark x1="27551" y1="40000" x2="54422" y2="40392"/>
                        <a14:backgroundMark x1="54422" y1="40392" x2="81293" y2="39608"/>
                        <a14:backgroundMark x1="81293" y1="39608" x2="86735" y2="39608"/>
                        <a14:backgroundMark x1="24150" y1="39608" x2="25510" y2="39608"/>
                        <a14:backgroundMark x1="26871" y1="37647" x2="22449" y2="40000"/>
                        <a14:backgroundMark x1="26531" y1="38039" x2="28571" y2="39608"/>
                        <a14:backgroundMark x1="88095" y1="41961" x2="85714" y2="40392"/>
                        <a14:backgroundMark x1="88435" y1="38039" x2="86324" y2="39256"/>
                        <a14:backgroundMark x1="88095" y1="77647" x2="88204" y2="77899"/>
                        <a14:backgroundMark x1="54762" y1="58039" x2="54762" y2="58039"/>
                        <a14:backgroundMark x1="37075" y1="55294" x2="37075" y2="55294"/>
                        <a14:backgroundMark x1="78571" y1="90980" x2="78571" y2="90980"/>
                        <a14:backgroundMark x1="77211" y1="90980" x2="77211" y2="90980"/>
                      </a14:backgroundRemoval>
                    </a14:imgEffect>
                    <a14:imgEffect>
                      <a14:artisticCement/>
                    </a14:imgEffect>
                  </a14:imgLayer>
                </a14:imgProps>
              </a:ext>
            </a:extLst>
          </a:blip>
          <a:stretch>
            <a:fillRect/>
          </a:stretch>
        </p:blipFill>
        <p:spPr>
          <a:xfrm>
            <a:off x="1465040" y="1230812"/>
            <a:ext cx="4391798" cy="3809213"/>
          </a:xfrm>
          <a:prstGeom prst="rect">
            <a:avLst/>
          </a:prstGeom>
        </p:spPr>
      </p:pic>
      <p:sp>
        <p:nvSpPr>
          <p:cNvPr id="12" name="文本框 11">
            <a:extLst>
              <a:ext uri="{FF2B5EF4-FFF2-40B4-BE49-F238E27FC236}">
                <a16:creationId xmlns:a16="http://schemas.microsoft.com/office/drawing/2014/main" id="{580B589F-743C-4BF6-8E32-9B83086530D4}"/>
              </a:ext>
            </a:extLst>
          </p:cNvPr>
          <p:cNvSpPr txBox="1"/>
          <p:nvPr/>
        </p:nvSpPr>
        <p:spPr>
          <a:xfrm>
            <a:off x="6324600" y="1080000"/>
            <a:ext cx="22606000" cy="2308324"/>
          </a:xfrm>
          <a:prstGeom prst="rect">
            <a:avLst/>
          </a:prstGeom>
          <a:noFill/>
        </p:spPr>
        <p:txBody>
          <a:bodyPr wrap="square">
            <a:spAutoFit/>
          </a:bodyPr>
          <a:lstStyle/>
          <a:p>
            <a:r>
              <a:rPr lang="en-US" altLang="zh-CN" sz="7200" b="1" dirty="0">
                <a:solidFill>
                  <a:srgbClr val="182428"/>
                </a:solidFill>
                <a:latin typeface="Montserrat" pitchFamily="2" charset="77"/>
              </a:rPr>
              <a:t>A BI-PYRAMID MULTIMODAL FUSION METHOD FOR THE DIAGNOSIS OF BIPOLAR DISORDERS</a:t>
            </a:r>
            <a:endParaRPr lang="zh-CN" altLang="en-US" sz="7200" b="1" dirty="0">
              <a:solidFill>
                <a:srgbClr val="182428"/>
              </a:solidFill>
              <a:latin typeface="Montserrat" pitchFamily="2" charset="77"/>
            </a:endParaRPr>
          </a:p>
        </p:txBody>
      </p:sp>
      <p:sp>
        <p:nvSpPr>
          <p:cNvPr id="14" name="文本框 13">
            <a:extLst>
              <a:ext uri="{FF2B5EF4-FFF2-40B4-BE49-F238E27FC236}">
                <a16:creationId xmlns:a16="http://schemas.microsoft.com/office/drawing/2014/main" id="{E48CF594-475E-4C29-A5A7-EBF952F54D41}"/>
              </a:ext>
            </a:extLst>
          </p:cNvPr>
          <p:cNvSpPr txBox="1"/>
          <p:nvPr/>
        </p:nvSpPr>
        <p:spPr>
          <a:xfrm>
            <a:off x="6732120" y="3617168"/>
            <a:ext cx="22605999" cy="769441"/>
          </a:xfrm>
          <a:prstGeom prst="rect">
            <a:avLst/>
          </a:prstGeom>
          <a:noFill/>
        </p:spPr>
        <p:txBody>
          <a:bodyPr wrap="square">
            <a:spAutoFit/>
          </a:bodyPr>
          <a:lstStyle/>
          <a:p>
            <a:r>
              <a:rPr lang="en-US" altLang="zh-CN" sz="4400" i="1" dirty="0" err="1">
                <a:solidFill>
                  <a:srgbClr val="182428"/>
                </a:solidFill>
                <a:latin typeface="Roboto" panose="02000000000000000000" pitchFamily="2" charset="0"/>
                <a:ea typeface="Roboto" panose="02000000000000000000" pitchFamily="2" charset="0"/>
              </a:rPr>
              <a:t>Guoxin</a:t>
            </a:r>
            <a:r>
              <a:rPr lang="en-US" altLang="zh-CN" sz="4400" i="1" dirty="0">
                <a:solidFill>
                  <a:srgbClr val="182428"/>
                </a:solidFill>
                <a:latin typeface="Roboto" panose="02000000000000000000" pitchFamily="2" charset="0"/>
                <a:ea typeface="Roboto" panose="02000000000000000000" pitchFamily="2" charset="0"/>
              </a:rPr>
              <a:t> Wang, Sheng Shi, Shan An, </a:t>
            </a:r>
            <a:r>
              <a:rPr lang="en-US" altLang="zh-CN" sz="4400" i="1" dirty="0" err="1">
                <a:solidFill>
                  <a:srgbClr val="182428"/>
                </a:solidFill>
                <a:latin typeface="Roboto" panose="02000000000000000000" pitchFamily="2" charset="0"/>
                <a:ea typeface="Roboto" panose="02000000000000000000" pitchFamily="2" charset="0"/>
              </a:rPr>
              <a:t>Fengmei</a:t>
            </a:r>
            <a:r>
              <a:rPr lang="en-US" altLang="zh-CN" sz="4400" i="1" dirty="0">
                <a:solidFill>
                  <a:srgbClr val="182428"/>
                </a:solidFill>
                <a:latin typeface="Roboto" panose="02000000000000000000" pitchFamily="2" charset="0"/>
                <a:ea typeface="Roboto" panose="02000000000000000000" pitchFamily="2" charset="0"/>
              </a:rPr>
              <a:t> Fan, </a:t>
            </a:r>
            <a:r>
              <a:rPr lang="en-US" altLang="zh-CN" sz="4400" i="1" dirty="0" err="1">
                <a:solidFill>
                  <a:srgbClr val="182428"/>
                </a:solidFill>
                <a:latin typeface="Roboto" panose="02000000000000000000" pitchFamily="2" charset="0"/>
                <a:ea typeface="Roboto" panose="02000000000000000000" pitchFamily="2" charset="0"/>
              </a:rPr>
              <a:t>Wenshu</a:t>
            </a:r>
            <a:r>
              <a:rPr lang="en-US" altLang="zh-CN" sz="4400" i="1" dirty="0">
                <a:solidFill>
                  <a:srgbClr val="182428"/>
                </a:solidFill>
                <a:latin typeface="Roboto" panose="02000000000000000000" pitchFamily="2" charset="0"/>
                <a:ea typeface="Roboto" panose="02000000000000000000" pitchFamily="2" charset="0"/>
              </a:rPr>
              <a:t> Ge, Qi Wang, Feng Yu, </a:t>
            </a:r>
            <a:r>
              <a:rPr lang="en-US" altLang="zh-CN" sz="4400" i="1" dirty="0" err="1">
                <a:solidFill>
                  <a:srgbClr val="182428"/>
                </a:solidFill>
                <a:latin typeface="Roboto" panose="02000000000000000000" pitchFamily="2" charset="0"/>
                <a:ea typeface="Roboto" panose="02000000000000000000" pitchFamily="2" charset="0"/>
              </a:rPr>
              <a:t>Zhiren</a:t>
            </a:r>
            <a:r>
              <a:rPr lang="en-US" altLang="zh-CN" sz="4400" i="1" dirty="0">
                <a:solidFill>
                  <a:srgbClr val="182428"/>
                </a:solidFill>
                <a:latin typeface="Roboto" panose="02000000000000000000" pitchFamily="2" charset="0"/>
                <a:ea typeface="Roboto" panose="02000000000000000000" pitchFamily="2" charset="0"/>
              </a:rPr>
              <a:t> Wang</a:t>
            </a:r>
            <a:endParaRPr lang="zh-CN" altLang="en-US" sz="4400" i="1" dirty="0">
              <a:solidFill>
                <a:srgbClr val="182428"/>
              </a:solidFill>
              <a:latin typeface="Roboto" panose="02000000000000000000" pitchFamily="2" charset="0"/>
            </a:endParaRPr>
          </a:p>
        </p:txBody>
      </p:sp>
      <p:sp>
        <p:nvSpPr>
          <p:cNvPr id="15" name="TextBox 43">
            <a:extLst>
              <a:ext uri="{FF2B5EF4-FFF2-40B4-BE49-F238E27FC236}">
                <a16:creationId xmlns:a16="http://schemas.microsoft.com/office/drawing/2014/main" id="{529A91C6-12FD-40AE-92DC-7659D7F894CE}"/>
              </a:ext>
            </a:extLst>
          </p:cNvPr>
          <p:cNvSpPr txBox="1"/>
          <p:nvPr/>
        </p:nvSpPr>
        <p:spPr>
          <a:xfrm>
            <a:off x="1181176" y="7576580"/>
            <a:ext cx="27749424" cy="127532"/>
          </a:xfrm>
          <a:prstGeom prst="rect">
            <a:avLst/>
          </a:prstGeom>
          <a:solidFill>
            <a:schemeClr val="accent6">
              <a:lumMod val="75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endParaRPr lang="en-US" sz="5203" b="1" dirty="0">
              <a:solidFill>
                <a:schemeClr val="bg1"/>
              </a:solidFill>
              <a:latin typeface="Montserrat" pitchFamily="2" charset="77"/>
            </a:endParaRPr>
          </a:p>
        </p:txBody>
      </p:sp>
      <p:sp>
        <p:nvSpPr>
          <p:cNvPr id="17" name="文本框 16">
            <a:extLst>
              <a:ext uri="{FF2B5EF4-FFF2-40B4-BE49-F238E27FC236}">
                <a16:creationId xmlns:a16="http://schemas.microsoft.com/office/drawing/2014/main" id="{8BAF172F-A4A5-4D60-9548-0CF12F87F372}"/>
              </a:ext>
            </a:extLst>
          </p:cNvPr>
          <p:cNvSpPr txBox="1"/>
          <p:nvPr/>
        </p:nvSpPr>
        <p:spPr>
          <a:xfrm>
            <a:off x="17858302" y="11882942"/>
            <a:ext cx="10869638" cy="2492990"/>
          </a:xfrm>
          <a:prstGeom prst="rect">
            <a:avLst/>
          </a:prstGeom>
          <a:noFill/>
        </p:spPr>
        <p:txBody>
          <a:bodyPr wrap="square">
            <a:spAutoFit/>
          </a:bodyPr>
          <a:lstStyle/>
          <a:p>
            <a:pPr>
              <a:lnSpc>
                <a:spcPct val="150000"/>
              </a:lnSpc>
            </a:pPr>
            <a:r>
              <a:rPr lang="en-US" altLang="zh-CN" sz="3600" b="1" dirty="0">
                <a:solidFill>
                  <a:srgbClr val="1A4343"/>
                </a:solidFill>
                <a:latin typeface="Roboto" panose="02000000000000000000" pitchFamily="2" charset="0"/>
                <a:ea typeface="Roboto" panose="02000000000000000000" pitchFamily="2" charset="0"/>
              </a:rPr>
              <a:t>We introduce a multimodal diagnostic mode. The proposed P2FEM extracts sMRI features, and the SFAM extracts fMRI features.</a:t>
            </a:r>
          </a:p>
        </p:txBody>
      </p:sp>
      <p:sp>
        <p:nvSpPr>
          <p:cNvPr id="19" name="文本框 18">
            <a:extLst>
              <a:ext uri="{FF2B5EF4-FFF2-40B4-BE49-F238E27FC236}">
                <a16:creationId xmlns:a16="http://schemas.microsoft.com/office/drawing/2014/main" id="{01FDE0E0-BA03-4893-93FF-3243B1F54D1C}"/>
              </a:ext>
            </a:extLst>
          </p:cNvPr>
          <p:cNvSpPr txBox="1"/>
          <p:nvPr/>
        </p:nvSpPr>
        <p:spPr>
          <a:xfrm>
            <a:off x="-3967916" y="6332155"/>
            <a:ext cx="15138400" cy="923330"/>
          </a:xfrm>
          <a:prstGeom prst="rect">
            <a:avLst/>
          </a:prstGeom>
          <a:noFill/>
        </p:spPr>
        <p:txBody>
          <a:bodyPr wrap="square">
            <a:spAutoFit/>
          </a:bodyPr>
          <a:lstStyle/>
          <a:p>
            <a:pPr algn="ctr"/>
            <a:r>
              <a:rPr lang="en-US" altLang="zh-CN" sz="5400" b="1" dirty="0">
                <a:solidFill>
                  <a:srgbClr val="0E6986"/>
                </a:solidFill>
                <a:latin typeface="Montserrat" pitchFamily="2" charset="77"/>
              </a:rPr>
              <a:t>Introduction</a:t>
            </a:r>
          </a:p>
        </p:txBody>
      </p:sp>
      <p:sp>
        <p:nvSpPr>
          <p:cNvPr id="23" name="文本框 22">
            <a:extLst>
              <a:ext uri="{FF2B5EF4-FFF2-40B4-BE49-F238E27FC236}">
                <a16:creationId xmlns:a16="http://schemas.microsoft.com/office/drawing/2014/main" id="{0BD1A217-8347-4CEA-ACEE-685C7C63C2D6}"/>
              </a:ext>
            </a:extLst>
          </p:cNvPr>
          <p:cNvSpPr txBox="1"/>
          <p:nvPr/>
        </p:nvSpPr>
        <p:spPr>
          <a:xfrm>
            <a:off x="1324070" y="14998499"/>
            <a:ext cx="29979502" cy="923330"/>
          </a:xfrm>
          <a:prstGeom prst="rect">
            <a:avLst/>
          </a:prstGeom>
          <a:noFill/>
        </p:spPr>
        <p:txBody>
          <a:bodyPr wrap="square">
            <a:spAutoFit/>
          </a:bodyPr>
          <a:lstStyle/>
          <a:p>
            <a:r>
              <a:rPr lang="en-US" altLang="zh-CN" sz="5400" b="1" dirty="0">
                <a:solidFill>
                  <a:schemeClr val="bg1">
                    <a:lumMod val="50000"/>
                  </a:schemeClr>
                </a:solidFill>
                <a:latin typeface="Montserrat" pitchFamily="2" charset="77"/>
              </a:rPr>
              <a:t>The Bi-Pyramid Multimodal Fusion Method (a) with P2FEM (b) and SFAM (c)</a:t>
            </a:r>
            <a:endParaRPr lang="zh-CN" altLang="en-US" sz="5400" b="1" dirty="0">
              <a:solidFill>
                <a:schemeClr val="bg1">
                  <a:lumMod val="50000"/>
                </a:schemeClr>
              </a:solidFill>
              <a:latin typeface="Montserrat" pitchFamily="2" charset="77"/>
            </a:endParaRPr>
          </a:p>
        </p:txBody>
      </p:sp>
      <p:sp>
        <p:nvSpPr>
          <p:cNvPr id="24" name="TextBox 43">
            <a:extLst>
              <a:ext uri="{FF2B5EF4-FFF2-40B4-BE49-F238E27FC236}">
                <a16:creationId xmlns:a16="http://schemas.microsoft.com/office/drawing/2014/main" id="{3255C613-ABD9-4BD4-B0CD-75E613A35130}"/>
              </a:ext>
            </a:extLst>
          </p:cNvPr>
          <p:cNvSpPr txBox="1"/>
          <p:nvPr/>
        </p:nvSpPr>
        <p:spPr>
          <a:xfrm>
            <a:off x="1181176" y="16140199"/>
            <a:ext cx="27749424" cy="127532"/>
          </a:xfrm>
          <a:prstGeom prst="rect">
            <a:avLst/>
          </a:prstGeom>
          <a:solidFill>
            <a:srgbClr val="7F7F7F"/>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endParaRPr lang="en-US" sz="5203" b="1" dirty="0">
              <a:solidFill>
                <a:schemeClr val="bg1"/>
              </a:solidFill>
              <a:latin typeface="Montserrat" pitchFamily="2" charset="77"/>
            </a:endParaRPr>
          </a:p>
        </p:txBody>
      </p:sp>
      <p:pic>
        <p:nvPicPr>
          <p:cNvPr id="25" name="图片 24">
            <a:extLst>
              <a:ext uri="{FF2B5EF4-FFF2-40B4-BE49-F238E27FC236}">
                <a16:creationId xmlns:a16="http://schemas.microsoft.com/office/drawing/2014/main" id="{489DF995-701F-4BEB-8164-9B51A4C23BD9}"/>
              </a:ext>
            </a:extLst>
          </p:cNvPr>
          <p:cNvPicPr>
            <a:picLocks noChangeAspect="1"/>
          </p:cNvPicPr>
          <p:nvPr/>
        </p:nvPicPr>
        <p:blipFill>
          <a:blip r:embed="rId4">
            <a:clrChange>
              <a:clrFrom>
                <a:srgbClr val="FFFFFF"/>
              </a:clrFrom>
              <a:clrTo>
                <a:srgbClr val="FFFFFF">
                  <a:alpha val="0"/>
                </a:srgbClr>
              </a:clrTo>
            </a:clrChange>
            <a:duotone>
              <a:prstClr val="black"/>
              <a:schemeClr val="tx1">
                <a:tint val="45000"/>
                <a:satMod val="400000"/>
              </a:schemeClr>
            </a:duotone>
          </a:blip>
          <a:stretch>
            <a:fillRect/>
          </a:stretch>
        </p:blipFill>
        <p:spPr>
          <a:xfrm>
            <a:off x="228601" y="17007494"/>
            <a:ext cx="19564570" cy="7764126"/>
          </a:xfrm>
          <a:prstGeom prst="rect">
            <a:avLst/>
          </a:prstGeom>
        </p:spPr>
      </p:pic>
      <p:pic>
        <p:nvPicPr>
          <p:cNvPr id="27" name="图片 26">
            <a:extLst>
              <a:ext uri="{FF2B5EF4-FFF2-40B4-BE49-F238E27FC236}">
                <a16:creationId xmlns:a16="http://schemas.microsoft.com/office/drawing/2014/main" id="{F756ACB9-8D8F-424A-B30D-E56548D0DD32}"/>
              </a:ext>
            </a:extLst>
          </p:cNvPr>
          <p:cNvPicPr>
            <a:picLocks noChangeAspect="1"/>
          </p:cNvPicPr>
          <p:nvPr/>
        </p:nvPicPr>
        <p:blipFill>
          <a:blip r:embed="rId5">
            <a:clrChange>
              <a:clrFrom>
                <a:srgbClr val="FFFFFF"/>
              </a:clrFrom>
              <a:clrTo>
                <a:srgbClr val="FFFFFF">
                  <a:alpha val="0"/>
                </a:srgbClr>
              </a:clrTo>
            </a:clrChange>
            <a:duotone>
              <a:prstClr val="black"/>
              <a:schemeClr val="tx1">
                <a:tint val="45000"/>
                <a:satMod val="400000"/>
              </a:schemeClr>
            </a:duotone>
          </a:blip>
          <a:stretch>
            <a:fillRect/>
          </a:stretch>
        </p:blipFill>
        <p:spPr>
          <a:xfrm>
            <a:off x="19793171" y="17788077"/>
            <a:ext cx="9974103" cy="6156000"/>
          </a:xfrm>
          <a:prstGeom prst="rect">
            <a:avLst/>
          </a:prstGeom>
        </p:spPr>
      </p:pic>
      <p:sp>
        <p:nvSpPr>
          <p:cNvPr id="30" name="文本框 29">
            <a:extLst>
              <a:ext uri="{FF2B5EF4-FFF2-40B4-BE49-F238E27FC236}">
                <a16:creationId xmlns:a16="http://schemas.microsoft.com/office/drawing/2014/main" id="{B8E48BB5-7F44-4C82-A292-3F0513C861C1}"/>
              </a:ext>
            </a:extLst>
          </p:cNvPr>
          <p:cNvSpPr txBox="1"/>
          <p:nvPr/>
        </p:nvSpPr>
        <p:spPr>
          <a:xfrm>
            <a:off x="8096756" y="24935162"/>
            <a:ext cx="850900" cy="529056"/>
          </a:xfrm>
          <a:prstGeom prst="rect">
            <a:avLst/>
          </a:prstGeom>
          <a:noFill/>
        </p:spPr>
        <p:txBody>
          <a:bodyPr wrap="square">
            <a:spAutoFit/>
          </a:bodyPr>
          <a:lstStyle/>
          <a:p>
            <a:r>
              <a:rPr lang="en-US" altLang="zh-CN" sz="2838" b="1" dirty="0">
                <a:solidFill>
                  <a:schemeClr val="bg1">
                    <a:lumMod val="50000"/>
                  </a:schemeClr>
                </a:solidFill>
                <a:latin typeface="Roboto" panose="02000000000000000000" pitchFamily="2" charset="0"/>
                <a:ea typeface="Roboto" panose="02000000000000000000" pitchFamily="2" charset="0"/>
              </a:rPr>
              <a:t>(a)</a:t>
            </a:r>
            <a:endParaRPr lang="zh-CN" altLang="en-US" sz="2838" b="1" dirty="0">
              <a:solidFill>
                <a:schemeClr val="bg1">
                  <a:lumMod val="50000"/>
                </a:schemeClr>
              </a:solidFill>
              <a:latin typeface="Roboto" panose="02000000000000000000" pitchFamily="2" charset="0"/>
            </a:endParaRPr>
          </a:p>
        </p:txBody>
      </p:sp>
      <p:sp>
        <p:nvSpPr>
          <p:cNvPr id="31" name="文本框 30">
            <a:extLst>
              <a:ext uri="{FF2B5EF4-FFF2-40B4-BE49-F238E27FC236}">
                <a16:creationId xmlns:a16="http://schemas.microsoft.com/office/drawing/2014/main" id="{453BD330-9B1B-4005-81ED-EFAB6CAE419D}"/>
              </a:ext>
            </a:extLst>
          </p:cNvPr>
          <p:cNvSpPr txBox="1"/>
          <p:nvPr/>
        </p:nvSpPr>
        <p:spPr>
          <a:xfrm>
            <a:off x="21476735" y="24897113"/>
            <a:ext cx="850900" cy="529056"/>
          </a:xfrm>
          <a:prstGeom prst="rect">
            <a:avLst/>
          </a:prstGeom>
          <a:noFill/>
        </p:spPr>
        <p:txBody>
          <a:bodyPr wrap="square">
            <a:spAutoFit/>
          </a:bodyPr>
          <a:lstStyle/>
          <a:p>
            <a:r>
              <a:rPr lang="en-US" altLang="zh-CN" sz="2838" b="1" dirty="0">
                <a:solidFill>
                  <a:schemeClr val="bg1">
                    <a:lumMod val="50000"/>
                  </a:schemeClr>
                </a:solidFill>
                <a:latin typeface="Roboto" panose="02000000000000000000" pitchFamily="2" charset="0"/>
                <a:ea typeface="Roboto" panose="02000000000000000000" pitchFamily="2" charset="0"/>
              </a:rPr>
              <a:t>(b)</a:t>
            </a:r>
            <a:endParaRPr lang="zh-CN" altLang="en-US" sz="2838" b="1" dirty="0">
              <a:solidFill>
                <a:schemeClr val="bg1">
                  <a:lumMod val="50000"/>
                </a:schemeClr>
              </a:solidFill>
              <a:latin typeface="Roboto" panose="02000000000000000000" pitchFamily="2" charset="0"/>
            </a:endParaRPr>
          </a:p>
        </p:txBody>
      </p:sp>
      <p:sp>
        <p:nvSpPr>
          <p:cNvPr id="32" name="文本框 31">
            <a:extLst>
              <a:ext uri="{FF2B5EF4-FFF2-40B4-BE49-F238E27FC236}">
                <a16:creationId xmlns:a16="http://schemas.microsoft.com/office/drawing/2014/main" id="{4978453E-32A6-405D-BFAF-B57B31B5E239}"/>
              </a:ext>
            </a:extLst>
          </p:cNvPr>
          <p:cNvSpPr txBox="1"/>
          <p:nvPr/>
        </p:nvSpPr>
        <p:spPr>
          <a:xfrm>
            <a:off x="27743774" y="24765939"/>
            <a:ext cx="850900" cy="529056"/>
          </a:xfrm>
          <a:prstGeom prst="rect">
            <a:avLst/>
          </a:prstGeom>
          <a:noFill/>
        </p:spPr>
        <p:txBody>
          <a:bodyPr wrap="square">
            <a:spAutoFit/>
          </a:bodyPr>
          <a:lstStyle/>
          <a:p>
            <a:r>
              <a:rPr lang="en-US" altLang="zh-CN" sz="2838" b="1" dirty="0">
                <a:solidFill>
                  <a:schemeClr val="bg1">
                    <a:lumMod val="50000"/>
                  </a:schemeClr>
                </a:solidFill>
                <a:latin typeface="Roboto" panose="02000000000000000000" pitchFamily="2" charset="0"/>
                <a:ea typeface="Roboto" panose="02000000000000000000" pitchFamily="2" charset="0"/>
              </a:rPr>
              <a:t>(c)</a:t>
            </a:r>
            <a:endParaRPr lang="zh-CN" altLang="en-US" sz="2838" b="1" dirty="0">
              <a:solidFill>
                <a:schemeClr val="bg1">
                  <a:lumMod val="50000"/>
                </a:schemeClr>
              </a:solidFill>
              <a:latin typeface="Roboto" panose="02000000000000000000" pitchFamily="2" charset="0"/>
            </a:endParaRPr>
          </a:p>
        </p:txBody>
      </p:sp>
      <p:sp>
        <p:nvSpPr>
          <p:cNvPr id="35" name="文本框 34">
            <a:extLst>
              <a:ext uri="{FF2B5EF4-FFF2-40B4-BE49-F238E27FC236}">
                <a16:creationId xmlns:a16="http://schemas.microsoft.com/office/drawing/2014/main" id="{E4571119-6331-4906-949A-525FB58170E8}"/>
              </a:ext>
            </a:extLst>
          </p:cNvPr>
          <p:cNvSpPr txBox="1"/>
          <p:nvPr/>
        </p:nvSpPr>
        <p:spPr>
          <a:xfrm>
            <a:off x="852474" y="25727406"/>
            <a:ext cx="5530125" cy="923330"/>
          </a:xfrm>
          <a:prstGeom prst="rect">
            <a:avLst/>
          </a:prstGeom>
          <a:noFill/>
        </p:spPr>
        <p:txBody>
          <a:bodyPr wrap="square">
            <a:spAutoFit/>
          </a:bodyPr>
          <a:lstStyle/>
          <a:p>
            <a:pPr algn="ctr"/>
            <a:r>
              <a:rPr lang="en-US" altLang="zh-CN" sz="5400" b="1" dirty="0">
                <a:solidFill>
                  <a:srgbClr val="1F4747"/>
                </a:solidFill>
                <a:latin typeface="Montserrat" pitchFamily="2" charset="77"/>
              </a:rPr>
              <a:t>Experiments</a:t>
            </a:r>
          </a:p>
        </p:txBody>
      </p:sp>
      <p:sp>
        <p:nvSpPr>
          <p:cNvPr id="36" name="TextBox 43">
            <a:extLst>
              <a:ext uri="{FF2B5EF4-FFF2-40B4-BE49-F238E27FC236}">
                <a16:creationId xmlns:a16="http://schemas.microsoft.com/office/drawing/2014/main" id="{974F5847-05D7-4D2C-9726-11B91FFF97FE}"/>
              </a:ext>
            </a:extLst>
          </p:cNvPr>
          <p:cNvSpPr txBox="1"/>
          <p:nvPr/>
        </p:nvSpPr>
        <p:spPr>
          <a:xfrm>
            <a:off x="1149826" y="26858876"/>
            <a:ext cx="27749424" cy="127532"/>
          </a:xfrm>
          <a:prstGeom prst="rect">
            <a:avLst/>
          </a:prstGeom>
          <a:solidFill>
            <a:srgbClr val="1F4747"/>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endParaRPr lang="en-US" sz="5203" b="1" dirty="0">
              <a:solidFill>
                <a:schemeClr val="bg1"/>
              </a:solidFill>
              <a:latin typeface="Montserrat" pitchFamily="2" charset="77"/>
            </a:endParaRPr>
          </a:p>
        </p:txBody>
      </p:sp>
      <p:sp>
        <p:nvSpPr>
          <p:cNvPr id="40" name="文本框 39">
            <a:extLst>
              <a:ext uri="{FF2B5EF4-FFF2-40B4-BE49-F238E27FC236}">
                <a16:creationId xmlns:a16="http://schemas.microsoft.com/office/drawing/2014/main" id="{37A75A44-F64E-40F9-9084-5EA667CDF80D}"/>
              </a:ext>
            </a:extLst>
          </p:cNvPr>
          <p:cNvSpPr txBox="1"/>
          <p:nvPr/>
        </p:nvSpPr>
        <p:spPr>
          <a:xfrm>
            <a:off x="1585329" y="29043034"/>
            <a:ext cx="4183724" cy="1200329"/>
          </a:xfrm>
          <a:prstGeom prst="rect">
            <a:avLst/>
          </a:prstGeom>
          <a:noFill/>
        </p:spPr>
        <p:txBody>
          <a:bodyPr wrap="square">
            <a:spAutoFit/>
          </a:bodyPr>
          <a:lstStyle/>
          <a:p>
            <a:r>
              <a:rPr lang="en-US" altLang="zh-CN" sz="3600" b="1" dirty="0">
                <a:solidFill>
                  <a:srgbClr val="1F4747"/>
                </a:solidFill>
                <a:latin typeface="Roboto" panose="02000000000000000000" pitchFamily="2" charset="0"/>
                <a:ea typeface="Roboto" panose="02000000000000000000" pitchFamily="2" charset="0"/>
              </a:rPr>
              <a:t>The results on our collected dataset.</a:t>
            </a:r>
            <a:endParaRPr lang="zh-CN" altLang="en-US" sz="3600" b="1" dirty="0">
              <a:solidFill>
                <a:srgbClr val="1F4747"/>
              </a:solidFill>
              <a:latin typeface="Roboto" panose="02000000000000000000" pitchFamily="2" charset="0"/>
            </a:endParaRPr>
          </a:p>
        </p:txBody>
      </p:sp>
      <p:pic>
        <p:nvPicPr>
          <p:cNvPr id="41" name="图片 40">
            <a:extLst>
              <a:ext uri="{FF2B5EF4-FFF2-40B4-BE49-F238E27FC236}">
                <a16:creationId xmlns:a16="http://schemas.microsoft.com/office/drawing/2014/main" id="{A94EC825-16D3-4E7F-A80F-C4B1F2135EB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473136" y="29757450"/>
            <a:ext cx="11426114" cy="6156000"/>
          </a:xfrm>
          <a:prstGeom prst="rect">
            <a:avLst/>
          </a:prstGeom>
        </p:spPr>
      </p:pic>
      <p:sp>
        <p:nvSpPr>
          <p:cNvPr id="44" name="文本框 43">
            <a:extLst>
              <a:ext uri="{FF2B5EF4-FFF2-40B4-BE49-F238E27FC236}">
                <a16:creationId xmlns:a16="http://schemas.microsoft.com/office/drawing/2014/main" id="{C8030FD2-4749-4F95-BFB3-345AF4DD87C5}"/>
              </a:ext>
            </a:extLst>
          </p:cNvPr>
          <p:cNvSpPr txBox="1"/>
          <p:nvPr/>
        </p:nvSpPr>
        <p:spPr>
          <a:xfrm>
            <a:off x="18543382" y="28601025"/>
            <a:ext cx="10067544" cy="646331"/>
          </a:xfrm>
          <a:prstGeom prst="rect">
            <a:avLst/>
          </a:prstGeom>
          <a:noFill/>
        </p:spPr>
        <p:txBody>
          <a:bodyPr wrap="square">
            <a:spAutoFit/>
          </a:bodyPr>
          <a:lstStyle/>
          <a:p>
            <a:r>
              <a:rPr lang="en-US" altLang="zh-CN" sz="3600" b="1" dirty="0">
                <a:solidFill>
                  <a:srgbClr val="1F4747"/>
                </a:solidFill>
                <a:latin typeface="Roboto" panose="02000000000000000000" pitchFamily="2" charset="0"/>
                <a:ea typeface="Roboto" panose="02000000000000000000" pitchFamily="2" charset="0"/>
              </a:rPr>
              <a:t>The results on the public dataset </a:t>
            </a:r>
            <a:r>
              <a:rPr lang="en-US" altLang="zh-CN" sz="3600" b="1" dirty="0" err="1">
                <a:solidFill>
                  <a:srgbClr val="1F4747"/>
                </a:solidFill>
                <a:latin typeface="Roboto" panose="02000000000000000000" pitchFamily="2" charset="0"/>
                <a:ea typeface="Roboto" panose="02000000000000000000" pitchFamily="2" charset="0"/>
              </a:rPr>
              <a:t>OpenfMRI</a:t>
            </a:r>
            <a:r>
              <a:rPr lang="en-US" altLang="zh-CN" sz="3600" b="1" dirty="0">
                <a:solidFill>
                  <a:srgbClr val="1F4747"/>
                </a:solidFill>
                <a:latin typeface="Roboto" panose="02000000000000000000" pitchFamily="2" charset="0"/>
                <a:ea typeface="Roboto" panose="02000000000000000000" pitchFamily="2" charset="0"/>
              </a:rPr>
              <a:t>.</a:t>
            </a:r>
            <a:endParaRPr lang="zh-CN" altLang="en-US" sz="3600" b="1" dirty="0">
              <a:solidFill>
                <a:srgbClr val="1F4747"/>
              </a:solidFill>
              <a:latin typeface="Roboto" panose="02000000000000000000" pitchFamily="2" charset="0"/>
            </a:endParaRPr>
          </a:p>
        </p:txBody>
      </p:sp>
      <p:pic>
        <p:nvPicPr>
          <p:cNvPr id="45" name="图片 44">
            <a:extLst>
              <a:ext uri="{FF2B5EF4-FFF2-40B4-BE49-F238E27FC236}">
                <a16:creationId xmlns:a16="http://schemas.microsoft.com/office/drawing/2014/main" id="{2428D7B5-25AA-4A44-BB1B-0F0C107BC2B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37855" y="28030974"/>
            <a:ext cx="8460205" cy="3269645"/>
          </a:xfrm>
          <a:prstGeom prst="rect">
            <a:avLst/>
          </a:prstGeom>
        </p:spPr>
      </p:pic>
      <p:pic>
        <p:nvPicPr>
          <p:cNvPr id="47" name="图片 46">
            <a:extLst>
              <a:ext uri="{FF2B5EF4-FFF2-40B4-BE49-F238E27FC236}">
                <a16:creationId xmlns:a16="http://schemas.microsoft.com/office/drawing/2014/main" id="{9F3F9BF9-3690-4363-80DF-B756B5C8E74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420115" y="32392390"/>
            <a:ext cx="12639297" cy="4296400"/>
          </a:xfrm>
          <a:prstGeom prst="rect">
            <a:avLst/>
          </a:prstGeom>
        </p:spPr>
      </p:pic>
      <p:sp>
        <p:nvSpPr>
          <p:cNvPr id="56" name="文本框 55">
            <a:extLst>
              <a:ext uri="{FF2B5EF4-FFF2-40B4-BE49-F238E27FC236}">
                <a16:creationId xmlns:a16="http://schemas.microsoft.com/office/drawing/2014/main" id="{1783B4D0-E7AA-45D8-939A-04E3A81A1068}"/>
              </a:ext>
            </a:extLst>
          </p:cNvPr>
          <p:cNvSpPr txBox="1"/>
          <p:nvPr/>
        </p:nvSpPr>
        <p:spPr>
          <a:xfrm>
            <a:off x="1144310" y="34263342"/>
            <a:ext cx="3471513" cy="646331"/>
          </a:xfrm>
          <a:prstGeom prst="rect">
            <a:avLst/>
          </a:prstGeom>
          <a:noFill/>
        </p:spPr>
        <p:txBody>
          <a:bodyPr wrap="square">
            <a:spAutoFit/>
          </a:bodyPr>
          <a:lstStyle/>
          <a:p>
            <a:r>
              <a:rPr lang="en-US" altLang="zh-CN" sz="3600" b="1" dirty="0">
                <a:solidFill>
                  <a:srgbClr val="1F4747"/>
                </a:solidFill>
                <a:latin typeface="Roboto" panose="02000000000000000000" pitchFamily="2" charset="0"/>
                <a:ea typeface="Roboto" panose="02000000000000000000" pitchFamily="2" charset="0"/>
              </a:rPr>
              <a:t>Ablation study</a:t>
            </a:r>
            <a:endParaRPr lang="zh-CN" altLang="en-US" sz="3600" b="1" dirty="0">
              <a:solidFill>
                <a:srgbClr val="1F4747"/>
              </a:solidFill>
              <a:latin typeface="Roboto" panose="02000000000000000000" pitchFamily="2" charset="0"/>
            </a:endParaRPr>
          </a:p>
        </p:txBody>
      </p:sp>
      <p:sp>
        <p:nvSpPr>
          <p:cNvPr id="57" name="TextBox 43">
            <a:extLst>
              <a:ext uri="{FF2B5EF4-FFF2-40B4-BE49-F238E27FC236}">
                <a16:creationId xmlns:a16="http://schemas.microsoft.com/office/drawing/2014/main" id="{0ED55166-FBE9-42A6-BAB1-EBC54F4E2AA7}"/>
              </a:ext>
            </a:extLst>
          </p:cNvPr>
          <p:cNvSpPr txBox="1"/>
          <p:nvPr/>
        </p:nvSpPr>
        <p:spPr>
          <a:xfrm>
            <a:off x="886156" y="38176205"/>
            <a:ext cx="27749424" cy="127532"/>
          </a:xfrm>
          <a:prstGeom prst="rect">
            <a:avLst/>
          </a:prstGeom>
          <a:solidFill>
            <a:srgbClr val="455C19"/>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endParaRPr lang="en-US" sz="5203" b="1" dirty="0">
              <a:solidFill>
                <a:schemeClr val="bg1"/>
              </a:solidFill>
              <a:latin typeface="Montserrat" pitchFamily="2" charset="77"/>
            </a:endParaRPr>
          </a:p>
        </p:txBody>
      </p:sp>
      <p:sp>
        <p:nvSpPr>
          <p:cNvPr id="58" name="文本框 57">
            <a:extLst>
              <a:ext uri="{FF2B5EF4-FFF2-40B4-BE49-F238E27FC236}">
                <a16:creationId xmlns:a16="http://schemas.microsoft.com/office/drawing/2014/main" id="{82AF6694-811F-4163-8E79-F0113FC46294}"/>
              </a:ext>
            </a:extLst>
          </p:cNvPr>
          <p:cNvSpPr txBox="1"/>
          <p:nvPr/>
        </p:nvSpPr>
        <p:spPr>
          <a:xfrm>
            <a:off x="-4449848" y="37083963"/>
            <a:ext cx="15138400" cy="923330"/>
          </a:xfrm>
          <a:prstGeom prst="rect">
            <a:avLst/>
          </a:prstGeom>
          <a:noFill/>
        </p:spPr>
        <p:txBody>
          <a:bodyPr wrap="square">
            <a:spAutoFit/>
          </a:bodyPr>
          <a:lstStyle/>
          <a:p>
            <a:pPr algn="ctr"/>
            <a:r>
              <a:rPr lang="en-US" altLang="zh-CN" sz="5400" b="1" dirty="0">
                <a:solidFill>
                  <a:schemeClr val="accent2">
                    <a:lumMod val="50000"/>
                  </a:schemeClr>
                </a:solidFill>
                <a:latin typeface="Montserrat" pitchFamily="2" charset="77"/>
              </a:rPr>
              <a:t>Conclusions</a:t>
            </a:r>
          </a:p>
        </p:txBody>
      </p:sp>
      <p:sp>
        <p:nvSpPr>
          <p:cNvPr id="60" name="文本框 59">
            <a:extLst>
              <a:ext uri="{FF2B5EF4-FFF2-40B4-BE49-F238E27FC236}">
                <a16:creationId xmlns:a16="http://schemas.microsoft.com/office/drawing/2014/main" id="{70272FF3-2E3B-417D-8079-F25D94A92612}"/>
              </a:ext>
            </a:extLst>
          </p:cNvPr>
          <p:cNvSpPr txBox="1"/>
          <p:nvPr/>
        </p:nvSpPr>
        <p:spPr>
          <a:xfrm>
            <a:off x="901251" y="38695912"/>
            <a:ext cx="28029349" cy="2492990"/>
          </a:xfrm>
          <a:prstGeom prst="rect">
            <a:avLst/>
          </a:prstGeom>
          <a:noFill/>
        </p:spPr>
        <p:txBody>
          <a:bodyPr wrap="square">
            <a:spAutoFit/>
          </a:bodyPr>
          <a:lstStyle/>
          <a:p>
            <a:pPr>
              <a:lnSpc>
                <a:spcPct val="150000"/>
              </a:lnSpc>
            </a:pPr>
            <a:r>
              <a:rPr lang="en-US" altLang="zh-CN" sz="3600" b="1" dirty="0">
                <a:solidFill>
                  <a:srgbClr val="1A4343"/>
                </a:solidFill>
                <a:latin typeface="Roboto" panose="02000000000000000000" pitchFamily="2" charset="0"/>
                <a:ea typeface="Roboto" panose="02000000000000000000" pitchFamily="2" charset="0"/>
              </a:rPr>
              <a:t>We propose a novel bi-pyramid multimodal fusion algorithm (BPM-Fusion) to provide a new perspective on disease diagnosis. The model takes sMRI and fMRI data as inputs. Extensive experiments show that our proposed method outperforms others in balanced accuracy from 0.657 to 0.732 on the </a:t>
            </a:r>
            <a:r>
              <a:rPr lang="en-US" altLang="zh-CN" sz="3600" b="1" dirty="0" err="1">
                <a:solidFill>
                  <a:srgbClr val="1A4343"/>
                </a:solidFill>
                <a:latin typeface="Roboto" panose="02000000000000000000" pitchFamily="2" charset="0"/>
                <a:ea typeface="Roboto" panose="02000000000000000000" pitchFamily="2" charset="0"/>
              </a:rPr>
              <a:t>OpenfMRI</a:t>
            </a:r>
            <a:r>
              <a:rPr lang="en-US" altLang="zh-CN" sz="3600" b="1" dirty="0">
                <a:solidFill>
                  <a:srgbClr val="1A4343"/>
                </a:solidFill>
                <a:latin typeface="Roboto" panose="02000000000000000000" pitchFamily="2" charset="0"/>
                <a:ea typeface="Roboto" panose="02000000000000000000" pitchFamily="2" charset="0"/>
              </a:rPr>
              <a:t> dataset, and achieves the state of the art</a:t>
            </a:r>
            <a:endParaRPr lang="zh-CN" altLang="en-US" sz="3600" b="1" dirty="0">
              <a:solidFill>
                <a:srgbClr val="1A4343"/>
              </a:solidFill>
              <a:latin typeface="Roboto" panose="02000000000000000000" pitchFamily="2" charset="0"/>
            </a:endParaRPr>
          </a:p>
        </p:txBody>
      </p:sp>
      <p:pic>
        <p:nvPicPr>
          <p:cNvPr id="6" name="图片 5">
            <a:extLst>
              <a:ext uri="{FF2B5EF4-FFF2-40B4-BE49-F238E27FC236}">
                <a16:creationId xmlns:a16="http://schemas.microsoft.com/office/drawing/2014/main" id="{2B4DDC44-A5D3-4A92-A472-B355425A369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510184" y="4903315"/>
            <a:ext cx="4722197" cy="1628734"/>
          </a:xfrm>
          <a:prstGeom prst="rect">
            <a:avLst/>
          </a:prstGeom>
        </p:spPr>
      </p:pic>
      <p:pic>
        <p:nvPicPr>
          <p:cNvPr id="8" name="图片 7">
            <a:extLst>
              <a:ext uri="{FF2B5EF4-FFF2-40B4-BE49-F238E27FC236}">
                <a16:creationId xmlns:a16="http://schemas.microsoft.com/office/drawing/2014/main" id="{CAFF151A-6944-4019-9E9D-1D717097CC51}"/>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13317142" y="4937482"/>
            <a:ext cx="3777836" cy="1449893"/>
          </a:xfrm>
          <a:prstGeom prst="rect">
            <a:avLst/>
          </a:prstGeom>
        </p:spPr>
      </p:pic>
      <p:pic>
        <p:nvPicPr>
          <p:cNvPr id="11" name="图片 10">
            <a:extLst>
              <a:ext uri="{FF2B5EF4-FFF2-40B4-BE49-F238E27FC236}">
                <a16:creationId xmlns:a16="http://schemas.microsoft.com/office/drawing/2014/main" id="{8877F70C-6F9A-4BC8-B4D4-32D141A2049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7592457" y="5330165"/>
            <a:ext cx="3777836" cy="811562"/>
          </a:xfrm>
          <a:prstGeom prst="rect">
            <a:avLst/>
          </a:prstGeom>
        </p:spPr>
      </p:pic>
      <p:pic>
        <p:nvPicPr>
          <p:cNvPr id="20" name="图片 19">
            <a:extLst>
              <a:ext uri="{FF2B5EF4-FFF2-40B4-BE49-F238E27FC236}">
                <a16:creationId xmlns:a16="http://schemas.microsoft.com/office/drawing/2014/main" id="{07CB07D8-BC76-4173-9E2F-0AE59CE9390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1867772" y="4853797"/>
            <a:ext cx="4722197" cy="1666658"/>
          </a:xfrm>
          <a:prstGeom prst="rect">
            <a:avLst/>
          </a:prstGeom>
        </p:spPr>
      </p:pic>
      <p:pic>
        <p:nvPicPr>
          <p:cNvPr id="3" name="图片 2">
            <a:extLst>
              <a:ext uri="{FF2B5EF4-FFF2-40B4-BE49-F238E27FC236}">
                <a16:creationId xmlns:a16="http://schemas.microsoft.com/office/drawing/2014/main" id="{BF539AE5-84F0-4CDA-93F7-B2A3628953D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92944" y="8335741"/>
            <a:ext cx="4374541" cy="3884355"/>
          </a:xfrm>
          <a:prstGeom prst="rect">
            <a:avLst/>
          </a:prstGeom>
        </p:spPr>
      </p:pic>
      <p:sp>
        <p:nvSpPr>
          <p:cNvPr id="38" name="文本框 37">
            <a:extLst>
              <a:ext uri="{FF2B5EF4-FFF2-40B4-BE49-F238E27FC236}">
                <a16:creationId xmlns:a16="http://schemas.microsoft.com/office/drawing/2014/main" id="{F48400DF-2DD2-4154-BE43-8135E2E29CBF}"/>
              </a:ext>
            </a:extLst>
          </p:cNvPr>
          <p:cNvSpPr txBox="1"/>
          <p:nvPr/>
        </p:nvSpPr>
        <p:spPr>
          <a:xfrm>
            <a:off x="852474" y="12582776"/>
            <a:ext cx="5330730" cy="1667059"/>
          </a:xfrm>
          <a:prstGeom prst="rect">
            <a:avLst/>
          </a:prstGeom>
          <a:noFill/>
        </p:spPr>
        <p:txBody>
          <a:bodyPr wrap="square">
            <a:spAutoFit/>
          </a:bodyPr>
          <a:lstStyle/>
          <a:p>
            <a:pPr>
              <a:lnSpc>
                <a:spcPct val="150000"/>
              </a:lnSpc>
            </a:pPr>
            <a:r>
              <a:rPr kumimoji="0" lang="en-US" altLang="zh-CN" sz="3600" b="1" i="0" u="none" strike="noStrike" kern="1200" cap="none" spc="0" normalizeH="0" baseline="0" noProof="0" dirty="0">
                <a:ln>
                  <a:noFill/>
                </a:ln>
                <a:solidFill>
                  <a:srgbClr val="1A4343"/>
                </a:solidFill>
                <a:effectLst/>
                <a:uLnTx/>
                <a:uFillTx/>
                <a:latin typeface="Roboto" panose="02000000000000000000" pitchFamily="2" charset="0"/>
                <a:ea typeface="Roboto" panose="02000000000000000000" pitchFamily="2" charset="0"/>
                <a:cs typeface="+mn-cs"/>
              </a:rPr>
              <a:t>Bipolar disorder (BD) is a severe mood disorder </a:t>
            </a:r>
            <a:endParaRPr lang="zh-CN" altLang="en-US" sz="2400" dirty="0"/>
          </a:p>
        </p:txBody>
      </p:sp>
      <p:pic>
        <p:nvPicPr>
          <p:cNvPr id="1026" name="Picture 2">
            <a:extLst>
              <a:ext uri="{FF2B5EF4-FFF2-40B4-BE49-F238E27FC236}">
                <a16:creationId xmlns:a16="http://schemas.microsoft.com/office/drawing/2014/main" id="{E0C3A981-8829-4B3D-9D44-A9BD3AA38E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756" y="8382506"/>
            <a:ext cx="6788329" cy="2844007"/>
          </a:xfrm>
          <a:prstGeom prst="rect">
            <a:avLst/>
          </a:prstGeom>
          <a:noFill/>
          <a:extLst>
            <a:ext uri="{909E8E84-426E-40DD-AFC4-6F175D3DCCD1}">
              <a14:hiddenFill xmlns:a14="http://schemas.microsoft.com/office/drawing/2010/main">
                <a:solidFill>
                  <a:srgbClr val="FFFFFF"/>
                </a:solidFill>
              </a14:hiddenFill>
            </a:ext>
          </a:extLst>
        </p:spPr>
      </p:pic>
      <p:sp>
        <p:nvSpPr>
          <p:cNvPr id="16" name="箭头: 下 15">
            <a:extLst>
              <a:ext uri="{FF2B5EF4-FFF2-40B4-BE49-F238E27FC236}">
                <a16:creationId xmlns:a16="http://schemas.microsoft.com/office/drawing/2014/main" id="{A474DDB1-5A2B-4754-ABBB-0D6CDFAE4609}"/>
              </a:ext>
            </a:extLst>
          </p:cNvPr>
          <p:cNvSpPr/>
          <p:nvPr/>
        </p:nvSpPr>
        <p:spPr>
          <a:xfrm rot="16200000">
            <a:off x="6338051" y="9468195"/>
            <a:ext cx="788139" cy="195863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a:extLst>
              <a:ext uri="{FF2B5EF4-FFF2-40B4-BE49-F238E27FC236}">
                <a16:creationId xmlns:a16="http://schemas.microsoft.com/office/drawing/2014/main" id="{54F1CCEE-D543-43C1-A0B0-90AC05905D69}"/>
              </a:ext>
            </a:extLst>
          </p:cNvPr>
          <p:cNvSpPr txBox="1"/>
          <p:nvPr/>
        </p:nvSpPr>
        <p:spPr>
          <a:xfrm>
            <a:off x="8101228" y="12787629"/>
            <a:ext cx="7127844" cy="1667059"/>
          </a:xfrm>
          <a:prstGeom prst="rect">
            <a:avLst/>
          </a:prstGeom>
          <a:noFill/>
        </p:spPr>
        <p:txBody>
          <a:bodyPr wrap="square">
            <a:spAutoFit/>
          </a:bodyPr>
          <a:lstStyle/>
          <a:p>
            <a:pPr>
              <a:lnSpc>
                <a:spcPct val="150000"/>
              </a:lnSpc>
            </a:pPr>
            <a:r>
              <a:rPr kumimoji="0" lang="en-US" altLang="zh-CN" sz="3600" b="1" i="0" u="none" strike="noStrike" kern="1200" cap="none" spc="0" normalizeH="0" baseline="0" noProof="0" dirty="0">
                <a:ln>
                  <a:noFill/>
                </a:ln>
                <a:solidFill>
                  <a:srgbClr val="1A4343"/>
                </a:solidFill>
                <a:effectLst/>
                <a:uLnTx/>
                <a:uFillTx/>
                <a:latin typeface="Roboto" panose="02000000000000000000" pitchFamily="2" charset="0"/>
                <a:ea typeface="Roboto" panose="02000000000000000000" pitchFamily="2" charset="0"/>
                <a:cs typeface="+mn-cs"/>
              </a:rPr>
              <a:t>fMRI and </a:t>
            </a:r>
            <a:r>
              <a:rPr kumimoji="0" lang="en-US" altLang="zh-CN" sz="3600" b="1" i="0" u="none" strike="noStrike" kern="1200" cap="none" spc="0" normalizeH="0" baseline="0" noProof="0" dirty="0" err="1">
                <a:ln>
                  <a:noFill/>
                </a:ln>
                <a:solidFill>
                  <a:srgbClr val="1A4343"/>
                </a:solidFill>
                <a:effectLst/>
                <a:uLnTx/>
                <a:uFillTx/>
                <a:latin typeface="Roboto" panose="02000000000000000000" pitchFamily="2" charset="0"/>
                <a:ea typeface="Roboto" panose="02000000000000000000" pitchFamily="2" charset="0"/>
                <a:cs typeface="+mn-cs"/>
              </a:rPr>
              <a:t>sMRI</a:t>
            </a:r>
            <a:r>
              <a:rPr kumimoji="0" lang="en-US" altLang="zh-CN" sz="3600" b="1" i="0" u="none" strike="noStrike" kern="1200" cap="none" spc="0" normalizeH="0" baseline="0" noProof="0" dirty="0">
                <a:ln>
                  <a:noFill/>
                </a:ln>
                <a:solidFill>
                  <a:srgbClr val="1A4343"/>
                </a:solidFill>
                <a:effectLst/>
                <a:uLnTx/>
                <a:uFillTx/>
                <a:latin typeface="Roboto" panose="02000000000000000000" pitchFamily="2" charset="0"/>
                <a:ea typeface="Roboto" panose="02000000000000000000" pitchFamily="2" charset="0"/>
                <a:cs typeface="+mn-cs"/>
              </a:rPr>
              <a:t> technologies provide more accurate diagnosis.</a:t>
            </a:r>
            <a:endParaRPr lang="zh-CN" altLang="en-US" sz="2400" dirty="0"/>
          </a:p>
        </p:txBody>
      </p:sp>
      <p:pic>
        <p:nvPicPr>
          <p:cNvPr id="29" name="图片 28">
            <a:extLst>
              <a:ext uri="{FF2B5EF4-FFF2-40B4-BE49-F238E27FC236}">
                <a16:creationId xmlns:a16="http://schemas.microsoft.com/office/drawing/2014/main" id="{C19F75D3-B056-4042-8932-05301824867E}"/>
              </a:ext>
            </a:extLst>
          </p:cNvPr>
          <p:cNvPicPr>
            <a:picLocks noChangeAspect="1"/>
          </p:cNvPicPr>
          <p:nvPr/>
        </p:nvPicPr>
        <p:blipFill>
          <a:blip r:embed="rId15"/>
          <a:stretch>
            <a:fillRect/>
          </a:stretch>
        </p:blipFill>
        <p:spPr>
          <a:xfrm>
            <a:off x="8096756" y="11345732"/>
            <a:ext cx="6801551" cy="1253389"/>
          </a:xfrm>
          <a:prstGeom prst="rect">
            <a:avLst/>
          </a:prstGeom>
        </p:spPr>
      </p:pic>
      <p:sp>
        <p:nvSpPr>
          <p:cNvPr id="53" name="箭头: 下 52">
            <a:extLst>
              <a:ext uri="{FF2B5EF4-FFF2-40B4-BE49-F238E27FC236}">
                <a16:creationId xmlns:a16="http://schemas.microsoft.com/office/drawing/2014/main" id="{B0412DE1-954C-4720-A2BC-DABD552A8078}"/>
              </a:ext>
            </a:extLst>
          </p:cNvPr>
          <p:cNvSpPr/>
          <p:nvPr/>
        </p:nvSpPr>
        <p:spPr>
          <a:xfrm rot="14869043">
            <a:off x="15856077" y="10611260"/>
            <a:ext cx="788139" cy="195863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箭头: 下 53">
            <a:extLst>
              <a:ext uri="{FF2B5EF4-FFF2-40B4-BE49-F238E27FC236}">
                <a16:creationId xmlns:a16="http://schemas.microsoft.com/office/drawing/2014/main" id="{F9D3DE06-84BD-4F75-BAB8-1936024D3198}"/>
              </a:ext>
            </a:extLst>
          </p:cNvPr>
          <p:cNvSpPr/>
          <p:nvPr/>
        </p:nvSpPr>
        <p:spPr>
          <a:xfrm rot="16200000">
            <a:off x="15814322" y="8519376"/>
            <a:ext cx="788139" cy="195863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圆角 32">
            <a:extLst>
              <a:ext uri="{FF2B5EF4-FFF2-40B4-BE49-F238E27FC236}">
                <a16:creationId xmlns:a16="http://schemas.microsoft.com/office/drawing/2014/main" id="{529812DE-FEE8-4FB0-B46B-5717532EA5C2}"/>
              </a:ext>
            </a:extLst>
          </p:cNvPr>
          <p:cNvSpPr/>
          <p:nvPr/>
        </p:nvSpPr>
        <p:spPr>
          <a:xfrm>
            <a:off x="17565721" y="9551877"/>
            <a:ext cx="5835972" cy="1832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1A4343"/>
                </a:solidFill>
                <a:latin typeface="Roboto" panose="02000000000000000000" pitchFamily="2" charset="0"/>
                <a:ea typeface="Roboto" panose="02000000000000000000" pitchFamily="2" charset="0"/>
              </a:rPr>
              <a:t>Bi-Pyramid Multimodal Fusion Method </a:t>
            </a:r>
            <a:endParaRPr lang="zh-CN" altLang="en-US" sz="4000" b="1" dirty="0">
              <a:solidFill>
                <a:srgbClr val="1A4343"/>
              </a:solidFill>
              <a:latin typeface="Roboto" panose="02000000000000000000" pitchFamily="2" charset="0"/>
            </a:endParaRPr>
          </a:p>
        </p:txBody>
      </p:sp>
      <p:sp>
        <p:nvSpPr>
          <p:cNvPr id="61" name="箭头: 下 60">
            <a:extLst>
              <a:ext uri="{FF2B5EF4-FFF2-40B4-BE49-F238E27FC236}">
                <a16:creationId xmlns:a16="http://schemas.microsoft.com/office/drawing/2014/main" id="{6D164198-74C9-42E8-A096-2C53A41A4F2F}"/>
              </a:ext>
            </a:extLst>
          </p:cNvPr>
          <p:cNvSpPr/>
          <p:nvPr/>
        </p:nvSpPr>
        <p:spPr>
          <a:xfrm rot="16200000">
            <a:off x="24283163" y="9498395"/>
            <a:ext cx="788139" cy="195863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矩形: 圆角 61">
            <a:extLst>
              <a:ext uri="{FF2B5EF4-FFF2-40B4-BE49-F238E27FC236}">
                <a16:creationId xmlns:a16="http://schemas.microsoft.com/office/drawing/2014/main" id="{4852B3E4-F9C9-4777-AD19-5712BC0797CC}"/>
              </a:ext>
            </a:extLst>
          </p:cNvPr>
          <p:cNvSpPr/>
          <p:nvPr/>
        </p:nvSpPr>
        <p:spPr>
          <a:xfrm>
            <a:off x="26223063" y="9645264"/>
            <a:ext cx="3059205" cy="1832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1A4343"/>
                </a:solidFill>
                <a:latin typeface="Roboto" panose="02000000000000000000" pitchFamily="2" charset="0"/>
                <a:ea typeface="Roboto" panose="02000000000000000000" pitchFamily="2" charset="0"/>
              </a:rPr>
              <a:t>Probability</a:t>
            </a:r>
          </a:p>
          <a:p>
            <a:pPr algn="ctr"/>
            <a:r>
              <a:rPr lang="en-US" altLang="zh-CN" sz="4000" b="1" dirty="0">
                <a:solidFill>
                  <a:srgbClr val="1A4343"/>
                </a:solidFill>
                <a:latin typeface="Roboto" panose="02000000000000000000" pitchFamily="2" charset="0"/>
                <a:ea typeface="Roboto" panose="02000000000000000000" pitchFamily="2" charset="0"/>
              </a:rPr>
              <a:t>of BD</a:t>
            </a:r>
            <a:endParaRPr lang="zh-CN" altLang="en-US" sz="4000" b="1" dirty="0">
              <a:solidFill>
                <a:srgbClr val="1A4343"/>
              </a:solidFill>
              <a:latin typeface="Roboto" panose="02000000000000000000" pitchFamily="2" charset="0"/>
            </a:endParaRPr>
          </a:p>
        </p:txBody>
      </p:sp>
    </p:spTree>
    <p:extLst>
      <p:ext uri="{BB962C8B-B14F-4D97-AF65-F5344CB8AC3E}">
        <p14:creationId xmlns:p14="http://schemas.microsoft.com/office/powerpoint/2010/main" val="1198979239"/>
      </p:ext>
    </p:extLst>
  </p:cSld>
  <p:clrMapOvr>
    <a:masterClrMapping/>
  </p:clrMapOvr>
</p:sld>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186</Words>
  <Application>Microsoft Office PowerPoint</Application>
  <PresentationFormat>自定义</PresentationFormat>
  <Paragraphs>19</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Arial</vt:lpstr>
      <vt:lpstr>Calibri</vt:lpstr>
      <vt:lpstr>Calibri Light</vt:lpstr>
      <vt:lpstr>Montserrat</vt:lpstr>
      <vt:lpstr>Roboto</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daishipeng5</dc:creator>
  <cp:lastModifiedBy>daishipeng5</cp:lastModifiedBy>
  <cp:revision>23</cp:revision>
  <dcterms:created xsi:type="dcterms:W3CDTF">2024-03-20T08:03:06Z</dcterms:created>
  <dcterms:modified xsi:type="dcterms:W3CDTF">2024-03-21T08:00:43Z</dcterms:modified>
</cp:coreProperties>
</file>