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23" d="100"/>
          <a:sy n="23" d="100"/>
        </p:scale>
        <p:origin x="744" y="-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D271-F5FC-4FC3-A293-7C1E846D79A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525-5A12-4974-A483-B2D12D5E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7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D271-F5FC-4FC3-A293-7C1E846D79A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525-5A12-4974-A483-B2D12D5E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5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D271-F5FC-4FC3-A293-7C1E846D79A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525-5A12-4974-A483-B2D12D5E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5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D271-F5FC-4FC3-A293-7C1E846D79A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525-5A12-4974-A483-B2D12D5E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8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D271-F5FC-4FC3-A293-7C1E846D79A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525-5A12-4974-A483-B2D12D5E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6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D271-F5FC-4FC3-A293-7C1E846D79A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525-5A12-4974-A483-B2D12D5E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D271-F5FC-4FC3-A293-7C1E846D79A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525-5A12-4974-A483-B2D12D5E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4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D271-F5FC-4FC3-A293-7C1E846D79A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525-5A12-4974-A483-B2D12D5E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D271-F5FC-4FC3-A293-7C1E846D79A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525-5A12-4974-A483-B2D12D5E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3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D271-F5FC-4FC3-A293-7C1E846D79A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525-5A12-4974-A483-B2D12D5E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1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D271-F5FC-4FC3-A293-7C1E846D79A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3525-5A12-4974-A483-B2D12D5E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2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FD271-F5FC-4FC3-A293-7C1E846D79A4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B3525-5A12-4974-A483-B2D12D5E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7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tif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tif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gif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tif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tif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tif"/><Relationship Id="rId14" Type="http://schemas.openxmlformats.org/officeDocument/2006/relationships/image" Target="../media/image13.tif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>
            <a:extLst>
              <a:ext uri="{FF2B5EF4-FFF2-40B4-BE49-F238E27FC236}">
                <a16:creationId xmlns:a16="http://schemas.microsoft.com/office/drawing/2014/main" id="{8B54D87A-7ACC-4331-90E8-6668D07AAE6C}"/>
              </a:ext>
            </a:extLst>
          </p:cNvPr>
          <p:cNvSpPr/>
          <p:nvPr/>
        </p:nvSpPr>
        <p:spPr>
          <a:xfrm>
            <a:off x="21914096" y="4536294"/>
            <a:ext cx="10417488" cy="25342267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2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BC2902E3-AFCB-48AC-A3B5-4F8EC0204521}"/>
              </a:ext>
            </a:extLst>
          </p:cNvPr>
          <p:cNvSpPr/>
          <p:nvPr/>
        </p:nvSpPr>
        <p:spPr>
          <a:xfrm>
            <a:off x="776454" y="4536295"/>
            <a:ext cx="10302402" cy="25342280"/>
          </a:xfrm>
          <a:prstGeom prst="rect">
            <a:avLst/>
          </a:prstGeom>
          <a:solidFill>
            <a:schemeClr val="bg1"/>
          </a:solidFill>
          <a:ln w="76200">
            <a:solidFill>
              <a:srgbClr val="C3BF3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2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87AEFBC4-74AB-48D3-90F8-F524CBC2924E}"/>
              </a:ext>
            </a:extLst>
          </p:cNvPr>
          <p:cNvSpPr/>
          <p:nvPr/>
        </p:nvSpPr>
        <p:spPr>
          <a:xfrm>
            <a:off x="11321740" y="4536294"/>
            <a:ext cx="10302416" cy="25342279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2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F5FD20E-311B-4D4D-9DA2-F81EB57BB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390" y="2653464"/>
            <a:ext cx="42388227" cy="170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535" tIns="19264" rIns="38535" bIns="19264">
            <a:spAutoFit/>
          </a:bodyPr>
          <a:lstStyle/>
          <a:p>
            <a:pPr algn="ctr"/>
            <a:r>
              <a:rPr lang="en-US" sz="5400" b="1" i="1" dirty="0">
                <a:latin typeface="Helvetica" charset="0"/>
              </a:rPr>
              <a:t>Burhan A. Mudassar, Jong Hwan </a:t>
            </a:r>
            <a:r>
              <a:rPr lang="en-US" sz="5400" b="1" i="1" dirty="0" err="1">
                <a:latin typeface="Helvetica" charset="0"/>
              </a:rPr>
              <a:t>Ko</a:t>
            </a:r>
            <a:r>
              <a:rPr lang="en-US" sz="5400" b="1" i="1" dirty="0">
                <a:latin typeface="Helvetica" charset="0"/>
              </a:rPr>
              <a:t> and </a:t>
            </a:r>
            <a:r>
              <a:rPr lang="en-US" sz="5400" b="1" i="1" dirty="0" err="1">
                <a:latin typeface="Helvetica" charset="0"/>
              </a:rPr>
              <a:t>Saibal</a:t>
            </a:r>
            <a:r>
              <a:rPr lang="en-US" sz="5400" b="1" i="1" dirty="0">
                <a:latin typeface="Helvetica" charset="0"/>
              </a:rPr>
              <a:t> Mukhopadhyay</a:t>
            </a:r>
          </a:p>
          <a:p>
            <a:pPr algn="ctr"/>
            <a:r>
              <a:rPr lang="en-US" sz="5400" b="1" dirty="0">
                <a:latin typeface="Helvetica" charset="0"/>
              </a:rPr>
              <a:t>School of ECE, Georgia Institute of Technology, Atlanta, GA</a:t>
            </a:r>
            <a:endParaRPr lang="en-US" sz="5400" dirty="0">
              <a:latin typeface="Helvetica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3A4EFC-3664-4037-A8F6-69DE09B55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563" y="133609"/>
            <a:ext cx="42388227" cy="250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535" tIns="19264" rIns="38535" bIns="19264">
            <a:spAutoFit/>
          </a:bodyPr>
          <a:lstStyle/>
          <a:p>
            <a:pPr algn="ctr"/>
            <a:r>
              <a:rPr lang="en-US" sz="8000" b="1" cap="all" dirty="0">
                <a:latin typeface="Arial"/>
                <a:cs typeface="Arial"/>
              </a:rPr>
              <a:t>an unsupervised anomalous event detection framework with </a:t>
            </a:r>
          </a:p>
          <a:p>
            <a:pPr algn="ctr"/>
            <a:r>
              <a:rPr lang="en-US" sz="8000" b="1" cap="all" dirty="0">
                <a:latin typeface="Arial"/>
                <a:cs typeface="Arial"/>
              </a:rPr>
              <a:t>class-aware source separation</a:t>
            </a:r>
            <a:endParaRPr lang="en-US" sz="8000" cap="all" dirty="0">
              <a:latin typeface="Helvetica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329F89-0736-4CCD-B6CC-A0C76DAB46C4}"/>
              </a:ext>
            </a:extLst>
          </p:cNvPr>
          <p:cNvCxnSpPr>
            <a:cxnSpLocks/>
          </p:cNvCxnSpPr>
          <p:nvPr/>
        </p:nvCxnSpPr>
        <p:spPr>
          <a:xfrm>
            <a:off x="732390" y="4354362"/>
            <a:ext cx="4245503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그림 개체 틀 522">
            <a:extLst>
              <a:ext uri="{FF2B5EF4-FFF2-40B4-BE49-F238E27FC236}">
                <a16:creationId xmlns:a16="http://schemas.microsoft.com/office/drawing/2014/main" id="{E22A5179-09B7-42A4-9E91-B3A73D7958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 r="1387"/>
          <a:stretch>
            <a:fillRect/>
          </a:stretch>
        </p:blipFill>
        <p:spPr>
          <a:xfrm>
            <a:off x="870352" y="30220022"/>
            <a:ext cx="2489409" cy="2518023"/>
          </a:xfrm>
          <a:prstGeom prst="rect">
            <a:avLst/>
          </a:prstGeom>
        </p:spPr>
      </p:pic>
      <p:pic>
        <p:nvPicPr>
          <p:cNvPr id="11" name="그림 개체 틀 526">
            <a:extLst>
              <a:ext uri="{FF2B5EF4-FFF2-40B4-BE49-F238E27FC236}">
                <a16:creationId xmlns:a16="http://schemas.microsoft.com/office/drawing/2014/main" id="{0BEBB15D-EF79-464D-9CD8-0DE2D504F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 b="1222"/>
          <a:stretch>
            <a:fillRect/>
          </a:stretch>
        </p:blipFill>
        <p:spPr>
          <a:xfrm>
            <a:off x="40034744" y="30372932"/>
            <a:ext cx="3338857" cy="2133512"/>
          </a:xfrm>
          <a:prstGeom prst="rect">
            <a:avLst/>
          </a:prstGeom>
        </p:spPr>
      </p:pic>
      <p:pic>
        <p:nvPicPr>
          <p:cNvPr id="12" name="Picture 6" descr="Image result for onr naval research">
            <a:extLst>
              <a:ext uri="{FF2B5EF4-FFF2-40B4-BE49-F238E27FC236}">
                <a16:creationId xmlns:a16="http://schemas.microsoft.com/office/drawing/2014/main" id="{74BA191B-E2C9-4A99-9E01-D3783C92F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019" y="30332447"/>
            <a:ext cx="5004217" cy="22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E54FEFDF-AFA2-4BC5-ABAA-A86A07DFB5AA}"/>
              </a:ext>
            </a:extLst>
          </p:cNvPr>
          <p:cNvSpPr/>
          <p:nvPr/>
        </p:nvSpPr>
        <p:spPr>
          <a:xfrm>
            <a:off x="22080511" y="30931857"/>
            <a:ext cx="8709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000" b="1" dirty="0">
                <a:solidFill>
                  <a:srgbClr val="002060"/>
                </a:solidFill>
              </a:rPr>
              <a:t>Office of Naval Research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6C18CC-BD18-40D8-9605-0B6F778D5F5C}"/>
              </a:ext>
            </a:extLst>
          </p:cNvPr>
          <p:cNvCxnSpPr>
            <a:cxnSpLocks/>
          </p:cNvCxnSpPr>
          <p:nvPr/>
        </p:nvCxnSpPr>
        <p:spPr>
          <a:xfrm>
            <a:off x="918563" y="30125754"/>
            <a:ext cx="4245503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600FBDB5-C399-4360-B0F8-3E60E9DD4A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0352" y="1933654"/>
            <a:ext cx="7950537" cy="17816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1E0CA5-94A1-410B-9C34-E47E03B381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65793" y="1417735"/>
            <a:ext cx="2615914" cy="2615914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FAF9C41-A933-46BF-828E-C66BD086CC84}"/>
              </a:ext>
            </a:extLst>
          </p:cNvPr>
          <p:cNvSpPr/>
          <p:nvPr/>
        </p:nvSpPr>
        <p:spPr bwMode="auto">
          <a:xfrm>
            <a:off x="4558679" y="8002841"/>
            <a:ext cx="2639881" cy="192934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46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Anomaly Detector</a:t>
            </a:r>
          </a:p>
        </p:txBody>
      </p:sp>
      <p:pic>
        <p:nvPicPr>
          <p:cNvPr id="18" name="Content Placeholder 5">
            <a:extLst>
              <a:ext uri="{FF2B5EF4-FFF2-40B4-BE49-F238E27FC236}">
                <a16:creationId xmlns:a16="http://schemas.microsoft.com/office/drawing/2014/main" id="{3F3D9CB8-63B6-4EB2-AEF6-B489CF444F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1986" y="9258380"/>
            <a:ext cx="2541929" cy="169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704113F-FA9E-4BD3-AFFD-FE1086B314BC}"/>
              </a:ext>
            </a:extLst>
          </p:cNvPr>
          <p:cNvGrpSpPr/>
          <p:nvPr/>
        </p:nvGrpSpPr>
        <p:grpSpPr>
          <a:xfrm>
            <a:off x="1148107" y="8108538"/>
            <a:ext cx="2895070" cy="2159177"/>
            <a:chOff x="-2703378" y="2494767"/>
            <a:chExt cx="5407408" cy="383248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8F0D962-D252-4238-899D-C32C0D650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67970" y="2494767"/>
              <a:ext cx="4572000" cy="3048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B819A1E-53BA-4385-BA6C-FEB2FBF42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76985" y="2646103"/>
              <a:ext cx="4572000" cy="3048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97FE407-37EE-4396-AAF3-184F14D86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0" y="2838568"/>
              <a:ext cx="4572000" cy="3048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49C998A-9844-472C-AE33-7C4631D5E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5015" y="3058910"/>
              <a:ext cx="4572000" cy="30480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BF6F16B-BAB1-4F80-A780-7DB348E1A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03378" y="3279252"/>
              <a:ext cx="4572000" cy="3048000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C582138-CE58-4199-B962-B292EB31A2A9}"/>
              </a:ext>
            </a:extLst>
          </p:cNvPr>
          <p:cNvSpPr txBox="1"/>
          <p:nvPr/>
        </p:nvSpPr>
        <p:spPr>
          <a:xfrm>
            <a:off x="1192820" y="10266788"/>
            <a:ext cx="2403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Video Frames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E0E26A-CDC5-4962-B5A3-A7A51B69CF55}"/>
              </a:ext>
            </a:extLst>
          </p:cNvPr>
          <p:cNvCxnSpPr>
            <a:cxnSpLocks/>
            <a:stCxn id="20" idx="3"/>
            <a:endCxn id="17" idx="1"/>
          </p:cNvCxnSpPr>
          <p:nvPr/>
        </p:nvCxnSpPr>
        <p:spPr bwMode="auto">
          <a:xfrm>
            <a:off x="4043177" y="8967142"/>
            <a:ext cx="515502" cy="3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72BA0165-EDF6-4747-A189-D7766BC698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86" y="7202140"/>
            <a:ext cx="2541929" cy="1694619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6763FB5-3605-4CD0-8C25-FC0EE5684BCE}"/>
              </a:ext>
            </a:extLst>
          </p:cNvPr>
          <p:cNvCxnSpPr>
            <a:cxnSpLocks/>
            <a:stCxn id="17" idx="3"/>
            <a:endCxn id="27" idx="1"/>
          </p:cNvCxnSpPr>
          <p:nvPr/>
        </p:nvCxnSpPr>
        <p:spPr bwMode="auto">
          <a:xfrm flipV="1">
            <a:off x="7198560" y="8049450"/>
            <a:ext cx="783426" cy="91806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E9F57FA-07A4-43AD-BDE5-5D3D90E3CF6A}"/>
              </a:ext>
            </a:extLst>
          </p:cNvPr>
          <p:cNvSpPr txBox="1"/>
          <p:nvPr/>
        </p:nvSpPr>
        <p:spPr>
          <a:xfrm>
            <a:off x="6995214" y="5990040"/>
            <a:ext cx="4133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Tag Frames with Anomalous Events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DAF64D-B0B8-4F21-8DE9-1C9A36B48451}"/>
              </a:ext>
            </a:extLst>
          </p:cNvPr>
          <p:cNvSpPr txBox="1"/>
          <p:nvPr/>
        </p:nvSpPr>
        <p:spPr>
          <a:xfrm>
            <a:off x="7082713" y="10919457"/>
            <a:ext cx="4021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Tag Anomalous Objects in those Frames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CBEC565-5C5D-4770-BA80-E00BF454F6D3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 bwMode="auto">
          <a:xfrm>
            <a:off x="7198560" y="8967513"/>
            <a:ext cx="783426" cy="113817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29DB10D-2EE0-49C1-BC00-745E09669085}"/>
              </a:ext>
            </a:extLst>
          </p:cNvPr>
          <p:cNvSpPr txBox="1"/>
          <p:nvPr/>
        </p:nvSpPr>
        <p:spPr>
          <a:xfrm>
            <a:off x="776451" y="4756489"/>
            <a:ext cx="10078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82D55B2B-4172-441B-AF77-D9E7DCC96E77}"/>
              </a:ext>
            </a:extLst>
          </p:cNvPr>
          <p:cNvSpPr/>
          <p:nvPr/>
        </p:nvSpPr>
        <p:spPr>
          <a:xfrm>
            <a:off x="32636443" y="4536294"/>
            <a:ext cx="10445264" cy="25342267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2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D71DE67F-5156-46AC-9E85-B068E521B1B9}"/>
              </a:ext>
            </a:extLst>
          </p:cNvPr>
          <p:cNvSpPr txBox="1">
            <a:spLocks/>
          </p:cNvSpPr>
          <p:nvPr/>
        </p:nvSpPr>
        <p:spPr>
          <a:xfrm>
            <a:off x="33009327" y="25453127"/>
            <a:ext cx="9757493" cy="4428149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805907" indent="-805907" algn="l" defTabSz="10748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7512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746676" indent="-671861" algn="l" defTabSz="10748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6573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687445" indent="-536999" algn="l" defTabSz="10748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687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3762259" indent="-536999" algn="l" defTabSz="10748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695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4837074" indent="-536999" algn="l" defTabSz="10748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695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5912551" indent="-537504" algn="l" defTabSz="1075009" rtl="0" eaLnBrk="1" latinLnBrk="0" hangingPunct="1">
              <a:spcBef>
                <a:spcPct val="20000"/>
              </a:spcBef>
              <a:buFont typeface="Arial"/>
              <a:buChar char="•"/>
              <a:defRPr sz="46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87560" indent="-537504" algn="l" defTabSz="1075009" rtl="0" eaLnBrk="1" latinLnBrk="0" hangingPunct="1">
              <a:spcBef>
                <a:spcPct val="20000"/>
              </a:spcBef>
              <a:buFont typeface="Arial"/>
              <a:buChar char="•"/>
              <a:defRPr sz="46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62569" indent="-537504" algn="l" defTabSz="1075009" rtl="0" eaLnBrk="1" latinLnBrk="0" hangingPunct="1">
              <a:spcBef>
                <a:spcPct val="20000"/>
              </a:spcBef>
              <a:buFont typeface="Arial"/>
              <a:buChar char="•"/>
              <a:defRPr sz="46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37579" indent="-537504" algn="l" defTabSz="1075009" rtl="0" eaLnBrk="1" latinLnBrk="0" hangingPunct="1">
              <a:spcBef>
                <a:spcPct val="20000"/>
              </a:spcBef>
              <a:buFont typeface="Arial"/>
              <a:buChar char="•"/>
              <a:defRPr sz="46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9000" dirty="0">
                <a:latin typeface="Helvetica" panose="020B0604020202020204" pitchFamily="34" charset="0"/>
                <a:cs typeface="Helvetica" panose="020B0604020202020204" pitchFamily="34" charset="0"/>
              </a:rPr>
              <a:t>Fully unsupervised and physically realizable anomaly detection system for the edge</a:t>
            </a:r>
          </a:p>
          <a:p>
            <a:pPr marL="457200" indent="-457200"/>
            <a:r>
              <a:rPr lang="en-US" sz="9000" dirty="0">
                <a:latin typeface="Helvetica" panose="020B0604020202020204" pitchFamily="34" charset="0"/>
                <a:cs typeface="Helvetica" panose="020B0604020202020204" pitchFamily="34" charset="0"/>
              </a:rPr>
              <a:t>Separation of anomalous source based on class of interest</a:t>
            </a:r>
            <a:endParaRPr lang="en-US" sz="9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sz="9000" dirty="0">
                <a:latin typeface="Arial" panose="020B0604020202020204" pitchFamily="34" charset="0"/>
                <a:cs typeface="Arial" panose="020B0604020202020204" pitchFamily="34" charset="0"/>
              </a:rPr>
              <a:t>Extend current anomaly detection frameworks to moving platform settings i.e. autonomous cars</a:t>
            </a:r>
          </a:p>
          <a:p>
            <a:pPr marL="457200" indent="-457200"/>
            <a:endParaRPr lang="en-US" sz="9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2E5BA0A-00A8-41B0-83CE-8BA12B48846F}"/>
              </a:ext>
            </a:extLst>
          </p:cNvPr>
          <p:cNvSpPr/>
          <p:nvPr/>
        </p:nvSpPr>
        <p:spPr bwMode="auto">
          <a:xfrm>
            <a:off x="7751718" y="18983927"/>
            <a:ext cx="2875259" cy="17172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46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Anomaly Detector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949D177-9468-40FC-8AD5-BAE9177C4948}"/>
              </a:ext>
            </a:extLst>
          </p:cNvPr>
          <p:cNvSpPr/>
          <p:nvPr/>
        </p:nvSpPr>
        <p:spPr bwMode="auto">
          <a:xfrm>
            <a:off x="4284765" y="18983927"/>
            <a:ext cx="2875259" cy="17172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46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 Extractor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B1D4ECE-5055-41A8-8C60-3F5167A5D980}"/>
              </a:ext>
            </a:extLst>
          </p:cNvPr>
          <p:cNvCxnSpPr>
            <a:cxnSpLocks/>
            <a:stCxn id="82" idx="3"/>
          </p:cNvCxnSpPr>
          <p:nvPr/>
        </p:nvCxnSpPr>
        <p:spPr bwMode="auto">
          <a:xfrm>
            <a:off x="3836971" y="19817014"/>
            <a:ext cx="46657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4FDD8A8-8EC3-4B09-8EAD-DC3D04999E98}"/>
              </a:ext>
            </a:extLst>
          </p:cNvPr>
          <p:cNvCxnSpPr>
            <a:cxnSpLocks/>
            <a:stCxn id="36" idx="3"/>
            <a:endCxn id="35" idx="1"/>
          </p:cNvCxnSpPr>
          <p:nvPr/>
        </p:nvCxnSpPr>
        <p:spPr bwMode="auto">
          <a:xfrm>
            <a:off x="7160024" y="19842530"/>
            <a:ext cx="59169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8A6D048-9136-4D06-ADBE-3C45631C428A}"/>
              </a:ext>
            </a:extLst>
          </p:cNvPr>
          <p:cNvSpPr txBox="1"/>
          <p:nvPr/>
        </p:nvSpPr>
        <p:spPr>
          <a:xfrm>
            <a:off x="11684696" y="4740078"/>
            <a:ext cx="10002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Proposed Approach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6D385A-2EF3-499E-BC69-436877A8601E}"/>
              </a:ext>
            </a:extLst>
          </p:cNvPr>
          <p:cNvSpPr txBox="1"/>
          <p:nvPr/>
        </p:nvSpPr>
        <p:spPr>
          <a:xfrm>
            <a:off x="-509492" y="17335144"/>
            <a:ext cx="12859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Related Work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D878A7C-047A-4E7D-B081-BE290A6B32D4}"/>
              </a:ext>
            </a:extLst>
          </p:cNvPr>
          <p:cNvSpPr txBox="1"/>
          <p:nvPr/>
        </p:nvSpPr>
        <p:spPr>
          <a:xfrm>
            <a:off x="22283607" y="13288487"/>
            <a:ext cx="9969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Analysis and Evaluation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2805429-AEF4-49CF-AA05-B152BE71BB5B}"/>
              </a:ext>
            </a:extLst>
          </p:cNvPr>
          <p:cNvSpPr txBox="1"/>
          <p:nvPr/>
        </p:nvSpPr>
        <p:spPr>
          <a:xfrm>
            <a:off x="32877893" y="24206811"/>
            <a:ext cx="10078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Summary and Future Work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4DB95F19-144F-4436-A19A-09A3678089C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414949" y="14786829"/>
            <a:ext cx="9670248" cy="373374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90476C29-2CD2-44EF-B9FA-AABA57B752D8}"/>
              </a:ext>
            </a:extLst>
          </p:cNvPr>
          <p:cNvGrpSpPr/>
          <p:nvPr/>
        </p:nvGrpSpPr>
        <p:grpSpPr>
          <a:xfrm>
            <a:off x="22837029" y="19519114"/>
            <a:ext cx="9034816" cy="2808064"/>
            <a:chOff x="1165164" y="4060566"/>
            <a:chExt cx="6995569" cy="207187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A63FAA7-BFFF-488F-BBCC-F606E27C7F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8" t="10229" r="8199" b="17295"/>
            <a:stretch/>
          </p:blipFill>
          <p:spPr>
            <a:xfrm>
              <a:off x="1165164" y="4092866"/>
              <a:ext cx="1428750" cy="142643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48C612E-C659-4BC3-8CB2-3E7FDC6AD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38" t="10498" r="7702" b="16604"/>
            <a:stretch/>
          </p:blipFill>
          <p:spPr>
            <a:xfrm>
              <a:off x="2959673" y="4097599"/>
              <a:ext cx="1440493" cy="1421704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414809BD-EAF7-4DB5-97DA-8315B383A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42" t="9566" r="7907" b="15836"/>
            <a:stretch/>
          </p:blipFill>
          <p:spPr>
            <a:xfrm>
              <a:off x="4762793" y="4060566"/>
              <a:ext cx="1446756" cy="145743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13E6822-31AF-4574-BCBA-D3EECB1956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32" t="10024" r="8278" b="16566"/>
            <a:stretch/>
          </p:blipFill>
          <p:spPr>
            <a:xfrm>
              <a:off x="6572176" y="4092866"/>
              <a:ext cx="1427968" cy="1434231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8343862-2345-4726-B1D9-0A54C4D13FCB}"/>
                </a:ext>
              </a:extLst>
            </p:cNvPr>
            <p:cNvSpPr txBox="1"/>
            <p:nvPr/>
          </p:nvSpPr>
          <p:spPr>
            <a:xfrm>
              <a:off x="1165164" y="5519303"/>
              <a:ext cx="1370362" cy="613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Frame 0</a:t>
              </a:r>
            </a:p>
            <a:p>
              <a:pPr algn="ctr"/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EFE97F8-BEAA-402E-A718-93BD6C119B39}"/>
                </a:ext>
              </a:extLst>
            </p:cNvPr>
            <p:cNvSpPr txBox="1"/>
            <p:nvPr/>
          </p:nvSpPr>
          <p:spPr>
            <a:xfrm>
              <a:off x="2854881" y="5519303"/>
              <a:ext cx="1698970" cy="613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Frame 200</a:t>
              </a:r>
            </a:p>
            <a:p>
              <a:pPr algn="ctr"/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D35DE9-23BE-4BB5-9B65-D39C0D956F58}"/>
                </a:ext>
              </a:extLst>
            </p:cNvPr>
            <p:cNvSpPr txBox="1"/>
            <p:nvPr/>
          </p:nvSpPr>
          <p:spPr>
            <a:xfrm>
              <a:off x="4658643" y="5519303"/>
              <a:ext cx="1698970" cy="613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Frame 400</a:t>
              </a:r>
            </a:p>
            <a:p>
              <a:pPr algn="ctr"/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4782E7E-BC04-48A0-BCD4-8C8A11AB8915}"/>
                </a:ext>
              </a:extLst>
            </p:cNvPr>
            <p:cNvSpPr txBox="1"/>
            <p:nvPr/>
          </p:nvSpPr>
          <p:spPr>
            <a:xfrm>
              <a:off x="6461763" y="5518005"/>
              <a:ext cx="1698970" cy="49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Frame 750</a:t>
              </a:r>
            </a:p>
            <a:p>
              <a:pPr algn="ctr"/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891F890F-DDD6-4E7C-A5E0-A8AB06993674}"/>
              </a:ext>
            </a:extLst>
          </p:cNvPr>
          <p:cNvSpPr txBox="1"/>
          <p:nvPr/>
        </p:nvSpPr>
        <p:spPr>
          <a:xfrm>
            <a:off x="22297582" y="22014223"/>
            <a:ext cx="1007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Evolution of filter 0 of the RBM for car class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3BC775-D0BB-474D-BF21-7F06ACAFCF1C}"/>
              </a:ext>
            </a:extLst>
          </p:cNvPr>
          <p:cNvSpPr txBox="1"/>
          <p:nvPr/>
        </p:nvSpPr>
        <p:spPr>
          <a:xfrm>
            <a:off x="22306085" y="18658541"/>
            <a:ext cx="10078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Evolution of Free Energy on the AVSS 07 PV Sequence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839C6783-1C88-4BB3-962C-D0EEEDC8456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981285" y="23320532"/>
            <a:ext cx="8537575" cy="2788220"/>
          </a:xfrm>
          <a:prstGeom prst="rect">
            <a:avLst/>
          </a:prstGeom>
        </p:spPr>
      </p:pic>
      <p:pic>
        <p:nvPicPr>
          <p:cNvPr id="62" name="Content Placeholder 12">
            <a:extLst>
              <a:ext uri="{FF2B5EF4-FFF2-40B4-BE49-F238E27FC236}">
                <a16:creationId xmlns:a16="http://schemas.microsoft.com/office/drawing/2014/main" id="{0DAB95D9-677F-4EBD-8C15-E118150D730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375" b="89881"/>
          <a:stretch/>
        </p:blipFill>
        <p:spPr>
          <a:xfrm>
            <a:off x="25653914" y="26871513"/>
            <a:ext cx="2722275" cy="166351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A5CC2EB-EC64-4C8A-8214-09FED8FFDA0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2895" y="26871513"/>
            <a:ext cx="2673506" cy="166351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5514254B-FFD0-4F5D-AF4E-FF84DC51C810}"/>
              </a:ext>
            </a:extLst>
          </p:cNvPr>
          <p:cNvSpPr txBox="1"/>
          <p:nvPr/>
        </p:nvSpPr>
        <p:spPr>
          <a:xfrm>
            <a:off x="22083024" y="26203281"/>
            <a:ext cx="1007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Filters learned on Avenue Dataset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56EE3C6-311C-4151-ADE7-BA8980D347C1}"/>
              </a:ext>
            </a:extLst>
          </p:cNvPr>
          <p:cNvSpPr txBox="1"/>
          <p:nvPr/>
        </p:nvSpPr>
        <p:spPr>
          <a:xfrm>
            <a:off x="22383654" y="28716521"/>
            <a:ext cx="2587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Sample from Training Set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85BDE6B-16F0-40A7-B4E7-D88D5B7B30CA}"/>
              </a:ext>
            </a:extLst>
          </p:cNvPr>
          <p:cNvSpPr/>
          <p:nvPr/>
        </p:nvSpPr>
        <p:spPr>
          <a:xfrm>
            <a:off x="25440293" y="28716521"/>
            <a:ext cx="32194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Reconstructed sample from RBM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5EE9BDB-66EC-4C97-9496-26528932D382}"/>
              </a:ext>
            </a:extLst>
          </p:cNvPr>
          <p:cNvGrpSpPr/>
          <p:nvPr/>
        </p:nvGrpSpPr>
        <p:grpSpPr>
          <a:xfrm>
            <a:off x="941901" y="18958410"/>
            <a:ext cx="2895070" cy="2159177"/>
            <a:chOff x="-2703378" y="2494767"/>
            <a:chExt cx="5407408" cy="3832485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30780D2F-B296-4BAE-9076-CF07E1FE7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67970" y="2494767"/>
              <a:ext cx="4572000" cy="304800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0A569F36-A6BE-4ABF-8E93-982D8D5AE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76985" y="2646103"/>
              <a:ext cx="4572000" cy="304800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23B8C390-2427-46AE-ABDE-284551A7B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0" y="2838568"/>
              <a:ext cx="4572000" cy="3048000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45737A64-03AD-47E1-991B-03A4D021D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5015" y="3058910"/>
              <a:ext cx="4572000" cy="3048000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33A759EE-DEA9-441A-87DB-D325F091C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03378" y="3279252"/>
              <a:ext cx="4572000" cy="3048000"/>
            </a:xfrm>
            <a:prstGeom prst="rect">
              <a:avLst/>
            </a:prstGeom>
          </p:spPr>
        </p:pic>
      </p:grpSp>
      <p:pic>
        <p:nvPicPr>
          <p:cNvPr id="270" name="Picture 269">
            <a:extLst>
              <a:ext uri="{FF2B5EF4-FFF2-40B4-BE49-F238E27FC236}">
                <a16:creationId xmlns:a16="http://schemas.microsoft.com/office/drawing/2014/main" id="{C7E09B42-A5FB-4005-BCFD-9EBAEDD2E76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610624" y="11298454"/>
            <a:ext cx="9749890" cy="3564247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BC47C591-E8A4-426B-AC5A-66C60804D5F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223366" y="16221089"/>
            <a:ext cx="10108176" cy="3031339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C84946FC-F85E-4495-A15E-11267D506D80}"/>
              </a:ext>
            </a:extLst>
          </p:cNvPr>
          <p:cNvSpPr txBox="1"/>
          <p:nvPr/>
        </p:nvSpPr>
        <p:spPr>
          <a:xfrm>
            <a:off x="11591513" y="15487740"/>
            <a:ext cx="1000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Restricted Boltzmann Machine</a:t>
            </a:r>
          </a:p>
        </p:txBody>
      </p:sp>
      <p:pic>
        <p:nvPicPr>
          <p:cNvPr id="278" name="Picture 277">
            <a:extLst>
              <a:ext uri="{FF2B5EF4-FFF2-40B4-BE49-F238E27FC236}">
                <a16:creationId xmlns:a16="http://schemas.microsoft.com/office/drawing/2014/main" id="{2B7E8C59-4F11-481D-84DA-E75E898E142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986878" y="19929712"/>
            <a:ext cx="9443522" cy="750478"/>
          </a:xfrm>
          <a:prstGeom prst="rect">
            <a:avLst/>
          </a:prstGeom>
        </p:spPr>
      </p:pic>
      <p:pic>
        <p:nvPicPr>
          <p:cNvPr id="280" name="Picture 279">
            <a:extLst>
              <a:ext uri="{FF2B5EF4-FFF2-40B4-BE49-F238E27FC236}">
                <a16:creationId xmlns:a16="http://schemas.microsoft.com/office/drawing/2014/main" id="{769CC68B-286A-4ABC-BDE0-EC81C9F6E4D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827385" y="21179871"/>
            <a:ext cx="9603015" cy="1964610"/>
          </a:xfrm>
          <a:prstGeom prst="rect">
            <a:avLst/>
          </a:prstGeom>
        </p:spPr>
      </p:pic>
      <p:sp>
        <p:nvSpPr>
          <p:cNvPr id="314" name="TextBox 313">
            <a:extLst>
              <a:ext uri="{FF2B5EF4-FFF2-40B4-BE49-F238E27FC236}">
                <a16:creationId xmlns:a16="http://schemas.microsoft.com/office/drawing/2014/main" id="{5AC99DFB-FAB8-4CA3-8292-F64942BA3A96}"/>
              </a:ext>
            </a:extLst>
          </p:cNvPr>
          <p:cNvSpPr txBox="1"/>
          <p:nvPr/>
        </p:nvSpPr>
        <p:spPr>
          <a:xfrm>
            <a:off x="11656123" y="19378564"/>
            <a:ext cx="1007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Energy Function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8D53710B-7D0B-4BE8-96D5-861C76C6A1B7}"/>
              </a:ext>
            </a:extLst>
          </p:cNvPr>
          <p:cNvSpPr txBox="1"/>
          <p:nvPr/>
        </p:nvSpPr>
        <p:spPr>
          <a:xfrm>
            <a:off x="11641961" y="20827295"/>
            <a:ext cx="1007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Free Energy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13A283E0-20BF-41F4-B315-6A11648EC9F7}"/>
              </a:ext>
            </a:extLst>
          </p:cNvPr>
          <p:cNvSpPr txBox="1"/>
          <p:nvPr/>
        </p:nvSpPr>
        <p:spPr>
          <a:xfrm>
            <a:off x="11692882" y="23768161"/>
            <a:ext cx="1000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Training by Contrastive Divergence (CD-1)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377171CA-F0DC-4510-845F-EBACFC374EAD}"/>
              </a:ext>
            </a:extLst>
          </p:cNvPr>
          <p:cNvSpPr txBox="1"/>
          <p:nvPr/>
        </p:nvSpPr>
        <p:spPr>
          <a:xfrm>
            <a:off x="22335450" y="4770297"/>
            <a:ext cx="10002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Block Diagram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32BE6B30-EC1F-4B25-848A-D976E092A180}"/>
              </a:ext>
            </a:extLst>
          </p:cNvPr>
          <p:cNvSpPr txBox="1"/>
          <p:nvPr/>
        </p:nvSpPr>
        <p:spPr>
          <a:xfrm>
            <a:off x="948611" y="21398925"/>
            <a:ext cx="1000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Feature Extraction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B48098CB-3A1C-459B-9D1D-33EACDD1BF63}"/>
              </a:ext>
            </a:extLst>
          </p:cNvPr>
          <p:cNvSpPr txBox="1"/>
          <p:nvPr/>
        </p:nvSpPr>
        <p:spPr>
          <a:xfrm>
            <a:off x="899581" y="25494178"/>
            <a:ext cx="1000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Anomaly Detection</a:t>
            </a:r>
          </a:p>
        </p:txBody>
      </p:sp>
      <p:pic>
        <p:nvPicPr>
          <p:cNvPr id="323" name="Picture 322">
            <a:extLst>
              <a:ext uri="{FF2B5EF4-FFF2-40B4-BE49-F238E27FC236}">
                <a16:creationId xmlns:a16="http://schemas.microsoft.com/office/drawing/2014/main" id="{10314FF7-21E7-4CE6-A3A8-120986F6ED8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0571" y="9326957"/>
            <a:ext cx="2320283" cy="1540356"/>
          </a:xfrm>
          <a:prstGeom prst="rect">
            <a:avLst/>
          </a:prstGeom>
        </p:spPr>
      </p:pic>
      <p:pic>
        <p:nvPicPr>
          <p:cNvPr id="324" name="Picture 323">
            <a:extLst>
              <a:ext uri="{FF2B5EF4-FFF2-40B4-BE49-F238E27FC236}">
                <a16:creationId xmlns:a16="http://schemas.microsoft.com/office/drawing/2014/main" id="{0829A25C-6AC8-4D6B-8D83-078C2810D1F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291" y="9316774"/>
            <a:ext cx="2320283" cy="1540356"/>
          </a:xfrm>
          <a:prstGeom prst="rect">
            <a:avLst/>
          </a:prstGeom>
        </p:spPr>
      </p:pic>
      <p:sp>
        <p:nvSpPr>
          <p:cNvPr id="326" name="TextBox 325">
            <a:extLst>
              <a:ext uri="{FF2B5EF4-FFF2-40B4-BE49-F238E27FC236}">
                <a16:creationId xmlns:a16="http://schemas.microsoft.com/office/drawing/2014/main" id="{587446BF-3940-42AC-B3BD-2A4B13FA41E6}"/>
              </a:ext>
            </a:extLst>
          </p:cNvPr>
          <p:cNvSpPr txBox="1"/>
          <p:nvPr/>
        </p:nvSpPr>
        <p:spPr>
          <a:xfrm>
            <a:off x="32626558" y="11172596"/>
            <a:ext cx="10445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Anomaly due to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 Bicycle (c) Person (d) Car Class on UCSD Dataset</a:t>
            </a:r>
          </a:p>
        </p:txBody>
      </p:sp>
      <p:pic>
        <p:nvPicPr>
          <p:cNvPr id="328" name="Content Placeholder 5">
            <a:extLst>
              <a:ext uri="{FF2B5EF4-FFF2-40B4-BE49-F238E27FC236}">
                <a16:creationId xmlns:a16="http://schemas.microsoft.com/office/drawing/2014/main" id="{4B6FFE4C-57A1-42B6-9F3A-178D5E9A72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186" y="9326957"/>
            <a:ext cx="2320283" cy="1546855"/>
          </a:xfrm>
          <a:prstGeom prst="rect">
            <a:avLst/>
          </a:prstGeom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id="{65827DD5-8665-43A7-92C3-C03C0126E68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518" y="9285150"/>
            <a:ext cx="2303640" cy="1535760"/>
          </a:xfrm>
          <a:prstGeom prst="rect">
            <a:avLst/>
          </a:prstGeom>
        </p:spPr>
      </p:pic>
      <p:pic>
        <p:nvPicPr>
          <p:cNvPr id="340" name="Picture 339">
            <a:extLst>
              <a:ext uri="{FF2B5EF4-FFF2-40B4-BE49-F238E27FC236}">
                <a16:creationId xmlns:a16="http://schemas.microsoft.com/office/drawing/2014/main" id="{F09F7C4C-C704-4032-A137-C51AEFF6198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2877893" y="4749909"/>
            <a:ext cx="10141087" cy="2225079"/>
          </a:xfrm>
          <a:prstGeom prst="rect">
            <a:avLst/>
          </a:prstGeom>
        </p:spPr>
      </p:pic>
      <p:pic>
        <p:nvPicPr>
          <p:cNvPr id="342" name="Picture 341">
            <a:extLst>
              <a:ext uri="{FF2B5EF4-FFF2-40B4-BE49-F238E27FC236}">
                <a16:creationId xmlns:a16="http://schemas.microsoft.com/office/drawing/2014/main" id="{2E211741-B848-46F9-A4B5-106441F6C7DC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2775366" y="12543201"/>
            <a:ext cx="10078358" cy="2863756"/>
          </a:xfrm>
          <a:prstGeom prst="rect">
            <a:avLst/>
          </a:prstGeom>
        </p:spPr>
      </p:pic>
      <p:grpSp>
        <p:nvGrpSpPr>
          <p:cNvPr id="344" name="Group 343">
            <a:extLst>
              <a:ext uri="{FF2B5EF4-FFF2-40B4-BE49-F238E27FC236}">
                <a16:creationId xmlns:a16="http://schemas.microsoft.com/office/drawing/2014/main" id="{919650E9-2689-4542-87C0-FB8C9A9C0120}"/>
              </a:ext>
            </a:extLst>
          </p:cNvPr>
          <p:cNvGrpSpPr/>
          <p:nvPr/>
        </p:nvGrpSpPr>
        <p:grpSpPr>
          <a:xfrm>
            <a:off x="11986878" y="24909310"/>
            <a:ext cx="9155561" cy="3604554"/>
            <a:chOff x="11945303" y="24665465"/>
            <a:chExt cx="9155561" cy="3604554"/>
          </a:xfrm>
        </p:grpSpPr>
        <p:pic>
          <p:nvPicPr>
            <p:cNvPr id="281" name="Picture 280">
              <a:extLst>
                <a:ext uri="{FF2B5EF4-FFF2-40B4-BE49-F238E27FC236}">
                  <a16:creationId xmlns:a16="http://schemas.microsoft.com/office/drawing/2014/main" id="{B1380ECD-2C8B-4AF9-B7DB-5551A04C1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1945303" y="24665465"/>
              <a:ext cx="4584246" cy="3514589"/>
            </a:xfrm>
            <a:prstGeom prst="rect">
              <a:avLst/>
            </a:prstGeom>
          </p:spPr>
        </p:pic>
        <p:pic>
          <p:nvPicPr>
            <p:cNvPr id="343" name="Picture 342">
              <a:extLst>
                <a:ext uri="{FF2B5EF4-FFF2-40B4-BE49-F238E27FC236}">
                  <a16:creationId xmlns:a16="http://schemas.microsoft.com/office/drawing/2014/main" id="{3D3CC97A-F9BD-4AFD-A01F-7D0CA0013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16379135" y="24689203"/>
              <a:ext cx="4721729" cy="3580816"/>
            </a:xfrm>
            <a:prstGeom prst="rect">
              <a:avLst/>
            </a:prstGeom>
          </p:spPr>
        </p:pic>
      </p:grpSp>
      <p:pic>
        <p:nvPicPr>
          <p:cNvPr id="346" name="Picture 345">
            <a:extLst>
              <a:ext uri="{FF2B5EF4-FFF2-40B4-BE49-F238E27FC236}">
                <a16:creationId xmlns:a16="http://schemas.microsoft.com/office/drawing/2014/main" id="{B45965C7-A44E-45EB-A87A-0B8BB38F26E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7227" y="17023612"/>
            <a:ext cx="9154803" cy="3724795"/>
          </a:xfrm>
          <a:prstGeom prst="rect">
            <a:avLst/>
          </a:prstGeom>
        </p:spPr>
      </p:pic>
      <p:pic>
        <p:nvPicPr>
          <p:cNvPr id="359" name="Picture 358">
            <a:extLst>
              <a:ext uri="{FF2B5EF4-FFF2-40B4-BE49-F238E27FC236}">
                <a16:creationId xmlns:a16="http://schemas.microsoft.com/office/drawing/2014/main" id="{A42C3BE9-FBA6-471F-93F2-E1710E759F51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3183546" y="21210117"/>
            <a:ext cx="9323341" cy="2811187"/>
          </a:xfrm>
          <a:prstGeom prst="rect">
            <a:avLst/>
          </a:prstGeom>
        </p:spPr>
      </p:pic>
      <p:sp>
        <p:nvSpPr>
          <p:cNvPr id="362" name="TextBox 361">
            <a:extLst>
              <a:ext uri="{FF2B5EF4-FFF2-40B4-BE49-F238E27FC236}">
                <a16:creationId xmlns:a16="http://schemas.microsoft.com/office/drawing/2014/main" id="{052E4A5B-9334-4AA1-ABDB-AB52F366DF9D}"/>
              </a:ext>
            </a:extLst>
          </p:cNvPr>
          <p:cNvSpPr txBox="1"/>
          <p:nvPr/>
        </p:nvSpPr>
        <p:spPr>
          <a:xfrm>
            <a:off x="32699240" y="15482321"/>
            <a:ext cx="10445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Results on UCSD Ped 1 and Ped 2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D26DF82E-5BBD-47CB-9FFD-71D8DEA3AF9C}"/>
              </a:ext>
            </a:extLst>
          </p:cNvPr>
          <p:cNvSpPr txBox="1"/>
          <p:nvPr/>
        </p:nvSpPr>
        <p:spPr>
          <a:xfrm>
            <a:off x="32694440" y="7320833"/>
            <a:ext cx="10445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Results on the Avenue Dataset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41194ECE-4F69-4D0F-968D-2592F84F6579}"/>
              </a:ext>
            </a:extLst>
          </p:cNvPr>
          <p:cNvSpPr txBox="1"/>
          <p:nvPr/>
        </p:nvSpPr>
        <p:spPr>
          <a:xfrm>
            <a:off x="32969145" y="16201458"/>
            <a:ext cx="1000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Class-Aware Separability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4355E8E8-FB18-476C-A806-F8F37C301664}"/>
              </a:ext>
            </a:extLst>
          </p:cNvPr>
          <p:cNvSpPr txBox="1"/>
          <p:nvPr/>
        </p:nvSpPr>
        <p:spPr>
          <a:xfrm>
            <a:off x="32694441" y="20572406"/>
            <a:ext cx="10387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Computational Complexity</a:t>
            </a:r>
          </a:p>
        </p:txBody>
      </p:sp>
      <p:sp>
        <p:nvSpPr>
          <p:cNvPr id="366" name="Content Placeholder 2">
            <a:extLst>
              <a:ext uri="{FF2B5EF4-FFF2-40B4-BE49-F238E27FC236}">
                <a16:creationId xmlns:a16="http://schemas.microsoft.com/office/drawing/2014/main" id="{6CEDF4F1-E488-4F88-A031-C5818B830F9C}"/>
              </a:ext>
            </a:extLst>
          </p:cNvPr>
          <p:cNvSpPr txBox="1">
            <a:spLocks/>
          </p:cNvSpPr>
          <p:nvPr/>
        </p:nvSpPr>
        <p:spPr>
          <a:xfrm>
            <a:off x="1193740" y="13231269"/>
            <a:ext cx="9757493" cy="4428149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805907" indent="-805907" algn="l" defTabSz="10748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7512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1746676" indent="-671861" algn="l" defTabSz="10748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6573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687445" indent="-536999" algn="l" defTabSz="10748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687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3762259" indent="-536999" algn="l" defTabSz="10748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695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4837074" indent="-536999" algn="l" defTabSz="107481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695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5912551" indent="-537504" algn="l" defTabSz="1075009" rtl="0" eaLnBrk="1" latinLnBrk="0" hangingPunct="1">
              <a:spcBef>
                <a:spcPct val="20000"/>
              </a:spcBef>
              <a:buFont typeface="Arial"/>
              <a:buChar char="•"/>
              <a:defRPr sz="46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87560" indent="-537504" algn="l" defTabSz="1075009" rtl="0" eaLnBrk="1" latinLnBrk="0" hangingPunct="1">
              <a:spcBef>
                <a:spcPct val="20000"/>
              </a:spcBef>
              <a:buFont typeface="Arial"/>
              <a:buChar char="•"/>
              <a:defRPr sz="46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62569" indent="-537504" algn="l" defTabSz="1075009" rtl="0" eaLnBrk="1" latinLnBrk="0" hangingPunct="1">
              <a:spcBef>
                <a:spcPct val="20000"/>
              </a:spcBef>
              <a:buFont typeface="Arial"/>
              <a:buChar char="•"/>
              <a:defRPr sz="46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37579" indent="-537504" algn="l" defTabSz="1075009" rtl="0" eaLnBrk="1" latinLnBrk="0" hangingPunct="1">
              <a:spcBef>
                <a:spcPct val="20000"/>
              </a:spcBef>
              <a:buFont typeface="Arial"/>
              <a:buChar char="•"/>
              <a:defRPr sz="46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9000" dirty="0">
                <a:latin typeface="Helvetica" panose="020B0604020202020204" pitchFamily="34" charset="0"/>
                <a:cs typeface="Helvetica" panose="020B0604020202020204" pitchFamily="34" charset="0"/>
              </a:rPr>
              <a:t>An operator watching a single screen for 30 mins can miss 80% of activity</a:t>
            </a:r>
          </a:p>
          <a:p>
            <a:pPr marL="457200" indent="-457200"/>
            <a:r>
              <a:rPr lang="en-US" sz="9000" dirty="0">
                <a:latin typeface="Helvetica" panose="020B0604020202020204" pitchFamily="34" charset="0"/>
                <a:cs typeface="Helvetica" panose="020B0604020202020204" pitchFamily="34" charset="0"/>
              </a:rPr>
              <a:t>Video Analytics Industry – 60% compounded annual growth</a:t>
            </a:r>
          </a:p>
          <a:p>
            <a:pPr marL="457200" indent="-457200"/>
            <a:r>
              <a:rPr lang="en-US" sz="9000" kern="0" dirty="0">
                <a:latin typeface="Helvetica" panose="020B0604020202020204" pitchFamily="34" charset="0"/>
                <a:cs typeface="Helvetica" panose="020B0604020202020204" pitchFamily="34" charset="0"/>
              </a:rPr>
              <a:t>Scarce wireless bandwidth and transmission energy</a:t>
            </a:r>
          </a:p>
          <a:p>
            <a:pPr marL="457200" indent="-457200"/>
            <a:r>
              <a:rPr lang="en-US" sz="9000" kern="0" dirty="0">
                <a:latin typeface="Helvetica" panose="020B0604020202020204" pitchFamily="34" charset="0"/>
                <a:cs typeface="Helvetica" panose="020B0604020202020204" pitchFamily="34" charset="0"/>
              </a:rPr>
              <a:t>Reduce computation and storage overhead at Central Node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5BB97653-BD8F-4CD3-BC44-81C6F3CFDCC5}"/>
              </a:ext>
            </a:extLst>
          </p:cNvPr>
          <p:cNvSpPr txBox="1"/>
          <p:nvPr/>
        </p:nvSpPr>
        <p:spPr>
          <a:xfrm>
            <a:off x="11731859" y="5889379"/>
            <a:ext cx="1000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Feature Extraction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1E413C42-93F9-448A-8961-B6DF2EFFCCBE}"/>
              </a:ext>
            </a:extLst>
          </p:cNvPr>
          <p:cNvSpPr txBox="1"/>
          <p:nvPr/>
        </p:nvSpPr>
        <p:spPr>
          <a:xfrm>
            <a:off x="11603543" y="10412694"/>
            <a:ext cx="1000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Anomaly Detection</a:t>
            </a:r>
          </a:p>
        </p:txBody>
      </p:sp>
      <p:pic>
        <p:nvPicPr>
          <p:cNvPr id="373" name="Picture 372">
            <a:extLst>
              <a:ext uri="{FF2B5EF4-FFF2-40B4-BE49-F238E27FC236}">
                <a16:creationId xmlns:a16="http://schemas.microsoft.com/office/drawing/2014/main" id="{F94FB09A-1267-4D5B-BA84-A37C08DB3D77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1603543" y="6530395"/>
            <a:ext cx="9764052" cy="3476432"/>
          </a:xfrm>
          <a:prstGeom prst="rect">
            <a:avLst/>
          </a:prstGeom>
        </p:spPr>
      </p:pic>
      <p:pic>
        <p:nvPicPr>
          <p:cNvPr id="383" name="Picture 382">
            <a:extLst>
              <a:ext uri="{FF2B5EF4-FFF2-40B4-BE49-F238E27FC236}">
                <a16:creationId xmlns:a16="http://schemas.microsoft.com/office/drawing/2014/main" id="{29718581-853C-43F4-8722-41E000EE7698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148107" y="26181988"/>
            <a:ext cx="9651805" cy="3436467"/>
          </a:xfrm>
          <a:prstGeom prst="rect">
            <a:avLst/>
          </a:prstGeom>
        </p:spPr>
      </p:pic>
      <p:pic>
        <p:nvPicPr>
          <p:cNvPr id="391" name="Picture 390">
            <a:extLst>
              <a:ext uri="{FF2B5EF4-FFF2-40B4-BE49-F238E27FC236}">
                <a16:creationId xmlns:a16="http://schemas.microsoft.com/office/drawing/2014/main" id="{66E39A33-9994-4091-A08D-73E0F10BF5B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085659" y="22116635"/>
            <a:ext cx="9630466" cy="3428870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F3B5FF0E-0A92-4B88-9CCE-18B317FF701A}"/>
              </a:ext>
            </a:extLst>
          </p:cNvPr>
          <p:cNvSpPr txBox="1"/>
          <p:nvPr/>
        </p:nvSpPr>
        <p:spPr>
          <a:xfrm>
            <a:off x="32853655" y="8298302"/>
            <a:ext cx="1000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UCSD Ped Dataset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BEFE952-A3A8-44FB-961E-034E89671C7F}"/>
              </a:ext>
            </a:extLst>
          </p:cNvPr>
          <p:cNvSpPr txBox="1"/>
          <p:nvPr/>
        </p:nvSpPr>
        <p:spPr>
          <a:xfrm>
            <a:off x="22471658" y="14238033"/>
            <a:ext cx="1000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AVSS 07 PV Dataset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D468665-D290-44BE-A438-9E71E8329F8A}"/>
              </a:ext>
            </a:extLst>
          </p:cNvPr>
          <p:cNvSpPr txBox="1"/>
          <p:nvPr/>
        </p:nvSpPr>
        <p:spPr>
          <a:xfrm>
            <a:off x="22315430" y="22665874"/>
            <a:ext cx="1000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Avenue Dataset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4555EA-C6D3-46B8-8AAA-103D8990736F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702" y="26865137"/>
            <a:ext cx="2957362" cy="1663516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59E81EA5-7A1D-404C-818C-C1C3D4FC5C28}"/>
              </a:ext>
            </a:extLst>
          </p:cNvPr>
          <p:cNvSpPr/>
          <p:nvPr/>
        </p:nvSpPr>
        <p:spPr>
          <a:xfrm>
            <a:off x="28802646" y="28710584"/>
            <a:ext cx="32194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Detected Anomaly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BF5791E-2673-4F79-ABE6-421D17FE7F82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2801894" y="5963389"/>
            <a:ext cx="9443522" cy="68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5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2488</TotalTime>
  <Words>255</Words>
  <Application>Microsoft Office PowerPoint</Application>
  <PresentationFormat>Custom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맑은 고딕</vt:lpstr>
      <vt:lpstr>ＭＳ Ｐゴシック</vt:lpstr>
      <vt:lpstr>Arial</vt:lpstr>
      <vt:lpstr>Calibri</vt:lpstr>
      <vt:lpstr>Calibri Light</vt:lpstr>
      <vt:lpstr>Helvetica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Burhan Ahmad</dc:creator>
  <cp:lastModifiedBy>Burhan Ahmad</cp:lastModifiedBy>
  <cp:revision>25</cp:revision>
  <dcterms:created xsi:type="dcterms:W3CDTF">2018-04-12T21:17:43Z</dcterms:created>
  <dcterms:modified xsi:type="dcterms:W3CDTF">2018-04-16T15:51:54Z</dcterms:modified>
</cp:coreProperties>
</file>