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6" r:id="rId3"/>
    <p:sldId id="257" r:id="rId4"/>
    <p:sldId id="277" r:id="rId5"/>
    <p:sldId id="258" r:id="rId6"/>
    <p:sldId id="260" r:id="rId7"/>
    <p:sldId id="273" r:id="rId8"/>
    <p:sldId id="274" r:id="rId9"/>
    <p:sldId id="282" r:id="rId10"/>
    <p:sldId id="283" r:id="rId11"/>
    <p:sldId id="266" r:id="rId12"/>
    <p:sldId id="286" r:id="rId13"/>
    <p:sldId id="287" r:id="rId14"/>
    <p:sldId id="281" r:id="rId15"/>
    <p:sldId id="279" r:id="rId16"/>
    <p:sldId id="280" r:id="rId17"/>
    <p:sldId id="284" r:id="rId18"/>
    <p:sldId id="259"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83969"/>
  </p:normalViewPr>
  <p:slideViewPr>
    <p:cSldViewPr snapToGrid="0" snapToObjects="1">
      <p:cViewPr varScale="1">
        <p:scale>
          <a:sx n="102" d="100"/>
          <a:sy n="102" d="100"/>
        </p:scale>
        <p:origin x="11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4720C-6B40-494E-A084-5AF0E9D8E246}" type="datetimeFigureOut">
              <a:rPr kumimoji="1" lang="zh-CN" altLang="en-US" smtClean="0"/>
              <a:t>2024/4/13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A8033-707C-0E4A-BFB7-7A45E99787CB}" type="slidenum">
              <a:rPr kumimoji="1" lang="zh-CN" altLang="en-US" smtClean="0"/>
              <a:t>‹#›</a:t>
            </a:fld>
            <a:endParaRPr kumimoji="1" lang="zh-CN" altLang="en-US"/>
          </a:p>
        </p:txBody>
      </p:sp>
    </p:spTree>
    <p:extLst>
      <p:ext uri="{BB962C8B-B14F-4D97-AF65-F5344CB8AC3E}">
        <p14:creationId xmlns:p14="http://schemas.microsoft.com/office/powerpoint/2010/main" val="145353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Hey everyone, we're a research team from the University of Chinese Academy of Sciences. Today, we're here to talk about our paper titled "Noise-Disentangled Graph Contrastive Learning via Low-Rank and Sparse Subspace Decomposition".</a:t>
            </a:r>
            <a:endParaRPr kumimoji="1" lang="zh-CN" altLang="en-US" dirty="0"/>
          </a:p>
        </p:txBody>
      </p:sp>
      <p:sp>
        <p:nvSpPr>
          <p:cNvPr id="4" name="灯片编号占位符 3"/>
          <p:cNvSpPr>
            <a:spLocks noGrp="1"/>
          </p:cNvSpPr>
          <p:nvPr>
            <p:ph type="sldNum" sz="quarter" idx="5"/>
          </p:nvPr>
        </p:nvSpPr>
        <p:spPr/>
        <p:txBody>
          <a:bodyPr/>
          <a:lstStyle/>
          <a:p>
            <a:fld id="{F8EA8033-707C-0E4A-BFB7-7A45E99787CB}" type="slidenum">
              <a:rPr kumimoji="1" lang="zh-CN" altLang="en-US" smtClean="0"/>
              <a:t>1</a:t>
            </a:fld>
            <a:endParaRPr kumimoji="1" lang="zh-CN" altLang="en-US"/>
          </a:p>
        </p:txBody>
      </p:sp>
    </p:spTree>
    <p:extLst>
      <p:ext uri="{BB962C8B-B14F-4D97-AF65-F5344CB8AC3E}">
        <p14:creationId xmlns:p14="http://schemas.microsoft.com/office/powerpoint/2010/main" val="9725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en" altLang="zh-CN" dirty="0"/>
                  <a:t>The issue described above can be transformed into an optimization problem for solution, and this problem has already been addressed in the field of high-dimensional data analysis.</a:t>
                </a:r>
              </a:p>
              <a:p>
                <a:r>
                  <a:rPr kumimoji="1" lang="en" altLang="zh-CN" dirty="0"/>
                  <a:t>We have revised one of the methods, </a:t>
                </a:r>
                <a:r>
                  <a:rPr kumimoji="1" lang="en" altLang="zh-CN" dirty="0" err="1"/>
                  <a:t>GoDec</a:t>
                </a:r>
                <a:r>
                  <a:rPr kumimoji="1" lang="en" altLang="zh-CN" dirty="0"/>
                  <a:t>, to achieve this by iteratively solving the following two subproblems.</a:t>
                </a:r>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zh-CN" sz="1200" dirty="0">
                    <a:latin typeface="Cambria Math" panose="02040503050406030204" pitchFamily="18" charset="0"/>
                    <a:ea typeface="Cambria Math" panose="02040503050406030204" pitchFamily="18" charset="0"/>
                  </a:rPr>
                  <a:t>We use the</a:t>
                </a:r>
                <a:r>
                  <a:rPr kumimoji="1" lang="zh-CN" altLang="en-US" sz="1200" dirty="0">
                    <a:latin typeface="Cambria Math" panose="02040503050406030204" pitchFamily="18" charset="0"/>
                    <a:ea typeface="Cambria Math" panose="02040503050406030204" pitchFamily="18" charset="0"/>
                  </a:rPr>
                  <a:t> </a:t>
                </a:r>
                <a:r>
                  <a:rPr kumimoji="1" lang="en-US" altLang="zh-CN" sz="1200" i="1" dirty="0">
                    <a:solidFill>
                      <a:schemeClr val="accent2"/>
                    </a:solidFill>
                    <a:latin typeface="Cambria Math" panose="02040503050406030204" pitchFamily="18" charset="0"/>
                    <a:ea typeface="Cambria Math" panose="02040503050406030204" pitchFamily="18" charset="0"/>
                  </a:rPr>
                  <a:t>2-layers</a:t>
                </a:r>
                <a:r>
                  <a:rPr kumimoji="1" lang="zh-CN" altLang="en-US" sz="1200" i="1" dirty="0">
                    <a:solidFill>
                      <a:schemeClr val="accent2"/>
                    </a:solidFill>
                    <a:latin typeface="Cambria Math" panose="02040503050406030204" pitchFamily="18" charset="0"/>
                    <a:ea typeface="Cambria Math" panose="02040503050406030204" pitchFamily="18" charset="0"/>
                  </a:rPr>
                  <a:t> </a:t>
                </a:r>
                <a:r>
                  <a:rPr kumimoji="1" lang="en" altLang="zh-CN" sz="1200" i="1" dirty="0">
                    <a:solidFill>
                      <a:schemeClr val="accent2"/>
                    </a:solidFill>
                    <a:latin typeface="Cambria Math" panose="02040503050406030204" pitchFamily="18" charset="0"/>
                    <a:ea typeface="Cambria Math" panose="02040503050406030204" pitchFamily="18" charset="0"/>
                  </a:rPr>
                  <a:t>graph convolutional network (GCN) </a:t>
                </a:r>
                <a:r>
                  <a:rPr kumimoji="1" lang="en" altLang="zh-CN" sz="1200" dirty="0">
                    <a:latin typeface="Cambria Math" panose="02040503050406030204" pitchFamily="18" charset="0"/>
                    <a:ea typeface="Cambria Math" panose="02040503050406030204" pitchFamily="18" charset="0"/>
                  </a:rPr>
                  <a:t>as the encoder </a:t>
                </a:r>
                <a:r>
                  <a:rPr kumimoji="1" lang="en" altLang="zh-CN" sz="1200" i="0" dirty="0">
                    <a:latin typeface="Cambria Math" panose="02040503050406030204" pitchFamily="18" charset="0"/>
                    <a:ea typeface="Cambria Math" panose="02040503050406030204" pitchFamily="18" charset="0"/>
                  </a:rPr>
                  <a:t>𝑓(⋅)  </a:t>
                </a:r>
                <a:r>
                  <a:rPr kumimoji="1" lang="en" altLang="zh-CN" sz="1200" dirty="0">
                    <a:latin typeface="Cambria Math" panose="02040503050406030204" pitchFamily="18" charset="0"/>
                    <a:ea typeface="Cambria Math" panose="02040503050406030204" pitchFamily="18" charset="0"/>
                  </a:rPr>
                  <a:t>to obtain the node </a:t>
                </a:r>
                <a:r>
                  <a:rPr kumimoji="1" lang="en-US" altLang="zh-CN" sz="1200" dirty="0">
                    <a:latin typeface="Cambria Math" panose="02040503050406030204" pitchFamily="18" charset="0"/>
                    <a:ea typeface="Cambria Math" panose="02040503050406030204" pitchFamily="18" charset="0"/>
                  </a:rPr>
                  <a:t>embeddings</a:t>
                </a:r>
                <a:r>
                  <a:rPr kumimoji="1" lang="en" altLang="zh-CN" sz="1200" dirty="0">
                    <a:latin typeface="Cambria Math" panose="02040503050406030204" pitchFamily="18" charset="0"/>
                    <a:ea typeface="Cambria Math" panose="02040503050406030204" pitchFamily="18" charset="0"/>
                  </a:rPr>
                  <a:t>. Each GCN layer can be defined as follows</a:t>
                </a:r>
                <a:endParaRPr kumimoji="1" lang="zh-CN" altLang="en-US" sz="1200" dirty="0">
                  <a:latin typeface="Cambria Math" panose="02040503050406030204" pitchFamily="18" charset="0"/>
                </a:endParaRPr>
              </a:p>
              <a:p>
                <a:endParaRPr kumimoji="1" lang="zh-CN" altLang="en-US" dirty="0"/>
              </a:p>
            </p:txBody>
          </p:sp>
        </mc:Fallback>
      </mc:AlternateContent>
      <p:sp>
        <p:nvSpPr>
          <p:cNvPr id="4" name="灯片编号占位符 3"/>
          <p:cNvSpPr>
            <a:spLocks noGrp="1"/>
          </p:cNvSpPr>
          <p:nvPr>
            <p:ph type="sldNum" sz="quarter" idx="5"/>
          </p:nvPr>
        </p:nvSpPr>
        <p:spPr/>
        <p:txBody>
          <a:bodyPr/>
          <a:lstStyle/>
          <a:p>
            <a:fld id="{2DD998C0-2FA7-634C-B751-6C61504D6FE5}" type="slidenum">
              <a:rPr kumimoji="1" lang="zh-CN" altLang="en-US" smtClean="0"/>
              <a:t>10</a:t>
            </a:fld>
            <a:endParaRPr kumimoji="1" lang="zh-CN" altLang="en-US"/>
          </a:p>
        </p:txBody>
      </p:sp>
    </p:spTree>
    <p:extLst>
      <p:ext uri="{BB962C8B-B14F-4D97-AF65-F5344CB8AC3E}">
        <p14:creationId xmlns:p14="http://schemas.microsoft.com/office/powerpoint/2010/main" val="45750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en" altLang="zh-CN" dirty="0"/>
                  <a:t>First, we do some Contrastive Learning in the low-rank subspace, crunching the loss in that space using the </a:t>
                </a:r>
                <a:r>
                  <a:rPr kumimoji="1" lang="en" altLang="zh-CN" dirty="0" err="1"/>
                  <a:t>InFoNCE</a:t>
                </a:r>
                <a:r>
                  <a:rPr kumimoji="1" lang="en" altLang="zh-CN" dirty="0"/>
                  <a:t> contrastive loss function.</a:t>
                </a:r>
                <a:endParaRPr kumimoji="1" lang="zh-CN" altLang="en-US" dirty="0"/>
              </a:p>
            </p:txBody>
          </p:sp>
        </mc:Choice>
        <mc:Fallback xmlns="">
          <p:sp>
            <p:nvSpPr>
              <p:cNvPr id="3" name="备注占位符 2"/>
              <p:cNvSpPr>
                <a:spLocks noGrp="1"/>
              </p:cNvSpPr>
              <p:nvPr>
                <p:ph type="body" idx="1"/>
              </p:nvPr>
            </p:nvSpPr>
            <p:spPr/>
            <p:txBody>
              <a:bodyPr/>
              <a:lstStyle/>
              <a:p>
                <a:r>
                  <a:rPr lang="zh-CN" altLang="en-US" sz="1200" dirty="0">
                    <a:latin typeface="Cambria Math" panose="02040503050406030204" pitchFamily="18" charset="0"/>
                  </a:rPr>
                  <a:t>In mixup setting </a:t>
                </a:r>
                <a:r>
                  <a:rPr lang="en-US" altLang="zh-CN" sz="1200" dirty="0">
                    <a:latin typeface="Cambria Math" panose="02040503050406030204" pitchFamily="18" charset="0"/>
                  </a:rPr>
                  <a:t>,</a:t>
                </a:r>
                <a:r>
                  <a:rPr lang="zh-CN" altLang="en-US" sz="1200" dirty="0">
                    <a:latin typeface="Cambria Math" panose="02040503050406030204" pitchFamily="18" charset="0"/>
                  </a:rPr>
                  <a:t> each mixture feature </a:t>
                </a:r>
                <a:r>
                  <a:rPr lang="zh-CN" altLang="en-US" sz="1200" b="1" i="0" dirty="0">
                    <a:latin typeface="Cambria Math" panose="02040503050406030204" pitchFamily="18" charset="0"/>
                  </a:rPr>
                  <a:t>𝒛^′</a:t>
                </a:r>
                <a:r>
                  <a:rPr lang="zh-CN" altLang="en-US" sz="1200" dirty="0">
                    <a:latin typeface="Cambria Math" panose="02040503050406030204" pitchFamily="18" charset="0"/>
                  </a:rPr>
                  <a:t> has two positive sample and </a:t>
                </a:r>
                <a:r>
                  <a:rPr lang="zh-CN" altLang="en-US" sz="1200" i="0" dirty="0">
                    <a:latin typeface="Cambria Math" panose="02040503050406030204" pitchFamily="18" charset="0"/>
                  </a:rPr>
                  <a:t>(𝑁−2)</a:t>
                </a:r>
                <a:r>
                  <a:rPr lang="zh-CN" altLang="en-US" sz="1200" dirty="0">
                    <a:latin typeface="Cambria Math" panose="02040503050406030204" pitchFamily="18" charset="0"/>
                  </a:rPr>
                  <a:t> negative samples with </a:t>
                </a:r>
                <a:r>
                  <a:rPr lang="en-US" altLang="zh-CN" sz="1200" b="1" i="0" dirty="0">
                    <a:latin typeface="Cambria Math" panose="02040503050406030204" pitchFamily="18" charset="0"/>
                    <a:ea typeface="Cambria Math" panose="02040503050406030204" pitchFamily="18" charset="0"/>
                  </a:rPr>
                  <a:t>𝒁</a:t>
                </a:r>
                <a:r>
                  <a:rPr lang="zh-CN" altLang="en-US" sz="1200" b="1" i="0" dirty="0">
                    <a:latin typeface="Cambria Math" panose="02040503050406030204" pitchFamily="18" charset="0"/>
                    <a:ea typeface="Cambria Math" panose="02040503050406030204" pitchFamily="18" charset="0"/>
                  </a:rPr>
                  <a:t> ̃</a:t>
                </a:r>
                <a:r>
                  <a:rPr lang="zh-CN" altLang="en-US" sz="1200" dirty="0">
                    <a:latin typeface="Cambria Math" panose="02040503050406030204" pitchFamily="18" charset="0"/>
                  </a:rPr>
                  <a:t>. We thereby introduce the </a:t>
                </a:r>
                <a:r>
                  <a:rPr lang="zh-CN" altLang="en-US" sz="1200" i="0" dirty="0">
                    <a:latin typeface="Cambria Math" panose="02040503050406030204" pitchFamily="18" charset="0"/>
                  </a:rPr>
                  <a:t>𝒩</a:t>
                </a:r>
                <a:r>
                  <a:rPr lang="en-US" altLang="zh-CN" sz="1200" dirty="0">
                    <a:latin typeface="Cambria Math" panose="02040503050406030204" pitchFamily="18" charset="0"/>
                  </a:rPr>
                  <a:t>-pair</a:t>
                </a:r>
                <a:r>
                  <a:rPr lang="zh-CN" altLang="en-US" sz="1200" dirty="0">
                    <a:latin typeface="Cambria Math" panose="02040503050406030204" pitchFamily="18" charset="0"/>
                  </a:rPr>
                  <a:t> contrastive loss for </a:t>
                </a:r>
                <a:r>
                  <a:rPr lang="zh-CN" altLang="en-US" sz="1200" i="0" dirty="0">
                    <a:latin typeface="Cambria Math" panose="02040503050406030204" pitchFamily="18" charset="0"/>
                  </a:rPr>
                  <a:t>𝑖</a:t>
                </a:r>
                <a:r>
                  <a:rPr lang="zh-CN" altLang="en-US" sz="1200" dirty="0">
                    <a:latin typeface="Cambria Math" panose="02040503050406030204" pitchFamily="18" charset="0"/>
                  </a:rPr>
                  <a:t>-th node as follows</a:t>
                </a:r>
                <a:endParaRPr kumimoji="1" lang="zh-CN" altLang="en-US" dirty="0"/>
              </a:p>
            </p:txBody>
          </p:sp>
        </mc:Fallback>
      </mc:AlternateContent>
      <p:sp>
        <p:nvSpPr>
          <p:cNvPr id="4" name="灯片编号占位符 3"/>
          <p:cNvSpPr>
            <a:spLocks noGrp="1"/>
          </p:cNvSpPr>
          <p:nvPr>
            <p:ph type="sldNum" sz="quarter" idx="5"/>
          </p:nvPr>
        </p:nvSpPr>
        <p:spPr/>
        <p:txBody>
          <a:bodyPr/>
          <a:lstStyle/>
          <a:p>
            <a:fld id="{2DD998C0-2FA7-634C-B751-6C61504D6FE5}" type="slidenum">
              <a:rPr kumimoji="1" lang="zh-CN" altLang="en-US" smtClean="0"/>
              <a:t>11</a:t>
            </a:fld>
            <a:endParaRPr kumimoji="1" lang="zh-CN" altLang="en-US"/>
          </a:p>
        </p:txBody>
      </p:sp>
    </p:spTree>
    <p:extLst>
      <p:ext uri="{BB962C8B-B14F-4D97-AF65-F5344CB8AC3E}">
        <p14:creationId xmlns:p14="http://schemas.microsoft.com/office/powerpoint/2010/main" val="2491064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en" altLang="zh-CN" dirty="0"/>
                  <a:t>Then we move on to some Contrastive Learning in the sparse subspace, again using the </a:t>
                </a:r>
                <a:r>
                  <a:rPr kumimoji="1" lang="en" altLang="zh-CN" dirty="0" err="1"/>
                  <a:t>InFoNCE</a:t>
                </a:r>
                <a:r>
                  <a:rPr kumimoji="1" lang="en" altLang="zh-CN" dirty="0"/>
                  <a:t> contrastive loss function to compute the loss in that space.</a:t>
                </a:r>
                <a:endParaRPr kumimoji="1" lang="zh-CN" altLang="en-US" dirty="0"/>
              </a:p>
            </p:txBody>
          </p:sp>
        </mc:Choice>
        <mc:Fallback xmlns="">
          <p:sp>
            <p:nvSpPr>
              <p:cNvPr id="3" name="备注占位符 2"/>
              <p:cNvSpPr>
                <a:spLocks noGrp="1"/>
              </p:cNvSpPr>
              <p:nvPr>
                <p:ph type="body" idx="1"/>
              </p:nvPr>
            </p:nvSpPr>
            <p:spPr/>
            <p:txBody>
              <a:bodyPr/>
              <a:lstStyle/>
              <a:p>
                <a:r>
                  <a:rPr lang="zh-CN" altLang="en-US" sz="1200" dirty="0">
                    <a:latin typeface="Cambria Math" panose="02040503050406030204" pitchFamily="18" charset="0"/>
                  </a:rPr>
                  <a:t>In mixup setting </a:t>
                </a:r>
                <a:r>
                  <a:rPr lang="en-US" altLang="zh-CN" sz="1200" dirty="0">
                    <a:latin typeface="Cambria Math" panose="02040503050406030204" pitchFamily="18" charset="0"/>
                  </a:rPr>
                  <a:t>,</a:t>
                </a:r>
                <a:r>
                  <a:rPr lang="zh-CN" altLang="en-US" sz="1200" dirty="0">
                    <a:latin typeface="Cambria Math" panose="02040503050406030204" pitchFamily="18" charset="0"/>
                  </a:rPr>
                  <a:t> each mixture feature </a:t>
                </a:r>
                <a:r>
                  <a:rPr lang="zh-CN" altLang="en-US" sz="1200" b="1" i="0" dirty="0">
                    <a:latin typeface="Cambria Math" panose="02040503050406030204" pitchFamily="18" charset="0"/>
                  </a:rPr>
                  <a:t>𝒛^′</a:t>
                </a:r>
                <a:r>
                  <a:rPr lang="zh-CN" altLang="en-US" sz="1200" dirty="0">
                    <a:latin typeface="Cambria Math" panose="02040503050406030204" pitchFamily="18" charset="0"/>
                  </a:rPr>
                  <a:t> has two positive sample and </a:t>
                </a:r>
                <a:r>
                  <a:rPr lang="zh-CN" altLang="en-US" sz="1200" i="0" dirty="0">
                    <a:latin typeface="Cambria Math" panose="02040503050406030204" pitchFamily="18" charset="0"/>
                  </a:rPr>
                  <a:t>(𝑁−2)</a:t>
                </a:r>
                <a:r>
                  <a:rPr lang="zh-CN" altLang="en-US" sz="1200" dirty="0">
                    <a:latin typeface="Cambria Math" panose="02040503050406030204" pitchFamily="18" charset="0"/>
                  </a:rPr>
                  <a:t> negative samples with </a:t>
                </a:r>
                <a:r>
                  <a:rPr lang="en-US" altLang="zh-CN" sz="1200" b="1" i="0" dirty="0">
                    <a:latin typeface="Cambria Math" panose="02040503050406030204" pitchFamily="18" charset="0"/>
                    <a:ea typeface="Cambria Math" panose="02040503050406030204" pitchFamily="18" charset="0"/>
                  </a:rPr>
                  <a:t>𝒁</a:t>
                </a:r>
                <a:r>
                  <a:rPr lang="zh-CN" altLang="en-US" sz="1200" b="1" i="0" dirty="0">
                    <a:latin typeface="Cambria Math" panose="02040503050406030204" pitchFamily="18" charset="0"/>
                    <a:ea typeface="Cambria Math" panose="02040503050406030204" pitchFamily="18" charset="0"/>
                  </a:rPr>
                  <a:t> ̃</a:t>
                </a:r>
                <a:r>
                  <a:rPr lang="zh-CN" altLang="en-US" sz="1200" dirty="0">
                    <a:latin typeface="Cambria Math" panose="02040503050406030204" pitchFamily="18" charset="0"/>
                  </a:rPr>
                  <a:t>. We thereby introduce the </a:t>
                </a:r>
                <a:r>
                  <a:rPr lang="zh-CN" altLang="en-US" sz="1200" i="0" dirty="0">
                    <a:latin typeface="Cambria Math" panose="02040503050406030204" pitchFamily="18" charset="0"/>
                  </a:rPr>
                  <a:t>𝒩</a:t>
                </a:r>
                <a:r>
                  <a:rPr lang="en-US" altLang="zh-CN" sz="1200" dirty="0">
                    <a:latin typeface="Cambria Math" panose="02040503050406030204" pitchFamily="18" charset="0"/>
                  </a:rPr>
                  <a:t>-pair</a:t>
                </a:r>
                <a:r>
                  <a:rPr lang="zh-CN" altLang="en-US" sz="1200" dirty="0">
                    <a:latin typeface="Cambria Math" panose="02040503050406030204" pitchFamily="18" charset="0"/>
                  </a:rPr>
                  <a:t> contrastive loss for </a:t>
                </a:r>
                <a:r>
                  <a:rPr lang="zh-CN" altLang="en-US" sz="1200" i="0" dirty="0">
                    <a:latin typeface="Cambria Math" panose="02040503050406030204" pitchFamily="18" charset="0"/>
                  </a:rPr>
                  <a:t>𝑖</a:t>
                </a:r>
                <a:r>
                  <a:rPr lang="zh-CN" altLang="en-US" sz="1200" dirty="0">
                    <a:latin typeface="Cambria Math" panose="02040503050406030204" pitchFamily="18" charset="0"/>
                  </a:rPr>
                  <a:t>-th node as follows</a:t>
                </a:r>
                <a:endParaRPr kumimoji="1" lang="zh-CN" altLang="en-US" dirty="0"/>
              </a:p>
            </p:txBody>
          </p:sp>
        </mc:Fallback>
      </mc:AlternateContent>
      <p:sp>
        <p:nvSpPr>
          <p:cNvPr id="4" name="灯片编号占位符 3"/>
          <p:cNvSpPr>
            <a:spLocks noGrp="1"/>
          </p:cNvSpPr>
          <p:nvPr>
            <p:ph type="sldNum" sz="quarter" idx="5"/>
          </p:nvPr>
        </p:nvSpPr>
        <p:spPr/>
        <p:txBody>
          <a:bodyPr/>
          <a:lstStyle/>
          <a:p>
            <a:fld id="{2DD998C0-2FA7-634C-B751-6C61504D6FE5}" type="slidenum">
              <a:rPr kumimoji="1" lang="zh-CN" altLang="en-US" smtClean="0"/>
              <a:t>12</a:t>
            </a:fld>
            <a:endParaRPr kumimoji="1" lang="zh-CN" altLang="en-US"/>
          </a:p>
        </p:txBody>
      </p:sp>
    </p:spTree>
    <p:extLst>
      <p:ext uri="{BB962C8B-B14F-4D97-AF65-F5344CB8AC3E}">
        <p14:creationId xmlns:p14="http://schemas.microsoft.com/office/powerpoint/2010/main" val="246966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en" altLang="zh-CN" dirty="0"/>
                  <a:t>Finally, we use a weighted combination of the contrastive losses from both the low-rank and sparse subspaces as our ultimate optimization objective function.</a:t>
                </a:r>
              </a:p>
              <a:p>
                <a:endParaRPr kumimoji="1"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Times New Roman" panose="02020603050405020304" pitchFamily="18" charset="0"/>
                    <a:cs typeface="Times New Roman" panose="02020603050405020304" pitchFamily="18" charset="0"/>
                  </a:rPr>
                  <a:t>Where </a:t>
                </a:r>
                <a14:m>
                  <m:oMath xmlns:m="http://schemas.openxmlformats.org/officeDocument/2006/math">
                    <m:r>
                      <a:rPr lang="zh-CN" altLang="en-US" i="1" dirty="0">
                        <a:latin typeface="Cambria Math" panose="02040503050406030204" pitchFamily="18" charset="0"/>
                      </a:rPr>
                      <m:t>𝑔</m:t>
                    </m:r>
                    <m:r>
                      <a:rPr lang="en-US" altLang="zh-CN" b="0" i="1" dirty="0" smtClean="0">
                        <a:latin typeface="Cambria Math" panose="02040503050406030204" pitchFamily="18" charset="0"/>
                      </a:rPr>
                      <m:t>  </m:t>
                    </m:r>
                  </m:oMath>
                </a14:m>
                <a:r>
                  <a:rPr lang="zh-CN" altLang="en-US" dirty="0">
                    <a:latin typeface="Times New Roman" panose="02020603050405020304" pitchFamily="18" charset="0"/>
                    <a:cs typeface="Times New Roman" panose="02020603050405020304" pitchFamily="18" charset="0"/>
                  </a:rPr>
                  <a:t>denotes a projection head composed of two MLP layers, </a:t>
                </a:r>
                <a14:m>
                  <m:oMath xmlns:m="http://schemas.openxmlformats.org/officeDocument/2006/math">
                    <m:r>
                      <a:rPr lang="en-US" altLang="zh-CN" b="0" i="1" dirty="0" smtClean="0">
                        <a:latin typeface="Cambria Math" panose="02040503050406030204" pitchFamily="18" charset="0"/>
                      </a:rPr>
                      <m:t>𝑡𝑎𝑜</m:t>
                    </m:r>
                    <m:r>
                      <a:rPr lang="zh-CN" altLang="en-US" i="1" dirty="0">
                        <a:latin typeface="Cambria Math" panose="02040503050406030204" pitchFamily="18" charset="0"/>
                      </a:rPr>
                      <m:t> </m:t>
                    </m:r>
                  </m:oMath>
                </a14:m>
                <a:r>
                  <a:rPr lang="zh-CN" altLang="en-US" dirty="0">
                    <a:latin typeface="Times New Roman" panose="02020603050405020304" pitchFamily="18" charset="0"/>
                    <a:cs typeface="Times New Roman" panose="02020603050405020304" pitchFamily="18" charset="0"/>
                  </a:rPr>
                  <a:t>is the temperature hyperparameter, and </a:t>
                </a:r>
                <a14:m>
                  <m:oMath xmlns:m="http://schemas.openxmlformats.org/officeDocument/2006/math">
                    <m:r>
                      <a:rPr lang="en-US" altLang="zh-CN" b="0" i="1" dirty="0" smtClean="0">
                        <a:latin typeface="Cambria Math" panose="02040503050406030204" pitchFamily="18" charset="0"/>
                      </a:rPr>
                      <m:t>𝑙𝑎𝑚𝑏𝑑𝑎</m:t>
                    </m:r>
                  </m:oMath>
                </a14:m>
                <a:r>
                  <a:rPr lang="zh-CN" altLang="en-US" dirty="0">
                    <a:latin typeface="Times New Roman" panose="02020603050405020304" pitchFamily="18" charset="0"/>
                    <a:cs typeface="Times New Roman" panose="02020603050405020304" pitchFamily="18" charset="0"/>
                  </a:rPr>
                  <a:t> is the balance parameter, which balances the weights of different subspaces.</a:t>
                </a:r>
              </a:p>
              <a:p>
                <a:endParaRPr kumimoji="1" lang="zh-CN" altLang="en-US" dirty="0"/>
              </a:p>
            </p:txBody>
          </p:sp>
        </mc:Choice>
        <mc:Fallback xmlns="">
          <p:sp>
            <p:nvSpPr>
              <p:cNvPr id="3" name="备注占位符 2"/>
              <p:cNvSpPr>
                <a:spLocks noGrp="1"/>
              </p:cNvSpPr>
              <p:nvPr>
                <p:ph type="body" idx="1"/>
              </p:nvPr>
            </p:nvSpPr>
            <p:spPr/>
            <p:txBody>
              <a:bodyPr/>
              <a:lstStyle/>
              <a:p>
                <a:r>
                  <a:rPr lang="zh-CN" altLang="en-US" sz="1200" dirty="0">
                    <a:latin typeface="Cambria Math" panose="02040503050406030204" pitchFamily="18" charset="0"/>
                  </a:rPr>
                  <a:t>In mixup setting </a:t>
                </a:r>
                <a:r>
                  <a:rPr lang="en-US" altLang="zh-CN" sz="1200" dirty="0">
                    <a:latin typeface="Cambria Math" panose="02040503050406030204" pitchFamily="18" charset="0"/>
                  </a:rPr>
                  <a:t>,</a:t>
                </a:r>
                <a:r>
                  <a:rPr lang="zh-CN" altLang="en-US" sz="1200" dirty="0">
                    <a:latin typeface="Cambria Math" panose="02040503050406030204" pitchFamily="18" charset="0"/>
                  </a:rPr>
                  <a:t> each mixture feature </a:t>
                </a:r>
                <a:r>
                  <a:rPr lang="zh-CN" altLang="en-US" sz="1200" b="1" i="0" dirty="0">
                    <a:latin typeface="Cambria Math" panose="02040503050406030204" pitchFamily="18" charset="0"/>
                  </a:rPr>
                  <a:t>𝒛^′</a:t>
                </a:r>
                <a:r>
                  <a:rPr lang="zh-CN" altLang="en-US" sz="1200" dirty="0">
                    <a:latin typeface="Cambria Math" panose="02040503050406030204" pitchFamily="18" charset="0"/>
                  </a:rPr>
                  <a:t> has two positive sample and </a:t>
                </a:r>
                <a:r>
                  <a:rPr lang="zh-CN" altLang="en-US" sz="1200" i="0" dirty="0">
                    <a:latin typeface="Cambria Math" panose="02040503050406030204" pitchFamily="18" charset="0"/>
                  </a:rPr>
                  <a:t>(𝑁−2)</a:t>
                </a:r>
                <a:r>
                  <a:rPr lang="zh-CN" altLang="en-US" sz="1200" dirty="0">
                    <a:latin typeface="Cambria Math" panose="02040503050406030204" pitchFamily="18" charset="0"/>
                  </a:rPr>
                  <a:t> negative samples with </a:t>
                </a:r>
                <a:r>
                  <a:rPr lang="en-US" altLang="zh-CN" sz="1200" b="1" i="0" dirty="0">
                    <a:latin typeface="Cambria Math" panose="02040503050406030204" pitchFamily="18" charset="0"/>
                    <a:ea typeface="Cambria Math" panose="02040503050406030204" pitchFamily="18" charset="0"/>
                  </a:rPr>
                  <a:t>𝒁</a:t>
                </a:r>
                <a:r>
                  <a:rPr lang="zh-CN" altLang="en-US" sz="1200" b="1" i="0" dirty="0">
                    <a:latin typeface="Cambria Math" panose="02040503050406030204" pitchFamily="18" charset="0"/>
                    <a:ea typeface="Cambria Math" panose="02040503050406030204" pitchFamily="18" charset="0"/>
                  </a:rPr>
                  <a:t> ̃</a:t>
                </a:r>
                <a:r>
                  <a:rPr lang="zh-CN" altLang="en-US" sz="1200" dirty="0">
                    <a:latin typeface="Cambria Math" panose="02040503050406030204" pitchFamily="18" charset="0"/>
                  </a:rPr>
                  <a:t>. We thereby introduce the </a:t>
                </a:r>
                <a:r>
                  <a:rPr lang="zh-CN" altLang="en-US" sz="1200" i="0" dirty="0">
                    <a:latin typeface="Cambria Math" panose="02040503050406030204" pitchFamily="18" charset="0"/>
                  </a:rPr>
                  <a:t>𝒩</a:t>
                </a:r>
                <a:r>
                  <a:rPr lang="en-US" altLang="zh-CN" sz="1200" dirty="0">
                    <a:latin typeface="Cambria Math" panose="02040503050406030204" pitchFamily="18" charset="0"/>
                  </a:rPr>
                  <a:t>-pair</a:t>
                </a:r>
                <a:r>
                  <a:rPr lang="zh-CN" altLang="en-US" sz="1200" dirty="0">
                    <a:latin typeface="Cambria Math" panose="02040503050406030204" pitchFamily="18" charset="0"/>
                  </a:rPr>
                  <a:t> contrastive loss for </a:t>
                </a:r>
                <a:r>
                  <a:rPr lang="zh-CN" altLang="en-US" sz="1200" i="0" dirty="0">
                    <a:latin typeface="Cambria Math" panose="02040503050406030204" pitchFamily="18" charset="0"/>
                  </a:rPr>
                  <a:t>𝑖</a:t>
                </a:r>
                <a:r>
                  <a:rPr lang="zh-CN" altLang="en-US" sz="1200" dirty="0">
                    <a:latin typeface="Cambria Math" panose="02040503050406030204" pitchFamily="18" charset="0"/>
                  </a:rPr>
                  <a:t>-th node as follows</a:t>
                </a:r>
                <a:endParaRPr kumimoji="1" lang="zh-CN" altLang="en-US" dirty="0"/>
              </a:p>
            </p:txBody>
          </p:sp>
        </mc:Fallback>
      </mc:AlternateContent>
      <p:sp>
        <p:nvSpPr>
          <p:cNvPr id="4" name="灯片编号占位符 3"/>
          <p:cNvSpPr>
            <a:spLocks noGrp="1"/>
          </p:cNvSpPr>
          <p:nvPr>
            <p:ph type="sldNum" sz="quarter" idx="5"/>
          </p:nvPr>
        </p:nvSpPr>
        <p:spPr/>
        <p:txBody>
          <a:bodyPr/>
          <a:lstStyle/>
          <a:p>
            <a:fld id="{2DD998C0-2FA7-634C-B751-6C61504D6FE5}" type="slidenum">
              <a:rPr kumimoji="1" lang="zh-CN" altLang="en-US" smtClean="0"/>
              <a:t>13</a:t>
            </a:fld>
            <a:endParaRPr kumimoji="1" lang="zh-CN" altLang="en-US"/>
          </a:p>
        </p:txBody>
      </p:sp>
    </p:spTree>
    <p:extLst>
      <p:ext uri="{BB962C8B-B14F-4D97-AF65-F5344CB8AC3E}">
        <p14:creationId xmlns:p14="http://schemas.microsoft.com/office/powerpoint/2010/main" val="4267255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Compared to previous work, our method achieves higher performance, validating its effectiveness. </a:t>
            </a:r>
          </a:p>
          <a:p>
            <a:r>
              <a:rPr kumimoji="1" lang="en" altLang="zh-CN" dirty="0"/>
              <a:t>Compared to supervised baselines, GCL-LS performs better, indicating that self-supervised contrastive learning can capture more abundant features, enhancing performance in downstream tasks. Compared to self-supervised baselines, GCL-LS shows superior performance, suggesting that subspace decomposition can further exploit structural information and the role of node features.</a:t>
            </a:r>
            <a:endParaRPr kumimoji="1" lang="zh-CN" altLang="en-US" dirty="0"/>
          </a:p>
        </p:txBody>
      </p:sp>
      <p:sp>
        <p:nvSpPr>
          <p:cNvPr id="4" name="灯片编号占位符 3"/>
          <p:cNvSpPr>
            <a:spLocks noGrp="1"/>
          </p:cNvSpPr>
          <p:nvPr>
            <p:ph type="sldNum" sz="quarter" idx="5"/>
          </p:nvPr>
        </p:nvSpPr>
        <p:spPr/>
        <p:txBody>
          <a:bodyPr/>
          <a:lstStyle/>
          <a:p>
            <a:fld id="{2DD998C0-2FA7-634C-B751-6C61504D6FE5}" type="slidenum">
              <a:rPr kumimoji="1" lang="zh-CN" altLang="en-US" smtClean="0"/>
              <a:t>14</a:t>
            </a:fld>
            <a:endParaRPr kumimoji="1" lang="zh-CN" altLang="en-US"/>
          </a:p>
        </p:txBody>
      </p:sp>
    </p:spTree>
    <p:extLst>
      <p:ext uri="{BB962C8B-B14F-4D97-AF65-F5344CB8AC3E}">
        <p14:creationId xmlns:p14="http://schemas.microsoft.com/office/powerpoint/2010/main" val="2992079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kumimoji="1" lang="en" altLang="zh-CN" dirty="0"/>
              <a:t>Both low-rank and sparse subspaces are beneficial for representation learning, consistent with previous research findings that low-rank subspaces preserve structural information, while sparse subspaces compress redundant feature information.</a:t>
            </a:r>
          </a:p>
          <a:p>
            <a:pPr marL="228600" indent="-228600">
              <a:buAutoNum type="arabicPeriod"/>
            </a:pPr>
            <a:r>
              <a:rPr kumimoji="1" lang="en" altLang="zh-CN" dirty="0"/>
              <a:t>The noise subspace can help deal with low-quality noise.</a:t>
            </a:r>
            <a:endParaRPr kumimoji="1" lang="zh-CN" altLang="en-US" dirty="0"/>
          </a:p>
        </p:txBody>
      </p:sp>
      <p:sp>
        <p:nvSpPr>
          <p:cNvPr id="4" name="灯片编号占位符 3"/>
          <p:cNvSpPr>
            <a:spLocks noGrp="1"/>
          </p:cNvSpPr>
          <p:nvPr>
            <p:ph type="sldNum" sz="quarter" idx="5"/>
          </p:nvPr>
        </p:nvSpPr>
        <p:spPr/>
        <p:txBody>
          <a:bodyPr/>
          <a:lstStyle/>
          <a:p>
            <a:fld id="{2DD998C0-2FA7-634C-B751-6C61504D6FE5}" type="slidenum">
              <a:rPr kumimoji="1" lang="zh-CN" altLang="en-US" smtClean="0"/>
              <a:t>15</a:t>
            </a:fld>
            <a:endParaRPr kumimoji="1" lang="zh-CN" altLang="en-US"/>
          </a:p>
        </p:txBody>
      </p:sp>
    </p:spTree>
    <p:extLst>
      <p:ext uri="{BB962C8B-B14F-4D97-AF65-F5344CB8AC3E}">
        <p14:creationId xmlns:p14="http://schemas.microsoft.com/office/powerpoint/2010/main" val="3295678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 altLang="zh-CN" b="0" i="0" dirty="0">
                <a:solidFill>
                  <a:srgbClr val="0D0D0D"/>
                </a:solidFill>
                <a:effectLst/>
                <a:latin typeface="Söhne"/>
              </a:rPr>
              <a:t>Excessive or insufficient noise can hinder contrastive learning. GCL-LS consistently outperforms the method without subspace decomposition, </a:t>
            </a:r>
            <a:r>
              <a:rPr lang="en" altLang="zh-CN" b="0" i="0" dirty="0" err="1">
                <a:solidFill>
                  <a:srgbClr val="0D0D0D"/>
                </a:solidFill>
                <a:effectLst/>
                <a:latin typeface="Söhne"/>
              </a:rPr>
              <a:t>repl.H</a:t>
            </a:r>
            <a:r>
              <a:rPr lang="en" altLang="zh-CN" b="0" i="0" dirty="0">
                <a:solidFill>
                  <a:srgbClr val="0D0D0D"/>
                </a:solidFill>
                <a:effectLst/>
                <a:latin typeface="Söhne"/>
              </a:rPr>
              <a:t>, reflecting that subspace decomposition aids in filtering out low-quality noise.</a:t>
            </a:r>
          </a:p>
          <a:p>
            <a:pPr marL="228600" indent="-228600">
              <a:buAutoNum type="arabicPeriod"/>
            </a:pPr>
            <a:r>
              <a:rPr kumimoji="1" lang="en" altLang="zh-CN" dirty="0"/>
              <a:t>Moderate noise intensity can also benefit regularization, preventing model overfitting. Experiments indicate our model has better noise robustness.</a:t>
            </a:r>
            <a:endParaRPr kumimoji="1" lang="zh-CN" altLang="en-US" dirty="0"/>
          </a:p>
        </p:txBody>
      </p:sp>
      <p:sp>
        <p:nvSpPr>
          <p:cNvPr id="4" name="灯片编号占位符 3"/>
          <p:cNvSpPr>
            <a:spLocks noGrp="1"/>
          </p:cNvSpPr>
          <p:nvPr>
            <p:ph type="sldNum" sz="quarter" idx="5"/>
          </p:nvPr>
        </p:nvSpPr>
        <p:spPr/>
        <p:txBody>
          <a:bodyPr/>
          <a:lstStyle/>
          <a:p>
            <a:fld id="{2DD998C0-2FA7-634C-B751-6C61504D6FE5}" type="slidenum">
              <a:rPr kumimoji="1" lang="zh-CN" altLang="en-US" smtClean="0"/>
              <a:t>16</a:t>
            </a:fld>
            <a:endParaRPr kumimoji="1" lang="zh-CN" altLang="en-US"/>
          </a:p>
        </p:txBody>
      </p:sp>
    </p:spTree>
    <p:extLst>
      <p:ext uri="{BB962C8B-B14F-4D97-AF65-F5344CB8AC3E}">
        <p14:creationId xmlns:p14="http://schemas.microsoft.com/office/powerpoint/2010/main" val="3732447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The smaller the decomposition error epsilon, the higher the quality of the subspace, and the better the classification accuracy, indicating that high-quality subspace decomposition is beneficial for representation learning.</a:t>
            </a:r>
            <a:endParaRPr kumimoji="1" lang="zh-CN" altLang="en-US" dirty="0"/>
          </a:p>
        </p:txBody>
      </p:sp>
      <p:sp>
        <p:nvSpPr>
          <p:cNvPr id="4" name="灯片编号占位符 3"/>
          <p:cNvSpPr>
            <a:spLocks noGrp="1"/>
          </p:cNvSpPr>
          <p:nvPr>
            <p:ph type="sldNum" sz="quarter" idx="5"/>
          </p:nvPr>
        </p:nvSpPr>
        <p:spPr/>
        <p:txBody>
          <a:bodyPr/>
          <a:lstStyle/>
          <a:p>
            <a:fld id="{2DD998C0-2FA7-634C-B751-6C61504D6FE5}" type="slidenum">
              <a:rPr kumimoji="1" lang="zh-CN" altLang="en-US" smtClean="0"/>
              <a:t>17</a:t>
            </a:fld>
            <a:endParaRPr kumimoji="1" lang="zh-CN" altLang="en-US"/>
          </a:p>
        </p:txBody>
      </p:sp>
    </p:spTree>
    <p:extLst>
      <p:ext uri="{BB962C8B-B14F-4D97-AF65-F5344CB8AC3E}">
        <p14:creationId xmlns:p14="http://schemas.microsoft.com/office/powerpoint/2010/main" val="157759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Graphs such as Social networks</a:t>
            </a:r>
            <a:r>
              <a:rPr kumimoji="1" lang="zh-CN" altLang="en-US" dirty="0"/>
              <a:t>、</a:t>
            </a:r>
            <a:r>
              <a:rPr kumimoji="1" lang="en-US" altLang="zh-CN" dirty="0">
                <a:solidFill>
                  <a:schemeClr val="accent2"/>
                </a:solidFill>
                <a:latin typeface="Cambria Math" panose="02040503050406030204" pitchFamily="18" charset="0"/>
                <a:ea typeface="Cambria Math" panose="02040503050406030204" pitchFamily="18" charset="0"/>
              </a:rPr>
              <a:t>Knowledge</a:t>
            </a:r>
            <a:r>
              <a:rPr kumimoji="1" lang="zh-CN" altLang="en-US" dirty="0">
                <a:solidFill>
                  <a:schemeClr val="accent2"/>
                </a:solidFill>
                <a:latin typeface="Cambria Math" panose="02040503050406030204" pitchFamily="18" charset="0"/>
              </a:rPr>
              <a:t> </a:t>
            </a:r>
            <a:r>
              <a:rPr kumimoji="1" lang="en-US" altLang="zh-CN" dirty="0">
                <a:solidFill>
                  <a:schemeClr val="accent2"/>
                </a:solidFill>
                <a:latin typeface="Cambria Math" panose="02040503050406030204" pitchFamily="18" charset="0"/>
                <a:ea typeface="Cambria Math" panose="02040503050406030204" pitchFamily="18" charset="0"/>
              </a:rPr>
              <a:t>Graph</a:t>
            </a:r>
            <a:r>
              <a:rPr kumimoji="1" lang="zh-CN" altLang="en-US" dirty="0">
                <a:solidFill>
                  <a:schemeClr val="accent2"/>
                </a:solidFill>
                <a:latin typeface="Cambria Math" panose="02040503050406030204" pitchFamily="18" charset="0"/>
                <a:ea typeface="Cambria Math" panose="02040503050406030204" pitchFamily="18" charset="0"/>
              </a:rPr>
              <a:t> </a:t>
            </a:r>
            <a:r>
              <a:rPr kumimoji="1" lang="en-US" altLang="zh-CN" dirty="0">
                <a:solidFill>
                  <a:schemeClr val="accent2"/>
                </a:solidFill>
                <a:latin typeface="Cambria Math" panose="02040503050406030204" pitchFamily="18" charset="0"/>
                <a:ea typeface="Cambria Math" panose="02040503050406030204" pitchFamily="18" charset="0"/>
              </a:rPr>
              <a:t>and</a:t>
            </a:r>
            <a:r>
              <a:rPr kumimoji="1" lang="zh-CN" altLang="en-US" dirty="0">
                <a:solidFill>
                  <a:schemeClr val="accent2"/>
                </a:solidFill>
                <a:latin typeface="Cambria Math" panose="02040503050406030204" pitchFamily="18" charset="0"/>
                <a:ea typeface="Cambria Math" panose="02040503050406030204" pitchFamily="18" charset="0"/>
              </a:rPr>
              <a:t> </a:t>
            </a:r>
            <a:r>
              <a:rPr kumimoji="1" lang="en" altLang="zh-CN" dirty="0"/>
              <a:t>molecular</a:t>
            </a:r>
            <a:r>
              <a:rPr kumimoji="1" lang="zh-CN" altLang="en-US" dirty="0"/>
              <a:t> （</a:t>
            </a:r>
            <a:r>
              <a:rPr kumimoji="1" lang="en" altLang="zh-CN" dirty="0"/>
              <a:t>/</a:t>
            </a:r>
            <a:r>
              <a:rPr kumimoji="1" lang="en" altLang="zh-CN" dirty="0" err="1"/>
              <a:t>məˈlekjələ</a:t>
            </a:r>
            <a:r>
              <a:rPr kumimoji="1" lang="en" altLang="zh-CN" dirty="0"/>
              <a:t>(r)/</a:t>
            </a:r>
            <a:r>
              <a:rPr kumimoji="1" lang="zh-CN" altLang="en-US" dirty="0"/>
              <a:t>）</a:t>
            </a:r>
            <a:r>
              <a:rPr kumimoji="1" lang="en" altLang="zh-CN" dirty="0"/>
              <a:t>graphs are ubiquitous data structures in the real world.  </a:t>
            </a:r>
          </a:p>
          <a:p>
            <a:r>
              <a:rPr kumimoji="1" lang="en" altLang="zh-CN" dirty="0"/>
              <a:t>Due to their prevalence, it is of great research importance to extract meaningful patterns from graph structured data so that downstream tasks can be facilitated. </a:t>
            </a:r>
            <a:endParaRPr kumimoji="1" lang="zh-CN" altLang="en-US" dirty="0"/>
          </a:p>
        </p:txBody>
      </p:sp>
      <p:sp>
        <p:nvSpPr>
          <p:cNvPr id="4" name="灯片编号占位符 3"/>
          <p:cNvSpPr>
            <a:spLocks noGrp="1"/>
          </p:cNvSpPr>
          <p:nvPr>
            <p:ph type="sldNum" sz="quarter" idx="5"/>
          </p:nvPr>
        </p:nvSpPr>
        <p:spPr/>
        <p:txBody>
          <a:bodyPr/>
          <a:lstStyle/>
          <a:p>
            <a:fld id="{2DD998C0-2FA7-634C-B751-6C61504D6FE5}" type="slidenum">
              <a:rPr kumimoji="1" lang="zh-CN" altLang="en-US" smtClean="0"/>
              <a:t>2</a:t>
            </a:fld>
            <a:endParaRPr kumimoji="1" lang="zh-CN" altLang="en-US"/>
          </a:p>
        </p:txBody>
      </p:sp>
    </p:spTree>
    <p:extLst>
      <p:ext uri="{BB962C8B-B14F-4D97-AF65-F5344CB8AC3E}">
        <p14:creationId xmlns:p14="http://schemas.microsoft.com/office/powerpoint/2010/main" val="414111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Instead of designing hand-engineered features, graph representation learning has emerged to learn representations that can encode the abundant information about the graph.  </a:t>
            </a:r>
          </a:p>
          <a:p>
            <a:r>
              <a:rPr kumimoji="1" lang="en" altLang="zh-CN" dirty="0"/>
              <a:t>It has achieved tremendous success in various tasks such as node classification, link prediction, and graph classification and has attracted increasing attention in recent years.</a:t>
            </a:r>
            <a:endParaRPr kumimoji="1" lang="zh-CN" altLang="en-US" dirty="0"/>
          </a:p>
        </p:txBody>
      </p:sp>
      <p:sp>
        <p:nvSpPr>
          <p:cNvPr id="4" name="灯片编号占位符 3"/>
          <p:cNvSpPr>
            <a:spLocks noGrp="1"/>
          </p:cNvSpPr>
          <p:nvPr>
            <p:ph type="sldNum" sz="quarter" idx="5"/>
          </p:nvPr>
        </p:nvSpPr>
        <p:spPr/>
        <p:txBody>
          <a:bodyPr/>
          <a:lstStyle/>
          <a:p>
            <a:fld id="{2DD998C0-2FA7-634C-B751-6C61504D6FE5}" type="slidenum">
              <a:rPr kumimoji="1" lang="zh-CN" altLang="en-US" smtClean="0"/>
              <a:t>3</a:t>
            </a:fld>
            <a:endParaRPr kumimoji="1" lang="zh-CN" altLang="en-US"/>
          </a:p>
        </p:txBody>
      </p:sp>
    </p:spTree>
    <p:extLst>
      <p:ext uri="{BB962C8B-B14F-4D97-AF65-F5344CB8AC3E}">
        <p14:creationId xmlns:p14="http://schemas.microsoft.com/office/powerpoint/2010/main" val="54663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dirty="0">
                <a:solidFill>
                  <a:schemeClr val="accent2">
                    <a:lumMod val="75000"/>
                  </a:schemeClr>
                </a:solidFill>
                <a:latin typeface="Cambria Math" panose="02040503050406030204" pitchFamily="18" charset="0"/>
              </a:rPr>
              <a:t>The paradigm of graph contrastive learning: First two views are generated based on different augmentations, then the graphs of the two views are encoded, and finally the encoder is trained by constructing a self-supervised signal using </a:t>
            </a:r>
            <a:r>
              <a:rPr lang="en" altLang="zh-CN" sz="1200" dirty="0">
                <a:latin typeface="Cambria Math" panose="02040503050406030204" pitchFamily="18" charset="0"/>
              </a:rPr>
              <a:t>contrastive</a:t>
            </a:r>
            <a:r>
              <a:rPr lang="en" altLang="zh-CN" sz="1200" dirty="0">
                <a:solidFill>
                  <a:schemeClr val="accent2">
                    <a:lumMod val="75000"/>
                  </a:schemeClr>
                </a:solidFill>
                <a:latin typeface="Cambria Math" panose="02040503050406030204" pitchFamily="18" charset="0"/>
              </a:rPr>
              <a:t> samples</a:t>
            </a:r>
          </a:p>
        </p:txBody>
      </p:sp>
      <p:sp>
        <p:nvSpPr>
          <p:cNvPr id="4" name="灯片编号占位符 3"/>
          <p:cNvSpPr>
            <a:spLocks noGrp="1"/>
          </p:cNvSpPr>
          <p:nvPr>
            <p:ph type="sldNum" sz="quarter" idx="5"/>
          </p:nvPr>
        </p:nvSpPr>
        <p:spPr/>
        <p:txBody>
          <a:bodyPr/>
          <a:lstStyle/>
          <a:p>
            <a:fld id="{2DD998C0-2FA7-634C-B751-6C61504D6FE5}" type="slidenum">
              <a:rPr kumimoji="1" lang="zh-CN" altLang="en-US" smtClean="0"/>
              <a:t>4</a:t>
            </a:fld>
            <a:endParaRPr kumimoji="1" lang="zh-CN" altLang="en-US"/>
          </a:p>
        </p:txBody>
      </p:sp>
    </p:spTree>
    <p:extLst>
      <p:ext uri="{BB962C8B-B14F-4D97-AF65-F5344CB8AC3E}">
        <p14:creationId xmlns:p14="http://schemas.microsoft.com/office/powerpoint/2010/main" val="212250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kumimoji="1" lang="en" altLang="zh-CN" dirty="0"/>
              <a:t>Our observations consist of two points:</a:t>
            </a:r>
          </a:p>
          <a:p>
            <a:pPr marL="0" indent="0">
              <a:buFontTx/>
              <a:buNone/>
            </a:pPr>
            <a:r>
              <a:rPr kumimoji="1" lang="en" altLang="zh-CN" dirty="0"/>
              <a:t>1. The impact of low-quality noise, such as minor enhancements (where differences between views are minimal, rendering the contrast less meaningful) or inconsistent enhancements (where augmentations of the same node vary significantly, irrelevant to the essence of the contrastive task), hinders graph contrastive learning.</a:t>
            </a:r>
          </a:p>
          <a:p>
            <a:pPr marL="0" indent="0">
              <a:buFontTx/>
              <a:buNone/>
            </a:pPr>
            <a:r>
              <a:rPr kumimoji="1" lang="en" altLang="zh-CN" dirty="0"/>
              <a:t>2.The lack of within-view constraint information, focusing solely on contrastive constraints between augmented views, makes it difficult to capture local and essential information within augmented views, leading to poor performance.</a:t>
            </a:r>
          </a:p>
          <a:p>
            <a:pPr marL="0" indent="0">
              <a:buFontTx/>
              <a:buNone/>
            </a:pPr>
            <a:r>
              <a:rPr kumimoji="1" lang="en" altLang="zh-CN" dirty="0"/>
              <a:t>Our idea can be summarized in two aspects:</a:t>
            </a:r>
          </a:p>
          <a:p>
            <a:pPr marL="0" indent="0">
              <a:buFontTx/>
              <a:buNone/>
            </a:pPr>
            <a:r>
              <a:rPr kumimoji="1" lang="en" altLang="zh-CN" dirty="0"/>
              <a:t>1. We use subspace tricks to split out the junky noise from our data, giving us top-notch samples for learning from graphs.</a:t>
            </a:r>
          </a:p>
          <a:p>
            <a:pPr marL="0" indent="0">
              <a:buFontTx/>
              <a:buNone/>
            </a:pPr>
            <a:r>
              <a:rPr kumimoji="1" lang="en" altLang="zh-CN" dirty="0"/>
              <a:t>2. We dig into the data by adding low-rank and sparse rules, getting valuable info from each perspective. Plus, we join forces across different perspectives for even deeper insights.</a:t>
            </a:r>
            <a:endParaRPr kumimoji="1" lang="zh-CN" altLang="en-US" dirty="0"/>
          </a:p>
        </p:txBody>
      </p:sp>
      <p:sp>
        <p:nvSpPr>
          <p:cNvPr id="4" name="灯片编号占位符 3"/>
          <p:cNvSpPr>
            <a:spLocks noGrp="1"/>
          </p:cNvSpPr>
          <p:nvPr>
            <p:ph type="sldNum" sz="quarter" idx="5"/>
          </p:nvPr>
        </p:nvSpPr>
        <p:spPr/>
        <p:txBody>
          <a:bodyPr/>
          <a:lstStyle/>
          <a:p>
            <a:fld id="{2DD998C0-2FA7-634C-B751-6C61504D6FE5}" type="slidenum">
              <a:rPr kumimoji="1" lang="zh-CN" altLang="en-US" smtClean="0"/>
              <a:t>5</a:t>
            </a:fld>
            <a:endParaRPr kumimoji="1" lang="zh-CN" altLang="en-US"/>
          </a:p>
        </p:txBody>
      </p:sp>
    </p:spTree>
    <p:extLst>
      <p:ext uri="{BB962C8B-B14F-4D97-AF65-F5344CB8AC3E}">
        <p14:creationId xmlns:p14="http://schemas.microsoft.com/office/powerpoint/2010/main" val="5553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So, that's the framework of our model. We'll dive deeper into it in just a bit.</a:t>
            </a:r>
            <a:endParaRPr kumimoji="1" lang="zh-CN" altLang="en-US" dirty="0"/>
          </a:p>
        </p:txBody>
      </p:sp>
      <p:sp>
        <p:nvSpPr>
          <p:cNvPr id="4" name="灯片编号占位符 3"/>
          <p:cNvSpPr>
            <a:spLocks noGrp="1"/>
          </p:cNvSpPr>
          <p:nvPr>
            <p:ph type="sldNum" sz="quarter" idx="5"/>
          </p:nvPr>
        </p:nvSpPr>
        <p:spPr/>
        <p:txBody>
          <a:bodyPr/>
          <a:lstStyle/>
          <a:p>
            <a:fld id="{2DD998C0-2FA7-634C-B751-6C61504D6FE5}" type="slidenum">
              <a:rPr kumimoji="1" lang="zh-CN" altLang="en-US" smtClean="0"/>
              <a:t>6</a:t>
            </a:fld>
            <a:endParaRPr kumimoji="1" lang="zh-CN" altLang="en-US"/>
          </a:p>
        </p:txBody>
      </p:sp>
    </p:spTree>
    <p:extLst>
      <p:ext uri="{BB962C8B-B14F-4D97-AF65-F5344CB8AC3E}">
        <p14:creationId xmlns:p14="http://schemas.microsoft.com/office/powerpoint/2010/main" val="307855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mbria Math" panose="02040503050406030204" pitchFamily="18" charset="0"/>
                    <a:ea typeface="Cambria Math" panose="02040503050406030204" pitchFamily="18" charset="0"/>
                  </a:rPr>
                  <a:t>In this work, we consider utilizing the two classical augmentation techniques to generate different views, the attribute and edge augmentation.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mbria Math" panose="02040503050406030204" pitchFamily="18" charset="0"/>
                    <a:ea typeface="Cambria Math" panose="02040503050406030204" pitchFamily="18" charset="0"/>
                  </a:rPr>
                  <a:t>The first formula represents attribute </a:t>
                </a:r>
                <a:r>
                  <a:rPr kumimoji="1" lang="en" altLang="zh-CN" sz="1200" dirty="0">
                    <a:solidFill>
                      <a:schemeClr val="accent2"/>
                    </a:solidFill>
                    <a:latin typeface="Cambria Math" panose="02040503050406030204" pitchFamily="18" charset="0"/>
                    <a:ea typeface="Cambria Math" panose="02040503050406030204" pitchFamily="18" charset="0"/>
                  </a:rPr>
                  <a:t>augmentation</a:t>
                </a:r>
                <a:r>
                  <a:rPr lang="en-US" altLang="zh-CN" sz="1200" dirty="0">
                    <a:latin typeface="Cambria Math" panose="02040503050406030204" pitchFamily="18" charset="0"/>
                    <a:ea typeface="Cambria Math" panose="02040503050406030204" pitchFamily="18" charset="0"/>
                  </a:rPr>
                  <a:t>, while the second formula represents edge </a:t>
                </a:r>
                <a:r>
                  <a:rPr kumimoji="1" lang="en" altLang="zh-CN" sz="1200" dirty="0">
                    <a:solidFill>
                      <a:schemeClr val="accent2"/>
                    </a:solidFill>
                    <a:latin typeface="Cambria Math" panose="02040503050406030204" pitchFamily="18" charset="0"/>
                    <a:ea typeface="Cambria Math" panose="02040503050406030204" pitchFamily="18" charset="0"/>
                  </a:rPr>
                  <a:t>augmentation</a:t>
                </a:r>
                <a:r>
                  <a:rPr lang="en-US" altLang="zh-CN" sz="1200" dirty="0">
                    <a:latin typeface="Cambria Math" panose="02040503050406030204" pitchFamily="18" charset="0"/>
                    <a:ea typeface="Cambria Math"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Cambria Math" panose="02040503050406030204" pitchFamily="18" charset="0"/>
                    <a:ea typeface="Cambria Math" panose="02040503050406030204" pitchFamily="18" charset="0"/>
                  </a:rPr>
                  <a:t>时间够，以下可以忽略：</a:t>
                </a:r>
                <a:br>
                  <a:rPr lang="en-US" altLang="zh-CN" sz="1200" dirty="0">
                    <a:latin typeface="Cambria Math" panose="02040503050406030204" pitchFamily="18" charset="0"/>
                    <a:ea typeface="Cambria Math" panose="02040503050406030204" pitchFamily="18" charset="0"/>
                  </a:rPr>
                </a:br>
                <a:r>
                  <a:rPr lang="en-US" altLang="zh-CN" sz="1200" dirty="0">
                    <a:latin typeface="Cambria Math" panose="02040503050406030204" pitchFamily="18" charset="0"/>
                    <a:ea typeface="Cambria Math" panose="02040503050406030204" pitchFamily="18" charset="0"/>
                  </a:rPr>
                  <a:t>where</a:t>
                </a:r>
                <a:r>
                  <a:rPr lang="zh-CN" altLang="en-US" sz="1200" b="1" dirty="0">
                    <a:ea typeface="Cambria Math" panose="02040503050406030204" pitchFamily="18" charset="0"/>
                  </a:rPr>
                  <a:t> </a:t>
                </a:r>
                <a14:m>
                  <m:oMath xmlns:m="http://schemas.openxmlformats.org/officeDocument/2006/math">
                    <m:r>
                      <a:rPr lang="en-US" altLang="zh-CN" sz="1200" b="1" i="1" dirty="0" smtClean="0">
                        <a:latin typeface="Cambria Math" panose="02040503050406030204" pitchFamily="18" charset="0"/>
                        <a:ea typeface="Cambria Math" panose="02040503050406030204" pitchFamily="18" charset="0"/>
                      </a:rPr>
                      <m:t>𝑿</m:t>
                    </m:r>
                    <m:r>
                      <a:rPr lang="en-US" altLang="zh-CN" sz="1200" b="1" i="1" dirty="0" smtClean="0">
                        <a:latin typeface="Cambria Math" panose="02040503050406030204" pitchFamily="18" charset="0"/>
                        <a:ea typeface="Cambria Math" panose="02040503050406030204" pitchFamily="18" charset="0"/>
                      </a:rPr>
                      <m:t> </m:t>
                    </m:r>
                  </m:oMath>
                </a14:m>
                <a:r>
                  <a:rPr lang="en-US" altLang="zh-CN" sz="1200" dirty="0">
                    <a:latin typeface="Cambria Math" panose="02040503050406030204" pitchFamily="18" charset="0"/>
                    <a:ea typeface="Cambria Math" panose="02040503050406030204" pitchFamily="18" charset="0"/>
                  </a:rPr>
                  <a:t>is</a:t>
                </a:r>
                <a:r>
                  <a:rPr lang="zh-CN" altLang="en-US" sz="1200" dirty="0">
                    <a:latin typeface="Cambria Math" panose="02040503050406030204" pitchFamily="18" charset="0"/>
                    <a:ea typeface="Cambria Math" panose="02040503050406030204" pitchFamily="18" charset="0"/>
                  </a:rPr>
                  <a:t> </a:t>
                </a:r>
                <a:r>
                  <a:rPr lang="en-US" altLang="zh-CN" sz="1200" dirty="0">
                    <a:latin typeface="Cambria Math" panose="02040503050406030204" pitchFamily="18" charset="0"/>
                    <a:ea typeface="Cambria Math" panose="02040503050406030204" pitchFamily="18" charset="0"/>
                  </a:rPr>
                  <a:t>a</a:t>
                </a:r>
                <a:r>
                  <a:rPr lang="zh-CN" altLang="en-US" sz="1200" dirty="0">
                    <a:latin typeface="Cambria Math" panose="02040503050406030204" pitchFamily="18" charset="0"/>
                  </a:rPr>
                  <a:t> </a:t>
                </a:r>
                <a:r>
                  <a:rPr lang="en-US" altLang="zh-CN" sz="1200" dirty="0">
                    <a:latin typeface="Cambria Math" panose="02040503050406030204" pitchFamily="18" charset="0"/>
                    <a:ea typeface="Cambria Math" panose="02040503050406030204" pitchFamily="18" charset="0"/>
                  </a:rPr>
                  <a:t>n</a:t>
                </a:r>
                <a:r>
                  <a:rPr lang="zh-CN" altLang="en-US" sz="1200" dirty="0">
                    <a:latin typeface="Cambria Math" panose="02040503050406030204" pitchFamily="18" charset="0"/>
                  </a:rPr>
                  <a:t>ode </a:t>
                </a:r>
                <a:r>
                  <a:rPr lang="en-US" altLang="zh-CN" sz="1200" dirty="0">
                    <a:latin typeface="Cambria Math" panose="02040503050406030204" pitchFamily="18" charset="0"/>
                    <a:ea typeface="Cambria Math" panose="02040503050406030204" pitchFamily="18" charset="0"/>
                  </a:rPr>
                  <a:t>f</a:t>
                </a:r>
                <a:r>
                  <a:rPr lang="zh-CN" altLang="en-US" sz="1200" dirty="0">
                    <a:latin typeface="Cambria Math" panose="02040503050406030204" pitchFamily="18" charset="0"/>
                  </a:rPr>
                  <a:t>eature </a:t>
                </a:r>
                <a:r>
                  <a:rPr lang="en-US" altLang="zh-CN" sz="1200" dirty="0">
                    <a:latin typeface="Cambria Math" panose="02040503050406030204" pitchFamily="18" charset="0"/>
                    <a:ea typeface="Cambria Math" panose="02040503050406030204" pitchFamily="18" charset="0"/>
                  </a:rPr>
                  <a:t>m</a:t>
                </a:r>
                <a:r>
                  <a:rPr lang="zh-CN" altLang="en-US" sz="1200" dirty="0">
                    <a:latin typeface="Cambria Math" panose="02040503050406030204" pitchFamily="18" charset="0"/>
                  </a:rPr>
                  <a:t>atrix </a:t>
                </a:r>
                <a:r>
                  <a:rPr lang="en-US" altLang="zh-CN" sz="1200" dirty="0">
                    <a:latin typeface="Cambria Math" panose="02040503050406030204" pitchFamily="18" charset="0"/>
                  </a:rPr>
                  <a:t>,</a:t>
                </a:r>
                <a:r>
                  <a:rPr lang="zh-CN" altLang="en-US" sz="1200" dirty="0">
                    <a:latin typeface="Cambria Math" panose="02040503050406030204" pitchFamily="18" charset="0"/>
                  </a:rPr>
                  <a:t> </a:t>
                </a:r>
                <a14:m>
                  <m:oMath xmlns:m="http://schemas.openxmlformats.org/officeDocument/2006/math">
                    <m:r>
                      <a:rPr lang="en-US" altLang="zh-CN" sz="1200" b="1" i="1" dirty="0" smtClean="0">
                        <a:latin typeface="Cambria Math" panose="02040503050406030204" pitchFamily="18" charset="0"/>
                        <a:ea typeface="Cambria Math" panose="02040503050406030204" pitchFamily="18" charset="0"/>
                      </a:rPr>
                      <m:t>𝑨</m:t>
                    </m:r>
                    <m:r>
                      <a:rPr lang="en-US" altLang="zh-CN" sz="1200" b="1" i="1" dirty="0" smtClean="0">
                        <a:latin typeface="Cambria Math" panose="02040503050406030204" pitchFamily="18" charset="0"/>
                        <a:ea typeface="Cambria Math" panose="02040503050406030204" pitchFamily="18" charset="0"/>
                      </a:rPr>
                      <m:t> </m:t>
                    </m:r>
                  </m:oMath>
                </a14:m>
                <a:r>
                  <a:rPr lang="en-US" altLang="zh-CN" sz="1200" dirty="0">
                    <a:latin typeface="Cambria Math" panose="02040503050406030204" pitchFamily="18" charset="0"/>
                  </a:rPr>
                  <a:t>is</a:t>
                </a:r>
                <a:r>
                  <a:rPr lang="zh-CN" altLang="en-US" sz="1200" dirty="0">
                    <a:latin typeface="Cambria Math" panose="02040503050406030204" pitchFamily="18" charset="0"/>
                  </a:rPr>
                  <a:t> </a:t>
                </a:r>
                <a:r>
                  <a:rPr lang="en" altLang="zh-CN" sz="1200" dirty="0">
                    <a:latin typeface="Cambria Math" panose="02040503050406030204" pitchFamily="18" charset="0"/>
                  </a:rPr>
                  <a:t>an adjacency matrix</a:t>
                </a:r>
                <a:r>
                  <a:rPr lang="en-US" altLang="zh-CN" sz="1200" dirty="0">
                    <a:latin typeface="Cambria Math" panose="02040503050406030204" pitchFamily="18" charset="0"/>
                  </a:rPr>
                  <a:t>,</a:t>
                </a:r>
                <a:r>
                  <a:rPr lang="zh-CN" altLang="en-US" sz="1200" dirty="0">
                    <a:latin typeface="Cambria Math" panose="02040503050406030204" pitchFamily="18" charset="0"/>
                  </a:rPr>
                  <a:t> </a:t>
                </a:r>
                <a14:m>
                  <m:oMath xmlns:m="http://schemas.openxmlformats.org/officeDocument/2006/math">
                    <m:r>
                      <a:rPr lang="en-US" altLang="zh-CN" sz="1200" i="1">
                        <a:latin typeface="Cambria Math" panose="02040503050406030204" pitchFamily="18" charset="0"/>
                      </a:rPr>
                      <m:t>𝑀</m:t>
                    </m:r>
                    <m:r>
                      <a:rPr lang="en-US" altLang="zh-CN" sz="1200" b="0" i="1" smtClean="0">
                        <a:latin typeface="Cambria Math" panose="02040503050406030204" pitchFamily="18" charset="0"/>
                      </a:rPr>
                      <m:t> </m:t>
                    </m:r>
                  </m:oMath>
                </a14:m>
                <a:r>
                  <a:rPr lang="en" altLang="zh-CN" sz="1200" dirty="0">
                    <a:effectLst/>
                    <a:latin typeface="Cambria Math" panose="02040503050406030204" pitchFamily="18" charset="0"/>
                    <a:ea typeface="Cambria Math" panose="02040503050406030204" pitchFamily="18" charset="0"/>
                  </a:rPr>
                  <a:t>is an attribute masking matrix, whose entry independently is drawn from a Bernoulli distribution with probability </a:t>
                </a:r>
                <a14:m>
                  <m:oMath xmlns:m="http://schemas.openxmlformats.org/officeDocument/2006/math">
                    <m:sSub>
                      <m:sSubPr>
                        <m:ctrlPr>
                          <a:rPr lang="en" altLang="zh-CN" sz="1200" i="1" dirty="0" smtClean="0">
                            <a:effectLst/>
                            <a:latin typeface="Cambria Math" panose="02040503050406030204" pitchFamily="18" charset="0"/>
                            <a:ea typeface="Cambria Math" panose="02040503050406030204" pitchFamily="18" charset="0"/>
                          </a:rPr>
                        </m:ctrlPr>
                      </m:sSubPr>
                      <m:e>
                        <m:r>
                          <a:rPr lang="en" altLang="zh-CN" sz="1200" i="1" dirty="0" smtClean="0">
                            <a:effectLst/>
                            <a:latin typeface="Cambria Math" panose="02040503050406030204" pitchFamily="18" charset="0"/>
                            <a:ea typeface="Cambria Math" panose="02040503050406030204" pitchFamily="18" charset="0"/>
                          </a:rPr>
                          <m:t>𝑝</m:t>
                        </m:r>
                      </m:e>
                      <m:sub>
                        <m:r>
                          <a:rPr lang="en" altLang="zh-CN" sz="1200" i="1" dirty="0" smtClean="0">
                            <a:effectLst/>
                            <a:latin typeface="Cambria Math" panose="02040503050406030204" pitchFamily="18" charset="0"/>
                            <a:ea typeface="Cambria Math" panose="02040503050406030204" pitchFamily="18" charset="0"/>
                          </a:rPr>
                          <m:t>1</m:t>
                        </m:r>
                      </m:sub>
                    </m:sSub>
                  </m:oMath>
                </a14:m>
                <a:r>
                  <a:rPr lang="en-US" altLang="zh-CN" sz="1200" dirty="0">
                    <a:latin typeface="Cambria Math" panose="02040503050406030204" pitchFamily="18" charset="0"/>
                  </a:rPr>
                  <a:t>,</a:t>
                </a:r>
                <a:r>
                  <a:rPr lang="zh-CN" altLang="en-US" sz="1200" dirty="0">
                    <a:latin typeface="Cambria Math" panose="02040503050406030204" pitchFamily="18" charset="0"/>
                  </a:rPr>
                  <a:t> </a:t>
                </a:r>
                <a14:m>
                  <m:oMath xmlns:m="http://schemas.openxmlformats.org/officeDocument/2006/math">
                    <m:r>
                      <a:rPr lang="en-US" altLang="zh-CN" sz="1200" b="1" i="1">
                        <a:latin typeface="Cambria Math" panose="02040503050406030204" pitchFamily="18" charset="0"/>
                      </a:rPr>
                      <m:t>𝑹</m:t>
                    </m:r>
                  </m:oMath>
                </a14:m>
                <a:r>
                  <a:rPr lang="zh-CN" altLang="zh-CN" sz="1200" dirty="0">
                    <a:effectLst/>
                  </a:rPr>
                  <a:t> </a:t>
                </a:r>
                <a:r>
                  <a:rPr lang="en" altLang="zh-CN" sz="1200" dirty="0">
                    <a:effectLst/>
                    <a:latin typeface="Cambria Math" panose="02040503050406030204" pitchFamily="18" charset="0"/>
                    <a:ea typeface="Cambria Math" panose="02040503050406030204" pitchFamily="18" charset="0"/>
                  </a:rPr>
                  <a:t>is a random edge masking matrix, it is also drawn from a Bernoulli distribution with probability </a:t>
                </a:r>
                <a14:m>
                  <m:oMath xmlns:m="http://schemas.openxmlformats.org/officeDocument/2006/math">
                    <m:sSub>
                      <m:sSubPr>
                        <m:ctrlPr>
                          <a:rPr lang="en" altLang="zh-CN" sz="1200" i="1" dirty="0" smtClean="0">
                            <a:effectLst/>
                            <a:latin typeface="Cambria Math" panose="02040503050406030204" pitchFamily="18" charset="0"/>
                            <a:ea typeface="Cambria Math" panose="02040503050406030204" pitchFamily="18" charset="0"/>
                          </a:rPr>
                        </m:ctrlPr>
                      </m:sSubPr>
                      <m:e>
                        <m:r>
                          <a:rPr lang="en" altLang="zh-CN" sz="1200" i="1" dirty="0" smtClean="0">
                            <a:effectLst/>
                            <a:latin typeface="Cambria Math" panose="02040503050406030204" pitchFamily="18" charset="0"/>
                            <a:ea typeface="Cambria Math" panose="02040503050406030204" pitchFamily="18" charset="0"/>
                          </a:rPr>
                          <m:t>𝑝</m:t>
                        </m:r>
                      </m:e>
                      <m:sub>
                        <m:r>
                          <a:rPr lang="en" altLang="zh-CN" sz="1200" i="1" dirty="0" smtClean="0">
                            <a:effectLst/>
                            <a:latin typeface="Cambria Math" panose="02040503050406030204" pitchFamily="18" charset="0"/>
                            <a:ea typeface="Cambria Math" panose="02040503050406030204" pitchFamily="18" charset="0"/>
                          </a:rPr>
                          <m:t>2</m:t>
                        </m:r>
                      </m:sub>
                    </m:sSub>
                  </m:oMath>
                </a14:m>
                <a:r>
                  <a:rPr lang="en-US" altLang="zh-CN" sz="1200" dirty="0">
                    <a:latin typeface="Cambria Math" panose="02040503050406030204" pitchFamily="18" charset="0"/>
                  </a:rPr>
                  <a:t>,</a:t>
                </a:r>
                <a:r>
                  <a:rPr lang="zh-CN" altLang="en-US" sz="1200" dirty="0">
                    <a:latin typeface="Cambria Math" panose="02040503050406030204" pitchFamily="18" charset="0"/>
                  </a:rPr>
                  <a:t> </a:t>
                </a:r>
                <a14:m>
                  <m:oMath xmlns:m="http://schemas.openxmlformats.org/officeDocument/2006/math">
                    <m:r>
                      <a:rPr lang="zh-CN" altLang="en-US" sz="1200" i="1" dirty="0">
                        <a:latin typeface="Cambria Math" panose="02040503050406030204" pitchFamily="18" charset="0"/>
                      </a:rPr>
                      <m:t> </m:t>
                    </m:r>
                    <m:r>
                      <a:rPr lang="en" altLang="zh-CN" sz="1200" i="1" dirty="0" smtClean="0">
                        <a:latin typeface="Cambria Math" panose="02040503050406030204" pitchFamily="18" charset="0"/>
                      </a:rPr>
                      <m:t>∘ </m:t>
                    </m:r>
                  </m:oMath>
                </a14:m>
                <a:r>
                  <a:rPr lang="en" altLang="zh-CN" sz="1200" dirty="0">
                    <a:latin typeface="Cambria Math" panose="02040503050406030204" pitchFamily="18" charset="0"/>
                  </a:rPr>
                  <a:t>is the Hadamard product,</a:t>
                </a:r>
                <a:r>
                  <a:rPr lang="zh-CN" altLang="en-US" sz="1200" dirty="0">
                    <a:latin typeface="Cambria Math" panose="02040503050406030204" pitchFamily="18" charset="0"/>
                  </a:rPr>
                  <a:t> </a:t>
                </a:r>
                <a:r>
                  <a:rPr lang="en" altLang="zh-CN" sz="1200" dirty="0">
                    <a:latin typeface="Cambria Math" panose="02040503050406030204" pitchFamily="18" charset="0"/>
                  </a:rPr>
                  <a:t> </a:t>
                </a:r>
                <a14:m>
                  <m:oMath xmlns:m="http://schemas.openxmlformats.org/officeDocument/2006/math">
                    <m:r>
                      <a:rPr lang="en" altLang="zh-CN" sz="1200" i="1" dirty="0" smtClean="0">
                        <a:latin typeface="Cambria Math" panose="02040503050406030204" pitchFamily="18" charset="0"/>
                      </a:rPr>
                      <m:t>𝑡</m:t>
                    </m:r>
                    <m:d>
                      <m:dPr>
                        <m:ctrlPr>
                          <a:rPr lang="en" altLang="zh-CN" sz="1200" i="1" dirty="0" smtClean="0">
                            <a:latin typeface="Cambria Math" panose="02040503050406030204" pitchFamily="18" charset="0"/>
                          </a:rPr>
                        </m:ctrlPr>
                      </m:dPr>
                      <m:e>
                        <m:r>
                          <a:rPr lang="en" altLang="zh-CN" sz="1200" i="1" dirty="0" smtClean="0">
                            <a:latin typeface="Cambria Math" panose="02040503050406030204" pitchFamily="18" charset="0"/>
                          </a:rPr>
                          <m:t>⋅</m:t>
                        </m:r>
                      </m:e>
                    </m:d>
                    <m:r>
                      <a:rPr lang="en" altLang="zh-CN" sz="1200" i="1" dirty="0" smtClean="0">
                        <a:latin typeface="Cambria Math" panose="02040503050406030204" pitchFamily="18" charset="0"/>
                      </a:rPr>
                      <m:t> </m:t>
                    </m:r>
                  </m:oMath>
                </a14:m>
                <a:r>
                  <a:rPr lang="en" altLang="zh-CN" sz="1200" dirty="0">
                    <a:latin typeface="Cambria Math" panose="02040503050406030204" pitchFamily="18" charset="0"/>
                  </a:rPr>
                  <a:t>denotes combining the two augmentations</a:t>
                </a:r>
                <a:r>
                  <a:rPr lang="en-US" altLang="zh-CN" sz="1200" dirty="0">
                    <a:latin typeface="Cambria Math" panose="02040503050406030204" pitchFamily="18" charset="0"/>
                  </a:rPr>
                  <a:t>.</a:t>
                </a:r>
                <a:endParaRPr lang="zh-CN" altLang="en-US" sz="1200" dirty="0">
                  <a:latin typeface="Cambria Math" panose="02040503050406030204" pitchFamily="18" charset="0"/>
                </a:endParaRPr>
              </a:p>
              <a:p>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mbria Math" panose="02040503050406030204" pitchFamily="18" charset="0"/>
                    <a:ea typeface="Cambria Math" panose="02040503050406030204" pitchFamily="18" charset="0"/>
                  </a:rPr>
                  <a:t>In this work, we consider utilizing the two classical augmentation techniques to generate different views, the attribute and edge augmentation.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mbria Math" panose="02040503050406030204" pitchFamily="18" charset="0"/>
                    <a:ea typeface="Cambria Math" panose="02040503050406030204" pitchFamily="18" charset="0"/>
                  </a:rPr>
                  <a:t>where</a:t>
                </a:r>
                <a:r>
                  <a:rPr lang="zh-CN" altLang="en-US" sz="1200" b="1" dirty="0">
                    <a:ea typeface="Cambria Math" panose="02040503050406030204" pitchFamily="18" charset="0"/>
                  </a:rPr>
                  <a:t> </a:t>
                </a:r>
                <a:r>
                  <a:rPr lang="en-US" altLang="zh-CN" sz="1200" b="1" i="0" dirty="0">
                    <a:latin typeface="Cambria Math" panose="02040503050406030204" pitchFamily="18" charset="0"/>
                    <a:ea typeface="Cambria Math" panose="02040503050406030204" pitchFamily="18" charset="0"/>
                  </a:rPr>
                  <a:t>𝑿⊆</a:t>
                </a:r>
                <a:r>
                  <a:rPr lang="en-US" altLang="zh-CN" sz="1200" i="0" dirty="0">
                    <a:latin typeface="Cambria Math" panose="02040503050406030204" pitchFamily="18" charset="0"/>
                    <a:ea typeface="Cambria Math" panose="02040503050406030204" pitchFamily="18" charset="0"/>
                  </a:rPr>
                  <a:t>ℝ^(</a:t>
                </a:r>
                <a:r>
                  <a:rPr lang="en-US" altLang="zh-CN" sz="1200" i="0" dirty="0">
                    <a:latin typeface="Cambria Math" panose="02040503050406030204" pitchFamily="18" charset="0"/>
                  </a:rPr>
                  <a:t>𝑛×𝑑)</a:t>
                </a:r>
                <a:r>
                  <a:rPr lang="zh-CN" altLang="en-US" sz="1200" dirty="0">
                    <a:latin typeface="Cambria Math" panose="02040503050406030204" pitchFamily="18" charset="0"/>
                    <a:ea typeface="Cambria Math" panose="02040503050406030204" pitchFamily="18" charset="0"/>
                  </a:rPr>
                  <a:t> </a:t>
                </a:r>
                <a:r>
                  <a:rPr lang="en-US" altLang="zh-CN" sz="1200" dirty="0">
                    <a:latin typeface="Cambria Math" panose="02040503050406030204" pitchFamily="18" charset="0"/>
                    <a:ea typeface="Cambria Math" panose="02040503050406030204" pitchFamily="18" charset="0"/>
                  </a:rPr>
                  <a:t>is</a:t>
                </a:r>
                <a:r>
                  <a:rPr lang="zh-CN" altLang="en-US" sz="1200" dirty="0">
                    <a:latin typeface="Cambria Math" panose="02040503050406030204" pitchFamily="18" charset="0"/>
                    <a:ea typeface="Cambria Math" panose="02040503050406030204" pitchFamily="18" charset="0"/>
                  </a:rPr>
                  <a:t> </a:t>
                </a:r>
                <a:r>
                  <a:rPr lang="en-US" altLang="zh-CN" sz="1200" dirty="0">
                    <a:latin typeface="Cambria Math" panose="02040503050406030204" pitchFamily="18" charset="0"/>
                    <a:ea typeface="Cambria Math" panose="02040503050406030204" pitchFamily="18" charset="0"/>
                  </a:rPr>
                  <a:t>a</a:t>
                </a:r>
                <a:r>
                  <a:rPr lang="zh-CN" altLang="en-US" sz="1200" dirty="0">
                    <a:latin typeface="Cambria Math" panose="02040503050406030204" pitchFamily="18" charset="0"/>
                  </a:rPr>
                  <a:t> </a:t>
                </a:r>
                <a:r>
                  <a:rPr lang="en-US" altLang="zh-CN" sz="1200" dirty="0">
                    <a:latin typeface="Cambria Math" panose="02040503050406030204" pitchFamily="18" charset="0"/>
                    <a:ea typeface="Cambria Math" panose="02040503050406030204" pitchFamily="18" charset="0"/>
                  </a:rPr>
                  <a:t>n</a:t>
                </a:r>
                <a:r>
                  <a:rPr lang="zh-CN" altLang="en-US" sz="1200" dirty="0">
                    <a:latin typeface="Cambria Math" panose="02040503050406030204" pitchFamily="18" charset="0"/>
                  </a:rPr>
                  <a:t>ode </a:t>
                </a:r>
                <a:r>
                  <a:rPr lang="en-US" altLang="zh-CN" sz="1200" dirty="0">
                    <a:latin typeface="Cambria Math" panose="02040503050406030204" pitchFamily="18" charset="0"/>
                    <a:ea typeface="Cambria Math" panose="02040503050406030204" pitchFamily="18" charset="0"/>
                  </a:rPr>
                  <a:t>f</a:t>
                </a:r>
                <a:r>
                  <a:rPr lang="zh-CN" altLang="en-US" sz="1200" dirty="0">
                    <a:latin typeface="Cambria Math" panose="02040503050406030204" pitchFamily="18" charset="0"/>
                  </a:rPr>
                  <a:t>eature </a:t>
                </a:r>
                <a:r>
                  <a:rPr lang="en-US" altLang="zh-CN" sz="1200" dirty="0">
                    <a:latin typeface="Cambria Math" panose="02040503050406030204" pitchFamily="18" charset="0"/>
                    <a:ea typeface="Cambria Math" panose="02040503050406030204" pitchFamily="18" charset="0"/>
                  </a:rPr>
                  <a:t>m</a:t>
                </a:r>
                <a:r>
                  <a:rPr lang="zh-CN" altLang="en-US" sz="1200" dirty="0">
                    <a:latin typeface="Cambria Math" panose="02040503050406030204" pitchFamily="18" charset="0"/>
                  </a:rPr>
                  <a:t>atrix </a:t>
                </a:r>
                <a:r>
                  <a:rPr lang="en-US" altLang="zh-CN" sz="1200" dirty="0">
                    <a:latin typeface="Cambria Math" panose="02040503050406030204" pitchFamily="18" charset="0"/>
                  </a:rPr>
                  <a:t>,</a:t>
                </a:r>
                <a:r>
                  <a:rPr lang="zh-CN" altLang="en-US" sz="1200" dirty="0">
                    <a:latin typeface="Cambria Math" panose="02040503050406030204" pitchFamily="18" charset="0"/>
                  </a:rPr>
                  <a:t> </a:t>
                </a:r>
                <a:r>
                  <a:rPr lang="en-US" altLang="zh-CN" sz="1200" b="1" i="0" dirty="0">
                    <a:latin typeface="Cambria Math" panose="02040503050406030204" pitchFamily="18" charset="0"/>
                    <a:ea typeface="Cambria Math" panose="02040503050406030204" pitchFamily="18" charset="0"/>
                  </a:rPr>
                  <a:t>𝑨⊆</a:t>
                </a:r>
                <a:r>
                  <a:rPr lang="en-US" altLang="zh-CN" sz="1200" i="0" dirty="0">
                    <a:latin typeface="Cambria Math" panose="02040503050406030204" pitchFamily="18" charset="0"/>
                    <a:ea typeface="Cambria Math" panose="02040503050406030204" pitchFamily="18" charset="0"/>
                  </a:rPr>
                  <a:t>ℝ^(</a:t>
                </a:r>
                <a:r>
                  <a:rPr lang="en-US" altLang="zh-CN" sz="1200" i="0" dirty="0">
                    <a:latin typeface="Cambria Math" panose="02040503050406030204" pitchFamily="18" charset="0"/>
                  </a:rPr>
                  <a:t>𝑛×</a:t>
                </a:r>
                <a:r>
                  <a:rPr lang="en-US" altLang="zh-CN" sz="1200" b="0" i="0" dirty="0">
                    <a:latin typeface="Cambria Math" panose="02040503050406030204" pitchFamily="18" charset="0"/>
                  </a:rPr>
                  <a:t>𝑛)</a:t>
                </a:r>
                <a:r>
                  <a:rPr lang="zh-CN" altLang="en-US" sz="1200" dirty="0">
                    <a:latin typeface="Cambria Math" panose="02040503050406030204" pitchFamily="18" charset="0"/>
                  </a:rPr>
                  <a:t>  </a:t>
                </a:r>
                <a:r>
                  <a:rPr lang="en-US" altLang="zh-CN" sz="1200" dirty="0">
                    <a:latin typeface="Cambria Math" panose="02040503050406030204" pitchFamily="18" charset="0"/>
                  </a:rPr>
                  <a:t>is</a:t>
                </a:r>
                <a:r>
                  <a:rPr lang="zh-CN" altLang="en-US" sz="1200" dirty="0">
                    <a:latin typeface="Cambria Math" panose="02040503050406030204" pitchFamily="18" charset="0"/>
                  </a:rPr>
                  <a:t> </a:t>
                </a:r>
                <a:r>
                  <a:rPr lang="en" altLang="zh-CN" sz="1200" dirty="0">
                    <a:latin typeface="Cambria Math" panose="02040503050406030204" pitchFamily="18" charset="0"/>
                  </a:rPr>
                  <a:t>an adjacency matrix</a:t>
                </a:r>
                <a:r>
                  <a:rPr lang="en-US" altLang="zh-CN" sz="1200" dirty="0">
                    <a:latin typeface="Cambria Math" panose="02040503050406030204" pitchFamily="18" charset="0"/>
                  </a:rPr>
                  <a:t>,</a:t>
                </a:r>
                <a:r>
                  <a:rPr lang="zh-CN" altLang="en-US" sz="1200" dirty="0">
                    <a:latin typeface="Cambria Math" panose="02040503050406030204" pitchFamily="18" charset="0"/>
                  </a:rPr>
                  <a:t> </a:t>
                </a:r>
                <a:r>
                  <a:rPr lang="en-US" altLang="zh-CN" sz="1200" i="0">
                    <a:latin typeface="Cambria Math" panose="02040503050406030204" pitchFamily="18" charset="0"/>
                  </a:rPr>
                  <a:t>𝑀</a:t>
                </a:r>
                <a:r>
                  <a:rPr lang="zh-CN" altLang="zh-CN" sz="1200" i="0">
                    <a:latin typeface="Cambria Math" panose="02040503050406030204" pitchFamily="18" charset="0"/>
                  </a:rPr>
                  <a:t>∈</a:t>
                </a:r>
                <a:r>
                  <a:rPr lang="en-US" altLang="zh-CN" sz="1200" i="0">
                    <a:latin typeface="Cambria Math" panose="02040503050406030204" pitchFamily="18" charset="0"/>
                  </a:rPr>
                  <a:t>\{0,1\}</a:t>
                </a:r>
                <a:r>
                  <a:rPr lang="zh-CN" altLang="zh-CN" sz="1200" i="0">
                    <a:latin typeface="Cambria Math" panose="02040503050406030204" pitchFamily="18" charset="0"/>
                  </a:rPr>
                  <a:t>^(</a:t>
                </a:r>
                <a:r>
                  <a:rPr lang="en-US" altLang="zh-CN" sz="1200" i="0">
                    <a:latin typeface="Cambria Math" panose="02040503050406030204" pitchFamily="18" charset="0"/>
                  </a:rPr>
                  <a:t>𝑛</a:t>
                </a:r>
                <a:r>
                  <a:rPr lang="zh-CN" altLang="zh-CN" sz="1200" i="0">
                    <a:latin typeface="Cambria Math" panose="02040503050406030204" pitchFamily="18" charset="0"/>
                  </a:rPr>
                  <a:t>×</a:t>
                </a:r>
                <a:r>
                  <a:rPr lang="en-US" altLang="zh-CN" sz="1200" i="0">
                    <a:latin typeface="Cambria Math" panose="02040503050406030204" pitchFamily="18" charset="0"/>
                  </a:rPr>
                  <a:t>𝑑</a:t>
                </a:r>
                <a:r>
                  <a:rPr lang="zh-CN" altLang="zh-CN" sz="1200" i="0">
                    <a:latin typeface="Cambria Math" panose="02040503050406030204" pitchFamily="18" charset="0"/>
                  </a:rPr>
                  <a:t>)</a:t>
                </a:r>
                <a:r>
                  <a:rPr lang="zh-CN" altLang="zh-CN" sz="1200" dirty="0">
                    <a:effectLst/>
                  </a:rPr>
                  <a:t> </a:t>
                </a:r>
                <a:r>
                  <a:rPr lang="en" altLang="zh-CN" sz="1200" dirty="0">
                    <a:effectLst/>
                    <a:latin typeface="Cambria Math" panose="02040503050406030204" pitchFamily="18" charset="0"/>
                    <a:ea typeface="Cambria Math" panose="02040503050406030204" pitchFamily="18" charset="0"/>
                  </a:rPr>
                  <a:t>is an attribute masking matrix, whose entry independently is drawn from a Bernoulli distribution with probability </a:t>
                </a:r>
                <a:r>
                  <a:rPr lang="en" altLang="zh-CN" sz="1200" i="0" dirty="0">
                    <a:effectLst/>
                    <a:latin typeface="Cambria Math" panose="02040503050406030204" pitchFamily="18" charset="0"/>
                    <a:ea typeface="Cambria Math" panose="02040503050406030204" pitchFamily="18" charset="0"/>
                  </a:rPr>
                  <a:t>𝑝_1</a:t>
                </a:r>
                <a:r>
                  <a:rPr lang="en-US" altLang="zh-CN" sz="1200" dirty="0">
                    <a:latin typeface="Cambria Math" panose="02040503050406030204" pitchFamily="18" charset="0"/>
                  </a:rPr>
                  <a:t>,</a:t>
                </a:r>
                <a:r>
                  <a:rPr lang="zh-CN" altLang="en-US" sz="1200" dirty="0">
                    <a:latin typeface="Cambria Math" panose="02040503050406030204" pitchFamily="18" charset="0"/>
                  </a:rPr>
                  <a:t> </a:t>
                </a:r>
                <a:r>
                  <a:rPr lang="en-US" altLang="zh-CN" sz="1200" b="1" i="0">
                    <a:latin typeface="Cambria Math" panose="02040503050406030204" pitchFamily="18" charset="0"/>
                  </a:rPr>
                  <a:t>𝑹</a:t>
                </a:r>
                <a:r>
                  <a:rPr lang="zh-CN" altLang="zh-CN" sz="1200" i="0">
                    <a:latin typeface="Cambria Math" panose="02040503050406030204" pitchFamily="18" charset="0"/>
                  </a:rPr>
                  <a:t>∈</a:t>
                </a:r>
                <a:r>
                  <a:rPr lang="en-US" altLang="zh-CN" sz="1200" i="0">
                    <a:latin typeface="Cambria Math" panose="02040503050406030204" pitchFamily="18" charset="0"/>
                  </a:rPr>
                  <a:t>\{0,1\}</a:t>
                </a:r>
                <a:r>
                  <a:rPr lang="zh-CN" altLang="zh-CN" sz="1200" i="0">
                    <a:latin typeface="Cambria Math" panose="02040503050406030204" pitchFamily="18" charset="0"/>
                  </a:rPr>
                  <a:t>^(</a:t>
                </a:r>
                <a:r>
                  <a:rPr lang="en-US" altLang="zh-CN" sz="1200" i="0">
                    <a:latin typeface="Cambria Math" panose="02040503050406030204" pitchFamily="18" charset="0"/>
                  </a:rPr>
                  <a:t>𝑛</a:t>
                </a:r>
                <a:r>
                  <a:rPr lang="zh-CN" altLang="zh-CN" sz="1200" i="0">
                    <a:latin typeface="Cambria Math" panose="02040503050406030204" pitchFamily="18" charset="0"/>
                  </a:rPr>
                  <a:t>×</a:t>
                </a:r>
                <a:r>
                  <a:rPr lang="en-US" altLang="zh-CN" sz="1200" i="0">
                    <a:latin typeface="Cambria Math" panose="02040503050406030204" pitchFamily="18" charset="0"/>
                  </a:rPr>
                  <a:t>𝑛</a:t>
                </a:r>
                <a:r>
                  <a:rPr lang="zh-CN" altLang="zh-CN" sz="1200" i="0">
                    <a:latin typeface="Cambria Math" panose="02040503050406030204" pitchFamily="18" charset="0"/>
                  </a:rPr>
                  <a:t>)</a:t>
                </a:r>
                <a:r>
                  <a:rPr lang="zh-CN" altLang="zh-CN" sz="1200" dirty="0">
                    <a:effectLst/>
                  </a:rPr>
                  <a:t> </a:t>
                </a:r>
                <a:r>
                  <a:rPr lang="en" altLang="zh-CN" sz="1200" dirty="0">
                    <a:effectLst/>
                    <a:latin typeface="Cambria Math" panose="02040503050406030204" pitchFamily="18" charset="0"/>
                    <a:ea typeface="Cambria Math" panose="02040503050406030204" pitchFamily="18" charset="0"/>
                  </a:rPr>
                  <a:t>is a random edge masking matrix, it is also drawn from a Bernoulli distribution with probability </a:t>
                </a:r>
                <a:r>
                  <a:rPr lang="en" altLang="zh-CN" sz="1200" i="0" dirty="0">
                    <a:effectLst/>
                    <a:latin typeface="Cambria Math" panose="02040503050406030204" pitchFamily="18" charset="0"/>
                    <a:ea typeface="Cambria Math" panose="02040503050406030204" pitchFamily="18" charset="0"/>
                  </a:rPr>
                  <a:t>𝑝_2</a:t>
                </a:r>
                <a:r>
                  <a:rPr lang="en-US" altLang="zh-CN" sz="1200" dirty="0">
                    <a:latin typeface="Cambria Math" panose="02040503050406030204" pitchFamily="18" charset="0"/>
                  </a:rPr>
                  <a:t>,</a:t>
                </a:r>
                <a:r>
                  <a:rPr lang="zh-CN" altLang="en-US" sz="1200" dirty="0">
                    <a:latin typeface="Cambria Math" panose="02040503050406030204" pitchFamily="18" charset="0"/>
                  </a:rPr>
                  <a:t> </a:t>
                </a:r>
                <a:r>
                  <a:rPr lang="zh-CN" altLang="en-US" sz="1200" i="0" dirty="0">
                    <a:latin typeface="Cambria Math" panose="02040503050406030204" pitchFamily="18" charset="0"/>
                  </a:rPr>
                  <a:t> </a:t>
                </a:r>
                <a:r>
                  <a:rPr lang="en" altLang="zh-CN" sz="1200" i="0" dirty="0">
                    <a:latin typeface="Cambria Math" panose="02040503050406030204" pitchFamily="18" charset="0"/>
                  </a:rPr>
                  <a:t>∘ </a:t>
                </a:r>
                <a:r>
                  <a:rPr lang="en" altLang="zh-CN" sz="1200" dirty="0">
                    <a:latin typeface="Cambria Math" panose="02040503050406030204" pitchFamily="18" charset="0"/>
                  </a:rPr>
                  <a:t>is the Hadamard product,</a:t>
                </a:r>
                <a:r>
                  <a:rPr lang="zh-CN" altLang="en-US" sz="1200" dirty="0">
                    <a:latin typeface="Cambria Math" panose="02040503050406030204" pitchFamily="18" charset="0"/>
                  </a:rPr>
                  <a:t> </a:t>
                </a:r>
                <a:r>
                  <a:rPr lang="en" altLang="zh-CN" sz="1200" dirty="0">
                    <a:latin typeface="Cambria Math" panose="02040503050406030204" pitchFamily="18" charset="0"/>
                  </a:rPr>
                  <a:t> </a:t>
                </a:r>
                <a:r>
                  <a:rPr lang="en" altLang="zh-CN" sz="1200" i="0" dirty="0">
                    <a:latin typeface="Cambria Math" panose="02040503050406030204" pitchFamily="18" charset="0"/>
                  </a:rPr>
                  <a:t>𝑡(⋅)  </a:t>
                </a:r>
                <a:r>
                  <a:rPr lang="en" altLang="zh-CN" sz="1200" dirty="0">
                    <a:latin typeface="Cambria Math" panose="02040503050406030204" pitchFamily="18" charset="0"/>
                  </a:rPr>
                  <a:t>denotes combining the two augmentations</a:t>
                </a:r>
                <a:r>
                  <a:rPr lang="en-US" altLang="zh-CN" sz="1200" dirty="0">
                    <a:latin typeface="Cambria Math" panose="02040503050406030204" pitchFamily="18" charset="0"/>
                  </a:rPr>
                  <a:t>.</a:t>
                </a:r>
                <a:endParaRPr lang="zh-CN" altLang="en-US" sz="1200" dirty="0">
                  <a:latin typeface="Cambria Math" panose="02040503050406030204" pitchFamily="18" charset="0"/>
                </a:endParaRPr>
              </a:p>
              <a:p>
                <a:endParaRPr kumimoji="1" lang="zh-CN" altLang="en-US" dirty="0"/>
              </a:p>
            </p:txBody>
          </p:sp>
        </mc:Fallback>
      </mc:AlternateContent>
      <p:sp>
        <p:nvSpPr>
          <p:cNvPr id="4" name="灯片编号占位符 3"/>
          <p:cNvSpPr>
            <a:spLocks noGrp="1"/>
          </p:cNvSpPr>
          <p:nvPr>
            <p:ph type="sldNum" sz="quarter" idx="5"/>
          </p:nvPr>
        </p:nvSpPr>
        <p:spPr/>
        <p:txBody>
          <a:bodyPr/>
          <a:lstStyle/>
          <a:p>
            <a:fld id="{2DD998C0-2FA7-634C-B751-6C61504D6FE5}" type="slidenum">
              <a:rPr kumimoji="1" lang="zh-CN" altLang="en-US" smtClean="0"/>
              <a:t>7</a:t>
            </a:fld>
            <a:endParaRPr kumimoji="1" lang="zh-CN" altLang="en-US"/>
          </a:p>
        </p:txBody>
      </p:sp>
    </p:spTree>
    <p:extLst>
      <p:ext uri="{BB962C8B-B14F-4D97-AF65-F5344CB8AC3E}">
        <p14:creationId xmlns:p14="http://schemas.microsoft.com/office/powerpoint/2010/main" val="415620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zh-CN" sz="1200" dirty="0">
                    <a:latin typeface="Cambria Math" panose="02040503050406030204" pitchFamily="18" charset="0"/>
                    <a:ea typeface="Cambria Math" panose="02040503050406030204" pitchFamily="18" charset="0"/>
                  </a:rPr>
                  <a:t>We use the</a:t>
                </a:r>
                <a:r>
                  <a:rPr kumimoji="1" lang="zh-CN" altLang="en-US" sz="1200" dirty="0">
                    <a:latin typeface="Cambria Math" panose="02040503050406030204" pitchFamily="18" charset="0"/>
                    <a:ea typeface="Cambria Math" panose="02040503050406030204" pitchFamily="18" charset="0"/>
                  </a:rPr>
                  <a:t> </a:t>
                </a:r>
                <a:r>
                  <a:rPr kumimoji="1" lang="en-US" altLang="zh-CN" sz="1200" i="1" dirty="0">
                    <a:solidFill>
                      <a:schemeClr val="accent2"/>
                    </a:solidFill>
                    <a:latin typeface="Cambria Math" panose="02040503050406030204" pitchFamily="18" charset="0"/>
                    <a:ea typeface="Cambria Math" panose="02040503050406030204" pitchFamily="18" charset="0"/>
                  </a:rPr>
                  <a:t>2-layers</a:t>
                </a:r>
                <a:r>
                  <a:rPr kumimoji="1" lang="zh-CN" altLang="en-US" sz="1200" i="1" dirty="0">
                    <a:solidFill>
                      <a:schemeClr val="accent2"/>
                    </a:solidFill>
                    <a:latin typeface="Cambria Math" panose="02040503050406030204" pitchFamily="18" charset="0"/>
                    <a:ea typeface="Cambria Math" panose="02040503050406030204" pitchFamily="18" charset="0"/>
                  </a:rPr>
                  <a:t> </a:t>
                </a:r>
                <a:r>
                  <a:rPr kumimoji="1" lang="en" altLang="zh-CN" sz="1200" i="1" dirty="0">
                    <a:solidFill>
                      <a:schemeClr val="accent2"/>
                    </a:solidFill>
                    <a:latin typeface="Cambria Math" panose="02040503050406030204" pitchFamily="18" charset="0"/>
                    <a:ea typeface="Cambria Math" panose="02040503050406030204" pitchFamily="18" charset="0"/>
                  </a:rPr>
                  <a:t>graph convolutional network (GCN) </a:t>
                </a:r>
                <a:r>
                  <a:rPr kumimoji="1" lang="en" altLang="zh-CN" sz="1200" dirty="0">
                    <a:latin typeface="Cambria Math" panose="02040503050406030204" pitchFamily="18" charset="0"/>
                    <a:ea typeface="Cambria Math" panose="02040503050406030204" pitchFamily="18" charset="0"/>
                  </a:rPr>
                  <a:t>as the encoder </a:t>
                </a:r>
                <a14:m>
                  <m:oMath xmlns:m="http://schemas.openxmlformats.org/officeDocument/2006/math">
                    <m:r>
                      <a:rPr kumimoji="1" lang="en" altLang="zh-CN" sz="1200" i="1" dirty="0" smtClean="0">
                        <a:latin typeface="Cambria Math" panose="02040503050406030204" pitchFamily="18" charset="0"/>
                        <a:ea typeface="Cambria Math" panose="02040503050406030204" pitchFamily="18" charset="0"/>
                      </a:rPr>
                      <m:t>𝑓</m:t>
                    </m:r>
                    <m:d>
                      <m:dPr>
                        <m:ctrlPr>
                          <a:rPr kumimoji="1" lang="en" altLang="zh-CN" sz="1200" i="1" dirty="0" smtClean="0">
                            <a:latin typeface="Cambria Math" panose="02040503050406030204" pitchFamily="18" charset="0"/>
                            <a:ea typeface="Cambria Math" panose="02040503050406030204" pitchFamily="18" charset="0"/>
                          </a:rPr>
                        </m:ctrlPr>
                      </m:dPr>
                      <m:e>
                        <m:r>
                          <a:rPr kumimoji="1" lang="en" altLang="zh-CN" sz="1200" i="1" dirty="0" smtClean="0">
                            <a:latin typeface="Cambria Math" panose="02040503050406030204" pitchFamily="18" charset="0"/>
                            <a:ea typeface="Cambria Math" panose="02040503050406030204" pitchFamily="18" charset="0"/>
                          </a:rPr>
                          <m:t>⋅</m:t>
                        </m:r>
                      </m:e>
                    </m:d>
                    <m:r>
                      <a:rPr kumimoji="1" lang="en" altLang="zh-CN" sz="1200" i="1" dirty="0" smtClean="0">
                        <a:latin typeface="Cambria Math" panose="02040503050406030204" pitchFamily="18" charset="0"/>
                        <a:ea typeface="Cambria Math" panose="02040503050406030204" pitchFamily="18" charset="0"/>
                      </a:rPr>
                      <m:t> </m:t>
                    </m:r>
                  </m:oMath>
                </a14:m>
                <a:r>
                  <a:rPr kumimoji="1" lang="en" altLang="zh-CN" sz="1200" dirty="0">
                    <a:latin typeface="Cambria Math" panose="02040503050406030204" pitchFamily="18" charset="0"/>
                    <a:ea typeface="Cambria Math" panose="02040503050406030204" pitchFamily="18" charset="0"/>
                  </a:rPr>
                  <a:t>to obtain the node </a:t>
                </a:r>
                <a:r>
                  <a:rPr kumimoji="1" lang="en-US" altLang="zh-CN" sz="1200" dirty="0">
                    <a:latin typeface="Cambria Math" panose="02040503050406030204" pitchFamily="18" charset="0"/>
                    <a:ea typeface="Cambria Math" panose="02040503050406030204" pitchFamily="18" charset="0"/>
                  </a:rPr>
                  <a:t>embeddings</a:t>
                </a:r>
                <a:r>
                  <a:rPr kumimoji="1" lang="en" altLang="zh-CN" sz="1200" dirty="0">
                    <a:latin typeface="Cambria Math" panose="02040503050406030204" pitchFamily="18" charset="0"/>
                    <a:ea typeface="Cambria Math" panose="02040503050406030204" pitchFamily="18" charset="0"/>
                  </a:rPr>
                  <a:t>. Each GCN layer can be defined as follows</a:t>
                </a:r>
                <a:r>
                  <a:rPr kumimoji="1" lang="en-US" altLang="zh-CN" sz="1200" dirty="0">
                    <a:latin typeface="Cambria Math" panose="02040503050406030204" pitchFamily="18" charset="0"/>
                    <a:ea typeface="Cambria Math"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200" dirty="0">
                  <a:latin typeface="Cambria Math" panose="02040503050406030204" pitchFamily="18" charset="0"/>
                </a:endParaRPr>
              </a:p>
              <a:p>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zh-CN" sz="1200" dirty="0">
                    <a:latin typeface="Cambria Math" panose="02040503050406030204" pitchFamily="18" charset="0"/>
                    <a:ea typeface="Cambria Math" panose="02040503050406030204" pitchFamily="18" charset="0"/>
                  </a:rPr>
                  <a:t>We use the</a:t>
                </a:r>
                <a:r>
                  <a:rPr kumimoji="1" lang="zh-CN" altLang="en-US" sz="1200" dirty="0">
                    <a:latin typeface="Cambria Math" panose="02040503050406030204" pitchFamily="18" charset="0"/>
                    <a:ea typeface="Cambria Math" panose="02040503050406030204" pitchFamily="18" charset="0"/>
                  </a:rPr>
                  <a:t> </a:t>
                </a:r>
                <a:r>
                  <a:rPr kumimoji="1" lang="en-US" altLang="zh-CN" sz="1200" i="1" dirty="0">
                    <a:solidFill>
                      <a:schemeClr val="accent2"/>
                    </a:solidFill>
                    <a:latin typeface="Cambria Math" panose="02040503050406030204" pitchFamily="18" charset="0"/>
                    <a:ea typeface="Cambria Math" panose="02040503050406030204" pitchFamily="18" charset="0"/>
                  </a:rPr>
                  <a:t>2-layers</a:t>
                </a:r>
                <a:r>
                  <a:rPr kumimoji="1" lang="zh-CN" altLang="en-US" sz="1200" i="1" dirty="0">
                    <a:solidFill>
                      <a:schemeClr val="accent2"/>
                    </a:solidFill>
                    <a:latin typeface="Cambria Math" panose="02040503050406030204" pitchFamily="18" charset="0"/>
                    <a:ea typeface="Cambria Math" panose="02040503050406030204" pitchFamily="18" charset="0"/>
                  </a:rPr>
                  <a:t> </a:t>
                </a:r>
                <a:r>
                  <a:rPr kumimoji="1" lang="en" altLang="zh-CN" sz="1200" i="1" dirty="0">
                    <a:solidFill>
                      <a:schemeClr val="accent2"/>
                    </a:solidFill>
                    <a:latin typeface="Cambria Math" panose="02040503050406030204" pitchFamily="18" charset="0"/>
                    <a:ea typeface="Cambria Math" panose="02040503050406030204" pitchFamily="18" charset="0"/>
                  </a:rPr>
                  <a:t>graph convolutional network (GCN) </a:t>
                </a:r>
                <a:r>
                  <a:rPr kumimoji="1" lang="en" altLang="zh-CN" sz="1200" dirty="0">
                    <a:latin typeface="Cambria Math" panose="02040503050406030204" pitchFamily="18" charset="0"/>
                    <a:ea typeface="Cambria Math" panose="02040503050406030204" pitchFamily="18" charset="0"/>
                  </a:rPr>
                  <a:t>as the encoder </a:t>
                </a:r>
                <a:r>
                  <a:rPr kumimoji="1" lang="en" altLang="zh-CN" sz="1200" i="0" dirty="0">
                    <a:latin typeface="Cambria Math" panose="02040503050406030204" pitchFamily="18" charset="0"/>
                    <a:ea typeface="Cambria Math" panose="02040503050406030204" pitchFamily="18" charset="0"/>
                  </a:rPr>
                  <a:t>𝑓(⋅)  </a:t>
                </a:r>
                <a:r>
                  <a:rPr kumimoji="1" lang="en" altLang="zh-CN" sz="1200" dirty="0">
                    <a:latin typeface="Cambria Math" panose="02040503050406030204" pitchFamily="18" charset="0"/>
                    <a:ea typeface="Cambria Math" panose="02040503050406030204" pitchFamily="18" charset="0"/>
                  </a:rPr>
                  <a:t>to obtain the node </a:t>
                </a:r>
                <a:r>
                  <a:rPr kumimoji="1" lang="en-US" altLang="zh-CN" sz="1200" dirty="0">
                    <a:latin typeface="Cambria Math" panose="02040503050406030204" pitchFamily="18" charset="0"/>
                    <a:ea typeface="Cambria Math" panose="02040503050406030204" pitchFamily="18" charset="0"/>
                  </a:rPr>
                  <a:t>embeddings</a:t>
                </a:r>
                <a:r>
                  <a:rPr kumimoji="1" lang="en" altLang="zh-CN" sz="1200" dirty="0">
                    <a:latin typeface="Cambria Math" panose="02040503050406030204" pitchFamily="18" charset="0"/>
                    <a:ea typeface="Cambria Math" panose="02040503050406030204" pitchFamily="18" charset="0"/>
                  </a:rPr>
                  <a:t>. Each GCN layer can be defined as follows</a:t>
                </a:r>
                <a:endParaRPr kumimoji="1" lang="zh-CN" altLang="en-US" sz="1200" dirty="0">
                  <a:latin typeface="Cambria Math" panose="02040503050406030204" pitchFamily="18" charset="0"/>
                </a:endParaRPr>
              </a:p>
              <a:p>
                <a:endParaRPr kumimoji="1" lang="zh-CN" altLang="en-US" dirty="0"/>
              </a:p>
            </p:txBody>
          </p:sp>
        </mc:Fallback>
      </mc:AlternateContent>
      <p:sp>
        <p:nvSpPr>
          <p:cNvPr id="4" name="灯片编号占位符 3"/>
          <p:cNvSpPr>
            <a:spLocks noGrp="1"/>
          </p:cNvSpPr>
          <p:nvPr>
            <p:ph type="sldNum" sz="quarter" idx="5"/>
          </p:nvPr>
        </p:nvSpPr>
        <p:spPr/>
        <p:txBody>
          <a:bodyPr/>
          <a:lstStyle/>
          <a:p>
            <a:fld id="{2DD998C0-2FA7-634C-B751-6C61504D6FE5}" type="slidenum">
              <a:rPr kumimoji="1" lang="zh-CN" altLang="en-US" smtClean="0"/>
              <a:t>8</a:t>
            </a:fld>
            <a:endParaRPr kumimoji="1" lang="zh-CN" altLang="en-US"/>
          </a:p>
        </p:txBody>
      </p:sp>
    </p:spTree>
    <p:extLst>
      <p:ext uri="{BB962C8B-B14F-4D97-AF65-F5344CB8AC3E}">
        <p14:creationId xmlns:p14="http://schemas.microsoft.com/office/powerpoint/2010/main" val="123946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en" altLang="zh-CN" dirty="0"/>
                  <a:t>Assuming that the node representation matrix can be decomposed into three parts: </a:t>
                </a:r>
                <a:br>
                  <a:rPr kumimoji="1" lang="en" altLang="zh-CN" dirty="0"/>
                </a:br>
                <a:r>
                  <a:rPr kumimoji="1" lang="en-US" altLang="zh-CN" dirty="0"/>
                  <a:t>1. </a:t>
                </a:r>
                <a:r>
                  <a:rPr kumimoji="1" lang="en" altLang="zh-CN" dirty="0"/>
                  <a:t>The low-rank matrix </a:t>
                </a:r>
                <a:r>
                  <a:rPr kumimoji="1" lang="en" altLang="zh-CN" b="1" dirty="0"/>
                  <a:t>L </a:t>
                </a:r>
                <a:r>
                  <a:rPr kumimoji="1" lang="en" altLang="zh-CN" dirty="0"/>
                  <a:t>allows for linear combinations among nodes, providing rich modeling capabilities for structural relevance, such as triangular structures. </a:t>
                </a:r>
                <a:br>
                  <a:rPr kumimoji="1" lang="en" altLang="zh-CN" dirty="0"/>
                </a:br>
                <a:r>
                  <a:rPr kumimoji="1" lang="en" altLang="zh-CN" dirty="0"/>
                  <a:t>2. The sparse matrix </a:t>
                </a:r>
                <a:r>
                  <a:rPr kumimoji="1" lang="en" altLang="zh-CN" b="1" dirty="0"/>
                  <a:t>S</a:t>
                </a:r>
                <a:r>
                  <a:rPr kumimoji="1" lang="en" altLang="zh-CN" dirty="0"/>
                  <a:t> compresses redundant information in the representation, highlighting the essential features of the nodes. </a:t>
                </a:r>
              </a:p>
              <a:p>
                <a:r>
                  <a:rPr kumimoji="1" lang="en" altLang="zh-CN" dirty="0"/>
                  <a:t>3. The noise matrix </a:t>
                </a:r>
                <a:r>
                  <a:rPr kumimoji="1" lang="en" altLang="zh-CN" b="1" dirty="0"/>
                  <a:t>N</a:t>
                </a:r>
                <a:r>
                  <a:rPr kumimoji="1" lang="en" altLang="zh-CN" dirty="0"/>
                  <a:t> retains the residuals in the approximation, decoupling unrelated information for Graph Contrastive Learning (GCL), such as low-quality noise that hinders contrastive learning.</a:t>
                </a:r>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zh-CN" sz="1200" dirty="0">
                    <a:latin typeface="Cambria Math" panose="02040503050406030204" pitchFamily="18" charset="0"/>
                    <a:ea typeface="Cambria Math" panose="02040503050406030204" pitchFamily="18" charset="0"/>
                  </a:rPr>
                  <a:t>We use the</a:t>
                </a:r>
                <a:r>
                  <a:rPr kumimoji="1" lang="zh-CN" altLang="en-US" sz="1200" dirty="0">
                    <a:latin typeface="Cambria Math" panose="02040503050406030204" pitchFamily="18" charset="0"/>
                    <a:ea typeface="Cambria Math" panose="02040503050406030204" pitchFamily="18" charset="0"/>
                  </a:rPr>
                  <a:t> </a:t>
                </a:r>
                <a:r>
                  <a:rPr kumimoji="1" lang="en-US" altLang="zh-CN" sz="1200" i="1" dirty="0">
                    <a:solidFill>
                      <a:schemeClr val="accent2"/>
                    </a:solidFill>
                    <a:latin typeface="Cambria Math" panose="02040503050406030204" pitchFamily="18" charset="0"/>
                    <a:ea typeface="Cambria Math" panose="02040503050406030204" pitchFamily="18" charset="0"/>
                  </a:rPr>
                  <a:t>2-layers</a:t>
                </a:r>
                <a:r>
                  <a:rPr kumimoji="1" lang="zh-CN" altLang="en-US" sz="1200" i="1" dirty="0">
                    <a:solidFill>
                      <a:schemeClr val="accent2"/>
                    </a:solidFill>
                    <a:latin typeface="Cambria Math" panose="02040503050406030204" pitchFamily="18" charset="0"/>
                    <a:ea typeface="Cambria Math" panose="02040503050406030204" pitchFamily="18" charset="0"/>
                  </a:rPr>
                  <a:t> </a:t>
                </a:r>
                <a:r>
                  <a:rPr kumimoji="1" lang="en" altLang="zh-CN" sz="1200" i="1" dirty="0">
                    <a:solidFill>
                      <a:schemeClr val="accent2"/>
                    </a:solidFill>
                    <a:latin typeface="Cambria Math" panose="02040503050406030204" pitchFamily="18" charset="0"/>
                    <a:ea typeface="Cambria Math" panose="02040503050406030204" pitchFamily="18" charset="0"/>
                  </a:rPr>
                  <a:t>graph convolutional network (GCN) </a:t>
                </a:r>
                <a:r>
                  <a:rPr kumimoji="1" lang="en" altLang="zh-CN" sz="1200" dirty="0">
                    <a:latin typeface="Cambria Math" panose="02040503050406030204" pitchFamily="18" charset="0"/>
                    <a:ea typeface="Cambria Math" panose="02040503050406030204" pitchFamily="18" charset="0"/>
                  </a:rPr>
                  <a:t>as the encoder </a:t>
                </a:r>
                <a:r>
                  <a:rPr kumimoji="1" lang="en" altLang="zh-CN" sz="1200" i="0" dirty="0">
                    <a:latin typeface="Cambria Math" panose="02040503050406030204" pitchFamily="18" charset="0"/>
                    <a:ea typeface="Cambria Math" panose="02040503050406030204" pitchFamily="18" charset="0"/>
                  </a:rPr>
                  <a:t>𝑓(⋅)  </a:t>
                </a:r>
                <a:r>
                  <a:rPr kumimoji="1" lang="en" altLang="zh-CN" sz="1200" dirty="0">
                    <a:latin typeface="Cambria Math" panose="02040503050406030204" pitchFamily="18" charset="0"/>
                    <a:ea typeface="Cambria Math" panose="02040503050406030204" pitchFamily="18" charset="0"/>
                  </a:rPr>
                  <a:t>to obtain the node </a:t>
                </a:r>
                <a:r>
                  <a:rPr kumimoji="1" lang="en-US" altLang="zh-CN" sz="1200" dirty="0">
                    <a:latin typeface="Cambria Math" panose="02040503050406030204" pitchFamily="18" charset="0"/>
                    <a:ea typeface="Cambria Math" panose="02040503050406030204" pitchFamily="18" charset="0"/>
                  </a:rPr>
                  <a:t>embeddings</a:t>
                </a:r>
                <a:r>
                  <a:rPr kumimoji="1" lang="en" altLang="zh-CN" sz="1200" dirty="0">
                    <a:latin typeface="Cambria Math" panose="02040503050406030204" pitchFamily="18" charset="0"/>
                    <a:ea typeface="Cambria Math" panose="02040503050406030204" pitchFamily="18" charset="0"/>
                  </a:rPr>
                  <a:t>. Each GCN layer can be defined as follows</a:t>
                </a:r>
                <a:endParaRPr kumimoji="1" lang="zh-CN" altLang="en-US" sz="1200" dirty="0">
                  <a:latin typeface="Cambria Math" panose="02040503050406030204" pitchFamily="18" charset="0"/>
                </a:endParaRPr>
              </a:p>
              <a:p>
                <a:endParaRPr kumimoji="1" lang="zh-CN" altLang="en-US" dirty="0"/>
              </a:p>
            </p:txBody>
          </p:sp>
        </mc:Fallback>
      </mc:AlternateContent>
      <p:sp>
        <p:nvSpPr>
          <p:cNvPr id="4" name="灯片编号占位符 3"/>
          <p:cNvSpPr>
            <a:spLocks noGrp="1"/>
          </p:cNvSpPr>
          <p:nvPr>
            <p:ph type="sldNum" sz="quarter" idx="5"/>
          </p:nvPr>
        </p:nvSpPr>
        <p:spPr/>
        <p:txBody>
          <a:bodyPr/>
          <a:lstStyle/>
          <a:p>
            <a:fld id="{2DD998C0-2FA7-634C-B751-6C61504D6FE5}" type="slidenum">
              <a:rPr kumimoji="1" lang="zh-CN" altLang="en-US" smtClean="0"/>
              <a:t>9</a:t>
            </a:fld>
            <a:endParaRPr kumimoji="1" lang="zh-CN" altLang="en-US"/>
          </a:p>
        </p:txBody>
      </p:sp>
    </p:spTree>
    <p:extLst>
      <p:ext uri="{BB962C8B-B14F-4D97-AF65-F5344CB8AC3E}">
        <p14:creationId xmlns:p14="http://schemas.microsoft.com/office/powerpoint/2010/main" val="153001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E8BDE9-3174-3444-99E5-C3460E2F86EA}"/>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D7EFE3C4-EC10-2049-A60A-68B912851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3FF5C389-3049-5742-8027-C37E2B1AC7C6}"/>
              </a:ext>
            </a:extLst>
          </p:cNvPr>
          <p:cNvSpPr>
            <a:spLocks noGrp="1"/>
          </p:cNvSpPr>
          <p:nvPr>
            <p:ph type="dt" sz="half" idx="10"/>
          </p:nvPr>
        </p:nvSpPr>
        <p:spPr/>
        <p:txBody>
          <a:bodyPr/>
          <a:lstStyle/>
          <a:p>
            <a:fld id="{C016B03C-6103-0D4F-B024-0E4DE03656B6}" type="datetimeFigureOut">
              <a:rPr kumimoji="1" lang="zh-CN" altLang="en-US" smtClean="0"/>
              <a:t>2024/4/13</a:t>
            </a:fld>
            <a:endParaRPr kumimoji="1" lang="zh-CN" altLang="en-US"/>
          </a:p>
        </p:txBody>
      </p:sp>
      <p:sp>
        <p:nvSpPr>
          <p:cNvPr id="5" name="页脚占位符 4">
            <a:extLst>
              <a:ext uri="{FF2B5EF4-FFF2-40B4-BE49-F238E27FC236}">
                <a16:creationId xmlns:a16="http://schemas.microsoft.com/office/drawing/2014/main" id="{344C7E56-F580-2D4C-AC5D-084C3D377FB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D2B3D93-F123-BA4B-AE11-ACC0EE80FBE6}"/>
              </a:ext>
            </a:extLst>
          </p:cNvPr>
          <p:cNvSpPr>
            <a:spLocks noGrp="1"/>
          </p:cNvSpPr>
          <p:nvPr>
            <p:ph type="sldNum" sz="quarter" idx="12"/>
          </p:nvPr>
        </p:nvSpPr>
        <p:spPr/>
        <p:txBody>
          <a:bodyPr/>
          <a:lstStyle/>
          <a:p>
            <a:fld id="{33E5A011-1CCE-2B4C-9744-F3FEDC59BAAC}" type="slidenum">
              <a:rPr kumimoji="1" lang="zh-CN" altLang="en-US" smtClean="0"/>
              <a:t>‹#›</a:t>
            </a:fld>
            <a:endParaRPr kumimoji="1" lang="zh-CN" altLang="en-US"/>
          </a:p>
        </p:txBody>
      </p:sp>
    </p:spTree>
    <p:extLst>
      <p:ext uri="{BB962C8B-B14F-4D97-AF65-F5344CB8AC3E}">
        <p14:creationId xmlns:p14="http://schemas.microsoft.com/office/powerpoint/2010/main" val="196099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2D9779-3330-BD41-9149-CFD360557D56}"/>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DD25A9C4-4968-9149-A9BF-3A0E9B68CE21}"/>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03487DE-A5BC-8A42-9BB9-B88B845C058D}"/>
              </a:ext>
            </a:extLst>
          </p:cNvPr>
          <p:cNvSpPr>
            <a:spLocks noGrp="1"/>
          </p:cNvSpPr>
          <p:nvPr>
            <p:ph type="dt" sz="half" idx="10"/>
          </p:nvPr>
        </p:nvSpPr>
        <p:spPr/>
        <p:txBody>
          <a:bodyPr/>
          <a:lstStyle/>
          <a:p>
            <a:fld id="{C016B03C-6103-0D4F-B024-0E4DE03656B6}" type="datetimeFigureOut">
              <a:rPr kumimoji="1" lang="zh-CN" altLang="en-US" smtClean="0"/>
              <a:t>2024/4/13</a:t>
            </a:fld>
            <a:endParaRPr kumimoji="1" lang="zh-CN" altLang="en-US"/>
          </a:p>
        </p:txBody>
      </p:sp>
      <p:sp>
        <p:nvSpPr>
          <p:cNvPr id="5" name="页脚占位符 4">
            <a:extLst>
              <a:ext uri="{FF2B5EF4-FFF2-40B4-BE49-F238E27FC236}">
                <a16:creationId xmlns:a16="http://schemas.microsoft.com/office/drawing/2014/main" id="{858F3403-B153-B44D-8D03-51D41665138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85F5A57-F239-524E-A8F5-22E9C7579E32}"/>
              </a:ext>
            </a:extLst>
          </p:cNvPr>
          <p:cNvSpPr>
            <a:spLocks noGrp="1"/>
          </p:cNvSpPr>
          <p:nvPr>
            <p:ph type="sldNum" sz="quarter" idx="12"/>
          </p:nvPr>
        </p:nvSpPr>
        <p:spPr/>
        <p:txBody>
          <a:bodyPr/>
          <a:lstStyle/>
          <a:p>
            <a:fld id="{33E5A011-1CCE-2B4C-9744-F3FEDC59BAAC}" type="slidenum">
              <a:rPr kumimoji="1" lang="zh-CN" altLang="en-US" smtClean="0"/>
              <a:t>‹#›</a:t>
            </a:fld>
            <a:endParaRPr kumimoji="1" lang="zh-CN" altLang="en-US"/>
          </a:p>
        </p:txBody>
      </p:sp>
    </p:spTree>
    <p:extLst>
      <p:ext uri="{BB962C8B-B14F-4D97-AF65-F5344CB8AC3E}">
        <p14:creationId xmlns:p14="http://schemas.microsoft.com/office/powerpoint/2010/main" val="30200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6F8C4BF-B35D-2F4B-8ED0-DDF77174DEEB}"/>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78C8021F-3491-7A49-BF70-A53F663D32A9}"/>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986C90A-A113-6340-B3D8-D6C16BB671FD}"/>
              </a:ext>
            </a:extLst>
          </p:cNvPr>
          <p:cNvSpPr>
            <a:spLocks noGrp="1"/>
          </p:cNvSpPr>
          <p:nvPr>
            <p:ph type="dt" sz="half" idx="10"/>
          </p:nvPr>
        </p:nvSpPr>
        <p:spPr/>
        <p:txBody>
          <a:bodyPr/>
          <a:lstStyle/>
          <a:p>
            <a:fld id="{C016B03C-6103-0D4F-B024-0E4DE03656B6}" type="datetimeFigureOut">
              <a:rPr kumimoji="1" lang="zh-CN" altLang="en-US" smtClean="0"/>
              <a:t>2024/4/13</a:t>
            </a:fld>
            <a:endParaRPr kumimoji="1" lang="zh-CN" altLang="en-US"/>
          </a:p>
        </p:txBody>
      </p:sp>
      <p:sp>
        <p:nvSpPr>
          <p:cNvPr id="5" name="页脚占位符 4">
            <a:extLst>
              <a:ext uri="{FF2B5EF4-FFF2-40B4-BE49-F238E27FC236}">
                <a16:creationId xmlns:a16="http://schemas.microsoft.com/office/drawing/2014/main" id="{270C355A-8D6F-7540-B450-015EC6A302A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C66335E-389A-594D-8A3D-F0CFB3F8FB0C}"/>
              </a:ext>
            </a:extLst>
          </p:cNvPr>
          <p:cNvSpPr>
            <a:spLocks noGrp="1"/>
          </p:cNvSpPr>
          <p:nvPr>
            <p:ph type="sldNum" sz="quarter" idx="12"/>
          </p:nvPr>
        </p:nvSpPr>
        <p:spPr/>
        <p:txBody>
          <a:bodyPr/>
          <a:lstStyle/>
          <a:p>
            <a:fld id="{33E5A011-1CCE-2B4C-9744-F3FEDC59BAAC}" type="slidenum">
              <a:rPr kumimoji="1" lang="zh-CN" altLang="en-US" smtClean="0"/>
              <a:t>‹#›</a:t>
            </a:fld>
            <a:endParaRPr kumimoji="1" lang="zh-CN" altLang="en-US"/>
          </a:p>
        </p:txBody>
      </p:sp>
    </p:spTree>
    <p:extLst>
      <p:ext uri="{BB962C8B-B14F-4D97-AF65-F5344CB8AC3E}">
        <p14:creationId xmlns:p14="http://schemas.microsoft.com/office/powerpoint/2010/main" val="187442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CC9D62-B5F3-8A47-BB2D-62E68D22ACD8}"/>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169E2F9D-1C5A-A640-AB64-784CCEA275D2}"/>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B156A7D-6B33-8146-B575-8854D4F65332}"/>
              </a:ext>
            </a:extLst>
          </p:cNvPr>
          <p:cNvSpPr>
            <a:spLocks noGrp="1"/>
          </p:cNvSpPr>
          <p:nvPr>
            <p:ph type="dt" sz="half" idx="10"/>
          </p:nvPr>
        </p:nvSpPr>
        <p:spPr/>
        <p:txBody>
          <a:bodyPr/>
          <a:lstStyle/>
          <a:p>
            <a:fld id="{C016B03C-6103-0D4F-B024-0E4DE03656B6}" type="datetimeFigureOut">
              <a:rPr kumimoji="1" lang="zh-CN" altLang="en-US" smtClean="0"/>
              <a:t>2024/4/13</a:t>
            </a:fld>
            <a:endParaRPr kumimoji="1" lang="zh-CN" altLang="en-US"/>
          </a:p>
        </p:txBody>
      </p:sp>
      <p:sp>
        <p:nvSpPr>
          <p:cNvPr id="5" name="页脚占位符 4">
            <a:extLst>
              <a:ext uri="{FF2B5EF4-FFF2-40B4-BE49-F238E27FC236}">
                <a16:creationId xmlns:a16="http://schemas.microsoft.com/office/drawing/2014/main" id="{EA6E46F3-2413-2E44-916E-934AB1BA1D4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D27F5D8-4B23-084C-AC80-478AA80CC8E7}"/>
              </a:ext>
            </a:extLst>
          </p:cNvPr>
          <p:cNvSpPr>
            <a:spLocks noGrp="1"/>
          </p:cNvSpPr>
          <p:nvPr>
            <p:ph type="sldNum" sz="quarter" idx="12"/>
          </p:nvPr>
        </p:nvSpPr>
        <p:spPr/>
        <p:txBody>
          <a:bodyPr/>
          <a:lstStyle/>
          <a:p>
            <a:fld id="{33E5A011-1CCE-2B4C-9744-F3FEDC59BAAC}" type="slidenum">
              <a:rPr kumimoji="1" lang="zh-CN" altLang="en-US" smtClean="0"/>
              <a:t>‹#›</a:t>
            </a:fld>
            <a:endParaRPr kumimoji="1" lang="zh-CN" altLang="en-US"/>
          </a:p>
        </p:txBody>
      </p:sp>
    </p:spTree>
    <p:extLst>
      <p:ext uri="{BB962C8B-B14F-4D97-AF65-F5344CB8AC3E}">
        <p14:creationId xmlns:p14="http://schemas.microsoft.com/office/powerpoint/2010/main" val="27592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513042-9466-504B-A06F-ACE229BD99B9}"/>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CC48A79C-2FFC-8640-A250-9BD65E4BD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899D1680-05D0-514A-A395-F3BC53237CE0}"/>
              </a:ext>
            </a:extLst>
          </p:cNvPr>
          <p:cNvSpPr>
            <a:spLocks noGrp="1"/>
          </p:cNvSpPr>
          <p:nvPr>
            <p:ph type="dt" sz="half" idx="10"/>
          </p:nvPr>
        </p:nvSpPr>
        <p:spPr/>
        <p:txBody>
          <a:bodyPr/>
          <a:lstStyle/>
          <a:p>
            <a:fld id="{C016B03C-6103-0D4F-B024-0E4DE03656B6}" type="datetimeFigureOut">
              <a:rPr kumimoji="1" lang="zh-CN" altLang="en-US" smtClean="0"/>
              <a:t>2024/4/13</a:t>
            </a:fld>
            <a:endParaRPr kumimoji="1" lang="zh-CN" altLang="en-US"/>
          </a:p>
        </p:txBody>
      </p:sp>
      <p:sp>
        <p:nvSpPr>
          <p:cNvPr id="5" name="页脚占位符 4">
            <a:extLst>
              <a:ext uri="{FF2B5EF4-FFF2-40B4-BE49-F238E27FC236}">
                <a16:creationId xmlns:a16="http://schemas.microsoft.com/office/drawing/2014/main" id="{B5A40443-74B4-774E-B746-91810D4DC7B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E0409BF-6AF9-8045-9A74-B9D3E676E273}"/>
              </a:ext>
            </a:extLst>
          </p:cNvPr>
          <p:cNvSpPr>
            <a:spLocks noGrp="1"/>
          </p:cNvSpPr>
          <p:nvPr>
            <p:ph type="sldNum" sz="quarter" idx="12"/>
          </p:nvPr>
        </p:nvSpPr>
        <p:spPr/>
        <p:txBody>
          <a:bodyPr/>
          <a:lstStyle/>
          <a:p>
            <a:fld id="{33E5A011-1CCE-2B4C-9744-F3FEDC59BAAC}" type="slidenum">
              <a:rPr kumimoji="1" lang="zh-CN" altLang="en-US" smtClean="0"/>
              <a:t>‹#›</a:t>
            </a:fld>
            <a:endParaRPr kumimoji="1" lang="zh-CN" altLang="en-US"/>
          </a:p>
        </p:txBody>
      </p:sp>
    </p:spTree>
    <p:extLst>
      <p:ext uri="{BB962C8B-B14F-4D97-AF65-F5344CB8AC3E}">
        <p14:creationId xmlns:p14="http://schemas.microsoft.com/office/powerpoint/2010/main" val="377872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808105-F34B-644D-9969-6EF0E1F070CD}"/>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1558386D-F5BC-9F45-A6A6-6F7E804A4D4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B4407835-18CC-3F4F-9A53-F3D792BE3875}"/>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77C1C417-8918-9D48-A257-291B155DAAFC}"/>
              </a:ext>
            </a:extLst>
          </p:cNvPr>
          <p:cNvSpPr>
            <a:spLocks noGrp="1"/>
          </p:cNvSpPr>
          <p:nvPr>
            <p:ph type="dt" sz="half" idx="10"/>
          </p:nvPr>
        </p:nvSpPr>
        <p:spPr/>
        <p:txBody>
          <a:bodyPr/>
          <a:lstStyle/>
          <a:p>
            <a:fld id="{C016B03C-6103-0D4F-B024-0E4DE03656B6}" type="datetimeFigureOut">
              <a:rPr kumimoji="1" lang="zh-CN" altLang="en-US" smtClean="0"/>
              <a:t>2024/4/13</a:t>
            </a:fld>
            <a:endParaRPr kumimoji="1" lang="zh-CN" altLang="en-US"/>
          </a:p>
        </p:txBody>
      </p:sp>
      <p:sp>
        <p:nvSpPr>
          <p:cNvPr id="6" name="页脚占位符 5">
            <a:extLst>
              <a:ext uri="{FF2B5EF4-FFF2-40B4-BE49-F238E27FC236}">
                <a16:creationId xmlns:a16="http://schemas.microsoft.com/office/drawing/2014/main" id="{345B8D9D-C8AD-0E43-8CEA-60665776E73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A40E1E4-85B6-534E-98D9-F83CBFDE01B3}"/>
              </a:ext>
            </a:extLst>
          </p:cNvPr>
          <p:cNvSpPr>
            <a:spLocks noGrp="1"/>
          </p:cNvSpPr>
          <p:nvPr>
            <p:ph type="sldNum" sz="quarter" idx="12"/>
          </p:nvPr>
        </p:nvSpPr>
        <p:spPr/>
        <p:txBody>
          <a:bodyPr/>
          <a:lstStyle/>
          <a:p>
            <a:fld id="{33E5A011-1CCE-2B4C-9744-F3FEDC59BAAC}" type="slidenum">
              <a:rPr kumimoji="1" lang="zh-CN" altLang="en-US" smtClean="0"/>
              <a:t>‹#›</a:t>
            </a:fld>
            <a:endParaRPr kumimoji="1" lang="zh-CN" altLang="en-US"/>
          </a:p>
        </p:txBody>
      </p:sp>
    </p:spTree>
    <p:extLst>
      <p:ext uri="{BB962C8B-B14F-4D97-AF65-F5344CB8AC3E}">
        <p14:creationId xmlns:p14="http://schemas.microsoft.com/office/powerpoint/2010/main" val="34308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952C6-2129-7740-BA82-3FA824E54E74}"/>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3A77FCFD-00D3-7E41-B15B-FAA1E01F01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E2C8F202-AC56-0C4B-B156-C86A18F33418}"/>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48B3B405-774D-FA48-B1EA-207C5493C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54BA1471-03B8-634D-A1E6-1D7AE760B47F}"/>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F32650B2-F5D1-2D44-A42B-12BA121230BF}"/>
              </a:ext>
            </a:extLst>
          </p:cNvPr>
          <p:cNvSpPr>
            <a:spLocks noGrp="1"/>
          </p:cNvSpPr>
          <p:nvPr>
            <p:ph type="dt" sz="half" idx="10"/>
          </p:nvPr>
        </p:nvSpPr>
        <p:spPr/>
        <p:txBody>
          <a:bodyPr/>
          <a:lstStyle/>
          <a:p>
            <a:fld id="{C016B03C-6103-0D4F-B024-0E4DE03656B6}" type="datetimeFigureOut">
              <a:rPr kumimoji="1" lang="zh-CN" altLang="en-US" smtClean="0"/>
              <a:t>2024/4/13</a:t>
            </a:fld>
            <a:endParaRPr kumimoji="1" lang="zh-CN" altLang="en-US"/>
          </a:p>
        </p:txBody>
      </p:sp>
      <p:sp>
        <p:nvSpPr>
          <p:cNvPr id="8" name="页脚占位符 7">
            <a:extLst>
              <a:ext uri="{FF2B5EF4-FFF2-40B4-BE49-F238E27FC236}">
                <a16:creationId xmlns:a16="http://schemas.microsoft.com/office/drawing/2014/main" id="{6C03833C-694C-034D-AE95-89DB47FE463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E361A2EA-4789-EE4F-A35D-BEC319105259}"/>
              </a:ext>
            </a:extLst>
          </p:cNvPr>
          <p:cNvSpPr>
            <a:spLocks noGrp="1"/>
          </p:cNvSpPr>
          <p:nvPr>
            <p:ph type="sldNum" sz="quarter" idx="12"/>
          </p:nvPr>
        </p:nvSpPr>
        <p:spPr/>
        <p:txBody>
          <a:bodyPr/>
          <a:lstStyle/>
          <a:p>
            <a:fld id="{33E5A011-1CCE-2B4C-9744-F3FEDC59BAAC}" type="slidenum">
              <a:rPr kumimoji="1" lang="zh-CN" altLang="en-US" smtClean="0"/>
              <a:t>‹#›</a:t>
            </a:fld>
            <a:endParaRPr kumimoji="1" lang="zh-CN" altLang="en-US"/>
          </a:p>
        </p:txBody>
      </p:sp>
    </p:spTree>
    <p:extLst>
      <p:ext uri="{BB962C8B-B14F-4D97-AF65-F5344CB8AC3E}">
        <p14:creationId xmlns:p14="http://schemas.microsoft.com/office/powerpoint/2010/main" val="144904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41F94C-9316-AB44-B2FB-A53F0C2C3A41}"/>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0C13B01C-7B6C-E644-BA96-59114F881CF8}"/>
              </a:ext>
            </a:extLst>
          </p:cNvPr>
          <p:cNvSpPr>
            <a:spLocks noGrp="1"/>
          </p:cNvSpPr>
          <p:nvPr>
            <p:ph type="dt" sz="half" idx="10"/>
          </p:nvPr>
        </p:nvSpPr>
        <p:spPr/>
        <p:txBody>
          <a:bodyPr/>
          <a:lstStyle/>
          <a:p>
            <a:fld id="{C016B03C-6103-0D4F-B024-0E4DE03656B6}" type="datetimeFigureOut">
              <a:rPr kumimoji="1" lang="zh-CN" altLang="en-US" smtClean="0"/>
              <a:t>2024/4/13</a:t>
            </a:fld>
            <a:endParaRPr kumimoji="1" lang="zh-CN" altLang="en-US"/>
          </a:p>
        </p:txBody>
      </p:sp>
      <p:sp>
        <p:nvSpPr>
          <p:cNvPr id="4" name="页脚占位符 3">
            <a:extLst>
              <a:ext uri="{FF2B5EF4-FFF2-40B4-BE49-F238E27FC236}">
                <a16:creationId xmlns:a16="http://schemas.microsoft.com/office/drawing/2014/main" id="{56F12DA1-DDAF-E14D-A61C-2F22240961A7}"/>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5C7B313C-353A-3646-A616-C2C0B82C32E3}"/>
              </a:ext>
            </a:extLst>
          </p:cNvPr>
          <p:cNvSpPr>
            <a:spLocks noGrp="1"/>
          </p:cNvSpPr>
          <p:nvPr>
            <p:ph type="sldNum" sz="quarter" idx="12"/>
          </p:nvPr>
        </p:nvSpPr>
        <p:spPr/>
        <p:txBody>
          <a:bodyPr/>
          <a:lstStyle/>
          <a:p>
            <a:fld id="{33E5A011-1CCE-2B4C-9744-F3FEDC59BAAC}" type="slidenum">
              <a:rPr kumimoji="1" lang="zh-CN" altLang="en-US" smtClean="0"/>
              <a:t>‹#›</a:t>
            </a:fld>
            <a:endParaRPr kumimoji="1" lang="zh-CN" altLang="en-US"/>
          </a:p>
        </p:txBody>
      </p:sp>
    </p:spTree>
    <p:extLst>
      <p:ext uri="{BB962C8B-B14F-4D97-AF65-F5344CB8AC3E}">
        <p14:creationId xmlns:p14="http://schemas.microsoft.com/office/powerpoint/2010/main" val="3906921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170CFEC-9C4F-1040-9E15-5EF88D9F90FD}"/>
              </a:ext>
            </a:extLst>
          </p:cNvPr>
          <p:cNvSpPr>
            <a:spLocks noGrp="1"/>
          </p:cNvSpPr>
          <p:nvPr>
            <p:ph type="dt" sz="half" idx="10"/>
          </p:nvPr>
        </p:nvSpPr>
        <p:spPr/>
        <p:txBody>
          <a:bodyPr/>
          <a:lstStyle/>
          <a:p>
            <a:fld id="{C016B03C-6103-0D4F-B024-0E4DE03656B6}" type="datetimeFigureOut">
              <a:rPr kumimoji="1" lang="zh-CN" altLang="en-US" smtClean="0"/>
              <a:t>2024/4/13</a:t>
            </a:fld>
            <a:endParaRPr kumimoji="1" lang="zh-CN" altLang="en-US"/>
          </a:p>
        </p:txBody>
      </p:sp>
      <p:sp>
        <p:nvSpPr>
          <p:cNvPr id="3" name="页脚占位符 2">
            <a:extLst>
              <a:ext uri="{FF2B5EF4-FFF2-40B4-BE49-F238E27FC236}">
                <a16:creationId xmlns:a16="http://schemas.microsoft.com/office/drawing/2014/main" id="{1795FA6D-36A1-D145-9DDE-DDBB3EEDCC06}"/>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1338476-9A2E-E248-9F6F-D64406BFA138}"/>
              </a:ext>
            </a:extLst>
          </p:cNvPr>
          <p:cNvSpPr>
            <a:spLocks noGrp="1"/>
          </p:cNvSpPr>
          <p:nvPr>
            <p:ph type="sldNum" sz="quarter" idx="12"/>
          </p:nvPr>
        </p:nvSpPr>
        <p:spPr/>
        <p:txBody>
          <a:bodyPr/>
          <a:lstStyle/>
          <a:p>
            <a:fld id="{33E5A011-1CCE-2B4C-9744-F3FEDC59BAAC}" type="slidenum">
              <a:rPr kumimoji="1" lang="zh-CN" altLang="en-US" smtClean="0"/>
              <a:t>‹#›</a:t>
            </a:fld>
            <a:endParaRPr kumimoji="1" lang="zh-CN" altLang="en-US"/>
          </a:p>
        </p:txBody>
      </p:sp>
    </p:spTree>
    <p:extLst>
      <p:ext uri="{BB962C8B-B14F-4D97-AF65-F5344CB8AC3E}">
        <p14:creationId xmlns:p14="http://schemas.microsoft.com/office/powerpoint/2010/main" val="397806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025E14-04D7-5142-AEB4-761C47042592}"/>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2A69E6FC-B4DB-8048-AA5E-05F4C12C41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4B51DABB-2C5A-FC44-964E-73EAA385F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5E0A0018-714F-5F47-91F1-A91F150D0F64}"/>
              </a:ext>
            </a:extLst>
          </p:cNvPr>
          <p:cNvSpPr>
            <a:spLocks noGrp="1"/>
          </p:cNvSpPr>
          <p:nvPr>
            <p:ph type="dt" sz="half" idx="10"/>
          </p:nvPr>
        </p:nvSpPr>
        <p:spPr/>
        <p:txBody>
          <a:bodyPr/>
          <a:lstStyle/>
          <a:p>
            <a:fld id="{C016B03C-6103-0D4F-B024-0E4DE03656B6}" type="datetimeFigureOut">
              <a:rPr kumimoji="1" lang="zh-CN" altLang="en-US" smtClean="0"/>
              <a:t>2024/4/13</a:t>
            </a:fld>
            <a:endParaRPr kumimoji="1" lang="zh-CN" altLang="en-US"/>
          </a:p>
        </p:txBody>
      </p:sp>
      <p:sp>
        <p:nvSpPr>
          <p:cNvPr id="6" name="页脚占位符 5">
            <a:extLst>
              <a:ext uri="{FF2B5EF4-FFF2-40B4-BE49-F238E27FC236}">
                <a16:creationId xmlns:a16="http://schemas.microsoft.com/office/drawing/2014/main" id="{44A454BA-1FB6-824F-8ACB-C2F7F918F72C}"/>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287C196-F6A8-EB4C-A3A3-46EAFA1C1576}"/>
              </a:ext>
            </a:extLst>
          </p:cNvPr>
          <p:cNvSpPr>
            <a:spLocks noGrp="1"/>
          </p:cNvSpPr>
          <p:nvPr>
            <p:ph type="sldNum" sz="quarter" idx="12"/>
          </p:nvPr>
        </p:nvSpPr>
        <p:spPr/>
        <p:txBody>
          <a:bodyPr/>
          <a:lstStyle/>
          <a:p>
            <a:fld id="{33E5A011-1CCE-2B4C-9744-F3FEDC59BAAC}" type="slidenum">
              <a:rPr kumimoji="1" lang="zh-CN" altLang="en-US" smtClean="0"/>
              <a:t>‹#›</a:t>
            </a:fld>
            <a:endParaRPr kumimoji="1" lang="zh-CN" altLang="en-US"/>
          </a:p>
        </p:txBody>
      </p:sp>
    </p:spTree>
    <p:extLst>
      <p:ext uri="{BB962C8B-B14F-4D97-AF65-F5344CB8AC3E}">
        <p14:creationId xmlns:p14="http://schemas.microsoft.com/office/powerpoint/2010/main" val="317161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D9A8AE-7F30-BE45-9800-C472F77AF709}"/>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B003A74-7CD8-D044-A956-AEE1FBEB1A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8EE96C8E-AE8B-E94E-A208-036836C74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05E24FDB-C916-8140-8300-E59ED0433D53}"/>
              </a:ext>
            </a:extLst>
          </p:cNvPr>
          <p:cNvSpPr>
            <a:spLocks noGrp="1"/>
          </p:cNvSpPr>
          <p:nvPr>
            <p:ph type="dt" sz="half" idx="10"/>
          </p:nvPr>
        </p:nvSpPr>
        <p:spPr/>
        <p:txBody>
          <a:bodyPr/>
          <a:lstStyle/>
          <a:p>
            <a:fld id="{C016B03C-6103-0D4F-B024-0E4DE03656B6}" type="datetimeFigureOut">
              <a:rPr kumimoji="1" lang="zh-CN" altLang="en-US" smtClean="0"/>
              <a:t>2024/4/13</a:t>
            </a:fld>
            <a:endParaRPr kumimoji="1" lang="zh-CN" altLang="en-US"/>
          </a:p>
        </p:txBody>
      </p:sp>
      <p:sp>
        <p:nvSpPr>
          <p:cNvPr id="6" name="页脚占位符 5">
            <a:extLst>
              <a:ext uri="{FF2B5EF4-FFF2-40B4-BE49-F238E27FC236}">
                <a16:creationId xmlns:a16="http://schemas.microsoft.com/office/drawing/2014/main" id="{677C5CDE-AFDD-5C4C-9F6C-964E565AF26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9A903D7-31D6-2F42-BD50-E23E0EE275CE}"/>
              </a:ext>
            </a:extLst>
          </p:cNvPr>
          <p:cNvSpPr>
            <a:spLocks noGrp="1"/>
          </p:cNvSpPr>
          <p:nvPr>
            <p:ph type="sldNum" sz="quarter" idx="12"/>
          </p:nvPr>
        </p:nvSpPr>
        <p:spPr/>
        <p:txBody>
          <a:bodyPr/>
          <a:lstStyle/>
          <a:p>
            <a:fld id="{33E5A011-1CCE-2B4C-9744-F3FEDC59BAAC}" type="slidenum">
              <a:rPr kumimoji="1" lang="zh-CN" altLang="en-US" smtClean="0"/>
              <a:t>‹#›</a:t>
            </a:fld>
            <a:endParaRPr kumimoji="1" lang="zh-CN" altLang="en-US"/>
          </a:p>
        </p:txBody>
      </p:sp>
    </p:spTree>
    <p:extLst>
      <p:ext uri="{BB962C8B-B14F-4D97-AF65-F5344CB8AC3E}">
        <p14:creationId xmlns:p14="http://schemas.microsoft.com/office/powerpoint/2010/main" val="220620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8F7F91B-835C-B241-87A7-61189D513F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A5203643-CFBE-8E49-B377-724F595798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C191E91-5819-D848-B745-289161E9DB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6B03C-6103-0D4F-B024-0E4DE03656B6}" type="datetimeFigureOut">
              <a:rPr kumimoji="1" lang="zh-CN" altLang="en-US" smtClean="0"/>
              <a:t>2024/4/13</a:t>
            </a:fld>
            <a:endParaRPr kumimoji="1" lang="zh-CN" altLang="en-US"/>
          </a:p>
        </p:txBody>
      </p:sp>
      <p:sp>
        <p:nvSpPr>
          <p:cNvPr id="5" name="页脚占位符 4">
            <a:extLst>
              <a:ext uri="{FF2B5EF4-FFF2-40B4-BE49-F238E27FC236}">
                <a16:creationId xmlns:a16="http://schemas.microsoft.com/office/drawing/2014/main" id="{AEC03C82-E41E-7440-9D69-7266CF75F8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CCC45CB7-8871-1343-9D85-658BAA72F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5A011-1CCE-2B4C-9744-F3FEDC59BAAC}" type="slidenum">
              <a:rPr kumimoji="1" lang="zh-CN" altLang="en-US" smtClean="0"/>
              <a:t>‹#›</a:t>
            </a:fld>
            <a:endParaRPr kumimoji="1" lang="zh-CN" altLang="en-US"/>
          </a:p>
        </p:txBody>
      </p:sp>
    </p:spTree>
    <p:extLst>
      <p:ext uri="{BB962C8B-B14F-4D97-AF65-F5344CB8AC3E}">
        <p14:creationId xmlns:p14="http://schemas.microsoft.com/office/powerpoint/2010/main" val="4113450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hyperlink" Target="mailto:shengjiawei@iie.ac.cn" TargetMode="External"/><Relationship Id="rId2" Type="http://schemas.openxmlformats.org/officeDocument/2006/relationships/hyperlink" Target="mailto:zhanggehang@iie.ac.cn"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3230E30-3F0D-D346-B97D-D82CBE854E0E}"/>
              </a:ext>
            </a:extLst>
          </p:cNvPr>
          <p:cNvSpPr txBox="1"/>
          <p:nvPr/>
        </p:nvSpPr>
        <p:spPr>
          <a:xfrm>
            <a:off x="736438" y="1375225"/>
            <a:ext cx="10719123" cy="1200329"/>
          </a:xfrm>
          <a:prstGeom prst="rect">
            <a:avLst/>
          </a:prstGeom>
          <a:noFill/>
        </p:spPr>
        <p:txBody>
          <a:bodyPr wrap="square">
            <a:spAutoFit/>
          </a:bodyPr>
          <a:lstStyle/>
          <a:p>
            <a:pPr algn="ctr"/>
            <a:r>
              <a:rPr lang="en" altLang="zh-CN" sz="3600" b="1" dirty="0">
                <a:latin typeface="Cambria Math" panose="02040503050406030204" pitchFamily="18" charset="0"/>
                <a:cs typeface="Times New Roman" panose="02020603050405020304" pitchFamily="18" charset="0"/>
              </a:rPr>
              <a:t>Noise-Disentangled Graph Contrastive Learning via Low-Rank and Sparse Subspace Decomposition</a:t>
            </a:r>
          </a:p>
        </p:txBody>
      </p:sp>
      <p:pic>
        <p:nvPicPr>
          <p:cNvPr id="5" name="Picture 2">
            <a:extLst>
              <a:ext uri="{FF2B5EF4-FFF2-40B4-BE49-F238E27FC236}">
                <a16:creationId xmlns:a16="http://schemas.microsoft.com/office/drawing/2014/main" id="{63C92597-AB27-2A42-A240-729F7B575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057" y="4589260"/>
            <a:ext cx="3207338" cy="76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中国科学院信息工程研究所">
            <a:extLst>
              <a:ext uri="{FF2B5EF4-FFF2-40B4-BE49-F238E27FC236}">
                <a16:creationId xmlns:a16="http://schemas.microsoft.com/office/drawing/2014/main" id="{8A5BFB95-D71D-1844-8903-182914E5BF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644" y="4589260"/>
            <a:ext cx="4101931" cy="6772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a:extLst>
              <a:ext uri="{FF2B5EF4-FFF2-40B4-BE49-F238E27FC236}">
                <a16:creationId xmlns:a16="http://schemas.microsoft.com/office/drawing/2014/main" id="{F799501D-49EC-8C48-A211-432B5D3BDD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5" y="0"/>
            <a:ext cx="1351666" cy="1351666"/>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8439D461-7B5A-644D-A7E0-76B79ABC3A90}"/>
              </a:ext>
            </a:extLst>
          </p:cNvPr>
          <p:cNvPicPr>
            <a:picLocks noChangeAspect="1"/>
          </p:cNvPicPr>
          <p:nvPr/>
        </p:nvPicPr>
        <p:blipFill>
          <a:blip r:embed="rId6"/>
          <a:stretch>
            <a:fillRect/>
          </a:stretch>
        </p:blipFill>
        <p:spPr>
          <a:xfrm>
            <a:off x="1802424" y="2788065"/>
            <a:ext cx="8587151" cy="1281870"/>
          </a:xfrm>
          <a:prstGeom prst="rect">
            <a:avLst/>
          </a:prstGeom>
        </p:spPr>
      </p:pic>
    </p:spTree>
    <p:extLst>
      <p:ext uri="{BB962C8B-B14F-4D97-AF65-F5344CB8AC3E}">
        <p14:creationId xmlns:p14="http://schemas.microsoft.com/office/powerpoint/2010/main" val="339473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175846"/>
            <a:ext cx="2588594"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Approach</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AACE5E2C-E2ED-794D-A6BA-487274FB9567}"/>
              </a:ext>
            </a:extLst>
          </p:cNvPr>
          <p:cNvSpPr txBox="1"/>
          <p:nvPr/>
        </p:nvSpPr>
        <p:spPr>
          <a:xfrm>
            <a:off x="175846" y="1007756"/>
            <a:ext cx="9188491" cy="523220"/>
          </a:xfrm>
          <a:prstGeom prst="rect">
            <a:avLst/>
          </a:prstGeom>
          <a:noFill/>
        </p:spPr>
        <p:txBody>
          <a:bodyPr wrap="square">
            <a:spAutoFit/>
          </a:bodyPr>
          <a:lstStyle/>
          <a:p>
            <a:r>
              <a:rPr lang="en-US" altLang="zh-CN" sz="2800" dirty="0">
                <a:solidFill>
                  <a:srgbClr val="C00000"/>
                </a:solidFill>
                <a:latin typeface="Cambria Math" panose="02040503050406030204" pitchFamily="18" charset="0"/>
              </a:rPr>
              <a:t>##3.</a:t>
            </a:r>
            <a:r>
              <a:rPr lang="zh-CN" altLang="en-US" sz="2800" dirty="0">
                <a:solidFill>
                  <a:srgbClr val="C00000"/>
                </a:solidFill>
                <a:latin typeface="Cambria Math" panose="02040503050406030204" pitchFamily="18" charset="0"/>
              </a:rPr>
              <a:t> </a:t>
            </a:r>
            <a:r>
              <a:rPr lang="en" altLang="zh-CN" sz="2800" dirty="0">
                <a:solidFill>
                  <a:srgbClr val="C00000"/>
                </a:solidFill>
                <a:latin typeface="Cambria Math" panose="02040503050406030204" pitchFamily="18" charset="0"/>
              </a:rPr>
              <a:t>Low-rank and Sparse Subspace Decomposition</a:t>
            </a:r>
            <a:endParaRPr lang="zh-CN" altLang="en-US" sz="2800" dirty="0">
              <a:solidFill>
                <a:srgbClr val="C00000"/>
              </a:solidFill>
              <a:latin typeface="Cambria Math" panose="02040503050406030204" pitchFamily="18" charset="0"/>
            </a:endParaRPr>
          </a:p>
        </p:txBody>
      </p:sp>
      <p:pic>
        <p:nvPicPr>
          <p:cNvPr id="5124" name="Picture 4">
            <a:extLst>
              <a:ext uri="{FF2B5EF4-FFF2-40B4-BE49-F238E27FC236}">
                <a16:creationId xmlns:a16="http://schemas.microsoft.com/office/drawing/2014/main" id="{AE21F96C-2634-6A42-85EB-10BF8A3A7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918" y="1645267"/>
            <a:ext cx="5695898" cy="3265597"/>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74AA2246-486C-8549-A705-8E0456792EA9}"/>
              </a:ext>
            </a:extLst>
          </p:cNvPr>
          <p:cNvSpPr txBox="1"/>
          <p:nvPr/>
        </p:nvSpPr>
        <p:spPr>
          <a:xfrm>
            <a:off x="175846" y="1620401"/>
            <a:ext cx="6302072" cy="646331"/>
          </a:xfrm>
          <a:prstGeom prst="rect">
            <a:avLst/>
          </a:prstGeom>
          <a:noFill/>
        </p:spPr>
        <p:txBody>
          <a:bodyPr wrap="square">
            <a:spAutoFit/>
          </a:bodyPr>
          <a:lstStyle/>
          <a:p>
            <a:r>
              <a:rPr lang="zh-CN" altLang="en-US" dirty="0">
                <a:latin typeface="Cambria Math" panose="02040503050406030204" pitchFamily="18" charset="0"/>
              </a:rPr>
              <a:t>The decomposition objective equation can be transformed into an </a:t>
            </a:r>
            <a:r>
              <a:rPr lang="zh-CN" altLang="en-US" b="1" dirty="0">
                <a:solidFill>
                  <a:srgbClr val="0070C0"/>
                </a:solidFill>
                <a:latin typeface="Cambria Math" panose="02040503050406030204" pitchFamily="18" charset="0"/>
              </a:rPr>
              <a:t>optimization problem</a:t>
            </a:r>
            <a:r>
              <a:rPr lang="zh-CN" altLang="en-US" dirty="0">
                <a:latin typeface="Cambria Math" panose="02040503050406030204" pitchFamily="18" charset="0"/>
              </a:rPr>
              <a:t> to be solved, which can be defined as:</a:t>
            </a:r>
          </a:p>
        </p:txBody>
      </p:sp>
      <p:pic>
        <p:nvPicPr>
          <p:cNvPr id="13" name="图片 12">
            <a:extLst>
              <a:ext uri="{FF2B5EF4-FFF2-40B4-BE49-F238E27FC236}">
                <a16:creationId xmlns:a16="http://schemas.microsoft.com/office/drawing/2014/main" id="{4E479CAD-4165-E140-A50B-A4F645AAFE3B}"/>
              </a:ext>
            </a:extLst>
          </p:cNvPr>
          <p:cNvPicPr>
            <a:picLocks noChangeAspect="1"/>
          </p:cNvPicPr>
          <p:nvPr/>
        </p:nvPicPr>
        <p:blipFill>
          <a:blip r:embed="rId4"/>
          <a:stretch>
            <a:fillRect/>
          </a:stretch>
        </p:blipFill>
        <p:spPr>
          <a:xfrm>
            <a:off x="756950" y="2633156"/>
            <a:ext cx="3813979" cy="1217716"/>
          </a:xfrm>
          <a:prstGeom prst="rect">
            <a:avLst/>
          </a:prstGeom>
        </p:spPr>
      </p:pic>
      <p:sp>
        <p:nvSpPr>
          <p:cNvPr id="15" name="文本框 14">
            <a:extLst>
              <a:ext uri="{FF2B5EF4-FFF2-40B4-BE49-F238E27FC236}">
                <a16:creationId xmlns:a16="http://schemas.microsoft.com/office/drawing/2014/main" id="{98EC4CF9-0EBF-284D-AE0F-5565D12DA65E}"/>
              </a:ext>
            </a:extLst>
          </p:cNvPr>
          <p:cNvSpPr txBox="1"/>
          <p:nvPr/>
        </p:nvSpPr>
        <p:spPr>
          <a:xfrm>
            <a:off x="219913" y="4044846"/>
            <a:ext cx="6390207" cy="923330"/>
          </a:xfrm>
          <a:prstGeom prst="rect">
            <a:avLst/>
          </a:prstGeom>
          <a:noFill/>
        </p:spPr>
        <p:txBody>
          <a:bodyPr wrap="square">
            <a:spAutoFit/>
          </a:bodyPr>
          <a:lstStyle/>
          <a:p>
            <a:r>
              <a:rPr lang="zh-CN" altLang="en-US" dirty="0">
                <a:latin typeface="Cambria Math" panose="02040503050406030204" pitchFamily="18" charset="0"/>
              </a:rPr>
              <a:t>The optimization problem can be solved using the </a:t>
            </a:r>
            <a:r>
              <a:rPr lang="zh-CN" altLang="en-US" b="1" dirty="0">
                <a:solidFill>
                  <a:srgbClr val="0070C0"/>
                </a:solidFill>
                <a:latin typeface="Cambria Math" panose="02040503050406030204" pitchFamily="18" charset="0"/>
              </a:rPr>
              <a:t>GoDec algorithm</a:t>
            </a:r>
            <a:r>
              <a:rPr lang="en-US" altLang="zh-CN" b="1" baseline="30000" dirty="0">
                <a:solidFill>
                  <a:srgbClr val="FF0000"/>
                </a:solidFill>
                <a:latin typeface="Cambria Math" panose="02040503050406030204" pitchFamily="18" charset="0"/>
              </a:rPr>
              <a:t>[3]</a:t>
            </a:r>
            <a:r>
              <a:rPr lang="zh-CN" altLang="en-US" dirty="0">
                <a:latin typeface="Cambria Math" panose="02040503050406030204" pitchFamily="18" charset="0"/>
              </a:rPr>
              <a:t>, which achieves this by iteratively solving the following two subproblems:</a:t>
            </a:r>
          </a:p>
        </p:txBody>
      </p:sp>
      <p:pic>
        <p:nvPicPr>
          <p:cNvPr id="16" name="图片 15">
            <a:extLst>
              <a:ext uri="{FF2B5EF4-FFF2-40B4-BE49-F238E27FC236}">
                <a16:creationId xmlns:a16="http://schemas.microsoft.com/office/drawing/2014/main" id="{7C2CD187-DB16-9F49-82BA-1F90D5D9DDC9}"/>
              </a:ext>
            </a:extLst>
          </p:cNvPr>
          <p:cNvPicPr>
            <a:picLocks noChangeAspect="1"/>
          </p:cNvPicPr>
          <p:nvPr/>
        </p:nvPicPr>
        <p:blipFill>
          <a:blip r:embed="rId5"/>
          <a:stretch>
            <a:fillRect/>
          </a:stretch>
        </p:blipFill>
        <p:spPr>
          <a:xfrm>
            <a:off x="756950" y="5055275"/>
            <a:ext cx="5018094" cy="923329"/>
          </a:xfrm>
          <a:prstGeom prst="rect">
            <a:avLst/>
          </a:prstGeom>
        </p:spPr>
      </p:pic>
      <p:sp>
        <p:nvSpPr>
          <p:cNvPr id="17" name="文本框 16">
            <a:extLst>
              <a:ext uri="{FF2B5EF4-FFF2-40B4-BE49-F238E27FC236}">
                <a16:creationId xmlns:a16="http://schemas.microsoft.com/office/drawing/2014/main" id="{63C8048E-085F-FC42-AFBD-D15EEE03B378}"/>
              </a:ext>
            </a:extLst>
          </p:cNvPr>
          <p:cNvSpPr txBox="1"/>
          <p:nvPr/>
        </p:nvSpPr>
        <p:spPr>
          <a:xfrm>
            <a:off x="0" y="6528265"/>
            <a:ext cx="8818495" cy="307777"/>
          </a:xfrm>
          <a:prstGeom prst="rect">
            <a:avLst/>
          </a:prstGeom>
          <a:noFill/>
        </p:spPr>
        <p:txBody>
          <a:bodyPr wrap="square">
            <a:spAutoFit/>
          </a:bodyPr>
          <a:lstStyle/>
          <a:p>
            <a:r>
              <a:rPr lang="en-US" altLang="zh-CN" sz="1400" b="0" i="0" dirty="0">
                <a:effectLst/>
                <a:latin typeface="Times New Roman" panose="02020603050405020304" pitchFamily="18" charset="0"/>
                <a:cs typeface="Times New Roman" panose="02020603050405020304" pitchFamily="18" charset="0"/>
              </a:rPr>
              <a:t>[3]</a:t>
            </a:r>
            <a:r>
              <a:rPr lang="zh-CN" altLang="en-US" sz="1400" b="0" i="0" dirty="0">
                <a:effectLst/>
                <a:latin typeface="Times New Roman" panose="02020603050405020304" pitchFamily="18" charset="0"/>
                <a:cs typeface="Times New Roman" panose="02020603050405020304" pitchFamily="18" charset="0"/>
              </a:rPr>
              <a:t> </a:t>
            </a:r>
            <a:r>
              <a:rPr lang="en" altLang="zh-CN" sz="1400" b="0" i="0" dirty="0">
                <a:solidFill>
                  <a:srgbClr val="222222"/>
                </a:solidFill>
                <a:effectLst/>
                <a:latin typeface="Times New Roman" panose="02020603050405020304" pitchFamily="18" charset="0"/>
                <a:cs typeface="Times New Roman" panose="02020603050405020304" pitchFamily="18" charset="0"/>
              </a:rPr>
              <a:t>Zhou T, Tao D. Godec: Randomized low-rank &amp; sparse matrix decomposition in noisy case. ICML 2011</a:t>
            </a:r>
            <a:endParaRPr lang="en" altLang="zh-CN" sz="1400" b="0" i="0" u="none" strike="noStrike" dirty="0">
              <a:solidFill>
                <a:srgbClr val="212529"/>
              </a:solidFill>
              <a:effectLst/>
              <a:latin typeface="Times New Roman" panose="02020603050405020304" pitchFamily="18" charset="0"/>
              <a:cs typeface="Times New Roman" panose="02020603050405020304" pitchFamily="18" charset="0"/>
            </a:endParaRPr>
          </a:p>
        </p:txBody>
      </p:sp>
      <p:pic>
        <p:nvPicPr>
          <p:cNvPr id="18" name="Picture 2" descr="Image">
            <a:extLst>
              <a:ext uri="{FF2B5EF4-FFF2-40B4-BE49-F238E27FC236}">
                <a16:creationId xmlns:a16="http://schemas.microsoft.com/office/drawing/2014/main" id="{CD6FDE66-6084-7442-A88F-E7868AAA12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5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0"/>
            <a:ext cx="2588594"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Approach</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90E9CAA4-AB7F-1549-BF29-A82388BC0802}"/>
              </a:ext>
            </a:extLst>
          </p:cNvPr>
          <p:cNvSpPr txBox="1"/>
          <p:nvPr/>
        </p:nvSpPr>
        <p:spPr>
          <a:xfrm>
            <a:off x="95659" y="797072"/>
            <a:ext cx="4528889" cy="523220"/>
          </a:xfrm>
          <a:prstGeom prst="rect">
            <a:avLst/>
          </a:prstGeom>
          <a:noFill/>
        </p:spPr>
        <p:txBody>
          <a:bodyPr wrap="square">
            <a:spAutoFit/>
          </a:bodyPr>
          <a:lstStyle/>
          <a:p>
            <a:r>
              <a:rPr lang="en-US" altLang="zh-CN" sz="2800" dirty="0">
                <a:solidFill>
                  <a:srgbClr val="C00000"/>
                </a:solidFill>
                <a:latin typeface="Cambria Math" panose="02040503050406030204" pitchFamily="18" charset="0"/>
              </a:rPr>
              <a:t>##5.</a:t>
            </a:r>
            <a:r>
              <a:rPr lang="zh-CN" altLang="en-US" sz="2800" dirty="0">
                <a:solidFill>
                  <a:srgbClr val="C00000"/>
                </a:solidFill>
                <a:latin typeface="Cambria Math" panose="02040503050406030204" pitchFamily="18" charset="0"/>
              </a:rPr>
              <a:t> </a:t>
            </a:r>
            <a:r>
              <a:rPr lang="en" altLang="zh-CN" sz="2800" dirty="0">
                <a:solidFill>
                  <a:srgbClr val="C00000"/>
                </a:solidFill>
                <a:latin typeface="Cambria Math" panose="02040503050406030204" pitchFamily="18" charset="0"/>
              </a:rPr>
              <a:t>Loss Function</a:t>
            </a:r>
          </a:p>
        </p:txBody>
      </p:sp>
      <p:pic>
        <p:nvPicPr>
          <p:cNvPr id="6146" name="Picture 2">
            <a:extLst>
              <a:ext uri="{FF2B5EF4-FFF2-40B4-BE49-F238E27FC236}">
                <a16:creationId xmlns:a16="http://schemas.microsoft.com/office/drawing/2014/main" id="{8E6BDD15-4D82-CA47-A9ED-19B255DDC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59" y="1347923"/>
            <a:ext cx="3955479" cy="5230385"/>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F8BAC926-C415-0B41-8200-28C8DB76F209}"/>
              </a:ext>
            </a:extLst>
          </p:cNvPr>
          <p:cNvPicPr>
            <a:picLocks noChangeAspect="1"/>
          </p:cNvPicPr>
          <p:nvPr/>
        </p:nvPicPr>
        <p:blipFill>
          <a:blip r:embed="rId4"/>
          <a:stretch>
            <a:fillRect/>
          </a:stretch>
        </p:blipFill>
        <p:spPr>
          <a:xfrm>
            <a:off x="4692501" y="1922321"/>
            <a:ext cx="5524246" cy="939947"/>
          </a:xfrm>
          <a:prstGeom prst="rect">
            <a:avLst/>
          </a:prstGeom>
        </p:spPr>
      </p:pic>
      <p:pic>
        <p:nvPicPr>
          <p:cNvPr id="13" name="图片 12">
            <a:extLst>
              <a:ext uri="{FF2B5EF4-FFF2-40B4-BE49-F238E27FC236}">
                <a16:creationId xmlns:a16="http://schemas.microsoft.com/office/drawing/2014/main" id="{7ABE2DDB-0E3C-E840-845E-EE6283CD0F43}"/>
              </a:ext>
            </a:extLst>
          </p:cNvPr>
          <p:cNvPicPr>
            <a:picLocks noChangeAspect="1"/>
          </p:cNvPicPr>
          <p:nvPr/>
        </p:nvPicPr>
        <p:blipFill>
          <a:blip r:embed="rId5"/>
          <a:stretch>
            <a:fillRect/>
          </a:stretch>
        </p:blipFill>
        <p:spPr>
          <a:xfrm>
            <a:off x="4797851" y="3429000"/>
            <a:ext cx="5709347" cy="793444"/>
          </a:xfrm>
          <a:prstGeom prst="rect">
            <a:avLst/>
          </a:prstGeom>
        </p:spPr>
      </p:pic>
      <p:pic>
        <p:nvPicPr>
          <p:cNvPr id="14" name="图片 13">
            <a:extLst>
              <a:ext uri="{FF2B5EF4-FFF2-40B4-BE49-F238E27FC236}">
                <a16:creationId xmlns:a16="http://schemas.microsoft.com/office/drawing/2014/main" id="{3F0578D5-F2BC-3E48-8501-876F9E82FDF5}"/>
              </a:ext>
            </a:extLst>
          </p:cNvPr>
          <p:cNvPicPr>
            <a:picLocks noChangeAspect="1"/>
          </p:cNvPicPr>
          <p:nvPr/>
        </p:nvPicPr>
        <p:blipFill>
          <a:blip r:embed="rId6"/>
          <a:stretch>
            <a:fillRect/>
          </a:stretch>
        </p:blipFill>
        <p:spPr>
          <a:xfrm>
            <a:off x="4797851" y="4861303"/>
            <a:ext cx="5006590" cy="666344"/>
          </a:xfrm>
          <a:prstGeom prst="rect">
            <a:avLst/>
          </a:prstGeom>
        </p:spPr>
      </p:pic>
      <p:sp>
        <p:nvSpPr>
          <p:cNvPr id="16" name="文本框 15">
            <a:extLst>
              <a:ext uri="{FF2B5EF4-FFF2-40B4-BE49-F238E27FC236}">
                <a16:creationId xmlns:a16="http://schemas.microsoft.com/office/drawing/2014/main" id="{195F289E-7141-0B4C-96AA-BEA63490B6FB}"/>
              </a:ext>
            </a:extLst>
          </p:cNvPr>
          <p:cNvSpPr txBox="1"/>
          <p:nvPr/>
        </p:nvSpPr>
        <p:spPr>
          <a:xfrm>
            <a:off x="4624548" y="1462556"/>
            <a:ext cx="6951887" cy="430887"/>
          </a:xfrm>
          <a:prstGeom prst="rect">
            <a:avLst/>
          </a:prstGeom>
          <a:noFill/>
        </p:spPr>
        <p:txBody>
          <a:bodyPr wrap="square">
            <a:spAutoFit/>
          </a:bodyPr>
          <a:lstStyle/>
          <a:p>
            <a:pPr marL="457200" indent="-457200">
              <a:buFont typeface="Wingdings" pitchFamily="2" charset="2"/>
              <a:buChar char="Ø"/>
            </a:pPr>
            <a:r>
              <a:rPr lang="en" altLang="zh-CN" sz="2200" b="1" dirty="0">
                <a:latin typeface="Times New Roman" panose="02020603050405020304" pitchFamily="18" charset="0"/>
                <a:cs typeface="Times New Roman" panose="02020603050405020304" pitchFamily="18" charset="0"/>
              </a:rPr>
              <a:t>Low-Rank Subspace Contrastive Loss Function</a:t>
            </a:r>
          </a:p>
        </p:txBody>
      </p:sp>
      <p:sp>
        <p:nvSpPr>
          <p:cNvPr id="17" name="文本框 16">
            <a:extLst>
              <a:ext uri="{FF2B5EF4-FFF2-40B4-BE49-F238E27FC236}">
                <a16:creationId xmlns:a16="http://schemas.microsoft.com/office/drawing/2014/main" id="{CC7B1D1B-F6AA-0C48-853E-A318C2763E27}"/>
              </a:ext>
            </a:extLst>
          </p:cNvPr>
          <p:cNvSpPr txBox="1"/>
          <p:nvPr/>
        </p:nvSpPr>
        <p:spPr>
          <a:xfrm>
            <a:off x="4664920" y="2934536"/>
            <a:ext cx="6951887" cy="430887"/>
          </a:xfrm>
          <a:prstGeom prst="rect">
            <a:avLst/>
          </a:prstGeom>
          <a:noFill/>
        </p:spPr>
        <p:txBody>
          <a:bodyPr wrap="square">
            <a:spAutoFit/>
          </a:bodyPr>
          <a:lstStyle/>
          <a:p>
            <a:pPr marL="457200" indent="-457200">
              <a:buFont typeface="Wingdings" pitchFamily="2" charset="2"/>
              <a:buChar char="Ø"/>
            </a:pPr>
            <a:r>
              <a:rPr lang="en" altLang="zh-CN" sz="2200" b="1" dirty="0">
                <a:latin typeface="Times New Roman" panose="02020603050405020304" pitchFamily="18" charset="0"/>
                <a:cs typeface="Times New Roman" panose="02020603050405020304" pitchFamily="18" charset="0"/>
              </a:rPr>
              <a:t>Sparse Subspace Contrastive Loss Function</a:t>
            </a:r>
          </a:p>
        </p:txBody>
      </p:sp>
      <p:sp>
        <p:nvSpPr>
          <p:cNvPr id="18" name="文本框 17">
            <a:extLst>
              <a:ext uri="{FF2B5EF4-FFF2-40B4-BE49-F238E27FC236}">
                <a16:creationId xmlns:a16="http://schemas.microsoft.com/office/drawing/2014/main" id="{BF27C8D5-F18D-A646-AF9C-6BB6990B5C22}"/>
              </a:ext>
            </a:extLst>
          </p:cNvPr>
          <p:cNvSpPr txBox="1"/>
          <p:nvPr/>
        </p:nvSpPr>
        <p:spPr>
          <a:xfrm>
            <a:off x="4712087" y="4334248"/>
            <a:ext cx="6818955" cy="430887"/>
          </a:xfrm>
          <a:prstGeom prst="rect">
            <a:avLst/>
          </a:prstGeom>
          <a:noFill/>
        </p:spPr>
        <p:txBody>
          <a:bodyPr wrap="square">
            <a:spAutoFit/>
          </a:bodyPr>
          <a:lstStyle/>
          <a:p>
            <a:pPr marL="342900" indent="-342900">
              <a:buFont typeface="Wingdings" pitchFamily="2" charset="2"/>
              <a:buChar char="Ø"/>
            </a:pPr>
            <a:r>
              <a:rPr lang="en" altLang="zh-CN" sz="2200" b="1" dirty="0">
                <a:latin typeface="Times New Roman" panose="02020603050405020304" pitchFamily="18" charset="0"/>
                <a:cs typeface="Times New Roman" panose="02020603050405020304" pitchFamily="18" charset="0"/>
              </a:rPr>
              <a:t>Multi-Subspace Joint Contrastive Loss Function</a:t>
            </a:r>
            <a:endParaRPr lang="zh-CN" altLang="en-US" sz="2200" dirty="0"/>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428CF830-C407-594A-AE3D-590F6ADA7923}"/>
                  </a:ext>
                </a:extLst>
              </p:cNvPr>
              <p:cNvSpPr txBox="1"/>
              <p:nvPr/>
            </p:nvSpPr>
            <p:spPr>
              <a:xfrm>
                <a:off x="4797851" y="5654978"/>
                <a:ext cx="6406303" cy="923330"/>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Where </a:t>
                </a:r>
                <a14:m>
                  <m:oMath xmlns:m="http://schemas.openxmlformats.org/officeDocument/2006/math">
                    <m:r>
                      <a:rPr lang="zh-CN" altLang="en-US" i="1" dirty="0">
                        <a:latin typeface="Cambria Math" panose="02040503050406030204" pitchFamily="18" charset="0"/>
                      </a:rPr>
                      <m:t>𝑔</m:t>
                    </m:r>
                    <m:d>
                      <m:dPr>
                        <m:ctrlPr>
                          <a:rPr lang="zh-CN" altLang="en-US" i="1" dirty="0">
                            <a:latin typeface="Cambria Math" panose="02040503050406030204" pitchFamily="18" charset="0"/>
                          </a:rPr>
                        </m:ctrlPr>
                      </m:dPr>
                      <m:e>
                        <m:r>
                          <a:rPr lang="zh-CN" altLang="en-US" i="1" dirty="0">
                            <a:latin typeface="Cambria Math" panose="02040503050406030204" pitchFamily="18" charset="0"/>
                          </a:rPr>
                          <m:t>⋅</m:t>
                        </m:r>
                      </m:e>
                    </m:d>
                    <m:r>
                      <a:rPr lang="zh-CN" altLang="en-US" i="1" dirty="0">
                        <a:latin typeface="Cambria Math" panose="02040503050406030204" pitchFamily="18" charset="0"/>
                      </a:rPr>
                      <m:t> </m:t>
                    </m:r>
                  </m:oMath>
                </a14:m>
                <a:r>
                  <a:rPr lang="zh-CN" altLang="en-US" dirty="0">
                    <a:latin typeface="Times New Roman" panose="02020603050405020304" pitchFamily="18" charset="0"/>
                    <a:cs typeface="Times New Roman" panose="02020603050405020304" pitchFamily="18" charset="0"/>
                  </a:rPr>
                  <a:t>denotes a projection head composed of two MLP layers, </a:t>
                </a:r>
                <a14:m>
                  <m:oMath xmlns:m="http://schemas.openxmlformats.org/officeDocument/2006/math">
                    <m:r>
                      <a:rPr lang="zh-CN" altLang="en-US" i="1" dirty="0">
                        <a:latin typeface="Cambria Math" panose="02040503050406030204" pitchFamily="18" charset="0"/>
                      </a:rPr>
                      <m:t>𝜏</m:t>
                    </m:r>
                    <m:r>
                      <a:rPr lang="zh-CN" altLang="en-US" i="1" dirty="0">
                        <a:latin typeface="Cambria Math" panose="02040503050406030204" pitchFamily="18" charset="0"/>
                      </a:rPr>
                      <m:t> </m:t>
                    </m:r>
                  </m:oMath>
                </a14:m>
                <a:r>
                  <a:rPr lang="zh-CN" altLang="en-US" dirty="0">
                    <a:latin typeface="Times New Roman" panose="02020603050405020304" pitchFamily="18" charset="0"/>
                    <a:cs typeface="Times New Roman" panose="02020603050405020304" pitchFamily="18" charset="0"/>
                  </a:rPr>
                  <a:t>is the temperature hyperparameter, and </a:t>
                </a:r>
                <a14:m>
                  <m:oMath xmlns:m="http://schemas.openxmlformats.org/officeDocument/2006/math">
                    <m:r>
                      <a:rPr lang="zh-CN" altLang="en-US" i="1" dirty="0">
                        <a:latin typeface="Cambria Math" panose="02040503050406030204" pitchFamily="18" charset="0"/>
                      </a:rPr>
                      <m:t>𝜆</m:t>
                    </m:r>
                  </m:oMath>
                </a14:m>
                <a:r>
                  <a:rPr lang="zh-CN" altLang="en-US" dirty="0">
                    <a:latin typeface="Times New Roman" panose="02020603050405020304" pitchFamily="18" charset="0"/>
                    <a:cs typeface="Times New Roman" panose="02020603050405020304" pitchFamily="18" charset="0"/>
                  </a:rPr>
                  <a:t> is the balance parameter, which balances the weights of different subspaces.</a:t>
                </a:r>
              </a:p>
            </p:txBody>
          </p:sp>
        </mc:Choice>
        <mc:Fallback xmlns="">
          <p:sp>
            <p:nvSpPr>
              <p:cNvPr id="22" name="文本框 21">
                <a:extLst>
                  <a:ext uri="{FF2B5EF4-FFF2-40B4-BE49-F238E27FC236}">
                    <a16:creationId xmlns:a16="http://schemas.microsoft.com/office/drawing/2014/main" id="{428CF830-C407-594A-AE3D-590F6ADA7923}"/>
                  </a:ext>
                </a:extLst>
              </p:cNvPr>
              <p:cNvSpPr txBox="1">
                <a:spLocks noRot="1" noChangeAspect="1" noMove="1" noResize="1" noEditPoints="1" noAdjustHandles="1" noChangeArrowheads="1" noChangeShapeType="1" noTextEdit="1"/>
              </p:cNvSpPr>
              <p:nvPr/>
            </p:nvSpPr>
            <p:spPr>
              <a:xfrm>
                <a:off x="4797851" y="5654978"/>
                <a:ext cx="6406303" cy="923330"/>
              </a:xfrm>
              <a:prstGeom prst="rect">
                <a:avLst/>
              </a:prstGeom>
              <a:blipFill>
                <a:blip r:embed="rId7"/>
                <a:stretch>
                  <a:fillRect l="-791" t="-2740" r="-2569" b="-10959"/>
                </a:stretch>
              </a:blipFill>
            </p:spPr>
            <p:txBody>
              <a:bodyPr/>
              <a:lstStyle/>
              <a:p>
                <a:r>
                  <a:rPr lang="zh-CN" altLang="en-US">
                    <a:noFill/>
                  </a:rPr>
                  <a:t> </a:t>
                </a:r>
              </a:p>
            </p:txBody>
          </p:sp>
        </mc:Fallback>
      </mc:AlternateContent>
      <p:pic>
        <p:nvPicPr>
          <p:cNvPr id="23" name="Picture 2" descr="Image">
            <a:extLst>
              <a:ext uri="{FF2B5EF4-FFF2-40B4-BE49-F238E27FC236}">
                <a16:creationId xmlns:a16="http://schemas.microsoft.com/office/drawing/2014/main" id="{4F5FBE8D-D98D-1746-8E45-71631EEDD8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DFD8282E-999B-4E4F-8832-B419D6ED44BC}"/>
              </a:ext>
            </a:extLst>
          </p:cNvPr>
          <p:cNvSpPr/>
          <p:nvPr/>
        </p:nvSpPr>
        <p:spPr>
          <a:xfrm>
            <a:off x="395785" y="1347923"/>
            <a:ext cx="1228299" cy="4643444"/>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0" name="直线箭头连接符 9">
            <a:extLst>
              <a:ext uri="{FF2B5EF4-FFF2-40B4-BE49-F238E27FC236}">
                <a16:creationId xmlns:a16="http://schemas.microsoft.com/office/drawing/2014/main" id="{2DD9A1FC-BBF0-FA4E-B66B-5100AAE62D77}"/>
              </a:ext>
            </a:extLst>
          </p:cNvPr>
          <p:cNvCxnSpPr>
            <a:endCxn id="11" idx="1"/>
          </p:cNvCxnSpPr>
          <p:nvPr/>
        </p:nvCxnSpPr>
        <p:spPr>
          <a:xfrm flipV="1">
            <a:off x="1684802" y="2392295"/>
            <a:ext cx="3007699" cy="1251657"/>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42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0"/>
            <a:ext cx="2588594"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Approach</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90E9CAA4-AB7F-1549-BF29-A82388BC0802}"/>
              </a:ext>
            </a:extLst>
          </p:cNvPr>
          <p:cNvSpPr txBox="1"/>
          <p:nvPr/>
        </p:nvSpPr>
        <p:spPr>
          <a:xfrm>
            <a:off x="95659" y="797072"/>
            <a:ext cx="4528889" cy="523220"/>
          </a:xfrm>
          <a:prstGeom prst="rect">
            <a:avLst/>
          </a:prstGeom>
          <a:noFill/>
        </p:spPr>
        <p:txBody>
          <a:bodyPr wrap="square">
            <a:spAutoFit/>
          </a:bodyPr>
          <a:lstStyle/>
          <a:p>
            <a:r>
              <a:rPr lang="en-US" altLang="zh-CN" sz="2800" dirty="0">
                <a:solidFill>
                  <a:srgbClr val="C00000"/>
                </a:solidFill>
                <a:latin typeface="Cambria Math" panose="02040503050406030204" pitchFamily="18" charset="0"/>
              </a:rPr>
              <a:t>##5.</a:t>
            </a:r>
            <a:r>
              <a:rPr lang="zh-CN" altLang="en-US" sz="2800" dirty="0">
                <a:solidFill>
                  <a:srgbClr val="C00000"/>
                </a:solidFill>
                <a:latin typeface="Cambria Math" panose="02040503050406030204" pitchFamily="18" charset="0"/>
              </a:rPr>
              <a:t> </a:t>
            </a:r>
            <a:r>
              <a:rPr lang="en" altLang="zh-CN" sz="2800" dirty="0">
                <a:solidFill>
                  <a:srgbClr val="C00000"/>
                </a:solidFill>
                <a:latin typeface="Cambria Math" panose="02040503050406030204" pitchFamily="18" charset="0"/>
              </a:rPr>
              <a:t>Loss Function</a:t>
            </a:r>
          </a:p>
        </p:txBody>
      </p:sp>
      <p:pic>
        <p:nvPicPr>
          <p:cNvPr id="6146" name="Picture 2">
            <a:extLst>
              <a:ext uri="{FF2B5EF4-FFF2-40B4-BE49-F238E27FC236}">
                <a16:creationId xmlns:a16="http://schemas.microsoft.com/office/drawing/2014/main" id="{8E6BDD15-4D82-CA47-A9ED-19B255DDC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59" y="1347923"/>
            <a:ext cx="3955479" cy="5230385"/>
          </a:xfrm>
          <a:prstGeom prst="rect">
            <a:avLst/>
          </a:prstGeom>
          <a:noFill/>
          <a:ln>
            <a:solidFill>
              <a:schemeClr val="accent6"/>
            </a:solidFill>
            <a:prstDash val="sysDot"/>
          </a:ln>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F8BAC926-C415-0B41-8200-28C8DB76F209}"/>
              </a:ext>
            </a:extLst>
          </p:cNvPr>
          <p:cNvPicPr>
            <a:picLocks noChangeAspect="1"/>
          </p:cNvPicPr>
          <p:nvPr/>
        </p:nvPicPr>
        <p:blipFill>
          <a:blip r:embed="rId4"/>
          <a:stretch>
            <a:fillRect/>
          </a:stretch>
        </p:blipFill>
        <p:spPr>
          <a:xfrm>
            <a:off x="4692501" y="1922321"/>
            <a:ext cx="5524246" cy="939947"/>
          </a:xfrm>
          <a:prstGeom prst="rect">
            <a:avLst/>
          </a:prstGeom>
        </p:spPr>
      </p:pic>
      <p:pic>
        <p:nvPicPr>
          <p:cNvPr id="13" name="图片 12">
            <a:extLst>
              <a:ext uri="{FF2B5EF4-FFF2-40B4-BE49-F238E27FC236}">
                <a16:creationId xmlns:a16="http://schemas.microsoft.com/office/drawing/2014/main" id="{7ABE2DDB-0E3C-E840-845E-EE6283CD0F43}"/>
              </a:ext>
            </a:extLst>
          </p:cNvPr>
          <p:cNvPicPr>
            <a:picLocks noChangeAspect="1"/>
          </p:cNvPicPr>
          <p:nvPr/>
        </p:nvPicPr>
        <p:blipFill>
          <a:blip r:embed="rId5"/>
          <a:stretch>
            <a:fillRect/>
          </a:stretch>
        </p:blipFill>
        <p:spPr>
          <a:xfrm>
            <a:off x="4797851" y="3429000"/>
            <a:ext cx="5709347" cy="793444"/>
          </a:xfrm>
          <a:prstGeom prst="rect">
            <a:avLst/>
          </a:prstGeom>
        </p:spPr>
      </p:pic>
      <p:pic>
        <p:nvPicPr>
          <p:cNvPr id="14" name="图片 13">
            <a:extLst>
              <a:ext uri="{FF2B5EF4-FFF2-40B4-BE49-F238E27FC236}">
                <a16:creationId xmlns:a16="http://schemas.microsoft.com/office/drawing/2014/main" id="{3F0578D5-F2BC-3E48-8501-876F9E82FDF5}"/>
              </a:ext>
            </a:extLst>
          </p:cNvPr>
          <p:cNvPicPr>
            <a:picLocks noChangeAspect="1"/>
          </p:cNvPicPr>
          <p:nvPr/>
        </p:nvPicPr>
        <p:blipFill>
          <a:blip r:embed="rId6"/>
          <a:stretch>
            <a:fillRect/>
          </a:stretch>
        </p:blipFill>
        <p:spPr>
          <a:xfrm>
            <a:off x="4797851" y="4861303"/>
            <a:ext cx="5006590" cy="666344"/>
          </a:xfrm>
          <a:prstGeom prst="rect">
            <a:avLst/>
          </a:prstGeom>
        </p:spPr>
      </p:pic>
      <p:sp>
        <p:nvSpPr>
          <p:cNvPr id="16" name="文本框 15">
            <a:extLst>
              <a:ext uri="{FF2B5EF4-FFF2-40B4-BE49-F238E27FC236}">
                <a16:creationId xmlns:a16="http://schemas.microsoft.com/office/drawing/2014/main" id="{195F289E-7141-0B4C-96AA-BEA63490B6FB}"/>
              </a:ext>
            </a:extLst>
          </p:cNvPr>
          <p:cNvSpPr txBox="1"/>
          <p:nvPr/>
        </p:nvSpPr>
        <p:spPr>
          <a:xfrm>
            <a:off x="4624548" y="1462556"/>
            <a:ext cx="6951887" cy="430887"/>
          </a:xfrm>
          <a:prstGeom prst="rect">
            <a:avLst/>
          </a:prstGeom>
          <a:noFill/>
        </p:spPr>
        <p:txBody>
          <a:bodyPr wrap="square">
            <a:spAutoFit/>
          </a:bodyPr>
          <a:lstStyle/>
          <a:p>
            <a:pPr marL="457200" indent="-457200">
              <a:buFont typeface="Wingdings" pitchFamily="2" charset="2"/>
              <a:buChar char="Ø"/>
            </a:pPr>
            <a:r>
              <a:rPr lang="en" altLang="zh-CN" sz="2200" b="1" dirty="0">
                <a:latin typeface="Times New Roman" panose="02020603050405020304" pitchFamily="18" charset="0"/>
                <a:cs typeface="Times New Roman" panose="02020603050405020304" pitchFamily="18" charset="0"/>
              </a:rPr>
              <a:t>Low-Rank Subspace Contrastive Loss Function</a:t>
            </a:r>
          </a:p>
        </p:txBody>
      </p:sp>
      <p:sp>
        <p:nvSpPr>
          <p:cNvPr id="17" name="文本框 16">
            <a:extLst>
              <a:ext uri="{FF2B5EF4-FFF2-40B4-BE49-F238E27FC236}">
                <a16:creationId xmlns:a16="http://schemas.microsoft.com/office/drawing/2014/main" id="{CC7B1D1B-F6AA-0C48-853E-A318C2763E27}"/>
              </a:ext>
            </a:extLst>
          </p:cNvPr>
          <p:cNvSpPr txBox="1"/>
          <p:nvPr/>
        </p:nvSpPr>
        <p:spPr>
          <a:xfrm>
            <a:off x="4664920" y="2934536"/>
            <a:ext cx="6951887" cy="430887"/>
          </a:xfrm>
          <a:prstGeom prst="rect">
            <a:avLst/>
          </a:prstGeom>
          <a:noFill/>
        </p:spPr>
        <p:txBody>
          <a:bodyPr wrap="square">
            <a:spAutoFit/>
          </a:bodyPr>
          <a:lstStyle/>
          <a:p>
            <a:pPr marL="457200" indent="-457200">
              <a:buFont typeface="Wingdings" pitchFamily="2" charset="2"/>
              <a:buChar char="Ø"/>
            </a:pPr>
            <a:r>
              <a:rPr lang="en" altLang="zh-CN" sz="2200" b="1" dirty="0">
                <a:latin typeface="Times New Roman" panose="02020603050405020304" pitchFamily="18" charset="0"/>
                <a:cs typeface="Times New Roman" panose="02020603050405020304" pitchFamily="18" charset="0"/>
              </a:rPr>
              <a:t>Sparse Subspace Contrastive Loss Function</a:t>
            </a:r>
          </a:p>
        </p:txBody>
      </p:sp>
      <p:sp>
        <p:nvSpPr>
          <p:cNvPr id="18" name="文本框 17">
            <a:extLst>
              <a:ext uri="{FF2B5EF4-FFF2-40B4-BE49-F238E27FC236}">
                <a16:creationId xmlns:a16="http://schemas.microsoft.com/office/drawing/2014/main" id="{BF27C8D5-F18D-A646-AF9C-6BB6990B5C22}"/>
              </a:ext>
            </a:extLst>
          </p:cNvPr>
          <p:cNvSpPr txBox="1"/>
          <p:nvPr/>
        </p:nvSpPr>
        <p:spPr>
          <a:xfrm>
            <a:off x="4712087" y="4334248"/>
            <a:ext cx="6818955" cy="430887"/>
          </a:xfrm>
          <a:prstGeom prst="rect">
            <a:avLst/>
          </a:prstGeom>
          <a:noFill/>
        </p:spPr>
        <p:txBody>
          <a:bodyPr wrap="square">
            <a:spAutoFit/>
          </a:bodyPr>
          <a:lstStyle/>
          <a:p>
            <a:pPr marL="342900" indent="-342900">
              <a:buFont typeface="Wingdings" pitchFamily="2" charset="2"/>
              <a:buChar char="Ø"/>
            </a:pPr>
            <a:r>
              <a:rPr lang="en" altLang="zh-CN" sz="2200" b="1" dirty="0">
                <a:latin typeface="Times New Roman" panose="02020603050405020304" pitchFamily="18" charset="0"/>
                <a:cs typeface="Times New Roman" panose="02020603050405020304" pitchFamily="18" charset="0"/>
              </a:rPr>
              <a:t>Multi-Subspace Joint Contrastive Loss Function</a:t>
            </a:r>
            <a:endParaRPr lang="zh-CN" altLang="en-US" sz="2200" dirty="0"/>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428CF830-C407-594A-AE3D-590F6ADA7923}"/>
                  </a:ext>
                </a:extLst>
              </p:cNvPr>
              <p:cNvSpPr txBox="1"/>
              <p:nvPr/>
            </p:nvSpPr>
            <p:spPr>
              <a:xfrm>
                <a:off x="4797851" y="5654978"/>
                <a:ext cx="6406303" cy="923330"/>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Where </a:t>
                </a:r>
                <a14:m>
                  <m:oMath xmlns:m="http://schemas.openxmlformats.org/officeDocument/2006/math">
                    <m:r>
                      <a:rPr lang="zh-CN" altLang="en-US" i="1" dirty="0">
                        <a:latin typeface="Cambria Math" panose="02040503050406030204" pitchFamily="18" charset="0"/>
                      </a:rPr>
                      <m:t>𝑔</m:t>
                    </m:r>
                    <m:d>
                      <m:dPr>
                        <m:ctrlPr>
                          <a:rPr lang="zh-CN" altLang="en-US" i="1" dirty="0">
                            <a:latin typeface="Cambria Math" panose="02040503050406030204" pitchFamily="18" charset="0"/>
                          </a:rPr>
                        </m:ctrlPr>
                      </m:dPr>
                      <m:e>
                        <m:r>
                          <a:rPr lang="zh-CN" altLang="en-US" i="1" dirty="0">
                            <a:latin typeface="Cambria Math" panose="02040503050406030204" pitchFamily="18" charset="0"/>
                          </a:rPr>
                          <m:t>⋅</m:t>
                        </m:r>
                      </m:e>
                    </m:d>
                    <m:r>
                      <a:rPr lang="zh-CN" altLang="en-US" i="1" dirty="0">
                        <a:latin typeface="Cambria Math" panose="02040503050406030204" pitchFamily="18" charset="0"/>
                      </a:rPr>
                      <m:t> </m:t>
                    </m:r>
                  </m:oMath>
                </a14:m>
                <a:r>
                  <a:rPr lang="zh-CN" altLang="en-US" dirty="0">
                    <a:latin typeface="Times New Roman" panose="02020603050405020304" pitchFamily="18" charset="0"/>
                    <a:cs typeface="Times New Roman" panose="02020603050405020304" pitchFamily="18" charset="0"/>
                  </a:rPr>
                  <a:t>denotes a projection head composed of two MLP layers, </a:t>
                </a:r>
                <a14:m>
                  <m:oMath xmlns:m="http://schemas.openxmlformats.org/officeDocument/2006/math">
                    <m:r>
                      <a:rPr lang="zh-CN" altLang="en-US" i="1" dirty="0">
                        <a:latin typeface="Cambria Math" panose="02040503050406030204" pitchFamily="18" charset="0"/>
                      </a:rPr>
                      <m:t>𝜏</m:t>
                    </m:r>
                    <m:r>
                      <a:rPr lang="zh-CN" altLang="en-US" i="1" dirty="0">
                        <a:latin typeface="Cambria Math" panose="02040503050406030204" pitchFamily="18" charset="0"/>
                      </a:rPr>
                      <m:t> </m:t>
                    </m:r>
                  </m:oMath>
                </a14:m>
                <a:r>
                  <a:rPr lang="zh-CN" altLang="en-US" dirty="0">
                    <a:latin typeface="Times New Roman" panose="02020603050405020304" pitchFamily="18" charset="0"/>
                    <a:cs typeface="Times New Roman" panose="02020603050405020304" pitchFamily="18" charset="0"/>
                  </a:rPr>
                  <a:t>is the temperature hyperparameter, and </a:t>
                </a:r>
                <a14:m>
                  <m:oMath xmlns:m="http://schemas.openxmlformats.org/officeDocument/2006/math">
                    <m:r>
                      <a:rPr lang="zh-CN" altLang="en-US" i="1" dirty="0">
                        <a:latin typeface="Cambria Math" panose="02040503050406030204" pitchFamily="18" charset="0"/>
                      </a:rPr>
                      <m:t>𝜆</m:t>
                    </m:r>
                  </m:oMath>
                </a14:m>
                <a:r>
                  <a:rPr lang="zh-CN" altLang="en-US" dirty="0">
                    <a:latin typeface="Times New Roman" panose="02020603050405020304" pitchFamily="18" charset="0"/>
                    <a:cs typeface="Times New Roman" panose="02020603050405020304" pitchFamily="18" charset="0"/>
                  </a:rPr>
                  <a:t> is the balance parameter, which balances the weights of different subspaces.</a:t>
                </a:r>
              </a:p>
            </p:txBody>
          </p:sp>
        </mc:Choice>
        <mc:Fallback xmlns="">
          <p:sp>
            <p:nvSpPr>
              <p:cNvPr id="22" name="文本框 21">
                <a:extLst>
                  <a:ext uri="{FF2B5EF4-FFF2-40B4-BE49-F238E27FC236}">
                    <a16:creationId xmlns:a16="http://schemas.microsoft.com/office/drawing/2014/main" id="{428CF830-C407-594A-AE3D-590F6ADA7923}"/>
                  </a:ext>
                </a:extLst>
              </p:cNvPr>
              <p:cNvSpPr txBox="1">
                <a:spLocks noRot="1" noChangeAspect="1" noMove="1" noResize="1" noEditPoints="1" noAdjustHandles="1" noChangeArrowheads="1" noChangeShapeType="1" noTextEdit="1"/>
              </p:cNvSpPr>
              <p:nvPr/>
            </p:nvSpPr>
            <p:spPr>
              <a:xfrm>
                <a:off x="4797851" y="5654978"/>
                <a:ext cx="6406303" cy="923330"/>
              </a:xfrm>
              <a:prstGeom prst="rect">
                <a:avLst/>
              </a:prstGeom>
              <a:blipFill>
                <a:blip r:embed="rId7"/>
                <a:stretch>
                  <a:fillRect l="-791" t="-2740" r="-2569" b="-10959"/>
                </a:stretch>
              </a:blipFill>
            </p:spPr>
            <p:txBody>
              <a:bodyPr/>
              <a:lstStyle/>
              <a:p>
                <a:r>
                  <a:rPr lang="zh-CN" altLang="en-US">
                    <a:noFill/>
                  </a:rPr>
                  <a:t> </a:t>
                </a:r>
              </a:p>
            </p:txBody>
          </p:sp>
        </mc:Fallback>
      </mc:AlternateContent>
      <p:pic>
        <p:nvPicPr>
          <p:cNvPr id="23" name="Picture 2" descr="Image">
            <a:extLst>
              <a:ext uri="{FF2B5EF4-FFF2-40B4-BE49-F238E27FC236}">
                <a16:creationId xmlns:a16="http://schemas.microsoft.com/office/drawing/2014/main" id="{4F5FBE8D-D98D-1746-8E45-71631EEDD8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DFD8282E-999B-4E4F-8832-B419D6ED44BC}"/>
              </a:ext>
            </a:extLst>
          </p:cNvPr>
          <p:cNvSpPr/>
          <p:nvPr/>
        </p:nvSpPr>
        <p:spPr>
          <a:xfrm>
            <a:off x="1536141" y="1320292"/>
            <a:ext cx="1228299" cy="4643444"/>
          </a:xfrm>
          <a:prstGeom prst="rect">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0" name="直线箭头连接符 9">
            <a:extLst>
              <a:ext uri="{FF2B5EF4-FFF2-40B4-BE49-F238E27FC236}">
                <a16:creationId xmlns:a16="http://schemas.microsoft.com/office/drawing/2014/main" id="{2DD9A1FC-BBF0-FA4E-B66B-5100AAE62D77}"/>
              </a:ext>
            </a:extLst>
          </p:cNvPr>
          <p:cNvCxnSpPr>
            <a:cxnSpLocks/>
            <a:endCxn id="13" idx="1"/>
          </p:cNvCxnSpPr>
          <p:nvPr/>
        </p:nvCxnSpPr>
        <p:spPr>
          <a:xfrm>
            <a:off x="2764440" y="3825722"/>
            <a:ext cx="2033411" cy="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0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0"/>
            <a:ext cx="2588594"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Approach</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90E9CAA4-AB7F-1549-BF29-A82388BC0802}"/>
              </a:ext>
            </a:extLst>
          </p:cNvPr>
          <p:cNvSpPr txBox="1"/>
          <p:nvPr/>
        </p:nvSpPr>
        <p:spPr>
          <a:xfrm>
            <a:off x="95659" y="797072"/>
            <a:ext cx="4528889" cy="523220"/>
          </a:xfrm>
          <a:prstGeom prst="rect">
            <a:avLst/>
          </a:prstGeom>
          <a:noFill/>
        </p:spPr>
        <p:txBody>
          <a:bodyPr wrap="square">
            <a:spAutoFit/>
          </a:bodyPr>
          <a:lstStyle/>
          <a:p>
            <a:r>
              <a:rPr lang="en-US" altLang="zh-CN" sz="2800" dirty="0">
                <a:solidFill>
                  <a:srgbClr val="C00000"/>
                </a:solidFill>
                <a:latin typeface="Cambria Math" panose="02040503050406030204" pitchFamily="18" charset="0"/>
              </a:rPr>
              <a:t>##5.</a:t>
            </a:r>
            <a:r>
              <a:rPr lang="zh-CN" altLang="en-US" sz="2800" dirty="0">
                <a:solidFill>
                  <a:srgbClr val="C00000"/>
                </a:solidFill>
                <a:latin typeface="Cambria Math" panose="02040503050406030204" pitchFamily="18" charset="0"/>
              </a:rPr>
              <a:t> </a:t>
            </a:r>
            <a:r>
              <a:rPr lang="en" altLang="zh-CN" sz="2800" dirty="0">
                <a:solidFill>
                  <a:srgbClr val="C00000"/>
                </a:solidFill>
                <a:latin typeface="Cambria Math" panose="02040503050406030204" pitchFamily="18" charset="0"/>
              </a:rPr>
              <a:t>Loss Function</a:t>
            </a:r>
          </a:p>
        </p:txBody>
      </p:sp>
      <p:pic>
        <p:nvPicPr>
          <p:cNvPr id="6146" name="Picture 2">
            <a:extLst>
              <a:ext uri="{FF2B5EF4-FFF2-40B4-BE49-F238E27FC236}">
                <a16:creationId xmlns:a16="http://schemas.microsoft.com/office/drawing/2014/main" id="{8E6BDD15-4D82-CA47-A9ED-19B255DDC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59" y="1347923"/>
            <a:ext cx="3955479" cy="5230385"/>
          </a:xfrm>
          <a:prstGeom prst="rect">
            <a:avLst/>
          </a:prstGeom>
          <a:noFill/>
          <a:ln>
            <a:solidFill>
              <a:schemeClr val="accent6"/>
            </a:solidFill>
            <a:prstDash val="sysDot"/>
          </a:ln>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F8BAC926-C415-0B41-8200-28C8DB76F209}"/>
              </a:ext>
            </a:extLst>
          </p:cNvPr>
          <p:cNvPicPr>
            <a:picLocks noChangeAspect="1"/>
          </p:cNvPicPr>
          <p:nvPr/>
        </p:nvPicPr>
        <p:blipFill>
          <a:blip r:embed="rId4"/>
          <a:stretch>
            <a:fillRect/>
          </a:stretch>
        </p:blipFill>
        <p:spPr>
          <a:xfrm>
            <a:off x="4692501" y="1922321"/>
            <a:ext cx="5524246" cy="939947"/>
          </a:xfrm>
          <a:prstGeom prst="rect">
            <a:avLst/>
          </a:prstGeom>
        </p:spPr>
      </p:pic>
      <p:pic>
        <p:nvPicPr>
          <p:cNvPr id="13" name="图片 12">
            <a:extLst>
              <a:ext uri="{FF2B5EF4-FFF2-40B4-BE49-F238E27FC236}">
                <a16:creationId xmlns:a16="http://schemas.microsoft.com/office/drawing/2014/main" id="{7ABE2DDB-0E3C-E840-845E-EE6283CD0F43}"/>
              </a:ext>
            </a:extLst>
          </p:cNvPr>
          <p:cNvPicPr>
            <a:picLocks noChangeAspect="1"/>
          </p:cNvPicPr>
          <p:nvPr/>
        </p:nvPicPr>
        <p:blipFill>
          <a:blip r:embed="rId5"/>
          <a:stretch>
            <a:fillRect/>
          </a:stretch>
        </p:blipFill>
        <p:spPr>
          <a:xfrm>
            <a:off x="4797851" y="3429000"/>
            <a:ext cx="5709347" cy="793444"/>
          </a:xfrm>
          <a:prstGeom prst="rect">
            <a:avLst/>
          </a:prstGeom>
        </p:spPr>
      </p:pic>
      <p:pic>
        <p:nvPicPr>
          <p:cNvPr id="14" name="图片 13">
            <a:extLst>
              <a:ext uri="{FF2B5EF4-FFF2-40B4-BE49-F238E27FC236}">
                <a16:creationId xmlns:a16="http://schemas.microsoft.com/office/drawing/2014/main" id="{3F0578D5-F2BC-3E48-8501-876F9E82FDF5}"/>
              </a:ext>
            </a:extLst>
          </p:cNvPr>
          <p:cNvPicPr>
            <a:picLocks noChangeAspect="1"/>
          </p:cNvPicPr>
          <p:nvPr/>
        </p:nvPicPr>
        <p:blipFill>
          <a:blip r:embed="rId6"/>
          <a:stretch>
            <a:fillRect/>
          </a:stretch>
        </p:blipFill>
        <p:spPr>
          <a:xfrm>
            <a:off x="4797851" y="4861303"/>
            <a:ext cx="5006590" cy="666344"/>
          </a:xfrm>
          <a:prstGeom prst="rect">
            <a:avLst/>
          </a:prstGeom>
        </p:spPr>
      </p:pic>
      <p:sp>
        <p:nvSpPr>
          <p:cNvPr id="16" name="文本框 15">
            <a:extLst>
              <a:ext uri="{FF2B5EF4-FFF2-40B4-BE49-F238E27FC236}">
                <a16:creationId xmlns:a16="http://schemas.microsoft.com/office/drawing/2014/main" id="{195F289E-7141-0B4C-96AA-BEA63490B6FB}"/>
              </a:ext>
            </a:extLst>
          </p:cNvPr>
          <p:cNvSpPr txBox="1"/>
          <p:nvPr/>
        </p:nvSpPr>
        <p:spPr>
          <a:xfrm>
            <a:off x="4624548" y="1462556"/>
            <a:ext cx="6951887" cy="430887"/>
          </a:xfrm>
          <a:prstGeom prst="rect">
            <a:avLst/>
          </a:prstGeom>
          <a:noFill/>
        </p:spPr>
        <p:txBody>
          <a:bodyPr wrap="square">
            <a:spAutoFit/>
          </a:bodyPr>
          <a:lstStyle/>
          <a:p>
            <a:pPr marL="457200" indent="-457200">
              <a:buFont typeface="Wingdings" pitchFamily="2" charset="2"/>
              <a:buChar char="Ø"/>
            </a:pPr>
            <a:r>
              <a:rPr lang="en" altLang="zh-CN" sz="2200" b="1" dirty="0">
                <a:latin typeface="Times New Roman" panose="02020603050405020304" pitchFamily="18" charset="0"/>
                <a:cs typeface="Times New Roman" panose="02020603050405020304" pitchFamily="18" charset="0"/>
              </a:rPr>
              <a:t>Low-Rank Subspace Contrastive Loss Function</a:t>
            </a:r>
          </a:p>
        </p:txBody>
      </p:sp>
      <p:sp>
        <p:nvSpPr>
          <p:cNvPr id="17" name="文本框 16">
            <a:extLst>
              <a:ext uri="{FF2B5EF4-FFF2-40B4-BE49-F238E27FC236}">
                <a16:creationId xmlns:a16="http://schemas.microsoft.com/office/drawing/2014/main" id="{CC7B1D1B-F6AA-0C48-853E-A318C2763E27}"/>
              </a:ext>
            </a:extLst>
          </p:cNvPr>
          <p:cNvSpPr txBox="1"/>
          <p:nvPr/>
        </p:nvSpPr>
        <p:spPr>
          <a:xfrm>
            <a:off x="4664920" y="2934536"/>
            <a:ext cx="6951887" cy="430887"/>
          </a:xfrm>
          <a:prstGeom prst="rect">
            <a:avLst/>
          </a:prstGeom>
          <a:noFill/>
        </p:spPr>
        <p:txBody>
          <a:bodyPr wrap="square">
            <a:spAutoFit/>
          </a:bodyPr>
          <a:lstStyle/>
          <a:p>
            <a:pPr marL="457200" indent="-457200">
              <a:buFont typeface="Wingdings" pitchFamily="2" charset="2"/>
              <a:buChar char="Ø"/>
            </a:pPr>
            <a:r>
              <a:rPr lang="en" altLang="zh-CN" sz="2200" b="1" dirty="0">
                <a:latin typeface="Times New Roman" panose="02020603050405020304" pitchFamily="18" charset="0"/>
                <a:cs typeface="Times New Roman" panose="02020603050405020304" pitchFamily="18" charset="0"/>
              </a:rPr>
              <a:t>Sparse Subspace Contrastive Loss Function</a:t>
            </a:r>
          </a:p>
        </p:txBody>
      </p:sp>
      <p:sp>
        <p:nvSpPr>
          <p:cNvPr id="18" name="文本框 17">
            <a:extLst>
              <a:ext uri="{FF2B5EF4-FFF2-40B4-BE49-F238E27FC236}">
                <a16:creationId xmlns:a16="http://schemas.microsoft.com/office/drawing/2014/main" id="{BF27C8D5-F18D-A646-AF9C-6BB6990B5C22}"/>
              </a:ext>
            </a:extLst>
          </p:cNvPr>
          <p:cNvSpPr txBox="1"/>
          <p:nvPr/>
        </p:nvSpPr>
        <p:spPr>
          <a:xfrm>
            <a:off x="4712087" y="4334248"/>
            <a:ext cx="6818955" cy="430887"/>
          </a:xfrm>
          <a:prstGeom prst="rect">
            <a:avLst/>
          </a:prstGeom>
          <a:noFill/>
        </p:spPr>
        <p:txBody>
          <a:bodyPr wrap="square">
            <a:spAutoFit/>
          </a:bodyPr>
          <a:lstStyle/>
          <a:p>
            <a:pPr marL="342900" indent="-342900">
              <a:buFont typeface="Wingdings" pitchFamily="2" charset="2"/>
              <a:buChar char="Ø"/>
            </a:pPr>
            <a:r>
              <a:rPr lang="en" altLang="zh-CN" sz="2200" b="1" dirty="0">
                <a:latin typeface="Times New Roman" panose="02020603050405020304" pitchFamily="18" charset="0"/>
                <a:cs typeface="Times New Roman" panose="02020603050405020304" pitchFamily="18" charset="0"/>
              </a:rPr>
              <a:t>Multi-Subspace Joint Contrastive Loss Function</a:t>
            </a:r>
            <a:endParaRPr lang="zh-CN" altLang="en-US" sz="2200" dirty="0"/>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428CF830-C407-594A-AE3D-590F6ADA7923}"/>
                  </a:ext>
                </a:extLst>
              </p:cNvPr>
              <p:cNvSpPr txBox="1"/>
              <p:nvPr/>
            </p:nvSpPr>
            <p:spPr>
              <a:xfrm>
                <a:off x="4797851" y="5654978"/>
                <a:ext cx="6406303" cy="923330"/>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Where </a:t>
                </a:r>
                <a14:m>
                  <m:oMath xmlns:m="http://schemas.openxmlformats.org/officeDocument/2006/math">
                    <m:r>
                      <a:rPr lang="zh-CN" altLang="en-US" i="1" dirty="0">
                        <a:latin typeface="Cambria Math" panose="02040503050406030204" pitchFamily="18" charset="0"/>
                      </a:rPr>
                      <m:t>𝑔</m:t>
                    </m:r>
                    <m:d>
                      <m:dPr>
                        <m:ctrlPr>
                          <a:rPr lang="zh-CN" altLang="en-US" i="1" dirty="0">
                            <a:latin typeface="Cambria Math" panose="02040503050406030204" pitchFamily="18" charset="0"/>
                          </a:rPr>
                        </m:ctrlPr>
                      </m:dPr>
                      <m:e>
                        <m:r>
                          <a:rPr lang="zh-CN" altLang="en-US" i="1" dirty="0">
                            <a:latin typeface="Cambria Math" panose="02040503050406030204" pitchFamily="18" charset="0"/>
                          </a:rPr>
                          <m:t>⋅</m:t>
                        </m:r>
                      </m:e>
                    </m:d>
                    <m:r>
                      <a:rPr lang="zh-CN" altLang="en-US" i="1" dirty="0">
                        <a:latin typeface="Cambria Math" panose="02040503050406030204" pitchFamily="18" charset="0"/>
                      </a:rPr>
                      <m:t> </m:t>
                    </m:r>
                  </m:oMath>
                </a14:m>
                <a:r>
                  <a:rPr lang="zh-CN" altLang="en-US" dirty="0">
                    <a:latin typeface="Times New Roman" panose="02020603050405020304" pitchFamily="18" charset="0"/>
                    <a:cs typeface="Times New Roman" panose="02020603050405020304" pitchFamily="18" charset="0"/>
                  </a:rPr>
                  <a:t>denotes a projection head composed of two MLP layers, </a:t>
                </a:r>
                <a14:m>
                  <m:oMath xmlns:m="http://schemas.openxmlformats.org/officeDocument/2006/math">
                    <m:r>
                      <a:rPr lang="zh-CN" altLang="en-US" i="1" dirty="0">
                        <a:latin typeface="Cambria Math" panose="02040503050406030204" pitchFamily="18" charset="0"/>
                      </a:rPr>
                      <m:t>𝜏</m:t>
                    </m:r>
                    <m:r>
                      <a:rPr lang="zh-CN" altLang="en-US" i="1" dirty="0">
                        <a:latin typeface="Cambria Math" panose="02040503050406030204" pitchFamily="18" charset="0"/>
                      </a:rPr>
                      <m:t> </m:t>
                    </m:r>
                  </m:oMath>
                </a14:m>
                <a:r>
                  <a:rPr lang="zh-CN" altLang="en-US" dirty="0">
                    <a:latin typeface="Times New Roman" panose="02020603050405020304" pitchFamily="18" charset="0"/>
                    <a:cs typeface="Times New Roman" panose="02020603050405020304" pitchFamily="18" charset="0"/>
                  </a:rPr>
                  <a:t>is the temperature hyperparameter, and </a:t>
                </a:r>
                <a14:m>
                  <m:oMath xmlns:m="http://schemas.openxmlformats.org/officeDocument/2006/math">
                    <m:r>
                      <a:rPr lang="zh-CN" altLang="en-US" i="1" dirty="0">
                        <a:latin typeface="Cambria Math" panose="02040503050406030204" pitchFamily="18" charset="0"/>
                      </a:rPr>
                      <m:t>𝜆</m:t>
                    </m:r>
                  </m:oMath>
                </a14:m>
                <a:r>
                  <a:rPr lang="zh-CN" altLang="en-US" dirty="0">
                    <a:latin typeface="Times New Roman" panose="02020603050405020304" pitchFamily="18" charset="0"/>
                    <a:cs typeface="Times New Roman" panose="02020603050405020304" pitchFamily="18" charset="0"/>
                  </a:rPr>
                  <a:t> is the balance parameter, which balances the weights of different subspaces.</a:t>
                </a:r>
              </a:p>
            </p:txBody>
          </p:sp>
        </mc:Choice>
        <mc:Fallback xmlns="">
          <p:sp>
            <p:nvSpPr>
              <p:cNvPr id="22" name="文本框 21">
                <a:extLst>
                  <a:ext uri="{FF2B5EF4-FFF2-40B4-BE49-F238E27FC236}">
                    <a16:creationId xmlns:a16="http://schemas.microsoft.com/office/drawing/2014/main" id="{428CF830-C407-594A-AE3D-590F6ADA7923}"/>
                  </a:ext>
                </a:extLst>
              </p:cNvPr>
              <p:cNvSpPr txBox="1">
                <a:spLocks noRot="1" noChangeAspect="1" noMove="1" noResize="1" noEditPoints="1" noAdjustHandles="1" noChangeArrowheads="1" noChangeShapeType="1" noTextEdit="1"/>
              </p:cNvSpPr>
              <p:nvPr/>
            </p:nvSpPr>
            <p:spPr>
              <a:xfrm>
                <a:off x="4797851" y="5654978"/>
                <a:ext cx="6406303" cy="923330"/>
              </a:xfrm>
              <a:prstGeom prst="rect">
                <a:avLst/>
              </a:prstGeom>
              <a:blipFill>
                <a:blip r:embed="rId7"/>
                <a:stretch>
                  <a:fillRect l="-791" t="-2740" r="-2569" b="-10959"/>
                </a:stretch>
              </a:blipFill>
            </p:spPr>
            <p:txBody>
              <a:bodyPr/>
              <a:lstStyle/>
              <a:p>
                <a:r>
                  <a:rPr lang="zh-CN" altLang="en-US">
                    <a:noFill/>
                  </a:rPr>
                  <a:t> </a:t>
                </a:r>
              </a:p>
            </p:txBody>
          </p:sp>
        </mc:Fallback>
      </mc:AlternateContent>
      <p:pic>
        <p:nvPicPr>
          <p:cNvPr id="23" name="Picture 2" descr="Image">
            <a:extLst>
              <a:ext uri="{FF2B5EF4-FFF2-40B4-BE49-F238E27FC236}">
                <a16:creationId xmlns:a16="http://schemas.microsoft.com/office/drawing/2014/main" id="{4F5FBE8D-D98D-1746-8E45-71631EEDD8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DFD8282E-999B-4E4F-8832-B419D6ED44BC}"/>
              </a:ext>
            </a:extLst>
          </p:cNvPr>
          <p:cNvSpPr/>
          <p:nvPr/>
        </p:nvSpPr>
        <p:spPr>
          <a:xfrm>
            <a:off x="175847" y="1320292"/>
            <a:ext cx="2588594" cy="4643444"/>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0" name="直线箭头连接符 9">
            <a:extLst>
              <a:ext uri="{FF2B5EF4-FFF2-40B4-BE49-F238E27FC236}">
                <a16:creationId xmlns:a16="http://schemas.microsoft.com/office/drawing/2014/main" id="{2DD9A1FC-BBF0-FA4E-B66B-5100AAE62D77}"/>
              </a:ext>
            </a:extLst>
          </p:cNvPr>
          <p:cNvCxnSpPr>
            <a:cxnSpLocks/>
            <a:endCxn id="14" idx="1"/>
          </p:cNvCxnSpPr>
          <p:nvPr/>
        </p:nvCxnSpPr>
        <p:spPr>
          <a:xfrm>
            <a:off x="2764440" y="3825722"/>
            <a:ext cx="2033411" cy="136875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94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175846"/>
            <a:ext cx="3256020"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Experiments</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8DE6B196-931B-A14C-8D19-F1679ECFF31D}"/>
              </a:ext>
            </a:extLst>
          </p:cNvPr>
          <p:cNvSpPr txBox="1"/>
          <p:nvPr/>
        </p:nvSpPr>
        <p:spPr>
          <a:xfrm>
            <a:off x="187576" y="957070"/>
            <a:ext cx="4115229" cy="461665"/>
          </a:xfrm>
          <a:prstGeom prst="rect">
            <a:avLst/>
          </a:prstGeom>
          <a:noFill/>
        </p:spPr>
        <p:txBody>
          <a:bodyPr wrap="none" rtlCol="0">
            <a:spAutoFit/>
          </a:bodyPr>
          <a:lstStyle/>
          <a:p>
            <a:r>
              <a:rPr kumimoji="1" lang="en-US" altLang="zh-CN" sz="2400" b="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a:t>
            </a:r>
            <a:r>
              <a:rPr kumimoji="1" lang="en-US" altLang="zh-CN" sz="2400" b="1" dirty="0">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a:t>1. </a:t>
            </a:r>
            <a:r>
              <a:rPr kumimoji="1" lang="zh-CN" altLang="en-US" sz="2400" b="1" dirty="0">
                <a:solidFill>
                  <a:schemeClr val="tx1">
                    <a:lumMod val="85000"/>
                    <a:lumOff val="15000"/>
                  </a:schemeClr>
                </a:solidFill>
                <a:latin typeface="Cambria Math" panose="02040503050406030204" pitchFamily="18" charset="0"/>
                <a:cs typeface="Times New Roman" panose="02020603050405020304" pitchFamily="18" charset="0"/>
              </a:rPr>
              <a:t> </a:t>
            </a:r>
            <a:r>
              <a:rPr kumimoji="1" lang="en-US" altLang="zh-CN" sz="2400" b="1" dirty="0">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a:t>Node</a:t>
            </a:r>
            <a:r>
              <a:rPr kumimoji="1" lang="zh-CN" altLang="en-US" sz="2400" b="1" dirty="0">
                <a:solidFill>
                  <a:schemeClr val="tx1">
                    <a:lumMod val="85000"/>
                    <a:lumOff val="15000"/>
                  </a:schemeClr>
                </a:solidFill>
                <a:latin typeface="Cambria Math" panose="02040503050406030204" pitchFamily="18" charset="0"/>
                <a:cs typeface="Times New Roman" panose="02020603050405020304" pitchFamily="18" charset="0"/>
              </a:rPr>
              <a:t> </a:t>
            </a:r>
            <a:r>
              <a:rPr kumimoji="1" lang="en-US" altLang="zh-CN" sz="2400" b="1" dirty="0">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a:t>Classification</a:t>
            </a:r>
            <a:r>
              <a:rPr kumimoji="1" lang="zh-CN" altLang="en-US" sz="2400" b="1" dirty="0">
                <a:solidFill>
                  <a:schemeClr val="tx1">
                    <a:lumMod val="85000"/>
                    <a:lumOff val="15000"/>
                  </a:schemeClr>
                </a:solidFill>
                <a:latin typeface="Cambria Math" panose="02040503050406030204" pitchFamily="18" charset="0"/>
                <a:cs typeface="Times New Roman" panose="02020603050405020304" pitchFamily="18" charset="0"/>
              </a:rPr>
              <a:t> </a:t>
            </a:r>
            <a:r>
              <a:rPr kumimoji="1" lang="en-US" altLang="zh-CN" sz="2400" b="1" dirty="0">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a:t>Task</a:t>
            </a:r>
            <a:endParaRPr kumimoji="1" lang="zh-CN" altLang="en-US" sz="2400" b="1" dirty="0">
              <a:solidFill>
                <a:srgbClr val="FF0000"/>
              </a:solidFill>
              <a:latin typeface="Cambria Math" panose="020405030504060302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EAB95DF0-55AB-784B-849B-A9874D7881C2}"/>
              </a:ext>
            </a:extLst>
          </p:cNvPr>
          <p:cNvPicPr>
            <a:picLocks noChangeAspect="1"/>
          </p:cNvPicPr>
          <p:nvPr/>
        </p:nvPicPr>
        <p:blipFill>
          <a:blip r:embed="rId3"/>
          <a:stretch>
            <a:fillRect/>
          </a:stretch>
        </p:blipFill>
        <p:spPr>
          <a:xfrm>
            <a:off x="1511300" y="1530350"/>
            <a:ext cx="9169400" cy="3797300"/>
          </a:xfrm>
          <a:prstGeom prst="rect">
            <a:avLst/>
          </a:prstGeom>
        </p:spPr>
      </p:pic>
      <p:sp>
        <p:nvSpPr>
          <p:cNvPr id="5" name="文本框 4">
            <a:extLst>
              <a:ext uri="{FF2B5EF4-FFF2-40B4-BE49-F238E27FC236}">
                <a16:creationId xmlns:a16="http://schemas.microsoft.com/office/drawing/2014/main" id="{03E736C1-6B05-4944-BBA1-1D1B42D988B4}"/>
              </a:ext>
            </a:extLst>
          </p:cNvPr>
          <p:cNvSpPr txBox="1"/>
          <p:nvPr/>
        </p:nvSpPr>
        <p:spPr>
          <a:xfrm>
            <a:off x="1458739" y="5439265"/>
            <a:ext cx="6412046" cy="461665"/>
          </a:xfrm>
          <a:prstGeom prst="rect">
            <a:avLst/>
          </a:prstGeom>
          <a:noFill/>
        </p:spPr>
        <p:txBody>
          <a:bodyPr wrap="square">
            <a:spAutoFit/>
          </a:bodyPr>
          <a:lstStyle/>
          <a:p>
            <a:pPr marL="342900" indent="-342900">
              <a:buFont typeface="Wingdings" pitchFamily="2" charset="2"/>
              <a:buChar char="ü"/>
            </a:pPr>
            <a:r>
              <a:rPr lang="en-US" altLang="zh-CN" sz="2400" dirty="0">
                <a:solidFill>
                  <a:schemeClr val="accent2"/>
                </a:solidFill>
                <a:latin typeface="Cambria Math" panose="02040503050406030204" pitchFamily="18" charset="0"/>
              </a:rPr>
              <a:t>“Self-</a:t>
            </a:r>
            <a:r>
              <a:rPr lang="en" altLang="zh-CN" sz="2400" dirty="0">
                <a:solidFill>
                  <a:schemeClr val="accent2"/>
                </a:solidFill>
                <a:latin typeface="Cambria Math" panose="02040503050406030204" pitchFamily="18" charset="0"/>
              </a:rPr>
              <a:t>supervised </a:t>
            </a:r>
            <a:r>
              <a:rPr lang="zh-CN" altLang="en-US" sz="2400" dirty="0">
                <a:solidFill>
                  <a:schemeClr val="accent2"/>
                </a:solidFill>
                <a:latin typeface="Cambria Math" panose="02040503050406030204" pitchFamily="18" charset="0"/>
              </a:rPr>
              <a:t>Pre-training + Fine-tuning</a:t>
            </a:r>
            <a:r>
              <a:rPr lang="en-US" altLang="zh-CN" sz="2400" dirty="0">
                <a:solidFill>
                  <a:schemeClr val="accent2"/>
                </a:solidFill>
                <a:latin typeface="Cambria Math" panose="02040503050406030204" pitchFamily="18" charset="0"/>
              </a:rPr>
              <a:t>”</a:t>
            </a:r>
            <a:endParaRPr lang="zh-CN" altLang="en-US" sz="2400" dirty="0">
              <a:solidFill>
                <a:schemeClr val="accent2"/>
              </a:solidFill>
              <a:latin typeface="Cambria Math" panose="02040503050406030204" pitchFamily="18" charset="0"/>
            </a:endParaRPr>
          </a:p>
        </p:txBody>
      </p:sp>
      <p:pic>
        <p:nvPicPr>
          <p:cNvPr id="7" name="Picture 2" descr="Image">
            <a:extLst>
              <a:ext uri="{FF2B5EF4-FFF2-40B4-BE49-F238E27FC236}">
                <a16:creationId xmlns:a16="http://schemas.microsoft.com/office/drawing/2014/main" id="{7CD8E7AA-8B06-5641-8BF2-7C6E4BD39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82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175846"/>
            <a:ext cx="3256020"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Experiments</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8DE6B196-931B-A14C-8D19-F1679ECFF31D}"/>
              </a:ext>
            </a:extLst>
          </p:cNvPr>
          <p:cNvSpPr txBox="1"/>
          <p:nvPr/>
        </p:nvSpPr>
        <p:spPr>
          <a:xfrm>
            <a:off x="187576" y="957070"/>
            <a:ext cx="2986459" cy="461665"/>
          </a:xfrm>
          <a:prstGeom prst="rect">
            <a:avLst/>
          </a:prstGeom>
          <a:noFill/>
        </p:spPr>
        <p:txBody>
          <a:bodyPr wrap="none" rtlCol="0">
            <a:spAutoFit/>
          </a:bodyPr>
          <a:lstStyle/>
          <a:p>
            <a:r>
              <a:rPr kumimoji="1" lang="en-US" altLang="zh-CN" sz="2400" b="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##2.</a:t>
            </a:r>
            <a:r>
              <a:rPr kumimoji="1" lang="zh-CN" altLang="en-US" sz="2400" b="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 </a:t>
            </a:r>
            <a:r>
              <a:rPr kumimoji="1" lang="en" altLang="zh-CN" sz="2400" b="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Variant Analysis</a:t>
            </a:r>
            <a:endParaRPr kumimoji="1" lang="zh-CN" altLang="en-US" sz="2400" b="1" dirty="0">
              <a:solidFill>
                <a:srgbClr val="FF0000"/>
              </a:solidFill>
              <a:latin typeface="Cambria Math" panose="020405030504060302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4BE0E4ED-111E-4F43-9531-5D1118250C1D}"/>
              </a:ext>
            </a:extLst>
          </p:cNvPr>
          <p:cNvPicPr>
            <a:picLocks noChangeAspect="1"/>
          </p:cNvPicPr>
          <p:nvPr/>
        </p:nvPicPr>
        <p:blipFill>
          <a:blip r:embed="rId3"/>
          <a:stretch>
            <a:fillRect/>
          </a:stretch>
        </p:blipFill>
        <p:spPr>
          <a:xfrm>
            <a:off x="2538644" y="1657534"/>
            <a:ext cx="6797400" cy="3359747"/>
          </a:xfrm>
          <a:prstGeom prst="rect">
            <a:avLst/>
          </a:prstGeom>
        </p:spPr>
      </p:pic>
      <p:sp>
        <p:nvSpPr>
          <p:cNvPr id="15" name="文本框 14">
            <a:extLst>
              <a:ext uri="{FF2B5EF4-FFF2-40B4-BE49-F238E27FC236}">
                <a16:creationId xmlns:a16="http://schemas.microsoft.com/office/drawing/2014/main" id="{C9AA54CD-6D3D-C849-8337-00F22DCDAF0A}"/>
              </a:ext>
            </a:extLst>
          </p:cNvPr>
          <p:cNvSpPr txBox="1"/>
          <p:nvPr/>
        </p:nvSpPr>
        <p:spPr>
          <a:xfrm>
            <a:off x="1415670" y="5256080"/>
            <a:ext cx="9043348" cy="807016"/>
          </a:xfrm>
          <a:prstGeom prst="rect">
            <a:avLst/>
          </a:prstGeom>
          <a:noFill/>
        </p:spPr>
        <p:txBody>
          <a:bodyPr wrap="square">
            <a:spAutoFit/>
          </a:bodyPr>
          <a:lstStyle/>
          <a:p>
            <a:pPr marL="285750" indent="-285750">
              <a:lnSpc>
                <a:spcPct val="120000"/>
              </a:lnSpc>
              <a:buFont typeface="Wingdings" pitchFamily="2" charset="2"/>
              <a:buChar char="Ø"/>
            </a:pPr>
            <a:r>
              <a:rPr lang="en" altLang="zh-CN" sz="2000" b="0" i="0" dirty="0">
                <a:solidFill>
                  <a:srgbClr val="0D0D0D"/>
                </a:solidFill>
                <a:effectLst/>
                <a:latin typeface="Cambria Math" panose="02040503050406030204" pitchFamily="18" charset="0"/>
                <a:ea typeface="Cambria Math" panose="02040503050406030204" pitchFamily="18" charset="0"/>
              </a:rPr>
              <a:t>Both low-rank and sparse subspaces are beneficial for representation learning</a:t>
            </a:r>
            <a:r>
              <a:rPr lang="en-US" altLang="zh-CN" sz="2000" dirty="0">
                <a:solidFill>
                  <a:srgbClr val="0D0D0D"/>
                </a:solidFill>
                <a:latin typeface="Cambria Math" panose="02040503050406030204" pitchFamily="18" charset="0"/>
                <a:ea typeface="Cambria Math" panose="02040503050406030204" pitchFamily="18" charset="0"/>
              </a:rPr>
              <a:t>.</a:t>
            </a:r>
          </a:p>
          <a:p>
            <a:pPr marL="285750" indent="-285750">
              <a:lnSpc>
                <a:spcPct val="120000"/>
              </a:lnSpc>
              <a:buFont typeface="Wingdings" pitchFamily="2" charset="2"/>
              <a:buChar char="Ø"/>
            </a:pPr>
            <a:r>
              <a:rPr lang="en" altLang="zh-CN" sz="2000" dirty="0">
                <a:latin typeface="Cambria Math" panose="02040503050406030204" pitchFamily="18" charset="0"/>
              </a:rPr>
              <a:t>The noise subspace can help deal with low-quality noise.</a:t>
            </a:r>
            <a:endParaRPr lang="zh-CN" altLang="en-US" sz="2000" dirty="0">
              <a:latin typeface="Cambria Math" panose="02040503050406030204" pitchFamily="18" charset="0"/>
            </a:endParaRPr>
          </a:p>
        </p:txBody>
      </p:sp>
      <p:pic>
        <p:nvPicPr>
          <p:cNvPr id="17" name="Picture 2" descr="Image">
            <a:extLst>
              <a:ext uri="{FF2B5EF4-FFF2-40B4-BE49-F238E27FC236}">
                <a16:creationId xmlns:a16="http://schemas.microsoft.com/office/drawing/2014/main" id="{0AA4048A-D923-B348-9B9A-C0CD3CD20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277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175846"/>
            <a:ext cx="3256020"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Experiments</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8DE6B196-931B-A14C-8D19-F1679ECFF31D}"/>
              </a:ext>
            </a:extLst>
          </p:cNvPr>
          <p:cNvSpPr txBox="1"/>
          <p:nvPr/>
        </p:nvSpPr>
        <p:spPr>
          <a:xfrm>
            <a:off x="187576" y="957070"/>
            <a:ext cx="3200363" cy="461665"/>
          </a:xfrm>
          <a:prstGeom prst="rect">
            <a:avLst/>
          </a:prstGeom>
          <a:noFill/>
        </p:spPr>
        <p:txBody>
          <a:bodyPr wrap="none" rtlCol="0">
            <a:spAutoFit/>
          </a:bodyPr>
          <a:lstStyle/>
          <a:p>
            <a:r>
              <a:rPr kumimoji="1" lang="en-US" altLang="zh-CN" sz="2400" b="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##3.</a:t>
            </a:r>
            <a:r>
              <a:rPr kumimoji="1" lang="zh-CN" altLang="en-US" sz="2400" b="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 </a:t>
            </a:r>
            <a:r>
              <a:rPr kumimoji="1" lang="en" altLang="zh-CN" sz="2400" b="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Property Analysis</a:t>
            </a:r>
            <a:endParaRPr kumimoji="1" lang="zh-CN" altLang="en-US" sz="2400" b="1" dirty="0">
              <a:solidFill>
                <a:srgbClr val="FF0000"/>
              </a:solidFill>
              <a:latin typeface="Cambria Math" panose="020405030504060302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946C293A-24CB-9845-B274-3FE618C7CC4F}"/>
              </a:ext>
            </a:extLst>
          </p:cNvPr>
          <p:cNvPicPr>
            <a:picLocks noChangeAspect="1"/>
          </p:cNvPicPr>
          <p:nvPr/>
        </p:nvPicPr>
        <p:blipFill rotWithShape="1">
          <a:blip r:embed="rId3"/>
          <a:srcRect r="49617" b="16243"/>
          <a:stretch/>
        </p:blipFill>
        <p:spPr>
          <a:xfrm>
            <a:off x="0" y="1491832"/>
            <a:ext cx="4193513" cy="3520843"/>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0813862-AE80-1942-A490-C4B6996153FC}"/>
                  </a:ext>
                </a:extLst>
              </p:cNvPr>
              <p:cNvSpPr txBox="1"/>
              <p:nvPr/>
            </p:nvSpPr>
            <p:spPr>
              <a:xfrm>
                <a:off x="4464828" y="1637048"/>
                <a:ext cx="7436019" cy="2653675"/>
              </a:xfrm>
              <a:prstGeom prst="rect">
                <a:avLst/>
              </a:prstGeom>
              <a:noFill/>
            </p:spPr>
            <p:txBody>
              <a:bodyPr wrap="square">
                <a:spAutoFit/>
              </a:bodyPr>
              <a:lstStyle/>
              <a:p>
                <a:pPr>
                  <a:lnSpc>
                    <a:spcPct val="120000"/>
                  </a:lnSpc>
                </a:pPr>
                <a:r>
                  <a:rPr lang="zh-CN" altLang="en-US" sz="2000" dirty="0">
                    <a:latin typeface="Cambria Math" panose="02040503050406030204" pitchFamily="18" charset="0"/>
                  </a:rPr>
                  <a:t>The impact of noise intensity is studied by adjusting the noise rate </a:t>
                </a:r>
                <a14:m>
                  <m:oMath xmlns:m="http://schemas.openxmlformats.org/officeDocument/2006/math">
                    <m:r>
                      <a:rPr lang="zh-CN" altLang="en-US" sz="2000" i="1" dirty="0" smtClean="0">
                        <a:latin typeface="Cambria Math" panose="02040503050406030204" pitchFamily="18" charset="0"/>
                      </a:rPr>
                      <m:t>𝜔</m:t>
                    </m:r>
                  </m:oMath>
                </a14:m>
                <a:r>
                  <a:rPr lang="zh-CN" altLang="en-US" sz="2000" dirty="0">
                    <a:latin typeface="Cambria Math" panose="02040503050406030204" pitchFamily="18" charset="0"/>
                  </a:rPr>
                  <a:t> of the enhanced Cora dataset, as shown in the figur</a:t>
                </a:r>
                <a:r>
                  <a:rPr lang="en-US" altLang="zh-CN" sz="2000" dirty="0">
                    <a:latin typeface="Cambria Math" panose="02040503050406030204" pitchFamily="18" charset="0"/>
                  </a:rPr>
                  <a:t>e:</a:t>
                </a:r>
              </a:p>
              <a:p>
                <a:pPr>
                  <a:lnSpc>
                    <a:spcPct val="120000"/>
                  </a:lnSpc>
                </a:pPr>
                <a:endParaRPr lang="en-US" altLang="zh-CN" sz="2000" dirty="0">
                  <a:latin typeface="Cambria Math" panose="02040503050406030204" pitchFamily="18" charset="0"/>
                </a:endParaRPr>
              </a:p>
              <a:p>
                <a:pPr marL="285750" indent="-285750">
                  <a:lnSpc>
                    <a:spcPct val="120000"/>
                  </a:lnSpc>
                  <a:buFont typeface="Wingdings" pitchFamily="2" charset="2"/>
                  <a:buChar char="Ø"/>
                </a:pPr>
                <a:r>
                  <a:rPr lang="en" altLang="zh-CN" sz="2000" dirty="0">
                    <a:latin typeface="Cambria Math" panose="02040503050406030204" pitchFamily="18" charset="0"/>
                  </a:rPr>
                  <a:t>Excessive or insufficient noise can hinder contrastive learning.</a:t>
                </a:r>
              </a:p>
              <a:p>
                <a:pPr marL="285750" indent="-285750">
                  <a:lnSpc>
                    <a:spcPct val="120000"/>
                  </a:lnSpc>
                  <a:buFont typeface="Wingdings" pitchFamily="2" charset="2"/>
                  <a:buChar char="Ø"/>
                </a:pPr>
                <a:r>
                  <a:rPr lang="en" altLang="zh-CN" sz="2000" b="0" i="0" dirty="0">
                    <a:solidFill>
                      <a:srgbClr val="0D0D0D"/>
                    </a:solidFill>
                    <a:effectLst/>
                    <a:latin typeface="Söhne"/>
                  </a:rPr>
                  <a:t>Moderate noise intensity can also benefit regularization, preventing model overfitting. </a:t>
                </a:r>
                <a:endParaRPr lang="en" altLang="zh-CN" sz="2000" dirty="0">
                  <a:latin typeface="Cambria Math" panose="02040503050406030204" pitchFamily="18" charset="0"/>
                </a:endParaRPr>
              </a:p>
              <a:p>
                <a:pPr marL="285750" indent="-285750">
                  <a:lnSpc>
                    <a:spcPct val="120000"/>
                  </a:lnSpc>
                  <a:buFont typeface="Wingdings" pitchFamily="2" charset="2"/>
                  <a:buChar char="Ø"/>
                </a:pPr>
                <a:endParaRPr lang="zh-CN" altLang="en-US" sz="2000" dirty="0">
                  <a:latin typeface="Cambria Math" panose="02040503050406030204" pitchFamily="18" charset="0"/>
                </a:endParaRPr>
              </a:p>
            </p:txBody>
          </p:sp>
        </mc:Choice>
        <mc:Fallback xmlns="">
          <p:sp>
            <p:nvSpPr>
              <p:cNvPr id="7" name="文本框 6">
                <a:extLst>
                  <a:ext uri="{FF2B5EF4-FFF2-40B4-BE49-F238E27FC236}">
                    <a16:creationId xmlns:a16="http://schemas.microsoft.com/office/drawing/2014/main" id="{10813862-AE80-1942-A490-C4B6996153FC}"/>
                  </a:ext>
                </a:extLst>
              </p:cNvPr>
              <p:cNvSpPr txBox="1">
                <a:spLocks noRot="1" noChangeAspect="1" noMove="1" noResize="1" noEditPoints="1" noAdjustHandles="1" noChangeArrowheads="1" noChangeShapeType="1" noTextEdit="1"/>
              </p:cNvSpPr>
              <p:nvPr/>
            </p:nvSpPr>
            <p:spPr>
              <a:xfrm>
                <a:off x="4464828" y="1637048"/>
                <a:ext cx="7436019" cy="2653675"/>
              </a:xfrm>
              <a:prstGeom prst="rect">
                <a:avLst/>
              </a:prstGeom>
              <a:blipFill>
                <a:blip r:embed="rId4"/>
                <a:stretch>
                  <a:fillRect l="-853"/>
                </a:stretch>
              </a:blipFill>
            </p:spPr>
            <p:txBody>
              <a:bodyPr/>
              <a:lstStyle/>
              <a:p>
                <a:r>
                  <a:rPr lang="zh-CN" altLang="en-US">
                    <a:noFill/>
                  </a:rPr>
                  <a:t> </a:t>
                </a:r>
              </a:p>
            </p:txBody>
          </p:sp>
        </mc:Fallback>
      </mc:AlternateContent>
      <p:pic>
        <p:nvPicPr>
          <p:cNvPr id="8" name="Picture 2" descr="Image">
            <a:extLst>
              <a:ext uri="{FF2B5EF4-FFF2-40B4-BE49-F238E27FC236}">
                <a16:creationId xmlns:a16="http://schemas.microsoft.com/office/drawing/2014/main" id="{6082657F-2B67-554A-A13B-DBDA26FDB9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772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175846"/>
            <a:ext cx="3256020"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Experiments</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8DE6B196-931B-A14C-8D19-F1679ECFF31D}"/>
              </a:ext>
            </a:extLst>
          </p:cNvPr>
          <p:cNvSpPr txBox="1"/>
          <p:nvPr/>
        </p:nvSpPr>
        <p:spPr>
          <a:xfrm>
            <a:off x="187576" y="957070"/>
            <a:ext cx="3200363" cy="461665"/>
          </a:xfrm>
          <a:prstGeom prst="rect">
            <a:avLst/>
          </a:prstGeom>
          <a:noFill/>
        </p:spPr>
        <p:txBody>
          <a:bodyPr wrap="none" rtlCol="0">
            <a:spAutoFit/>
          </a:bodyPr>
          <a:lstStyle/>
          <a:p>
            <a:r>
              <a:rPr kumimoji="1" lang="en-US" altLang="zh-CN" sz="2400" b="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##3.</a:t>
            </a:r>
            <a:r>
              <a:rPr kumimoji="1" lang="zh-CN" altLang="en-US" sz="2400" b="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 </a:t>
            </a:r>
            <a:r>
              <a:rPr kumimoji="1" lang="en" altLang="zh-CN" sz="2400" b="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Property Analysis</a:t>
            </a:r>
            <a:endParaRPr kumimoji="1" lang="zh-CN" altLang="en-US" sz="2400" b="1" dirty="0">
              <a:solidFill>
                <a:srgbClr val="FF0000"/>
              </a:solidFill>
              <a:latin typeface="Cambria Math" panose="020405030504060302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946C293A-24CB-9845-B274-3FE618C7CC4F}"/>
              </a:ext>
            </a:extLst>
          </p:cNvPr>
          <p:cNvPicPr>
            <a:picLocks noChangeAspect="1"/>
          </p:cNvPicPr>
          <p:nvPr/>
        </p:nvPicPr>
        <p:blipFill rotWithShape="1">
          <a:blip r:embed="rId3"/>
          <a:srcRect l="50026" b="16597"/>
          <a:stretch/>
        </p:blipFill>
        <p:spPr>
          <a:xfrm>
            <a:off x="187576" y="1617805"/>
            <a:ext cx="3858511" cy="3252325"/>
          </a:xfrm>
          <a:prstGeom prst="rect">
            <a:avLst/>
          </a:prstGeom>
        </p:spPr>
      </p:pic>
      <p:sp>
        <p:nvSpPr>
          <p:cNvPr id="5" name="文本框 4">
            <a:extLst>
              <a:ext uri="{FF2B5EF4-FFF2-40B4-BE49-F238E27FC236}">
                <a16:creationId xmlns:a16="http://schemas.microsoft.com/office/drawing/2014/main" id="{6E05A3C4-1D57-7A43-9A33-8E837A302E25}"/>
              </a:ext>
            </a:extLst>
          </p:cNvPr>
          <p:cNvSpPr txBox="1"/>
          <p:nvPr/>
        </p:nvSpPr>
        <p:spPr>
          <a:xfrm>
            <a:off x="4150930" y="1698287"/>
            <a:ext cx="7853494" cy="1545680"/>
          </a:xfrm>
          <a:prstGeom prst="rect">
            <a:avLst/>
          </a:prstGeom>
          <a:noFill/>
        </p:spPr>
        <p:txBody>
          <a:bodyPr wrap="square">
            <a:spAutoFit/>
          </a:bodyPr>
          <a:lstStyle/>
          <a:p>
            <a:pPr>
              <a:lnSpc>
                <a:spcPct val="120000"/>
              </a:lnSpc>
            </a:pPr>
            <a:r>
              <a:rPr lang="en" altLang="zh-CN" sz="2000" dirty="0">
                <a:latin typeface="Cambria Math" panose="02040503050406030204" pitchFamily="18" charset="0"/>
                <a:ea typeface="Cambria Math" panose="02040503050406030204" pitchFamily="18" charset="0"/>
              </a:rPr>
              <a:t>The left image analyzes the impact of the decomposition error</a:t>
            </a:r>
            <a:r>
              <a:rPr lang="zh-CN" altLang="en-US" sz="2000" dirty="0">
                <a:latin typeface="Cambria Math" panose="02040503050406030204" pitchFamily="18" charset="0"/>
              </a:rPr>
              <a:t> </a:t>
            </a:r>
            <a:r>
              <a:rPr lang="el-GR" altLang="zh-CN" sz="2000" b="1" dirty="0">
                <a:latin typeface="Cambria Math" panose="02040503050406030204" pitchFamily="18" charset="0"/>
                <a:ea typeface="Cambria Math" panose="02040503050406030204" pitchFamily="18" charset="0"/>
              </a:rPr>
              <a:t>ϵ</a:t>
            </a:r>
            <a:r>
              <a:rPr lang="el-GR" altLang="zh-CN" sz="2000" dirty="0">
                <a:latin typeface="Cambria Math" panose="02040503050406030204" pitchFamily="18" charset="0"/>
                <a:ea typeface="Cambria Math" panose="02040503050406030204" pitchFamily="18" charset="0"/>
              </a:rPr>
              <a:t> </a:t>
            </a:r>
            <a:r>
              <a:rPr lang="en" altLang="zh-CN" sz="2000" dirty="0">
                <a:latin typeface="Cambria Math" panose="02040503050406030204" pitchFamily="18" charset="0"/>
                <a:ea typeface="Cambria Math" panose="02040503050406030204" pitchFamily="18" charset="0"/>
              </a:rPr>
              <a:t>on classification accuracy, reflecting the quality of the subspace decomposition.</a:t>
            </a:r>
          </a:p>
          <a:p>
            <a:pPr>
              <a:lnSpc>
                <a:spcPct val="120000"/>
              </a:lnSpc>
            </a:pPr>
            <a:endParaRPr lang="en-US" altLang="zh-CN" sz="2000" dirty="0">
              <a:latin typeface="Cambria Math" panose="02040503050406030204" pitchFamily="18" charset="0"/>
              <a:ea typeface="Cambria Math" panose="02040503050406030204" pitchFamily="18" charset="0"/>
            </a:endParaRPr>
          </a:p>
        </p:txBody>
      </p:sp>
      <p:sp>
        <p:nvSpPr>
          <p:cNvPr id="7" name="文本框 6">
            <a:extLst>
              <a:ext uri="{FF2B5EF4-FFF2-40B4-BE49-F238E27FC236}">
                <a16:creationId xmlns:a16="http://schemas.microsoft.com/office/drawing/2014/main" id="{5EC6439B-60D7-C94F-AB4A-CC424E00A22D}"/>
              </a:ext>
            </a:extLst>
          </p:cNvPr>
          <p:cNvSpPr txBox="1"/>
          <p:nvPr/>
        </p:nvSpPr>
        <p:spPr>
          <a:xfrm>
            <a:off x="4150930" y="3243967"/>
            <a:ext cx="7395076" cy="807016"/>
          </a:xfrm>
          <a:prstGeom prst="rect">
            <a:avLst/>
          </a:prstGeom>
          <a:noFill/>
        </p:spPr>
        <p:txBody>
          <a:bodyPr wrap="square">
            <a:spAutoFit/>
          </a:bodyPr>
          <a:lstStyle/>
          <a:p>
            <a:pPr marL="285750" indent="-285750">
              <a:lnSpc>
                <a:spcPct val="120000"/>
              </a:lnSpc>
              <a:buFont typeface="Wingdings" pitchFamily="2" charset="2"/>
              <a:buChar char="Ø"/>
            </a:pPr>
            <a:r>
              <a:rPr lang="en" altLang="zh-CN" sz="2000" dirty="0">
                <a:solidFill>
                  <a:schemeClr val="accent1">
                    <a:lumMod val="50000"/>
                  </a:schemeClr>
                </a:solidFill>
                <a:latin typeface="Cambria Math" panose="02040503050406030204" pitchFamily="18" charset="0"/>
                <a:ea typeface="Cambria Math" panose="02040503050406030204" pitchFamily="18" charset="0"/>
              </a:rPr>
              <a:t>The smaller the decomposition error </a:t>
            </a:r>
            <a:r>
              <a:rPr lang="el-GR" altLang="zh-CN" sz="2000" dirty="0">
                <a:solidFill>
                  <a:schemeClr val="accent1">
                    <a:lumMod val="50000"/>
                  </a:schemeClr>
                </a:solidFill>
                <a:latin typeface="Cambria Math" panose="02040503050406030204" pitchFamily="18" charset="0"/>
                <a:ea typeface="Cambria Math" panose="02040503050406030204" pitchFamily="18" charset="0"/>
              </a:rPr>
              <a:t>ϵ, </a:t>
            </a:r>
            <a:r>
              <a:rPr lang="en" altLang="zh-CN" sz="2000" dirty="0">
                <a:solidFill>
                  <a:schemeClr val="accent1">
                    <a:lumMod val="50000"/>
                  </a:schemeClr>
                </a:solidFill>
                <a:latin typeface="Cambria Math" panose="02040503050406030204" pitchFamily="18" charset="0"/>
                <a:ea typeface="Cambria Math" panose="02040503050406030204" pitchFamily="18" charset="0"/>
              </a:rPr>
              <a:t>the higher the quality of the subspace, and the better the classification accuracy</a:t>
            </a:r>
            <a:endParaRPr lang="zh-CN" altLang="en-US" sz="2000" dirty="0">
              <a:solidFill>
                <a:schemeClr val="accent1">
                  <a:lumMod val="50000"/>
                </a:schemeClr>
              </a:solidFill>
              <a:latin typeface="Cambria Math" panose="02040503050406030204" pitchFamily="18" charset="0"/>
            </a:endParaRPr>
          </a:p>
        </p:txBody>
      </p:sp>
      <p:pic>
        <p:nvPicPr>
          <p:cNvPr id="8" name="Picture 2" descr="Image">
            <a:extLst>
              <a:ext uri="{FF2B5EF4-FFF2-40B4-BE49-F238E27FC236}">
                <a16:creationId xmlns:a16="http://schemas.microsoft.com/office/drawing/2014/main" id="{99FFBD66-CFBF-6146-9B48-0633A5655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516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a:extLst>
              <a:ext uri="{FF2B5EF4-FFF2-40B4-BE49-F238E27FC236}">
                <a16:creationId xmlns:a16="http://schemas.microsoft.com/office/drawing/2014/main" id="{9395E0D6-9C28-CD4A-BC8B-CAB4540BA176}"/>
              </a:ext>
            </a:extLst>
          </p:cNvPr>
          <p:cNvSpPr txBox="1">
            <a:spLocks/>
          </p:cNvSpPr>
          <p:nvPr/>
        </p:nvSpPr>
        <p:spPr>
          <a:xfrm>
            <a:off x="1524000" y="1122363"/>
            <a:ext cx="9144000" cy="1655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altLang="zh-CN" sz="6000" b="1" kern="1200">
                <a:solidFill>
                  <a:srgbClr val="C0000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 altLang="zh-CN" sz="7200" b="1" i="0" u="none" strike="noStrike" kern="1200" cap="none" spc="0" normalizeH="0" baseline="0" noProof="0" dirty="0">
                <a:ln>
                  <a:noFill/>
                </a:ln>
                <a:solidFill>
                  <a:schemeClr val="accent2">
                    <a:lumMod val="75000"/>
                  </a:schemeClr>
                </a:solidFill>
                <a:effectLst/>
                <a:uLnTx/>
                <a:uFillTx/>
                <a:latin typeface="Times New Roman"/>
                <a:ea typeface="宋体"/>
                <a:cs typeface="+mj-cs"/>
              </a:rPr>
              <a:t>Thanks!</a:t>
            </a:r>
          </a:p>
        </p:txBody>
      </p:sp>
      <p:sp>
        <p:nvSpPr>
          <p:cNvPr id="6" name="副标题 4">
            <a:extLst>
              <a:ext uri="{FF2B5EF4-FFF2-40B4-BE49-F238E27FC236}">
                <a16:creationId xmlns:a16="http://schemas.microsoft.com/office/drawing/2014/main" id="{866D2F66-CB06-2A4E-8382-73DC0DBFB8E8}"/>
              </a:ext>
            </a:extLst>
          </p:cNvPr>
          <p:cNvSpPr>
            <a:spLocks noGrp="1"/>
          </p:cNvSpPr>
          <p:nvPr>
            <p:ph type="subTitle" idx="1"/>
          </p:nvPr>
        </p:nvSpPr>
        <p:spPr>
          <a:xfrm>
            <a:off x="1524000" y="3429000"/>
            <a:ext cx="9144000" cy="1655762"/>
          </a:xfrm>
        </p:spPr>
        <p:txBody>
          <a:bodyPr/>
          <a:lstStyle/>
          <a:p>
            <a:r>
              <a:rPr lang="en-US" altLang="zh-Hans" sz="2400" dirty="0"/>
              <a:t>Contact:</a:t>
            </a:r>
            <a:br>
              <a:rPr lang="en-US" altLang="zh-Hans" sz="2400" dirty="0"/>
            </a:br>
            <a:r>
              <a:rPr lang="en-US" altLang="zh-CN" sz="2400" dirty="0">
                <a:hlinkClick r:id="rId2"/>
              </a:rPr>
              <a:t>zhanggehang@iie.ac.cn</a:t>
            </a:r>
            <a:endParaRPr lang="en-US" altLang="zh-CN" sz="2400" dirty="0"/>
          </a:p>
          <a:p>
            <a:r>
              <a:rPr lang="en-US" altLang="zh-CN" dirty="0">
                <a:hlinkClick r:id="rId3"/>
              </a:rPr>
              <a:t>shengjiawei@iie.ac.cn</a:t>
            </a:r>
            <a:endParaRPr lang="en-US" altLang="zh-CN" dirty="0"/>
          </a:p>
          <a:p>
            <a:endParaRPr lang="zh-CN" altLang="en-US" dirty="0"/>
          </a:p>
        </p:txBody>
      </p:sp>
    </p:spTree>
    <p:extLst>
      <p:ext uri="{BB962C8B-B14F-4D97-AF65-F5344CB8AC3E}">
        <p14:creationId xmlns:p14="http://schemas.microsoft.com/office/powerpoint/2010/main" val="163214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175846"/>
            <a:ext cx="3154453"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Background</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70470AA3-16F2-1541-B90E-0F3759841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471" y="2432214"/>
            <a:ext cx="3716978" cy="209080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5D0B95DA-AA05-414D-A3B5-1A252089A828}"/>
              </a:ext>
            </a:extLst>
          </p:cNvPr>
          <p:cNvPicPr>
            <a:picLocks noChangeAspect="1"/>
          </p:cNvPicPr>
          <p:nvPr/>
        </p:nvPicPr>
        <p:blipFill>
          <a:blip r:embed="rId4"/>
          <a:stretch>
            <a:fillRect/>
          </a:stretch>
        </p:blipFill>
        <p:spPr>
          <a:xfrm>
            <a:off x="877188" y="2432214"/>
            <a:ext cx="2453111" cy="2376000"/>
          </a:xfrm>
          <a:prstGeom prst="rect">
            <a:avLst/>
          </a:prstGeom>
        </p:spPr>
      </p:pic>
      <p:pic>
        <p:nvPicPr>
          <p:cNvPr id="7" name="图片 6">
            <a:extLst>
              <a:ext uri="{FF2B5EF4-FFF2-40B4-BE49-F238E27FC236}">
                <a16:creationId xmlns:a16="http://schemas.microsoft.com/office/drawing/2014/main" id="{A8DA825D-19F2-B940-9BC7-D7F522A09C84}"/>
              </a:ext>
            </a:extLst>
          </p:cNvPr>
          <p:cNvPicPr>
            <a:picLocks noChangeAspect="1"/>
          </p:cNvPicPr>
          <p:nvPr/>
        </p:nvPicPr>
        <p:blipFill>
          <a:blip r:embed="rId5"/>
          <a:stretch>
            <a:fillRect/>
          </a:stretch>
        </p:blipFill>
        <p:spPr>
          <a:xfrm>
            <a:off x="7429621" y="2269092"/>
            <a:ext cx="4499716" cy="2417044"/>
          </a:xfrm>
          <a:prstGeom prst="rect">
            <a:avLst/>
          </a:prstGeom>
        </p:spPr>
      </p:pic>
      <p:sp>
        <p:nvSpPr>
          <p:cNvPr id="8" name="文本框 7">
            <a:extLst>
              <a:ext uri="{FF2B5EF4-FFF2-40B4-BE49-F238E27FC236}">
                <a16:creationId xmlns:a16="http://schemas.microsoft.com/office/drawing/2014/main" id="{4FEC2E2E-03DD-DC4C-BBCD-973A6682DB80}"/>
              </a:ext>
            </a:extLst>
          </p:cNvPr>
          <p:cNvSpPr txBox="1"/>
          <p:nvPr/>
        </p:nvSpPr>
        <p:spPr>
          <a:xfrm>
            <a:off x="1219911" y="4808214"/>
            <a:ext cx="1767663" cy="369332"/>
          </a:xfrm>
          <a:prstGeom prst="rect">
            <a:avLst/>
          </a:prstGeom>
          <a:noFill/>
        </p:spPr>
        <p:txBody>
          <a:bodyPr wrap="none" rtlCol="0">
            <a:spAutoFit/>
          </a:bodyPr>
          <a:lstStyle/>
          <a:p>
            <a:r>
              <a:rPr kumimoji="1" lang="en-US" altLang="zh-CN" dirty="0">
                <a:solidFill>
                  <a:schemeClr val="accent2"/>
                </a:solidFill>
                <a:latin typeface="Cambria Math" panose="02040503050406030204" pitchFamily="18" charset="0"/>
                <a:ea typeface="Cambria Math" panose="02040503050406030204" pitchFamily="18" charset="0"/>
              </a:rPr>
              <a:t>(a)</a:t>
            </a:r>
            <a:r>
              <a:rPr kumimoji="1" lang="zh-CN" altLang="en-US" dirty="0">
                <a:solidFill>
                  <a:schemeClr val="accent2"/>
                </a:solidFill>
                <a:latin typeface="Cambria Math" panose="02040503050406030204" pitchFamily="18" charset="0"/>
              </a:rPr>
              <a:t> </a:t>
            </a:r>
            <a:r>
              <a:rPr kumimoji="1" lang="en-US" altLang="zh-CN" dirty="0">
                <a:solidFill>
                  <a:schemeClr val="accent2"/>
                </a:solidFill>
                <a:latin typeface="Cambria Math" panose="02040503050406030204" pitchFamily="18" charset="0"/>
                <a:ea typeface="Cambria Math" panose="02040503050406030204" pitchFamily="18" charset="0"/>
              </a:rPr>
              <a:t>Social</a:t>
            </a:r>
            <a:r>
              <a:rPr kumimoji="1" lang="zh-CN" altLang="en-US" dirty="0">
                <a:solidFill>
                  <a:schemeClr val="accent2"/>
                </a:solidFill>
                <a:latin typeface="Cambria Math" panose="02040503050406030204" pitchFamily="18" charset="0"/>
              </a:rPr>
              <a:t> </a:t>
            </a:r>
            <a:r>
              <a:rPr kumimoji="1" lang="en-US" altLang="zh-CN" dirty="0">
                <a:solidFill>
                  <a:schemeClr val="accent2"/>
                </a:solidFill>
                <a:latin typeface="Cambria Math" panose="02040503050406030204" pitchFamily="18" charset="0"/>
                <a:ea typeface="Cambria Math" panose="02040503050406030204" pitchFamily="18" charset="0"/>
              </a:rPr>
              <a:t>Graph</a:t>
            </a:r>
            <a:endParaRPr kumimoji="1" lang="zh-CN" altLang="en-US" dirty="0">
              <a:solidFill>
                <a:schemeClr val="accent2"/>
              </a:solidFill>
              <a:latin typeface="Cambria Math" panose="02040503050406030204" pitchFamily="18" charset="0"/>
            </a:endParaRPr>
          </a:p>
        </p:txBody>
      </p:sp>
      <p:sp>
        <p:nvSpPr>
          <p:cNvPr id="9" name="文本框 8">
            <a:extLst>
              <a:ext uri="{FF2B5EF4-FFF2-40B4-BE49-F238E27FC236}">
                <a16:creationId xmlns:a16="http://schemas.microsoft.com/office/drawing/2014/main" id="{16D7343E-8D5C-FE46-B46A-49948641971B}"/>
              </a:ext>
            </a:extLst>
          </p:cNvPr>
          <p:cNvSpPr txBox="1"/>
          <p:nvPr/>
        </p:nvSpPr>
        <p:spPr>
          <a:xfrm>
            <a:off x="4226118" y="4808214"/>
            <a:ext cx="2307683" cy="369332"/>
          </a:xfrm>
          <a:prstGeom prst="rect">
            <a:avLst/>
          </a:prstGeom>
          <a:noFill/>
        </p:spPr>
        <p:txBody>
          <a:bodyPr wrap="none" rtlCol="0">
            <a:spAutoFit/>
          </a:bodyPr>
          <a:lstStyle/>
          <a:p>
            <a:r>
              <a:rPr kumimoji="1" lang="en-US" altLang="zh-CN" dirty="0">
                <a:solidFill>
                  <a:schemeClr val="accent2"/>
                </a:solidFill>
                <a:latin typeface="Cambria Math" panose="02040503050406030204" pitchFamily="18" charset="0"/>
                <a:ea typeface="Cambria Math" panose="02040503050406030204" pitchFamily="18" charset="0"/>
              </a:rPr>
              <a:t>(b)</a:t>
            </a:r>
            <a:r>
              <a:rPr kumimoji="1" lang="zh-CN" altLang="en-US" dirty="0">
                <a:solidFill>
                  <a:schemeClr val="accent2"/>
                </a:solidFill>
                <a:latin typeface="Cambria Math" panose="02040503050406030204" pitchFamily="18" charset="0"/>
              </a:rPr>
              <a:t> </a:t>
            </a:r>
            <a:r>
              <a:rPr kumimoji="1" lang="en-US" altLang="zh-CN" dirty="0">
                <a:solidFill>
                  <a:schemeClr val="accent2"/>
                </a:solidFill>
                <a:latin typeface="Cambria Math" panose="02040503050406030204" pitchFamily="18" charset="0"/>
                <a:ea typeface="Cambria Math" panose="02040503050406030204" pitchFamily="18" charset="0"/>
              </a:rPr>
              <a:t>Knowledge</a:t>
            </a:r>
            <a:r>
              <a:rPr kumimoji="1" lang="zh-CN" altLang="en-US" dirty="0">
                <a:solidFill>
                  <a:schemeClr val="accent2"/>
                </a:solidFill>
                <a:latin typeface="Cambria Math" panose="02040503050406030204" pitchFamily="18" charset="0"/>
              </a:rPr>
              <a:t> </a:t>
            </a:r>
            <a:r>
              <a:rPr kumimoji="1" lang="en-US" altLang="zh-CN" dirty="0">
                <a:solidFill>
                  <a:schemeClr val="accent2"/>
                </a:solidFill>
                <a:latin typeface="Cambria Math" panose="02040503050406030204" pitchFamily="18" charset="0"/>
                <a:ea typeface="Cambria Math" panose="02040503050406030204" pitchFamily="18" charset="0"/>
              </a:rPr>
              <a:t>Graph</a:t>
            </a:r>
            <a:endParaRPr kumimoji="1" lang="zh-CN" altLang="en-US" dirty="0">
              <a:solidFill>
                <a:schemeClr val="accent2"/>
              </a:solidFill>
              <a:latin typeface="Cambria Math" panose="02040503050406030204" pitchFamily="18" charset="0"/>
            </a:endParaRPr>
          </a:p>
        </p:txBody>
      </p:sp>
      <p:sp>
        <p:nvSpPr>
          <p:cNvPr id="10" name="文本框 9">
            <a:extLst>
              <a:ext uri="{FF2B5EF4-FFF2-40B4-BE49-F238E27FC236}">
                <a16:creationId xmlns:a16="http://schemas.microsoft.com/office/drawing/2014/main" id="{98AA32EF-0753-9947-834B-B00FCF697A85}"/>
              </a:ext>
            </a:extLst>
          </p:cNvPr>
          <p:cNvSpPr txBox="1"/>
          <p:nvPr/>
        </p:nvSpPr>
        <p:spPr>
          <a:xfrm>
            <a:off x="8398444" y="4808214"/>
            <a:ext cx="2165208" cy="369332"/>
          </a:xfrm>
          <a:prstGeom prst="rect">
            <a:avLst/>
          </a:prstGeom>
          <a:noFill/>
        </p:spPr>
        <p:txBody>
          <a:bodyPr wrap="none" rtlCol="0">
            <a:spAutoFit/>
          </a:bodyPr>
          <a:lstStyle/>
          <a:p>
            <a:r>
              <a:rPr kumimoji="1" lang="en-US" altLang="zh-CN" dirty="0">
                <a:solidFill>
                  <a:schemeClr val="accent2"/>
                </a:solidFill>
                <a:latin typeface="Cambria Math" panose="02040503050406030204" pitchFamily="18" charset="0"/>
                <a:ea typeface="Cambria Math" panose="02040503050406030204" pitchFamily="18" charset="0"/>
              </a:rPr>
              <a:t>(c)</a:t>
            </a:r>
            <a:r>
              <a:rPr kumimoji="1" lang="zh-CN" altLang="en-US" dirty="0">
                <a:solidFill>
                  <a:schemeClr val="accent2"/>
                </a:solidFill>
                <a:latin typeface="Cambria Math" panose="02040503050406030204" pitchFamily="18" charset="0"/>
              </a:rPr>
              <a:t> </a:t>
            </a:r>
            <a:r>
              <a:rPr kumimoji="1" lang="en-US" altLang="zh-CN" dirty="0">
                <a:solidFill>
                  <a:schemeClr val="accent2"/>
                </a:solidFill>
                <a:latin typeface="Cambria Math" panose="02040503050406030204" pitchFamily="18" charset="0"/>
              </a:rPr>
              <a:t>Molecular</a:t>
            </a:r>
            <a:r>
              <a:rPr kumimoji="1" lang="zh-CN" altLang="en-US" dirty="0">
                <a:solidFill>
                  <a:schemeClr val="accent2"/>
                </a:solidFill>
                <a:latin typeface="Cambria Math" panose="02040503050406030204" pitchFamily="18" charset="0"/>
              </a:rPr>
              <a:t> </a:t>
            </a:r>
            <a:r>
              <a:rPr kumimoji="1" lang="en-US" altLang="zh-CN" dirty="0">
                <a:solidFill>
                  <a:schemeClr val="accent2"/>
                </a:solidFill>
                <a:latin typeface="Cambria Math" panose="02040503050406030204" pitchFamily="18" charset="0"/>
                <a:ea typeface="Cambria Math" panose="02040503050406030204" pitchFamily="18" charset="0"/>
              </a:rPr>
              <a:t>Graph</a:t>
            </a:r>
            <a:endParaRPr kumimoji="1" lang="zh-CN" altLang="en-US" dirty="0">
              <a:solidFill>
                <a:schemeClr val="accent2"/>
              </a:solidFill>
              <a:latin typeface="Cambria Math" panose="02040503050406030204" pitchFamily="18" charset="0"/>
            </a:endParaRPr>
          </a:p>
        </p:txBody>
      </p:sp>
      <p:sp>
        <p:nvSpPr>
          <p:cNvPr id="12" name="文本框 11">
            <a:extLst>
              <a:ext uri="{FF2B5EF4-FFF2-40B4-BE49-F238E27FC236}">
                <a16:creationId xmlns:a16="http://schemas.microsoft.com/office/drawing/2014/main" id="{30BFD60A-00C0-E54E-9361-0B2F320BCFFE}"/>
              </a:ext>
            </a:extLst>
          </p:cNvPr>
          <p:cNvSpPr txBox="1"/>
          <p:nvPr/>
        </p:nvSpPr>
        <p:spPr>
          <a:xfrm>
            <a:off x="175846" y="982604"/>
            <a:ext cx="3069771" cy="523220"/>
          </a:xfrm>
          <a:prstGeom prst="rect">
            <a:avLst/>
          </a:prstGeom>
          <a:noFill/>
        </p:spPr>
        <p:txBody>
          <a:bodyPr wrap="square">
            <a:spAutoFit/>
          </a:bodyPr>
          <a:lstStyle/>
          <a:p>
            <a:r>
              <a:rPr lang="zh-CN" altLang="en-US" sz="2800" dirty="0">
                <a:solidFill>
                  <a:schemeClr val="accent2">
                    <a:lumMod val="75000"/>
                  </a:schemeClr>
                </a:solidFill>
                <a:latin typeface="Cambria Math" panose="02040503050406030204" pitchFamily="18" charset="0"/>
              </a:rPr>
              <a:t>Data as Graphs</a:t>
            </a:r>
          </a:p>
        </p:txBody>
      </p:sp>
      <p:pic>
        <p:nvPicPr>
          <p:cNvPr id="11" name="Picture 2" descr="Image">
            <a:extLst>
              <a:ext uri="{FF2B5EF4-FFF2-40B4-BE49-F238E27FC236}">
                <a16:creationId xmlns:a16="http://schemas.microsoft.com/office/drawing/2014/main" id="{E3C5D421-4E30-114D-A8EB-CD2B71692E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175846"/>
            <a:ext cx="3154453"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Background</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4C7E54C0-A7A3-A447-BE34-2F8B4404476C}"/>
              </a:ext>
            </a:extLst>
          </p:cNvPr>
          <p:cNvPicPr>
            <a:picLocks noChangeAspect="1"/>
          </p:cNvPicPr>
          <p:nvPr/>
        </p:nvPicPr>
        <p:blipFill>
          <a:blip r:embed="rId3"/>
          <a:stretch>
            <a:fillRect/>
          </a:stretch>
        </p:blipFill>
        <p:spPr>
          <a:xfrm>
            <a:off x="1062307" y="2567355"/>
            <a:ext cx="10067386" cy="4114799"/>
          </a:xfrm>
          <a:prstGeom prst="rect">
            <a:avLst/>
          </a:prstGeom>
        </p:spPr>
      </p:pic>
      <p:sp>
        <p:nvSpPr>
          <p:cNvPr id="9" name="文本框 8">
            <a:extLst>
              <a:ext uri="{FF2B5EF4-FFF2-40B4-BE49-F238E27FC236}">
                <a16:creationId xmlns:a16="http://schemas.microsoft.com/office/drawing/2014/main" id="{3D9C883C-2266-0A46-AB39-FD3A525F9170}"/>
              </a:ext>
            </a:extLst>
          </p:cNvPr>
          <p:cNvSpPr txBox="1"/>
          <p:nvPr/>
        </p:nvSpPr>
        <p:spPr>
          <a:xfrm>
            <a:off x="175846" y="1565414"/>
            <a:ext cx="10339600" cy="2308324"/>
          </a:xfrm>
          <a:prstGeom prst="rect">
            <a:avLst/>
          </a:prstGeom>
          <a:noFill/>
        </p:spPr>
        <p:txBody>
          <a:bodyPr wrap="square">
            <a:spAutoFit/>
          </a:bodyPr>
          <a:lstStyle/>
          <a:p>
            <a:r>
              <a:rPr lang="zh-CN" altLang="en-US" sz="2400" dirty="0">
                <a:latin typeface="Cambria Math" panose="02040503050406030204" pitchFamily="18" charset="0"/>
              </a:rPr>
              <a:t>Many real-world problems can be summarized as a set of tasks on a graph</a:t>
            </a:r>
            <a:r>
              <a:rPr lang="en-US" altLang="zh-CN" sz="2400" dirty="0">
                <a:latin typeface="Cambria Math" panose="02040503050406030204" pitchFamily="18" charset="0"/>
                <a:ea typeface="Cambria Math" panose="02040503050406030204" pitchFamily="18" charset="0"/>
              </a:rPr>
              <a:t>:</a:t>
            </a:r>
          </a:p>
          <a:p>
            <a:pPr marL="457200" lvl="2" indent="-342900">
              <a:buFont typeface="Wingdings" pitchFamily="2" charset="2"/>
              <a:buChar char="ü"/>
            </a:pPr>
            <a:r>
              <a:rPr lang="en" altLang="zh-CN" sz="2400" dirty="0">
                <a:latin typeface="Cambria Math" panose="02040503050406030204" pitchFamily="18" charset="0"/>
                <a:ea typeface="Cambria Math" panose="02040503050406030204" pitchFamily="18" charset="0"/>
              </a:rPr>
              <a:t>Link prediction </a:t>
            </a:r>
          </a:p>
          <a:p>
            <a:pPr marL="457200" lvl="2" indent="-342900">
              <a:buFont typeface="Wingdings" pitchFamily="2" charset="2"/>
              <a:buChar char="ü"/>
            </a:pPr>
            <a:r>
              <a:rPr lang="en" altLang="zh-CN" sz="2400" dirty="0">
                <a:latin typeface="Cambria Math" panose="02040503050406030204" pitchFamily="18" charset="0"/>
                <a:ea typeface="Cambria Math" panose="02040503050406030204" pitchFamily="18" charset="0"/>
              </a:rPr>
              <a:t>Node Classification </a:t>
            </a:r>
          </a:p>
          <a:p>
            <a:pPr marL="457200" lvl="2" indent="-342900">
              <a:buFont typeface="Wingdings" pitchFamily="2" charset="2"/>
              <a:buChar char="ü"/>
            </a:pPr>
            <a:r>
              <a:rPr lang="en" altLang="zh-CN" sz="2400" dirty="0">
                <a:latin typeface="Cambria Math" panose="02040503050406030204" pitchFamily="18" charset="0"/>
                <a:ea typeface="Cambria Math" panose="02040503050406030204" pitchFamily="18" charset="0"/>
              </a:rPr>
              <a:t>Community Detection</a:t>
            </a:r>
          </a:p>
          <a:p>
            <a:pPr marL="457200" lvl="2" indent="-342900">
              <a:buFont typeface="Wingdings" pitchFamily="2" charset="2"/>
              <a:buChar char="ü"/>
            </a:pPr>
            <a:r>
              <a:rPr lang="en" altLang="zh-CN" sz="2400" dirty="0">
                <a:latin typeface="Cambria Math" panose="02040503050406030204" pitchFamily="18" charset="0"/>
                <a:ea typeface="Cambria Math" panose="02040503050406030204" pitchFamily="18" charset="0"/>
              </a:rPr>
              <a:t>Ranking</a:t>
            </a:r>
          </a:p>
          <a:p>
            <a:pPr marL="457200" lvl="2" indent="-342900">
              <a:buFont typeface="Wingdings" pitchFamily="2" charset="2"/>
              <a:buChar char="ü"/>
            </a:pPr>
            <a:r>
              <a:rPr lang="en-US" altLang="zh-CN" sz="2400" dirty="0">
                <a:latin typeface="Cambria Math" panose="02040503050406030204" pitchFamily="18" charset="0"/>
                <a:ea typeface="Cambria Math" panose="02040503050406030204" pitchFamily="18" charset="0"/>
              </a:rPr>
              <a:t>…</a:t>
            </a:r>
            <a:endParaRPr lang="zh-CN" altLang="en-US" sz="2400" dirty="0">
              <a:latin typeface="Cambria Math" panose="02040503050406030204" pitchFamily="18" charset="0"/>
            </a:endParaRPr>
          </a:p>
        </p:txBody>
      </p:sp>
      <p:sp>
        <p:nvSpPr>
          <p:cNvPr id="10" name="文本框 9">
            <a:extLst>
              <a:ext uri="{FF2B5EF4-FFF2-40B4-BE49-F238E27FC236}">
                <a16:creationId xmlns:a16="http://schemas.microsoft.com/office/drawing/2014/main" id="{EE40B8F9-DA3E-3E42-B429-8801191A48A6}"/>
              </a:ext>
            </a:extLst>
          </p:cNvPr>
          <p:cNvSpPr txBox="1"/>
          <p:nvPr/>
        </p:nvSpPr>
        <p:spPr>
          <a:xfrm>
            <a:off x="175846" y="945287"/>
            <a:ext cx="3069771" cy="523220"/>
          </a:xfrm>
          <a:prstGeom prst="rect">
            <a:avLst/>
          </a:prstGeom>
          <a:noFill/>
        </p:spPr>
        <p:txBody>
          <a:bodyPr wrap="square">
            <a:spAutoFit/>
          </a:bodyPr>
          <a:lstStyle/>
          <a:p>
            <a:r>
              <a:rPr lang="en-US" altLang="zh-CN" sz="2800" dirty="0">
                <a:solidFill>
                  <a:schemeClr val="accent2">
                    <a:lumMod val="75000"/>
                  </a:schemeClr>
                </a:solidFill>
                <a:latin typeface="Cambria Math" panose="02040503050406030204" pitchFamily="18" charset="0"/>
              </a:rPr>
              <a:t>ML</a:t>
            </a:r>
            <a:r>
              <a:rPr lang="zh-CN" altLang="en-US" sz="2800" dirty="0">
                <a:solidFill>
                  <a:schemeClr val="accent2">
                    <a:lumMod val="75000"/>
                  </a:schemeClr>
                </a:solidFill>
                <a:latin typeface="Cambria Math" panose="02040503050406030204" pitchFamily="18" charset="0"/>
              </a:rPr>
              <a:t> </a:t>
            </a:r>
            <a:r>
              <a:rPr lang="en-US" altLang="zh-CN" sz="2800" dirty="0">
                <a:solidFill>
                  <a:schemeClr val="accent2">
                    <a:lumMod val="75000"/>
                  </a:schemeClr>
                </a:solidFill>
                <a:latin typeface="Cambria Math" panose="02040503050406030204" pitchFamily="18" charset="0"/>
              </a:rPr>
              <a:t>on</a:t>
            </a:r>
            <a:r>
              <a:rPr lang="zh-CN" altLang="en-US" sz="2800" dirty="0">
                <a:solidFill>
                  <a:schemeClr val="accent2">
                    <a:lumMod val="75000"/>
                  </a:schemeClr>
                </a:solidFill>
                <a:latin typeface="Cambria Math" panose="02040503050406030204" pitchFamily="18" charset="0"/>
              </a:rPr>
              <a:t> Graphs</a:t>
            </a:r>
          </a:p>
        </p:txBody>
      </p:sp>
      <p:pic>
        <p:nvPicPr>
          <p:cNvPr id="6" name="Picture 2" descr="Image">
            <a:extLst>
              <a:ext uri="{FF2B5EF4-FFF2-40B4-BE49-F238E27FC236}">
                <a16:creationId xmlns:a16="http://schemas.microsoft.com/office/drawing/2014/main" id="{989907CA-9352-344D-96C1-75917A404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1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175846"/>
            <a:ext cx="3154453"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Background</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EE40B8F9-DA3E-3E42-B429-8801191A48A6}"/>
              </a:ext>
            </a:extLst>
          </p:cNvPr>
          <p:cNvSpPr txBox="1"/>
          <p:nvPr/>
        </p:nvSpPr>
        <p:spPr>
          <a:xfrm>
            <a:off x="175845" y="945287"/>
            <a:ext cx="10584684" cy="1815882"/>
          </a:xfrm>
          <a:prstGeom prst="rect">
            <a:avLst/>
          </a:prstGeom>
          <a:noFill/>
        </p:spPr>
        <p:txBody>
          <a:bodyPr wrap="square">
            <a:spAutoFit/>
          </a:bodyPr>
          <a:lstStyle/>
          <a:p>
            <a:r>
              <a:rPr lang="en" altLang="zh-CN" sz="2800" dirty="0">
                <a:solidFill>
                  <a:schemeClr val="accent2">
                    <a:lumMod val="75000"/>
                  </a:schemeClr>
                </a:solidFill>
                <a:latin typeface="Cambria Math" panose="02040503050406030204" pitchFamily="18" charset="0"/>
              </a:rPr>
              <a:t>Paradigm of Graph Contrastive Learning</a:t>
            </a:r>
          </a:p>
          <a:p>
            <a:pPr marL="971550" lvl="1" indent="-514350">
              <a:buAutoNum type="arabicParenBoth"/>
            </a:pPr>
            <a:r>
              <a:rPr lang="zh-CN" altLang="en-US" sz="2800" dirty="0">
                <a:latin typeface="Cambria Math" panose="02040503050406030204" pitchFamily="18" charset="0"/>
              </a:rPr>
              <a:t> </a:t>
            </a:r>
            <a:r>
              <a:rPr lang="en" altLang="zh-CN" sz="2800" dirty="0">
                <a:latin typeface="Cambria Math" panose="02040503050406030204" pitchFamily="18" charset="0"/>
              </a:rPr>
              <a:t>Generates two views based on different augmentations</a:t>
            </a:r>
          </a:p>
          <a:p>
            <a:pPr marL="971550" lvl="1" indent="-514350">
              <a:buFontTx/>
              <a:buAutoNum type="arabicParenBoth"/>
            </a:pPr>
            <a:r>
              <a:rPr lang="zh-CN" altLang="en-US" sz="2800" dirty="0">
                <a:latin typeface="Cambria Math" panose="02040503050406030204" pitchFamily="18" charset="0"/>
              </a:rPr>
              <a:t> </a:t>
            </a:r>
            <a:r>
              <a:rPr lang="en-US" altLang="zh-CN" sz="2800" dirty="0">
                <a:latin typeface="Cambria Math" panose="02040503050406030204" pitchFamily="18" charset="0"/>
              </a:rPr>
              <a:t>E</a:t>
            </a:r>
            <a:r>
              <a:rPr lang="en" altLang="zh-CN" sz="2800" dirty="0">
                <a:latin typeface="Cambria Math" panose="02040503050406030204" pitchFamily="18" charset="0"/>
              </a:rPr>
              <a:t>ncodes the graphs of two views</a:t>
            </a:r>
          </a:p>
          <a:p>
            <a:pPr marL="971550" lvl="1" indent="-514350">
              <a:buFontTx/>
              <a:buAutoNum type="arabicParenBoth"/>
            </a:pPr>
            <a:r>
              <a:rPr lang="zh-CN" altLang="en-US" sz="2800" dirty="0">
                <a:latin typeface="Cambria Math" panose="02040503050406030204" pitchFamily="18" charset="0"/>
              </a:rPr>
              <a:t> </a:t>
            </a:r>
            <a:r>
              <a:rPr lang="en-US" altLang="zh-CN" sz="2800" dirty="0">
                <a:latin typeface="Cambria Math" panose="02040503050406030204" pitchFamily="18" charset="0"/>
              </a:rPr>
              <a:t>C</a:t>
            </a:r>
            <a:r>
              <a:rPr lang="en" altLang="zh-CN" sz="2800" dirty="0">
                <a:latin typeface="Cambria Math" panose="02040503050406030204" pitchFamily="18" charset="0"/>
              </a:rPr>
              <a:t>onstruct the self-supervised signal via contrast</a:t>
            </a:r>
            <a:endParaRPr lang="zh-CN" altLang="en-US" sz="2800" dirty="0">
              <a:latin typeface="Cambria Math" panose="02040503050406030204" pitchFamily="18" charset="0"/>
            </a:endParaRPr>
          </a:p>
        </p:txBody>
      </p:sp>
      <p:sp>
        <p:nvSpPr>
          <p:cNvPr id="3" name="文本框 2">
            <a:extLst>
              <a:ext uri="{FF2B5EF4-FFF2-40B4-BE49-F238E27FC236}">
                <a16:creationId xmlns:a16="http://schemas.microsoft.com/office/drawing/2014/main" id="{4D7CBA54-B9AD-0645-8D1D-61BAC27583CB}"/>
              </a:ext>
            </a:extLst>
          </p:cNvPr>
          <p:cNvSpPr txBox="1"/>
          <p:nvPr/>
        </p:nvSpPr>
        <p:spPr>
          <a:xfrm>
            <a:off x="0" y="6334780"/>
            <a:ext cx="11820095" cy="523220"/>
          </a:xfrm>
          <a:prstGeom prst="rect">
            <a:avLst/>
          </a:prstGeom>
          <a:noFill/>
        </p:spPr>
        <p:txBody>
          <a:bodyPr wrap="none" rtlCol="0">
            <a:spAutoFit/>
          </a:bodyPr>
          <a:lstStyle/>
          <a:p>
            <a:r>
              <a:rPr kumimoji="1" lang="en-US" altLang="zh-CN" sz="1400" dirty="0">
                <a:latin typeface="Times New Roman" panose="02020603050405020304" pitchFamily="18" charset="0"/>
                <a:cs typeface="Times New Roman" panose="02020603050405020304" pitchFamily="18" charset="0"/>
              </a:rPr>
              <a:t>[1]</a:t>
            </a:r>
            <a:r>
              <a:rPr lang="en" altLang="zh-CN" sz="1400" dirty="0">
                <a:latin typeface="Times New Roman" panose="02020603050405020304" pitchFamily="18" charset="0"/>
                <a:cs typeface="Times New Roman" panose="02020603050405020304" pitchFamily="18" charset="0"/>
              </a:rPr>
              <a:t> </a:t>
            </a:r>
            <a:r>
              <a:rPr lang="en" altLang="zh-CN" sz="1400" dirty="0" err="1">
                <a:latin typeface="Times New Roman" panose="02020603050405020304" pitchFamily="18" charset="0"/>
                <a:cs typeface="Times New Roman" panose="02020603050405020304" pitchFamily="18" charset="0"/>
              </a:rPr>
              <a:t>Yukuo</a:t>
            </a:r>
            <a:r>
              <a:rPr lang="en" altLang="zh-CN" sz="1400" dirty="0">
                <a:latin typeface="Times New Roman" panose="02020603050405020304" pitchFamily="18" charset="0"/>
                <a:cs typeface="Times New Roman" panose="02020603050405020304" pitchFamily="18" charset="0"/>
              </a:rPr>
              <a:t> Cen, </a:t>
            </a:r>
            <a:r>
              <a:rPr lang="en" altLang="zh-CN" sz="1400" dirty="0" err="1">
                <a:latin typeface="Times New Roman" panose="02020603050405020304" pitchFamily="18" charset="0"/>
                <a:cs typeface="Times New Roman" panose="02020603050405020304" pitchFamily="18" charset="0"/>
              </a:rPr>
              <a:t>Yuxiao</a:t>
            </a:r>
            <a:r>
              <a:rPr lang="en" altLang="zh-CN" sz="1400" dirty="0">
                <a:latin typeface="Times New Roman" panose="02020603050405020304" pitchFamily="18" charset="0"/>
                <a:cs typeface="Times New Roman" panose="02020603050405020304" pitchFamily="18" charset="0"/>
              </a:rPr>
              <a:t> Dong, </a:t>
            </a:r>
            <a:r>
              <a:rPr lang="en" altLang="zh-CN" sz="1400" dirty="0" err="1">
                <a:latin typeface="Times New Roman" panose="02020603050405020304" pitchFamily="18" charset="0"/>
                <a:cs typeface="Times New Roman" panose="02020603050405020304" pitchFamily="18" charset="0"/>
              </a:rPr>
              <a:t>Jie</a:t>
            </a:r>
            <a:r>
              <a:rPr lang="en" altLang="zh-CN" sz="1400" dirty="0">
                <a:latin typeface="Times New Roman" panose="02020603050405020304" pitchFamily="18" charset="0"/>
                <a:cs typeface="Times New Roman" panose="02020603050405020304" pitchFamily="18" charset="0"/>
              </a:rPr>
              <a:t> Tang</a:t>
            </a:r>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 </a:t>
            </a:r>
            <a:r>
              <a:rPr lang="en" altLang="zh-CN" sz="1400" dirty="0">
                <a:latin typeface="Times New Roman" panose="02020603050405020304" pitchFamily="18" charset="0"/>
                <a:cs typeface="Times New Roman" panose="02020603050405020304" pitchFamily="18" charset="0"/>
              </a:rPr>
              <a:t>Self-supervised Learning and Pre-training on Graphs</a:t>
            </a:r>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WWW</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2023</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Tutorial</a:t>
            </a:r>
          </a:p>
          <a:p>
            <a:r>
              <a:rPr kumimoji="1" lang="en-US" altLang="zh-CN" sz="1400" dirty="0">
                <a:latin typeface="Times New Roman" panose="02020603050405020304" pitchFamily="18" charset="0"/>
                <a:cs typeface="Times New Roman" panose="02020603050405020304" pitchFamily="18" charset="0"/>
              </a:rPr>
              <a:t>[2] Wu, </a:t>
            </a:r>
            <a:r>
              <a:rPr kumimoji="1" lang="en-US" altLang="zh-CN" sz="1400" dirty="0" err="1">
                <a:latin typeface="Times New Roman" panose="02020603050405020304" pitchFamily="18" charset="0"/>
                <a:cs typeface="Times New Roman" panose="02020603050405020304" pitchFamily="18" charset="0"/>
              </a:rPr>
              <a:t>Lirong</a:t>
            </a:r>
            <a:r>
              <a:rPr kumimoji="1" lang="en-US" altLang="zh-CN" sz="1400" dirty="0">
                <a:latin typeface="Times New Roman" panose="02020603050405020304" pitchFamily="18" charset="0"/>
                <a:cs typeface="Times New Roman" panose="02020603050405020304" pitchFamily="18" charset="0"/>
              </a:rPr>
              <a:t>, et al. "Self-supervised learning on graphs: Contrastive, generative, or predictive." IEEE Transactions on Knowledge and Data Engineering (2021)</a:t>
            </a:r>
            <a:endParaRPr kumimoji="1" lang="zh-CN" altLang="en-US" sz="14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0C5ADDF5-C78A-134F-9B0F-17B1BD7AD147}"/>
              </a:ext>
            </a:extLst>
          </p:cNvPr>
          <p:cNvPicPr>
            <a:picLocks noChangeAspect="1"/>
          </p:cNvPicPr>
          <p:nvPr/>
        </p:nvPicPr>
        <p:blipFill>
          <a:blip r:embed="rId3"/>
          <a:stretch>
            <a:fillRect/>
          </a:stretch>
        </p:blipFill>
        <p:spPr>
          <a:xfrm>
            <a:off x="942068" y="2955428"/>
            <a:ext cx="10307864" cy="2776491"/>
          </a:xfrm>
          <a:prstGeom prst="rect">
            <a:avLst/>
          </a:prstGeom>
        </p:spPr>
      </p:pic>
      <p:pic>
        <p:nvPicPr>
          <p:cNvPr id="6" name="Picture 2" descr="Image">
            <a:extLst>
              <a:ext uri="{FF2B5EF4-FFF2-40B4-BE49-F238E27FC236}">
                <a16:creationId xmlns:a16="http://schemas.microsoft.com/office/drawing/2014/main" id="{5EB09BE9-5A30-2449-97C3-5AB307283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41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175846"/>
            <a:ext cx="2848857"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Motivation</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93FEC239-0CDA-B049-B695-1F2346E3ABCF}"/>
              </a:ext>
            </a:extLst>
          </p:cNvPr>
          <p:cNvSpPr txBox="1"/>
          <p:nvPr/>
        </p:nvSpPr>
        <p:spPr>
          <a:xfrm>
            <a:off x="228459" y="1118590"/>
            <a:ext cx="11849810" cy="1631216"/>
          </a:xfrm>
          <a:prstGeom prst="rect">
            <a:avLst/>
          </a:prstGeom>
          <a:noFill/>
        </p:spPr>
        <p:txBody>
          <a:bodyPr wrap="square" rtlCol="0">
            <a:spAutoFit/>
          </a:bodyPr>
          <a:lstStyle/>
          <a:p>
            <a:r>
              <a:rPr lang="en" altLang="zh-CN" sz="2800" b="1" i="0" dirty="0">
                <a:solidFill>
                  <a:schemeClr val="accent6"/>
                </a:solidFill>
                <a:effectLst/>
                <a:latin typeface="Courier New" panose="02070309020205020404" pitchFamily="49" charset="0"/>
                <a:ea typeface="Cambria Math" panose="02040503050406030204" pitchFamily="18" charset="0"/>
                <a:cs typeface="Courier New" panose="02070309020205020404" pitchFamily="49" charset="0"/>
              </a:rPr>
              <a:t>Observation</a:t>
            </a:r>
            <a:r>
              <a:rPr lang="zh-CN" altLang="en-US" sz="2400" b="0" i="0" dirty="0">
                <a:solidFill>
                  <a:srgbClr val="0F0F0F"/>
                </a:solidFill>
                <a:effectLst/>
                <a:latin typeface="Cambria Math" panose="02040503050406030204" pitchFamily="18" charset="0"/>
                <a:ea typeface="Cambria Math" panose="02040503050406030204" pitchFamily="18" charset="0"/>
              </a:rPr>
              <a:t>：</a:t>
            </a:r>
            <a:endParaRPr lang="en" altLang="zh-CN" sz="2400" b="0" i="0" dirty="0">
              <a:solidFill>
                <a:srgbClr val="0F0F0F"/>
              </a:solidFill>
              <a:effectLst/>
              <a:latin typeface="Cambria Math" panose="02040503050406030204" pitchFamily="18" charset="0"/>
              <a:ea typeface="Cambria Math" panose="02040503050406030204" pitchFamily="18" charset="0"/>
            </a:endParaRPr>
          </a:p>
          <a:p>
            <a:pPr marL="342900" indent="-342900">
              <a:buFont typeface="Wingdings" pitchFamily="2" charset="2"/>
              <a:buChar char="ü"/>
            </a:pPr>
            <a:r>
              <a:rPr lang="en" altLang="zh-CN" sz="2400" dirty="0">
                <a:solidFill>
                  <a:srgbClr val="0F0F0F"/>
                </a:solidFill>
                <a:latin typeface="Cambria Math" panose="02040503050406030204" pitchFamily="18" charset="0"/>
                <a:ea typeface="Cambria Math" panose="02040503050406030204" pitchFamily="18" charset="0"/>
              </a:rPr>
              <a:t>Low-quality Noise</a:t>
            </a:r>
            <a:r>
              <a:rPr lang="en-US" altLang="zh-CN" sz="2400" dirty="0">
                <a:solidFill>
                  <a:srgbClr val="0F0F0F"/>
                </a:solidFill>
                <a:latin typeface="Cambria Math" panose="02040503050406030204" pitchFamily="18" charset="0"/>
                <a:ea typeface="Cambria Math" panose="02040503050406030204" pitchFamily="18" charset="0"/>
              </a:rPr>
              <a:t>. Such as </a:t>
            </a:r>
            <a:r>
              <a:rPr lang="en-US" altLang="zh-CN" sz="2400" dirty="0">
                <a:solidFill>
                  <a:schemeClr val="accent2"/>
                </a:solidFill>
                <a:latin typeface="Cambria Math" panose="02040503050406030204" pitchFamily="18" charset="0"/>
                <a:ea typeface="Cambria Math" panose="02040503050406030204" pitchFamily="18" charset="0"/>
              </a:rPr>
              <a:t>minor augmentations </a:t>
            </a:r>
            <a:r>
              <a:rPr lang="en-US" altLang="zh-CN" sz="2400" dirty="0">
                <a:solidFill>
                  <a:srgbClr val="0F0F0F"/>
                </a:solidFill>
                <a:latin typeface="Cambria Math" panose="02040503050406030204" pitchFamily="18" charset="0"/>
                <a:ea typeface="Cambria Math" panose="02040503050406030204" pitchFamily="18" charset="0"/>
              </a:rPr>
              <a:t>or </a:t>
            </a:r>
            <a:r>
              <a:rPr lang="en-US" altLang="zh-CN" sz="2400" dirty="0">
                <a:solidFill>
                  <a:schemeClr val="accent2">
                    <a:lumMod val="75000"/>
                  </a:schemeClr>
                </a:solidFill>
                <a:latin typeface="Cambria Math" panose="02040503050406030204" pitchFamily="18" charset="0"/>
                <a:ea typeface="Cambria Math" panose="02040503050406030204" pitchFamily="18" charset="0"/>
              </a:rPr>
              <a:t>inconsistent augmentations</a:t>
            </a:r>
            <a:r>
              <a:rPr lang="en-US" altLang="zh-CN" sz="2400" dirty="0">
                <a:solidFill>
                  <a:srgbClr val="0F0F0F"/>
                </a:solidFill>
                <a:latin typeface="Cambria Math" panose="02040503050406030204" pitchFamily="18" charset="0"/>
                <a:ea typeface="Cambria Math" panose="02040503050406030204" pitchFamily="18" charset="0"/>
              </a:rPr>
              <a:t>, hinders graph contrastive learning.</a:t>
            </a:r>
          </a:p>
          <a:p>
            <a:pPr marL="342900" indent="-342900">
              <a:buFont typeface="Wingdings" pitchFamily="2" charset="2"/>
              <a:buChar char="ü"/>
            </a:pPr>
            <a:r>
              <a:rPr lang="en" altLang="zh-CN" sz="2400" dirty="0">
                <a:solidFill>
                  <a:srgbClr val="0F0F0F"/>
                </a:solidFill>
                <a:latin typeface="Cambria Math" panose="02040503050406030204" pitchFamily="18" charset="0"/>
                <a:ea typeface="Cambria Math" panose="02040503050406030204" pitchFamily="18" charset="0"/>
              </a:rPr>
              <a:t>Lack of within-view constraint information</a:t>
            </a:r>
            <a:r>
              <a:rPr lang="en-US" altLang="zh-CN" sz="2400" dirty="0">
                <a:solidFill>
                  <a:srgbClr val="0F0F0F"/>
                </a:solidFill>
                <a:latin typeface="Cambria Math" panose="02040503050406030204" pitchFamily="18" charset="0"/>
                <a:ea typeface="Cambria Math" panose="02040503050406030204" pitchFamily="18" charset="0"/>
              </a:rPr>
              <a:t>.</a:t>
            </a:r>
            <a:endParaRPr lang="en" altLang="zh-CN" sz="2400" dirty="0">
              <a:solidFill>
                <a:srgbClr val="0F0F0F"/>
              </a:solidFill>
              <a:latin typeface="Cambria Math" panose="02040503050406030204" pitchFamily="18" charset="0"/>
              <a:ea typeface="Cambria Math" panose="02040503050406030204" pitchFamily="18" charset="0"/>
            </a:endParaRPr>
          </a:p>
        </p:txBody>
      </p:sp>
      <p:sp>
        <p:nvSpPr>
          <p:cNvPr id="6" name="文本框 5">
            <a:extLst>
              <a:ext uri="{FF2B5EF4-FFF2-40B4-BE49-F238E27FC236}">
                <a16:creationId xmlns:a16="http://schemas.microsoft.com/office/drawing/2014/main" id="{EB7AB0A3-AE37-1541-85B1-758EB7518E11}"/>
              </a:ext>
            </a:extLst>
          </p:cNvPr>
          <p:cNvSpPr txBox="1"/>
          <p:nvPr/>
        </p:nvSpPr>
        <p:spPr>
          <a:xfrm>
            <a:off x="228459" y="3121568"/>
            <a:ext cx="11262956" cy="2739211"/>
          </a:xfrm>
          <a:prstGeom prst="rect">
            <a:avLst/>
          </a:prstGeom>
          <a:noFill/>
        </p:spPr>
        <p:txBody>
          <a:bodyPr wrap="square">
            <a:spAutoFit/>
          </a:bodyPr>
          <a:lstStyle/>
          <a:p>
            <a:r>
              <a:rPr kumimoji="1" lang="en" altLang="zh-CN" sz="2800" b="1" dirty="0">
                <a:solidFill>
                  <a:srgbClr val="7030A0"/>
                </a:solidFill>
                <a:latin typeface="Courier New" panose="02070309020205020404" pitchFamily="49" charset="0"/>
                <a:ea typeface="Cambria Math" panose="02040503050406030204" pitchFamily="18" charset="0"/>
                <a:cs typeface="Courier New" panose="02070309020205020404" pitchFamily="49" charset="0"/>
              </a:rPr>
              <a:t>Idea</a:t>
            </a:r>
            <a:r>
              <a:rPr kumimoji="1" lang="en-US" altLang="zh-CN" sz="2400" dirty="0">
                <a:latin typeface="Cambria Math" panose="02040503050406030204" pitchFamily="18" charset="0"/>
                <a:ea typeface="Cambria Math" panose="02040503050406030204" pitchFamily="18" charset="0"/>
              </a:rPr>
              <a:t>:</a:t>
            </a:r>
          </a:p>
          <a:p>
            <a:pPr marL="342900" indent="-342900">
              <a:buFont typeface="Wingdings" pitchFamily="2" charset="2"/>
              <a:buChar char="Ø"/>
            </a:pPr>
            <a:r>
              <a:rPr kumimoji="1" lang="en-US" altLang="zh-CN" sz="2400" dirty="0">
                <a:latin typeface="Cambria Math" panose="02040503050406030204" pitchFamily="18" charset="0"/>
                <a:ea typeface="Cambria Math" panose="02040503050406030204" pitchFamily="18" charset="0"/>
              </a:rPr>
              <a:t>By utilizing </a:t>
            </a:r>
            <a:r>
              <a:rPr kumimoji="1" lang="en-US" altLang="zh-CN" sz="2400" dirty="0">
                <a:solidFill>
                  <a:srgbClr val="C00000"/>
                </a:solidFill>
                <a:latin typeface="Cambria Math" panose="02040503050406030204" pitchFamily="18" charset="0"/>
                <a:ea typeface="Cambria Math" panose="02040503050406030204" pitchFamily="18" charset="0"/>
              </a:rPr>
              <a:t>subspace decomposition techniques </a:t>
            </a:r>
            <a:r>
              <a:rPr kumimoji="1" lang="en-US" altLang="zh-CN" sz="2400" dirty="0">
                <a:latin typeface="Cambria Math" panose="02040503050406030204" pitchFamily="18" charset="0"/>
                <a:ea typeface="Cambria Math" panose="02040503050406030204" pitchFamily="18" charset="0"/>
              </a:rPr>
              <a:t>to model subspaces with different characteristics, low-quality representational noise is decoupled, providing high-quality samples for graph contrastive learning.</a:t>
            </a:r>
          </a:p>
          <a:p>
            <a:pPr marL="342900" indent="-342900">
              <a:buFont typeface="Wingdings" pitchFamily="2" charset="2"/>
              <a:buChar char="Ø"/>
            </a:pPr>
            <a:r>
              <a:rPr kumimoji="1" lang="en-US" altLang="zh-CN" sz="2400" dirty="0">
                <a:latin typeface="Cambria Math" panose="02040503050406030204" pitchFamily="18" charset="0"/>
                <a:ea typeface="Cambria Math" panose="02040503050406030204" pitchFamily="18" charset="0"/>
              </a:rPr>
              <a:t>By leveraging </a:t>
            </a:r>
            <a:r>
              <a:rPr kumimoji="1" lang="en-US" altLang="zh-CN" sz="2400" dirty="0">
                <a:solidFill>
                  <a:srgbClr val="C00000"/>
                </a:solidFill>
                <a:latin typeface="Cambria Math" panose="02040503050406030204" pitchFamily="18" charset="0"/>
                <a:ea typeface="Cambria Math" panose="02040503050406030204" pitchFamily="18" charset="0"/>
              </a:rPr>
              <a:t>low-rank and sparse constraints</a:t>
            </a:r>
            <a:r>
              <a:rPr kumimoji="1" lang="en-US" altLang="zh-CN" sz="2400" dirty="0">
                <a:latin typeface="Cambria Math" panose="02040503050406030204" pitchFamily="18" charset="0"/>
                <a:ea typeface="Cambria Math" panose="02040503050406030204" pitchFamily="18" charset="0"/>
              </a:rPr>
              <a:t>, information within views is mined; through the use of multi-subspace weighted joint learning, information between views is explored.</a:t>
            </a:r>
          </a:p>
        </p:txBody>
      </p:sp>
      <p:pic>
        <p:nvPicPr>
          <p:cNvPr id="7" name="Picture 2" descr="Image">
            <a:extLst>
              <a:ext uri="{FF2B5EF4-FFF2-40B4-BE49-F238E27FC236}">
                <a16:creationId xmlns:a16="http://schemas.microsoft.com/office/drawing/2014/main" id="{9DDBB594-4E22-3B40-88CA-E2953D75E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23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AC0133D-7FF2-1C49-BD68-F30255CDE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336" y="1379945"/>
            <a:ext cx="9693019" cy="470136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AF4AF93C-652D-AB4E-B76E-2FAA9807A276}"/>
              </a:ext>
            </a:extLst>
          </p:cNvPr>
          <p:cNvSpPr txBox="1"/>
          <p:nvPr/>
        </p:nvSpPr>
        <p:spPr>
          <a:xfrm>
            <a:off x="175846" y="175846"/>
            <a:ext cx="2588594"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Approach</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AACE5E2C-E2ED-794D-A6BA-487274FB9567}"/>
              </a:ext>
            </a:extLst>
          </p:cNvPr>
          <p:cNvSpPr txBox="1"/>
          <p:nvPr/>
        </p:nvSpPr>
        <p:spPr>
          <a:xfrm>
            <a:off x="175846" y="856725"/>
            <a:ext cx="4528889" cy="523220"/>
          </a:xfrm>
          <a:prstGeom prst="rect">
            <a:avLst/>
          </a:prstGeom>
          <a:noFill/>
        </p:spPr>
        <p:txBody>
          <a:bodyPr wrap="square">
            <a:spAutoFit/>
          </a:bodyPr>
          <a:lstStyle/>
          <a:p>
            <a:r>
              <a:rPr lang="en-US" altLang="zh-CN" sz="2800" dirty="0">
                <a:solidFill>
                  <a:srgbClr val="C00000"/>
                </a:solidFill>
                <a:latin typeface="Cambria Math" panose="02040503050406030204" pitchFamily="18" charset="0"/>
              </a:rPr>
              <a:t>#</a:t>
            </a:r>
            <a:r>
              <a:rPr lang="zh-CN" altLang="en-US" sz="2800" dirty="0">
                <a:solidFill>
                  <a:srgbClr val="C00000"/>
                </a:solidFill>
                <a:latin typeface="Cambria Math" panose="02040503050406030204" pitchFamily="18" charset="0"/>
              </a:rPr>
              <a:t> </a:t>
            </a:r>
            <a:r>
              <a:rPr lang="en-US" altLang="zh-CN" sz="2800" dirty="0">
                <a:solidFill>
                  <a:srgbClr val="C00000"/>
                </a:solidFill>
                <a:latin typeface="Cambria Math" panose="02040503050406030204" pitchFamily="18" charset="0"/>
              </a:rPr>
              <a:t>Framework</a:t>
            </a:r>
            <a:endParaRPr lang="zh-CN" altLang="en-US" sz="2800" dirty="0">
              <a:solidFill>
                <a:srgbClr val="C00000"/>
              </a:solidFill>
              <a:latin typeface="Cambria Math" panose="02040503050406030204" pitchFamily="18" charset="0"/>
            </a:endParaRPr>
          </a:p>
        </p:txBody>
      </p:sp>
      <p:pic>
        <p:nvPicPr>
          <p:cNvPr id="16" name="Picture 2" descr="Image">
            <a:extLst>
              <a:ext uri="{FF2B5EF4-FFF2-40B4-BE49-F238E27FC236}">
                <a16:creationId xmlns:a16="http://schemas.microsoft.com/office/drawing/2014/main" id="{729FA98F-E0D4-AF4E-8908-A52271DE6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23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175846"/>
            <a:ext cx="2588594"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Approach</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AACE5E2C-E2ED-794D-A6BA-487274FB9567}"/>
              </a:ext>
            </a:extLst>
          </p:cNvPr>
          <p:cNvSpPr txBox="1"/>
          <p:nvPr/>
        </p:nvSpPr>
        <p:spPr>
          <a:xfrm>
            <a:off x="175846" y="1035168"/>
            <a:ext cx="4284251" cy="523220"/>
          </a:xfrm>
          <a:prstGeom prst="rect">
            <a:avLst/>
          </a:prstGeom>
          <a:noFill/>
        </p:spPr>
        <p:txBody>
          <a:bodyPr wrap="square">
            <a:spAutoFit/>
          </a:bodyPr>
          <a:lstStyle/>
          <a:p>
            <a:r>
              <a:rPr lang="en-US" altLang="zh-CN" sz="2800" dirty="0">
                <a:solidFill>
                  <a:srgbClr val="C00000"/>
                </a:solidFill>
                <a:latin typeface="Cambria Math" panose="02040503050406030204" pitchFamily="18" charset="0"/>
              </a:rPr>
              <a:t>##1.</a:t>
            </a:r>
            <a:r>
              <a:rPr lang="zh-CN" altLang="en-US" sz="2800" dirty="0">
                <a:solidFill>
                  <a:srgbClr val="C00000"/>
                </a:solidFill>
                <a:latin typeface="Cambria Math" panose="02040503050406030204" pitchFamily="18" charset="0"/>
              </a:rPr>
              <a:t> </a:t>
            </a:r>
            <a:r>
              <a:rPr lang="en" altLang="zh-CN" sz="2800" dirty="0">
                <a:solidFill>
                  <a:srgbClr val="C00000"/>
                </a:solidFill>
                <a:latin typeface="Cambria Math" panose="02040503050406030204" pitchFamily="18" charset="0"/>
              </a:rPr>
              <a:t>Graph Augmentation</a:t>
            </a:r>
            <a:endParaRPr lang="zh-CN" altLang="en-US" sz="2800" dirty="0">
              <a:solidFill>
                <a:srgbClr val="C0000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8E5C2651-8A73-0E44-8BB3-3B6A6032ED3B}"/>
                  </a:ext>
                </a:extLst>
              </p:cNvPr>
              <p:cNvSpPr txBox="1"/>
              <p:nvPr/>
            </p:nvSpPr>
            <p:spPr>
              <a:xfrm>
                <a:off x="3891382" y="3667966"/>
                <a:ext cx="7320117" cy="2321918"/>
              </a:xfrm>
              <a:prstGeom prst="rect">
                <a:avLst/>
              </a:prstGeom>
              <a:noFill/>
            </p:spPr>
            <p:txBody>
              <a:bodyPr wrap="square">
                <a:spAutoFit/>
              </a:bodyPr>
              <a:lstStyle/>
              <a:p>
                <a:pPr marL="342900" indent="-342900">
                  <a:buFont typeface="Arial" panose="020B0604020202020204" pitchFamily="34" charset="0"/>
                  <a:buChar char="•"/>
                </a:pPr>
                <a14:m>
                  <m:oMath xmlns:m="http://schemas.openxmlformats.org/officeDocument/2006/math">
                    <m:r>
                      <a:rPr lang="en-US" altLang="zh-CN" sz="2400" b="1" i="1" dirty="0" smtClean="0">
                        <a:latin typeface="Cambria Math" panose="02040503050406030204" pitchFamily="18" charset="0"/>
                        <a:ea typeface="Cambria Math" panose="02040503050406030204" pitchFamily="18" charset="0"/>
                      </a:rPr>
                      <m:t>𝑿</m:t>
                    </m:r>
                    <m:r>
                      <a:rPr lang="en-US" altLang="zh-CN" sz="2400" b="1" i="1" dirty="0" smtClean="0">
                        <a:latin typeface="Cambria Math" panose="02040503050406030204" pitchFamily="18" charset="0"/>
                        <a:ea typeface="Cambria Math" panose="02040503050406030204" pitchFamily="18" charset="0"/>
                      </a:rPr>
                      <m:t>⊆</m:t>
                    </m:r>
                    <m:sSup>
                      <m:sSupPr>
                        <m:ctrlPr>
                          <a:rPr lang="en-US" altLang="zh-CN" sz="2400" i="1" dirty="0" smtClean="0">
                            <a:latin typeface="Cambria Math" panose="02040503050406030204" pitchFamily="18" charset="0"/>
                          </a:rPr>
                        </m:ctrlPr>
                      </m:sSupPr>
                      <m:e>
                        <m:r>
                          <a:rPr lang="en-US" altLang="zh-CN" sz="2400" i="1" dirty="0" smtClean="0">
                            <a:latin typeface="Cambria Math" panose="02040503050406030204" pitchFamily="18" charset="0"/>
                            <a:ea typeface="Cambria Math" panose="02040503050406030204" pitchFamily="18" charset="0"/>
                          </a:rPr>
                          <m:t>ℝ</m:t>
                        </m:r>
                      </m:e>
                      <m:sup>
                        <m:r>
                          <a:rPr lang="en-US" altLang="zh-CN" sz="2400" i="1" dirty="0" smtClean="0">
                            <a:latin typeface="Cambria Math" panose="02040503050406030204" pitchFamily="18" charset="0"/>
                          </a:rPr>
                          <m:t>𝑛</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𝑑</m:t>
                        </m:r>
                      </m:sup>
                    </m:sSup>
                  </m:oMath>
                </a14:m>
                <a:r>
                  <a:rPr lang="zh-CN" altLang="en-US" sz="2400" dirty="0">
                    <a:latin typeface="Cambria Math" panose="02040503050406030204" pitchFamily="18" charset="0"/>
                    <a:ea typeface="Cambria Math" panose="02040503050406030204" pitchFamily="18" charset="0"/>
                  </a:rPr>
                  <a:t> </a:t>
                </a:r>
                <a:r>
                  <a:rPr lang="en-US" altLang="zh-CN" sz="2400" dirty="0">
                    <a:latin typeface="Cambria Math" panose="02040503050406030204" pitchFamily="18" charset="0"/>
                    <a:ea typeface="Cambria Math" panose="02040503050406030204" pitchFamily="18" charset="0"/>
                  </a:rPr>
                  <a:t>n</a:t>
                </a:r>
                <a:r>
                  <a:rPr lang="zh-CN" altLang="en-US" sz="2400" dirty="0">
                    <a:latin typeface="Cambria Math" panose="02040503050406030204" pitchFamily="18" charset="0"/>
                  </a:rPr>
                  <a:t>ode </a:t>
                </a:r>
                <a:r>
                  <a:rPr lang="en" altLang="zh-CN" sz="2400" dirty="0">
                    <a:latin typeface="Cambria Math" panose="02040503050406030204" pitchFamily="18" charset="0"/>
                    <a:ea typeface="Cambria Math" panose="02040503050406030204" pitchFamily="18" charset="0"/>
                  </a:rPr>
                  <a:t>attribute </a:t>
                </a:r>
                <a:r>
                  <a:rPr lang="en-US" altLang="zh-CN" sz="2400" dirty="0">
                    <a:latin typeface="Cambria Math" panose="02040503050406030204" pitchFamily="18" charset="0"/>
                    <a:ea typeface="Cambria Math" panose="02040503050406030204" pitchFamily="18" charset="0"/>
                  </a:rPr>
                  <a:t>m</a:t>
                </a:r>
                <a:r>
                  <a:rPr lang="zh-CN" altLang="en-US" sz="2400" dirty="0">
                    <a:latin typeface="Cambria Math" panose="02040503050406030204" pitchFamily="18" charset="0"/>
                  </a:rPr>
                  <a:t>atrix </a:t>
                </a:r>
                <a:endParaRPr lang="en-US" altLang="zh-CN" sz="2400"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altLang="zh-CN" sz="2400" b="1" i="1" dirty="0" smtClean="0">
                        <a:latin typeface="Cambria Math" panose="02040503050406030204" pitchFamily="18" charset="0"/>
                        <a:ea typeface="Cambria Math" panose="02040503050406030204" pitchFamily="18" charset="0"/>
                      </a:rPr>
                      <m:t>𝑨</m:t>
                    </m:r>
                    <m:r>
                      <a:rPr lang="en-US" altLang="zh-CN" sz="2400" b="1" i="1" dirty="0" smtClean="0">
                        <a:latin typeface="Cambria Math" panose="02040503050406030204" pitchFamily="18" charset="0"/>
                        <a:ea typeface="Cambria Math" panose="02040503050406030204" pitchFamily="18" charset="0"/>
                      </a:rPr>
                      <m:t>⊆</m:t>
                    </m:r>
                    <m:sSup>
                      <m:sSupPr>
                        <m:ctrlPr>
                          <a:rPr lang="en-US" altLang="zh-CN" sz="2400" i="1" dirty="0" smtClean="0">
                            <a:latin typeface="Cambria Math" panose="02040503050406030204" pitchFamily="18" charset="0"/>
                          </a:rPr>
                        </m:ctrlPr>
                      </m:sSupPr>
                      <m:e>
                        <m:r>
                          <a:rPr lang="en-US" altLang="zh-CN" sz="2400" i="1" dirty="0" smtClean="0">
                            <a:latin typeface="Cambria Math" panose="02040503050406030204" pitchFamily="18" charset="0"/>
                            <a:ea typeface="Cambria Math" panose="02040503050406030204" pitchFamily="18" charset="0"/>
                          </a:rPr>
                          <m:t>ℝ</m:t>
                        </m:r>
                      </m:e>
                      <m:sup>
                        <m:r>
                          <a:rPr lang="en-US" altLang="zh-CN" sz="2400" i="1" dirty="0" smtClean="0">
                            <a:latin typeface="Cambria Math" panose="02040503050406030204" pitchFamily="18" charset="0"/>
                          </a:rPr>
                          <m:t>𝑛</m:t>
                        </m:r>
                        <m:r>
                          <a:rPr lang="en-US" altLang="zh-CN" sz="2400" i="1" dirty="0" smtClean="0">
                            <a:latin typeface="Cambria Math" panose="02040503050406030204" pitchFamily="18" charset="0"/>
                          </a:rPr>
                          <m:t>×</m:t>
                        </m:r>
                        <m:r>
                          <a:rPr lang="en-US" altLang="zh-CN" sz="2400" b="0" i="1" dirty="0" smtClean="0">
                            <a:latin typeface="Cambria Math" panose="02040503050406030204" pitchFamily="18" charset="0"/>
                          </a:rPr>
                          <m:t>𝑛</m:t>
                        </m:r>
                      </m:sup>
                    </m:sSup>
                  </m:oMath>
                </a14:m>
                <a:r>
                  <a:rPr lang="zh-CN" altLang="en-US" sz="2400" dirty="0">
                    <a:latin typeface="Cambria Math" panose="02040503050406030204" pitchFamily="18" charset="0"/>
                  </a:rPr>
                  <a:t>  </a:t>
                </a:r>
                <a:r>
                  <a:rPr lang="en" altLang="zh-CN" sz="2400" dirty="0">
                    <a:latin typeface="Cambria Math" panose="02040503050406030204" pitchFamily="18" charset="0"/>
                  </a:rPr>
                  <a:t>adjacency matrix</a:t>
                </a:r>
                <a:endParaRPr lang="en-US" altLang="zh-CN" sz="2400"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altLang="zh-CN" sz="2400" i="1">
                        <a:latin typeface="Cambria Math" panose="02040503050406030204" pitchFamily="18" charset="0"/>
                      </a:rPr>
                      <m:t>𝑀</m:t>
                    </m:r>
                    <m:r>
                      <a:rPr lang="zh-CN" altLang="zh-CN" sz="2400">
                        <a:latin typeface="Cambria Math" panose="02040503050406030204" pitchFamily="18" charset="0"/>
                      </a:rPr>
                      <m:t>∈</m:t>
                    </m:r>
                    <m:r>
                      <m:rPr>
                        <m:lit/>
                      </m:rPr>
                      <a:rPr lang="en-US" altLang="zh-CN" sz="2400" i="1">
                        <a:latin typeface="Cambria Math" panose="02040503050406030204" pitchFamily="18" charset="0"/>
                      </a:rPr>
                      <m:t>{</m:t>
                    </m:r>
                    <m:r>
                      <a:rPr lang="en-US" altLang="zh-CN" sz="2400" i="1">
                        <a:latin typeface="Cambria Math" panose="02040503050406030204" pitchFamily="18" charset="0"/>
                      </a:rPr>
                      <m:t>0,1</m:t>
                    </m:r>
                    <m:sSup>
                      <m:sSupPr>
                        <m:ctrlPr>
                          <a:rPr lang="zh-CN" altLang="zh-CN" sz="2400" i="1">
                            <a:latin typeface="Cambria Math" panose="02040503050406030204" pitchFamily="18" charset="0"/>
                          </a:rPr>
                        </m:ctrlPr>
                      </m:sSupPr>
                      <m:e>
                        <m:r>
                          <m:rPr>
                            <m:lit/>
                          </m:rPr>
                          <a:rPr lang="en-US" altLang="zh-CN" sz="2400" i="1">
                            <a:latin typeface="Cambria Math" panose="02040503050406030204" pitchFamily="18" charset="0"/>
                          </a:rPr>
                          <m:t>}</m:t>
                        </m:r>
                      </m:e>
                      <m:sup>
                        <m:r>
                          <a:rPr lang="en-US" altLang="zh-CN" sz="2400" i="1">
                            <a:latin typeface="Cambria Math" panose="02040503050406030204" pitchFamily="18" charset="0"/>
                          </a:rPr>
                          <m:t>𝑛</m:t>
                        </m:r>
                        <m:r>
                          <a:rPr lang="zh-CN" altLang="zh-CN" sz="2400">
                            <a:latin typeface="Cambria Math" panose="02040503050406030204" pitchFamily="18" charset="0"/>
                          </a:rPr>
                          <m:t>×</m:t>
                        </m:r>
                        <m:r>
                          <a:rPr lang="en-US" altLang="zh-CN" sz="2400" i="1">
                            <a:latin typeface="Cambria Math" panose="02040503050406030204" pitchFamily="18" charset="0"/>
                          </a:rPr>
                          <m:t>𝑑</m:t>
                        </m:r>
                      </m:sup>
                    </m:sSup>
                  </m:oMath>
                </a14:m>
                <a:r>
                  <a:rPr lang="zh-CN" altLang="zh-CN" sz="2400" dirty="0">
                    <a:effectLst/>
                  </a:rPr>
                  <a:t> </a:t>
                </a:r>
                <a:r>
                  <a:rPr lang="en" altLang="zh-CN" sz="2400" dirty="0">
                    <a:effectLst/>
                    <a:latin typeface="Cambria Math" panose="02040503050406030204" pitchFamily="18" charset="0"/>
                    <a:ea typeface="Cambria Math" panose="02040503050406030204" pitchFamily="18" charset="0"/>
                  </a:rPr>
                  <a:t>attribute masking matrix</a:t>
                </a:r>
                <a:endParaRPr lang="en-US" altLang="zh-CN" sz="2400"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altLang="zh-CN" sz="2400" b="1" i="1">
                        <a:latin typeface="Cambria Math" panose="02040503050406030204" pitchFamily="18" charset="0"/>
                      </a:rPr>
                      <m:t>𝑹</m:t>
                    </m:r>
                    <m:r>
                      <a:rPr lang="zh-CN" altLang="zh-CN" sz="2400">
                        <a:latin typeface="Cambria Math" panose="02040503050406030204" pitchFamily="18" charset="0"/>
                      </a:rPr>
                      <m:t>∈</m:t>
                    </m:r>
                    <m:r>
                      <m:rPr>
                        <m:lit/>
                      </m:rPr>
                      <a:rPr lang="en-US" altLang="zh-CN" sz="2400" i="1">
                        <a:latin typeface="Cambria Math" panose="02040503050406030204" pitchFamily="18" charset="0"/>
                      </a:rPr>
                      <m:t>{</m:t>
                    </m:r>
                    <m:r>
                      <a:rPr lang="en-US" altLang="zh-CN" sz="2400" i="1">
                        <a:latin typeface="Cambria Math" panose="02040503050406030204" pitchFamily="18" charset="0"/>
                      </a:rPr>
                      <m:t>0,1</m:t>
                    </m:r>
                    <m:sSup>
                      <m:sSupPr>
                        <m:ctrlPr>
                          <a:rPr lang="zh-CN" altLang="zh-CN" sz="2400" i="1">
                            <a:latin typeface="Cambria Math" panose="02040503050406030204" pitchFamily="18" charset="0"/>
                          </a:rPr>
                        </m:ctrlPr>
                      </m:sSupPr>
                      <m:e>
                        <m:r>
                          <m:rPr>
                            <m:lit/>
                          </m:rPr>
                          <a:rPr lang="en-US" altLang="zh-CN" sz="2400" i="1">
                            <a:latin typeface="Cambria Math" panose="02040503050406030204" pitchFamily="18" charset="0"/>
                          </a:rPr>
                          <m:t>}</m:t>
                        </m:r>
                      </m:e>
                      <m:sup>
                        <m:r>
                          <a:rPr lang="en-US" altLang="zh-CN" sz="2400" i="1">
                            <a:latin typeface="Cambria Math" panose="02040503050406030204" pitchFamily="18" charset="0"/>
                          </a:rPr>
                          <m:t>𝑛</m:t>
                        </m:r>
                        <m:r>
                          <a:rPr lang="zh-CN" altLang="zh-CN" sz="2400">
                            <a:latin typeface="Cambria Math" panose="02040503050406030204" pitchFamily="18" charset="0"/>
                          </a:rPr>
                          <m:t>×</m:t>
                        </m:r>
                        <m:r>
                          <a:rPr lang="en-US" altLang="zh-CN" sz="2400" i="1">
                            <a:latin typeface="Cambria Math" panose="02040503050406030204" pitchFamily="18" charset="0"/>
                          </a:rPr>
                          <m:t>𝑛</m:t>
                        </m:r>
                      </m:sup>
                    </m:sSup>
                  </m:oMath>
                </a14:m>
                <a:r>
                  <a:rPr lang="zh-CN" altLang="zh-CN" sz="2400" dirty="0">
                    <a:effectLst/>
                  </a:rPr>
                  <a:t> </a:t>
                </a:r>
                <a:r>
                  <a:rPr lang="en" altLang="zh-CN" sz="2400" dirty="0">
                    <a:effectLst/>
                    <a:latin typeface="Cambria Math" panose="02040503050406030204" pitchFamily="18" charset="0"/>
                    <a:ea typeface="Cambria Math" panose="02040503050406030204" pitchFamily="18" charset="0"/>
                  </a:rPr>
                  <a:t>is a random edge masking matrix</a:t>
                </a:r>
                <a:r>
                  <a:rPr lang="zh-CN" altLang="en-US" sz="2400" dirty="0">
                    <a:latin typeface="Cambria Math" panose="02040503050406030204" pitchFamily="18" charset="0"/>
                  </a:rPr>
                  <a:t> </a:t>
                </a:r>
                <a:endParaRPr lang="en-US" altLang="zh-CN" sz="2400"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 altLang="zh-CN" sz="2400" i="1" dirty="0" smtClean="0">
                        <a:latin typeface="Cambria Math" panose="02040503050406030204" pitchFamily="18" charset="0"/>
                      </a:rPr>
                      <m:t>∘ </m:t>
                    </m:r>
                  </m:oMath>
                </a14:m>
                <a:r>
                  <a:rPr lang="en" altLang="zh-CN" sz="2400" dirty="0">
                    <a:latin typeface="Cambria Math" panose="02040503050406030204" pitchFamily="18" charset="0"/>
                  </a:rPr>
                  <a:t>is the Hadamard product</a:t>
                </a:r>
              </a:p>
              <a:p>
                <a:pPr marL="342900" indent="-342900">
                  <a:buFont typeface="Arial" panose="020B0604020202020204" pitchFamily="34" charset="0"/>
                  <a:buChar char="•"/>
                </a:pPr>
                <a14:m>
                  <m:oMath xmlns:m="http://schemas.openxmlformats.org/officeDocument/2006/math">
                    <m:r>
                      <a:rPr lang="en" altLang="zh-CN" sz="2400" i="1" dirty="0" smtClean="0">
                        <a:latin typeface="Cambria Math" panose="02040503050406030204" pitchFamily="18" charset="0"/>
                      </a:rPr>
                      <m:t>𝑡</m:t>
                    </m:r>
                    <m:d>
                      <m:dPr>
                        <m:ctrlPr>
                          <a:rPr lang="en" altLang="zh-CN" sz="2400" i="1" dirty="0" smtClean="0">
                            <a:latin typeface="Cambria Math" panose="02040503050406030204" pitchFamily="18" charset="0"/>
                          </a:rPr>
                        </m:ctrlPr>
                      </m:dPr>
                      <m:e>
                        <m:r>
                          <a:rPr lang="en" altLang="zh-CN" sz="2400" i="1" dirty="0" smtClean="0">
                            <a:latin typeface="Cambria Math" panose="02040503050406030204" pitchFamily="18" charset="0"/>
                          </a:rPr>
                          <m:t>⋅</m:t>
                        </m:r>
                      </m:e>
                    </m:d>
                    <m:r>
                      <a:rPr lang="en" altLang="zh-CN" sz="2400" i="1" dirty="0" smtClean="0">
                        <a:latin typeface="Cambria Math" panose="02040503050406030204" pitchFamily="18" charset="0"/>
                      </a:rPr>
                      <m:t> </m:t>
                    </m:r>
                  </m:oMath>
                </a14:m>
                <a:r>
                  <a:rPr lang="en" altLang="zh-CN" sz="2400" dirty="0">
                    <a:latin typeface="Cambria Math" panose="02040503050406030204" pitchFamily="18" charset="0"/>
                  </a:rPr>
                  <a:t>denotes </a:t>
                </a:r>
                <a:r>
                  <a:rPr lang="en" altLang="zh-CN" sz="2400" b="1" dirty="0">
                    <a:solidFill>
                      <a:schemeClr val="accent2">
                        <a:lumMod val="75000"/>
                      </a:schemeClr>
                    </a:solidFill>
                    <a:latin typeface="Cambria Math" panose="02040503050406030204" pitchFamily="18" charset="0"/>
                  </a:rPr>
                  <a:t>combining the two augmentations</a:t>
                </a:r>
                <a:r>
                  <a:rPr lang="en-US" altLang="zh-CN" sz="2400" dirty="0">
                    <a:latin typeface="Cambria Math" panose="02040503050406030204" pitchFamily="18" charset="0"/>
                  </a:rPr>
                  <a:t>.</a:t>
                </a:r>
                <a:endParaRPr lang="zh-CN" altLang="en-US" sz="2400" dirty="0">
                  <a:latin typeface="Cambria Math" panose="02040503050406030204" pitchFamily="18" charset="0"/>
                </a:endParaRPr>
              </a:p>
            </p:txBody>
          </p:sp>
        </mc:Choice>
        <mc:Fallback xmlns="">
          <p:sp>
            <p:nvSpPr>
              <p:cNvPr id="12" name="文本框 11">
                <a:extLst>
                  <a:ext uri="{FF2B5EF4-FFF2-40B4-BE49-F238E27FC236}">
                    <a16:creationId xmlns:a16="http://schemas.microsoft.com/office/drawing/2014/main" id="{8E5C2651-8A73-0E44-8BB3-3B6A6032ED3B}"/>
                  </a:ext>
                </a:extLst>
              </p:cNvPr>
              <p:cNvSpPr txBox="1">
                <a:spLocks noRot="1" noChangeAspect="1" noMove="1" noResize="1" noEditPoints="1" noAdjustHandles="1" noChangeArrowheads="1" noChangeShapeType="1" noTextEdit="1"/>
              </p:cNvSpPr>
              <p:nvPr/>
            </p:nvSpPr>
            <p:spPr>
              <a:xfrm>
                <a:off x="3891382" y="3667966"/>
                <a:ext cx="7320117" cy="2321918"/>
              </a:xfrm>
              <a:prstGeom prst="rect">
                <a:avLst/>
              </a:prstGeom>
              <a:blipFill>
                <a:blip r:embed="rId3"/>
                <a:stretch>
                  <a:fillRect l="-1040" t="-1087" b="-48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789D3FB-FEC7-FE44-B7E9-AD7FA2F860B2}"/>
                  </a:ext>
                </a:extLst>
              </p:cNvPr>
              <p:cNvSpPr txBox="1"/>
              <p:nvPr/>
            </p:nvSpPr>
            <p:spPr>
              <a:xfrm>
                <a:off x="3891382" y="2129221"/>
                <a:ext cx="3447547" cy="1299779"/>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zh-CN" sz="2600" b="1" i="1" dirty="0" smtClean="0">
                          <a:latin typeface="Cambria Math" panose="02040503050406030204" pitchFamily="18" charset="0"/>
                          <a:ea typeface="Cambria Math" panose="02040503050406030204" pitchFamily="18" charset="0"/>
                        </a:rPr>
                        <m:t>𝑿</m:t>
                      </m:r>
                      <m:r>
                        <a:rPr lang="en-US" altLang="zh-CN" sz="2600" b="1" i="1" baseline="-25000" dirty="0" smtClean="0">
                          <a:latin typeface="Cambria Math" panose="02040503050406030204" pitchFamily="18" charset="0"/>
                          <a:ea typeface="Cambria Math" panose="02040503050406030204" pitchFamily="18" charset="0"/>
                        </a:rPr>
                        <m:t>𝟏</m:t>
                      </m:r>
                      <m:r>
                        <a:rPr lang="en-US" altLang="zh-CN" sz="2600" b="1" i="1" dirty="0">
                          <a:latin typeface="Cambria Math" panose="02040503050406030204" pitchFamily="18" charset="0"/>
                          <a:ea typeface="Cambria Math" panose="02040503050406030204" pitchFamily="18" charset="0"/>
                        </a:rPr>
                        <m:t>=</m:t>
                      </m:r>
                      <m:r>
                        <a:rPr lang="en-US" altLang="zh-CN" sz="2600" b="1" i="1" dirty="0">
                          <a:latin typeface="Cambria Math" panose="02040503050406030204" pitchFamily="18" charset="0"/>
                          <a:ea typeface="Cambria Math" panose="02040503050406030204" pitchFamily="18" charset="0"/>
                        </a:rPr>
                        <m:t>𝑿</m:t>
                      </m:r>
                      <m:r>
                        <a:rPr lang="en-US" altLang="zh-CN" sz="2600" b="1" i="1" dirty="0" smtClean="0">
                          <a:latin typeface="Cambria Math" panose="02040503050406030204" pitchFamily="18" charset="0"/>
                          <a:ea typeface="Cambria Math" panose="02040503050406030204" pitchFamily="18" charset="0"/>
                        </a:rPr>
                        <m:t>∘</m:t>
                      </m:r>
                      <m:sSup>
                        <m:sSupPr>
                          <m:ctrlPr>
                            <a:rPr lang="en-US" altLang="zh-CN" sz="2600" b="1" i="1" dirty="0" smtClean="0">
                              <a:latin typeface="Cambria Math" panose="02040503050406030204" pitchFamily="18" charset="0"/>
                              <a:ea typeface="Cambria Math" panose="02040503050406030204" pitchFamily="18" charset="0"/>
                            </a:rPr>
                          </m:ctrlPr>
                        </m:sSupPr>
                        <m:e>
                          <m:r>
                            <a:rPr lang="en-US" altLang="zh-CN" sz="2600" b="1" i="1" dirty="0" smtClean="0">
                              <a:latin typeface="Cambria Math" panose="02040503050406030204" pitchFamily="18" charset="0"/>
                              <a:ea typeface="Cambria Math" panose="02040503050406030204" pitchFamily="18" charset="0"/>
                            </a:rPr>
                            <m:t>𝑴</m:t>
                          </m:r>
                        </m:e>
                        <m:sup>
                          <m:r>
                            <a:rPr lang="en-US" altLang="zh-CN" sz="2600" b="1" i="1" dirty="0" smtClean="0">
                              <a:latin typeface="Cambria Math" panose="02040503050406030204" pitchFamily="18" charset="0"/>
                              <a:ea typeface="Cambria Math" panose="02040503050406030204" pitchFamily="18" charset="0"/>
                            </a:rPr>
                            <m:t>𝑻</m:t>
                          </m:r>
                        </m:sup>
                      </m:sSup>
                    </m:oMath>
                  </m:oMathPara>
                </a14:m>
                <a:endParaRPr kumimoji="1" lang="en-US" altLang="zh-CN" sz="2600" dirty="0"/>
              </a:p>
              <a:p>
                <a:pPr/>
                <a14:m>
                  <m:oMathPara xmlns:m="http://schemas.openxmlformats.org/officeDocument/2006/math">
                    <m:oMathParaPr>
                      <m:jc m:val="left"/>
                    </m:oMathParaPr>
                    <m:oMath xmlns:m="http://schemas.openxmlformats.org/officeDocument/2006/math">
                      <m:r>
                        <a:rPr lang="en-US" altLang="zh-CN" sz="2600" b="1" i="1" dirty="0" smtClean="0">
                          <a:latin typeface="Cambria Math" panose="02040503050406030204" pitchFamily="18" charset="0"/>
                          <a:ea typeface="Cambria Math" panose="02040503050406030204" pitchFamily="18" charset="0"/>
                        </a:rPr>
                        <m:t>𝑨</m:t>
                      </m:r>
                      <m:r>
                        <a:rPr lang="en-US" altLang="zh-CN" sz="2600" b="1" i="1" baseline="-25000" dirty="0" smtClean="0">
                          <a:latin typeface="Cambria Math" panose="02040503050406030204" pitchFamily="18" charset="0"/>
                          <a:ea typeface="Cambria Math" panose="02040503050406030204" pitchFamily="18" charset="0"/>
                        </a:rPr>
                        <m:t>𝟏</m:t>
                      </m:r>
                      <m:r>
                        <a:rPr lang="en-US" altLang="zh-CN" sz="2600" b="1" i="1" dirty="0">
                          <a:latin typeface="Cambria Math" panose="02040503050406030204" pitchFamily="18" charset="0"/>
                          <a:ea typeface="Cambria Math" panose="02040503050406030204" pitchFamily="18" charset="0"/>
                        </a:rPr>
                        <m:t>=</m:t>
                      </m:r>
                      <m:r>
                        <a:rPr lang="en-US" altLang="zh-CN" sz="2600" b="1" i="1" dirty="0" smtClean="0">
                          <a:latin typeface="Cambria Math" panose="02040503050406030204" pitchFamily="18" charset="0"/>
                          <a:ea typeface="Cambria Math" panose="02040503050406030204" pitchFamily="18" charset="0"/>
                        </a:rPr>
                        <m:t>𝑨</m:t>
                      </m:r>
                      <m:r>
                        <a:rPr lang="en-US" altLang="zh-CN" sz="2600" b="1" i="1" dirty="0" smtClean="0">
                          <a:latin typeface="Cambria Math" panose="02040503050406030204" pitchFamily="18" charset="0"/>
                          <a:ea typeface="Cambria Math" panose="02040503050406030204" pitchFamily="18" charset="0"/>
                        </a:rPr>
                        <m:t>∘</m:t>
                      </m:r>
                      <m:r>
                        <a:rPr lang="en-US" altLang="zh-CN" sz="2600" b="1" i="1" dirty="0" smtClean="0">
                          <a:latin typeface="Cambria Math" panose="02040503050406030204" pitchFamily="18" charset="0"/>
                          <a:ea typeface="Cambria Math" panose="02040503050406030204" pitchFamily="18" charset="0"/>
                        </a:rPr>
                        <m:t>𝑹</m:t>
                      </m:r>
                    </m:oMath>
                  </m:oMathPara>
                </a14:m>
                <a:endParaRPr lang="en-US" altLang="zh-CN" sz="2600" b="1" dirty="0">
                  <a:ea typeface="Cambria Math" panose="02040503050406030204" pitchFamily="18" charset="0"/>
                </a:endParaRPr>
              </a:p>
              <a:p>
                <a14:m>
                  <m:oMath xmlns:m="http://schemas.openxmlformats.org/officeDocument/2006/math">
                    <m:r>
                      <a:rPr lang="en-US" altLang="zh-CN" sz="2600" b="0" i="1" dirty="0" smtClean="0">
                        <a:latin typeface="Cambria Math" panose="02040503050406030204" pitchFamily="18" charset="0"/>
                        <a:ea typeface="Cambria Math" panose="02040503050406030204" pitchFamily="18" charset="0"/>
                      </a:rPr>
                      <m:t>𝒢</m:t>
                    </m:r>
                    <m:r>
                      <a:rPr lang="en-US" altLang="zh-CN" sz="2600" b="1" i="1" baseline="-25000" dirty="0" smtClean="0">
                        <a:latin typeface="Cambria Math" panose="02040503050406030204" pitchFamily="18" charset="0"/>
                        <a:ea typeface="Cambria Math" panose="02040503050406030204" pitchFamily="18" charset="0"/>
                      </a:rPr>
                      <m:t>𝟏</m:t>
                    </m:r>
                    <m:r>
                      <a:rPr lang="en-US" altLang="zh-CN" sz="2600" b="1" i="1" dirty="0" smtClean="0">
                        <a:latin typeface="Cambria Math" panose="02040503050406030204" pitchFamily="18" charset="0"/>
                        <a:ea typeface="Cambria Math" panose="02040503050406030204" pitchFamily="18" charset="0"/>
                      </a:rPr>
                      <m:t>=</m:t>
                    </m:r>
                    <m:r>
                      <a:rPr lang="en-US" altLang="zh-CN" sz="2600" b="1" i="1" dirty="0">
                        <a:latin typeface="Cambria Math" panose="02040503050406030204" pitchFamily="18" charset="0"/>
                        <a:ea typeface="Cambria Math" panose="02040503050406030204" pitchFamily="18" charset="0"/>
                      </a:rPr>
                      <m:t>(</m:t>
                    </m:r>
                    <m:r>
                      <a:rPr lang="en-US" altLang="zh-CN" sz="2600" b="1" i="1" dirty="0" smtClean="0">
                        <a:latin typeface="Cambria Math" panose="02040503050406030204" pitchFamily="18" charset="0"/>
                        <a:ea typeface="Cambria Math" panose="02040503050406030204" pitchFamily="18" charset="0"/>
                      </a:rPr>
                      <m:t>𝑿</m:t>
                    </m:r>
                    <m:r>
                      <a:rPr lang="en-US" altLang="zh-CN" sz="2600" b="1" i="1" baseline="-25000" dirty="0" smtClean="0">
                        <a:latin typeface="Cambria Math" panose="02040503050406030204" pitchFamily="18" charset="0"/>
                        <a:ea typeface="Cambria Math" panose="02040503050406030204" pitchFamily="18" charset="0"/>
                      </a:rPr>
                      <m:t>𝟏</m:t>
                    </m:r>
                    <m:r>
                      <a:rPr lang="en-US" altLang="zh-CN" sz="2600" b="1" i="1" dirty="0">
                        <a:latin typeface="Cambria Math" panose="02040503050406030204" pitchFamily="18" charset="0"/>
                        <a:ea typeface="Cambria Math" panose="02040503050406030204" pitchFamily="18" charset="0"/>
                      </a:rPr>
                      <m:t>,</m:t>
                    </m:r>
                    <m:r>
                      <a:rPr lang="en-US" altLang="zh-CN" sz="2600" b="1" i="1" dirty="0" smtClean="0">
                        <a:latin typeface="Cambria Math" panose="02040503050406030204" pitchFamily="18" charset="0"/>
                        <a:ea typeface="Cambria Math" panose="02040503050406030204" pitchFamily="18" charset="0"/>
                      </a:rPr>
                      <m:t>𝑨</m:t>
                    </m:r>
                    <m:r>
                      <a:rPr lang="en-US" altLang="zh-CN" sz="2600" b="1" i="1" baseline="-25000" dirty="0" smtClean="0">
                        <a:latin typeface="Cambria Math" panose="02040503050406030204" pitchFamily="18" charset="0"/>
                        <a:ea typeface="Cambria Math" panose="02040503050406030204" pitchFamily="18" charset="0"/>
                      </a:rPr>
                      <m:t>𝟏</m:t>
                    </m:r>
                    <m:r>
                      <a:rPr lang="en-US" altLang="zh-CN" sz="2600" b="1" i="1" dirty="0">
                        <a:latin typeface="Cambria Math" panose="02040503050406030204" pitchFamily="18" charset="0"/>
                        <a:ea typeface="Cambria Math" panose="02040503050406030204" pitchFamily="18" charset="0"/>
                      </a:rPr>
                      <m:t>)=</m:t>
                    </m:r>
                    <m:r>
                      <a:rPr lang="en-US" altLang="zh-CN" sz="2600" b="0" i="1" dirty="0">
                        <a:latin typeface="Cambria Math" panose="02040503050406030204" pitchFamily="18" charset="0"/>
                        <a:ea typeface="Cambria Math" panose="02040503050406030204" pitchFamily="18" charset="0"/>
                      </a:rPr>
                      <m:t>𝑡</m:t>
                    </m:r>
                    <m:r>
                      <a:rPr lang="en-US" altLang="zh-CN" sz="2600" b="1" i="1" dirty="0">
                        <a:latin typeface="Cambria Math" panose="02040503050406030204" pitchFamily="18" charset="0"/>
                        <a:ea typeface="Cambria Math" panose="02040503050406030204" pitchFamily="18" charset="0"/>
                      </a:rPr>
                      <m:t>(</m:t>
                    </m:r>
                    <m:r>
                      <a:rPr lang="en-US" altLang="zh-CN" sz="2600" b="1" i="1" dirty="0">
                        <a:latin typeface="Cambria Math" panose="02040503050406030204" pitchFamily="18" charset="0"/>
                        <a:ea typeface="Cambria Math" panose="02040503050406030204" pitchFamily="18" charset="0"/>
                      </a:rPr>
                      <m:t>𝑿</m:t>
                    </m:r>
                    <m:r>
                      <a:rPr lang="en-US" altLang="zh-CN" sz="2600" b="1" i="1" dirty="0">
                        <a:latin typeface="Cambria Math" panose="02040503050406030204" pitchFamily="18" charset="0"/>
                        <a:ea typeface="Cambria Math" panose="02040503050406030204" pitchFamily="18" charset="0"/>
                      </a:rPr>
                      <m:t>,</m:t>
                    </m:r>
                    <m:r>
                      <a:rPr lang="en-US" altLang="zh-CN" sz="2600" b="1" i="1" dirty="0">
                        <a:latin typeface="Cambria Math" panose="02040503050406030204" pitchFamily="18" charset="0"/>
                        <a:ea typeface="Cambria Math" panose="02040503050406030204" pitchFamily="18" charset="0"/>
                      </a:rPr>
                      <m:t>𝑨</m:t>
                    </m:r>
                  </m:oMath>
                </a14:m>
                <a:r>
                  <a:rPr kumimoji="1" lang="en-US" altLang="zh-CN" sz="2600" dirty="0"/>
                  <a:t>)</a:t>
                </a:r>
                <a:endParaRPr kumimoji="1" lang="zh-CN" altLang="en-US" sz="2600" dirty="0"/>
              </a:p>
            </p:txBody>
          </p:sp>
        </mc:Choice>
        <mc:Fallback xmlns="">
          <p:sp>
            <p:nvSpPr>
              <p:cNvPr id="6" name="文本框 5">
                <a:extLst>
                  <a:ext uri="{FF2B5EF4-FFF2-40B4-BE49-F238E27FC236}">
                    <a16:creationId xmlns:a16="http://schemas.microsoft.com/office/drawing/2014/main" id="{6789D3FB-FEC7-FE44-B7E9-AD7FA2F860B2}"/>
                  </a:ext>
                </a:extLst>
              </p:cNvPr>
              <p:cNvSpPr txBox="1">
                <a:spLocks noRot="1" noChangeAspect="1" noMove="1" noResize="1" noEditPoints="1" noAdjustHandles="1" noChangeArrowheads="1" noChangeShapeType="1" noTextEdit="1"/>
              </p:cNvSpPr>
              <p:nvPr/>
            </p:nvSpPr>
            <p:spPr>
              <a:xfrm>
                <a:off x="3891382" y="2129221"/>
                <a:ext cx="3447547" cy="1299779"/>
              </a:xfrm>
              <a:prstGeom prst="rect">
                <a:avLst/>
              </a:prstGeom>
              <a:blipFill>
                <a:blip r:embed="rId4"/>
                <a:stretch>
                  <a:fillRect l="-1838" r="-2206" b="-9615"/>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D079883C-6F1F-1E4D-87C8-8759F86E148B}"/>
              </a:ext>
            </a:extLst>
          </p:cNvPr>
          <p:cNvSpPr txBox="1"/>
          <p:nvPr/>
        </p:nvSpPr>
        <p:spPr>
          <a:xfrm>
            <a:off x="7337244" y="2129221"/>
            <a:ext cx="3345852" cy="461665"/>
          </a:xfrm>
          <a:prstGeom prst="rect">
            <a:avLst/>
          </a:prstGeom>
          <a:noFill/>
        </p:spPr>
        <p:txBody>
          <a:bodyPr wrap="square">
            <a:spAutoFit/>
          </a:bodyPr>
          <a:lstStyle/>
          <a:p>
            <a:r>
              <a:rPr kumimoji="1" lang="en-US" altLang="zh-CN" sz="2400" dirty="0">
                <a:solidFill>
                  <a:schemeClr val="accent2"/>
                </a:solidFill>
                <a:latin typeface="Cambria Math" panose="02040503050406030204" pitchFamily="18" charset="0"/>
                <a:ea typeface="Cambria Math" panose="02040503050406030204" pitchFamily="18" charset="0"/>
              </a:rPr>
              <a:t>A</a:t>
            </a:r>
            <a:r>
              <a:rPr kumimoji="1" lang="en" altLang="zh-CN" sz="2400" dirty="0">
                <a:solidFill>
                  <a:schemeClr val="accent2"/>
                </a:solidFill>
                <a:latin typeface="Cambria Math" panose="02040503050406030204" pitchFamily="18" charset="0"/>
                <a:ea typeface="Cambria Math" panose="02040503050406030204" pitchFamily="18" charset="0"/>
              </a:rPr>
              <a:t>ttribute</a:t>
            </a:r>
            <a:r>
              <a:rPr kumimoji="1" lang="zh-CN" altLang="en-US" sz="2400" dirty="0">
                <a:solidFill>
                  <a:schemeClr val="accent2"/>
                </a:solidFill>
                <a:latin typeface="Cambria Math" panose="02040503050406030204" pitchFamily="18" charset="0"/>
                <a:ea typeface="Cambria Math" panose="02040503050406030204" pitchFamily="18" charset="0"/>
              </a:rPr>
              <a:t> </a:t>
            </a:r>
            <a:r>
              <a:rPr kumimoji="1" lang="en" altLang="zh-CN" sz="2400" dirty="0">
                <a:solidFill>
                  <a:schemeClr val="accent2"/>
                </a:solidFill>
                <a:latin typeface="Cambria Math" panose="02040503050406030204" pitchFamily="18" charset="0"/>
                <a:ea typeface="Cambria Math" panose="02040503050406030204" pitchFamily="18" charset="0"/>
              </a:rPr>
              <a:t>augmentation</a:t>
            </a:r>
            <a:endParaRPr lang="zh-CN" altLang="en-US" sz="2400" dirty="0">
              <a:solidFill>
                <a:schemeClr val="accent2"/>
              </a:solidFill>
            </a:endParaRPr>
          </a:p>
        </p:txBody>
      </p:sp>
      <p:sp>
        <p:nvSpPr>
          <p:cNvPr id="9" name="文本框 8">
            <a:extLst>
              <a:ext uri="{FF2B5EF4-FFF2-40B4-BE49-F238E27FC236}">
                <a16:creationId xmlns:a16="http://schemas.microsoft.com/office/drawing/2014/main" id="{B8771F1C-C02B-F940-AD03-6A08D4016E41}"/>
              </a:ext>
            </a:extLst>
          </p:cNvPr>
          <p:cNvSpPr txBox="1"/>
          <p:nvPr/>
        </p:nvSpPr>
        <p:spPr>
          <a:xfrm>
            <a:off x="7337244" y="2618930"/>
            <a:ext cx="2731966" cy="461665"/>
          </a:xfrm>
          <a:prstGeom prst="rect">
            <a:avLst/>
          </a:prstGeom>
          <a:noFill/>
        </p:spPr>
        <p:txBody>
          <a:bodyPr wrap="none" rtlCol="0">
            <a:spAutoFit/>
          </a:bodyPr>
          <a:lstStyle/>
          <a:p>
            <a:r>
              <a:rPr kumimoji="1" lang="en-US" altLang="zh-CN" sz="2400" dirty="0">
                <a:solidFill>
                  <a:schemeClr val="accent2"/>
                </a:solidFill>
                <a:latin typeface="Cambria Math" panose="02040503050406030204" pitchFamily="18" charset="0"/>
                <a:ea typeface="Cambria Math" panose="02040503050406030204" pitchFamily="18" charset="0"/>
              </a:rPr>
              <a:t>E</a:t>
            </a:r>
            <a:r>
              <a:rPr kumimoji="1" lang="en" altLang="zh-CN" sz="2400" dirty="0">
                <a:solidFill>
                  <a:schemeClr val="accent2"/>
                </a:solidFill>
                <a:latin typeface="Cambria Math" panose="02040503050406030204" pitchFamily="18" charset="0"/>
                <a:ea typeface="Cambria Math" panose="02040503050406030204" pitchFamily="18" charset="0"/>
              </a:rPr>
              <a:t>dge augmentation</a:t>
            </a:r>
            <a:endParaRPr kumimoji="1" lang="zh-CN" altLang="en-US" sz="2400" dirty="0">
              <a:solidFill>
                <a:schemeClr val="accent2"/>
              </a:solidFill>
            </a:endParaRPr>
          </a:p>
        </p:txBody>
      </p:sp>
      <p:cxnSp>
        <p:nvCxnSpPr>
          <p:cNvPr id="13" name="直线箭头连接符 12">
            <a:extLst>
              <a:ext uri="{FF2B5EF4-FFF2-40B4-BE49-F238E27FC236}">
                <a16:creationId xmlns:a16="http://schemas.microsoft.com/office/drawing/2014/main" id="{5B956236-4EBE-0D41-9216-6F73D7CBC95F}"/>
              </a:ext>
            </a:extLst>
          </p:cNvPr>
          <p:cNvCxnSpPr>
            <a:cxnSpLocks/>
          </p:cNvCxnSpPr>
          <p:nvPr/>
        </p:nvCxnSpPr>
        <p:spPr>
          <a:xfrm>
            <a:off x="6008128" y="2329356"/>
            <a:ext cx="1110342"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a:extLst>
              <a:ext uri="{FF2B5EF4-FFF2-40B4-BE49-F238E27FC236}">
                <a16:creationId xmlns:a16="http://schemas.microsoft.com/office/drawing/2014/main" id="{45D2C5AA-1301-6449-A45E-1BA774F20ABD}"/>
              </a:ext>
            </a:extLst>
          </p:cNvPr>
          <p:cNvCxnSpPr>
            <a:cxnSpLocks/>
          </p:cNvCxnSpPr>
          <p:nvPr/>
        </p:nvCxnSpPr>
        <p:spPr>
          <a:xfrm flipV="1">
            <a:off x="6008128" y="2795371"/>
            <a:ext cx="1110342" cy="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078" name="Picture 6">
            <a:extLst>
              <a:ext uri="{FF2B5EF4-FFF2-40B4-BE49-F238E27FC236}">
                <a16:creationId xmlns:a16="http://schemas.microsoft.com/office/drawing/2014/main" id="{BCFCF907-CEE5-8046-862B-B8DC961290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202" r="5126"/>
          <a:stretch/>
        </p:blipFill>
        <p:spPr bwMode="auto">
          <a:xfrm>
            <a:off x="842927" y="1662040"/>
            <a:ext cx="2053715" cy="49194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a:extLst>
              <a:ext uri="{FF2B5EF4-FFF2-40B4-BE49-F238E27FC236}">
                <a16:creationId xmlns:a16="http://schemas.microsoft.com/office/drawing/2014/main" id="{EC41959B-A557-AC4B-A14E-4E0C66F002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4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175846"/>
            <a:ext cx="2588594"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Approach</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AACE5E2C-E2ED-794D-A6BA-487274FB9567}"/>
              </a:ext>
            </a:extLst>
          </p:cNvPr>
          <p:cNvSpPr txBox="1"/>
          <p:nvPr/>
        </p:nvSpPr>
        <p:spPr>
          <a:xfrm>
            <a:off x="175846" y="1007756"/>
            <a:ext cx="7095109" cy="523220"/>
          </a:xfrm>
          <a:prstGeom prst="rect">
            <a:avLst/>
          </a:prstGeom>
          <a:noFill/>
        </p:spPr>
        <p:txBody>
          <a:bodyPr wrap="square">
            <a:spAutoFit/>
          </a:bodyPr>
          <a:lstStyle/>
          <a:p>
            <a:r>
              <a:rPr lang="en-US" altLang="zh-CN" sz="2800" dirty="0">
                <a:solidFill>
                  <a:srgbClr val="C00000"/>
                </a:solidFill>
                <a:latin typeface="Cambria Math" panose="02040503050406030204" pitchFamily="18" charset="0"/>
              </a:rPr>
              <a:t>##2.</a:t>
            </a:r>
            <a:r>
              <a:rPr lang="zh-CN" altLang="en-US" sz="2800" dirty="0">
                <a:solidFill>
                  <a:srgbClr val="C00000"/>
                </a:solidFill>
                <a:latin typeface="Cambria Math" panose="02040503050406030204" pitchFamily="18" charset="0"/>
              </a:rPr>
              <a:t> </a:t>
            </a:r>
            <a:r>
              <a:rPr lang="en" altLang="zh-CN" sz="2800" dirty="0">
                <a:solidFill>
                  <a:srgbClr val="C00000"/>
                </a:solidFill>
                <a:latin typeface="Cambria Math" panose="02040503050406030204" pitchFamily="18" charset="0"/>
              </a:rPr>
              <a:t>Graph Neural Network Encoder</a:t>
            </a:r>
            <a:endParaRPr lang="zh-CN" altLang="en-US" sz="2800" dirty="0">
              <a:solidFill>
                <a:srgbClr val="C0000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021593FB-29D5-084F-9549-6D2DDD692D7B}"/>
                  </a:ext>
                </a:extLst>
              </p:cNvPr>
              <p:cNvSpPr txBox="1"/>
              <p:nvPr/>
            </p:nvSpPr>
            <p:spPr>
              <a:xfrm>
                <a:off x="2415654" y="3228945"/>
                <a:ext cx="6797408" cy="400110"/>
              </a:xfrm>
              <a:prstGeom prst="rect">
                <a:avLst/>
              </a:prstGeom>
              <a:noFill/>
            </p:spPr>
            <p:txBody>
              <a:bodyPr wrap="square">
                <a:spAutoFit/>
              </a:bodyPr>
              <a:lstStyle/>
              <a:p>
                <a:pPr algn="just">
                  <a:lnSpc>
                    <a:spcPts val="1200"/>
                  </a:lnSpc>
                  <a:spcAft>
                    <a:spcPts val="1200"/>
                  </a:spcAft>
                </a:pPr>
                <a14:m>
                  <m:oMathPara xmlns:m="http://schemas.openxmlformats.org/officeDocument/2006/math">
                    <m:oMathParaPr>
                      <m:jc m:val="centerGroup"/>
                    </m:oMathParaPr>
                    <m:oMath xmlns:m="http://schemas.openxmlformats.org/officeDocument/2006/math">
                      <m:sSup>
                        <m:sSupPr>
                          <m:ctrlPr>
                            <a:rPr lang="zh-CN" altLang="zh-CN" sz="280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1" i="1">
                              <a:latin typeface="Cambria Math" panose="02040503050406030204" pitchFamily="18" charset="0"/>
                              <a:ea typeface="DengXian" panose="02010600030101010101" pitchFamily="2" charset="-122"/>
                              <a:cs typeface="Times New Roman" panose="02020603050405020304" pitchFamily="18" charset="0"/>
                            </a:rPr>
                            <m:t>𝐇</m:t>
                          </m:r>
                        </m:e>
                        <m:sup>
                          <m:r>
                            <a:rPr lang="en-US" altLang="zh-CN" sz="2800" i="1">
                              <a:latin typeface="Cambria Math" panose="02040503050406030204" pitchFamily="18" charset="0"/>
                              <a:ea typeface="DengXian" panose="02010600030101010101" pitchFamily="2" charset="-122"/>
                              <a:cs typeface="Times New Roman" panose="02020603050405020304" pitchFamily="18" charset="0"/>
                            </a:rPr>
                            <m:t>𝑙</m:t>
                          </m:r>
                          <m:r>
                            <a:rPr lang="en-US" altLang="zh-CN" sz="2800">
                              <a:latin typeface="Cambria Math" panose="02040503050406030204" pitchFamily="18" charset="0"/>
                              <a:ea typeface="DengXian" panose="02010600030101010101" pitchFamily="2" charset="-122"/>
                              <a:cs typeface="Times New Roman" panose="02020603050405020304" pitchFamily="18" charset="0"/>
                            </a:rPr>
                            <m:t>+1</m:t>
                          </m:r>
                        </m:sup>
                      </m:sSup>
                      <m:r>
                        <a:rPr lang="en-US" altLang="zh-CN" sz="2800">
                          <a:latin typeface="Cambria Math" panose="02040503050406030204" pitchFamily="18" charset="0"/>
                          <a:ea typeface="DengXian" panose="02010600030101010101" pitchFamily="2" charset="-122"/>
                          <a:cs typeface="Times New Roman" panose="02020603050405020304" pitchFamily="18" charset="0"/>
                        </a:rPr>
                        <m:t>=</m:t>
                      </m:r>
                      <m:r>
                        <a:rPr lang="en-US" altLang="zh-CN" sz="2800" i="1">
                          <a:latin typeface="Cambria Math" panose="02040503050406030204" pitchFamily="18" charset="0"/>
                          <a:ea typeface="DengXian" panose="02010600030101010101" pitchFamily="2" charset="-122"/>
                          <a:cs typeface="Times New Roman" panose="02020603050405020304" pitchFamily="18" charset="0"/>
                        </a:rPr>
                        <m:t>𝑓</m:t>
                      </m:r>
                      <m:d>
                        <m:dPr>
                          <m:ctrlPr>
                            <a:rPr lang="zh-CN" altLang="zh-CN" sz="28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b="1" i="1">
                              <a:latin typeface="Cambria Math" panose="02040503050406030204" pitchFamily="18" charset="0"/>
                              <a:ea typeface="DengXian" panose="02010600030101010101" pitchFamily="2" charset="-122"/>
                              <a:cs typeface="Times New Roman" panose="02020603050405020304" pitchFamily="18" charset="0"/>
                            </a:rPr>
                            <m:t>𝐀</m:t>
                          </m:r>
                          <m:r>
                            <a:rPr lang="en-US" altLang="zh-CN" sz="2800">
                              <a:latin typeface="Cambria Math" panose="02040503050406030204" pitchFamily="18" charset="0"/>
                              <a:ea typeface="DengXian" panose="02010600030101010101" pitchFamily="2" charset="-122"/>
                              <a:cs typeface="Times New Roman" panose="02020603050405020304" pitchFamily="18" charset="0"/>
                            </a:rPr>
                            <m:t>,</m:t>
                          </m:r>
                          <m:sSup>
                            <m:sSupPr>
                              <m:ctrlPr>
                                <a:rPr lang="zh-CN" altLang="zh-CN" sz="28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1" i="1">
                                  <a:latin typeface="Cambria Math" panose="02040503050406030204" pitchFamily="18" charset="0"/>
                                  <a:ea typeface="DengXian" panose="02010600030101010101" pitchFamily="2" charset="-122"/>
                                  <a:cs typeface="Times New Roman" panose="02020603050405020304" pitchFamily="18" charset="0"/>
                                </a:rPr>
                                <m:t>𝐇</m:t>
                              </m:r>
                            </m:e>
                            <m:sup>
                              <m:r>
                                <a:rPr lang="en-US" altLang="zh-CN" sz="2800" i="1">
                                  <a:latin typeface="Cambria Math" panose="02040503050406030204" pitchFamily="18" charset="0"/>
                                  <a:ea typeface="DengXian" panose="02010600030101010101" pitchFamily="2" charset="-122"/>
                                  <a:cs typeface="Times New Roman" panose="02020603050405020304" pitchFamily="18" charset="0"/>
                                </a:rPr>
                                <m:t>𝑙</m:t>
                              </m:r>
                            </m:sup>
                          </m:sSup>
                          <m:r>
                            <a:rPr lang="en-US" altLang="zh-CN" sz="2800">
                              <a:latin typeface="Cambria Math" panose="02040503050406030204" pitchFamily="18" charset="0"/>
                              <a:ea typeface="DengXian" panose="02010600030101010101" pitchFamily="2" charset="-122"/>
                              <a:cs typeface="Times New Roman" panose="02020603050405020304" pitchFamily="18" charset="0"/>
                            </a:rPr>
                            <m:t>;</m:t>
                          </m:r>
                          <m:sSup>
                            <m:sSupPr>
                              <m:ctrlPr>
                                <a:rPr lang="zh-CN" altLang="zh-CN" sz="28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1" i="1">
                                  <a:latin typeface="Cambria Math" panose="02040503050406030204" pitchFamily="18" charset="0"/>
                                  <a:ea typeface="DengXian" panose="02010600030101010101" pitchFamily="2" charset="-122"/>
                                  <a:cs typeface="Times New Roman" panose="02020603050405020304" pitchFamily="18" charset="0"/>
                                </a:rPr>
                                <m:t>𝐖</m:t>
                              </m:r>
                            </m:e>
                            <m:sup>
                              <m:r>
                                <a:rPr lang="en-US" altLang="zh-CN" sz="2800" i="1">
                                  <a:latin typeface="Cambria Math" panose="02040503050406030204" pitchFamily="18" charset="0"/>
                                  <a:ea typeface="DengXian" panose="02010600030101010101" pitchFamily="2" charset="-122"/>
                                  <a:cs typeface="Times New Roman" panose="02020603050405020304" pitchFamily="18" charset="0"/>
                                </a:rPr>
                                <m:t>𝑙</m:t>
                              </m:r>
                            </m:sup>
                          </m:sSup>
                        </m:e>
                      </m:d>
                      <m:r>
                        <a:rPr lang="en-US" altLang="zh-CN" sz="2800">
                          <a:latin typeface="Cambria Math" panose="02040503050406030204" pitchFamily="18" charset="0"/>
                          <a:ea typeface="DengXian" panose="02010600030101010101" pitchFamily="2" charset="-122"/>
                          <a:cs typeface="Times New Roman" panose="02020603050405020304" pitchFamily="18" charset="0"/>
                        </a:rPr>
                        <m:t>=</m:t>
                      </m:r>
                      <m:r>
                        <a:rPr lang="en-US" altLang="zh-CN" sz="2800" i="1">
                          <a:latin typeface="Cambria Math" panose="02040503050406030204" pitchFamily="18" charset="0"/>
                          <a:ea typeface="DengXian" panose="02010600030101010101" pitchFamily="2" charset="-122"/>
                          <a:cs typeface="Times New Roman" panose="02020603050405020304" pitchFamily="18" charset="0"/>
                        </a:rPr>
                        <m:t>𝜎</m:t>
                      </m:r>
                      <m:r>
                        <a:rPr lang="en-US" altLang="zh-CN" sz="2800" b="0" i="1" smtClean="0">
                          <a:latin typeface="Cambria Math" panose="02040503050406030204" pitchFamily="18" charset="0"/>
                          <a:ea typeface="DengXian" panose="02010600030101010101" pitchFamily="2" charset="-122"/>
                          <a:cs typeface="Times New Roman" panose="02020603050405020304" pitchFamily="18" charset="0"/>
                        </a:rPr>
                        <m:t>(</m:t>
                      </m:r>
                      <m:sSup>
                        <m:sSupPr>
                          <m:ctrlPr>
                            <a:rPr lang="zh-CN" altLang="zh-CN" sz="2800" i="1">
                              <a:latin typeface="Cambria Math" panose="02040503050406030204" pitchFamily="18" charset="0"/>
                              <a:ea typeface="Cambria Math" panose="02040503050406030204" pitchFamily="18" charset="0"/>
                            </a:rPr>
                          </m:ctrlPr>
                        </m:sSupPr>
                        <m:e>
                          <m:acc>
                            <m:accPr>
                              <m:chr m:val="ˆ"/>
                              <m:ctrlPr>
                                <a:rPr lang="zh-CN" altLang="zh-CN" sz="2800" i="1">
                                  <a:latin typeface="Cambria Math" panose="02040503050406030204" pitchFamily="18" charset="0"/>
                                  <a:ea typeface="Cambria Math" panose="02040503050406030204" pitchFamily="18" charset="0"/>
                                </a:rPr>
                              </m:ctrlPr>
                            </m:accPr>
                            <m:e>
                              <m:r>
                                <a:rPr lang="en-US" altLang="zh-CN" sz="2800" b="1" i="1">
                                  <a:latin typeface="Cambria Math" panose="02040503050406030204" pitchFamily="18" charset="0"/>
                                  <a:ea typeface="DengXian" panose="02010600030101010101" pitchFamily="2" charset="-122"/>
                                  <a:cs typeface="Times New Roman" panose="02020603050405020304" pitchFamily="18" charset="0"/>
                                </a:rPr>
                                <m:t>𝐃</m:t>
                              </m:r>
                            </m:e>
                          </m:acc>
                        </m:e>
                        <m:sup>
                          <m:r>
                            <a:rPr lang="en-US" altLang="zh-CN" sz="2800" i="1">
                              <a:latin typeface="Cambria Math" panose="02040503050406030204" pitchFamily="18" charset="0"/>
                              <a:ea typeface="DengXian" panose="02010600030101010101" pitchFamily="2" charset="-122"/>
                              <a:cs typeface="Times New Roman" panose="02020603050405020304" pitchFamily="18" charset="0"/>
                            </a:rPr>
                            <m:t>−</m:t>
                          </m:r>
                          <m:f>
                            <m:fPr>
                              <m:ctrlPr>
                                <a:rPr lang="zh-CN" altLang="zh-CN" sz="2800" i="1">
                                  <a:latin typeface="Cambria Math" panose="02040503050406030204" pitchFamily="18" charset="0"/>
                                  <a:ea typeface="Cambria Math" panose="02040503050406030204" pitchFamily="18" charset="0"/>
                                </a:rPr>
                              </m:ctrlPr>
                            </m:fPr>
                            <m:num>
                              <m:r>
                                <a:rPr lang="en-US" altLang="zh-CN" sz="2800">
                                  <a:latin typeface="Cambria Math" panose="02040503050406030204" pitchFamily="18" charset="0"/>
                                  <a:ea typeface="DengXian" panose="02010600030101010101" pitchFamily="2" charset="-122"/>
                                  <a:cs typeface="Times New Roman" panose="02020603050405020304" pitchFamily="18" charset="0"/>
                                </a:rPr>
                                <m:t>1</m:t>
                              </m:r>
                            </m:num>
                            <m:den>
                              <m:r>
                                <a:rPr lang="en-US" altLang="zh-CN" sz="2800">
                                  <a:latin typeface="Cambria Math" panose="02040503050406030204" pitchFamily="18" charset="0"/>
                                  <a:ea typeface="DengXian" panose="02010600030101010101" pitchFamily="2" charset="-122"/>
                                  <a:cs typeface="Times New Roman" panose="02020603050405020304" pitchFamily="18" charset="0"/>
                                </a:rPr>
                                <m:t>2</m:t>
                              </m:r>
                            </m:den>
                          </m:f>
                        </m:sup>
                      </m:sSup>
                      <m:acc>
                        <m:accPr>
                          <m:chr m:val="ˆ"/>
                          <m:ctrlPr>
                            <a:rPr lang="zh-CN" altLang="zh-CN" sz="2800" i="1">
                              <a:latin typeface="Cambria Math" panose="02040503050406030204" pitchFamily="18" charset="0"/>
                              <a:ea typeface="Cambria Math" panose="02040503050406030204" pitchFamily="18" charset="0"/>
                            </a:rPr>
                          </m:ctrlPr>
                        </m:accPr>
                        <m:e>
                          <m:r>
                            <a:rPr lang="en-US" altLang="zh-CN" sz="2800" b="1" i="1">
                              <a:latin typeface="Cambria Math" panose="02040503050406030204" pitchFamily="18" charset="0"/>
                              <a:ea typeface="DengXian" panose="02010600030101010101" pitchFamily="2" charset="-122"/>
                              <a:cs typeface="Times New Roman" panose="02020603050405020304" pitchFamily="18" charset="0"/>
                            </a:rPr>
                            <m:t>𝐀</m:t>
                          </m:r>
                        </m:e>
                      </m:acc>
                      <m:sSup>
                        <m:sSupPr>
                          <m:ctrlPr>
                            <a:rPr lang="zh-CN" altLang="zh-CN" sz="2800" i="1">
                              <a:latin typeface="Cambria Math" panose="02040503050406030204" pitchFamily="18" charset="0"/>
                              <a:ea typeface="Cambria Math" panose="02040503050406030204" pitchFamily="18" charset="0"/>
                            </a:rPr>
                          </m:ctrlPr>
                        </m:sSupPr>
                        <m:e>
                          <m:acc>
                            <m:accPr>
                              <m:chr m:val="ˆ"/>
                              <m:ctrlPr>
                                <a:rPr lang="zh-CN" altLang="zh-CN" sz="2800" i="1">
                                  <a:latin typeface="Cambria Math" panose="02040503050406030204" pitchFamily="18" charset="0"/>
                                  <a:ea typeface="Cambria Math" panose="02040503050406030204" pitchFamily="18" charset="0"/>
                                </a:rPr>
                              </m:ctrlPr>
                            </m:accPr>
                            <m:e>
                              <m:r>
                                <a:rPr lang="en-US" altLang="zh-CN" sz="2800" b="1" i="1">
                                  <a:latin typeface="Cambria Math" panose="02040503050406030204" pitchFamily="18" charset="0"/>
                                  <a:ea typeface="DengXian" panose="02010600030101010101" pitchFamily="2" charset="-122"/>
                                  <a:cs typeface="Times New Roman" panose="02020603050405020304" pitchFamily="18" charset="0"/>
                                </a:rPr>
                                <m:t>𝐃</m:t>
                              </m:r>
                            </m:e>
                          </m:acc>
                        </m:e>
                        <m:sup>
                          <m:r>
                            <a:rPr lang="en-US" altLang="zh-CN" sz="2800" i="1">
                              <a:latin typeface="Cambria Math" panose="02040503050406030204" pitchFamily="18" charset="0"/>
                              <a:ea typeface="DengXian" panose="02010600030101010101" pitchFamily="2" charset="-122"/>
                              <a:cs typeface="Times New Roman" panose="02020603050405020304" pitchFamily="18" charset="0"/>
                            </a:rPr>
                            <m:t>−</m:t>
                          </m:r>
                          <m:f>
                            <m:fPr>
                              <m:ctrlPr>
                                <a:rPr lang="zh-CN" altLang="zh-CN" sz="2800" i="1">
                                  <a:latin typeface="Cambria Math" panose="02040503050406030204" pitchFamily="18" charset="0"/>
                                  <a:ea typeface="Cambria Math" panose="02040503050406030204" pitchFamily="18" charset="0"/>
                                </a:rPr>
                              </m:ctrlPr>
                            </m:fPr>
                            <m:num>
                              <m:r>
                                <a:rPr lang="en-US" altLang="zh-CN" sz="2800">
                                  <a:latin typeface="Cambria Math" panose="02040503050406030204" pitchFamily="18" charset="0"/>
                                  <a:ea typeface="DengXian" panose="02010600030101010101" pitchFamily="2" charset="-122"/>
                                  <a:cs typeface="Times New Roman" panose="02020603050405020304" pitchFamily="18" charset="0"/>
                                </a:rPr>
                                <m:t>1</m:t>
                              </m:r>
                            </m:num>
                            <m:den>
                              <m:r>
                                <a:rPr lang="en-US" altLang="zh-CN" sz="2800">
                                  <a:latin typeface="Cambria Math" panose="02040503050406030204" pitchFamily="18" charset="0"/>
                                  <a:ea typeface="DengXian" panose="02010600030101010101" pitchFamily="2" charset="-122"/>
                                  <a:cs typeface="Times New Roman" panose="02020603050405020304" pitchFamily="18" charset="0"/>
                                </a:rPr>
                                <m:t>2</m:t>
                              </m:r>
                            </m:den>
                          </m:f>
                        </m:sup>
                      </m:sSup>
                      <m:sSup>
                        <m:sSupPr>
                          <m:ctrlPr>
                            <a:rPr lang="zh-CN" altLang="zh-CN" sz="2800" i="1">
                              <a:latin typeface="Cambria Math" panose="02040503050406030204" pitchFamily="18" charset="0"/>
                              <a:ea typeface="Cambria Math" panose="02040503050406030204" pitchFamily="18" charset="0"/>
                            </a:rPr>
                          </m:ctrlPr>
                        </m:sSupPr>
                        <m:e>
                          <m:r>
                            <a:rPr lang="en-US" altLang="zh-CN" sz="2800" b="1" i="1">
                              <a:latin typeface="Cambria Math" panose="02040503050406030204" pitchFamily="18" charset="0"/>
                              <a:ea typeface="DengXian" panose="02010600030101010101" pitchFamily="2" charset="-122"/>
                              <a:cs typeface="Times New Roman" panose="02020603050405020304" pitchFamily="18" charset="0"/>
                            </a:rPr>
                            <m:t>𝐇</m:t>
                          </m:r>
                        </m:e>
                        <m:sup>
                          <m:r>
                            <a:rPr lang="en-US" altLang="zh-CN" sz="2800" i="1">
                              <a:latin typeface="Cambria Math" panose="02040503050406030204" pitchFamily="18" charset="0"/>
                              <a:ea typeface="DengXian" panose="02010600030101010101" pitchFamily="2" charset="-122"/>
                              <a:cs typeface="Times New Roman" panose="02020603050405020304" pitchFamily="18" charset="0"/>
                            </a:rPr>
                            <m:t>𝑙</m:t>
                          </m:r>
                        </m:sup>
                      </m:sSup>
                      <m:sSup>
                        <m:sSupPr>
                          <m:ctrlPr>
                            <a:rPr lang="zh-CN" altLang="zh-CN" sz="2800" i="1">
                              <a:latin typeface="Cambria Math" panose="02040503050406030204" pitchFamily="18" charset="0"/>
                              <a:ea typeface="Cambria Math" panose="02040503050406030204" pitchFamily="18" charset="0"/>
                            </a:rPr>
                          </m:ctrlPr>
                        </m:sSupPr>
                        <m:e>
                          <m:r>
                            <a:rPr lang="en-US" altLang="zh-CN" sz="2800" b="1" i="1">
                              <a:latin typeface="Cambria Math" panose="02040503050406030204" pitchFamily="18" charset="0"/>
                              <a:ea typeface="DengXian" panose="02010600030101010101" pitchFamily="2" charset="-122"/>
                              <a:cs typeface="Times New Roman" panose="02020603050405020304" pitchFamily="18" charset="0"/>
                            </a:rPr>
                            <m:t>𝐖</m:t>
                          </m:r>
                        </m:e>
                        <m:sup>
                          <m:r>
                            <a:rPr lang="en-US" altLang="zh-CN" sz="2800" i="1">
                              <a:latin typeface="Cambria Math" panose="02040503050406030204" pitchFamily="18" charset="0"/>
                              <a:ea typeface="DengXian" panose="02010600030101010101" pitchFamily="2" charset="-122"/>
                              <a:cs typeface="Times New Roman" panose="02020603050405020304" pitchFamily="18" charset="0"/>
                            </a:rPr>
                            <m:t>𝑙</m:t>
                          </m:r>
                        </m:sup>
                      </m:sSup>
                      <m:r>
                        <a:rPr lang="en-US" altLang="zh-CN" sz="2800" b="0" i="1" smtClean="0">
                          <a:latin typeface="Cambria Math" panose="02040503050406030204" pitchFamily="18" charset="0"/>
                          <a:ea typeface="DengXian" panose="02010600030101010101" pitchFamily="2" charset="-122"/>
                          <a:cs typeface="Times New Roman" panose="02020603050405020304" pitchFamily="18" charset="0"/>
                        </a:rPr>
                        <m:t>)</m:t>
                      </m:r>
                    </m:oMath>
                  </m:oMathPara>
                </a14:m>
                <a:endParaRPr lang="zh-CN" altLang="zh-CN" sz="2800" dirty="0">
                  <a:latin typeface="Times New Roman" panose="02020603050405020304" pitchFamily="18" charset="0"/>
                  <a:ea typeface="DengXian" panose="02010600030101010101" pitchFamily="2" charset="-122"/>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021593FB-29D5-084F-9549-6D2DDD692D7B}"/>
                  </a:ext>
                </a:extLst>
              </p:cNvPr>
              <p:cNvSpPr txBox="1">
                <a:spLocks noRot="1" noChangeAspect="1" noMove="1" noResize="1" noEditPoints="1" noAdjustHandles="1" noChangeArrowheads="1" noChangeShapeType="1" noTextEdit="1"/>
              </p:cNvSpPr>
              <p:nvPr/>
            </p:nvSpPr>
            <p:spPr>
              <a:xfrm>
                <a:off x="2415654" y="3228945"/>
                <a:ext cx="6797408" cy="400110"/>
              </a:xfrm>
              <a:prstGeom prst="rect">
                <a:avLst/>
              </a:prstGeom>
              <a:blipFill>
                <a:blip r:embed="rId3"/>
                <a:stretch>
                  <a:fillRect t="-87500" b="-3125"/>
                </a:stretch>
              </a:blipFill>
            </p:spPr>
            <p:txBody>
              <a:bodyPr/>
              <a:lstStyle/>
              <a:p>
                <a:r>
                  <a:rPr lang="zh-CN" altLang="en-US">
                    <a:noFill/>
                  </a:rPr>
                  <a:t> </a:t>
                </a:r>
              </a:p>
            </p:txBody>
          </p:sp>
        </mc:Fallback>
      </mc:AlternateContent>
      <p:pic>
        <p:nvPicPr>
          <p:cNvPr id="7" name="Picture 2">
            <a:extLst>
              <a:ext uri="{FF2B5EF4-FFF2-40B4-BE49-F238E27FC236}">
                <a16:creationId xmlns:a16="http://schemas.microsoft.com/office/drawing/2014/main" id="{04AF0686-7917-1E46-AD06-5059446DE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08" y="1602593"/>
            <a:ext cx="1456847" cy="50795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a:extLst>
              <a:ext uri="{FF2B5EF4-FFF2-40B4-BE49-F238E27FC236}">
                <a16:creationId xmlns:a16="http://schemas.microsoft.com/office/drawing/2014/main" id="{5E8F1420-F4EB-B74B-8F0E-FEBE2C1BD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C93A6617-0285-3F40-95A1-7FBCF2E46745}"/>
              </a:ext>
            </a:extLst>
          </p:cNvPr>
          <p:cNvSpPr txBox="1"/>
          <p:nvPr/>
        </p:nvSpPr>
        <p:spPr>
          <a:xfrm>
            <a:off x="2415654" y="1801504"/>
            <a:ext cx="8400569" cy="830997"/>
          </a:xfrm>
          <a:prstGeom prst="rect">
            <a:avLst/>
          </a:prstGeom>
          <a:noFill/>
        </p:spPr>
        <p:txBody>
          <a:bodyPr wrap="none" rtlCol="0">
            <a:spAutoFit/>
          </a:bodyPr>
          <a:lstStyle/>
          <a:p>
            <a:pPr marL="285750" indent="-285750">
              <a:buFont typeface="Wingdings" pitchFamily="2" charset="2"/>
              <a:buChar char="Ø"/>
            </a:pPr>
            <a:r>
              <a:rPr kumimoji="1" lang="en-US" altLang="zh-CN" sz="2400" dirty="0">
                <a:latin typeface="Cambria Math" panose="02040503050406030204" pitchFamily="18" charset="0"/>
                <a:ea typeface="Cambria Math" panose="02040503050406030204" pitchFamily="18" charset="0"/>
              </a:rPr>
              <a:t>GNN Encoder : </a:t>
            </a:r>
            <a:r>
              <a:rPr kumimoji="1" lang="en-US" altLang="zh-CN" sz="2400" b="1" dirty="0">
                <a:solidFill>
                  <a:schemeClr val="accent2">
                    <a:lumMod val="75000"/>
                  </a:schemeClr>
                </a:solidFill>
                <a:latin typeface="Cambria Math" panose="02040503050406030204" pitchFamily="18" charset="0"/>
                <a:ea typeface="Cambria Math" panose="02040503050406030204" pitchFamily="18" charset="0"/>
              </a:rPr>
              <a:t>2-layers</a:t>
            </a:r>
            <a:r>
              <a:rPr kumimoji="1" lang="zh-CN" altLang="en-US" sz="2400" b="1" dirty="0">
                <a:solidFill>
                  <a:schemeClr val="accent2">
                    <a:lumMod val="75000"/>
                  </a:schemeClr>
                </a:solidFill>
                <a:latin typeface="Cambria Math" panose="02040503050406030204" pitchFamily="18" charset="0"/>
                <a:ea typeface="Cambria Math" panose="02040503050406030204" pitchFamily="18" charset="0"/>
              </a:rPr>
              <a:t> </a:t>
            </a:r>
            <a:r>
              <a:rPr kumimoji="1" lang="en" altLang="zh-CN" sz="2400" b="1" dirty="0">
                <a:solidFill>
                  <a:schemeClr val="accent2">
                    <a:lumMod val="75000"/>
                  </a:schemeClr>
                </a:solidFill>
                <a:latin typeface="Cambria Math" panose="02040503050406030204" pitchFamily="18" charset="0"/>
                <a:ea typeface="Cambria Math" panose="02040503050406030204" pitchFamily="18" charset="0"/>
              </a:rPr>
              <a:t>Graph Convolutional Network (GCN)</a:t>
            </a:r>
          </a:p>
          <a:p>
            <a:pPr marL="285750" indent="-285750">
              <a:buFont typeface="Wingdings" pitchFamily="2" charset="2"/>
              <a:buChar char="Ø"/>
            </a:pPr>
            <a:r>
              <a:rPr kumimoji="1" lang="en" altLang="zh-CN" sz="2400" dirty="0">
                <a:latin typeface="Cambria Math" panose="02040503050406030204" pitchFamily="18" charset="0"/>
                <a:ea typeface="Cambria Math" panose="02040503050406030204" pitchFamily="18" charset="0"/>
              </a:rPr>
              <a:t>Each GCN layer can be defined as follows</a:t>
            </a:r>
            <a:r>
              <a:rPr kumimoji="1" lang="en-US" altLang="zh-CN" sz="2400" dirty="0">
                <a:latin typeface="Cambria Math" panose="02040503050406030204" pitchFamily="18" charset="0"/>
                <a:ea typeface="Cambria Math" panose="02040503050406030204" pitchFamily="18" charset="0"/>
              </a:rPr>
              <a:t>: </a:t>
            </a:r>
          </a:p>
        </p:txBody>
      </p:sp>
    </p:spTree>
    <p:extLst>
      <p:ext uri="{BB962C8B-B14F-4D97-AF65-F5344CB8AC3E}">
        <p14:creationId xmlns:p14="http://schemas.microsoft.com/office/powerpoint/2010/main" val="250504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4AF93C-652D-AB4E-B76E-2FAA9807A276}"/>
              </a:ext>
            </a:extLst>
          </p:cNvPr>
          <p:cNvSpPr txBox="1"/>
          <p:nvPr/>
        </p:nvSpPr>
        <p:spPr>
          <a:xfrm>
            <a:off x="175846" y="175846"/>
            <a:ext cx="2588594" cy="769441"/>
          </a:xfrm>
          <a:prstGeom prst="rect">
            <a:avLst/>
          </a:prstGeom>
          <a:noFill/>
        </p:spPr>
        <p:txBody>
          <a:bodyPr wrap="none" rtlCol="0">
            <a:spAutoFit/>
          </a:bodyPr>
          <a:lstStyle/>
          <a:p>
            <a:r>
              <a:rPr kumimoji="1" lang="en-US" altLang="zh-CN" sz="4400" b="1" dirty="0">
                <a:solidFill>
                  <a:schemeClr val="accent2">
                    <a:lumMod val="75000"/>
                  </a:schemeClr>
                </a:solidFill>
                <a:latin typeface="Times New Roman" panose="02020603050405020304" pitchFamily="18" charset="0"/>
                <a:cs typeface="Times New Roman" panose="02020603050405020304" pitchFamily="18" charset="0"/>
              </a:rPr>
              <a:t>Approach</a:t>
            </a:r>
            <a:endParaRPr kumimoji="1" lang="zh-CN" alt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AACE5E2C-E2ED-794D-A6BA-487274FB9567}"/>
              </a:ext>
            </a:extLst>
          </p:cNvPr>
          <p:cNvSpPr txBox="1"/>
          <p:nvPr/>
        </p:nvSpPr>
        <p:spPr>
          <a:xfrm>
            <a:off x="175846" y="1007756"/>
            <a:ext cx="9188491" cy="523220"/>
          </a:xfrm>
          <a:prstGeom prst="rect">
            <a:avLst/>
          </a:prstGeom>
          <a:noFill/>
        </p:spPr>
        <p:txBody>
          <a:bodyPr wrap="square">
            <a:spAutoFit/>
          </a:bodyPr>
          <a:lstStyle/>
          <a:p>
            <a:r>
              <a:rPr lang="en-US" altLang="zh-CN" sz="2800" dirty="0">
                <a:solidFill>
                  <a:srgbClr val="C00000"/>
                </a:solidFill>
                <a:latin typeface="Cambria Math" panose="02040503050406030204" pitchFamily="18" charset="0"/>
              </a:rPr>
              <a:t>##3.</a:t>
            </a:r>
            <a:r>
              <a:rPr lang="zh-CN" altLang="en-US" sz="2800" dirty="0">
                <a:solidFill>
                  <a:srgbClr val="C00000"/>
                </a:solidFill>
                <a:latin typeface="Cambria Math" panose="02040503050406030204" pitchFamily="18" charset="0"/>
              </a:rPr>
              <a:t> </a:t>
            </a:r>
            <a:r>
              <a:rPr lang="en" altLang="zh-CN" sz="2800" dirty="0">
                <a:solidFill>
                  <a:srgbClr val="C00000"/>
                </a:solidFill>
                <a:latin typeface="Cambria Math" panose="02040503050406030204" pitchFamily="18" charset="0"/>
              </a:rPr>
              <a:t>Low-rank and Sparse Subspace Decomposition</a:t>
            </a:r>
            <a:endParaRPr lang="zh-CN" altLang="en-US" sz="2800" dirty="0">
              <a:solidFill>
                <a:srgbClr val="C00000"/>
              </a:solidFill>
              <a:latin typeface="Cambria Math" panose="02040503050406030204" pitchFamily="18" charset="0"/>
            </a:endParaRPr>
          </a:p>
        </p:txBody>
      </p:sp>
      <p:pic>
        <p:nvPicPr>
          <p:cNvPr id="5124" name="Picture 4">
            <a:extLst>
              <a:ext uri="{FF2B5EF4-FFF2-40B4-BE49-F238E27FC236}">
                <a16:creationId xmlns:a16="http://schemas.microsoft.com/office/drawing/2014/main" id="{AE21F96C-2634-6A42-85EB-10BF8A3A7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53" y="2678889"/>
            <a:ext cx="4955474" cy="284109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38EB797-AD13-8641-AA24-1C34C8CA3AF6}"/>
                  </a:ext>
                </a:extLst>
              </p:cNvPr>
              <p:cNvSpPr txBox="1"/>
              <p:nvPr/>
            </p:nvSpPr>
            <p:spPr>
              <a:xfrm>
                <a:off x="255648" y="1526975"/>
                <a:ext cx="11760506" cy="646331"/>
              </a:xfrm>
              <a:prstGeom prst="rect">
                <a:avLst/>
              </a:prstGeom>
              <a:noFill/>
            </p:spPr>
            <p:txBody>
              <a:bodyPr wrap="square">
                <a:spAutoFit/>
              </a:bodyPr>
              <a:lstStyle/>
              <a:p>
                <a:r>
                  <a:rPr lang="zh-CN" altLang="en-US" dirty="0">
                    <a:latin typeface="Cambria Math" panose="02040503050406030204" pitchFamily="18" charset="0"/>
                  </a:rPr>
                  <a:t>Assuming </a:t>
                </a:r>
                <a14:m>
                  <m:oMath xmlns:m="http://schemas.openxmlformats.org/officeDocument/2006/math">
                    <m:r>
                      <a:rPr lang="zh-CN" altLang="en-US" b="1" i="1" dirty="0">
                        <a:latin typeface="Cambria Math" panose="02040503050406030204" pitchFamily="18" charset="0"/>
                      </a:rPr>
                      <m:t>𝑯</m:t>
                    </m:r>
                    <m:r>
                      <a:rPr lang="zh-CN" altLang="en-US" b="1" i="1" dirty="0">
                        <a:latin typeface="Cambria Math" panose="02040503050406030204" pitchFamily="18" charset="0"/>
                      </a:rPr>
                      <m:t> ≈</m:t>
                    </m:r>
                    <m:r>
                      <a:rPr lang="zh-CN" altLang="en-US" b="1" i="1" dirty="0">
                        <a:latin typeface="Cambria Math" panose="02040503050406030204" pitchFamily="18" charset="0"/>
                      </a:rPr>
                      <m:t>𝑳</m:t>
                    </m:r>
                    <m:r>
                      <a:rPr lang="zh-CN" altLang="en-US" b="1" i="1" dirty="0">
                        <a:latin typeface="Cambria Math" panose="02040503050406030204" pitchFamily="18" charset="0"/>
                      </a:rPr>
                      <m:t> + </m:t>
                    </m:r>
                    <m:r>
                      <a:rPr lang="zh-CN" altLang="en-US" b="1" i="1" dirty="0">
                        <a:latin typeface="Cambria Math" panose="02040503050406030204" pitchFamily="18" charset="0"/>
                      </a:rPr>
                      <m:t>𝑺</m:t>
                    </m:r>
                  </m:oMath>
                </a14:m>
                <a:r>
                  <a:rPr lang="zh-CN" altLang="en-US" dirty="0">
                    <a:latin typeface="Cambria Math" panose="02040503050406030204" pitchFamily="18" charset="0"/>
                  </a:rPr>
                  <a:t>, where </a:t>
                </a:r>
                <a14:m>
                  <m:oMath xmlns:m="http://schemas.openxmlformats.org/officeDocument/2006/math">
                    <m:r>
                      <a:rPr lang="zh-CN" altLang="en-US" b="1" i="1" dirty="0">
                        <a:latin typeface="Cambria Math" panose="02040503050406030204" pitchFamily="18" charset="0"/>
                      </a:rPr>
                      <m:t>𝑳</m:t>
                    </m:r>
                  </m:oMath>
                </a14:m>
                <a:r>
                  <a:rPr lang="zh-CN" altLang="en-US" dirty="0">
                    <a:latin typeface="Cambria Math" panose="02040503050406030204" pitchFamily="18" charset="0"/>
                  </a:rPr>
                  <a:t> is a low-rank matrix, </a:t>
                </a:r>
                <a14:m>
                  <m:oMath xmlns:m="http://schemas.openxmlformats.org/officeDocument/2006/math">
                    <m:r>
                      <a:rPr lang="zh-CN" altLang="en-US" b="1" i="1" dirty="0" smtClean="0">
                        <a:latin typeface="Cambria Math" panose="02040503050406030204" pitchFamily="18" charset="0"/>
                      </a:rPr>
                      <m:t>𝑺</m:t>
                    </m:r>
                  </m:oMath>
                </a14:m>
                <a:r>
                  <a:rPr lang="zh-CN" altLang="en-US" dirty="0">
                    <a:latin typeface="Cambria Math" panose="02040503050406030204" pitchFamily="18" charset="0"/>
                  </a:rPr>
                  <a:t> is a sparse matrix, and another noise matrix </a:t>
                </a:r>
                <a14:m>
                  <m:oMath xmlns:m="http://schemas.openxmlformats.org/officeDocument/2006/math">
                    <m:r>
                      <a:rPr lang="zh-CN" altLang="en-US" b="1" i="1" dirty="0" smtClean="0">
                        <a:latin typeface="Cambria Math" panose="02040503050406030204" pitchFamily="18" charset="0"/>
                      </a:rPr>
                      <m:t>𝑵</m:t>
                    </m:r>
                  </m:oMath>
                </a14:m>
                <a:r>
                  <a:rPr lang="zh-CN" altLang="en-US" dirty="0">
                    <a:latin typeface="Cambria Math" panose="02040503050406030204" pitchFamily="18" charset="0"/>
                  </a:rPr>
                  <a:t> is used to complete the approximation.</a:t>
                </a:r>
              </a:p>
            </p:txBody>
          </p:sp>
        </mc:Choice>
        <mc:Fallback xmlns="">
          <p:sp>
            <p:nvSpPr>
              <p:cNvPr id="10" name="文本框 9">
                <a:extLst>
                  <a:ext uri="{FF2B5EF4-FFF2-40B4-BE49-F238E27FC236}">
                    <a16:creationId xmlns:a16="http://schemas.microsoft.com/office/drawing/2014/main" id="{B38EB797-AD13-8641-AA24-1C34C8CA3AF6}"/>
                  </a:ext>
                </a:extLst>
              </p:cNvPr>
              <p:cNvSpPr txBox="1">
                <a:spLocks noRot="1" noChangeAspect="1" noMove="1" noResize="1" noEditPoints="1" noAdjustHandles="1" noChangeArrowheads="1" noChangeShapeType="1" noTextEdit="1"/>
              </p:cNvSpPr>
              <p:nvPr/>
            </p:nvSpPr>
            <p:spPr>
              <a:xfrm>
                <a:off x="255648" y="1526975"/>
                <a:ext cx="11760506" cy="646331"/>
              </a:xfrm>
              <a:prstGeom prst="rect">
                <a:avLst/>
              </a:prstGeom>
              <a:blipFill>
                <a:blip r:embed="rId4"/>
                <a:stretch>
                  <a:fillRect l="-431" t="-3846" b="-13462"/>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5DBC3BB0-C43E-A244-8CC8-A65516703699}"/>
              </a:ext>
            </a:extLst>
          </p:cNvPr>
          <p:cNvSpPr txBox="1"/>
          <p:nvPr/>
        </p:nvSpPr>
        <p:spPr>
          <a:xfrm>
            <a:off x="39067" y="6311686"/>
            <a:ext cx="10063400" cy="523220"/>
          </a:xfrm>
          <a:prstGeom prst="rect">
            <a:avLst/>
          </a:prstGeom>
          <a:noFill/>
        </p:spPr>
        <p:txBody>
          <a:bodyPr wrap="square">
            <a:spAutoFit/>
          </a:bodyPr>
          <a:lstStyle/>
          <a:p>
            <a:r>
              <a:rPr lang="en-US" altLang="zh-CN" sz="1400" b="0" i="0" dirty="0">
                <a:effectLst/>
                <a:latin typeface="Times New Roman" panose="02020603050405020304" pitchFamily="18" charset="0"/>
                <a:cs typeface="Times New Roman" panose="02020603050405020304" pitchFamily="18" charset="0"/>
              </a:rPr>
              <a:t>[1]</a:t>
            </a:r>
            <a:r>
              <a:rPr lang="zh-CN" altLang="en-US" sz="1400" b="0" i="0" dirty="0">
                <a:effectLst/>
                <a:latin typeface="Times New Roman" panose="02020603050405020304" pitchFamily="18" charset="0"/>
                <a:cs typeface="Times New Roman" panose="02020603050405020304" pitchFamily="18" charset="0"/>
              </a:rPr>
              <a:t> </a:t>
            </a:r>
            <a:r>
              <a:rPr lang="en" altLang="zh-CN" sz="1400" b="0" i="0" dirty="0">
                <a:effectLst/>
                <a:latin typeface="Times New Roman" panose="02020603050405020304" pitchFamily="18" charset="0"/>
                <a:cs typeface="Times New Roman" panose="02020603050405020304" pitchFamily="18" charset="0"/>
              </a:rPr>
              <a:t>Node</a:t>
            </a:r>
            <a:r>
              <a:rPr lang="zh-CN" altLang="en-US" sz="1400" b="0" i="0" dirty="0">
                <a:effectLst/>
                <a:latin typeface="Times New Roman" panose="02020603050405020304" pitchFamily="18" charset="0"/>
                <a:cs typeface="Times New Roman" panose="02020603050405020304" pitchFamily="18" charset="0"/>
              </a:rPr>
              <a:t> </a:t>
            </a:r>
            <a:r>
              <a:rPr lang="en" altLang="zh-CN" sz="1400" b="0" i="0" dirty="0">
                <a:effectLst/>
                <a:latin typeface="Times New Roman" panose="02020603050405020304" pitchFamily="18" charset="0"/>
                <a:cs typeface="Times New Roman" panose="02020603050405020304" pitchFamily="18" charset="0"/>
              </a:rPr>
              <a:t>embeddings and exact low-rank representations of complex networks</a:t>
            </a:r>
            <a:r>
              <a:rPr lang="en-US" altLang="zh-CN" sz="1400" b="0" i="0" dirty="0">
                <a:effectLst/>
                <a:latin typeface="Times New Roman" panose="02020603050405020304" pitchFamily="18" charset="0"/>
                <a:cs typeface="Times New Roman" panose="02020603050405020304" pitchFamily="18" charset="0"/>
              </a:rPr>
              <a:t>.</a:t>
            </a:r>
            <a:r>
              <a:rPr lang="zh-CN" altLang="en-US" sz="1400" b="0" i="0" dirty="0">
                <a:effectLst/>
                <a:latin typeface="Times New Roman" panose="02020603050405020304" pitchFamily="18" charset="0"/>
                <a:cs typeface="Times New Roman" panose="02020603050405020304" pitchFamily="18" charset="0"/>
              </a:rPr>
              <a:t> </a:t>
            </a:r>
            <a:r>
              <a:rPr lang="en" altLang="zh-CN" sz="1400" b="0" i="0" u="none" strike="noStrike" dirty="0">
                <a:solidFill>
                  <a:srgbClr val="212529"/>
                </a:solidFill>
                <a:effectLst/>
                <a:latin typeface="-apple-system"/>
              </a:rPr>
              <a:t>NeurIPS 2020</a:t>
            </a:r>
          </a:p>
          <a:p>
            <a:r>
              <a:rPr lang="en-US" altLang="zh-CN" sz="1400" dirty="0">
                <a:solidFill>
                  <a:srgbClr val="212529"/>
                </a:solidFill>
                <a:latin typeface="-apple-system"/>
                <a:cs typeface="Times New Roman" panose="02020603050405020304" pitchFamily="18" charset="0"/>
              </a:rPr>
              <a:t>[2]</a:t>
            </a:r>
            <a:r>
              <a:rPr lang="zh-CN" altLang="en-US" sz="1400" dirty="0">
                <a:solidFill>
                  <a:srgbClr val="212529"/>
                </a:solidFill>
                <a:latin typeface="-apple-system"/>
                <a:cs typeface="Times New Roman" panose="02020603050405020304" pitchFamily="18" charset="0"/>
              </a:rPr>
              <a:t> </a:t>
            </a:r>
            <a:r>
              <a:rPr lang="en" altLang="zh-CN" sz="1400" b="0" i="0" dirty="0">
                <a:effectLst/>
                <a:latin typeface="Times New Roman" panose="02020603050405020304" pitchFamily="18" charset="0"/>
                <a:cs typeface="Times New Roman" panose="02020603050405020304" pitchFamily="18" charset="0"/>
              </a:rPr>
              <a:t>Network sparse representation: Decomposition, dimensionality-reduction and reconstruction</a:t>
            </a:r>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 </a:t>
            </a:r>
            <a:r>
              <a:rPr lang="en" altLang="zh-CN" sz="1400" dirty="0">
                <a:latin typeface="Times New Roman" panose="02020603050405020304" pitchFamily="18" charset="0"/>
                <a:cs typeface="Times New Roman" panose="02020603050405020304" pitchFamily="18" charset="0"/>
              </a:rPr>
              <a:t>Information Sciences</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2020</a:t>
            </a:r>
            <a:endParaRPr lang="en" altLang="zh-CN"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66587837-97C2-6346-B97A-38FA2F93DB56}"/>
                  </a:ext>
                </a:extLst>
              </p:cNvPr>
              <p:cNvSpPr txBox="1"/>
              <p:nvPr/>
            </p:nvSpPr>
            <p:spPr>
              <a:xfrm>
                <a:off x="1801259" y="2185966"/>
                <a:ext cx="613639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000" b="1" i="1" dirty="0" smtClean="0">
                          <a:latin typeface="Cambria Math" panose="02040503050406030204" pitchFamily="18" charset="0"/>
                        </a:rPr>
                        <m:t>𝑯</m:t>
                      </m:r>
                      <m:r>
                        <a:rPr lang="en-US" altLang="zh-CN" sz="2000" b="1" i="1" dirty="0" smtClean="0">
                          <a:latin typeface="Cambria Math" panose="02040503050406030204" pitchFamily="18" charset="0"/>
                          <a:ea typeface="Cambria Math" panose="02040503050406030204" pitchFamily="18" charset="0"/>
                        </a:rPr>
                        <m:t>=</m:t>
                      </m:r>
                      <m:r>
                        <a:rPr lang="zh-CN" altLang="en-US" sz="2000" b="1" i="1" dirty="0" smtClean="0">
                          <a:latin typeface="Cambria Math" panose="02040503050406030204" pitchFamily="18" charset="0"/>
                        </a:rPr>
                        <m:t>𝑳</m:t>
                      </m:r>
                      <m:r>
                        <a:rPr lang="zh-CN" altLang="en-US" sz="2000" b="1" i="1" dirty="0" smtClean="0">
                          <a:latin typeface="Cambria Math" panose="02040503050406030204" pitchFamily="18" charset="0"/>
                        </a:rPr>
                        <m:t> + </m:t>
                      </m:r>
                      <m:r>
                        <a:rPr lang="zh-CN" altLang="en-US" sz="2000" b="1" i="1" dirty="0" smtClean="0">
                          <a:latin typeface="Cambria Math" panose="02040503050406030204" pitchFamily="18" charset="0"/>
                        </a:rPr>
                        <m:t>𝑺</m:t>
                      </m:r>
                      <m:r>
                        <a:rPr lang="en-US" altLang="zh-CN" sz="2000" b="1" i="1" dirty="0" smtClean="0">
                          <a:latin typeface="Cambria Math" panose="02040503050406030204" pitchFamily="18" charset="0"/>
                          <a:ea typeface="Cambria Math" panose="02040503050406030204" pitchFamily="18" charset="0"/>
                        </a:rPr>
                        <m:t>+</m:t>
                      </m:r>
                      <m:r>
                        <a:rPr lang="zh-CN" altLang="en-US" sz="2000" b="1" i="1" dirty="0" smtClean="0">
                          <a:latin typeface="Cambria Math" panose="02040503050406030204" pitchFamily="18" charset="0"/>
                        </a:rPr>
                        <m:t> </m:t>
                      </m:r>
                      <m:r>
                        <a:rPr lang="en-US" altLang="zh-CN" sz="2000" b="1" i="1" dirty="0">
                          <a:latin typeface="Cambria Math" panose="02040503050406030204" pitchFamily="18" charset="0"/>
                          <a:ea typeface="Cambria Math" panose="02040503050406030204" pitchFamily="18" charset="0"/>
                        </a:rPr>
                        <m:t>𝑵</m:t>
                      </m:r>
                    </m:oMath>
                  </m:oMathPara>
                </a14:m>
                <a:endParaRPr lang="zh-CN" altLang="en-US" sz="2000" b="1" dirty="0">
                  <a:latin typeface="Times New Roman" panose="020206030504050203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66587837-97C2-6346-B97A-38FA2F93DB56}"/>
                  </a:ext>
                </a:extLst>
              </p:cNvPr>
              <p:cNvSpPr txBox="1">
                <a:spLocks noRot="1" noChangeAspect="1" noMove="1" noResize="1" noEditPoints="1" noAdjustHandles="1" noChangeArrowheads="1" noChangeShapeType="1" noTextEdit="1"/>
              </p:cNvSpPr>
              <p:nvPr/>
            </p:nvSpPr>
            <p:spPr>
              <a:xfrm>
                <a:off x="1801259" y="2185966"/>
                <a:ext cx="6136394" cy="400110"/>
              </a:xfrm>
              <a:prstGeom prst="rect">
                <a:avLst/>
              </a:prstGeom>
              <a:blipFill>
                <a:blip r:embed="rId5"/>
                <a:stretch>
                  <a:fillRect b="-187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D4E57F2-6090-F041-A71F-02FD97DB7CBE}"/>
                  </a:ext>
                </a:extLst>
              </p:cNvPr>
              <p:cNvSpPr txBox="1"/>
              <p:nvPr/>
            </p:nvSpPr>
            <p:spPr>
              <a:xfrm>
                <a:off x="5251796" y="2857501"/>
                <a:ext cx="6713051" cy="2585323"/>
              </a:xfrm>
              <a:prstGeom prst="rect">
                <a:avLst/>
              </a:prstGeom>
              <a:noFill/>
            </p:spPr>
            <p:txBody>
              <a:bodyPr wrap="square" rtlCol="0">
                <a:spAutoFit/>
              </a:bodyPr>
              <a:lstStyle/>
              <a:p>
                <a:pPr marL="285750" indent="-285750">
                  <a:buFont typeface="Wingdings" pitchFamily="2" charset="2"/>
                  <a:buChar char="ü"/>
                </a:pPr>
                <a:r>
                  <a:rPr lang="en" altLang="zh-CN" b="0" i="0" dirty="0">
                    <a:solidFill>
                      <a:srgbClr val="0D0D0D"/>
                    </a:solidFill>
                    <a:effectLst/>
                    <a:latin typeface="Cambria Math" panose="02040503050406030204" pitchFamily="18" charset="0"/>
                    <a:ea typeface="Cambria Math" panose="02040503050406030204" pitchFamily="18" charset="0"/>
                  </a:rPr>
                  <a:t>The low-rank matrix </a:t>
                </a:r>
                <a14:m>
                  <m:oMath xmlns:m="http://schemas.openxmlformats.org/officeDocument/2006/math">
                    <m:r>
                      <a:rPr lang="en" altLang="zh-CN" b="1" i="1" dirty="0" smtClean="0">
                        <a:solidFill>
                          <a:srgbClr val="0D0D0D"/>
                        </a:solidFill>
                        <a:effectLst/>
                        <a:latin typeface="Cambria Math" panose="02040503050406030204" pitchFamily="18" charset="0"/>
                        <a:ea typeface="Cambria Math" panose="02040503050406030204" pitchFamily="18" charset="0"/>
                      </a:rPr>
                      <m:t>𝑳</m:t>
                    </m:r>
                  </m:oMath>
                </a14:m>
                <a:r>
                  <a:rPr lang="en" altLang="zh-CN" b="0" i="0" dirty="0">
                    <a:solidFill>
                      <a:srgbClr val="0D0D0D"/>
                    </a:solidFill>
                    <a:effectLst/>
                    <a:latin typeface="Cambria Math" panose="02040503050406030204" pitchFamily="18" charset="0"/>
                    <a:ea typeface="Cambria Math" panose="02040503050406030204" pitchFamily="18" charset="0"/>
                  </a:rPr>
                  <a:t> allows for linear combinations among nodes, offering rich modeling capabilities for structural relevance, such as triangular structures</a:t>
                </a:r>
                <a:r>
                  <a:rPr lang="en-US" altLang="zh-CN" dirty="0">
                    <a:solidFill>
                      <a:srgbClr val="0D0D0D"/>
                    </a:solidFill>
                    <a:latin typeface="Cambria Math" panose="02040503050406030204" pitchFamily="18" charset="0"/>
                    <a:ea typeface="Cambria Math" panose="02040503050406030204" pitchFamily="18" charset="0"/>
                  </a:rPr>
                  <a:t>.</a:t>
                </a:r>
                <a:r>
                  <a:rPr lang="en" altLang="zh-CN" b="0" i="0" dirty="0">
                    <a:solidFill>
                      <a:srgbClr val="0D0D0D"/>
                    </a:solidFill>
                    <a:effectLst/>
                    <a:latin typeface="Cambria Math" panose="02040503050406030204" pitchFamily="18" charset="0"/>
                    <a:ea typeface="Cambria Math" panose="02040503050406030204" pitchFamily="18" charset="0"/>
                  </a:rPr>
                  <a:t> </a:t>
                </a:r>
                <a:r>
                  <a:rPr lang="en" altLang="zh-CN" b="0" i="0" baseline="30000" dirty="0">
                    <a:solidFill>
                      <a:srgbClr val="FF0000"/>
                    </a:solidFill>
                    <a:effectLst/>
                    <a:latin typeface="Cambria Math" panose="02040503050406030204" pitchFamily="18" charset="0"/>
                    <a:ea typeface="Cambria Math" panose="02040503050406030204" pitchFamily="18" charset="0"/>
                  </a:rPr>
                  <a:t>[1]</a:t>
                </a:r>
                <a:r>
                  <a:rPr lang="en" altLang="zh-CN" b="0" i="0" dirty="0">
                    <a:solidFill>
                      <a:srgbClr val="0D0D0D"/>
                    </a:solidFill>
                    <a:effectLst/>
                    <a:latin typeface="Cambria Math" panose="02040503050406030204" pitchFamily="18" charset="0"/>
                    <a:ea typeface="Cambria Math" panose="02040503050406030204" pitchFamily="18" charset="0"/>
                  </a:rPr>
                  <a:t> </a:t>
                </a:r>
              </a:p>
              <a:p>
                <a:pPr marL="285750" indent="-285750">
                  <a:buFont typeface="Wingdings" pitchFamily="2" charset="2"/>
                  <a:buChar char="ü"/>
                </a:pPr>
                <a:r>
                  <a:rPr lang="en" altLang="zh-CN" b="0" i="0" dirty="0">
                    <a:effectLst/>
                    <a:latin typeface="Cambria Math" panose="02040503050406030204" pitchFamily="18" charset="0"/>
                    <a:ea typeface="Cambria Math" panose="02040503050406030204" pitchFamily="18" charset="0"/>
                  </a:rPr>
                  <a:t>The</a:t>
                </a:r>
                <a:r>
                  <a:rPr lang="zh-CN" altLang="en-US" b="0" i="0" dirty="0">
                    <a:effectLst/>
                    <a:latin typeface="Cambria Math" panose="02040503050406030204" pitchFamily="18" charset="0"/>
                    <a:ea typeface="Cambria Math" panose="02040503050406030204" pitchFamily="18" charset="0"/>
                  </a:rPr>
                  <a:t> </a:t>
                </a:r>
                <a:r>
                  <a:rPr lang="en" altLang="zh-CN" b="0" i="0" dirty="0">
                    <a:effectLst/>
                    <a:latin typeface="Cambria Math" panose="02040503050406030204" pitchFamily="18" charset="0"/>
                    <a:ea typeface="Cambria Math" panose="02040503050406030204" pitchFamily="18" charset="0"/>
                  </a:rPr>
                  <a:t>sparse matrix</a:t>
                </a:r>
                <a:r>
                  <a:rPr lang="zh-CN" altLang="en-US" b="0" i="0" dirty="0">
                    <a:effectLst/>
                    <a:latin typeface="Cambria Math" panose="02040503050406030204" pitchFamily="18" charset="0"/>
                    <a:ea typeface="Cambria Math" panose="02040503050406030204" pitchFamily="18" charset="0"/>
                  </a:rPr>
                  <a:t> </a:t>
                </a:r>
                <a14:m>
                  <m:oMath xmlns:m="http://schemas.openxmlformats.org/officeDocument/2006/math">
                    <m:r>
                      <a:rPr lang="zh-CN" altLang="en-US" sz="1800" b="1" i="1" dirty="0" smtClean="0">
                        <a:latin typeface="Cambria Math" panose="02040503050406030204" pitchFamily="18" charset="0"/>
                      </a:rPr>
                      <m:t>𝑺</m:t>
                    </m:r>
                  </m:oMath>
                </a14:m>
                <a:r>
                  <a:rPr kumimoji="1" lang="zh-CN" altLang="en-US" dirty="0">
                    <a:latin typeface="Cambria Math" panose="02040503050406030204" pitchFamily="18" charset="0"/>
                  </a:rPr>
                  <a:t> </a:t>
                </a:r>
                <a:r>
                  <a:rPr lang="en" altLang="zh-CN" dirty="0">
                    <a:solidFill>
                      <a:srgbClr val="0D0D0D"/>
                    </a:solidFill>
                    <a:latin typeface="Cambria Math" panose="02040503050406030204" pitchFamily="18" charset="0"/>
                    <a:ea typeface="Cambria Math" panose="02040503050406030204" pitchFamily="18" charset="0"/>
                  </a:rPr>
                  <a:t>compresses redundant information in the representation </a:t>
                </a:r>
                <a:r>
                  <a:rPr lang="en" altLang="zh-CN" baseline="30000" dirty="0">
                    <a:solidFill>
                      <a:srgbClr val="FF0000"/>
                    </a:solidFill>
                    <a:latin typeface="Cambria Math" panose="02040503050406030204" pitchFamily="18" charset="0"/>
                    <a:ea typeface="Cambria Math" panose="02040503050406030204" pitchFamily="18" charset="0"/>
                  </a:rPr>
                  <a:t>[2]</a:t>
                </a:r>
                <a:r>
                  <a:rPr lang="en" altLang="zh-CN" dirty="0">
                    <a:solidFill>
                      <a:srgbClr val="0D0D0D"/>
                    </a:solidFill>
                    <a:latin typeface="Cambria Math" panose="02040503050406030204" pitchFamily="18" charset="0"/>
                    <a:ea typeface="Cambria Math" panose="02040503050406030204" pitchFamily="18" charset="0"/>
                  </a:rPr>
                  <a:t>, highlighting the essential features of the nodes.</a:t>
                </a:r>
              </a:p>
              <a:p>
                <a:pPr marL="285750" indent="-285750">
                  <a:buFont typeface="Wingdings" pitchFamily="2" charset="2"/>
                  <a:buChar char="ü"/>
                </a:pPr>
                <a:r>
                  <a:rPr kumimoji="1" lang="en" altLang="zh-CN" dirty="0">
                    <a:latin typeface="Cambria Math" panose="02040503050406030204" pitchFamily="18" charset="0"/>
                  </a:rPr>
                  <a:t>The noise matrix N retains the residuals in the approximation, decoupling unrelated information for GCL, such as low-quality noise that impedes contrastive learning.</a:t>
                </a:r>
                <a:endParaRPr kumimoji="1" lang="zh-CN" altLang="en-US" dirty="0">
                  <a:latin typeface="Cambria Math" panose="02040503050406030204" pitchFamily="18" charset="0"/>
                </a:endParaRPr>
              </a:p>
            </p:txBody>
          </p:sp>
        </mc:Choice>
        <mc:Fallback xmlns="">
          <p:sp>
            <p:nvSpPr>
              <p:cNvPr id="6" name="文本框 5">
                <a:extLst>
                  <a:ext uri="{FF2B5EF4-FFF2-40B4-BE49-F238E27FC236}">
                    <a16:creationId xmlns:a16="http://schemas.microsoft.com/office/drawing/2014/main" id="{8D4E57F2-6090-F041-A71F-02FD97DB7CBE}"/>
                  </a:ext>
                </a:extLst>
              </p:cNvPr>
              <p:cNvSpPr txBox="1">
                <a:spLocks noRot="1" noChangeAspect="1" noMove="1" noResize="1" noEditPoints="1" noAdjustHandles="1" noChangeArrowheads="1" noChangeShapeType="1" noTextEdit="1"/>
              </p:cNvSpPr>
              <p:nvPr/>
            </p:nvSpPr>
            <p:spPr>
              <a:xfrm>
                <a:off x="5251796" y="2857501"/>
                <a:ext cx="6713051" cy="2585323"/>
              </a:xfrm>
              <a:prstGeom prst="rect">
                <a:avLst/>
              </a:prstGeom>
              <a:blipFill>
                <a:blip r:embed="rId6"/>
                <a:stretch>
                  <a:fillRect l="-566" t="-1471" b="-2941"/>
                </a:stretch>
              </a:blipFill>
            </p:spPr>
            <p:txBody>
              <a:bodyPr/>
              <a:lstStyle/>
              <a:p>
                <a:r>
                  <a:rPr lang="zh-CN" altLang="en-US">
                    <a:noFill/>
                  </a:rPr>
                  <a:t> </a:t>
                </a:r>
              </a:p>
            </p:txBody>
          </p:sp>
        </mc:Fallback>
      </mc:AlternateContent>
      <p:pic>
        <p:nvPicPr>
          <p:cNvPr id="15" name="Picture 2" descr="Image">
            <a:extLst>
              <a:ext uri="{FF2B5EF4-FFF2-40B4-BE49-F238E27FC236}">
                <a16:creationId xmlns:a16="http://schemas.microsoft.com/office/drawing/2014/main" id="{C842AC30-CFE3-2341-9D25-85BE046D65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40334" y="0"/>
            <a:ext cx="1351666" cy="13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8675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1894</Words>
  <Application>Microsoft Macintosh PowerPoint</Application>
  <PresentationFormat>宽屏</PresentationFormat>
  <Paragraphs>151</Paragraphs>
  <Slides>18</Slides>
  <Notes>17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-apple-system</vt:lpstr>
      <vt:lpstr>等线</vt:lpstr>
      <vt:lpstr>等线 Light</vt:lpstr>
      <vt:lpstr>Söhne</vt:lpstr>
      <vt:lpstr>Arial</vt:lpstr>
      <vt:lpstr>Cambria Math</vt:lpstr>
      <vt:lpstr>Courier New</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kevinzhang</dc:creator>
  <cp:lastModifiedBy>kevinzhang</cp:lastModifiedBy>
  <cp:revision>17</cp:revision>
  <dcterms:created xsi:type="dcterms:W3CDTF">2024-03-19T05:53:15Z</dcterms:created>
  <dcterms:modified xsi:type="dcterms:W3CDTF">2024-04-13T14:43:14Z</dcterms:modified>
</cp:coreProperties>
</file>