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1"/>
  </p:sldMasterIdLst>
  <p:sldIdLst>
    <p:sldId id="256" r:id="rId2"/>
    <p:sldId id="257" r:id="rId3"/>
    <p:sldId id="263" r:id="rId4"/>
    <p:sldId id="264" r:id="rId5"/>
    <p:sldId id="265" r:id="rId6"/>
    <p:sldId id="269" r:id="rId7"/>
    <p:sldId id="270" r:id="rId8"/>
    <p:sldId id="271" r:id="rId9"/>
    <p:sldId id="272" r:id="rId10"/>
    <p:sldId id="273" r:id="rId11"/>
    <p:sldId id="274" r:id="rId12"/>
    <p:sldId id="275" r:id="rId13"/>
    <p:sldId id="276" r:id="rId14"/>
    <p:sldId id="277" r:id="rId1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2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341"/>
  </p:normalViewPr>
  <p:slideViewPr>
    <p:cSldViewPr snapToGrid="0" snapToObjects="1" showGuides="1">
      <p:cViewPr>
        <p:scale>
          <a:sx n="95" d="100"/>
          <a:sy n="95" d="100"/>
        </p:scale>
        <p:origin x="2120" y="1424"/>
      </p:cViewPr>
      <p:guideLst>
        <p:guide orient="horz" pos="112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85E968-AD19-C74D-A379-6D8E72E4E3BC}"/>
              </a:ext>
            </a:extLst>
          </p:cNvPr>
          <p:cNvSpPr>
            <a:spLocks noGrp="1"/>
          </p:cNvSpPr>
          <p:nvPr>
            <p:ph type="ctrTitle"/>
          </p:nvPr>
        </p:nvSpPr>
        <p:spPr>
          <a:xfrm>
            <a:off x="1143000" y="841772"/>
            <a:ext cx="6858000" cy="1790700"/>
          </a:xfrm>
        </p:spPr>
        <p:txBody>
          <a:bodyPr anchor="b"/>
          <a:lstStyle>
            <a:lvl1pPr algn="ctr">
              <a:defRPr sz="45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136B71FC-D7CD-4E49-AE26-F1B9E06685F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B11863DE-5648-6A4B-9361-628ABACDE3CD}"/>
              </a:ext>
            </a:extLst>
          </p:cNvPr>
          <p:cNvSpPr>
            <a:spLocks noGrp="1"/>
          </p:cNvSpPr>
          <p:nvPr>
            <p:ph type="dt" sz="half" idx="10"/>
          </p:nvPr>
        </p:nvSpPr>
        <p:spPr/>
        <p:txBody>
          <a:bodyPr/>
          <a:lstStyle/>
          <a:p>
            <a:fld id="{42C96E52-CD4D-9E46-A8EF-BD1171A3901B}" type="datetimeFigureOut">
              <a:rPr kumimoji="1" lang="zh-CN" altLang="en-US" smtClean="0"/>
              <a:t>2022/4/9</a:t>
            </a:fld>
            <a:endParaRPr kumimoji="1" lang="zh-CN" altLang="en-US"/>
          </a:p>
        </p:txBody>
      </p:sp>
      <p:sp>
        <p:nvSpPr>
          <p:cNvPr id="5" name="页脚占位符 4">
            <a:extLst>
              <a:ext uri="{FF2B5EF4-FFF2-40B4-BE49-F238E27FC236}">
                <a16:creationId xmlns:a16="http://schemas.microsoft.com/office/drawing/2014/main" id="{7E250BB6-43B7-3742-89CC-FAD1EC2DA39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20E846A-19FD-BC44-8BE1-C42CF0104197}"/>
              </a:ext>
            </a:extLst>
          </p:cNvPr>
          <p:cNvSpPr>
            <a:spLocks noGrp="1"/>
          </p:cNvSpPr>
          <p:nvPr>
            <p:ph type="sldNum" sz="quarter" idx="12"/>
          </p:nvPr>
        </p:nvSpPr>
        <p:spPr/>
        <p:txBody>
          <a:bodyPr/>
          <a:lstStyle/>
          <a:p>
            <a:fld id="{DA988ABC-31D6-C745-A382-84EC5F99B337}" type="slidenum">
              <a:rPr kumimoji="1" lang="zh-CN" altLang="en-US" smtClean="0"/>
              <a:t>‹#›</a:t>
            </a:fld>
            <a:endParaRPr kumimoji="1" lang="zh-CN" altLang="en-US"/>
          </a:p>
        </p:txBody>
      </p:sp>
    </p:spTree>
    <p:extLst>
      <p:ext uri="{BB962C8B-B14F-4D97-AF65-F5344CB8AC3E}">
        <p14:creationId xmlns:p14="http://schemas.microsoft.com/office/powerpoint/2010/main" val="1331407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6F2492-2FB3-D247-B9ED-9D92F2165BFC}"/>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267A8F85-E2A1-1748-9BD5-70899BC78C42}"/>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04CC69B3-2D8C-D840-B282-C7D0BB85E84E}"/>
              </a:ext>
            </a:extLst>
          </p:cNvPr>
          <p:cNvSpPr>
            <a:spLocks noGrp="1"/>
          </p:cNvSpPr>
          <p:nvPr>
            <p:ph type="dt" sz="half" idx="10"/>
          </p:nvPr>
        </p:nvSpPr>
        <p:spPr/>
        <p:txBody>
          <a:bodyPr/>
          <a:lstStyle/>
          <a:p>
            <a:fld id="{42C96E52-CD4D-9E46-A8EF-BD1171A3901B}" type="datetimeFigureOut">
              <a:rPr kumimoji="1" lang="zh-CN" altLang="en-US" smtClean="0"/>
              <a:t>2022/4/9</a:t>
            </a:fld>
            <a:endParaRPr kumimoji="1" lang="zh-CN" altLang="en-US"/>
          </a:p>
        </p:txBody>
      </p:sp>
      <p:sp>
        <p:nvSpPr>
          <p:cNvPr id="5" name="页脚占位符 4">
            <a:extLst>
              <a:ext uri="{FF2B5EF4-FFF2-40B4-BE49-F238E27FC236}">
                <a16:creationId xmlns:a16="http://schemas.microsoft.com/office/drawing/2014/main" id="{04066D5C-7B6E-464F-AFAA-A5C954C6F78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CB3AF71-BB13-924A-AC89-6FF49B1DDD91}"/>
              </a:ext>
            </a:extLst>
          </p:cNvPr>
          <p:cNvSpPr>
            <a:spLocks noGrp="1"/>
          </p:cNvSpPr>
          <p:nvPr>
            <p:ph type="sldNum" sz="quarter" idx="12"/>
          </p:nvPr>
        </p:nvSpPr>
        <p:spPr/>
        <p:txBody>
          <a:bodyPr/>
          <a:lstStyle/>
          <a:p>
            <a:fld id="{DA988ABC-31D6-C745-A382-84EC5F99B337}" type="slidenum">
              <a:rPr kumimoji="1" lang="zh-CN" altLang="en-US" smtClean="0"/>
              <a:t>‹#›</a:t>
            </a:fld>
            <a:endParaRPr kumimoji="1" lang="zh-CN" altLang="en-US"/>
          </a:p>
        </p:txBody>
      </p:sp>
    </p:spTree>
    <p:extLst>
      <p:ext uri="{BB962C8B-B14F-4D97-AF65-F5344CB8AC3E}">
        <p14:creationId xmlns:p14="http://schemas.microsoft.com/office/powerpoint/2010/main" val="174986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3E97967-337A-F343-BC70-E1D5D6D486B3}"/>
              </a:ext>
            </a:extLst>
          </p:cNvPr>
          <p:cNvSpPr>
            <a:spLocks noGrp="1"/>
          </p:cNvSpPr>
          <p:nvPr>
            <p:ph type="title" orient="vert"/>
          </p:nvPr>
        </p:nvSpPr>
        <p:spPr>
          <a:xfrm>
            <a:off x="6543675" y="273844"/>
            <a:ext cx="1971675" cy="4358879"/>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061B58B0-1D7B-5B48-9B7E-023AC5086BE5}"/>
              </a:ext>
            </a:extLst>
          </p:cNvPr>
          <p:cNvSpPr>
            <a:spLocks noGrp="1"/>
          </p:cNvSpPr>
          <p:nvPr>
            <p:ph type="body" orient="vert" idx="1"/>
          </p:nvPr>
        </p:nvSpPr>
        <p:spPr>
          <a:xfrm>
            <a:off x="628650" y="273844"/>
            <a:ext cx="5800725" cy="4358879"/>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9D8B321-F96D-1047-8818-0B0B81C6DFD7}"/>
              </a:ext>
            </a:extLst>
          </p:cNvPr>
          <p:cNvSpPr>
            <a:spLocks noGrp="1"/>
          </p:cNvSpPr>
          <p:nvPr>
            <p:ph type="dt" sz="half" idx="10"/>
          </p:nvPr>
        </p:nvSpPr>
        <p:spPr/>
        <p:txBody>
          <a:bodyPr/>
          <a:lstStyle/>
          <a:p>
            <a:fld id="{42C96E52-CD4D-9E46-A8EF-BD1171A3901B}" type="datetimeFigureOut">
              <a:rPr kumimoji="1" lang="zh-CN" altLang="en-US" smtClean="0"/>
              <a:t>2022/4/9</a:t>
            </a:fld>
            <a:endParaRPr kumimoji="1" lang="zh-CN" altLang="en-US"/>
          </a:p>
        </p:txBody>
      </p:sp>
      <p:sp>
        <p:nvSpPr>
          <p:cNvPr id="5" name="页脚占位符 4">
            <a:extLst>
              <a:ext uri="{FF2B5EF4-FFF2-40B4-BE49-F238E27FC236}">
                <a16:creationId xmlns:a16="http://schemas.microsoft.com/office/drawing/2014/main" id="{F06C5233-5727-5047-82E2-7530FA06CCB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F7BD195E-540C-C54F-A7C7-67C4ACD3DE4B}"/>
              </a:ext>
            </a:extLst>
          </p:cNvPr>
          <p:cNvSpPr>
            <a:spLocks noGrp="1"/>
          </p:cNvSpPr>
          <p:nvPr>
            <p:ph type="sldNum" sz="quarter" idx="12"/>
          </p:nvPr>
        </p:nvSpPr>
        <p:spPr/>
        <p:txBody>
          <a:bodyPr/>
          <a:lstStyle/>
          <a:p>
            <a:fld id="{DA988ABC-31D6-C745-A382-84EC5F99B337}" type="slidenum">
              <a:rPr kumimoji="1" lang="zh-CN" altLang="en-US" smtClean="0"/>
              <a:t>‹#›</a:t>
            </a:fld>
            <a:endParaRPr kumimoji="1" lang="zh-CN" altLang="en-US"/>
          </a:p>
        </p:txBody>
      </p:sp>
    </p:spTree>
    <p:extLst>
      <p:ext uri="{BB962C8B-B14F-4D97-AF65-F5344CB8AC3E}">
        <p14:creationId xmlns:p14="http://schemas.microsoft.com/office/powerpoint/2010/main" val="339531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21F29C-AD9C-6348-9E14-536EA3103ED5}"/>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6D9399CD-15A1-E044-B2C7-B76738B66A9C}"/>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3677A651-9075-794E-A042-95D4196642EB}"/>
              </a:ext>
            </a:extLst>
          </p:cNvPr>
          <p:cNvSpPr>
            <a:spLocks noGrp="1"/>
          </p:cNvSpPr>
          <p:nvPr>
            <p:ph type="dt" sz="half" idx="10"/>
          </p:nvPr>
        </p:nvSpPr>
        <p:spPr/>
        <p:txBody>
          <a:bodyPr/>
          <a:lstStyle/>
          <a:p>
            <a:fld id="{42C96E52-CD4D-9E46-A8EF-BD1171A3901B}" type="datetimeFigureOut">
              <a:rPr kumimoji="1" lang="zh-CN" altLang="en-US" smtClean="0"/>
              <a:t>2022/4/9</a:t>
            </a:fld>
            <a:endParaRPr kumimoji="1" lang="zh-CN" altLang="en-US"/>
          </a:p>
        </p:txBody>
      </p:sp>
      <p:sp>
        <p:nvSpPr>
          <p:cNvPr id="5" name="页脚占位符 4">
            <a:extLst>
              <a:ext uri="{FF2B5EF4-FFF2-40B4-BE49-F238E27FC236}">
                <a16:creationId xmlns:a16="http://schemas.microsoft.com/office/drawing/2014/main" id="{A3989C2E-F71E-5043-A405-F04FDD45784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FD1BA282-6EA6-6F4F-8903-3604C8F3A233}"/>
              </a:ext>
            </a:extLst>
          </p:cNvPr>
          <p:cNvSpPr>
            <a:spLocks noGrp="1"/>
          </p:cNvSpPr>
          <p:nvPr>
            <p:ph type="sldNum" sz="quarter" idx="12"/>
          </p:nvPr>
        </p:nvSpPr>
        <p:spPr/>
        <p:txBody>
          <a:bodyPr/>
          <a:lstStyle/>
          <a:p>
            <a:fld id="{DA988ABC-31D6-C745-A382-84EC5F99B337}" type="slidenum">
              <a:rPr kumimoji="1" lang="zh-CN" altLang="en-US" smtClean="0"/>
              <a:t>‹#›</a:t>
            </a:fld>
            <a:endParaRPr kumimoji="1" lang="zh-CN" altLang="en-US"/>
          </a:p>
        </p:txBody>
      </p:sp>
    </p:spTree>
    <p:extLst>
      <p:ext uri="{BB962C8B-B14F-4D97-AF65-F5344CB8AC3E}">
        <p14:creationId xmlns:p14="http://schemas.microsoft.com/office/powerpoint/2010/main" val="309698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CE9BE-7B4A-FA42-9D46-A2FF32EC2057}"/>
              </a:ext>
            </a:extLst>
          </p:cNvPr>
          <p:cNvSpPr>
            <a:spLocks noGrp="1"/>
          </p:cNvSpPr>
          <p:nvPr>
            <p:ph type="title"/>
          </p:nvPr>
        </p:nvSpPr>
        <p:spPr>
          <a:xfrm>
            <a:off x="623888" y="1282304"/>
            <a:ext cx="7886700" cy="2139553"/>
          </a:xfrm>
        </p:spPr>
        <p:txBody>
          <a:bodyPr anchor="b"/>
          <a:lstStyle>
            <a:lvl1pPr>
              <a:defRPr sz="45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EBE44D75-EA45-8442-921A-2CD010D9327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6B14577A-438E-4D42-89F1-9757BBEBCDCB}"/>
              </a:ext>
            </a:extLst>
          </p:cNvPr>
          <p:cNvSpPr>
            <a:spLocks noGrp="1"/>
          </p:cNvSpPr>
          <p:nvPr>
            <p:ph type="dt" sz="half" idx="10"/>
          </p:nvPr>
        </p:nvSpPr>
        <p:spPr/>
        <p:txBody>
          <a:bodyPr/>
          <a:lstStyle/>
          <a:p>
            <a:fld id="{42C96E52-CD4D-9E46-A8EF-BD1171A3901B}" type="datetimeFigureOut">
              <a:rPr kumimoji="1" lang="zh-CN" altLang="en-US" smtClean="0"/>
              <a:t>2022/4/9</a:t>
            </a:fld>
            <a:endParaRPr kumimoji="1" lang="zh-CN" altLang="en-US"/>
          </a:p>
        </p:txBody>
      </p:sp>
      <p:sp>
        <p:nvSpPr>
          <p:cNvPr id="5" name="页脚占位符 4">
            <a:extLst>
              <a:ext uri="{FF2B5EF4-FFF2-40B4-BE49-F238E27FC236}">
                <a16:creationId xmlns:a16="http://schemas.microsoft.com/office/drawing/2014/main" id="{9B825E2F-5633-9E45-B4C7-AC8C2EAC73D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320E0273-6AAE-7745-BF82-E16AE6AB4E10}"/>
              </a:ext>
            </a:extLst>
          </p:cNvPr>
          <p:cNvSpPr>
            <a:spLocks noGrp="1"/>
          </p:cNvSpPr>
          <p:nvPr>
            <p:ph type="sldNum" sz="quarter" idx="12"/>
          </p:nvPr>
        </p:nvSpPr>
        <p:spPr/>
        <p:txBody>
          <a:bodyPr/>
          <a:lstStyle/>
          <a:p>
            <a:fld id="{DA988ABC-31D6-C745-A382-84EC5F99B337}" type="slidenum">
              <a:rPr kumimoji="1" lang="zh-CN" altLang="en-US" smtClean="0"/>
              <a:t>‹#›</a:t>
            </a:fld>
            <a:endParaRPr kumimoji="1" lang="zh-CN" altLang="en-US"/>
          </a:p>
        </p:txBody>
      </p:sp>
    </p:spTree>
    <p:extLst>
      <p:ext uri="{BB962C8B-B14F-4D97-AF65-F5344CB8AC3E}">
        <p14:creationId xmlns:p14="http://schemas.microsoft.com/office/powerpoint/2010/main" val="416288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29FB72-59FC-1D46-96AC-0EAC020103D3}"/>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83FD7751-2155-9D40-AAB8-795AF0204ECF}"/>
              </a:ext>
            </a:extLst>
          </p:cNvPr>
          <p:cNvSpPr>
            <a:spLocks noGrp="1"/>
          </p:cNvSpPr>
          <p:nvPr>
            <p:ph sz="half" idx="1"/>
          </p:nvPr>
        </p:nvSpPr>
        <p:spPr>
          <a:xfrm>
            <a:off x="628650" y="1369219"/>
            <a:ext cx="3886200" cy="3263504"/>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5BD791C9-F0F8-484C-A75B-CB288AF2B090}"/>
              </a:ext>
            </a:extLst>
          </p:cNvPr>
          <p:cNvSpPr>
            <a:spLocks noGrp="1"/>
          </p:cNvSpPr>
          <p:nvPr>
            <p:ph sz="half" idx="2"/>
          </p:nvPr>
        </p:nvSpPr>
        <p:spPr>
          <a:xfrm>
            <a:off x="4629150" y="1369219"/>
            <a:ext cx="3886200" cy="3263504"/>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4504DD09-793F-064F-B82B-FB178615D717}"/>
              </a:ext>
            </a:extLst>
          </p:cNvPr>
          <p:cNvSpPr>
            <a:spLocks noGrp="1"/>
          </p:cNvSpPr>
          <p:nvPr>
            <p:ph type="dt" sz="half" idx="10"/>
          </p:nvPr>
        </p:nvSpPr>
        <p:spPr/>
        <p:txBody>
          <a:bodyPr/>
          <a:lstStyle/>
          <a:p>
            <a:fld id="{42C96E52-CD4D-9E46-A8EF-BD1171A3901B}" type="datetimeFigureOut">
              <a:rPr kumimoji="1" lang="zh-CN" altLang="en-US" smtClean="0"/>
              <a:t>2022/4/9</a:t>
            </a:fld>
            <a:endParaRPr kumimoji="1" lang="zh-CN" altLang="en-US"/>
          </a:p>
        </p:txBody>
      </p:sp>
      <p:sp>
        <p:nvSpPr>
          <p:cNvPr id="6" name="页脚占位符 5">
            <a:extLst>
              <a:ext uri="{FF2B5EF4-FFF2-40B4-BE49-F238E27FC236}">
                <a16:creationId xmlns:a16="http://schemas.microsoft.com/office/drawing/2014/main" id="{7C978045-50AB-FB47-AEC4-67529E3B31E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5776071-275B-D84C-9B88-713609DA8179}"/>
              </a:ext>
            </a:extLst>
          </p:cNvPr>
          <p:cNvSpPr>
            <a:spLocks noGrp="1"/>
          </p:cNvSpPr>
          <p:nvPr>
            <p:ph type="sldNum" sz="quarter" idx="12"/>
          </p:nvPr>
        </p:nvSpPr>
        <p:spPr/>
        <p:txBody>
          <a:bodyPr/>
          <a:lstStyle/>
          <a:p>
            <a:fld id="{DA988ABC-31D6-C745-A382-84EC5F99B337}" type="slidenum">
              <a:rPr kumimoji="1" lang="zh-CN" altLang="en-US" smtClean="0"/>
              <a:t>‹#›</a:t>
            </a:fld>
            <a:endParaRPr kumimoji="1" lang="zh-CN" altLang="en-US"/>
          </a:p>
        </p:txBody>
      </p:sp>
    </p:spTree>
    <p:extLst>
      <p:ext uri="{BB962C8B-B14F-4D97-AF65-F5344CB8AC3E}">
        <p14:creationId xmlns:p14="http://schemas.microsoft.com/office/powerpoint/2010/main" val="722466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96DE8F-D51A-C14C-9860-53686B744BC3}"/>
              </a:ext>
            </a:extLst>
          </p:cNvPr>
          <p:cNvSpPr>
            <a:spLocks noGrp="1"/>
          </p:cNvSpPr>
          <p:nvPr>
            <p:ph type="title"/>
          </p:nvPr>
        </p:nvSpPr>
        <p:spPr>
          <a:xfrm>
            <a:off x="629841" y="273844"/>
            <a:ext cx="7886700" cy="994172"/>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3172A809-E7DC-9C49-ADD3-C0F25B7C17A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E912F93E-2110-8447-A879-9DA8C5DAF506}"/>
              </a:ext>
            </a:extLst>
          </p:cNvPr>
          <p:cNvSpPr>
            <a:spLocks noGrp="1"/>
          </p:cNvSpPr>
          <p:nvPr>
            <p:ph sz="half" idx="2"/>
          </p:nvPr>
        </p:nvSpPr>
        <p:spPr>
          <a:xfrm>
            <a:off x="629842" y="1878806"/>
            <a:ext cx="3868340" cy="2763441"/>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82535038-E9D5-514C-83F4-59A41AE503B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CE3AF1E8-3D3F-3447-B062-C6B07A6D9D7B}"/>
              </a:ext>
            </a:extLst>
          </p:cNvPr>
          <p:cNvSpPr>
            <a:spLocks noGrp="1"/>
          </p:cNvSpPr>
          <p:nvPr>
            <p:ph sz="quarter" idx="4"/>
          </p:nvPr>
        </p:nvSpPr>
        <p:spPr>
          <a:xfrm>
            <a:off x="4629150" y="1878806"/>
            <a:ext cx="3887391" cy="2763441"/>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922E2D2B-67D9-DA4D-92DF-B88C8B773893}"/>
              </a:ext>
            </a:extLst>
          </p:cNvPr>
          <p:cNvSpPr>
            <a:spLocks noGrp="1"/>
          </p:cNvSpPr>
          <p:nvPr>
            <p:ph type="dt" sz="half" idx="10"/>
          </p:nvPr>
        </p:nvSpPr>
        <p:spPr/>
        <p:txBody>
          <a:bodyPr/>
          <a:lstStyle/>
          <a:p>
            <a:fld id="{42C96E52-CD4D-9E46-A8EF-BD1171A3901B}" type="datetimeFigureOut">
              <a:rPr kumimoji="1" lang="zh-CN" altLang="en-US" smtClean="0"/>
              <a:t>2022/4/9</a:t>
            </a:fld>
            <a:endParaRPr kumimoji="1" lang="zh-CN" altLang="en-US"/>
          </a:p>
        </p:txBody>
      </p:sp>
      <p:sp>
        <p:nvSpPr>
          <p:cNvPr id="8" name="页脚占位符 7">
            <a:extLst>
              <a:ext uri="{FF2B5EF4-FFF2-40B4-BE49-F238E27FC236}">
                <a16:creationId xmlns:a16="http://schemas.microsoft.com/office/drawing/2014/main" id="{62C4F93C-4CD8-B749-8AEB-769A62D094A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A9232BAE-7422-1543-B598-003EDD1E9519}"/>
              </a:ext>
            </a:extLst>
          </p:cNvPr>
          <p:cNvSpPr>
            <a:spLocks noGrp="1"/>
          </p:cNvSpPr>
          <p:nvPr>
            <p:ph type="sldNum" sz="quarter" idx="12"/>
          </p:nvPr>
        </p:nvSpPr>
        <p:spPr/>
        <p:txBody>
          <a:bodyPr/>
          <a:lstStyle/>
          <a:p>
            <a:fld id="{DA988ABC-31D6-C745-A382-84EC5F99B337}" type="slidenum">
              <a:rPr kumimoji="1" lang="zh-CN" altLang="en-US" smtClean="0"/>
              <a:t>‹#›</a:t>
            </a:fld>
            <a:endParaRPr kumimoji="1" lang="zh-CN" altLang="en-US"/>
          </a:p>
        </p:txBody>
      </p:sp>
    </p:spTree>
    <p:extLst>
      <p:ext uri="{BB962C8B-B14F-4D97-AF65-F5344CB8AC3E}">
        <p14:creationId xmlns:p14="http://schemas.microsoft.com/office/powerpoint/2010/main" val="395305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523D8B-3E63-5843-A952-C395E16649E1}"/>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10FF9C04-7176-7046-96DF-149D06AC9332}"/>
              </a:ext>
            </a:extLst>
          </p:cNvPr>
          <p:cNvSpPr>
            <a:spLocks noGrp="1"/>
          </p:cNvSpPr>
          <p:nvPr>
            <p:ph type="dt" sz="half" idx="10"/>
          </p:nvPr>
        </p:nvSpPr>
        <p:spPr/>
        <p:txBody>
          <a:bodyPr/>
          <a:lstStyle/>
          <a:p>
            <a:fld id="{42C96E52-CD4D-9E46-A8EF-BD1171A3901B}" type="datetimeFigureOut">
              <a:rPr kumimoji="1" lang="zh-CN" altLang="en-US" smtClean="0"/>
              <a:t>2022/4/9</a:t>
            </a:fld>
            <a:endParaRPr kumimoji="1" lang="zh-CN" altLang="en-US"/>
          </a:p>
        </p:txBody>
      </p:sp>
      <p:sp>
        <p:nvSpPr>
          <p:cNvPr id="4" name="页脚占位符 3">
            <a:extLst>
              <a:ext uri="{FF2B5EF4-FFF2-40B4-BE49-F238E27FC236}">
                <a16:creationId xmlns:a16="http://schemas.microsoft.com/office/drawing/2014/main" id="{5E4C4F4A-EB2E-4544-925B-A45207A1354E}"/>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D8C84E89-5584-764C-8C1E-2D0B98552837}"/>
              </a:ext>
            </a:extLst>
          </p:cNvPr>
          <p:cNvSpPr>
            <a:spLocks noGrp="1"/>
          </p:cNvSpPr>
          <p:nvPr>
            <p:ph type="sldNum" sz="quarter" idx="12"/>
          </p:nvPr>
        </p:nvSpPr>
        <p:spPr/>
        <p:txBody>
          <a:bodyPr/>
          <a:lstStyle/>
          <a:p>
            <a:fld id="{DA988ABC-31D6-C745-A382-84EC5F99B337}" type="slidenum">
              <a:rPr kumimoji="1" lang="zh-CN" altLang="en-US" smtClean="0"/>
              <a:t>‹#›</a:t>
            </a:fld>
            <a:endParaRPr kumimoji="1" lang="zh-CN" altLang="en-US"/>
          </a:p>
        </p:txBody>
      </p:sp>
    </p:spTree>
    <p:extLst>
      <p:ext uri="{BB962C8B-B14F-4D97-AF65-F5344CB8AC3E}">
        <p14:creationId xmlns:p14="http://schemas.microsoft.com/office/powerpoint/2010/main" val="1340060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444501B-3970-BD45-B6BE-FAA59EB65F19}"/>
              </a:ext>
            </a:extLst>
          </p:cNvPr>
          <p:cNvSpPr>
            <a:spLocks noGrp="1"/>
          </p:cNvSpPr>
          <p:nvPr>
            <p:ph type="dt" sz="half" idx="10"/>
          </p:nvPr>
        </p:nvSpPr>
        <p:spPr/>
        <p:txBody>
          <a:bodyPr/>
          <a:lstStyle/>
          <a:p>
            <a:fld id="{42C96E52-CD4D-9E46-A8EF-BD1171A3901B}" type="datetimeFigureOut">
              <a:rPr kumimoji="1" lang="zh-CN" altLang="en-US" smtClean="0"/>
              <a:t>2022/4/9</a:t>
            </a:fld>
            <a:endParaRPr kumimoji="1" lang="zh-CN" altLang="en-US"/>
          </a:p>
        </p:txBody>
      </p:sp>
      <p:sp>
        <p:nvSpPr>
          <p:cNvPr id="3" name="页脚占位符 2">
            <a:extLst>
              <a:ext uri="{FF2B5EF4-FFF2-40B4-BE49-F238E27FC236}">
                <a16:creationId xmlns:a16="http://schemas.microsoft.com/office/drawing/2014/main" id="{AE049D58-07C0-5C44-88BD-3FC1E517C900}"/>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9C388849-4D4D-E04F-B32B-88517176A557}"/>
              </a:ext>
            </a:extLst>
          </p:cNvPr>
          <p:cNvSpPr>
            <a:spLocks noGrp="1"/>
          </p:cNvSpPr>
          <p:nvPr>
            <p:ph type="sldNum" sz="quarter" idx="12"/>
          </p:nvPr>
        </p:nvSpPr>
        <p:spPr/>
        <p:txBody>
          <a:bodyPr/>
          <a:lstStyle/>
          <a:p>
            <a:fld id="{DA988ABC-31D6-C745-A382-84EC5F99B337}" type="slidenum">
              <a:rPr kumimoji="1" lang="zh-CN" altLang="en-US" smtClean="0"/>
              <a:t>‹#›</a:t>
            </a:fld>
            <a:endParaRPr kumimoji="1" lang="zh-CN" altLang="en-US"/>
          </a:p>
        </p:txBody>
      </p:sp>
    </p:spTree>
    <p:extLst>
      <p:ext uri="{BB962C8B-B14F-4D97-AF65-F5344CB8AC3E}">
        <p14:creationId xmlns:p14="http://schemas.microsoft.com/office/powerpoint/2010/main" val="45426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B38E74-30AE-8F42-9CD7-6565719313CC}"/>
              </a:ext>
            </a:extLst>
          </p:cNvPr>
          <p:cNvSpPr>
            <a:spLocks noGrp="1"/>
          </p:cNvSpPr>
          <p:nvPr>
            <p:ph type="title"/>
          </p:nvPr>
        </p:nvSpPr>
        <p:spPr>
          <a:xfrm>
            <a:off x="629841" y="342900"/>
            <a:ext cx="2949178" cy="1200150"/>
          </a:xfrm>
        </p:spPr>
        <p:txBody>
          <a:bodyPr anchor="b"/>
          <a:lstStyle>
            <a:lvl1pPr>
              <a:defRPr sz="24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DB66E5AA-ECCD-564C-96D4-AFC7DFD5CA4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3CE3FEC9-04DA-C743-85F1-D0C8B0ED69F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E49DAF72-873E-3C4A-8246-40090FBD05FC}"/>
              </a:ext>
            </a:extLst>
          </p:cNvPr>
          <p:cNvSpPr>
            <a:spLocks noGrp="1"/>
          </p:cNvSpPr>
          <p:nvPr>
            <p:ph type="dt" sz="half" idx="10"/>
          </p:nvPr>
        </p:nvSpPr>
        <p:spPr/>
        <p:txBody>
          <a:bodyPr/>
          <a:lstStyle/>
          <a:p>
            <a:fld id="{42C96E52-CD4D-9E46-A8EF-BD1171A3901B}" type="datetimeFigureOut">
              <a:rPr kumimoji="1" lang="zh-CN" altLang="en-US" smtClean="0"/>
              <a:t>2022/4/9</a:t>
            </a:fld>
            <a:endParaRPr kumimoji="1" lang="zh-CN" altLang="en-US"/>
          </a:p>
        </p:txBody>
      </p:sp>
      <p:sp>
        <p:nvSpPr>
          <p:cNvPr id="6" name="页脚占位符 5">
            <a:extLst>
              <a:ext uri="{FF2B5EF4-FFF2-40B4-BE49-F238E27FC236}">
                <a16:creationId xmlns:a16="http://schemas.microsoft.com/office/drawing/2014/main" id="{9D1D4F08-A658-4C4F-A2D9-3FCB33B646C6}"/>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2521C2AE-F532-8145-B48B-915CB8C40308}"/>
              </a:ext>
            </a:extLst>
          </p:cNvPr>
          <p:cNvSpPr>
            <a:spLocks noGrp="1"/>
          </p:cNvSpPr>
          <p:nvPr>
            <p:ph type="sldNum" sz="quarter" idx="12"/>
          </p:nvPr>
        </p:nvSpPr>
        <p:spPr/>
        <p:txBody>
          <a:bodyPr/>
          <a:lstStyle/>
          <a:p>
            <a:fld id="{DA988ABC-31D6-C745-A382-84EC5F99B337}" type="slidenum">
              <a:rPr kumimoji="1" lang="zh-CN" altLang="en-US" smtClean="0"/>
              <a:t>‹#›</a:t>
            </a:fld>
            <a:endParaRPr kumimoji="1" lang="zh-CN" altLang="en-US"/>
          </a:p>
        </p:txBody>
      </p:sp>
    </p:spTree>
    <p:extLst>
      <p:ext uri="{BB962C8B-B14F-4D97-AF65-F5344CB8AC3E}">
        <p14:creationId xmlns:p14="http://schemas.microsoft.com/office/powerpoint/2010/main" val="291322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1EDA1E-39C5-AD4B-BA49-0EC2DC710070}"/>
              </a:ext>
            </a:extLst>
          </p:cNvPr>
          <p:cNvSpPr>
            <a:spLocks noGrp="1"/>
          </p:cNvSpPr>
          <p:nvPr>
            <p:ph type="title"/>
          </p:nvPr>
        </p:nvSpPr>
        <p:spPr>
          <a:xfrm>
            <a:off x="629841" y="342900"/>
            <a:ext cx="2949178" cy="1200150"/>
          </a:xfrm>
        </p:spPr>
        <p:txBody>
          <a:bodyPr anchor="b"/>
          <a:lstStyle>
            <a:lvl1pPr>
              <a:defRPr sz="24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7AB4BC36-21B9-0047-94A4-8FEF801D8EC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zh-CN" altLang="en-US"/>
          </a:p>
        </p:txBody>
      </p:sp>
      <p:sp>
        <p:nvSpPr>
          <p:cNvPr id="4" name="文本占位符 3">
            <a:extLst>
              <a:ext uri="{FF2B5EF4-FFF2-40B4-BE49-F238E27FC236}">
                <a16:creationId xmlns:a16="http://schemas.microsoft.com/office/drawing/2014/main" id="{4331F3C1-CE0C-DF4F-8706-6F0C8FD4087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8D06F267-798D-5F42-B3EF-5B7D7A1B9FEB}"/>
              </a:ext>
            </a:extLst>
          </p:cNvPr>
          <p:cNvSpPr>
            <a:spLocks noGrp="1"/>
          </p:cNvSpPr>
          <p:nvPr>
            <p:ph type="dt" sz="half" idx="10"/>
          </p:nvPr>
        </p:nvSpPr>
        <p:spPr/>
        <p:txBody>
          <a:bodyPr/>
          <a:lstStyle/>
          <a:p>
            <a:fld id="{42C96E52-CD4D-9E46-A8EF-BD1171A3901B}" type="datetimeFigureOut">
              <a:rPr kumimoji="1" lang="zh-CN" altLang="en-US" smtClean="0"/>
              <a:t>2022/4/9</a:t>
            </a:fld>
            <a:endParaRPr kumimoji="1" lang="zh-CN" altLang="en-US"/>
          </a:p>
        </p:txBody>
      </p:sp>
      <p:sp>
        <p:nvSpPr>
          <p:cNvPr id="6" name="页脚占位符 5">
            <a:extLst>
              <a:ext uri="{FF2B5EF4-FFF2-40B4-BE49-F238E27FC236}">
                <a16:creationId xmlns:a16="http://schemas.microsoft.com/office/drawing/2014/main" id="{CE50FCAC-A2ED-A04D-9D6D-AE410910DC93}"/>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AA2D5F60-7B6E-A243-AF95-FD3188154BC3}"/>
              </a:ext>
            </a:extLst>
          </p:cNvPr>
          <p:cNvSpPr>
            <a:spLocks noGrp="1"/>
          </p:cNvSpPr>
          <p:nvPr>
            <p:ph type="sldNum" sz="quarter" idx="12"/>
          </p:nvPr>
        </p:nvSpPr>
        <p:spPr/>
        <p:txBody>
          <a:bodyPr/>
          <a:lstStyle/>
          <a:p>
            <a:fld id="{DA988ABC-31D6-C745-A382-84EC5F99B337}" type="slidenum">
              <a:rPr kumimoji="1" lang="zh-CN" altLang="en-US" smtClean="0"/>
              <a:t>‹#›</a:t>
            </a:fld>
            <a:endParaRPr kumimoji="1" lang="zh-CN" altLang="en-US"/>
          </a:p>
        </p:txBody>
      </p:sp>
    </p:spTree>
    <p:extLst>
      <p:ext uri="{BB962C8B-B14F-4D97-AF65-F5344CB8AC3E}">
        <p14:creationId xmlns:p14="http://schemas.microsoft.com/office/powerpoint/2010/main" val="80316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4A0F093-25E9-2E48-B716-9BCEE615936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EAD0471A-1206-744D-B563-95EDC4CA72F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52FA6B2C-DBEC-8845-8FD4-1C26ACE48CB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2C96E52-CD4D-9E46-A8EF-BD1171A3901B}" type="datetimeFigureOut">
              <a:rPr kumimoji="1" lang="zh-CN" altLang="en-US" smtClean="0"/>
              <a:t>2022/4/9</a:t>
            </a:fld>
            <a:endParaRPr kumimoji="1" lang="zh-CN" altLang="en-US"/>
          </a:p>
        </p:txBody>
      </p:sp>
      <p:sp>
        <p:nvSpPr>
          <p:cNvPr id="5" name="页脚占位符 4">
            <a:extLst>
              <a:ext uri="{FF2B5EF4-FFF2-40B4-BE49-F238E27FC236}">
                <a16:creationId xmlns:a16="http://schemas.microsoft.com/office/drawing/2014/main" id="{178EF5F8-E46B-A541-939C-1231171E51E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84E32748-AF74-7B44-A1DB-81884012BD5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A988ABC-31D6-C745-A382-84EC5F99B337}" type="slidenum">
              <a:rPr kumimoji="1" lang="zh-CN" altLang="en-US" smtClean="0"/>
              <a:t>‹#›</a:t>
            </a:fld>
            <a:endParaRPr kumimoji="1" lang="zh-CN" altLang="en-US"/>
          </a:p>
        </p:txBody>
      </p:sp>
    </p:spTree>
    <p:extLst>
      <p:ext uri="{BB962C8B-B14F-4D97-AF65-F5344CB8AC3E}">
        <p14:creationId xmlns:p14="http://schemas.microsoft.com/office/powerpoint/2010/main" val="128022241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57C3B0B2-98FF-1147-AE17-47163270C733}"/>
              </a:ext>
            </a:extLst>
          </p:cNvPr>
          <p:cNvSpPr txBox="1"/>
          <p:nvPr/>
        </p:nvSpPr>
        <p:spPr>
          <a:xfrm>
            <a:off x="1" y="2783"/>
            <a:ext cx="9144000" cy="646331"/>
          </a:xfrm>
          <a:prstGeom prst="rect">
            <a:avLst/>
          </a:prstGeom>
          <a:solidFill>
            <a:srgbClr val="0070C0"/>
          </a:solidFill>
        </p:spPr>
        <p:txBody>
          <a:bodyPr wrap="square">
            <a:spAutoFit/>
          </a:bodyPr>
          <a:lstStyle/>
          <a:p>
            <a:pPr algn="ctr"/>
            <a:r>
              <a:rPr kumimoji="1" lang="en-US" altLang="zh-CN" b="1" dirty="0">
                <a:solidFill>
                  <a:schemeClr val="bg1"/>
                </a:solidFill>
                <a:latin typeface="Times New Roman" panose="02020603050405020304" pitchFamily="18" charset="0"/>
                <a:cs typeface="Times New Roman" panose="02020603050405020304" pitchFamily="18" charset="0"/>
              </a:rPr>
              <a:t>2022 IEEE International Conference on Acoustics, Speech, and Signal Processing</a:t>
            </a:r>
          </a:p>
          <a:p>
            <a:pPr algn="ctr"/>
            <a:r>
              <a:rPr kumimoji="1" lang="en-US" altLang="zh-CN" b="1" dirty="0">
                <a:solidFill>
                  <a:schemeClr val="bg1"/>
                </a:solidFill>
                <a:latin typeface="Times New Roman" panose="02020603050405020304" pitchFamily="18" charset="0"/>
                <a:cs typeface="Times New Roman" panose="02020603050405020304" pitchFamily="18" charset="0"/>
              </a:rPr>
              <a:t>(ICASSP2022)</a:t>
            </a:r>
            <a:endParaRPr kumimoji="1" lang="zh-CN" altLang="en-US" b="1"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8C16A78A-CFF6-F042-BB21-CB86EE111206}"/>
              </a:ext>
            </a:extLst>
          </p:cNvPr>
          <p:cNvSpPr txBox="1"/>
          <p:nvPr/>
        </p:nvSpPr>
        <p:spPr>
          <a:xfrm>
            <a:off x="0" y="1723685"/>
            <a:ext cx="9143999" cy="954107"/>
          </a:xfrm>
          <a:prstGeom prst="rect">
            <a:avLst/>
          </a:prstGeom>
          <a:solidFill>
            <a:schemeClr val="bg1"/>
          </a:solidFill>
          <a:ln>
            <a:solidFill>
              <a:schemeClr val="bg1"/>
            </a:solidFill>
          </a:ln>
        </p:spPr>
        <p:txBody>
          <a:bodyPr wrap="square" rtlCol="0">
            <a:spAutoFit/>
          </a:bodyPr>
          <a:lstStyle/>
          <a:p>
            <a:pPr algn="ctr"/>
            <a:r>
              <a:rPr kumimoji="1" lang="en-US" altLang="zh-CN" sz="2800" b="1" dirty="0">
                <a:latin typeface="Times New Roman" panose="02020603050405020304" pitchFamily="18" charset="0"/>
                <a:cs typeface="Times New Roman" panose="02020603050405020304" pitchFamily="18" charset="0"/>
              </a:rPr>
              <a:t>Pseudo-Interacting Guided Network for</a:t>
            </a:r>
          </a:p>
          <a:p>
            <a:pPr algn="ctr"/>
            <a:r>
              <a:rPr kumimoji="1" lang="en-US" altLang="zh-CN" sz="2800" b="1" dirty="0">
                <a:latin typeface="Times New Roman" panose="02020603050405020304" pitchFamily="18" charset="0"/>
                <a:cs typeface="Times New Roman" panose="02020603050405020304" pitchFamily="18" charset="0"/>
              </a:rPr>
              <a:t> Few-Shot Segmentation</a:t>
            </a:r>
            <a:endParaRPr kumimoji="1" lang="zh-CN" altLang="en-US" sz="2800" b="1"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8F1AD1C2-3D93-5E4D-94DD-A52EF2B92BE6}"/>
              </a:ext>
            </a:extLst>
          </p:cNvPr>
          <p:cNvSpPr txBox="1"/>
          <p:nvPr/>
        </p:nvSpPr>
        <p:spPr>
          <a:xfrm>
            <a:off x="901210" y="3034902"/>
            <a:ext cx="7535008" cy="646331"/>
          </a:xfrm>
          <a:prstGeom prst="rect">
            <a:avLst/>
          </a:prstGeom>
          <a:noFill/>
        </p:spPr>
        <p:txBody>
          <a:bodyPr wrap="square" rtlCol="0">
            <a:spAutoFit/>
          </a:bodyPr>
          <a:lstStyle/>
          <a:p>
            <a:pPr algn="ctr"/>
            <a:r>
              <a:rPr lang="en-GB" altLang="zh-CN" dirty="0" err="1">
                <a:latin typeface="Times New Roman" panose="02020603050405020304" pitchFamily="18" charset="0"/>
                <a:cs typeface="Times New Roman" panose="02020603050405020304" pitchFamily="18" charset="0"/>
              </a:rPr>
              <a:t>Xiaoliu</a:t>
            </a:r>
            <a:r>
              <a:rPr lang="en-GB" altLang="zh-CN" dirty="0">
                <a:latin typeface="Times New Roman" panose="02020603050405020304" pitchFamily="18" charset="0"/>
                <a:cs typeface="Times New Roman" panose="02020603050405020304" pitchFamily="18" charset="0"/>
              </a:rPr>
              <a:t> Luo</a:t>
            </a:r>
            <a:r>
              <a:rPr lang="en-GB" altLang="zh-CN" baseline="30000" dirty="0">
                <a:latin typeface="Times New Roman" panose="02020603050405020304" pitchFamily="18" charset="0"/>
                <a:cs typeface="Times New Roman" panose="02020603050405020304" pitchFamily="18" charset="0"/>
              </a:rPr>
              <a:t>1</a:t>
            </a:r>
            <a:r>
              <a:rPr lang="en-GB" altLang="zh-CN" dirty="0">
                <a:latin typeface="Times New Roman" panose="02020603050405020304" pitchFamily="18" charset="0"/>
                <a:cs typeface="Times New Roman" panose="02020603050405020304" pitchFamily="18" charset="0"/>
              </a:rPr>
              <a:t>, Jing Luo</a:t>
            </a:r>
            <a:r>
              <a:rPr lang="en-GB" altLang="zh-CN" baseline="30000" dirty="0">
                <a:latin typeface="Times New Roman" panose="02020603050405020304" pitchFamily="18" charset="0"/>
                <a:cs typeface="Times New Roman" panose="02020603050405020304" pitchFamily="18" charset="0"/>
              </a:rPr>
              <a:t>2</a:t>
            </a:r>
            <a:r>
              <a:rPr lang="en-GB" altLang="zh-CN" dirty="0">
                <a:latin typeface="Times New Roman" panose="02020603050405020304" pitchFamily="18" charset="0"/>
                <a:cs typeface="Times New Roman" panose="02020603050405020304" pitchFamily="18" charset="0"/>
              </a:rPr>
              <a:t>, Zhao Duan</a:t>
            </a:r>
            <a:r>
              <a:rPr lang="en-GB" altLang="zh-CN" baseline="30000" dirty="0">
                <a:latin typeface="Times New Roman" panose="02020603050405020304" pitchFamily="18" charset="0"/>
                <a:cs typeface="Times New Roman" panose="02020603050405020304" pitchFamily="18" charset="0"/>
              </a:rPr>
              <a:t>1</a:t>
            </a:r>
            <a:r>
              <a:rPr lang="en-GB" altLang="zh-CN" dirty="0">
                <a:latin typeface="Times New Roman" panose="02020603050405020304" pitchFamily="18" charset="0"/>
                <a:cs typeface="Times New Roman" panose="02020603050405020304" pitchFamily="18" charset="0"/>
              </a:rPr>
              <a:t>, </a:t>
            </a:r>
            <a:r>
              <a:rPr lang="en-GB" altLang="zh-CN" dirty="0" err="1">
                <a:latin typeface="Times New Roman" panose="02020603050405020304" pitchFamily="18" charset="0"/>
                <a:cs typeface="Times New Roman" panose="02020603050405020304" pitchFamily="18" charset="0"/>
              </a:rPr>
              <a:t>Jin</a:t>
            </a:r>
            <a:r>
              <a:rPr lang="en-GB" altLang="zh-CN" dirty="0">
                <a:latin typeface="Times New Roman" panose="02020603050405020304" pitchFamily="18" charset="0"/>
                <a:cs typeface="Times New Roman" panose="02020603050405020304" pitchFamily="18" charset="0"/>
              </a:rPr>
              <a:t> Tan</a:t>
            </a:r>
            <a:r>
              <a:rPr lang="en-GB" altLang="zh-CN" baseline="30000" dirty="0">
                <a:latin typeface="Times New Roman" panose="02020603050405020304" pitchFamily="18" charset="0"/>
                <a:cs typeface="Times New Roman" panose="02020603050405020304" pitchFamily="18" charset="0"/>
              </a:rPr>
              <a:t>1</a:t>
            </a:r>
            <a:r>
              <a:rPr lang="en-GB" altLang="zh-CN" dirty="0">
                <a:latin typeface="Times New Roman" panose="02020603050405020304" pitchFamily="18" charset="0"/>
                <a:cs typeface="Times New Roman" panose="02020603050405020304" pitchFamily="18" charset="0"/>
              </a:rPr>
              <a:t>, Taiping Zhang</a:t>
            </a:r>
            <a:r>
              <a:rPr lang="en-GB" altLang="zh-CN" baseline="30000" dirty="0">
                <a:latin typeface="Times New Roman" panose="02020603050405020304" pitchFamily="18" charset="0"/>
                <a:cs typeface="Times New Roman" panose="02020603050405020304" pitchFamily="18" charset="0"/>
              </a:rPr>
              <a:t>1</a:t>
            </a:r>
          </a:p>
          <a:p>
            <a:pPr algn="ctr"/>
            <a:r>
              <a:rPr lang="en-GB" altLang="zh-CN" baseline="30000" dirty="0">
                <a:latin typeface="Times New Roman" panose="02020603050405020304" pitchFamily="18" charset="0"/>
                <a:cs typeface="Times New Roman" panose="02020603050405020304" pitchFamily="18" charset="0"/>
              </a:rPr>
              <a:t>1</a:t>
            </a:r>
            <a:r>
              <a:rPr lang="en-GB" altLang="zh-CN" dirty="0">
                <a:latin typeface="Times New Roman" panose="02020603050405020304" pitchFamily="18" charset="0"/>
                <a:cs typeface="Times New Roman" panose="02020603050405020304" pitchFamily="18" charset="0"/>
              </a:rPr>
              <a:t>Chongqing University</a:t>
            </a:r>
            <a:r>
              <a:rPr lang="zh-CN" altLang="en-US" dirty="0">
                <a:latin typeface="Times New Roman" panose="02020603050405020304" pitchFamily="18" charset="0"/>
                <a:cs typeface="Times New Roman" panose="02020603050405020304" pitchFamily="18" charset="0"/>
              </a:rPr>
              <a:t>，</a:t>
            </a:r>
            <a:r>
              <a:rPr lang="en-US" altLang="zh-CN" baseline="30000" dirty="0">
                <a:latin typeface="Times New Roman" panose="02020603050405020304" pitchFamily="18" charset="0"/>
                <a:cs typeface="Times New Roman" panose="02020603050405020304" pitchFamily="18" charset="0"/>
              </a:rPr>
              <a:t>2</a:t>
            </a:r>
            <a:r>
              <a:rPr lang="en-US" altLang="zh-CN" dirty="0">
                <a:latin typeface="Times New Roman" panose="02020603050405020304" pitchFamily="18" charset="0"/>
                <a:cs typeface="Times New Roman" panose="02020603050405020304" pitchFamily="18" charset="0"/>
              </a:rPr>
              <a:t>Zhengzhou University</a:t>
            </a:r>
            <a:endParaRPr lang="en-GB"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206663"/>
      </p:ext>
    </p:extLst>
  </p:cSld>
  <p:clrMapOvr>
    <a:masterClrMapping/>
  </p:clrMapOvr>
  <mc:AlternateContent xmlns:mc="http://schemas.openxmlformats.org/markup-compatibility/2006">
    <mc:Choice xmlns:p14="http://schemas.microsoft.com/office/powerpoint/2010/main" Requires="p14">
      <p:transition spd="slow" p14:dur="2000" advTm="20803"/>
    </mc:Choice>
    <mc:Fallback>
      <p:transition spd="slow" advTm="2080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13754C7-4CE0-F147-9DEF-3FCAE337C215}"/>
              </a:ext>
            </a:extLst>
          </p:cNvPr>
          <p:cNvSpPr txBox="1"/>
          <p:nvPr/>
        </p:nvSpPr>
        <p:spPr>
          <a:xfrm>
            <a:off x="0" y="0"/>
            <a:ext cx="9144000" cy="400110"/>
          </a:xfrm>
          <a:prstGeom prst="rect">
            <a:avLst/>
          </a:prstGeom>
          <a:solidFill>
            <a:srgbClr val="0070C0"/>
          </a:solidFill>
        </p:spPr>
        <p:txBody>
          <a:bodyPr wrap="square" rtlCol="0">
            <a:spAutoFit/>
          </a:bodyPr>
          <a:lstStyle/>
          <a:p>
            <a:r>
              <a:rPr kumimoji="1" lang="en-US" altLang="zh-CN"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Experiments</a:t>
            </a:r>
            <a:endParaRPr kumimoji="1" lang="zh-CN" altLang="en-US"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B3DB5B75-2439-E348-B37C-1B176209772D}"/>
                  </a:ext>
                </a:extLst>
              </p:cNvPr>
              <p:cNvSpPr txBox="1"/>
              <p:nvPr/>
            </p:nvSpPr>
            <p:spPr>
              <a:xfrm>
                <a:off x="143693" y="392360"/>
                <a:ext cx="8974183" cy="686022"/>
              </a:xfrm>
              <a:prstGeom prst="rect">
                <a:avLst/>
              </a:prstGeom>
              <a:noFill/>
            </p:spPr>
            <p:txBody>
              <a:bodyPr wrap="square">
                <a:spAutoFit/>
              </a:bodyPr>
              <a:lstStyle/>
              <a:p>
                <a:r>
                  <a:rPr kumimoji="1" lang="en-US" altLang="zh-CN" sz="1800" dirty="0">
                    <a:latin typeface="Times New Roman" panose="02020603050405020304" pitchFamily="18" charset="0"/>
                    <a:cs typeface="Times New Roman" panose="02020603050405020304" pitchFamily="18" charset="0"/>
                  </a:rPr>
                  <a:t>We test our approach under two datasets: PASCAL-</a:t>
                </a:r>
                <a14:m>
                  <m:oMath xmlns:m="http://schemas.openxmlformats.org/officeDocument/2006/math">
                    <m:sSup>
                      <m:sSupPr>
                        <m:ctrlPr>
                          <a:rPr kumimoji="1" lang="en-US" altLang="zh-CN" sz="1800" i="1" smtClean="0">
                            <a:latin typeface="Cambria Math" panose="02040503050406030204" pitchFamily="18" charset="0"/>
                            <a:cs typeface="Times New Roman" panose="02020603050405020304" pitchFamily="18" charset="0"/>
                          </a:rPr>
                        </m:ctrlPr>
                      </m:sSupPr>
                      <m:e>
                        <m:r>
                          <a:rPr kumimoji="1" lang="en-US" altLang="zh-CN" sz="1800" b="0" i="1" smtClean="0">
                            <a:latin typeface="Cambria Math" panose="02040503050406030204" pitchFamily="18" charset="0"/>
                            <a:cs typeface="Times New Roman" panose="02020603050405020304" pitchFamily="18" charset="0"/>
                          </a:rPr>
                          <m:t>5</m:t>
                        </m:r>
                      </m:e>
                      <m:sup>
                        <m:r>
                          <a:rPr kumimoji="1" lang="en-US" altLang="zh-CN" sz="1800" b="0" i="1" smtClean="0">
                            <a:latin typeface="Cambria Math" panose="02040503050406030204" pitchFamily="18" charset="0"/>
                            <a:cs typeface="Times New Roman" panose="02020603050405020304" pitchFamily="18" charset="0"/>
                          </a:rPr>
                          <m:t>𝑖</m:t>
                        </m:r>
                      </m:sup>
                    </m:sSup>
                  </m:oMath>
                </a14:m>
                <a:r>
                  <a:rPr kumimoji="1" lang="en-US" altLang="zh-CN" sz="1800" dirty="0">
                    <a:latin typeface="Times New Roman" panose="02020603050405020304" pitchFamily="18" charset="0"/>
                    <a:cs typeface="Times New Roman" panose="02020603050405020304" pitchFamily="18" charset="0"/>
                  </a:rPr>
                  <a:t> and COCO-</a:t>
                </a:r>
                <a14:m>
                  <m:oMath xmlns:m="http://schemas.openxmlformats.org/officeDocument/2006/math">
                    <m:sSup>
                      <m:sSupPr>
                        <m:ctrlPr>
                          <a:rPr kumimoji="1" lang="en-US" altLang="zh-CN" sz="1800" i="1" smtClean="0">
                            <a:latin typeface="Cambria Math" panose="02040503050406030204" pitchFamily="18" charset="0"/>
                            <a:cs typeface="Times New Roman" panose="02020603050405020304" pitchFamily="18" charset="0"/>
                          </a:rPr>
                        </m:ctrlPr>
                      </m:sSupPr>
                      <m:e>
                        <m:r>
                          <a:rPr kumimoji="1" lang="en-US" altLang="zh-CN" sz="1800" b="0" i="1" smtClean="0">
                            <a:latin typeface="Cambria Math" panose="02040503050406030204" pitchFamily="18" charset="0"/>
                            <a:cs typeface="Times New Roman" panose="02020603050405020304" pitchFamily="18" charset="0"/>
                          </a:rPr>
                          <m:t>20</m:t>
                        </m:r>
                      </m:e>
                      <m:sup>
                        <m:r>
                          <a:rPr kumimoji="1" lang="en-US" altLang="zh-CN" sz="1800" b="0" i="1" smtClean="0">
                            <a:latin typeface="Cambria Math" panose="02040503050406030204" pitchFamily="18" charset="0"/>
                            <a:cs typeface="Times New Roman" panose="02020603050405020304" pitchFamily="18" charset="0"/>
                          </a:rPr>
                          <m:t>𝑖</m:t>
                        </m:r>
                      </m:sup>
                    </m:sSup>
                  </m:oMath>
                </a14:m>
                <a:r>
                  <a:rPr kumimoji="1" lang="en-US" altLang="zh-CN" sz="1800" dirty="0">
                    <a:latin typeface="Times New Roman" panose="02020603050405020304" pitchFamily="18" charset="0"/>
                    <a:cs typeface="Times New Roman" panose="02020603050405020304" pitchFamily="18" charset="0"/>
                  </a:rPr>
                  <a:t> and take two baselines as the cross-guided branch: </a:t>
                </a:r>
                <a:r>
                  <a:rPr kumimoji="1" lang="en-US" altLang="zh-CN" sz="1800" dirty="0" err="1">
                    <a:latin typeface="Times New Roman" panose="02020603050405020304" pitchFamily="18" charset="0"/>
                    <a:cs typeface="Times New Roman" panose="02020603050405020304" pitchFamily="18" charset="0"/>
                  </a:rPr>
                  <a:t>PFENet</a:t>
                </a:r>
                <a:r>
                  <a:rPr kumimoji="1" lang="en-US" altLang="zh-CN" sz="1800" dirty="0">
                    <a:latin typeface="Times New Roman" panose="02020603050405020304" pitchFamily="18" charset="0"/>
                    <a:cs typeface="Times New Roman" panose="02020603050405020304" pitchFamily="18" charset="0"/>
                  </a:rPr>
                  <a:t> and </a:t>
                </a:r>
                <a:r>
                  <a:rPr kumimoji="1" lang="en-US" altLang="zh-CN" sz="1800" dirty="0" err="1">
                    <a:latin typeface="Times New Roman" panose="02020603050405020304" pitchFamily="18" charset="0"/>
                    <a:cs typeface="Times New Roman" panose="02020603050405020304" pitchFamily="18" charset="0"/>
                  </a:rPr>
                  <a:t>ASGNet</a:t>
                </a:r>
                <a:r>
                  <a:rPr kumimoji="1" lang="en-US" altLang="zh-CN" sz="2000" dirty="0">
                    <a:latin typeface="Times New Roman" panose="02020603050405020304" pitchFamily="18" charset="0"/>
                    <a:cs typeface="Times New Roman" panose="02020603050405020304" pitchFamily="18" charset="0"/>
                  </a:rPr>
                  <a:t>.</a:t>
                </a:r>
                <a:endParaRPr lang="zh-CN" altLang="en-US" dirty="0"/>
              </a:p>
            </p:txBody>
          </p:sp>
        </mc:Choice>
        <mc:Fallback>
          <p:sp>
            <p:nvSpPr>
              <p:cNvPr id="9" name="文本框 8">
                <a:extLst>
                  <a:ext uri="{FF2B5EF4-FFF2-40B4-BE49-F238E27FC236}">
                    <a16:creationId xmlns:a16="http://schemas.microsoft.com/office/drawing/2014/main" id="{B3DB5B75-2439-E348-B37C-1B176209772D}"/>
                  </a:ext>
                </a:extLst>
              </p:cNvPr>
              <p:cNvSpPr txBox="1">
                <a:spLocks noRot="1" noChangeAspect="1" noMove="1" noResize="1" noEditPoints="1" noAdjustHandles="1" noChangeArrowheads="1" noChangeShapeType="1" noTextEdit="1"/>
              </p:cNvSpPr>
              <p:nvPr/>
            </p:nvSpPr>
            <p:spPr>
              <a:xfrm>
                <a:off x="143693" y="392360"/>
                <a:ext cx="8974183" cy="686022"/>
              </a:xfrm>
              <a:prstGeom prst="rect">
                <a:avLst/>
              </a:prstGeom>
              <a:blipFill>
                <a:blip r:embed="rId2"/>
                <a:stretch>
                  <a:fillRect l="-565" t="-1818" b="-1454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EF77EE49-978D-7143-802C-CB47795047CD}"/>
                  </a:ext>
                </a:extLst>
              </p:cNvPr>
              <p:cNvSpPr txBox="1"/>
              <p:nvPr/>
            </p:nvSpPr>
            <p:spPr>
              <a:xfrm>
                <a:off x="85078" y="1022962"/>
                <a:ext cx="8974182" cy="592791"/>
              </a:xfrm>
              <a:prstGeom prst="rect">
                <a:avLst/>
              </a:prstGeom>
              <a:noFill/>
            </p:spPr>
            <p:txBody>
              <a:bodyPr wrap="square" rtlCol="0">
                <a:spAutoFit/>
              </a:bodyPr>
              <a:lstStyle/>
              <a:p>
                <a:r>
                  <a:rPr kumimoji="1" lang="en-US" altLang="zh-CN" sz="1600" b="1" dirty="0">
                    <a:latin typeface="Times New Roman" panose="02020603050405020304" pitchFamily="18" charset="0"/>
                    <a:cs typeface="Times New Roman" panose="02020603050405020304" pitchFamily="18" charset="0"/>
                  </a:rPr>
                  <a:t>Table 1</a:t>
                </a:r>
                <a:r>
                  <a:rPr kumimoji="1" lang="en-US" altLang="zh-CN" sz="1600" dirty="0">
                    <a:latin typeface="Times New Roman" panose="02020603050405020304" pitchFamily="18" charset="0"/>
                    <a:cs typeface="Times New Roman" panose="02020603050405020304" pitchFamily="18" charset="0"/>
                  </a:rPr>
                  <a:t>. Results of class </a:t>
                </a:r>
                <a:r>
                  <a:rPr kumimoji="1" lang="en-US" altLang="zh-CN" sz="1600" dirty="0" err="1">
                    <a:latin typeface="Times New Roman" panose="02020603050405020304" pitchFamily="18" charset="0"/>
                    <a:cs typeface="Times New Roman" panose="02020603050405020304" pitchFamily="18" charset="0"/>
                  </a:rPr>
                  <a:t>mIoU</a:t>
                </a:r>
                <a:r>
                  <a:rPr kumimoji="1" lang="en-US" altLang="zh-CN" sz="1600" dirty="0">
                    <a:latin typeface="Times New Roman" panose="02020603050405020304" pitchFamily="18" charset="0"/>
                    <a:cs typeface="Times New Roman" panose="02020603050405020304" pitchFamily="18" charset="0"/>
                  </a:rPr>
                  <a:t> and FB-</a:t>
                </a:r>
                <a:r>
                  <a:rPr kumimoji="1" lang="en-US" altLang="zh-CN" sz="1600" dirty="0" err="1">
                    <a:latin typeface="Times New Roman" panose="02020603050405020304" pitchFamily="18" charset="0"/>
                    <a:cs typeface="Times New Roman" panose="02020603050405020304" pitchFamily="18" charset="0"/>
                  </a:rPr>
                  <a:t>IoU</a:t>
                </a:r>
                <a:r>
                  <a:rPr kumimoji="1" lang="en-US" altLang="zh-CN" sz="1600" dirty="0">
                    <a:latin typeface="Times New Roman" panose="02020603050405020304" pitchFamily="18" charset="0"/>
                    <a:cs typeface="Times New Roman" panose="02020603050405020304" pitchFamily="18" charset="0"/>
                  </a:rPr>
                  <a:t> on PASCAL-</a:t>
                </a:r>
                <a14:m>
                  <m:oMath xmlns:m="http://schemas.openxmlformats.org/officeDocument/2006/math">
                    <m:sSup>
                      <m:sSupPr>
                        <m:ctrlPr>
                          <a:rPr kumimoji="1" lang="en-US" altLang="zh-CN" sz="1600" i="1">
                            <a:latin typeface="Cambria Math" panose="02040503050406030204" pitchFamily="18" charset="0"/>
                            <a:cs typeface="Times New Roman" panose="02020603050405020304" pitchFamily="18" charset="0"/>
                          </a:rPr>
                        </m:ctrlPr>
                      </m:sSupPr>
                      <m:e>
                        <m:r>
                          <a:rPr kumimoji="1" lang="en-US" altLang="zh-CN" sz="1600" i="1">
                            <a:latin typeface="Cambria Math" panose="02040503050406030204" pitchFamily="18" charset="0"/>
                            <a:cs typeface="Times New Roman" panose="02020603050405020304" pitchFamily="18" charset="0"/>
                          </a:rPr>
                          <m:t>5</m:t>
                        </m:r>
                      </m:e>
                      <m:sup>
                        <m:r>
                          <a:rPr kumimoji="1" lang="en-US" altLang="zh-CN" sz="1600" i="1">
                            <a:latin typeface="Cambria Math" panose="02040503050406030204" pitchFamily="18" charset="0"/>
                            <a:cs typeface="Times New Roman" panose="02020603050405020304" pitchFamily="18" charset="0"/>
                          </a:rPr>
                          <m:t>𝑖</m:t>
                        </m:r>
                      </m:sup>
                    </m:sSup>
                  </m:oMath>
                </a14:m>
                <a:r>
                  <a:rPr kumimoji="1" lang="en-US" altLang="zh-CN" sz="1600" dirty="0">
                    <a:latin typeface="Times New Roman" panose="02020603050405020304" pitchFamily="18" charset="0"/>
                    <a:cs typeface="Times New Roman" panose="02020603050405020304" pitchFamily="18" charset="0"/>
                  </a:rPr>
                  <a:t> under the 1-shot and 5-shot settings. The results of the FB-</a:t>
                </a:r>
                <a:r>
                  <a:rPr kumimoji="1" lang="en-US" altLang="zh-CN" sz="1600" dirty="0" err="1">
                    <a:latin typeface="Times New Roman" panose="02020603050405020304" pitchFamily="18" charset="0"/>
                    <a:cs typeface="Times New Roman" panose="02020603050405020304" pitchFamily="18" charset="0"/>
                  </a:rPr>
                  <a:t>IoU</a:t>
                </a:r>
                <a:r>
                  <a:rPr kumimoji="1" lang="en-US" altLang="zh-CN" sz="1600" dirty="0">
                    <a:latin typeface="Times New Roman" panose="02020603050405020304" pitchFamily="18" charset="0"/>
                    <a:cs typeface="Times New Roman" panose="02020603050405020304" pitchFamily="18" charset="0"/>
                  </a:rPr>
                  <a:t> are the average of four folds. Param: number of learnable parameters.</a:t>
                </a:r>
                <a:endParaRPr kumimoji="1" lang="zh-CN" altLang="en-US" sz="1600" dirty="0">
                  <a:latin typeface="Times New Roman" panose="02020603050405020304" pitchFamily="18" charset="0"/>
                  <a:cs typeface="Times New Roman" panose="02020603050405020304" pitchFamily="18" charset="0"/>
                </a:endParaRPr>
              </a:p>
            </p:txBody>
          </p:sp>
        </mc:Choice>
        <mc:Fallback>
          <p:sp>
            <p:nvSpPr>
              <p:cNvPr id="12" name="文本框 11">
                <a:extLst>
                  <a:ext uri="{FF2B5EF4-FFF2-40B4-BE49-F238E27FC236}">
                    <a16:creationId xmlns:a16="http://schemas.microsoft.com/office/drawing/2014/main" id="{EF77EE49-978D-7143-802C-CB47795047CD}"/>
                  </a:ext>
                </a:extLst>
              </p:cNvPr>
              <p:cNvSpPr txBox="1">
                <a:spLocks noRot="1" noChangeAspect="1" noMove="1" noResize="1" noEditPoints="1" noAdjustHandles="1" noChangeArrowheads="1" noChangeShapeType="1" noTextEdit="1"/>
              </p:cNvSpPr>
              <p:nvPr/>
            </p:nvSpPr>
            <p:spPr>
              <a:xfrm>
                <a:off x="85078" y="1022962"/>
                <a:ext cx="8974182" cy="592791"/>
              </a:xfrm>
              <a:prstGeom prst="rect">
                <a:avLst/>
              </a:prstGeom>
              <a:blipFill>
                <a:blip r:embed="rId3"/>
                <a:stretch>
                  <a:fillRect l="-282" b="-10417"/>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79EF4059-B3CB-2F49-BB19-1A8EB6BFDD0F}"/>
              </a:ext>
            </a:extLst>
          </p:cNvPr>
          <p:cNvPicPr>
            <a:picLocks noChangeAspect="1"/>
          </p:cNvPicPr>
          <p:nvPr/>
        </p:nvPicPr>
        <p:blipFill>
          <a:blip r:embed="rId4"/>
          <a:stretch>
            <a:fillRect/>
          </a:stretch>
        </p:blipFill>
        <p:spPr>
          <a:xfrm>
            <a:off x="1303067" y="1593981"/>
            <a:ext cx="5783533" cy="3455866"/>
          </a:xfrm>
          <a:prstGeom prst="rect">
            <a:avLst/>
          </a:prstGeom>
        </p:spPr>
      </p:pic>
      <p:sp>
        <p:nvSpPr>
          <p:cNvPr id="5" name="矩形 4">
            <a:extLst>
              <a:ext uri="{FF2B5EF4-FFF2-40B4-BE49-F238E27FC236}">
                <a16:creationId xmlns:a16="http://schemas.microsoft.com/office/drawing/2014/main" id="{A8C4702A-FAE1-0F4D-9C67-525A3B86DC62}"/>
              </a:ext>
            </a:extLst>
          </p:cNvPr>
          <p:cNvSpPr/>
          <p:nvPr/>
        </p:nvSpPr>
        <p:spPr>
          <a:xfrm>
            <a:off x="1424763" y="4756456"/>
            <a:ext cx="5661837" cy="23021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720548366"/>
      </p:ext>
    </p:extLst>
  </p:cSld>
  <p:clrMapOvr>
    <a:masterClrMapping/>
  </p:clrMapOvr>
  <mc:AlternateContent xmlns:mc="http://schemas.openxmlformats.org/markup-compatibility/2006">
    <mc:Choice xmlns:p14="http://schemas.microsoft.com/office/powerpoint/2010/main" Requires="p14">
      <p:transition spd="slow" p14:dur="2000" advTm="44111"/>
    </mc:Choice>
    <mc:Fallback>
      <p:transition spd="slow" advTm="4411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13754C7-4CE0-F147-9DEF-3FCAE337C215}"/>
              </a:ext>
            </a:extLst>
          </p:cNvPr>
          <p:cNvSpPr txBox="1"/>
          <p:nvPr/>
        </p:nvSpPr>
        <p:spPr>
          <a:xfrm>
            <a:off x="0" y="0"/>
            <a:ext cx="9144000" cy="400110"/>
          </a:xfrm>
          <a:prstGeom prst="rect">
            <a:avLst/>
          </a:prstGeom>
          <a:solidFill>
            <a:srgbClr val="0070C0"/>
          </a:solidFill>
        </p:spPr>
        <p:txBody>
          <a:bodyPr wrap="square" rtlCol="0">
            <a:spAutoFit/>
          </a:bodyPr>
          <a:lstStyle/>
          <a:p>
            <a:r>
              <a:rPr kumimoji="1" lang="en-US" altLang="zh-CN"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Experiments</a:t>
            </a:r>
            <a:endParaRPr kumimoji="1" lang="zh-CN" altLang="en-US"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64AF2F25-FD01-0D45-BD0F-119D9B8C9C49}"/>
                  </a:ext>
                </a:extLst>
              </p:cNvPr>
              <p:cNvSpPr txBox="1"/>
              <p:nvPr/>
            </p:nvSpPr>
            <p:spPr>
              <a:xfrm>
                <a:off x="164042" y="587557"/>
                <a:ext cx="4398380" cy="592791"/>
              </a:xfrm>
              <a:prstGeom prst="rect">
                <a:avLst/>
              </a:prstGeom>
              <a:noFill/>
            </p:spPr>
            <p:txBody>
              <a:bodyPr wrap="square" rtlCol="0">
                <a:spAutoFit/>
              </a:bodyPr>
              <a:lstStyle/>
              <a:p>
                <a:r>
                  <a:rPr kumimoji="1" lang="en-US" altLang="zh-CN" sz="1600" b="1" dirty="0">
                    <a:latin typeface="Times New Roman" panose="02020603050405020304" pitchFamily="18" charset="0"/>
                    <a:cs typeface="Times New Roman" panose="02020603050405020304" pitchFamily="18" charset="0"/>
                  </a:rPr>
                  <a:t>Table 2</a:t>
                </a:r>
                <a:r>
                  <a:rPr kumimoji="1" lang="en-US" altLang="zh-CN" sz="1600" dirty="0">
                    <a:latin typeface="Times New Roman" panose="02020603050405020304" pitchFamily="18" charset="0"/>
                    <a:cs typeface="Times New Roman" panose="02020603050405020304" pitchFamily="18" charset="0"/>
                  </a:rPr>
                  <a:t>. Results of class </a:t>
                </a:r>
                <a:r>
                  <a:rPr kumimoji="1" lang="en-US" altLang="zh-CN" sz="1600" dirty="0" err="1">
                    <a:latin typeface="Times New Roman" panose="02020603050405020304" pitchFamily="18" charset="0"/>
                    <a:cs typeface="Times New Roman" panose="02020603050405020304" pitchFamily="18" charset="0"/>
                  </a:rPr>
                  <a:t>mIoU</a:t>
                </a:r>
                <a:r>
                  <a:rPr kumimoji="1" lang="en-US" altLang="zh-CN" sz="1600" dirty="0">
                    <a:latin typeface="Times New Roman" panose="02020603050405020304" pitchFamily="18" charset="0"/>
                    <a:cs typeface="Times New Roman" panose="02020603050405020304" pitchFamily="18" charset="0"/>
                  </a:rPr>
                  <a:t> and FB-</a:t>
                </a:r>
                <a:r>
                  <a:rPr kumimoji="1" lang="en-US" altLang="zh-CN" sz="1600" dirty="0" err="1">
                    <a:latin typeface="Times New Roman" panose="02020603050405020304" pitchFamily="18" charset="0"/>
                    <a:cs typeface="Times New Roman" panose="02020603050405020304" pitchFamily="18" charset="0"/>
                  </a:rPr>
                  <a:t>IoU</a:t>
                </a:r>
                <a:r>
                  <a:rPr kumimoji="1" lang="en-US" altLang="zh-CN" sz="1600" dirty="0">
                    <a:latin typeface="Times New Roman" panose="02020603050405020304" pitchFamily="18" charset="0"/>
                    <a:cs typeface="Times New Roman" panose="02020603050405020304" pitchFamily="18" charset="0"/>
                  </a:rPr>
                  <a:t> on COCO-</a:t>
                </a:r>
                <a14:m>
                  <m:oMath xmlns:m="http://schemas.openxmlformats.org/officeDocument/2006/math">
                    <m:sSup>
                      <m:sSupPr>
                        <m:ctrlPr>
                          <a:rPr kumimoji="1" lang="en-US" altLang="zh-CN" sz="1600" i="1">
                            <a:latin typeface="Cambria Math" panose="02040503050406030204" pitchFamily="18" charset="0"/>
                            <a:cs typeface="Times New Roman" panose="02020603050405020304" pitchFamily="18" charset="0"/>
                          </a:rPr>
                        </m:ctrlPr>
                      </m:sSupPr>
                      <m:e>
                        <m:r>
                          <a:rPr kumimoji="1" lang="en-US" altLang="zh-CN" sz="1600" b="0" i="1" smtClean="0">
                            <a:latin typeface="Cambria Math" panose="02040503050406030204" pitchFamily="18" charset="0"/>
                            <a:cs typeface="Times New Roman" panose="02020603050405020304" pitchFamily="18" charset="0"/>
                          </a:rPr>
                          <m:t>20</m:t>
                        </m:r>
                      </m:e>
                      <m:sup>
                        <m:r>
                          <a:rPr kumimoji="1" lang="en-US" altLang="zh-CN" sz="1600" i="1">
                            <a:latin typeface="Cambria Math" panose="02040503050406030204" pitchFamily="18" charset="0"/>
                            <a:cs typeface="Times New Roman" panose="02020603050405020304" pitchFamily="18" charset="0"/>
                          </a:rPr>
                          <m:t>𝑖</m:t>
                        </m:r>
                      </m:sup>
                    </m:sSup>
                  </m:oMath>
                </a14:m>
                <a:r>
                  <a:rPr kumimoji="1" lang="en-US" altLang="zh-CN" sz="1600" dirty="0">
                    <a:latin typeface="Times New Roman" panose="02020603050405020304" pitchFamily="18" charset="0"/>
                    <a:cs typeface="Times New Roman" panose="02020603050405020304" pitchFamily="18" charset="0"/>
                  </a:rPr>
                  <a:t> under the 1-shot and 5-shot settings. </a:t>
                </a:r>
                <a:endParaRPr kumimoji="1" lang="zh-CN" altLang="en-US" sz="1600" dirty="0">
                  <a:latin typeface="Times New Roman" panose="02020603050405020304" pitchFamily="18" charset="0"/>
                  <a:cs typeface="Times New Roman" panose="02020603050405020304" pitchFamily="18" charset="0"/>
                </a:endParaRPr>
              </a:p>
            </p:txBody>
          </p:sp>
        </mc:Choice>
        <mc:Fallback>
          <p:sp>
            <p:nvSpPr>
              <p:cNvPr id="9" name="文本框 8">
                <a:extLst>
                  <a:ext uri="{FF2B5EF4-FFF2-40B4-BE49-F238E27FC236}">
                    <a16:creationId xmlns:a16="http://schemas.microsoft.com/office/drawing/2014/main" id="{64AF2F25-FD01-0D45-BD0F-119D9B8C9C49}"/>
                  </a:ext>
                </a:extLst>
              </p:cNvPr>
              <p:cNvSpPr txBox="1">
                <a:spLocks noRot="1" noChangeAspect="1" noMove="1" noResize="1" noEditPoints="1" noAdjustHandles="1" noChangeArrowheads="1" noChangeShapeType="1" noTextEdit="1"/>
              </p:cNvSpPr>
              <p:nvPr/>
            </p:nvSpPr>
            <p:spPr>
              <a:xfrm>
                <a:off x="164042" y="587557"/>
                <a:ext cx="4398380" cy="592791"/>
              </a:xfrm>
              <a:prstGeom prst="rect">
                <a:avLst/>
              </a:prstGeom>
              <a:blipFill>
                <a:blip r:embed="rId2"/>
                <a:stretch>
                  <a:fillRect l="-575" t="-4167" b="-10417"/>
                </a:stretch>
              </a:blipFill>
            </p:spPr>
            <p:txBody>
              <a:bodyPr/>
              <a:lstStyle/>
              <a:p>
                <a:r>
                  <a:rPr lang="zh-CN" altLang="en-US">
                    <a:noFill/>
                  </a:rPr>
                  <a:t> </a:t>
                </a:r>
              </a:p>
            </p:txBody>
          </p:sp>
        </mc:Fallback>
      </mc:AlternateContent>
      <p:pic>
        <p:nvPicPr>
          <p:cNvPr id="12" name="图片 11">
            <a:extLst>
              <a:ext uri="{FF2B5EF4-FFF2-40B4-BE49-F238E27FC236}">
                <a16:creationId xmlns:a16="http://schemas.microsoft.com/office/drawing/2014/main" id="{6FFB70AB-5A47-9948-9A56-39306B7B7629}"/>
              </a:ext>
            </a:extLst>
          </p:cNvPr>
          <p:cNvPicPr>
            <a:picLocks noChangeAspect="1"/>
          </p:cNvPicPr>
          <p:nvPr/>
        </p:nvPicPr>
        <p:blipFill>
          <a:blip r:embed="rId3"/>
          <a:stretch>
            <a:fillRect/>
          </a:stretch>
        </p:blipFill>
        <p:spPr>
          <a:xfrm>
            <a:off x="343183" y="1752286"/>
            <a:ext cx="3651494" cy="2308664"/>
          </a:xfrm>
          <a:prstGeom prst="rect">
            <a:avLst/>
          </a:prstGeom>
        </p:spPr>
      </p:pic>
      <mc:AlternateContent xmlns:mc="http://schemas.openxmlformats.org/markup-compatibility/2006">
        <mc:Choice xmlns:a14="http://schemas.microsoft.com/office/drawing/2010/main" Requires="a14">
          <p:sp>
            <p:nvSpPr>
              <p:cNvPr id="13" name="文本框 12">
                <a:extLst>
                  <a:ext uri="{FF2B5EF4-FFF2-40B4-BE49-F238E27FC236}">
                    <a16:creationId xmlns:a16="http://schemas.microsoft.com/office/drawing/2014/main" id="{B081AAB7-DB49-0245-92A0-62FCCD9A52AB}"/>
                  </a:ext>
                </a:extLst>
              </p:cNvPr>
              <p:cNvSpPr txBox="1"/>
              <p:nvPr/>
            </p:nvSpPr>
            <p:spPr>
              <a:xfrm>
                <a:off x="4331676" y="578214"/>
                <a:ext cx="4906917" cy="839012"/>
              </a:xfrm>
              <a:prstGeom prst="rect">
                <a:avLst/>
              </a:prstGeom>
              <a:noFill/>
            </p:spPr>
            <p:txBody>
              <a:bodyPr wrap="square" rtlCol="0">
                <a:spAutoFit/>
              </a:bodyPr>
              <a:lstStyle/>
              <a:p>
                <a:r>
                  <a:rPr kumimoji="1" lang="en-US" altLang="zh-CN" sz="1600" b="1" dirty="0">
                    <a:latin typeface="Times New Roman" panose="02020603050405020304" pitchFamily="18" charset="0"/>
                    <a:cs typeface="Times New Roman" panose="02020603050405020304" pitchFamily="18" charset="0"/>
                  </a:rPr>
                  <a:t>Table 3</a:t>
                </a:r>
                <a:r>
                  <a:rPr kumimoji="1" lang="en-US" altLang="zh-CN" sz="1600" dirty="0">
                    <a:latin typeface="Times New Roman" panose="02020603050405020304" pitchFamily="18" charset="0"/>
                    <a:cs typeface="Times New Roman" panose="02020603050405020304" pitchFamily="18" charset="0"/>
                  </a:rPr>
                  <a:t>. Ablation study of our proposed PEM and MEM with/without a trainable initial mask on PASCAL-</a:t>
                </a:r>
                <a14:m>
                  <m:oMath xmlns:m="http://schemas.openxmlformats.org/officeDocument/2006/math">
                    <m:sSup>
                      <m:sSupPr>
                        <m:ctrlPr>
                          <a:rPr kumimoji="1" lang="en-US" altLang="zh-CN" sz="1600" i="1">
                            <a:latin typeface="Cambria Math" panose="02040503050406030204" pitchFamily="18" charset="0"/>
                            <a:cs typeface="Times New Roman" panose="02020603050405020304" pitchFamily="18" charset="0"/>
                          </a:rPr>
                        </m:ctrlPr>
                      </m:sSupPr>
                      <m:e>
                        <m:r>
                          <a:rPr kumimoji="1" lang="en-US" altLang="zh-CN" sz="1600" i="1">
                            <a:latin typeface="Cambria Math" panose="02040503050406030204" pitchFamily="18" charset="0"/>
                            <a:cs typeface="Times New Roman" panose="02020603050405020304" pitchFamily="18" charset="0"/>
                          </a:rPr>
                          <m:t>5</m:t>
                        </m:r>
                      </m:e>
                      <m:sup>
                        <m:r>
                          <a:rPr kumimoji="1" lang="en-US" altLang="zh-CN" sz="1600" i="1">
                            <a:latin typeface="Cambria Math" panose="02040503050406030204" pitchFamily="18" charset="0"/>
                            <a:cs typeface="Times New Roman" panose="02020603050405020304" pitchFamily="18" charset="0"/>
                          </a:rPr>
                          <m:t>𝑖</m:t>
                        </m:r>
                      </m:sup>
                    </m:sSup>
                  </m:oMath>
                </a14:m>
                <a:r>
                  <a:rPr kumimoji="1" lang="en-US" altLang="zh-CN" sz="1600" dirty="0">
                    <a:latin typeface="Times New Roman" panose="02020603050405020304" pitchFamily="18" charset="0"/>
                    <a:cs typeface="Times New Roman" panose="02020603050405020304" pitchFamily="18" charset="0"/>
                  </a:rPr>
                  <a:t> in the 1-shot and 5-shot settings. </a:t>
                </a:r>
                <a:endParaRPr kumimoji="1" lang="zh-CN" altLang="en-US" sz="1600" dirty="0">
                  <a:latin typeface="Times New Roman" panose="02020603050405020304" pitchFamily="18" charset="0"/>
                  <a:cs typeface="Times New Roman" panose="02020603050405020304" pitchFamily="18" charset="0"/>
                </a:endParaRPr>
              </a:p>
            </p:txBody>
          </p:sp>
        </mc:Choice>
        <mc:Fallback>
          <p:sp>
            <p:nvSpPr>
              <p:cNvPr id="13" name="文本框 12">
                <a:extLst>
                  <a:ext uri="{FF2B5EF4-FFF2-40B4-BE49-F238E27FC236}">
                    <a16:creationId xmlns:a16="http://schemas.microsoft.com/office/drawing/2014/main" id="{B081AAB7-DB49-0245-92A0-62FCCD9A52AB}"/>
                  </a:ext>
                </a:extLst>
              </p:cNvPr>
              <p:cNvSpPr txBox="1">
                <a:spLocks noRot="1" noChangeAspect="1" noMove="1" noResize="1" noEditPoints="1" noAdjustHandles="1" noChangeArrowheads="1" noChangeShapeType="1" noTextEdit="1"/>
              </p:cNvSpPr>
              <p:nvPr/>
            </p:nvSpPr>
            <p:spPr>
              <a:xfrm>
                <a:off x="4331676" y="578214"/>
                <a:ext cx="4906917" cy="839012"/>
              </a:xfrm>
              <a:prstGeom prst="rect">
                <a:avLst/>
              </a:prstGeom>
              <a:blipFill>
                <a:blip r:embed="rId4"/>
                <a:stretch>
                  <a:fillRect l="-775" t="-1493" b="-7463"/>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1CBF7B2E-227B-5243-B3FE-8FEA21FAEB1C}"/>
              </a:ext>
            </a:extLst>
          </p:cNvPr>
          <p:cNvPicPr>
            <a:picLocks noChangeAspect="1"/>
          </p:cNvPicPr>
          <p:nvPr/>
        </p:nvPicPr>
        <p:blipFill>
          <a:blip r:embed="rId5"/>
          <a:stretch>
            <a:fillRect/>
          </a:stretch>
        </p:blipFill>
        <p:spPr>
          <a:xfrm>
            <a:off x="4615792" y="1731650"/>
            <a:ext cx="4173763" cy="1862450"/>
          </a:xfrm>
          <a:prstGeom prst="rect">
            <a:avLst/>
          </a:prstGeom>
        </p:spPr>
      </p:pic>
      <p:sp>
        <p:nvSpPr>
          <p:cNvPr id="15" name="矩形 14">
            <a:extLst>
              <a:ext uri="{FF2B5EF4-FFF2-40B4-BE49-F238E27FC236}">
                <a16:creationId xmlns:a16="http://schemas.microsoft.com/office/drawing/2014/main" id="{8D3048DB-ADA3-0E45-941B-5E99D277819A}"/>
              </a:ext>
            </a:extLst>
          </p:cNvPr>
          <p:cNvSpPr/>
          <p:nvPr/>
        </p:nvSpPr>
        <p:spPr>
          <a:xfrm>
            <a:off x="343184" y="3732213"/>
            <a:ext cx="3651494" cy="27570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06671870"/>
      </p:ext>
    </p:extLst>
  </p:cSld>
  <p:clrMapOvr>
    <a:masterClrMapping/>
  </p:clrMapOvr>
  <mc:AlternateContent xmlns:mc="http://schemas.openxmlformats.org/markup-compatibility/2006">
    <mc:Choice xmlns:p14="http://schemas.microsoft.com/office/powerpoint/2010/main" Requires="p14">
      <p:transition spd="slow" p14:dur="2000" advTm="36939"/>
    </mc:Choice>
    <mc:Fallback>
      <p:transition spd="slow" advTm="3693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13754C7-4CE0-F147-9DEF-3FCAE337C215}"/>
              </a:ext>
            </a:extLst>
          </p:cNvPr>
          <p:cNvSpPr txBox="1"/>
          <p:nvPr/>
        </p:nvSpPr>
        <p:spPr>
          <a:xfrm>
            <a:off x="0" y="0"/>
            <a:ext cx="9144000" cy="400110"/>
          </a:xfrm>
          <a:prstGeom prst="rect">
            <a:avLst/>
          </a:prstGeom>
          <a:solidFill>
            <a:srgbClr val="0070C0"/>
          </a:solidFill>
        </p:spPr>
        <p:txBody>
          <a:bodyPr wrap="square" rtlCol="0">
            <a:spAutoFit/>
          </a:bodyPr>
          <a:lstStyle/>
          <a:p>
            <a:r>
              <a:rPr kumimoji="1" lang="en-US" altLang="zh-CN"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Visualization</a:t>
            </a:r>
            <a:endParaRPr kumimoji="1" lang="zh-CN" altLang="en-US"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A5062FEF-221C-2E41-BA3F-AE369385A64B}"/>
                  </a:ext>
                </a:extLst>
              </p:cNvPr>
              <p:cNvSpPr txBox="1"/>
              <p:nvPr/>
            </p:nvSpPr>
            <p:spPr>
              <a:xfrm>
                <a:off x="455856" y="400110"/>
                <a:ext cx="8597991" cy="932243"/>
              </a:xfrm>
              <a:prstGeom prst="rect">
                <a:avLst/>
              </a:prstGeom>
              <a:noFill/>
            </p:spPr>
            <p:txBody>
              <a:bodyPr wrap="square">
                <a:spAutoFit/>
              </a:bodyPr>
              <a:lstStyle/>
              <a:p>
                <a:r>
                  <a:rPr lang="en" altLang="zh-CN" b="1" dirty="0">
                    <a:latin typeface="Times New Roman" panose="02020603050405020304" pitchFamily="18" charset="0"/>
                    <a:cs typeface="Times New Roman" panose="02020603050405020304" pitchFamily="18" charset="0"/>
                  </a:rPr>
                  <a:t>Figure 6: </a:t>
                </a:r>
                <a:r>
                  <a:rPr lang="en" altLang="zh-CN" sz="1800" dirty="0">
                    <a:latin typeface="Times New Roman" panose="02020603050405020304" pitchFamily="18" charset="0"/>
                    <a:cs typeface="Times New Roman" panose="02020603050405020304" pitchFamily="18" charset="0"/>
                  </a:rPr>
                  <a:t>Qualitative results of our approach on </a:t>
                </a:r>
                <a:r>
                  <a:rPr kumimoji="1" lang="en-US" altLang="zh-CN" sz="1800" dirty="0">
                    <a:latin typeface="Times New Roman" panose="02020603050405020304" pitchFamily="18" charset="0"/>
                    <a:cs typeface="Times New Roman" panose="02020603050405020304" pitchFamily="18" charset="0"/>
                  </a:rPr>
                  <a:t>PASCAL-</a:t>
                </a:r>
                <a14:m>
                  <m:oMath xmlns:m="http://schemas.openxmlformats.org/officeDocument/2006/math">
                    <m:sSup>
                      <m:sSupPr>
                        <m:ctrlPr>
                          <a:rPr kumimoji="1" lang="en-US" altLang="zh-CN" sz="1800" i="1">
                            <a:latin typeface="Cambria Math" panose="02040503050406030204" pitchFamily="18" charset="0"/>
                            <a:cs typeface="Times New Roman" panose="02020603050405020304" pitchFamily="18" charset="0"/>
                          </a:rPr>
                        </m:ctrlPr>
                      </m:sSupPr>
                      <m:e>
                        <m:r>
                          <a:rPr kumimoji="1" lang="en-US" altLang="zh-CN" sz="1800" i="1">
                            <a:latin typeface="Cambria Math" panose="02040503050406030204" pitchFamily="18" charset="0"/>
                            <a:cs typeface="Times New Roman" panose="02020603050405020304" pitchFamily="18" charset="0"/>
                          </a:rPr>
                          <m:t>5</m:t>
                        </m:r>
                      </m:e>
                      <m:sup>
                        <m:r>
                          <a:rPr kumimoji="1" lang="en-US" altLang="zh-CN" sz="1800" i="1">
                            <a:latin typeface="Cambria Math" panose="02040503050406030204" pitchFamily="18" charset="0"/>
                            <a:cs typeface="Times New Roman" panose="02020603050405020304" pitchFamily="18" charset="0"/>
                          </a:rPr>
                          <m:t>𝑖</m:t>
                        </m:r>
                      </m:sup>
                    </m:sSup>
                    <m:r>
                      <a:rPr kumimoji="1" lang="en-US" altLang="zh-CN" sz="1800" i="1">
                        <a:latin typeface="Cambria Math" panose="02040503050406030204" pitchFamily="18" charset="0"/>
                        <a:cs typeface="Times New Roman" panose="02020603050405020304" pitchFamily="18" charset="0"/>
                      </a:rPr>
                      <m:t> </m:t>
                    </m:r>
                  </m:oMath>
                </a14:m>
                <a:r>
                  <a:rPr lang="en" altLang="zh-CN" sz="1800" dirty="0">
                    <a:latin typeface="Times New Roman" panose="02020603050405020304" pitchFamily="18" charset="0"/>
                    <a:cs typeface="Times New Roman" panose="02020603050405020304" pitchFamily="18" charset="0"/>
                  </a:rPr>
                  <a:t>under the 1-shot setting. ‘GT’</a:t>
                </a:r>
                <a:r>
                  <a:rPr lang="en" altLang="zh-CN" sz="1800" i="1" dirty="0">
                    <a:latin typeface="Times New Roman" panose="02020603050405020304" pitchFamily="18" charset="0"/>
                    <a:cs typeface="Times New Roman" panose="02020603050405020304" pitchFamily="18" charset="0"/>
                  </a:rPr>
                  <a:t> </a:t>
                </a:r>
                <a:r>
                  <a:rPr lang="en" altLang="zh-CN" sz="1800" dirty="0">
                    <a:latin typeface="Times New Roman" panose="02020603050405020304" pitchFamily="18" charset="0"/>
                    <a:cs typeface="Times New Roman" panose="02020603050405020304" pitchFamily="18" charset="0"/>
                  </a:rPr>
                  <a:t>denotes the ground truth of query images; ‘</a:t>
                </a:r>
                <a:r>
                  <a:rPr lang="en" altLang="zh-CN" sz="1800" dirty="0" err="1">
                    <a:latin typeface="Times New Roman" panose="02020603050405020304" pitchFamily="18" charset="0"/>
                    <a:cs typeface="Times New Roman" panose="02020603050405020304" pitchFamily="18" charset="0"/>
                  </a:rPr>
                  <a:t>PFENet</a:t>
                </a:r>
                <a:r>
                  <a:rPr lang="en" altLang="zh-CN" sz="1800" dirty="0">
                    <a:latin typeface="Times New Roman" panose="02020603050405020304" pitchFamily="18" charset="0"/>
                    <a:cs typeface="Times New Roman" panose="02020603050405020304" pitchFamily="18" charset="0"/>
                  </a:rPr>
                  <a:t>’ denotes the prediction of  </a:t>
                </a:r>
                <a:r>
                  <a:rPr lang="en" altLang="zh-CN" sz="1800" dirty="0" err="1">
                    <a:latin typeface="Times New Roman" panose="02020603050405020304" pitchFamily="18" charset="0"/>
                    <a:cs typeface="Times New Roman" panose="02020603050405020304" pitchFamily="18" charset="0"/>
                  </a:rPr>
                  <a:t>PFENet</a:t>
                </a:r>
                <a:r>
                  <a:rPr lang="en" altLang="zh-CN" sz="1800" dirty="0">
                    <a:latin typeface="Times New Roman" panose="02020603050405020304" pitchFamily="18" charset="0"/>
                    <a:cs typeface="Times New Roman" panose="02020603050405020304" pitchFamily="18" charset="0"/>
                  </a:rPr>
                  <a:t>; ‘Ours</a:t>
                </a:r>
                <a:r>
                  <a:rPr lang="en" altLang="zh-CN" sz="1800" i="1" dirty="0">
                    <a:latin typeface="Times New Roman" panose="02020603050405020304" pitchFamily="18" charset="0"/>
                    <a:cs typeface="Times New Roman" panose="02020603050405020304" pitchFamily="18" charset="0"/>
                  </a:rPr>
                  <a:t>’ </a:t>
                </a:r>
                <a:r>
                  <a:rPr lang="en" altLang="zh-CN" sz="1800" dirty="0">
                    <a:latin typeface="Times New Roman" panose="02020603050405020304" pitchFamily="18" charset="0"/>
                    <a:cs typeface="Times New Roman" panose="02020603050405020304" pitchFamily="18" charset="0"/>
                  </a:rPr>
                  <a:t>denotes the prediction of our approach based on the </a:t>
                </a:r>
                <a:r>
                  <a:rPr lang="en" altLang="zh-CN" sz="1800" dirty="0" err="1">
                    <a:latin typeface="Times New Roman" panose="02020603050405020304" pitchFamily="18" charset="0"/>
                    <a:cs typeface="Times New Roman" panose="02020603050405020304" pitchFamily="18" charset="0"/>
                  </a:rPr>
                  <a:t>PFENet</a:t>
                </a:r>
                <a:r>
                  <a:rPr lang="en" altLang="zh-CN" sz="1800" dirty="0">
                    <a:latin typeface="Times New Roman" panose="02020603050405020304" pitchFamily="18" charset="0"/>
                    <a:cs typeface="Times New Roman" panose="02020603050405020304" pitchFamily="18" charset="0"/>
                  </a:rPr>
                  <a:t>. </a:t>
                </a:r>
              </a:p>
            </p:txBody>
          </p:sp>
        </mc:Choice>
        <mc:Fallback>
          <p:sp>
            <p:nvSpPr>
              <p:cNvPr id="8" name="文本框 7">
                <a:extLst>
                  <a:ext uri="{FF2B5EF4-FFF2-40B4-BE49-F238E27FC236}">
                    <a16:creationId xmlns:a16="http://schemas.microsoft.com/office/drawing/2014/main" id="{A5062FEF-221C-2E41-BA3F-AE369385A64B}"/>
                  </a:ext>
                </a:extLst>
              </p:cNvPr>
              <p:cNvSpPr txBox="1">
                <a:spLocks noRot="1" noChangeAspect="1" noMove="1" noResize="1" noEditPoints="1" noAdjustHandles="1" noChangeArrowheads="1" noChangeShapeType="1" noTextEdit="1"/>
              </p:cNvSpPr>
              <p:nvPr/>
            </p:nvSpPr>
            <p:spPr>
              <a:xfrm>
                <a:off x="455856" y="400110"/>
                <a:ext cx="8597991" cy="932243"/>
              </a:xfrm>
              <a:prstGeom prst="rect">
                <a:avLst/>
              </a:prstGeom>
              <a:blipFill>
                <a:blip r:embed="rId2"/>
                <a:stretch>
                  <a:fillRect l="-739" t="-1333" r="-148" b="-8000"/>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BB2F8D9B-AA7E-4B49-8FDA-15B195486FB9}"/>
              </a:ext>
            </a:extLst>
          </p:cNvPr>
          <p:cNvPicPr>
            <a:picLocks noChangeAspect="1"/>
          </p:cNvPicPr>
          <p:nvPr/>
        </p:nvPicPr>
        <p:blipFill>
          <a:blip r:embed="rId3"/>
          <a:stretch>
            <a:fillRect/>
          </a:stretch>
        </p:blipFill>
        <p:spPr>
          <a:xfrm>
            <a:off x="1759310" y="1332353"/>
            <a:ext cx="5548110" cy="3709241"/>
          </a:xfrm>
          <a:prstGeom prst="rect">
            <a:avLst/>
          </a:prstGeom>
        </p:spPr>
      </p:pic>
    </p:spTree>
    <p:extLst>
      <p:ext uri="{BB962C8B-B14F-4D97-AF65-F5344CB8AC3E}">
        <p14:creationId xmlns:p14="http://schemas.microsoft.com/office/powerpoint/2010/main" val="3909177235"/>
      </p:ext>
    </p:extLst>
  </p:cSld>
  <p:clrMapOvr>
    <a:masterClrMapping/>
  </p:clrMapOvr>
  <mc:AlternateContent xmlns:mc="http://schemas.openxmlformats.org/markup-compatibility/2006">
    <mc:Choice xmlns:p14="http://schemas.microsoft.com/office/powerpoint/2010/main" Requires="p14">
      <p:transition spd="slow" p14:dur="2000" advTm="29014"/>
    </mc:Choice>
    <mc:Fallback>
      <p:transition spd="slow" advTm="2901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13754C7-4CE0-F147-9DEF-3FCAE337C215}"/>
              </a:ext>
            </a:extLst>
          </p:cNvPr>
          <p:cNvSpPr txBox="1"/>
          <p:nvPr/>
        </p:nvSpPr>
        <p:spPr>
          <a:xfrm>
            <a:off x="0" y="0"/>
            <a:ext cx="9144000" cy="400110"/>
          </a:xfrm>
          <a:prstGeom prst="rect">
            <a:avLst/>
          </a:prstGeom>
          <a:solidFill>
            <a:srgbClr val="0070C0"/>
          </a:solidFill>
        </p:spPr>
        <p:txBody>
          <a:bodyPr wrap="square" rtlCol="0">
            <a:spAutoFit/>
          </a:bodyPr>
          <a:lstStyle/>
          <a:p>
            <a:r>
              <a:rPr kumimoji="1" lang="en-US" altLang="zh-CN"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Visualization</a:t>
            </a:r>
            <a:endParaRPr kumimoji="1" lang="zh-CN" altLang="en-US"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B5DBAA02-5219-884D-A340-26DB240503A1}"/>
                  </a:ext>
                </a:extLst>
              </p:cNvPr>
              <p:cNvSpPr txBox="1"/>
              <p:nvPr/>
            </p:nvSpPr>
            <p:spPr>
              <a:xfrm>
                <a:off x="366432" y="471922"/>
                <a:ext cx="8777568" cy="930768"/>
              </a:xfrm>
              <a:prstGeom prst="rect">
                <a:avLst/>
              </a:prstGeom>
              <a:noFill/>
            </p:spPr>
            <p:txBody>
              <a:bodyPr wrap="square">
                <a:spAutoFit/>
              </a:bodyPr>
              <a:lstStyle/>
              <a:p>
                <a:r>
                  <a:rPr lang="en" altLang="zh-CN" b="1" dirty="0">
                    <a:latin typeface="Times New Roman" panose="02020603050405020304" pitchFamily="18" charset="0"/>
                    <a:cs typeface="Times New Roman" panose="02020603050405020304" pitchFamily="18" charset="0"/>
                  </a:rPr>
                  <a:t>Figure7:</a:t>
                </a:r>
                <a:r>
                  <a:rPr lang="en" altLang="zh-CN" sz="1800" b="1" dirty="0">
                    <a:latin typeface="Times New Roman" panose="02020603050405020304" pitchFamily="18" charset="0"/>
                    <a:cs typeface="Times New Roman" panose="02020603050405020304" pitchFamily="18" charset="0"/>
                  </a:rPr>
                  <a:t> </a:t>
                </a:r>
                <a:r>
                  <a:rPr lang="en" altLang="zh-CN" sz="1800" dirty="0">
                    <a:latin typeface="Times New Roman" panose="02020603050405020304" pitchFamily="18" charset="0"/>
                    <a:cs typeface="Times New Roman" panose="02020603050405020304" pitchFamily="18" charset="0"/>
                  </a:rPr>
                  <a:t>Visualization of the pseudo-interacting branch. </a:t>
                </a:r>
                <a:r>
                  <a:rPr lang="en" altLang="zh-CN" sz="1800" i="1" dirty="0">
                    <a:latin typeface="Times New Roman" panose="02020603050405020304" pitchFamily="18" charset="0"/>
                    <a:cs typeface="Times New Roman" panose="02020603050405020304" pitchFamily="18" charset="0"/>
                  </a:rPr>
                  <a:t>‘</a:t>
                </a:r>
                <a:r>
                  <a:rPr lang="en" altLang="zh-CN" sz="1800" dirty="0">
                    <a:latin typeface="Times New Roman" panose="02020603050405020304" pitchFamily="18" charset="0"/>
                    <a:cs typeface="Times New Roman" panose="02020603050405020304" pitchFamily="18" charset="0"/>
                  </a:rPr>
                  <a:t>GT</a:t>
                </a:r>
                <a:r>
                  <a:rPr lang="en" altLang="zh-CN" sz="1800" i="1" dirty="0">
                    <a:latin typeface="Times New Roman" panose="02020603050405020304" pitchFamily="18" charset="0"/>
                    <a:cs typeface="Times New Roman" panose="02020603050405020304" pitchFamily="18" charset="0"/>
                  </a:rPr>
                  <a:t>’ </a:t>
                </a:r>
                <a:r>
                  <a:rPr lang="en" altLang="zh-CN" sz="1800" dirty="0">
                    <a:latin typeface="Times New Roman" panose="02020603050405020304" pitchFamily="18" charset="0"/>
                    <a:cs typeface="Times New Roman" panose="02020603050405020304" pitchFamily="18" charset="0"/>
                  </a:rPr>
                  <a:t>represents the ground truth; ‘Points</a:t>
                </a:r>
                <a:r>
                  <a:rPr lang="en" altLang="zh-CN" sz="1800" i="1" dirty="0">
                    <a:latin typeface="Times New Roman" panose="02020603050405020304" pitchFamily="18" charset="0"/>
                    <a:cs typeface="Times New Roman" panose="02020603050405020304" pitchFamily="18" charset="0"/>
                  </a:rPr>
                  <a:t>’ </a:t>
                </a:r>
                <a:r>
                  <a:rPr lang="en" altLang="zh-CN" sz="1800" dirty="0">
                    <a:latin typeface="Times New Roman" panose="02020603050405020304" pitchFamily="18" charset="0"/>
                    <a:cs typeface="Times New Roman" panose="02020603050405020304" pitchFamily="18" charset="0"/>
                  </a:rPr>
                  <a:t>represents the selected points showed on the query image; </a:t>
                </a:r>
                <a14:m>
                  <m:oMath xmlns:m="http://schemas.openxmlformats.org/officeDocument/2006/math">
                    <m:sSub>
                      <m:sSubPr>
                        <m:ctrlPr>
                          <a:rPr lang="en" altLang="zh-CN" sz="1800" i="1" smtClean="0">
                            <a:latin typeface="Cambria Math" panose="02040503050406030204" pitchFamily="18" charset="0"/>
                            <a:cs typeface="Times New Roman" panose="02020603050405020304" pitchFamily="18" charset="0"/>
                          </a:rPr>
                        </m:ctrlPr>
                      </m:sSubPr>
                      <m:e>
                        <m:r>
                          <a:rPr lang="en-US" altLang="zh-CN" sz="1800" b="0" i="1" smtClean="0">
                            <a:latin typeface="Cambria Math" panose="02040503050406030204" pitchFamily="18" charset="0"/>
                            <a:cs typeface="Times New Roman" panose="02020603050405020304" pitchFamily="18" charset="0"/>
                          </a:rPr>
                          <m:t>𝐿</m:t>
                        </m:r>
                      </m:e>
                      <m:sub>
                        <m:r>
                          <m:rPr>
                            <m:sty m:val="p"/>
                          </m:rPr>
                          <a:rPr lang="en" altLang="zh-CN" sz="1800" i="1">
                            <a:latin typeface="Cambria Math" panose="02040503050406030204" pitchFamily="18" charset="0"/>
                            <a:cs typeface="Times New Roman" panose="02020603050405020304" pitchFamily="18" charset="0"/>
                          </a:rPr>
                          <m:t>e</m:t>
                        </m:r>
                      </m:sub>
                    </m:sSub>
                  </m:oMath>
                </a14:m>
                <a:r>
                  <a:rPr lang="en" altLang="zh-CN" sz="1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 altLang="zh-CN" sz="1800" i="1" smtClean="0">
                            <a:latin typeface="Cambria Math" panose="02040503050406030204" pitchFamily="18" charset="0"/>
                            <a:cs typeface="Times New Roman" panose="02020603050405020304" pitchFamily="18" charset="0"/>
                          </a:rPr>
                        </m:ctrlPr>
                      </m:accPr>
                      <m:e>
                        <m:r>
                          <a:rPr lang="en-US" altLang="zh-CN" sz="1800" b="0" i="1" smtClean="0">
                            <a:latin typeface="Cambria Math" panose="02040503050406030204" pitchFamily="18" charset="0"/>
                            <a:cs typeface="Times New Roman" panose="02020603050405020304" pitchFamily="18" charset="0"/>
                          </a:rPr>
                          <m:t>𝑀</m:t>
                        </m:r>
                      </m:e>
                    </m:acc>
                  </m:oMath>
                </a14:m>
                <a:r>
                  <a:rPr lang="en" altLang="zh-CN" sz="1800" dirty="0">
                    <a:latin typeface="Times New Roman" panose="02020603050405020304" pitchFamily="18" charset="0"/>
                    <a:cs typeface="Times New Roman" panose="02020603050405020304" pitchFamily="18" charset="0"/>
                  </a:rPr>
                  <a:t> and </a:t>
                </a:r>
                <a14:m>
                  <m:oMath xmlns:m="http://schemas.openxmlformats.org/officeDocument/2006/math">
                    <m:sSup>
                      <m:sSupPr>
                        <m:ctrlPr>
                          <a:rPr kumimoji="1" lang="en-US" altLang="zh-CN" sz="1800" i="1">
                            <a:latin typeface="Cambria Math" panose="02040503050406030204" pitchFamily="18" charset="0"/>
                            <a:ea typeface="Cambria Math" panose="02040503050406030204" pitchFamily="18" charset="0"/>
                            <a:cs typeface="Times New Roman" panose="02020603050405020304" pitchFamily="18" charset="0"/>
                          </a:rPr>
                        </m:ctrlPr>
                      </m:sSupPr>
                      <m:e>
                        <m:r>
                          <a:rPr kumimoji="1"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𝐹</m:t>
                        </m:r>
                      </m:e>
                      <m:sup>
                        <m:r>
                          <a:rPr kumimoji="1" lang="en-US" altLang="zh-CN" sz="1800" i="1">
                            <a:latin typeface="Cambria Math" panose="02040503050406030204" pitchFamily="18" charset="0"/>
                            <a:ea typeface="Cambria Math" panose="02040503050406030204" pitchFamily="18" charset="0"/>
                            <a:cs typeface="Times New Roman" panose="02020603050405020304" pitchFamily="18" charset="0"/>
                          </a:rPr>
                          <m:t>𝑞</m:t>
                        </m:r>
                      </m:sup>
                    </m:sSup>
                  </m:oMath>
                </a14:m>
                <a:r>
                  <a:rPr lang="en" altLang="zh-CN" sz="1800" dirty="0">
                    <a:latin typeface="Times New Roman" panose="02020603050405020304" pitchFamily="18" charset="0"/>
                    <a:cs typeface="Times New Roman" panose="02020603050405020304" pitchFamily="18" charset="0"/>
                  </a:rPr>
                  <a:t> are described in the pseudo-interacting branch; ‘</a:t>
                </a:r>
                <a:r>
                  <a:rPr lang="en" altLang="zh-CN" sz="1800" dirty="0" err="1">
                    <a:latin typeface="Times New Roman" panose="02020603050405020304" pitchFamily="18" charset="0"/>
                    <a:cs typeface="Times New Roman" panose="02020603050405020304" pitchFamily="18" charset="0"/>
                  </a:rPr>
                  <a:t>Pred</a:t>
                </a:r>
                <a:r>
                  <a:rPr lang="en" altLang="zh-CN" sz="1800" i="1" dirty="0">
                    <a:latin typeface="Times New Roman" panose="02020603050405020304" pitchFamily="18" charset="0"/>
                    <a:cs typeface="Times New Roman" panose="02020603050405020304" pitchFamily="18" charset="0"/>
                  </a:rPr>
                  <a:t>’ </a:t>
                </a:r>
                <a:r>
                  <a:rPr lang="en" altLang="zh-CN" sz="1800" dirty="0">
                    <a:latin typeface="Times New Roman" panose="02020603050405020304" pitchFamily="18" charset="0"/>
                    <a:cs typeface="Times New Roman" panose="02020603050405020304" pitchFamily="18" charset="0"/>
                  </a:rPr>
                  <a:t>represents the prediction with our approach. </a:t>
                </a:r>
              </a:p>
            </p:txBody>
          </p:sp>
        </mc:Choice>
        <mc:Fallback>
          <p:sp>
            <p:nvSpPr>
              <p:cNvPr id="8" name="文本框 7">
                <a:extLst>
                  <a:ext uri="{FF2B5EF4-FFF2-40B4-BE49-F238E27FC236}">
                    <a16:creationId xmlns:a16="http://schemas.microsoft.com/office/drawing/2014/main" id="{B5DBAA02-5219-884D-A340-26DB240503A1}"/>
                  </a:ext>
                </a:extLst>
              </p:cNvPr>
              <p:cNvSpPr txBox="1">
                <a:spLocks noRot="1" noChangeAspect="1" noMove="1" noResize="1" noEditPoints="1" noAdjustHandles="1" noChangeArrowheads="1" noChangeShapeType="1" noTextEdit="1"/>
              </p:cNvSpPr>
              <p:nvPr/>
            </p:nvSpPr>
            <p:spPr>
              <a:xfrm>
                <a:off x="366432" y="471922"/>
                <a:ext cx="8777568" cy="930768"/>
              </a:xfrm>
              <a:prstGeom prst="rect">
                <a:avLst/>
              </a:prstGeom>
              <a:blipFill>
                <a:blip r:embed="rId2"/>
                <a:stretch>
                  <a:fillRect l="-578" t="-1333" r="-1734" b="-9333"/>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96E04A34-CAF0-2642-8D45-6962FDD97BCF}"/>
              </a:ext>
            </a:extLst>
          </p:cNvPr>
          <p:cNvPicPr>
            <a:picLocks noChangeAspect="1"/>
          </p:cNvPicPr>
          <p:nvPr/>
        </p:nvPicPr>
        <p:blipFill>
          <a:blip r:embed="rId3"/>
          <a:stretch>
            <a:fillRect/>
          </a:stretch>
        </p:blipFill>
        <p:spPr>
          <a:xfrm>
            <a:off x="747254" y="1402690"/>
            <a:ext cx="7678479" cy="3387024"/>
          </a:xfrm>
          <a:prstGeom prst="rect">
            <a:avLst/>
          </a:prstGeom>
        </p:spPr>
      </p:pic>
    </p:spTree>
    <p:extLst>
      <p:ext uri="{BB962C8B-B14F-4D97-AF65-F5344CB8AC3E}">
        <p14:creationId xmlns:p14="http://schemas.microsoft.com/office/powerpoint/2010/main" val="1367925278"/>
      </p:ext>
    </p:extLst>
  </p:cSld>
  <p:clrMapOvr>
    <a:masterClrMapping/>
  </p:clrMapOvr>
  <mc:AlternateContent xmlns:mc="http://schemas.openxmlformats.org/markup-compatibility/2006">
    <mc:Choice xmlns:p14="http://schemas.microsoft.com/office/powerpoint/2010/main" Requires="p14">
      <p:transition spd="slow" p14:dur="2000" advTm="52590"/>
    </mc:Choice>
    <mc:Fallback>
      <p:transition spd="slow" advTm="5259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13754C7-4CE0-F147-9DEF-3FCAE337C215}"/>
              </a:ext>
            </a:extLst>
          </p:cNvPr>
          <p:cNvSpPr txBox="1"/>
          <p:nvPr/>
        </p:nvSpPr>
        <p:spPr>
          <a:xfrm>
            <a:off x="0" y="0"/>
            <a:ext cx="9144000" cy="400110"/>
          </a:xfrm>
          <a:prstGeom prst="rect">
            <a:avLst/>
          </a:prstGeom>
          <a:solidFill>
            <a:srgbClr val="0070C0"/>
          </a:solidFill>
        </p:spPr>
        <p:txBody>
          <a:bodyPr wrap="square" rtlCol="0">
            <a:spAutoFit/>
          </a:bodyPr>
          <a:lstStyle/>
          <a:p>
            <a:r>
              <a:rPr kumimoji="1" lang="en-US" altLang="zh-CN"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Conclusion</a:t>
            </a:r>
            <a:endParaRPr kumimoji="1" lang="zh-CN" altLang="en-US"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id="{F12A21A8-1C36-ED49-83C6-7047D81F3100}"/>
              </a:ext>
            </a:extLst>
          </p:cNvPr>
          <p:cNvSpPr txBox="1"/>
          <p:nvPr/>
        </p:nvSpPr>
        <p:spPr>
          <a:xfrm>
            <a:off x="457200" y="808060"/>
            <a:ext cx="8229600" cy="3693319"/>
          </a:xfrm>
          <a:prstGeom prst="rect">
            <a:avLst/>
          </a:prstGeom>
          <a:noFill/>
        </p:spPr>
        <p:txBody>
          <a:bodyPr wrap="square">
            <a:spAutoFit/>
          </a:bodyPr>
          <a:lstStyle/>
          <a:p>
            <a:r>
              <a:rPr lang="en" altLang="zh-CN" b="1" dirty="0">
                <a:latin typeface="Times New Roman" panose="02020603050405020304" pitchFamily="18" charset="0"/>
                <a:cs typeface="Times New Roman" panose="02020603050405020304" pitchFamily="18" charset="0"/>
              </a:rPr>
              <a:t>Contributions:</a:t>
            </a:r>
          </a:p>
          <a:p>
            <a:endParaRPr lang="en" altLang="zh-CN" b="1" dirty="0">
              <a:latin typeface="Times New Roman" panose="02020603050405020304" pitchFamily="18" charset="0"/>
              <a:cs typeface="Times New Roman" panose="02020603050405020304" pitchFamily="18" charset="0"/>
            </a:endParaRPr>
          </a:p>
          <a:p>
            <a:pPr marL="285750" indent="-285750">
              <a:buFont typeface="Wingdings" pitchFamily="2" charset="2"/>
              <a:buChar char="l"/>
            </a:pPr>
            <a:r>
              <a:rPr lang="en" altLang="zh-CN" dirty="0">
                <a:latin typeface="Times New Roman" panose="02020603050405020304" pitchFamily="18" charset="0"/>
                <a:cs typeface="Times New Roman" panose="02020603050405020304" pitchFamily="18" charset="0"/>
              </a:rPr>
              <a:t>We propose a simple yet efficient network that combines a cross-guided branch with a pseudo-interacting guided branch. And results show that our approach is robust to image-pairs with large appearance and scale variations. </a:t>
            </a:r>
          </a:p>
          <a:p>
            <a:pPr marL="285750" indent="-285750">
              <a:buFont typeface="Wingdings" pitchFamily="2" charset="2"/>
              <a:buChar char="l"/>
            </a:pPr>
            <a:r>
              <a:rPr lang="en" altLang="zh-CN" dirty="0">
                <a:latin typeface="Times New Roman" panose="02020603050405020304" pitchFamily="18" charset="0"/>
                <a:cs typeface="Times New Roman" panose="02020603050405020304" pitchFamily="18" charset="0"/>
              </a:rPr>
              <a:t>This is the first work that employs the target information in the query image to locate the target object in the query image. And results show that this way can significantly improve the integrity of target segmentation and accuracy. </a:t>
            </a:r>
          </a:p>
          <a:p>
            <a:pPr marL="285750" indent="-285750">
              <a:buFont typeface="Wingdings" pitchFamily="2" charset="2"/>
              <a:buChar char="l"/>
            </a:pPr>
            <a:r>
              <a:rPr lang="en" altLang="zh-CN" dirty="0">
                <a:latin typeface="Times New Roman" panose="02020603050405020304" pitchFamily="18" charset="0"/>
                <a:cs typeface="Times New Roman" panose="02020603050405020304" pitchFamily="18" charset="0"/>
              </a:rPr>
              <a:t>Experiments on PASCAL-5</a:t>
            </a:r>
            <a:r>
              <a:rPr lang="en" altLang="zh-CN" baseline="30000" dirty="0">
                <a:latin typeface="Times New Roman" panose="02020603050405020304" pitchFamily="18" charset="0"/>
                <a:cs typeface="Times New Roman" panose="02020603050405020304" pitchFamily="18" charset="0"/>
              </a:rPr>
              <a:t>i </a:t>
            </a:r>
            <a:r>
              <a:rPr lang="en" altLang="zh-CN" dirty="0">
                <a:latin typeface="Times New Roman" panose="02020603050405020304" pitchFamily="18" charset="0"/>
                <a:cs typeface="Times New Roman" panose="02020603050405020304" pitchFamily="18" charset="0"/>
              </a:rPr>
              <a:t>and COCO-20</a:t>
            </a:r>
            <a:r>
              <a:rPr lang="en" altLang="zh-CN" baseline="30000" dirty="0">
                <a:latin typeface="Times New Roman" panose="02020603050405020304" pitchFamily="18" charset="0"/>
                <a:cs typeface="Times New Roman" panose="02020603050405020304" pitchFamily="18" charset="0"/>
              </a:rPr>
              <a:t>i</a:t>
            </a:r>
            <a:r>
              <a:rPr lang="en" altLang="zh-CN" dirty="0">
                <a:latin typeface="Times New Roman" panose="02020603050405020304" pitchFamily="18" charset="0"/>
                <a:cs typeface="Times New Roman" panose="02020603050405020304" pitchFamily="18" charset="0"/>
              </a:rPr>
              <a:t> demonstrate that our approach significantly outperforms baseline models and achieves new state-of-the-art performance. </a:t>
            </a:r>
          </a:p>
          <a:p>
            <a:endParaRPr lang="en" altLang="zh-CN" dirty="0"/>
          </a:p>
          <a:p>
            <a:pPr marL="285750" indent="-285750">
              <a:buFont typeface="Wingdings" pitchFamily="2" charset="2"/>
              <a:buChar char="l"/>
            </a:pPr>
            <a:endParaRPr lang="en"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2700280"/>
      </p:ext>
    </p:extLst>
  </p:cSld>
  <p:clrMapOvr>
    <a:masterClrMapping/>
  </p:clrMapOvr>
  <mc:AlternateContent xmlns:mc="http://schemas.openxmlformats.org/markup-compatibility/2006">
    <mc:Choice xmlns:p14="http://schemas.microsoft.com/office/powerpoint/2010/main" Requires="p14">
      <p:transition spd="slow" p14:dur="2000" advTm="65669"/>
    </mc:Choice>
    <mc:Fallback>
      <p:transition spd="slow" advTm="6566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13754C7-4CE0-F147-9DEF-3FCAE337C215}"/>
              </a:ext>
            </a:extLst>
          </p:cNvPr>
          <p:cNvSpPr txBox="1"/>
          <p:nvPr/>
        </p:nvSpPr>
        <p:spPr>
          <a:xfrm>
            <a:off x="0" y="0"/>
            <a:ext cx="9144000" cy="400110"/>
          </a:xfrm>
          <a:prstGeom prst="rect">
            <a:avLst/>
          </a:prstGeom>
          <a:solidFill>
            <a:srgbClr val="0070C0"/>
          </a:solidFill>
        </p:spPr>
        <p:txBody>
          <a:bodyPr wrap="square" rtlCol="0">
            <a:spAutoFit/>
          </a:bodyPr>
          <a:lstStyle/>
          <a:p>
            <a:r>
              <a:rPr kumimoji="1" lang="en-US" altLang="zh-CN"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Background  </a:t>
            </a:r>
            <a:endParaRPr kumimoji="1" lang="zh-CN" altLang="en-US"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文本框 7">
            <a:extLst>
              <a:ext uri="{FF2B5EF4-FFF2-40B4-BE49-F238E27FC236}">
                <a16:creationId xmlns:a16="http://schemas.microsoft.com/office/drawing/2014/main" id="{A628A9C8-CD49-0444-91D6-FB1D9007B0E5}"/>
              </a:ext>
            </a:extLst>
          </p:cNvPr>
          <p:cNvSpPr txBox="1"/>
          <p:nvPr/>
        </p:nvSpPr>
        <p:spPr>
          <a:xfrm>
            <a:off x="80950" y="496331"/>
            <a:ext cx="4911403" cy="4062651"/>
          </a:xfrm>
          <a:prstGeom prst="rect">
            <a:avLst/>
          </a:prstGeom>
          <a:noFill/>
        </p:spPr>
        <p:txBody>
          <a:bodyPr wrap="square" rtlCol="0">
            <a:spAutoFit/>
          </a:bodyPr>
          <a:lstStyle/>
          <a:p>
            <a:r>
              <a:rPr lang="en" altLang="zh-CN" sz="2000" dirty="0">
                <a:solidFill>
                  <a:srgbClr val="00B0F0"/>
                </a:solidFill>
                <a:latin typeface="Times New Roman" panose="02020603050405020304" pitchFamily="18" charset="0"/>
                <a:cs typeface="Times New Roman" panose="02020603050405020304" pitchFamily="18" charset="0"/>
              </a:rPr>
              <a:t>Few-shot segmentation (FSS):</a:t>
            </a:r>
            <a:r>
              <a:rPr lang="en-US" altLang="zh-CN" sz="2000" dirty="0">
                <a:solidFill>
                  <a:srgbClr val="00B0F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aims to</a:t>
            </a:r>
            <a:r>
              <a:rPr lang="en" altLang="zh-CN" dirty="0">
                <a:latin typeface="Times New Roman" panose="02020603050405020304" pitchFamily="18" charset="0"/>
                <a:cs typeface="Times New Roman" panose="02020603050405020304" pitchFamily="18" charset="0"/>
              </a:rPr>
              <a:t> segment images from the query set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only</a:t>
            </a:r>
            <a:r>
              <a:rPr lang="zh-CN" altLang="en-US" dirty="0">
                <a:latin typeface="Times New Roman" panose="02020603050405020304" pitchFamily="18" charset="0"/>
                <a:cs typeface="Times New Roman" panose="02020603050405020304" pitchFamily="18" charset="0"/>
              </a:rPr>
              <a:t> </a:t>
            </a:r>
            <a:r>
              <a:rPr lang="en" altLang="zh-CN" dirty="0">
                <a:latin typeface="Times New Roman" panose="02020603050405020304" pitchFamily="18" charset="0"/>
                <a:cs typeface="Times New Roman" panose="02020603050405020304" pitchFamily="18" charset="0"/>
              </a:rPr>
              <a:t>given few labeled samples from the support set, which requires the model trained with seen classes to generalize well on unseen classes with only a few labeled samples. </a:t>
            </a:r>
          </a:p>
          <a:p>
            <a:endParaRPr lang="en" altLang="zh-CN" dirty="0">
              <a:latin typeface="Times New Roman" panose="02020603050405020304" pitchFamily="18" charset="0"/>
              <a:cs typeface="Times New Roman" panose="02020603050405020304" pitchFamily="18" charset="0"/>
            </a:endParaRPr>
          </a:p>
          <a:p>
            <a:r>
              <a:rPr lang="en" altLang="zh-CN" sz="2000" dirty="0">
                <a:solidFill>
                  <a:srgbClr val="00B0F0"/>
                </a:solidFill>
                <a:latin typeface="Times New Roman" panose="02020603050405020304" pitchFamily="18" charset="0"/>
                <a:cs typeface="Times New Roman" panose="02020603050405020304" pitchFamily="18" charset="0"/>
              </a:rPr>
              <a:t>Challenge: </a:t>
            </a:r>
            <a:r>
              <a:rPr lang="en" altLang="zh-CN" dirty="0">
                <a:latin typeface="Times New Roman" panose="02020603050405020304" pitchFamily="18" charset="0"/>
                <a:cs typeface="Times New Roman" panose="02020603050405020304" pitchFamily="18" charset="0"/>
              </a:rPr>
              <a:t>Existing methods mainly locate and recognize the target object based on a cross-guided way that applies masked target object features of support images to make a feature matching with query images. However, there are some differences between support and query images because of large appearance and scale variations, which would lead to inaccurate and incomplete segmentation.</a:t>
            </a:r>
            <a:r>
              <a:rPr lang="en" altLang="zh-CN" sz="2000" dirty="0">
                <a:latin typeface="Times New Roman" panose="02020603050405020304" pitchFamily="18" charset="0"/>
                <a:cs typeface="Times New Roman" panose="02020603050405020304" pitchFamily="18" charset="0"/>
              </a:rPr>
              <a:t> </a:t>
            </a:r>
          </a:p>
        </p:txBody>
      </p:sp>
      <p:pic>
        <p:nvPicPr>
          <p:cNvPr id="9" name="图片 8">
            <a:extLst>
              <a:ext uri="{FF2B5EF4-FFF2-40B4-BE49-F238E27FC236}">
                <a16:creationId xmlns:a16="http://schemas.microsoft.com/office/drawing/2014/main" id="{A5561FD7-55EA-AB47-B7F0-1AD8582C5C3F}"/>
              </a:ext>
            </a:extLst>
          </p:cNvPr>
          <p:cNvPicPr>
            <a:picLocks noChangeAspect="1"/>
          </p:cNvPicPr>
          <p:nvPr/>
        </p:nvPicPr>
        <p:blipFill>
          <a:blip r:embed="rId2"/>
          <a:stretch>
            <a:fillRect/>
          </a:stretch>
        </p:blipFill>
        <p:spPr>
          <a:xfrm>
            <a:off x="5153978" y="457695"/>
            <a:ext cx="3906579" cy="2609356"/>
          </a:xfrm>
          <a:prstGeom prst="rect">
            <a:avLst/>
          </a:prstGeom>
        </p:spPr>
      </p:pic>
      <p:sp>
        <p:nvSpPr>
          <p:cNvPr id="11" name="文本框 10">
            <a:extLst>
              <a:ext uri="{FF2B5EF4-FFF2-40B4-BE49-F238E27FC236}">
                <a16:creationId xmlns:a16="http://schemas.microsoft.com/office/drawing/2014/main" id="{3E6D34B5-389D-6048-AE52-04061337B2E6}"/>
              </a:ext>
            </a:extLst>
          </p:cNvPr>
          <p:cNvSpPr txBox="1"/>
          <p:nvPr/>
        </p:nvSpPr>
        <p:spPr>
          <a:xfrm>
            <a:off x="5081969" y="3251973"/>
            <a:ext cx="4100131" cy="1477328"/>
          </a:xfrm>
          <a:prstGeom prst="rect">
            <a:avLst/>
          </a:prstGeom>
          <a:noFill/>
        </p:spPr>
        <p:txBody>
          <a:bodyPr wrap="square">
            <a:spAutoFit/>
          </a:bodyPr>
          <a:lstStyle/>
          <a:p>
            <a:r>
              <a:rPr lang="en" altLang="zh-CN" sz="1800" b="1" dirty="0">
                <a:latin typeface="Times New Roman" panose="02020603050405020304" pitchFamily="18" charset="0"/>
                <a:cs typeface="Times New Roman" panose="02020603050405020304" pitchFamily="18" charset="0"/>
              </a:rPr>
              <a:t>Figure 1: </a:t>
            </a:r>
            <a:r>
              <a:rPr lang="en" altLang="zh-CN" b="1" dirty="0">
                <a:latin typeface="Times New Roman" panose="02020603050405020304" pitchFamily="18" charset="0"/>
                <a:cs typeface="Times New Roman" panose="02020603050405020304" pitchFamily="18" charset="0"/>
              </a:rPr>
              <a:t>S</a:t>
            </a:r>
            <a:r>
              <a:rPr lang="en" altLang="zh-CN" sz="1800" dirty="0">
                <a:latin typeface="Times New Roman" panose="02020603050405020304" pitchFamily="18" charset="0"/>
                <a:cs typeface="Times New Roman" panose="02020603050405020304" pitchFamily="18" charset="0"/>
              </a:rPr>
              <a:t>amples with appearance and scale </a:t>
            </a:r>
            <a:r>
              <a:rPr lang="en" altLang="zh-CN" dirty="0">
                <a:latin typeface="Times New Roman" panose="02020603050405020304" pitchFamily="18" charset="0"/>
                <a:cs typeface="Times New Roman" panose="02020603050405020304" pitchFamily="18" charset="0"/>
              </a:rPr>
              <a:t>variations. (a) support images; (b) query images; (c) ground truth of query images; (d) the results of </a:t>
            </a:r>
            <a:r>
              <a:rPr lang="en" altLang="zh-CN" dirty="0" err="1">
                <a:latin typeface="Times New Roman" panose="02020603050405020304" pitchFamily="18" charset="0"/>
                <a:cs typeface="Times New Roman" panose="02020603050405020304" pitchFamily="18" charset="0"/>
              </a:rPr>
              <a:t>PFENet</a:t>
            </a:r>
            <a:r>
              <a:rPr lang="en" altLang="zh-CN" dirty="0">
                <a:latin typeface="Times New Roman" panose="02020603050405020304" pitchFamily="18" charset="0"/>
                <a:cs typeface="Times New Roman" panose="02020603050405020304" pitchFamily="18" charset="0"/>
              </a:rPr>
              <a:t>; (e) the results of our approach;</a:t>
            </a:r>
            <a:endParaRPr lang="zh-CN" altLang="en-US" dirty="0"/>
          </a:p>
        </p:txBody>
      </p:sp>
    </p:spTree>
    <p:extLst>
      <p:ext uri="{BB962C8B-B14F-4D97-AF65-F5344CB8AC3E}">
        <p14:creationId xmlns:p14="http://schemas.microsoft.com/office/powerpoint/2010/main" val="250752687"/>
      </p:ext>
    </p:extLst>
  </p:cSld>
  <p:clrMapOvr>
    <a:masterClrMapping/>
  </p:clrMapOvr>
  <mc:AlternateContent xmlns:mc="http://schemas.openxmlformats.org/markup-compatibility/2006">
    <mc:Choice xmlns:p14="http://schemas.microsoft.com/office/powerpoint/2010/main" Requires="p14">
      <p:transition spd="slow" p14:dur="2000" advTm="71881"/>
    </mc:Choice>
    <mc:Fallback>
      <p:transition spd="slow" advTm="7188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13754C7-4CE0-F147-9DEF-3FCAE337C215}"/>
              </a:ext>
            </a:extLst>
          </p:cNvPr>
          <p:cNvSpPr txBox="1"/>
          <p:nvPr/>
        </p:nvSpPr>
        <p:spPr>
          <a:xfrm>
            <a:off x="0" y="0"/>
            <a:ext cx="9144000" cy="400110"/>
          </a:xfrm>
          <a:prstGeom prst="rect">
            <a:avLst/>
          </a:prstGeom>
          <a:solidFill>
            <a:srgbClr val="0070C0"/>
          </a:solidFill>
        </p:spPr>
        <p:txBody>
          <a:bodyPr wrap="square" rtlCol="0">
            <a:spAutoFit/>
          </a:bodyPr>
          <a:lstStyle/>
          <a:p>
            <a:r>
              <a:rPr kumimoji="1" lang="en-US" altLang="zh-CN"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Motivation  </a:t>
            </a:r>
            <a:endParaRPr kumimoji="1" lang="zh-CN" altLang="en-US"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文本框 7">
            <a:extLst>
              <a:ext uri="{FF2B5EF4-FFF2-40B4-BE49-F238E27FC236}">
                <a16:creationId xmlns:a16="http://schemas.microsoft.com/office/drawing/2014/main" id="{A628A9C8-CD49-0444-91D6-FB1D9007B0E5}"/>
              </a:ext>
            </a:extLst>
          </p:cNvPr>
          <p:cNvSpPr txBox="1"/>
          <p:nvPr/>
        </p:nvSpPr>
        <p:spPr>
          <a:xfrm>
            <a:off x="402146" y="1037571"/>
            <a:ext cx="7747279" cy="2585323"/>
          </a:xfrm>
          <a:prstGeom prst="rect">
            <a:avLst/>
          </a:prstGeom>
          <a:noFill/>
        </p:spPr>
        <p:txBody>
          <a:bodyPr wrap="square" rtlCol="0">
            <a:spAutoFit/>
          </a:bodyPr>
          <a:lstStyle/>
          <a:p>
            <a:pPr>
              <a:spcBef>
                <a:spcPct val="50000"/>
              </a:spcBef>
            </a:pPr>
            <a:r>
              <a:rPr lang="en" altLang="zh-CN" sz="2000" dirty="0">
                <a:latin typeface="Times New Roman" panose="02020603050405020304" pitchFamily="18" charset="0"/>
                <a:cs typeface="Times New Roman" panose="02020603050405020304" pitchFamily="18" charset="0"/>
              </a:rPr>
              <a:t>Based on the local coherence of the image, we try to apply some target pixels in the query image to search for more target pixels in the query image. </a:t>
            </a:r>
          </a:p>
          <a:p>
            <a:pPr>
              <a:spcBef>
                <a:spcPct val="50000"/>
              </a:spcBef>
            </a:pPr>
            <a:r>
              <a:rPr lang="en" altLang="zh-CN" sz="2000" dirty="0">
                <a:solidFill>
                  <a:srgbClr val="00B0F0"/>
                </a:solidFill>
                <a:latin typeface="Times New Roman" panose="02020603050405020304" pitchFamily="18" charset="0"/>
                <a:cs typeface="Times New Roman" panose="02020603050405020304" pitchFamily="18" charset="0"/>
              </a:rPr>
              <a:t>Problems:</a:t>
            </a:r>
          </a:p>
          <a:p>
            <a:pPr>
              <a:spcBef>
                <a:spcPct val="50000"/>
              </a:spcBef>
            </a:pPr>
            <a:r>
              <a:rPr lang="en" altLang="zh-CN" dirty="0">
                <a:latin typeface="Times New Roman" panose="02020603050405020304" pitchFamily="18" charset="0"/>
                <a:cs typeface="Times New Roman" panose="02020603050405020304" pitchFamily="18" charset="0"/>
              </a:rPr>
              <a:t>(1) how to get some pixels belonging to the target object? </a:t>
            </a:r>
          </a:p>
          <a:p>
            <a:pPr>
              <a:spcBef>
                <a:spcPct val="50000"/>
              </a:spcBef>
            </a:pPr>
            <a:r>
              <a:rPr lang="en" altLang="zh-CN" dirty="0">
                <a:latin typeface="Times New Roman" panose="02020603050405020304" pitchFamily="18" charset="0"/>
                <a:cs typeface="Times New Roman" panose="02020603050405020304" pitchFamily="18" charset="0"/>
              </a:rPr>
              <a:t>(2) how to apply these selected pixels to search more target regions? </a:t>
            </a:r>
          </a:p>
          <a:p>
            <a:endParaRPr kumimoji="1" lang="zh-CN" altLang="en-US" dirty="0"/>
          </a:p>
        </p:txBody>
      </p:sp>
    </p:spTree>
    <p:extLst>
      <p:ext uri="{BB962C8B-B14F-4D97-AF65-F5344CB8AC3E}">
        <p14:creationId xmlns:p14="http://schemas.microsoft.com/office/powerpoint/2010/main" val="3729240861"/>
      </p:ext>
    </p:extLst>
  </p:cSld>
  <p:clrMapOvr>
    <a:masterClrMapping/>
  </p:clrMapOvr>
  <mc:AlternateContent xmlns:mc="http://schemas.openxmlformats.org/markup-compatibility/2006">
    <mc:Choice xmlns:p14="http://schemas.microsoft.com/office/powerpoint/2010/main" Requires="p14">
      <p:transition spd="slow" p14:dur="2000" advTm="42536"/>
    </mc:Choice>
    <mc:Fallback>
      <p:transition spd="slow" advTm="4253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13754C7-4CE0-F147-9DEF-3FCAE337C215}"/>
              </a:ext>
            </a:extLst>
          </p:cNvPr>
          <p:cNvSpPr txBox="1"/>
          <p:nvPr/>
        </p:nvSpPr>
        <p:spPr>
          <a:xfrm>
            <a:off x="0" y="0"/>
            <a:ext cx="9144000" cy="400110"/>
          </a:xfrm>
          <a:prstGeom prst="rect">
            <a:avLst/>
          </a:prstGeom>
          <a:solidFill>
            <a:srgbClr val="0070C0"/>
          </a:solidFill>
        </p:spPr>
        <p:txBody>
          <a:bodyPr wrap="square" rtlCol="0">
            <a:spAutoFit/>
          </a:bodyPr>
          <a:lstStyle/>
          <a:p>
            <a:r>
              <a:rPr kumimoji="1" lang="en-US" altLang="zh-CN"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Solution  </a:t>
            </a:r>
            <a:endParaRPr kumimoji="1" lang="zh-CN" altLang="en-US"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文本框 4">
            <a:extLst>
              <a:ext uri="{FF2B5EF4-FFF2-40B4-BE49-F238E27FC236}">
                <a16:creationId xmlns:a16="http://schemas.microsoft.com/office/drawing/2014/main" id="{C79B76EF-ADB6-4A4A-9CCF-C97CC511A998}"/>
              </a:ext>
            </a:extLst>
          </p:cNvPr>
          <p:cNvSpPr txBox="1"/>
          <p:nvPr/>
        </p:nvSpPr>
        <p:spPr>
          <a:xfrm>
            <a:off x="141179" y="586591"/>
            <a:ext cx="4327791" cy="3970318"/>
          </a:xfrm>
          <a:prstGeom prst="rect">
            <a:avLst/>
          </a:prstGeom>
          <a:noFill/>
        </p:spPr>
        <p:txBody>
          <a:bodyPr wrap="square">
            <a:spAutoFit/>
          </a:bodyPr>
          <a:lstStyle/>
          <a:p>
            <a:pPr>
              <a:spcBef>
                <a:spcPct val="50000"/>
              </a:spcBef>
            </a:pPr>
            <a:r>
              <a:rPr lang="en" altLang="zh-CN" sz="1800" dirty="0">
                <a:latin typeface="Times New Roman" panose="02020603050405020304" pitchFamily="18" charset="0"/>
                <a:cs typeface="Times New Roman" panose="02020603050405020304" pitchFamily="18" charset="0"/>
              </a:rPr>
              <a:t>We combine a universal cross-guided branch with a new pseudo-interacting guided branch to FSS. </a:t>
            </a:r>
          </a:p>
          <a:p>
            <a:pPr>
              <a:spcBef>
                <a:spcPct val="50000"/>
              </a:spcBef>
            </a:pPr>
            <a:r>
              <a:rPr lang="en" altLang="zh-CN" sz="1800" dirty="0">
                <a:latin typeface="Times New Roman" panose="02020603050405020304" pitchFamily="18" charset="0"/>
                <a:cs typeface="Times New Roman" panose="02020603050405020304" pitchFamily="18" charset="0"/>
              </a:rPr>
              <a:t>(1) we first employ the universal cross-guided branch to produce a pseudo-labeling that represents the probability of each pixel belonging to the target object. </a:t>
            </a:r>
          </a:p>
          <a:p>
            <a:pPr>
              <a:spcBef>
                <a:spcPct val="50000"/>
              </a:spcBef>
            </a:pPr>
            <a:r>
              <a:rPr lang="en" altLang="zh-CN" sz="1800" dirty="0">
                <a:latin typeface="Times New Roman" panose="02020603050405020304" pitchFamily="18" charset="0"/>
                <a:cs typeface="Times New Roman" panose="02020603050405020304" pitchFamily="18" charset="0"/>
              </a:rPr>
              <a:t>(2) we design a pseudo-interacting guided branch, which applies some pixels with high probabilities based on generated pseudo-labeling to segment the target object in the query image and revises the results of the cross-guided branch simultaneously. </a:t>
            </a:r>
          </a:p>
        </p:txBody>
      </p:sp>
      <p:pic>
        <p:nvPicPr>
          <p:cNvPr id="6" name="图片 5">
            <a:extLst>
              <a:ext uri="{FF2B5EF4-FFF2-40B4-BE49-F238E27FC236}">
                <a16:creationId xmlns:a16="http://schemas.microsoft.com/office/drawing/2014/main" id="{04EFBCB9-2AC9-A345-A3CD-F9277C46C6B7}"/>
              </a:ext>
            </a:extLst>
          </p:cNvPr>
          <p:cNvPicPr>
            <a:picLocks noChangeAspect="1"/>
          </p:cNvPicPr>
          <p:nvPr/>
        </p:nvPicPr>
        <p:blipFill>
          <a:blip r:embed="rId2"/>
          <a:stretch>
            <a:fillRect/>
          </a:stretch>
        </p:blipFill>
        <p:spPr>
          <a:xfrm>
            <a:off x="4572000" y="1041069"/>
            <a:ext cx="4430821" cy="1959707"/>
          </a:xfrm>
          <a:prstGeom prst="rect">
            <a:avLst/>
          </a:prstGeom>
        </p:spPr>
      </p:pic>
      <p:sp>
        <p:nvSpPr>
          <p:cNvPr id="3" name="文本框 2">
            <a:extLst>
              <a:ext uri="{FF2B5EF4-FFF2-40B4-BE49-F238E27FC236}">
                <a16:creationId xmlns:a16="http://schemas.microsoft.com/office/drawing/2014/main" id="{36649F6D-778C-344D-A0AF-71054548E564}"/>
              </a:ext>
            </a:extLst>
          </p:cNvPr>
          <p:cNvSpPr txBox="1"/>
          <p:nvPr/>
        </p:nvSpPr>
        <p:spPr>
          <a:xfrm>
            <a:off x="4501410" y="3328779"/>
            <a:ext cx="4572000" cy="923330"/>
          </a:xfrm>
          <a:prstGeom prst="rect">
            <a:avLst/>
          </a:prstGeom>
          <a:noFill/>
        </p:spPr>
        <p:txBody>
          <a:bodyPr wrap="square" rtlCol="0">
            <a:spAutoFit/>
          </a:bodyPr>
          <a:lstStyle/>
          <a:p>
            <a:r>
              <a:rPr kumimoji="1" lang="en-US" altLang="zh-CN" b="1" dirty="0">
                <a:latin typeface="Times New Roman" panose="02020603050405020304" pitchFamily="18" charset="0"/>
                <a:cs typeface="Times New Roman" panose="02020603050405020304" pitchFamily="18" charset="0"/>
              </a:rPr>
              <a:t>Figure 2: </a:t>
            </a:r>
            <a:r>
              <a:rPr lang="en" altLang="zh-CN" dirty="0">
                <a:latin typeface="Times New Roman" panose="02020603050405020304" pitchFamily="18" charset="0"/>
                <a:cs typeface="Times New Roman" panose="02020603050405020304" pitchFamily="18" charset="0"/>
              </a:rPr>
              <a:t>Illustration of (a) the universal cross-guided network and (b) our network (</a:t>
            </a:r>
            <a:r>
              <a:rPr lang="en" altLang="zh-CN" dirty="0" err="1">
                <a:latin typeface="Times New Roman" panose="02020603050405020304" pitchFamily="18" charset="0"/>
                <a:cs typeface="Times New Roman" panose="02020603050405020304" pitchFamily="18" charset="0"/>
              </a:rPr>
              <a:t>PIGNet</a:t>
            </a:r>
            <a:r>
              <a:rPr lang="en" altLang="zh-CN" dirty="0">
                <a:latin typeface="Times New Roman" panose="02020603050405020304" pitchFamily="18" charset="0"/>
                <a:cs typeface="Times New Roman" panose="02020603050405020304" pitchFamily="18" charset="0"/>
              </a:rPr>
              <a:t>). </a:t>
            </a:r>
          </a:p>
          <a:p>
            <a:endParaRPr kumimoji="1"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8245923"/>
      </p:ext>
    </p:extLst>
  </p:cSld>
  <p:clrMapOvr>
    <a:masterClrMapping/>
  </p:clrMapOvr>
  <mc:AlternateContent xmlns:mc="http://schemas.openxmlformats.org/markup-compatibility/2006">
    <mc:Choice xmlns:p14="http://schemas.microsoft.com/office/powerpoint/2010/main" Requires="p14">
      <p:transition spd="slow" p14:dur="2000" advTm="77886"/>
    </mc:Choice>
    <mc:Fallback>
      <p:transition spd="slow" advTm="7788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13754C7-4CE0-F147-9DEF-3FCAE337C215}"/>
              </a:ext>
            </a:extLst>
          </p:cNvPr>
          <p:cNvSpPr txBox="1"/>
          <p:nvPr/>
        </p:nvSpPr>
        <p:spPr>
          <a:xfrm>
            <a:off x="0" y="0"/>
            <a:ext cx="9144000" cy="400110"/>
          </a:xfrm>
          <a:prstGeom prst="rect">
            <a:avLst/>
          </a:prstGeom>
          <a:solidFill>
            <a:srgbClr val="0070C0"/>
          </a:solidFill>
        </p:spPr>
        <p:txBody>
          <a:bodyPr wrap="square" rtlCol="0">
            <a:spAutoFit/>
          </a:bodyPr>
          <a:lstStyle/>
          <a:p>
            <a:r>
              <a:rPr kumimoji="1" lang="en-US" altLang="zh-CN"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Our Approach</a:t>
            </a:r>
            <a:endParaRPr kumimoji="1" lang="zh-CN" altLang="en-US"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文本框 4">
            <a:extLst>
              <a:ext uri="{FF2B5EF4-FFF2-40B4-BE49-F238E27FC236}">
                <a16:creationId xmlns:a16="http://schemas.microsoft.com/office/drawing/2014/main" id="{0FC34D3A-C5C2-C743-9375-B1EC55D9D656}"/>
              </a:ext>
            </a:extLst>
          </p:cNvPr>
          <p:cNvSpPr txBox="1"/>
          <p:nvPr/>
        </p:nvSpPr>
        <p:spPr>
          <a:xfrm>
            <a:off x="30884" y="400110"/>
            <a:ext cx="7621196" cy="400110"/>
          </a:xfrm>
          <a:prstGeom prst="rect">
            <a:avLst/>
          </a:prstGeom>
          <a:noFill/>
        </p:spPr>
        <p:txBody>
          <a:bodyPr wrap="square" rtlCol="0">
            <a:spAutoFit/>
          </a:bodyPr>
          <a:lstStyle/>
          <a:p>
            <a:r>
              <a:rPr lang="en-GB" altLang="zh-CN" sz="2000" dirty="0">
                <a:latin typeface="Times New Roman" panose="02020603050405020304" pitchFamily="18" charset="0"/>
                <a:cs typeface="Times New Roman" panose="02020603050405020304" pitchFamily="18" charset="0"/>
              </a:rPr>
              <a:t>Architecture: </a:t>
            </a:r>
            <a:r>
              <a:rPr lang="en-GB" altLang="zh-CN" sz="2000" dirty="0">
                <a:solidFill>
                  <a:srgbClr val="C00000"/>
                </a:solidFill>
                <a:latin typeface="Times New Roman" panose="02020603050405020304" pitchFamily="18" charset="0"/>
                <a:cs typeface="Times New Roman" panose="02020603050405020304" pitchFamily="18" charset="0"/>
              </a:rPr>
              <a:t>Cross-Guided Branch </a:t>
            </a:r>
            <a:r>
              <a:rPr lang="en-GB" altLang="zh-CN" sz="2000" dirty="0">
                <a:latin typeface="Times New Roman" panose="02020603050405020304" pitchFamily="18" charset="0"/>
                <a:cs typeface="Times New Roman" panose="02020603050405020304" pitchFamily="18" charset="0"/>
              </a:rPr>
              <a:t>+ </a:t>
            </a:r>
            <a:r>
              <a:rPr lang="en-GB" altLang="zh-CN" sz="2000" dirty="0">
                <a:solidFill>
                  <a:srgbClr val="00B050"/>
                </a:solidFill>
                <a:latin typeface="Times New Roman" panose="02020603050405020304" pitchFamily="18" charset="0"/>
                <a:cs typeface="Times New Roman" panose="02020603050405020304" pitchFamily="18" charset="0"/>
              </a:rPr>
              <a:t>Pseudo-Interacting Guided Branch</a:t>
            </a:r>
          </a:p>
        </p:txBody>
      </p:sp>
      <p:pic>
        <p:nvPicPr>
          <p:cNvPr id="6" name="图片 5">
            <a:extLst>
              <a:ext uri="{FF2B5EF4-FFF2-40B4-BE49-F238E27FC236}">
                <a16:creationId xmlns:a16="http://schemas.microsoft.com/office/drawing/2014/main" id="{18591DB7-C954-1B4B-AF78-CCAE69184A75}"/>
              </a:ext>
            </a:extLst>
          </p:cNvPr>
          <p:cNvPicPr>
            <a:picLocks noChangeAspect="1"/>
          </p:cNvPicPr>
          <p:nvPr/>
        </p:nvPicPr>
        <p:blipFill>
          <a:blip r:embed="rId2"/>
          <a:stretch>
            <a:fillRect/>
          </a:stretch>
        </p:blipFill>
        <p:spPr>
          <a:xfrm>
            <a:off x="1127208" y="1472454"/>
            <a:ext cx="6873792" cy="3541351"/>
          </a:xfrm>
          <a:prstGeom prst="rect">
            <a:avLst/>
          </a:prstGeom>
        </p:spPr>
      </p:pic>
      <p:sp>
        <p:nvSpPr>
          <p:cNvPr id="7" name="文本框 6">
            <a:extLst>
              <a:ext uri="{FF2B5EF4-FFF2-40B4-BE49-F238E27FC236}">
                <a16:creationId xmlns:a16="http://schemas.microsoft.com/office/drawing/2014/main" id="{8A0BB1A9-ABCE-424E-BFFC-B7D8CF73C72D}"/>
              </a:ext>
            </a:extLst>
          </p:cNvPr>
          <p:cNvSpPr txBox="1"/>
          <p:nvPr/>
        </p:nvSpPr>
        <p:spPr>
          <a:xfrm>
            <a:off x="496637" y="800220"/>
            <a:ext cx="8505696" cy="646331"/>
          </a:xfrm>
          <a:prstGeom prst="rect">
            <a:avLst/>
          </a:prstGeom>
          <a:noFill/>
        </p:spPr>
        <p:txBody>
          <a:bodyPr wrap="square" rtlCol="0">
            <a:spAutoFit/>
          </a:bodyPr>
          <a:lstStyle/>
          <a:p>
            <a:r>
              <a:rPr kumimoji="1" lang="en-US" altLang="zh-CN" b="1" dirty="0">
                <a:latin typeface="Times New Roman" panose="02020603050405020304" pitchFamily="18" charset="0"/>
                <a:cs typeface="Times New Roman" panose="02020603050405020304" pitchFamily="18" charset="0"/>
              </a:rPr>
              <a:t>Figure 3: </a:t>
            </a:r>
            <a:r>
              <a:rPr lang="en" altLang="zh-CN" dirty="0">
                <a:latin typeface="Times New Roman" panose="02020603050405020304" pitchFamily="18" charset="0"/>
                <a:cs typeface="Times New Roman" panose="02020603050405020304" pitchFamily="18" charset="0"/>
              </a:rPr>
              <a:t>Illustration of our network. Red dotted box A denotes the universal cross-guided branch and green dotted box B denotes the pseudo-interacting guided branch. </a:t>
            </a:r>
          </a:p>
        </p:txBody>
      </p:sp>
    </p:spTree>
    <p:extLst>
      <p:ext uri="{BB962C8B-B14F-4D97-AF65-F5344CB8AC3E}">
        <p14:creationId xmlns:p14="http://schemas.microsoft.com/office/powerpoint/2010/main" val="2897256441"/>
      </p:ext>
    </p:extLst>
  </p:cSld>
  <p:clrMapOvr>
    <a:masterClrMapping/>
  </p:clrMapOvr>
  <mc:AlternateContent xmlns:mc="http://schemas.openxmlformats.org/markup-compatibility/2006">
    <mc:Choice xmlns:p14="http://schemas.microsoft.com/office/powerpoint/2010/main" Requires="p14">
      <p:transition spd="slow" p14:dur="2000" advTm="16472"/>
    </mc:Choice>
    <mc:Fallback>
      <p:transition spd="slow" advTm="1647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13754C7-4CE0-F147-9DEF-3FCAE337C215}"/>
              </a:ext>
            </a:extLst>
          </p:cNvPr>
          <p:cNvSpPr txBox="1"/>
          <p:nvPr/>
        </p:nvSpPr>
        <p:spPr>
          <a:xfrm>
            <a:off x="0" y="0"/>
            <a:ext cx="9144000" cy="400110"/>
          </a:xfrm>
          <a:prstGeom prst="rect">
            <a:avLst/>
          </a:prstGeom>
          <a:solidFill>
            <a:srgbClr val="0070C0"/>
          </a:solidFill>
        </p:spPr>
        <p:txBody>
          <a:bodyPr wrap="square" rtlCol="0">
            <a:spAutoFit/>
          </a:bodyPr>
          <a:lstStyle/>
          <a:p>
            <a:r>
              <a:rPr kumimoji="1" lang="en-US" altLang="zh-CN"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Our Approach</a:t>
            </a:r>
            <a:endParaRPr kumimoji="1" lang="zh-CN" altLang="en-US"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30B3F113-9FF3-DC43-98B0-57727FE2146D}"/>
                  </a:ext>
                </a:extLst>
              </p:cNvPr>
              <p:cNvSpPr txBox="1"/>
              <p:nvPr/>
            </p:nvSpPr>
            <p:spPr>
              <a:xfrm>
                <a:off x="268941" y="511549"/>
                <a:ext cx="7982173" cy="1236044"/>
              </a:xfrm>
              <a:prstGeom prst="rect">
                <a:avLst/>
              </a:prstGeom>
              <a:noFill/>
            </p:spPr>
            <p:txBody>
              <a:bodyPr wrap="square">
                <a:spAutoFit/>
              </a:bodyPr>
              <a:lstStyle/>
              <a:p>
                <a:r>
                  <a:rPr kumimoji="1" lang="en-US" altLang="zh-CN" sz="2000" b="1" dirty="0">
                    <a:solidFill>
                      <a:schemeClr val="accent1">
                        <a:lumMod val="75000"/>
                      </a:schemeClr>
                    </a:solidFill>
                    <a:latin typeface="Times New Roman" panose="02020603050405020304" pitchFamily="18" charset="0"/>
                    <a:cs typeface="Times New Roman" panose="02020603050405020304" pitchFamily="18" charset="0"/>
                  </a:rPr>
                  <a:t>Cross-Guided Branch: </a:t>
                </a:r>
                <a:r>
                  <a:rPr kumimoji="1" lang="en-US" altLang="zh-CN" sz="1800" dirty="0">
                    <a:latin typeface="Times New Roman" panose="02020603050405020304" pitchFamily="18" charset="0"/>
                    <a:cs typeface="Times New Roman" panose="02020603050405020304" pitchFamily="18" charset="0"/>
                  </a:rPr>
                  <a:t>We apply a vanilla cross-guided network to make an initial segmentation, and we can get an initial probability map </a:t>
                </a:r>
                <a14:m>
                  <m:oMath xmlns:m="http://schemas.openxmlformats.org/officeDocument/2006/math">
                    <m:sSub>
                      <m:sSubPr>
                        <m:ctrlPr>
                          <a:rPr kumimoji="1" lang="en-US" altLang="zh-CN" sz="1800" i="1" smtClean="0">
                            <a:latin typeface="Cambria Math" panose="02040503050406030204" pitchFamily="18" charset="0"/>
                            <a:cs typeface="Times New Roman" panose="02020603050405020304" pitchFamily="18" charset="0"/>
                          </a:rPr>
                        </m:ctrlPr>
                      </m:sSubPr>
                      <m:e>
                        <m:r>
                          <a:rPr kumimoji="1" lang="en-US" altLang="zh-CN" sz="1800" b="0" i="1" smtClean="0">
                            <a:latin typeface="Cambria Math" panose="02040503050406030204" pitchFamily="18" charset="0"/>
                            <a:cs typeface="Times New Roman" panose="02020603050405020304" pitchFamily="18" charset="0"/>
                          </a:rPr>
                          <m:t>𝑃</m:t>
                        </m:r>
                      </m:e>
                      <m:sub>
                        <m:r>
                          <a:rPr kumimoji="1" lang="en-US" altLang="zh-CN" sz="1800" b="0" i="1" smtClean="0">
                            <a:latin typeface="Cambria Math" panose="02040503050406030204" pitchFamily="18" charset="0"/>
                            <a:cs typeface="Times New Roman" panose="02020603050405020304" pitchFamily="18" charset="0"/>
                          </a:rPr>
                          <m:t>𝑐</m:t>
                        </m:r>
                      </m:sub>
                    </m:sSub>
                    <m:r>
                      <a:rPr kumimoji="1" lang="en-US" altLang="zh-CN" sz="180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kumimoji="1" lang="en-US" altLang="zh-CN" sz="1800" i="1" smtClean="0">
                            <a:latin typeface="Cambria Math" panose="02040503050406030204" pitchFamily="18" charset="0"/>
                            <a:ea typeface="Cambria Math" panose="02040503050406030204" pitchFamily="18" charset="0"/>
                            <a:cs typeface="Times New Roman" panose="02020603050405020304" pitchFamily="18" charset="0"/>
                          </a:rPr>
                        </m:ctrlPr>
                      </m:sSupPr>
                      <m:e>
                        <m:r>
                          <a:rPr kumimoji="1" lang="en-US" altLang="zh-CN" sz="1800" i="1" smtClean="0">
                            <a:latin typeface="Cambria Math" panose="02040503050406030204" pitchFamily="18" charset="0"/>
                            <a:ea typeface="Cambria Math" panose="02040503050406030204" pitchFamily="18" charset="0"/>
                            <a:cs typeface="Times New Roman" panose="02020603050405020304" pitchFamily="18" charset="0"/>
                          </a:rPr>
                          <m:t>ℛ</m:t>
                        </m:r>
                      </m:e>
                      <m:sup>
                        <m:r>
                          <a:rPr kumimoji="1"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h</m:t>
                        </m:r>
                        <m:r>
                          <a:rPr kumimoji="1"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m:t>
                        </m:r>
                        <m:r>
                          <a:rPr kumimoji="1"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𝑤</m:t>
                        </m:r>
                        <m:r>
                          <a:rPr kumimoji="1"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×2</m:t>
                        </m:r>
                      </m:sup>
                    </m:sSup>
                  </m:oMath>
                </a14:m>
                <a:r>
                  <a:rPr kumimoji="1" lang="en-US" altLang="zh-CN" sz="1800" dirty="0">
                    <a:latin typeface="Times New Roman" panose="02020603050405020304" pitchFamily="18" charset="0"/>
                    <a:cs typeface="Times New Roman" panose="02020603050405020304" pitchFamily="18" charset="0"/>
                  </a:rPr>
                  <a:t>, which represents the probability of each pixel belonging to the background or target object. Here, we take an auxiliary loss to facilitate the training of the cross-guided branch.</a:t>
                </a:r>
              </a:p>
            </p:txBody>
          </p:sp>
        </mc:Choice>
        <mc:Fallback>
          <p:sp>
            <p:nvSpPr>
              <p:cNvPr id="7" name="文本框 6">
                <a:extLst>
                  <a:ext uri="{FF2B5EF4-FFF2-40B4-BE49-F238E27FC236}">
                    <a16:creationId xmlns:a16="http://schemas.microsoft.com/office/drawing/2014/main" id="{30B3F113-9FF3-DC43-98B0-57727FE2146D}"/>
                  </a:ext>
                </a:extLst>
              </p:cNvPr>
              <p:cNvSpPr txBox="1">
                <a:spLocks noRot="1" noChangeAspect="1" noMove="1" noResize="1" noEditPoints="1" noAdjustHandles="1" noChangeArrowheads="1" noChangeShapeType="1" noTextEdit="1"/>
              </p:cNvSpPr>
              <p:nvPr/>
            </p:nvSpPr>
            <p:spPr>
              <a:xfrm>
                <a:off x="268941" y="511549"/>
                <a:ext cx="7982173" cy="1236044"/>
              </a:xfrm>
              <a:prstGeom prst="rect">
                <a:avLst/>
              </a:prstGeom>
              <a:blipFill>
                <a:blip r:embed="rId2"/>
                <a:stretch>
                  <a:fillRect l="-795" t="-3061" r="-636" b="-6122"/>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7044AE89-920F-D348-9F21-BBFE70D16DB4}"/>
              </a:ext>
            </a:extLst>
          </p:cNvPr>
          <p:cNvSpPr txBox="1"/>
          <p:nvPr/>
        </p:nvSpPr>
        <p:spPr>
          <a:xfrm>
            <a:off x="268941" y="1788777"/>
            <a:ext cx="7820810" cy="677108"/>
          </a:xfrm>
          <a:prstGeom prst="rect">
            <a:avLst/>
          </a:prstGeom>
          <a:noFill/>
        </p:spPr>
        <p:txBody>
          <a:bodyPr wrap="square">
            <a:spAutoFit/>
          </a:bodyPr>
          <a:lstStyle/>
          <a:p>
            <a:r>
              <a:rPr kumimoji="1" lang="en-US" altLang="zh-CN" sz="2000" b="1" dirty="0">
                <a:solidFill>
                  <a:schemeClr val="accent1">
                    <a:lumMod val="75000"/>
                  </a:schemeClr>
                </a:solidFill>
                <a:latin typeface="Times New Roman" panose="02020603050405020304" pitchFamily="18" charset="0"/>
                <a:cs typeface="Times New Roman" panose="02020603050405020304" pitchFamily="18" charset="0"/>
              </a:rPr>
              <a:t>Pseudo-Interacting Guided Branch: </a:t>
            </a:r>
            <a:r>
              <a:rPr kumimoji="1" lang="en-US" altLang="zh-CN" sz="1800" dirty="0">
                <a:latin typeface="Times New Roman" panose="02020603050405020304" pitchFamily="18" charset="0"/>
                <a:cs typeface="Times New Roman" panose="02020603050405020304" pitchFamily="18" charset="0"/>
              </a:rPr>
              <a:t>We describe how to select some confident seed points and how to apply selected points to detect the target object. </a:t>
            </a:r>
            <a:endParaRPr kumimoji="1" lang="zh-CN" alt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文本框 9">
                <a:extLst>
                  <a:ext uri="{FF2B5EF4-FFF2-40B4-BE49-F238E27FC236}">
                    <a16:creationId xmlns:a16="http://schemas.microsoft.com/office/drawing/2014/main" id="{C68EF43D-E008-5F43-A843-B878B489B68C}"/>
                  </a:ext>
                </a:extLst>
              </p:cNvPr>
              <p:cNvSpPr txBox="1"/>
              <p:nvPr/>
            </p:nvSpPr>
            <p:spPr>
              <a:xfrm>
                <a:off x="398033" y="2507069"/>
                <a:ext cx="8154295" cy="2376676"/>
              </a:xfrm>
              <a:prstGeom prst="rect">
                <a:avLst/>
              </a:prstGeom>
              <a:noFill/>
            </p:spPr>
            <p:txBody>
              <a:bodyPr wrap="square">
                <a:spAutoFit/>
              </a:bodyPr>
              <a:lstStyle/>
              <a:p>
                <a:r>
                  <a:rPr kumimoji="1" lang="en-US" altLang="zh-CN" sz="2000" dirty="0">
                    <a:solidFill>
                      <a:srgbClr val="00B050"/>
                    </a:solidFill>
                    <a:latin typeface="Times New Roman" panose="02020603050405020304" pitchFamily="18" charset="0"/>
                    <a:cs typeface="Times New Roman" panose="02020603050405020304" pitchFamily="18" charset="0"/>
                  </a:rPr>
                  <a:t>(1) Point Selection:</a:t>
                </a:r>
              </a:p>
              <a:p>
                <a:pPr marL="571500" indent="-571500">
                  <a:buFont typeface="Wingdings" pitchFamily="2" charset="2"/>
                  <a:buChar char="l"/>
                </a:pPr>
                <a:r>
                  <a:rPr kumimoji="1" lang="en-US" altLang="zh-CN" sz="1800" dirty="0">
                    <a:latin typeface="Times New Roman" panose="02020603050405020304" pitchFamily="18" charset="0"/>
                    <a:cs typeface="Times New Roman" panose="02020603050405020304" pitchFamily="18" charset="0"/>
                  </a:rPr>
                  <a:t>adopt a threshold </a:t>
                </a:r>
                <a14:m>
                  <m:oMath xmlns:m="http://schemas.openxmlformats.org/officeDocument/2006/math">
                    <m:sSub>
                      <m:sSubPr>
                        <m:ctrlPr>
                          <a:rPr kumimoji="1" lang="en-US" altLang="zh-CN" sz="1800" i="1" smtClean="0">
                            <a:latin typeface="Cambria Math" panose="02040503050406030204" pitchFamily="18" charset="0"/>
                            <a:cs typeface="Times New Roman" panose="02020603050405020304" pitchFamily="18" charset="0"/>
                          </a:rPr>
                        </m:ctrlPr>
                      </m:sSubPr>
                      <m:e>
                        <m:r>
                          <a:rPr kumimoji="1" lang="en-US" altLang="zh-CN" sz="1800" i="1" smtClean="0">
                            <a:latin typeface="Cambria Math" panose="02040503050406030204" pitchFamily="18" charset="0"/>
                            <a:ea typeface="Cambria Math" panose="02040503050406030204" pitchFamily="18" charset="0"/>
                            <a:cs typeface="Times New Roman" panose="02020603050405020304" pitchFamily="18" charset="0"/>
                          </a:rPr>
                          <m:t>𝜏</m:t>
                        </m:r>
                      </m:e>
                      <m:sub>
                        <m:r>
                          <a:rPr kumimoji="1" lang="en-US" altLang="zh-CN" sz="1800" b="0" i="1" smtClean="0">
                            <a:latin typeface="Cambria Math" panose="02040503050406030204" pitchFamily="18" charset="0"/>
                            <a:cs typeface="Times New Roman" panose="02020603050405020304" pitchFamily="18" charset="0"/>
                          </a:rPr>
                          <m:t>1</m:t>
                        </m:r>
                      </m:sub>
                    </m:sSub>
                  </m:oMath>
                </a14:m>
                <a:r>
                  <a:rPr kumimoji="1" lang="en-US" altLang="zh-CN" sz="1800" dirty="0">
                    <a:latin typeface="Times New Roman" panose="02020603050405020304" pitchFamily="18" charset="0"/>
                    <a:cs typeface="Times New Roman" panose="02020603050405020304" pitchFamily="18" charset="0"/>
                  </a:rPr>
                  <a:t> to filter out pixels with low probabilities and take the pixels with high probabilities in the probability map as the confident seed points.</a:t>
                </a:r>
              </a:p>
              <a:p>
                <a:pPr marL="571500" indent="-571500">
                  <a:buFont typeface="Wingdings" pitchFamily="2" charset="2"/>
                  <a:buChar char="l"/>
                </a:pPr>
                <a:r>
                  <a:rPr kumimoji="1" lang="en-US" altLang="zh-CN" sz="1800" dirty="0">
                    <a:latin typeface="Times New Roman" panose="02020603050405020304" pitchFamily="18" charset="0"/>
                    <a:cs typeface="Times New Roman" panose="02020603050405020304" pitchFamily="18" charset="0"/>
                  </a:rPr>
                  <a:t>apply a mean filter to the probability map with high probabilities and set the other threshold </a:t>
                </a:r>
                <a14:m>
                  <m:oMath xmlns:m="http://schemas.openxmlformats.org/officeDocument/2006/math">
                    <m:sSub>
                      <m:sSubPr>
                        <m:ctrlPr>
                          <a:rPr kumimoji="1" lang="en-US" altLang="zh-CN" sz="1800" i="1">
                            <a:latin typeface="Cambria Math" panose="02040503050406030204" pitchFamily="18" charset="0"/>
                            <a:cs typeface="Times New Roman" panose="02020603050405020304" pitchFamily="18" charset="0"/>
                          </a:rPr>
                        </m:ctrlPr>
                      </m:sSubPr>
                      <m:e>
                        <m:r>
                          <a:rPr kumimoji="1" lang="en-US" altLang="zh-CN" sz="1800" i="1">
                            <a:latin typeface="Cambria Math" panose="02040503050406030204" pitchFamily="18" charset="0"/>
                            <a:ea typeface="Cambria Math" panose="02040503050406030204" pitchFamily="18" charset="0"/>
                            <a:cs typeface="Times New Roman" panose="02020603050405020304" pitchFamily="18" charset="0"/>
                          </a:rPr>
                          <m:t>𝜏</m:t>
                        </m:r>
                      </m:e>
                      <m:sub>
                        <m:r>
                          <a:rPr kumimoji="1"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2</m:t>
                        </m:r>
                      </m:sub>
                    </m:sSub>
                  </m:oMath>
                </a14:m>
                <a:r>
                  <a:rPr kumimoji="1" lang="en-US" altLang="zh-CN" sz="1800" dirty="0">
                    <a:latin typeface="Times New Roman" panose="02020603050405020304" pitchFamily="18" charset="0"/>
                    <a:cs typeface="Times New Roman" panose="02020603050405020304" pitchFamily="18" charset="0"/>
                  </a:rPr>
                  <a:t> to filter out outliers.</a:t>
                </a:r>
              </a:p>
              <a:p>
                <a:pPr marL="571500" indent="-571500">
                  <a:buFont typeface="Wingdings" pitchFamily="2" charset="2"/>
                  <a:buChar char="l"/>
                </a:pPr>
                <a:endParaRPr kumimoji="1" lang="en-US" altLang="zh-CN" sz="1800" dirty="0">
                  <a:latin typeface="Times New Roman" panose="02020603050405020304" pitchFamily="18" charset="0"/>
                  <a:cs typeface="Times New Roman" panose="02020603050405020304" pitchFamily="18" charset="0"/>
                </a:endParaRPr>
              </a:p>
              <a:p>
                <a:pPr marL="571500" indent="-571500">
                  <a:buFont typeface="Wingdings" pitchFamily="2" charset="2"/>
                  <a:buChar char="l"/>
                </a:pPr>
                <a:r>
                  <a:rPr kumimoji="1" lang="en-US" altLang="zh-CN" sz="1800" dirty="0">
                    <a:latin typeface="Times New Roman" panose="02020603050405020304" pitchFamily="18" charset="0"/>
                    <a:cs typeface="Times New Roman" panose="02020603050405020304" pitchFamily="18" charset="0"/>
                  </a:rPr>
                  <a:t>randomly select confident points from </a:t>
                </a:r>
                <a14:m>
                  <m:oMath xmlns:m="http://schemas.openxmlformats.org/officeDocument/2006/math">
                    <m:sSub>
                      <m:sSubPr>
                        <m:ctrlPr>
                          <a:rPr lang="zh-CN" altLang="zh-CN" i="1"/>
                        </m:ctrlPr>
                      </m:sSubPr>
                      <m:e>
                        <m:acc>
                          <m:accPr>
                            <m:chr m:val="̂"/>
                            <m:ctrlPr>
                              <a:rPr lang="zh-CN" altLang="zh-CN" i="1"/>
                            </m:ctrlPr>
                          </m:accPr>
                          <m:e>
                            <m:r>
                              <a:rPr lang="en-US" altLang="zh-CN" i="1" smtClean="0"/>
                              <m:t>𝑃</m:t>
                            </m:r>
                          </m:e>
                        </m:acc>
                      </m:e>
                      <m:sub>
                        <m:sSub>
                          <m:sSubPr>
                            <m:ctrlPr>
                              <a:rPr lang="zh-CN" altLang="zh-CN" i="1"/>
                            </m:ctrlPr>
                          </m:sSubPr>
                          <m:e>
                            <m:r>
                              <a:rPr lang="en-US" altLang="zh-CN" i="1"/>
                              <m:t>𝑐</m:t>
                            </m:r>
                          </m:e>
                          <m:sub>
                            <m:r>
                              <a:rPr lang="en-US" altLang="zh-CN" i="1"/>
                              <m:t>1</m:t>
                            </m:r>
                          </m:sub>
                        </m:sSub>
                      </m:sub>
                    </m:sSub>
                  </m:oMath>
                </a14:m>
                <a:r>
                  <a:rPr lang="zh-CN" altLang="zh-CN" dirty="0">
                    <a:effectLst/>
                  </a:rPr>
                  <a:t> </a:t>
                </a:r>
                <a:r>
                  <a:rPr kumimoji="1" lang="en-US" altLang="zh-CN" sz="1800" dirty="0">
                    <a:latin typeface="Times New Roman" panose="02020603050405020304" pitchFamily="18" charset="0"/>
                    <a:cs typeface="Times New Roman" panose="02020603050405020304" pitchFamily="18" charset="0"/>
                  </a:rPr>
                  <a:t>and use </a:t>
                </a:r>
                <a14:m>
                  <m:oMath xmlns:m="http://schemas.openxmlformats.org/officeDocument/2006/math">
                    <m:r>
                      <a:rPr kumimoji="1" lang="en-US" altLang="zh-CN" sz="1800" b="0" i="1" smtClean="0">
                        <a:latin typeface="Cambria Math" panose="02040503050406030204" pitchFamily="18" charset="0"/>
                        <a:cs typeface="Times New Roman" panose="02020603050405020304" pitchFamily="18" charset="0"/>
                      </a:rPr>
                      <m:t>𝑃𝑜𝑖𝑛𝑡𝑠</m:t>
                    </m:r>
                    <m:r>
                      <a:rPr kumimoji="1" lang="en-US" altLang="zh-CN" sz="1800" b="0" i="1" smtClean="0">
                        <a:latin typeface="Cambria Math" panose="02040503050406030204" pitchFamily="18" charset="0"/>
                        <a:cs typeface="Times New Roman" panose="02020603050405020304" pitchFamily="18" charset="0"/>
                      </a:rPr>
                      <m:t>={</m:t>
                    </m:r>
                    <m:sSub>
                      <m:sSubPr>
                        <m:ctrlPr>
                          <a:rPr kumimoji="1" lang="en-US" altLang="zh-CN" sz="1800" b="0" i="1" smtClean="0">
                            <a:latin typeface="Cambria Math" panose="02040503050406030204" pitchFamily="18" charset="0"/>
                            <a:cs typeface="Times New Roman" panose="02020603050405020304" pitchFamily="18" charset="0"/>
                          </a:rPr>
                        </m:ctrlPr>
                      </m:sSubPr>
                      <m:e>
                        <m:r>
                          <a:rPr kumimoji="1" lang="en-US" altLang="zh-CN" sz="1800" b="0" i="1" smtClean="0">
                            <a:latin typeface="Cambria Math" panose="02040503050406030204" pitchFamily="18" charset="0"/>
                            <a:cs typeface="Times New Roman" panose="02020603050405020304" pitchFamily="18" charset="0"/>
                          </a:rPr>
                          <m:t>𝑝</m:t>
                        </m:r>
                      </m:e>
                      <m:sub>
                        <m:r>
                          <a:rPr kumimoji="1" lang="en-US" altLang="zh-CN" sz="1800" b="0" i="1" smtClean="0">
                            <a:latin typeface="Cambria Math" panose="02040503050406030204" pitchFamily="18" charset="0"/>
                            <a:cs typeface="Times New Roman" panose="02020603050405020304" pitchFamily="18" charset="0"/>
                          </a:rPr>
                          <m:t>1</m:t>
                        </m:r>
                      </m:sub>
                    </m:sSub>
                    <m:r>
                      <a:rPr kumimoji="1" lang="en-US" altLang="zh-CN" sz="1800" b="0" i="1" smtClean="0">
                        <a:latin typeface="Cambria Math" panose="02040503050406030204" pitchFamily="18" charset="0"/>
                        <a:cs typeface="Times New Roman" panose="02020603050405020304" pitchFamily="18" charset="0"/>
                      </a:rPr>
                      <m:t>, </m:t>
                    </m:r>
                    <m:sSub>
                      <m:sSubPr>
                        <m:ctrlPr>
                          <a:rPr kumimoji="1" lang="en-US" altLang="zh-CN" sz="1800" b="0" i="1" smtClean="0">
                            <a:latin typeface="Cambria Math" panose="02040503050406030204" pitchFamily="18" charset="0"/>
                            <a:cs typeface="Times New Roman" panose="02020603050405020304" pitchFamily="18" charset="0"/>
                          </a:rPr>
                        </m:ctrlPr>
                      </m:sSubPr>
                      <m:e>
                        <m:r>
                          <a:rPr kumimoji="1" lang="en-US" altLang="zh-CN" sz="1800" b="0" i="1" smtClean="0">
                            <a:latin typeface="Cambria Math" panose="02040503050406030204" pitchFamily="18" charset="0"/>
                            <a:cs typeface="Times New Roman" panose="02020603050405020304" pitchFamily="18" charset="0"/>
                          </a:rPr>
                          <m:t>𝑝</m:t>
                        </m:r>
                      </m:e>
                      <m:sub>
                        <m:r>
                          <a:rPr kumimoji="1" lang="en-US" altLang="zh-CN" sz="1800" b="0" i="1" smtClean="0">
                            <a:latin typeface="Cambria Math" panose="02040503050406030204" pitchFamily="18" charset="0"/>
                            <a:cs typeface="Times New Roman" panose="02020603050405020304" pitchFamily="18" charset="0"/>
                          </a:rPr>
                          <m:t>2</m:t>
                        </m:r>
                      </m:sub>
                    </m:sSub>
                    <m:r>
                      <a:rPr kumimoji="1" lang="en-US" altLang="zh-CN" sz="1800" b="0" i="1" smtClean="0">
                        <a:latin typeface="Cambria Math" panose="02040503050406030204" pitchFamily="18" charset="0"/>
                        <a:cs typeface="Times New Roman" panose="02020603050405020304" pitchFamily="18" charset="0"/>
                      </a:rPr>
                      <m:t>,…,</m:t>
                    </m:r>
                    <m:sSub>
                      <m:sSubPr>
                        <m:ctrlPr>
                          <a:rPr kumimoji="1" lang="en-US" altLang="zh-CN" sz="1800" b="0" i="1" smtClean="0">
                            <a:latin typeface="Cambria Math" panose="02040503050406030204" pitchFamily="18" charset="0"/>
                            <a:cs typeface="Times New Roman" panose="02020603050405020304" pitchFamily="18" charset="0"/>
                          </a:rPr>
                        </m:ctrlPr>
                      </m:sSubPr>
                      <m:e>
                        <m:r>
                          <a:rPr kumimoji="1" lang="en-US" altLang="zh-CN" sz="1800" b="0" i="1" smtClean="0">
                            <a:latin typeface="Cambria Math" panose="02040503050406030204" pitchFamily="18" charset="0"/>
                            <a:cs typeface="Times New Roman" panose="02020603050405020304" pitchFamily="18" charset="0"/>
                          </a:rPr>
                          <m:t>𝑝</m:t>
                        </m:r>
                      </m:e>
                      <m:sub>
                        <m:r>
                          <a:rPr kumimoji="1" lang="en-US" altLang="zh-CN" sz="1800" b="0" i="1" smtClean="0">
                            <a:latin typeface="Cambria Math" panose="02040503050406030204" pitchFamily="18" charset="0"/>
                            <a:cs typeface="Times New Roman" panose="02020603050405020304" pitchFamily="18" charset="0"/>
                          </a:rPr>
                          <m:t>𝑛</m:t>
                        </m:r>
                      </m:sub>
                    </m:sSub>
                    <m:r>
                      <a:rPr kumimoji="1" lang="en-US" altLang="zh-CN" sz="1800" b="0" i="1" smtClean="0">
                        <a:latin typeface="Cambria Math" panose="02040503050406030204" pitchFamily="18" charset="0"/>
                        <a:cs typeface="Times New Roman" panose="02020603050405020304" pitchFamily="18" charset="0"/>
                      </a:rPr>
                      <m:t>}</m:t>
                    </m:r>
                  </m:oMath>
                </a14:m>
                <a:r>
                  <a:rPr kumimoji="1" lang="en-US" altLang="zh-CN" sz="1800" dirty="0">
                    <a:latin typeface="Times New Roman" panose="02020603050405020304" pitchFamily="18" charset="0"/>
                    <a:cs typeface="Times New Roman" panose="02020603050405020304" pitchFamily="18" charset="0"/>
                  </a:rPr>
                  <a:t> to denote selected points set.</a:t>
                </a:r>
                <a:endParaRPr kumimoji="1" lang="zh-CN" altLang="en-US" sz="1800" dirty="0">
                  <a:latin typeface="Times New Roman" panose="02020603050405020304" pitchFamily="18" charset="0"/>
                  <a:cs typeface="Times New Roman" panose="02020603050405020304" pitchFamily="18" charset="0"/>
                </a:endParaRPr>
              </a:p>
            </p:txBody>
          </p:sp>
        </mc:Choice>
        <mc:Fallback>
          <p:sp>
            <p:nvSpPr>
              <p:cNvPr id="10" name="文本框 9">
                <a:extLst>
                  <a:ext uri="{FF2B5EF4-FFF2-40B4-BE49-F238E27FC236}">
                    <a16:creationId xmlns:a16="http://schemas.microsoft.com/office/drawing/2014/main" id="{C68EF43D-E008-5F43-A843-B878B489B68C}"/>
                  </a:ext>
                </a:extLst>
              </p:cNvPr>
              <p:cNvSpPr txBox="1">
                <a:spLocks noRot="1" noChangeAspect="1" noMove="1" noResize="1" noEditPoints="1" noAdjustHandles="1" noChangeArrowheads="1" noChangeShapeType="1" noTextEdit="1"/>
              </p:cNvSpPr>
              <p:nvPr/>
            </p:nvSpPr>
            <p:spPr>
              <a:xfrm>
                <a:off x="398033" y="2507069"/>
                <a:ext cx="8154295" cy="2376676"/>
              </a:xfrm>
              <a:prstGeom prst="rect">
                <a:avLst/>
              </a:prstGeom>
              <a:blipFill>
                <a:blip r:embed="rId3"/>
                <a:stretch>
                  <a:fillRect l="-778" t="-1596" r="-778" b="-3191"/>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6AF04966-1744-BC4F-B036-EBB5F905646F}"/>
              </a:ext>
            </a:extLst>
          </p:cNvPr>
          <p:cNvPicPr>
            <a:picLocks noChangeAspect="1"/>
          </p:cNvPicPr>
          <p:nvPr/>
        </p:nvPicPr>
        <p:blipFill>
          <a:blip r:embed="rId4"/>
          <a:stretch>
            <a:fillRect/>
          </a:stretch>
        </p:blipFill>
        <p:spPr>
          <a:xfrm>
            <a:off x="4633916" y="3854552"/>
            <a:ext cx="3918412" cy="374031"/>
          </a:xfrm>
          <a:prstGeom prst="rect">
            <a:avLst/>
          </a:prstGeom>
        </p:spPr>
      </p:pic>
    </p:spTree>
    <p:extLst>
      <p:ext uri="{BB962C8B-B14F-4D97-AF65-F5344CB8AC3E}">
        <p14:creationId xmlns:p14="http://schemas.microsoft.com/office/powerpoint/2010/main" val="1590889016"/>
      </p:ext>
    </p:extLst>
  </p:cSld>
  <p:clrMapOvr>
    <a:masterClrMapping/>
  </p:clrMapOvr>
  <mc:AlternateContent xmlns:mc="http://schemas.openxmlformats.org/markup-compatibility/2006">
    <mc:Choice xmlns:p14="http://schemas.microsoft.com/office/powerpoint/2010/main" Requires="p14">
      <p:transition spd="slow" p14:dur="2000" advTm="117268"/>
    </mc:Choice>
    <mc:Fallback>
      <p:transition spd="slow" advTm="11726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E8852F70-DDF1-9641-BE4E-09EA0D580142}"/>
              </a:ext>
            </a:extLst>
          </p:cNvPr>
          <p:cNvPicPr>
            <a:picLocks noChangeAspect="1"/>
          </p:cNvPicPr>
          <p:nvPr/>
        </p:nvPicPr>
        <p:blipFill>
          <a:blip r:embed="rId2"/>
          <a:stretch>
            <a:fillRect/>
          </a:stretch>
        </p:blipFill>
        <p:spPr>
          <a:xfrm>
            <a:off x="2897853" y="4014467"/>
            <a:ext cx="2515781" cy="365731"/>
          </a:xfrm>
          <a:prstGeom prst="rect">
            <a:avLst/>
          </a:prstGeom>
        </p:spPr>
      </p:pic>
      <p:sp>
        <p:nvSpPr>
          <p:cNvPr id="4" name="文本框 3">
            <a:extLst>
              <a:ext uri="{FF2B5EF4-FFF2-40B4-BE49-F238E27FC236}">
                <a16:creationId xmlns:a16="http://schemas.microsoft.com/office/drawing/2014/main" id="{313754C7-4CE0-F147-9DEF-3FCAE337C215}"/>
              </a:ext>
            </a:extLst>
          </p:cNvPr>
          <p:cNvSpPr txBox="1"/>
          <p:nvPr/>
        </p:nvSpPr>
        <p:spPr>
          <a:xfrm>
            <a:off x="0" y="0"/>
            <a:ext cx="9144000" cy="400110"/>
          </a:xfrm>
          <a:prstGeom prst="rect">
            <a:avLst/>
          </a:prstGeom>
          <a:solidFill>
            <a:srgbClr val="0070C0"/>
          </a:solidFill>
        </p:spPr>
        <p:txBody>
          <a:bodyPr wrap="square" rtlCol="0">
            <a:spAutoFit/>
          </a:bodyPr>
          <a:lstStyle/>
          <a:p>
            <a:r>
              <a:rPr kumimoji="1" lang="en-US" altLang="zh-CN"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Our Approach</a:t>
            </a:r>
            <a:endParaRPr kumimoji="1" lang="zh-CN" altLang="en-US"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9" name="图片 8">
            <a:extLst>
              <a:ext uri="{FF2B5EF4-FFF2-40B4-BE49-F238E27FC236}">
                <a16:creationId xmlns:a16="http://schemas.microsoft.com/office/drawing/2014/main" id="{4B37A8E0-7D12-4F45-ACBE-3FCD55031394}"/>
              </a:ext>
            </a:extLst>
          </p:cNvPr>
          <p:cNvPicPr>
            <a:picLocks noChangeAspect="1"/>
          </p:cNvPicPr>
          <p:nvPr/>
        </p:nvPicPr>
        <p:blipFill>
          <a:blip r:embed="rId3"/>
          <a:stretch>
            <a:fillRect/>
          </a:stretch>
        </p:blipFill>
        <p:spPr>
          <a:xfrm>
            <a:off x="628626" y="515275"/>
            <a:ext cx="7886747" cy="1064163"/>
          </a:xfrm>
          <a:prstGeom prst="rect">
            <a:avLst/>
          </a:prstGeom>
        </p:spPr>
      </p:pic>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F65B866D-9665-0548-8257-8B97BFD44060}"/>
                  </a:ext>
                </a:extLst>
              </p:cNvPr>
              <p:cNvSpPr txBox="1"/>
              <p:nvPr/>
            </p:nvSpPr>
            <p:spPr>
              <a:xfrm>
                <a:off x="362556" y="2099655"/>
                <a:ext cx="8566786" cy="2928815"/>
              </a:xfrm>
              <a:prstGeom prst="rect">
                <a:avLst/>
              </a:prstGeom>
              <a:noFill/>
            </p:spPr>
            <p:txBody>
              <a:bodyPr wrap="square">
                <a:spAutoFit/>
              </a:bodyPr>
              <a:lstStyle/>
              <a:p>
                <a:r>
                  <a:rPr kumimoji="1" lang="en-US" altLang="zh-CN" sz="2000" dirty="0">
                    <a:solidFill>
                      <a:srgbClr val="00B050"/>
                    </a:solidFill>
                    <a:latin typeface="Times New Roman" panose="02020603050405020304" pitchFamily="18" charset="0"/>
                    <a:cs typeface="Times New Roman" panose="02020603050405020304" pitchFamily="18" charset="0"/>
                  </a:rPr>
                  <a:t>(2) Position Encoding Module (PEM): </a:t>
                </a:r>
                <a:r>
                  <a:rPr kumimoji="1" lang="en-US" altLang="zh-CN" sz="1800" dirty="0">
                    <a:latin typeface="Times New Roman" panose="02020603050405020304" pitchFamily="18" charset="0"/>
                    <a:cs typeface="Times New Roman" panose="02020603050405020304" pitchFamily="18" charset="0"/>
                  </a:rPr>
                  <a:t>focus on the area around selected seed points because that selected confident seed points can indicate the location of the target object.</a:t>
                </a:r>
              </a:p>
              <a:p>
                <a:pPr marL="457200" indent="-457200">
                  <a:buFont typeface="Wingdings" pitchFamily="2" charset="2"/>
                  <a:buChar char="l"/>
                </a:pPr>
                <a:r>
                  <a:rPr kumimoji="1" lang="en-US" altLang="zh-CN" sz="1800" dirty="0">
                    <a:latin typeface="Times New Roman" panose="02020603050405020304" pitchFamily="18" charset="0"/>
                    <a:cs typeface="Times New Roman" panose="02020603050405020304" pitchFamily="18" charset="0"/>
                  </a:rPr>
                  <a:t>produce a position mask </a:t>
                </a:r>
                <a14:m>
                  <m:oMath xmlns:m="http://schemas.openxmlformats.org/officeDocument/2006/math">
                    <m:r>
                      <m:rPr>
                        <m:sty m:val="p"/>
                      </m:rPr>
                      <a:rPr kumimoji="1" lang="en-US" altLang="zh-CN" sz="1800" b="0" i="0" smtClean="0">
                        <a:latin typeface="Cambria Math" panose="02040503050406030204" pitchFamily="18" charset="0"/>
                        <a:ea typeface="Cambria Math" panose="02040503050406030204" pitchFamily="18" charset="0"/>
                        <a:cs typeface="Times New Roman" panose="02020603050405020304" pitchFamily="18" charset="0"/>
                      </a:rPr>
                      <m:t>L</m:t>
                    </m:r>
                    <m:r>
                      <a:rPr kumimoji="1"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kumimoji="1"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kumimoji="1"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ℛ</m:t>
                        </m:r>
                      </m:e>
                      <m:sup>
                        <m:r>
                          <a:rPr kumimoji="1"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h</m:t>
                        </m:r>
                        <m:r>
                          <a:rPr kumimoji="1"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m:t>
                        </m:r>
                        <m:r>
                          <a:rPr kumimoji="1"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𝑤</m:t>
                        </m:r>
                      </m:sup>
                    </m:sSup>
                  </m:oMath>
                </a14:m>
                <a:r>
                  <a:rPr kumimoji="1" lang="en-US" altLang="zh-CN" sz="1800" dirty="0">
                    <a:latin typeface="Times New Roman" panose="02020603050405020304" pitchFamily="18" charset="0"/>
                    <a:cs typeface="Times New Roman" panose="02020603050405020304" pitchFamily="18" charset="0"/>
                  </a:rPr>
                  <a:t>, where the value is one on the coordinates of all selected points and the value of all other points is zero. </a:t>
                </a:r>
              </a:p>
              <a:p>
                <a:pPr marL="457200" indent="-457200">
                  <a:buFont typeface="Wingdings" pitchFamily="2" charset="2"/>
                  <a:buChar char="l"/>
                </a:pPr>
                <a:endParaRPr kumimoji="1" lang="en-US" altLang="zh-CN" sz="1800" dirty="0">
                  <a:latin typeface="Times New Roman" panose="02020603050405020304" pitchFamily="18" charset="0"/>
                  <a:cs typeface="Times New Roman" panose="02020603050405020304" pitchFamily="18" charset="0"/>
                </a:endParaRPr>
              </a:p>
              <a:p>
                <a:pPr marL="457200" indent="-457200">
                  <a:buFont typeface="Wingdings" pitchFamily="2" charset="2"/>
                  <a:buChar char="l"/>
                </a:pPr>
                <a:r>
                  <a:rPr kumimoji="1" lang="en-US" altLang="zh-CN" sz="1800" dirty="0">
                    <a:latin typeface="Times New Roman" panose="02020603050405020304" pitchFamily="18" charset="0"/>
                    <a:cs typeface="Times New Roman" panose="02020603050405020304" pitchFamily="18" charset="0"/>
                  </a:rPr>
                  <a:t>employ a </a:t>
                </a:r>
                <a14:m>
                  <m:oMath xmlns:m="http://schemas.openxmlformats.org/officeDocument/2006/math">
                    <m:r>
                      <a:rPr kumimoji="1" lang="en-US" altLang="zh-CN" sz="1800" b="0" i="1" smtClean="0">
                        <a:latin typeface="Cambria Math" panose="02040503050406030204" pitchFamily="18" charset="0"/>
                        <a:cs typeface="Times New Roman" panose="02020603050405020304" pitchFamily="18" charset="0"/>
                      </a:rPr>
                      <m:t>3</m:t>
                    </m:r>
                    <m:r>
                      <a:rPr kumimoji="1"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×3</m:t>
                    </m:r>
                  </m:oMath>
                </a14:m>
                <a:r>
                  <a:rPr kumimoji="1" lang="en-US" altLang="zh-CN" sz="1800" dirty="0">
                    <a:latin typeface="Times New Roman" panose="02020603050405020304" pitchFamily="18" charset="0"/>
                    <a:cs typeface="Times New Roman" panose="02020603050405020304" pitchFamily="18" charset="0"/>
                  </a:rPr>
                  <a:t> convolutional layer with filters </a:t>
                </a:r>
                <a14:m>
                  <m:oMath xmlns:m="http://schemas.openxmlformats.org/officeDocument/2006/math">
                    <m:r>
                      <a:rPr kumimoji="1" lang="en-US" altLang="zh-CN" sz="1800" b="0" i="1" smtClean="0">
                        <a:latin typeface="Cambria Math" panose="02040503050406030204" pitchFamily="18" charset="0"/>
                        <a:cs typeface="Times New Roman" panose="02020603050405020304" pitchFamily="18" charset="0"/>
                      </a:rPr>
                      <m:t>𝑑</m:t>
                    </m:r>
                  </m:oMath>
                </a14:m>
                <a:r>
                  <a:rPr kumimoji="1" lang="en-US" altLang="zh-CN" sz="1800" dirty="0">
                    <a:latin typeface="Times New Roman" panose="02020603050405020304" pitchFamily="18" charset="0"/>
                    <a:cs typeface="Times New Roman" panose="02020603050405020304" pitchFamily="18" charset="0"/>
                  </a:rPr>
                  <a:t> to </a:t>
                </a:r>
                <a14:m>
                  <m:oMath xmlns:m="http://schemas.openxmlformats.org/officeDocument/2006/math">
                    <m:r>
                      <a:rPr kumimoji="1" lang="en-US" altLang="zh-CN" sz="1800" b="0" i="1" smtClean="0">
                        <a:latin typeface="Cambria Math" panose="02040503050406030204" pitchFamily="18" charset="0"/>
                        <a:cs typeface="Times New Roman" panose="02020603050405020304" pitchFamily="18" charset="0"/>
                      </a:rPr>
                      <m:t>𝐿</m:t>
                    </m:r>
                  </m:oMath>
                </a14:m>
                <a:r>
                  <a:rPr kumimoji="1" lang="en-US" altLang="zh-CN" sz="1800" dirty="0">
                    <a:latin typeface="Times New Roman" panose="02020603050405020304" pitchFamily="18" charset="0"/>
                    <a:cs typeface="Times New Roman" panose="02020603050405020304" pitchFamily="18" charset="0"/>
                  </a:rPr>
                  <a:t> to encode its position information to high dimensional space.</a:t>
                </a:r>
              </a:p>
              <a:p>
                <a:pPr marL="457200" indent="-457200">
                  <a:buFont typeface="Wingdings" pitchFamily="2" charset="2"/>
                  <a:buChar char="l"/>
                </a:pPr>
                <a:endParaRPr kumimoji="1" lang="en-US" altLang="zh-CN" sz="1800" dirty="0">
                  <a:latin typeface="Times New Roman" panose="02020603050405020304" pitchFamily="18" charset="0"/>
                  <a:cs typeface="Times New Roman" panose="02020603050405020304" pitchFamily="18" charset="0"/>
                </a:endParaRPr>
              </a:p>
              <a:p>
                <a:pPr marL="457200" indent="-457200">
                  <a:buFont typeface="Wingdings" pitchFamily="2" charset="2"/>
                  <a:buChar char="l"/>
                </a:pPr>
                <a:r>
                  <a:rPr kumimoji="1" lang="en-US" altLang="zh-CN" sz="1800" dirty="0">
                    <a:latin typeface="Times New Roman" panose="02020603050405020304" pitchFamily="18" charset="0"/>
                    <a:cs typeface="Times New Roman" panose="02020603050405020304" pitchFamily="18" charset="0"/>
                  </a:rPr>
                  <a:t>merge the position maps and query feature maps </a:t>
                </a:r>
                <a14:m>
                  <m:oMath xmlns:m="http://schemas.openxmlformats.org/officeDocument/2006/math">
                    <m:sSup>
                      <m:sSupPr>
                        <m:ctrlPr>
                          <a:rPr kumimoji="1" lang="en-US" altLang="zh-CN" sz="1800" i="1" smtClean="0">
                            <a:latin typeface="Cambria Math" panose="02040503050406030204" pitchFamily="18" charset="0"/>
                            <a:cs typeface="Times New Roman" panose="02020603050405020304" pitchFamily="18" charset="0"/>
                          </a:rPr>
                        </m:ctrlPr>
                      </m:sSupPr>
                      <m:e>
                        <m:r>
                          <a:rPr kumimoji="1" lang="en-US" altLang="zh-CN" sz="1800" b="0" i="1" smtClean="0">
                            <a:latin typeface="Cambria Math" panose="02040503050406030204" pitchFamily="18" charset="0"/>
                            <a:cs typeface="Times New Roman" panose="02020603050405020304" pitchFamily="18" charset="0"/>
                          </a:rPr>
                          <m:t>𝐹</m:t>
                        </m:r>
                      </m:e>
                      <m:sup>
                        <m:r>
                          <a:rPr kumimoji="1" lang="en-US" altLang="zh-CN" sz="1800" b="0" i="1" smtClean="0">
                            <a:latin typeface="Cambria Math" panose="02040503050406030204" pitchFamily="18" charset="0"/>
                            <a:cs typeface="Times New Roman" panose="02020603050405020304" pitchFamily="18" charset="0"/>
                          </a:rPr>
                          <m:t>𝑞</m:t>
                        </m:r>
                      </m:sup>
                    </m:sSup>
                  </m:oMath>
                </a14:m>
                <a:r>
                  <a:rPr kumimoji="1" lang="en-US" altLang="zh-CN" sz="1800" dirty="0">
                    <a:latin typeface="Times New Roman" panose="02020603050405020304" pitchFamily="18" charset="0"/>
                    <a:cs typeface="Times New Roman" panose="02020603050405020304" pitchFamily="18" charset="0"/>
                  </a:rPr>
                  <a:t> by element-wise multiplication.</a:t>
                </a:r>
              </a:p>
              <a:p>
                <a:pPr marL="457200" indent="-457200">
                  <a:buFont typeface="Wingdings" pitchFamily="2" charset="2"/>
                  <a:buChar char="l"/>
                </a:pPr>
                <a:endParaRPr kumimoji="1" lang="zh-CN" altLang="en-US" sz="2000" dirty="0">
                  <a:latin typeface="Times New Roman" panose="02020603050405020304" pitchFamily="18" charset="0"/>
                  <a:cs typeface="Times New Roman" panose="02020603050405020304" pitchFamily="18" charset="0"/>
                </a:endParaRPr>
              </a:p>
            </p:txBody>
          </p:sp>
        </mc:Choice>
        <mc:Fallback>
          <p:sp>
            <p:nvSpPr>
              <p:cNvPr id="12" name="文本框 11">
                <a:extLst>
                  <a:ext uri="{FF2B5EF4-FFF2-40B4-BE49-F238E27FC236}">
                    <a16:creationId xmlns:a16="http://schemas.microsoft.com/office/drawing/2014/main" id="{F65B866D-9665-0548-8257-8B97BFD44060}"/>
                  </a:ext>
                </a:extLst>
              </p:cNvPr>
              <p:cNvSpPr txBox="1">
                <a:spLocks noRot="1" noChangeAspect="1" noMove="1" noResize="1" noEditPoints="1" noAdjustHandles="1" noChangeArrowheads="1" noChangeShapeType="1" noTextEdit="1"/>
              </p:cNvSpPr>
              <p:nvPr/>
            </p:nvSpPr>
            <p:spPr>
              <a:xfrm>
                <a:off x="362556" y="2099655"/>
                <a:ext cx="8566786" cy="2928815"/>
              </a:xfrm>
              <a:prstGeom prst="rect">
                <a:avLst/>
              </a:prstGeom>
              <a:blipFill>
                <a:blip r:embed="rId4"/>
                <a:stretch>
                  <a:fillRect l="-740" t="-1299"/>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8E1EDE9A-1C5F-1845-9D88-D085F2810B61}"/>
              </a:ext>
            </a:extLst>
          </p:cNvPr>
          <p:cNvPicPr>
            <a:picLocks noChangeAspect="1"/>
          </p:cNvPicPr>
          <p:nvPr/>
        </p:nvPicPr>
        <p:blipFill>
          <a:blip r:embed="rId5"/>
          <a:stretch>
            <a:fillRect/>
          </a:stretch>
        </p:blipFill>
        <p:spPr>
          <a:xfrm>
            <a:off x="3023331" y="3260989"/>
            <a:ext cx="2390303" cy="337896"/>
          </a:xfrm>
          <a:prstGeom prst="rect">
            <a:avLst/>
          </a:prstGeom>
        </p:spPr>
      </p:pic>
      <p:pic>
        <p:nvPicPr>
          <p:cNvPr id="15" name="图片 14">
            <a:extLst>
              <a:ext uri="{FF2B5EF4-FFF2-40B4-BE49-F238E27FC236}">
                <a16:creationId xmlns:a16="http://schemas.microsoft.com/office/drawing/2014/main" id="{3BAFCA8B-B7D2-2644-AB09-909B2FF91BB3}"/>
              </a:ext>
            </a:extLst>
          </p:cNvPr>
          <p:cNvPicPr>
            <a:picLocks noChangeAspect="1"/>
          </p:cNvPicPr>
          <p:nvPr/>
        </p:nvPicPr>
        <p:blipFill>
          <a:blip r:embed="rId6"/>
          <a:stretch>
            <a:fillRect/>
          </a:stretch>
        </p:blipFill>
        <p:spPr>
          <a:xfrm>
            <a:off x="2897853" y="4680749"/>
            <a:ext cx="1600200" cy="381000"/>
          </a:xfrm>
          <a:prstGeom prst="rect">
            <a:avLst/>
          </a:prstGeom>
        </p:spPr>
      </p:pic>
      <p:sp>
        <p:nvSpPr>
          <p:cNvPr id="3" name="文本框 2">
            <a:extLst>
              <a:ext uri="{FF2B5EF4-FFF2-40B4-BE49-F238E27FC236}">
                <a16:creationId xmlns:a16="http://schemas.microsoft.com/office/drawing/2014/main" id="{B2AFCEBD-E41D-7B44-AAB0-81E8BC5FFB00}"/>
              </a:ext>
            </a:extLst>
          </p:cNvPr>
          <p:cNvSpPr txBox="1"/>
          <p:nvPr/>
        </p:nvSpPr>
        <p:spPr>
          <a:xfrm>
            <a:off x="2640170" y="1594922"/>
            <a:ext cx="5151549" cy="369332"/>
          </a:xfrm>
          <a:prstGeom prst="rect">
            <a:avLst/>
          </a:prstGeom>
          <a:noFill/>
        </p:spPr>
        <p:txBody>
          <a:bodyPr wrap="square" rtlCol="0">
            <a:spAutoFit/>
          </a:bodyPr>
          <a:lstStyle/>
          <a:p>
            <a:r>
              <a:rPr kumimoji="1" lang="en-US" altLang="zh-CN" b="1" dirty="0">
                <a:latin typeface="Times New Roman" panose="02020603050405020304" pitchFamily="18" charset="0"/>
                <a:cs typeface="Times New Roman" panose="02020603050405020304" pitchFamily="18" charset="0"/>
              </a:rPr>
              <a:t>Figure 4: </a:t>
            </a:r>
            <a:r>
              <a:rPr lang="en" altLang="zh-CN" dirty="0">
                <a:latin typeface="Times New Roman" panose="02020603050405020304" pitchFamily="18" charset="0"/>
                <a:cs typeface="Times New Roman" panose="02020603050405020304" pitchFamily="18" charset="0"/>
              </a:rPr>
              <a:t>Illustration of point selection. </a:t>
            </a:r>
          </a:p>
        </p:txBody>
      </p:sp>
    </p:spTree>
    <p:extLst>
      <p:ext uri="{BB962C8B-B14F-4D97-AF65-F5344CB8AC3E}">
        <p14:creationId xmlns:p14="http://schemas.microsoft.com/office/powerpoint/2010/main" val="65863150"/>
      </p:ext>
    </p:extLst>
  </p:cSld>
  <p:clrMapOvr>
    <a:masterClrMapping/>
  </p:clrMapOvr>
  <mc:AlternateContent xmlns:mc="http://schemas.openxmlformats.org/markup-compatibility/2006">
    <mc:Choice xmlns:p14="http://schemas.microsoft.com/office/powerpoint/2010/main" Requires="p14">
      <p:transition spd="slow" p14:dur="2000" advTm="75403"/>
    </mc:Choice>
    <mc:Fallback>
      <p:transition spd="slow" advTm="7540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13754C7-4CE0-F147-9DEF-3FCAE337C215}"/>
              </a:ext>
            </a:extLst>
          </p:cNvPr>
          <p:cNvSpPr txBox="1"/>
          <p:nvPr/>
        </p:nvSpPr>
        <p:spPr>
          <a:xfrm>
            <a:off x="0" y="0"/>
            <a:ext cx="9144000" cy="400110"/>
          </a:xfrm>
          <a:prstGeom prst="rect">
            <a:avLst/>
          </a:prstGeom>
          <a:solidFill>
            <a:srgbClr val="0070C0"/>
          </a:solidFill>
        </p:spPr>
        <p:txBody>
          <a:bodyPr wrap="square" rtlCol="0">
            <a:spAutoFit/>
          </a:bodyPr>
          <a:lstStyle/>
          <a:p>
            <a:r>
              <a:rPr kumimoji="1" lang="en-US" altLang="zh-CN"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Our Approach</a:t>
            </a:r>
            <a:endParaRPr kumimoji="1" lang="zh-CN" altLang="en-US"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文本框 8">
            <a:extLst>
              <a:ext uri="{FF2B5EF4-FFF2-40B4-BE49-F238E27FC236}">
                <a16:creationId xmlns:a16="http://schemas.microsoft.com/office/drawing/2014/main" id="{A208A2CA-B3C1-304B-931D-A53BCBA73C25}"/>
              </a:ext>
            </a:extLst>
          </p:cNvPr>
          <p:cNvSpPr txBox="1"/>
          <p:nvPr/>
        </p:nvSpPr>
        <p:spPr>
          <a:xfrm>
            <a:off x="28280" y="475028"/>
            <a:ext cx="9115720" cy="1231106"/>
          </a:xfrm>
          <a:prstGeom prst="rect">
            <a:avLst/>
          </a:prstGeom>
          <a:noFill/>
        </p:spPr>
        <p:txBody>
          <a:bodyPr wrap="square">
            <a:spAutoFit/>
          </a:bodyPr>
          <a:lstStyle/>
          <a:p>
            <a:r>
              <a:rPr kumimoji="1" lang="en-US" altLang="zh-CN" sz="2000" dirty="0">
                <a:solidFill>
                  <a:srgbClr val="00B050"/>
                </a:solidFill>
                <a:latin typeface="Times New Roman" panose="02020603050405020304" pitchFamily="18" charset="0"/>
                <a:cs typeface="Times New Roman" panose="02020603050405020304" pitchFamily="18" charset="0"/>
              </a:rPr>
              <a:t>(3) Mask Encoding Module (MEM):</a:t>
            </a:r>
            <a:r>
              <a:rPr kumimoji="1" lang="en-US" altLang="zh-CN" sz="1800" dirty="0">
                <a:latin typeface="Times New Roman" panose="02020603050405020304" pitchFamily="18" charset="0"/>
                <a:cs typeface="Times New Roman" panose="02020603050405020304" pitchFamily="18" charset="0"/>
              </a:rPr>
              <a:t> exploit the prior information and reduce the influence of initial mask errors, where the initial mask is a good prior information, but there always exist some segmentation errors, especially at the edge of the object or the area where the background is similar to the foreground. </a:t>
            </a:r>
          </a:p>
        </p:txBody>
      </p:sp>
      <p:sp>
        <p:nvSpPr>
          <p:cNvPr id="13" name="文本框 12">
            <a:extLst>
              <a:ext uri="{FF2B5EF4-FFF2-40B4-BE49-F238E27FC236}">
                <a16:creationId xmlns:a16="http://schemas.microsoft.com/office/drawing/2014/main" id="{88FC82D6-4EF5-7B4F-9CA5-A036C081092D}"/>
              </a:ext>
            </a:extLst>
          </p:cNvPr>
          <p:cNvSpPr txBox="1"/>
          <p:nvPr/>
        </p:nvSpPr>
        <p:spPr>
          <a:xfrm>
            <a:off x="5730567" y="2023101"/>
            <a:ext cx="3413433" cy="1754326"/>
          </a:xfrm>
          <a:prstGeom prst="rect">
            <a:avLst/>
          </a:prstGeom>
          <a:noFill/>
        </p:spPr>
        <p:txBody>
          <a:bodyPr wrap="square">
            <a:spAutoFit/>
          </a:bodyPr>
          <a:lstStyle/>
          <a:p>
            <a:r>
              <a:rPr lang="en" altLang="zh-CN" sz="1800" b="1" dirty="0">
                <a:latin typeface="Times New Roman" panose="02020603050405020304" pitchFamily="18" charset="0"/>
                <a:cs typeface="Times New Roman" panose="02020603050405020304" pitchFamily="18" charset="0"/>
              </a:rPr>
              <a:t>Figure 5: </a:t>
            </a:r>
            <a:r>
              <a:rPr lang="en" altLang="zh-CN" dirty="0">
                <a:latin typeface="Times New Roman" panose="02020603050405020304" pitchFamily="18" charset="0"/>
                <a:cs typeface="Times New Roman" panose="02020603050405020304" pitchFamily="18" charset="0"/>
              </a:rPr>
              <a:t>Illustration of </a:t>
            </a:r>
            <a:r>
              <a:rPr lang="en" altLang="zh-CN" sz="1800" dirty="0">
                <a:latin typeface="Times New Roman" panose="02020603050405020304" pitchFamily="18" charset="0"/>
                <a:cs typeface="Times New Roman" panose="02020603050405020304" pitchFamily="18" charset="0"/>
              </a:rPr>
              <a:t>wrong initial segmentation. (f) support images; (g) query images; (h) ground truth of query images; (k) the results of </a:t>
            </a:r>
            <a:r>
              <a:rPr lang="en" altLang="zh-CN" sz="1800" dirty="0" err="1">
                <a:latin typeface="Times New Roman" panose="02020603050405020304" pitchFamily="18" charset="0"/>
                <a:cs typeface="Times New Roman" panose="02020603050405020304" pitchFamily="18" charset="0"/>
              </a:rPr>
              <a:t>PIGNet</a:t>
            </a:r>
            <a:r>
              <a:rPr lang="en" altLang="zh-CN" sz="1800" dirty="0">
                <a:latin typeface="Times New Roman" panose="02020603050405020304" pitchFamily="18" charset="0"/>
                <a:cs typeface="Times New Roman" panose="02020603050405020304" pitchFamily="18" charset="0"/>
              </a:rPr>
              <a:t>; (</a:t>
            </a:r>
            <a:r>
              <a:rPr lang="en" altLang="zh-CN" sz="1800" dirty="0" err="1">
                <a:latin typeface="Times New Roman" panose="02020603050405020304" pitchFamily="18" charset="0"/>
                <a:cs typeface="Times New Roman" panose="02020603050405020304" pitchFamily="18" charset="0"/>
              </a:rPr>
              <a:t>i</a:t>
            </a:r>
            <a:r>
              <a:rPr lang="en" altLang="zh-CN" sz="1800" dirty="0">
                <a:latin typeface="Times New Roman" panose="02020603050405020304" pitchFamily="18" charset="0"/>
                <a:cs typeface="Times New Roman" panose="02020603050405020304" pitchFamily="18" charset="0"/>
              </a:rPr>
              <a:t>) initial masks; (j) selected points.</a:t>
            </a:r>
            <a:endParaRPr kumimoji="1" lang="en-US" altLang="zh-CN" sz="1800"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2AF6EFFF-F045-1A49-916D-E14CF1F84BF3}"/>
              </a:ext>
            </a:extLst>
          </p:cNvPr>
          <p:cNvPicPr>
            <a:picLocks noChangeAspect="1"/>
          </p:cNvPicPr>
          <p:nvPr/>
        </p:nvPicPr>
        <p:blipFill>
          <a:blip r:embed="rId2"/>
          <a:stretch>
            <a:fillRect/>
          </a:stretch>
        </p:blipFill>
        <p:spPr>
          <a:xfrm>
            <a:off x="204880" y="1706134"/>
            <a:ext cx="5435535" cy="3178778"/>
          </a:xfrm>
          <a:prstGeom prst="rect">
            <a:avLst/>
          </a:prstGeom>
        </p:spPr>
      </p:pic>
    </p:spTree>
    <p:extLst>
      <p:ext uri="{BB962C8B-B14F-4D97-AF65-F5344CB8AC3E}">
        <p14:creationId xmlns:p14="http://schemas.microsoft.com/office/powerpoint/2010/main" val="2037015714"/>
      </p:ext>
    </p:extLst>
  </p:cSld>
  <p:clrMapOvr>
    <a:masterClrMapping/>
  </p:clrMapOvr>
  <mc:AlternateContent xmlns:mc="http://schemas.openxmlformats.org/markup-compatibility/2006">
    <mc:Choice xmlns:p14="http://schemas.microsoft.com/office/powerpoint/2010/main" Requires="p14">
      <p:transition spd="slow" p14:dur="2000" advTm="45112"/>
    </mc:Choice>
    <mc:Fallback>
      <p:transition spd="slow" advTm="4511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7C371442-64FB-A64E-8690-4BC8A3FE2FDD}"/>
              </a:ext>
            </a:extLst>
          </p:cNvPr>
          <p:cNvPicPr>
            <a:picLocks noChangeAspect="1"/>
          </p:cNvPicPr>
          <p:nvPr/>
        </p:nvPicPr>
        <p:blipFill>
          <a:blip r:embed="rId2"/>
          <a:stretch>
            <a:fillRect/>
          </a:stretch>
        </p:blipFill>
        <p:spPr>
          <a:xfrm>
            <a:off x="3394327" y="1469745"/>
            <a:ext cx="2885433" cy="370503"/>
          </a:xfrm>
          <a:prstGeom prst="rect">
            <a:avLst/>
          </a:prstGeom>
        </p:spPr>
      </p:pic>
      <p:sp>
        <p:nvSpPr>
          <p:cNvPr id="4" name="文本框 3">
            <a:extLst>
              <a:ext uri="{FF2B5EF4-FFF2-40B4-BE49-F238E27FC236}">
                <a16:creationId xmlns:a16="http://schemas.microsoft.com/office/drawing/2014/main" id="{313754C7-4CE0-F147-9DEF-3FCAE337C215}"/>
              </a:ext>
            </a:extLst>
          </p:cNvPr>
          <p:cNvSpPr txBox="1"/>
          <p:nvPr/>
        </p:nvSpPr>
        <p:spPr>
          <a:xfrm>
            <a:off x="0" y="0"/>
            <a:ext cx="9144000" cy="400110"/>
          </a:xfrm>
          <a:prstGeom prst="rect">
            <a:avLst/>
          </a:prstGeom>
          <a:solidFill>
            <a:srgbClr val="0070C0"/>
          </a:solidFill>
        </p:spPr>
        <p:txBody>
          <a:bodyPr wrap="square" rtlCol="0">
            <a:spAutoFit/>
          </a:bodyPr>
          <a:lstStyle/>
          <a:p>
            <a:r>
              <a:rPr kumimoji="1" lang="en-US" altLang="zh-CN"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Our Approach</a:t>
            </a:r>
            <a:endParaRPr kumimoji="1" lang="zh-CN" altLang="en-US"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C8B3C260-8CA3-B741-A9CC-CFE9A203F228}"/>
                  </a:ext>
                </a:extLst>
              </p:cNvPr>
              <p:cNvSpPr txBox="1"/>
              <p:nvPr/>
            </p:nvSpPr>
            <p:spPr>
              <a:xfrm>
                <a:off x="389237" y="595764"/>
                <a:ext cx="8371704" cy="3281732"/>
              </a:xfrm>
              <a:prstGeom prst="rect">
                <a:avLst/>
              </a:prstGeom>
              <a:noFill/>
            </p:spPr>
            <p:txBody>
              <a:bodyPr wrap="square">
                <a:spAutoFit/>
              </a:bodyPr>
              <a:lstStyle/>
              <a:p>
                <a:pPr marL="457200" indent="-457200">
                  <a:buFont typeface="Wingdings" pitchFamily="2" charset="2"/>
                  <a:buChar char="l"/>
                </a:pPr>
                <a:r>
                  <a:rPr kumimoji="1" lang="en-US" altLang="zh-CN" sz="1800" dirty="0">
                    <a:latin typeface="Times New Roman" panose="02020603050405020304" pitchFamily="18" charset="0"/>
                    <a:cs typeface="Times New Roman" panose="02020603050405020304" pitchFamily="18" charset="0"/>
                  </a:rPr>
                  <a:t>get a new mask </a:t>
                </a:r>
                <a14:m>
                  <m:oMath xmlns:m="http://schemas.openxmlformats.org/officeDocument/2006/math">
                    <m:r>
                      <m:rPr>
                        <m:sty m:val="p"/>
                      </m:rPr>
                      <a:rPr kumimoji="1" lang="en-US" altLang="zh-CN" sz="1800" dirty="0" smtClean="0">
                        <a:latin typeface="Cambria Math" panose="02040503050406030204" pitchFamily="18" charset="0"/>
                        <a:ea typeface="Cambria Math" panose="02040503050406030204" pitchFamily="18" charset="0"/>
                        <a:cs typeface="Times New Roman" panose="02020603050405020304" pitchFamily="18" charset="0"/>
                      </a:rPr>
                      <m:t>M</m:t>
                    </m:r>
                    <m:r>
                      <a:rPr kumimoji="1" lang="en-US" altLang="zh-CN" sz="1800" i="1">
                        <a:latin typeface="Cambria Math" panose="02040503050406030204" pitchFamily="18" charset="0"/>
                        <a:ea typeface="Cambria Math" panose="02040503050406030204" pitchFamily="18" charset="0"/>
                        <a:cs typeface="Times New Roman" panose="02020603050405020304" pitchFamily="18" charset="0"/>
                      </a:rPr>
                      <m:t>∈</m:t>
                    </m:r>
                    <m:sSup>
                      <m:sSupPr>
                        <m:ctrlPr>
                          <a:rPr kumimoji="1" lang="en-US" altLang="zh-CN" sz="1800" i="1">
                            <a:latin typeface="Cambria Math" panose="02040503050406030204" pitchFamily="18" charset="0"/>
                            <a:ea typeface="Cambria Math" panose="02040503050406030204" pitchFamily="18" charset="0"/>
                            <a:cs typeface="Times New Roman" panose="02020603050405020304" pitchFamily="18" charset="0"/>
                          </a:rPr>
                        </m:ctrlPr>
                      </m:sSupPr>
                      <m:e>
                        <m:r>
                          <a:rPr kumimoji="1" lang="en-US" altLang="zh-CN" sz="1800" i="1">
                            <a:latin typeface="Cambria Math" panose="02040503050406030204" pitchFamily="18" charset="0"/>
                            <a:ea typeface="Cambria Math" panose="02040503050406030204" pitchFamily="18" charset="0"/>
                            <a:cs typeface="Times New Roman" panose="02020603050405020304" pitchFamily="18" charset="0"/>
                          </a:rPr>
                          <m:t>ℛ</m:t>
                        </m:r>
                      </m:e>
                      <m:sup>
                        <m:r>
                          <a:rPr kumimoji="1" lang="en-US" altLang="zh-CN" sz="1800" i="1">
                            <a:latin typeface="Cambria Math" panose="02040503050406030204" pitchFamily="18" charset="0"/>
                            <a:ea typeface="Cambria Math" panose="02040503050406030204" pitchFamily="18" charset="0"/>
                            <a:cs typeface="Times New Roman" panose="02020603050405020304" pitchFamily="18" charset="0"/>
                          </a:rPr>
                          <m:t>h</m:t>
                        </m:r>
                        <m:r>
                          <a:rPr kumimoji="1" lang="en-US" altLang="zh-CN" sz="1800" i="1">
                            <a:latin typeface="Cambria Math" panose="02040503050406030204" pitchFamily="18" charset="0"/>
                            <a:ea typeface="Cambria Math" panose="02040503050406030204" pitchFamily="18" charset="0"/>
                            <a:cs typeface="Times New Roman" panose="02020603050405020304" pitchFamily="18" charset="0"/>
                          </a:rPr>
                          <m:t>×</m:t>
                        </m:r>
                        <m:r>
                          <a:rPr kumimoji="1" lang="en-US" altLang="zh-CN" sz="1800" i="1">
                            <a:latin typeface="Cambria Math" panose="02040503050406030204" pitchFamily="18" charset="0"/>
                            <a:ea typeface="Cambria Math" panose="02040503050406030204" pitchFamily="18" charset="0"/>
                            <a:cs typeface="Times New Roman" panose="02020603050405020304" pitchFamily="18" charset="0"/>
                          </a:rPr>
                          <m:t>𝑤</m:t>
                        </m:r>
                      </m:sup>
                    </m:sSup>
                  </m:oMath>
                </a14:m>
                <a:r>
                  <a:rPr kumimoji="1" lang="en-US" altLang="zh-CN" sz="1800" dirty="0">
                    <a:latin typeface="Times New Roman" panose="02020603050405020304" pitchFamily="18" charset="0"/>
                    <a:cs typeface="Times New Roman" panose="02020603050405020304" pitchFamily="18" charset="0"/>
                  </a:rPr>
                  <a:t> by filtering the probability map </a:t>
                </a:r>
                <a14:m>
                  <m:oMath xmlns:m="http://schemas.openxmlformats.org/officeDocument/2006/math">
                    <m:sSub>
                      <m:sSubPr>
                        <m:ctrlPr>
                          <a:rPr kumimoji="1" lang="en-US" altLang="zh-CN" sz="1800" i="1">
                            <a:latin typeface="Cambria Math" panose="02040503050406030204" pitchFamily="18" charset="0"/>
                            <a:cs typeface="Times New Roman" panose="02020603050405020304" pitchFamily="18" charset="0"/>
                          </a:rPr>
                        </m:ctrlPr>
                      </m:sSubPr>
                      <m:e>
                        <m:r>
                          <a:rPr kumimoji="1" lang="en-US" altLang="zh-CN" sz="1800" i="1">
                            <a:latin typeface="Cambria Math" panose="02040503050406030204" pitchFamily="18" charset="0"/>
                            <a:cs typeface="Times New Roman" panose="02020603050405020304" pitchFamily="18" charset="0"/>
                          </a:rPr>
                          <m:t>𝑃</m:t>
                        </m:r>
                      </m:e>
                      <m:sub>
                        <m:sSub>
                          <m:sSubPr>
                            <m:ctrlPr>
                              <a:rPr kumimoji="1" lang="en-US" altLang="zh-CN" sz="1800" i="1" smtClean="0">
                                <a:latin typeface="Cambria Math" panose="02040503050406030204" pitchFamily="18" charset="0"/>
                                <a:cs typeface="Times New Roman" panose="02020603050405020304" pitchFamily="18" charset="0"/>
                              </a:rPr>
                            </m:ctrlPr>
                          </m:sSubPr>
                          <m:e>
                            <m:r>
                              <a:rPr kumimoji="1" lang="en-US" altLang="zh-CN" sz="1800" b="0" i="1" smtClean="0">
                                <a:latin typeface="Cambria Math" panose="02040503050406030204" pitchFamily="18" charset="0"/>
                                <a:cs typeface="Times New Roman" panose="02020603050405020304" pitchFamily="18" charset="0"/>
                              </a:rPr>
                              <m:t>𝑐</m:t>
                            </m:r>
                          </m:e>
                          <m:sub>
                            <m:r>
                              <a:rPr kumimoji="1" lang="en-US" altLang="zh-CN" sz="1800" b="0" i="1" smtClean="0">
                                <a:latin typeface="Cambria Math" panose="02040503050406030204" pitchFamily="18" charset="0"/>
                                <a:cs typeface="Times New Roman" panose="02020603050405020304" pitchFamily="18" charset="0"/>
                              </a:rPr>
                              <m:t>1</m:t>
                            </m:r>
                          </m:sub>
                        </m:sSub>
                      </m:sub>
                    </m:sSub>
                  </m:oMath>
                </a14:m>
                <a:r>
                  <a:rPr kumimoji="1" lang="en-US" altLang="zh-CN" sz="1800" dirty="0">
                    <a:latin typeface="Times New Roman" panose="02020603050405020304" pitchFamily="18" charset="0"/>
                    <a:cs typeface="Times New Roman" panose="02020603050405020304" pitchFamily="18" charset="0"/>
                  </a:rPr>
                  <a:t> with a threshold </a:t>
                </a:r>
                <a14:m>
                  <m:oMath xmlns:m="http://schemas.openxmlformats.org/officeDocument/2006/math">
                    <m:sSub>
                      <m:sSubPr>
                        <m:ctrlPr>
                          <a:rPr kumimoji="1" lang="en-US" altLang="zh-CN" sz="1800" i="1">
                            <a:latin typeface="Cambria Math" panose="02040503050406030204" pitchFamily="18" charset="0"/>
                            <a:cs typeface="Times New Roman" panose="02020603050405020304" pitchFamily="18" charset="0"/>
                          </a:rPr>
                        </m:ctrlPr>
                      </m:sSubPr>
                      <m:e>
                        <m:r>
                          <a:rPr kumimoji="1" lang="en-US" altLang="zh-CN" sz="1800" i="1">
                            <a:latin typeface="Cambria Math" panose="02040503050406030204" pitchFamily="18" charset="0"/>
                            <a:ea typeface="Cambria Math" panose="02040503050406030204" pitchFamily="18" charset="0"/>
                            <a:cs typeface="Times New Roman" panose="02020603050405020304" pitchFamily="18" charset="0"/>
                          </a:rPr>
                          <m:t>𝜏</m:t>
                        </m:r>
                      </m:e>
                      <m:sub>
                        <m:r>
                          <a:rPr kumimoji="1"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3</m:t>
                        </m:r>
                      </m:sub>
                    </m:sSub>
                  </m:oMath>
                </a14:m>
                <a:r>
                  <a:rPr kumimoji="1" lang="en-US" altLang="zh-CN" sz="1800" dirty="0">
                    <a:latin typeface="Times New Roman" panose="02020603050405020304" pitchFamily="18" charset="0"/>
                    <a:cs typeface="Times New Roman" panose="02020603050405020304" pitchFamily="18" charset="0"/>
                  </a:rPr>
                  <a:t> .</a:t>
                </a:r>
              </a:p>
              <a:p>
                <a:pPr marL="457200" indent="-457200">
                  <a:buFont typeface="Wingdings" pitchFamily="2" charset="2"/>
                  <a:buChar char="l"/>
                </a:pPr>
                <a:r>
                  <a:rPr kumimoji="1" lang="en-US" altLang="zh-CN" sz="1800" dirty="0">
                    <a:latin typeface="Times New Roman" panose="02020603050405020304" pitchFamily="18" charset="0"/>
                    <a:cs typeface="Times New Roman" panose="02020603050405020304" pitchFamily="18" charset="0"/>
                  </a:rPr>
                  <a:t>adopt a </a:t>
                </a:r>
                <a14:m>
                  <m:oMath xmlns:m="http://schemas.openxmlformats.org/officeDocument/2006/math">
                    <m:r>
                      <a:rPr kumimoji="1" lang="en-US" altLang="zh-CN" sz="1800" i="1">
                        <a:latin typeface="Cambria Math" panose="02040503050406030204" pitchFamily="18" charset="0"/>
                        <a:cs typeface="Times New Roman" panose="02020603050405020304" pitchFamily="18" charset="0"/>
                      </a:rPr>
                      <m:t>3</m:t>
                    </m:r>
                    <m:r>
                      <a:rPr kumimoji="1" lang="en-US" altLang="zh-CN" sz="1800" i="1">
                        <a:latin typeface="Cambria Math" panose="02040503050406030204" pitchFamily="18" charset="0"/>
                        <a:ea typeface="Cambria Math" panose="02040503050406030204" pitchFamily="18" charset="0"/>
                        <a:cs typeface="Times New Roman" panose="02020603050405020304" pitchFamily="18" charset="0"/>
                      </a:rPr>
                      <m:t>×3</m:t>
                    </m:r>
                  </m:oMath>
                </a14:m>
                <a:r>
                  <a:rPr kumimoji="1" lang="en-US" altLang="zh-CN" sz="1800" dirty="0">
                    <a:latin typeface="Times New Roman" panose="02020603050405020304" pitchFamily="18" charset="0"/>
                    <a:cs typeface="Times New Roman" panose="02020603050405020304" pitchFamily="18" charset="0"/>
                  </a:rPr>
                  <a:t> convolutional layer with filters </a:t>
                </a:r>
                <a14:m>
                  <m:oMath xmlns:m="http://schemas.openxmlformats.org/officeDocument/2006/math">
                    <m:r>
                      <a:rPr kumimoji="1" lang="en-US" altLang="zh-CN" sz="1800" i="1">
                        <a:latin typeface="Cambria Math" panose="02040503050406030204" pitchFamily="18" charset="0"/>
                        <a:cs typeface="Times New Roman" panose="02020603050405020304" pitchFamily="18" charset="0"/>
                      </a:rPr>
                      <m:t>𝑑</m:t>
                    </m:r>
                  </m:oMath>
                </a14:m>
                <a:r>
                  <a:rPr kumimoji="1" lang="en-US" altLang="zh-CN" sz="1800" dirty="0">
                    <a:latin typeface="Times New Roman" panose="02020603050405020304" pitchFamily="18" charset="0"/>
                    <a:cs typeface="Times New Roman" panose="02020603050405020304" pitchFamily="18" charset="0"/>
                  </a:rPr>
                  <a:t> to </a:t>
                </a:r>
                <a14:m>
                  <m:oMath xmlns:m="http://schemas.openxmlformats.org/officeDocument/2006/math">
                    <m:r>
                      <m:rPr>
                        <m:sty m:val="p"/>
                      </m:rPr>
                      <a:rPr kumimoji="1" lang="en-US" altLang="zh-CN" sz="1800" dirty="0">
                        <a:latin typeface="Cambria Math" panose="02040503050406030204" pitchFamily="18" charset="0"/>
                        <a:ea typeface="Cambria Math" panose="02040503050406030204" pitchFamily="18" charset="0"/>
                        <a:cs typeface="Times New Roman" panose="02020603050405020304" pitchFamily="18" charset="0"/>
                      </a:rPr>
                      <m:t>M</m:t>
                    </m:r>
                  </m:oMath>
                </a14:m>
                <a:r>
                  <a:rPr kumimoji="1" lang="en-US" altLang="zh-CN" sz="1800" dirty="0">
                    <a:latin typeface="Times New Roman" panose="02020603050405020304" pitchFamily="18" charset="0"/>
                    <a:cs typeface="Times New Roman" panose="02020603050405020304" pitchFamily="18" charset="0"/>
                  </a:rPr>
                  <a:t> to encode the information of the initial mask to high dimensional space.</a:t>
                </a:r>
              </a:p>
              <a:p>
                <a:pPr marL="457200" indent="-457200">
                  <a:buFont typeface="Wingdings" pitchFamily="2" charset="2"/>
                  <a:buChar char="l"/>
                </a:pPr>
                <a:endParaRPr kumimoji="1" lang="en-US" altLang="zh-CN" sz="1800" dirty="0">
                  <a:latin typeface="Times New Roman" panose="02020603050405020304" pitchFamily="18" charset="0"/>
                  <a:cs typeface="Times New Roman" panose="02020603050405020304" pitchFamily="18" charset="0"/>
                </a:endParaRPr>
              </a:p>
              <a:p>
                <a:pPr marL="457200" indent="-457200">
                  <a:buFont typeface="Wingdings" pitchFamily="2" charset="2"/>
                  <a:buChar char="l"/>
                </a:pPr>
                <a:r>
                  <a:rPr kumimoji="1" lang="en-US" altLang="zh-CN" sz="1800" dirty="0">
                    <a:latin typeface="Times New Roman" panose="02020603050405020304" pitchFamily="18" charset="0"/>
                    <a:cs typeface="Times New Roman" panose="02020603050405020304" pitchFamily="18" charset="0"/>
                  </a:rPr>
                  <a:t>concatenate the results of the position encoding module and mask encoding module together and combine the masked global support feature maps </a:t>
                </a:r>
                <a14:m>
                  <m:oMath xmlns:m="http://schemas.openxmlformats.org/officeDocument/2006/math">
                    <m:sSup>
                      <m:sSupPr>
                        <m:ctrlPr>
                          <a:rPr kumimoji="1" lang="en-US" altLang="zh-CN" sz="1800" i="1" smtClean="0">
                            <a:latin typeface="Cambria Math" panose="02040503050406030204" pitchFamily="18" charset="0"/>
                            <a:ea typeface="Cambria Math" panose="02040503050406030204" pitchFamily="18" charset="0"/>
                            <a:cs typeface="Times New Roman" panose="02020603050405020304" pitchFamily="18" charset="0"/>
                          </a:rPr>
                        </m:ctrlPr>
                      </m:sSupPr>
                      <m:e>
                        <m:r>
                          <a:rPr kumimoji="1"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𝑉</m:t>
                        </m:r>
                      </m:e>
                      <m:sup>
                        <m:r>
                          <a:rPr kumimoji="1"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𝑠</m:t>
                        </m:r>
                      </m:sup>
                    </m:sSup>
                    <m:r>
                      <a:rPr kumimoji="1" lang="en-US" altLang="zh-CN" sz="1800" i="1">
                        <a:latin typeface="Cambria Math" panose="02040503050406030204" pitchFamily="18" charset="0"/>
                        <a:ea typeface="Cambria Math" panose="02040503050406030204" pitchFamily="18" charset="0"/>
                        <a:cs typeface="Times New Roman" panose="02020603050405020304" pitchFamily="18" charset="0"/>
                      </a:rPr>
                      <m:t>∈</m:t>
                    </m:r>
                    <m:sSup>
                      <m:sSupPr>
                        <m:ctrlPr>
                          <a:rPr kumimoji="1" lang="en-US" altLang="zh-CN" sz="1800" i="1">
                            <a:latin typeface="Cambria Math" panose="02040503050406030204" pitchFamily="18" charset="0"/>
                            <a:ea typeface="Cambria Math" panose="02040503050406030204" pitchFamily="18" charset="0"/>
                            <a:cs typeface="Times New Roman" panose="02020603050405020304" pitchFamily="18" charset="0"/>
                          </a:rPr>
                        </m:ctrlPr>
                      </m:sSupPr>
                      <m:e>
                        <m:r>
                          <a:rPr kumimoji="1" lang="en-US" altLang="zh-CN" sz="1800" i="1">
                            <a:latin typeface="Cambria Math" panose="02040503050406030204" pitchFamily="18" charset="0"/>
                            <a:ea typeface="Cambria Math" panose="02040503050406030204" pitchFamily="18" charset="0"/>
                            <a:cs typeface="Times New Roman" panose="02020603050405020304" pitchFamily="18" charset="0"/>
                          </a:rPr>
                          <m:t>ℛ</m:t>
                        </m:r>
                      </m:e>
                      <m:sup>
                        <m:r>
                          <a:rPr kumimoji="1" lang="en-US" altLang="zh-CN" sz="1800" i="1">
                            <a:latin typeface="Cambria Math" panose="02040503050406030204" pitchFamily="18" charset="0"/>
                            <a:ea typeface="Cambria Math" panose="02040503050406030204" pitchFamily="18" charset="0"/>
                            <a:cs typeface="Times New Roman" panose="02020603050405020304" pitchFamily="18" charset="0"/>
                          </a:rPr>
                          <m:t>h</m:t>
                        </m:r>
                        <m:r>
                          <a:rPr kumimoji="1" lang="en-US" altLang="zh-CN" sz="1800" i="1">
                            <a:latin typeface="Cambria Math" panose="02040503050406030204" pitchFamily="18" charset="0"/>
                            <a:ea typeface="Cambria Math" panose="02040503050406030204" pitchFamily="18" charset="0"/>
                            <a:cs typeface="Times New Roman" panose="02020603050405020304" pitchFamily="18" charset="0"/>
                          </a:rPr>
                          <m:t>×</m:t>
                        </m:r>
                        <m:r>
                          <a:rPr kumimoji="1" lang="en-US" altLang="zh-CN" sz="1800" i="1">
                            <a:latin typeface="Cambria Math" panose="02040503050406030204" pitchFamily="18" charset="0"/>
                            <a:ea typeface="Cambria Math" panose="02040503050406030204" pitchFamily="18" charset="0"/>
                            <a:cs typeface="Times New Roman" panose="02020603050405020304" pitchFamily="18" charset="0"/>
                          </a:rPr>
                          <m:t>𝑤</m:t>
                        </m:r>
                        <m:r>
                          <a:rPr kumimoji="1" lang="en-US" altLang="zh-CN" sz="1800" i="1" smtClean="0">
                            <a:latin typeface="Cambria Math" panose="02040503050406030204" pitchFamily="18" charset="0"/>
                            <a:ea typeface="Cambria Math" panose="02040503050406030204" pitchFamily="18" charset="0"/>
                            <a:cs typeface="Times New Roman" panose="02020603050405020304" pitchFamily="18" charset="0"/>
                          </a:rPr>
                          <m:t>×</m:t>
                        </m:r>
                        <m:r>
                          <a:rPr kumimoji="1"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𝑑</m:t>
                        </m:r>
                      </m:sup>
                    </m:sSup>
                  </m:oMath>
                </a14:m>
                <a:r>
                  <a:rPr kumimoji="1" lang="en-US" altLang="zh-CN" sz="1800" dirty="0">
                    <a:latin typeface="Times New Roman" panose="02020603050405020304" pitchFamily="18" charset="0"/>
                    <a:cs typeface="Times New Roman" panose="02020603050405020304" pitchFamily="18" charset="0"/>
                  </a:rPr>
                  <a:t> with query feature maps </a:t>
                </a:r>
                <a14:m>
                  <m:oMath xmlns:m="http://schemas.openxmlformats.org/officeDocument/2006/math">
                    <m:sSup>
                      <m:sSupPr>
                        <m:ctrlPr>
                          <a:rPr kumimoji="1" lang="en-US" altLang="zh-CN" sz="1800" i="1">
                            <a:latin typeface="Cambria Math" panose="02040503050406030204" pitchFamily="18" charset="0"/>
                            <a:ea typeface="Cambria Math" panose="02040503050406030204" pitchFamily="18" charset="0"/>
                            <a:cs typeface="Times New Roman" panose="02020603050405020304" pitchFamily="18" charset="0"/>
                          </a:rPr>
                        </m:ctrlPr>
                      </m:sSupPr>
                      <m:e>
                        <m:r>
                          <a:rPr kumimoji="1"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𝐹</m:t>
                        </m:r>
                      </m:e>
                      <m:sup>
                        <m:r>
                          <a:rPr kumimoji="1"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𝑞</m:t>
                        </m:r>
                      </m:sup>
                    </m:sSup>
                  </m:oMath>
                </a14:m>
                <a:r>
                  <a:rPr kumimoji="1" lang="en-US" altLang="zh-CN" sz="1800" dirty="0">
                    <a:latin typeface="Times New Roman" panose="02020603050405020304" pitchFamily="18" charset="0"/>
                    <a:cs typeface="Times New Roman" panose="02020603050405020304" pitchFamily="18" charset="0"/>
                  </a:rPr>
                  <a:t> and merged feature maps </a:t>
                </a:r>
                <a14:m>
                  <m:oMath xmlns:m="http://schemas.openxmlformats.org/officeDocument/2006/math">
                    <m:sSubSup>
                      <m:sSubSupPr>
                        <m:ctrlPr>
                          <a:rPr kumimoji="1" lang="en-US" altLang="zh-CN" sz="1800" i="1" smtClean="0">
                            <a:latin typeface="Cambria Math" panose="02040503050406030204" pitchFamily="18" charset="0"/>
                            <a:cs typeface="Times New Roman" panose="02020603050405020304" pitchFamily="18" charset="0"/>
                          </a:rPr>
                        </m:ctrlPr>
                      </m:sSubSupPr>
                      <m:e>
                        <m:r>
                          <a:rPr kumimoji="1" lang="en-US" altLang="zh-CN" sz="1800" b="0" i="1" smtClean="0">
                            <a:latin typeface="Cambria Math" panose="02040503050406030204" pitchFamily="18" charset="0"/>
                            <a:cs typeface="Times New Roman" panose="02020603050405020304" pitchFamily="18" charset="0"/>
                          </a:rPr>
                          <m:t>𝐹</m:t>
                        </m:r>
                      </m:e>
                      <m:sub>
                        <m:r>
                          <a:rPr kumimoji="1" lang="en-US" altLang="zh-CN" sz="1800" b="0" i="1" smtClean="0">
                            <a:latin typeface="Cambria Math" panose="02040503050406030204" pitchFamily="18" charset="0"/>
                            <a:cs typeface="Times New Roman" panose="02020603050405020304" pitchFamily="18" charset="0"/>
                          </a:rPr>
                          <m:t>𝑙𝑝</m:t>
                        </m:r>
                      </m:sub>
                      <m:sup>
                        <m:r>
                          <a:rPr kumimoji="1" lang="en-US" altLang="zh-CN" sz="1800" b="0" i="1" smtClean="0">
                            <a:latin typeface="Cambria Math" panose="02040503050406030204" pitchFamily="18" charset="0"/>
                            <a:cs typeface="Times New Roman" panose="02020603050405020304" pitchFamily="18" charset="0"/>
                          </a:rPr>
                          <m:t>𝑞</m:t>
                        </m:r>
                      </m:sup>
                    </m:sSubSup>
                  </m:oMath>
                </a14:m>
                <a:r>
                  <a:rPr kumimoji="1" lang="en-US" altLang="zh-CN" sz="1800" dirty="0">
                    <a:latin typeface="Times New Roman" panose="02020603050405020304" pitchFamily="18" charset="0"/>
                    <a:cs typeface="Times New Roman" panose="02020603050405020304" pitchFamily="18" charset="0"/>
                  </a:rPr>
                  <a:t> together to get a concatenated feature maps </a:t>
                </a:r>
                <a14:m>
                  <m:oMath xmlns:m="http://schemas.openxmlformats.org/officeDocument/2006/math">
                    <m:sSubSup>
                      <m:sSubSupPr>
                        <m:ctrlPr>
                          <a:rPr kumimoji="1" lang="en-US" altLang="zh-CN" sz="1800" i="1">
                            <a:latin typeface="Cambria Math" panose="02040503050406030204" pitchFamily="18" charset="0"/>
                            <a:cs typeface="Times New Roman" panose="02020603050405020304" pitchFamily="18" charset="0"/>
                          </a:rPr>
                        </m:ctrlPr>
                      </m:sSubSupPr>
                      <m:e>
                        <m:r>
                          <a:rPr kumimoji="1" lang="en-US" altLang="zh-CN" sz="1800" i="1">
                            <a:latin typeface="Cambria Math" panose="02040503050406030204" pitchFamily="18" charset="0"/>
                            <a:cs typeface="Times New Roman" panose="02020603050405020304" pitchFamily="18" charset="0"/>
                          </a:rPr>
                          <m:t>𝐹</m:t>
                        </m:r>
                      </m:e>
                      <m:sub>
                        <m:r>
                          <a:rPr kumimoji="1" lang="en-US" altLang="zh-CN" sz="1800" b="0" i="1" smtClean="0">
                            <a:latin typeface="Cambria Math" panose="02040503050406030204" pitchFamily="18" charset="0"/>
                            <a:cs typeface="Times New Roman" panose="02020603050405020304" pitchFamily="18" charset="0"/>
                          </a:rPr>
                          <m:t>𝑐𝑎𝑡</m:t>
                        </m:r>
                      </m:sub>
                      <m:sup>
                        <m:r>
                          <a:rPr kumimoji="1" lang="en-US" altLang="zh-CN" sz="1800" i="1">
                            <a:latin typeface="Cambria Math" panose="02040503050406030204" pitchFamily="18" charset="0"/>
                            <a:cs typeface="Times New Roman" panose="02020603050405020304" pitchFamily="18" charset="0"/>
                          </a:rPr>
                          <m:t>𝑞</m:t>
                        </m:r>
                      </m:sup>
                    </m:sSubSup>
                  </m:oMath>
                </a14:m>
                <a:r>
                  <a:rPr kumimoji="1" lang="en-US" altLang="zh-CN" sz="1800" dirty="0">
                    <a:latin typeface="Times New Roman" panose="02020603050405020304" pitchFamily="18" charset="0"/>
                    <a:cs typeface="Times New Roman" panose="02020603050405020304" pitchFamily="18" charset="0"/>
                  </a:rPr>
                  <a:t>.</a:t>
                </a:r>
              </a:p>
              <a:p>
                <a:pPr marL="457200" indent="-457200">
                  <a:buFont typeface="Wingdings" pitchFamily="2" charset="2"/>
                  <a:buChar char="l"/>
                </a:pPr>
                <a:endParaRPr kumimoji="1" lang="en-US" altLang="zh-CN" sz="1800" dirty="0">
                  <a:latin typeface="Times New Roman" panose="02020603050405020304" pitchFamily="18" charset="0"/>
                  <a:cs typeface="Times New Roman" panose="02020603050405020304" pitchFamily="18" charset="0"/>
                </a:endParaRPr>
              </a:p>
              <a:p>
                <a:pPr marL="457200" indent="-457200">
                  <a:buFont typeface="Wingdings" pitchFamily="2" charset="2"/>
                  <a:buChar char="l"/>
                </a:pPr>
                <a:r>
                  <a:rPr kumimoji="1" lang="en-US" altLang="zh-CN" dirty="0">
                    <a:latin typeface="Times New Roman" panose="02020603050405020304" pitchFamily="18" charset="0"/>
                    <a:cs typeface="Times New Roman" panose="02020603050405020304" pitchFamily="18" charset="0"/>
                  </a:rPr>
                  <a:t>t</a:t>
                </a:r>
                <a:r>
                  <a:rPr kumimoji="1" lang="en-US" altLang="zh-CN" sz="1800" dirty="0">
                    <a:latin typeface="Times New Roman" panose="02020603050405020304" pitchFamily="18" charset="0"/>
                    <a:cs typeface="Times New Roman" panose="02020603050405020304" pitchFamily="18" charset="0"/>
                  </a:rPr>
                  <a:t>ake the concatenated feature maps </a:t>
                </a:r>
                <a14:m>
                  <m:oMath xmlns:m="http://schemas.openxmlformats.org/officeDocument/2006/math">
                    <m:sSubSup>
                      <m:sSubSupPr>
                        <m:ctrlPr>
                          <a:rPr kumimoji="1" lang="en-US" altLang="zh-CN" sz="1800" i="1">
                            <a:latin typeface="Cambria Math" panose="02040503050406030204" pitchFamily="18" charset="0"/>
                            <a:cs typeface="Times New Roman" panose="02020603050405020304" pitchFamily="18" charset="0"/>
                          </a:rPr>
                        </m:ctrlPr>
                      </m:sSubSupPr>
                      <m:e>
                        <m:r>
                          <a:rPr kumimoji="1" lang="en-US" altLang="zh-CN" sz="1800" i="1">
                            <a:latin typeface="Cambria Math" panose="02040503050406030204" pitchFamily="18" charset="0"/>
                            <a:cs typeface="Times New Roman" panose="02020603050405020304" pitchFamily="18" charset="0"/>
                          </a:rPr>
                          <m:t>𝐹</m:t>
                        </m:r>
                      </m:e>
                      <m:sub>
                        <m:r>
                          <a:rPr kumimoji="1" lang="en-US" altLang="zh-CN" sz="1800" i="1">
                            <a:latin typeface="Cambria Math" panose="02040503050406030204" pitchFamily="18" charset="0"/>
                            <a:cs typeface="Times New Roman" panose="02020603050405020304" pitchFamily="18" charset="0"/>
                          </a:rPr>
                          <m:t>𝑐𝑎𝑡</m:t>
                        </m:r>
                      </m:sub>
                      <m:sup>
                        <m:r>
                          <a:rPr kumimoji="1" lang="en-US" altLang="zh-CN" sz="1800" i="1">
                            <a:latin typeface="Cambria Math" panose="02040503050406030204" pitchFamily="18" charset="0"/>
                            <a:cs typeface="Times New Roman" panose="02020603050405020304" pitchFamily="18" charset="0"/>
                          </a:rPr>
                          <m:t>𝑞</m:t>
                        </m:r>
                      </m:sup>
                    </m:sSubSup>
                  </m:oMath>
                </a14:m>
                <a:r>
                  <a:rPr kumimoji="1" lang="en-US" altLang="zh-CN" sz="1800" dirty="0">
                    <a:latin typeface="Times New Roman" panose="02020603050405020304" pitchFamily="18" charset="0"/>
                    <a:cs typeface="Times New Roman" panose="02020603050405020304" pitchFamily="18" charset="0"/>
                  </a:rPr>
                  <a:t> and initial mask as the inputs of the Decoder to get the final prediction </a:t>
                </a:r>
                <a14:m>
                  <m:oMath xmlns:m="http://schemas.openxmlformats.org/officeDocument/2006/math">
                    <m:sSup>
                      <m:sSupPr>
                        <m:ctrlPr>
                          <a:rPr kumimoji="1" lang="en-US" altLang="zh-CN" sz="1800" i="1">
                            <a:latin typeface="Cambria Math" panose="02040503050406030204" pitchFamily="18" charset="0"/>
                            <a:ea typeface="Cambria Math" panose="02040503050406030204" pitchFamily="18" charset="0"/>
                            <a:cs typeface="Times New Roman" panose="02020603050405020304" pitchFamily="18" charset="0"/>
                          </a:rPr>
                        </m:ctrlPr>
                      </m:sSupPr>
                      <m:e>
                        <m:r>
                          <a:rPr kumimoji="1"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𝑃</m:t>
                        </m:r>
                      </m:e>
                      <m:sup>
                        <m:r>
                          <a:rPr kumimoji="1" lang="en-US" altLang="zh-CN" sz="1800" i="1">
                            <a:latin typeface="Cambria Math" panose="02040503050406030204" pitchFamily="18" charset="0"/>
                            <a:ea typeface="Cambria Math" panose="02040503050406030204" pitchFamily="18" charset="0"/>
                            <a:cs typeface="Times New Roman" panose="02020603050405020304" pitchFamily="18" charset="0"/>
                          </a:rPr>
                          <m:t>𝑞</m:t>
                        </m:r>
                      </m:sup>
                    </m:sSup>
                    <m:r>
                      <a:rPr kumimoji="1" lang="en-US" altLang="zh-CN" sz="1800" b="0" i="0" smtClean="0">
                        <a:latin typeface="Cambria Math" panose="02040503050406030204" pitchFamily="18" charset="0"/>
                        <a:ea typeface="Cambria Math" panose="02040503050406030204" pitchFamily="18" charset="0"/>
                        <a:cs typeface="Times New Roman" panose="02020603050405020304" pitchFamily="18" charset="0"/>
                      </a:rPr>
                      <m:t>.</m:t>
                    </m:r>
                  </m:oMath>
                </a14:m>
                <a:endParaRPr kumimoji="1" lang="en-US" altLang="zh-CN" sz="1800" dirty="0">
                  <a:latin typeface="Times New Roman" panose="02020603050405020304" pitchFamily="18" charset="0"/>
                  <a:cs typeface="Times New Roman" panose="02020603050405020304" pitchFamily="18" charset="0"/>
                </a:endParaRPr>
              </a:p>
            </p:txBody>
          </p:sp>
        </mc:Choice>
        <mc:Fallback>
          <p:sp>
            <p:nvSpPr>
              <p:cNvPr id="9" name="文本框 8">
                <a:extLst>
                  <a:ext uri="{FF2B5EF4-FFF2-40B4-BE49-F238E27FC236}">
                    <a16:creationId xmlns:a16="http://schemas.microsoft.com/office/drawing/2014/main" id="{C8B3C260-8CA3-B741-A9CC-CFE9A203F228}"/>
                  </a:ext>
                </a:extLst>
              </p:cNvPr>
              <p:cNvSpPr txBox="1">
                <a:spLocks noRot="1" noChangeAspect="1" noMove="1" noResize="1" noEditPoints="1" noAdjustHandles="1" noChangeArrowheads="1" noChangeShapeType="1" noTextEdit="1"/>
              </p:cNvSpPr>
              <p:nvPr/>
            </p:nvSpPr>
            <p:spPr>
              <a:xfrm>
                <a:off x="389237" y="595764"/>
                <a:ext cx="8371704" cy="3281732"/>
              </a:xfrm>
              <a:prstGeom prst="rect">
                <a:avLst/>
              </a:prstGeom>
              <a:blipFill>
                <a:blip r:embed="rId3"/>
                <a:stretch>
                  <a:fillRect l="-455" t="-1158" r="-909" b="-1544"/>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93A82C72-FF23-9046-A6DE-C68C1970C785}"/>
              </a:ext>
            </a:extLst>
          </p:cNvPr>
          <p:cNvPicPr>
            <a:picLocks noChangeAspect="1"/>
          </p:cNvPicPr>
          <p:nvPr/>
        </p:nvPicPr>
        <p:blipFill>
          <a:blip r:embed="rId4"/>
          <a:stretch>
            <a:fillRect/>
          </a:stretch>
        </p:blipFill>
        <p:spPr>
          <a:xfrm>
            <a:off x="2932556" y="2805108"/>
            <a:ext cx="1523206" cy="428402"/>
          </a:xfrm>
          <a:prstGeom prst="rect">
            <a:avLst/>
          </a:prstGeom>
        </p:spPr>
      </p:pic>
      <p:pic>
        <p:nvPicPr>
          <p:cNvPr id="14" name="图片 13">
            <a:extLst>
              <a:ext uri="{FF2B5EF4-FFF2-40B4-BE49-F238E27FC236}">
                <a16:creationId xmlns:a16="http://schemas.microsoft.com/office/drawing/2014/main" id="{6B1FAC42-5A05-1349-9512-77C0EE04F7DD}"/>
              </a:ext>
            </a:extLst>
          </p:cNvPr>
          <p:cNvPicPr>
            <a:picLocks noChangeAspect="1"/>
          </p:cNvPicPr>
          <p:nvPr/>
        </p:nvPicPr>
        <p:blipFill>
          <a:blip r:embed="rId5"/>
          <a:stretch>
            <a:fillRect/>
          </a:stretch>
        </p:blipFill>
        <p:spPr>
          <a:xfrm>
            <a:off x="4679952" y="2805108"/>
            <a:ext cx="3124200" cy="393700"/>
          </a:xfrm>
          <a:prstGeom prst="rect">
            <a:avLst/>
          </a:prstGeom>
        </p:spPr>
      </p:pic>
      <p:pic>
        <p:nvPicPr>
          <p:cNvPr id="15" name="图片 14">
            <a:extLst>
              <a:ext uri="{FF2B5EF4-FFF2-40B4-BE49-F238E27FC236}">
                <a16:creationId xmlns:a16="http://schemas.microsoft.com/office/drawing/2014/main" id="{F2124C68-965F-034D-AB34-03B09FE80114}"/>
              </a:ext>
            </a:extLst>
          </p:cNvPr>
          <p:cNvPicPr>
            <a:picLocks noChangeAspect="1"/>
          </p:cNvPicPr>
          <p:nvPr/>
        </p:nvPicPr>
        <p:blipFill>
          <a:blip r:embed="rId6"/>
          <a:stretch>
            <a:fillRect/>
          </a:stretch>
        </p:blipFill>
        <p:spPr>
          <a:xfrm>
            <a:off x="2613742" y="4049592"/>
            <a:ext cx="4762500" cy="368300"/>
          </a:xfrm>
          <a:prstGeom prst="rect">
            <a:avLst/>
          </a:prstGeom>
        </p:spPr>
      </p:pic>
    </p:spTree>
    <p:extLst>
      <p:ext uri="{BB962C8B-B14F-4D97-AF65-F5344CB8AC3E}">
        <p14:creationId xmlns:p14="http://schemas.microsoft.com/office/powerpoint/2010/main" val="3111085273"/>
      </p:ext>
    </p:extLst>
  </p:cSld>
  <p:clrMapOvr>
    <a:masterClrMapping/>
  </p:clrMapOvr>
  <mc:AlternateContent xmlns:mc="http://schemas.openxmlformats.org/markup-compatibility/2006">
    <mc:Choice xmlns:p14="http://schemas.microsoft.com/office/powerpoint/2010/main" Requires="p14">
      <p:transition spd="slow" p14:dur="2000" advTm="68995"/>
    </mc:Choice>
    <mc:Fallback>
      <p:transition spd="slow" advTm="68995"/>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1562</TotalTime>
  <Words>1202</Words>
  <Application>Microsoft Macintosh PowerPoint</Application>
  <PresentationFormat>全屏显示(16:9)</PresentationFormat>
  <Paragraphs>66</Paragraphs>
  <Slides>14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14</vt:i4>
      </vt:variant>
    </vt:vector>
  </HeadingPairs>
  <TitlesOfParts>
    <vt:vector size="21" baseType="lpstr">
      <vt:lpstr>等线</vt:lpstr>
      <vt:lpstr>等线 Light</vt:lpstr>
      <vt:lpstr>Arial</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User</dc:creator>
  <cp:lastModifiedBy>Microsoft Office User</cp:lastModifiedBy>
  <cp:revision>19</cp:revision>
  <dcterms:created xsi:type="dcterms:W3CDTF">2022-04-09T10:50:17Z</dcterms:created>
  <dcterms:modified xsi:type="dcterms:W3CDTF">2022-04-10T12:53:05Z</dcterms:modified>
</cp:coreProperties>
</file>