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6" r:id="rId10"/>
    <p:sldId id="264" r:id="rId11"/>
    <p:sldId id="269" r:id="rId12"/>
    <p:sldId id="265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98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06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14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2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41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5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8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28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A2AA-E389-493E-AC81-E289C692515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835A-F3B1-454C-BD7B-04733A8E5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46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" y="1782225"/>
            <a:ext cx="12192000" cy="19134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" y="1902240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 Dense U-Net with Cross-Layer Intersection 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Detection and Localization of Image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Forgery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9" y="314363"/>
            <a:ext cx="1610980" cy="8719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3" y="3914448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Rongyu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Zhang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Jiangqun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Ni</a:t>
            </a:r>
            <a:r>
              <a:rPr lang="en-US" altLang="zh-CN" sz="20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1,2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4" y="485328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School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 Data and Computer Science, Sun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Yat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-Sen University, China</a:t>
            </a:r>
          </a:p>
          <a:p>
            <a:pPr algn="ctr"/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Cyberspace Security Research Center, Peng Cheng Laboratory, Shenzhen, China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62" y="173687"/>
            <a:ext cx="1868552" cy="11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8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7000"/>
    </mc:Choice>
    <mc:Fallback>
      <p:transition spd="slow" advClick="0" advTm="4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06905" y="-76050"/>
            <a:ext cx="497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Experiment Results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305910"/>
            <a:ext cx="10402280" cy="46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06905" y="-76050"/>
            <a:ext cx="497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Experiment Results</a:t>
            </a: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2" y="1332578"/>
            <a:ext cx="5529205" cy="2073452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96" y="1852518"/>
            <a:ext cx="5529204" cy="3107024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" y="3868508"/>
            <a:ext cx="5529205" cy="245505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595261" y="4959542"/>
            <a:ext cx="4182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DU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U-shaped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DC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Dense Connection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Mechanism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EC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Spatial Decision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Information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Connection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84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8000"/>
    </mc:Choice>
    <mc:Fallback>
      <p:transition spd="slow" advClick="0" advTm="4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06905" y="-76050"/>
            <a:ext cx="4978191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0281" y="1809234"/>
            <a:ext cx="9221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4472C4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Propose a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dense u-net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detection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localization of image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forgery.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280" y="2794009"/>
            <a:ext cx="9995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472C4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Dense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connection mechanism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explores the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multi-scale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contribution of the shallow-layer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features.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0280" y="3978839"/>
            <a:ext cx="10414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472C4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Spatial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decision information connection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improves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sensitivity to abnormal areas and benefits gradient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back-propagation.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0280" y="5163669"/>
            <a:ext cx="10202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472C4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Achieve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high-precision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 segmentation results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595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4000"/>
    </mc:Choice>
    <mc:Fallback>
      <p:transition spd="slow" advClick="0" advTm="4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19402" y="2967335"/>
            <a:ext cx="7353196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Thank You for Watching!</a:t>
            </a:r>
            <a:endParaRPr lang="en-US" altLang="zh-CN" sz="4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9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2309" y="-76050"/>
            <a:ext cx="3987383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17580" y="1651339"/>
            <a:ext cx="452428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17580" y="2834842"/>
            <a:ext cx="452428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Method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17580" y="4018345"/>
            <a:ext cx="4524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Experiment Results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17580" y="5201849"/>
            <a:ext cx="4524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442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/>
    </mc:Choice>
    <mc:Fallback>
      <p:transition spd="slow" advClick="0" advTm="2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2309" y="-76050"/>
            <a:ext cx="3987383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8" name="矩形 7"/>
          <p:cNvSpPr/>
          <p:nvPr/>
        </p:nvSpPr>
        <p:spPr>
          <a:xfrm>
            <a:off x="750528" y="1713412"/>
            <a:ext cx="245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</a:rPr>
              <a:t>Image Forgery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0528" y="3064030"/>
            <a:ext cx="283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</a:rPr>
              <a:t>Passive </a:t>
            </a:r>
            <a:r>
              <a:rPr lang="en-US" altLang="zh-CN" sz="2400" b="1" dirty="0" smtClean="0">
                <a:latin typeface="微软雅黑" panose="020B0503020204020204" pitchFamily="34" charset="-122"/>
              </a:rPr>
              <a:t>Forensics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398963" y="4299229"/>
            <a:ext cx="2428665" cy="44267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Forgery Detection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398963" y="5444308"/>
            <a:ext cx="2746475" cy="44267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Source Identification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80480" y="1713412"/>
            <a:ext cx="629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w</a:t>
            </a:r>
            <a:r>
              <a:rPr lang="en-US" altLang="zh-CN" sz="2400" dirty="0" smtClean="0"/>
              <a:t>rong public opinion,  academic disturbance etc.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89673" y="3064030"/>
            <a:ext cx="511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no need for pre-embedded </a:t>
            </a:r>
            <a:r>
              <a:rPr lang="en-US" altLang="zh-CN" sz="2400" dirty="0"/>
              <a:t>information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038106" y="4299229"/>
            <a:ext cx="1156638" cy="44267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splicing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038106" y="4914046"/>
            <a:ext cx="1600021" cy="44267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opy-move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038106" y="5556312"/>
            <a:ext cx="1202164" cy="44267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removal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>
            <a:endCxn id="15" idx="1"/>
          </p:cNvCxnSpPr>
          <p:nvPr/>
        </p:nvCxnSpPr>
        <p:spPr>
          <a:xfrm rot="16200000" flipH="1">
            <a:off x="1667249" y="3788852"/>
            <a:ext cx="982488" cy="480940"/>
          </a:xfrm>
          <a:prstGeom prst="bentConnector2">
            <a:avLst/>
          </a:prstGeom>
          <a:ln w="381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5"/>
          <p:cNvCxnSpPr/>
          <p:nvPr/>
        </p:nvCxnSpPr>
        <p:spPr>
          <a:xfrm rot="16200000" flipH="1">
            <a:off x="1137025" y="4397030"/>
            <a:ext cx="2042933" cy="480941"/>
          </a:xfrm>
          <a:prstGeom prst="bentConnector3">
            <a:avLst>
              <a:gd name="adj1" fmla="val 101063"/>
            </a:avLst>
          </a:prstGeom>
          <a:ln w="381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5" idx="3"/>
            <a:endCxn id="21" idx="1"/>
          </p:cNvCxnSpPr>
          <p:nvPr/>
        </p:nvCxnSpPr>
        <p:spPr>
          <a:xfrm>
            <a:off x="4827628" y="4520566"/>
            <a:ext cx="221047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25"/>
          <p:cNvCxnSpPr>
            <a:stCxn id="15" idx="3"/>
            <a:endCxn id="22" idx="1"/>
          </p:cNvCxnSpPr>
          <p:nvPr/>
        </p:nvCxnSpPr>
        <p:spPr>
          <a:xfrm>
            <a:off x="4827628" y="4520566"/>
            <a:ext cx="2210478" cy="61481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25"/>
          <p:cNvCxnSpPr>
            <a:stCxn id="15" idx="3"/>
          </p:cNvCxnSpPr>
          <p:nvPr/>
        </p:nvCxnSpPr>
        <p:spPr>
          <a:xfrm>
            <a:off x="4827628" y="4520566"/>
            <a:ext cx="2210478" cy="128989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7"/>
          <a:stretch/>
        </p:blipFill>
        <p:spPr>
          <a:xfrm>
            <a:off x="9708872" y="1225326"/>
            <a:ext cx="2120570" cy="206953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0"/>
          <a:stretch/>
        </p:blipFill>
        <p:spPr>
          <a:xfrm>
            <a:off x="9721572" y="3473415"/>
            <a:ext cx="2095170" cy="20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5000"/>
    </mc:Choice>
    <mc:Fallback>
      <p:transition spd="slow" advClick="0" advTm="6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2309" y="-76050"/>
            <a:ext cx="3987383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4099"/>
          <a:stretch/>
        </p:blipFill>
        <p:spPr>
          <a:xfrm>
            <a:off x="242586" y="966928"/>
            <a:ext cx="5690349" cy="5891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7"/>
          <a:stretch/>
        </p:blipFill>
        <p:spPr>
          <a:xfrm>
            <a:off x="5450642" y="837159"/>
            <a:ext cx="5750758" cy="9055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2586" y="1447800"/>
            <a:ext cx="2284714" cy="53086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50642" y="2126304"/>
            <a:ext cx="5455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Downsampling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Path for Detection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95612" y="3394214"/>
            <a:ext cx="6741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Use 30 high-pass filters of spatial rich model (SRM).</a:t>
            </a:r>
          </a:p>
        </p:txBody>
      </p:sp>
      <p:sp>
        <p:nvSpPr>
          <p:cNvPr id="14" name="矩形 13"/>
          <p:cNvSpPr/>
          <p:nvPr/>
        </p:nvSpPr>
        <p:spPr>
          <a:xfrm>
            <a:off x="5495612" y="4102100"/>
            <a:ext cx="654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Noise features help capturing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inconsistency signals.</a:t>
            </a:r>
          </a:p>
        </p:txBody>
      </p:sp>
    </p:spTree>
    <p:extLst>
      <p:ext uri="{BB962C8B-B14F-4D97-AF65-F5344CB8AC3E}">
        <p14:creationId xmlns:p14="http://schemas.microsoft.com/office/powerpoint/2010/main" val="397786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6000"/>
    </mc:Choice>
    <mc:Fallback>
      <p:transition spd="slow" advClick="0" advTm="6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2309" y="-76050"/>
            <a:ext cx="3987383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4099"/>
          <a:stretch/>
        </p:blipFill>
        <p:spPr>
          <a:xfrm>
            <a:off x="242586" y="966928"/>
            <a:ext cx="5690349" cy="5891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7"/>
          <a:stretch/>
        </p:blipFill>
        <p:spPr>
          <a:xfrm>
            <a:off x="5450642" y="837159"/>
            <a:ext cx="5750758" cy="9055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43000" y="6083300"/>
            <a:ext cx="1181100" cy="6731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50642" y="2126304"/>
            <a:ext cx="5599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U-shaped Network for Localization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95612" y="3394214"/>
            <a:ext cx="6741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Remove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global pooling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layer.</a:t>
            </a:r>
          </a:p>
        </p:txBody>
      </p:sp>
      <p:sp>
        <p:nvSpPr>
          <p:cNvPr id="14" name="矩形 13"/>
          <p:cNvSpPr/>
          <p:nvPr/>
        </p:nvSpPr>
        <p:spPr>
          <a:xfrm>
            <a:off x="5495612" y="4102100"/>
            <a:ext cx="6543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Replace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fully connected layer used for forgery detection classification with a 1x1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convolution.</a:t>
            </a:r>
          </a:p>
        </p:txBody>
      </p:sp>
    </p:spTree>
    <p:extLst>
      <p:ext uri="{BB962C8B-B14F-4D97-AF65-F5344CB8AC3E}">
        <p14:creationId xmlns:p14="http://schemas.microsoft.com/office/powerpoint/2010/main" val="360817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6000"/>
    </mc:Choice>
    <mc:Fallback>
      <p:transition spd="slow" advClick="0" advTm="5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2309" y="-76050"/>
            <a:ext cx="3987383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4099"/>
          <a:stretch/>
        </p:blipFill>
        <p:spPr>
          <a:xfrm>
            <a:off x="242586" y="966928"/>
            <a:ext cx="5690349" cy="5891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7"/>
          <a:stretch/>
        </p:blipFill>
        <p:spPr>
          <a:xfrm>
            <a:off x="5450642" y="837159"/>
            <a:ext cx="5750758" cy="9055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01900" y="1671336"/>
            <a:ext cx="990600" cy="354836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50642" y="2126304"/>
            <a:ext cx="486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Dense Connection Mechanism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95612" y="3394214"/>
            <a:ext cx="6741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nify multi-scale features of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network.</a:t>
            </a:r>
          </a:p>
        </p:txBody>
      </p:sp>
      <p:sp>
        <p:nvSpPr>
          <p:cNvPr id="14" name="矩形 13"/>
          <p:cNvSpPr/>
          <p:nvPr/>
        </p:nvSpPr>
        <p:spPr>
          <a:xfrm>
            <a:off x="5495612" y="4102100"/>
            <a:ext cx="6543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Improve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efficiency of extracting image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forgery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weak features.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590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2000"/>
    </mc:Choice>
    <mc:Fallback>
      <p:transition spd="slow" advClick="0" advTm="6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2309" y="-76050"/>
            <a:ext cx="3987383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4099"/>
          <a:stretch/>
        </p:blipFill>
        <p:spPr>
          <a:xfrm>
            <a:off x="242586" y="966928"/>
            <a:ext cx="5690349" cy="5891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7"/>
          <a:stretch/>
        </p:blipFill>
        <p:spPr>
          <a:xfrm>
            <a:off x="5450642" y="837159"/>
            <a:ext cx="5750758" cy="9055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02200" y="1872500"/>
            <a:ext cx="457200" cy="4744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79242" y="2106807"/>
            <a:ext cx="4599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Spatial Decision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nformation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55442" y="3406914"/>
            <a:ext cx="6741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Make full use of weights of classification layer of detection network.</a:t>
            </a:r>
          </a:p>
        </p:txBody>
      </p:sp>
      <p:sp>
        <p:nvSpPr>
          <p:cNvPr id="14" name="矩形 13"/>
          <p:cNvSpPr/>
          <p:nvPr/>
        </p:nvSpPr>
        <p:spPr>
          <a:xfrm>
            <a:off x="5755442" y="4553132"/>
            <a:ext cx="654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Help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deciding on predicted segmentation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66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0"/>
    </mc:Choice>
    <mc:Fallback>
      <p:transition spd="slow" advClick="0" advTm="8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2309" y="-76050"/>
            <a:ext cx="3987383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4099"/>
          <a:stretch/>
        </p:blipFill>
        <p:spPr>
          <a:xfrm>
            <a:off x="242586" y="966928"/>
            <a:ext cx="5690349" cy="5891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7"/>
          <a:stretch/>
        </p:blipFill>
        <p:spPr>
          <a:xfrm>
            <a:off x="5450642" y="837159"/>
            <a:ext cx="5750758" cy="9055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79242" y="2106807"/>
            <a:ext cx="437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Loss for Pixel Classification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562015" y="3240229"/>
                <a:ext cx="2608791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015" y="3240229"/>
                <a:ext cx="2608791" cy="6722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932935" y="4337232"/>
                <a:ext cx="561136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weight between 0 and 1 for </a:t>
                </a:r>
                <a:r>
                  <a:rPr lang="en-US" altLang="zh-CN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en-US" altLang="zh-CN" baseline="300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category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set as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0.6 for tampered pixels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actual value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 or 1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 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softmax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output</a:t>
                </a:r>
                <a:endPara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35" y="4337232"/>
                <a:ext cx="5611365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62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8244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" y="55970"/>
            <a:ext cx="1316391" cy="71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9" y="-1"/>
            <a:ext cx="1324131" cy="826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06905" y="-76050"/>
            <a:ext cx="497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Experiment Results</a:t>
            </a: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2" y="1332578"/>
            <a:ext cx="5529205" cy="2073452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96" y="1852518"/>
            <a:ext cx="5529204" cy="3107024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" y="3868508"/>
            <a:ext cx="5529205" cy="245505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595261" y="4959542"/>
            <a:ext cx="4182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DU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U-shaped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DC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Dense Connection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Mechanism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EC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Spatial Decision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Information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Connection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237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5000"/>
    </mc:Choice>
    <mc:Fallback>
      <p:transition spd="slow" advClick="0" advTm="1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265</Words>
  <Application>Microsoft Office PowerPoint</Application>
  <PresentationFormat>宽屏</PresentationFormat>
  <Paragraphs>58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Ryu</dc:creator>
  <cp:lastModifiedBy>Zhang Ryu</cp:lastModifiedBy>
  <cp:revision>195</cp:revision>
  <dcterms:created xsi:type="dcterms:W3CDTF">2020-03-20T06:50:42Z</dcterms:created>
  <dcterms:modified xsi:type="dcterms:W3CDTF">2020-04-16T17:35:26Z</dcterms:modified>
</cp:coreProperties>
</file>