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446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06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86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104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7701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039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0813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222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009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038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281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78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02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03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77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18ACA-B3AB-4E07-82F1-C3E1BE56CC22}" type="datetimeFigureOut">
              <a:rPr lang="zh-CN" altLang="en-US" smtClean="0"/>
              <a:t>2016/10/14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8BE414-5178-469A-BD44-E138311203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665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67292" y="2004238"/>
            <a:ext cx="10724707" cy="2262781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Investigation of the Effects of Automatic Scoring Technology on Human Raters' Performances in L2 Speech Proficiency </a:t>
            </a:r>
            <a:r>
              <a:rPr lang="en-US" altLang="zh-CN" dirty="0" smtClean="0"/>
              <a:t>Assessment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79945" y="4777379"/>
            <a:ext cx="9824668" cy="1126283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Dean Luo, </a:t>
            </a:r>
            <a:r>
              <a:rPr lang="en-US" altLang="zh-CN" sz="3200" dirty="0" err="1"/>
              <a:t>Wentao</a:t>
            </a:r>
            <a:r>
              <a:rPr lang="en-US" altLang="zh-CN" sz="3200" dirty="0"/>
              <a:t> </a:t>
            </a:r>
            <a:r>
              <a:rPr lang="en-US" altLang="zh-CN" sz="3200" dirty="0" err="1"/>
              <a:t>Gu</a:t>
            </a:r>
            <a:r>
              <a:rPr lang="en-US" altLang="zh-CN" sz="3200" dirty="0"/>
              <a:t>, </a:t>
            </a:r>
            <a:r>
              <a:rPr lang="en-US" altLang="zh-CN" sz="3200" dirty="0" err="1"/>
              <a:t>Ruxin</a:t>
            </a:r>
            <a:r>
              <a:rPr lang="en-US" altLang="zh-CN" sz="3200" dirty="0"/>
              <a:t> Luo and </a:t>
            </a:r>
            <a:r>
              <a:rPr lang="en-US" altLang="zh-CN" sz="3200" dirty="0" err="1"/>
              <a:t>Lixin</a:t>
            </a:r>
            <a:r>
              <a:rPr lang="en-US" altLang="zh-CN" sz="3200" dirty="0"/>
              <a:t> Wang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059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Other features scores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/>
              <a:t>Word and Phone Correctness</a:t>
            </a:r>
          </a:p>
          <a:p>
            <a:r>
              <a:rPr lang="en-US" altLang="zh-CN" dirty="0"/>
              <a:t>Pitch and Energy </a:t>
            </a:r>
            <a:r>
              <a:rPr lang="en-US" altLang="zh-CN" dirty="0" smtClean="0"/>
              <a:t>Features</a:t>
            </a:r>
          </a:p>
          <a:p>
            <a:pPr lvl="1"/>
            <a:r>
              <a:rPr lang="en-US" altLang="zh-CN" dirty="0" smtClean="0"/>
              <a:t>The </a:t>
            </a:r>
            <a:r>
              <a:rPr lang="en-US" altLang="zh-CN" dirty="0"/>
              <a:t>Euclidean distances of F0 and energy </a:t>
            </a:r>
            <a:r>
              <a:rPr lang="en-US" altLang="zh-CN" dirty="0" smtClean="0"/>
              <a:t>contours between students’ speech and correct models</a:t>
            </a:r>
            <a:endParaRPr lang="en-US" altLang="zh-CN" dirty="0"/>
          </a:p>
          <a:p>
            <a:r>
              <a:rPr lang="en-US" altLang="zh-CN" dirty="0"/>
              <a:t>Timing </a:t>
            </a:r>
            <a:r>
              <a:rPr lang="en-US" altLang="zh-CN" dirty="0" smtClean="0"/>
              <a:t>Features</a:t>
            </a:r>
          </a:p>
          <a:p>
            <a:pPr lvl="1"/>
            <a:r>
              <a:rPr lang="en-US" altLang="zh-CN" dirty="0"/>
              <a:t>rate of speech (ROS)</a:t>
            </a:r>
          </a:p>
          <a:p>
            <a:pPr lvl="1"/>
            <a:r>
              <a:rPr lang="en-US" altLang="zh-CN" dirty="0"/>
              <a:t>phoneme duration</a:t>
            </a:r>
          </a:p>
          <a:p>
            <a:pPr lvl="1"/>
            <a:r>
              <a:rPr lang="en-US" altLang="zh-CN" dirty="0" smtClean="0"/>
              <a:t>pauses</a:t>
            </a:r>
            <a:endParaRPr lang="en-US" altLang="zh-CN" dirty="0"/>
          </a:p>
          <a:p>
            <a:r>
              <a:rPr lang="en-US" altLang="zh-CN" dirty="0" smtClean="0"/>
              <a:t>Unsupervised Clustering</a:t>
            </a:r>
          </a:p>
          <a:p>
            <a:pPr lvl="1"/>
            <a:r>
              <a:rPr lang="en-US" altLang="zh-CN" dirty="0"/>
              <a:t>Starting from each frame of the acoustic features, any adjacent feature frames that are similar to each other will be clustered as a group. If an utterance is distinctly pronounced, there will be more clusters in a given sentence than those that are not clearly pronounced.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526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Correlations between Feature Scores and the Average of Experts’ Scores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970421"/>
              </p:ext>
            </p:extLst>
          </p:nvPr>
        </p:nvGraphicFramePr>
        <p:xfrm>
          <a:off x="3819832" y="2477726"/>
          <a:ext cx="6607278" cy="3480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2634"/>
                <a:gridCol w="3304644"/>
              </a:tblGrid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Features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Correlations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Average GOP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0.79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Word_Acc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0.74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Phone_Acc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0.60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Pitch distance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0.51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Energy distance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0.55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Clustering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0.58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ROS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0.39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59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Phoneme duration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0.42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Pause duration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0.57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59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Linear Regression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0.80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728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Human-machine Hybrid Scoring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Examine </a:t>
            </a:r>
            <a:r>
              <a:rPr lang="en-US" altLang="zh-CN" dirty="0"/>
              <a:t>whether non-experts’ performance would change by presenting multidimensional automatic scores during assessment</a:t>
            </a:r>
            <a:r>
              <a:rPr lang="en-US" altLang="zh-CN" dirty="0" smtClean="0"/>
              <a:t>.</a:t>
            </a:r>
            <a:endParaRPr lang="en-US" altLang="zh-CN" dirty="0"/>
          </a:p>
          <a:p>
            <a:r>
              <a:rPr lang="en-US" altLang="zh-CN" dirty="0"/>
              <a:t>Radar Chart Analysis </a:t>
            </a:r>
            <a:endParaRPr lang="en-US" altLang="zh-CN" dirty="0" smtClean="0"/>
          </a:p>
          <a:p>
            <a:pPr lvl="1"/>
            <a:r>
              <a:rPr lang="en-US" altLang="zh-CN" dirty="0"/>
              <a:t>Use a </a:t>
            </a:r>
            <a:r>
              <a:rPr lang="en-US" altLang="zh-CN" dirty="0" err="1"/>
              <a:t>Gnuplot</a:t>
            </a:r>
            <a:r>
              <a:rPr lang="en-US" altLang="zh-CN" dirty="0"/>
              <a:t> script to generate a 10-point radar chart for each utterance of all the development and test data</a:t>
            </a:r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079" y="3878826"/>
            <a:ext cx="5707626" cy="2846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1543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Scoring Procedure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Training</a:t>
            </a:r>
          </a:p>
          <a:p>
            <a:pPr lvl="1"/>
            <a:r>
              <a:rPr lang="en-US" altLang="zh-CN" dirty="0"/>
              <a:t>Can view radar chart plots of any utterances from development data set.</a:t>
            </a:r>
          </a:p>
          <a:p>
            <a:pPr lvl="1"/>
            <a:r>
              <a:rPr lang="en-US" altLang="zh-CN" dirty="0"/>
              <a:t>The reference score is presented</a:t>
            </a:r>
          </a:p>
          <a:p>
            <a:pPr lvl="1"/>
            <a:r>
              <a:rPr lang="en-US" altLang="zh-CN" dirty="0"/>
              <a:t>Can listen to the utterance to check pronunciation. </a:t>
            </a:r>
          </a:p>
          <a:p>
            <a:pPr lvl="1"/>
            <a:r>
              <a:rPr lang="en-US" altLang="zh-CN" dirty="0"/>
              <a:t>Participants can view different shapes of radar charts from the same proficiency group or compare radar charts from different proficient level </a:t>
            </a:r>
            <a:r>
              <a:rPr lang="en-US" altLang="zh-CN" dirty="0" smtClean="0"/>
              <a:t>groups</a:t>
            </a:r>
          </a:p>
          <a:p>
            <a:r>
              <a:rPr lang="en-US" altLang="zh-CN" dirty="0" smtClean="0"/>
              <a:t>Assessment</a:t>
            </a:r>
          </a:p>
          <a:p>
            <a:pPr lvl="1"/>
            <a:r>
              <a:rPr lang="en-US" altLang="zh-CN" dirty="0"/>
              <a:t>The radar charts of the utterances from test set are randomly presented together with a link to the corresponding utterance file. </a:t>
            </a:r>
          </a:p>
          <a:p>
            <a:pPr lvl="1"/>
            <a:r>
              <a:rPr lang="en-US" altLang="zh-CN" dirty="0"/>
              <a:t>Raters are instructed to first look at the chart and then click on the link to check the audio before making the final decision. </a:t>
            </a:r>
          </a:p>
          <a:p>
            <a:pPr lvl="1"/>
            <a:r>
              <a:rPr lang="en-US" altLang="zh-CN" dirty="0" smtClean="0"/>
              <a:t>They </a:t>
            </a:r>
            <a:r>
              <a:rPr lang="en-US" altLang="zh-CN" dirty="0"/>
              <a:t>are required to give an overall fluency score for the utterance.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3089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 Correlations between non-experts and experts’ scores in human-machine hybrid </a:t>
            </a:r>
            <a:r>
              <a:rPr lang="en-US" altLang="zh-CN" dirty="0" smtClean="0"/>
              <a:t>scoring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/>
              <a:t>Rates of agreement with experts in human rating and human-machine hybrid </a:t>
            </a:r>
            <a:r>
              <a:rPr lang="en-US" altLang="zh-CN" dirty="0" smtClean="0"/>
              <a:t>rating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4186"/>
              </p:ext>
            </p:extLst>
          </p:nvPr>
        </p:nvGraphicFramePr>
        <p:xfrm>
          <a:off x="3916361" y="2890684"/>
          <a:ext cx="5714335" cy="1268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2867"/>
                <a:gridCol w="1142867"/>
                <a:gridCol w="1142867"/>
                <a:gridCol w="1142867"/>
                <a:gridCol w="1142867"/>
              </a:tblGrid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C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0.802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0.821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0.820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0.817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801974"/>
              </p:ext>
            </p:extLst>
          </p:nvPr>
        </p:nvGraphicFramePr>
        <p:xfrm>
          <a:off x="3916361" y="5119726"/>
          <a:ext cx="5825611" cy="1234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6149"/>
                <a:gridCol w="1029649"/>
                <a:gridCol w="1091120"/>
                <a:gridCol w="1172688"/>
                <a:gridCol w="1006005"/>
              </a:tblGrid>
              <a:tr h="4699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C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99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Human only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80.5%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73.5%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72.2%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71.3%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8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Hybrid rating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87.0%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85.4%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87.5%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86.4%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588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Investigated how non-expert and expert human raters perform in the assessment of speaking test</a:t>
            </a:r>
          </a:p>
          <a:p>
            <a:r>
              <a:rPr lang="en-US" altLang="zh-CN" dirty="0"/>
              <a:t>Found inconsistencies in non-experts' ratings compared with the experts</a:t>
            </a:r>
          </a:p>
          <a:p>
            <a:r>
              <a:rPr lang="en-US" altLang="zh-CN" dirty="0"/>
              <a:t>Proposed a radar chart based multi-dimensional automatic scoring to assist non-expert human raters</a:t>
            </a:r>
          </a:p>
          <a:p>
            <a:r>
              <a:rPr lang="en-US" altLang="zh-CN" dirty="0"/>
              <a:t>Experimental results show that presenting the automatic analysis of different fluency aspects can affects human raters' judgement</a:t>
            </a:r>
          </a:p>
          <a:p>
            <a:r>
              <a:rPr lang="en-US" altLang="zh-CN" dirty="0"/>
              <a:t>The proposed human-machine hybrid scoring system can help human raters give more consistent and reliable assessment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675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48232" y="1905000"/>
            <a:ext cx="9056380" cy="4006222"/>
          </a:xfrm>
        </p:spPr>
        <p:txBody>
          <a:bodyPr/>
          <a:lstStyle/>
          <a:p>
            <a:r>
              <a:rPr lang="en-US" altLang="zh-CN" dirty="0"/>
              <a:t>English speaking </a:t>
            </a:r>
            <a:r>
              <a:rPr lang="en-US" altLang="zh-CN" dirty="0" smtClean="0"/>
              <a:t>tests have </a:t>
            </a:r>
            <a:r>
              <a:rPr lang="en-US" altLang="zh-CN" dirty="0"/>
              <a:t>become mandatory in college and senior high school entrance examinations in many cities in </a:t>
            </a:r>
            <a:r>
              <a:rPr lang="en-US" altLang="zh-CN" dirty="0" smtClean="0"/>
              <a:t>China</a:t>
            </a:r>
          </a:p>
          <a:p>
            <a:pPr lvl="1"/>
            <a:r>
              <a:rPr lang="en-US" altLang="zh-CN" dirty="0" smtClean="0"/>
              <a:t>Most of them are assessed manually </a:t>
            </a:r>
          </a:p>
          <a:p>
            <a:pPr lvl="1"/>
            <a:r>
              <a:rPr lang="en-US" altLang="zh-CN" dirty="0" smtClean="0"/>
              <a:t>Cost a lot time and efforts</a:t>
            </a:r>
          </a:p>
          <a:p>
            <a:pPr lvl="1"/>
            <a:r>
              <a:rPr lang="en-US" altLang="zh-CN" dirty="0" smtClean="0"/>
              <a:t>Hard to recruit enough qualified experts</a:t>
            </a:r>
          </a:p>
          <a:p>
            <a:r>
              <a:rPr lang="en-US" altLang="zh-CN" dirty="0" smtClean="0"/>
              <a:t>Recent advances in automatic scoring based on ASR</a:t>
            </a:r>
          </a:p>
          <a:p>
            <a:pPr lvl="1"/>
            <a:r>
              <a:rPr lang="en-US" altLang="zh-CN" dirty="0" smtClean="0"/>
              <a:t>Used in high-stakes tests</a:t>
            </a:r>
          </a:p>
          <a:p>
            <a:pPr lvl="1"/>
            <a:r>
              <a:rPr lang="en-US" altLang="zh-CN" dirty="0" smtClean="0"/>
              <a:t>Comparable performances with human raters</a:t>
            </a:r>
          </a:p>
          <a:p>
            <a:pPr lvl="1"/>
            <a:r>
              <a:rPr lang="en-US" altLang="zh-CN" dirty="0"/>
              <a:t>Many educators remain skeptical </a:t>
            </a:r>
            <a:r>
              <a:rPr lang="en-US" altLang="zh-CN" dirty="0" smtClean="0"/>
              <a:t>about the technology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99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Objectives of this research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27006" y="2133599"/>
            <a:ext cx="9277606" cy="3692014"/>
          </a:xfrm>
        </p:spPr>
        <p:txBody>
          <a:bodyPr/>
          <a:lstStyle/>
          <a:p>
            <a:r>
              <a:rPr lang="en-US" altLang="zh-CN" dirty="0" smtClean="0"/>
              <a:t>Try to </a:t>
            </a:r>
            <a:r>
              <a:rPr lang="en-US" altLang="zh-CN" dirty="0"/>
              <a:t>find out the answers to these research questions: </a:t>
            </a:r>
          </a:p>
          <a:p>
            <a:pPr lvl="1"/>
            <a:r>
              <a:rPr lang="en-US" altLang="zh-CN" dirty="0"/>
              <a:t>1) how different are non-expert teachers' performances compared to experts? </a:t>
            </a:r>
          </a:p>
          <a:p>
            <a:pPr lvl="1"/>
            <a:r>
              <a:rPr lang="en-US" altLang="zh-CN" dirty="0"/>
              <a:t>2) Will showing them the ‘facts’ of different aspects of fluency based on acoustic features and experts’ judgement changes their minds? </a:t>
            </a:r>
          </a:p>
          <a:p>
            <a:pPr lvl="1"/>
            <a:r>
              <a:rPr lang="en-US" altLang="zh-CN" dirty="0"/>
              <a:t>3) How can we better utilize automatic scorings technology to assist human raters instead of replacing them?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751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Examined how experts and non-experts perform in assessing real speaking tests</a:t>
            </a:r>
          </a:p>
          <a:p>
            <a:r>
              <a:rPr lang="en-US" altLang="zh-CN" dirty="0"/>
              <a:t>Extracted acoustic features and conducted automatic scoring on the same data</a:t>
            </a:r>
          </a:p>
          <a:p>
            <a:r>
              <a:rPr lang="en-US" altLang="zh-CN" dirty="0"/>
              <a:t>Presented to the non-expert teachers the results of multi-dimensional automatic scores on different aspects of pronunciation fluency when assessing an utterance, and examined how that might change their judgments.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06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Speech data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68013" y="2133600"/>
            <a:ext cx="9336599" cy="3868994"/>
          </a:xfrm>
        </p:spPr>
        <p:txBody>
          <a:bodyPr/>
          <a:lstStyle/>
          <a:p>
            <a:r>
              <a:rPr lang="en-US" altLang="zh-CN" dirty="0"/>
              <a:t>The recording data of the English speaking test in Shenzhen High School Unified </a:t>
            </a:r>
            <a:r>
              <a:rPr lang="en-US" altLang="zh-CN" dirty="0" smtClean="0"/>
              <a:t>Examination</a:t>
            </a:r>
          </a:p>
          <a:p>
            <a:pPr lvl="1"/>
            <a:r>
              <a:rPr lang="en-US" altLang="zh-CN" dirty="0" smtClean="0"/>
              <a:t>repeating </a:t>
            </a:r>
            <a:r>
              <a:rPr lang="en-US" altLang="zh-CN" dirty="0"/>
              <a:t>of a </a:t>
            </a:r>
            <a:r>
              <a:rPr lang="en-US" altLang="zh-CN" dirty="0" smtClean="0"/>
              <a:t>one-minute-long video clip</a:t>
            </a:r>
          </a:p>
          <a:p>
            <a:pPr lvl="1"/>
            <a:r>
              <a:rPr lang="en-US" altLang="zh-CN" dirty="0" smtClean="0"/>
              <a:t>300 utterances</a:t>
            </a:r>
          </a:p>
          <a:p>
            <a:pPr lvl="2"/>
            <a:r>
              <a:rPr lang="en-US" altLang="zh-CN" dirty="0" smtClean="0"/>
              <a:t>50 from each of the 6 proficiency level groups</a:t>
            </a:r>
          </a:p>
          <a:p>
            <a:pPr lvl="2"/>
            <a:r>
              <a:rPr lang="en-US" altLang="zh-CN" dirty="0" smtClean="0"/>
              <a:t>Develop set : 150; Test set 150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91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Human Assessment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Participants</a:t>
            </a:r>
          </a:p>
          <a:p>
            <a:pPr lvl="1"/>
            <a:r>
              <a:rPr lang="en-US" altLang="zh-CN" dirty="0"/>
              <a:t>2 phonetically trained </a:t>
            </a:r>
            <a:r>
              <a:rPr lang="en-US" altLang="zh-CN" dirty="0" smtClean="0"/>
              <a:t>experts</a:t>
            </a:r>
          </a:p>
          <a:p>
            <a:pPr lvl="1"/>
            <a:r>
              <a:rPr lang="en-US" altLang="zh-CN" dirty="0" smtClean="0"/>
              <a:t>14 </a:t>
            </a:r>
            <a:r>
              <a:rPr lang="en-US" altLang="zh-CN" dirty="0"/>
              <a:t>non-expert high school English </a:t>
            </a:r>
            <a:r>
              <a:rPr lang="en-US" altLang="zh-CN" dirty="0" smtClean="0"/>
              <a:t>teachers</a:t>
            </a:r>
          </a:p>
          <a:p>
            <a:pPr lvl="1"/>
            <a:r>
              <a:rPr lang="en-US" altLang="zh-CN" dirty="0" smtClean="0"/>
              <a:t>10 </a:t>
            </a:r>
            <a:r>
              <a:rPr lang="en-US" altLang="zh-CN" dirty="0"/>
              <a:t>college students majored in English </a:t>
            </a:r>
            <a:r>
              <a:rPr lang="en-US" altLang="zh-CN" dirty="0" smtClean="0"/>
              <a:t>education</a:t>
            </a:r>
          </a:p>
          <a:p>
            <a:r>
              <a:rPr lang="en-US" altLang="zh-CN" dirty="0" smtClean="0"/>
              <a:t>Results</a:t>
            </a:r>
          </a:p>
          <a:p>
            <a:pPr lvl="1"/>
            <a:r>
              <a:rPr lang="en-US" altLang="zh-CN" dirty="0"/>
              <a:t>The correlation between the two experts is 0.821. The 24 non-experts were clustered into 4 groups according to similarity of the scores among </a:t>
            </a:r>
            <a:r>
              <a:rPr lang="en-US" altLang="zh-CN" dirty="0" smtClean="0"/>
              <a:t>raters</a:t>
            </a:r>
          </a:p>
          <a:p>
            <a:pPr lvl="1"/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052801"/>
              </p:ext>
            </p:extLst>
          </p:nvPr>
        </p:nvGraphicFramePr>
        <p:xfrm>
          <a:off x="3303639" y="4778478"/>
          <a:ext cx="5737120" cy="1361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7424"/>
                <a:gridCol w="1147424"/>
                <a:gridCol w="1147424"/>
                <a:gridCol w="1147424"/>
                <a:gridCol w="1147424"/>
              </a:tblGrid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C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0.775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0.743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0.734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0.769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0.751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0.725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69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Expert Annotation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Perceptual dimensions annotated by an experienced expert include: </a:t>
            </a:r>
          </a:p>
          <a:p>
            <a:pPr lvl="1"/>
            <a:r>
              <a:rPr lang="en-US" altLang="zh-CN" dirty="0"/>
              <a:t>1)	Intelligibility: understanding of what has been said (0: very poor,5:excellent)</a:t>
            </a:r>
          </a:p>
          <a:p>
            <a:pPr lvl="1"/>
            <a:r>
              <a:rPr lang="en-US" altLang="zh-CN" dirty="0"/>
              <a:t>2)	Fluency: indicate the level of interruptions, hesitations, filled pauses (0: very poor, 5:excellent)</a:t>
            </a:r>
          </a:p>
          <a:p>
            <a:pPr lvl="1"/>
            <a:r>
              <a:rPr lang="en-US" altLang="zh-CN" dirty="0"/>
              <a:t>3)	Correctness: indicate if all the phonemes have been correctly pronounced (0: very poor, 5: excellent)</a:t>
            </a:r>
          </a:p>
          <a:p>
            <a:pPr lvl="1"/>
            <a:r>
              <a:rPr lang="en-US" altLang="zh-CN" dirty="0"/>
              <a:t>4)	Intonation: indicate to which extent the pitch and stress patterns clearly resembles the ones in English (0: unnatural , 5: natural)</a:t>
            </a:r>
          </a:p>
          <a:p>
            <a:pPr lvl="1"/>
            <a:r>
              <a:rPr lang="en-US" altLang="zh-CN" dirty="0"/>
              <a:t>5)	Rhythm: indicate to which extent the timing resembles the one in English ( 0: unnatural, 5:natural</a:t>
            </a:r>
            <a:r>
              <a:rPr lang="en-US" altLang="zh-CN" dirty="0" smtClean="0"/>
              <a:t>)</a:t>
            </a:r>
          </a:p>
          <a:p>
            <a:r>
              <a:rPr lang="en-US" altLang="zh-CN" dirty="0"/>
              <a:t>60 utterances (10 from each proficiency level group) from the development data were annotated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0089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Acoustic Models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Data from Wall Street Journal CSR Corpus and TIMIT were used to train CD-DNN-HMM and </a:t>
            </a:r>
            <a:r>
              <a:rPr lang="en-US" altLang="zh-CN" dirty="0" smtClean="0"/>
              <a:t>CD-GMM-HMM</a:t>
            </a:r>
          </a:p>
          <a:p>
            <a:r>
              <a:rPr lang="en-US" altLang="zh-CN" dirty="0" smtClean="0"/>
              <a:t>The </a:t>
            </a:r>
            <a:r>
              <a:rPr lang="en-US" altLang="zh-CN" dirty="0"/>
              <a:t>DNN training in this study follow the procedure described in (</a:t>
            </a:r>
            <a:r>
              <a:rPr lang="en-US" altLang="zh-CN" dirty="0" err="1"/>
              <a:t>G.E.Dahl</a:t>
            </a:r>
            <a:r>
              <a:rPr lang="en-US" altLang="zh-CN" dirty="0"/>
              <a:t>. et al, </a:t>
            </a:r>
            <a:r>
              <a:rPr lang="en-US" altLang="zh-CN" dirty="0" smtClean="0"/>
              <a:t>2012) </a:t>
            </a:r>
            <a:r>
              <a:rPr lang="en-US" altLang="zh-CN" dirty="0"/>
              <a:t>using KAIDI. </a:t>
            </a:r>
            <a:endParaRPr lang="en-US" altLang="zh-CN" dirty="0" smtClean="0"/>
          </a:p>
          <a:p>
            <a:r>
              <a:rPr lang="en-US" altLang="zh-CN" dirty="0" smtClean="0"/>
              <a:t>Similar </a:t>
            </a:r>
            <a:r>
              <a:rPr lang="en-US" altLang="zh-CN" dirty="0"/>
              <a:t>word error rate reduction has been achieved on test set of WSJ corpus as reported in </a:t>
            </a:r>
            <a:r>
              <a:rPr lang="en-US" altLang="zh-CN" dirty="0" smtClean="0"/>
              <a:t>(W</a:t>
            </a:r>
            <a:r>
              <a:rPr lang="en-US" altLang="zh-CN" dirty="0"/>
              <a:t>. Hu, et </a:t>
            </a:r>
            <a:r>
              <a:rPr lang="en-US" altLang="zh-CN" dirty="0" smtClean="0"/>
              <a:t>al, 2013)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2335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66541" y="624110"/>
            <a:ext cx="9638072" cy="1280890"/>
          </a:xfrm>
        </p:spPr>
        <p:txBody>
          <a:bodyPr/>
          <a:lstStyle/>
          <a:p>
            <a:r>
              <a:rPr lang="en-US" altLang="zh-CN" dirty="0" smtClean="0"/>
              <a:t>GOP(Goodness of Pronunciation) Scores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86322" y="1768789"/>
            <a:ext cx="8915400" cy="3777622"/>
          </a:xfrm>
        </p:spPr>
        <p:txBody>
          <a:bodyPr/>
          <a:lstStyle/>
          <a:p>
            <a:r>
              <a:rPr lang="en-US" altLang="zh-CN" dirty="0"/>
              <a:t>The GOP score is defined as </a:t>
            </a:r>
            <a:r>
              <a:rPr lang="en-US" altLang="zh-CN" dirty="0" smtClean="0"/>
              <a:t>follows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/>
              <a:t>W. Hu, et </a:t>
            </a:r>
            <a:r>
              <a:rPr lang="en-US" altLang="zh-CN" dirty="0" smtClean="0"/>
              <a:t>al proposed </a:t>
            </a:r>
            <a:r>
              <a:rPr lang="en-US" altLang="zh-CN" dirty="0"/>
              <a:t>a better implementation of GOP by calculating the average frame posteriors of a phone with the output of DNN model: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-722671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704833"/>
              </p:ext>
            </p:extLst>
          </p:nvPr>
        </p:nvGraphicFramePr>
        <p:xfrm>
          <a:off x="1866540" y="2344101"/>
          <a:ext cx="5481638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公式" r:id="rId3" imgW="2831760" imgH="495000" progId="Equation.3">
                  <p:embed/>
                </p:oleObj>
              </mc:Choice>
              <mc:Fallback>
                <p:oleObj name="公式" r:id="rId3" imgW="2831760" imgH="4950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540" y="2344101"/>
                        <a:ext cx="5481638" cy="96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1689564" y="3296261"/>
            <a:ext cx="9415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Where              Is the posterior probability that the speaker uttered phoneme p given speech observation , Q is the full set of phonemes</a:t>
            </a:r>
            <a:endParaRPr lang="zh-CN" altLang="en-US" dirty="0"/>
          </a:p>
        </p:txBody>
      </p:sp>
      <p:graphicFrame>
        <p:nvGraphicFramePr>
          <p:cNvPr id="30" name="对象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883746"/>
              </p:ext>
            </p:extLst>
          </p:nvPr>
        </p:nvGraphicFramePr>
        <p:xfrm>
          <a:off x="2563429" y="3296261"/>
          <a:ext cx="826398" cy="305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公式" r:id="rId5" imgW="583920" imgH="215640" progId="Equation.3">
                  <p:embed/>
                </p:oleObj>
              </mc:Choice>
              <mc:Fallback>
                <p:oleObj name="公式" r:id="rId5" imgW="5839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63429" y="3296261"/>
                        <a:ext cx="826398" cy="305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2" name="对象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747052"/>
              </p:ext>
            </p:extLst>
          </p:nvPr>
        </p:nvGraphicFramePr>
        <p:xfrm>
          <a:off x="2398713" y="4894263"/>
          <a:ext cx="5946775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公式" r:id="rId7" imgW="3174840" imgH="469800" progId="Equation.3">
                  <p:embed/>
                </p:oleObj>
              </mc:Choice>
              <mc:Fallback>
                <p:oleObj name="公式" r:id="rId7" imgW="3174840" imgH="469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4894263"/>
                        <a:ext cx="5946775" cy="925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矩形 37"/>
          <p:cNvSpPr/>
          <p:nvPr/>
        </p:nvSpPr>
        <p:spPr>
          <a:xfrm>
            <a:off x="1745309" y="5823388"/>
            <a:ext cx="90620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Where                is an output of DNN.                 are the start and end frame of phone P</a:t>
            </a:r>
            <a:endParaRPr lang="zh-CN" altLang="en-US" dirty="0"/>
          </a:p>
        </p:txBody>
      </p:sp>
      <p:graphicFrame>
        <p:nvGraphicFramePr>
          <p:cNvPr id="39" name="对象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015901"/>
              </p:ext>
            </p:extLst>
          </p:nvPr>
        </p:nvGraphicFramePr>
        <p:xfrm>
          <a:off x="2563429" y="5843974"/>
          <a:ext cx="957467" cy="331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公式" r:id="rId9" imgW="660240" imgH="228600" progId="Equation.3">
                  <p:embed/>
                </p:oleObj>
              </mc:Choice>
              <mc:Fallback>
                <p:oleObj name="公式" r:id="rId9" imgW="6602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63429" y="5843974"/>
                        <a:ext cx="957467" cy="331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266766"/>
              </p:ext>
            </p:extLst>
          </p:nvPr>
        </p:nvGraphicFramePr>
        <p:xfrm>
          <a:off x="5992994" y="5733693"/>
          <a:ext cx="809113" cy="510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公式" r:id="rId11" imgW="330120" imgH="228600" progId="Equation.3">
                  <p:embed/>
                </p:oleObj>
              </mc:Choice>
              <mc:Fallback>
                <p:oleObj name="公式" r:id="rId11" imgW="3301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92994" y="5733693"/>
                        <a:ext cx="809113" cy="510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5124305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166</TotalTime>
  <Words>910</Words>
  <Application>Microsoft Office PowerPoint</Application>
  <PresentationFormat>宽屏</PresentationFormat>
  <Paragraphs>160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宋体</vt:lpstr>
      <vt:lpstr>幼圆</vt:lpstr>
      <vt:lpstr>Arial</vt:lpstr>
      <vt:lpstr>Century Gothic</vt:lpstr>
      <vt:lpstr>Times New Roman</vt:lpstr>
      <vt:lpstr>Wingdings 3</vt:lpstr>
      <vt:lpstr>丝状</vt:lpstr>
      <vt:lpstr>Microsoft 公式 3.0</vt:lpstr>
      <vt:lpstr>Investigation of the Effects of Automatic Scoring Technology on Human Raters' Performances in L2 Speech Proficiency Assessment</vt:lpstr>
      <vt:lpstr>Background</vt:lpstr>
      <vt:lpstr>Objectives of this research</vt:lpstr>
      <vt:lpstr>Experiments</vt:lpstr>
      <vt:lpstr>Speech data</vt:lpstr>
      <vt:lpstr>Human Assessment</vt:lpstr>
      <vt:lpstr>Expert Annotation</vt:lpstr>
      <vt:lpstr>Acoustic Models</vt:lpstr>
      <vt:lpstr>GOP(Goodness of Pronunciation) Scores</vt:lpstr>
      <vt:lpstr>Other features scores</vt:lpstr>
      <vt:lpstr>Correlations between Feature Scores and the Average of Experts’ Scores</vt:lpstr>
      <vt:lpstr>Human-machine Hybrid Scoring</vt:lpstr>
      <vt:lpstr>Scoring Procedure</vt:lpstr>
      <vt:lpstr>Results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 of the Effects of Automatic Scoring Technology on Human Raters' Performances in L2 Speech Proficiency Assessment</dc:title>
  <dc:creator>Luo Dean</dc:creator>
  <cp:lastModifiedBy>Luo Dean</cp:lastModifiedBy>
  <cp:revision>17</cp:revision>
  <dcterms:created xsi:type="dcterms:W3CDTF">2016-10-14T13:22:20Z</dcterms:created>
  <dcterms:modified xsi:type="dcterms:W3CDTF">2016-10-14T16:09:12Z</dcterms:modified>
</cp:coreProperties>
</file>