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309" r:id="rId2"/>
    <p:sldId id="1767" r:id="rId3"/>
    <p:sldId id="1793" r:id="rId4"/>
    <p:sldId id="1806" r:id="rId5"/>
    <p:sldId id="1807" r:id="rId6"/>
    <p:sldId id="1809" r:id="rId7"/>
    <p:sldId id="1810" r:id="rId8"/>
    <p:sldId id="1808" r:id="rId9"/>
    <p:sldId id="1799" r:id="rId10"/>
    <p:sldId id="1801" r:id="rId11"/>
    <p:sldId id="266" r:id="rId12"/>
  </p:sldIdLst>
  <p:sldSz cx="12192000" cy="6858000"/>
  <p:notesSz cx="6858000" cy="9144000"/>
  <p:embeddedFontLst>
    <p:embeddedFont>
      <p:font typeface="等线" panose="02010600030101010101" pitchFamily="2" charset="-122"/>
      <p:regular r:id="rId14"/>
      <p:bold r:id="rId15"/>
    </p:embeddedFont>
    <p:embeddedFont>
      <p:font typeface="微软雅黑" panose="020B0503020204020204" pitchFamily="34" charset="-122"/>
      <p:regular r:id="rId16"/>
      <p:bold r:id="rId17"/>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FAFF"/>
    <a:srgbClr val="9A0001"/>
    <a:srgbClr val="EE5B12"/>
    <a:srgbClr val="FF9933"/>
    <a:srgbClr val="A1E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rgbClr val="DDCACA"/>
          </a:solidFill>
        </a:fill>
      </a:tcStyle>
    </a:wholeTbl>
    <a:band2H>
      <a:tcTxStyle/>
      <a:tcStyle>
        <a:tcBdr/>
        <a:fill>
          <a:solidFill>
            <a:srgbClr val="EFE6E6"/>
          </a:solidFill>
        </a:fill>
      </a:tcStyle>
    </a:band2H>
    <a:firstCol>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1"/>
          </a:solidFill>
        </a:fill>
      </a:tcStyle>
    </a:firstCol>
    <a:lastRow>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381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1"/>
          </a:solidFill>
        </a:fill>
      </a:tcStyle>
    </a:lastRow>
    <a:firstRow>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381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rgbClr val="CACCD4"/>
          </a:solidFill>
        </a:fill>
      </a:tcStyle>
    </a:wholeTbl>
    <a:band2H>
      <a:tcTxStyle/>
      <a:tcStyle>
        <a:tcBdr/>
        <a:fill>
          <a:solidFill>
            <a:srgbClr val="E6E7EB"/>
          </a:solidFill>
        </a:fill>
      </a:tcStyle>
    </a:band2H>
    <a:firstCol>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3"/>
          </a:solidFill>
        </a:fill>
      </a:tcStyle>
    </a:firstCol>
    <a:lastRow>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381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3"/>
          </a:solidFill>
        </a:fill>
      </a:tcStyle>
    </a:lastRow>
    <a:firstRow>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381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4">
              <a:hueOff val="-13680000"/>
              <a:satOff val="-26315"/>
              <a:lumOff val="3725"/>
            </a:schemeClr>
          </a:solidFill>
        </a:fill>
      </a:tcStyle>
    </a:wholeTbl>
    <a:band2H>
      <a:tcTxStyle/>
      <a:tcStyle>
        <a:tcBdr/>
        <a:fill>
          <a:solidFill>
            <a:schemeClr val="accent4">
              <a:hueOff val="-13680000"/>
              <a:satOff val="-26315"/>
              <a:lumOff val="3725"/>
            </a:schemeClr>
          </a:solidFill>
        </a:fill>
      </a:tcStyle>
    </a:band2H>
    <a:firstCol>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4">
              <a:hueOff val="-13680000"/>
              <a:satOff val="-26315"/>
              <a:lumOff val="3725"/>
            </a:schemeClr>
          </a:solidFill>
        </a:fill>
      </a:tcStyle>
    </a:firstCol>
    <a:lastRow>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381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4">
              <a:hueOff val="-13680000"/>
              <a:satOff val="-26315"/>
              <a:lumOff val="3725"/>
            </a:schemeClr>
          </a:solidFill>
        </a:fill>
      </a:tcStyle>
    </a:lastRow>
    <a:firstRow>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381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chemeClr val="accent4">
              <a:hueOff val="-13680000"/>
              <a:satOff val="-26315"/>
              <a:lumOff val="3725"/>
            </a:schemeClr>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4">
              <a:hueOff val="-13680000"/>
              <a:satOff val="-26315"/>
              <a:lumOff val="3725"/>
            </a:schemeClr>
          </a:solidFill>
        </a:fill>
      </a:tcStyle>
    </a:band2H>
    <a:firstCol>
      <a:tcTxStyle b="on" i="off">
        <a:font>
          <a:latin typeface="Arial"/>
          <a:ea typeface="Arial"/>
          <a:cs typeface="Arial"/>
        </a:font>
        <a:schemeClr val="accent4">
          <a:hueOff val="-13680000"/>
          <a:satOff val="-26315"/>
          <a:lumOff val="3725"/>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4">
              <a:hueOff val="-13680000"/>
              <a:satOff val="-26315"/>
              <a:lumOff val="3725"/>
            </a:schemeClr>
          </a:solidFill>
        </a:fill>
      </a:tcStyle>
    </a:lastRow>
    <a:firstRow>
      <a:tcTxStyle b="on" i="off">
        <a:font>
          <a:latin typeface="Arial"/>
          <a:ea typeface="Arial"/>
          <a:cs typeface="Arial"/>
        </a:font>
        <a:schemeClr val="accent4">
          <a:hueOff val="-13680000"/>
          <a:satOff val="-26315"/>
          <a:lumOff val="3725"/>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rgbClr val="000000"/>
          </a:solidFill>
        </a:fill>
      </a:tcStyle>
    </a:firstCol>
    <a:lastRow>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38100" cap="flat">
              <a:solidFill>
                <a:schemeClr val="accent4">
                  <a:hueOff val="-13680000"/>
                  <a:satOff val="-26315"/>
                  <a:lumOff val="3725"/>
                </a:schemeClr>
              </a:solidFill>
              <a:prstDash val="solid"/>
              <a:round/>
            </a:ln>
          </a:top>
          <a:bottom>
            <a:ln w="127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rgbClr val="000000"/>
          </a:solidFill>
        </a:fill>
      </a:tcStyle>
    </a:lastRow>
    <a:firstRow>
      <a:tcTxStyle b="on" i="off">
        <a:font>
          <a:latin typeface="Arial"/>
          <a:ea typeface="Arial"/>
          <a:cs typeface="Arial"/>
        </a:font>
        <a:schemeClr val="accent4">
          <a:hueOff val="-13680000"/>
          <a:satOff val="-26315"/>
          <a:lumOff val="3725"/>
        </a:schemeClr>
      </a:tcTxStyle>
      <a:tcStyle>
        <a:tcBdr>
          <a:left>
            <a:ln w="12700" cap="flat">
              <a:solidFill>
                <a:schemeClr val="accent4">
                  <a:hueOff val="-13680000"/>
                  <a:satOff val="-26315"/>
                  <a:lumOff val="3725"/>
                </a:schemeClr>
              </a:solidFill>
              <a:prstDash val="solid"/>
              <a:round/>
            </a:ln>
          </a:left>
          <a:right>
            <a:ln w="12700" cap="flat">
              <a:solidFill>
                <a:schemeClr val="accent4">
                  <a:hueOff val="-13680000"/>
                  <a:satOff val="-26315"/>
                  <a:lumOff val="3725"/>
                </a:schemeClr>
              </a:solidFill>
              <a:prstDash val="solid"/>
              <a:round/>
            </a:ln>
          </a:right>
          <a:top>
            <a:ln w="12700" cap="flat">
              <a:solidFill>
                <a:schemeClr val="accent4">
                  <a:hueOff val="-13680000"/>
                  <a:satOff val="-26315"/>
                  <a:lumOff val="3725"/>
                </a:schemeClr>
              </a:solidFill>
              <a:prstDash val="solid"/>
              <a:round/>
            </a:ln>
          </a:top>
          <a:bottom>
            <a:ln w="38100" cap="flat">
              <a:solidFill>
                <a:schemeClr val="accent4">
                  <a:hueOff val="-13680000"/>
                  <a:satOff val="-26315"/>
                  <a:lumOff val="3725"/>
                </a:schemeClr>
              </a:solidFill>
              <a:prstDash val="solid"/>
              <a:round/>
            </a:ln>
          </a:bottom>
          <a:insideH>
            <a:ln w="12700" cap="flat">
              <a:solidFill>
                <a:schemeClr val="accent4">
                  <a:hueOff val="-13680000"/>
                  <a:satOff val="-26315"/>
                  <a:lumOff val="3725"/>
                </a:schemeClr>
              </a:solidFill>
              <a:prstDash val="solid"/>
              <a:round/>
            </a:ln>
          </a:insideH>
          <a:insideV>
            <a:ln w="12700" cap="flat">
              <a:solidFill>
                <a:schemeClr val="accent4">
                  <a:hueOff val="-13680000"/>
                  <a:satOff val="-26315"/>
                  <a:lumOff val="3725"/>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4">
              <a:hueOff val="-13680000"/>
              <a:satOff val="-26315"/>
              <a:lumOff val="3725"/>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5059" autoAdjust="0"/>
  </p:normalViewPr>
  <p:slideViewPr>
    <p:cSldViewPr snapToGrid="0">
      <p:cViewPr varScale="1">
        <p:scale>
          <a:sx n="87" d="100"/>
          <a:sy n="87" d="100"/>
        </p:scale>
        <p:origin x="837"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0" name="Shape 1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1" name="Shape 11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等线"/>
      </a:defRPr>
    </a:lvl1pPr>
    <a:lvl2pPr indent="228600" latinLnBrk="0">
      <a:defRPr sz="1200">
        <a:latin typeface="+mj-lt"/>
        <a:ea typeface="+mj-ea"/>
        <a:cs typeface="+mj-cs"/>
        <a:sym typeface="等线"/>
      </a:defRPr>
    </a:lvl2pPr>
    <a:lvl3pPr indent="457200" latinLnBrk="0">
      <a:defRPr sz="1200">
        <a:latin typeface="+mj-lt"/>
        <a:ea typeface="+mj-ea"/>
        <a:cs typeface="+mj-cs"/>
        <a:sym typeface="等线"/>
      </a:defRPr>
    </a:lvl3pPr>
    <a:lvl4pPr indent="685800" latinLnBrk="0">
      <a:defRPr sz="1200">
        <a:latin typeface="+mj-lt"/>
        <a:ea typeface="+mj-ea"/>
        <a:cs typeface="+mj-cs"/>
        <a:sym typeface="等线"/>
      </a:defRPr>
    </a:lvl4pPr>
    <a:lvl5pPr indent="914400" latinLnBrk="0">
      <a:defRPr sz="1200">
        <a:latin typeface="+mj-lt"/>
        <a:ea typeface="+mj-ea"/>
        <a:cs typeface="+mj-cs"/>
        <a:sym typeface="等线"/>
      </a:defRPr>
    </a:lvl5pPr>
    <a:lvl6pPr indent="1143000" latinLnBrk="0">
      <a:defRPr sz="1200">
        <a:latin typeface="+mj-lt"/>
        <a:ea typeface="+mj-ea"/>
        <a:cs typeface="+mj-cs"/>
        <a:sym typeface="等线"/>
      </a:defRPr>
    </a:lvl6pPr>
    <a:lvl7pPr indent="1371600" latinLnBrk="0">
      <a:defRPr sz="1200">
        <a:latin typeface="+mj-lt"/>
        <a:ea typeface="+mj-ea"/>
        <a:cs typeface="+mj-cs"/>
        <a:sym typeface="等线"/>
      </a:defRPr>
    </a:lvl7pPr>
    <a:lvl8pPr indent="1600200" latinLnBrk="0">
      <a:defRPr sz="1200">
        <a:latin typeface="+mj-lt"/>
        <a:ea typeface="+mj-ea"/>
        <a:cs typeface="+mj-cs"/>
        <a:sym typeface="等线"/>
      </a:defRPr>
    </a:lvl8pPr>
    <a:lvl9pPr indent="1828800" latinLnBrk="0">
      <a:defRPr sz="1200">
        <a:latin typeface="+mj-lt"/>
        <a:ea typeface="+mj-ea"/>
        <a:cs typeface="+mj-cs"/>
        <a:sym typeface="等线"/>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t>1</a:t>
            </a:fld>
            <a:endParaRPr lang="zh-CN" altLang="en-US"/>
          </a:p>
        </p:txBody>
      </p:sp>
    </p:spTree>
    <p:extLst>
      <p:ext uri="{BB962C8B-B14F-4D97-AF65-F5344CB8AC3E}">
        <p14:creationId xmlns:p14="http://schemas.microsoft.com/office/powerpoint/2010/main" val="307941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10</a:t>
            </a:fld>
            <a:endParaRPr lang="zh-CN" altLang="en-US"/>
          </a:p>
        </p:txBody>
      </p:sp>
    </p:spTree>
    <p:extLst>
      <p:ext uri="{BB962C8B-B14F-4D97-AF65-F5344CB8AC3E}">
        <p14:creationId xmlns:p14="http://schemas.microsoft.com/office/powerpoint/2010/main" val="409086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 name="Shape 1282"/>
          <p:cNvSpPr>
            <a:spLocks noGrp="1" noRot="1" noChangeAspect="1"/>
          </p:cNvSpPr>
          <p:nvPr>
            <p:ph type="sldImg"/>
          </p:nvPr>
        </p:nvSpPr>
        <p:spPr>
          <a:xfrm>
            <a:off x="381000" y="685800"/>
            <a:ext cx="6096000" cy="3429000"/>
          </a:xfrm>
          <a:prstGeom prst="rect">
            <a:avLst/>
          </a:prstGeom>
        </p:spPr>
        <p:txBody>
          <a:bodyPr/>
          <a:lstStyle/>
          <a:p>
            <a:endParaRPr/>
          </a:p>
        </p:txBody>
      </p:sp>
      <p:sp>
        <p:nvSpPr>
          <p:cNvPr id="1283" name="Shape 128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4202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3</a:t>
            </a:fld>
            <a:endParaRPr lang="zh-CN" altLang="en-US"/>
          </a:p>
        </p:txBody>
      </p:sp>
    </p:spTree>
    <p:extLst>
      <p:ext uri="{BB962C8B-B14F-4D97-AF65-F5344CB8AC3E}">
        <p14:creationId xmlns:p14="http://schemas.microsoft.com/office/powerpoint/2010/main" val="75395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4</a:t>
            </a:fld>
            <a:endParaRPr lang="zh-CN" altLang="en-US"/>
          </a:p>
        </p:txBody>
      </p:sp>
    </p:spTree>
    <p:extLst>
      <p:ext uri="{BB962C8B-B14F-4D97-AF65-F5344CB8AC3E}">
        <p14:creationId xmlns:p14="http://schemas.microsoft.com/office/powerpoint/2010/main" val="402084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5</a:t>
            </a:fld>
            <a:endParaRPr lang="zh-CN" altLang="en-US"/>
          </a:p>
        </p:txBody>
      </p:sp>
    </p:spTree>
    <p:extLst>
      <p:ext uri="{BB962C8B-B14F-4D97-AF65-F5344CB8AC3E}">
        <p14:creationId xmlns:p14="http://schemas.microsoft.com/office/powerpoint/2010/main" val="6137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6</a:t>
            </a:fld>
            <a:endParaRPr lang="zh-CN" altLang="en-US"/>
          </a:p>
        </p:txBody>
      </p:sp>
    </p:spTree>
    <p:extLst>
      <p:ext uri="{BB962C8B-B14F-4D97-AF65-F5344CB8AC3E}">
        <p14:creationId xmlns:p14="http://schemas.microsoft.com/office/powerpoint/2010/main" val="162382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7</a:t>
            </a:fld>
            <a:endParaRPr lang="zh-CN" altLang="en-US"/>
          </a:p>
        </p:txBody>
      </p:sp>
    </p:spTree>
    <p:extLst>
      <p:ext uri="{BB962C8B-B14F-4D97-AF65-F5344CB8AC3E}">
        <p14:creationId xmlns:p14="http://schemas.microsoft.com/office/powerpoint/2010/main" val="186051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8</a:t>
            </a:fld>
            <a:endParaRPr lang="zh-CN" altLang="en-US"/>
          </a:p>
        </p:txBody>
      </p:sp>
    </p:spTree>
    <p:extLst>
      <p:ext uri="{BB962C8B-B14F-4D97-AF65-F5344CB8AC3E}">
        <p14:creationId xmlns:p14="http://schemas.microsoft.com/office/powerpoint/2010/main" val="29885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9</a:t>
            </a:fld>
            <a:endParaRPr lang="zh-CN" altLang="en-US"/>
          </a:p>
        </p:txBody>
      </p:sp>
    </p:spTree>
    <p:extLst>
      <p:ext uri="{BB962C8B-B14F-4D97-AF65-F5344CB8AC3E}">
        <p14:creationId xmlns:p14="http://schemas.microsoft.com/office/powerpoint/2010/main" val="321916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内容页-仅logo">
    <p:spTree>
      <p:nvGrpSpPr>
        <p:cNvPr id="1" name=""/>
        <p:cNvGrpSpPr/>
        <p:nvPr/>
      </p:nvGrpSpPr>
      <p:grpSpPr>
        <a:xfrm>
          <a:off x="0" y="0"/>
          <a:ext cx="0" cy="0"/>
          <a:chOff x="0" y="0"/>
          <a:chExt cx="0" cy="0"/>
        </a:xfrm>
      </p:grpSpPr>
      <p:sp>
        <p:nvSpPr>
          <p:cNvPr id="45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目录-4部分">
    <p:spTree>
      <p:nvGrpSpPr>
        <p:cNvPr id="1" name=""/>
        <p:cNvGrpSpPr/>
        <p:nvPr/>
      </p:nvGrpSpPr>
      <p:grpSpPr>
        <a:xfrm>
          <a:off x="0" y="0"/>
          <a:ext cx="0" cy="0"/>
          <a:chOff x="0" y="0"/>
          <a:chExt cx="0" cy="0"/>
        </a:xfrm>
      </p:grpSpPr>
      <p:sp>
        <p:nvSpPr>
          <p:cNvPr id="617" name="矩形 54"/>
          <p:cNvSpPr/>
          <p:nvPr/>
        </p:nvSpPr>
        <p:spPr>
          <a:xfrm>
            <a:off x="-3" y="0"/>
            <a:ext cx="6096003" cy="6858000"/>
          </a:xfrm>
          <a:prstGeom prst="rect">
            <a:avLst/>
          </a:prstGeom>
          <a:solidFill>
            <a:srgbClr val="0070C0"/>
          </a:solidFill>
          <a:ln w="12700">
            <a:miter lim="400000"/>
          </a:ln>
        </p:spPr>
        <p:txBody>
          <a:bodyPr lIns="45719" rIns="45719" anchor="ctr"/>
          <a:lstStyle/>
          <a:p>
            <a:pPr algn="ctr">
              <a:defRPr>
                <a:solidFill>
                  <a:schemeClr val="accent4">
                    <a:hueOff val="-13680000"/>
                    <a:satOff val="-26315"/>
                    <a:lumOff val="3725"/>
                  </a:schemeClr>
                </a:solidFill>
              </a:defRPr>
            </a:pPr>
            <a:endParaRPr>
              <a:solidFill>
                <a:srgbClr val="0070C0"/>
              </a:solidFill>
            </a:endParaRPr>
          </a:p>
        </p:txBody>
      </p:sp>
      <p:pic>
        <p:nvPicPr>
          <p:cNvPr id="618" name="图形 34" descr="图形 34"/>
          <p:cNvPicPr>
            <a:picLocks noChangeAspect="1"/>
          </p:cNvPicPr>
          <p:nvPr/>
        </p:nvPicPr>
        <p:blipFill>
          <a:blip r:embed="rId2"/>
          <a:stretch>
            <a:fillRect/>
          </a:stretch>
        </p:blipFill>
        <p:spPr>
          <a:xfrm>
            <a:off x="-1601832" y="3365787"/>
            <a:ext cx="6665291" cy="4818287"/>
          </a:xfrm>
          <a:prstGeom prst="rect">
            <a:avLst/>
          </a:prstGeom>
          <a:ln w="12700">
            <a:miter lim="400000"/>
          </a:ln>
        </p:spPr>
      </p:pic>
      <p:sp>
        <p:nvSpPr>
          <p:cNvPr id="619" name="矩形 6"/>
          <p:cNvSpPr/>
          <p:nvPr/>
        </p:nvSpPr>
        <p:spPr>
          <a:xfrm>
            <a:off x="589280" y="476251"/>
            <a:ext cx="11013442" cy="5905501"/>
          </a:xfrm>
          <a:prstGeom prst="rect">
            <a:avLst/>
          </a:prstGeom>
          <a:solidFill>
            <a:schemeClr val="accent4">
              <a:hueOff val="-13680000"/>
              <a:satOff val="-26315"/>
              <a:lumOff val="3725"/>
            </a:schemeClr>
          </a:solidFill>
          <a:ln w="12700">
            <a:miter lim="400000"/>
          </a:ln>
        </p:spPr>
        <p:txBody>
          <a:bodyPr lIns="45719" rIns="45719" anchor="ctr"/>
          <a:lstStyle/>
          <a:p>
            <a:pPr algn="ctr">
              <a:defRPr>
                <a:solidFill>
                  <a:schemeClr val="accent4">
                    <a:hueOff val="-13680000"/>
                    <a:satOff val="-26315"/>
                    <a:lumOff val="3725"/>
                  </a:schemeClr>
                </a:solidFill>
              </a:defRPr>
            </a:pPr>
            <a:endParaRPr/>
          </a:p>
        </p:txBody>
      </p:sp>
      <p:grpSp>
        <p:nvGrpSpPr>
          <p:cNvPr id="622" name="组合 7"/>
          <p:cNvGrpSpPr/>
          <p:nvPr userDrawn="1"/>
        </p:nvGrpSpPr>
        <p:grpSpPr>
          <a:xfrm>
            <a:off x="2295047" y="1033221"/>
            <a:ext cx="2358847" cy="1921344"/>
            <a:chOff x="-46885" y="0"/>
            <a:chExt cx="2358846" cy="1921343"/>
          </a:xfrm>
        </p:grpSpPr>
        <p:sp>
          <p:nvSpPr>
            <p:cNvPr id="620" name="标题 1"/>
            <p:cNvSpPr txBox="1"/>
            <p:nvPr/>
          </p:nvSpPr>
          <p:spPr>
            <a:xfrm>
              <a:off x="0" y="0"/>
              <a:ext cx="2073840" cy="1500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a:lnSpc>
                  <a:spcPct val="90000"/>
                </a:lnSpc>
                <a:defRPr sz="5400" b="1">
                  <a:solidFill>
                    <a:schemeClr val="accent1"/>
                  </a:solidFill>
                  <a:latin typeface="微软雅黑"/>
                  <a:ea typeface="微软雅黑"/>
                  <a:cs typeface="微软雅黑"/>
                  <a:sym typeface="微软雅黑"/>
                </a:defRPr>
              </a:lvl1pPr>
            </a:lstStyle>
            <a:p>
              <a:pPr>
                <a:defRPr>
                  <a:latin typeface="Arial"/>
                  <a:ea typeface="Arial"/>
                  <a:cs typeface="Arial"/>
                  <a:sym typeface="Arial"/>
                </a:defRPr>
              </a:pPr>
              <a:endParaRPr dirty="0">
                <a:latin typeface="微软雅黑"/>
                <a:ea typeface="微软雅黑"/>
                <a:cs typeface="微软雅黑"/>
                <a:sym typeface="微软雅黑"/>
              </a:endParaRPr>
            </a:p>
          </p:txBody>
        </p:sp>
        <p:sp>
          <p:nvSpPr>
            <p:cNvPr id="621" name="文本框 9"/>
            <p:cNvSpPr txBox="1"/>
            <p:nvPr/>
          </p:nvSpPr>
          <p:spPr>
            <a:xfrm>
              <a:off x="-46885" y="1336570"/>
              <a:ext cx="2358846" cy="5847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400" spc="-20">
                  <a:solidFill>
                    <a:schemeClr val="accent1"/>
                  </a:solidFill>
                </a:defRPr>
              </a:lvl1pPr>
            </a:lstStyle>
            <a:p>
              <a:r>
                <a:rPr sz="3200" dirty="0">
                  <a:solidFill>
                    <a:srgbClr val="0070C0"/>
                  </a:solidFill>
                </a:rPr>
                <a:t>CONTENTS</a:t>
              </a:r>
            </a:p>
          </p:txBody>
        </p:sp>
      </p:grpSp>
      <p:sp>
        <p:nvSpPr>
          <p:cNvPr id="623" name="正文级别 1…"/>
          <p:cNvSpPr txBox="1">
            <a:spLocks noGrp="1"/>
          </p:cNvSpPr>
          <p:nvPr>
            <p:ph type="body" sz="quarter" idx="1" hasCustomPrompt="1"/>
          </p:nvPr>
        </p:nvSpPr>
        <p:spPr>
          <a:xfrm>
            <a:off x="7825513" y="1561151"/>
            <a:ext cx="3055846" cy="487682"/>
          </a:xfrm>
          <a:prstGeom prst="rect">
            <a:avLst/>
          </a:prstGeom>
        </p:spPr>
        <p:txBody>
          <a:bodyPr/>
          <a:lstStyle>
            <a:lvl1pPr marL="0" indent="0">
              <a:buSzTx/>
              <a:buFontTx/>
              <a:buNone/>
              <a:defRPr>
                <a:solidFill>
                  <a:srgbClr val="262626"/>
                </a:solidFill>
              </a:defRPr>
            </a:lvl1pPr>
            <a:lvl2pPr marL="0" indent="457200">
              <a:buSzTx/>
              <a:buFontTx/>
              <a:buNone/>
              <a:defRPr>
                <a:solidFill>
                  <a:srgbClr val="262626"/>
                </a:solidFill>
              </a:defRPr>
            </a:lvl2pPr>
            <a:lvl3pPr>
              <a:buFontTx/>
              <a:defRPr>
                <a:solidFill>
                  <a:srgbClr val="262626"/>
                </a:solidFill>
              </a:defRPr>
            </a:lvl3pPr>
            <a:lvl4pPr>
              <a:buFontTx/>
              <a:defRPr>
                <a:solidFill>
                  <a:srgbClr val="262626"/>
                </a:solidFill>
              </a:defRPr>
            </a:lvl4pPr>
            <a:lvl5pPr>
              <a:buFontTx/>
              <a:defRPr>
                <a:solidFill>
                  <a:srgbClr val="262626"/>
                </a:solidFill>
              </a:defRPr>
            </a:lvl5pPr>
          </a:lstStyle>
          <a:p>
            <a:r>
              <a:rPr lang="en-US" dirty="0"/>
              <a:t>Motivation</a:t>
            </a:r>
            <a:endParaRPr dirty="0"/>
          </a:p>
          <a:p>
            <a:pPr lvl="1"/>
            <a:endParaRPr dirty="0"/>
          </a:p>
          <a:p>
            <a:pPr lvl="2"/>
            <a:endParaRPr dirty="0"/>
          </a:p>
          <a:p>
            <a:pPr lvl="3"/>
            <a:endParaRPr dirty="0"/>
          </a:p>
          <a:p>
            <a:pPr lvl="4"/>
            <a:endParaRPr dirty="0"/>
          </a:p>
        </p:txBody>
      </p:sp>
      <p:sp>
        <p:nvSpPr>
          <p:cNvPr id="624" name="文本占位符 40"/>
          <p:cNvSpPr>
            <a:spLocks noGrp="1"/>
          </p:cNvSpPr>
          <p:nvPr>
            <p:ph type="body" sz="quarter" idx="21" hasCustomPrompt="1"/>
          </p:nvPr>
        </p:nvSpPr>
        <p:spPr>
          <a:xfrm>
            <a:off x="7825513" y="2650906"/>
            <a:ext cx="3055846" cy="487681"/>
          </a:xfrm>
          <a:prstGeom prst="rect">
            <a:avLst/>
          </a:prstGeom>
          <a:ln w="12700">
            <a:miter lim="400000"/>
          </a:ln>
        </p:spPr>
        <p:txBody>
          <a:bodyPr lIns="45719" rIns="45719">
            <a:normAutofit/>
          </a:bodyPr>
          <a:lstStyle>
            <a:lvl1pPr>
              <a:defRPr dirty="0">
                <a:solidFill>
                  <a:srgbClr val="262626"/>
                </a:solidFill>
              </a:defRPr>
            </a:lvl1pPr>
          </a:lstStyle>
          <a:p>
            <a:pPr marL="0" lvl="0" indent="0">
              <a:buSzTx/>
              <a:buFontTx/>
              <a:buNone/>
            </a:pPr>
            <a:r>
              <a:rPr lang="en-US" dirty="0"/>
              <a:t>Method</a:t>
            </a:r>
            <a:endParaRPr dirty="0"/>
          </a:p>
        </p:txBody>
      </p:sp>
      <p:sp>
        <p:nvSpPr>
          <p:cNvPr id="625" name="文本占位符 40"/>
          <p:cNvSpPr>
            <a:spLocks noGrp="1"/>
          </p:cNvSpPr>
          <p:nvPr>
            <p:ph type="body" sz="quarter" idx="22" hasCustomPrompt="1"/>
          </p:nvPr>
        </p:nvSpPr>
        <p:spPr>
          <a:xfrm>
            <a:off x="7825513" y="3740660"/>
            <a:ext cx="3055846" cy="487681"/>
          </a:xfrm>
          <a:prstGeom prst="rect">
            <a:avLst/>
          </a:prstGeom>
        </p:spPr>
        <p:txBody>
          <a:bodyPr>
            <a:normAutofit/>
          </a:bodyPr>
          <a:lstStyle>
            <a:lvl1pPr marL="0" indent="0" defTabSz="722376">
              <a:spcBef>
                <a:spcPts val="700"/>
              </a:spcBef>
              <a:buSzTx/>
              <a:buFontTx/>
              <a:buNone/>
              <a:defRPr sz="2800">
                <a:solidFill>
                  <a:srgbClr val="262626"/>
                </a:solidFill>
              </a:defRPr>
            </a:lvl1pPr>
          </a:lstStyle>
          <a:p>
            <a:r>
              <a:rPr lang="en-US" dirty="0"/>
              <a:t>Results</a:t>
            </a:r>
            <a:endParaRPr dirty="0"/>
          </a:p>
        </p:txBody>
      </p:sp>
      <p:sp>
        <p:nvSpPr>
          <p:cNvPr id="626" name="文本占位符 40"/>
          <p:cNvSpPr>
            <a:spLocks noGrp="1"/>
          </p:cNvSpPr>
          <p:nvPr>
            <p:ph type="body" sz="quarter" idx="23" hasCustomPrompt="1"/>
          </p:nvPr>
        </p:nvSpPr>
        <p:spPr>
          <a:xfrm>
            <a:off x="7825513" y="4830414"/>
            <a:ext cx="3055846" cy="487681"/>
          </a:xfrm>
          <a:prstGeom prst="rect">
            <a:avLst/>
          </a:prstGeom>
        </p:spPr>
        <p:txBody>
          <a:bodyPr>
            <a:normAutofit/>
          </a:bodyPr>
          <a:lstStyle>
            <a:lvl1pPr marL="0" indent="0" defTabSz="722376">
              <a:spcBef>
                <a:spcPts val="700"/>
              </a:spcBef>
              <a:buSzTx/>
              <a:buFontTx/>
              <a:buNone/>
              <a:defRPr sz="2800">
                <a:solidFill>
                  <a:srgbClr val="262626"/>
                </a:solidFill>
              </a:defRPr>
            </a:lvl1pPr>
          </a:lstStyle>
          <a:p>
            <a:r>
              <a:rPr lang="en-US" dirty="0"/>
              <a:t>Discussion</a:t>
            </a:r>
            <a:endParaRPr dirty="0"/>
          </a:p>
        </p:txBody>
      </p:sp>
      <p:sp>
        <p:nvSpPr>
          <p:cNvPr id="627" name="文本框 49"/>
          <p:cNvSpPr txBox="1"/>
          <p:nvPr/>
        </p:nvSpPr>
        <p:spPr>
          <a:xfrm>
            <a:off x="6860585" y="1512603"/>
            <a:ext cx="584383"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solidFill>
                  <a:schemeClr val="accent1"/>
                </a:solidFill>
              </a:defRPr>
            </a:lvl1pPr>
          </a:lstStyle>
          <a:p>
            <a:r>
              <a:rPr dirty="0">
                <a:solidFill>
                  <a:srgbClr val="0070C0"/>
                </a:solidFill>
              </a:rPr>
              <a:t>01.</a:t>
            </a:r>
          </a:p>
        </p:txBody>
      </p:sp>
      <p:sp>
        <p:nvSpPr>
          <p:cNvPr id="628" name="文本框 50"/>
          <p:cNvSpPr txBox="1"/>
          <p:nvPr/>
        </p:nvSpPr>
        <p:spPr>
          <a:xfrm>
            <a:off x="6860585" y="2596050"/>
            <a:ext cx="584383"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solidFill>
                  <a:schemeClr val="accent1"/>
                </a:solidFill>
              </a:defRPr>
            </a:lvl1pPr>
          </a:lstStyle>
          <a:p>
            <a:r>
              <a:rPr>
                <a:solidFill>
                  <a:srgbClr val="0070C0"/>
                </a:solidFill>
              </a:rPr>
              <a:t>02.</a:t>
            </a:r>
          </a:p>
        </p:txBody>
      </p:sp>
      <p:sp>
        <p:nvSpPr>
          <p:cNvPr id="629" name="文本框 51"/>
          <p:cNvSpPr txBox="1"/>
          <p:nvPr/>
        </p:nvSpPr>
        <p:spPr>
          <a:xfrm>
            <a:off x="6860585" y="3679495"/>
            <a:ext cx="584383"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solidFill>
                  <a:schemeClr val="accent1"/>
                </a:solidFill>
              </a:defRPr>
            </a:lvl1pPr>
          </a:lstStyle>
          <a:p>
            <a:r>
              <a:rPr dirty="0">
                <a:solidFill>
                  <a:srgbClr val="0070C0"/>
                </a:solidFill>
              </a:rPr>
              <a:t>03.</a:t>
            </a:r>
          </a:p>
        </p:txBody>
      </p:sp>
      <p:sp>
        <p:nvSpPr>
          <p:cNvPr id="630" name="文本框 52"/>
          <p:cNvSpPr txBox="1"/>
          <p:nvPr/>
        </p:nvSpPr>
        <p:spPr>
          <a:xfrm>
            <a:off x="6860585" y="4762941"/>
            <a:ext cx="584383"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solidFill>
                  <a:schemeClr val="accent1"/>
                </a:solidFill>
              </a:defRPr>
            </a:lvl1pPr>
          </a:lstStyle>
          <a:p>
            <a:r>
              <a:rPr dirty="0">
                <a:solidFill>
                  <a:srgbClr val="0070C0"/>
                </a:solidFill>
              </a:rPr>
              <a:t>04.</a:t>
            </a:r>
          </a:p>
        </p:txBody>
      </p:sp>
      <p:pic>
        <p:nvPicPr>
          <p:cNvPr id="2" name="图片 1">
            <a:extLst>
              <a:ext uri="{FF2B5EF4-FFF2-40B4-BE49-F238E27FC236}">
                <a16:creationId xmlns:a16="http://schemas.microsoft.com/office/drawing/2014/main" id="{3660B796-D45A-B203-68B0-996A42329367}"/>
              </a:ext>
            </a:extLst>
          </p:cNvPr>
          <p:cNvPicPr>
            <a:picLocks noChangeAspect="1"/>
          </p:cNvPicPr>
          <p:nvPr userDrawn="1"/>
        </p:nvPicPr>
        <p:blipFill>
          <a:blip r:embed="rId3"/>
          <a:stretch>
            <a:fillRect/>
          </a:stretch>
        </p:blipFill>
        <p:spPr>
          <a:xfrm>
            <a:off x="2122692" y="2954565"/>
            <a:ext cx="2703555" cy="2237816"/>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内容页-标题">
    <p:spTree>
      <p:nvGrpSpPr>
        <p:cNvPr id="1" name=""/>
        <p:cNvGrpSpPr/>
        <p:nvPr/>
      </p:nvGrpSpPr>
      <p:grpSpPr>
        <a:xfrm>
          <a:off x="0" y="0"/>
          <a:ext cx="0" cy="0"/>
          <a:chOff x="0" y="0"/>
          <a:chExt cx="0" cy="0"/>
        </a:xfrm>
      </p:grpSpPr>
      <p:sp>
        <p:nvSpPr>
          <p:cNvPr id="860" name="X.X  单击此处输入标题"/>
          <p:cNvSpPr txBox="1">
            <a:spLocks noGrp="1"/>
          </p:cNvSpPr>
          <p:nvPr>
            <p:ph type="title" hasCustomPrompt="1"/>
          </p:nvPr>
        </p:nvSpPr>
        <p:spPr>
          <a:xfrm>
            <a:off x="442912" y="243568"/>
            <a:ext cx="9056853" cy="617519"/>
          </a:xfrm>
          <a:prstGeom prst="rect">
            <a:avLst/>
          </a:prstGeom>
        </p:spPr>
        <p:txBody>
          <a:bodyPr/>
          <a:lstStyle>
            <a:lvl1pPr>
              <a:defRPr sz="2400" b="1">
                <a:solidFill>
                  <a:schemeClr val="tx1"/>
                </a:solidFill>
                <a:latin typeface="Arial"/>
                <a:ea typeface="Arial"/>
                <a:cs typeface="Arial"/>
                <a:sym typeface="Arial"/>
              </a:defRPr>
            </a:lvl1pPr>
          </a:lstStyle>
          <a:p>
            <a:r>
              <a:rPr dirty="0"/>
              <a:t>X.X  </a:t>
            </a:r>
            <a:r>
              <a:rPr dirty="0" err="1"/>
              <a:t>单击此处输入标题</a:t>
            </a:r>
            <a:endParaRPr dirty="0"/>
          </a:p>
        </p:txBody>
      </p:sp>
      <p:grpSp>
        <p:nvGrpSpPr>
          <p:cNvPr id="863" name="组合 176"/>
          <p:cNvGrpSpPr/>
          <p:nvPr/>
        </p:nvGrpSpPr>
        <p:grpSpPr>
          <a:xfrm>
            <a:off x="528705" y="807314"/>
            <a:ext cx="2433029" cy="1"/>
            <a:chOff x="0" y="0"/>
            <a:chExt cx="2433027" cy="0"/>
          </a:xfrm>
        </p:grpSpPr>
        <p:sp>
          <p:nvSpPr>
            <p:cNvPr id="861" name="直接连接符 177"/>
            <p:cNvSpPr/>
            <p:nvPr/>
          </p:nvSpPr>
          <p:spPr>
            <a:xfrm>
              <a:off x="0" y="0"/>
              <a:ext cx="2433028" cy="0"/>
            </a:xfrm>
            <a:prstGeom prst="line">
              <a:avLst/>
            </a:prstGeom>
            <a:noFill/>
            <a:ln w="6350" cap="flat">
              <a:solidFill>
                <a:schemeClr val="tx1"/>
              </a:solidFill>
              <a:prstDash val="solid"/>
              <a:miter lim="800000"/>
            </a:ln>
            <a:effectLst/>
          </p:spPr>
          <p:txBody>
            <a:bodyPr wrap="square" lIns="45719" tIns="45719" rIns="45719" bIns="45719" numCol="1" anchor="t">
              <a:noAutofit/>
            </a:bodyPr>
            <a:lstStyle/>
            <a:p>
              <a:endParaRPr/>
            </a:p>
          </p:txBody>
        </p:sp>
        <p:sp>
          <p:nvSpPr>
            <p:cNvPr id="862" name="直接连接符 178"/>
            <p:cNvSpPr/>
            <p:nvPr/>
          </p:nvSpPr>
          <p:spPr>
            <a:xfrm>
              <a:off x="0" y="0"/>
              <a:ext cx="589714" cy="0"/>
            </a:xfrm>
            <a:prstGeom prst="line">
              <a:avLst/>
            </a:prstGeom>
            <a:noFill/>
            <a:ln w="38100" cap="flat">
              <a:solidFill>
                <a:schemeClr val="tx1"/>
              </a:solidFill>
              <a:prstDash val="solid"/>
              <a:miter lim="800000"/>
            </a:ln>
            <a:effectLst/>
          </p:spPr>
          <p:txBody>
            <a:bodyPr wrap="square" lIns="45719" tIns="45719" rIns="45719" bIns="45719" numCol="1" anchor="t">
              <a:noAutofit/>
            </a:bodyPr>
            <a:lstStyle/>
            <a:p>
              <a:endParaRPr/>
            </a:p>
          </p:txBody>
        </p:sp>
      </p:grpSp>
      <p:sp>
        <p:nvSpPr>
          <p:cNvPr id="86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CBDF28-2C85-4595-BE36-24E7738A5A83}" type="datetime1">
              <a:rPr lang="zh-CN" altLang="en-US" smtClean="0"/>
              <a:t>2024/4/13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11192724" y="6091258"/>
            <a:ext cx="374459" cy="369204"/>
          </a:xfrm>
        </p:spPr>
        <p:txBody>
          <a:bodyPr/>
          <a:lstStyle>
            <a:lvl1pPr>
              <a:defRPr sz="1799"/>
            </a:lvl1pPr>
          </a:lstStyle>
          <a:p>
            <a:fld id="{FA2177AA-A7BA-483D-9ED8-AE8A7305EACF}" type="slidenum">
              <a:rPr lang="zh-CN" altLang="en-US" smtClean="0"/>
              <a:pPr/>
              <a:t>‹#›</a:t>
            </a:fld>
            <a:endParaRPr lang="zh-CN" altLang="en-US" dirty="0"/>
          </a:p>
        </p:txBody>
      </p:sp>
    </p:spTree>
    <p:extLst>
      <p:ext uri="{BB962C8B-B14F-4D97-AF65-F5344CB8AC3E}">
        <p14:creationId xmlns:p14="http://schemas.microsoft.com/office/powerpoint/2010/main" val="1232402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13680000"/>
            <a:satOff val="-26315"/>
            <a:lumOff val="3725"/>
          </a:schemeClr>
        </a:solidFill>
        <a:effectLst/>
      </p:bgPr>
    </p:bg>
    <p:spTree>
      <p:nvGrpSpPr>
        <p:cNvPr id="1" name=""/>
        <p:cNvGrpSpPr/>
        <p:nvPr/>
      </p:nvGrpSpPr>
      <p:grpSpPr>
        <a:xfrm>
          <a:off x="0" y="0"/>
          <a:ext cx="0" cy="0"/>
          <a:chOff x="0" y="0"/>
          <a:chExt cx="0" cy="0"/>
        </a:xfrm>
      </p:grpSpPr>
      <p:sp>
        <p:nvSpPr>
          <p:cNvPr id="57" name="幻灯片编号"/>
          <p:cNvSpPr txBox="1">
            <a:spLocks noGrp="1"/>
          </p:cNvSpPr>
          <p:nvPr>
            <p:ph type="sldNum" sz="quarter" idx="2"/>
          </p:nvPr>
        </p:nvSpPr>
        <p:spPr>
          <a:xfrm>
            <a:off x="11475336" y="6408324"/>
            <a:ext cx="273656" cy="264255"/>
          </a:xfrm>
          <a:prstGeom prst="rect">
            <a:avLst/>
          </a:prstGeom>
          <a:ln w="12700">
            <a:miter lim="400000"/>
          </a:ln>
        </p:spPr>
        <p:txBody>
          <a:bodyPr wrap="none" lIns="45719" rIns="45719" anchor="ctr">
            <a:spAutoFit/>
          </a:bodyPr>
          <a:lstStyle>
            <a:lvl1pPr algn="r">
              <a:defRPr sz="1200">
                <a:solidFill>
                  <a:srgbClr val="808080"/>
                </a:solidFill>
              </a:defRPr>
            </a:lvl1pPr>
          </a:lstStyle>
          <a:p>
            <a:fld id="{86CB4B4D-7CA3-9044-876B-883B54F8677D}" type="slidenum">
              <a:t>‹#›</a:t>
            </a:fld>
            <a:endParaRPr/>
          </a:p>
        </p:txBody>
      </p:sp>
      <p:pic>
        <p:nvPicPr>
          <p:cNvPr id="4" name="图片 3">
            <a:extLst>
              <a:ext uri="{FF2B5EF4-FFF2-40B4-BE49-F238E27FC236}">
                <a16:creationId xmlns:a16="http://schemas.microsoft.com/office/drawing/2014/main" id="{1D27D956-5AD8-93BA-20DE-386553DC412E}"/>
              </a:ext>
            </a:extLst>
          </p:cNvPr>
          <p:cNvPicPr>
            <a:picLocks noChangeAspect="1"/>
          </p:cNvPicPr>
          <p:nvPr userDrawn="1"/>
        </p:nvPicPr>
        <p:blipFill>
          <a:blip r:embed="rId6"/>
          <a:stretch>
            <a:fillRect/>
          </a:stretch>
        </p:blipFill>
        <p:spPr>
          <a:xfrm>
            <a:off x="40460" y="45159"/>
            <a:ext cx="10786683" cy="870181"/>
          </a:xfrm>
          <a:prstGeom prst="rect">
            <a:avLst/>
          </a:prstGeom>
        </p:spPr>
      </p:pic>
      <p:pic>
        <p:nvPicPr>
          <p:cNvPr id="2" name="图片 1">
            <a:extLst>
              <a:ext uri="{FF2B5EF4-FFF2-40B4-BE49-F238E27FC236}">
                <a16:creationId xmlns:a16="http://schemas.microsoft.com/office/drawing/2014/main" id="{408FDD75-8A08-537A-C18D-35FEEAB32E10}"/>
              </a:ext>
            </a:extLst>
          </p:cNvPr>
          <p:cNvPicPr>
            <a:picLocks noChangeAspect="1"/>
          </p:cNvPicPr>
          <p:nvPr userDrawn="1"/>
        </p:nvPicPr>
        <p:blipFill>
          <a:blip r:embed="rId7"/>
          <a:stretch>
            <a:fillRect/>
          </a:stretch>
        </p:blipFill>
        <p:spPr>
          <a:xfrm>
            <a:off x="10827143" y="45159"/>
            <a:ext cx="1051285" cy="870181"/>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70" r:id="rId2"/>
    <p:sldLayoutId id="2147483675" r:id="rId3"/>
    <p:sldLayoutId id="2147483689"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微软雅黑"/>
          <a:ea typeface="微软雅黑"/>
          <a:cs typeface="微软雅黑"/>
          <a:sym typeface="微软雅黑"/>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微软雅黑"/>
          <a:ea typeface="微软雅黑"/>
          <a:cs typeface="微软雅黑"/>
          <a:sym typeface="微软雅黑"/>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微软雅黑"/>
          <a:ea typeface="微软雅黑"/>
          <a:cs typeface="微软雅黑"/>
          <a:sym typeface="微软雅黑"/>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微软雅黑"/>
          <a:ea typeface="微软雅黑"/>
          <a:cs typeface="微软雅黑"/>
          <a:sym typeface="微软雅黑"/>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微软雅黑"/>
          <a:ea typeface="微软雅黑"/>
          <a:cs typeface="微软雅黑"/>
          <a:sym typeface="微软雅黑"/>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微软雅黑"/>
          <a:ea typeface="微软雅黑"/>
          <a:cs typeface="微软雅黑"/>
          <a:sym typeface="微软雅黑"/>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微软雅黑"/>
          <a:ea typeface="微软雅黑"/>
          <a:cs typeface="微软雅黑"/>
          <a:sym typeface="微软雅黑"/>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微软雅黑"/>
          <a:ea typeface="微软雅黑"/>
          <a:cs typeface="微软雅黑"/>
          <a:sym typeface="微软雅黑"/>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微软雅黑"/>
          <a:ea typeface="微软雅黑"/>
          <a:cs typeface="微软雅黑"/>
          <a:sym typeface="微软雅黑"/>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微软雅黑"/>
          <a:ea typeface="微软雅黑"/>
          <a:cs typeface="微软雅黑"/>
          <a:sym typeface="微软雅黑"/>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微软雅黑"/>
          <a:ea typeface="微软雅黑"/>
          <a:cs typeface="微软雅黑"/>
          <a:sym typeface="微软雅黑"/>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微软雅黑"/>
          <a:ea typeface="微软雅黑"/>
          <a:cs typeface="微软雅黑"/>
          <a:sym typeface="微软雅黑"/>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微软雅黑"/>
          <a:ea typeface="微软雅黑"/>
          <a:cs typeface="微软雅黑"/>
          <a:sym typeface="微软雅黑"/>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微软雅黑"/>
          <a:ea typeface="微软雅黑"/>
          <a:cs typeface="微软雅黑"/>
          <a:sym typeface="微软雅黑"/>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微软雅黑"/>
          <a:ea typeface="微软雅黑"/>
          <a:cs typeface="微软雅黑"/>
          <a:sym typeface="微软雅黑"/>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微软雅黑"/>
          <a:ea typeface="微软雅黑"/>
          <a:cs typeface="微软雅黑"/>
          <a:sym typeface="微软雅黑"/>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微软雅黑"/>
          <a:ea typeface="微软雅黑"/>
          <a:cs typeface="微软雅黑"/>
          <a:sym typeface="微软雅黑"/>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微软雅黑"/>
          <a:ea typeface="微软雅黑"/>
          <a:cs typeface="微软雅黑"/>
          <a:sym typeface="微软雅黑"/>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393409" y="5724640"/>
            <a:ext cx="1843560" cy="360613"/>
            <a:chOff x="4936907" y="4908034"/>
            <a:chExt cx="2372440" cy="464066"/>
          </a:xfrm>
        </p:grpSpPr>
        <p:sp>
          <p:nvSpPr>
            <p:cNvPr id="33" name="圆角矩形 32"/>
            <p:cNvSpPr/>
            <p:nvPr/>
          </p:nvSpPr>
          <p:spPr>
            <a:xfrm>
              <a:off x="4945420" y="4908034"/>
              <a:ext cx="2336800" cy="46406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sp>
          <p:nvSpPr>
            <p:cNvPr id="34" name="文本框 29"/>
            <p:cNvSpPr txBox="1"/>
            <p:nvPr/>
          </p:nvSpPr>
          <p:spPr>
            <a:xfrm>
              <a:off x="4936907" y="4922285"/>
              <a:ext cx="2372440" cy="435565"/>
            </a:xfrm>
            <a:prstGeom prst="rect">
              <a:avLst/>
            </a:prstGeom>
            <a:noFill/>
          </p:spPr>
          <p:txBody>
            <a:bodyPr wrap="square" rtlCol="0">
              <a:spAutoFit/>
            </a:bodyPr>
            <a:lstStyle/>
            <a:p>
              <a:pPr algn="ctr"/>
              <a:endParaRPr lang="zh-CN" altLang="en-US" sz="1600" dirty="0">
                <a:latin typeface="微软雅黑" panose="020B0503020204020204" pitchFamily="34" charset="-122"/>
                <a:ea typeface="微软雅黑" panose="020B0503020204020204" pitchFamily="34" charset="-122"/>
              </a:endParaRPr>
            </a:p>
          </p:txBody>
        </p:sp>
      </p:grpSp>
      <p:sp>
        <p:nvSpPr>
          <p:cNvPr id="40" name="标题 4"/>
          <p:cNvSpPr txBox="1">
            <a:spLocks/>
          </p:cNvSpPr>
          <p:nvPr/>
        </p:nvSpPr>
        <p:spPr>
          <a:xfrm>
            <a:off x="885244" y="2575602"/>
            <a:ext cx="10175164" cy="535636"/>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799" b="1" spc="300" dirty="0" err="1">
                <a:latin typeface="微软雅黑" panose="020B0503020204020204" pitchFamily="34" charset="-122"/>
                <a:ea typeface="微软雅黑" panose="020B0503020204020204" pitchFamily="34" charset="-122"/>
              </a:rPr>
              <a:t>SweepMM</a:t>
            </a:r>
            <a:r>
              <a:rPr lang="en-US" altLang="zh-CN" sz="2799" b="1" spc="300" dirty="0">
                <a:latin typeface="微软雅黑" panose="020B0503020204020204" pitchFamily="34" charset="-122"/>
                <a:ea typeface="微软雅黑" panose="020B0503020204020204" pitchFamily="34" charset="-122"/>
              </a:rPr>
              <a:t>: A High-Quality Multimodal Dataset For Sweeping Robots In</a:t>
            </a:r>
          </a:p>
          <a:p>
            <a:r>
              <a:rPr lang="en-US" altLang="zh-CN" sz="2799" b="1" spc="300" dirty="0">
                <a:latin typeface="微软雅黑" panose="020B0503020204020204" pitchFamily="34" charset="-122"/>
                <a:ea typeface="微软雅黑" panose="020B0503020204020204" pitchFamily="34" charset="-122"/>
              </a:rPr>
              <a:t>Home Scenarios For Vision-Language Model</a:t>
            </a:r>
          </a:p>
        </p:txBody>
      </p:sp>
      <p:sp>
        <p:nvSpPr>
          <p:cNvPr id="3" name="文本框 2">
            <a:extLst>
              <a:ext uri="{FF2B5EF4-FFF2-40B4-BE49-F238E27FC236}">
                <a16:creationId xmlns:a16="http://schemas.microsoft.com/office/drawing/2014/main" id="{1000B278-4F86-908A-FFD1-857649D95C52}"/>
              </a:ext>
            </a:extLst>
          </p:cNvPr>
          <p:cNvSpPr txBox="1"/>
          <p:nvPr/>
        </p:nvSpPr>
        <p:spPr>
          <a:xfrm>
            <a:off x="525557" y="3634257"/>
            <a:ext cx="1129046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800" b="0" i="0" u="none" strike="noStrike" baseline="0" dirty="0" err="1">
                <a:latin typeface="Arial" panose="020B0604020202020204" pitchFamily="34" charset="0"/>
                <a:cs typeface="Arial" panose="020B0604020202020204" pitchFamily="34" charset="0"/>
              </a:rPr>
              <a:t>Weichen</a:t>
            </a:r>
            <a:r>
              <a:rPr lang="en-US" altLang="zh-CN" sz="1800" b="0" i="0" u="none" strike="noStrike" baseline="0" dirty="0">
                <a:latin typeface="Arial" panose="020B0604020202020204" pitchFamily="34" charset="0"/>
                <a:cs typeface="Arial" panose="020B0604020202020204" pitchFamily="34" charset="0"/>
              </a:rPr>
              <a:t> Xu</a:t>
            </a:r>
            <a:r>
              <a:rPr lang="en-US" altLang="zh-CN" sz="1800" b="0" i="0" u="none" strike="noStrike" baseline="30000" dirty="0">
                <a:latin typeface="Arial" panose="020B0604020202020204" pitchFamily="34" charset="0"/>
                <a:cs typeface="Arial" panose="020B0604020202020204" pitchFamily="34" charset="0"/>
              </a:rPr>
              <a:t>1</a:t>
            </a:r>
            <a:r>
              <a:rPr lang="en-US" altLang="zh-CN" sz="1800" b="0" i="0" u="none" strike="noStrike" baseline="0" dirty="0">
                <a:latin typeface="Arial" panose="020B0604020202020204" pitchFamily="34" charset="0"/>
                <a:cs typeface="Arial" panose="020B0604020202020204" pitchFamily="34" charset="0"/>
              </a:rPr>
              <a:t>, </a:t>
            </a:r>
            <a:r>
              <a:rPr lang="en-US" altLang="zh-CN" sz="1800" b="0" i="0" u="none" strike="noStrike" baseline="0" dirty="0" err="1">
                <a:latin typeface="Arial" panose="020B0604020202020204" pitchFamily="34" charset="0"/>
                <a:cs typeface="Arial" panose="020B0604020202020204" pitchFamily="34" charset="0"/>
              </a:rPr>
              <a:t>Xinxin</a:t>
            </a:r>
            <a:r>
              <a:rPr lang="en-US" altLang="zh-CN" sz="1800" b="0" i="0" u="none" strike="noStrike" baseline="0" dirty="0">
                <a:latin typeface="Arial" panose="020B0604020202020204" pitchFamily="34" charset="0"/>
                <a:cs typeface="Arial" panose="020B0604020202020204" pitchFamily="34" charset="0"/>
              </a:rPr>
              <a:t> Xu</a:t>
            </a:r>
            <a:r>
              <a:rPr lang="en-US" altLang="zh-CN" sz="1800" b="0" i="0" u="none" strike="noStrike" baseline="30000" dirty="0">
                <a:latin typeface="Arial" panose="020B0604020202020204" pitchFamily="34" charset="0"/>
                <a:cs typeface="Arial" panose="020B0604020202020204" pitchFamily="34" charset="0"/>
              </a:rPr>
              <a:t>1</a:t>
            </a:r>
            <a:r>
              <a:rPr lang="en-US" altLang="zh-CN" sz="1800" b="0" i="0" u="none" strike="noStrike" baseline="0" dirty="0">
                <a:latin typeface="Arial" panose="020B0604020202020204" pitchFamily="34" charset="0"/>
                <a:cs typeface="Arial" panose="020B0604020202020204" pitchFamily="34" charset="0"/>
              </a:rPr>
              <a:t>, </a:t>
            </a:r>
            <a:r>
              <a:rPr lang="en-US" altLang="zh-CN" sz="1800" b="0" i="0" u="none" strike="noStrike" baseline="0" dirty="0" err="1">
                <a:latin typeface="Arial" panose="020B0604020202020204" pitchFamily="34" charset="0"/>
                <a:cs typeface="Arial" panose="020B0604020202020204" pitchFamily="34" charset="0"/>
              </a:rPr>
              <a:t>Tianhao</a:t>
            </a:r>
            <a:r>
              <a:rPr lang="en-US" altLang="zh-CN" sz="1800" b="0" i="0" u="none" strike="noStrike" baseline="0" dirty="0">
                <a:latin typeface="Arial" panose="020B0604020202020204" pitchFamily="34" charset="0"/>
                <a:cs typeface="Arial" panose="020B0604020202020204" pitchFamily="34" charset="0"/>
              </a:rPr>
              <a:t> Fu</a:t>
            </a:r>
            <a:r>
              <a:rPr lang="en-US" altLang="zh-CN" sz="1800" b="0" i="0" u="none" strike="noStrike" baseline="30000" dirty="0">
                <a:latin typeface="Arial" panose="020B0604020202020204" pitchFamily="34" charset="0"/>
                <a:cs typeface="Arial" panose="020B0604020202020204" pitchFamily="34" charset="0"/>
              </a:rPr>
              <a:t>1</a:t>
            </a:r>
            <a:r>
              <a:rPr lang="en-US" altLang="zh-CN" sz="1800" b="0" i="0" u="none" strike="noStrike" baseline="0" dirty="0">
                <a:latin typeface="Arial" panose="020B0604020202020204" pitchFamily="34" charset="0"/>
                <a:cs typeface="Arial" panose="020B0604020202020204" pitchFamily="34" charset="0"/>
              </a:rPr>
              <a:t>, Jian Cao</a:t>
            </a:r>
            <a:r>
              <a:rPr lang="en-US" altLang="zh-CN" sz="1800" b="0" i="0" u="none" strike="noStrike" baseline="30000" dirty="0">
                <a:latin typeface="Arial" panose="020B0604020202020204" pitchFamily="34" charset="0"/>
                <a:cs typeface="Arial" panose="020B0604020202020204" pitchFamily="34" charset="0"/>
              </a:rPr>
              <a:t>1</a:t>
            </a:r>
            <a:r>
              <a:rPr lang="en-US" altLang="zh-CN" sz="1800" b="0" i="0" u="none" strike="noStrike" baseline="0" dirty="0">
                <a:latin typeface="Arial" panose="020B0604020202020204" pitchFamily="34" charset="0"/>
                <a:cs typeface="Arial" panose="020B0604020202020204" pitchFamily="34" charset="0"/>
              </a:rPr>
              <a:t>, </a:t>
            </a:r>
            <a:r>
              <a:rPr lang="en-US" altLang="zh-CN" sz="1800" b="0" i="0" u="none" strike="noStrike" baseline="0" dirty="0" err="1">
                <a:latin typeface="Arial" panose="020B0604020202020204" pitchFamily="34" charset="0"/>
                <a:cs typeface="Arial" panose="020B0604020202020204" pitchFamily="34" charset="0"/>
              </a:rPr>
              <a:t>Xiaoyang</a:t>
            </a:r>
            <a:r>
              <a:rPr lang="en-US" altLang="zh-CN" sz="1800" b="0" i="0" u="none" strike="noStrike" baseline="0" dirty="0">
                <a:latin typeface="Arial" panose="020B0604020202020204" pitchFamily="34" charset="0"/>
                <a:cs typeface="Arial" panose="020B0604020202020204" pitchFamily="34" charset="0"/>
              </a:rPr>
              <a:t> Xu</a:t>
            </a:r>
            <a:r>
              <a:rPr lang="en-US" altLang="zh-CN" sz="1800" b="0" i="0" u="none" strike="noStrike" baseline="30000" dirty="0">
                <a:latin typeface="Arial" panose="020B0604020202020204" pitchFamily="34" charset="0"/>
                <a:cs typeface="Arial" panose="020B0604020202020204" pitchFamily="34" charset="0"/>
              </a:rPr>
              <a:t>1</a:t>
            </a:r>
            <a:r>
              <a:rPr lang="en-US" altLang="zh-CN" sz="1800" b="0" i="0" u="none" strike="noStrike" baseline="0" dirty="0">
                <a:latin typeface="Arial" panose="020B0604020202020204" pitchFamily="34" charset="0"/>
                <a:cs typeface="Arial" panose="020B0604020202020204" pitchFamily="34" charset="0"/>
              </a:rPr>
              <a:t>, </a:t>
            </a:r>
            <a:r>
              <a:rPr lang="en-US" altLang="zh-CN" sz="1800" b="0" i="0" u="none" strike="noStrike" baseline="0" dirty="0" err="1">
                <a:latin typeface="Arial" panose="020B0604020202020204" pitchFamily="34" charset="0"/>
                <a:cs typeface="Arial" panose="020B0604020202020204" pitchFamily="34" charset="0"/>
              </a:rPr>
              <a:t>Yuetian</a:t>
            </a:r>
            <a:r>
              <a:rPr lang="en-US" altLang="zh-CN" sz="1800" b="0" i="0" u="none" strike="noStrike" baseline="0" dirty="0">
                <a:latin typeface="Arial" panose="020B0604020202020204" pitchFamily="34" charset="0"/>
                <a:cs typeface="Arial" panose="020B0604020202020204" pitchFamily="34" charset="0"/>
              </a:rPr>
              <a:t> Huang</a:t>
            </a:r>
            <a:r>
              <a:rPr lang="en-US" altLang="zh-CN" sz="1800" b="0" i="0" u="none" strike="noStrike" baseline="30000" dirty="0">
                <a:latin typeface="Arial" panose="020B0604020202020204" pitchFamily="34" charset="0"/>
                <a:cs typeface="Arial" panose="020B0604020202020204" pitchFamily="34" charset="0"/>
              </a:rPr>
              <a:t>1</a:t>
            </a:r>
            <a:r>
              <a:rPr lang="en-US" altLang="zh-CN" sz="1800" b="0" i="0" u="none" strike="noStrike" baseline="0" dirty="0">
                <a:latin typeface="Arial" panose="020B0604020202020204" pitchFamily="34" charset="0"/>
                <a:cs typeface="Arial" panose="020B0604020202020204" pitchFamily="34" charset="0"/>
              </a:rPr>
              <a:t>, </a:t>
            </a:r>
            <a:r>
              <a:rPr lang="en-US" altLang="zh-CN" sz="1800" b="0" i="0" u="none" strike="noStrike" baseline="0" dirty="0" err="1">
                <a:latin typeface="Arial" panose="020B0604020202020204" pitchFamily="34" charset="0"/>
                <a:cs typeface="Arial" panose="020B0604020202020204" pitchFamily="34" charset="0"/>
              </a:rPr>
              <a:t>Xixin</a:t>
            </a:r>
            <a:r>
              <a:rPr lang="en-US" altLang="zh-CN" sz="1800" b="0" i="0" u="none" strike="noStrike" baseline="0" dirty="0">
                <a:latin typeface="Arial" panose="020B0604020202020204" pitchFamily="34" charset="0"/>
                <a:cs typeface="Arial" panose="020B0604020202020204" pitchFamily="34" charset="0"/>
              </a:rPr>
              <a:t> Cao</a:t>
            </a:r>
            <a:r>
              <a:rPr lang="en-US" altLang="zh-CN" sz="1800" b="0" i="0" u="none" strike="noStrike" baseline="30000" dirty="0">
                <a:latin typeface="Arial" panose="020B0604020202020204" pitchFamily="34" charset="0"/>
                <a:cs typeface="Arial" panose="020B0604020202020204" pitchFamily="34" charset="0"/>
              </a:rPr>
              <a:t>1</a:t>
            </a:r>
            <a:r>
              <a:rPr lang="en-US" altLang="zh-CN" sz="1800" b="0" i="0" u="none" strike="noStrike" baseline="0" dirty="0">
                <a:latin typeface="Arial" panose="020B0604020202020204" pitchFamily="34" charset="0"/>
                <a:cs typeface="Arial" panose="020B0604020202020204" pitchFamily="34" charset="0"/>
              </a:rPr>
              <a:t>, Xing Zhang</a:t>
            </a:r>
            <a:r>
              <a:rPr lang="en-US" altLang="zh-CN" baseline="30000" dirty="0">
                <a:latin typeface="Arial" panose="020B0604020202020204" pitchFamily="34" charset="0"/>
                <a:cs typeface="Arial" panose="020B0604020202020204" pitchFamily="34" charset="0"/>
              </a:rPr>
              <a:t>1,2</a:t>
            </a:r>
            <a:endParaRPr lang="zh-CN" altLang="en-US"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6AE2B9B9-2F87-F103-10D6-04F3E5FD25A0}"/>
              </a:ext>
            </a:extLst>
          </p:cNvPr>
          <p:cNvSpPr txBox="1"/>
          <p:nvPr/>
        </p:nvSpPr>
        <p:spPr>
          <a:xfrm>
            <a:off x="1975091" y="4240835"/>
            <a:ext cx="799546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altLang="zh-CN" sz="1800" b="0" i="0" u="none" strike="noStrike" baseline="30000" dirty="0">
                <a:latin typeface="Arial" panose="020B0604020202020204" pitchFamily="34" charset="0"/>
                <a:cs typeface="Arial" panose="020B0604020202020204" pitchFamily="34" charset="0"/>
              </a:rPr>
              <a:t>1</a:t>
            </a:r>
            <a:r>
              <a:rPr lang="en-US" altLang="zh-CN" sz="1800" b="0" i="0" u="none" strike="noStrike" baseline="0" dirty="0">
                <a:latin typeface="Arial" panose="020B0604020202020204" pitchFamily="34" charset="0"/>
                <a:cs typeface="Arial" panose="020B0604020202020204" pitchFamily="34" charset="0"/>
              </a:rPr>
              <a:t>School of Software and Microelectronics, Peking University, Beijing, China</a:t>
            </a:r>
          </a:p>
          <a:p>
            <a:pPr algn="ct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Shenzhen Graduate School, Peking University, China</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A4870745-9883-0AA1-F54E-76B877A416A8}"/>
              </a:ext>
            </a:extLst>
          </p:cNvPr>
          <p:cNvSpPr txBox="1"/>
          <p:nvPr/>
        </p:nvSpPr>
        <p:spPr>
          <a:xfrm>
            <a:off x="4821024" y="5900587"/>
            <a:ext cx="254995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t>Presenter:</a:t>
            </a:r>
            <a:r>
              <a:rPr lang="zh-CN" altLang="en-US" dirty="0"/>
              <a:t> </a:t>
            </a:r>
            <a:r>
              <a:rPr lang="en-US" altLang="zh-CN" dirty="0"/>
              <a:t>Weichen Xu</a:t>
            </a:r>
            <a:endParaRPr lang="zh-CN" altLang="en-US" dirty="0"/>
          </a:p>
        </p:txBody>
      </p:sp>
      <p:pic>
        <p:nvPicPr>
          <p:cNvPr id="10" name="图片 9">
            <a:extLst>
              <a:ext uri="{FF2B5EF4-FFF2-40B4-BE49-F238E27FC236}">
                <a16:creationId xmlns:a16="http://schemas.microsoft.com/office/drawing/2014/main" id="{0BBF0536-0E81-98C8-C79A-89C4E6A94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11" y="82496"/>
            <a:ext cx="802601" cy="802601"/>
          </a:xfrm>
          <a:prstGeom prst="rect">
            <a:avLst/>
          </a:prstGeom>
        </p:spPr>
      </p:pic>
    </p:spTree>
    <p:extLst>
      <p:ext uri="{BB962C8B-B14F-4D97-AF65-F5344CB8AC3E}">
        <p14:creationId xmlns:p14="http://schemas.microsoft.com/office/powerpoint/2010/main" val="426163671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a:extLst>
              <a:ext uri="{FF2B5EF4-FFF2-40B4-BE49-F238E27FC236}">
                <a16:creationId xmlns:a16="http://schemas.microsoft.com/office/drawing/2014/main" id="{514BB7E7-9731-5DF0-315C-A1F2B42B2664}"/>
              </a:ext>
            </a:extLst>
          </p:cNvPr>
          <p:cNvSpPr txBox="1"/>
          <p:nvPr/>
        </p:nvSpPr>
        <p:spPr>
          <a:xfrm>
            <a:off x="451177" y="296383"/>
            <a:ext cx="200792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rPr>
              <a:t>Discussion</a:t>
            </a:r>
            <a:endPar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endParaRPr>
          </a:p>
        </p:txBody>
      </p:sp>
      <p:sp>
        <p:nvSpPr>
          <p:cNvPr id="7" name="文本框 6">
            <a:extLst>
              <a:ext uri="{FF2B5EF4-FFF2-40B4-BE49-F238E27FC236}">
                <a16:creationId xmlns:a16="http://schemas.microsoft.com/office/drawing/2014/main" id="{81851775-CBF5-F3E6-40AC-B4E6E45D36BD}"/>
              </a:ext>
            </a:extLst>
          </p:cNvPr>
          <p:cNvSpPr txBox="1"/>
          <p:nvPr/>
        </p:nvSpPr>
        <p:spPr>
          <a:xfrm>
            <a:off x="451177" y="1425441"/>
            <a:ext cx="11307651"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altLang="zh-CN" sz="2800" b="0" i="0" u="none" strike="noStrike" baseline="0" dirty="0">
                <a:latin typeface="Arial" panose="020B0604020202020204" pitchFamily="34" charset="0"/>
                <a:cs typeface="Arial" panose="020B0604020202020204" pitchFamily="34" charset="0"/>
              </a:rPr>
              <a:t>1. The application of Agent based on big language model in sweeping robots;</a:t>
            </a:r>
            <a:endParaRPr lang="zh-CN" altLang="en-US" sz="28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882EC8E7-D286-B00B-1D83-710BF0E3CBA3}"/>
              </a:ext>
            </a:extLst>
          </p:cNvPr>
          <p:cNvSpPr txBox="1"/>
          <p:nvPr/>
        </p:nvSpPr>
        <p:spPr>
          <a:xfrm>
            <a:off x="451177" y="2963022"/>
            <a:ext cx="1145309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altLang="zh-CN" sz="2800" b="0" i="0" u="none" strike="noStrike" baseline="0" dirty="0">
                <a:latin typeface="Arial" panose="020B0604020202020204" pitchFamily="34" charset="0"/>
                <a:cs typeface="Arial" panose="020B0604020202020204" pitchFamily="34" charset="0"/>
              </a:rPr>
              <a:t>2. Quantitative version implementation of </a:t>
            </a:r>
            <a:r>
              <a:rPr lang="en-US" altLang="zh-CN" sz="2800" b="0" i="0" u="none" strike="noStrike" baseline="0" dirty="0" err="1">
                <a:latin typeface="Arial" panose="020B0604020202020204" pitchFamily="34" charset="0"/>
                <a:cs typeface="Arial" panose="020B0604020202020204" pitchFamily="34" charset="0"/>
              </a:rPr>
              <a:t>SweepMM</a:t>
            </a:r>
            <a:r>
              <a:rPr lang="en-US" altLang="zh-CN" sz="2800" b="0" i="0" u="none" strike="noStrike" baseline="0" dirty="0">
                <a:latin typeface="Arial" panose="020B0604020202020204" pitchFamily="34" charset="0"/>
                <a:cs typeface="Arial" panose="020B0604020202020204" pitchFamily="34" charset="0"/>
              </a:rPr>
              <a:t> model..</a:t>
            </a:r>
            <a:endParaRPr lang="zh-CN" altLang="en-US" sz="2800" dirty="0">
              <a:latin typeface="Arial" panose="020B0604020202020204" pitchFamily="34" charset="0"/>
              <a:cs typeface="Arial" panose="020B0604020202020204" pitchFamily="34" charset="0"/>
            </a:endParaRPr>
          </a:p>
        </p:txBody>
      </p:sp>
      <p:sp>
        <p:nvSpPr>
          <p:cNvPr id="2" name="灯片编号占位符 2">
            <a:extLst>
              <a:ext uri="{FF2B5EF4-FFF2-40B4-BE49-F238E27FC236}">
                <a16:creationId xmlns:a16="http://schemas.microsoft.com/office/drawing/2014/main" id="{08DD462E-2B3E-95CB-D72F-CAD381E8E253}"/>
              </a:ext>
            </a:extLst>
          </p:cNvPr>
          <p:cNvSpPr txBox="1">
            <a:spLocks/>
          </p:cNvSpPr>
          <p:nvPr/>
        </p:nvSpPr>
        <p:spPr>
          <a:xfrm>
            <a:off x="11422420" y="6477468"/>
            <a:ext cx="739529" cy="29219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r>
              <a:rPr lang="en-US" altLang="zh-CN" sz="1400">
                <a:solidFill>
                  <a:schemeClr val="bg1">
                    <a:lumMod val="50000"/>
                  </a:schemeClr>
                </a:solidFill>
              </a:rPr>
              <a:t>&lt; </a:t>
            </a:r>
            <a:fld id="{A548B57D-AE10-4CF7-A9DF-59FEFA91B28E}" type="slidenum">
              <a:rPr lang="zh-CN" altLang="en-US" sz="1400" smtClean="0">
                <a:solidFill>
                  <a:schemeClr val="bg1">
                    <a:lumMod val="50000"/>
                  </a:schemeClr>
                </a:solidFill>
              </a:rPr>
              <a:pPr/>
              <a:t>10</a:t>
            </a:fld>
            <a:r>
              <a:rPr lang="zh-CN" altLang="en-US" sz="1400">
                <a:solidFill>
                  <a:schemeClr val="bg1">
                    <a:lumMod val="50000"/>
                  </a:schemeClr>
                </a:solidFill>
              </a:rPr>
              <a:t> </a:t>
            </a:r>
            <a:r>
              <a:rPr lang="en-US" altLang="zh-CN" sz="1400">
                <a:solidFill>
                  <a:schemeClr val="bg1">
                    <a:lumMod val="50000"/>
                  </a:schemeClr>
                </a:solidFill>
              </a:rPr>
              <a:t>&gt;</a:t>
            </a:r>
            <a:endParaRPr lang="zh-CN" altLang="en-US" sz="1400" dirty="0">
              <a:solidFill>
                <a:schemeClr val="bg1">
                  <a:lumMod val="50000"/>
                </a:schemeClr>
              </a:solidFill>
            </a:endParaRPr>
          </a:p>
        </p:txBody>
      </p:sp>
      <p:sp>
        <p:nvSpPr>
          <p:cNvPr id="3" name="文本框 2">
            <a:extLst>
              <a:ext uri="{FF2B5EF4-FFF2-40B4-BE49-F238E27FC236}">
                <a16:creationId xmlns:a16="http://schemas.microsoft.com/office/drawing/2014/main" id="{5A9850BA-8E61-E60B-BD05-3026A6FB46AF}"/>
              </a:ext>
            </a:extLst>
          </p:cNvPr>
          <p:cNvSpPr txBox="1"/>
          <p:nvPr/>
        </p:nvSpPr>
        <p:spPr>
          <a:xfrm>
            <a:off x="451176" y="4207976"/>
            <a:ext cx="11453097"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altLang="zh-CN" sz="2800" b="0" i="0" u="none" strike="noStrike" baseline="0" dirty="0">
                <a:latin typeface="Arial" panose="020B0604020202020204" pitchFamily="34" charset="0"/>
                <a:cs typeface="Arial" panose="020B0604020202020204" pitchFamily="34" charset="0"/>
              </a:rPr>
              <a:t>3. Adaptation of advanced open-source large language models, such as LLaMA2 and Gemma.</a:t>
            </a:r>
            <a:endParaRPr lang="zh-CN"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2254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1D2DE92-BCBB-7F38-3037-C6931F85034F}"/>
              </a:ext>
            </a:extLst>
          </p:cNvPr>
          <p:cNvSpPr/>
          <p:nvPr/>
        </p:nvSpPr>
        <p:spPr>
          <a:xfrm>
            <a:off x="2561057" y="2668756"/>
            <a:ext cx="7340471" cy="923330"/>
          </a:xfrm>
          <a:prstGeom prst="rect">
            <a:avLst/>
          </a:prstGeom>
          <a:noFill/>
        </p:spPr>
        <p:txBody>
          <a:bodyPr wrap="none" lIns="91440" tIns="45720" rIns="91440" bIns="45720">
            <a:spAutoFit/>
          </a:bodyPr>
          <a:lstStyle/>
          <a:p>
            <a:pPr algn="ctr"/>
            <a:r>
              <a:rPr lang="en-US" altLang="zh-CN" sz="5400" b="0" cap="none" spc="0" dirty="0">
                <a:ln w="0"/>
                <a:solidFill>
                  <a:srgbClr val="0070C0"/>
                </a:solidFill>
                <a:effectLst>
                  <a:outerShdw blurRad="38100" dist="25400" dir="5400000" algn="ctr" rotWithShape="0">
                    <a:srgbClr val="6E747A">
                      <a:alpha val="43000"/>
                    </a:srgbClr>
                  </a:outerShdw>
                </a:effectLst>
              </a:rPr>
              <a:t>Thank you for listening!</a:t>
            </a:r>
            <a:endParaRPr lang="zh-CN" altLang="en-US" sz="5400" b="0" cap="none" spc="0" dirty="0">
              <a:ln w="0"/>
              <a:solidFill>
                <a:srgbClr val="0070C0"/>
              </a:solidFill>
              <a:effectLst>
                <a:outerShdw blurRad="38100" dist="25400" dir="5400000" algn="ctr" rotWithShape="0">
                  <a:srgbClr val="6E747A">
                    <a:alpha val="43000"/>
                  </a:srgbClr>
                </a:outerShdw>
              </a:effectLst>
            </a:endParaRPr>
          </a:p>
        </p:txBody>
      </p:sp>
      <p:sp>
        <p:nvSpPr>
          <p:cNvPr id="3" name="文本框 2">
            <a:extLst>
              <a:ext uri="{FF2B5EF4-FFF2-40B4-BE49-F238E27FC236}">
                <a16:creationId xmlns:a16="http://schemas.microsoft.com/office/drawing/2014/main" id="{CB1C2F4C-F910-072F-9474-A8CA385901C5}"/>
              </a:ext>
            </a:extLst>
          </p:cNvPr>
          <p:cNvSpPr txBox="1"/>
          <p:nvPr/>
        </p:nvSpPr>
        <p:spPr>
          <a:xfrm>
            <a:off x="4691805" y="3944991"/>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t>Presenter:</a:t>
            </a:r>
            <a:r>
              <a:rPr lang="zh-CN" altLang="en-US" dirty="0"/>
              <a:t> </a:t>
            </a:r>
            <a:r>
              <a:rPr lang="en-US" altLang="zh-CN" dirty="0"/>
              <a:t>Weichen Xu</a:t>
            </a:r>
            <a:endParaRPr lang="zh-CN" alt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36">
            <a:extLst>
              <a:ext uri="{FF2B5EF4-FFF2-40B4-BE49-F238E27FC236}">
                <a16:creationId xmlns:a16="http://schemas.microsoft.com/office/drawing/2014/main" id="{83237B74-F8D1-4E62-8FCB-DA5FB5AC7A1E}"/>
              </a:ext>
            </a:extLst>
          </p:cNvPr>
          <p:cNvSpPr/>
          <p:nvPr/>
        </p:nvSpPr>
        <p:spPr>
          <a:xfrm>
            <a:off x="7553099" y="1500188"/>
            <a:ext cx="3888432" cy="57812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itchFamily="34" charset="-122"/>
                <a:ea typeface="微软雅黑" pitchFamily="34" charset="-122"/>
                <a:cs typeface="+mj-cs"/>
              </a:rPr>
              <a:t>Motivation</a:t>
            </a:r>
            <a:endParaRPr lang="zh-CN" altLang="en-US" sz="2800" b="1" dirty="0">
              <a:solidFill>
                <a:schemeClr val="bg1"/>
              </a:solidFill>
              <a:latin typeface="微软雅黑" pitchFamily="34" charset="-122"/>
              <a:ea typeface="微软雅黑" pitchFamily="34" charset="-122"/>
              <a:cs typeface="+mj-cs"/>
            </a:endParaRPr>
          </a:p>
        </p:txBody>
      </p:sp>
      <p:sp>
        <p:nvSpPr>
          <p:cNvPr id="11" name="圆角矩形 42">
            <a:extLst>
              <a:ext uri="{FF2B5EF4-FFF2-40B4-BE49-F238E27FC236}">
                <a16:creationId xmlns:a16="http://schemas.microsoft.com/office/drawing/2014/main" id="{77186706-3648-400D-A758-234A09CC10D5}"/>
              </a:ext>
            </a:extLst>
          </p:cNvPr>
          <p:cNvSpPr/>
          <p:nvPr/>
        </p:nvSpPr>
        <p:spPr>
          <a:xfrm>
            <a:off x="7553099" y="2575417"/>
            <a:ext cx="3888432" cy="57812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itchFamily="34" charset="-122"/>
                <a:ea typeface="微软雅黑" pitchFamily="34" charset="-122"/>
                <a:cs typeface="+mj-cs"/>
              </a:rPr>
              <a:t>Method</a:t>
            </a:r>
            <a:endParaRPr lang="zh-CN" altLang="en-US" sz="2800" b="1" dirty="0">
              <a:solidFill>
                <a:schemeClr val="bg1"/>
              </a:solidFill>
              <a:latin typeface="微软雅黑" pitchFamily="34" charset="-122"/>
              <a:ea typeface="微软雅黑" pitchFamily="34" charset="-122"/>
              <a:cs typeface="+mj-cs"/>
            </a:endParaRPr>
          </a:p>
        </p:txBody>
      </p:sp>
      <p:sp>
        <p:nvSpPr>
          <p:cNvPr id="14" name="圆角矩形 47">
            <a:extLst>
              <a:ext uri="{FF2B5EF4-FFF2-40B4-BE49-F238E27FC236}">
                <a16:creationId xmlns:a16="http://schemas.microsoft.com/office/drawing/2014/main" id="{5FC0C715-8101-4844-891E-67459D24ED3B}"/>
              </a:ext>
            </a:extLst>
          </p:cNvPr>
          <p:cNvSpPr/>
          <p:nvPr/>
        </p:nvSpPr>
        <p:spPr>
          <a:xfrm>
            <a:off x="7553099" y="3677551"/>
            <a:ext cx="3888432" cy="57812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itchFamily="34" charset="-122"/>
                <a:ea typeface="微软雅黑" pitchFamily="34" charset="-122"/>
                <a:cs typeface="+mj-cs"/>
              </a:rPr>
              <a:t>Results</a:t>
            </a:r>
            <a:endParaRPr lang="zh-CN" altLang="en-US" sz="2800" b="1" dirty="0">
              <a:solidFill>
                <a:schemeClr val="bg1"/>
              </a:solidFill>
              <a:latin typeface="微软雅黑" pitchFamily="34" charset="-122"/>
              <a:ea typeface="微软雅黑" pitchFamily="34" charset="-122"/>
              <a:cs typeface="+mj-cs"/>
            </a:endParaRPr>
          </a:p>
        </p:txBody>
      </p:sp>
      <p:sp>
        <p:nvSpPr>
          <p:cNvPr id="17" name="圆角矩形 74">
            <a:extLst>
              <a:ext uri="{FF2B5EF4-FFF2-40B4-BE49-F238E27FC236}">
                <a16:creationId xmlns:a16="http://schemas.microsoft.com/office/drawing/2014/main" id="{F3534564-D463-47D2-B11B-08A45D2D9A8F}"/>
              </a:ext>
            </a:extLst>
          </p:cNvPr>
          <p:cNvSpPr/>
          <p:nvPr/>
        </p:nvSpPr>
        <p:spPr>
          <a:xfrm>
            <a:off x="7553099" y="4779686"/>
            <a:ext cx="3888432" cy="57812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itchFamily="34" charset="-122"/>
                <a:ea typeface="微软雅黑" pitchFamily="34" charset="-122"/>
                <a:cs typeface="+mj-cs"/>
              </a:rPr>
              <a:t>Discussion</a:t>
            </a:r>
            <a:endParaRPr lang="zh-CN" altLang="en-US" sz="2800" b="1" dirty="0">
              <a:solidFill>
                <a:schemeClr val="bg1"/>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36417064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a:extLst>
              <a:ext uri="{FF2B5EF4-FFF2-40B4-BE49-F238E27FC236}">
                <a16:creationId xmlns:a16="http://schemas.microsoft.com/office/drawing/2014/main" id="{514BB7E7-9731-5DF0-315C-A1F2B42B2664}"/>
              </a:ext>
            </a:extLst>
          </p:cNvPr>
          <p:cNvSpPr txBox="1"/>
          <p:nvPr/>
        </p:nvSpPr>
        <p:spPr>
          <a:xfrm>
            <a:off x="451177" y="296383"/>
            <a:ext cx="208807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rPr>
              <a:t>Motivation</a:t>
            </a:r>
            <a:endPar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endParaRPr>
          </a:p>
        </p:txBody>
      </p:sp>
      <p:sp>
        <p:nvSpPr>
          <p:cNvPr id="12" name="文本框 11">
            <a:extLst>
              <a:ext uri="{FF2B5EF4-FFF2-40B4-BE49-F238E27FC236}">
                <a16:creationId xmlns:a16="http://schemas.microsoft.com/office/drawing/2014/main" id="{8CEEFCA8-0AA6-A95D-33CE-3F3ACC1367F9}"/>
              </a:ext>
            </a:extLst>
          </p:cNvPr>
          <p:cNvSpPr txBox="1"/>
          <p:nvPr/>
        </p:nvSpPr>
        <p:spPr>
          <a:xfrm>
            <a:off x="209467" y="6092747"/>
            <a:ext cx="9751779"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altLang="zh-CN" sz="1100" b="0" i="0" u="none" strike="noStrike" baseline="0" dirty="0">
                <a:latin typeface="Times New Roman" panose="02020603050405020304" pitchFamily="18" charset="0"/>
                <a:cs typeface="Times New Roman" panose="02020603050405020304" pitchFamily="18" charset="0"/>
              </a:rPr>
              <a:t>[1] </a:t>
            </a:r>
            <a:r>
              <a:rPr lang="en-US" altLang="zh-CN" sz="1100" b="0" i="0" u="none" strike="noStrike" baseline="0" dirty="0" err="1">
                <a:latin typeface="Times New Roman" panose="02020603050405020304" pitchFamily="18" charset="0"/>
                <a:cs typeface="Times New Roman" panose="02020603050405020304" pitchFamily="18" charset="0"/>
              </a:rPr>
              <a:t>Lv</a:t>
            </a:r>
            <a:r>
              <a:rPr lang="en-US" altLang="zh-CN" sz="1100" b="0" i="0" u="none" strike="noStrike" baseline="0" dirty="0">
                <a:latin typeface="Times New Roman" panose="02020603050405020304" pitchFamily="18" charset="0"/>
                <a:cs typeface="Times New Roman" panose="02020603050405020304" pitchFamily="18" charset="0"/>
              </a:rPr>
              <a:t> Y, Fang Y, Chi W, et al. Object detection for sweeping robots in home scenes (ODSR-IHS): a novel benchmark dataset[J]. IEEE Access, 2021, 9: 17820-17828.</a:t>
            </a:r>
          </a:p>
          <a:p>
            <a:pPr algn="l"/>
            <a:r>
              <a:rPr lang="en-US" altLang="zh-CN" sz="1100" dirty="0">
                <a:latin typeface="Times New Roman" panose="02020603050405020304" pitchFamily="18" charset="0"/>
                <a:cs typeface="Times New Roman" panose="02020603050405020304" pitchFamily="18" charset="0"/>
              </a:rPr>
              <a:t>[2] Li J, Li D, Savarese S, et al. Blip-2: Bootstrapping language-image pre-training with frozen image encoders and large language models[C]//International conference on machine learning. PMLR, 2023: 19730-19742.</a:t>
            </a:r>
          </a:p>
          <a:p>
            <a:pPr algn="l"/>
            <a:r>
              <a:rPr lang="en-US" altLang="zh-CN" sz="1100" dirty="0">
                <a:latin typeface="Times New Roman" panose="02020603050405020304" pitchFamily="18" charset="0"/>
                <a:cs typeface="Times New Roman" panose="02020603050405020304" pitchFamily="18" charset="0"/>
              </a:rPr>
              <a:t>[3] Zhu D, Chen J, Shen X, et al. Minigpt-4: Enhancing vision-language understanding with advanced large language models[J]. </a:t>
            </a:r>
            <a:r>
              <a:rPr lang="en-US" altLang="zh-CN" sz="1100" dirty="0" err="1">
                <a:latin typeface="Times New Roman" panose="02020603050405020304" pitchFamily="18" charset="0"/>
                <a:cs typeface="Times New Roman" panose="02020603050405020304" pitchFamily="18" charset="0"/>
              </a:rPr>
              <a:t>arXiv</a:t>
            </a:r>
            <a:r>
              <a:rPr lang="en-US" altLang="zh-CN" sz="1100" dirty="0">
                <a:latin typeface="Times New Roman" panose="02020603050405020304" pitchFamily="18" charset="0"/>
                <a:cs typeface="Times New Roman" panose="02020603050405020304" pitchFamily="18" charset="0"/>
              </a:rPr>
              <a:t> preprint arXiv:2304.10592, 2023.</a:t>
            </a:r>
            <a:endParaRPr lang="zh-CN" altLang="en-US" sz="1100" dirty="0">
              <a:latin typeface="Times New Roman" panose="02020603050405020304" pitchFamily="18" charset="0"/>
              <a:cs typeface="Times New Roman" panose="02020603050405020304" pitchFamily="18" charset="0"/>
            </a:endParaRPr>
          </a:p>
        </p:txBody>
      </p:sp>
      <p:sp>
        <p:nvSpPr>
          <p:cNvPr id="2" name="灯片编号占位符 2">
            <a:extLst>
              <a:ext uri="{FF2B5EF4-FFF2-40B4-BE49-F238E27FC236}">
                <a16:creationId xmlns:a16="http://schemas.microsoft.com/office/drawing/2014/main" id="{7B8A1527-9499-00DA-675C-4BEC489B5FBA}"/>
              </a:ext>
            </a:extLst>
          </p:cNvPr>
          <p:cNvSpPr txBox="1">
            <a:spLocks/>
          </p:cNvSpPr>
          <p:nvPr/>
        </p:nvSpPr>
        <p:spPr>
          <a:xfrm>
            <a:off x="11422420" y="6477468"/>
            <a:ext cx="632731" cy="29219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r>
              <a:rPr lang="en-US" altLang="zh-CN" sz="1400">
                <a:solidFill>
                  <a:schemeClr val="bg1">
                    <a:lumMod val="50000"/>
                  </a:schemeClr>
                </a:solidFill>
              </a:rPr>
              <a:t>&lt; </a:t>
            </a:r>
            <a:fld id="{A548B57D-AE10-4CF7-A9DF-59FEFA91B28E}" type="slidenum">
              <a:rPr lang="zh-CN" altLang="en-US" sz="1400" smtClean="0">
                <a:solidFill>
                  <a:schemeClr val="bg1">
                    <a:lumMod val="50000"/>
                  </a:schemeClr>
                </a:solidFill>
              </a:rPr>
              <a:pPr/>
              <a:t>3</a:t>
            </a:fld>
            <a:r>
              <a:rPr lang="zh-CN" altLang="en-US" sz="1400">
                <a:solidFill>
                  <a:schemeClr val="bg1">
                    <a:lumMod val="50000"/>
                  </a:schemeClr>
                </a:solidFill>
              </a:rPr>
              <a:t> </a:t>
            </a:r>
            <a:r>
              <a:rPr lang="en-US" altLang="zh-CN" sz="1400">
                <a:solidFill>
                  <a:schemeClr val="bg1">
                    <a:lumMod val="50000"/>
                  </a:schemeClr>
                </a:solidFill>
              </a:rPr>
              <a:t>&gt;</a:t>
            </a:r>
            <a:endParaRPr lang="zh-CN" altLang="en-US" sz="1400" dirty="0">
              <a:solidFill>
                <a:schemeClr val="bg1">
                  <a:lumMod val="50000"/>
                </a:schemeClr>
              </a:solidFill>
            </a:endParaRPr>
          </a:p>
        </p:txBody>
      </p:sp>
      <p:sp>
        <p:nvSpPr>
          <p:cNvPr id="7" name="文本框 6">
            <a:extLst>
              <a:ext uri="{FF2B5EF4-FFF2-40B4-BE49-F238E27FC236}">
                <a16:creationId xmlns:a16="http://schemas.microsoft.com/office/drawing/2014/main" id="{97313314-60E9-FD7C-29E6-DF9EFE879278}"/>
              </a:ext>
            </a:extLst>
          </p:cNvPr>
          <p:cNvSpPr txBox="1"/>
          <p:nvPr/>
        </p:nvSpPr>
        <p:spPr>
          <a:xfrm>
            <a:off x="769580" y="1194960"/>
            <a:ext cx="3682787"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altLang="zh-CN" sz="1800" b="0" i="0" u="none" strike="noStrike" baseline="0" dirty="0">
                <a:latin typeface="Arial" panose="020B0604020202020204" pitchFamily="34" charset="0"/>
                <a:cs typeface="Arial" panose="020B0604020202020204" pitchFamily="34" charset="0"/>
              </a:rPr>
              <a:t>relevant research has focused on detection datasets and perception tasks for sweeping robots</a:t>
            </a:r>
            <a:endParaRPr lang="en-US" altLang="zh-CN"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A0ACFC4A-185E-42CA-B6F1-5D7978B0294B}"/>
              </a:ext>
            </a:extLst>
          </p:cNvPr>
          <p:cNvSpPr txBox="1"/>
          <p:nvPr/>
        </p:nvSpPr>
        <p:spPr>
          <a:xfrm>
            <a:off x="5659703" y="1057772"/>
            <a:ext cx="6096912"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t>General-purpose embodied multimodal models perform poorly in typical service robots, such as sweeping robots, due to a lack of domain knowledge.</a:t>
            </a:r>
            <a:endParaRPr lang="zh-CN" altLang="en-US" dirty="0"/>
          </a:p>
        </p:txBody>
      </p:sp>
      <p:sp>
        <p:nvSpPr>
          <p:cNvPr id="15" name="文本框 14">
            <a:extLst>
              <a:ext uri="{FF2B5EF4-FFF2-40B4-BE49-F238E27FC236}">
                <a16:creationId xmlns:a16="http://schemas.microsoft.com/office/drawing/2014/main" id="{3F0F1D3E-417D-77A3-DF8F-226CDC5F55CA}"/>
              </a:ext>
            </a:extLst>
          </p:cNvPr>
          <p:cNvSpPr txBox="1"/>
          <p:nvPr/>
        </p:nvSpPr>
        <p:spPr>
          <a:xfrm>
            <a:off x="9577636" y="4791230"/>
            <a:ext cx="151579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Arial"/>
                <a:ea typeface="Arial"/>
                <a:cs typeface="Arial"/>
                <a:sym typeface="Arial"/>
              </a:rPr>
              <a:t>MiniGPT-4 [3]</a:t>
            </a:r>
            <a:endParaRPr kumimoji="0" lang="zh-CN" alt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16" name="文本框 15">
            <a:extLst>
              <a:ext uri="{FF2B5EF4-FFF2-40B4-BE49-F238E27FC236}">
                <a16:creationId xmlns:a16="http://schemas.microsoft.com/office/drawing/2014/main" id="{81F084CC-E436-9604-432F-FD5B9F62E523}"/>
              </a:ext>
            </a:extLst>
          </p:cNvPr>
          <p:cNvSpPr txBox="1"/>
          <p:nvPr/>
        </p:nvSpPr>
        <p:spPr>
          <a:xfrm>
            <a:off x="8149032" y="3597530"/>
            <a:ext cx="11182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Arial"/>
                <a:ea typeface="Arial"/>
                <a:cs typeface="Arial"/>
                <a:sym typeface="Arial"/>
              </a:rPr>
              <a:t>BLIP-2 [2]</a:t>
            </a:r>
            <a:endParaRPr kumimoji="0" lang="zh-CN" altLang="en-US" sz="1800" b="0" i="0" u="none" strike="noStrike" cap="none" spc="0" normalizeH="0" baseline="0" dirty="0">
              <a:ln>
                <a:noFill/>
              </a:ln>
              <a:solidFill>
                <a:srgbClr val="000000"/>
              </a:solidFill>
              <a:effectLst/>
              <a:uFillTx/>
              <a:latin typeface="Arial"/>
              <a:ea typeface="Arial"/>
              <a:cs typeface="Arial"/>
              <a:sym typeface="Arial"/>
            </a:endParaRPr>
          </a:p>
        </p:txBody>
      </p:sp>
      <p:pic>
        <p:nvPicPr>
          <p:cNvPr id="3" name="图片 2">
            <a:extLst>
              <a:ext uri="{FF2B5EF4-FFF2-40B4-BE49-F238E27FC236}">
                <a16:creationId xmlns:a16="http://schemas.microsoft.com/office/drawing/2014/main" id="{D444AE00-9A81-02FE-44CA-372C00F96CBC}"/>
              </a:ext>
            </a:extLst>
          </p:cNvPr>
          <p:cNvPicPr>
            <a:picLocks noChangeAspect="1"/>
          </p:cNvPicPr>
          <p:nvPr/>
        </p:nvPicPr>
        <p:blipFill>
          <a:blip r:embed="rId3"/>
          <a:stretch>
            <a:fillRect/>
          </a:stretch>
        </p:blipFill>
        <p:spPr>
          <a:xfrm>
            <a:off x="579989" y="2627882"/>
            <a:ext cx="4061967" cy="2458339"/>
          </a:xfrm>
          <a:prstGeom prst="rect">
            <a:avLst/>
          </a:prstGeom>
        </p:spPr>
      </p:pic>
      <p:sp>
        <p:nvSpPr>
          <p:cNvPr id="5" name="文本框 4">
            <a:extLst>
              <a:ext uri="{FF2B5EF4-FFF2-40B4-BE49-F238E27FC236}">
                <a16:creationId xmlns:a16="http://schemas.microsoft.com/office/drawing/2014/main" id="{FD787B0B-2A0F-9F7B-440B-9143AB74D44F}"/>
              </a:ext>
            </a:extLst>
          </p:cNvPr>
          <p:cNvSpPr txBox="1"/>
          <p:nvPr/>
        </p:nvSpPr>
        <p:spPr>
          <a:xfrm>
            <a:off x="1986532" y="5097390"/>
            <a:ext cx="154144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Arial"/>
                <a:ea typeface="Arial"/>
                <a:cs typeface="Arial"/>
                <a:sym typeface="Arial"/>
              </a:rPr>
              <a:t>ODSR-IHS [1]</a:t>
            </a:r>
            <a:endParaRPr kumimoji="0" lang="zh-CN" altLang="en-US" sz="1800" b="0" i="0" u="none" strike="noStrike" cap="none" spc="0" normalizeH="0" baseline="0" dirty="0">
              <a:ln>
                <a:noFill/>
              </a:ln>
              <a:solidFill>
                <a:srgbClr val="000000"/>
              </a:solidFill>
              <a:effectLst/>
              <a:uFillTx/>
              <a:latin typeface="Arial"/>
              <a:ea typeface="Arial"/>
              <a:cs typeface="Arial"/>
              <a:sym typeface="Arial"/>
            </a:endParaRPr>
          </a:p>
        </p:txBody>
      </p:sp>
      <p:pic>
        <p:nvPicPr>
          <p:cNvPr id="6" name="图片 5">
            <a:extLst>
              <a:ext uri="{FF2B5EF4-FFF2-40B4-BE49-F238E27FC236}">
                <a16:creationId xmlns:a16="http://schemas.microsoft.com/office/drawing/2014/main" id="{A0C0B236-4EB0-293A-EF36-2D9978859B7D}"/>
              </a:ext>
            </a:extLst>
          </p:cNvPr>
          <p:cNvPicPr>
            <a:picLocks noChangeAspect="1"/>
          </p:cNvPicPr>
          <p:nvPr/>
        </p:nvPicPr>
        <p:blipFill>
          <a:blip r:embed="rId4"/>
          <a:stretch>
            <a:fillRect/>
          </a:stretch>
        </p:blipFill>
        <p:spPr>
          <a:xfrm>
            <a:off x="6389034" y="1981102"/>
            <a:ext cx="4501634" cy="1596836"/>
          </a:xfrm>
          <a:prstGeom prst="rect">
            <a:avLst/>
          </a:prstGeom>
        </p:spPr>
      </p:pic>
      <p:pic>
        <p:nvPicPr>
          <p:cNvPr id="8" name="图片 7">
            <a:extLst>
              <a:ext uri="{FF2B5EF4-FFF2-40B4-BE49-F238E27FC236}">
                <a16:creationId xmlns:a16="http://schemas.microsoft.com/office/drawing/2014/main" id="{A506B586-0602-729A-9492-E7257E1369E3}"/>
              </a:ext>
            </a:extLst>
          </p:cNvPr>
          <p:cNvPicPr>
            <a:picLocks noChangeAspect="1"/>
          </p:cNvPicPr>
          <p:nvPr/>
        </p:nvPicPr>
        <p:blipFill>
          <a:blip r:embed="rId5"/>
          <a:stretch>
            <a:fillRect/>
          </a:stretch>
        </p:blipFill>
        <p:spPr>
          <a:xfrm>
            <a:off x="6389034" y="3986452"/>
            <a:ext cx="2957322" cy="1978886"/>
          </a:xfrm>
          <a:prstGeom prst="rect">
            <a:avLst/>
          </a:prstGeom>
        </p:spPr>
      </p:pic>
    </p:spTree>
    <p:extLst>
      <p:ext uri="{BB962C8B-B14F-4D97-AF65-F5344CB8AC3E}">
        <p14:creationId xmlns:p14="http://schemas.microsoft.com/office/powerpoint/2010/main" val="25358279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2">
            <a:extLst>
              <a:ext uri="{FF2B5EF4-FFF2-40B4-BE49-F238E27FC236}">
                <a16:creationId xmlns:a16="http://schemas.microsoft.com/office/drawing/2014/main" id="{7B8A1527-9499-00DA-675C-4BEC489B5FBA}"/>
              </a:ext>
            </a:extLst>
          </p:cNvPr>
          <p:cNvSpPr txBox="1">
            <a:spLocks/>
          </p:cNvSpPr>
          <p:nvPr/>
        </p:nvSpPr>
        <p:spPr>
          <a:xfrm>
            <a:off x="11422420" y="6477468"/>
            <a:ext cx="632731" cy="29219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r>
              <a:rPr lang="en-US" altLang="zh-CN" sz="1400">
                <a:solidFill>
                  <a:schemeClr val="bg1">
                    <a:lumMod val="50000"/>
                  </a:schemeClr>
                </a:solidFill>
              </a:rPr>
              <a:t>&lt; </a:t>
            </a:r>
            <a:fld id="{A548B57D-AE10-4CF7-A9DF-59FEFA91B28E}" type="slidenum">
              <a:rPr lang="zh-CN" altLang="en-US" sz="1400" smtClean="0">
                <a:solidFill>
                  <a:schemeClr val="bg1">
                    <a:lumMod val="50000"/>
                  </a:schemeClr>
                </a:solidFill>
              </a:rPr>
              <a:pPr/>
              <a:t>4</a:t>
            </a:fld>
            <a:r>
              <a:rPr lang="zh-CN" altLang="en-US" sz="1400">
                <a:solidFill>
                  <a:schemeClr val="bg1">
                    <a:lumMod val="50000"/>
                  </a:schemeClr>
                </a:solidFill>
              </a:rPr>
              <a:t> </a:t>
            </a:r>
            <a:r>
              <a:rPr lang="en-US" altLang="zh-CN" sz="1400">
                <a:solidFill>
                  <a:schemeClr val="bg1">
                    <a:lumMod val="50000"/>
                  </a:schemeClr>
                </a:solidFill>
              </a:rPr>
              <a:t>&gt;</a:t>
            </a:r>
            <a:endParaRPr lang="zh-CN" altLang="en-US" sz="1400" dirty="0">
              <a:solidFill>
                <a:schemeClr val="bg1">
                  <a:lumMod val="50000"/>
                </a:schemeClr>
              </a:solidFill>
            </a:endParaRPr>
          </a:p>
        </p:txBody>
      </p:sp>
      <p:sp>
        <p:nvSpPr>
          <p:cNvPr id="5" name="文本框 4">
            <a:extLst>
              <a:ext uri="{FF2B5EF4-FFF2-40B4-BE49-F238E27FC236}">
                <a16:creationId xmlns:a16="http://schemas.microsoft.com/office/drawing/2014/main" id="{AF36706C-6B2F-53AF-7762-3A793E9C13A6}"/>
              </a:ext>
            </a:extLst>
          </p:cNvPr>
          <p:cNvSpPr txBox="1"/>
          <p:nvPr/>
        </p:nvSpPr>
        <p:spPr>
          <a:xfrm>
            <a:off x="451177" y="296383"/>
            <a:ext cx="15254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rPr>
              <a:t>Method</a:t>
            </a:r>
            <a:endPar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endParaRPr>
          </a:p>
        </p:txBody>
      </p:sp>
      <p:pic>
        <p:nvPicPr>
          <p:cNvPr id="4" name="图片 3">
            <a:extLst>
              <a:ext uri="{FF2B5EF4-FFF2-40B4-BE49-F238E27FC236}">
                <a16:creationId xmlns:a16="http://schemas.microsoft.com/office/drawing/2014/main" id="{11249A5C-6F4D-EED9-75B5-69DCD285B0F7}"/>
              </a:ext>
            </a:extLst>
          </p:cNvPr>
          <p:cNvPicPr>
            <a:picLocks noChangeAspect="1"/>
          </p:cNvPicPr>
          <p:nvPr/>
        </p:nvPicPr>
        <p:blipFill>
          <a:blip r:embed="rId3"/>
          <a:stretch>
            <a:fillRect/>
          </a:stretch>
        </p:blipFill>
        <p:spPr>
          <a:xfrm>
            <a:off x="1499495" y="986701"/>
            <a:ext cx="9193010" cy="5782963"/>
          </a:xfrm>
          <a:prstGeom prst="rect">
            <a:avLst/>
          </a:prstGeom>
        </p:spPr>
      </p:pic>
    </p:spTree>
    <p:extLst>
      <p:ext uri="{BB962C8B-B14F-4D97-AF65-F5344CB8AC3E}">
        <p14:creationId xmlns:p14="http://schemas.microsoft.com/office/powerpoint/2010/main" val="6587837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2">
            <a:extLst>
              <a:ext uri="{FF2B5EF4-FFF2-40B4-BE49-F238E27FC236}">
                <a16:creationId xmlns:a16="http://schemas.microsoft.com/office/drawing/2014/main" id="{7B8A1527-9499-00DA-675C-4BEC489B5FBA}"/>
              </a:ext>
            </a:extLst>
          </p:cNvPr>
          <p:cNvSpPr txBox="1">
            <a:spLocks/>
          </p:cNvSpPr>
          <p:nvPr/>
        </p:nvSpPr>
        <p:spPr>
          <a:xfrm>
            <a:off x="11422420" y="6477468"/>
            <a:ext cx="632731" cy="29219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r>
              <a:rPr lang="en-US" altLang="zh-CN" sz="1400">
                <a:solidFill>
                  <a:schemeClr val="bg1">
                    <a:lumMod val="50000"/>
                  </a:schemeClr>
                </a:solidFill>
              </a:rPr>
              <a:t>&lt; </a:t>
            </a:r>
            <a:fld id="{A548B57D-AE10-4CF7-A9DF-59FEFA91B28E}" type="slidenum">
              <a:rPr lang="zh-CN" altLang="en-US" sz="1400" smtClean="0">
                <a:solidFill>
                  <a:schemeClr val="bg1">
                    <a:lumMod val="50000"/>
                  </a:schemeClr>
                </a:solidFill>
              </a:rPr>
              <a:pPr/>
              <a:t>5</a:t>
            </a:fld>
            <a:r>
              <a:rPr lang="zh-CN" altLang="en-US" sz="1400">
                <a:solidFill>
                  <a:schemeClr val="bg1">
                    <a:lumMod val="50000"/>
                  </a:schemeClr>
                </a:solidFill>
              </a:rPr>
              <a:t> </a:t>
            </a:r>
            <a:r>
              <a:rPr lang="en-US" altLang="zh-CN" sz="1400">
                <a:solidFill>
                  <a:schemeClr val="bg1">
                    <a:lumMod val="50000"/>
                  </a:schemeClr>
                </a:solidFill>
              </a:rPr>
              <a:t>&gt;</a:t>
            </a:r>
            <a:endParaRPr lang="zh-CN" altLang="en-US" sz="1400" dirty="0">
              <a:solidFill>
                <a:schemeClr val="bg1">
                  <a:lumMod val="50000"/>
                </a:schemeClr>
              </a:solidFill>
            </a:endParaRPr>
          </a:p>
        </p:txBody>
      </p:sp>
      <p:sp>
        <p:nvSpPr>
          <p:cNvPr id="9" name="文本框 8">
            <a:extLst>
              <a:ext uri="{FF2B5EF4-FFF2-40B4-BE49-F238E27FC236}">
                <a16:creationId xmlns:a16="http://schemas.microsoft.com/office/drawing/2014/main" id="{BC6F14B9-5277-590F-BD54-3CB489417824}"/>
              </a:ext>
            </a:extLst>
          </p:cNvPr>
          <p:cNvSpPr txBox="1"/>
          <p:nvPr/>
        </p:nvSpPr>
        <p:spPr>
          <a:xfrm>
            <a:off x="451177" y="296383"/>
            <a:ext cx="15254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rPr>
              <a:t>Method</a:t>
            </a:r>
            <a:endPar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endParaRPr>
          </a:p>
        </p:txBody>
      </p:sp>
      <p:pic>
        <p:nvPicPr>
          <p:cNvPr id="3" name="图片 2">
            <a:extLst>
              <a:ext uri="{FF2B5EF4-FFF2-40B4-BE49-F238E27FC236}">
                <a16:creationId xmlns:a16="http://schemas.microsoft.com/office/drawing/2014/main" id="{BC99B380-2243-3CCC-139C-7516EF7D997E}"/>
              </a:ext>
            </a:extLst>
          </p:cNvPr>
          <p:cNvPicPr>
            <a:picLocks noChangeAspect="1"/>
          </p:cNvPicPr>
          <p:nvPr/>
        </p:nvPicPr>
        <p:blipFill>
          <a:blip r:embed="rId3"/>
          <a:stretch>
            <a:fillRect/>
          </a:stretch>
        </p:blipFill>
        <p:spPr>
          <a:xfrm>
            <a:off x="2033815" y="1145657"/>
            <a:ext cx="7982008" cy="2376505"/>
          </a:xfrm>
          <a:prstGeom prst="rect">
            <a:avLst/>
          </a:prstGeom>
        </p:spPr>
      </p:pic>
      <p:sp>
        <p:nvSpPr>
          <p:cNvPr id="10" name="文本框 9">
            <a:extLst>
              <a:ext uri="{FF2B5EF4-FFF2-40B4-BE49-F238E27FC236}">
                <a16:creationId xmlns:a16="http://schemas.microsoft.com/office/drawing/2014/main" id="{8C95B093-2F41-6E18-96B2-D3917E8087EB}"/>
              </a:ext>
            </a:extLst>
          </p:cNvPr>
          <p:cNvSpPr txBox="1"/>
          <p:nvPr/>
        </p:nvSpPr>
        <p:spPr>
          <a:xfrm>
            <a:off x="600702" y="4235015"/>
            <a:ext cx="10848234"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b="1" dirty="0"/>
              <a:t>Room Type Recognition</a:t>
            </a:r>
            <a:r>
              <a:rPr lang="en-US" altLang="zh-CN" dirty="0"/>
              <a:t>: Considering that </a:t>
            </a:r>
            <a:r>
              <a:rPr lang="en-US" altLang="zh-CN" b="1" dirty="0">
                <a:solidFill>
                  <a:srgbClr val="FF0000"/>
                </a:solidFill>
              </a:rPr>
              <a:t>room types are not static attributes but are determined by the objects placed in the room</a:t>
            </a:r>
            <a:r>
              <a:rPr lang="en-US" altLang="zh-CN" dirty="0"/>
              <a:t>, we utilized boxes to annotate room categories. Specifically, we initially defined six room categories: toilet, bedroom, living room, dining room, kitchen, and stock room. We then created a room type judgement table , where each item, provides the room category and objects that may be present in it, for example, {’toilet’: ’</a:t>
            </a:r>
            <a:r>
              <a:rPr lang="en-US" altLang="zh-CN" dirty="0" err="1"/>
              <a:t>closestool</a:t>
            </a:r>
            <a:r>
              <a:rPr lang="en-US" altLang="zh-CN" dirty="0"/>
              <a:t>’, ’trashcan’, ’slippers’, ’socks’, ’carpet’, ’feces’}</a:t>
            </a:r>
            <a:endParaRPr lang="zh-CN" altLang="en-US" dirty="0"/>
          </a:p>
        </p:txBody>
      </p:sp>
    </p:spTree>
    <p:extLst>
      <p:ext uri="{BB962C8B-B14F-4D97-AF65-F5344CB8AC3E}">
        <p14:creationId xmlns:p14="http://schemas.microsoft.com/office/powerpoint/2010/main" val="17226645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2">
            <a:extLst>
              <a:ext uri="{FF2B5EF4-FFF2-40B4-BE49-F238E27FC236}">
                <a16:creationId xmlns:a16="http://schemas.microsoft.com/office/drawing/2014/main" id="{7B8A1527-9499-00DA-675C-4BEC489B5FBA}"/>
              </a:ext>
            </a:extLst>
          </p:cNvPr>
          <p:cNvSpPr txBox="1">
            <a:spLocks/>
          </p:cNvSpPr>
          <p:nvPr/>
        </p:nvSpPr>
        <p:spPr>
          <a:xfrm>
            <a:off x="11422420" y="6477468"/>
            <a:ext cx="632731" cy="29219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r>
              <a:rPr lang="en-US" altLang="zh-CN" sz="1400">
                <a:solidFill>
                  <a:schemeClr val="bg1">
                    <a:lumMod val="50000"/>
                  </a:schemeClr>
                </a:solidFill>
              </a:rPr>
              <a:t>&lt; </a:t>
            </a:r>
            <a:fld id="{A548B57D-AE10-4CF7-A9DF-59FEFA91B28E}" type="slidenum">
              <a:rPr lang="zh-CN" altLang="en-US" sz="1400" smtClean="0">
                <a:solidFill>
                  <a:schemeClr val="bg1">
                    <a:lumMod val="50000"/>
                  </a:schemeClr>
                </a:solidFill>
              </a:rPr>
              <a:pPr/>
              <a:t>6</a:t>
            </a:fld>
            <a:r>
              <a:rPr lang="zh-CN" altLang="en-US" sz="1400">
                <a:solidFill>
                  <a:schemeClr val="bg1">
                    <a:lumMod val="50000"/>
                  </a:schemeClr>
                </a:solidFill>
              </a:rPr>
              <a:t> </a:t>
            </a:r>
            <a:r>
              <a:rPr lang="en-US" altLang="zh-CN" sz="1400">
                <a:solidFill>
                  <a:schemeClr val="bg1">
                    <a:lumMod val="50000"/>
                  </a:schemeClr>
                </a:solidFill>
              </a:rPr>
              <a:t>&gt;</a:t>
            </a:r>
            <a:endParaRPr lang="zh-CN" altLang="en-US" sz="1400" dirty="0">
              <a:solidFill>
                <a:schemeClr val="bg1">
                  <a:lumMod val="50000"/>
                </a:schemeClr>
              </a:solidFill>
            </a:endParaRPr>
          </a:p>
        </p:txBody>
      </p:sp>
      <p:sp>
        <p:nvSpPr>
          <p:cNvPr id="9" name="文本框 8">
            <a:extLst>
              <a:ext uri="{FF2B5EF4-FFF2-40B4-BE49-F238E27FC236}">
                <a16:creationId xmlns:a16="http://schemas.microsoft.com/office/drawing/2014/main" id="{BC6F14B9-5277-590F-BD54-3CB489417824}"/>
              </a:ext>
            </a:extLst>
          </p:cNvPr>
          <p:cNvSpPr txBox="1"/>
          <p:nvPr/>
        </p:nvSpPr>
        <p:spPr>
          <a:xfrm>
            <a:off x="451177" y="296383"/>
            <a:ext cx="15254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rPr>
              <a:t>Method</a:t>
            </a:r>
            <a:endPar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endParaRPr>
          </a:p>
        </p:txBody>
      </p:sp>
      <p:pic>
        <p:nvPicPr>
          <p:cNvPr id="3" name="图片 2">
            <a:extLst>
              <a:ext uri="{FF2B5EF4-FFF2-40B4-BE49-F238E27FC236}">
                <a16:creationId xmlns:a16="http://schemas.microsoft.com/office/drawing/2014/main" id="{BC99B380-2243-3CCC-139C-7516EF7D997E}"/>
              </a:ext>
            </a:extLst>
          </p:cNvPr>
          <p:cNvPicPr>
            <a:picLocks noChangeAspect="1"/>
          </p:cNvPicPr>
          <p:nvPr/>
        </p:nvPicPr>
        <p:blipFill>
          <a:blip r:embed="rId3"/>
          <a:stretch>
            <a:fillRect/>
          </a:stretch>
        </p:blipFill>
        <p:spPr>
          <a:xfrm>
            <a:off x="2033815" y="1145657"/>
            <a:ext cx="7982008" cy="2376505"/>
          </a:xfrm>
          <a:prstGeom prst="rect">
            <a:avLst/>
          </a:prstGeom>
        </p:spPr>
      </p:pic>
      <p:sp>
        <p:nvSpPr>
          <p:cNvPr id="10" name="文本框 9">
            <a:extLst>
              <a:ext uri="{FF2B5EF4-FFF2-40B4-BE49-F238E27FC236}">
                <a16:creationId xmlns:a16="http://schemas.microsoft.com/office/drawing/2014/main" id="{8C95B093-2F41-6E18-96B2-D3917E8087EB}"/>
              </a:ext>
            </a:extLst>
          </p:cNvPr>
          <p:cNvSpPr txBox="1"/>
          <p:nvPr/>
        </p:nvSpPr>
        <p:spPr>
          <a:xfrm>
            <a:off x="451177" y="3976294"/>
            <a:ext cx="11532893"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b="1" dirty="0"/>
              <a:t>Scene Descriptions</a:t>
            </a:r>
            <a:r>
              <a:rPr lang="en-US" altLang="zh-CN" dirty="0"/>
              <a:t>: On the one hand, we use the </a:t>
            </a:r>
            <a:r>
              <a:rPr lang="en-US" altLang="zh-CN" dirty="0" err="1"/>
              <a:t>coarsegrained</a:t>
            </a:r>
            <a:r>
              <a:rPr lang="en-US" altLang="zh-CN" dirty="0"/>
              <a:t> initial boxes from the dataset as prompts and input them into the off-the-shelf SAM. We segment the objects and obtain </a:t>
            </a:r>
            <a:r>
              <a:rPr lang="en-US" altLang="zh-CN" b="1" dirty="0">
                <a:solidFill>
                  <a:srgbClr val="FF0000"/>
                </a:solidFill>
              </a:rPr>
              <a:t>fine-grained boxes </a:t>
            </a:r>
            <a:r>
              <a:rPr lang="en-US" altLang="zh-CN" dirty="0"/>
              <a:t>Bf . We normalize the bounding boxes and directly use them as precise descriptions of the scene. On the other hand, since the boxes and their categories cannot describe the attributes of the objects, we utilize the off-the-shelf general multimodal model Flamingo to generate descriptions for the image. Subsequently, we use CLIP to retrieve the most similar text, obtaining fuzzy descriptions about the positions and attributes of the objects. </a:t>
            </a:r>
            <a:r>
              <a:rPr lang="en-US" altLang="zh-CN" b="1" dirty="0">
                <a:solidFill>
                  <a:srgbClr val="FF0000"/>
                </a:solidFill>
              </a:rPr>
              <a:t>The model-based descriptions</a:t>
            </a:r>
            <a:r>
              <a:rPr lang="en-US" altLang="zh-CN" dirty="0"/>
              <a:t> include additional information about the object’s color, shape, size, and even subclass descriptions. This enhances the model’s comprehension of scenarios in an open-vocabulary manner, which is beneficial for text to image retrieval tasks such as lost item search.</a:t>
            </a:r>
            <a:endParaRPr lang="zh-CN" altLang="en-US" dirty="0"/>
          </a:p>
        </p:txBody>
      </p:sp>
    </p:spTree>
    <p:extLst>
      <p:ext uri="{BB962C8B-B14F-4D97-AF65-F5344CB8AC3E}">
        <p14:creationId xmlns:p14="http://schemas.microsoft.com/office/powerpoint/2010/main" val="17467687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2">
            <a:extLst>
              <a:ext uri="{FF2B5EF4-FFF2-40B4-BE49-F238E27FC236}">
                <a16:creationId xmlns:a16="http://schemas.microsoft.com/office/drawing/2014/main" id="{7B8A1527-9499-00DA-675C-4BEC489B5FBA}"/>
              </a:ext>
            </a:extLst>
          </p:cNvPr>
          <p:cNvSpPr txBox="1">
            <a:spLocks/>
          </p:cNvSpPr>
          <p:nvPr/>
        </p:nvSpPr>
        <p:spPr>
          <a:xfrm>
            <a:off x="11422420" y="6477468"/>
            <a:ext cx="632731" cy="29219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r>
              <a:rPr lang="en-US" altLang="zh-CN" sz="1400">
                <a:solidFill>
                  <a:schemeClr val="bg1">
                    <a:lumMod val="50000"/>
                  </a:schemeClr>
                </a:solidFill>
              </a:rPr>
              <a:t>&lt; </a:t>
            </a:r>
            <a:fld id="{A548B57D-AE10-4CF7-A9DF-59FEFA91B28E}" type="slidenum">
              <a:rPr lang="zh-CN" altLang="en-US" sz="1400" smtClean="0">
                <a:solidFill>
                  <a:schemeClr val="bg1">
                    <a:lumMod val="50000"/>
                  </a:schemeClr>
                </a:solidFill>
              </a:rPr>
              <a:pPr/>
              <a:t>7</a:t>
            </a:fld>
            <a:r>
              <a:rPr lang="zh-CN" altLang="en-US" sz="1400">
                <a:solidFill>
                  <a:schemeClr val="bg1">
                    <a:lumMod val="50000"/>
                  </a:schemeClr>
                </a:solidFill>
              </a:rPr>
              <a:t> </a:t>
            </a:r>
            <a:r>
              <a:rPr lang="en-US" altLang="zh-CN" sz="1400">
                <a:solidFill>
                  <a:schemeClr val="bg1">
                    <a:lumMod val="50000"/>
                  </a:schemeClr>
                </a:solidFill>
              </a:rPr>
              <a:t>&gt;</a:t>
            </a:r>
            <a:endParaRPr lang="zh-CN" altLang="en-US" sz="1400" dirty="0">
              <a:solidFill>
                <a:schemeClr val="bg1">
                  <a:lumMod val="50000"/>
                </a:schemeClr>
              </a:solidFill>
            </a:endParaRPr>
          </a:p>
        </p:txBody>
      </p:sp>
      <p:sp>
        <p:nvSpPr>
          <p:cNvPr id="9" name="文本框 8">
            <a:extLst>
              <a:ext uri="{FF2B5EF4-FFF2-40B4-BE49-F238E27FC236}">
                <a16:creationId xmlns:a16="http://schemas.microsoft.com/office/drawing/2014/main" id="{BC6F14B9-5277-590F-BD54-3CB489417824}"/>
              </a:ext>
            </a:extLst>
          </p:cNvPr>
          <p:cNvSpPr txBox="1"/>
          <p:nvPr/>
        </p:nvSpPr>
        <p:spPr>
          <a:xfrm>
            <a:off x="451177" y="296383"/>
            <a:ext cx="15254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rPr>
              <a:t>Method</a:t>
            </a:r>
            <a:endPar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endParaRPr>
          </a:p>
        </p:txBody>
      </p:sp>
      <p:pic>
        <p:nvPicPr>
          <p:cNvPr id="3" name="图片 2">
            <a:extLst>
              <a:ext uri="{FF2B5EF4-FFF2-40B4-BE49-F238E27FC236}">
                <a16:creationId xmlns:a16="http://schemas.microsoft.com/office/drawing/2014/main" id="{BC99B380-2243-3CCC-139C-7516EF7D997E}"/>
              </a:ext>
            </a:extLst>
          </p:cNvPr>
          <p:cNvPicPr>
            <a:picLocks noChangeAspect="1"/>
          </p:cNvPicPr>
          <p:nvPr/>
        </p:nvPicPr>
        <p:blipFill>
          <a:blip r:embed="rId3"/>
          <a:stretch>
            <a:fillRect/>
          </a:stretch>
        </p:blipFill>
        <p:spPr>
          <a:xfrm>
            <a:off x="2033815" y="1145657"/>
            <a:ext cx="7982008" cy="2376505"/>
          </a:xfrm>
          <a:prstGeom prst="rect">
            <a:avLst/>
          </a:prstGeom>
        </p:spPr>
      </p:pic>
      <p:sp>
        <p:nvSpPr>
          <p:cNvPr id="10" name="文本框 9">
            <a:extLst>
              <a:ext uri="{FF2B5EF4-FFF2-40B4-BE49-F238E27FC236}">
                <a16:creationId xmlns:a16="http://schemas.microsoft.com/office/drawing/2014/main" id="{8C95B093-2F41-6E18-96B2-D3917E8087EB}"/>
              </a:ext>
            </a:extLst>
          </p:cNvPr>
          <p:cNvSpPr txBox="1"/>
          <p:nvPr/>
        </p:nvSpPr>
        <p:spPr>
          <a:xfrm>
            <a:off x="329553" y="4235015"/>
            <a:ext cx="11532893"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b="1" dirty="0"/>
              <a:t>Moving and Cleaning Recommendations</a:t>
            </a:r>
            <a:r>
              <a:rPr lang="en-US" altLang="zh-CN" dirty="0"/>
              <a:t>: we exploited ChatGPT [14] through prompt engineering to mimic human annotations. Specifically, we </a:t>
            </a:r>
            <a:r>
              <a:rPr lang="en-US" altLang="zh-CN" b="1" dirty="0">
                <a:solidFill>
                  <a:srgbClr val="FF0000"/>
                </a:solidFill>
              </a:rPr>
              <a:t>manually annotated </a:t>
            </a:r>
            <a:r>
              <a:rPr lang="en-US" altLang="zh-CN" dirty="0"/>
              <a:t>moving and cleaning recommendations for 100 images. Then, we input the following prompt to </a:t>
            </a:r>
            <a:r>
              <a:rPr lang="en-US" altLang="zh-CN" b="1" dirty="0">
                <a:solidFill>
                  <a:srgbClr val="FF0000"/>
                </a:solidFill>
              </a:rPr>
              <a:t>ChatGPT</a:t>
            </a:r>
            <a:r>
              <a:rPr lang="en-US" altLang="zh-CN" dirty="0"/>
              <a:t>: “The inputs are the objects and locations, and the outputs are the moving and cleaning recommendations. Please refer to the provided examples. Given the input, provide the output.</a:t>
            </a:r>
            <a:endParaRPr lang="zh-CN" altLang="en-US" dirty="0"/>
          </a:p>
        </p:txBody>
      </p:sp>
    </p:spTree>
    <p:extLst>
      <p:ext uri="{BB962C8B-B14F-4D97-AF65-F5344CB8AC3E}">
        <p14:creationId xmlns:p14="http://schemas.microsoft.com/office/powerpoint/2010/main" val="1583069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2">
            <a:extLst>
              <a:ext uri="{FF2B5EF4-FFF2-40B4-BE49-F238E27FC236}">
                <a16:creationId xmlns:a16="http://schemas.microsoft.com/office/drawing/2014/main" id="{7B8A1527-9499-00DA-675C-4BEC489B5FBA}"/>
              </a:ext>
            </a:extLst>
          </p:cNvPr>
          <p:cNvSpPr txBox="1">
            <a:spLocks/>
          </p:cNvSpPr>
          <p:nvPr/>
        </p:nvSpPr>
        <p:spPr>
          <a:xfrm>
            <a:off x="11422420" y="6477468"/>
            <a:ext cx="632731" cy="29219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r>
              <a:rPr lang="en-US" altLang="zh-CN" sz="1400">
                <a:solidFill>
                  <a:schemeClr val="bg1">
                    <a:lumMod val="50000"/>
                  </a:schemeClr>
                </a:solidFill>
              </a:rPr>
              <a:t>&lt; </a:t>
            </a:r>
            <a:fld id="{A548B57D-AE10-4CF7-A9DF-59FEFA91B28E}" type="slidenum">
              <a:rPr lang="zh-CN" altLang="en-US" sz="1400" smtClean="0">
                <a:solidFill>
                  <a:schemeClr val="bg1">
                    <a:lumMod val="50000"/>
                  </a:schemeClr>
                </a:solidFill>
              </a:rPr>
              <a:pPr/>
              <a:t>8</a:t>
            </a:fld>
            <a:r>
              <a:rPr lang="zh-CN" altLang="en-US" sz="1400">
                <a:solidFill>
                  <a:schemeClr val="bg1">
                    <a:lumMod val="50000"/>
                  </a:schemeClr>
                </a:solidFill>
              </a:rPr>
              <a:t> </a:t>
            </a:r>
            <a:r>
              <a:rPr lang="en-US" altLang="zh-CN" sz="1400">
                <a:solidFill>
                  <a:schemeClr val="bg1">
                    <a:lumMod val="50000"/>
                  </a:schemeClr>
                </a:solidFill>
              </a:rPr>
              <a:t>&gt;</a:t>
            </a:r>
            <a:endParaRPr lang="zh-CN" altLang="en-US" sz="1400" dirty="0">
              <a:solidFill>
                <a:schemeClr val="bg1">
                  <a:lumMod val="50000"/>
                </a:schemeClr>
              </a:solidFill>
            </a:endParaRPr>
          </a:p>
        </p:txBody>
      </p:sp>
      <p:sp>
        <p:nvSpPr>
          <p:cNvPr id="7" name="文本框 6">
            <a:extLst>
              <a:ext uri="{FF2B5EF4-FFF2-40B4-BE49-F238E27FC236}">
                <a16:creationId xmlns:a16="http://schemas.microsoft.com/office/drawing/2014/main" id="{76C39105-74C4-A3AA-7606-6922618F3276}"/>
              </a:ext>
            </a:extLst>
          </p:cNvPr>
          <p:cNvSpPr txBox="1"/>
          <p:nvPr/>
        </p:nvSpPr>
        <p:spPr>
          <a:xfrm>
            <a:off x="451177" y="296383"/>
            <a:ext cx="15254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rPr>
              <a:t>Method</a:t>
            </a:r>
            <a:endPar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endParaRPr>
          </a:p>
        </p:txBody>
      </p:sp>
      <p:pic>
        <p:nvPicPr>
          <p:cNvPr id="4" name="图片 3">
            <a:extLst>
              <a:ext uri="{FF2B5EF4-FFF2-40B4-BE49-F238E27FC236}">
                <a16:creationId xmlns:a16="http://schemas.microsoft.com/office/drawing/2014/main" id="{389B1E31-2B04-A8DC-F5F9-131A77D326C3}"/>
              </a:ext>
            </a:extLst>
          </p:cNvPr>
          <p:cNvPicPr>
            <a:picLocks noChangeAspect="1"/>
          </p:cNvPicPr>
          <p:nvPr/>
        </p:nvPicPr>
        <p:blipFill>
          <a:blip r:embed="rId3"/>
          <a:stretch>
            <a:fillRect/>
          </a:stretch>
        </p:blipFill>
        <p:spPr>
          <a:xfrm>
            <a:off x="486493" y="1231500"/>
            <a:ext cx="11219013" cy="1867604"/>
          </a:xfrm>
          <a:prstGeom prst="rect">
            <a:avLst/>
          </a:prstGeom>
        </p:spPr>
      </p:pic>
      <p:sp>
        <p:nvSpPr>
          <p:cNvPr id="6" name="文本框 5">
            <a:extLst>
              <a:ext uri="{FF2B5EF4-FFF2-40B4-BE49-F238E27FC236}">
                <a16:creationId xmlns:a16="http://schemas.microsoft.com/office/drawing/2014/main" id="{81D77248-D425-CF2F-2217-C967E60FE4D2}"/>
              </a:ext>
            </a:extLst>
          </p:cNvPr>
          <p:cNvSpPr txBox="1"/>
          <p:nvPr/>
        </p:nvSpPr>
        <p:spPr>
          <a:xfrm>
            <a:off x="1213885" y="4079878"/>
            <a:ext cx="968196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t>We employ the high-performing </a:t>
            </a:r>
            <a:r>
              <a:rPr lang="en-US" altLang="zh-CN" b="1" dirty="0">
                <a:solidFill>
                  <a:srgbClr val="FF0000"/>
                </a:solidFill>
              </a:rPr>
              <a:t>ChatGLM-6B</a:t>
            </a:r>
            <a:r>
              <a:rPr lang="en-US" altLang="zh-CN" dirty="0"/>
              <a:t> as the LLM for text generation. In addition to freezing the image encoder and LLM, we add the </a:t>
            </a:r>
            <a:r>
              <a:rPr lang="en-US" altLang="zh-CN" b="1" dirty="0" err="1">
                <a:solidFill>
                  <a:srgbClr val="FF0000"/>
                </a:solidFill>
              </a:rPr>
              <a:t>LoRA</a:t>
            </a:r>
            <a:r>
              <a:rPr lang="en-US" altLang="zh-CN" dirty="0"/>
              <a:t> parameter to learn the domain knowledge of the sweeping robot. We train the model to generate text using autoregressive loss and enhance the ability of text-image matching using contrastive loss.</a:t>
            </a:r>
            <a:endParaRPr lang="zh-CN" altLang="en-US" dirty="0"/>
          </a:p>
        </p:txBody>
      </p:sp>
    </p:spTree>
    <p:extLst>
      <p:ext uri="{BB962C8B-B14F-4D97-AF65-F5344CB8AC3E}">
        <p14:creationId xmlns:p14="http://schemas.microsoft.com/office/powerpoint/2010/main" val="39607184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a:extLst>
              <a:ext uri="{FF2B5EF4-FFF2-40B4-BE49-F238E27FC236}">
                <a16:creationId xmlns:a16="http://schemas.microsoft.com/office/drawing/2014/main" id="{514BB7E7-9731-5DF0-315C-A1F2B42B2664}"/>
              </a:ext>
            </a:extLst>
          </p:cNvPr>
          <p:cNvSpPr txBox="1"/>
          <p:nvPr/>
        </p:nvSpPr>
        <p:spPr>
          <a:xfrm>
            <a:off x="451177" y="296383"/>
            <a:ext cx="139396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rPr>
              <a:t>Results</a:t>
            </a:r>
            <a:endPar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Arial"/>
            </a:endParaRPr>
          </a:p>
        </p:txBody>
      </p:sp>
      <p:sp>
        <p:nvSpPr>
          <p:cNvPr id="2" name="灯片编号占位符 2">
            <a:extLst>
              <a:ext uri="{FF2B5EF4-FFF2-40B4-BE49-F238E27FC236}">
                <a16:creationId xmlns:a16="http://schemas.microsoft.com/office/drawing/2014/main" id="{9169CFAE-9631-DC19-4055-E709A059F7C3}"/>
              </a:ext>
            </a:extLst>
          </p:cNvPr>
          <p:cNvSpPr txBox="1">
            <a:spLocks/>
          </p:cNvSpPr>
          <p:nvPr/>
        </p:nvSpPr>
        <p:spPr>
          <a:xfrm>
            <a:off x="11422420" y="6477468"/>
            <a:ext cx="769580" cy="29219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r>
              <a:rPr lang="en-US" altLang="zh-CN" sz="1400" dirty="0">
                <a:solidFill>
                  <a:schemeClr val="bg1">
                    <a:lumMod val="50000"/>
                  </a:schemeClr>
                </a:solidFill>
              </a:rPr>
              <a:t>&lt; </a:t>
            </a:r>
            <a:fld id="{A548B57D-AE10-4CF7-A9DF-59FEFA91B28E}" type="slidenum">
              <a:rPr lang="zh-CN" altLang="en-US" sz="1400" smtClean="0">
                <a:solidFill>
                  <a:schemeClr val="bg1">
                    <a:lumMod val="50000"/>
                  </a:schemeClr>
                </a:solidFill>
              </a:rPr>
              <a:pPr/>
              <a:t>9</a:t>
            </a:fld>
            <a:r>
              <a:rPr lang="zh-CN" altLang="en-US" sz="1400" dirty="0">
                <a:solidFill>
                  <a:schemeClr val="bg1">
                    <a:lumMod val="50000"/>
                  </a:schemeClr>
                </a:solidFill>
              </a:rPr>
              <a:t> </a:t>
            </a:r>
            <a:r>
              <a:rPr lang="en-US" altLang="zh-CN" sz="1400" dirty="0">
                <a:solidFill>
                  <a:schemeClr val="bg1">
                    <a:lumMod val="50000"/>
                  </a:schemeClr>
                </a:solidFill>
              </a:rPr>
              <a:t>&gt;</a:t>
            </a:r>
            <a:endParaRPr lang="zh-CN" altLang="en-US" sz="1400" dirty="0">
              <a:solidFill>
                <a:schemeClr val="bg1">
                  <a:lumMod val="50000"/>
                </a:schemeClr>
              </a:solidFill>
            </a:endParaRPr>
          </a:p>
        </p:txBody>
      </p:sp>
      <p:pic>
        <p:nvPicPr>
          <p:cNvPr id="3" name="图片 2">
            <a:extLst>
              <a:ext uri="{FF2B5EF4-FFF2-40B4-BE49-F238E27FC236}">
                <a16:creationId xmlns:a16="http://schemas.microsoft.com/office/drawing/2014/main" id="{3873A4CD-AF80-4E89-11F1-6FF3ADBFC9CE}"/>
              </a:ext>
            </a:extLst>
          </p:cNvPr>
          <p:cNvPicPr>
            <a:picLocks noChangeAspect="1"/>
          </p:cNvPicPr>
          <p:nvPr/>
        </p:nvPicPr>
        <p:blipFill>
          <a:blip r:embed="rId3"/>
          <a:stretch>
            <a:fillRect/>
          </a:stretch>
        </p:blipFill>
        <p:spPr>
          <a:xfrm>
            <a:off x="2958813" y="1003117"/>
            <a:ext cx="6012398" cy="1333836"/>
          </a:xfrm>
          <a:prstGeom prst="rect">
            <a:avLst/>
          </a:prstGeom>
        </p:spPr>
      </p:pic>
      <p:pic>
        <p:nvPicPr>
          <p:cNvPr id="4" name="图片 3">
            <a:extLst>
              <a:ext uri="{FF2B5EF4-FFF2-40B4-BE49-F238E27FC236}">
                <a16:creationId xmlns:a16="http://schemas.microsoft.com/office/drawing/2014/main" id="{95132449-171C-E0D7-123A-227ED0E15A6B}"/>
              </a:ext>
            </a:extLst>
          </p:cNvPr>
          <p:cNvPicPr>
            <a:picLocks noChangeAspect="1"/>
          </p:cNvPicPr>
          <p:nvPr/>
        </p:nvPicPr>
        <p:blipFill>
          <a:blip r:embed="rId4"/>
          <a:stretch>
            <a:fillRect/>
          </a:stretch>
        </p:blipFill>
        <p:spPr>
          <a:xfrm>
            <a:off x="116056" y="4447561"/>
            <a:ext cx="3900516" cy="1900251"/>
          </a:xfrm>
          <a:prstGeom prst="rect">
            <a:avLst/>
          </a:prstGeom>
        </p:spPr>
      </p:pic>
      <p:pic>
        <p:nvPicPr>
          <p:cNvPr id="5" name="图片 4">
            <a:extLst>
              <a:ext uri="{FF2B5EF4-FFF2-40B4-BE49-F238E27FC236}">
                <a16:creationId xmlns:a16="http://schemas.microsoft.com/office/drawing/2014/main" id="{EBA09C67-AB2D-317D-01F4-E1C60F74F4CA}"/>
              </a:ext>
            </a:extLst>
          </p:cNvPr>
          <p:cNvPicPr>
            <a:picLocks noChangeAspect="1"/>
          </p:cNvPicPr>
          <p:nvPr/>
        </p:nvPicPr>
        <p:blipFill>
          <a:blip r:embed="rId5"/>
          <a:stretch>
            <a:fillRect/>
          </a:stretch>
        </p:blipFill>
        <p:spPr>
          <a:xfrm>
            <a:off x="3341059" y="2468273"/>
            <a:ext cx="5247905" cy="1470533"/>
          </a:xfrm>
          <a:prstGeom prst="rect">
            <a:avLst/>
          </a:prstGeom>
        </p:spPr>
      </p:pic>
      <p:pic>
        <p:nvPicPr>
          <p:cNvPr id="6" name="图片 5">
            <a:extLst>
              <a:ext uri="{FF2B5EF4-FFF2-40B4-BE49-F238E27FC236}">
                <a16:creationId xmlns:a16="http://schemas.microsoft.com/office/drawing/2014/main" id="{DF4ABB4B-6EBD-3DB6-731B-945738B4BAAF}"/>
              </a:ext>
            </a:extLst>
          </p:cNvPr>
          <p:cNvPicPr>
            <a:picLocks noChangeAspect="1"/>
          </p:cNvPicPr>
          <p:nvPr/>
        </p:nvPicPr>
        <p:blipFill>
          <a:blip r:embed="rId6"/>
          <a:stretch>
            <a:fillRect/>
          </a:stretch>
        </p:blipFill>
        <p:spPr>
          <a:xfrm>
            <a:off x="8165903" y="4521048"/>
            <a:ext cx="3910041" cy="1671650"/>
          </a:xfrm>
          <a:prstGeom prst="rect">
            <a:avLst/>
          </a:prstGeom>
        </p:spPr>
      </p:pic>
      <p:pic>
        <p:nvPicPr>
          <p:cNvPr id="7" name="图片 6">
            <a:extLst>
              <a:ext uri="{FF2B5EF4-FFF2-40B4-BE49-F238E27FC236}">
                <a16:creationId xmlns:a16="http://schemas.microsoft.com/office/drawing/2014/main" id="{6B925542-8855-DEB0-F2C6-816824A10D4E}"/>
              </a:ext>
            </a:extLst>
          </p:cNvPr>
          <p:cNvPicPr>
            <a:picLocks noChangeAspect="1"/>
          </p:cNvPicPr>
          <p:nvPr/>
        </p:nvPicPr>
        <p:blipFill>
          <a:blip r:embed="rId7"/>
          <a:stretch>
            <a:fillRect/>
          </a:stretch>
        </p:blipFill>
        <p:spPr>
          <a:xfrm>
            <a:off x="4178237" y="4286959"/>
            <a:ext cx="3924329" cy="2105040"/>
          </a:xfrm>
          <a:prstGeom prst="rect">
            <a:avLst/>
          </a:prstGeom>
        </p:spPr>
      </p:pic>
    </p:spTree>
    <p:extLst>
      <p:ext uri="{BB962C8B-B14F-4D97-AF65-F5344CB8AC3E}">
        <p14:creationId xmlns:p14="http://schemas.microsoft.com/office/powerpoint/2010/main" val="1452871906"/>
      </p:ext>
    </p:extLst>
  </p:cSld>
  <p:clrMapOvr>
    <a:masterClrMapping/>
  </p:clrMapOvr>
  <p:transition spd="med"/>
</p:sld>
</file>

<file path=ppt/theme/theme1.xml><?xml version="1.0" encoding="utf-8"?>
<a:theme xmlns:a="http://schemas.openxmlformats.org/drawingml/2006/main" name="自定义设计方案">
  <a:themeElements>
    <a:clrScheme name="自定义设计方案">
      <a:dk1>
        <a:srgbClr val="000000"/>
      </a:dk1>
      <a:lt1>
        <a:srgbClr val="FFFFFF"/>
      </a:lt1>
      <a:dk2>
        <a:srgbClr val="A7A7A7"/>
      </a:dk2>
      <a:lt2>
        <a:srgbClr val="535353"/>
      </a:lt2>
      <a:accent1>
        <a:srgbClr val="9A0001"/>
      </a:accent1>
      <a:accent2>
        <a:srgbClr val="CEAB6E"/>
      </a:accent2>
      <a:accent3>
        <a:srgbClr val="063771"/>
      </a:accent3>
      <a:accent4>
        <a:srgbClr val="F3F4F8"/>
      </a:accent4>
      <a:accent5>
        <a:srgbClr val="64646C"/>
      </a:accent5>
      <a:accent6>
        <a:srgbClr val="8F8F8F"/>
      </a:accent6>
      <a:hlink>
        <a:srgbClr val="0000FF"/>
      </a:hlink>
      <a:folHlink>
        <a:srgbClr val="FF00FF"/>
      </a:folHlink>
    </a:clrScheme>
    <a:fontScheme name="自定义设计方案">
      <a:majorFont>
        <a:latin typeface="等线"/>
        <a:ea typeface="等线"/>
        <a:cs typeface="等线"/>
      </a:majorFont>
      <a:minorFont>
        <a:latin typeface="Helvetica"/>
        <a:ea typeface="Helvetica"/>
        <a:cs typeface="Helvetica"/>
      </a:minorFont>
    </a:fontScheme>
    <a:fmtScheme name="自定义设计方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13680000"/>
            <a:satOff val="-26315"/>
            <a:lumOff val="3725"/>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自定义设计方案">
  <a:themeElements>
    <a:clrScheme name="自定义设计方案">
      <a:dk1>
        <a:srgbClr val="000000"/>
      </a:dk1>
      <a:lt1>
        <a:srgbClr val="FFFFFF"/>
      </a:lt1>
      <a:dk2>
        <a:srgbClr val="A7A7A7"/>
      </a:dk2>
      <a:lt2>
        <a:srgbClr val="535353"/>
      </a:lt2>
      <a:accent1>
        <a:srgbClr val="9A0001"/>
      </a:accent1>
      <a:accent2>
        <a:srgbClr val="CEAB6E"/>
      </a:accent2>
      <a:accent3>
        <a:srgbClr val="063771"/>
      </a:accent3>
      <a:accent4>
        <a:srgbClr val="F3F4F8"/>
      </a:accent4>
      <a:accent5>
        <a:srgbClr val="64646C"/>
      </a:accent5>
      <a:accent6>
        <a:srgbClr val="8F8F8F"/>
      </a:accent6>
      <a:hlink>
        <a:srgbClr val="0000FF"/>
      </a:hlink>
      <a:folHlink>
        <a:srgbClr val="FF00FF"/>
      </a:folHlink>
    </a:clrScheme>
    <a:fontScheme name="自定义设计方案">
      <a:majorFont>
        <a:latin typeface="等线"/>
        <a:ea typeface="等线"/>
        <a:cs typeface="等线"/>
      </a:majorFont>
      <a:minorFont>
        <a:latin typeface="Helvetica"/>
        <a:ea typeface="Helvetica"/>
        <a:cs typeface="Helvetica"/>
      </a:minorFont>
    </a:fontScheme>
    <a:fmtScheme name="自定义设计方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13680000"/>
            <a:satOff val="-26315"/>
            <a:lumOff val="3725"/>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5407</TotalTime>
  <Words>718</Words>
  <Application>Microsoft Office PowerPoint</Application>
  <PresentationFormat>宽屏</PresentationFormat>
  <Paragraphs>52</Paragraphs>
  <Slides>11</Slides>
  <Notes>11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Times New Roman</vt:lpstr>
      <vt:lpstr>Arial</vt:lpstr>
      <vt:lpstr>微软雅黑</vt:lpstr>
      <vt:lpstr>等线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Shawn</dc:creator>
  <cp:lastModifiedBy>徐伟辰_软微学院</cp:lastModifiedBy>
  <cp:revision>192</cp:revision>
  <dcterms:modified xsi:type="dcterms:W3CDTF">2024-04-13T07:53:34Z</dcterms:modified>
</cp:coreProperties>
</file>