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71" r:id="rId14"/>
    <p:sldId id="268" r:id="rId15"/>
    <p:sldId id="269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70069-2A14-4D8E-9A6C-7C98FA06C127}" v="1138" dt="2024-04-12T12:19:26.270"/>
    <p1510:client id="{EE9FDFF6-AA4F-47C4-9B75-33E54AE73DBA}" v="24" dt="2024-04-12T13:21:02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DAB1E-3676-4C9B-9547-551E0BACDF9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02C7-0F41-4DEF-99F7-84D43F03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5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284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89581-E0C4-D9DD-9C4A-7FA781565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BEC34-5EE2-0C17-81D9-47DFA3273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FA3CC-1F9D-4FF9-B98E-A899484DD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9F44-70B1-CF9E-159E-106EDA0C2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8440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287E-E511-BB15-8C14-5360B0763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4ED9E-42AC-7E59-A0D2-80A9E5C85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BBED1-39B0-A0CF-AFE0-DCFBF0B4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F21C3-EAB3-7856-3844-4E8EB9199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6609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D2323-6108-7937-1BED-A2A68B60E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6972A5-C5AB-D389-8F23-EC043CE4E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1D8ED-474D-94AC-A8E2-F07FF88CC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0FF68-9A02-9E7D-E5D6-A3FB126F8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509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9C0A-2425-D33F-68D1-F7CC3093F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24B7D-1F42-4B28-6EB5-B7AB0AD24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69411-15A4-DD6F-967B-95EDEFFF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40DCB-85E8-7532-17C0-CB7A77CE9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44072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B244D-C4A2-96DA-D899-4FE3BC3E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B5F94-9A84-5D74-9415-57385A62F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CC08E-F75F-AA96-BFE9-BFA8D2CEB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613AA-FE0D-DBB8-E172-BF8F8EC26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7192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A95A2-B8C5-9687-B10E-73AE21563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D7D6F-8853-DAF2-022C-1DA7F843D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7334C-5BB8-23FC-1404-54E030DC8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D210B-97CA-72EF-5942-82B188729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7457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AC4-3A93-B863-BE3D-CC37C4683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38434-E2C1-2836-E446-7D203224F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B6660-D342-ECEB-DD51-BC58E4D6C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8E10A-E669-FFA9-072B-03F301EA9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0990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0A272-D303-CD0B-EC47-E8351CE96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D9035-30C0-91A6-4EFC-31111EB8D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94050-250A-6413-C016-3B86F472C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0F599-E253-EF45-54E3-CD7BE698A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36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EE058-017B-3210-6A2C-5FF6B7607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ED213-C748-E1F4-2170-CC5F6F04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EEB242-9827-0744-4D4A-961162785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40C6C-4717-3129-69DA-13E79B07B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905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1A2CF-AB18-8477-7627-555EB0C8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D7889-0191-8637-7D7B-74C7A4317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DD245-3F34-75FC-3587-22B84841A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1EB37-AD7C-8334-DFA0-3DD7D625D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810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3E207-A582-7C4A-FA6E-D20B3903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50A08-0B28-84E9-9465-FB7502625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BB42-B1AB-906E-D2F0-4117AF9DF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B92F7-08D1-7B16-111E-CA46ADA26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4833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71B7-5157-EB30-49AD-E5FC1987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8C11F-F390-472F-6543-FDF66BE23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B541E-A36B-D05D-A950-AAD8BDDB4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5AFE-657E-17D4-18DB-BF3EE9C73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69510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3B215-BFD9-C315-EF92-4F9DAE437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57C30-8A97-B0D2-1296-94C0D40BF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A56D2-434F-686A-99C6-2981EEA4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47991-F5A4-BA54-2FEA-23D346334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1699-BE40-C446-B4A3-8E68E75A1B1E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7335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A013C-37B8-D79A-CBE2-A2EF2E1EB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C420B-1482-7A01-AE40-F917B4679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EA93E8-E6A1-3398-FEF1-4B8D2220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1D5404-9DBB-FD5E-BE3B-28EA3F9B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3E1019-AC0E-5544-6045-CC7DBA1D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FE63C-C2F6-2EAB-F028-E0FDE9D8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E3F2A5-156D-8CF2-4DDE-198FD499D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8A6840-2030-2DFA-7820-BF78117B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5F422D-EB57-570B-1B7C-A482522E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C243F1-635F-C954-1FA9-17D4E524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EF04D4-7038-AF9C-2682-A425ACF20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7206E3-0C63-5565-199B-88E50495C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7697EA-349C-4A8B-C5DC-40A825C3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70F99E-4A91-B5E8-4A89-1E7630E6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2F1255-1B6D-35F0-DABE-6B86BE0E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C945B-FD4F-9505-B9B5-C178C6BB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0B156D-9D3C-B322-4B29-EB744C53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37635-CAC0-0AA8-F583-17D11F9C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338EFE-2F15-7A6B-C7F6-99A25023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30B7B8-C667-D011-337F-3AE1594C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9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02081-9228-AAB4-541A-2D301EBD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55DFF4-FADB-82E9-EA91-894F64603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868D0A-CE7D-EBCB-A94E-53FAB444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3A4953-2E19-1BA0-4C53-6ABA6B3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4F4E61-9C0E-15CE-D10C-2B5E123B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0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3625E8-37AA-8CF0-5703-1EEA5913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8680FB-C56F-934E-DEA6-749AA1443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1B5391-4A84-ECA3-EAED-E2FB28D69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F5B841-7678-C1F3-F5C8-8814D064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E5C31D-C940-566B-B01D-1C476333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FD04CD-886E-78A8-1665-5FBD8003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86B11-2757-A9D7-EE2B-53EF4823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007A04-26E5-9803-0E7A-63D6EDCD8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5A4885-C14F-FC5F-5044-EC46B9928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DA1DDB-13C6-3AB8-F479-82FF88597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AA031-E372-A3B6-F7AD-E221BF17E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46B93F-61EB-D9F6-E3F7-160EB45C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C82535-2D4E-1DDA-7891-D7E36AA2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0123D7-A0B9-B0F0-7933-256AAA27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F49BA-A03E-57F8-17FB-B542A0B5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080EDB-2DD6-72FD-A6AA-D8F133B9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2D6914-D74E-5749-0490-53E0749F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0234B3-AEF0-891A-3C4A-FAA2122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4CF89B-6A48-8E80-DCBE-EA41AA92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4A234F-2BC7-6E84-9B0D-AD64503B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91BF4D-C583-5A31-22BE-9A9B337C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9931E-AEAC-59C4-1103-4C8D1EE9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8BC8B-D084-CB29-754B-016F54E9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78AF39-EF3A-5F0B-89FA-FEFC44952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5822B6-8EA8-462B-6531-7D2F78D8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F6C0EC-5A1C-4A26-D1AC-A609843B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1E38FB-DF5A-F531-2D4F-8DFCDC6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3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12DED-E195-3844-CBBA-4A2753AE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1B6E85-228F-F79B-90C8-65F5172C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A1E61C-A3C3-FA42-1B61-E43FB2C12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86F64C-D9D4-6444-8AFD-B3B0FE14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05ED55-9639-DBB0-336F-6FE73780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ED2387-4D6A-FA0D-3A2C-1FB2811C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5F906DC-62DD-4075-D300-FDE106B9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952B38-98AD-D941-325F-9049C6189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75A5F1-EC67-97EA-C9B9-179EE3754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0B3C-E509-4D46-BFD4-6C2CE967240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E56C4B-5A34-3540-57F2-1FEE573BF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B40DD1-6C07-3D82-5A7D-E3B0F4357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8F19-8134-4C78-8B45-9A6F712C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55CA9-0514-8408-8388-D4D0664B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5DE27-04DC-81B2-F19B-31FCF3C3A99A}"/>
              </a:ext>
            </a:extLst>
          </p:cNvPr>
          <p:cNvSpPr txBox="1"/>
          <p:nvPr/>
        </p:nvSpPr>
        <p:spPr>
          <a:xfrm>
            <a:off x="1645154" y="2088706"/>
            <a:ext cx="890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4570"/>
                </a:solidFill>
                <a:cs typeface="Arial" panose="020B0604020202020204" pitchFamily="34" charset="0"/>
              </a:rPr>
              <a:t>Benchmarking Adversarial Robustness of Image Shadow Removal with Shadow-adaptive Attacks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1BD7A-63DA-A460-FE68-C222A9B4A359}"/>
              </a:ext>
            </a:extLst>
          </p:cNvPr>
          <p:cNvSpPr txBox="1"/>
          <p:nvPr/>
        </p:nvSpPr>
        <p:spPr>
          <a:xfrm>
            <a:off x="2688418" y="3698574"/>
            <a:ext cx="6815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cs typeface="Arial" panose="020B0604020202020204" pitchFamily="34" charset="0"/>
              </a:rPr>
              <a:t>Chong Wang , Yi Yu, Lanqing Guo, Bihan Wen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6404A-E129-4C31-DF92-ACA556595869}"/>
              </a:ext>
            </a:extLst>
          </p:cNvPr>
          <p:cNvSpPr txBox="1"/>
          <p:nvPr/>
        </p:nvSpPr>
        <p:spPr>
          <a:xfrm>
            <a:off x="2036314" y="4723667"/>
            <a:ext cx="910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School of Electrical &amp; Electronic Engineering, Nanyang Technological University, Singapore</a:t>
            </a:r>
          </a:p>
        </p:txBody>
      </p:sp>
    </p:spTree>
    <p:extLst>
      <p:ext uri="{BB962C8B-B14F-4D97-AF65-F5344CB8AC3E}">
        <p14:creationId xmlns:p14="http://schemas.microsoft.com/office/powerpoint/2010/main" val="137314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4A217-0683-86CE-A14A-98ED559A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27880-6A21-59AB-47B9-3EA05E9AB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5B5FA-981D-5947-2067-D3DFDCECEC11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Experiments: Benchmarking under Proposed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211E8E-4F06-DE4F-2294-DA4FF0920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7" y="1384631"/>
            <a:ext cx="11159412" cy="23379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965081-9082-C35C-5CBA-0A5B7F76F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371" y="3873470"/>
            <a:ext cx="8283048" cy="23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4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E96A-259A-25DF-78D7-7CEE34E0F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9D15E3-2DEE-BC87-04C1-281987D42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C8B48-7203-940E-D320-6388113B99BF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Experiments: Benchmarking under Proposed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76563-A80B-0FF5-5AC0-CF6A49814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376" y="1342899"/>
            <a:ext cx="9064412" cy="2687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E27C3-B10C-C624-DC15-C4177A5DF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" y="795621"/>
            <a:ext cx="2069646" cy="59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AA0C6-CDF1-45BB-FE70-1CFB840A2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0549" y="929850"/>
            <a:ext cx="8425543" cy="335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DE069-E130-0904-0B90-3A2850556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375" y="4033018"/>
            <a:ext cx="9064413" cy="26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0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F48F-3A0F-44D1-FD03-B81603781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C49E6-5FA0-7B8C-28AD-EC6B4DF47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21EA1-6FAB-2AE9-60F5-4150CF93F49A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Experiments: Benchmarking under Proposed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8EEB7-C485-C873-0C1E-46C740488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"/>
          <a:stretch/>
        </p:blipFill>
        <p:spPr>
          <a:xfrm>
            <a:off x="1602375" y="1407599"/>
            <a:ext cx="9064413" cy="2603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D04556-5879-D06B-164A-00A480D60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793" y="4059664"/>
            <a:ext cx="9064413" cy="2595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EAE969-D220-081A-EDC8-8B889FDD3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343" y="954714"/>
            <a:ext cx="8425543" cy="336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7335E-7EAC-C1B2-9E07-51250AC6B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10" y="893985"/>
            <a:ext cx="2019707" cy="4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1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ED1A-70AE-5146-4E14-CF9039D51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B7D231-BF88-4C15-5E55-C33DFB26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F8727-05E8-22FF-F997-38B4194D73BF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sz="3200" b="1" dirty="0">
              <a:solidFill>
                <a:srgbClr val="2B45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3BB5E-B7F0-3A7D-3AF9-C6481E3E8AF0}"/>
              </a:ext>
            </a:extLst>
          </p:cNvPr>
          <p:cNvSpPr txBox="1"/>
          <p:nvPr/>
        </p:nvSpPr>
        <p:spPr>
          <a:xfrm>
            <a:off x="1525590" y="1654710"/>
            <a:ext cx="354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Conclusion: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5A01B-CC7A-B7FA-4AD9-7E96F254E30D}"/>
              </a:ext>
            </a:extLst>
          </p:cNvPr>
          <p:cNvSpPr txBox="1"/>
          <p:nvPr/>
        </p:nvSpPr>
        <p:spPr>
          <a:xfrm>
            <a:off x="2256870" y="2116375"/>
            <a:ext cx="872066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</a:t>
            </a:r>
            <a:r>
              <a:rPr lang="en-US" sz="1800" b="0" i="0" u="none" strike="noStrike" baseline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first robust benchmark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on shadow removal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Shadow-adaptive attack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--&gt; visually imperceptible in shadow region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16787CC-3436-BAA1-8DA9-BB51E412CA3D}"/>
              </a:ext>
            </a:extLst>
          </p:cNvPr>
          <p:cNvSpPr txBox="1"/>
          <p:nvPr/>
        </p:nvSpPr>
        <p:spPr>
          <a:xfrm>
            <a:off x="1525590" y="3636386"/>
            <a:ext cx="354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Future Works: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F495425-997E-D861-92DC-5B224BC5FFC5}"/>
              </a:ext>
            </a:extLst>
          </p:cNvPr>
          <p:cNvSpPr txBox="1"/>
          <p:nvPr/>
        </p:nvSpPr>
        <p:spPr>
          <a:xfrm>
            <a:off x="2256869" y="4098051"/>
            <a:ext cx="872066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 attack objectives?</a:t>
            </a:r>
            <a:endParaRPr lang="en-US" sz="1800" b="0" i="0" u="none" strike="noStrike" baseline="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How to </a:t>
            </a:r>
            <a:r>
              <a:rPr lang="en-US" sz="1800" b="0" i="0" u="none" strike="noStrike" baseline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defend</a:t>
            </a:r>
            <a:r>
              <a:rPr lang="en-US" sz="1800" b="0" i="0" u="none" strike="noStrike" baseline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653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F245-45E2-6C6C-D3BA-5B1F6E60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DFBBAE-DA3D-D2C3-1B6E-40FCC75F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172C87C-B12A-6774-0E01-042147BF199C}"/>
              </a:ext>
            </a:extLst>
          </p:cNvPr>
          <p:cNvSpPr txBox="1"/>
          <p:nvPr/>
        </p:nvSpPr>
        <p:spPr>
          <a:xfrm>
            <a:off x="1645155" y="3167390"/>
            <a:ext cx="890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B4570"/>
                </a:solidFill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5075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08D5-7E2E-0C1F-1EBE-70BAF89A7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54606-E740-3450-7C5A-C5D8EB9C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D4F9B-D492-5F7A-D3CD-840A00C58C74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6783243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Adversarial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717C1-80CE-28CF-F177-96CCAEACB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868" y="3118411"/>
            <a:ext cx="1977264" cy="1967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2D204-4E48-6A9D-EFEB-15B6520955E9}"/>
              </a:ext>
            </a:extLst>
          </p:cNvPr>
          <p:cNvSpPr txBox="1"/>
          <p:nvPr/>
        </p:nvSpPr>
        <p:spPr>
          <a:xfrm>
            <a:off x="656043" y="944034"/>
            <a:ext cx="353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Adversarial 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76197-F3AE-9223-57F2-92077B3447EC}"/>
              </a:ext>
            </a:extLst>
          </p:cNvPr>
          <p:cNvSpPr txBox="1"/>
          <p:nvPr/>
        </p:nvSpPr>
        <p:spPr>
          <a:xfrm>
            <a:off x="1735666" y="1405699"/>
            <a:ext cx="8720667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Crafted by an adversary to mislead the model to make wrong predictions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Indistinguishable (usually small perturbations added to the original image)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Generated through an iterative optimization process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90A2F85D-31EC-1283-486A-E34D8121ACE6}"/>
              </a:ext>
            </a:extLst>
          </p:cNvPr>
          <p:cNvSpPr/>
          <p:nvPr/>
        </p:nvSpPr>
        <p:spPr>
          <a:xfrm>
            <a:off x="4363962" y="3909483"/>
            <a:ext cx="385233" cy="385233"/>
          </a:xfrm>
          <a:prstGeom prst="plus">
            <a:avLst>
              <a:gd name="adj" fmla="val 395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6E2AB8-833C-D92A-3A79-A5BAE4D95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025" y="3118412"/>
            <a:ext cx="1977265" cy="1985270"/>
          </a:xfrm>
          <a:prstGeom prst="rect">
            <a:avLst/>
          </a:prstGeom>
        </p:spPr>
      </p:pic>
      <p:sp>
        <p:nvSpPr>
          <p:cNvPr id="10" name="Equals 9">
            <a:extLst>
              <a:ext uri="{FF2B5EF4-FFF2-40B4-BE49-F238E27FC236}">
                <a16:creationId xmlns:a16="http://schemas.microsoft.com/office/drawing/2014/main" id="{9A82F04A-EBD1-941E-1839-8CD8BB3E7785}"/>
              </a:ext>
            </a:extLst>
          </p:cNvPr>
          <p:cNvSpPr/>
          <p:nvPr/>
        </p:nvSpPr>
        <p:spPr>
          <a:xfrm>
            <a:off x="7346797" y="3884082"/>
            <a:ext cx="479880" cy="436034"/>
          </a:xfrm>
          <a:prstGeom prst="mathEqual">
            <a:avLst>
              <a:gd name="adj1" fmla="val 16724"/>
              <a:gd name="adj2" fmla="val 253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B4842C-A2F0-8D2F-B8CB-219BA41A5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184" y="3118412"/>
            <a:ext cx="1977264" cy="1977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AB3BDD-087F-8AC8-F80A-2B8FB000F9F1}"/>
              </a:ext>
            </a:extLst>
          </p:cNvPr>
          <p:cNvSpPr txBox="1"/>
          <p:nvPr/>
        </p:nvSpPr>
        <p:spPr>
          <a:xfrm>
            <a:off x="2133752" y="5159913"/>
            <a:ext cx="181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“panda”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57.7% confidence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B3285-6CD6-62C1-CEC8-F217326AD149}"/>
              </a:ext>
            </a:extLst>
          </p:cNvPr>
          <p:cNvSpPr txBox="1"/>
          <p:nvPr/>
        </p:nvSpPr>
        <p:spPr>
          <a:xfrm>
            <a:off x="5188251" y="5159913"/>
            <a:ext cx="181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“nematode”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8.2% confidence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E6D0E2-F139-E030-128F-A4D3F4E4AE3C}"/>
              </a:ext>
            </a:extLst>
          </p:cNvPr>
          <p:cNvSpPr txBox="1"/>
          <p:nvPr/>
        </p:nvSpPr>
        <p:spPr>
          <a:xfrm>
            <a:off x="8194068" y="5159913"/>
            <a:ext cx="181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“gibbon”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99.3% confidence</a:t>
            </a:r>
          </a:p>
        </p:txBody>
      </p:sp>
    </p:spTree>
    <p:extLst>
      <p:ext uri="{BB962C8B-B14F-4D97-AF65-F5344CB8AC3E}">
        <p14:creationId xmlns:p14="http://schemas.microsoft.com/office/powerpoint/2010/main" val="161250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C091-5A9C-0280-E25C-2BE1BC99A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AFEE7-FF7B-5628-E8D3-EC3B37285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7EAB0-09E9-51C7-197D-C2120EF2A53B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6783243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Shadow Removal</a:t>
            </a:r>
            <a:endParaRPr lang="en-US" sz="3200" b="1" dirty="0">
              <a:solidFill>
                <a:srgbClr val="2B4570"/>
              </a:solidFill>
            </a:endParaRPr>
          </a:p>
        </p:txBody>
      </p:sp>
      <p:pic>
        <p:nvPicPr>
          <p:cNvPr id="11" name="Picture 10" descr="A shadow of a person on a wall">
            <a:extLst>
              <a:ext uri="{FF2B5EF4-FFF2-40B4-BE49-F238E27FC236}">
                <a16:creationId xmlns:a16="http://schemas.microsoft.com/office/drawing/2014/main" id="{FD795E3D-C398-78C5-5403-52DAAB794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4" y="1837267"/>
            <a:ext cx="3004186" cy="2288904"/>
          </a:xfrm>
          <a:prstGeom prst="rect">
            <a:avLst/>
          </a:prstGeom>
        </p:spPr>
      </p:pic>
      <p:pic>
        <p:nvPicPr>
          <p:cNvPr id="12" name="Picture 11" descr="A close-up of a corner of a building&#10;&#10;Description automatically generated">
            <a:extLst>
              <a:ext uri="{FF2B5EF4-FFF2-40B4-BE49-F238E27FC236}">
                <a16:creationId xmlns:a16="http://schemas.microsoft.com/office/drawing/2014/main" id="{8AFEAF39-B36E-6181-51FB-7845F7826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09" y="1837267"/>
            <a:ext cx="3004186" cy="2288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143CAD-9672-DEAD-16DA-FFBD4F16A610}"/>
              </a:ext>
            </a:extLst>
          </p:cNvPr>
          <p:cNvSpPr txBox="1"/>
          <p:nvPr/>
        </p:nvSpPr>
        <p:spPr>
          <a:xfrm>
            <a:off x="656043" y="944034"/>
            <a:ext cx="793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Restore a shadow-free image with normal illumination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36762FC-48AF-9B8B-8F2C-EFA77DDA8D60}"/>
              </a:ext>
            </a:extLst>
          </p:cNvPr>
          <p:cNvSpPr/>
          <p:nvPr/>
        </p:nvSpPr>
        <p:spPr>
          <a:xfrm>
            <a:off x="4640057" y="2869536"/>
            <a:ext cx="573555" cy="224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760BAD3-66D0-C682-17C8-5A92B396A0E2}"/>
              </a:ext>
            </a:extLst>
          </p:cNvPr>
          <p:cNvSpPr/>
          <p:nvPr/>
        </p:nvSpPr>
        <p:spPr>
          <a:xfrm>
            <a:off x="6663266" y="2869536"/>
            <a:ext cx="573555" cy="224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3FC1F-B691-A103-2AF3-34100865596C}"/>
              </a:ext>
            </a:extLst>
          </p:cNvPr>
          <p:cNvSpPr/>
          <p:nvPr/>
        </p:nvSpPr>
        <p:spPr>
          <a:xfrm>
            <a:off x="5288018" y="2586568"/>
            <a:ext cx="1283524" cy="84243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Shadow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Removal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7F2EE-63CF-D0E4-0F65-C29D9A169AE6}"/>
              </a:ext>
            </a:extLst>
          </p:cNvPr>
          <p:cNvSpPr txBox="1"/>
          <p:nvPr/>
        </p:nvSpPr>
        <p:spPr>
          <a:xfrm>
            <a:off x="673362" y="4561076"/>
            <a:ext cx="793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Challenges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E0F41-5075-4E12-4483-8A03A6FB25AD}"/>
              </a:ext>
            </a:extLst>
          </p:cNvPr>
          <p:cNvSpPr txBox="1"/>
          <p:nvPr/>
        </p:nvSpPr>
        <p:spPr>
          <a:xfrm>
            <a:off x="1577428" y="4959374"/>
            <a:ext cx="872066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Arbitrary and diverse shadow pattern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Inconsistent color and illumination</a:t>
            </a:r>
            <a:endParaRPr lang="en-US" sz="1800" b="0" i="0" u="none" strike="noStrike" baseline="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06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6ACDF-4368-E122-513D-F686A5162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79BB5-13AB-C36E-8364-BB7E72F4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CFEA8-46DE-AB1A-412D-8A06289DFDAC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 Adversarial Attacks on Shadow Removal </a:t>
            </a:r>
            <a:endParaRPr lang="en-US" sz="3200" b="1" dirty="0">
              <a:solidFill>
                <a:srgbClr val="2B45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86EE2-FFB6-E45C-7209-06FA4C5EE1FC}"/>
              </a:ext>
            </a:extLst>
          </p:cNvPr>
          <p:cNvSpPr txBox="1"/>
          <p:nvPr/>
        </p:nvSpPr>
        <p:spPr>
          <a:xfrm>
            <a:off x="656043" y="944034"/>
            <a:ext cx="589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Adversarial Attacks on Low-level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1324D-EF82-0573-2416-C134ECFF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75" y="1631563"/>
            <a:ext cx="1488546" cy="14885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AC1B25-FF65-E6CF-58F0-92BE6EDB4A3B}"/>
              </a:ext>
            </a:extLst>
          </p:cNvPr>
          <p:cNvSpPr/>
          <p:nvPr/>
        </p:nvSpPr>
        <p:spPr>
          <a:xfrm>
            <a:off x="2941694" y="2114550"/>
            <a:ext cx="909373" cy="4952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Derain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E1A014-A9F5-EC3F-492E-F35D56C85AD7}"/>
              </a:ext>
            </a:extLst>
          </p:cNvPr>
          <p:cNvCxnSpPr>
            <a:cxnSpLocks/>
          </p:cNvCxnSpPr>
          <p:nvPr/>
        </p:nvCxnSpPr>
        <p:spPr>
          <a:xfrm>
            <a:off x="2191264" y="2362199"/>
            <a:ext cx="69481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770F42-0DD9-B065-77BE-D09DC1DA8227}"/>
              </a:ext>
            </a:extLst>
          </p:cNvPr>
          <p:cNvCxnSpPr>
            <a:cxnSpLocks/>
          </p:cNvCxnSpPr>
          <p:nvPr/>
        </p:nvCxnSpPr>
        <p:spPr>
          <a:xfrm>
            <a:off x="3927479" y="2362199"/>
            <a:ext cx="28469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A8F4231-2854-8469-2CEE-568A1907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326" y="1631563"/>
            <a:ext cx="1488546" cy="14885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640808-A416-C1C4-4F96-2A9B92938CBB}"/>
              </a:ext>
            </a:extLst>
          </p:cNvPr>
          <p:cNvCxnSpPr>
            <a:cxnSpLocks/>
          </p:cNvCxnSpPr>
          <p:nvPr/>
        </p:nvCxnSpPr>
        <p:spPr>
          <a:xfrm flipV="1">
            <a:off x="2577042" y="2382184"/>
            <a:ext cx="0" cy="3969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C2C34F-3EDE-5BD5-9506-31F816DC704D}"/>
                  </a:ext>
                </a:extLst>
              </p:cNvPr>
              <p:cNvSpPr txBox="1"/>
              <p:nvPr/>
            </p:nvSpPr>
            <p:spPr>
              <a:xfrm>
                <a:off x="2031350" y="2698774"/>
                <a:ext cx="1393403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Perturbation </a:t>
                </a:r>
                <a14:m>
                  <m:oMath xmlns:m="http://schemas.openxmlformats.org/officeDocument/2006/math">
                    <m:r>
                      <a:rPr lang="en-US" sz="12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1200" b="0" i="0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C2C34F-3EDE-5BD5-9506-31F816DC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50" y="2698774"/>
                <a:ext cx="1393403" cy="613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B708E-53E7-3505-5C74-781A44D64CB5}"/>
              </a:ext>
            </a:extLst>
          </p:cNvPr>
          <p:cNvSpPr/>
          <p:nvPr/>
        </p:nvSpPr>
        <p:spPr>
          <a:xfrm>
            <a:off x="8540224" y="2114550"/>
            <a:ext cx="1213379" cy="4952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Reflectance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Removal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DDDF22-EC4D-901C-7F6C-B1659DB3C9EE}"/>
              </a:ext>
            </a:extLst>
          </p:cNvPr>
          <p:cNvCxnSpPr>
            <a:cxnSpLocks/>
          </p:cNvCxnSpPr>
          <p:nvPr/>
        </p:nvCxnSpPr>
        <p:spPr>
          <a:xfrm>
            <a:off x="7857794" y="2362199"/>
            <a:ext cx="6342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1701C5-E54E-BB11-357D-04BBB9D9ED9E}"/>
              </a:ext>
            </a:extLst>
          </p:cNvPr>
          <p:cNvCxnSpPr>
            <a:cxnSpLocks/>
          </p:cNvCxnSpPr>
          <p:nvPr/>
        </p:nvCxnSpPr>
        <p:spPr>
          <a:xfrm>
            <a:off x="9838270" y="2362199"/>
            <a:ext cx="1631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D352BF-ACC5-D6B8-013F-FC4D3C8A5857}"/>
              </a:ext>
            </a:extLst>
          </p:cNvPr>
          <p:cNvCxnSpPr>
            <a:cxnSpLocks/>
          </p:cNvCxnSpPr>
          <p:nvPr/>
        </p:nvCxnSpPr>
        <p:spPr>
          <a:xfrm flipV="1">
            <a:off x="8243572" y="2382184"/>
            <a:ext cx="0" cy="3969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111B7BD-F548-E1B2-6388-956C88B3F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799" y="1839383"/>
            <a:ext cx="1618422" cy="10456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628D759-4C93-23A4-679A-9C3AC729A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0254" y="1839383"/>
            <a:ext cx="1618422" cy="101112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261FA9-6450-344A-EEFF-9057149E2B96}"/>
              </a:ext>
            </a:extLst>
          </p:cNvPr>
          <p:cNvCxnSpPr/>
          <p:nvPr/>
        </p:nvCxnSpPr>
        <p:spPr>
          <a:xfrm>
            <a:off x="5947838" y="1524000"/>
            <a:ext cx="0" cy="17314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4733F1-CF2C-DADB-F364-C3DE70570039}"/>
              </a:ext>
            </a:extLst>
          </p:cNvPr>
          <p:cNvSpPr txBox="1"/>
          <p:nvPr/>
        </p:nvSpPr>
        <p:spPr>
          <a:xfrm>
            <a:off x="617943" y="3750268"/>
            <a:ext cx="589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Existing Attack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9C2FDC-6186-7B9C-3327-273400D8C80C}"/>
                  </a:ext>
                </a:extLst>
              </p:cNvPr>
              <p:cNvSpPr txBox="1"/>
              <p:nvPr/>
            </p:nvSpPr>
            <p:spPr>
              <a:xfrm>
                <a:off x="1283813" y="4202780"/>
                <a:ext cx="10384863" cy="874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𝑓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(</m:t>
                    </m:r>
                    <m:r>
                      <a:rPr lang="en-US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)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input image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𝐼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perturbations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and metric of distance</a:t>
                </a:r>
                <a:r>
                  <a:rPr lang="en-US" dirty="0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𝐷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∙, ∙</m:t>
                        </m:r>
                      </m:e>
                    </m:d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Objective: </a:t>
                </a:r>
                <a:r>
                  <a:rPr lang="en-US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maximize the deviation of the output from the target, </a:t>
                </a:r>
                <a:r>
                  <a:rPr lang="en-US" i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e.g., </a:t>
                </a:r>
                <a:r>
                  <a:rPr lang="en-US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original output</a:t>
                </a:r>
                <a:endParaRPr lang="en-US" sz="1800" i="0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9C2FDC-6186-7B9C-3327-273400D8C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813" y="4202780"/>
                <a:ext cx="10384863" cy="874407"/>
              </a:xfrm>
              <a:prstGeom prst="rect">
                <a:avLst/>
              </a:prstGeom>
              <a:blipFill>
                <a:blip r:embed="rId9"/>
                <a:stretch>
                  <a:fillRect l="-411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4703D1-12E7-0107-DDC5-5B8818051825}"/>
                  </a:ext>
                </a:extLst>
              </p:cNvPr>
              <p:cNvSpPr txBox="1"/>
              <p:nvPr/>
            </p:nvSpPr>
            <p:spPr>
              <a:xfrm>
                <a:off x="7691317" y="2698309"/>
                <a:ext cx="1393403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Perturbation </a:t>
                </a:r>
                <a14:m>
                  <m:oMath xmlns:m="http://schemas.openxmlformats.org/officeDocument/2006/math">
                    <m:r>
                      <a:rPr lang="en-US" sz="12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1200" b="0" i="0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4703D1-12E7-0107-DDC5-5B8818051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317" y="2698309"/>
                <a:ext cx="1393403" cy="613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9CB98139-CF44-EDAE-D68D-9CE0169D2C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3836" y="5325649"/>
            <a:ext cx="3928004" cy="6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3A855-4A24-30DB-D0BD-2BA5FE9A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242CA1-47D4-BDCC-3F55-E38E61863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9C03B-4B3E-E1EC-A793-1D6FE0D4B81C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Motivation: Adversarial Attacks on Shadow Removal </a:t>
            </a:r>
            <a:endParaRPr lang="en-US" sz="3200" b="1" dirty="0">
              <a:solidFill>
                <a:srgbClr val="2B45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2484F-7AE7-0B3A-0085-67B86797F8A6}"/>
              </a:ext>
            </a:extLst>
          </p:cNvPr>
          <p:cNvSpPr txBox="1"/>
          <p:nvPr/>
        </p:nvSpPr>
        <p:spPr>
          <a:xfrm>
            <a:off x="656043" y="944034"/>
            <a:ext cx="715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Can we directly apply existing attack framework?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5BF27-B9F1-65F6-E78E-AD9491023782}"/>
              </a:ext>
            </a:extLst>
          </p:cNvPr>
          <p:cNvSpPr txBox="1"/>
          <p:nvPr/>
        </p:nvSpPr>
        <p:spPr>
          <a:xfrm>
            <a:off x="8335310" y="944033"/>
            <a:ext cx="87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NO!</a:t>
            </a:r>
          </a:p>
        </p:txBody>
      </p:sp>
      <p:pic>
        <p:nvPicPr>
          <p:cNvPr id="7" name="Graphic 6" descr="Sad face outline with solid fill">
            <a:extLst>
              <a:ext uri="{FF2B5EF4-FFF2-40B4-BE49-F238E27FC236}">
                <a16:creationId xmlns:a16="http://schemas.microsoft.com/office/drawing/2014/main" id="{E9240223-C079-1D7F-3B40-8075CA78E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4707" y="917839"/>
            <a:ext cx="514052" cy="51405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A3CAED1-7F92-6BFD-1624-6732F6BBF781}"/>
              </a:ext>
            </a:extLst>
          </p:cNvPr>
          <p:cNvSpPr/>
          <p:nvPr/>
        </p:nvSpPr>
        <p:spPr>
          <a:xfrm>
            <a:off x="7611857" y="1062682"/>
            <a:ext cx="573555" cy="224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87BF2-65F4-3BB1-8A61-D360C37EF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49" y="1631563"/>
            <a:ext cx="2666285" cy="43898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85E298-A9B4-57DB-3410-510535A61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334" y="1631560"/>
            <a:ext cx="2587641" cy="4389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4624C7-3FCF-ADBD-F1E0-30147ABA8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0266" y="1625693"/>
            <a:ext cx="2657767" cy="43898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123FB6-7E83-C1E7-3C7B-2344D188C0C1}"/>
              </a:ext>
            </a:extLst>
          </p:cNvPr>
          <p:cNvSpPr txBox="1"/>
          <p:nvPr/>
        </p:nvSpPr>
        <p:spPr>
          <a:xfrm>
            <a:off x="988917" y="5805534"/>
            <a:ext cx="224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pixel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00755-3140-6F14-BBFA-201E1167BB27}"/>
                  </a:ext>
                </a:extLst>
              </p:cNvPr>
              <p:cNvSpPr txBox="1"/>
              <p:nvPr/>
            </p:nvSpPr>
            <p:spPr>
              <a:xfrm>
                <a:off x="8024926" y="5805534"/>
                <a:ext cx="2885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perturbation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D00755-3140-6F14-BBFA-201E1167B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926" y="5805534"/>
                <a:ext cx="2885274" cy="338554"/>
              </a:xfrm>
              <a:prstGeom prst="rect">
                <a:avLst/>
              </a:prstGeom>
              <a:blipFill>
                <a:blip r:embed="rId9"/>
                <a:stretch>
                  <a:fillRect t="-100000" r="-9916" b="-1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69CEFC-43D3-929D-2FF5-49225E968955}"/>
                  </a:ext>
                </a:extLst>
              </p:cNvPr>
              <p:cNvSpPr txBox="1"/>
              <p:nvPr/>
            </p:nvSpPr>
            <p:spPr>
              <a:xfrm>
                <a:off x="3576517" y="5807112"/>
                <a:ext cx="2885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perturbation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69CEFC-43D3-929D-2FF5-49225E968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517" y="5807112"/>
                <a:ext cx="2885274" cy="338554"/>
              </a:xfrm>
              <a:prstGeom prst="rect">
                <a:avLst/>
              </a:prstGeom>
              <a:blipFill>
                <a:blip r:embed="rId10"/>
                <a:stretch>
                  <a:fillRect t="-101818" r="-9937" b="-16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865508B-D87F-56B0-D137-B8C00D12FA30}"/>
              </a:ext>
            </a:extLst>
          </p:cNvPr>
          <p:cNvSpPr txBox="1"/>
          <p:nvPr/>
        </p:nvSpPr>
        <p:spPr>
          <a:xfrm>
            <a:off x="6176433" y="3665278"/>
            <a:ext cx="188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Prominent</a:t>
            </a:r>
            <a:r>
              <a:rPr lang="en-US" dirty="0">
                <a:cs typeface="Times New Roman" panose="02020603050405020304" pitchFamily="18" charset="0"/>
              </a:rPr>
              <a:t> noise</a:t>
            </a:r>
          </a:p>
        </p:txBody>
      </p:sp>
      <p:pic>
        <p:nvPicPr>
          <p:cNvPr id="49" name="Graphic 48" descr="Close with solid fill">
            <a:extLst>
              <a:ext uri="{FF2B5EF4-FFF2-40B4-BE49-F238E27FC236}">
                <a16:creationId xmlns:a16="http://schemas.microsoft.com/office/drawing/2014/main" id="{DEC7480A-8689-9BAB-D598-4E89B3FBE7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52431" y="3923044"/>
            <a:ext cx="510739" cy="51073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3698C51-664F-D892-B35B-C4EDD9441B90}"/>
              </a:ext>
            </a:extLst>
          </p:cNvPr>
          <p:cNvSpPr txBox="1"/>
          <p:nvPr/>
        </p:nvSpPr>
        <p:spPr>
          <a:xfrm>
            <a:off x="10657401" y="3569056"/>
            <a:ext cx="150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Imperceptible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5" name="Graphic 54" descr="Checkmark with solid fill">
            <a:extLst>
              <a:ext uri="{FF2B5EF4-FFF2-40B4-BE49-F238E27FC236}">
                <a16:creationId xmlns:a16="http://schemas.microsoft.com/office/drawing/2014/main" id="{C1AD4DF9-EB32-C92A-E09A-F1A90BFD09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51096" y="3849944"/>
            <a:ext cx="510739" cy="510739"/>
          </a:xfrm>
          <a:prstGeom prst="rect">
            <a:avLst/>
          </a:prstGeom>
        </p:spPr>
      </p:pic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8DD88083-36A8-4298-F213-F024CEE39D85}"/>
              </a:ext>
            </a:extLst>
          </p:cNvPr>
          <p:cNvCxnSpPr/>
          <p:nvPr/>
        </p:nvCxnSpPr>
        <p:spPr>
          <a:xfrm>
            <a:off x="6365679" y="3244683"/>
            <a:ext cx="596900" cy="389467"/>
          </a:xfrm>
          <a:prstGeom prst="bentConnector3">
            <a:avLst>
              <a:gd name="adj1" fmla="val 9964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E43B23B7-1EA6-233E-A092-497E67D7681D}"/>
              </a:ext>
            </a:extLst>
          </p:cNvPr>
          <p:cNvCxnSpPr>
            <a:cxnSpLocks/>
          </p:cNvCxnSpPr>
          <p:nvPr/>
        </p:nvCxnSpPr>
        <p:spPr>
          <a:xfrm flipV="1">
            <a:off x="6363079" y="4558393"/>
            <a:ext cx="599500" cy="350727"/>
          </a:xfrm>
          <a:prstGeom prst="bentConnector3">
            <a:avLst>
              <a:gd name="adj1" fmla="val 9993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6F1B150B-121D-6B86-68F2-BDC214D4AB2A}"/>
              </a:ext>
            </a:extLst>
          </p:cNvPr>
          <p:cNvCxnSpPr/>
          <p:nvPr/>
        </p:nvCxnSpPr>
        <p:spPr>
          <a:xfrm>
            <a:off x="10755973" y="3179589"/>
            <a:ext cx="596900" cy="389467"/>
          </a:xfrm>
          <a:prstGeom prst="bentConnector3">
            <a:avLst>
              <a:gd name="adj1" fmla="val 9964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68C6F839-E989-CA3E-209E-10683F6BAD5C}"/>
              </a:ext>
            </a:extLst>
          </p:cNvPr>
          <p:cNvCxnSpPr>
            <a:cxnSpLocks/>
          </p:cNvCxnSpPr>
          <p:nvPr/>
        </p:nvCxnSpPr>
        <p:spPr>
          <a:xfrm flipV="1">
            <a:off x="10753373" y="4493299"/>
            <a:ext cx="599500" cy="350727"/>
          </a:xfrm>
          <a:prstGeom prst="bentConnector3">
            <a:avLst>
              <a:gd name="adj1" fmla="val 9993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1" grpId="0"/>
      <p:bldP spid="28" grpId="0"/>
      <p:bldP spid="30" grpId="0"/>
      <p:bldP spid="43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1BF4B-D13A-84B4-8DD6-CE6B35A6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324E5-493A-C9DE-EBE0-186CFF00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478DC-564F-E148-BEED-2E81EC91FCFA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Method: Shadow-adaptive Adversarial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5E11D-DE7D-1636-F9FB-C864C4948863}"/>
              </a:ext>
            </a:extLst>
          </p:cNvPr>
          <p:cNvSpPr txBox="1"/>
          <p:nvPr/>
        </p:nvSpPr>
        <p:spPr>
          <a:xfrm>
            <a:off x="656043" y="944034"/>
            <a:ext cx="715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Learning imperceptible noise in shadow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E20D6C-E46E-17A6-CAEC-0696A22A6436}"/>
                  </a:ext>
                </a:extLst>
              </p:cNvPr>
              <p:cNvSpPr txBox="1"/>
              <p:nvPr/>
            </p:nvSpPr>
            <p:spPr>
              <a:xfrm>
                <a:off x="4882120" y="1871048"/>
                <a:ext cx="3922246" cy="494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𝐼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E20D6C-E46E-17A6-CAEC-0696A22A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120" y="1871048"/>
                <a:ext cx="3922246" cy="494687"/>
              </a:xfrm>
              <a:prstGeom prst="rect">
                <a:avLst/>
              </a:prstGeom>
              <a:blipFill>
                <a:blip r:embed="rId4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25EF7B-9B56-D316-6F96-ABAAEC7E40C7}"/>
              </a:ext>
            </a:extLst>
          </p:cNvPr>
          <p:cNvSpPr txBox="1"/>
          <p:nvPr/>
        </p:nvSpPr>
        <p:spPr>
          <a:xfrm>
            <a:off x="731750" y="1871048"/>
            <a:ext cx="410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cs typeface="Times New Roman" panose="02020603050405020304" pitchFamily="18" charset="0"/>
              </a:rPr>
              <a:t>Standard Uniform Attacks Objective: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1031F-0B5A-B44B-B88C-693B2C50268E}"/>
              </a:ext>
            </a:extLst>
          </p:cNvPr>
          <p:cNvSpPr txBox="1"/>
          <p:nvPr/>
        </p:nvSpPr>
        <p:spPr>
          <a:xfrm>
            <a:off x="731750" y="2831084"/>
            <a:ext cx="410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Shadow-adaptive</a:t>
            </a:r>
            <a:r>
              <a:rPr lang="en-US" b="1" dirty="0">
                <a:cs typeface="Times New Roman" panose="02020603050405020304" pitchFamily="18" charset="0"/>
              </a:rPr>
              <a:t> Attacks Objective: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F0106D-3C09-8BC5-E7AD-8C27D7B3A209}"/>
                  </a:ext>
                </a:extLst>
              </p:cNvPr>
              <p:cNvSpPr txBox="1"/>
              <p:nvPr/>
            </p:nvSpPr>
            <p:spPr>
              <a:xfrm>
                <a:off x="4912600" y="2831084"/>
                <a:ext cx="3922246" cy="494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𝐼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F0106D-3C09-8BC5-E7AD-8C27D7B3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600" y="2831084"/>
                <a:ext cx="3922246" cy="494687"/>
              </a:xfrm>
              <a:prstGeom prst="rect">
                <a:avLst/>
              </a:prstGeom>
              <a:blipFill>
                <a:blip r:embed="rId5"/>
                <a:stretch>
                  <a:fillRect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61C7F10-0C9B-7D5D-2987-479440C89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927" y="1307152"/>
            <a:ext cx="1408161" cy="1058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DE8863-0D7C-C0D6-F9C9-6B2891E47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927" y="2671124"/>
            <a:ext cx="1410623" cy="105858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FB4A89-E331-95D6-111D-CAE4F5A3FDF2}"/>
              </a:ext>
            </a:extLst>
          </p:cNvPr>
          <p:cNvCxnSpPr>
            <a:cxnSpLocks/>
          </p:cNvCxnSpPr>
          <p:nvPr/>
        </p:nvCxnSpPr>
        <p:spPr>
          <a:xfrm flipV="1">
            <a:off x="5738253" y="3429000"/>
            <a:ext cx="0" cy="3969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7E4DE-97D8-7124-788B-A998708467AC}"/>
                  </a:ext>
                </a:extLst>
              </p:cNvPr>
              <p:cNvSpPr txBox="1"/>
              <p:nvPr/>
            </p:nvSpPr>
            <p:spPr>
              <a:xfrm>
                <a:off x="3936505" y="3825997"/>
                <a:ext cx="4101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Normalized Perturbation</a:t>
                </a:r>
                <a:r>
                  <a:rPr lang="en-US" sz="1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7E4DE-97D8-7124-788B-A99870846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05" y="3825997"/>
                <a:ext cx="4101506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9E5C1A3-698B-1B33-0B03-9C220EE7FCE3}"/>
              </a:ext>
            </a:extLst>
          </p:cNvPr>
          <p:cNvSpPr txBox="1"/>
          <p:nvPr/>
        </p:nvSpPr>
        <p:spPr>
          <a:xfrm>
            <a:off x="656043" y="4555200"/>
            <a:ext cx="715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Optimized Iteratively via PGD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CA49BD-9FD3-56E3-7304-F5EE5D0DC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248" y="5389386"/>
            <a:ext cx="5066963" cy="9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A6321-E955-42A4-2D8B-FA906CB0F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C4DC04-07C0-5AC7-4743-7216447EE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83447-A9BB-3F09-3C4B-1617538F574A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Method: Shadow-adaptive Adversarial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96309-4C7A-E364-E204-54C2181B08F2}"/>
              </a:ext>
            </a:extLst>
          </p:cNvPr>
          <p:cNvSpPr txBox="1"/>
          <p:nvPr/>
        </p:nvSpPr>
        <p:spPr>
          <a:xfrm>
            <a:off x="656043" y="944034"/>
            <a:ext cx="715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When Equivalent?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E9A04A-E518-CC8A-7679-D87CDD695A3E}"/>
                  </a:ext>
                </a:extLst>
              </p:cNvPr>
              <p:cNvSpPr txBox="1"/>
              <p:nvPr/>
            </p:nvSpPr>
            <p:spPr>
              <a:xfrm>
                <a:off x="1537214" y="1631563"/>
                <a:ext cx="86910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Theorem.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the attack budget in the proposed 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shadow-adaptive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attacks, we can set the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0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uniform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attacks to achieve an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equivalent attack strength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mean value of the input shadow image.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E9A04A-E518-CC8A-7679-D87CDD695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14" y="1631563"/>
                <a:ext cx="8691002" cy="1015663"/>
              </a:xfrm>
              <a:prstGeom prst="rect">
                <a:avLst/>
              </a:prstGeom>
              <a:blipFill>
                <a:blip r:embed="rId4"/>
                <a:stretch>
                  <a:fillRect l="-701" t="-3614" r="-771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15217A-1EC2-02D0-7250-F1D5201DA032}"/>
                  </a:ext>
                </a:extLst>
              </p:cNvPr>
              <p:cNvSpPr txBox="1"/>
              <p:nvPr/>
            </p:nvSpPr>
            <p:spPr>
              <a:xfrm>
                <a:off x="1602090" y="3228945"/>
                <a:ext cx="8691002" cy="45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perturbation on each pixel is bounded by its intensity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15217A-1EC2-02D0-7250-F1D5201DA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90" y="3228945"/>
                <a:ext cx="8691002" cy="459036"/>
              </a:xfrm>
              <a:prstGeom prst="rect">
                <a:avLst/>
              </a:prstGeom>
              <a:blipFill>
                <a:blip r:embed="rId5"/>
                <a:stretch>
                  <a:fillRect l="-772" t="-5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5C7D4D5-C81D-EA4B-D797-B54371F250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96"/>
          <a:stretch/>
        </p:blipFill>
        <p:spPr>
          <a:xfrm>
            <a:off x="4576565" y="3796098"/>
            <a:ext cx="4322235" cy="7452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DC3157-4715-146E-228C-F2039C1B6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565" y="4791278"/>
            <a:ext cx="3648681" cy="3770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C719DC-EE62-6945-BAE9-5F50FFB10A1A}"/>
              </a:ext>
            </a:extLst>
          </p:cNvPr>
          <p:cNvSpPr txBox="1"/>
          <p:nvPr/>
        </p:nvSpPr>
        <p:spPr>
          <a:xfrm>
            <a:off x="1968137" y="3984081"/>
            <a:ext cx="274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shadow-adaptive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attacks: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DB4AF-4135-DBCC-F83D-64D69953C57F}"/>
              </a:ext>
            </a:extLst>
          </p:cNvPr>
          <p:cNvSpPr txBox="1"/>
          <p:nvPr/>
        </p:nvSpPr>
        <p:spPr>
          <a:xfrm>
            <a:off x="1924594" y="4791277"/>
            <a:ext cx="274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uniform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attacks </a:t>
            </a:r>
            <a:r>
              <a:rPr lang="en-US" sz="1800" i="1" dirty="0">
                <a:cs typeface="Times New Roman" panose="02020603050405020304" pitchFamily="18" charset="0"/>
              </a:rPr>
              <a:t>: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8FCE03-8D6A-F7C4-D3F9-08B8C59B0BAC}"/>
              </a:ext>
            </a:extLst>
          </p:cNvPr>
          <p:cNvSpPr/>
          <p:nvPr/>
        </p:nvSpPr>
        <p:spPr>
          <a:xfrm>
            <a:off x="8521337" y="3984081"/>
            <a:ext cx="452846" cy="369332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117722-41FE-9484-247A-6B612682CE16}"/>
              </a:ext>
            </a:extLst>
          </p:cNvPr>
          <p:cNvSpPr/>
          <p:nvPr/>
        </p:nvSpPr>
        <p:spPr>
          <a:xfrm>
            <a:off x="7814733" y="4791277"/>
            <a:ext cx="452846" cy="369332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7086D-A5BD-B587-76C2-B75C08BED5FF}"/>
              </a:ext>
            </a:extLst>
          </p:cNvPr>
          <p:cNvSpPr txBox="1"/>
          <p:nvPr/>
        </p:nvSpPr>
        <p:spPr>
          <a:xfrm>
            <a:off x="9109210" y="4482905"/>
            <a:ext cx="2367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upper bound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0404AF-1FBB-2BBD-F533-620D95050D0C}"/>
              </a:ext>
            </a:extLst>
          </p:cNvPr>
          <p:cNvCxnSpPr>
            <a:cxnSpLocks/>
          </p:cNvCxnSpPr>
          <p:nvPr/>
        </p:nvCxnSpPr>
        <p:spPr>
          <a:xfrm>
            <a:off x="9061269" y="4168747"/>
            <a:ext cx="201264" cy="2769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6ED5BB-04AB-FDD5-9A7C-42CA44573ECF}"/>
              </a:ext>
            </a:extLst>
          </p:cNvPr>
          <p:cNvCxnSpPr>
            <a:cxnSpLocks/>
          </p:cNvCxnSpPr>
          <p:nvPr/>
        </p:nvCxnSpPr>
        <p:spPr>
          <a:xfrm flipV="1">
            <a:off x="8355874" y="4837496"/>
            <a:ext cx="618309" cy="138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115D941-3B87-A438-E0FB-C950FAE973E2}"/>
              </a:ext>
            </a:extLst>
          </p:cNvPr>
          <p:cNvSpPr/>
          <p:nvPr/>
        </p:nvSpPr>
        <p:spPr>
          <a:xfrm rot="5400000">
            <a:off x="9829255" y="5081030"/>
            <a:ext cx="573555" cy="224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E9B0AC-3F90-BFCB-C85C-157C047D0ED0}"/>
              </a:ext>
            </a:extLst>
          </p:cNvPr>
          <p:cNvSpPr txBox="1"/>
          <p:nvPr/>
        </p:nvSpPr>
        <p:spPr>
          <a:xfrm>
            <a:off x="8863902" y="5462495"/>
            <a:ext cx="2728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attack strength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4BC98-DD0F-246B-176C-2CE828B92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2AC38-129A-DAF5-0DFE-AFA59516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BE0080-23D2-652D-99BC-15897238A739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Experiments: Shadow-adaptive vs. Uniform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0F5A6C-4738-9A94-42B7-F7F6E49D54CC}"/>
                  </a:ext>
                </a:extLst>
              </p:cNvPr>
              <p:cNvSpPr txBox="1"/>
              <p:nvPr/>
            </p:nvSpPr>
            <p:spPr>
              <a:xfrm>
                <a:off x="1578911" y="1083482"/>
                <a:ext cx="8720667" cy="1289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Dataset: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ISTD and ISTD+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Shadow Removal Model: </a:t>
                </a:r>
                <a:r>
                  <a:rPr lang="en-US" i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ShadowFormer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Attacks Details: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0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255</m:t>
                            </m:r>
                          </m:den>
                        </m:f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255</m:t>
                            </m:r>
                          </m:den>
                        </m:f>
                      </m:e>
                    </m:d>
                    <m:r>
                      <a:rPr lang="en-US" sz="1800" b="0" i="0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1800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0F5A6C-4738-9A94-42B7-F7F6E49D5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1" y="1083482"/>
                <a:ext cx="8720667" cy="1289456"/>
              </a:xfrm>
              <a:prstGeom prst="rect">
                <a:avLst/>
              </a:prstGeom>
              <a:blipFill>
                <a:blip r:embed="rId4"/>
                <a:stretch>
                  <a:fillRect l="-419" b="-5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23BC2DC-552B-95C6-9BE7-C80E44673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766" y="3511131"/>
            <a:ext cx="5113322" cy="2263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C0FF2-78EC-DAF2-FE56-20D37690BF6A}"/>
              </a:ext>
            </a:extLst>
          </p:cNvPr>
          <p:cNvSpPr txBox="1"/>
          <p:nvPr/>
        </p:nvSpPr>
        <p:spPr>
          <a:xfrm>
            <a:off x="686523" y="2933942"/>
            <a:ext cx="354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Quantitative Results: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3C177-96B9-4684-CE74-5F84948E6C43}"/>
              </a:ext>
            </a:extLst>
          </p:cNvPr>
          <p:cNvSpPr txBox="1"/>
          <p:nvPr/>
        </p:nvSpPr>
        <p:spPr>
          <a:xfrm>
            <a:off x="6096000" y="2933941"/>
            <a:ext cx="354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Qualitative Results: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96288B-7895-4C69-BFC1-4B4327D58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11" y="3523779"/>
            <a:ext cx="5113321" cy="22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3BB75-0EFC-730D-294A-5B0C2170A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6B3DC9-9651-77DD-35D2-DD7D2B2A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12" y="152746"/>
            <a:ext cx="1764406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2A94F-7182-20D4-1F13-F5001162F82D}"/>
              </a:ext>
            </a:extLst>
          </p:cNvPr>
          <p:cNvSpPr txBox="1">
            <a:spLocks/>
          </p:cNvSpPr>
          <p:nvPr/>
        </p:nvSpPr>
        <p:spPr>
          <a:xfrm>
            <a:off x="198121" y="134991"/>
            <a:ext cx="9064412" cy="583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2B45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Experiments: Benchmarking under Proposed Attacks</a:t>
            </a:r>
            <a:endParaRPr lang="en-US" sz="3200" b="1" dirty="0">
              <a:solidFill>
                <a:srgbClr val="2B457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C94309-E078-3819-062F-43EC8EB68EE2}"/>
                  </a:ext>
                </a:extLst>
              </p:cNvPr>
              <p:cNvSpPr txBox="1"/>
              <p:nvPr/>
            </p:nvSpPr>
            <p:spPr>
              <a:xfrm>
                <a:off x="1578911" y="1083482"/>
                <a:ext cx="9250198" cy="1704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Dataset: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ISTD and ISTD+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Shadow Removal Model: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	</a:t>
                </a:r>
                <a:r>
                  <a:rPr lang="en-US" sz="1600" i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ShadowFormer, BMNet, Unfold-Shadow, SG-ShadowNet and DC-ShadowNet</a:t>
                </a:r>
                <a:endParaRPr lang="en-US" sz="1400" b="0" i="1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Attacks Details: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0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255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,2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255</m:t>
                                </m:r>
                              </m:den>
                            </m:f>
                            <m:r>
                              <a:rPr lang="en-US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255</m:t>
                                </m:r>
                              </m:den>
                            </m:f>
                            <m:r>
                              <a:rPr lang="en-US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8</m:t>
                            </m:r>
                          </m:num>
                          <m:den>
                            <m:r>
                              <a:rPr lang="en-US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255</m:t>
                            </m:r>
                          </m:den>
                        </m:f>
                        <m:r>
                          <a:rPr lang="en-US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255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1800" u="none" strike="noStrike" baseline="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C94309-E078-3819-062F-43EC8EB68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11" y="1083482"/>
                <a:ext cx="9250198" cy="1704954"/>
              </a:xfrm>
              <a:prstGeom prst="rect">
                <a:avLst/>
              </a:prstGeom>
              <a:blipFill>
                <a:blip r:embed="rId4"/>
                <a:stretch>
                  <a:fillRect l="-396" b="-38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4E020FC4-9D58-70B5-038F-E73CAF91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755"/>
          <a:stretch/>
        </p:blipFill>
        <p:spPr>
          <a:xfrm>
            <a:off x="594805" y="3625538"/>
            <a:ext cx="7057747" cy="23867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86E183-FF5E-28D4-3799-BD5F3FE269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639" r="1"/>
          <a:stretch/>
        </p:blipFill>
        <p:spPr>
          <a:xfrm>
            <a:off x="7652552" y="3590274"/>
            <a:ext cx="4119239" cy="24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2766D8CF4CE43AD8D349ECF7E4EFA" ma:contentTypeVersion="18" ma:contentTypeDescription="Create a new document." ma:contentTypeScope="" ma:versionID="ba5db06521bcad224682f38d2a3e256a">
  <xsd:schema xmlns:xsd="http://www.w3.org/2001/XMLSchema" xmlns:xs="http://www.w3.org/2001/XMLSchema" xmlns:p="http://schemas.microsoft.com/office/2006/metadata/properties" xmlns:ns3="105f115a-a852-4fc8-96f9-691c3205a540" xmlns:ns4="0f08e708-cfc3-458f-982a-596d485a3753" targetNamespace="http://schemas.microsoft.com/office/2006/metadata/properties" ma:root="true" ma:fieldsID="ca44c38da0bd30bccb52c84fd744d8e5" ns3:_="" ns4:_="">
    <xsd:import namespace="105f115a-a852-4fc8-96f9-691c3205a540"/>
    <xsd:import namespace="0f08e708-cfc3-458f-982a-596d485a37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f115a-a852-4fc8-96f9-691c3205a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8e708-cfc3-458f-982a-596d485a375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5f115a-a852-4fc8-96f9-691c3205a540" xsi:nil="true"/>
  </documentManagement>
</p:properties>
</file>

<file path=customXml/itemProps1.xml><?xml version="1.0" encoding="utf-8"?>
<ds:datastoreItem xmlns:ds="http://schemas.openxmlformats.org/officeDocument/2006/customXml" ds:itemID="{BB091C49-8F0E-4EBF-949C-8D89650C3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f115a-a852-4fc8-96f9-691c3205a540"/>
    <ds:schemaRef ds:uri="0f08e708-cfc3-458f-982a-596d485a3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877174-7662-469A-B309-21A5F6944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D7B7F-410B-4F80-B908-FAB7209BAD27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0f08e708-cfc3-458f-982a-596d485a3753"/>
    <ds:schemaRef ds:uri="105f115a-a852-4fc8-96f9-691c3205a540"/>
  </ds:schemaRefs>
</ds:datastoreItem>
</file>

<file path=docMetadata/LabelInfo.xml><?xml version="1.0" encoding="utf-8"?>
<clbl:labelList xmlns:clbl="http://schemas.microsoft.com/office/2020/mipLabelMetadata">
  <clbl:label id="{15ce9348-be2a-462b-8fc0-e1765a9b204a}" enabled="0" method="" siteId="{15ce9348-be2a-462b-8fc0-e1765a9b2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457</Words>
  <Application>Microsoft Office PowerPoint</Application>
  <PresentationFormat>宽屏</PresentationFormat>
  <Paragraphs>92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NimbusRomNo9L-Regu</vt:lpstr>
      <vt:lpstr>Microsoft YaHei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#WANG CHONG#</dc:creator>
  <cp:lastModifiedBy>#WANG CHONG#</cp:lastModifiedBy>
  <cp:revision>2</cp:revision>
  <dcterms:created xsi:type="dcterms:W3CDTF">2024-04-10T14:56:08Z</dcterms:created>
  <dcterms:modified xsi:type="dcterms:W3CDTF">2024-04-12T13:35:38Z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0x010100F2E2766D8CF4CE43AD8D349ECF7E4EFA</vt:lpwstr>
  </property>
</Properties>
</file>