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33"/>
  </p:notesMasterIdLst>
  <p:sldIdLst>
    <p:sldId id="305" r:id="rId2"/>
    <p:sldId id="356" r:id="rId3"/>
    <p:sldId id="359" r:id="rId4"/>
    <p:sldId id="360" r:id="rId5"/>
    <p:sldId id="363" r:id="rId6"/>
    <p:sldId id="270" r:id="rId7"/>
    <p:sldId id="312" r:id="rId8"/>
    <p:sldId id="355" r:id="rId9"/>
    <p:sldId id="348" r:id="rId10"/>
    <p:sldId id="349" r:id="rId11"/>
    <p:sldId id="350" r:id="rId12"/>
    <p:sldId id="308" r:id="rId13"/>
    <p:sldId id="351" r:id="rId14"/>
    <p:sldId id="362" r:id="rId15"/>
    <p:sldId id="345" r:id="rId16"/>
    <p:sldId id="325" r:id="rId17"/>
    <p:sldId id="321" r:id="rId18"/>
    <p:sldId id="319" r:id="rId19"/>
    <p:sldId id="341" r:id="rId20"/>
    <p:sldId id="342" r:id="rId21"/>
    <p:sldId id="318" r:id="rId22"/>
    <p:sldId id="317" r:id="rId23"/>
    <p:sldId id="330" r:id="rId24"/>
    <p:sldId id="337" r:id="rId25"/>
    <p:sldId id="364" r:id="rId26"/>
    <p:sldId id="338" r:id="rId27"/>
    <p:sldId id="339" r:id="rId28"/>
    <p:sldId id="340" r:id="rId29"/>
    <p:sldId id="344" r:id="rId30"/>
    <p:sldId id="353" r:id="rId31"/>
    <p:sldId id="324" r:id="rId32"/>
  </p:sldIdLst>
  <p:sldSz cx="12192000" cy="6858000"/>
  <p:notesSz cx="6858000" cy="9144000"/>
  <p:embeddedFontLst>
    <p:embeddedFont>
      <p:font typeface="맑은 고딕" panose="020B0503020000020004" pitchFamily="34" charset="-127"/>
      <p:regular r:id="rId34"/>
      <p:bold r:id="rId35"/>
    </p:embeddedFont>
    <p:embeddedFont>
      <p:font typeface="Arial Nova" panose="020B0504020202020204" pitchFamily="34" charset="0"/>
      <p:regular r:id="rId36"/>
      <p:bold r:id="rId37"/>
      <p:italic r:id="rId38"/>
      <p:boldItalic r:id="rId39"/>
    </p:embeddedFont>
    <p:embeddedFont>
      <p:font typeface="Cambria Math" panose="02040503050406030204" pitchFamily="18" charset="0"/>
      <p:regular r:id="rId40"/>
    </p:embeddedFont>
    <p:embeddedFont>
      <p:font typeface="Seravek" panose="020B0503040000020004" pitchFamily="34" charset="0"/>
      <p:regular r:id="rId41"/>
      <p:bold r:id="rId42"/>
      <p:italic r:id="rId43"/>
      <p:boldItalic r:id="rId44"/>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B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밝은 스타일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밝은 스타일 2 - 강조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보통 스타일 1 - 강조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밝은 스타일 2 - 강조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034E78-7F5D-4C2E-B375-FC64B27BC917}" styleName="어두운 스타일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보통 스타일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밝은 스타일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밝은 스타일 2 - 강조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밝은 스타일 1 - 강조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밝은 스타일 3 - 강조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57"/>
    <p:restoredTop sz="74155"/>
  </p:normalViewPr>
  <p:slideViewPr>
    <p:cSldViewPr snapToGrid="0">
      <p:cViewPr>
        <p:scale>
          <a:sx n="91" d="100"/>
          <a:sy n="91" d="100"/>
        </p:scale>
        <p:origin x="1912" y="152"/>
      </p:cViewPr>
      <p:guideLst/>
    </p:cSldViewPr>
  </p:slideViewPr>
  <p:outlineViewPr>
    <p:cViewPr>
      <p:scale>
        <a:sx n="33" d="100"/>
        <a:sy n="33" d="100"/>
      </p:scale>
      <p:origin x="0" y="0"/>
    </p:cViewPr>
  </p:outlin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altLang="ko-KR" b="1" dirty="0"/>
              <a:t>PESQ</a:t>
            </a:r>
            <a:endParaRPr lang="ko-KR" alt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ko-KR"/>
        </a:p>
      </c:txPr>
    </c:title>
    <c:autoTitleDeleted val="0"/>
    <c:plotArea>
      <c:layout/>
      <c:barChart>
        <c:barDir val="col"/>
        <c:grouping val="clustered"/>
        <c:varyColors val="0"/>
        <c:ser>
          <c:idx val="0"/>
          <c:order val="0"/>
          <c:tx>
            <c:strRef>
              <c:f>Sheet1!$B$1</c:f>
              <c:strCache>
                <c:ptCount val="1"/>
                <c:pt idx="0">
                  <c:v>DiffSep</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VoxCeleb2</c:v>
                </c:pt>
              </c:strCache>
            </c:strRef>
          </c:cat>
          <c:val>
            <c:numRef>
              <c:f>Sheet1!$B$2</c:f>
              <c:numCache>
                <c:formatCode>General</c:formatCode>
                <c:ptCount val="1"/>
                <c:pt idx="0">
                  <c:v>2.2435999999999998</c:v>
                </c:pt>
              </c:numCache>
            </c:numRef>
          </c:val>
          <c:extLst>
            <c:ext xmlns:c16="http://schemas.microsoft.com/office/drawing/2014/chart" uri="{C3380CC4-5D6E-409C-BE32-E72D297353CC}">
              <c16:uniqueId val="{00000000-C8CB-7E4C-86CA-678B9CEED1B6}"/>
            </c:ext>
          </c:extLst>
        </c:ser>
        <c:ser>
          <c:idx val="1"/>
          <c:order val="1"/>
          <c:tx>
            <c:strRef>
              <c:f>Sheet1!$C$1</c:f>
              <c:strCache>
                <c:ptCount val="1"/>
                <c:pt idx="0">
                  <c:v>VisualVoice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VoxCeleb2</c:v>
                </c:pt>
              </c:strCache>
            </c:strRef>
          </c:cat>
          <c:val>
            <c:numRef>
              <c:f>Sheet1!$C$2</c:f>
              <c:numCache>
                <c:formatCode>General</c:formatCode>
                <c:ptCount val="1"/>
                <c:pt idx="0">
                  <c:v>1.9708000000000001</c:v>
                </c:pt>
              </c:numCache>
            </c:numRef>
          </c:val>
          <c:extLst>
            <c:ext xmlns:c16="http://schemas.microsoft.com/office/drawing/2014/chart" uri="{C3380CC4-5D6E-409C-BE32-E72D297353CC}">
              <c16:uniqueId val="{00000001-C8CB-7E4C-86CA-678B9CEED1B6}"/>
            </c:ext>
          </c:extLst>
        </c:ser>
        <c:ser>
          <c:idx val="2"/>
          <c:order val="2"/>
          <c:tx>
            <c:strRef>
              <c:f>Sheet1!$D$1</c:f>
              <c:strCache>
                <c:ptCount val="1"/>
                <c:pt idx="0">
                  <c:v>AVDiffuSS (Ours)</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extLst>
                <c:ext xmlns:c16="http://schemas.microsoft.com/office/drawing/2014/chart" uri="{C3380CC4-5D6E-409C-BE32-E72D297353CC}">
                  <c16:uniqueId val="{00000003-C8CB-7E4C-86CA-678B9CEED1B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VoxCeleb2</c:v>
                </c:pt>
              </c:strCache>
            </c:strRef>
          </c:cat>
          <c:val>
            <c:numRef>
              <c:f>Sheet1!$D$2</c:f>
              <c:numCache>
                <c:formatCode>General</c:formatCode>
                <c:ptCount val="1"/>
                <c:pt idx="0">
                  <c:v>2.5030999999999999</c:v>
                </c:pt>
              </c:numCache>
            </c:numRef>
          </c:val>
          <c:extLst>
            <c:ext xmlns:c16="http://schemas.microsoft.com/office/drawing/2014/chart" uri="{C3380CC4-5D6E-409C-BE32-E72D297353CC}">
              <c16:uniqueId val="{00000002-C8CB-7E4C-86CA-678B9CEED1B6}"/>
            </c:ext>
          </c:extLst>
        </c:ser>
        <c:dLbls>
          <c:dLblPos val="outEnd"/>
          <c:showLegendKey val="0"/>
          <c:showVal val="1"/>
          <c:showCatName val="0"/>
          <c:showSerName val="0"/>
          <c:showPercent val="0"/>
          <c:showBubbleSize val="0"/>
        </c:dLbls>
        <c:gapWidth val="219"/>
        <c:overlap val="-27"/>
        <c:axId val="125041088"/>
        <c:axId val="271419120"/>
      </c:barChart>
      <c:catAx>
        <c:axId val="125041088"/>
        <c:scaling>
          <c:orientation val="minMax"/>
        </c:scaling>
        <c:delete val="1"/>
        <c:axPos val="b"/>
        <c:numFmt formatCode="General" sourceLinked="1"/>
        <c:majorTickMark val="none"/>
        <c:minorTickMark val="none"/>
        <c:tickLblPos val="nextTo"/>
        <c:crossAx val="271419120"/>
        <c:crosses val="autoZero"/>
        <c:auto val="1"/>
        <c:lblAlgn val="ctr"/>
        <c:lblOffset val="100"/>
        <c:noMultiLvlLbl val="0"/>
      </c:catAx>
      <c:valAx>
        <c:axId val="271419120"/>
        <c:scaling>
          <c:orientation val="minMax"/>
          <c:max val="2.8"/>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125041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ko-K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ko-KR" b="1" dirty="0"/>
              <a:t>ESTOI</a:t>
            </a:r>
            <a:endParaRPr lang="ko-KR" altLang="en-US"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ko-KR"/>
        </a:p>
      </c:txPr>
    </c:title>
    <c:autoTitleDeleted val="0"/>
    <c:plotArea>
      <c:layout/>
      <c:barChart>
        <c:barDir val="col"/>
        <c:grouping val="clustered"/>
        <c:varyColors val="0"/>
        <c:ser>
          <c:idx val="0"/>
          <c:order val="0"/>
          <c:tx>
            <c:strRef>
              <c:f>Sheet1!$B$1</c:f>
              <c:strCache>
                <c:ptCount val="1"/>
                <c:pt idx="0">
                  <c:v>DiffSep</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VoxCeleb2</c:v>
                </c:pt>
              </c:strCache>
            </c:strRef>
          </c:cat>
          <c:val>
            <c:numRef>
              <c:f>Sheet1!$B$2</c:f>
              <c:numCache>
                <c:formatCode>General</c:formatCode>
                <c:ptCount val="1"/>
                <c:pt idx="0">
                  <c:v>0.62909999999999999</c:v>
                </c:pt>
              </c:numCache>
            </c:numRef>
          </c:val>
          <c:extLst>
            <c:ext xmlns:c16="http://schemas.microsoft.com/office/drawing/2014/chart" uri="{C3380CC4-5D6E-409C-BE32-E72D297353CC}">
              <c16:uniqueId val="{00000000-5D6C-AC46-8EDB-F2EAE25D6CBD}"/>
            </c:ext>
          </c:extLst>
        </c:ser>
        <c:ser>
          <c:idx val="1"/>
          <c:order val="1"/>
          <c:tx>
            <c:strRef>
              <c:f>Sheet1!$C$1</c:f>
              <c:strCache>
                <c:ptCount val="1"/>
                <c:pt idx="0">
                  <c:v>VisualVoice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VoxCeleb2</c:v>
                </c:pt>
              </c:strCache>
            </c:strRef>
          </c:cat>
          <c:val>
            <c:numRef>
              <c:f>Sheet1!$C$2</c:f>
              <c:numCache>
                <c:formatCode>General</c:formatCode>
                <c:ptCount val="1"/>
                <c:pt idx="0">
                  <c:v>0.76910000000000001</c:v>
                </c:pt>
              </c:numCache>
            </c:numRef>
          </c:val>
          <c:extLst>
            <c:ext xmlns:c16="http://schemas.microsoft.com/office/drawing/2014/chart" uri="{C3380CC4-5D6E-409C-BE32-E72D297353CC}">
              <c16:uniqueId val="{00000001-5D6C-AC46-8EDB-F2EAE25D6CBD}"/>
            </c:ext>
          </c:extLst>
        </c:ser>
        <c:ser>
          <c:idx val="2"/>
          <c:order val="2"/>
          <c:tx>
            <c:strRef>
              <c:f>Sheet1!$D$1</c:f>
              <c:strCache>
                <c:ptCount val="1"/>
                <c:pt idx="0">
                  <c:v>AVDiffuSS (Ours)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VoxCeleb2</c:v>
                </c:pt>
              </c:strCache>
            </c:strRef>
          </c:cat>
          <c:val>
            <c:numRef>
              <c:f>Sheet1!$D$2</c:f>
              <c:numCache>
                <c:formatCode>General</c:formatCode>
                <c:ptCount val="1"/>
                <c:pt idx="0">
                  <c:v>0.81220000000000003</c:v>
                </c:pt>
              </c:numCache>
            </c:numRef>
          </c:val>
          <c:extLst>
            <c:ext xmlns:c16="http://schemas.microsoft.com/office/drawing/2014/chart" uri="{C3380CC4-5D6E-409C-BE32-E72D297353CC}">
              <c16:uniqueId val="{00000002-5D6C-AC46-8EDB-F2EAE25D6CBD}"/>
            </c:ext>
          </c:extLst>
        </c:ser>
        <c:dLbls>
          <c:dLblPos val="outEnd"/>
          <c:showLegendKey val="0"/>
          <c:showVal val="1"/>
          <c:showCatName val="0"/>
          <c:showSerName val="0"/>
          <c:showPercent val="0"/>
          <c:showBubbleSize val="0"/>
        </c:dLbls>
        <c:gapWidth val="219"/>
        <c:overlap val="-27"/>
        <c:axId val="302520192"/>
        <c:axId val="414445824"/>
      </c:barChart>
      <c:catAx>
        <c:axId val="302520192"/>
        <c:scaling>
          <c:orientation val="minMax"/>
        </c:scaling>
        <c:delete val="1"/>
        <c:axPos val="b"/>
        <c:numFmt formatCode="General" sourceLinked="1"/>
        <c:majorTickMark val="none"/>
        <c:minorTickMark val="none"/>
        <c:tickLblPos val="nextTo"/>
        <c:crossAx val="414445824"/>
        <c:crosses val="autoZero"/>
        <c:auto val="1"/>
        <c:lblAlgn val="ctr"/>
        <c:lblOffset val="100"/>
        <c:noMultiLvlLbl val="0"/>
      </c:catAx>
      <c:valAx>
        <c:axId val="414445824"/>
        <c:scaling>
          <c:orientation val="minMax"/>
          <c:max val="0.9"/>
          <c:min val="0.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302520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ko-K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ko-KR" b="1" dirty="0"/>
              <a:t>SI-SDR</a:t>
            </a:r>
            <a:endParaRPr lang="ko-KR" altLang="en-US" b="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ko-KR"/>
        </a:p>
      </c:txPr>
    </c:title>
    <c:autoTitleDeleted val="0"/>
    <c:plotArea>
      <c:layout/>
      <c:barChart>
        <c:barDir val="col"/>
        <c:grouping val="clustered"/>
        <c:varyColors val="0"/>
        <c:ser>
          <c:idx val="0"/>
          <c:order val="0"/>
          <c:tx>
            <c:strRef>
              <c:f>Sheet1!$B$1</c:f>
              <c:strCache>
                <c:ptCount val="1"/>
                <c:pt idx="0">
                  <c:v>DiffSep</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VoxCeleb2</c:v>
                </c:pt>
              </c:strCache>
            </c:strRef>
          </c:cat>
          <c:val>
            <c:numRef>
              <c:f>Sheet1!$B$2</c:f>
              <c:numCache>
                <c:formatCode>General</c:formatCode>
                <c:ptCount val="1"/>
                <c:pt idx="0">
                  <c:v>4.9435000000000002</c:v>
                </c:pt>
              </c:numCache>
            </c:numRef>
          </c:val>
          <c:extLst>
            <c:ext xmlns:c16="http://schemas.microsoft.com/office/drawing/2014/chart" uri="{C3380CC4-5D6E-409C-BE32-E72D297353CC}">
              <c16:uniqueId val="{00000000-9D4D-6D44-8807-05778B7F306A}"/>
            </c:ext>
          </c:extLst>
        </c:ser>
        <c:ser>
          <c:idx val="1"/>
          <c:order val="1"/>
          <c:tx>
            <c:strRef>
              <c:f>Sheet1!$C$1</c:f>
              <c:strCache>
                <c:ptCount val="1"/>
                <c:pt idx="0">
                  <c:v>VisualVoice</c:v>
                </c:pt>
              </c:strCache>
            </c:strRef>
          </c:tx>
          <c:spPr>
            <a:solidFill>
              <a:schemeClr val="accent5"/>
            </a:solidFill>
            <a:ln>
              <a:noFill/>
            </a:ln>
            <a:effectLst/>
          </c:spPr>
          <c:invertIfNegative val="0"/>
          <c:dLbls>
            <c:dLbl>
              <c:idx val="0"/>
              <c:tx>
                <c:rich>
                  <a:bodyPr/>
                  <a:lstStyle/>
                  <a:p>
                    <a:fld id="{68B12076-3946-C24A-969D-AABF3946EB78}" type="VALUE">
                      <a:rPr lang="en-US" altLang="ko-KR" smtClean="0"/>
                      <a:pPr/>
                      <a:t>[값]</a:t>
                    </a:fld>
                    <a:r>
                      <a:rPr lang="en-US" altLang="ko-KR"/>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D4D-6D44-8807-05778B7F306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VoxCeleb2</c:v>
                </c:pt>
              </c:strCache>
            </c:strRef>
          </c:cat>
          <c:val>
            <c:numRef>
              <c:f>Sheet1!$C$2</c:f>
              <c:numCache>
                <c:formatCode>General</c:formatCode>
                <c:ptCount val="1"/>
                <c:pt idx="0">
                  <c:v>9.6809999999999992</c:v>
                </c:pt>
              </c:numCache>
            </c:numRef>
          </c:val>
          <c:extLst>
            <c:ext xmlns:c16="http://schemas.microsoft.com/office/drawing/2014/chart" uri="{C3380CC4-5D6E-409C-BE32-E72D297353CC}">
              <c16:uniqueId val="{00000001-9D4D-6D44-8807-05778B7F306A}"/>
            </c:ext>
          </c:extLst>
        </c:ser>
        <c:ser>
          <c:idx val="2"/>
          <c:order val="2"/>
          <c:tx>
            <c:strRef>
              <c:f>Sheet1!$D$1</c:f>
              <c:strCache>
                <c:ptCount val="1"/>
                <c:pt idx="0">
                  <c:v>AVDiffuSS (Ours)</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extLst>
                <c:ext xmlns:c15="http://schemas.microsoft.com/office/drawing/2012/chart" uri="{CE6537A1-D6FC-4f65-9D91-7224C49458BB}">
                  <c15:layout>
                    <c:manualLayout>
                      <c:w val="0.25287858684761266"/>
                      <c:h val="0.10278693207034439"/>
                    </c:manualLayout>
                  </c15:layout>
                </c:ext>
                <c:ext xmlns:c16="http://schemas.microsoft.com/office/drawing/2014/chart" uri="{C3380CC4-5D6E-409C-BE32-E72D297353CC}">
                  <c16:uniqueId val="{00000003-9D4D-6D44-8807-05778B7F306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VoxCeleb2</c:v>
                </c:pt>
              </c:strCache>
            </c:strRef>
          </c:cat>
          <c:val>
            <c:numRef>
              <c:f>Sheet1!$D$2</c:f>
              <c:numCache>
                <c:formatCode>General</c:formatCode>
                <c:ptCount val="1"/>
                <c:pt idx="0">
                  <c:v>12.0282</c:v>
                </c:pt>
              </c:numCache>
            </c:numRef>
          </c:val>
          <c:extLst>
            <c:ext xmlns:c16="http://schemas.microsoft.com/office/drawing/2014/chart" uri="{C3380CC4-5D6E-409C-BE32-E72D297353CC}">
              <c16:uniqueId val="{00000002-9D4D-6D44-8807-05778B7F306A}"/>
            </c:ext>
          </c:extLst>
        </c:ser>
        <c:dLbls>
          <c:dLblPos val="outEnd"/>
          <c:showLegendKey val="0"/>
          <c:showVal val="1"/>
          <c:showCatName val="0"/>
          <c:showSerName val="0"/>
          <c:showPercent val="0"/>
          <c:showBubbleSize val="0"/>
        </c:dLbls>
        <c:gapWidth val="219"/>
        <c:overlap val="-27"/>
        <c:axId val="414567952"/>
        <c:axId val="414569680"/>
      </c:barChart>
      <c:catAx>
        <c:axId val="414567952"/>
        <c:scaling>
          <c:orientation val="minMax"/>
        </c:scaling>
        <c:delete val="1"/>
        <c:axPos val="b"/>
        <c:numFmt formatCode="General" sourceLinked="1"/>
        <c:majorTickMark val="none"/>
        <c:minorTickMark val="none"/>
        <c:tickLblPos val="nextTo"/>
        <c:crossAx val="414569680"/>
        <c:crosses val="autoZero"/>
        <c:auto val="1"/>
        <c:lblAlgn val="ctr"/>
        <c:lblOffset val="100"/>
        <c:noMultiLvlLbl val="0"/>
      </c:catAx>
      <c:valAx>
        <c:axId val="414569680"/>
        <c:scaling>
          <c:orientation val="minMax"/>
          <c:max val="1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414567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ko-K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altLang="ko-KR" b="1" dirty="0"/>
              <a:t>PESQ</a:t>
            </a:r>
            <a:endParaRPr lang="ko-KR" alt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ko-KR"/>
        </a:p>
      </c:txPr>
    </c:title>
    <c:autoTitleDeleted val="0"/>
    <c:plotArea>
      <c:layout/>
      <c:barChart>
        <c:barDir val="col"/>
        <c:grouping val="clustered"/>
        <c:varyColors val="0"/>
        <c:ser>
          <c:idx val="0"/>
          <c:order val="0"/>
          <c:tx>
            <c:strRef>
              <c:f>Sheet1!$B$1</c:f>
              <c:strCache>
                <c:ptCount val="1"/>
                <c:pt idx="0">
                  <c:v>DiffSep</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LRS3</c:v>
                </c:pt>
              </c:strCache>
            </c:strRef>
          </c:cat>
          <c:val>
            <c:numRef>
              <c:f>Sheet1!$B$2</c:f>
              <c:numCache>
                <c:formatCode>General</c:formatCode>
                <c:ptCount val="1"/>
                <c:pt idx="0">
                  <c:v>2.0625</c:v>
                </c:pt>
              </c:numCache>
            </c:numRef>
          </c:val>
          <c:extLst>
            <c:ext xmlns:c16="http://schemas.microsoft.com/office/drawing/2014/chart" uri="{C3380CC4-5D6E-409C-BE32-E72D297353CC}">
              <c16:uniqueId val="{00000000-EDED-954C-BD63-CA4ACE442A9D}"/>
            </c:ext>
          </c:extLst>
        </c:ser>
        <c:ser>
          <c:idx val="1"/>
          <c:order val="1"/>
          <c:tx>
            <c:strRef>
              <c:f>Sheet1!$C$1</c:f>
              <c:strCache>
                <c:ptCount val="1"/>
                <c:pt idx="0">
                  <c:v>VisualVoice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LRS3</c:v>
                </c:pt>
              </c:strCache>
            </c:strRef>
          </c:cat>
          <c:val>
            <c:numRef>
              <c:f>Sheet1!$C$2</c:f>
              <c:numCache>
                <c:formatCode>General</c:formatCode>
                <c:ptCount val="1"/>
                <c:pt idx="0">
                  <c:v>1.7778</c:v>
                </c:pt>
              </c:numCache>
            </c:numRef>
          </c:val>
          <c:extLst>
            <c:ext xmlns:c16="http://schemas.microsoft.com/office/drawing/2014/chart" uri="{C3380CC4-5D6E-409C-BE32-E72D297353CC}">
              <c16:uniqueId val="{00000001-EDED-954C-BD63-CA4ACE442A9D}"/>
            </c:ext>
          </c:extLst>
        </c:ser>
        <c:ser>
          <c:idx val="2"/>
          <c:order val="2"/>
          <c:tx>
            <c:strRef>
              <c:f>Sheet1!$D$1</c:f>
              <c:strCache>
                <c:ptCount val="1"/>
                <c:pt idx="0">
                  <c:v>AVDiffuSS (Ours)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LRS3</c:v>
                </c:pt>
              </c:strCache>
            </c:strRef>
          </c:cat>
          <c:val>
            <c:numRef>
              <c:f>Sheet1!$D$2</c:f>
              <c:numCache>
                <c:formatCode>General</c:formatCode>
                <c:ptCount val="1"/>
                <c:pt idx="0">
                  <c:v>2.6802999999999999</c:v>
                </c:pt>
              </c:numCache>
            </c:numRef>
          </c:val>
          <c:extLst>
            <c:ext xmlns:c16="http://schemas.microsoft.com/office/drawing/2014/chart" uri="{C3380CC4-5D6E-409C-BE32-E72D297353CC}">
              <c16:uniqueId val="{00000002-EDED-954C-BD63-CA4ACE442A9D}"/>
            </c:ext>
          </c:extLst>
        </c:ser>
        <c:dLbls>
          <c:dLblPos val="outEnd"/>
          <c:showLegendKey val="0"/>
          <c:showVal val="1"/>
          <c:showCatName val="0"/>
          <c:showSerName val="0"/>
          <c:showPercent val="0"/>
          <c:showBubbleSize val="0"/>
        </c:dLbls>
        <c:gapWidth val="219"/>
        <c:overlap val="-27"/>
        <c:axId val="125041088"/>
        <c:axId val="271419120"/>
      </c:barChart>
      <c:catAx>
        <c:axId val="125041088"/>
        <c:scaling>
          <c:orientation val="minMax"/>
        </c:scaling>
        <c:delete val="1"/>
        <c:axPos val="b"/>
        <c:numFmt formatCode="General" sourceLinked="1"/>
        <c:majorTickMark val="none"/>
        <c:minorTickMark val="none"/>
        <c:tickLblPos val="nextTo"/>
        <c:crossAx val="271419120"/>
        <c:crosses val="autoZero"/>
        <c:auto val="1"/>
        <c:lblAlgn val="ctr"/>
        <c:lblOffset val="100"/>
        <c:noMultiLvlLbl val="0"/>
      </c:catAx>
      <c:valAx>
        <c:axId val="271419120"/>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125041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ko-K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ko-KR" b="1" dirty="0"/>
              <a:t>ESTOI</a:t>
            </a:r>
            <a:endParaRPr lang="ko-KR" altLang="en-US"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ko-KR"/>
        </a:p>
      </c:txPr>
    </c:title>
    <c:autoTitleDeleted val="0"/>
    <c:plotArea>
      <c:layout/>
      <c:barChart>
        <c:barDir val="col"/>
        <c:grouping val="clustered"/>
        <c:varyColors val="0"/>
        <c:ser>
          <c:idx val="0"/>
          <c:order val="0"/>
          <c:tx>
            <c:strRef>
              <c:f>Sheet1!$B$1</c:f>
              <c:strCache>
                <c:ptCount val="1"/>
                <c:pt idx="0">
                  <c:v>DiffSep</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LRS3</c:v>
                </c:pt>
              </c:strCache>
            </c:strRef>
          </c:cat>
          <c:val>
            <c:numRef>
              <c:f>Sheet1!$B$2</c:f>
              <c:numCache>
                <c:formatCode>General</c:formatCode>
                <c:ptCount val="1"/>
                <c:pt idx="0">
                  <c:v>0.68259999999999998</c:v>
                </c:pt>
              </c:numCache>
            </c:numRef>
          </c:val>
          <c:extLst>
            <c:ext xmlns:c16="http://schemas.microsoft.com/office/drawing/2014/chart" uri="{C3380CC4-5D6E-409C-BE32-E72D297353CC}">
              <c16:uniqueId val="{00000000-EC54-5A4B-868A-3FCCE8471D8C}"/>
            </c:ext>
          </c:extLst>
        </c:ser>
        <c:ser>
          <c:idx val="1"/>
          <c:order val="1"/>
          <c:tx>
            <c:strRef>
              <c:f>Sheet1!$C$1</c:f>
              <c:strCache>
                <c:ptCount val="1"/>
                <c:pt idx="0">
                  <c:v>VisualVoice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LRS3</c:v>
                </c:pt>
              </c:strCache>
            </c:strRef>
          </c:cat>
          <c:val>
            <c:numRef>
              <c:f>Sheet1!$C$2</c:f>
              <c:numCache>
                <c:formatCode>General</c:formatCode>
                <c:ptCount val="1"/>
                <c:pt idx="0">
                  <c:v>0.74170000000000003</c:v>
                </c:pt>
              </c:numCache>
            </c:numRef>
          </c:val>
          <c:extLst>
            <c:ext xmlns:c16="http://schemas.microsoft.com/office/drawing/2014/chart" uri="{C3380CC4-5D6E-409C-BE32-E72D297353CC}">
              <c16:uniqueId val="{00000001-EC54-5A4B-868A-3FCCE8471D8C}"/>
            </c:ext>
          </c:extLst>
        </c:ser>
        <c:ser>
          <c:idx val="2"/>
          <c:order val="2"/>
          <c:tx>
            <c:strRef>
              <c:f>Sheet1!$D$1</c:f>
              <c:strCache>
                <c:ptCount val="1"/>
                <c:pt idx="0">
                  <c:v>AVDiffuSS (Ours)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LRS3</c:v>
                </c:pt>
              </c:strCache>
            </c:strRef>
          </c:cat>
          <c:val>
            <c:numRef>
              <c:f>Sheet1!$D$2</c:f>
              <c:numCache>
                <c:formatCode>General</c:formatCode>
                <c:ptCount val="1"/>
                <c:pt idx="0">
                  <c:v>0.87690000000000001</c:v>
                </c:pt>
              </c:numCache>
            </c:numRef>
          </c:val>
          <c:extLst>
            <c:ext xmlns:c16="http://schemas.microsoft.com/office/drawing/2014/chart" uri="{C3380CC4-5D6E-409C-BE32-E72D297353CC}">
              <c16:uniqueId val="{00000002-EC54-5A4B-868A-3FCCE8471D8C}"/>
            </c:ext>
          </c:extLst>
        </c:ser>
        <c:dLbls>
          <c:dLblPos val="outEnd"/>
          <c:showLegendKey val="0"/>
          <c:showVal val="1"/>
          <c:showCatName val="0"/>
          <c:showSerName val="0"/>
          <c:showPercent val="0"/>
          <c:showBubbleSize val="0"/>
        </c:dLbls>
        <c:gapWidth val="219"/>
        <c:overlap val="-27"/>
        <c:axId val="302520192"/>
        <c:axId val="414445824"/>
      </c:barChart>
      <c:catAx>
        <c:axId val="302520192"/>
        <c:scaling>
          <c:orientation val="minMax"/>
        </c:scaling>
        <c:delete val="1"/>
        <c:axPos val="b"/>
        <c:numFmt formatCode="General" sourceLinked="1"/>
        <c:majorTickMark val="none"/>
        <c:minorTickMark val="none"/>
        <c:tickLblPos val="nextTo"/>
        <c:crossAx val="414445824"/>
        <c:crosses val="autoZero"/>
        <c:auto val="1"/>
        <c:lblAlgn val="ctr"/>
        <c:lblOffset val="100"/>
        <c:noMultiLvlLbl val="0"/>
      </c:catAx>
      <c:valAx>
        <c:axId val="414445824"/>
        <c:scaling>
          <c:orientation val="minMax"/>
          <c:min val="0.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302520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ko-K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ko-KR" b="1" dirty="0"/>
              <a:t>SI-SDR</a:t>
            </a:r>
            <a:endParaRPr lang="ko-KR" altLang="en-US" b="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ko-KR"/>
        </a:p>
      </c:txPr>
    </c:title>
    <c:autoTitleDeleted val="0"/>
    <c:plotArea>
      <c:layout/>
      <c:barChart>
        <c:barDir val="col"/>
        <c:grouping val="clustered"/>
        <c:varyColors val="0"/>
        <c:ser>
          <c:idx val="0"/>
          <c:order val="0"/>
          <c:tx>
            <c:strRef>
              <c:f>Sheet1!$B$1</c:f>
              <c:strCache>
                <c:ptCount val="1"/>
                <c:pt idx="0">
                  <c:v>DiffSep</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LRS3</c:v>
                </c:pt>
              </c:strCache>
            </c:strRef>
          </c:cat>
          <c:val>
            <c:numRef>
              <c:f>Sheet1!$B$2</c:f>
              <c:numCache>
                <c:formatCode>General</c:formatCode>
                <c:ptCount val="1"/>
                <c:pt idx="0">
                  <c:v>5.3581000000000003</c:v>
                </c:pt>
              </c:numCache>
            </c:numRef>
          </c:val>
          <c:extLst>
            <c:ext xmlns:c16="http://schemas.microsoft.com/office/drawing/2014/chart" uri="{C3380CC4-5D6E-409C-BE32-E72D297353CC}">
              <c16:uniqueId val="{00000000-E853-5D40-9203-47F6C83CB2BC}"/>
            </c:ext>
          </c:extLst>
        </c:ser>
        <c:ser>
          <c:idx val="1"/>
          <c:order val="1"/>
          <c:tx>
            <c:strRef>
              <c:f>Sheet1!$C$1</c:f>
              <c:strCache>
                <c:ptCount val="1"/>
                <c:pt idx="0">
                  <c:v>VisualVoice</c:v>
                </c:pt>
              </c:strCache>
            </c:strRef>
          </c:tx>
          <c:spPr>
            <a:solidFill>
              <a:schemeClr val="accent5"/>
            </a:solidFill>
            <a:ln>
              <a:noFill/>
            </a:ln>
            <a:effectLst/>
          </c:spPr>
          <c:invertIfNegative val="0"/>
          <c:dLbls>
            <c:dLbl>
              <c:idx val="0"/>
              <c:tx>
                <c:rich>
                  <a:bodyPr/>
                  <a:lstStyle/>
                  <a:p>
                    <a:fld id="{8CC33F54-28F4-5E44-97EC-69E03580FDBA}" type="VALUE">
                      <a:rPr lang="en-US" altLang="ko-KR" smtClean="0"/>
                      <a:pPr/>
                      <a:t>[값]</a:t>
                    </a:fld>
                    <a:r>
                      <a:rPr lang="en-US" altLang="ko-KR"/>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853-5D40-9203-47F6C83CB2B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LRS3</c:v>
                </c:pt>
              </c:strCache>
            </c:strRef>
          </c:cat>
          <c:val>
            <c:numRef>
              <c:f>Sheet1!$C$2</c:f>
              <c:numCache>
                <c:formatCode>General</c:formatCode>
                <c:ptCount val="1"/>
                <c:pt idx="0">
                  <c:v>7.2270000000000003</c:v>
                </c:pt>
              </c:numCache>
            </c:numRef>
          </c:val>
          <c:extLst>
            <c:ext xmlns:c16="http://schemas.microsoft.com/office/drawing/2014/chart" uri="{C3380CC4-5D6E-409C-BE32-E72D297353CC}">
              <c16:uniqueId val="{00000001-E853-5D40-9203-47F6C83CB2BC}"/>
            </c:ext>
          </c:extLst>
        </c:ser>
        <c:ser>
          <c:idx val="2"/>
          <c:order val="2"/>
          <c:tx>
            <c:strRef>
              <c:f>Sheet1!$D$1</c:f>
              <c:strCache>
                <c:ptCount val="1"/>
                <c:pt idx="0">
                  <c:v>AVDiffuSS (Ours)</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extLst>
                <c:ext xmlns:c15="http://schemas.microsoft.com/office/drawing/2012/chart" uri="{CE6537A1-D6FC-4f65-9D91-7224C49458BB}">
                  <c15:layout>
                    <c:manualLayout>
                      <c:w val="0.27726920548588635"/>
                      <c:h val="0.10278693207034439"/>
                    </c:manualLayout>
                  </c15:layout>
                </c:ext>
                <c:ext xmlns:c16="http://schemas.microsoft.com/office/drawing/2014/chart" uri="{C3380CC4-5D6E-409C-BE32-E72D297353CC}">
                  <c16:uniqueId val="{00000002-E853-5D40-9203-47F6C83CB2B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ko-K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LRS3</c:v>
                </c:pt>
              </c:strCache>
            </c:strRef>
          </c:cat>
          <c:val>
            <c:numRef>
              <c:f>Sheet1!$D$2</c:f>
              <c:numCache>
                <c:formatCode>General</c:formatCode>
                <c:ptCount val="1"/>
                <c:pt idx="0">
                  <c:v>13.6243</c:v>
                </c:pt>
              </c:numCache>
            </c:numRef>
          </c:val>
          <c:extLst>
            <c:ext xmlns:c16="http://schemas.microsoft.com/office/drawing/2014/chart" uri="{C3380CC4-5D6E-409C-BE32-E72D297353CC}">
              <c16:uniqueId val="{00000003-E853-5D40-9203-47F6C83CB2BC}"/>
            </c:ext>
          </c:extLst>
        </c:ser>
        <c:dLbls>
          <c:dLblPos val="outEnd"/>
          <c:showLegendKey val="0"/>
          <c:showVal val="1"/>
          <c:showCatName val="0"/>
          <c:showSerName val="0"/>
          <c:showPercent val="0"/>
          <c:showBubbleSize val="0"/>
        </c:dLbls>
        <c:gapWidth val="219"/>
        <c:overlap val="-27"/>
        <c:axId val="414567952"/>
        <c:axId val="414569680"/>
      </c:barChart>
      <c:catAx>
        <c:axId val="414567952"/>
        <c:scaling>
          <c:orientation val="minMax"/>
        </c:scaling>
        <c:delete val="1"/>
        <c:axPos val="b"/>
        <c:numFmt formatCode="General" sourceLinked="1"/>
        <c:majorTickMark val="none"/>
        <c:minorTickMark val="none"/>
        <c:tickLblPos val="nextTo"/>
        <c:crossAx val="414569680"/>
        <c:crosses val="autoZero"/>
        <c:auto val="1"/>
        <c:lblAlgn val="ctr"/>
        <c:lblOffset val="100"/>
        <c:noMultiLvlLbl val="0"/>
      </c:catAx>
      <c:valAx>
        <c:axId val="414569680"/>
        <c:scaling>
          <c:orientation val="minMax"/>
          <c:max val="1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ko-KR"/>
          </a:p>
        </c:txPr>
        <c:crossAx val="414567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ko-K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769BB-7705-A242-ADF1-2C03C0304BE8}" type="datetimeFigureOut">
              <a:rPr kumimoji="1" lang="ko-KR" altLang="en-US" smtClean="0"/>
              <a:t>2024. 4. 16.</a:t>
            </a:fld>
            <a:endParaRPr kumimoji="1"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6A03E4-225D-2046-8B81-6849FF44A002}" type="slidenum">
              <a:rPr kumimoji="1" lang="ko-KR" altLang="en-US" smtClean="0"/>
              <a:t>‹#›</a:t>
            </a:fld>
            <a:endParaRPr kumimoji="1" lang="ko-KR" altLang="en-US"/>
          </a:p>
        </p:txBody>
      </p:sp>
    </p:spTree>
    <p:extLst>
      <p:ext uri="{BB962C8B-B14F-4D97-AF65-F5344CB8AC3E}">
        <p14:creationId xmlns:p14="http://schemas.microsoft.com/office/powerpoint/2010/main" val="8778692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kumimoji="1" lang="en-US" altLang="ko-KR" dirty="0"/>
              <a:t>Good afternoon everyone, this is Suyeon Lee from KAIST Multimodal AI lab. </a:t>
            </a:r>
          </a:p>
          <a:p>
            <a:r>
              <a:rPr kumimoji="1" lang="en-US" altLang="ko-KR" dirty="0"/>
              <a:t>I’m excited to present our work, Seeing Through the Conversation: Audio-Visual Speech Separation based on Diffusion Model. </a:t>
            </a:r>
          </a:p>
          <a:p>
            <a:r>
              <a:rPr kumimoji="1" lang="en-US" altLang="ko-KR" dirty="0"/>
              <a:t>This work was done in equal contribution with </a:t>
            </a:r>
            <a:r>
              <a:rPr kumimoji="1" lang="en-US" altLang="ko-KR" dirty="0" err="1"/>
              <a:t>Chaeyoung</a:t>
            </a:r>
            <a:r>
              <a:rPr kumimoji="1" lang="en-US" altLang="ko-KR" dirty="0"/>
              <a:t> Jung.</a:t>
            </a:r>
          </a:p>
          <a:p>
            <a:endParaRPr kumimoji="1" lang="ko-KR" altLang="en-US" dirty="0"/>
          </a:p>
        </p:txBody>
      </p:sp>
      <p:sp>
        <p:nvSpPr>
          <p:cNvPr id="4" name="슬라이드 번호 개체 틀 3"/>
          <p:cNvSpPr>
            <a:spLocks noGrp="1"/>
          </p:cNvSpPr>
          <p:nvPr>
            <p:ph type="sldNum" sz="quarter" idx="5"/>
          </p:nvPr>
        </p:nvSpPr>
        <p:spPr/>
        <p:txBody>
          <a:bodyPr/>
          <a:lstStyle/>
          <a:p>
            <a:fld id="{CD6A03E4-225D-2046-8B81-6849FF44A002}" type="slidenum">
              <a:rPr kumimoji="1" lang="ko-KR" altLang="en-US" smtClean="0"/>
              <a:t>1</a:t>
            </a:fld>
            <a:endParaRPr kumimoji="1" lang="ko-KR" altLang="en-US"/>
          </a:p>
        </p:txBody>
      </p:sp>
    </p:spTree>
    <p:extLst>
      <p:ext uri="{BB962C8B-B14F-4D97-AF65-F5344CB8AC3E}">
        <p14:creationId xmlns:p14="http://schemas.microsoft.com/office/powerpoint/2010/main" val="761913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rPr kumimoji="1" lang="en-US" altLang="ko-KR" dirty="0"/>
              <a:t>For the multi-modal fusion, we utilized cross-attention module. </a:t>
            </a:r>
          </a:p>
          <a:p>
            <a:r>
              <a:rPr kumimoji="1" lang="en-US" altLang="ko-KR" dirty="0"/>
              <a:t>It is effective for learning relations between two sequential information.</a:t>
            </a:r>
          </a:p>
        </p:txBody>
      </p:sp>
    </p:spTree>
    <p:extLst>
      <p:ext uri="{BB962C8B-B14F-4D97-AF65-F5344CB8AC3E}">
        <p14:creationId xmlns:p14="http://schemas.microsoft.com/office/powerpoint/2010/main" val="42953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rPr kumimoji="1" lang="en-US" altLang="ko-KR" dirty="0"/>
              <a:t>So we can plug in visual information in the model by using additional cross-attention modules.</a:t>
            </a:r>
          </a:p>
          <a:p>
            <a:r>
              <a:rPr kumimoji="1" lang="en-US" altLang="ko-KR" dirty="0"/>
              <a:t>This is extremely simplified version of our model.</a:t>
            </a:r>
            <a:endParaRPr kumimoji="1" lang="ko-KR" altLang="en-US" dirty="0"/>
          </a:p>
        </p:txBody>
      </p:sp>
    </p:spTree>
    <p:extLst>
      <p:ext uri="{BB962C8B-B14F-4D97-AF65-F5344CB8AC3E}">
        <p14:creationId xmlns:p14="http://schemas.microsoft.com/office/powerpoint/2010/main" val="3526734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ko-KR" sz="1200" b="0" i="0" dirty="0">
                    <a:latin typeface="Seravek" panose="020B0503040000020004" pitchFamily="34" charset="0"/>
                    <a:ea typeface="+mj-ea"/>
                  </a:rPr>
                  <a:t>Our model includes </a:t>
                </a:r>
                <a:r>
                  <a:rPr lang="en-US" altLang="ko-KR" sz="1200" b="0" kern="1200" dirty="0">
                    <a:solidFill>
                      <a:schemeClr val="tx1"/>
                    </a:solidFill>
                    <a:latin typeface=""/>
                    <a:ea typeface="+mn-ea"/>
                    <a:cs typeface="+mn-cs"/>
                  </a:rPr>
                  <a:t>U-net-based</a:t>
                </a:r>
                <a:r>
                  <a:rPr lang="en-US" altLang="ko-KR" sz="1200" b="0" kern="1200" baseline="0" dirty="0">
                    <a:solidFill>
                      <a:schemeClr val="tx1"/>
                    </a:solidFill>
                    <a:latin typeface=""/>
                    <a:ea typeface="+mn-ea"/>
                    <a:cs typeface="+mn-cs"/>
                  </a:rPr>
                  <a:t> networks with additional cross-attention modules for multi-modal fusion.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b="0" kern="1200" baseline="0" dirty="0">
                    <a:solidFill>
                      <a:schemeClr val="tx1"/>
                    </a:solidFill>
                    <a:latin typeface=""/>
                    <a:ea typeface="+mn-ea"/>
                    <a:cs typeface="+mn-cs"/>
                  </a:rPr>
                  <a:t>We applied cross-attention between the visual embedding, and the U-net 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b="0" kern="1200" baseline="0" dirty="0">
                    <a:solidFill>
                      <a:schemeClr val="tx1"/>
                    </a:solidFill>
                    <a:latin typeface=""/>
                    <a:ea typeface="+mn-ea"/>
                    <a:cs typeface="+mn-cs"/>
                  </a:rPr>
                  <a:t>The modules are iteratively appended in the </a:t>
                </a:r>
                <a:r>
                  <a:rPr lang="en-US" altLang="ko-KR" sz="1200" b="0" kern="1200" baseline="0" dirty="0" err="1">
                    <a:solidFill>
                      <a:schemeClr val="tx1"/>
                    </a:solidFill>
                    <a:latin typeface=""/>
                    <a:ea typeface="+mn-ea"/>
                    <a:cs typeface="+mn-cs"/>
                  </a:rPr>
                  <a:t>downsampling</a:t>
                </a:r>
                <a:r>
                  <a:rPr lang="en-US" altLang="ko-KR" sz="1200" b="0" kern="1200" baseline="0" dirty="0">
                    <a:solidFill>
                      <a:schemeClr val="tx1"/>
                    </a:solidFill>
                    <a:latin typeface=""/>
                    <a:ea typeface="+mn-ea"/>
                    <a:cs typeface="+mn-cs"/>
                  </a:rPr>
                  <a:t> and </a:t>
                </a:r>
                <a:r>
                  <a:rPr lang="en-US" altLang="ko-KR" sz="1200" b="0" kern="1200" baseline="0" dirty="0" err="1">
                    <a:solidFill>
                      <a:schemeClr val="tx1"/>
                    </a:solidFill>
                    <a:latin typeface=""/>
                    <a:ea typeface="+mn-ea"/>
                    <a:cs typeface="+mn-cs"/>
                  </a:rPr>
                  <a:t>upsampling</a:t>
                </a:r>
                <a:r>
                  <a:rPr lang="en-US" altLang="ko-KR" sz="1200" b="0" kern="1200" baseline="0" dirty="0">
                    <a:solidFill>
                      <a:schemeClr val="tx1"/>
                    </a:solidFill>
                    <a:latin typeface=""/>
                    <a:ea typeface="+mn-ea"/>
                    <a:cs typeface="+mn-cs"/>
                  </a:rPr>
                  <a:t> paths.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ko-KR" sz="1200" b="0" i="0" kern="1200" baseline="0" dirty="0">
                    <a:solidFill>
                      <a:schemeClr val="tx1"/>
                    </a:solidFill>
                    <a:latin typeface=""/>
                    <a:ea typeface="+mn-ea"/>
                    <a:cs typeface="+mn-cs"/>
                  </a:rPr>
                  <a:t>The cross-attention layers are inspired by Latent-Diffusion.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ko-KR" sz="1200" b="0" i="0" kern="1200" baseline="0" dirty="0">
                    <a:solidFill>
                      <a:schemeClr val="tx1"/>
                    </a:solidFill>
                    <a:latin typeface=""/>
                    <a:ea typeface="+mn-ea"/>
                    <a:cs typeface="+mn-cs"/>
                  </a:rPr>
                  <a:t>Query is speech feature from U-net layers, and the Key and Value are the visual embedding.</a:t>
                </a:r>
              </a:p>
            </p:txBody>
          </p:sp>
        </mc:Choice>
        <mc:Fallback xmlns="">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ko-KR" sz="1200" b="0" i="0">
                    <a:latin typeface="Cambria Math" panose="02040503050406030204" pitchFamily="18" charset="0"/>
                    <a:ea typeface="+mj-ea"/>
                  </a:rPr>
                  <a:t>𝐷_𝜃</a:t>
                </a:r>
                <a:r>
                  <a:rPr kumimoji="1" lang="ko-KR" altLang="en-US" dirty="0"/>
                  <a:t>와 </a:t>
                </a:r>
                <a:r>
                  <a:rPr kumimoji="1" lang="en-US" altLang="ko-KR" sz="1200" b="1" i="0" kern="1200">
                    <a:solidFill>
                      <a:schemeClr val="tx1"/>
                    </a:solidFill>
                    <a:latin typeface="Cambria Math" panose="02040503050406030204" pitchFamily="18" charset="0"/>
                    <a:ea typeface="+mn-ea"/>
                    <a:cs typeface="+mn-cs"/>
                  </a:rPr>
                  <a:t>𝐬</a:t>
                </a:r>
                <a:r>
                  <a:rPr kumimoji="1" lang="en-US" altLang="ko-KR" sz="1200" b="0" i="0" kern="1200">
                    <a:solidFill>
                      <a:schemeClr val="tx1"/>
                    </a:solidFill>
                    <a:latin typeface="Cambria Math" panose="02040503050406030204" pitchFamily="18" charset="0"/>
                    <a:ea typeface="+mn-ea"/>
                    <a:cs typeface="+mn-cs"/>
                  </a:rPr>
                  <a:t>_∅</a:t>
                </a:r>
                <a:r>
                  <a:rPr lang="ko-KR" altLang="en-US" sz="1200" b="0" kern="1200" dirty="0">
                    <a:solidFill>
                      <a:schemeClr val="tx1"/>
                    </a:solidFill>
                    <a:latin typeface=""/>
                    <a:ea typeface="+mn-ea"/>
                    <a:cs typeface="+mn-cs"/>
                  </a:rPr>
                  <a:t> 모두 </a:t>
                </a:r>
                <a:r>
                  <a:rPr lang="en-US" altLang="ko-KR" sz="1200" b="0" kern="1200" dirty="0">
                    <a:solidFill>
                      <a:schemeClr val="tx1"/>
                    </a:solidFill>
                    <a:latin typeface=""/>
                    <a:ea typeface="+mn-ea"/>
                    <a:cs typeface="+mn-cs"/>
                  </a:rPr>
                  <a:t>U-net </a:t>
                </a:r>
                <a:r>
                  <a:rPr lang="ko-KR" altLang="en-US" sz="1200" b="0" kern="1200" dirty="0">
                    <a:solidFill>
                      <a:schemeClr val="tx1"/>
                    </a:solidFill>
                    <a:latin typeface=""/>
                    <a:ea typeface="+mn-ea"/>
                    <a:cs typeface="+mn-cs"/>
                  </a:rPr>
                  <a:t>구조의 모델인</a:t>
                </a:r>
                <a:r>
                  <a:rPr lang="ko-KR" altLang="en-US" sz="1200" b="0" kern="1200" baseline="0" dirty="0">
                    <a:solidFill>
                      <a:schemeClr val="tx1"/>
                    </a:solidFill>
                    <a:latin typeface=""/>
                    <a:ea typeface="+mn-ea"/>
                    <a:cs typeface="+mn-cs"/>
                  </a:rPr>
                  <a:t> </a:t>
                </a:r>
                <a:r>
                  <a:rPr lang="en-US" altLang="ko-KR" sz="1200" b="0" kern="1200" baseline="0" dirty="0">
                    <a:solidFill>
                      <a:schemeClr val="tx1"/>
                    </a:solidFill>
                    <a:latin typeface=""/>
                    <a:ea typeface="+mn-ea"/>
                    <a:cs typeface="+mn-cs"/>
                  </a:rPr>
                  <a:t>NCSN++M</a:t>
                </a:r>
                <a:r>
                  <a:rPr lang="ko-KR" altLang="en-US" sz="1200" b="0" kern="1200" baseline="0" dirty="0">
                    <a:solidFill>
                      <a:schemeClr val="tx1"/>
                    </a:solidFill>
                    <a:latin typeface=""/>
                    <a:ea typeface="+mn-ea"/>
                    <a:cs typeface="+mn-cs"/>
                  </a:rPr>
                  <a:t>에 </a:t>
                </a:r>
                <a:r>
                  <a:rPr lang="en-US" altLang="ko-KR" sz="1200" b="0" kern="1200" baseline="0" dirty="0">
                    <a:solidFill>
                      <a:schemeClr val="tx1"/>
                    </a:solidFill>
                    <a:latin typeface=""/>
                    <a:ea typeface="+mn-ea"/>
                    <a:cs typeface="+mn-cs"/>
                  </a:rPr>
                  <a:t>cross-attention</a:t>
                </a:r>
                <a:r>
                  <a:rPr lang="ko-KR" altLang="en-US" sz="1200" b="0" kern="1200" baseline="0" dirty="0">
                    <a:solidFill>
                      <a:schemeClr val="tx1"/>
                    </a:solidFill>
                    <a:latin typeface=""/>
                    <a:ea typeface="+mn-ea"/>
                    <a:cs typeface="+mn-cs"/>
                  </a:rPr>
                  <a:t> </a:t>
                </a:r>
                <a:r>
                  <a:rPr lang="en-US" altLang="ko-KR" sz="1200" b="0" kern="1200" baseline="0" dirty="0">
                    <a:solidFill>
                      <a:schemeClr val="tx1"/>
                    </a:solidFill>
                    <a:latin typeface=""/>
                    <a:ea typeface="+mn-ea"/>
                    <a:cs typeface="+mn-cs"/>
                  </a:rPr>
                  <a:t>layer</a:t>
                </a:r>
                <a:r>
                  <a:rPr lang="ko-KR" altLang="en-US" sz="1200" b="0" kern="1200" baseline="0" dirty="0" err="1">
                    <a:solidFill>
                      <a:schemeClr val="tx1"/>
                    </a:solidFill>
                    <a:latin typeface=""/>
                    <a:ea typeface="+mn-ea"/>
                    <a:cs typeface="+mn-cs"/>
                  </a:rPr>
                  <a:t>를</a:t>
                </a:r>
                <a:r>
                  <a:rPr lang="ko-KR" altLang="en-US" sz="1200" b="0" kern="1200" baseline="0" dirty="0">
                    <a:solidFill>
                      <a:schemeClr val="tx1"/>
                    </a:solidFill>
                    <a:latin typeface=""/>
                    <a:ea typeface="+mn-ea"/>
                    <a:cs typeface="+mn-cs"/>
                  </a:rPr>
                  <a:t> 더한 모델입니다</a:t>
                </a:r>
                <a:r>
                  <a:rPr lang="en-US" altLang="ko-KR" sz="1200" b="0" kern="1200" baseline="0" dirty="0">
                    <a:solidFill>
                      <a:schemeClr val="tx1"/>
                    </a:solidFill>
                    <a:latin typeface=""/>
                    <a:ea typeface="+mn-ea"/>
                    <a:cs typeface="+mn-cs"/>
                  </a:rPr>
                  <a:t>.</a:t>
                </a:r>
                <a:endParaRPr lang="ko-KR" altLang="en-US" sz="1200" b="0" kern="1200" dirty="0">
                  <a:solidFill>
                    <a:schemeClr val="tx1"/>
                  </a:solidFill>
                  <a:latin typeface=""/>
                  <a:ea typeface="+mn-ea"/>
                  <a:cs typeface="+mn-cs"/>
                </a:endParaRPr>
              </a:p>
              <a:p>
                <a:r>
                  <a:rPr kumimoji="1" lang="en-US" altLang="ko-KR" dirty="0"/>
                  <a:t>NCSN++M</a:t>
                </a:r>
                <a:r>
                  <a:rPr kumimoji="1" lang="ko-KR" altLang="en-US" dirty="0"/>
                  <a:t>은 </a:t>
                </a:r>
                <a:r>
                  <a:rPr kumimoji="1" lang="en-US" altLang="ko-KR" dirty="0"/>
                  <a:t>baseline</a:t>
                </a:r>
                <a:r>
                  <a:rPr kumimoji="1" lang="ko-KR" altLang="en-US" dirty="0"/>
                  <a:t>인 </a:t>
                </a:r>
                <a:r>
                  <a:rPr kumimoji="1" lang="en-US" altLang="ko-KR" dirty="0" err="1"/>
                  <a:t>StoRM</a:t>
                </a:r>
                <a:r>
                  <a:rPr kumimoji="1" lang="ko-KR" altLang="en-US" dirty="0"/>
                  <a:t>과 동일한 구조이며</a:t>
                </a:r>
                <a:r>
                  <a:rPr kumimoji="1" lang="en-US" altLang="ko-KR" dirty="0"/>
                  <a:t>,</a:t>
                </a:r>
                <a:r>
                  <a:rPr kumimoji="1" lang="ko-KR" altLang="en-US" dirty="0"/>
                  <a:t> 총 </a:t>
                </a:r>
                <a:r>
                  <a:rPr kumimoji="1" lang="en-US" altLang="ko-KR" dirty="0"/>
                  <a:t>8</a:t>
                </a:r>
                <a:r>
                  <a:rPr kumimoji="1" lang="ko-KR" altLang="en-US" dirty="0"/>
                  <a:t>개의 </a:t>
                </a:r>
                <a:r>
                  <a:rPr kumimoji="1" lang="en-US" altLang="ko-KR" dirty="0"/>
                  <a:t>U-net layer</a:t>
                </a:r>
                <a:r>
                  <a:rPr kumimoji="1" lang="ko-KR" altLang="en-US" dirty="0"/>
                  <a:t> 중 최대 </a:t>
                </a:r>
                <a:r>
                  <a:rPr kumimoji="1" lang="en-US" altLang="ko-KR" dirty="0"/>
                  <a:t>6</a:t>
                </a:r>
                <a:r>
                  <a:rPr kumimoji="1" lang="ko-KR" altLang="en-US" dirty="0"/>
                  <a:t>개의 </a:t>
                </a:r>
                <a:r>
                  <a:rPr kumimoji="1" lang="en-US" altLang="ko-KR" dirty="0"/>
                  <a:t>layer</a:t>
                </a:r>
                <a:r>
                  <a:rPr kumimoji="1" lang="ko-KR" altLang="en-US" dirty="0"/>
                  <a:t>의 </a:t>
                </a:r>
                <a:r>
                  <a:rPr kumimoji="1" lang="en-US" altLang="ko-KR" dirty="0"/>
                  <a:t>feature</a:t>
                </a:r>
                <a:r>
                  <a:rPr kumimoji="1" lang="ko-KR" altLang="en-US" dirty="0"/>
                  <a:t>에 </a:t>
                </a:r>
                <a:r>
                  <a:rPr kumimoji="1" lang="en-US" altLang="ko-KR" dirty="0"/>
                  <a:t>cross-attention</a:t>
                </a:r>
                <a:r>
                  <a:rPr kumimoji="1" lang="ko-KR" altLang="en-US" dirty="0"/>
                  <a:t>을 적용했습니다</a:t>
                </a:r>
                <a:r>
                  <a:rPr kumimoji="1" lang="en-US" altLang="ko-KR" dirty="0"/>
                  <a:t>. </a:t>
                </a:r>
                <a:r>
                  <a:rPr kumimoji="1" lang="ko-KR" altLang="en-US" dirty="0"/>
                  <a:t>따라서 </a:t>
                </a:r>
                <a:r>
                  <a:rPr kumimoji="1" lang="en-US" altLang="ko-KR" dirty="0"/>
                  <a:t>Stage 1, 2 </a:t>
                </a:r>
                <a:r>
                  <a:rPr kumimoji="1" lang="ko-KR" altLang="en-US" dirty="0"/>
                  <a:t>모두에 </a:t>
                </a:r>
                <a:r>
                  <a:rPr kumimoji="1" lang="en-US" altLang="ko-KR" dirty="0"/>
                  <a:t>visual </a:t>
                </a:r>
                <a:r>
                  <a:rPr kumimoji="1" lang="ko-KR" altLang="en-US" dirty="0"/>
                  <a:t>정보가 들어가게 됩니다</a:t>
                </a:r>
                <a:r>
                  <a:rPr kumimoji="1" lang="en-US" altLang="ko-KR" dirty="0"/>
                  <a:t>.</a:t>
                </a:r>
              </a:p>
              <a:p>
                <a:r>
                  <a:rPr kumimoji="1" lang="en-US" altLang="ko-KR" dirty="0"/>
                  <a:t>Cross-attention</a:t>
                </a:r>
                <a:r>
                  <a:rPr kumimoji="1" lang="ko-KR" altLang="en-US" dirty="0"/>
                  <a:t>의 경우 </a:t>
                </a:r>
                <a:r>
                  <a:rPr kumimoji="1" lang="en-US" altLang="ko-KR" dirty="0"/>
                  <a:t>Latent Diffusion Model</a:t>
                </a:r>
                <a:r>
                  <a:rPr kumimoji="1" lang="ko-KR" altLang="en-US" dirty="0"/>
                  <a:t>과 같은 방식이며</a:t>
                </a:r>
                <a:r>
                  <a:rPr kumimoji="1" lang="en-US" altLang="ko-KR" dirty="0"/>
                  <a:t>, Query</a:t>
                </a:r>
                <a:r>
                  <a:rPr kumimoji="1" lang="ko-KR" altLang="en-US" dirty="0"/>
                  <a:t>는</a:t>
                </a:r>
                <a:r>
                  <a:rPr kumimoji="1" lang="en-US" altLang="ko-KR" dirty="0"/>
                  <a:t> audio feature</a:t>
                </a:r>
                <a:r>
                  <a:rPr kumimoji="1" lang="ko-KR" altLang="en-US" dirty="0"/>
                  <a:t>이고 </a:t>
                </a:r>
                <a:r>
                  <a:rPr kumimoji="1" lang="en-US" altLang="ko-KR" dirty="0"/>
                  <a:t>Key</a:t>
                </a:r>
                <a:r>
                  <a:rPr kumimoji="1" lang="ko-KR" altLang="en-US" dirty="0"/>
                  <a:t>와 </a:t>
                </a:r>
                <a:r>
                  <a:rPr kumimoji="1" lang="en-US" altLang="ko-KR" dirty="0"/>
                  <a:t>Value</a:t>
                </a:r>
                <a:r>
                  <a:rPr kumimoji="1" lang="ko-KR" altLang="en-US" dirty="0"/>
                  <a:t>가 </a:t>
                </a:r>
                <a:r>
                  <a:rPr kumimoji="1" lang="en-US" altLang="ko-KR" dirty="0"/>
                  <a:t>visual embedding</a:t>
                </a:r>
                <a:r>
                  <a:rPr kumimoji="1" lang="ko-KR" altLang="en-US" dirty="0"/>
                  <a:t>입니다</a:t>
                </a:r>
                <a:r>
                  <a:rPr kumimoji="1" lang="en-US" altLang="ko-KR" dirty="0"/>
                  <a:t>.</a:t>
                </a:r>
              </a:p>
              <a:p>
                <a:r>
                  <a:rPr kumimoji="1" lang="en-US" altLang="ko-KR" dirty="0"/>
                  <a:t>Feature resolution</a:t>
                </a:r>
                <a:r>
                  <a:rPr kumimoji="1" lang="ko-KR" altLang="en-US" dirty="0"/>
                  <a:t>이 커질수록 </a:t>
                </a:r>
                <a:r>
                  <a:rPr kumimoji="1" lang="en-US" altLang="ko-KR" dirty="0"/>
                  <a:t>cross-attention</a:t>
                </a:r>
                <a:r>
                  <a:rPr kumimoji="1" lang="ko-KR" altLang="en-US" dirty="0" err="1"/>
                  <a:t>으로</a:t>
                </a:r>
                <a:r>
                  <a:rPr kumimoji="1" lang="ko-KR" altLang="en-US" dirty="0"/>
                  <a:t> 인한 </a:t>
                </a:r>
                <a:r>
                  <a:rPr kumimoji="1" lang="ko-KR" altLang="en-US" dirty="0" err="1"/>
                  <a:t>연산량이</a:t>
                </a:r>
                <a:r>
                  <a:rPr kumimoji="1" lang="ko-KR" altLang="en-US" dirty="0"/>
                  <a:t> 기하급수적으로 늘어나는 문제를 해결하기 위해 </a:t>
                </a:r>
                <a:endParaRPr kumimoji="1" lang="en-US" altLang="ko-KR" dirty="0"/>
              </a:p>
              <a:p>
                <a:r>
                  <a:rPr kumimoji="1" lang="en-US" altLang="ko-KR" dirty="0"/>
                  <a:t>cross-attention </a:t>
                </a:r>
                <a:r>
                  <a:rPr kumimoji="1" lang="ko-KR" altLang="en-US" dirty="0"/>
                  <a:t>이전에 </a:t>
                </a:r>
                <a:r>
                  <a:rPr kumimoji="1" lang="en-US" altLang="ko-KR" dirty="0"/>
                  <a:t>audio feature</a:t>
                </a:r>
                <a:r>
                  <a:rPr kumimoji="1" lang="ko-KR" altLang="en-US" dirty="0"/>
                  <a:t>의 </a:t>
                </a:r>
                <a:r>
                  <a:rPr kumimoji="1" lang="en-US" altLang="ko-KR" dirty="0"/>
                  <a:t>frequency </a:t>
                </a:r>
                <a:r>
                  <a:rPr kumimoji="1" lang="ko-KR" altLang="en-US" dirty="0"/>
                  <a:t>축에 </a:t>
                </a:r>
                <a:r>
                  <a:rPr kumimoji="1" lang="en-US" altLang="ko-KR" dirty="0"/>
                  <a:t>average-pooling</a:t>
                </a:r>
                <a:r>
                  <a:rPr kumimoji="1" lang="ko-KR" altLang="en-US" dirty="0"/>
                  <a:t>을 적용하고</a:t>
                </a:r>
                <a:r>
                  <a:rPr kumimoji="1" lang="en-US" altLang="ko-KR" dirty="0"/>
                  <a:t>, cross-attention </a:t>
                </a:r>
                <a:r>
                  <a:rPr kumimoji="1" lang="ko-KR" altLang="en-US" dirty="0"/>
                  <a:t>통과 후에 </a:t>
                </a:r>
                <a:r>
                  <a:rPr kumimoji="1" lang="en-US" altLang="ko-KR" dirty="0"/>
                  <a:t>frequency dimension</a:t>
                </a:r>
                <a:r>
                  <a:rPr kumimoji="1" lang="ko-KR" altLang="en-US" dirty="0"/>
                  <a:t>을 복원하는 식으로 변경했습니다</a:t>
                </a:r>
                <a:r>
                  <a:rPr kumimoji="1" lang="en-US" altLang="ko-KR" dirty="0"/>
                  <a:t>.</a:t>
                </a:r>
              </a:p>
              <a:p>
                <a:endParaRPr kumimoji="1" lang="en-US" altLang="ko-KR" dirty="0"/>
              </a:p>
              <a:p>
                <a:r>
                  <a:rPr kumimoji="1" lang="en-US" altLang="ko-KR" dirty="0"/>
                  <a:t>Baseline</a:t>
                </a:r>
                <a:r>
                  <a:rPr kumimoji="1" lang="ko-KR" altLang="en-US" dirty="0"/>
                  <a:t>인 </a:t>
                </a:r>
                <a:r>
                  <a:rPr kumimoji="1" lang="en-US" altLang="ko-KR" dirty="0" err="1"/>
                  <a:t>StoRM</a:t>
                </a:r>
                <a:r>
                  <a:rPr kumimoji="1" lang="ko-KR" altLang="en-US" dirty="0"/>
                  <a:t>에서 </a:t>
                </a:r>
                <a:r>
                  <a:rPr kumimoji="1" lang="en-US" altLang="ko-KR" dirty="0"/>
                  <a:t>(DDPM</a:t>
                </a:r>
                <a:r>
                  <a:rPr kumimoji="1" lang="ko-KR" altLang="en-US" dirty="0"/>
                  <a:t>보다 비교적 덜 알려진</a:t>
                </a:r>
                <a:r>
                  <a:rPr kumimoji="1" lang="en-US" altLang="ko-KR" dirty="0"/>
                  <a:t>) score-based model</a:t>
                </a:r>
                <a:r>
                  <a:rPr kumimoji="1" lang="ko-KR" altLang="en-US" dirty="0"/>
                  <a:t>로 모델링했기 때문에</a:t>
                </a:r>
                <a:r>
                  <a:rPr kumimoji="1" lang="en-US" altLang="ko-KR" dirty="0"/>
                  <a:t>, </a:t>
                </a:r>
                <a:r>
                  <a:rPr kumimoji="1" lang="ko-KR" altLang="en-US" dirty="0"/>
                  <a:t>저희도 </a:t>
                </a:r>
                <a:r>
                  <a:rPr kumimoji="1" lang="en-US" altLang="ko-KR" dirty="0"/>
                  <a:t>score-based model</a:t>
                </a:r>
                <a:r>
                  <a:rPr kumimoji="1" lang="ko-KR" altLang="en-US" dirty="0"/>
                  <a:t>로 모델링하여</a:t>
                </a:r>
                <a:endParaRPr kumimoji="1" lang="en-US" altLang="ko-KR" dirty="0"/>
              </a:p>
              <a:p>
                <a:r>
                  <a:rPr kumimoji="1" lang="en-US" altLang="ko-KR" sz="1200" b="1" i="0" kern="1200">
                    <a:solidFill>
                      <a:schemeClr val="tx1"/>
                    </a:solidFill>
                    <a:latin typeface="Cambria Math" panose="02040503050406030204" pitchFamily="18" charset="0"/>
                    <a:ea typeface="+mn-ea"/>
                    <a:cs typeface="+mn-cs"/>
                  </a:rPr>
                  <a:t>𝐬</a:t>
                </a:r>
                <a:r>
                  <a:rPr kumimoji="1" lang="en-US" altLang="ko-KR" sz="1200" b="0" i="0" kern="1200">
                    <a:solidFill>
                      <a:schemeClr val="tx1"/>
                    </a:solidFill>
                    <a:latin typeface="Cambria Math" panose="02040503050406030204" pitchFamily="18" charset="0"/>
                    <a:ea typeface="+mn-ea"/>
                    <a:cs typeface="+mn-cs"/>
                  </a:rPr>
                  <a:t>_∅</a:t>
                </a:r>
                <a:r>
                  <a:rPr kumimoji="1" lang="ko-KR" altLang="en-US" dirty="0" err="1"/>
                  <a:t>를</a:t>
                </a:r>
                <a:r>
                  <a:rPr kumimoji="1" lang="ko-KR" altLang="en-US" dirty="0"/>
                  <a:t> </a:t>
                </a:r>
                <a:r>
                  <a:rPr kumimoji="1" lang="en-US" altLang="ko-KR" dirty="0"/>
                  <a:t>score network</a:t>
                </a:r>
                <a:r>
                  <a:rPr kumimoji="1" lang="ko-KR" altLang="en-US" dirty="0"/>
                  <a:t>로 표시하였으나</a:t>
                </a:r>
                <a:r>
                  <a:rPr kumimoji="1" lang="en-US" altLang="ko-KR" dirty="0"/>
                  <a:t>, diffusion-based model</a:t>
                </a:r>
                <a:r>
                  <a:rPr kumimoji="1" lang="ko-KR" altLang="en-US" dirty="0"/>
                  <a:t>과 훈련 및</a:t>
                </a:r>
                <a:r>
                  <a:rPr kumimoji="1" lang="en-US" altLang="ko-KR" baseline="0" dirty="0"/>
                  <a:t> inference</a:t>
                </a:r>
                <a:r>
                  <a:rPr kumimoji="1" lang="ko-KR" altLang="en-US" baseline="0" dirty="0"/>
                  <a:t>가 </a:t>
                </a:r>
                <a:r>
                  <a:rPr kumimoji="1" lang="ko-KR" altLang="en-US" dirty="0"/>
                  <a:t>거의 동일하다고 보시면 됩니다</a:t>
                </a:r>
                <a:r>
                  <a:rPr kumimoji="1" lang="en-US" altLang="ko-KR" dirty="0"/>
                  <a:t>.</a:t>
                </a:r>
              </a:p>
            </p:txBody>
          </p:sp>
        </mc:Fallback>
      </mc:AlternateContent>
      <p:sp>
        <p:nvSpPr>
          <p:cNvPr id="4" name="슬라이드 번호 개체 틀 3"/>
          <p:cNvSpPr>
            <a:spLocks noGrp="1"/>
          </p:cNvSpPr>
          <p:nvPr>
            <p:ph type="sldNum" sz="quarter" idx="5"/>
          </p:nvPr>
        </p:nvSpPr>
        <p:spPr/>
        <p:txBody>
          <a:bodyPr/>
          <a:lstStyle/>
          <a:p>
            <a:fld id="{7538EF02-43BF-4843-A834-17A7B15FBA5D}" type="slidenum">
              <a:rPr lang="en-US" smtClean="0"/>
              <a:t>12</a:t>
            </a:fld>
            <a:endParaRPr lang="en-US"/>
          </a:p>
        </p:txBody>
      </p:sp>
    </p:spTree>
    <p:extLst>
      <p:ext uri="{BB962C8B-B14F-4D97-AF65-F5344CB8AC3E}">
        <p14:creationId xmlns:p14="http://schemas.microsoft.com/office/powerpoint/2010/main" val="2567499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rPr kumimoji="1" lang="en-US" altLang="ko-KR" dirty="0"/>
              <a:t>Let’s look into the details of 2-stage architecture.</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dirty="0"/>
              <a:t>Actually, the noisy spectrogram input does not go directly into the reverse-diffusion stage.</a:t>
            </a:r>
          </a:p>
          <a:p>
            <a:endParaRPr kumimoji="1" lang="en-US" altLang="ko-KR" dirty="0"/>
          </a:p>
        </p:txBody>
      </p:sp>
    </p:spTree>
    <p:extLst>
      <p:ext uri="{BB962C8B-B14F-4D97-AF65-F5344CB8AC3E}">
        <p14:creationId xmlns:p14="http://schemas.microsoft.com/office/powerpoint/2010/main" val="3735622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mc:AlternateContent xmlns:mc="http://schemas.openxmlformats.org/markup-compatibility/2006" xmlns:a14="http://schemas.microsoft.com/office/drawing/2010/main">
        <mc:Choice Requires="a14">
          <p:sp>
            <p:nvSpPr>
              <p:cNvPr id="242" name="Shape 242"/>
              <p:cNvSpPr>
                <a:spLocks noGrp="1"/>
              </p:cNvSpPr>
              <p:nvPr>
                <p:ph type="body" sz="quarter" idx="1"/>
              </p:nvPr>
            </p:nvSpPr>
            <p:spPr>
              <a:prstGeom prst="rect">
                <a:avLst/>
              </a:prstGeom>
            </p:spPr>
            <p:txBody>
              <a:bodyPr/>
              <a:lstStyle/>
              <a:p>
                <a:r>
                  <a:rPr kumimoji="1" lang="en-US" altLang="ko-KR" dirty="0"/>
                  <a:t>Before the diffusion model in the second stage,</a:t>
                </a:r>
              </a:p>
              <a:p>
                <a:r>
                  <a:rPr kumimoji="1" lang="en-US" altLang="ko-KR" dirty="0"/>
                  <a:t>we first de-noise the speech using additional model </a:t>
                </a:r>
                <a14:m>
                  <m:oMath xmlns:m="http://schemas.openxmlformats.org/officeDocument/2006/math">
                    <m:sSub>
                      <m:sSubPr>
                        <m:ctrlPr>
                          <a:rPr lang="en-US" altLang="ko-KR" sz="1200" b="0" i="1" smtClean="0">
                            <a:latin typeface="Cambria Math" panose="02040503050406030204" pitchFamily="18" charset="0"/>
                          </a:rPr>
                        </m:ctrlPr>
                      </m:sSubPr>
                      <m:e>
                        <m:r>
                          <a:rPr lang="en-US" altLang="ko-KR" sz="1200" b="0" i="1" smtClean="0">
                            <a:latin typeface="Cambria Math" panose="02040503050406030204" pitchFamily="18" charset="0"/>
                          </a:rPr>
                          <m:t>𝐷</m:t>
                        </m:r>
                      </m:e>
                      <m:sub>
                        <m:r>
                          <a:rPr lang="en-US" altLang="ko-KR" sz="1200" b="0" i="1" smtClean="0">
                            <a:latin typeface="Cambria Math" panose="02040503050406030204" pitchFamily="18" charset="0"/>
                            <a:ea typeface="Cambria Math" panose="02040503050406030204" pitchFamily="18" charset="0"/>
                          </a:rPr>
                          <m:t>𝜃</m:t>
                        </m:r>
                      </m:sub>
                    </m:sSub>
                  </m:oMath>
                </a14:m>
                <a:r>
                  <a:rPr kumimoji="1" lang="en-US" altLang="ko-KR" dirty="0"/>
                  <a:t>, by training the model to directly predict the clean spectrogram.</a:t>
                </a:r>
              </a:p>
              <a:p>
                <a:r>
                  <a:rPr kumimoji="1" lang="en-US" altLang="ko-KR" dirty="0"/>
                  <a:t>The output of the first stage is utilized as a mean of the prior distribution for the reverse-diffusion.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dirty="0"/>
                  <a:t>So the first sample for the reverse-diffusion, which is </a:t>
                </a:r>
                <a14:m>
                  <m:oMath xmlns:m="http://schemas.openxmlformats.org/officeDocument/2006/math">
                    <m:sSub>
                      <m:sSubPr>
                        <m:ctrlPr>
                          <a:rPr kumimoji="1" lang="en-US" altLang="ko-KR" sz="1200" i="1" smtClean="0">
                            <a:latin typeface="Cambria Math" panose="02040503050406030204" pitchFamily="18" charset="0"/>
                          </a:rPr>
                        </m:ctrlPr>
                      </m:sSubPr>
                      <m:e>
                        <m:r>
                          <a:rPr kumimoji="1" lang="en-US" altLang="ko-KR" sz="1200" b="1" i="0" smtClean="0">
                            <a:latin typeface="Cambria Math" panose="02040503050406030204" pitchFamily="18" charset="0"/>
                          </a:rPr>
                          <m:t>𝐱</m:t>
                        </m:r>
                      </m:e>
                      <m:sub>
                        <m:r>
                          <a:rPr kumimoji="1" lang="en-US" altLang="ko-KR" sz="1200" b="0" i="1" smtClean="0">
                            <a:latin typeface="Cambria Math" panose="02040503050406030204" pitchFamily="18" charset="0"/>
                          </a:rPr>
                          <m:t>𝑇</m:t>
                        </m:r>
                      </m:sub>
                    </m:sSub>
                  </m:oMath>
                </a14:m>
                <a:r>
                  <a:rPr kumimoji="1" lang="en-US" altLang="ko-KR" dirty="0"/>
                  <a:t>, is sampled from the Gaussian distribution</a:t>
                </a:r>
                <a:r>
                  <a:rPr kumimoji="1" lang="en-US" altLang="ko-KR" baseline="0" dirty="0"/>
                  <a:t> centered at </a:t>
                </a:r>
                <a14:m>
                  <m:oMath xmlns:m="http://schemas.openxmlformats.org/officeDocument/2006/math">
                    <m:sSub>
                      <m:sSubPr>
                        <m:ctrlPr>
                          <a:rPr kumimoji="1" lang="en-US" altLang="ko-KR" sz="1200" i="1" smtClean="0">
                            <a:latin typeface="Cambria Math" panose="02040503050406030204" pitchFamily="18" charset="0"/>
                          </a:rPr>
                        </m:ctrlPr>
                      </m:sSubPr>
                      <m:e>
                        <m:r>
                          <a:rPr kumimoji="1" lang="en-US" altLang="ko-KR" sz="1200" b="0" i="1" smtClean="0">
                            <a:latin typeface="Cambria Math" panose="02040503050406030204" pitchFamily="18" charset="0"/>
                          </a:rPr>
                          <m:t>𝐷</m:t>
                        </m:r>
                      </m:e>
                      <m:sub>
                        <m:r>
                          <a:rPr kumimoji="1" lang="en-US" altLang="ko-KR" sz="1200" i="1" smtClean="0">
                            <a:latin typeface="Cambria Math" panose="02040503050406030204" pitchFamily="18" charset="0"/>
                            <a:ea typeface="Cambria Math" panose="02040503050406030204" pitchFamily="18" charset="0"/>
                          </a:rPr>
                          <m:t>𝜃</m:t>
                        </m:r>
                      </m:sub>
                    </m:sSub>
                    <m:r>
                      <a:rPr kumimoji="1" lang="en-US" altLang="ko-KR" sz="1200" b="0" i="1" smtClean="0">
                        <a:latin typeface="Cambria Math" panose="02040503050406030204" pitchFamily="18" charset="0"/>
                      </a:rPr>
                      <m:t>(</m:t>
                    </m:r>
                    <m:r>
                      <a:rPr kumimoji="1" lang="en-US" altLang="ko-KR" sz="1200" b="1" i="0" smtClean="0">
                        <a:latin typeface="Cambria Math" panose="02040503050406030204" pitchFamily="18" charset="0"/>
                      </a:rPr>
                      <m:t>𝐲</m:t>
                    </m:r>
                    <m:r>
                      <a:rPr kumimoji="1" lang="en-US" altLang="ko-KR" sz="1200" b="1" i="0" smtClean="0">
                        <a:latin typeface="Cambria Math" panose="02040503050406030204" pitchFamily="18" charset="0"/>
                      </a:rPr>
                      <m:t>,</m:t>
                    </m:r>
                    <m:r>
                      <a:rPr kumimoji="1" lang="en-US" altLang="ko-KR" sz="1200" b="1" i="0" smtClean="0">
                        <a:latin typeface="Cambria Math" panose="02040503050406030204" pitchFamily="18" charset="0"/>
                      </a:rPr>
                      <m:t>𝐯</m:t>
                    </m:r>
                    <m:r>
                      <a:rPr kumimoji="1" lang="en-US" altLang="ko-KR" sz="1200" b="0" i="1" smtClean="0">
                        <a:latin typeface="Cambria Math" panose="02040503050406030204" pitchFamily="18" charset="0"/>
                      </a:rPr>
                      <m:t>)</m:t>
                    </m:r>
                  </m:oMath>
                </a14:m>
                <a:r>
                  <a:rPr kumimoji="1" lang="en-US" altLang="ko-KR" dirty="0"/>
                  <a:t>.</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dirty="0"/>
                  <a:t>This 2-stage method is from the baseline model, </a:t>
                </a:r>
                <a:r>
                  <a:rPr kumimoji="1" lang="en-US" altLang="ko-KR" dirty="0" err="1"/>
                  <a:t>StoRM</a:t>
                </a:r>
                <a:r>
                  <a:rPr kumimoji="1" lang="en-US" altLang="ko-KR" dirty="0"/>
                  <a:t>, which is an audio-only speech enhancement model.</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dirty="0"/>
                  <a:t>Using this method, the diffusion model in the stage 2 could generate natural and precise speech with less diffusion steps.</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en-US" altLang="ko-KR" dirty="0"/>
              </a:p>
            </p:txBody>
          </p:sp>
        </mc:Choice>
        <mc:Fallback xmlns="">
          <p:sp>
            <p:nvSpPr>
              <p:cNvPr id="242" name="Shape 242"/>
              <p:cNvSpPr>
                <a:spLocks noGrp="1"/>
              </p:cNvSpPr>
              <p:nvPr>
                <p:ph type="body" sz="quarter" idx="1"/>
              </p:nvPr>
            </p:nvSpPr>
            <p:spPr>
              <a:prstGeom prst="rect">
                <a:avLst/>
              </a:prstGeom>
            </p:spPr>
            <p:txBody>
              <a:bodyPr/>
              <a:lstStyle/>
              <a:p>
                <a:r>
                  <a:rPr kumimoji="1" lang="en-US" altLang="ko-KR" dirty="0"/>
                  <a:t>Before the diffusion model in the second stage,</a:t>
                </a:r>
              </a:p>
              <a:p>
                <a:r>
                  <a:rPr kumimoji="1" lang="en-US" altLang="ko-KR" dirty="0"/>
                  <a:t>we first de-noise the speech using additional model </a:t>
                </a:r>
                <a:r>
                  <a:rPr lang="en-US" altLang="ko-KR" sz="1200" b="0" i="0">
                    <a:latin typeface="Cambria Math" panose="02040503050406030204" pitchFamily="18" charset="0"/>
                  </a:rPr>
                  <a:t>𝐷_</a:t>
                </a:r>
                <a:r>
                  <a:rPr lang="en-US" altLang="ko-KR" sz="1200" b="0" i="0">
                    <a:latin typeface="Cambria Math" panose="02040503050406030204" pitchFamily="18" charset="0"/>
                    <a:ea typeface="Cambria Math" panose="02040503050406030204" pitchFamily="18" charset="0"/>
                  </a:rPr>
                  <a:t>𝜃</a:t>
                </a:r>
                <a:r>
                  <a:rPr kumimoji="1" lang="en-US" altLang="ko-KR" dirty="0"/>
                  <a:t>, by training the model to directly predict the clean spectrogram.</a:t>
                </a:r>
              </a:p>
              <a:p>
                <a:r>
                  <a:rPr kumimoji="1" lang="en-US" altLang="ko-KR" dirty="0"/>
                  <a:t>The output of the first stage is utilized as a mean of the prior distribution for the reverse-diffusion.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dirty="0"/>
                  <a:t>So the prior distribution is the Gaussian distribution centered at </a:t>
                </a:r>
                <a:r>
                  <a:rPr kumimoji="1" lang="en-US" altLang="ko-KR" sz="1200" b="0" i="0">
                    <a:latin typeface="Cambria Math" panose="02040503050406030204" pitchFamily="18" charset="0"/>
                  </a:rPr>
                  <a:t>𝐷_</a:t>
                </a:r>
                <a:r>
                  <a:rPr kumimoji="1" lang="en-US" altLang="ko-KR" sz="1200" i="0">
                    <a:latin typeface="Cambria Math" panose="02040503050406030204" pitchFamily="18" charset="0"/>
                    <a:ea typeface="Cambria Math" panose="02040503050406030204" pitchFamily="18" charset="0"/>
                  </a:rPr>
                  <a:t>𝜃</a:t>
                </a:r>
                <a:r>
                  <a:rPr kumimoji="1" lang="en-US" altLang="ko-KR" sz="1200" b="0" i="0">
                    <a:latin typeface="Cambria Math" panose="02040503050406030204" pitchFamily="18" charset="0"/>
                    <a:ea typeface="Cambria Math" panose="02040503050406030204" pitchFamily="18" charset="0"/>
                  </a:rPr>
                  <a:t> </a:t>
                </a:r>
                <a:r>
                  <a:rPr kumimoji="1" lang="en-US" altLang="ko-KR" sz="1200" b="0" i="0">
                    <a:latin typeface="Cambria Math" panose="02040503050406030204" pitchFamily="18" charset="0"/>
                  </a:rPr>
                  <a:t>(</a:t>
                </a:r>
                <a:r>
                  <a:rPr kumimoji="1" lang="en-US" altLang="ko-KR" sz="1200" b="1" i="0">
                    <a:latin typeface="Cambria Math" panose="02040503050406030204" pitchFamily="18" charset="0"/>
                  </a:rPr>
                  <a:t>𝐲,𝐯</a:t>
                </a:r>
                <a:r>
                  <a:rPr kumimoji="1" lang="en-US" altLang="ko-KR" sz="1200" b="0" i="0">
                    <a:latin typeface="Cambria Math" panose="02040503050406030204" pitchFamily="18" charset="0"/>
                  </a:rPr>
                  <a:t>)</a:t>
                </a:r>
                <a:r>
                  <a:rPr kumimoji="1" lang="en-US" altLang="ko-KR" sz="1200" dirty="0"/>
                  <a:t>, and</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dirty="0"/>
                  <a:t> the first sample for the reverse-diffusion, which is </a:t>
                </a:r>
                <a:r>
                  <a:rPr kumimoji="1" lang="en-US" altLang="ko-KR" sz="1200" b="1" i="0">
                    <a:latin typeface="Cambria Math" panose="02040503050406030204" pitchFamily="18" charset="0"/>
                  </a:rPr>
                  <a:t>𝐱_</a:t>
                </a:r>
                <a:r>
                  <a:rPr kumimoji="1" lang="en-US" altLang="ko-KR" sz="1200" b="0" i="0">
                    <a:latin typeface="Cambria Math" panose="02040503050406030204" pitchFamily="18" charset="0"/>
                  </a:rPr>
                  <a:t>𝑇</a:t>
                </a:r>
                <a:r>
                  <a:rPr kumimoji="1" lang="en-US" altLang="ko-KR" dirty="0"/>
                  <a:t>, is sampled from the prior distribution.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dirty="0"/>
                  <a:t>This 2-stage method is from our baseline model, </a:t>
                </a:r>
                <a:r>
                  <a:rPr kumimoji="1" lang="en-US" altLang="ko-KR" dirty="0" err="1"/>
                  <a:t>StoRM</a:t>
                </a:r>
                <a:r>
                  <a:rPr kumimoji="1" lang="en-US" altLang="ko-KR" dirty="0"/>
                  <a:t>.</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en-US" altLang="ko-KR" dirty="0"/>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dirty="0"/>
                  <a:t>Using this method, the diffusion model in the stage 2 could generate natural and precise speech with less diffusion steps.</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en-US" altLang="ko-KR" dirty="0"/>
              </a:p>
            </p:txBody>
          </p:sp>
        </mc:Fallback>
      </mc:AlternateContent>
    </p:spTree>
    <p:extLst>
      <p:ext uri="{BB962C8B-B14F-4D97-AF65-F5344CB8AC3E}">
        <p14:creationId xmlns:p14="http://schemas.microsoft.com/office/powerpoint/2010/main" val="1551410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rPr kumimoji="1" lang="en-US" altLang="ko-KR" dirty="0"/>
              <a:t>The spectrograms below are the input to the model, output of the two stages, and the ground truth.</a:t>
            </a:r>
          </a:p>
          <a:p>
            <a:r>
              <a:rPr kumimoji="1" lang="en-US" altLang="ko-KR" dirty="0"/>
              <a:t>The initial prediction is a kind of ‘over-denoised’ version of the target speech. Please compare the region in the green box.  </a:t>
            </a:r>
          </a:p>
          <a:p>
            <a:r>
              <a:rPr kumimoji="1" lang="en-US" altLang="ko-KR" dirty="0"/>
              <a:t>Then, by the stage 2, our model re-generates the speech into a more natural and precise version.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dirty="0"/>
              <a:t>The region in the stage 1 output has lost frequency components, but the stage 2 recovered those components nicely.</a:t>
            </a:r>
          </a:p>
          <a:p>
            <a:endParaRPr kumimoji="1" lang="en-US" altLang="ko-KR" dirty="0"/>
          </a:p>
          <a:p>
            <a:endParaRPr kumimoji="1" lang="en-US" altLang="ko-KR" dirty="0"/>
          </a:p>
        </p:txBody>
      </p:sp>
    </p:spTree>
    <p:extLst>
      <p:ext uri="{BB962C8B-B14F-4D97-AF65-F5344CB8AC3E}">
        <p14:creationId xmlns:p14="http://schemas.microsoft.com/office/powerpoint/2010/main" val="3645340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mc:AlternateContent xmlns:mc="http://schemas.openxmlformats.org/markup-compatibility/2006" xmlns:a14="http://schemas.microsoft.com/office/drawing/2010/main">
        <mc:Choice Requires="a14">
          <p:sp>
            <p:nvSpPr>
              <p:cNvPr id="242" name="Shape 242"/>
              <p:cNvSpPr>
                <a:spLocks noGrp="1"/>
              </p:cNvSpPr>
              <p:nvPr>
                <p:ph type="body" sz="quarter" idx="1"/>
              </p:nvPr>
            </p:nvSpPr>
            <p:spPr>
              <a:prstGeom prst="rect">
                <a:avLst/>
              </a:prstGeom>
            </p:spPr>
            <p:txBody>
              <a:bodyPr/>
              <a:lstStyle/>
              <a:p>
                <a:r>
                  <a:rPr kumimoji="1" lang="en-US" altLang="ko-KR" dirty="0"/>
                  <a:t>These are the loss functions for the training.</a:t>
                </a:r>
              </a:p>
              <a:p>
                <a:r>
                  <a:rPr kumimoji="1" lang="en-US" altLang="ko-KR" dirty="0"/>
                  <a:t>Stage 1 is trained with </a:t>
                </a:r>
                <a:r>
                  <a:rPr kumimoji="1" lang="en-US" altLang="ko-KR" dirty="0" err="1"/>
                  <a:t>L_pred</a:t>
                </a:r>
                <a:r>
                  <a:rPr kumimoji="1" lang="en-US" altLang="ko-KR" dirty="0"/>
                  <a:t> to directly predict the target speech x,</a:t>
                </a:r>
              </a:p>
              <a:p>
                <a:r>
                  <a:rPr kumimoji="1" lang="en-US" altLang="ko-KR" dirty="0"/>
                  <a:t>and the stage 2 is trained to estimate the score of each timestep.</a:t>
                </a:r>
              </a:p>
              <a:p>
                <a:r>
                  <a:rPr kumimoji="1" lang="en-US" altLang="ko-KR" dirty="0"/>
                  <a:t>Two objectives are combined as a weighted sum of two loss functions for end-to-end training in the total loss.</a:t>
                </a:r>
              </a:p>
              <a:p>
                <a:r>
                  <a:rPr kumimoji="1" lang="en-US" altLang="ko-KR" dirty="0"/>
                  <a:t>The weight values </a:t>
                </a:r>
                <a:r>
                  <a:rPr kumimoji="1" lang="ko-KR" altLang="en-US" dirty="0"/>
                  <a:t>람다</a:t>
                </a:r>
                <a:r>
                  <a:rPr kumimoji="1" lang="en-US" altLang="ko-KR" dirty="0"/>
                  <a:t>1 and </a:t>
                </a:r>
                <a:r>
                  <a:rPr kumimoji="1" lang="ko-KR" altLang="en-US" dirty="0"/>
                  <a:t>람다</a:t>
                </a:r>
                <a:r>
                  <a:rPr kumimoji="1" lang="en-US" altLang="ko-KR" dirty="0"/>
                  <a:t>2</a:t>
                </a:r>
                <a:r>
                  <a:rPr kumimoji="1" lang="ko-KR" altLang="en-US" dirty="0"/>
                  <a:t> </a:t>
                </a:r>
                <a:r>
                  <a:rPr kumimoji="1" lang="en-US" altLang="ko-KR" dirty="0"/>
                  <a:t>are empirically set to 0.5.</a:t>
                </a:r>
              </a:p>
              <a:p>
                <a:endParaRPr kumimoji="1" lang="en-US" altLang="ko-KR" dirty="0"/>
              </a:p>
              <a:p>
                <a:endParaRPr kumimoji="1" lang="en-US" altLang="ko-KR" dirty="0"/>
              </a:p>
            </p:txBody>
          </p:sp>
        </mc:Choice>
        <mc:Fallback xmlns="">
          <p:sp>
            <p:nvSpPr>
              <p:cNvPr id="242" name="Shape 242"/>
              <p:cNvSpPr>
                <a:spLocks noGrp="1"/>
              </p:cNvSpPr>
              <p:nvPr>
                <p:ph type="body" sz="quarter" idx="1"/>
              </p:nvPr>
            </p:nvSpPr>
            <p:spPr>
              <a:prstGeom prst="rect">
                <a:avLst/>
              </a:prstGeom>
            </p:spPr>
            <p:txBody>
              <a:bodyPr/>
              <a:lstStyle/>
              <a:p>
                <a:r>
                  <a:rPr kumimoji="1" lang="ko-KR" altLang="en-US" dirty="0"/>
                  <a:t>훈련에 사용된 </a:t>
                </a:r>
                <a:r>
                  <a:rPr kumimoji="1" lang="en-US" altLang="ko-KR" dirty="0"/>
                  <a:t>loss </a:t>
                </a:r>
                <a:r>
                  <a:rPr kumimoji="1" lang="ko-KR" altLang="en-US" dirty="0"/>
                  <a:t>함수들입니다</a:t>
                </a:r>
                <a:r>
                  <a:rPr kumimoji="1" lang="en-US" altLang="ko-KR" dirty="0"/>
                  <a:t>.</a:t>
                </a:r>
              </a:p>
              <a:p>
                <a:r>
                  <a:rPr kumimoji="1" lang="en-US" altLang="ko-KR" dirty="0"/>
                  <a:t>Stage 1</a:t>
                </a:r>
                <a:r>
                  <a:rPr kumimoji="1" lang="ko-KR" altLang="en-US" dirty="0"/>
                  <a:t>은 </a:t>
                </a:r>
                <a:r>
                  <a:rPr kumimoji="1" lang="en-US" altLang="ko-KR" dirty="0"/>
                  <a:t>clean speech</a:t>
                </a:r>
                <a:r>
                  <a:rPr kumimoji="1" lang="ko-KR" altLang="en-US" dirty="0"/>
                  <a:t>인 </a:t>
                </a:r>
                <a:r>
                  <a:rPr lang="en-US" altLang="ko-KR" sz="1200" b="1" i="0">
                    <a:latin typeface="Cambria Math" panose="02040503050406030204" pitchFamily="18" charset="0"/>
                  </a:rPr>
                  <a:t>𝐱</a:t>
                </a:r>
                <a:r>
                  <a:rPr kumimoji="1" lang="ko-KR" altLang="en-US" dirty="0" err="1"/>
                  <a:t>를</a:t>
                </a:r>
                <a:r>
                  <a:rPr kumimoji="1" lang="ko-KR" altLang="en-US" dirty="0"/>
                  <a:t> 바로 예측하도록 훈련되었고</a:t>
                </a:r>
                <a:r>
                  <a:rPr kumimoji="1" lang="en-US" altLang="ko-KR" dirty="0"/>
                  <a:t>,</a:t>
                </a:r>
              </a:p>
              <a:p>
                <a:r>
                  <a:rPr kumimoji="1" lang="en-US" altLang="ko-KR" dirty="0"/>
                  <a:t>Stage 2</a:t>
                </a:r>
                <a:r>
                  <a:rPr kumimoji="1" lang="ko-KR" altLang="en-US" dirty="0"/>
                  <a:t>는 각 </a:t>
                </a:r>
                <a:r>
                  <a:rPr kumimoji="1" lang="en-US" altLang="ko-KR" dirty="0"/>
                  <a:t>timestep tau</a:t>
                </a:r>
                <a:r>
                  <a:rPr kumimoji="1" lang="ko-KR" altLang="en-US" dirty="0"/>
                  <a:t>마다 </a:t>
                </a:r>
                <a:r>
                  <a:rPr kumimoji="1" lang="en-US" altLang="ko-KR" dirty="0"/>
                  <a:t>score</a:t>
                </a:r>
                <a:r>
                  <a:rPr kumimoji="1" lang="ko-KR" altLang="en-US" dirty="0" err="1"/>
                  <a:t>를</a:t>
                </a:r>
                <a:r>
                  <a:rPr kumimoji="1" lang="ko-KR" altLang="en-US" dirty="0"/>
                  <a:t> 예측하도록 훈련됩니다</a:t>
                </a:r>
                <a:r>
                  <a:rPr kumimoji="1" lang="en-US" altLang="ko-KR" dirty="0"/>
                  <a:t>.</a:t>
                </a:r>
              </a:p>
              <a:p>
                <a:r>
                  <a:rPr kumimoji="1" lang="ko-KR" altLang="en-US" dirty="0"/>
                  <a:t>훈련에 사용된 </a:t>
                </a:r>
                <a:r>
                  <a:rPr kumimoji="1" lang="en-US" altLang="ko-KR" dirty="0"/>
                  <a:t>total loss</a:t>
                </a:r>
                <a:r>
                  <a:rPr kumimoji="1" lang="ko-KR" altLang="en-US" dirty="0"/>
                  <a:t>는 </a:t>
                </a:r>
                <a:r>
                  <a:rPr kumimoji="1" lang="en-US" altLang="ko-KR" dirty="0"/>
                  <a:t>Stage 1 loss</a:t>
                </a:r>
                <a:r>
                  <a:rPr kumimoji="1" lang="ko-KR" altLang="en-US" dirty="0"/>
                  <a:t>와 </a:t>
                </a:r>
                <a:r>
                  <a:rPr kumimoji="1" lang="en-US" altLang="ko-KR" dirty="0"/>
                  <a:t>Stage 2 loss</a:t>
                </a:r>
                <a:r>
                  <a:rPr kumimoji="1" lang="ko-KR" altLang="en-US" dirty="0"/>
                  <a:t>의 </a:t>
                </a:r>
                <a:r>
                  <a:rPr kumimoji="1" lang="en-US" altLang="ko-KR" dirty="0"/>
                  <a:t>weighted sum</a:t>
                </a:r>
                <a:r>
                  <a:rPr kumimoji="1" lang="ko-KR" altLang="en-US" dirty="0" err="1"/>
                  <a:t>으로</a:t>
                </a:r>
                <a:r>
                  <a:rPr kumimoji="1" lang="ko-KR" altLang="en-US" dirty="0"/>
                  <a:t> 설정했으며</a:t>
                </a:r>
                <a:r>
                  <a:rPr kumimoji="1" lang="en-US" altLang="ko-KR" dirty="0"/>
                  <a:t>, </a:t>
                </a:r>
                <a:r>
                  <a:rPr kumimoji="1" lang="ko-KR" altLang="en-US" dirty="0"/>
                  <a:t>두 </a:t>
                </a:r>
                <a:r>
                  <a:rPr kumimoji="1" lang="en-US" altLang="ko-KR" dirty="0"/>
                  <a:t>stage</a:t>
                </a:r>
                <a:r>
                  <a:rPr kumimoji="1" lang="ko-KR" altLang="en-US" dirty="0"/>
                  <a:t>가 </a:t>
                </a:r>
                <a:r>
                  <a:rPr kumimoji="1" lang="en-US" altLang="ko-KR" dirty="0"/>
                  <a:t>end-to-end</a:t>
                </a:r>
                <a:r>
                  <a:rPr kumimoji="1" lang="ko-KR" altLang="en-US" dirty="0"/>
                  <a:t>로 훈련되도록 했습니다</a:t>
                </a:r>
                <a:r>
                  <a:rPr kumimoji="1" lang="en-US" altLang="ko-KR" dirty="0"/>
                  <a:t>.</a:t>
                </a:r>
              </a:p>
            </p:txBody>
          </p:sp>
        </mc:Fallback>
      </mc:AlternateContent>
    </p:spTree>
    <p:extLst>
      <p:ext uri="{BB962C8B-B14F-4D97-AF65-F5344CB8AC3E}">
        <p14:creationId xmlns:p14="http://schemas.microsoft.com/office/powerpoint/2010/main" val="948826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mc:AlternateContent xmlns:mc="http://schemas.openxmlformats.org/markup-compatibility/2006" xmlns:a14="http://schemas.microsoft.com/office/drawing/2010/main">
        <mc:Choice Requires="a14">
          <p:sp>
            <p:nvSpPr>
              <p:cNvPr id="242" name="Shape 242"/>
              <p:cNvSpPr>
                <a:spLocks noGrp="1"/>
              </p:cNvSpPr>
              <p:nvPr>
                <p:ph type="body" sz="quarter" idx="1"/>
              </p:nvPr>
            </p:nvSpPr>
            <p:spPr>
              <a:prstGeom prst="rect">
                <a:avLst/>
              </a:prstGeom>
            </p:spPr>
            <p:txBody>
              <a:bodyPr/>
              <a:lstStyle/>
              <a:p>
                <a:r>
                  <a:rPr kumimoji="1" lang="en-US" altLang="ko-KR" dirty="0"/>
                  <a:t>In the inference, </a:t>
                </a:r>
              </a:p>
              <a:p>
                <a:r>
                  <a:rPr kumimoji="1" lang="en-US" altLang="ko-KR" dirty="0"/>
                  <a:t>we first</a:t>
                </a:r>
                <a:r>
                  <a:rPr kumimoji="1" lang="en-US" altLang="ko-KR" baseline="0" dirty="0"/>
                  <a:t> obtain</a:t>
                </a:r>
                <a:r>
                  <a:rPr kumimoji="1" lang="en-US" altLang="ko-KR" dirty="0"/>
                  <a:t> the initial prediction </a:t>
                </a:r>
                <a14:m>
                  <m:oMath xmlns:m="http://schemas.openxmlformats.org/officeDocument/2006/math">
                    <m:sSub>
                      <m:sSubPr>
                        <m:ctrlPr>
                          <a:rPr kumimoji="1" lang="en-US" altLang="ko-KR" sz="1200" b="0" i="1" smtClean="0">
                            <a:latin typeface="Cambria Math" panose="02040503050406030204" pitchFamily="18" charset="0"/>
                          </a:rPr>
                        </m:ctrlPr>
                      </m:sSubPr>
                      <m:e>
                        <m:r>
                          <a:rPr kumimoji="1" lang="en-US" altLang="ko-KR" sz="1200" b="0" i="1" smtClean="0">
                            <a:latin typeface="Cambria Math" panose="02040503050406030204" pitchFamily="18" charset="0"/>
                          </a:rPr>
                          <m:t>𝐷</m:t>
                        </m:r>
                      </m:e>
                      <m:sub>
                        <m:r>
                          <a:rPr kumimoji="1" lang="en-US" altLang="ko-KR" sz="1200" b="0" i="1" smtClean="0">
                            <a:latin typeface="Cambria Math" panose="02040503050406030204" pitchFamily="18" charset="0"/>
                            <a:ea typeface="Cambria Math" panose="02040503050406030204" pitchFamily="18" charset="0"/>
                          </a:rPr>
                          <m:t>𝜃</m:t>
                        </m:r>
                      </m:sub>
                    </m:sSub>
                    <m:r>
                      <a:rPr kumimoji="1" lang="en-US" altLang="ko-KR" sz="1200" b="0" i="0" smtClean="0">
                        <a:latin typeface="Cambria Math" panose="02040503050406030204" pitchFamily="18" charset="0"/>
                      </a:rPr>
                      <m:t>(</m:t>
                    </m:r>
                    <m:r>
                      <a:rPr kumimoji="1" lang="en-US" altLang="ko-KR" sz="1200" b="1" i="0" smtClean="0">
                        <a:latin typeface="Cambria Math" panose="02040503050406030204" pitchFamily="18" charset="0"/>
                      </a:rPr>
                      <m:t>𝐲</m:t>
                    </m:r>
                    <m:r>
                      <a:rPr kumimoji="1" lang="en-US" altLang="ko-KR" sz="1200" b="1" i="0" smtClean="0">
                        <a:latin typeface="Cambria Math" panose="02040503050406030204" pitchFamily="18" charset="0"/>
                      </a:rPr>
                      <m:t>, </m:t>
                    </m:r>
                    <m:r>
                      <a:rPr kumimoji="1" lang="en-US" altLang="ko-KR" sz="1200" b="1" i="0" smtClean="0">
                        <a:latin typeface="Cambria Math" panose="02040503050406030204" pitchFamily="18" charset="0"/>
                      </a:rPr>
                      <m:t>𝐯</m:t>
                    </m:r>
                    <m:r>
                      <a:rPr kumimoji="1" lang="en-US" altLang="ko-KR" sz="1200" b="1" i="0" smtClean="0">
                        <a:latin typeface="Cambria Math" panose="02040503050406030204" pitchFamily="18" charset="0"/>
                      </a:rPr>
                      <m:t>)</m:t>
                    </m:r>
                  </m:oMath>
                </a14:m>
                <a:r>
                  <a:rPr lang="en-US" altLang="ko-KR" sz="1200" dirty="0"/>
                  <a:t> from the stage 1.</a:t>
                </a:r>
                <a:endParaRPr kumimoji="1" lang="en-US" altLang="ko-KR" dirty="0"/>
              </a:p>
              <a:p>
                <a:r>
                  <a:rPr kumimoji="1" lang="en-US" altLang="ko-KR" dirty="0"/>
                  <a:t>Then, we sample </a:t>
                </a:r>
                <a14:m>
                  <m:oMath xmlns:m="http://schemas.openxmlformats.org/officeDocument/2006/math">
                    <m:sSub>
                      <m:sSubPr>
                        <m:ctrlPr>
                          <a:rPr lang="en-US" altLang="ko-KR" sz="1200" i="1" smtClean="0">
                            <a:latin typeface="Cambria Math" panose="02040503050406030204" pitchFamily="18" charset="0"/>
                          </a:rPr>
                        </m:ctrlPr>
                      </m:sSubPr>
                      <m:e>
                        <m:r>
                          <a:rPr lang="en-US" altLang="ko-KR" sz="1200" b="1" i="0" smtClean="0">
                            <a:latin typeface="Cambria Math" panose="02040503050406030204" pitchFamily="18" charset="0"/>
                          </a:rPr>
                          <m:t>𝐱</m:t>
                        </m:r>
                      </m:e>
                      <m:sub>
                        <m:r>
                          <a:rPr lang="en-US" altLang="ko-KR" sz="1200" b="0" i="1" smtClean="0">
                            <a:latin typeface="Cambria Math" panose="02040503050406030204" pitchFamily="18" charset="0"/>
                          </a:rPr>
                          <m:t>𝑇</m:t>
                        </m:r>
                      </m:sub>
                    </m:sSub>
                  </m:oMath>
                </a14:m>
                <a:r>
                  <a:rPr lang="en-US" altLang="ko-KR" sz="1200" dirty="0"/>
                  <a:t> from the</a:t>
                </a:r>
                <a:r>
                  <a:rPr lang="en-US" altLang="ko-KR" sz="1200" baseline="0" dirty="0"/>
                  <a:t> Gaussian distribution centered at the initial prediction</a:t>
                </a:r>
                <a:r>
                  <a:rPr kumimoji="1" lang="en-US" altLang="ko-KR" sz="1200" baseline="0" dirty="0"/>
                  <a:t>,</a:t>
                </a:r>
              </a:p>
              <a:p>
                <a:r>
                  <a:rPr kumimoji="1" lang="en-US" altLang="ko-KR" sz="1200" baseline="0" dirty="0"/>
                  <a:t>and concatenate it with the condition </a:t>
                </a:r>
                <a14:m>
                  <m:oMath xmlns:m="http://schemas.openxmlformats.org/officeDocument/2006/math">
                    <m:sSub>
                      <m:sSubPr>
                        <m:ctrlPr>
                          <a:rPr kumimoji="1" lang="en-US" altLang="ko-KR" sz="1200" b="0" i="1" smtClean="0">
                            <a:latin typeface="Cambria Math" panose="02040503050406030204" pitchFamily="18" charset="0"/>
                          </a:rPr>
                        </m:ctrlPr>
                      </m:sSubPr>
                      <m:e>
                        <m:r>
                          <a:rPr kumimoji="1" lang="en-US" altLang="ko-KR" sz="1200" b="0" i="1" smtClean="0">
                            <a:latin typeface="Cambria Math" panose="02040503050406030204" pitchFamily="18" charset="0"/>
                          </a:rPr>
                          <m:t>𝐷</m:t>
                        </m:r>
                      </m:e>
                      <m:sub>
                        <m:r>
                          <a:rPr kumimoji="1" lang="en-US" altLang="ko-KR" sz="1200" b="0" i="1" smtClean="0">
                            <a:latin typeface="Cambria Math" panose="02040503050406030204" pitchFamily="18" charset="0"/>
                            <a:ea typeface="Cambria Math" panose="02040503050406030204" pitchFamily="18" charset="0"/>
                          </a:rPr>
                          <m:t>𝜃</m:t>
                        </m:r>
                      </m:sub>
                    </m:sSub>
                    <m:r>
                      <a:rPr kumimoji="1" lang="en-US" altLang="ko-KR" sz="1200" b="0" i="0" smtClean="0">
                        <a:latin typeface="Cambria Math" panose="02040503050406030204" pitchFamily="18" charset="0"/>
                      </a:rPr>
                      <m:t>(</m:t>
                    </m:r>
                    <m:r>
                      <a:rPr kumimoji="1" lang="en-US" altLang="ko-KR" sz="1200" b="1" i="0" smtClean="0">
                        <a:latin typeface="Cambria Math" panose="02040503050406030204" pitchFamily="18" charset="0"/>
                      </a:rPr>
                      <m:t>𝐲</m:t>
                    </m:r>
                    <m:r>
                      <a:rPr kumimoji="1" lang="en-US" altLang="ko-KR" sz="1200" b="1" i="0" smtClean="0">
                        <a:latin typeface="Cambria Math" panose="02040503050406030204" pitchFamily="18" charset="0"/>
                      </a:rPr>
                      <m:t>, </m:t>
                    </m:r>
                    <m:r>
                      <a:rPr kumimoji="1" lang="en-US" altLang="ko-KR" sz="1200" b="1" i="0" smtClean="0">
                        <a:latin typeface="Cambria Math" panose="02040503050406030204" pitchFamily="18" charset="0"/>
                      </a:rPr>
                      <m:t>𝐯</m:t>
                    </m:r>
                    <m:r>
                      <a:rPr kumimoji="1" lang="en-US" altLang="ko-KR" sz="1200" b="1" i="0" smtClean="0">
                        <a:latin typeface="Cambria Math" panose="02040503050406030204" pitchFamily="18" charset="0"/>
                      </a:rPr>
                      <m:t>)</m:t>
                    </m:r>
                  </m:oMath>
                </a14:m>
                <a:r>
                  <a:rPr kumimoji="1" lang="en-US" altLang="ko-KR" dirty="0"/>
                  <a:t>.</a:t>
                </a:r>
              </a:p>
              <a:p>
                <a:r>
                  <a:rPr kumimoji="1" lang="en-US" altLang="ko-KR" dirty="0"/>
                  <a:t>Starting from </a:t>
                </a:r>
                <a14:m>
                  <m:oMath xmlns:m="http://schemas.openxmlformats.org/officeDocument/2006/math">
                    <m:sSub>
                      <m:sSubPr>
                        <m:ctrlPr>
                          <a:rPr lang="en-US" altLang="ko-KR" sz="1200" i="1" smtClean="0">
                            <a:latin typeface="Cambria Math" panose="02040503050406030204" pitchFamily="18" charset="0"/>
                          </a:rPr>
                        </m:ctrlPr>
                      </m:sSubPr>
                      <m:e>
                        <m:r>
                          <a:rPr lang="en-US" altLang="ko-KR" sz="1200" b="1" i="0" smtClean="0">
                            <a:latin typeface="Cambria Math" panose="02040503050406030204" pitchFamily="18" charset="0"/>
                          </a:rPr>
                          <m:t>𝐱</m:t>
                        </m:r>
                      </m:e>
                      <m:sub>
                        <m:r>
                          <a:rPr lang="en-US" altLang="ko-KR" sz="1200" b="0" i="1" smtClean="0">
                            <a:latin typeface="Cambria Math" panose="02040503050406030204" pitchFamily="18" charset="0"/>
                          </a:rPr>
                          <m:t>𝑇</m:t>
                        </m:r>
                      </m:sub>
                    </m:sSub>
                  </m:oMath>
                </a14:m>
                <a:r>
                  <a:rPr kumimoji="1" lang="en-US" altLang="ko-KR" dirty="0"/>
                  <a:t>, we repeat the reverse-diffusion process for N times, which is the number of diffusion steps.</a:t>
                </a:r>
              </a:p>
              <a:p>
                <a:r>
                  <a:rPr kumimoji="1" lang="en-US" altLang="ko-KR" dirty="0"/>
                  <a:t>Then we can obtain the final output, x hat.</a:t>
                </a:r>
              </a:p>
              <a:p>
                <a:r>
                  <a:rPr kumimoji="1" lang="en-US" altLang="ko-KR" dirty="0"/>
                  <a:t>N was set to 30 in our evaluation.</a:t>
                </a:r>
              </a:p>
              <a:p>
                <a:endParaRPr dirty="0"/>
              </a:p>
            </p:txBody>
          </p:sp>
        </mc:Choice>
        <mc:Fallback xmlns="">
          <p:sp>
            <p:nvSpPr>
              <p:cNvPr id="242" name="Shape 242"/>
              <p:cNvSpPr>
                <a:spLocks noGrp="1"/>
              </p:cNvSpPr>
              <p:nvPr>
                <p:ph type="body" sz="quarter" idx="1"/>
              </p:nvPr>
            </p:nvSpPr>
            <p:spPr>
              <a:prstGeom prst="rect">
                <a:avLst/>
              </a:prstGeom>
            </p:spPr>
            <p:txBody>
              <a:bodyPr/>
              <a:lstStyle/>
              <a:p>
                <a:r>
                  <a:rPr kumimoji="1" lang="en-US" altLang="ko-KR" dirty="0"/>
                  <a:t>Inference </a:t>
                </a:r>
                <a:r>
                  <a:rPr kumimoji="1" lang="ko-KR" altLang="en-US" dirty="0"/>
                  <a:t>시에는 </a:t>
                </a:r>
                <a:endParaRPr kumimoji="1" lang="en-US" altLang="ko-KR" dirty="0"/>
              </a:p>
              <a:p>
                <a:r>
                  <a:rPr kumimoji="1" lang="en-US" altLang="ko-KR" dirty="0"/>
                  <a:t>1) </a:t>
                </a:r>
                <a:r>
                  <a:rPr kumimoji="1" lang="ko-KR" altLang="en-US" dirty="0"/>
                  <a:t>먼저 </a:t>
                </a:r>
                <a:r>
                  <a:rPr kumimoji="1" lang="en-US" altLang="ko-KR" dirty="0"/>
                  <a:t>Stage 1</a:t>
                </a:r>
                <a:r>
                  <a:rPr kumimoji="1" lang="ko-KR" altLang="en-US" dirty="0" err="1"/>
                  <a:t>으로부터</a:t>
                </a:r>
                <a:r>
                  <a:rPr kumimoji="1" lang="ko-KR" altLang="en-US" dirty="0"/>
                  <a:t> </a:t>
                </a:r>
                <a:r>
                  <a:rPr kumimoji="1" lang="en-US" altLang="ko-KR" sz="1200" b="0" i="0">
                    <a:latin typeface="Cambria Math" panose="02040503050406030204" pitchFamily="18" charset="0"/>
                  </a:rPr>
                  <a:t>𝐷_</a:t>
                </a:r>
                <a:r>
                  <a:rPr kumimoji="1" lang="en-US" altLang="ko-KR" sz="1200" b="0" i="0">
                    <a:latin typeface="Cambria Math" panose="02040503050406030204" pitchFamily="18" charset="0"/>
                    <a:ea typeface="Cambria Math" panose="02040503050406030204" pitchFamily="18" charset="0"/>
                  </a:rPr>
                  <a:t>𝜃 </a:t>
                </a:r>
                <a:r>
                  <a:rPr kumimoji="1" lang="en-US" altLang="ko-KR" sz="1200" b="0" i="0">
                    <a:latin typeface="Cambria Math" panose="02040503050406030204" pitchFamily="18" charset="0"/>
                  </a:rPr>
                  <a:t>(</a:t>
                </a:r>
                <a:r>
                  <a:rPr kumimoji="1" lang="en-US" altLang="ko-KR" sz="1200" b="1" i="0">
                    <a:latin typeface="Cambria Math" panose="02040503050406030204" pitchFamily="18" charset="0"/>
                  </a:rPr>
                  <a:t>𝐲, 𝐯)</a:t>
                </a:r>
                <a:r>
                  <a:rPr kumimoji="1" lang="ko-KR" altLang="en-US" dirty="0" err="1"/>
                  <a:t>를</a:t>
                </a:r>
                <a:r>
                  <a:rPr kumimoji="1" lang="ko-KR" altLang="en-US" dirty="0"/>
                  <a:t> 얻고</a:t>
                </a:r>
                <a:r>
                  <a:rPr kumimoji="1" lang="en-US" altLang="ko-K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ea typeface="Cambria Math" panose="02040503050406030204" pitchFamily="18" charset="0"/>
                  </a:rPr>
                  <a:t>2) </a:t>
                </a:r>
                <a:r>
                  <a:rPr lang="en-US" altLang="ko-KR" sz="1200" i="0">
                    <a:latin typeface="Cambria Math" panose="02040503050406030204" pitchFamily="18" charset="0"/>
                    <a:ea typeface="Cambria Math" panose="02040503050406030204" pitchFamily="18" charset="0"/>
                  </a:rPr>
                  <a:t>𝒩</a:t>
                </a:r>
                <a:r>
                  <a:rPr lang="en-US" altLang="ko-KR" sz="1200" b="0" i="0">
                    <a:latin typeface="Cambria Math" panose="02040503050406030204" pitchFamily="18" charset="0"/>
                    <a:ea typeface="Cambria Math" panose="02040503050406030204" pitchFamily="18" charset="0"/>
                  </a:rPr>
                  <a:t>(𝜇_𝑇, 𝜎_𝑇^2</a:t>
                </a:r>
                <a:r>
                  <a:rPr lang="en-US" altLang="ko-KR" sz="1200" b="1" i="0">
                    <a:latin typeface="Cambria Math" panose="02040503050406030204" pitchFamily="18" charset="0"/>
                    <a:ea typeface="Cambria Math" panose="02040503050406030204" pitchFamily="18" charset="0"/>
                  </a:rPr>
                  <a:t>  𝐈</a:t>
                </a:r>
                <a:r>
                  <a:rPr lang="en-US" altLang="ko-KR" sz="1200" b="0" i="0">
                    <a:latin typeface="Cambria Math" panose="02040503050406030204" pitchFamily="18" charset="0"/>
                    <a:ea typeface="Cambria Math" panose="02040503050406030204" pitchFamily="18" charset="0"/>
                  </a:rPr>
                  <a:t>)</a:t>
                </a:r>
                <a:r>
                  <a:rPr lang="ko-KR" altLang="en-US" sz="1200" dirty="0"/>
                  <a:t>로부터 </a:t>
                </a:r>
                <a:r>
                  <a:rPr lang="en-US" altLang="ko-KR" sz="1200" b="1" i="0">
                    <a:latin typeface="Cambria Math" panose="02040503050406030204" pitchFamily="18" charset="0"/>
                  </a:rPr>
                  <a:t>𝐱_</a:t>
                </a:r>
                <a:r>
                  <a:rPr lang="en-US" altLang="ko-KR" sz="1200" b="0" i="0">
                    <a:latin typeface="Cambria Math" panose="02040503050406030204" pitchFamily="18" charset="0"/>
                  </a:rPr>
                  <a:t>𝑇</a:t>
                </a:r>
                <a:r>
                  <a:rPr lang="en-US" altLang="ko-KR" sz="1200" dirty="0"/>
                  <a:t> </a:t>
                </a:r>
                <a:r>
                  <a:rPr lang="ko-KR" altLang="en-US" sz="1200" dirty="0" err="1"/>
                  <a:t>를</a:t>
                </a:r>
                <a:r>
                  <a:rPr lang="ko-KR" altLang="en-US" sz="1200" dirty="0"/>
                  <a:t> 샘플링한 후</a:t>
                </a:r>
                <a:endParaRPr kumimoji="1" lang="en-US" altLang="ko-KR" dirty="0"/>
              </a:p>
              <a:p>
                <a:r>
                  <a:rPr kumimoji="1" lang="en-US" altLang="ko-KR" dirty="0"/>
                  <a:t>3) diffusion step </a:t>
                </a:r>
                <a:r>
                  <a:rPr kumimoji="1" lang="ko-KR" altLang="en-US" dirty="0"/>
                  <a:t>수만큼 </a:t>
                </a:r>
                <a:r>
                  <a:rPr kumimoji="1" lang="en-US" altLang="ko-KR" sz="1200" b="0" i="0">
                    <a:latin typeface="Cambria Math" panose="02040503050406030204" pitchFamily="18" charset="0"/>
                    <a:ea typeface="+mj-ea"/>
                  </a:rPr>
                  <a:t>𝐺_∅</a:t>
                </a:r>
                <a:r>
                  <a:rPr kumimoji="1" lang="ko-KR" altLang="en-US" dirty="0" err="1"/>
                  <a:t>를</a:t>
                </a:r>
                <a:r>
                  <a:rPr kumimoji="1" lang="ko-KR" altLang="en-US" dirty="0"/>
                  <a:t> 반복적으로 거치며 최종 </a:t>
                </a:r>
                <a:r>
                  <a:rPr kumimoji="1" lang="en-US" altLang="ko-KR" dirty="0"/>
                  <a:t>output</a:t>
                </a:r>
                <a:r>
                  <a:rPr kumimoji="1" lang="ko-KR" altLang="en-US" dirty="0"/>
                  <a:t>인 </a:t>
                </a:r>
                <a:r>
                  <a:rPr lang="en-US" altLang="ko-KR" sz="1200" b="1" i="0">
                    <a:latin typeface="Cambria Math" panose="02040503050406030204" pitchFamily="18" charset="0"/>
                    <a:ea typeface="Cambria Math" panose="02040503050406030204" pitchFamily="18" charset="0"/>
                  </a:rPr>
                  <a:t>𝐱 ̂</a:t>
                </a:r>
                <a:r>
                  <a:rPr kumimoji="1" lang="en-US" altLang="ko-KR" dirty="0"/>
                  <a:t> </a:t>
                </a:r>
                <a:r>
                  <a:rPr kumimoji="1" lang="ko-KR" altLang="en-US" dirty="0"/>
                  <a:t>을 얻게 됩니다</a:t>
                </a:r>
                <a:r>
                  <a:rPr kumimoji="1" lang="en-US" altLang="ko-KR" dirty="0"/>
                  <a:t>.</a:t>
                </a:r>
              </a:p>
              <a:p>
                <a:r>
                  <a:rPr kumimoji="1" lang="ko-KR" altLang="en-US" dirty="0"/>
                  <a:t>저희가 사용한 </a:t>
                </a:r>
                <a:r>
                  <a:rPr kumimoji="1" lang="en-US" altLang="ko-KR" dirty="0"/>
                  <a:t>diffusion step </a:t>
                </a:r>
                <a:r>
                  <a:rPr kumimoji="1" lang="ko-KR" altLang="en-US" dirty="0"/>
                  <a:t>개수는 </a:t>
                </a:r>
                <a:r>
                  <a:rPr kumimoji="1" lang="en-US" altLang="ko-KR" dirty="0"/>
                  <a:t>30</a:t>
                </a:r>
                <a:r>
                  <a:rPr kumimoji="1" lang="ko-KR" altLang="en-US" dirty="0"/>
                  <a:t>이었습니다</a:t>
                </a:r>
                <a:r>
                  <a:rPr kumimoji="1" lang="en-US" altLang="ko-KR" dirty="0"/>
                  <a:t>.</a:t>
                </a:r>
              </a:p>
              <a:p>
                <a:endParaRPr dirty="0"/>
              </a:p>
            </p:txBody>
          </p:sp>
        </mc:Fallback>
      </mc:AlternateContent>
    </p:spTree>
    <p:extLst>
      <p:ext uri="{BB962C8B-B14F-4D97-AF65-F5344CB8AC3E}">
        <p14:creationId xmlns:p14="http://schemas.microsoft.com/office/powerpoint/2010/main" val="1328769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rPr lang="en-US" altLang="ko-KR" dirty="0"/>
              <a:t>The detail of the experimental setup is as follows.</a:t>
            </a:r>
          </a:p>
          <a:p>
            <a:r>
              <a:rPr lang="en-US" altLang="ko-KR" dirty="0"/>
              <a:t>We trained our model on VoxCeleb2 for 30 epochs.</a:t>
            </a:r>
          </a:p>
          <a:p>
            <a:r>
              <a:rPr lang="en-US" altLang="ko-KR" dirty="0"/>
              <a:t>For the evaluation, we tested on LRS3 test set along with the VoxCeleb2, to demonstrate robustness of our model on cross-dataset evaluation.</a:t>
            </a:r>
          </a:p>
          <a:p>
            <a:endParaRPr lang="en-US" altLang="ko-KR" dirty="0"/>
          </a:p>
          <a:p>
            <a:r>
              <a:rPr lang="en-US" altLang="ko-KR" dirty="0"/>
              <a:t>We’ve conducted objective evaluation using three metrics, and subjective M.O.S. evaluation</a:t>
            </a:r>
          </a:p>
          <a:p>
            <a:br>
              <a:rPr lang="en" altLang="ko-KR" dirty="0"/>
            </a:br>
            <a:r>
              <a:rPr lang="en-US" altLang="ko-KR" b="0" i="0" dirty="0">
                <a:solidFill>
                  <a:srgbClr val="000000"/>
                </a:solidFill>
                <a:effectLst/>
                <a:latin typeface="noto"/>
              </a:rPr>
              <a:t>W</a:t>
            </a:r>
            <a:r>
              <a:rPr lang="en" altLang="ko-KR" b="0" i="0" dirty="0">
                <a:solidFill>
                  <a:srgbClr val="000000"/>
                </a:solidFill>
                <a:effectLst/>
                <a:latin typeface="noto"/>
              </a:rPr>
              <a:t>e compared it with other baseline  models. </a:t>
            </a:r>
          </a:p>
          <a:p>
            <a:r>
              <a:rPr lang="en" altLang="ko-KR" b="0" i="0" dirty="0">
                <a:solidFill>
                  <a:srgbClr val="000000"/>
                </a:solidFill>
                <a:effectLst/>
                <a:latin typeface="noto"/>
              </a:rPr>
              <a:t>First, </a:t>
            </a:r>
            <a:r>
              <a:rPr lang="en" altLang="ko-KR" b="0" i="0" dirty="0" err="1">
                <a:solidFill>
                  <a:srgbClr val="000000"/>
                </a:solidFill>
                <a:effectLst/>
                <a:latin typeface="noto"/>
              </a:rPr>
              <a:t>DiffSep</a:t>
            </a:r>
            <a:r>
              <a:rPr lang="en" altLang="ko-KR" b="0" i="0" dirty="0">
                <a:solidFill>
                  <a:srgbClr val="000000"/>
                </a:solidFill>
                <a:effectLst/>
                <a:latin typeface="noto"/>
              </a:rPr>
              <a:t> is an </a:t>
            </a:r>
            <a:r>
              <a:rPr lang="en-US" altLang="ko-KR" sz="1200" dirty="0">
                <a:latin typeface="Seravek" panose="020B0503040000020004" pitchFamily="34" charset="0"/>
              </a:rPr>
              <a:t>Audio-only diffusion-based SS model, and the </a:t>
            </a:r>
            <a:r>
              <a:rPr lang="en-US" altLang="ko-KR" sz="1200" dirty="0" err="1">
                <a:latin typeface="Seravek" panose="020B0503040000020004" pitchFamily="34" charset="0"/>
              </a:rPr>
              <a:t>VisualVoice</a:t>
            </a:r>
            <a:r>
              <a:rPr lang="en-US" altLang="ko-KR" sz="1200" dirty="0">
                <a:latin typeface="Seravek" panose="020B0503040000020004" pitchFamily="34" charset="0"/>
              </a:rPr>
              <a:t> is audio-visual NON-diffusion model.</a:t>
            </a:r>
          </a:p>
          <a:p>
            <a:r>
              <a:rPr lang="en-US" altLang="ko-KR" sz="1200" dirty="0">
                <a:latin typeface="Seravek" panose="020B0503040000020004" pitchFamily="34" charset="0"/>
              </a:rPr>
              <a:t>By comparing with these models, we could see the benefit of using visual modality and diffusion models.</a:t>
            </a:r>
            <a:br>
              <a:rPr lang="en" altLang="ko-KR" dirty="0"/>
            </a:br>
            <a:endParaRPr lang="en" altLang="ko-KR" dirty="0"/>
          </a:p>
          <a:p>
            <a:endParaRPr lang="en" altLang="ko-KR" b="0" i="0" dirty="0">
              <a:solidFill>
                <a:srgbClr val="000000"/>
              </a:solidFill>
              <a:effectLst/>
              <a:latin typeface="noto"/>
            </a:endParaRPr>
          </a:p>
          <a:p>
            <a:endParaRPr lang="en" altLang="ko-KR" b="0" i="0" dirty="0">
              <a:solidFill>
                <a:srgbClr val="000000"/>
              </a:solidFill>
              <a:effectLst/>
              <a:latin typeface="noto"/>
            </a:endParaRPr>
          </a:p>
          <a:p>
            <a:endParaRPr lang="en-US" altLang="ko-KR" dirty="0"/>
          </a:p>
          <a:p>
            <a:endParaRPr dirty="0"/>
          </a:p>
        </p:txBody>
      </p:sp>
    </p:spTree>
    <p:extLst>
      <p:ext uri="{BB962C8B-B14F-4D97-AF65-F5344CB8AC3E}">
        <p14:creationId xmlns:p14="http://schemas.microsoft.com/office/powerpoint/2010/main" val="267323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t>First I will show you the results of the objective evaluation on VoxCeleb2. The result of our model is in yellow.</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t>By comparing the PESQ metrics of the three models, two diffusion-based models got higher scores than the non-diffusion-based approach.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t>And by comparing the ESTOI and SI-SDR metrics, two audio-visual models have acquired higher scores than the audio-only approach.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t>This result tells us that our model, </a:t>
            </a:r>
            <a:r>
              <a:rPr lang="en-US" altLang="ko-KR" sz="1200" dirty="0" err="1"/>
              <a:t>AVDiffuSS</a:t>
            </a:r>
            <a:r>
              <a:rPr lang="en-US" altLang="ko-KR" sz="1200" dirty="0"/>
              <a:t> benefits both from using visual information and the diffusion-based approach. </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dirty="0"/>
          </a:p>
          <a:p>
            <a:endParaRPr kumimoji="1" lang="ko-KR" altLang="en-US" sz="1200" dirty="0"/>
          </a:p>
        </p:txBody>
      </p:sp>
      <p:sp>
        <p:nvSpPr>
          <p:cNvPr id="4" name="슬라이드 번호 개체 틀 3"/>
          <p:cNvSpPr>
            <a:spLocks noGrp="1"/>
          </p:cNvSpPr>
          <p:nvPr>
            <p:ph type="sldNum" sz="quarter" idx="5"/>
          </p:nvPr>
        </p:nvSpPr>
        <p:spPr/>
        <p:txBody>
          <a:bodyPr/>
          <a:lstStyle/>
          <a:p>
            <a:fld id="{CD6A03E4-225D-2046-8B81-6849FF44A002}" type="slidenum">
              <a:rPr kumimoji="1" lang="ko-KR" altLang="en-US" smtClean="0"/>
              <a:t>19</a:t>
            </a:fld>
            <a:endParaRPr kumimoji="1" lang="ko-KR" altLang="en-US"/>
          </a:p>
        </p:txBody>
      </p:sp>
    </p:spTree>
    <p:extLst>
      <p:ext uri="{BB962C8B-B14F-4D97-AF65-F5344CB8AC3E}">
        <p14:creationId xmlns:p14="http://schemas.microsoft.com/office/powerpoint/2010/main" val="313067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kumimoji="1" lang="en-US" altLang="ko-KR" dirty="0"/>
              <a:t>Let me briefly overview our work, </a:t>
            </a:r>
            <a:r>
              <a:rPr kumimoji="1" lang="en-US" altLang="ko-KR" dirty="0" err="1"/>
              <a:t>AVDiffuSS</a:t>
            </a:r>
            <a:r>
              <a:rPr kumimoji="1" lang="en-US" altLang="ko-KR" dirty="0"/>
              <a:t>.</a:t>
            </a:r>
          </a:p>
          <a:p>
            <a:r>
              <a:rPr kumimoji="1" lang="en-US" altLang="ko-KR" dirty="0"/>
              <a:t>This is an audio-visual speech separation model. It means that the model uses visual information along with the speech, such as speaker’s face or lip movements.</a:t>
            </a:r>
          </a:p>
        </p:txBody>
      </p:sp>
      <p:sp>
        <p:nvSpPr>
          <p:cNvPr id="4" name="슬라이드 번호 개체 틀 3"/>
          <p:cNvSpPr>
            <a:spLocks noGrp="1"/>
          </p:cNvSpPr>
          <p:nvPr>
            <p:ph type="sldNum" sz="quarter" idx="5"/>
          </p:nvPr>
        </p:nvSpPr>
        <p:spPr/>
        <p:txBody>
          <a:bodyPr/>
          <a:lstStyle/>
          <a:p>
            <a:fld id="{CD6A03E4-225D-2046-8B81-6849FF44A002}" type="slidenum">
              <a:rPr kumimoji="1" lang="ko-KR" altLang="en-US" smtClean="0"/>
              <a:t>2</a:t>
            </a:fld>
            <a:endParaRPr kumimoji="1" lang="ko-KR" altLang="en-US"/>
          </a:p>
        </p:txBody>
      </p:sp>
    </p:spTree>
    <p:extLst>
      <p:ext uri="{BB962C8B-B14F-4D97-AF65-F5344CB8AC3E}">
        <p14:creationId xmlns:p14="http://schemas.microsoft.com/office/powerpoint/2010/main" val="191864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kumimoji="1" lang="en-US" altLang="ko-KR" dirty="0"/>
              <a:t>For the second objective evaluation, every model was trained on VoxCeleb2 and evaluated on LRS3.</a:t>
            </a:r>
          </a:p>
          <a:p>
            <a:endParaRPr kumimoji="1" lang="en-US" altLang="ko-KR" dirty="0"/>
          </a:p>
          <a:p>
            <a:r>
              <a:rPr kumimoji="1" lang="en-US" altLang="ko-KR" dirty="0"/>
              <a:t>The yellow bar in the graphs, which are the result of </a:t>
            </a:r>
            <a:r>
              <a:rPr kumimoji="1" lang="en-US" altLang="ko-KR" dirty="0" err="1"/>
              <a:t>AVDiffuSS</a:t>
            </a:r>
            <a:r>
              <a:rPr kumimoji="1" lang="en-US" altLang="ko-KR" dirty="0"/>
              <a:t>, shows the highest performance for all metrics.</a:t>
            </a:r>
          </a:p>
          <a:p>
            <a:r>
              <a:rPr kumimoji="1" lang="en-US" altLang="ko-KR" dirty="0"/>
              <a:t>So our model has the capability to be applied for one-shot speech separation scenario.</a:t>
            </a:r>
            <a:endParaRPr kumimoji="1" lang="ko-KR" altLang="en-US" dirty="0"/>
          </a:p>
        </p:txBody>
      </p:sp>
      <p:sp>
        <p:nvSpPr>
          <p:cNvPr id="4" name="슬라이드 번호 개체 틀 3"/>
          <p:cNvSpPr>
            <a:spLocks noGrp="1"/>
          </p:cNvSpPr>
          <p:nvPr>
            <p:ph type="sldNum" sz="quarter" idx="5"/>
          </p:nvPr>
        </p:nvSpPr>
        <p:spPr/>
        <p:txBody>
          <a:bodyPr/>
          <a:lstStyle/>
          <a:p>
            <a:fld id="{CD6A03E4-225D-2046-8B81-6849FF44A002}" type="slidenum">
              <a:rPr kumimoji="1" lang="ko-KR" altLang="en-US" smtClean="0"/>
              <a:t>20</a:t>
            </a:fld>
            <a:endParaRPr kumimoji="1" lang="ko-KR" altLang="en-US"/>
          </a:p>
        </p:txBody>
      </p:sp>
    </p:spTree>
    <p:extLst>
      <p:ext uri="{BB962C8B-B14F-4D97-AF65-F5344CB8AC3E}">
        <p14:creationId xmlns:p14="http://schemas.microsoft.com/office/powerpoint/2010/main" val="2526563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t>For the subjective evaluation, we conducted MOS.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t>The criteria were audio quality relative to the corresponding ground truth speech, and the degree of separation.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t>Our model could achieve the highest score among the three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dirty="0"/>
          </a:p>
        </p:txBody>
      </p:sp>
    </p:spTree>
    <p:extLst>
      <p:ext uri="{BB962C8B-B14F-4D97-AF65-F5344CB8AC3E}">
        <p14:creationId xmlns:p14="http://schemas.microsoft.com/office/powerpoint/2010/main" val="4150489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rPr lang="en-US" altLang="ko-KR" dirty="0"/>
              <a:t>Now, you might wonder whether the cross-attention modules were actually effective or not.</a:t>
            </a:r>
          </a:p>
          <a:p>
            <a:r>
              <a:rPr lang="en-US" altLang="ko-KR" dirty="0"/>
              <a:t>So we conducted ablation on U-net feature resolution choices for cross-attention.</a:t>
            </a:r>
          </a:p>
          <a:p>
            <a:r>
              <a:rPr lang="en-US" altLang="ko-KR" dirty="0"/>
              <a:t>We selectively applied them according to the feature resolutions of the U-net layers shown in the left figure..</a:t>
            </a:r>
          </a:p>
          <a:p>
            <a:endParaRPr lang="en-US" altLang="ko-KR" dirty="0"/>
          </a:p>
          <a:p>
            <a:r>
              <a:rPr lang="en-US" altLang="ko-KR" dirty="0"/>
              <a:t>The results suggest that the more the cross-attention modules are applied in the model, the better the performance gets. </a:t>
            </a:r>
          </a:p>
          <a:p>
            <a:r>
              <a:rPr lang="en-US" altLang="ko-KR" dirty="0"/>
              <a:t>So it has shown that our cross-attention module was helping speech separation.</a:t>
            </a:r>
          </a:p>
        </p:txBody>
      </p:sp>
    </p:spTree>
    <p:extLst>
      <p:ext uri="{BB962C8B-B14F-4D97-AF65-F5344CB8AC3E}">
        <p14:creationId xmlns:p14="http://schemas.microsoft.com/office/powerpoint/2010/main" val="951530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rPr lang="en-US" altLang="ko-KR" dirty="0"/>
              <a:t>This is the demo video of our model, using the real-world video with overlapping speech.</a:t>
            </a:r>
          </a:p>
          <a:p>
            <a:endParaRPr lang="en-US" altLang="ko-KR" dirty="0"/>
          </a:p>
          <a:p>
            <a:r>
              <a:rPr lang="en-US" altLang="ko-KR" dirty="0"/>
              <a:t>So you can see that our model also works well in real-world scenarios.</a:t>
            </a:r>
          </a:p>
          <a:p>
            <a:endParaRPr lang="en-US" altLang="ko-KR" dirty="0"/>
          </a:p>
          <a:p>
            <a:endParaRPr lang="en-US" altLang="ko-KR" dirty="0"/>
          </a:p>
        </p:txBody>
      </p:sp>
    </p:spTree>
    <p:extLst>
      <p:ext uri="{BB962C8B-B14F-4D97-AF65-F5344CB8AC3E}">
        <p14:creationId xmlns:p14="http://schemas.microsoft.com/office/powerpoint/2010/main" val="3470006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kumimoji="1" lang="en-US" altLang="ko-KR" dirty="0"/>
              <a:t>So this is the conclusion of today’s presentation.</a:t>
            </a:r>
          </a:p>
          <a:p>
            <a:endParaRPr kumimoji="1" lang="en-US" altLang="ko-KR" dirty="0"/>
          </a:p>
          <a:p>
            <a:r>
              <a:rPr kumimoji="1" lang="en-US" altLang="ko-KR" dirty="0"/>
              <a:t>Our model was audio-visual speech separation based on diffusion model.</a:t>
            </a:r>
          </a:p>
          <a:p>
            <a:r>
              <a:rPr kumimoji="1" lang="en-US" altLang="ko-KR" dirty="0"/>
              <a:t>And the multi-modal fusion was implemented through iterative cross-attention modules in the U-net.</a:t>
            </a:r>
          </a:p>
          <a:p>
            <a:r>
              <a:rPr kumimoji="1" lang="en-US" altLang="ko-KR" dirty="0"/>
              <a:t>Our model achieved the highest performance in both objective and subjective evaluations,</a:t>
            </a:r>
          </a:p>
          <a:p>
            <a:r>
              <a:rPr kumimoji="1" lang="en-US" altLang="ko-KR" dirty="0"/>
              <a:t>and it is robust to real-world videos with overlapped speech.</a:t>
            </a:r>
          </a:p>
          <a:p>
            <a:endParaRPr kumimoji="1" lang="ko-KR" altLang="en-US" dirty="0"/>
          </a:p>
        </p:txBody>
      </p:sp>
      <p:sp>
        <p:nvSpPr>
          <p:cNvPr id="4" name="슬라이드 번호 개체 틀 3"/>
          <p:cNvSpPr>
            <a:spLocks noGrp="1"/>
          </p:cNvSpPr>
          <p:nvPr>
            <p:ph type="sldNum" sz="quarter" idx="5"/>
          </p:nvPr>
        </p:nvSpPr>
        <p:spPr/>
        <p:txBody>
          <a:bodyPr/>
          <a:lstStyle/>
          <a:p>
            <a:fld id="{CD6A03E4-225D-2046-8B81-6849FF44A002}" type="slidenum">
              <a:rPr kumimoji="1" lang="ko-KR" altLang="en-US" smtClean="0"/>
              <a:t>24</a:t>
            </a:fld>
            <a:endParaRPr kumimoji="1" lang="ko-KR" altLang="en-US"/>
          </a:p>
        </p:txBody>
      </p:sp>
    </p:spTree>
    <p:extLst>
      <p:ext uri="{BB962C8B-B14F-4D97-AF65-F5344CB8AC3E}">
        <p14:creationId xmlns:p14="http://schemas.microsoft.com/office/powerpoint/2010/main" val="2429713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CD6A03E4-225D-2046-8B81-6849FF44A002}" type="slidenum">
              <a:rPr kumimoji="1" lang="ko-KR" altLang="en-US" smtClean="0"/>
              <a:t>25</a:t>
            </a:fld>
            <a:endParaRPr kumimoji="1" lang="ko-KR" altLang="en-US"/>
          </a:p>
        </p:txBody>
      </p:sp>
    </p:spTree>
    <p:extLst>
      <p:ext uri="{BB962C8B-B14F-4D97-AF65-F5344CB8AC3E}">
        <p14:creationId xmlns:p14="http://schemas.microsoft.com/office/powerpoint/2010/main" val="2562817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CD6A03E4-225D-2046-8B81-6849FF44A002}" type="slidenum">
              <a:rPr kumimoji="1" lang="ko-KR" altLang="en-US" smtClean="0"/>
              <a:t>26</a:t>
            </a:fld>
            <a:endParaRPr kumimoji="1" lang="ko-KR" altLang="en-US"/>
          </a:p>
        </p:txBody>
      </p:sp>
    </p:spTree>
    <p:extLst>
      <p:ext uri="{BB962C8B-B14F-4D97-AF65-F5344CB8AC3E}">
        <p14:creationId xmlns:p14="http://schemas.microsoft.com/office/powerpoint/2010/main" val="1175974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CD6A03E4-225D-2046-8B81-6849FF44A002}" type="slidenum">
              <a:rPr kumimoji="1" lang="ko-KR" altLang="en-US" smtClean="0"/>
              <a:t>27</a:t>
            </a:fld>
            <a:endParaRPr kumimoji="1" lang="ko-KR" altLang="en-US"/>
          </a:p>
        </p:txBody>
      </p:sp>
    </p:spTree>
    <p:extLst>
      <p:ext uri="{BB962C8B-B14F-4D97-AF65-F5344CB8AC3E}">
        <p14:creationId xmlns:p14="http://schemas.microsoft.com/office/powerpoint/2010/main" val="2157033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CD6A03E4-225D-2046-8B81-6849FF44A002}" type="slidenum">
              <a:rPr kumimoji="1" lang="ko-KR" altLang="en-US" smtClean="0"/>
              <a:t>28</a:t>
            </a:fld>
            <a:endParaRPr kumimoji="1" lang="ko-KR" altLang="en-US"/>
          </a:p>
        </p:txBody>
      </p:sp>
    </p:spTree>
    <p:extLst>
      <p:ext uri="{BB962C8B-B14F-4D97-AF65-F5344CB8AC3E}">
        <p14:creationId xmlns:p14="http://schemas.microsoft.com/office/powerpoint/2010/main" val="972395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kumimoji="1" lang="en-US" altLang="ko-KR" dirty="0"/>
              <a:t>Drift coefficient f(</a:t>
            </a:r>
            <a:r>
              <a:rPr kumimoji="1" lang="en-US" altLang="ko-KR" dirty="0" err="1"/>
              <a:t>x,t</a:t>
            </a:r>
            <a:r>
              <a:rPr kumimoji="1" lang="en-US" altLang="ko-KR" dirty="0"/>
              <a:t>): defined by the output of the stage 1.</a:t>
            </a:r>
          </a:p>
          <a:p>
            <a:endParaRPr kumimoji="1" lang="en-US" altLang="ko-KR" dirty="0"/>
          </a:p>
          <a:p>
            <a:endParaRPr kumimoji="1" lang="ko-KR" altLang="en-US" dirty="0"/>
          </a:p>
        </p:txBody>
      </p:sp>
      <p:sp>
        <p:nvSpPr>
          <p:cNvPr id="4" name="슬라이드 번호 개체 틀 3"/>
          <p:cNvSpPr>
            <a:spLocks noGrp="1"/>
          </p:cNvSpPr>
          <p:nvPr>
            <p:ph type="sldNum" sz="quarter" idx="5"/>
          </p:nvPr>
        </p:nvSpPr>
        <p:spPr/>
        <p:txBody>
          <a:bodyPr/>
          <a:lstStyle/>
          <a:p>
            <a:fld id="{CD6A03E4-225D-2046-8B81-6849FF44A002}" type="slidenum">
              <a:rPr kumimoji="1" lang="ko-KR" altLang="en-US" smtClean="0"/>
              <a:t>30</a:t>
            </a:fld>
            <a:endParaRPr kumimoji="1" lang="ko-KR" altLang="en-US"/>
          </a:p>
        </p:txBody>
      </p:sp>
    </p:spTree>
    <p:extLst>
      <p:ext uri="{BB962C8B-B14F-4D97-AF65-F5344CB8AC3E}">
        <p14:creationId xmlns:p14="http://schemas.microsoft.com/office/powerpoint/2010/main" val="2986407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kumimoji="1" lang="en-US" altLang="ko-KR" dirty="0"/>
              <a:t>And our work was the first to apply diffusion model in the audio visual speech separation framework.</a:t>
            </a:r>
          </a:p>
        </p:txBody>
      </p:sp>
      <p:sp>
        <p:nvSpPr>
          <p:cNvPr id="4" name="슬라이드 번호 개체 틀 3"/>
          <p:cNvSpPr>
            <a:spLocks noGrp="1"/>
          </p:cNvSpPr>
          <p:nvPr>
            <p:ph type="sldNum" sz="quarter" idx="5"/>
          </p:nvPr>
        </p:nvSpPr>
        <p:spPr/>
        <p:txBody>
          <a:bodyPr/>
          <a:lstStyle/>
          <a:p>
            <a:fld id="{CD6A03E4-225D-2046-8B81-6849FF44A002}" type="slidenum">
              <a:rPr kumimoji="1" lang="ko-KR" altLang="en-US" smtClean="0"/>
              <a:t>3</a:t>
            </a:fld>
            <a:endParaRPr kumimoji="1" lang="ko-KR" altLang="en-US"/>
          </a:p>
        </p:txBody>
      </p:sp>
    </p:spTree>
    <p:extLst>
      <p:ext uri="{BB962C8B-B14F-4D97-AF65-F5344CB8AC3E}">
        <p14:creationId xmlns:p14="http://schemas.microsoft.com/office/powerpoint/2010/main" val="1803213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rPr lang="en-US" altLang="ko-KR" dirty="0"/>
              <a:t>For visualization, we’ve analyzed the audio spectrogram from the difficult cases.</a:t>
            </a:r>
          </a:p>
          <a:p>
            <a:r>
              <a:rPr lang="en-US" altLang="ko-KR" dirty="0"/>
              <a:t>The figure below shows the ground truth and the output of the three models, from the left.</a:t>
            </a:r>
          </a:p>
          <a:p>
            <a:r>
              <a:rPr lang="en-US" altLang="ko-KR" dirty="0"/>
              <a:t>Audio-visual models, which are our model and the </a:t>
            </a:r>
            <a:r>
              <a:rPr lang="en-US" altLang="ko-KR" dirty="0" err="1"/>
              <a:t>VisualVoice</a:t>
            </a:r>
            <a:r>
              <a:rPr lang="en-US" altLang="ko-KR" dirty="0"/>
              <a:t>, are better at accurately identifying the target speech, and able to exclude the other speakers. Please compare the regions in blue ellipses and green boxes of the clean GT samples and the output of the models.</a:t>
            </a:r>
          </a:p>
          <a:p>
            <a:r>
              <a:rPr lang="en-US" altLang="ko-KR" dirty="0"/>
              <a:t>Our model also avoids over-denoising effect from the predictive approach. It was possible by introducing generative diffusion model.</a:t>
            </a:r>
          </a:p>
          <a:p>
            <a:endParaRPr dirty="0"/>
          </a:p>
        </p:txBody>
      </p:sp>
    </p:spTree>
    <p:extLst>
      <p:ext uri="{BB962C8B-B14F-4D97-AF65-F5344CB8AC3E}">
        <p14:creationId xmlns:p14="http://schemas.microsoft.com/office/powerpoint/2010/main" val="181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en-US" altLang="ko-KR" dirty="0"/>
          </a:p>
          <a:p>
            <a:r>
              <a:rPr kumimoji="1" lang="en-US" altLang="ko-KR" dirty="0"/>
              <a:t>This was made possible by audio-visual fusion through iterative cross-attention modules.</a:t>
            </a:r>
            <a:endParaRPr kumimoji="1" lang="ko-KR" altLang="en-US" dirty="0"/>
          </a:p>
        </p:txBody>
      </p:sp>
      <p:sp>
        <p:nvSpPr>
          <p:cNvPr id="4" name="슬라이드 번호 개체 틀 3"/>
          <p:cNvSpPr>
            <a:spLocks noGrp="1"/>
          </p:cNvSpPr>
          <p:nvPr>
            <p:ph type="sldNum" sz="quarter" idx="5"/>
          </p:nvPr>
        </p:nvSpPr>
        <p:spPr/>
        <p:txBody>
          <a:bodyPr/>
          <a:lstStyle/>
          <a:p>
            <a:fld id="{CD6A03E4-225D-2046-8B81-6849FF44A002}" type="slidenum">
              <a:rPr kumimoji="1" lang="ko-KR" altLang="en-US" smtClean="0"/>
              <a:t>4</a:t>
            </a:fld>
            <a:endParaRPr kumimoji="1" lang="ko-KR" altLang="en-US"/>
          </a:p>
        </p:txBody>
      </p:sp>
    </p:spTree>
    <p:extLst>
      <p:ext uri="{BB962C8B-B14F-4D97-AF65-F5344CB8AC3E}">
        <p14:creationId xmlns:p14="http://schemas.microsoft.com/office/powerpoint/2010/main" val="958809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rPr kumimoji="1" lang="en-US" altLang="ko-KR" dirty="0">
                <a:latin typeface="+mn-lt"/>
              </a:rPr>
              <a:t>Let’s listen to the overlapped speech sample. (</a:t>
            </a:r>
            <a:r>
              <a:rPr kumimoji="1" lang="ko-KR" altLang="en-US" dirty="0">
                <a:latin typeface="+mn-lt"/>
              </a:rPr>
              <a:t>오디오 플레이</a:t>
            </a:r>
            <a:r>
              <a:rPr kumimoji="1" lang="en-US" altLang="ko-KR" dirty="0">
                <a:latin typeface="+mn-lt"/>
              </a:rPr>
              <a:t>)</a:t>
            </a:r>
          </a:p>
          <a:p>
            <a:r>
              <a:rPr kumimoji="1" lang="en-US" altLang="ko-KR" dirty="0">
                <a:latin typeface="+mn-lt"/>
              </a:rPr>
              <a:t>Speech separation model aims to separate the speech of each speaker from this overlapped speech.</a:t>
            </a:r>
          </a:p>
          <a:p>
            <a:r>
              <a:rPr kumimoji="1" lang="en-US" altLang="ko-KR" dirty="0">
                <a:latin typeface="+mn-lt"/>
              </a:rPr>
              <a:t>However, only given the audio, it is hard to designate the target speaker that we want to hear.</a:t>
            </a:r>
          </a:p>
          <a:p>
            <a:r>
              <a:rPr kumimoji="1" lang="en-US" altLang="ko-KR" dirty="0">
                <a:latin typeface="+mn-lt"/>
              </a:rPr>
              <a:t>But, if the visual information of the speaker is given like this,</a:t>
            </a:r>
          </a:p>
          <a:p>
            <a:r>
              <a:rPr kumimoji="1" lang="en-US" altLang="ko-KR" dirty="0">
                <a:latin typeface="+mn-lt"/>
              </a:rPr>
              <a:t>the speech separation model is able to find the target speaker naturally.</a:t>
            </a:r>
          </a:p>
          <a:p>
            <a:r>
              <a:rPr kumimoji="1" lang="en-US" altLang="ko-KR" dirty="0">
                <a:latin typeface="+mn-lt"/>
              </a:rPr>
              <a:t>So this is the first benefit of using visual information.</a:t>
            </a:r>
          </a:p>
          <a:p>
            <a:endParaRPr kumimoji="1" lang="en-US" altLang="ko-KR" dirty="0">
              <a:latin typeface="+mn-lt"/>
            </a:endParaRPr>
          </a:p>
          <a:p>
            <a:r>
              <a:rPr kumimoji="1" lang="en-US" altLang="ko-KR" dirty="0">
                <a:latin typeface="+mn-lt"/>
              </a:rPr>
              <a:t>Also, the model can get extra information from lip movements of the speaker, </a:t>
            </a:r>
          </a:p>
          <a:p>
            <a:r>
              <a:rPr kumimoji="1" lang="en-US" altLang="ko-KR" dirty="0">
                <a:latin typeface="+mn-lt"/>
              </a:rPr>
              <a:t>which are related to the contents of the utterance. Therefore it is more robust to speeches even in noisy environment.</a:t>
            </a:r>
          </a:p>
          <a:p>
            <a:r>
              <a:rPr kumimoji="1" lang="en-US" altLang="ko-KR" dirty="0">
                <a:latin typeface="+mn-lt"/>
              </a:rPr>
              <a:t>By looking at the face, the model also acquires some hints of the characteristics of speaker’s voice.</a:t>
            </a:r>
          </a:p>
          <a:p>
            <a:endParaRPr kumimoji="1" lang="en-US" altLang="ko-KR" dirty="0"/>
          </a:p>
          <a:p>
            <a:endParaRPr kumimoji="1" lang="en-US" altLang="ko-KR" dirty="0"/>
          </a:p>
          <a:p>
            <a:r>
              <a:rPr kumimoji="1" lang="en-US" altLang="ko-KR" dirty="0"/>
              <a:t>- </a:t>
            </a:r>
            <a:r>
              <a:rPr kumimoji="1" lang="ko-KR" altLang="en-US" dirty="0"/>
              <a:t>온라인 미팅 등이 많아지면서</a:t>
            </a:r>
            <a:r>
              <a:rPr kumimoji="1" lang="en-US" altLang="ko-KR" dirty="0"/>
              <a:t>, </a:t>
            </a:r>
            <a:r>
              <a:rPr kumimoji="1" lang="ko-KR" altLang="en-US" dirty="0"/>
              <a:t>비디오가 제공되는 상황에서의 </a:t>
            </a:r>
            <a:r>
              <a:rPr kumimoji="1" lang="en-US" altLang="ko-KR" dirty="0"/>
              <a:t>speech separation</a:t>
            </a:r>
            <a:r>
              <a:rPr kumimoji="1" lang="ko-KR" altLang="en-US" dirty="0"/>
              <a:t>이 필요해짐</a:t>
            </a:r>
            <a:r>
              <a:rPr kumimoji="1" lang="en-US" altLang="ko-KR" dirty="0"/>
              <a:t>.</a:t>
            </a:r>
          </a:p>
          <a:p>
            <a:r>
              <a:rPr kumimoji="1" lang="en-US" altLang="ko-KR" dirty="0"/>
              <a:t>- </a:t>
            </a:r>
            <a:r>
              <a:rPr kumimoji="1" lang="ko-KR" altLang="en-US" dirty="0"/>
              <a:t>비주얼 정보를 함께 이용했을 때의 장점</a:t>
            </a:r>
            <a:r>
              <a:rPr kumimoji="1" lang="en-US" altLang="ko-KR" dirty="0"/>
              <a:t>: </a:t>
            </a:r>
          </a:p>
          <a:p>
            <a:pPr marL="228600" indent="-228600">
              <a:buAutoNum type="arabicParenBoth"/>
            </a:pPr>
            <a:r>
              <a:rPr kumimoji="1" lang="ko-KR" altLang="en-US" dirty="0"/>
              <a:t> </a:t>
            </a:r>
            <a:r>
              <a:rPr kumimoji="1" lang="en-US" altLang="ko-KR" dirty="0"/>
              <a:t>naturally designates the target speaker through face -&gt; especially useful for the separation scenario</a:t>
            </a:r>
          </a:p>
          <a:p>
            <a:pPr marL="228600" indent="-228600">
              <a:buAutoNum type="arabicParenBoth"/>
            </a:pPr>
            <a:r>
              <a:rPr kumimoji="1" lang="ko-KR" altLang="en-US" dirty="0"/>
              <a:t>입술 움직임으로부터 말의 내용 추측 </a:t>
            </a:r>
            <a:r>
              <a:rPr kumimoji="1" lang="en-US" altLang="ko-KR" dirty="0"/>
              <a:t>(kind of lip reading)</a:t>
            </a:r>
          </a:p>
          <a:p>
            <a:pPr marL="228600" indent="-228600">
              <a:buAutoNum type="arabicParenBoth"/>
            </a:pPr>
            <a:r>
              <a:rPr kumimoji="1" lang="en-US" altLang="ko-KR" dirty="0"/>
              <a:t> acquire some hints of the characteristics of speaker’s voice (gender, nationality -&gt; pitch, intonation, …)</a:t>
            </a:r>
          </a:p>
          <a:p>
            <a:pPr marL="228600" indent="-228600">
              <a:buAutoNum type="arabicParenBoth"/>
            </a:pPr>
            <a:endParaRPr kumimoji="1" lang="en-US" altLang="ko-KR" dirty="0"/>
          </a:p>
          <a:p>
            <a:pPr marL="0" indent="0">
              <a:buNone/>
            </a:pPr>
            <a:r>
              <a:rPr kumimoji="1" lang="ko-KR" altLang="en-US" dirty="0"/>
              <a:t>오디오만을 이용한 </a:t>
            </a:r>
            <a:r>
              <a:rPr kumimoji="1" lang="en-US" altLang="ko-KR" dirty="0"/>
              <a:t>speech separation</a:t>
            </a:r>
            <a:r>
              <a:rPr kumimoji="1" lang="ko-KR" altLang="en-US" dirty="0"/>
              <a:t> 성능도 뛰어나지만</a:t>
            </a:r>
            <a:r>
              <a:rPr kumimoji="1" lang="en-US" altLang="ko-KR" dirty="0"/>
              <a:t>,</a:t>
            </a:r>
            <a:r>
              <a:rPr kumimoji="1" lang="ko-KR" altLang="en-US" dirty="0"/>
              <a:t> 시끄러운 상황에서의 발화를 온전히 추출해 내는 데에는 여전히 한계가 있습니다</a:t>
            </a:r>
            <a:r>
              <a:rPr kumimoji="1" lang="en-US" altLang="ko-KR" dirty="0"/>
              <a:t>.</a:t>
            </a:r>
            <a:r>
              <a:rPr kumimoji="1" lang="ko-KR" altLang="en-US" dirty="0"/>
              <a:t> </a:t>
            </a:r>
            <a:endParaRPr kumimoji="1" lang="en-US" altLang="ko-KR" dirty="0"/>
          </a:p>
          <a:p>
            <a:r>
              <a:rPr kumimoji="1" lang="ko-KR" altLang="en-US" dirty="0"/>
              <a:t>반면</a:t>
            </a:r>
            <a:r>
              <a:rPr kumimoji="1" lang="en-US" altLang="ko-KR" dirty="0"/>
              <a:t>,</a:t>
            </a:r>
            <a:r>
              <a:rPr kumimoji="1" lang="ko-KR" altLang="en-US" dirty="0"/>
              <a:t> 비주얼 정보를 함께 이용하는 </a:t>
            </a:r>
            <a:r>
              <a:rPr kumimoji="1" lang="en-US" altLang="ko-KR" dirty="0"/>
              <a:t>Audio-visual speech separation</a:t>
            </a:r>
            <a:r>
              <a:rPr kumimoji="1" lang="ko-KR" altLang="en-US" dirty="0"/>
              <a:t>의 경우</a:t>
            </a:r>
            <a:r>
              <a:rPr kumimoji="1" lang="en-US" altLang="ko-KR" dirty="0"/>
              <a:t>, </a:t>
            </a:r>
            <a:r>
              <a:rPr kumimoji="1" lang="ko-KR" altLang="en-US" dirty="0"/>
              <a:t>사람들끼리 실제로 대화할 때에 얼굴을 바라보며 대화하듯 </a:t>
            </a:r>
            <a:endParaRPr kumimoji="1" lang="en-US" altLang="ko-KR" dirty="0"/>
          </a:p>
          <a:p>
            <a:r>
              <a:rPr kumimoji="1" lang="ko-KR" altLang="en-US" dirty="0"/>
              <a:t>입술의 움직임으로부터 말의 내용을 추측할 수 있고</a:t>
            </a:r>
            <a:r>
              <a:rPr kumimoji="1" lang="en-US" altLang="ko-KR" dirty="0"/>
              <a:t>, </a:t>
            </a:r>
            <a:r>
              <a:rPr kumimoji="1" lang="ko-KR" altLang="en-US" dirty="0"/>
              <a:t>화자의 성별</a:t>
            </a:r>
            <a:r>
              <a:rPr kumimoji="1" lang="en-US" altLang="ko-KR" dirty="0"/>
              <a:t>,</a:t>
            </a:r>
            <a:r>
              <a:rPr kumimoji="1" lang="ko-KR" altLang="en-US" dirty="0"/>
              <a:t> 인종 등의 정보를 토대로 화자의 목소리와 억양에 대한 힌트를 얻을 수 있습니다</a:t>
            </a:r>
            <a:r>
              <a:rPr kumimoji="1" lang="en-US" altLang="ko-KR" dirty="0"/>
              <a:t>.</a:t>
            </a:r>
          </a:p>
          <a:p>
            <a:r>
              <a:rPr kumimoji="1" lang="ko-KR" altLang="en-US" dirty="0"/>
              <a:t>같은 이유로 인해</a:t>
            </a:r>
            <a:r>
              <a:rPr kumimoji="1" lang="en-US" altLang="ko-KR" dirty="0"/>
              <a:t>,</a:t>
            </a:r>
            <a:r>
              <a:rPr kumimoji="1" lang="ko-KR" altLang="en-US" dirty="0"/>
              <a:t> 여러 목소리 중에서 듣고 싶은 화자를 직접 지정할 수 있다는 장점도 있습니다</a:t>
            </a:r>
            <a:r>
              <a:rPr kumimoji="1" lang="en-US" altLang="ko-KR" dirty="0"/>
              <a:t>. </a:t>
            </a:r>
            <a:r>
              <a:rPr kumimoji="1" lang="ko-KR" altLang="en-US" dirty="0"/>
              <a:t>이는 줌과 같은 온라인 미팅 상황에서도 장점으로 작용할 것입니다</a:t>
            </a:r>
            <a:r>
              <a:rPr kumimoji="1" lang="en-US" altLang="ko-KR" dirty="0"/>
              <a:t>.</a:t>
            </a:r>
          </a:p>
        </p:txBody>
      </p:sp>
    </p:spTree>
    <p:extLst>
      <p:ext uri="{BB962C8B-B14F-4D97-AF65-F5344CB8AC3E}">
        <p14:creationId xmlns:p14="http://schemas.microsoft.com/office/powerpoint/2010/main" val="634293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rPr kumimoji="1" lang="en-US" altLang="ko-KR" dirty="0"/>
              <a:t>This is the pipeline of our Audio-visual speech separation model. </a:t>
            </a:r>
          </a:p>
          <a:p>
            <a:endParaRPr kumimoji="1" lang="en-US" altLang="ko-KR" dirty="0"/>
          </a:p>
          <a:p>
            <a:r>
              <a:rPr kumimoji="1" lang="en-US" altLang="ko-KR" dirty="0"/>
              <a:t>Given the face-cropped video of the target speaker and the mixed speech,</a:t>
            </a:r>
          </a:p>
          <a:p>
            <a:r>
              <a:rPr kumimoji="1" lang="en-US" altLang="ko-KR" dirty="0"/>
              <a:t>we first encode the visual information using the visual encoder, </a:t>
            </a:r>
          </a:p>
          <a:p>
            <a:r>
              <a:rPr kumimoji="1" lang="en-US" altLang="ko-KR" dirty="0"/>
              <a:t>and the mixed speech is transformed into a spectrogram.</a:t>
            </a:r>
          </a:p>
          <a:p>
            <a:r>
              <a:rPr kumimoji="1" lang="en-US" altLang="ko-KR" dirty="0"/>
              <a:t>Then, the two representations go into the AVSS model to output the target speech.</a:t>
            </a:r>
          </a:p>
          <a:p>
            <a:endParaRPr kumimoji="1" lang="en-US" altLang="ko-KR" dirty="0"/>
          </a:p>
          <a:p>
            <a:endParaRPr dirty="0"/>
          </a:p>
        </p:txBody>
      </p:sp>
    </p:spTree>
    <p:extLst>
      <p:ext uri="{BB962C8B-B14F-4D97-AF65-F5344CB8AC3E}">
        <p14:creationId xmlns:p14="http://schemas.microsoft.com/office/powerpoint/2010/main" val="3182336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rPr lang="en-US" altLang="ko-KR" dirty="0"/>
              <a:t>In our approach, we applied diffusion model in the separation process. </a:t>
            </a:r>
          </a:p>
          <a:p>
            <a:r>
              <a:rPr lang="en-US" altLang="ko-KR" dirty="0"/>
              <a:t>By this, we could enhance the quality of the separated speech.</a:t>
            </a:r>
          </a:p>
          <a:p>
            <a:endParaRPr lang="en-US" altLang="ko-KR" dirty="0"/>
          </a:p>
        </p:txBody>
      </p:sp>
    </p:spTree>
    <p:extLst>
      <p:ext uri="{BB962C8B-B14F-4D97-AF65-F5344CB8AC3E}">
        <p14:creationId xmlns:p14="http://schemas.microsoft.com/office/powerpoint/2010/main" val="2795880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en-US" altLang="ko-KR" dirty="0"/>
          </a:p>
          <a:p>
            <a:r>
              <a:rPr kumimoji="1" lang="en-US" altLang="ko-KR" dirty="0"/>
              <a:t>These are the key components of our model</a:t>
            </a:r>
            <a:r>
              <a:rPr kumimoji="1" lang="ko-KR" altLang="en-US" dirty="0"/>
              <a:t> </a:t>
            </a:r>
            <a:r>
              <a:rPr kumimoji="1" lang="en-US" altLang="ko-KR" dirty="0"/>
              <a:t>architecture.</a:t>
            </a:r>
          </a:p>
          <a:p>
            <a:endParaRPr kumimoji="1" lang="en-US" altLang="ko-KR" dirty="0"/>
          </a:p>
          <a:p>
            <a:r>
              <a:rPr kumimoji="1" lang="en-US" altLang="ko-KR" dirty="0"/>
              <a:t>Let’s go through these main points.</a:t>
            </a:r>
          </a:p>
          <a:p>
            <a:endParaRPr kumimoji="1" lang="ko-KR" altLang="en-US" dirty="0"/>
          </a:p>
        </p:txBody>
      </p:sp>
      <p:sp>
        <p:nvSpPr>
          <p:cNvPr id="4" name="슬라이드 번호 개체 틀 3"/>
          <p:cNvSpPr>
            <a:spLocks noGrp="1"/>
          </p:cNvSpPr>
          <p:nvPr>
            <p:ph type="sldNum" sz="quarter" idx="5"/>
          </p:nvPr>
        </p:nvSpPr>
        <p:spPr/>
        <p:txBody>
          <a:bodyPr/>
          <a:lstStyle/>
          <a:p>
            <a:fld id="{CD6A03E4-225D-2046-8B81-6849FF44A002}" type="slidenum">
              <a:rPr kumimoji="1" lang="ko-KR" altLang="en-US" smtClean="0"/>
              <a:t>8</a:t>
            </a:fld>
            <a:endParaRPr kumimoji="1" lang="ko-KR" altLang="en-US"/>
          </a:p>
        </p:txBody>
      </p:sp>
    </p:spTree>
    <p:extLst>
      <p:ext uri="{BB962C8B-B14F-4D97-AF65-F5344CB8AC3E}">
        <p14:creationId xmlns:p14="http://schemas.microsoft.com/office/powerpoint/2010/main" val="2419831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rPr kumimoji="1" lang="en-US" altLang="ko-KR" dirty="0"/>
              <a:t>As same as the image diffusion models, we train a model to “Denoise” a noisy speech spectrogram.</a:t>
            </a:r>
          </a:p>
          <a:p>
            <a:r>
              <a:rPr kumimoji="1" lang="en-US" altLang="ko-KR" dirty="0"/>
              <a:t>We used complex-valued spectrogram to reconstruct not only the magnitude but also the phase information.</a:t>
            </a:r>
            <a:endParaRPr kumimoji="1" lang="ko-KR" altLang="en-US" dirty="0"/>
          </a:p>
        </p:txBody>
      </p:sp>
    </p:spTree>
    <p:extLst>
      <p:ext uri="{BB962C8B-B14F-4D97-AF65-F5344CB8AC3E}">
        <p14:creationId xmlns:p14="http://schemas.microsoft.com/office/powerpoint/2010/main" val="3450470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F003667-56A7-4A49-657A-F57BD3C8F4F0}"/>
              </a:ext>
            </a:extLst>
          </p:cNvPr>
          <p:cNvSpPr>
            <a:spLocks noGrp="1"/>
          </p:cNvSpPr>
          <p:nvPr>
            <p:ph type="ctrTitle"/>
          </p:nvPr>
        </p:nvSpPr>
        <p:spPr>
          <a:xfrm>
            <a:off x="1524000" y="1122363"/>
            <a:ext cx="9144000" cy="2387600"/>
          </a:xfrm>
        </p:spPr>
        <p:txBody>
          <a:bodyPr anchor="b"/>
          <a:lstStyle>
            <a:lvl1pPr algn="ctr">
              <a:defRPr sz="6000"/>
            </a:lvl1pPr>
          </a:lstStyle>
          <a:p>
            <a:r>
              <a:rPr kumimoji="1" lang="ko-KR" altLang="en-US" dirty="0"/>
              <a:t>마스터 제목 스타일 편집</a:t>
            </a:r>
          </a:p>
        </p:txBody>
      </p:sp>
      <p:sp>
        <p:nvSpPr>
          <p:cNvPr id="3" name="부제목 2">
            <a:extLst>
              <a:ext uri="{FF2B5EF4-FFF2-40B4-BE49-F238E27FC236}">
                <a16:creationId xmlns:a16="http://schemas.microsoft.com/office/drawing/2014/main" id="{9A3B1016-CF11-18D3-95EF-454FD7CE5F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ko-KR" altLang="en-US"/>
              <a:t>클릭하여 마스터 부제목 스타일 편집</a:t>
            </a:r>
          </a:p>
        </p:txBody>
      </p:sp>
      <p:sp>
        <p:nvSpPr>
          <p:cNvPr id="4" name="날짜 개체 틀 3">
            <a:extLst>
              <a:ext uri="{FF2B5EF4-FFF2-40B4-BE49-F238E27FC236}">
                <a16:creationId xmlns:a16="http://schemas.microsoft.com/office/drawing/2014/main" id="{FC7C8A0B-8702-7BA9-7A6E-61E7AC9B62D2}"/>
              </a:ext>
            </a:extLst>
          </p:cNvPr>
          <p:cNvSpPr>
            <a:spLocks noGrp="1"/>
          </p:cNvSpPr>
          <p:nvPr>
            <p:ph type="dt" sz="half" idx="10"/>
          </p:nvPr>
        </p:nvSpPr>
        <p:spPr/>
        <p:txBody>
          <a:bodyPr/>
          <a:lstStyle/>
          <a:p>
            <a:fld id="{F2413A63-5FF2-1A40-AC76-0E9052B91798}" type="datetime1">
              <a:rPr kumimoji="1" lang="ko-KR" altLang="en-US" smtClean="0"/>
              <a:t>2024. 4. 16.</a:t>
            </a:fld>
            <a:endParaRPr kumimoji="1" lang="ko-KR" altLang="en-US"/>
          </a:p>
        </p:txBody>
      </p:sp>
      <p:sp>
        <p:nvSpPr>
          <p:cNvPr id="5" name="바닥글 개체 틀 4">
            <a:extLst>
              <a:ext uri="{FF2B5EF4-FFF2-40B4-BE49-F238E27FC236}">
                <a16:creationId xmlns:a16="http://schemas.microsoft.com/office/drawing/2014/main" id="{A9C57181-D68C-7933-8C8B-4827CD0EC3F6}"/>
              </a:ext>
            </a:extLst>
          </p:cNvPr>
          <p:cNvSpPr>
            <a:spLocks noGrp="1"/>
          </p:cNvSpPr>
          <p:nvPr>
            <p:ph type="ftr" sz="quarter" idx="11"/>
          </p:nvPr>
        </p:nvSpPr>
        <p:spPr/>
        <p:txBody>
          <a:bodyPr/>
          <a:lstStyle/>
          <a:p>
            <a:endParaRPr kumimoji="1" lang="ko-KR" altLang="en-US"/>
          </a:p>
        </p:txBody>
      </p:sp>
      <p:sp>
        <p:nvSpPr>
          <p:cNvPr id="7" name="슬라이드 번호 개체 틀 4">
            <a:extLst>
              <a:ext uri="{FF2B5EF4-FFF2-40B4-BE49-F238E27FC236}">
                <a16:creationId xmlns:a16="http://schemas.microsoft.com/office/drawing/2014/main" id="{7255EAB0-1B25-E3C6-4E4A-AA318D79AF0A}"/>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a:t>
            </a:fld>
            <a:endParaRPr kumimoji="1" lang="ko-KR" altLang="en-US"/>
          </a:p>
        </p:txBody>
      </p:sp>
    </p:spTree>
    <p:extLst>
      <p:ext uri="{BB962C8B-B14F-4D97-AF65-F5344CB8AC3E}">
        <p14:creationId xmlns:p14="http://schemas.microsoft.com/office/powerpoint/2010/main" val="2789275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F608B83-6BF5-1343-285E-E54886224B76}"/>
              </a:ext>
            </a:extLst>
          </p:cNvPr>
          <p:cNvSpPr>
            <a:spLocks noGrp="1"/>
          </p:cNvSpPr>
          <p:nvPr>
            <p:ph type="title"/>
          </p:nvPr>
        </p:nvSpPr>
        <p:spPr/>
        <p:txBody>
          <a:bodyPr/>
          <a:lstStyle/>
          <a:p>
            <a:r>
              <a:rPr kumimoji="1" lang="ko-KR" altLang="en-US"/>
              <a:t>마스터 제목 스타일 편집</a:t>
            </a:r>
          </a:p>
        </p:txBody>
      </p:sp>
      <p:sp>
        <p:nvSpPr>
          <p:cNvPr id="3" name="세로 텍스트 개체 틀 2">
            <a:extLst>
              <a:ext uri="{FF2B5EF4-FFF2-40B4-BE49-F238E27FC236}">
                <a16:creationId xmlns:a16="http://schemas.microsoft.com/office/drawing/2014/main" id="{D86D2B75-BC7B-02CC-CB24-2694E00A125D}"/>
              </a:ext>
            </a:extLst>
          </p:cNvPr>
          <p:cNvSpPr>
            <a:spLocks noGrp="1"/>
          </p:cNvSpPr>
          <p:nvPr>
            <p:ph type="body" orient="vert" idx="1"/>
          </p:nvPr>
        </p:nvSpPr>
        <p:spPr/>
        <p:txBody>
          <a:bodyPr vert="eaVert"/>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날짜 개체 틀 3">
            <a:extLst>
              <a:ext uri="{FF2B5EF4-FFF2-40B4-BE49-F238E27FC236}">
                <a16:creationId xmlns:a16="http://schemas.microsoft.com/office/drawing/2014/main" id="{EC9D2FC4-0344-692A-E02A-DE4FA787BB85}"/>
              </a:ext>
            </a:extLst>
          </p:cNvPr>
          <p:cNvSpPr>
            <a:spLocks noGrp="1"/>
          </p:cNvSpPr>
          <p:nvPr>
            <p:ph type="dt" sz="half" idx="10"/>
          </p:nvPr>
        </p:nvSpPr>
        <p:spPr/>
        <p:txBody>
          <a:bodyPr/>
          <a:lstStyle/>
          <a:p>
            <a:fld id="{B232AB88-41C9-844C-8609-44DB29A87CCD}" type="datetime1">
              <a:rPr kumimoji="1" lang="ko-KR" altLang="en-US" smtClean="0"/>
              <a:t>2024. 4. 16.</a:t>
            </a:fld>
            <a:endParaRPr kumimoji="1" lang="ko-KR" altLang="en-US"/>
          </a:p>
        </p:txBody>
      </p:sp>
      <p:sp>
        <p:nvSpPr>
          <p:cNvPr id="5" name="바닥글 개체 틀 4">
            <a:extLst>
              <a:ext uri="{FF2B5EF4-FFF2-40B4-BE49-F238E27FC236}">
                <a16:creationId xmlns:a16="http://schemas.microsoft.com/office/drawing/2014/main" id="{336388E6-E87A-CA85-C869-22142AF12133}"/>
              </a:ext>
            </a:extLst>
          </p:cNvPr>
          <p:cNvSpPr>
            <a:spLocks noGrp="1"/>
          </p:cNvSpPr>
          <p:nvPr>
            <p:ph type="ftr" sz="quarter" idx="11"/>
          </p:nvPr>
        </p:nvSpPr>
        <p:spPr/>
        <p:txBody>
          <a:bodyPr/>
          <a:lstStyle/>
          <a:p>
            <a:endParaRPr kumimoji="1" lang="ko-KR" altLang="en-US"/>
          </a:p>
        </p:txBody>
      </p:sp>
      <p:sp>
        <p:nvSpPr>
          <p:cNvPr id="8" name="슬라이드 번호 개체 틀 4">
            <a:extLst>
              <a:ext uri="{FF2B5EF4-FFF2-40B4-BE49-F238E27FC236}">
                <a16:creationId xmlns:a16="http://schemas.microsoft.com/office/drawing/2014/main" id="{78F53B2B-A149-EEE1-F1D6-5362ABE739D0}"/>
              </a:ext>
            </a:extLst>
          </p:cNvPr>
          <p:cNvSpPr>
            <a:spLocks noGrp="1"/>
          </p:cNvSpPr>
          <p:nvPr>
            <p:ph type="sldNum" sz="quarter" idx="12"/>
          </p:nvPr>
        </p:nvSpPr>
        <p:spPr>
          <a:xfrm>
            <a:off x="9179560" y="6356349"/>
            <a:ext cx="2743200" cy="365125"/>
          </a:xfrm>
          <a:prstGeom prst="rect">
            <a:avLst/>
          </a:prstGeom>
        </p:spPr>
        <p:txBody>
          <a:bodyPr/>
          <a:lstStyle/>
          <a:p>
            <a:fld id="{FBF4C6F4-7093-304A-84FE-1263CF24B2BC}" type="slidenum">
              <a:rPr kumimoji="1" lang="ko-KR" altLang="en-US" smtClean="0"/>
              <a:t>‹#›</a:t>
            </a:fld>
            <a:endParaRPr kumimoji="1" lang="ko-KR" altLang="en-US"/>
          </a:p>
        </p:txBody>
      </p:sp>
      <p:sp>
        <p:nvSpPr>
          <p:cNvPr id="10" name="TextBox 9">
            <a:extLst>
              <a:ext uri="{FF2B5EF4-FFF2-40B4-BE49-F238E27FC236}">
                <a16:creationId xmlns:a16="http://schemas.microsoft.com/office/drawing/2014/main" id="{3343AE4F-358E-437D-34B4-1C0A4287339A}"/>
              </a:ext>
            </a:extLst>
          </p:cNvPr>
          <p:cNvSpPr txBox="1"/>
          <p:nvPr userDrawn="1"/>
        </p:nvSpPr>
        <p:spPr>
          <a:xfrm>
            <a:off x="9645456" y="6356022"/>
            <a:ext cx="2060028" cy="338554"/>
          </a:xfrm>
          <a:prstGeom prst="rect">
            <a:avLst/>
          </a:prstGeom>
          <a:noFill/>
        </p:spPr>
        <p:txBody>
          <a:bodyPr wrap="square">
            <a:spAutoFit/>
          </a:bodyPr>
          <a:lstStyle/>
          <a:p>
            <a:r>
              <a:rPr kumimoji="1" lang="en-US" altLang="ko-KR" sz="1600" b="1" dirty="0">
                <a:solidFill>
                  <a:srgbClr val="0070C0"/>
                </a:solidFill>
                <a:latin typeface="+mj-lt"/>
              </a:rPr>
              <a:t>Multimodal AI Lab</a:t>
            </a:r>
            <a:endParaRPr kumimoji="1" lang="ko-KR" altLang="en-US" sz="1600" b="1" dirty="0">
              <a:solidFill>
                <a:srgbClr val="0070C0"/>
              </a:solidFill>
              <a:latin typeface="+mj-lt"/>
            </a:endParaRPr>
          </a:p>
        </p:txBody>
      </p:sp>
      <p:pic>
        <p:nvPicPr>
          <p:cNvPr id="11" name="그림 10">
            <a:extLst>
              <a:ext uri="{FF2B5EF4-FFF2-40B4-BE49-F238E27FC236}">
                <a16:creationId xmlns:a16="http://schemas.microsoft.com/office/drawing/2014/main" id="{D2320CA7-DFEF-7E67-246D-09EE0CD06B2C}"/>
              </a:ext>
            </a:extLst>
          </p:cNvPr>
          <p:cNvPicPr>
            <a:picLocks noChangeAspect="1"/>
          </p:cNvPicPr>
          <p:nvPr userDrawn="1"/>
        </p:nvPicPr>
        <p:blipFill rotWithShape="1">
          <a:blip r:embed="rId2"/>
          <a:srcRect l="14893" t="29507" r="21583" b="38203"/>
          <a:stretch/>
        </p:blipFill>
        <p:spPr>
          <a:xfrm>
            <a:off x="8596741" y="6410740"/>
            <a:ext cx="1061709" cy="256342"/>
          </a:xfrm>
          <a:prstGeom prst="rect">
            <a:avLst/>
          </a:prstGeom>
        </p:spPr>
      </p:pic>
    </p:spTree>
    <p:extLst>
      <p:ext uri="{BB962C8B-B14F-4D97-AF65-F5344CB8AC3E}">
        <p14:creationId xmlns:p14="http://schemas.microsoft.com/office/powerpoint/2010/main" val="673140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A7E89EF3-2DE9-4DDD-2A6F-5A7C5707863F}"/>
              </a:ext>
            </a:extLst>
          </p:cNvPr>
          <p:cNvSpPr>
            <a:spLocks noGrp="1"/>
          </p:cNvSpPr>
          <p:nvPr>
            <p:ph type="title" orient="vert"/>
          </p:nvPr>
        </p:nvSpPr>
        <p:spPr>
          <a:xfrm>
            <a:off x="8724900" y="365125"/>
            <a:ext cx="2628900" cy="5811838"/>
          </a:xfrm>
        </p:spPr>
        <p:txBody>
          <a:bodyPr vert="eaVert"/>
          <a:lstStyle/>
          <a:p>
            <a:r>
              <a:rPr kumimoji="1" lang="ko-KR" altLang="en-US"/>
              <a:t>마스터 제목 스타일 편집</a:t>
            </a:r>
          </a:p>
        </p:txBody>
      </p:sp>
      <p:sp>
        <p:nvSpPr>
          <p:cNvPr id="3" name="세로 텍스트 개체 틀 2">
            <a:extLst>
              <a:ext uri="{FF2B5EF4-FFF2-40B4-BE49-F238E27FC236}">
                <a16:creationId xmlns:a16="http://schemas.microsoft.com/office/drawing/2014/main" id="{697D7459-CC49-3D4A-1520-45E5204B18BE}"/>
              </a:ext>
            </a:extLst>
          </p:cNvPr>
          <p:cNvSpPr>
            <a:spLocks noGrp="1"/>
          </p:cNvSpPr>
          <p:nvPr>
            <p:ph type="body" orient="vert" idx="1"/>
          </p:nvPr>
        </p:nvSpPr>
        <p:spPr>
          <a:xfrm>
            <a:off x="838200" y="365125"/>
            <a:ext cx="7734300" cy="5811838"/>
          </a:xfrm>
        </p:spPr>
        <p:txBody>
          <a:bodyPr vert="eaVert"/>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날짜 개체 틀 3">
            <a:extLst>
              <a:ext uri="{FF2B5EF4-FFF2-40B4-BE49-F238E27FC236}">
                <a16:creationId xmlns:a16="http://schemas.microsoft.com/office/drawing/2014/main" id="{050FB2C1-06C9-3FA7-15DA-1F8FF02DC857}"/>
              </a:ext>
            </a:extLst>
          </p:cNvPr>
          <p:cNvSpPr>
            <a:spLocks noGrp="1"/>
          </p:cNvSpPr>
          <p:nvPr>
            <p:ph type="dt" sz="half" idx="10"/>
          </p:nvPr>
        </p:nvSpPr>
        <p:spPr/>
        <p:txBody>
          <a:bodyPr/>
          <a:lstStyle/>
          <a:p>
            <a:fld id="{26B0DF2D-F54E-B64B-80FB-97ADFE180A08}" type="datetime1">
              <a:rPr kumimoji="1" lang="ko-KR" altLang="en-US" smtClean="0"/>
              <a:t>2024. 4. 16.</a:t>
            </a:fld>
            <a:endParaRPr kumimoji="1" lang="ko-KR" altLang="en-US"/>
          </a:p>
        </p:txBody>
      </p:sp>
      <p:sp>
        <p:nvSpPr>
          <p:cNvPr id="5" name="바닥글 개체 틀 4">
            <a:extLst>
              <a:ext uri="{FF2B5EF4-FFF2-40B4-BE49-F238E27FC236}">
                <a16:creationId xmlns:a16="http://schemas.microsoft.com/office/drawing/2014/main" id="{59718198-FDE4-26EE-1D0C-7B096D17992D}"/>
              </a:ext>
            </a:extLst>
          </p:cNvPr>
          <p:cNvSpPr>
            <a:spLocks noGrp="1"/>
          </p:cNvSpPr>
          <p:nvPr>
            <p:ph type="ftr" sz="quarter" idx="11"/>
          </p:nvPr>
        </p:nvSpPr>
        <p:spPr/>
        <p:txBody>
          <a:bodyPr/>
          <a:lstStyle/>
          <a:p>
            <a:endParaRPr kumimoji="1" lang="ko-KR" altLang="en-US"/>
          </a:p>
        </p:txBody>
      </p:sp>
      <p:sp>
        <p:nvSpPr>
          <p:cNvPr id="6" name="슬라이드 번호 개체 틀 5">
            <a:extLst>
              <a:ext uri="{FF2B5EF4-FFF2-40B4-BE49-F238E27FC236}">
                <a16:creationId xmlns:a16="http://schemas.microsoft.com/office/drawing/2014/main" id="{B223B321-6B11-B0B4-BF9E-C8BFB7A43EBB}"/>
              </a:ext>
            </a:extLst>
          </p:cNvPr>
          <p:cNvSpPr>
            <a:spLocks noGrp="1"/>
          </p:cNvSpPr>
          <p:nvPr>
            <p:ph type="sldNum" sz="quarter" idx="12"/>
          </p:nvPr>
        </p:nvSpPr>
        <p:spPr>
          <a:xfrm>
            <a:off x="8610600" y="6356350"/>
            <a:ext cx="2743200" cy="365125"/>
          </a:xfrm>
          <a:prstGeom prst="rect">
            <a:avLst/>
          </a:prstGeom>
        </p:spPr>
        <p:txBody>
          <a:bodyPr/>
          <a:lstStyle/>
          <a:p>
            <a:fld id="{FBF4C6F4-7093-304A-84FE-1263CF24B2BC}" type="slidenum">
              <a:rPr kumimoji="1" lang="ko-KR" altLang="en-US" smtClean="0"/>
              <a:t>‹#›</a:t>
            </a:fld>
            <a:endParaRPr kumimoji="1" lang="ko-KR" altLang="en-US"/>
          </a:p>
        </p:txBody>
      </p:sp>
    </p:spTree>
    <p:extLst>
      <p:ext uri="{BB962C8B-B14F-4D97-AF65-F5344CB8AC3E}">
        <p14:creationId xmlns:p14="http://schemas.microsoft.com/office/powerpoint/2010/main" val="78183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A2188E4-3894-D022-7AFF-21845923D825}"/>
              </a:ext>
            </a:extLst>
          </p:cNvPr>
          <p:cNvSpPr>
            <a:spLocks noGrp="1"/>
          </p:cNvSpPr>
          <p:nvPr>
            <p:ph type="title"/>
          </p:nvPr>
        </p:nvSpPr>
        <p:spPr/>
        <p:txBody>
          <a:bodyPr/>
          <a:lstStyle/>
          <a:p>
            <a:r>
              <a:rPr kumimoji="1" lang="ko-KR" altLang="en-US"/>
              <a:t>마스터 제목 스타일 편집</a:t>
            </a:r>
          </a:p>
        </p:txBody>
      </p:sp>
      <p:sp>
        <p:nvSpPr>
          <p:cNvPr id="3" name="내용 개체 틀 2">
            <a:extLst>
              <a:ext uri="{FF2B5EF4-FFF2-40B4-BE49-F238E27FC236}">
                <a16:creationId xmlns:a16="http://schemas.microsoft.com/office/drawing/2014/main" id="{0E7BBE3C-69FD-EE6C-3D5B-34A4A042FAE8}"/>
              </a:ext>
            </a:extLst>
          </p:cNvPr>
          <p:cNvSpPr>
            <a:spLocks noGrp="1"/>
          </p:cNvSpPr>
          <p:nvPr>
            <p:ph idx="1"/>
          </p:nvPr>
        </p:nvSpPr>
        <p:spPr/>
        <p:txBody>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날짜 개체 틀 3">
            <a:extLst>
              <a:ext uri="{FF2B5EF4-FFF2-40B4-BE49-F238E27FC236}">
                <a16:creationId xmlns:a16="http://schemas.microsoft.com/office/drawing/2014/main" id="{E6B3F379-4F7D-6A0E-D83D-7B08D1917F87}"/>
              </a:ext>
            </a:extLst>
          </p:cNvPr>
          <p:cNvSpPr>
            <a:spLocks noGrp="1"/>
          </p:cNvSpPr>
          <p:nvPr>
            <p:ph type="dt" sz="half" idx="10"/>
          </p:nvPr>
        </p:nvSpPr>
        <p:spPr/>
        <p:txBody>
          <a:bodyPr/>
          <a:lstStyle/>
          <a:p>
            <a:fld id="{A44FD69F-C69E-7848-9B51-05B8C7D665C7}" type="datetime1">
              <a:rPr kumimoji="1" lang="ko-KR" altLang="en-US" smtClean="0"/>
              <a:t>2024. 4. 16.</a:t>
            </a:fld>
            <a:endParaRPr kumimoji="1" lang="ko-KR" altLang="en-US"/>
          </a:p>
        </p:txBody>
      </p:sp>
      <p:sp>
        <p:nvSpPr>
          <p:cNvPr id="5" name="바닥글 개체 틀 4">
            <a:extLst>
              <a:ext uri="{FF2B5EF4-FFF2-40B4-BE49-F238E27FC236}">
                <a16:creationId xmlns:a16="http://schemas.microsoft.com/office/drawing/2014/main" id="{56DC22F3-1EC1-0CC9-4D77-203B26EC77DA}"/>
              </a:ext>
            </a:extLst>
          </p:cNvPr>
          <p:cNvSpPr>
            <a:spLocks noGrp="1"/>
          </p:cNvSpPr>
          <p:nvPr>
            <p:ph type="ftr" sz="quarter" idx="11"/>
          </p:nvPr>
        </p:nvSpPr>
        <p:spPr/>
        <p:txBody>
          <a:bodyPr/>
          <a:lstStyle/>
          <a:p>
            <a:endParaRPr kumimoji="1" lang="ko-KR" altLang="en-US"/>
          </a:p>
        </p:txBody>
      </p:sp>
      <p:sp>
        <p:nvSpPr>
          <p:cNvPr id="7" name="슬라이드 번호 개체 틀 4">
            <a:extLst>
              <a:ext uri="{FF2B5EF4-FFF2-40B4-BE49-F238E27FC236}">
                <a16:creationId xmlns:a16="http://schemas.microsoft.com/office/drawing/2014/main" id="{428BCA89-9781-7065-0DE6-F35A362531CC}"/>
              </a:ext>
            </a:extLst>
          </p:cNvPr>
          <p:cNvSpPr>
            <a:spLocks noGrp="1"/>
          </p:cNvSpPr>
          <p:nvPr>
            <p:ph type="sldNum" sz="quarter" idx="12"/>
          </p:nvPr>
        </p:nvSpPr>
        <p:spPr>
          <a:xfrm>
            <a:off x="9179560" y="6356349"/>
            <a:ext cx="2743200" cy="365125"/>
          </a:xfrm>
          <a:prstGeom prst="rect">
            <a:avLst/>
          </a:prstGeom>
        </p:spPr>
        <p:txBody>
          <a:bodyPr/>
          <a:lstStyle/>
          <a:p>
            <a:fld id="{FBF4C6F4-7093-304A-84FE-1263CF24B2BC}" type="slidenum">
              <a:rPr kumimoji="1" lang="ko-KR" altLang="en-US" smtClean="0"/>
              <a:t>‹#›</a:t>
            </a:fld>
            <a:endParaRPr kumimoji="1" lang="ko-KR" altLang="en-US"/>
          </a:p>
        </p:txBody>
      </p:sp>
      <p:sp>
        <p:nvSpPr>
          <p:cNvPr id="8" name="TextBox 7">
            <a:extLst>
              <a:ext uri="{FF2B5EF4-FFF2-40B4-BE49-F238E27FC236}">
                <a16:creationId xmlns:a16="http://schemas.microsoft.com/office/drawing/2014/main" id="{6CA5D231-0B1E-BF44-E93A-E794D6CAC599}"/>
              </a:ext>
            </a:extLst>
          </p:cNvPr>
          <p:cNvSpPr txBox="1"/>
          <p:nvPr userDrawn="1"/>
        </p:nvSpPr>
        <p:spPr>
          <a:xfrm>
            <a:off x="9645456" y="6356022"/>
            <a:ext cx="2060028" cy="338554"/>
          </a:xfrm>
          <a:prstGeom prst="rect">
            <a:avLst/>
          </a:prstGeom>
          <a:noFill/>
        </p:spPr>
        <p:txBody>
          <a:bodyPr wrap="square">
            <a:spAutoFit/>
          </a:bodyPr>
          <a:lstStyle/>
          <a:p>
            <a:r>
              <a:rPr kumimoji="1" lang="en-US" altLang="ko-KR" sz="1600" b="1" dirty="0">
                <a:solidFill>
                  <a:srgbClr val="0070C0"/>
                </a:solidFill>
                <a:latin typeface="+mj-lt"/>
              </a:rPr>
              <a:t>Multimodal AI Lab</a:t>
            </a:r>
            <a:endParaRPr kumimoji="1" lang="ko-KR" altLang="en-US" sz="1600" b="1" dirty="0">
              <a:solidFill>
                <a:srgbClr val="0070C0"/>
              </a:solidFill>
              <a:latin typeface="+mj-lt"/>
            </a:endParaRPr>
          </a:p>
        </p:txBody>
      </p:sp>
      <p:pic>
        <p:nvPicPr>
          <p:cNvPr id="6" name="그림 5">
            <a:extLst>
              <a:ext uri="{FF2B5EF4-FFF2-40B4-BE49-F238E27FC236}">
                <a16:creationId xmlns:a16="http://schemas.microsoft.com/office/drawing/2014/main" id="{AD1D02F0-EAA2-CD8D-31B7-C5AEEFDF9B11}"/>
              </a:ext>
            </a:extLst>
          </p:cNvPr>
          <p:cNvPicPr>
            <a:picLocks noChangeAspect="1"/>
          </p:cNvPicPr>
          <p:nvPr userDrawn="1"/>
        </p:nvPicPr>
        <p:blipFill rotWithShape="1">
          <a:blip r:embed="rId2"/>
          <a:srcRect l="14893" t="29507" r="21583" b="38203"/>
          <a:stretch/>
        </p:blipFill>
        <p:spPr>
          <a:xfrm>
            <a:off x="8596741" y="6410740"/>
            <a:ext cx="1061709" cy="256342"/>
          </a:xfrm>
          <a:prstGeom prst="rect">
            <a:avLst/>
          </a:prstGeom>
        </p:spPr>
      </p:pic>
    </p:spTree>
    <p:extLst>
      <p:ext uri="{BB962C8B-B14F-4D97-AF65-F5344CB8AC3E}">
        <p14:creationId xmlns:p14="http://schemas.microsoft.com/office/powerpoint/2010/main" val="4035714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7EAC5D1-231C-D938-48F2-359848772F1C}"/>
              </a:ext>
            </a:extLst>
          </p:cNvPr>
          <p:cNvSpPr>
            <a:spLocks noGrp="1"/>
          </p:cNvSpPr>
          <p:nvPr>
            <p:ph type="title"/>
          </p:nvPr>
        </p:nvSpPr>
        <p:spPr>
          <a:xfrm>
            <a:off x="831850" y="1709738"/>
            <a:ext cx="10515600" cy="2852737"/>
          </a:xfrm>
        </p:spPr>
        <p:txBody>
          <a:bodyPr anchor="b"/>
          <a:lstStyle>
            <a:lvl1pPr>
              <a:defRPr sz="6000"/>
            </a:lvl1pPr>
          </a:lstStyle>
          <a:p>
            <a:r>
              <a:rPr kumimoji="1" lang="ko-KR" altLang="en-US"/>
              <a:t>마스터 제목 스타일 편집</a:t>
            </a:r>
          </a:p>
        </p:txBody>
      </p:sp>
      <p:sp>
        <p:nvSpPr>
          <p:cNvPr id="3" name="텍스트 개체 틀 2">
            <a:extLst>
              <a:ext uri="{FF2B5EF4-FFF2-40B4-BE49-F238E27FC236}">
                <a16:creationId xmlns:a16="http://schemas.microsoft.com/office/drawing/2014/main" id="{BBF92064-D5EA-F01E-11F3-D1E577CAC9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ko-KR" altLang="en-US"/>
              <a:t>마스터 텍스트 스타일을 편집하려면 클릭</a:t>
            </a:r>
          </a:p>
        </p:txBody>
      </p:sp>
      <p:sp>
        <p:nvSpPr>
          <p:cNvPr id="4" name="날짜 개체 틀 3">
            <a:extLst>
              <a:ext uri="{FF2B5EF4-FFF2-40B4-BE49-F238E27FC236}">
                <a16:creationId xmlns:a16="http://schemas.microsoft.com/office/drawing/2014/main" id="{227B6E92-FB89-3BB6-83A3-74551C294D72}"/>
              </a:ext>
            </a:extLst>
          </p:cNvPr>
          <p:cNvSpPr>
            <a:spLocks noGrp="1"/>
          </p:cNvSpPr>
          <p:nvPr>
            <p:ph type="dt" sz="half" idx="10"/>
          </p:nvPr>
        </p:nvSpPr>
        <p:spPr/>
        <p:txBody>
          <a:bodyPr/>
          <a:lstStyle/>
          <a:p>
            <a:fld id="{EBC89FA7-BD5C-DE45-8BC7-64544EA6F5B1}" type="datetime1">
              <a:rPr kumimoji="1" lang="ko-KR" altLang="en-US" smtClean="0"/>
              <a:t>2024. 4. 16.</a:t>
            </a:fld>
            <a:endParaRPr kumimoji="1" lang="ko-KR" altLang="en-US"/>
          </a:p>
        </p:txBody>
      </p:sp>
      <p:sp>
        <p:nvSpPr>
          <p:cNvPr id="5" name="바닥글 개체 틀 4">
            <a:extLst>
              <a:ext uri="{FF2B5EF4-FFF2-40B4-BE49-F238E27FC236}">
                <a16:creationId xmlns:a16="http://schemas.microsoft.com/office/drawing/2014/main" id="{7396AD93-B996-8556-1334-22BCF2701AA0}"/>
              </a:ext>
            </a:extLst>
          </p:cNvPr>
          <p:cNvSpPr>
            <a:spLocks noGrp="1"/>
          </p:cNvSpPr>
          <p:nvPr>
            <p:ph type="ftr" sz="quarter" idx="11"/>
          </p:nvPr>
        </p:nvSpPr>
        <p:spPr/>
        <p:txBody>
          <a:bodyPr/>
          <a:lstStyle/>
          <a:p>
            <a:endParaRPr kumimoji="1" lang="ko-KR" altLang="en-US"/>
          </a:p>
        </p:txBody>
      </p:sp>
      <p:sp>
        <p:nvSpPr>
          <p:cNvPr id="7" name="슬라이드 번호 개체 틀 4">
            <a:extLst>
              <a:ext uri="{FF2B5EF4-FFF2-40B4-BE49-F238E27FC236}">
                <a16:creationId xmlns:a16="http://schemas.microsoft.com/office/drawing/2014/main" id="{F2FE521F-AF49-71CF-CB7C-71427D1CFFAB}"/>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a:t>
            </a:fld>
            <a:endParaRPr kumimoji="1" lang="ko-KR" altLang="en-US"/>
          </a:p>
        </p:txBody>
      </p:sp>
    </p:spTree>
    <p:extLst>
      <p:ext uri="{BB962C8B-B14F-4D97-AF65-F5344CB8AC3E}">
        <p14:creationId xmlns:p14="http://schemas.microsoft.com/office/powerpoint/2010/main" val="1518404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925B8D5-BEF4-84B8-CE0E-C2E39609F7A7}"/>
              </a:ext>
            </a:extLst>
          </p:cNvPr>
          <p:cNvSpPr>
            <a:spLocks noGrp="1"/>
          </p:cNvSpPr>
          <p:nvPr>
            <p:ph type="title"/>
          </p:nvPr>
        </p:nvSpPr>
        <p:spPr/>
        <p:txBody>
          <a:bodyPr/>
          <a:lstStyle/>
          <a:p>
            <a:r>
              <a:rPr kumimoji="1" lang="ko-KR" altLang="en-US"/>
              <a:t>마스터 제목 스타일 편집</a:t>
            </a:r>
          </a:p>
        </p:txBody>
      </p:sp>
      <p:sp>
        <p:nvSpPr>
          <p:cNvPr id="3" name="내용 개체 틀 2">
            <a:extLst>
              <a:ext uri="{FF2B5EF4-FFF2-40B4-BE49-F238E27FC236}">
                <a16:creationId xmlns:a16="http://schemas.microsoft.com/office/drawing/2014/main" id="{5E1A18DD-0E5D-AEB4-8FDB-3309C2DE2832}"/>
              </a:ext>
            </a:extLst>
          </p:cNvPr>
          <p:cNvSpPr>
            <a:spLocks noGrp="1"/>
          </p:cNvSpPr>
          <p:nvPr>
            <p:ph sz="half" idx="1"/>
          </p:nvPr>
        </p:nvSpPr>
        <p:spPr>
          <a:xfrm>
            <a:off x="838200" y="1825625"/>
            <a:ext cx="5181600" cy="4351338"/>
          </a:xfrm>
        </p:spPr>
        <p:txBody>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내용 개체 틀 3">
            <a:extLst>
              <a:ext uri="{FF2B5EF4-FFF2-40B4-BE49-F238E27FC236}">
                <a16:creationId xmlns:a16="http://schemas.microsoft.com/office/drawing/2014/main" id="{0EA78D98-F0C3-5E35-BF46-F5618151A2F8}"/>
              </a:ext>
            </a:extLst>
          </p:cNvPr>
          <p:cNvSpPr>
            <a:spLocks noGrp="1"/>
          </p:cNvSpPr>
          <p:nvPr>
            <p:ph sz="half" idx="2"/>
          </p:nvPr>
        </p:nvSpPr>
        <p:spPr>
          <a:xfrm>
            <a:off x="6172200" y="1825625"/>
            <a:ext cx="5181600" cy="4351338"/>
          </a:xfrm>
        </p:spPr>
        <p:txBody>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5" name="날짜 개체 틀 4">
            <a:extLst>
              <a:ext uri="{FF2B5EF4-FFF2-40B4-BE49-F238E27FC236}">
                <a16:creationId xmlns:a16="http://schemas.microsoft.com/office/drawing/2014/main" id="{E601F091-BD04-3715-6AE4-21761C98E09D}"/>
              </a:ext>
            </a:extLst>
          </p:cNvPr>
          <p:cNvSpPr>
            <a:spLocks noGrp="1"/>
          </p:cNvSpPr>
          <p:nvPr>
            <p:ph type="dt" sz="half" idx="10"/>
          </p:nvPr>
        </p:nvSpPr>
        <p:spPr/>
        <p:txBody>
          <a:bodyPr/>
          <a:lstStyle/>
          <a:p>
            <a:fld id="{8EB1A9DF-34C3-9448-9074-1AD94FC666DB}" type="datetime1">
              <a:rPr kumimoji="1" lang="ko-KR" altLang="en-US" smtClean="0"/>
              <a:t>2024. 4. 16.</a:t>
            </a:fld>
            <a:endParaRPr kumimoji="1" lang="ko-KR" altLang="en-US"/>
          </a:p>
        </p:txBody>
      </p:sp>
      <p:sp>
        <p:nvSpPr>
          <p:cNvPr id="6" name="바닥글 개체 틀 5">
            <a:extLst>
              <a:ext uri="{FF2B5EF4-FFF2-40B4-BE49-F238E27FC236}">
                <a16:creationId xmlns:a16="http://schemas.microsoft.com/office/drawing/2014/main" id="{D3FF452E-E822-CDC8-F202-1BF1E817B0CE}"/>
              </a:ext>
            </a:extLst>
          </p:cNvPr>
          <p:cNvSpPr>
            <a:spLocks noGrp="1"/>
          </p:cNvSpPr>
          <p:nvPr>
            <p:ph type="ftr" sz="quarter" idx="11"/>
          </p:nvPr>
        </p:nvSpPr>
        <p:spPr/>
        <p:txBody>
          <a:bodyPr/>
          <a:lstStyle/>
          <a:p>
            <a:endParaRPr kumimoji="1" lang="ko-KR" altLang="en-US"/>
          </a:p>
        </p:txBody>
      </p:sp>
      <p:sp>
        <p:nvSpPr>
          <p:cNvPr id="8" name="슬라이드 번호 개체 틀 4">
            <a:extLst>
              <a:ext uri="{FF2B5EF4-FFF2-40B4-BE49-F238E27FC236}">
                <a16:creationId xmlns:a16="http://schemas.microsoft.com/office/drawing/2014/main" id="{1E9B951E-F119-2AF7-A904-F2B6938C21C0}"/>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a:t>
            </a:fld>
            <a:endParaRPr kumimoji="1" lang="ko-KR" altLang="en-US"/>
          </a:p>
        </p:txBody>
      </p:sp>
    </p:spTree>
    <p:extLst>
      <p:ext uri="{BB962C8B-B14F-4D97-AF65-F5344CB8AC3E}">
        <p14:creationId xmlns:p14="http://schemas.microsoft.com/office/powerpoint/2010/main" val="437745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025A7E5-B243-F715-1E5B-451AACCA9853}"/>
              </a:ext>
            </a:extLst>
          </p:cNvPr>
          <p:cNvSpPr>
            <a:spLocks noGrp="1"/>
          </p:cNvSpPr>
          <p:nvPr>
            <p:ph type="title"/>
          </p:nvPr>
        </p:nvSpPr>
        <p:spPr>
          <a:xfrm>
            <a:off x="839788" y="365125"/>
            <a:ext cx="10515600" cy="1325563"/>
          </a:xfrm>
        </p:spPr>
        <p:txBody>
          <a:bodyPr/>
          <a:lstStyle/>
          <a:p>
            <a:r>
              <a:rPr kumimoji="1" lang="ko-KR" altLang="en-US"/>
              <a:t>마스터 제목 스타일 편집</a:t>
            </a:r>
          </a:p>
        </p:txBody>
      </p:sp>
      <p:sp>
        <p:nvSpPr>
          <p:cNvPr id="3" name="텍스트 개체 틀 2">
            <a:extLst>
              <a:ext uri="{FF2B5EF4-FFF2-40B4-BE49-F238E27FC236}">
                <a16:creationId xmlns:a16="http://schemas.microsoft.com/office/drawing/2014/main" id="{7714C5A4-E614-D7A0-0230-E0EC1AA66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ko-KR" altLang="en-US"/>
              <a:t>마스터 텍스트 스타일을 편집하려면 클릭</a:t>
            </a:r>
          </a:p>
        </p:txBody>
      </p:sp>
      <p:sp>
        <p:nvSpPr>
          <p:cNvPr id="4" name="내용 개체 틀 3">
            <a:extLst>
              <a:ext uri="{FF2B5EF4-FFF2-40B4-BE49-F238E27FC236}">
                <a16:creationId xmlns:a16="http://schemas.microsoft.com/office/drawing/2014/main" id="{6924D860-85A8-448B-5468-B84B1AA803EA}"/>
              </a:ext>
            </a:extLst>
          </p:cNvPr>
          <p:cNvSpPr>
            <a:spLocks noGrp="1"/>
          </p:cNvSpPr>
          <p:nvPr>
            <p:ph sz="half" idx="2"/>
          </p:nvPr>
        </p:nvSpPr>
        <p:spPr>
          <a:xfrm>
            <a:off x="839788" y="2505075"/>
            <a:ext cx="5157787" cy="3684588"/>
          </a:xfrm>
        </p:spPr>
        <p:txBody>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5" name="텍스트 개체 틀 4">
            <a:extLst>
              <a:ext uri="{FF2B5EF4-FFF2-40B4-BE49-F238E27FC236}">
                <a16:creationId xmlns:a16="http://schemas.microsoft.com/office/drawing/2014/main" id="{83D7D900-91F7-9C10-BD43-2B5FC1E254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ko-KR" altLang="en-US"/>
              <a:t>마스터 텍스트 스타일을 편집하려면 클릭</a:t>
            </a:r>
          </a:p>
        </p:txBody>
      </p:sp>
      <p:sp>
        <p:nvSpPr>
          <p:cNvPr id="6" name="내용 개체 틀 5">
            <a:extLst>
              <a:ext uri="{FF2B5EF4-FFF2-40B4-BE49-F238E27FC236}">
                <a16:creationId xmlns:a16="http://schemas.microsoft.com/office/drawing/2014/main" id="{CC2E8143-6861-371C-6148-BAEE2B6624D7}"/>
              </a:ext>
            </a:extLst>
          </p:cNvPr>
          <p:cNvSpPr>
            <a:spLocks noGrp="1"/>
          </p:cNvSpPr>
          <p:nvPr>
            <p:ph sz="quarter" idx="4"/>
          </p:nvPr>
        </p:nvSpPr>
        <p:spPr>
          <a:xfrm>
            <a:off x="6172200" y="2505075"/>
            <a:ext cx="5183188" cy="3684588"/>
          </a:xfrm>
        </p:spPr>
        <p:txBody>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7" name="날짜 개체 틀 6">
            <a:extLst>
              <a:ext uri="{FF2B5EF4-FFF2-40B4-BE49-F238E27FC236}">
                <a16:creationId xmlns:a16="http://schemas.microsoft.com/office/drawing/2014/main" id="{66049ACF-7FFB-DBB4-BD0D-5B53887B47F4}"/>
              </a:ext>
            </a:extLst>
          </p:cNvPr>
          <p:cNvSpPr>
            <a:spLocks noGrp="1"/>
          </p:cNvSpPr>
          <p:nvPr>
            <p:ph type="dt" sz="half" idx="10"/>
          </p:nvPr>
        </p:nvSpPr>
        <p:spPr/>
        <p:txBody>
          <a:bodyPr/>
          <a:lstStyle/>
          <a:p>
            <a:fld id="{0922570E-042D-9F4F-8AF3-3C645E25BF95}" type="datetime1">
              <a:rPr kumimoji="1" lang="ko-KR" altLang="en-US" smtClean="0"/>
              <a:t>2024. 4. 16.</a:t>
            </a:fld>
            <a:endParaRPr kumimoji="1" lang="ko-KR" altLang="en-US"/>
          </a:p>
        </p:txBody>
      </p:sp>
      <p:sp>
        <p:nvSpPr>
          <p:cNvPr id="8" name="바닥글 개체 틀 7">
            <a:extLst>
              <a:ext uri="{FF2B5EF4-FFF2-40B4-BE49-F238E27FC236}">
                <a16:creationId xmlns:a16="http://schemas.microsoft.com/office/drawing/2014/main" id="{A908C60F-1495-3C6B-E345-B8E89A813E08}"/>
              </a:ext>
            </a:extLst>
          </p:cNvPr>
          <p:cNvSpPr>
            <a:spLocks noGrp="1"/>
          </p:cNvSpPr>
          <p:nvPr>
            <p:ph type="ftr" sz="quarter" idx="11"/>
          </p:nvPr>
        </p:nvSpPr>
        <p:spPr/>
        <p:txBody>
          <a:bodyPr/>
          <a:lstStyle/>
          <a:p>
            <a:endParaRPr kumimoji="1" lang="ko-KR" altLang="en-US"/>
          </a:p>
        </p:txBody>
      </p:sp>
      <p:sp>
        <p:nvSpPr>
          <p:cNvPr id="9" name="슬라이드 번호 개체 틀 8">
            <a:extLst>
              <a:ext uri="{FF2B5EF4-FFF2-40B4-BE49-F238E27FC236}">
                <a16:creationId xmlns:a16="http://schemas.microsoft.com/office/drawing/2014/main" id="{2F440E7D-22CD-D980-710F-B7DD0F9E1CC6}"/>
              </a:ext>
            </a:extLst>
          </p:cNvPr>
          <p:cNvSpPr>
            <a:spLocks noGrp="1"/>
          </p:cNvSpPr>
          <p:nvPr>
            <p:ph type="sldNum" sz="quarter" idx="12"/>
          </p:nvPr>
        </p:nvSpPr>
        <p:spPr>
          <a:xfrm>
            <a:off x="8610600" y="6356350"/>
            <a:ext cx="2743200" cy="365125"/>
          </a:xfrm>
          <a:prstGeom prst="rect">
            <a:avLst/>
          </a:prstGeom>
        </p:spPr>
        <p:txBody>
          <a:bodyPr/>
          <a:lstStyle/>
          <a:p>
            <a:fld id="{FBF4C6F4-7093-304A-84FE-1263CF24B2BC}" type="slidenum">
              <a:rPr kumimoji="1" lang="ko-KR" altLang="en-US" smtClean="0"/>
              <a:t>‹#›</a:t>
            </a:fld>
            <a:endParaRPr kumimoji="1" lang="ko-KR" altLang="en-US"/>
          </a:p>
        </p:txBody>
      </p:sp>
    </p:spTree>
    <p:extLst>
      <p:ext uri="{BB962C8B-B14F-4D97-AF65-F5344CB8AC3E}">
        <p14:creationId xmlns:p14="http://schemas.microsoft.com/office/powerpoint/2010/main" val="69099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D6E3DC8-5289-C34B-8C66-2E0A79195DA3}"/>
              </a:ext>
            </a:extLst>
          </p:cNvPr>
          <p:cNvSpPr>
            <a:spLocks noGrp="1"/>
          </p:cNvSpPr>
          <p:nvPr>
            <p:ph type="title"/>
          </p:nvPr>
        </p:nvSpPr>
        <p:spPr/>
        <p:txBody>
          <a:bodyPr/>
          <a:lstStyle/>
          <a:p>
            <a:r>
              <a:rPr kumimoji="1" lang="ko-KR" altLang="en-US"/>
              <a:t>마스터 제목 스타일 편집</a:t>
            </a:r>
          </a:p>
        </p:txBody>
      </p:sp>
      <p:sp>
        <p:nvSpPr>
          <p:cNvPr id="3" name="날짜 개체 틀 2">
            <a:extLst>
              <a:ext uri="{FF2B5EF4-FFF2-40B4-BE49-F238E27FC236}">
                <a16:creationId xmlns:a16="http://schemas.microsoft.com/office/drawing/2014/main" id="{1AEBFF36-7953-F3C6-B742-E6B5562BA8F9}"/>
              </a:ext>
            </a:extLst>
          </p:cNvPr>
          <p:cNvSpPr>
            <a:spLocks noGrp="1"/>
          </p:cNvSpPr>
          <p:nvPr>
            <p:ph type="dt" sz="half" idx="10"/>
          </p:nvPr>
        </p:nvSpPr>
        <p:spPr/>
        <p:txBody>
          <a:bodyPr/>
          <a:lstStyle/>
          <a:p>
            <a:fld id="{4F7FD09C-D300-6C41-BE96-12B922FABD4A}" type="datetime1">
              <a:rPr kumimoji="1" lang="ko-KR" altLang="en-US" smtClean="0"/>
              <a:t>2024. 4. 16.</a:t>
            </a:fld>
            <a:endParaRPr kumimoji="1" lang="ko-KR" altLang="en-US"/>
          </a:p>
        </p:txBody>
      </p:sp>
      <p:sp>
        <p:nvSpPr>
          <p:cNvPr id="4" name="바닥글 개체 틀 3">
            <a:extLst>
              <a:ext uri="{FF2B5EF4-FFF2-40B4-BE49-F238E27FC236}">
                <a16:creationId xmlns:a16="http://schemas.microsoft.com/office/drawing/2014/main" id="{ED204586-E81A-1CE6-7DCD-C201B5980FE7}"/>
              </a:ext>
            </a:extLst>
          </p:cNvPr>
          <p:cNvSpPr>
            <a:spLocks noGrp="1"/>
          </p:cNvSpPr>
          <p:nvPr>
            <p:ph type="ftr" sz="quarter" idx="11"/>
          </p:nvPr>
        </p:nvSpPr>
        <p:spPr/>
        <p:txBody>
          <a:bodyPr/>
          <a:lstStyle/>
          <a:p>
            <a:endParaRPr kumimoji="1" lang="ko-KR" altLang="en-US"/>
          </a:p>
        </p:txBody>
      </p:sp>
      <p:sp>
        <p:nvSpPr>
          <p:cNvPr id="7" name="슬라이드 번호 개체 틀 4">
            <a:extLst>
              <a:ext uri="{FF2B5EF4-FFF2-40B4-BE49-F238E27FC236}">
                <a16:creationId xmlns:a16="http://schemas.microsoft.com/office/drawing/2014/main" id="{B64AC5F6-A4CF-9C98-E82E-D34819B46107}"/>
              </a:ext>
            </a:extLst>
          </p:cNvPr>
          <p:cNvSpPr>
            <a:spLocks noGrp="1"/>
          </p:cNvSpPr>
          <p:nvPr>
            <p:ph type="sldNum" sz="quarter" idx="12"/>
          </p:nvPr>
        </p:nvSpPr>
        <p:spPr>
          <a:xfrm>
            <a:off x="9179560" y="6356349"/>
            <a:ext cx="2743200" cy="365125"/>
          </a:xfrm>
          <a:prstGeom prst="rect">
            <a:avLst/>
          </a:prstGeom>
        </p:spPr>
        <p:txBody>
          <a:bodyPr/>
          <a:lstStyle/>
          <a:p>
            <a:fld id="{FBF4C6F4-7093-304A-84FE-1263CF24B2BC}" type="slidenum">
              <a:rPr kumimoji="1" lang="ko-KR" altLang="en-US" smtClean="0"/>
              <a:t>‹#›</a:t>
            </a:fld>
            <a:endParaRPr kumimoji="1" lang="ko-KR" altLang="en-US"/>
          </a:p>
        </p:txBody>
      </p:sp>
      <p:sp>
        <p:nvSpPr>
          <p:cNvPr id="9" name="TextBox 8">
            <a:extLst>
              <a:ext uri="{FF2B5EF4-FFF2-40B4-BE49-F238E27FC236}">
                <a16:creationId xmlns:a16="http://schemas.microsoft.com/office/drawing/2014/main" id="{9413D086-ED0A-AEE6-6993-32CB711D858F}"/>
              </a:ext>
            </a:extLst>
          </p:cNvPr>
          <p:cNvSpPr txBox="1"/>
          <p:nvPr userDrawn="1"/>
        </p:nvSpPr>
        <p:spPr>
          <a:xfrm>
            <a:off x="9645456" y="6356022"/>
            <a:ext cx="2060028" cy="338554"/>
          </a:xfrm>
          <a:prstGeom prst="rect">
            <a:avLst/>
          </a:prstGeom>
          <a:noFill/>
        </p:spPr>
        <p:txBody>
          <a:bodyPr wrap="square">
            <a:spAutoFit/>
          </a:bodyPr>
          <a:lstStyle/>
          <a:p>
            <a:r>
              <a:rPr kumimoji="1" lang="en-US" altLang="ko-KR" sz="1600" b="1" dirty="0">
                <a:solidFill>
                  <a:srgbClr val="0070C0"/>
                </a:solidFill>
                <a:latin typeface="+mj-lt"/>
              </a:rPr>
              <a:t>Multimodal AI Lab</a:t>
            </a:r>
            <a:endParaRPr kumimoji="1" lang="ko-KR" altLang="en-US" sz="1600" b="1" dirty="0">
              <a:solidFill>
                <a:srgbClr val="0070C0"/>
              </a:solidFill>
              <a:latin typeface="+mj-lt"/>
            </a:endParaRPr>
          </a:p>
        </p:txBody>
      </p:sp>
      <p:pic>
        <p:nvPicPr>
          <p:cNvPr id="10" name="그림 9">
            <a:extLst>
              <a:ext uri="{FF2B5EF4-FFF2-40B4-BE49-F238E27FC236}">
                <a16:creationId xmlns:a16="http://schemas.microsoft.com/office/drawing/2014/main" id="{9E671E1E-ABD0-6E7B-387A-997B3E2FFCD2}"/>
              </a:ext>
            </a:extLst>
          </p:cNvPr>
          <p:cNvPicPr>
            <a:picLocks noChangeAspect="1"/>
          </p:cNvPicPr>
          <p:nvPr userDrawn="1"/>
        </p:nvPicPr>
        <p:blipFill rotWithShape="1">
          <a:blip r:embed="rId2"/>
          <a:srcRect l="14893" t="29507" r="21583" b="38203"/>
          <a:stretch/>
        </p:blipFill>
        <p:spPr>
          <a:xfrm>
            <a:off x="8596741" y="6410740"/>
            <a:ext cx="1061709" cy="256342"/>
          </a:xfrm>
          <a:prstGeom prst="rect">
            <a:avLst/>
          </a:prstGeom>
        </p:spPr>
      </p:pic>
    </p:spTree>
    <p:extLst>
      <p:ext uri="{BB962C8B-B14F-4D97-AF65-F5344CB8AC3E}">
        <p14:creationId xmlns:p14="http://schemas.microsoft.com/office/powerpoint/2010/main" val="259563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C1C81EA5-4FD9-9CA1-BE72-E4EA41251EEB}"/>
              </a:ext>
            </a:extLst>
          </p:cNvPr>
          <p:cNvSpPr>
            <a:spLocks noGrp="1"/>
          </p:cNvSpPr>
          <p:nvPr>
            <p:ph type="dt" sz="half" idx="10"/>
          </p:nvPr>
        </p:nvSpPr>
        <p:spPr/>
        <p:txBody>
          <a:bodyPr/>
          <a:lstStyle/>
          <a:p>
            <a:fld id="{72AB319C-B0C7-2D4F-B67C-9EB03F07FE18}" type="datetime1">
              <a:rPr kumimoji="1" lang="ko-KR" altLang="en-US" smtClean="0"/>
              <a:t>2024. 4. 16.</a:t>
            </a:fld>
            <a:endParaRPr kumimoji="1" lang="ko-KR" altLang="en-US"/>
          </a:p>
        </p:txBody>
      </p:sp>
      <p:sp>
        <p:nvSpPr>
          <p:cNvPr id="3" name="바닥글 개체 틀 2">
            <a:extLst>
              <a:ext uri="{FF2B5EF4-FFF2-40B4-BE49-F238E27FC236}">
                <a16:creationId xmlns:a16="http://schemas.microsoft.com/office/drawing/2014/main" id="{A888DAA0-B847-93F4-5D5E-CD49381F62DA}"/>
              </a:ext>
            </a:extLst>
          </p:cNvPr>
          <p:cNvSpPr>
            <a:spLocks noGrp="1"/>
          </p:cNvSpPr>
          <p:nvPr>
            <p:ph type="ftr" sz="quarter" idx="11"/>
          </p:nvPr>
        </p:nvSpPr>
        <p:spPr/>
        <p:txBody>
          <a:bodyPr/>
          <a:lstStyle/>
          <a:p>
            <a:endParaRPr kumimoji="1" lang="ko-KR" altLang="en-US"/>
          </a:p>
        </p:txBody>
      </p:sp>
      <p:sp>
        <p:nvSpPr>
          <p:cNvPr id="5" name="슬라이드 번호 개체 틀 4">
            <a:extLst>
              <a:ext uri="{FF2B5EF4-FFF2-40B4-BE49-F238E27FC236}">
                <a16:creationId xmlns:a16="http://schemas.microsoft.com/office/drawing/2014/main" id="{DBCABB35-A4AA-EB1D-7AEB-5E6391B11BCA}"/>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a:t>
            </a:fld>
            <a:endParaRPr kumimoji="1" lang="ko-KR" altLang="en-US"/>
          </a:p>
        </p:txBody>
      </p:sp>
    </p:spTree>
    <p:extLst>
      <p:ext uri="{BB962C8B-B14F-4D97-AF65-F5344CB8AC3E}">
        <p14:creationId xmlns:p14="http://schemas.microsoft.com/office/powerpoint/2010/main" val="155661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087E88A-E975-FECF-7F86-4E63B00A2C98}"/>
              </a:ext>
            </a:extLst>
          </p:cNvPr>
          <p:cNvSpPr>
            <a:spLocks noGrp="1"/>
          </p:cNvSpPr>
          <p:nvPr>
            <p:ph type="title"/>
          </p:nvPr>
        </p:nvSpPr>
        <p:spPr>
          <a:xfrm>
            <a:off x="839788" y="457200"/>
            <a:ext cx="3932237" cy="1600200"/>
          </a:xfrm>
        </p:spPr>
        <p:txBody>
          <a:bodyPr anchor="b"/>
          <a:lstStyle>
            <a:lvl1pPr>
              <a:defRPr sz="3200"/>
            </a:lvl1pPr>
          </a:lstStyle>
          <a:p>
            <a:r>
              <a:rPr kumimoji="1" lang="ko-KR" altLang="en-US"/>
              <a:t>마스터 제목 스타일 편집</a:t>
            </a:r>
          </a:p>
        </p:txBody>
      </p:sp>
      <p:sp>
        <p:nvSpPr>
          <p:cNvPr id="3" name="내용 개체 틀 2">
            <a:extLst>
              <a:ext uri="{FF2B5EF4-FFF2-40B4-BE49-F238E27FC236}">
                <a16:creationId xmlns:a16="http://schemas.microsoft.com/office/drawing/2014/main" id="{DF4B6C29-D3DF-A0AD-F218-C9436A8CE5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텍스트 개체 틀 3">
            <a:extLst>
              <a:ext uri="{FF2B5EF4-FFF2-40B4-BE49-F238E27FC236}">
                <a16:creationId xmlns:a16="http://schemas.microsoft.com/office/drawing/2014/main" id="{4CFC3659-7F5E-3F35-7B97-4527AC4498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ko-KR" altLang="en-US"/>
              <a:t>마스터 텍스트 스타일을 편집하려면 클릭</a:t>
            </a:r>
          </a:p>
        </p:txBody>
      </p:sp>
      <p:sp>
        <p:nvSpPr>
          <p:cNvPr id="5" name="날짜 개체 틀 4">
            <a:extLst>
              <a:ext uri="{FF2B5EF4-FFF2-40B4-BE49-F238E27FC236}">
                <a16:creationId xmlns:a16="http://schemas.microsoft.com/office/drawing/2014/main" id="{DBE8954A-093F-2638-83F5-3DBEBB66470D}"/>
              </a:ext>
            </a:extLst>
          </p:cNvPr>
          <p:cNvSpPr>
            <a:spLocks noGrp="1"/>
          </p:cNvSpPr>
          <p:nvPr>
            <p:ph type="dt" sz="half" idx="10"/>
          </p:nvPr>
        </p:nvSpPr>
        <p:spPr/>
        <p:txBody>
          <a:bodyPr/>
          <a:lstStyle/>
          <a:p>
            <a:fld id="{0AA3FCD7-175B-284F-8A38-1E1ECE954131}" type="datetime1">
              <a:rPr kumimoji="1" lang="ko-KR" altLang="en-US" smtClean="0"/>
              <a:t>2024. 4. 16.</a:t>
            </a:fld>
            <a:endParaRPr kumimoji="1" lang="ko-KR" altLang="en-US"/>
          </a:p>
        </p:txBody>
      </p:sp>
      <p:sp>
        <p:nvSpPr>
          <p:cNvPr id="6" name="바닥글 개체 틀 5">
            <a:extLst>
              <a:ext uri="{FF2B5EF4-FFF2-40B4-BE49-F238E27FC236}">
                <a16:creationId xmlns:a16="http://schemas.microsoft.com/office/drawing/2014/main" id="{64CE44FE-E5A9-15D2-09FE-E55DC999BA79}"/>
              </a:ext>
            </a:extLst>
          </p:cNvPr>
          <p:cNvSpPr>
            <a:spLocks noGrp="1"/>
          </p:cNvSpPr>
          <p:nvPr>
            <p:ph type="ftr" sz="quarter" idx="11"/>
          </p:nvPr>
        </p:nvSpPr>
        <p:spPr/>
        <p:txBody>
          <a:bodyPr/>
          <a:lstStyle/>
          <a:p>
            <a:endParaRPr kumimoji="1" lang="ko-KR" altLang="en-US"/>
          </a:p>
        </p:txBody>
      </p:sp>
      <p:sp>
        <p:nvSpPr>
          <p:cNvPr id="7" name="슬라이드 번호 개체 틀 6">
            <a:extLst>
              <a:ext uri="{FF2B5EF4-FFF2-40B4-BE49-F238E27FC236}">
                <a16:creationId xmlns:a16="http://schemas.microsoft.com/office/drawing/2014/main" id="{D54D2AF6-2FBC-4B5E-11CE-A665E5AA9676}"/>
              </a:ext>
            </a:extLst>
          </p:cNvPr>
          <p:cNvSpPr>
            <a:spLocks noGrp="1"/>
          </p:cNvSpPr>
          <p:nvPr>
            <p:ph type="sldNum" sz="quarter" idx="12"/>
          </p:nvPr>
        </p:nvSpPr>
        <p:spPr>
          <a:xfrm>
            <a:off x="8610600" y="6356350"/>
            <a:ext cx="2743200" cy="365125"/>
          </a:xfrm>
          <a:prstGeom prst="rect">
            <a:avLst/>
          </a:prstGeom>
        </p:spPr>
        <p:txBody>
          <a:bodyPr/>
          <a:lstStyle/>
          <a:p>
            <a:fld id="{FBF4C6F4-7093-304A-84FE-1263CF24B2BC}" type="slidenum">
              <a:rPr kumimoji="1" lang="ko-KR" altLang="en-US" smtClean="0"/>
              <a:t>‹#›</a:t>
            </a:fld>
            <a:endParaRPr kumimoji="1" lang="ko-KR" altLang="en-US"/>
          </a:p>
        </p:txBody>
      </p:sp>
    </p:spTree>
    <p:extLst>
      <p:ext uri="{BB962C8B-B14F-4D97-AF65-F5344CB8AC3E}">
        <p14:creationId xmlns:p14="http://schemas.microsoft.com/office/powerpoint/2010/main" val="1619527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869207D-9EC5-C1E7-EB66-70EC35705D46}"/>
              </a:ext>
            </a:extLst>
          </p:cNvPr>
          <p:cNvSpPr>
            <a:spLocks noGrp="1"/>
          </p:cNvSpPr>
          <p:nvPr>
            <p:ph type="title"/>
          </p:nvPr>
        </p:nvSpPr>
        <p:spPr>
          <a:xfrm>
            <a:off x="839788" y="457200"/>
            <a:ext cx="3932237" cy="1600200"/>
          </a:xfrm>
        </p:spPr>
        <p:txBody>
          <a:bodyPr anchor="b"/>
          <a:lstStyle>
            <a:lvl1pPr>
              <a:defRPr sz="3200"/>
            </a:lvl1pPr>
          </a:lstStyle>
          <a:p>
            <a:r>
              <a:rPr kumimoji="1" lang="ko-KR" altLang="en-US"/>
              <a:t>마스터 제목 스타일 편집</a:t>
            </a:r>
          </a:p>
        </p:txBody>
      </p:sp>
      <p:sp>
        <p:nvSpPr>
          <p:cNvPr id="3" name="그림 개체 틀 2">
            <a:extLst>
              <a:ext uri="{FF2B5EF4-FFF2-40B4-BE49-F238E27FC236}">
                <a16:creationId xmlns:a16="http://schemas.microsoft.com/office/drawing/2014/main" id="{2744E665-B5B1-52C3-D1C2-0928D7A0C2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ko-KR" altLang="en-US"/>
          </a:p>
        </p:txBody>
      </p:sp>
      <p:sp>
        <p:nvSpPr>
          <p:cNvPr id="4" name="텍스트 개체 틀 3">
            <a:extLst>
              <a:ext uri="{FF2B5EF4-FFF2-40B4-BE49-F238E27FC236}">
                <a16:creationId xmlns:a16="http://schemas.microsoft.com/office/drawing/2014/main" id="{6FAC0312-38B4-28F2-C1AA-7A1203DF4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ko-KR" altLang="en-US"/>
              <a:t>마스터 텍스트 스타일을 편집하려면 클릭</a:t>
            </a:r>
          </a:p>
        </p:txBody>
      </p:sp>
      <p:sp>
        <p:nvSpPr>
          <p:cNvPr id="5" name="날짜 개체 틀 4">
            <a:extLst>
              <a:ext uri="{FF2B5EF4-FFF2-40B4-BE49-F238E27FC236}">
                <a16:creationId xmlns:a16="http://schemas.microsoft.com/office/drawing/2014/main" id="{B7FDDD64-2114-265E-BFFA-DB7973B5E2DE}"/>
              </a:ext>
            </a:extLst>
          </p:cNvPr>
          <p:cNvSpPr>
            <a:spLocks noGrp="1"/>
          </p:cNvSpPr>
          <p:nvPr>
            <p:ph type="dt" sz="half" idx="10"/>
          </p:nvPr>
        </p:nvSpPr>
        <p:spPr/>
        <p:txBody>
          <a:bodyPr/>
          <a:lstStyle/>
          <a:p>
            <a:fld id="{ACDC3FF3-30B1-4B4F-BF9B-BB4EEE7AEE00}" type="datetime1">
              <a:rPr kumimoji="1" lang="ko-KR" altLang="en-US" smtClean="0"/>
              <a:t>2024. 4. 16.</a:t>
            </a:fld>
            <a:endParaRPr kumimoji="1" lang="ko-KR" altLang="en-US"/>
          </a:p>
        </p:txBody>
      </p:sp>
      <p:sp>
        <p:nvSpPr>
          <p:cNvPr id="6" name="바닥글 개체 틀 5">
            <a:extLst>
              <a:ext uri="{FF2B5EF4-FFF2-40B4-BE49-F238E27FC236}">
                <a16:creationId xmlns:a16="http://schemas.microsoft.com/office/drawing/2014/main" id="{17E4114F-58A7-D8A5-ABC0-E166710A781B}"/>
              </a:ext>
            </a:extLst>
          </p:cNvPr>
          <p:cNvSpPr>
            <a:spLocks noGrp="1"/>
          </p:cNvSpPr>
          <p:nvPr>
            <p:ph type="ftr" sz="quarter" idx="11"/>
          </p:nvPr>
        </p:nvSpPr>
        <p:spPr/>
        <p:txBody>
          <a:bodyPr/>
          <a:lstStyle/>
          <a:p>
            <a:endParaRPr kumimoji="1" lang="ko-KR" altLang="en-US"/>
          </a:p>
        </p:txBody>
      </p:sp>
      <p:sp>
        <p:nvSpPr>
          <p:cNvPr id="7" name="슬라이드 번호 개체 틀 6">
            <a:extLst>
              <a:ext uri="{FF2B5EF4-FFF2-40B4-BE49-F238E27FC236}">
                <a16:creationId xmlns:a16="http://schemas.microsoft.com/office/drawing/2014/main" id="{FA730047-6309-3F3C-5E41-FBBFC6B36181}"/>
              </a:ext>
            </a:extLst>
          </p:cNvPr>
          <p:cNvSpPr>
            <a:spLocks noGrp="1"/>
          </p:cNvSpPr>
          <p:nvPr>
            <p:ph type="sldNum" sz="quarter" idx="12"/>
          </p:nvPr>
        </p:nvSpPr>
        <p:spPr>
          <a:xfrm>
            <a:off x="8610600" y="6356350"/>
            <a:ext cx="2743200" cy="365125"/>
          </a:xfrm>
          <a:prstGeom prst="rect">
            <a:avLst/>
          </a:prstGeom>
        </p:spPr>
        <p:txBody>
          <a:bodyPr/>
          <a:lstStyle/>
          <a:p>
            <a:fld id="{FBF4C6F4-7093-304A-84FE-1263CF24B2BC}" type="slidenum">
              <a:rPr kumimoji="1" lang="ko-KR" altLang="en-US" smtClean="0"/>
              <a:t>‹#›</a:t>
            </a:fld>
            <a:endParaRPr kumimoji="1" lang="ko-KR" altLang="en-US"/>
          </a:p>
        </p:txBody>
      </p:sp>
    </p:spTree>
    <p:extLst>
      <p:ext uri="{BB962C8B-B14F-4D97-AF65-F5344CB8AC3E}">
        <p14:creationId xmlns:p14="http://schemas.microsoft.com/office/powerpoint/2010/main" val="3422675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94352777-6274-4404-ED9A-B29DA6C070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ko-KR" altLang="en-US"/>
              <a:t>마스터 제목 스타일 편집</a:t>
            </a:r>
          </a:p>
        </p:txBody>
      </p:sp>
      <p:sp>
        <p:nvSpPr>
          <p:cNvPr id="3" name="텍스트 개체 틀 2">
            <a:extLst>
              <a:ext uri="{FF2B5EF4-FFF2-40B4-BE49-F238E27FC236}">
                <a16:creationId xmlns:a16="http://schemas.microsoft.com/office/drawing/2014/main" id="{5A574554-23D4-138B-6770-C3CC09F54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날짜 개체 틀 3">
            <a:extLst>
              <a:ext uri="{FF2B5EF4-FFF2-40B4-BE49-F238E27FC236}">
                <a16:creationId xmlns:a16="http://schemas.microsoft.com/office/drawing/2014/main" id="{2D016B56-3BB2-3C60-A664-CCABEE0437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7606A-85E9-554F-8FD5-B7A151103190}" type="datetime1">
              <a:rPr kumimoji="1" lang="ko-KR" altLang="en-US" smtClean="0"/>
              <a:t>2024. 4. 16.</a:t>
            </a:fld>
            <a:endParaRPr kumimoji="1" lang="ko-KR" altLang="en-US"/>
          </a:p>
        </p:txBody>
      </p:sp>
      <p:sp>
        <p:nvSpPr>
          <p:cNvPr id="5" name="바닥글 개체 틀 4">
            <a:extLst>
              <a:ext uri="{FF2B5EF4-FFF2-40B4-BE49-F238E27FC236}">
                <a16:creationId xmlns:a16="http://schemas.microsoft.com/office/drawing/2014/main" id="{92284C73-A87D-0D90-E3F9-44A7D8E39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ko-KR" altLang="en-US"/>
          </a:p>
        </p:txBody>
      </p:sp>
      <p:sp>
        <p:nvSpPr>
          <p:cNvPr id="6" name="슬라이드 번호 개체 틀 5">
            <a:extLst>
              <a:ext uri="{FF2B5EF4-FFF2-40B4-BE49-F238E27FC236}">
                <a16:creationId xmlns:a16="http://schemas.microsoft.com/office/drawing/2014/main" id="{83CC8464-FA69-7BFC-61DA-58D1B1D89AE2}"/>
              </a:ext>
            </a:extLst>
          </p:cNvPr>
          <p:cNvSpPr>
            <a:spLocks noGrp="1"/>
          </p:cNvSpPr>
          <p:nvPr>
            <p:ph type="sldNum" sz="quarter" idx="4"/>
          </p:nvPr>
        </p:nvSpPr>
        <p:spPr>
          <a:xfrm>
            <a:off x="91800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4C6F4-7093-304A-84FE-1263CF24B2BC}" type="slidenum">
              <a:rPr kumimoji="1" lang="ko-KR" altLang="en-US" smtClean="0"/>
              <a:t>‹#›</a:t>
            </a:fld>
            <a:endParaRPr kumimoji="1" lang="ko-KR" altLang="en-US"/>
          </a:p>
        </p:txBody>
      </p:sp>
    </p:spTree>
    <p:extLst>
      <p:ext uri="{BB962C8B-B14F-4D97-AF65-F5344CB8AC3E}">
        <p14:creationId xmlns:p14="http://schemas.microsoft.com/office/powerpoint/2010/main" val="2763008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25.png"/><Relationship Id="rId5" Type="http://schemas.openxmlformats.org/officeDocument/2006/relationships/image" Target="../media/image12.png"/><Relationship Id="rId10"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6.png"/><Relationship Id="rId7" Type="http://schemas.openxmlformats.org/officeDocument/2006/relationships/image" Target="../media/image24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210.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chart" Target="../charts/chart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chart" Target="../charts/chart6.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20.png"/><Relationship Id="rId5" Type="http://schemas.openxmlformats.org/officeDocument/2006/relationships/image" Target="../media/image10.jpg"/><Relationship Id="rId4" Type="http://schemas.openxmlformats.org/officeDocument/2006/relationships/image" Target="../media/image9.jp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video" Target="NULL" TargetMode="External"/><Relationship Id="rId7" Type="http://schemas.openxmlformats.org/officeDocument/2006/relationships/image" Target="../media/image15.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notesSlide" Target="../notesSlides/notesSlide5.xml"/><Relationship Id="rId5" Type="http://schemas.openxmlformats.org/officeDocument/2006/relationships/slideLayout" Target="../slideLayouts/slideLayout6.xml"/><Relationship Id="rId4" Type="http://schemas.microsoft.com/office/2007/relationships/media" Target="../media/media2.mp4"/></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661E249-2B07-1E51-5A70-993FC2A4660C}"/>
              </a:ext>
            </a:extLst>
          </p:cNvPr>
          <p:cNvSpPr>
            <a:spLocks noGrp="1"/>
          </p:cNvSpPr>
          <p:nvPr>
            <p:ph type="title"/>
          </p:nvPr>
        </p:nvSpPr>
        <p:spPr>
          <a:xfrm>
            <a:off x="127363" y="788778"/>
            <a:ext cx="11937274" cy="2968375"/>
          </a:xfrm>
        </p:spPr>
        <p:txBody>
          <a:bodyPr>
            <a:normAutofit/>
          </a:bodyPr>
          <a:lstStyle/>
          <a:p>
            <a:pPr algn="ctr"/>
            <a:r>
              <a:rPr lang="en-US" altLang="ko-KR" b="1" dirty="0">
                <a:latin typeface="Seravek" panose="020B0503040000020004" pitchFamily="34" charset="0"/>
              </a:rPr>
              <a:t>Seeing Through the Conversation: </a:t>
            </a:r>
            <a:br>
              <a:rPr lang="en-US" altLang="ko-KR" sz="3600" b="1" dirty="0">
                <a:latin typeface="Arial Nova" panose="020B0504020202020204" pitchFamily="34" charset="0"/>
              </a:rPr>
            </a:br>
            <a:r>
              <a:rPr lang="en-US" altLang="ko-KR" sz="3600" dirty="0">
                <a:latin typeface="Seravek" panose="020B0503040000020004" pitchFamily="34" charset="0"/>
              </a:rPr>
              <a:t>Audio-Visual Speech Separation based on Diffusion Model</a:t>
            </a:r>
            <a:endParaRPr kumimoji="1" lang="ko-KR" altLang="en-US" sz="3600" dirty="0">
              <a:latin typeface="Seravek" panose="020B0503040000020004" pitchFamily="34" charset="0"/>
            </a:endParaRPr>
          </a:p>
        </p:txBody>
      </p:sp>
      <p:sp>
        <p:nvSpPr>
          <p:cNvPr id="3" name="TextBox 2">
            <a:extLst>
              <a:ext uri="{FF2B5EF4-FFF2-40B4-BE49-F238E27FC236}">
                <a16:creationId xmlns:a16="http://schemas.microsoft.com/office/drawing/2014/main" id="{C54FB114-1EFC-07A7-5CF6-9631DD610ABA}"/>
              </a:ext>
            </a:extLst>
          </p:cNvPr>
          <p:cNvSpPr txBox="1"/>
          <p:nvPr/>
        </p:nvSpPr>
        <p:spPr>
          <a:xfrm>
            <a:off x="1312374" y="3113577"/>
            <a:ext cx="9881884" cy="461665"/>
          </a:xfrm>
          <a:prstGeom prst="rect">
            <a:avLst/>
          </a:prstGeom>
          <a:noFill/>
        </p:spPr>
        <p:txBody>
          <a:bodyPr wrap="square" rtlCol="0">
            <a:spAutoFit/>
          </a:bodyPr>
          <a:lstStyle/>
          <a:p>
            <a:r>
              <a:rPr kumimoji="1" lang="en-US" altLang="ko-KR" sz="2400" i="1" dirty="0">
                <a:latin typeface="Seravek" panose="020B0503040000020004" pitchFamily="34" charset="0"/>
              </a:rPr>
              <a:t>Suyeon Lee*, </a:t>
            </a:r>
            <a:r>
              <a:rPr kumimoji="1" lang="en-US" altLang="ko-KR" sz="2400" i="1" dirty="0" err="1">
                <a:latin typeface="Seravek" panose="020B0503040000020004" pitchFamily="34" charset="0"/>
              </a:rPr>
              <a:t>Chaeyoung</a:t>
            </a:r>
            <a:r>
              <a:rPr kumimoji="1" lang="en-US" altLang="ko-KR" sz="2400" i="1" dirty="0">
                <a:latin typeface="Seravek" panose="020B0503040000020004" pitchFamily="34" charset="0"/>
              </a:rPr>
              <a:t> Jung*, </a:t>
            </a:r>
            <a:r>
              <a:rPr kumimoji="1" lang="en-US" altLang="ko-KR" sz="2400" i="1" dirty="0" err="1">
                <a:latin typeface="Seravek" panose="020B0503040000020004" pitchFamily="34" charset="0"/>
              </a:rPr>
              <a:t>Youngjoon</a:t>
            </a:r>
            <a:r>
              <a:rPr kumimoji="1" lang="en-US" altLang="ko-KR" sz="2400" i="1" dirty="0">
                <a:latin typeface="Seravek" panose="020B0503040000020004" pitchFamily="34" charset="0"/>
              </a:rPr>
              <a:t> Jang, </a:t>
            </a:r>
            <a:r>
              <a:rPr kumimoji="1" lang="en-US" altLang="ko-KR" sz="2400" i="1" dirty="0" err="1">
                <a:latin typeface="Seravek" panose="020B0503040000020004" pitchFamily="34" charset="0"/>
              </a:rPr>
              <a:t>Jaehun</a:t>
            </a:r>
            <a:r>
              <a:rPr kumimoji="1" lang="en-US" altLang="ko-KR" sz="2400" i="1" dirty="0">
                <a:latin typeface="Seravek" panose="020B0503040000020004" pitchFamily="34" charset="0"/>
              </a:rPr>
              <a:t> Kim, Joon Son Chung</a:t>
            </a:r>
            <a:endParaRPr kumimoji="1" lang="ko-KR" altLang="en-US" sz="2400" i="1" dirty="0">
              <a:latin typeface="Seravek" panose="020B0503040000020004" pitchFamily="34" charset="0"/>
            </a:endParaRPr>
          </a:p>
        </p:txBody>
      </p:sp>
      <p:sp>
        <p:nvSpPr>
          <p:cNvPr id="4" name="TextBox 3">
            <a:extLst>
              <a:ext uri="{FF2B5EF4-FFF2-40B4-BE49-F238E27FC236}">
                <a16:creationId xmlns:a16="http://schemas.microsoft.com/office/drawing/2014/main" id="{2D774CC4-EF34-87D2-0356-28D13E01454B}"/>
              </a:ext>
            </a:extLst>
          </p:cNvPr>
          <p:cNvSpPr txBox="1"/>
          <p:nvPr/>
        </p:nvSpPr>
        <p:spPr>
          <a:xfrm>
            <a:off x="3187760" y="5786996"/>
            <a:ext cx="5981640" cy="400110"/>
          </a:xfrm>
          <a:prstGeom prst="rect">
            <a:avLst/>
          </a:prstGeom>
          <a:noFill/>
        </p:spPr>
        <p:txBody>
          <a:bodyPr wrap="square" rtlCol="0">
            <a:spAutoFit/>
          </a:bodyPr>
          <a:lstStyle/>
          <a:p>
            <a:pPr algn="ctr"/>
            <a:r>
              <a:rPr kumimoji="1" lang="en-US" altLang="ko-KR" sz="2000" dirty="0">
                <a:latin typeface="Seravek" panose="020B0503040000020004" pitchFamily="34" charset="0"/>
              </a:rPr>
              <a:t>Korea Advanced Institute of Science and Technology</a:t>
            </a:r>
            <a:endParaRPr kumimoji="1" lang="ko-KR" altLang="en-US" sz="2000" dirty="0">
              <a:latin typeface="Seravek" panose="020B0503040000020004" pitchFamily="34" charset="0"/>
            </a:endParaRPr>
          </a:p>
        </p:txBody>
      </p:sp>
      <p:pic>
        <p:nvPicPr>
          <p:cNvPr id="6" name="그림 5">
            <a:extLst>
              <a:ext uri="{FF2B5EF4-FFF2-40B4-BE49-F238E27FC236}">
                <a16:creationId xmlns:a16="http://schemas.microsoft.com/office/drawing/2014/main" id="{6C21723C-0301-FFC5-9E44-F23B2389FFB3}"/>
              </a:ext>
            </a:extLst>
          </p:cNvPr>
          <p:cNvPicPr>
            <a:picLocks noChangeAspect="1"/>
          </p:cNvPicPr>
          <p:nvPr/>
        </p:nvPicPr>
        <p:blipFill rotWithShape="1">
          <a:blip r:embed="rId3"/>
          <a:srcRect l="14893" t="20317" r="14776" b="15437"/>
          <a:stretch/>
        </p:blipFill>
        <p:spPr>
          <a:xfrm>
            <a:off x="9545897" y="208800"/>
            <a:ext cx="2518740" cy="1092877"/>
          </a:xfrm>
          <a:prstGeom prst="rect">
            <a:avLst/>
          </a:prstGeom>
        </p:spPr>
      </p:pic>
      <p:pic>
        <p:nvPicPr>
          <p:cNvPr id="5" name="Picture 6" descr="IEEE ICASSP (@ieeeICASSP) / X">
            <a:extLst>
              <a:ext uri="{FF2B5EF4-FFF2-40B4-BE49-F238E27FC236}">
                <a16:creationId xmlns:a16="http://schemas.microsoft.com/office/drawing/2014/main" id="{97CE3151-5E13-6C1D-EE7E-0FD929416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63" y="0"/>
            <a:ext cx="1798257" cy="17982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8995B0-517B-BF6C-95AB-F1380D6AA8DC}"/>
              </a:ext>
            </a:extLst>
          </p:cNvPr>
          <p:cNvSpPr txBox="1"/>
          <p:nvPr/>
        </p:nvSpPr>
        <p:spPr>
          <a:xfrm>
            <a:off x="5025356" y="3572487"/>
            <a:ext cx="2141286" cy="369332"/>
          </a:xfrm>
          <a:prstGeom prst="rect">
            <a:avLst/>
          </a:prstGeom>
          <a:noFill/>
        </p:spPr>
        <p:txBody>
          <a:bodyPr wrap="square" rtlCol="0">
            <a:spAutoFit/>
          </a:bodyPr>
          <a:lstStyle/>
          <a:p>
            <a:r>
              <a:rPr kumimoji="1" lang="en-US" altLang="ko-KR" i="1" dirty="0">
                <a:latin typeface="Seravek" panose="020B0503040000020004" pitchFamily="34" charset="0"/>
              </a:rPr>
              <a:t>*: equal contribution</a:t>
            </a:r>
            <a:endParaRPr kumimoji="1" lang="ko-KR" altLang="en-US" i="1" dirty="0">
              <a:latin typeface="Seravek" panose="020B0503040000020004" pitchFamily="34" charset="0"/>
            </a:endParaRPr>
          </a:p>
        </p:txBody>
      </p:sp>
      <p:pic>
        <p:nvPicPr>
          <p:cNvPr id="9" name="pasted-movie.png" descr="pasted-movie.png">
            <a:extLst>
              <a:ext uri="{FF2B5EF4-FFF2-40B4-BE49-F238E27FC236}">
                <a16:creationId xmlns:a16="http://schemas.microsoft.com/office/drawing/2014/main" id="{150D3DC6-A98A-48B3-2E64-711138A67F8D}"/>
              </a:ext>
            </a:extLst>
          </p:cNvPr>
          <p:cNvPicPr>
            <a:picLocks noChangeAspect="1"/>
          </p:cNvPicPr>
          <p:nvPr/>
        </p:nvPicPr>
        <p:blipFill>
          <a:blip r:embed="rId5"/>
          <a:stretch>
            <a:fillRect/>
          </a:stretch>
        </p:blipFill>
        <p:spPr>
          <a:xfrm>
            <a:off x="5408126" y="4149250"/>
            <a:ext cx="1375747" cy="1375747"/>
          </a:xfrm>
          <a:prstGeom prst="rect">
            <a:avLst/>
          </a:prstGeom>
          <a:ln w="12700">
            <a:miter lim="400000"/>
          </a:ln>
        </p:spPr>
      </p:pic>
      <p:pic>
        <p:nvPicPr>
          <p:cNvPr id="10" name="pasted-movie.png" descr="pasted-movie.png">
            <a:extLst>
              <a:ext uri="{FF2B5EF4-FFF2-40B4-BE49-F238E27FC236}">
                <a16:creationId xmlns:a16="http://schemas.microsoft.com/office/drawing/2014/main" id="{ECF910ED-1E65-7F55-9C84-64558E09F065}"/>
              </a:ext>
            </a:extLst>
          </p:cNvPr>
          <p:cNvPicPr>
            <a:picLocks noChangeAspect="1"/>
          </p:cNvPicPr>
          <p:nvPr/>
        </p:nvPicPr>
        <p:blipFill>
          <a:blip r:embed="rId6"/>
          <a:stretch>
            <a:fillRect/>
          </a:stretch>
        </p:blipFill>
        <p:spPr>
          <a:xfrm>
            <a:off x="7255826" y="4149249"/>
            <a:ext cx="1375747" cy="1375747"/>
          </a:xfrm>
          <a:prstGeom prst="rect">
            <a:avLst/>
          </a:prstGeom>
          <a:ln w="12700">
            <a:miter lim="400000"/>
          </a:ln>
        </p:spPr>
      </p:pic>
      <p:pic>
        <p:nvPicPr>
          <p:cNvPr id="11" name="pasted-movie.png" descr="pasted-movie.png">
            <a:extLst>
              <a:ext uri="{FF2B5EF4-FFF2-40B4-BE49-F238E27FC236}">
                <a16:creationId xmlns:a16="http://schemas.microsoft.com/office/drawing/2014/main" id="{F1394E49-7EAA-8348-E492-6E00DEC1869B}"/>
              </a:ext>
            </a:extLst>
          </p:cNvPr>
          <p:cNvPicPr>
            <a:picLocks noChangeAspect="1"/>
          </p:cNvPicPr>
          <p:nvPr/>
        </p:nvPicPr>
        <p:blipFill>
          <a:blip r:embed="rId7"/>
          <a:srcRect l="9761" t="22454" r="9168"/>
          <a:stretch>
            <a:fillRect/>
          </a:stretch>
        </p:blipFill>
        <p:spPr>
          <a:xfrm>
            <a:off x="9100129" y="4227499"/>
            <a:ext cx="1375747" cy="1315935"/>
          </a:xfrm>
          <a:custGeom>
            <a:avLst/>
            <a:gdLst/>
            <a:ahLst/>
            <a:cxnLst>
              <a:cxn ang="0">
                <a:pos x="wd2" y="hd2"/>
              </a:cxn>
              <a:cxn ang="5400000">
                <a:pos x="wd2" y="hd2"/>
              </a:cxn>
              <a:cxn ang="10800000">
                <a:pos x="wd2" y="hd2"/>
              </a:cxn>
              <a:cxn ang="16200000">
                <a:pos x="wd2" y="hd2"/>
              </a:cxn>
            </a:cxnLst>
            <a:rect l="0" t="0" r="r" b="b"/>
            <a:pathLst>
              <a:path w="21600" h="21600" extrusionOk="0">
                <a:moveTo>
                  <a:pt x="10026" y="0"/>
                </a:moveTo>
                <a:lnTo>
                  <a:pt x="9197" y="219"/>
                </a:lnTo>
                <a:cubicBezTo>
                  <a:pt x="8103" y="504"/>
                  <a:pt x="7880" y="608"/>
                  <a:pt x="7470" y="1062"/>
                </a:cubicBezTo>
                <a:cubicBezTo>
                  <a:pt x="6756" y="1853"/>
                  <a:pt x="6633" y="2068"/>
                  <a:pt x="6450" y="2781"/>
                </a:cubicBezTo>
                <a:cubicBezTo>
                  <a:pt x="6338" y="3215"/>
                  <a:pt x="6327" y="3353"/>
                  <a:pt x="6350" y="4433"/>
                </a:cubicBezTo>
                <a:cubicBezTo>
                  <a:pt x="6363" y="5082"/>
                  <a:pt x="6408" y="5846"/>
                  <a:pt x="6445" y="6129"/>
                </a:cubicBezTo>
                <a:lnTo>
                  <a:pt x="6514" y="6643"/>
                </a:lnTo>
                <a:lnTo>
                  <a:pt x="6345" y="6824"/>
                </a:lnTo>
                <a:cubicBezTo>
                  <a:pt x="6019" y="7177"/>
                  <a:pt x="5977" y="7602"/>
                  <a:pt x="6195" y="8319"/>
                </a:cubicBezTo>
                <a:cubicBezTo>
                  <a:pt x="6387" y="8952"/>
                  <a:pt x="6468" y="9100"/>
                  <a:pt x="6924" y="9590"/>
                </a:cubicBezTo>
                <a:cubicBezTo>
                  <a:pt x="7320" y="10017"/>
                  <a:pt x="7331" y="10038"/>
                  <a:pt x="7438" y="10519"/>
                </a:cubicBezTo>
                <a:cubicBezTo>
                  <a:pt x="7499" y="10790"/>
                  <a:pt x="7575" y="11084"/>
                  <a:pt x="7607" y="11171"/>
                </a:cubicBezTo>
                <a:cubicBezTo>
                  <a:pt x="7639" y="11259"/>
                  <a:pt x="7705" y="11588"/>
                  <a:pt x="7753" y="11905"/>
                </a:cubicBezTo>
                <a:cubicBezTo>
                  <a:pt x="7829" y="12408"/>
                  <a:pt x="7832" y="12500"/>
                  <a:pt x="7762" y="12643"/>
                </a:cubicBezTo>
                <a:cubicBezTo>
                  <a:pt x="7718" y="12733"/>
                  <a:pt x="7661" y="12898"/>
                  <a:pt x="7639" y="13010"/>
                </a:cubicBezTo>
                <a:cubicBezTo>
                  <a:pt x="7601" y="13195"/>
                  <a:pt x="7452" y="13415"/>
                  <a:pt x="7010" y="13919"/>
                </a:cubicBezTo>
                <a:cubicBezTo>
                  <a:pt x="6855" y="14097"/>
                  <a:pt x="5756" y="14695"/>
                  <a:pt x="5584" y="14695"/>
                </a:cubicBezTo>
                <a:cubicBezTo>
                  <a:pt x="5539" y="14695"/>
                  <a:pt x="5102" y="14889"/>
                  <a:pt x="4614" y="15129"/>
                </a:cubicBezTo>
                <a:cubicBezTo>
                  <a:pt x="3939" y="15460"/>
                  <a:pt x="3546" y="15612"/>
                  <a:pt x="2965" y="15767"/>
                </a:cubicBezTo>
                <a:cubicBezTo>
                  <a:pt x="2120" y="15991"/>
                  <a:pt x="1426" y="16317"/>
                  <a:pt x="1048" y="16667"/>
                </a:cubicBezTo>
                <a:cubicBezTo>
                  <a:pt x="722" y="16967"/>
                  <a:pt x="299" y="17637"/>
                  <a:pt x="159" y="18071"/>
                </a:cubicBezTo>
                <a:cubicBezTo>
                  <a:pt x="55" y="18397"/>
                  <a:pt x="36" y="18601"/>
                  <a:pt x="18" y="20019"/>
                </a:cubicBezTo>
                <a:lnTo>
                  <a:pt x="0" y="21600"/>
                </a:lnTo>
                <a:lnTo>
                  <a:pt x="10800" y="21600"/>
                </a:lnTo>
                <a:lnTo>
                  <a:pt x="21600" y="21600"/>
                </a:lnTo>
                <a:lnTo>
                  <a:pt x="21600" y="21481"/>
                </a:lnTo>
                <a:cubicBezTo>
                  <a:pt x="21600" y="21369"/>
                  <a:pt x="21135" y="19027"/>
                  <a:pt x="21067" y="18795"/>
                </a:cubicBezTo>
                <a:cubicBezTo>
                  <a:pt x="21050" y="18737"/>
                  <a:pt x="20928" y="18563"/>
                  <a:pt x="20794" y="18405"/>
                </a:cubicBezTo>
                <a:cubicBezTo>
                  <a:pt x="20660" y="18247"/>
                  <a:pt x="20511" y="18043"/>
                  <a:pt x="20466" y="17952"/>
                </a:cubicBezTo>
                <a:cubicBezTo>
                  <a:pt x="20370" y="17760"/>
                  <a:pt x="20062" y="17465"/>
                  <a:pt x="19819" y="17333"/>
                </a:cubicBezTo>
                <a:cubicBezTo>
                  <a:pt x="19725" y="17283"/>
                  <a:pt x="19419" y="17059"/>
                  <a:pt x="19140" y="16838"/>
                </a:cubicBezTo>
                <a:cubicBezTo>
                  <a:pt x="18862" y="16617"/>
                  <a:pt x="18523" y="16391"/>
                  <a:pt x="18384" y="16338"/>
                </a:cubicBezTo>
                <a:cubicBezTo>
                  <a:pt x="17799" y="16116"/>
                  <a:pt x="16550" y="15537"/>
                  <a:pt x="16216" y="15333"/>
                </a:cubicBezTo>
                <a:cubicBezTo>
                  <a:pt x="16017" y="15212"/>
                  <a:pt x="15557" y="14952"/>
                  <a:pt x="15191" y="14752"/>
                </a:cubicBezTo>
                <a:cubicBezTo>
                  <a:pt x="14093" y="14154"/>
                  <a:pt x="13938" y="14032"/>
                  <a:pt x="13938" y="13752"/>
                </a:cubicBezTo>
                <a:cubicBezTo>
                  <a:pt x="13938" y="13525"/>
                  <a:pt x="13825" y="13254"/>
                  <a:pt x="13588" y="12929"/>
                </a:cubicBezTo>
                <a:cubicBezTo>
                  <a:pt x="13311" y="12549"/>
                  <a:pt x="13318" y="12363"/>
                  <a:pt x="13629" y="11929"/>
                </a:cubicBezTo>
                <a:cubicBezTo>
                  <a:pt x="14109" y="11257"/>
                  <a:pt x="14458" y="10371"/>
                  <a:pt x="14517" y="9676"/>
                </a:cubicBezTo>
                <a:cubicBezTo>
                  <a:pt x="14545" y="9344"/>
                  <a:pt x="14605" y="9118"/>
                  <a:pt x="14722" y="8867"/>
                </a:cubicBezTo>
                <a:cubicBezTo>
                  <a:pt x="14812" y="8674"/>
                  <a:pt x="14885" y="8422"/>
                  <a:pt x="14886" y="8310"/>
                </a:cubicBezTo>
                <a:cubicBezTo>
                  <a:pt x="14887" y="8197"/>
                  <a:pt x="14936" y="7966"/>
                  <a:pt x="14995" y="7790"/>
                </a:cubicBezTo>
                <a:cubicBezTo>
                  <a:pt x="15146" y="7341"/>
                  <a:pt x="15136" y="7012"/>
                  <a:pt x="14963" y="6705"/>
                </a:cubicBezTo>
                <a:cubicBezTo>
                  <a:pt x="14828" y="6463"/>
                  <a:pt x="14823" y="6422"/>
                  <a:pt x="14836" y="5629"/>
                </a:cubicBezTo>
                <a:cubicBezTo>
                  <a:pt x="14858" y="4249"/>
                  <a:pt x="14791" y="3558"/>
                  <a:pt x="14567" y="2857"/>
                </a:cubicBezTo>
                <a:cubicBezTo>
                  <a:pt x="14333" y="2126"/>
                  <a:pt x="13952" y="1301"/>
                  <a:pt x="13697" y="976"/>
                </a:cubicBezTo>
                <a:cubicBezTo>
                  <a:pt x="13480" y="700"/>
                  <a:pt x="12803" y="301"/>
                  <a:pt x="12303" y="157"/>
                </a:cubicBezTo>
                <a:cubicBezTo>
                  <a:pt x="12081" y="93"/>
                  <a:pt x="11649" y="54"/>
                  <a:pt x="11000" y="33"/>
                </a:cubicBezTo>
                <a:lnTo>
                  <a:pt x="10026" y="0"/>
                </a:lnTo>
                <a:close/>
              </a:path>
            </a:pathLst>
          </a:custGeom>
          <a:ln w="12700">
            <a:miter lim="400000"/>
          </a:ln>
        </p:spPr>
      </p:pic>
      <p:pic>
        <p:nvPicPr>
          <p:cNvPr id="1026" name="Picture 2" descr="Member image">
            <a:extLst>
              <a:ext uri="{FF2B5EF4-FFF2-40B4-BE49-F238E27FC236}">
                <a16:creationId xmlns:a16="http://schemas.microsoft.com/office/drawing/2014/main" id="{2B9B7C95-CE20-99D9-4557-86C4C8D481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3047" y="4167688"/>
            <a:ext cx="1375746" cy="13757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mber image">
            <a:extLst>
              <a:ext uri="{FF2B5EF4-FFF2-40B4-BE49-F238E27FC236}">
                <a16:creationId xmlns:a16="http://schemas.microsoft.com/office/drawing/2014/main" id="{5D2A4587-2231-AC73-E6E7-3EE65B327F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5586" y="4149250"/>
            <a:ext cx="1375747" cy="1375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100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Make audio-visual Speech Enhancement dataset…"/>
          <p:cNvSpPr txBox="1"/>
          <p:nvPr/>
        </p:nvSpPr>
        <p:spPr>
          <a:xfrm>
            <a:off x="2662120" y="-489596"/>
            <a:ext cx="952988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40631" indent="-240631">
              <a:buSzPct val="100000"/>
              <a:buAutoNum type="arabicPeriod"/>
            </a:pPr>
            <a:endParaRPr sz="3600" dirty="0"/>
          </a:p>
        </p:txBody>
      </p:sp>
      <p:sp>
        <p:nvSpPr>
          <p:cNvPr id="2" name="TextBox 1">
            <a:extLst>
              <a:ext uri="{FF2B5EF4-FFF2-40B4-BE49-F238E27FC236}">
                <a16:creationId xmlns:a16="http://schemas.microsoft.com/office/drawing/2014/main" id="{998F11E5-1EB0-7E38-675C-B11B3D1DAE77}"/>
              </a:ext>
            </a:extLst>
          </p:cNvPr>
          <p:cNvSpPr txBox="1"/>
          <p:nvPr/>
        </p:nvSpPr>
        <p:spPr>
          <a:xfrm>
            <a:off x="475488" y="495289"/>
            <a:ext cx="9135651"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Model Architecture – </a:t>
            </a:r>
            <a:r>
              <a:rPr lang="en" altLang="ko-KR" sz="3600" b="1" dirty="0">
                <a:solidFill>
                  <a:schemeClr val="accent1"/>
                </a:solidFill>
                <a:latin typeface="Seravek" panose="020B0503040000020004" pitchFamily="34" charset="0"/>
                <a:ea typeface="+mj-ea"/>
                <a:cs typeface="+mj-cs"/>
              </a:rPr>
              <a:t>Multi-modal fusion</a:t>
            </a:r>
          </a:p>
        </p:txBody>
      </p:sp>
      <p:sp>
        <p:nvSpPr>
          <p:cNvPr id="17" name="TextBox 16">
            <a:extLst>
              <a:ext uri="{FF2B5EF4-FFF2-40B4-BE49-F238E27FC236}">
                <a16:creationId xmlns:a16="http://schemas.microsoft.com/office/drawing/2014/main" id="{0997CE8D-C712-A170-A228-E98F1D5586DF}"/>
              </a:ext>
            </a:extLst>
          </p:cNvPr>
          <p:cNvSpPr txBox="1"/>
          <p:nvPr/>
        </p:nvSpPr>
        <p:spPr>
          <a:xfrm>
            <a:off x="10943" y="6610364"/>
            <a:ext cx="6099858" cy="246221"/>
          </a:xfrm>
          <a:prstGeom prst="rect">
            <a:avLst/>
          </a:prstGeom>
          <a:noFill/>
        </p:spPr>
        <p:txBody>
          <a:bodyPr wrap="square">
            <a:spAutoFit/>
          </a:bodyPr>
          <a:lstStyle/>
          <a:p>
            <a:pPr algn="l"/>
            <a:r>
              <a:rPr lang="en" altLang="ko-KR" sz="1000" i="0" u="none" strike="noStrike" dirty="0">
                <a:solidFill>
                  <a:srgbClr val="1F2328"/>
                </a:solidFill>
                <a:effectLst/>
              </a:rPr>
              <a:t>Vaswani et al., Attention Is All You Need (</a:t>
            </a:r>
            <a:r>
              <a:rPr lang="en" altLang="ko-KR" sz="1000" i="0" u="none" strike="noStrike" dirty="0" err="1">
                <a:solidFill>
                  <a:srgbClr val="1F2328"/>
                </a:solidFill>
                <a:effectLst/>
              </a:rPr>
              <a:t>NeurIPS</a:t>
            </a:r>
            <a:r>
              <a:rPr lang="en" altLang="ko-KR" sz="1000" i="0" u="none" strike="noStrike" dirty="0">
                <a:solidFill>
                  <a:srgbClr val="1F2328"/>
                </a:solidFill>
                <a:effectLst/>
              </a:rPr>
              <a:t> 2017)</a:t>
            </a:r>
            <a:endParaRPr lang="en" altLang="ko-KR" sz="1000" i="0" dirty="0">
              <a:solidFill>
                <a:srgbClr val="1F2328"/>
              </a:solidFill>
              <a:effectLst/>
            </a:endParaRPr>
          </a:p>
        </p:txBody>
      </p:sp>
      <p:sp>
        <p:nvSpPr>
          <p:cNvPr id="31" name="직사각형 30">
            <a:extLst>
              <a:ext uri="{FF2B5EF4-FFF2-40B4-BE49-F238E27FC236}">
                <a16:creationId xmlns:a16="http://schemas.microsoft.com/office/drawing/2014/main" id="{899215DD-5505-26C3-92E7-798B87FAD260}"/>
              </a:ext>
            </a:extLst>
          </p:cNvPr>
          <p:cNvSpPr/>
          <p:nvPr/>
        </p:nvSpPr>
        <p:spPr>
          <a:xfrm>
            <a:off x="1774855" y="1821749"/>
            <a:ext cx="2291787" cy="64170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sz="2400" dirty="0">
                <a:solidFill>
                  <a:schemeClr val="tx1"/>
                </a:solidFill>
                <a:latin typeface="Seravek" panose="020B0503040000020004" pitchFamily="34" charset="0"/>
              </a:rPr>
              <a:t>Cross-attention</a:t>
            </a:r>
            <a:endParaRPr kumimoji="1" lang="ko-KR" altLang="en-US" sz="2400" dirty="0">
              <a:solidFill>
                <a:schemeClr val="tx1"/>
              </a:solidFill>
              <a:latin typeface="Seravek" panose="020B0503040000020004" pitchFamily="34" charset="0"/>
            </a:endParaRPr>
          </a:p>
        </p:txBody>
      </p:sp>
      <p:pic>
        <p:nvPicPr>
          <p:cNvPr id="32" name="그림 31">
            <a:extLst>
              <a:ext uri="{FF2B5EF4-FFF2-40B4-BE49-F238E27FC236}">
                <a16:creationId xmlns:a16="http://schemas.microsoft.com/office/drawing/2014/main" id="{8EEBFB6D-E3A8-E6D1-5B87-B94C55951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305" y="2463457"/>
            <a:ext cx="1824885" cy="3036091"/>
          </a:xfrm>
          <a:prstGeom prst="rect">
            <a:avLst/>
          </a:prstGeom>
        </p:spPr>
      </p:pic>
      <p:grpSp>
        <p:nvGrpSpPr>
          <p:cNvPr id="33" name="그룹 32">
            <a:extLst>
              <a:ext uri="{FF2B5EF4-FFF2-40B4-BE49-F238E27FC236}">
                <a16:creationId xmlns:a16="http://schemas.microsoft.com/office/drawing/2014/main" id="{47FB496F-3C4D-E0D1-C4AB-4DF210008254}"/>
              </a:ext>
            </a:extLst>
          </p:cNvPr>
          <p:cNvGrpSpPr/>
          <p:nvPr/>
        </p:nvGrpSpPr>
        <p:grpSpPr>
          <a:xfrm>
            <a:off x="7351578" y="3380991"/>
            <a:ext cx="1884895" cy="1582910"/>
            <a:chOff x="4225454" y="4977795"/>
            <a:chExt cx="1554823" cy="1290824"/>
          </a:xfrm>
        </p:grpSpPr>
        <p:pic>
          <p:nvPicPr>
            <p:cNvPr id="34" name="그림 33">
              <a:extLst>
                <a:ext uri="{FF2B5EF4-FFF2-40B4-BE49-F238E27FC236}">
                  <a16:creationId xmlns:a16="http://schemas.microsoft.com/office/drawing/2014/main" id="{B158004A-2D40-DC27-9D7C-B8603F155920}"/>
                </a:ext>
              </a:extLst>
            </p:cNvPr>
            <p:cNvPicPr>
              <a:picLocks noChangeAspect="1"/>
            </p:cNvPicPr>
            <p:nvPr/>
          </p:nvPicPr>
          <p:blipFill>
            <a:blip r:embed="rId4"/>
            <a:stretch>
              <a:fillRect/>
            </a:stretch>
          </p:blipFill>
          <p:spPr>
            <a:xfrm>
              <a:off x="4614466" y="4977795"/>
              <a:ext cx="1165811" cy="1165811"/>
            </a:xfrm>
            <a:prstGeom prst="rect">
              <a:avLst/>
            </a:prstGeom>
          </p:spPr>
        </p:pic>
        <p:pic>
          <p:nvPicPr>
            <p:cNvPr id="35" name="그림 34">
              <a:extLst>
                <a:ext uri="{FF2B5EF4-FFF2-40B4-BE49-F238E27FC236}">
                  <a16:creationId xmlns:a16="http://schemas.microsoft.com/office/drawing/2014/main" id="{64213648-69B7-385B-7154-2BBEE5D324C3}"/>
                </a:ext>
              </a:extLst>
            </p:cNvPr>
            <p:cNvPicPr>
              <a:picLocks noChangeAspect="1"/>
            </p:cNvPicPr>
            <p:nvPr/>
          </p:nvPicPr>
          <p:blipFill>
            <a:blip r:embed="rId5"/>
            <a:stretch>
              <a:fillRect/>
            </a:stretch>
          </p:blipFill>
          <p:spPr>
            <a:xfrm>
              <a:off x="4419960" y="5040923"/>
              <a:ext cx="1165811" cy="1165811"/>
            </a:xfrm>
            <a:prstGeom prst="rect">
              <a:avLst/>
            </a:prstGeom>
          </p:spPr>
        </p:pic>
        <p:pic>
          <p:nvPicPr>
            <p:cNvPr id="36" name="그림 35">
              <a:extLst>
                <a:ext uri="{FF2B5EF4-FFF2-40B4-BE49-F238E27FC236}">
                  <a16:creationId xmlns:a16="http://schemas.microsoft.com/office/drawing/2014/main" id="{678020CA-573D-15C6-2962-FA701B5C0A5B}"/>
                </a:ext>
              </a:extLst>
            </p:cNvPr>
            <p:cNvPicPr>
              <a:picLocks noChangeAspect="1"/>
            </p:cNvPicPr>
            <p:nvPr/>
          </p:nvPicPr>
          <p:blipFill>
            <a:blip r:embed="rId6"/>
            <a:stretch>
              <a:fillRect/>
            </a:stretch>
          </p:blipFill>
          <p:spPr>
            <a:xfrm>
              <a:off x="4225454" y="5102808"/>
              <a:ext cx="1165811" cy="1165811"/>
            </a:xfrm>
            <a:prstGeom prst="rect">
              <a:avLst/>
            </a:prstGeom>
          </p:spPr>
        </p:pic>
      </p:grpSp>
      <p:sp>
        <p:nvSpPr>
          <p:cNvPr id="38" name="TextBox 37">
            <a:extLst>
              <a:ext uri="{FF2B5EF4-FFF2-40B4-BE49-F238E27FC236}">
                <a16:creationId xmlns:a16="http://schemas.microsoft.com/office/drawing/2014/main" id="{4EADE809-D228-1EAF-4F6B-FFE504B895F8}"/>
              </a:ext>
            </a:extLst>
          </p:cNvPr>
          <p:cNvSpPr txBox="1"/>
          <p:nvPr/>
        </p:nvSpPr>
        <p:spPr>
          <a:xfrm>
            <a:off x="4405999" y="1717971"/>
            <a:ext cx="6679106" cy="954107"/>
          </a:xfrm>
          <a:prstGeom prst="rect">
            <a:avLst/>
          </a:prstGeom>
          <a:noFill/>
        </p:spPr>
        <p:txBody>
          <a:bodyPr wrap="square" rtlCol="0">
            <a:spAutoFit/>
          </a:bodyPr>
          <a:lstStyle/>
          <a:p>
            <a:r>
              <a:rPr kumimoji="1" lang="en-US" altLang="ko-KR" sz="2800" dirty="0">
                <a:latin typeface="Seravek" panose="020B0503040000020004" pitchFamily="34" charset="0"/>
              </a:rPr>
              <a:t>: effective for learning relations between two sequential information</a:t>
            </a:r>
            <a:endParaRPr kumimoji="1" lang="ko-KR" altLang="en-US" sz="2800" dirty="0">
              <a:latin typeface="Seravek" panose="020B0503040000020004" pitchFamily="34" charset="0"/>
            </a:endParaRPr>
          </a:p>
        </p:txBody>
      </p:sp>
      <p:cxnSp>
        <p:nvCxnSpPr>
          <p:cNvPr id="39" name="직선 화살표 연결선 38">
            <a:extLst>
              <a:ext uri="{FF2B5EF4-FFF2-40B4-BE49-F238E27FC236}">
                <a16:creationId xmlns:a16="http://schemas.microsoft.com/office/drawing/2014/main" id="{8DA8D9B2-7592-B854-2A7C-BF27376ACCD5}"/>
              </a:ext>
            </a:extLst>
          </p:cNvPr>
          <p:cNvCxnSpPr/>
          <p:nvPr/>
        </p:nvCxnSpPr>
        <p:spPr>
          <a:xfrm>
            <a:off x="4799829" y="5036705"/>
            <a:ext cx="158511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직선 화살표 연결선 39">
            <a:extLst>
              <a:ext uri="{FF2B5EF4-FFF2-40B4-BE49-F238E27FC236}">
                <a16:creationId xmlns:a16="http://schemas.microsoft.com/office/drawing/2014/main" id="{A1D0F237-8C89-EEA8-5E3C-E1BC80BAC148}"/>
              </a:ext>
            </a:extLst>
          </p:cNvPr>
          <p:cNvCxnSpPr>
            <a:cxnSpLocks/>
          </p:cNvCxnSpPr>
          <p:nvPr/>
        </p:nvCxnSpPr>
        <p:spPr>
          <a:xfrm flipV="1">
            <a:off x="8647351" y="4855247"/>
            <a:ext cx="706650" cy="2662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D5D0895-1880-738F-F23F-FAF2E80CF1D0}"/>
              </a:ext>
            </a:extLst>
          </p:cNvPr>
          <p:cNvSpPr txBox="1"/>
          <p:nvPr/>
        </p:nvSpPr>
        <p:spPr>
          <a:xfrm>
            <a:off x="4666267" y="5121465"/>
            <a:ext cx="486137" cy="378083"/>
          </a:xfrm>
          <a:prstGeom prst="rect">
            <a:avLst/>
          </a:prstGeom>
          <a:noFill/>
        </p:spPr>
        <p:txBody>
          <a:bodyPr wrap="square" rtlCol="0">
            <a:spAutoFit/>
          </a:bodyPr>
          <a:lstStyle/>
          <a:p>
            <a:r>
              <a:rPr kumimoji="1" lang="en-US" altLang="ko-KR" dirty="0"/>
              <a:t>0</a:t>
            </a:r>
            <a:endParaRPr kumimoji="1" lang="ko-KR" altLang="en-US" dirty="0"/>
          </a:p>
        </p:txBody>
      </p:sp>
      <p:sp>
        <p:nvSpPr>
          <p:cNvPr id="42" name="TextBox 41">
            <a:extLst>
              <a:ext uri="{FF2B5EF4-FFF2-40B4-BE49-F238E27FC236}">
                <a16:creationId xmlns:a16="http://schemas.microsoft.com/office/drawing/2014/main" id="{01C2D247-37AC-9FDA-23CC-59E582753D3D}"/>
              </a:ext>
            </a:extLst>
          </p:cNvPr>
          <p:cNvSpPr txBox="1"/>
          <p:nvPr/>
        </p:nvSpPr>
        <p:spPr>
          <a:xfrm>
            <a:off x="8529823" y="5166112"/>
            <a:ext cx="486137" cy="378083"/>
          </a:xfrm>
          <a:prstGeom prst="rect">
            <a:avLst/>
          </a:prstGeom>
          <a:noFill/>
        </p:spPr>
        <p:txBody>
          <a:bodyPr wrap="square" rtlCol="0">
            <a:spAutoFit/>
          </a:bodyPr>
          <a:lstStyle/>
          <a:p>
            <a:r>
              <a:rPr kumimoji="1" lang="en-US" altLang="ko-KR" dirty="0"/>
              <a:t>0</a:t>
            </a:r>
            <a:endParaRPr kumimoji="1" lang="ko-KR" altLang="en-US" dirty="0"/>
          </a:p>
        </p:txBody>
      </p:sp>
      <p:sp>
        <p:nvSpPr>
          <p:cNvPr id="43" name="TextBox 42">
            <a:extLst>
              <a:ext uri="{FF2B5EF4-FFF2-40B4-BE49-F238E27FC236}">
                <a16:creationId xmlns:a16="http://schemas.microsoft.com/office/drawing/2014/main" id="{E45EC2EA-0F90-FF7E-E113-D0CA12962B58}"/>
              </a:ext>
            </a:extLst>
          </p:cNvPr>
          <p:cNvSpPr txBox="1"/>
          <p:nvPr/>
        </p:nvSpPr>
        <p:spPr>
          <a:xfrm>
            <a:off x="6170672" y="5121464"/>
            <a:ext cx="486137" cy="378083"/>
          </a:xfrm>
          <a:prstGeom prst="rect">
            <a:avLst/>
          </a:prstGeom>
          <a:noFill/>
        </p:spPr>
        <p:txBody>
          <a:bodyPr wrap="square" rtlCol="0">
            <a:spAutoFit/>
          </a:bodyPr>
          <a:lstStyle/>
          <a:p>
            <a:r>
              <a:rPr kumimoji="1" lang="en-US" altLang="ko-KR" dirty="0"/>
              <a:t>T</a:t>
            </a:r>
            <a:endParaRPr kumimoji="1" lang="ko-KR" altLang="en-US" dirty="0"/>
          </a:p>
        </p:txBody>
      </p:sp>
      <p:sp>
        <p:nvSpPr>
          <p:cNvPr id="44" name="TextBox 43">
            <a:extLst>
              <a:ext uri="{FF2B5EF4-FFF2-40B4-BE49-F238E27FC236}">
                <a16:creationId xmlns:a16="http://schemas.microsoft.com/office/drawing/2014/main" id="{3C4C162F-E515-23D3-D1F9-453DF331B77F}"/>
              </a:ext>
            </a:extLst>
          </p:cNvPr>
          <p:cNvSpPr txBox="1"/>
          <p:nvPr/>
        </p:nvSpPr>
        <p:spPr>
          <a:xfrm>
            <a:off x="9318185" y="4697763"/>
            <a:ext cx="486137" cy="378083"/>
          </a:xfrm>
          <a:prstGeom prst="rect">
            <a:avLst/>
          </a:prstGeom>
          <a:noFill/>
        </p:spPr>
        <p:txBody>
          <a:bodyPr wrap="square" rtlCol="0">
            <a:spAutoFit/>
          </a:bodyPr>
          <a:lstStyle/>
          <a:p>
            <a:r>
              <a:rPr kumimoji="1" lang="en-US" altLang="ko-KR" dirty="0"/>
              <a:t>T</a:t>
            </a:r>
            <a:endParaRPr kumimoji="1" lang="ko-KR" altLang="en-US" dirty="0"/>
          </a:p>
        </p:txBody>
      </p:sp>
      <p:sp>
        <p:nvSpPr>
          <p:cNvPr id="3" name="슬라이드 번호 개체 틀 2">
            <a:extLst>
              <a:ext uri="{FF2B5EF4-FFF2-40B4-BE49-F238E27FC236}">
                <a16:creationId xmlns:a16="http://schemas.microsoft.com/office/drawing/2014/main" id="{5C1D7A47-A09E-AB6C-40D2-72F98AA1036B}"/>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10</a:t>
            </a:fld>
            <a:endParaRPr kumimoji="1" lang="ko-KR" altLang="en-US"/>
          </a:p>
        </p:txBody>
      </p:sp>
      <p:pic>
        <p:nvPicPr>
          <p:cNvPr id="5" name="그림 4">
            <a:extLst>
              <a:ext uri="{FF2B5EF4-FFF2-40B4-BE49-F238E27FC236}">
                <a16:creationId xmlns:a16="http://schemas.microsoft.com/office/drawing/2014/main" id="{E173F0CF-9927-FA6A-AF59-365074FEB8C1}"/>
              </a:ext>
            </a:extLst>
          </p:cNvPr>
          <p:cNvPicPr>
            <a:picLocks noChangeAspect="1"/>
          </p:cNvPicPr>
          <p:nvPr/>
        </p:nvPicPr>
        <p:blipFill>
          <a:blip r:embed="rId7"/>
          <a:stretch>
            <a:fillRect/>
          </a:stretch>
        </p:blipFill>
        <p:spPr>
          <a:xfrm flipH="1">
            <a:off x="4797622" y="3335072"/>
            <a:ext cx="1585110" cy="1574447"/>
          </a:xfrm>
          <a:prstGeom prst="rect">
            <a:avLst/>
          </a:prstGeom>
        </p:spPr>
      </p:pic>
    </p:spTree>
    <p:extLst>
      <p:ext uri="{BB962C8B-B14F-4D97-AF65-F5344CB8AC3E}">
        <p14:creationId xmlns:p14="http://schemas.microsoft.com/office/powerpoint/2010/main" val="2949302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Make audio-visual Speech Enhancement dataset…"/>
          <p:cNvSpPr txBox="1"/>
          <p:nvPr/>
        </p:nvSpPr>
        <p:spPr>
          <a:xfrm>
            <a:off x="2662120" y="-489596"/>
            <a:ext cx="952988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40631" indent="-240631">
              <a:buSzPct val="100000"/>
              <a:buAutoNum type="arabicPeriod"/>
            </a:pPr>
            <a:endParaRPr sz="3600" dirty="0"/>
          </a:p>
        </p:txBody>
      </p:sp>
      <p:sp>
        <p:nvSpPr>
          <p:cNvPr id="2" name="TextBox 1">
            <a:extLst>
              <a:ext uri="{FF2B5EF4-FFF2-40B4-BE49-F238E27FC236}">
                <a16:creationId xmlns:a16="http://schemas.microsoft.com/office/drawing/2014/main" id="{998F11E5-1EB0-7E38-675C-B11B3D1DAE77}"/>
              </a:ext>
            </a:extLst>
          </p:cNvPr>
          <p:cNvSpPr txBox="1"/>
          <p:nvPr/>
        </p:nvSpPr>
        <p:spPr>
          <a:xfrm>
            <a:off x="475488" y="495289"/>
            <a:ext cx="9135651"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Model Architecture – </a:t>
            </a:r>
            <a:r>
              <a:rPr lang="en" altLang="ko-KR" sz="3600" b="1" dirty="0">
                <a:solidFill>
                  <a:schemeClr val="accent1"/>
                </a:solidFill>
                <a:latin typeface="Seravek" panose="020B0503040000020004" pitchFamily="34" charset="0"/>
                <a:ea typeface="+mj-ea"/>
                <a:cs typeface="+mj-cs"/>
              </a:rPr>
              <a:t>Multi-modal fusion</a:t>
            </a:r>
          </a:p>
        </p:txBody>
      </p:sp>
      <p:grpSp>
        <p:nvGrpSpPr>
          <p:cNvPr id="3" name="그룹 2">
            <a:extLst>
              <a:ext uri="{FF2B5EF4-FFF2-40B4-BE49-F238E27FC236}">
                <a16:creationId xmlns:a16="http://schemas.microsoft.com/office/drawing/2014/main" id="{7803F1CF-2FC0-630E-918C-59B010397F55}"/>
              </a:ext>
            </a:extLst>
          </p:cNvPr>
          <p:cNvGrpSpPr/>
          <p:nvPr/>
        </p:nvGrpSpPr>
        <p:grpSpPr>
          <a:xfrm>
            <a:off x="4450803" y="4021082"/>
            <a:ext cx="3290393" cy="2358685"/>
            <a:chOff x="4968847" y="2931720"/>
            <a:chExt cx="1884895" cy="1527788"/>
          </a:xfrm>
        </p:grpSpPr>
        <p:sp>
          <p:nvSpPr>
            <p:cNvPr id="4" name="모서리가 둥근 직사각형 3">
              <a:extLst>
                <a:ext uri="{FF2B5EF4-FFF2-40B4-BE49-F238E27FC236}">
                  <a16:creationId xmlns:a16="http://schemas.microsoft.com/office/drawing/2014/main" id="{AEEB782D-2223-485F-EEE3-34F8F4EF2279}"/>
                </a:ext>
              </a:extLst>
            </p:cNvPr>
            <p:cNvSpPr/>
            <p:nvPr/>
          </p:nvSpPr>
          <p:spPr>
            <a:xfrm>
              <a:off x="4968847" y="2931720"/>
              <a:ext cx="1884895" cy="1452112"/>
            </a:xfrm>
            <a:prstGeom prst="roundRect">
              <a:avLst/>
            </a:prstGeom>
            <a:solidFill>
              <a:srgbClr val="DEEC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5" name="사다리꼴[T] 4">
              <a:extLst>
                <a:ext uri="{FF2B5EF4-FFF2-40B4-BE49-F238E27FC236}">
                  <a16:creationId xmlns:a16="http://schemas.microsoft.com/office/drawing/2014/main" id="{730EF0DA-69D0-5846-509B-0B534BCD1166}"/>
                </a:ext>
              </a:extLst>
            </p:cNvPr>
            <p:cNvSpPr/>
            <p:nvPr/>
          </p:nvSpPr>
          <p:spPr>
            <a:xfrm rot="16200000">
              <a:off x="5808551" y="3168991"/>
              <a:ext cx="1060501" cy="781869"/>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6" name="사다리꼴[T] 5">
              <a:extLst>
                <a:ext uri="{FF2B5EF4-FFF2-40B4-BE49-F238E27FC236}">
                  <a16:creationId xmlns:a16="http://schemas.microsoft.com/office/drawing/2014/main" id="{BD57B7CD-7BFC-3928-A532-D05D3CE8251A}"/>
                </a:ext>
              </a:extLst>
            </p:cNvPr>
            <p:cNvSpPr/>
            <p:nvPr/>
          </p:nvSpPr>
          <p:spPr>
            <a:xfrm rot="5400000">
              <a:off x="4953537" y="3168991"/>
              <a:ext cx="1060502" cy="781869"/>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7" name="TextBox 6">
              <a:extLst>
                <a:ext uri="{FF2B5EF4-FFF2-40B4-BE49-F238E27FC236}">
                  <a16:creationId xmlns:a16="http://schemas.microsoft.com/office/drawing/2014/main" id="{54708289-C34E-BA69-91E9-BAED411CA2CF}"/>
                </a:ext>
              </a:extLst>
            </p:cNvPr>
            <p:cNvSpPr txBox="1"/>
            <p:nvPr/>
          </p:nvSpPr>
          <p:spPr>
            <a:xfrm>
              <a:off x="5451075" y="4090176"/>
              <a:ext cx="920438" cy="369332"/>
            </a:xfrm>
            <a:prstGeom prst="rect">
              <a:avLst/>
            </a:prstGeom>
            <a:noFill/>
          </p:spPr>
          <p:txBody>
            <a:bodyPr wrap="square" rtlCol="0">
              <a:spAutoFit/>
            </a:bodyPr>
            <a:lstStyle/>
            <a:p>
              <a:pPr algn="ctr"/>
              <a:r>
                <a:rPr kumimoji="1" lang="en-US" altLang="ko-KR" dirty="0"/>
                <a:t>model</a:t>
              </a:r>
              <a:endParaRPr kumimoji="1" lang="ko-KR" altLang="en-US" dirty="0"/>
            </a:p>
          </p:txBody>
        </p:sp>
      </p:grpSp>
      <p:sp>
        <p:nvSpPr>
          <p:cNvPr id="8" name="직사각형 7">
            <a:extLst>
              <a:ext uri="{FF2B5EF4-FFF2-40B4-BE49-F238E27FC236}">
                <a16:creationId xmlns:a16="http://schemas.microsoft.com/office/drawing/2014/main" id="{5CE80F61-F292-EA22-F719-A51B1A88C583}"/>
              </a:ext>
            </a:extLst>
          </p:cNvPr>
          <p:cNvSpPr/>
          <p:nvPr/>
        </p:nvSpPr>
        <p:spPr>
          <a:xfrm>
            <a:off x="1080660" y="1338434"/>
            <a:ext cx="2291787" cy="64170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sz="2400" dirty="0">
                <a:solidFill>
                  <a:schemeClr val="tx1"/>
                </a:solidFill>
                <a:latin typeface="Seravek" panose="020B0503040000020004" pitchFamily="34" charset="0"/>
              </a:rPr>
              <a:t>Cross-attention</a:t>
            </a:r>
            <a:endParaRPr kumimoji="1" lang="ko-KR" altLang="en-US" sz="2400" dirty="0">
              <a:solidFill>
                <a:schemeClr val="tx1"/>
              </a:solidFill>
              <a:latin typeface="Seravek" panose="020B0503040000020004" pitchFamily="34" charset="0"/>
            </a:endParaRPr>
          </a:p>
        </p:txBody>
      </p:sp>
      <p:grpSp>
        <p:nvGrpSpPr>
          <p:cNvPr id="9" name="그룹 8">
            <a:extLst>
              <a:ext uri="{FF2B5EF4-FFF2-40B4-BE49-F238E27FC236}">
                <a16:creationId xmlns:a16="http://schemas.microsoft.com/office/drawing/2014/main" id="{DE8A764E-689F-DED6-5880-E1F4EEBEA9CB}"/>
              </a:ext>
            </a:extLst>
          </p:cNvPr>
          <p:cNvGrpSpPr/>
          <p:nvPr/>
        </p:nvGrpSpPr>
        <p:grpSpPr>
          <a:xfrm>
            <a:off x="1817452" y="2280834"/>
            <a:ext cx="1780187" cy="1401087"/>
            <a:chOff x="4225454" y="4977795"/>
            <a:chExt cx="1554823" cy="1290824"/>
          </a:xfrm>
        </p:grpSpPr>
        <p:pic>
          <p:nvPicPr>
            <p:cNvPr id="10" name="그림 9">
              <a:extLst>
                <a:ext uri="{FF2B5EF4-FFF2-40B4-BE49-F238E27FC236}">
                  <a16:creationId xmlns:a16="http://schemas.microsoft.com/office/drawing/2014/main" id="{6282D55E-0232-68A9-9753-69644C89E816}"/>
                </a:ext>
              </a:extLst>
            </p:cNvPr>
            <p:cNvPicPr>
              <a:picLocks noChangeAspect="1"/>
            </p:cNvPicPr>
            <p:nvPr/>
          </p:nvPicPr>
          <p:blipFill>
            <a:blip r:embed="rId3"/>
            <a:stretch>
              <a:fillRect/>
            </a:stretch>
          </p:blipFill>
          <p:spPr>
            <a:xfrm>
              <a:off x="4614466" y="4977795"/>
              <a:ext cx="1165811" cy="1165811"/>
            </a:xfrm>
            <a:prstGeom prst="rect">
              <a:avLst/>
            </a:prstGeom>
          </p:spPr>
        </p:pic>
        <p:pic>
          <p:nvPicPr>
            <p:cNvPr id="11" name="그림 10">
              <a:extLst>
                <a:ext uri="{FF2B5EF4-FFF2-40B4-BE49-F238E27FC236}">
                  <a16:creationId xmlns:a16="http://schemas.microsoft.com/office/drawing/2014/main" id="{62760E1C-1740-87D0-6B26-84FF24D0B276}"/>
                </a:ext>
              </a:extLst>
            </p:cNvPr>
            <p:cNvPicPr>
              <a:picLocks noChangeAspect="1"/>
            </p:cNvPicPr>
            <p:nvPr/>
          </p:nvPicPr>
          <p:blipFill>
            <a:blip r:embed="rId4"/>
            <a:stretch>
              <a:fillRect/>
            </a:stretch>
          </p:blipFill>
          <p:spPr>
            <a:xfrm>
              <a:off x="4419960" y="5040923"/>
              <a:ext cx="1165811" cy="1165811"/>
            </a:xfrm>
            <a:prstGeom prst="rect">
              <a:avLst/>
            </a:prstGeom>
          </p:spPr>
        </p:pic>
        <p:pic>
          <p:nvPicPr>
            <p:cNvPr id="12" name="그림 11">
              <a:extLst>
                <a:ext uri="{FF2B5EF4-FFF2-40B4-BE49-F238E27FC236}">
                  <a16:creationId xmlns:a16="http://schemas.microsoft.com/office/drawing/2014/main" id="{90EE967E-E2B7-7D4B-5E00-498CD9D7A4A6}"/>
                </a:ext>
              </a:extLst>
            </p:cNvPr>
            <p:cNvPicPr>
              <a:picLocks noChangeAspect="1"/>
            </p:cNvPicPr>
            <p:nvPr/>
          </p:nvPicPr>
          <p:blipFill>
            <a:blip r:embed="rId5"/>
            <a:stretch>
              <a:fillRect/>
            </a:stretch>
          </p:blipFill>
          <p:spPr>
            <a:xfrm>
              <a:off x="4225454" y="5102808"/>
              <a:ext cx="1165811" cy="1165811"/>
            </a:xfrm>
            <a:prstGeom prst="rect">
              <a:avLst/>
            </a:prstGeom>
          </p:spPr>
        </p:pic>
      </p:grpSp>
      <p:sp>
        <p:nvSpPr>
          <p:cNvPr id="15" name="TextBox 14">
            <a:extLst>
              <a:ext uri="{FF2B5EF4-FFF2-40B4-BE49-F238E27FC236}">
                <a16:creationId xmlns:a16="http://schemas.microsoft.com/office/drawing/2014/main" id="{7B693FBB-4689-202F-53DF-7BEA0D50D339}"/>
              </a:ext>
            </a:extLst>
          </p:cNvPr>
          <p:cNvSpPr txBox="1"/>
          <p:nvPr/>
        </p:nvSpPr>
        <p:spPr>
          <a:xfrm>
            <a:off x="3372447" y="1451746"/>
            <a:ext cx="8429691" cy="400110"/>
          </a:xfrm>
          <a:prstGeom prst="rect">
            <a:avLst/>
          </a:prstGeom>
          <a:noFill/>
        </p:spPr>
        <p:txBody>
          <a:bodyPr wrap="square" rtlCol="0">
            <a:spAutoFit/>
          </a:bodyPr>
          <a:lstStyle/>
          <a:p>
            <a:r>
              <a:rPr kumimoji="1" lang="en-US" altLang="ko-KR" sz="2000" dirty="0">
                <a:latin typeface="Seravek" panose="020B0503040000020004" pitchFamily="34" charset="0"/>
              </a:rPr>
              <a:t>: effective for learning relations between two sequential information</a:t>
            </a:r>
            <a:endParaRPr kumimoji="1" lang="ko-KR" altLang="en-US" sz="2000" dirty="0">
              <a:latin typeface="Seravek" panose="020B0503040000020004" pitchFamily="34" charset="0"/>
            </a:endParaRPr>
          </a:p>
        </p:txBody>
      </p:sp>
      <p:sp>
        <p:nvSpPr>
          <p:cNvPr id="18" name="직사각형 17">
            <a:extLst>
              <a:ext uri="{FF2B5EF4-FFF2-40B4-BE49-F238E27FC236}">
                <a16:creationId xmlns:a16="http://schemas.microsoft.com/office/drawing/2014/main" id="{FC87DC12-E986-F870-6F20-594D4D9EE7E7}"/>
              </a:ext>
            </a:extLst>
          </p:cNvPr>
          <p:cNvSpPr/>
          <p:nvPr/>
        </p:nvSpPr>
        <p:spPr>
          <a:xfrm>
            <a:off x="4787545" y="4657867"/>
            <a:ext cx="1155824" cy="64170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i="1" dirty="0">
                <a:solidFill>
                  <a:schemeClr val="tx1"/>
                </a:solidFill>
                <a:latin typeface="Seravek" panose="020B0503040000020004" pitchFamily="34" charset="0"/>
              </a:rPr>
              <a:t>Q</a:t>
            </a:r>
          </a:p>
          <a:p>
            <a:pPr algn="ctr"/>
            <a:r>
              <a:rPr kumimoji="1" lang="en-US" altLang="ko-KR" i="1" dirty="0">
                <a:solidFill>
                  <a:schemeClr val="tx1"/>
                </a:solidFill>
                <a:latin typeface="Seravek" panose="020B0503040000020004" pitchFamily="34" charset="0"/>
              </a:rPr>
              <a:t>KV</a:t>
            </a:r>
            <a:endParaRPr kumimoji="1" lang="ko-KR" altLang="en-US" i="1" dirty="0">
              <a:solidFill>
                <a:schemeClr val="tx1"/>
              </a:solidFill>
              <a:latin typeface="Seravek" panose="020B0503040000020004" pitchFamily="34" charset="0"/>
            </a:endParaRPr>
          </a:p>
        </p:txBody>
      </p:sp>
      <p:sp>
        <p:nvSpPr>
          <p:cNvPr id="19" name="직사각형 18">
            <a:extLst>
              <a:ext uri="{FF2B5EF4-FFF2-40B4-BE49-F238E27FC236}">
                <a16:creationId xmlns:a16="http://schemas.microsoft.com/office/drawing/2014/main" id="{08BC117B-B8C4-1FF1-94A4-412ACECE490B}"/>
              </a:ext>
            </a:extLst>
          </p:cNvPr>
          <p:cNvSpPr/>
          <p:nvPr/>
        </p:nvSpPr>
        <p:spPr>
          <a:xfrm>
            <a:off x="6264370" y="4657866"/>
            <a:ext cx="1155824" cy="64170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i="1" dirty="0">
                <a:solidFill>
                  <a:schemeClr val="tx1"/>
                </a:solidFill>
                <a:latin typeface="Seravek" panose="020B0503040000020004" pitchFamily="34" charset="0"/>
              </a:rPr>
              <a:t>Q</a:t>
            </a:r>
          </a:p>
          <a:p>
            <a:pPr algn="ctr"/>
            <a:r>
              <a:rPr kumimoji="1" lang="en-US" altLang="ko-KR" i="1" dirty="0">
                <a:solidFill>
                  <a:schemeClr val="tx1"/>
                </a:solidFill>
                <a:latin typeface="Seravek" panose="020B0503040000020004" pitchFamily="34" charset="0"/>
              </a:rPr>
              <a:t>KV</a:t>
            </a:r>
            <a:endParaRPr kumimoji="1" lang="ko-KR" altLang="en-US" i="1" dirty="0">
              <a:solidFill>
                <a:schemeClr val="tx1"/>
              </a:solidFill>
              <a:latin typeface="Seravek" panose="020B0503040000020004" pitchFamily="34" charset="0"/>
            </a:endParaRPr>
          </a:p>
        </p:txBody>
      </p:sp>
      <p:cxnSp>
        <p:nvCxnSpPr>
          <p:cNvPr id="20" name="직선 화살표 연결선 19">
            <a:extLst>
              <a:ext uri="{FF2B5EF4-FFF2-40B4-BE49-F238E27FC236}">
                <a16:creationId xmlns:a16="http://schemas.microsoft.com/office/drawing/2014/main" id="{0F786BCF-1A83-E1C4-8301-66539BE1E916}"/>
              </a:ext>
            </a:extLst>
          </p:cNvPr>
          <p:cNvCxnSpPr>
            <a:endCxn id="4" idx="1"/>
          </p:cNvCxnSpPr>
          <p:nvPr/>
        </p:nvCxnSpPr>
        <p:spPr>
          <a:xfrm>
            <a:off x="3835573" y="5142008"/>
            <a:ext cx="61523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직선 화살표 연결선 20">
            <a:extLst>
              <a:ext uri="{FF2B5EF4-FFF2-40B4-BE49-F238E27FC236}">
                <a16:creationId xmlns:a16="http://schemas.microsoft.com/office/drawing/2014/main" id="{443F106B-4806-4803-D551-104609789A8D}"/>
              </a:ext>
            </a:extLst>
          </p:cNvPr>
          <p:cNvCxnSpPr/>
          <p:nvPr/>
        </p:nvCxnSpPr>
        <p:spPr>
          <a:xfrm>
            <a:off x="7741196" y="5112062"/>
            <a:ext cx="61523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D1FAAC8B-BFB5-4A89-F84C-74A901D15D05}"/>
              </a:ext>
            </a:extLst>
          </p:cNvPr>
          <p:cNvCxnSpPr>
            <a:cxnSpLocks/>
          </p:cNvCxnSpPr>
          <p:nvPr/>
        </p:nvCxnSpPr>
        <p:spPr>
          <a:xfrm flipH="1">
            <a:off x="5553311" y="3615259"/>
            <a:ext cx="335493" cy="758449"/>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id="{9092E49D-F117-8BB8-628F-F14EC42FB8FF}"/>
              </a:ext>
            </a:extLst>
          </p:cNvPr>
          <p:cNvCxnSpPr>
            <a:cxnSpLocks/>
          </p:cNvCxnSpPr>
          <p:nvPr/>
        </p:nvCxnSpPr>
        <p:spPr>
          <a:xfrm>
            <a:off x="6303198" y="3615259"/>
            <a:ext cx="410493" cy="758449"/>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슬라이드 번호 개체 틀 12">
            <a:extLst>
              <a:ext uri="{FF2B5EF4-FFF2-40B4-BE49-F238E27FC236}">
                <a16:creationId xmlns:a16="http://schemas.microsoft.com/office/drawing/2014/main" id="{38D25397-0C70-1967-423F-B6CAB5F18483}"/>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11</a:t>
            </a:fld>
            <a:endParaRPr kumimoji="1" lang="ko-KR" altLang="en-US"/>
          </a:p>
        </p:txBody>
      </p:sp>
      <p:pic>
        <p:nvPicPr>
          <p:cNvPr id="17" name="그림 16">
            <a:extLst>
              <a:ext uri="{FF2B5EF4-FFF2-40B4-BE49-F238E27FC236}">
                <a16:creationId xmlns:a16="http://schemas.microsoft.com/office/drawing/2014/main" id="{40365ADC-738B-17E3-92E8-A1F94018FC02}"/>
              </a:ext>
            </a:extLst>
          </p:cNvPr>
          <p:cNvPicPr>
            <a:picLocks noChangeAspect="1"/>
          </p:cNvPicPr>
          <p:nvPr/>
        </p:nvPicPr>
        <p:blipFill>
          <a:blip r:embed="rId6"/>
          <a:stretch>
            <a:fillRect/>
          </a:stretch>
        </p:blipFill>
        <p:spPr>
          <a:xfrm flipH="1">
            <a:off x="1860437" y="4274439"/>
            <a:ext cx="1686591" cy="1675245"/>
          </a:xfrm>
          <a:prstGeom prst="rect">
            <a:avLst/>
          </a:prstGeom>
        </p:spPr>
      </p:pic>
      <p:pic>
        <p:nvPicPr>
          <p:cNvPr id="24" name="그림 23">
            <a:extLst>
              <a:ext uri="{FF2B5EF4-FFF2-40B4-BE49-F238E27FC236}">
                <a16:creationId xmlns:a16="http://schemas.microsoft.com/office/drawing/2014/main" id="{EB6E9D84-CE94-9D20-9BDC-9818FF1164EF}"/>
              </a:ext>
            </a:extLst>
          </p:cNvPr>
          <p:cNvPicPr>
            <a:picLocks noChangeAspect="1"/>
          </p:cNvPicPr>
          <p:nvPr/>
        </p:nvPicPr>
        <p:blipFill>
          <a:blip r:embed="rId7"/>
          <a:stretch>
            <a:fillRect/>
          </a:stretch>
        </p:blipFill>
        <p:spPr>
          <a:xfrm flipH="1">
            <a:off x="8627229" y="4274439"/>
            <a:ext cx="1686587" cy="1675241"/>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2BFE6B3-D90E-4C77-A744-2B901CCAE484}"/>
                  </a:ext>
                </a:extLst>
              </p:cNvPr>
              <p:cNvSpPr txBox="1"/>
              <p:nvPr/>
            </p:nvSpPr>
            <p:spPr>
              <a:xfrm>
                <a:off x="4708101" y="2122174"/>
                <a:ext cx="2800900" cy="461665"/>
              </a:xfrm>
              <a:prstGeom prst="rect">
                <a:avLst/>
              </a:prstGeom>
              <a:noFill/>
            </p:spPr>
            <p:txBody>
              <a:bodyPr wrap="square" rtlCol="0">
                <a:spAutoFit/>
              </a:bodyPr>
              <a:lstStyle/>
              <a:p>
                <a:r>
                  <a:rPr kumimoji="1" lang="en-US" altLang="ko-KR" sz="2400" dirty="0">
                    <a:latin typeface="Seravek" panose="020B0503040000020004" pitchFamily="34" charset="0"/>
                  </a:rPr>
                  <a:t>visual embedding  </a:t>
                </a:r>
                <a14:m>
                  <m:oMath xmlns:m="http://schemas.openxmlformats.org/officeDocument/2006/math">
                    <m:r>
                      <a:rPr kumimoji="1" lang="en-US" altLang="ko-KR" sz="2400" b="1" i="0" smtClean="0">
                        <a:latin typeface="Cambria Math" panose="02040503050406030204" pitchFamily="18" charset="0"/>
                      </a:rPr>
                      <m:t>𝐯</m:t>
                    </m:r>
                  </m:oMath>
                </a14:m>
                <a:endParaRPr kumimoji="1" lang="ko-KR" altLang="en-US" sz="2400" b="1" dirty="0">
                  <a:latin typeface="Seravek" panose="020B0503040000020004" pitchFamily="34" charset="0"/>
                </a:endParaRPr>
              </a:p>
            </p:txBody>
          </p:sp>
        </mc:Choice>
        <mc:Fallback xmlns="">
          <p:sp>
            <p:nvSpPr>
              <p:cNvPr id="16" name="TextBox 15">
                <a:extLst>
                  <a:ext uri="{FF2B5EF4-FFF2-40B4-BE49-F238E27FC236}">
                    <a16:creationId xmlns:a16="http://schemas.microsoft.com/office/drawing/2014/main" id="{82BFE6B3-D90E-4C77-A744-2B901CCAE484}"/>
                  </a:ext>
                </a:extLst>
              </p:cNvPr>
              <p:cNvSpPr txBox="1">
                <a:spLocks noRot="1" noChangeAspect="1" noMove="1" noResize="1" noEditPoints="1" noAdjustHandles="1" noChangeArrowheads="1" noChangeShapeType="1" noTextEdit="1"/>
              </p:cNvSpPr>
              <p:nvPr/>
            </p:nvSpPr>
            <p:spPr>
              <a:xfrm>
                <a:off x="4708101" y="2122174"/>
                <a:ext cx="2800900" cy="461665"/>
              </a:xfrm>
              <a:prstGeom prst="rect">
                <a:avLst/>
              </a:prstGeom>
              <a:blipFill>
                <a:blip r:embed="rId8"/>
                <a:stretch>
                  <a:fillRect l="-3153" t="-10811" b="-29730"/>
                </a:stretch>
              </a:blipFill>
            </p:spPr>
            <p:txBody>
              <a:bodyPr/>
              <a:lstStyle/>
              <a:p>
                <a:r>
                  <a:rPr lang="ko-KR" altLang="en-US">
                    <a:noFill/>
                  </a:rPr>
                  <a:t> </a:t>
                </a:r>
              </a:p>
            </p:txBody>
          </p:sp>
        </mc:Fallback>
      </mc:AlternateContent>
      <p:grpSp>
        <p:nvGrpSpPr>
          <p:cNvPr id="36" name="그룹 35">
            <a:extLst>
              <a:ext uri="{FF2B5EF4-FFF2-40B4-BE49-F238E27FC236}">
                <a16:creationId xmlns:a16="http://schemas.microsoft.com/office/drawing/2014/main" id="{AD50D100-0DB2-6902-01B2-943E9C09AF32}"/>
              </a:ext>
            </a:extLst>
          </p:cNvPr>
          <p:cNvGrpSpPr/>
          <p:nvPr/>
        </p:nvGrpSpPr>
        <p:grpSpPr>
          <a:xfrm>
            <a:off x="4825856" y="2729802"/>
            <a:ext cx="2540288" cy="766934"/>
            <a:chOff x="4825856" y="2729802"/>
            <a:chExt cx="2540288" cy="766934"/>
          </a:xfrm>
        </p:grpSpPr>
        <p:sp>
          <p:nvSpPr>
            <p:cNvPr id="14" name="직사각형 13">
              <a:extLst>
                <a:ext uri="{FF2B5EF4-FFF2-40B4-BE49-F238E27FC236}">
                  <a16:creationId xmlns:a16="http://schemas.microsoft.com/office/drawing/2014/main" id="{E6C46BDE-CA98-30C7-F415-557BEE0D5D56}"/>
                </a:ext>
              </a:extLst>
            </p:cNvPr>
            <p:cNvSpPr/>
            <p:nvPr/>
          </p:nvSpPr>
          <p:spPr>
            <a:xfrm>
              <a:off x="4825856" y="2853919"/>
              <a:ext cx="2540288" cy="633378"/>
            </a:xfrm>
            <a:prstGeom prst="rect">
              <a:avLst/>
            </a:prstGeom>
            <a:solidFill>
              <a:schemeClr val="accent6">
                <a:lumMod val="60000"/>
                <a:lumOff val="40000"/>
              </a:schemeClr>
            </a:solidFill>
            <a:ln w="190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5" name="직선 연결선[R] 24">
              <a:extLst>
                <a:ext uri="{FF2B5EF4-FFF2-40B4-BE49-F238E27FC236}">
                  <a16:creationId xmlns:a16="http://schemas.microsoft.com/office/drawing/2014/main" id="{099049C0-6035-8EEC-F6A2-784C0F2F5F6C}"/>
                </a:ext>
              </a:extLst>
            </p:cNvPr>
            <p:cNvCxnSpPr>
              <a:cxnSpLocks/>
            </p:cNvCxnSpPr>
            <p:nvPr/>
          </p:nvCxnSpPr>
          <p:spPr>
            <a:xfrm>
              <a:off x="5428226" y="2863358"/>
              <a:ext cx="0" cy="633378"/>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직선 연결선[R] 25">
              <a:extLst>
                <a:ext uri="{FF2B5EF4-FFF2-40B4-BE49-F238E27FC236}">
                  <a16:creationId xmlns:a16="http://schemas.microsoft.com/office/drawing/2014/main" id="{BE79E605-E932-CAA1-B2A9-4C01FAC52FBD}"/>
                </a:ext>
              </a:extLst>
            </p:cNvPr>
            <p:cNvCxnSpPr>
              <a:cxnSpLocks/>
            </p:cNvCxnSpPr>
            <p:nvPr/>
          </p:nvCxnSpPr>
          <p:spPr>
            <a:xfrm>
              <a:off x="6029425" y="2849445"/>
              <a:ext cx="0" cy="633378"/>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직선 연결선[R] 26">
              <a:extLst>
                <a:ext uri="{FF2B5EF4-FFF2-40B4-BE49-F238E27FC236}">
                  <a16:creationId xmlns:a16="http://schemas.microsoft.com/office/drawing/2014/main" id="{4A0951BF-E4C6-C633-55D9-40A3D7BD3723}"/>
                </a:ext>
              </a:extLst>
            </p:cNvPr>
            <p:cNvCxnSpPr>
              <a:cxnSpLocks/>
            </p:cNvCxnSpPr>
            <p:nvPr/>
          </p:nvCxnSpPr>
          <p:spPr>
            <a:xfrm>
              <a:off x="6794500" y="2858842"/>
              <a:ext cx="0" cy="633378"/>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4CF02E0-EB46-D947-D59A-316F56F487D2}"/>
                </a:ext>
              </a:extLst>
            </p:cNvPr>
            <p:cNvSpPr txBox="1"/>
            <p:nvPr/>
          </p:nvSpPr>
          <p:spPr>
            <a:xfrm>
              <a:off x="6202926" y="2810775"/>
              <a:ext cx="548640" cy="523220"/>
            </a:xfrm>
            <a:prstGeom prst="rect">
              <a:avLst/>
            </a:prstGeom>
            <a:noFill/>
          </p:spPr>
          <p:txBody>
            <a:bodyPr wrap="square" rtlCol="0">
              <a:spAutoFit/>
            </a:bodyPr>
            <a:lstStyle/>
            <a:p>
              <a:r>
                <a:rPr kumimoji="1" lang="en-US" altLang="ko-KR" sz="2800" dirty="0"/>
                <a:t>…</a:t>
              </a:r>
              <a:endParaRPr kumimoji="1" lang="ko-KR" altLang="en-US" sz="2800" dirty="0"/>
            </a:p>
          </p:txBody>
        </p:sp>
        <p:cxnSp>
          <p:nvCxnSpPr>
            <p:cNvPr id="29" name="직선 화살표 연결선 28">
              <a:extLst>
                <a:ext uri="{FF2B5EF4-FFF2-40B4-BE49-F238E27FC236}">
                  <a16:creationId xmlns:a16="http://schemas.microsoft.com/office/drawing/2014/main" id="{5FED1B26-3682-4458-8715-04D0AC1F335F}"/>
                </a:ext>
              </a:extLst>
            </p:cNvPr>
            <p:cNvCxnSpPr>
              <a:cxnSpLocks/>
            </p:cNvCxnSpPr>
            <p:nvPr/>
          </p:nvCxnSpPr>
          <p:spPr>
            <a:xfrm>
              <a:off x="4886423" y="2729802"/>
              <a:ext cx="244840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99DE7499-D393-4867-3075-083E1B3ED2B9}"/>
              </a:ext>
            </a:extLst>
          </p:cNvPr>
          <p:cNvSpPr txBox="1"/>
          <p:nvPr/>
        </p:nvSpPr>
        <p:spPr>
          <a:xfrm>
            <a:off x="4566328" y="2538943"/>
            <a:ext cx="486137" cy="378083"/>
          </a:xfrm>
          <a:prstGeom prst="rect">
            <a:avLst/>
          </a:prstGeom>
          <a:noFill/>
        </p:spPr>
        <p:txBody>
          <a:bodyPr wrap="square" rtlCol="0">
            <a:spAutoFit/>
          </a:bodyPr>
          <a:lstStyle/>
          <a:p>
            <a:r>
              <a:rPr kumimoji="1" lang="en-US" altLang="ko-KR" dirty="0"/>
              <a:t>0</a:t>
            </a:r>
            <a:endParaRPr kumimoji="1" lang="ko-KR" altLang="en-US" dirty="0"/>
          </a:p>
        </p:txBody>
      </p:sp>
      <p:sp>
        <p:nvSpPr>
          <p:cNvPr id="31" name="TextBox 30">
            <a:extLst>
              <a:ext uri="{FF2B5EF4-FFF2-40B4-BE49-F238E27FC236}">
                <a16:creationId xmlns:a16="http://schemas.microsoft.com/office/drawing/2014/main" id="{84740AE1-5597-264F-11F2-ED5EB441F64D}"/>
              </a:ext>
            </a:extLst>
          </p:cNvPr>
          <p:cNvSpPr txBox="1"/>
          <p:nvPr/>
        </p:nvSpPr>
        <p:spPr>
          <a:xfrm>
            <a:off x="7334829" y="2538943"/>
            <a:ext cx="486137" cy="378083"/>
          </a:xfrm>
          <a:prstGeom prst="rect">
            <a:avLst/>
          </a:prstGeom>
          <a:noFill/>
        </p:spPr>
        <p:txBody>
          <a:bodyPr wrap="square" rtlCol="0">
            <a:spAutoFit/>
          </a:bodyPr>
          <a:lstStyle/>
          <a:p>
            <a:r>
              <a:rPr kumimoji="1" lang="en-US" altLang="ko-KR" dirty="0"/>
              <a:t>T</a:t>
            </a:r>
            <a:endParaRPr kumimoji="1" lang="ko-KR" altLang="en-US" dirty="0"/>
          </a:p>
        </p:txBody>
      </p:sp>
      <p:sp>
        <p:nvSpPr>
          <p:cNvPr id="35" name="오른쪽 화살표[R] 34">
            <a:extLst>
              <a:ext uri="{FF2B5EF4-FFF2-40B4-BE49-F238E27FC236}">
                <a16:creationId xmlns:a16="http://schemas.microsoft.com/office/drawing/2014/main" id="{8861AA8F-CFE6-FBB8-0363-C1247673367C}"/>
              </a:ext>
            </a:extLst>
          </p:cNvPr>
          <p:cNvSpPr/>
          <p:nvPr/>
        </p:nvSpPr>
        <p:spPr>
          <a:xfrm>
            <a:off x="3835573" y="2965270"/>
            <a:ext cx="690935" cy="36872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Tree>
    <p:extLst>
      <p:ext uri="{BB962C8B-B14F-4D97-AF65-F5344CB8AC3E}">
        <p14:creationId xmlns:p14="http://schemas.microsoft.com/office/powerpoint/2010/main" val="3889369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67982FE6-C5D2-7BB7-2097-69B30106E188}"/>
              </a:ext>
            </a:extLst>
          </p:cNvPr>
          <p:cNvSpPr>
            <a:spLocks noGrp="1"/>
          </p:cNvSpPr>
          <p:nvPr>
            <p:ph type="sldNum" sz="quarter" idx="12"/>
          </p:nvPr>
        </p:nvSpPr>
        <p:spPr>
          <a:xfrm>
            <a:off x="9240520" y="6356350"/>
            <a:ext cx="2743200" cy="365125"/>
          </a:xfrm>
        </p:spPr>
        <p:txBody>
          <a:bodyPr/>
          <a:lstStyle/>
          <a:p>
            <a:fld id="{CBB9F0BF-887D-4A11-82E5-426C22D642BC}" type="slidenum">
              <a:rPr lang="en-US" smtClean="0"/>
              <a:t>12</a:t>
            </a:fld>
            <a:endParaRPr lang="en-US"/>
          </a:p>
        </p:txBody>
      </p:sp>
      <p:sp>
        <p:nvSpPr>
          <p:cNvPr id="18" name="TextBox 17">
            <a:extLst>
              <a:ext uri="{FF2B5EF4-FFF2-40B4-BE49-F238E27FC236}">
                <a16:creationId xmlns:a16="http://schemas.microsoft.com/office/drawing/2014/main" id="{FF0309E5-5AEC-570A-E06A-45A4D0C6970F}"/>
              </a:ext>
            </a:extLst>
          </p:cNvPr>
          <p:cNvSpPr txBox="1"/>
          <p:nvPr/>
        </p:nvSpPr>
        <p:spPr>
          <a:xfrm>
            <a:off x="461532" y="4458535"/>
            <a:ext cx="11141250" cy="1436804"/>
          </a:xfrm>
          <a:prstGeom prst="rect">
            <a:avLst/>
          </a:prstGeom>
          <a:noFill/>
        </p:spPr>
        <p:txBody>
          <a:bodyPr wrap="square">
            <a:spAutoFit/>
          </a:bodyPr>
          <a:lstStyle/>
          <a:p>
            <a:pPr marL="342900" indent="-342900">
              <a:lnSpc>
                <a:spcPct val="150000"/>
              </a:lnSpc>
              <a:buSzPct val="100000"/>
              <a:buFont typeface="Arial" panose="020B0604020202020204" pitchFamily="34" charset="0"/>
              <a:buChar char="•"/>
            </a:pPr>
            <a:r>
              <a:rPr lang="en-US" altLang="ko-KR" sz="2400" b="1" dirty="0">
                <a:latin typeface="Seravek" panose="020B0503040000020004" pitchFamily="34" charset="0"/>
              </a:rPr>
              <a:t>Multi-modal fusion </a:t>
            </a:r>
            <a:r>
              <a:rPr lang="en-US" altLang="ko-KR" sz="2400" dirty="0">
                <a:latin typeface="Seravek" panose="020B0503040000020004" pitchFamily="34" charset="0"/>
              </a:rPr>
              <a:t>in U-net layers</a:t>
            </a:r>
          </a:p>
          <a:p>
            <a:pPr marL="800100" lvl="1" indent="-342900">
              <a:lnSpc>
                <a:spcPct val="150000"/>
              </a:lnSpc>
              <a:buSzPct val="100000"/>
              <a:buFont typeface="시스템 서체 일반체"/>
              <a:buChar char="-"/>
            </a:pPr>
            <a:r>
              <a:rPr lang="en-US" altLang="ko-KR" dirty="0">
                <a:latin typeface="Seravek" panose="020B0503040000020004" pitchFamily="34" charset="0"/>
              </a:rPr>
              <a:t>Iterative cross-attention on intermediate</a:t>
            </a:r>
            <a:r>
              <a:rPr lang="ko-KR" altLang="en-US" dirty="0">
                <a:latin typeface="Seravek" panose="020B0503040000020004" pitchFamily="34" charset="0"/>
              </a:rPr>
              <a:t> </a:t>
            </a:r>
            <a:r>
              <a:rPr lang="en-US" altLang="ko-KR" dirty="0">
                <a:latin typeface="Seravek" panose="020B0503040000020004" pitchFamily="34" charset="0"/>
              </a:rPr>
              <a:t>layers of both stages</a:t>
            </a:r>
          </a:p>
          <a:p>
            <a:pPr marL="800100" lvl="1" indent="-342900">
              <a:lnSpc>
                <a:spcPct val="150000"/>
              </a:lnSpc>
              <a:buSzPct val="100000"/>
              <a:buFont typeface="시스템 서체 일반체"/>
              <a:buChar char="-"/>
            </a:pPr>
            <a:r>
              <a:rPr lang="en-US" altLang="ko-KR" dirty="0">
                <a:latin typeface="Seravek" panose="020B0503040000020004" pitchFamily="34" charset="0"/>
              </a:rPr>
              <a:t>Query: speech feature, Key &amp; Value: visual embedding</a:t>
            </a:r>
          </a:p>
        </p:txBody>
      </p:sp>
      <p:sp>
        <p:nvSpPr>
          <p:cNvPr id="6" name="TextBox 5">
            <a:extLst>
              <a:ext uri="{FF2B5EF4-FFF2-40B4-BE49-F238E27FC236}">
                <a16:creationId xmlns:a16="http://schemas.microsoft.com/office/drawing/2014/main" id="{A7AAE4F2-AB1B-B0D1-4221-1DB162655DC4}"/>
              </a:ext>
            </a:extLst>
          </p:cNvPr>
          <p:cNvSpPr txBox="1"/>
          <p:nvPr/>
        </p:nvSpPr>
        <p:spPr>
          <a:xfrm>
            <a:off x="475488" y="495289"/>
            <a:ext cx="7579183"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Model Architecture </a:t>
            </a:r>
            <a:r>
              <a:rPr lang="en-US" altLang="ko-KR" sz="2800" b="1" dirty="0">
                <a:latin typeface="Seravek" panose="020B0503040000020004" pitchFamily="34" charset="0"/>
                <a:ea typeface="+mj-ea"/>
                <a:cs typeface="+mj-cs"/>
              </a:rPr>
              <a:t>– </a:t>
            </a:r>
            <a:r>
              <a:rPr lang="en-US" altLang="ko-KR" sz="3200" b="1" dirty="0">
                <a:solidFill>
                  <a:schemeClr val="accent1"/>
                </a:solidFill>
                <a:latin typeface="Seravek" panose="020B0503040000020004" pitchFamily="34" charset="0"/>
                <a:ea typeface="+mj-ea"/>
                <a:cs typeface="+mj-cs"/>
              </a:rPr>
              <a:t>Cross Attention</a:t>
            </a:r>
            <a:endParaRPr lang="en" altLang="ko-KR" sz="3600" b="1" dirty="0">
              <a:solidFill>
                <a:schemeClr val="accent1"/>
              </a:solidFill>
              <a:latin typeface="Seravek" panose="020B0503040000020004" pitchFamily="34" charset="0"/>
              <a:ea typeface="+mj-ea"/>
              <a:cs typeface="+mj-cs"/>
            </a:endParaRPr>
          </a:p>
        </p:txBody>
      </p:sp>
      <p:grpSp>
        <p:nvGrpSpPr>
          <p:cNvPr id="2" name="그룹 1">
            <a:extLst>
              <a:ext uri="{FF2B5EF4-FFF2-40B4-BE49-F238E27FC236}">
                <a16:creationId xmlns:a16="http://schemas.microsoft.com/office/drawing/2014/main" id="{90A151AA-F6D2-68D4-F54F-2B92E313D54E}"/>
              </a:ext>
            </a:extLst>
          </p:cNvPr>
          <p:cNvGrpSpPr/>
          <p:nvPr/>
        </p:nvGrpSpPr>
        <p:grpSpPr>
          <a:xfrm>
            <a:off x="4450803" y="2270807"/>
            <a:ext cx="3290393" cy="2050528"/>
            <a:chOff x="4968847" y="2931720"/>
            <a:chExt cx="1884895" cy="1527788"/>
          </a:xfrm>
        </p:grpSpPr>
        <p:sp>
          <p:nvSpPr>
            <p:cNvPr id="3" name="모서리가 둥근 직사각형 2">
              <a:extLst>
                <a:ext uri="{FF2B5EF4-FFF2-40B4-BE49-F238E27FC236}">
                  <a16:creationId xmlns:a16="http://schemas.microsoft.com/office/drawing/2014/main" id="{BA194709-48AC-8AF5-2F33-4AEB18FA035B}"/>
                </a:ext>
              </a:extLst>
            </p:cNvPr>
            <p:cNvSpPr/>
            <p:nvPr/>
          </p:nvSpPr>
          <p:spPr>
            <a:xfrm>
              <a:off x="4968847" y="2931720"/>
              <a:ext cx="1884895" cy="1452112"/>
            </a:xfrm>
            <a:prstGeom prst="roundRect">
              <a:avLst/>
            </a:prstGeom>
            <a:solidFill>
              <a:srgbClr val="DEEC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5" name="사다리꼴[T] 4">
              <a:extLst>
                <a:ext uri="{FF2B5EF4-FFF2-40B4-BE49-F238E27FC236}">
                  <a16:creationId xmlns:a16="http://schemas.microsoft.com/office/drawing/2014/main" id="{C8079825-9B7C-20AB-8B2C-89DC6D7B724D}"/>
                </a:ext>
              </a:extLst>
            </p:cNvPr>
            <p:cNvSpPr/>
            <p:nvPr/>
          </p:nvSpPr>
          <p:spPr>
            <a:xfrm rot="16200000">
              <a:off x="5808551" y="3168991"/>
              <a:ext cx="1060501" cy="781869"/>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7" name="사다리꼴[T] 6">
              <a:extLst>
                <a:ext uri="{FF2B5EF4-FFF2-40B4-BE49-F238E27FC236}">
                  <a16:creationId xmlns:a16="http://schemas.microsoft.com/office/drawing/2014/main" id="{462D638B-A570-AD4C-46F6-FE969BF1B87A}"/>
                </a:ext>
              </a:extLst>
            </p:cNvPr>
            <p:cNvSpPr/>
            <p:nvPr/>
          </p:nvSpPr>
          <p:spPr>
            <a:xfrm rot="5400000">
              <a:off x="4953537" y="3168991"/>
              <a:ext cx="1060502" cy="781869"/>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8" name="TextBox 7">
              <a:extLst>
                <a:ext uri="{FF2B5EF4-FFF2-40B4-BE49-F238E27FC236}">
                  <a16:creationId xmlns:a16="http://schemas.microsoft.com/office/drawing/2014/main" id="{BC52A489-9D1E-9C90-196C-F9EF81BFA752}"/>
                </a:ext>
              </a:extLst>
            </p:cNvPr>
            <p:cNvSpPr txBox="1"/>
            <p:nvPr/>
          </p:nvSpPr>
          <p:spPr>
            <a:xfrm>
              <a:off x="5451075" y="4090176"/>
              <a:ext cx="920438" cy="369332"/>
            </a:xfrm>
            <a:prstGeom prst="rect">
              <a:avLst/>
            </a:prstGeom>
            <a:noFill/>
          </p:spPr>
          <p:txBody>
            <a:bodyPr wrap="square" rtlCol="0">
              <a:spAutoFit/>
            </a:bodyPr>
            <a:lstStyle/>
            <a:p>
              <a:pPr algn="ctr"/>
              <a:r>
                <a:rPr kumimoji="1" lang="en-US" altLang="ko-KR" dirty="0"/>
                <a:t>model</a:t>
              </a:r>
              <a:endParaRPr kumimoji="1" lang="ko-KR" altLang="en-US" dirty="0"/>
            </a:p>
          </p:txBody>
        </p:sp>
      </p:grpSp>
      <p:sp>
        <p:nvSpPr>
          <p:cNvPr id="10" name="직사각형 9">
            <a:extLst>
              <a:ext uri="{FF2B5EF4-FFF2-40B4-BE49-F238E27FC236}">
                <a16:creationId xmlns:a16="http://schemas.microsoft.com/office/drawing/2014/main" id="{AC225E07-4586-F8ED-E2E2-072B612C0D1A}"/>
              </a:ext>
            </a:extLst>
          </p:cNvPr>
          <p:cNvSpPr/>
          <p:nvPr/>
        </p:nvSpPr>
        <p:spPr>
          <a:xfrm>
            <a:off x="4787547" y="2787292"/>
            <a:ext cx="1155824" cy="64170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i="1" dirty="0">
                <a:solidFill>
                  <a:schemeClr val="tx1"/>
                </a:solidFill>
                <a:latin typeface="Seravek" panose="020B0503040000020004" pitchFamily="34" charset="0"/>
              </a:rPr>
              <a:t>Q</a:t>
            </a:r>
          </a:p>
          <a:p>
            <a:pPr algn="ctr"/>
            <a:r>
              <a:rPr kumimoji="1" lang="en-US" altLang="ko-KR" i="1" dirty="0">
                <a:solidFill>
                  <a:schemeClr val="tx1"/>
                </a:solidFill>
                <a:latin typeface="Seravek" panose="020B0503040000020004" pitchFamily="34" charset="0"/>
              </a:rPr>
              <a:t>KV</a:t>
            </a:r>
            <a:endParaRPr kumimoji="1" lang="ko-KR" altLang="en-US" i="1" dirty="0">
              <a:solidFill>
                <a:schemeClr val="tx1"/>
              </a:solidFill>
              <a:latin typeface="Seravek" panose="020B0503040000020004" pitchFamily="34" charset="0"/>
            </a:endParaRPr>
          </a:p>
        </p:txBody>
      </p:sp>
      <p:sp>
        <p:nvSpPr>
          <p:cNvPr id="11" name="직사각형 10">
            <a:extLst>
              <a:ext uri="{FF2B5EF4-FFF2-40B4-BE49-F238E27FC236}">
                <a16:creationId xmlns:a16="http://schemas.microsoft.com/office/drawing/2014/main" id="{E4E484E5-C46E-9B2C-4D36-0EF2B7E94414}"/>
              </a:ext>
            </a:extLst>
          </p:cNvPr>
          <p:cNvSpPr/>
          <p:nvPr/>
        </p:nvSpPr>
        <p:spPr>
          <a:xfrm>
            <a:off x="6264371" y="2787292"/>
            <a:ext cx="1155824" cy="64170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i="1" dirty="0">
                <a:solidFill>
                  <a:schemeClr val="tx1"/>
                </a:solidFill>
                <a:latin typeface="Seravek" panose="020B0503040000020004" pitchFamily="34" charset="0"/>
              </a:rPr>
              <a:t>Q</a:t>
            </a:r>
          </a:p>
          <a:p>
            <a:pPr algn="ctr"/>
            <a:r>
              <a:rPr kumimoji="1" lang="en-US" altLang="ko-KR" i="1" dirty="0">
                <a:solidFill>
                  <a:schemeClr val="tx1"/>
                </a:solidFill>
                <a:latin typeface="Seravek" panose="020B0503040000020004" pitchFamily="34" charset="0"/>
              </a:rPr>
              <a:t>KV</a:t>
            </a:r>
            <a:endParaRPr kumimoji="1" lang="ko-KR" altLang="en-US" i="1" dirty="0">
              <a:solidFill>
                <a:schemeClr val="tx1"/>
              </a:solidFill>
              <a:latin typeface="Seravek" panose="020B0503040000020004" pitchFamily="34" charset="0"/>
            </a:endParaRPr>
          </a:p>
        </p:txBody>
      </p:sp>
      <p:cxnSp>
        <p:nvCxnSpPr>
          <p:cNvPr id="12" name="직선 화살표 연결선 11">
            <a:extLst>
              <a:ext uri="{FF2B5EF4-FFF2-40B4-BE49-F238E27FC236}">
                <a16:creationId xmlns:a16="http://schemas.microsoft.com/office/drawing/2014/main" id="{2EF39F67-54C0-2F86-AF7C-51F26FDB9938}"/>
              </a:ext>
            </a:extLst>
          </p:cNvPr>
          <p:cNvCxnSpPr>
            <a:cxnSpLocks/>
            <a:endCxn id="3" idx="1"/>
          </p:cNvCxnSpPr>
          <p:nvPr/>
        </p:nvCxnSpPr>
        <p:spPr>
          <a:xfrm>
            <a:off x="3817831" y="3245287"/>
            <a:ext cx="63297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직선 화살표 연결선 13">
            <a:extLst>
              <a:ext uri="{FF2B5EF4-FFF2-40B4-BE49-F238E27FC236}">
                <a16:creationId xmlns:a16="http://schemas.microsoft.com/office/drawing/2014/main" id="{961572FE-BDF2-36BF-6E39-09D69A0B837A}"/>
              </a:ext>
            </a:extLst>
          </p:cNvPr>
          <p:cNvCxnSpPr/>
          <p:nvPr/>
        </p:nvCxnSpPr>
        <p:spPr>
          <a:xfrm>
            <a:off x="7741196" y="3113280"/>
            <a:ext cx="61523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5" name="그림 14">
            <a:extLst>
              <a:ext uri="{FF2B5EF4-FFF2-40B4-BE49-F238E27FC236}">
                <a16:creationId xmlns:a16="http://schemas.microsoft.com/office/drawing/2014/main" id="{5BB7CCAF-C9E9-641C-DAF3-64E1466F17E2}"/>
              </a:ext>
            </a:extLst>
          </p:cNvPr>
          <p:cNvPicPr>
            <a:picLocks noChangeAspect="1"/>
          </p:cNvPicPr>
          <p:nvPr/>
        </p:nvPicPr>
        <p:blipFill>
          <a:blip r:embed="rId3"/>
          <a:stretch>
            <a:fillRect/>
          </a:stretch>
        </p:blipFill>
        <p:spPr>
          <a:xfrm flipH="1">
            <a:off x="1860437" y="2275657"/>
            <a:ext cx="1686591" cy="1675245"/>
          </a:xfrm>
          <a:prstGeom prst="rect">
            <a:avLst/>
          </a:prstGeom>
        </p:spPr>
      </p:pic>
      <p:pic>
        <p:nvPicPr>
          <p:cNvPr id="16" name="그림 15">
            <a:extLst>
              <a:ext uri="{FF2B5EF4-FFF2-40B4-BE49-F238E27FC236}">
                <a16:creationId xmlns:a16="http://schemas.microsoft.com/office/drawing/2014/main" id="{C1D82492-8DBD-51DC-D478-71D0D2EFF1C5}"/>
              </a:ext>
            </a:extLst>
          </p:cNvPr>
          <p:cNvPicPr>
            <a:picLocks noChangeAspect="1"/>
          </p:cNvPicPr>
          <p:nvPr/>
        </p:nvPicPr>
        <p:blipFill>
          <a:blip r:embed="rId4"/>
          <a:stretch>
            <a:fillRect/>
          </a:stretch>
        </p:blipFill>
        <p:spPr>
          <a:xfrm flipH="1">
            <a:off x="8627229" y="2275657"/>
            <a:ext cx="1686587" cy="1675241"/>
          </a:xfrm>
          <a:prstGeom prst="rect">
            <a:avLst/>
          </a:prstGeom>
        </p:spPr>
      </p:pic>
      <p:grpSp>
        <p:nvGrpSpPr>
          <p:cNvPr id="17" name="그룹 16">
            <a:extLst>
              <a:ext uri="{FF2B5EF4-FFF2-40B4-BE49-F238E27FC236}">
                <a16:creationId xmlns:a16="http://schemas.microsoft.com/office/drawing/2014/main" id="{7D4337D0-4EDD-8DD2-58A9-9BCB2C5BB39C}"/>
              </a:ext>
            </a:extLst>
          </p:cNvPr>
          <p:cNvGrpSpPr/>
          <p:nvPr/>
        </p:nvGrpSpPr>
        <p:grpSpPr>
          <a:xfrm>
            <a:off x="4825856" y="1568646"/>
            <a:ext cx="2508973" cy="523220"/>
            <a:chOff x="4825856" y="2641273"/>
            <a:chExt cx="2508973" cy="523220"/>
          </a:xfrm>
        </p:grpSpPr>
        <p:sp>
          <p:nvSpPr>
            <p:cNvPr id="19" name="직사각형 18">
              <a:extLst>
                <a:ext uri="{FF2B5EF4-FFF2-40B4-BE49-F238E27FC236}">
                  <a16:creationId xmlns:a16="http://schemas.microsoft.com/office/drawing/2014/main" id="{E6CCB25D-3B99-002B-1C68-E2EE9CE3B38E}"/>
                </a:ext>
              </a:extLst>
            </p:cNvPr>
            <p:cNvSpPr/>
            <p:nvPr/>
          </p:nvSpPr>
          <p:spPr>
            <a:xfrm>
              <a:off x="4825856" y="2853919"/>
              <a:ext cx="2508969" cy="299523"/>
            </a:xfrm>
            <a:prstGeom prst="rect">
              <a:avLst/>
            </a:prstGeom>
            <a:solidFill>
              <a:schemeClr val="accent6">
                <a:lumMod val="60000"/>
                <a:lumOff val="40000"/>
              </a:schemeClr>
            </a:solidFill>
            <a:ln w="190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0" name="직선 연결선[R] 19">
              <a:extLst>
                <a:ext uri="{FF2B5EF4-FFF2-40B4-BE49-F238E27FC236}">
                  <a16:creationId xmlns:a16="http://schemas.microsoft.com/office/drawing/2014/main" id="{DFF21E49-1B50-182D-98FA-CC0F8CDBCD20}"/>
                </a:ext>
              </a:extLst>
            </p:cNvPr>
            <p:cNvCxnSpPr>
              <a:cxnSpLocks/>
            </p:cNvCxnSpPr>
            <p:nvPr/>
          </p:nvCxnSpPr>
          <p:spPr>
            <a:xfrm>
              <a:off x="5211841" y="2863358"/>
              <a:ext cx="0" cy="290084"/>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직선 연결선[R] 20">
              <a:extLst>
                <a:ext uri="{FF2B5EF4-FFF2-40B4-BE49-F238E27FC236}">
                  <a16:creationId xmlns:a16="http://schemas.microsoft.com/office/drawing/2014/main" id="{2142F999-14A5-7573-4423-A518471B0FC6}"/>
                </a:ext>
              </a:extLst>
            </p:cNvPr>
            <p:cNvCxnSpPr>
              <a:cxnSpLocks/>
            </p:cNvCxnSpPr>
            <p:nvPr/>
          </p:nvCxnSpPr>
          <p:spPr>
            <a:xfrm>
              <a:off x="5570789" y="2853919"/>
              <a:ext cx="0" cy="29952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03DB04C-5465-33EA-4FE5-E4ACD1C11E91}"/>
                </a:ext>
              </a:extLst>
            </p:cNvPr>
            <p:cNvSpPr txBox="1"/>
            <p:nvPr/>
          </p:nvSpPr>
          <p:spPr>
            <a:xfrm>
              <a:off x="6434851" y="2641273"/>
              <a:ext cx="548640" cy="523220"/>
            </a:xfrm>
            <a:prstGeom prst="rect">
              <a:avLst/>
            </a:prstGeom>
            <a:noFill/>
          </p:spPr>
          <p:txBody>
            <a:bodyPr wrap="square" rtlCol="0">
              <a:spAutoFit/>
            </a:bodyPr>
            <a:lstStyle/>
            <a:p>
              <a:r>
                <a:rPr kumimoji="1" lang="en-US" altLang="ko-KR" sz="2800" dirty="0"/>
                <a:t>…</a:t>
              </a:r>
              <a:endParaRPr kumimoji="1" lang="ko-KR" altLang="en-US" sz="2800" dirty="0"/>
            </a:p>
          </p:txBody>
        </p:sp>
        <p:cxnSp>
          <p:nvCxnSpPr>
            <p:cNvPr id="24" name="직선 화살표 연결선 23">
              <a:extLst>
                <a:ext uri="{FF2B5EF4-FFF2-40B4-BE49-F238E27FC236}">
                  <a16:creationId xmlns:a16="http://schemas.microsoft.com/office/drawing/2014/main" id="{377D0E1B-0C3E-45BF-0C33-218F7F271E4E}"/>
                </a:ext>
              </a:extLst>
            </p:cNvPr>
            <p:cNvCxnSpPr>
              <a:cxnSpLocks/>
            </p:cNvCxnSpPr>
            <p:nvPr/>
          </p:nvCxnSpPr>
          <p:spPr>
            <a:xfrm>
              <a:off x="4886423" y="2729802"/>
              <a:ext cx="244840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31" name="직선 연결선[R] 30">
            <a:extLst>
              <a:ext uri="{FF2B5EF4-FFF2-40B4-BE49-F238E27FC236}">
                <a16:creationId xmlns:a16="http://schemas.microsoft.com/office/drawing/2014/main" id="{E1E23CAC-A299-A972-E431-0CB2788FD585}"/>
              </a:ext>
            </a:extLst>
          </p:cNvPr>
          <p:cNvCxnSpPr>
            <a:cxnSpLocks/>
          </p:cNvCxnSpPr>
          <p:nvPr/>
        </p:nvCxnSpPr>
        <p:spPr>
          <a:xfrm>
            <a:off x="5904673" y="1783751"/>
            <a:ext cx="0" cy="29952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직선 연결선[R] 31">
            <a:extLst>
              <a:ext uri="{FF2B5EF4-FFF2-40B4-BE49-F238E27FC236}">
                <a16:creationId xmlns:a16="http://schemas.microsoft.com/office/drawing/2014/main" id="{64C0446E-3DC3-8E87-B9AF-762BD87160F4}"/>
              </a:ext>
            </a:extLst>
          </p:cNvPr>
          <p:cNvCxnSpPr>
            <a:cxnSpLocks/>
          </p:cNvCxnSpPr>
          <p:nvPr/>
        </p:nvCxnSpPr>
        <p:spPr>
          <a:xfrm>
            <a:off x="6264371" y="1790731"/>
            <a:ext cx="0" cy="29952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직선 연결선[R] 32">
            <a:extLst>
              <a:ext uri="{FF2B5EF4-FFF2-40B4-BE49-F238E27FC236}">
                <a16:creationId xmlns:a16="http://schemas.microsoft.com/office/drawing/2014/main" id="{38ED4506-1349-8C15-D296-88893456DB20}"/>
              </a:ext>
            </a:extLst>
          </p:cNvPr>
          <p:cNvCxnSpPr>
            <a:cxnSpLocks/>
          </p:cNvCxnSpPr>
          <p:nvPr/>
        </p:nvCxnSpPr>
        <p:spPr>
          <a:xfrm>
            <a:off x="7027534" y="1790731"/>
            <a:ext cx="0" cy="29952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직선 화살표 연결선 33">
            <a:extLst>
              <a:ext uri="{FF2B5EF4-FFF2-40B4-BE49-F238E27FC236}">
                <a16:creationId xmlns:a16="http://schemas.microsoft.com/office/drawing/2014/main" id="{7C17C791-3F9F-BAA0-F614-6E8F081C9829}"/>
              </a:ext>
            </a:extLst>
          </p:cNvPr>
          <p:cNvCxnSpPr>
            <a:cxnSpLocks/>
          </p:cNvCxnSpPr>
          <p:nvPr/>
        </p:nvCxnSpPr>
        <p:spPr>
          <a:xfrm flipH="1">
            <a:off x="5544613" y="2162212"/>
            <a:ext cx="174647" cy="39964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직선 화살표 연결선 34">
            <a:extLst>
              <a:ext uri="{FF2B5EF4-FFF2-40B4-BE49-F238E27FC236}">
                <a16:creationId xmlns:a16="http://schemas.microsoft.com/office/drawing/2014/main" id="{D904028E-9660-F709-F757-C2AA92893152}"/>
              </a:ext>
            </a:extLst>
          </p:cNvPr>
          <p:cNvCxnSpPr>
            <a:cxnSpLocks/>
          </p:cNvCxnSpPr>
          <p:nvPr/>
        </p:nvCxnSpPr>
        <p:spPr>
          <a:xfrm>
            <a:off x="6511537" y="2162212"/>
            <a:ext cx="153592" cy="39964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866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내용 개체 틀 10">
            <a:extLst>
              <a:ext uri="{FF2B5EF4-FFF2-40B4-BE49-F238E27FC236}">
                <a16:creationId xmlns:a16="http://schemas.microsoft.com/office/drawing/2014/main" id="{6536D909-A17B-E6B5-34D7-1BF0CF2B2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49" y="1731318"/>
            <a:ext cx="11315700" cy="2122478"/>
          </a:xfrm>
          <a:prstGeom prst="rect">
            <a:avLst/>
          </a:prstGeom>
        </p:spPr>
      </p:pic>
      <p:sp>
        <p:nvSpPr>
          <p:cNvPr id="2" name="TextBox 1">
            <a:extLst>
              <a:ext uri="{FF2B5EF4-FFF2-40B4-BE49-F238E27FC236}">
                <a16:creationId xmlns:a16="http://schemas.microsoft.com/office/drawing/2014/main" id="{998F11E5-1EB0-7E38-675C-B11B3D1DAE77}"/>
              </a:ext>
            </a:extLst>
          </p:cNvPr>
          <p:cNvSpPr txBox="1"/>
          <p:nvPr/>
        </p:nvSpPr>
        <p:spPr>
          <a:xfrm>
            <a:off x="475488" y="495289"/>
            <a:ext cx="9135651"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Model Architecture – </a:t>
            </a:r>
            <a:r>
              <a:rPr lang="en" altLang="ko-KR" sz="3600" b="1" dirty="0">
                <a:solidFill>
                  <a:schemeClr val="accent1"/>
                </a:solidFill>
                <a:latin typeface="Seravek" panose="020B0503040000020004" pitchFamily="34" charset="0"/>
                <a:ea typeface="+mj-ea"/>
                <a:cs typeface="+mj-cs"/>
              </a:rPr>
              <a:t>2 stage</a:t>
            </a:r>
            <a:endParaRPr lang="en" altLang="ko-KR" sz="3600" b="1" dirty="0">
              <a:latin typeface="Seravek" panose="020B0503040000020004" pitchFamily="34" charset="0"/>
              <a:ea typeface="+mj-ea"/>
              <a:cs typeface="+mj-cs"/>
            </a:endParaRPr>
          </a:p>
        </p:txBody>
      </p:sp>
      <p:sp>
        <p:nvSpPr>
          <p:cNvPr id="17" name="왼쪽 중괄호[L] 16">
            <a:extLst>
              <a:ext uri="{FF2B5EF4-FFF2-40B4-BE49-F238E27FC236}">
                <a16:creationId xmlns:a16="http://schemas.microsoft.com/office/drawing/2014/main" id="{2418E8EA-0D15-BE4F-F59F-ABF8B973A7F7}"/>
              </a:ext>
            </a:extLst>
          </p:cNvPr>
          <p:cNvSpPr/>
          <p:nvPr/>
        </p:nvSpPr>
        <p:spPr>
          <a:xfrm rot="16200000">
            <a:off x="8149674" y="1611518"/>
            <a:ext cx="374409" cy="4591132"/>
          </a:xfrm>
          <a:prstGeom prst="leftBrace">
            <a:avLst>
              <a:gd name="adj1" fmla="val 13817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ko-KR" altLang="en-US"/>
          </a:p>
        </p:txBody>
      </p:sp>
      <p:sp>
        <p:nvSpPr>
          <p:cNvPr id="30" name="TextBox 29">
            <a:extLst>
              <a:ext uri="{FF2B5EF4-FFF2-40B4-BE49-F238E27FC236}">
                <a16:creationId xmlns:a16="http://schemas.microsoft.com/office/drawing/2014/main" id="{8DF24FE1-B69A-0F3B-5F51-BBECDF942F91}"/>
              </a:ext>
            </a:extLst>
          </p:cNvPr>
          <p:cNvSpPr txBox="1"/>
          <p:nvPr/>
        </p:nvSpPr>
        <p:spPr>
          <a:xfrm>
            <a:off x="6474518" y="4202115"/>
            <a:ext cx="3761772" cy="369332"/>
          </a:xfrm>
          <a:prstGeom prst="rect">
            <a:avLst/>
          </a:prstGeom>
          <a:noFill/>
        </p:spPr>
        <p:txBody>
          <a:bodyPr wrap="square" rtlCol="0">
            <a:spAutoFit/>
          </a:bodyPr>
          <a:lstStyle/>
          <a:p>
            <a:pPr algn="ctr"/>
            <a:r>
              <a:rPr kumimoji="1" lang="en-US" altLang="ko-KR" dirty="0">
                <a:latin typeface="Seravek" panose="020B0503040000020004" pitchFamily="34" charset="0"/>
              </a:rPr>
              <a:t>Reverse-diffusion process</a:t>
            </a:r>
            <a:endParaRPr kumimoji="1" lang="ko-KR" altLang="en-US" dirty="0">
              <a:latin typeface="Seravek" panose="020B0503040000020004" pitchFamily="34" charset="0"/>
            </a:endParaRPr>
          </a:p>
        </p:txBody>
      </p:sp>
      <p:cxnSp>
        <p:nvCxnSpPr>
          <p:cNvPr id="31" name="직선 화살표 연결선 30">
            <a:extLst>
              <a:ext uri="{FF2B5EF4-FFF2-40B4-BE49-F238E27FC236}">
                <a16:creationId xmlns:a16="http://schemas.microsoft.com/office/drawing/2014/main" id="{A9121B5E-17B2-C549-BC10-692C6678F92B}"/>
              </a:ext>
            </a:extLst>
          </p:cNvPr>
          <p:cNvCxnSpPr/>
          <p:nvPr/>
        </p:nvCxnSpPr>
        <p:spPr>
          <a:xfrm>
            <a:off x="6195168" y="4721347"/>
            <a:ext cx="431735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슬라이드 번호 개체 틀 2">
            <a:extLst>
              <a:ext uri="{FF2B5EF4-FFF2-40B4-BE49-F238E27FC236}">
                <a16:creationId xmlns:a16="http://schemas.microsoft.com/office/drawing/2014/main" id="{8EC74364-5FDD-BA51-0F77-523A9FDE8B66}"/>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13</a:t>
            </a:fld>
            <a:endParaRPr kumimoji="1" lang="ko-KR" altLang="en-US"/>
          </a:p>
        </p:txBody>
      </p:sp>
      <p:grpSp>
        <p:nvGrpSpPr>
          <p:cNvPr id="5" name="그룹 4">
            <a:extLst>
              <a:ext uri="{FF2B5EF4-FFF2-40B4-BE49-F238E27FC236}">
                <a16:creationId xmlns:a16="http://schemas.microsoft.com/office/drawing/2014/main" id="{A06C4AFB-96E1-C3E8-97F2-0CDA2CED739D}"/>
              </a:ext>
            </a:extLst>
          </p:cNvPr>
          <p:cNvGrpSpPr/>
          <p:nvPr/>
        </p:nvGrpSpPr>
        <p:grpSpPr>
          <a:xfrm>
            <a:off x="5624401" y="4862495"/>
            <a:ext cx="5548073" cy="1282350"/>
            <a:chOff x="5744321" y="4733278"/>
            <a:chExt cx="5548073" cy="1282350"/>
          </a:xfrm>
        </p:grpSpPr>
        <p:pic>
          <p:nvPicPr>
            <p:cNvPr id="4" name="그림 3">
              <a:extLst>
                <a:ext uri="{FF2B5EF4-FFF2-40B4-BE49-F238E27FC236}">
                  <a16:creationId xmlns:a16="http://schemas.microsoft.com/office/drawing/2014/main" id="{D30B44BC-C3D0-AD78-BFC6-B4B4BFF5040F}"/>
                </a:ext>
              </a:extLst>
            </p:cNvPr>
            <p:cNvPicPr>
              <a:picLocks noChangeAspect="1"/>
            </p:cNvPicPr>
            <p:nvPr/>
          </p:nvPicPr>
          <p:blipFill>
            <a:blip r:embed="rId4"/>
            <a:stretch>
              <a:fillRect/>
            </a:stretch>
          </p:blipFill>
          <p:spPr>
            <a:xfrm flipH="1">
              <a:off x="10001360" y="4733278"/>
              <a:ext cx="1291034" cy="1282349"/>
            </a:xfrm>
            <a:prstGeom prst="rect">
              <a:avLst/>
            </a:prstGeom>
          </p:spPr>
        </p:pic>
        <p:pic>
          <p:nvPicPr>
            <p:cNvPr id="6" name="그림 5">
              <a:extLst>
                <a:ext uri="{FF2B5EF4-FFF2-40B4-BE49-F238E27FC236}">
                  <a16:creationId xmlns:a16="http://schemas.microsoft.com/office/drawing/2014/main" id="{15FA00EA-08E0-BDE4-5809-55B55EC61D19}"/>
                </a:ext>
              </a:extLst>
            </p:cNvPr>
            <p:cNvPicPr>
              <a:picLocks noChangeAspect="1"/>
            </p:cNvPicPr>
            <p:nvPr/>
          </p:nvPicPr>
          <p:blipFill>
            <a:blip r:embed="rId5"/>
            <a:stretch>
              <a:fillRect/>
            </a:stretch>
          </p:blipFill>
          <p:spPr>
            <a:xfrm flipH="1">
              <a:off x="8582347" y="4733278"/>
              <a:ext cx="1291034" cy="1282349"/>
            </a:xfrm>
            <a:prstGeom prst="rect">
              <a:avLst/>
            </a:prstGeom>
          </p:spPr>
        </p:pic>
        <p:pic>
          <p:nvPicPr>
            <p:cNvPr id="7" name="그림 6">
              <a:extLst>
                <a:ext uri="{FF2B5EF4-FFF2-40B4-BE49-F238E27FC236}">
                  <a16:creationId xmlns:a16="http://schemas.microsoft.com/office/drawing/2014/main" id="{CBD173D3-666D-DF96-6756-96EE9C1E06F1}"/>
                </a:ext>
              </a:extLst>
            </p:cNvPr>
            <p:cNvPicPr>
              <a:picLocks noChangeAspect="1"/>
            </p:cNvPicPr>
            <p:nvPr/>
          </p:nvPicPr>
          <p:blipFill>
            <a:blip r:embed="rId6"/>
            <a:stretch>
              <a:fillRect/>
            </a:stretch>
          </p:blipFill>
          <p:spPr>
            <a:xfrm flipH="1">
              <a:off x="7163334" y="4733279"/>
              <a:ext cx="1291034" cy="1282349"/>
            </a:xfrm>
            <a:prstGeom prst="rect">
              <a:avLst/>
            </a:prstGeom>
          </p:spPr>
        </p:pic>
        <p:pic>
          <p:nvPicPr>
            <p:cNvPr id="9" name="그림 8">
              <a:extLst>
                <a:ext uri="{FF2B5EF4-FFF2-40B4-BE49-F238E27FC236}">
                  <a16:creationId xmlns:a16="http://schemas.microsoft.com/office/drawing/2014/main" id="{0109A838-FD2B-9955-CDD1-0CD5EFD82DB7}"/>
                </a:ext>
              </a:extLst>
            </p:cNvPr>
            <p:cNvPicPr>
              <a:picLocks noChangeAspect="1"/>
            </p:cNvPicPr>
            <p:nvPr/>
          </p:nvPicPr>
          <p:blipFill>
            <a:blip r:embed="rId7"/>
            <a:stretch>
              <a:fillRect/>
            </a:stretch>
          </p:blipFill>
          <p:spPr>
            <a:xfrm flipH="1">
              <a:off x="5744321" y="4733278"/>
              <a:ext cx="1291034" cy="1282349"/>
            </a:xfrm>
            <a:prstGeom prst="rect">
              <a:avLst/>
            </a:prstGeom>
          </p:spPr>
        </p:pic>
      </p:grpSp>
      <mc:AlternateContent xmlns:mc="http://schemas.openxmlformats.org/markup-compatibility/2006" xmlns:a14="http://schemas.microsoft.com/office/drawing/2010/main">
        <mc:Choice Requires="a14">
          <p:graphicFrame>
            <p:nvGraphicFramePr>
              <p:cNvPr id="20" name="표 19">
                <a:extLst>
                  <a:ext uri="{FF2B5EF4-FFF2-40B4-BE49-F238E27FC236}">
                    <a16:creationId xmlns:a16="http://schemas.microsoft.com/office/drawing/2014/main" id="{DBB6FD97-2CA6-C9B0-0503-79ACAD5677C6}"/>
                  </a:ext>
                </a:extLst>
              </p:cNvPr>
              <p:cNvGraphicFramePr>
                <a:graphicFrameLocks noGrp="1"/>
              </p:cNvGraphicFramePr>
              <p:nvPr>
                <p:extLst>
                  <p:ext uri="{D42A27DB-BD31-4B8C-83A1-F6EECF244321}">
                    <p14:modId xmlns:p14="http://schemas.microsoft.com/office/powerpoint/2010/main" val="221643052"/>
                  </p:ext>
                </p:extLst>
              </p:nvPr>
            </p:nvGraphicFramePr>
            <p:xfrm>
              <a:off x="8014258" y="45169"/>
              <a:ext cx="4174249" cy="1834896"/>
            </p:xfrm>
            <a:graphic>
              <a:graphicData uri="http://schemas.openxmlformats.org/drawingml/2006/table">
                <a:tbl>
                  <a:tblPr firstRow="1" bandRow="1">
                    <a:tableStyleId>{5C22544A-7EE6-4342-B048-85BDC9FD1C3A}</a:tableStyleId>
                  </a:tblPr>
                  <a:tblGrid>
                    <a:gridCol w="358043">
                      <a:extLst>
                        <a:ext uri="{9D8B030D-6E8A-4147-A177-3AD203B41FA5}">
                          <a16:colId xmlns:a16="http://schemas.microsoft.com/office/drawing/2014/main" val="1048220285"/>
                        </a:ext>
                      </a:extLst>
                    </a:gridCol>
                    <a:gridCol w="3816206">
                      <a:extLst>
                        <a:ext uri="{9D8B030D-6E8A-4147-A177-3AD203B41FA5}">
                          <a16:colId xmlns:a16="http://schemas.microsoft.com/office/drawing/2014/main" val="4154810198"/>
                        </a:ext>
                      </a:extLst>
                    </a:gridCol>
                  </a:tblGrid>
                  <a:tr h="258189">
                    <a:tc>
                      <a:txBody>
                        <a:bodyPr/>
                        <a:lstStyle/>
                        <a:p>
                          <a:pPr latinLnBrk="1"/>
                          <a14:m>
                            <m:oMathPara xmlns:m="http://schemas.openxmlformats.org/officeDocument/2006/math">
                              <m:oMathParaPr>
                                <m:jc m:val="centerGroup"/>
                              </m:oMathParaPr>
                              <m:oMath xmlns:m="http://schemas.openxmlformats.org/officeDocument/2006/math">
                                <m:sSub>
                                  <m:sSubPr>
                                    <m:ctrlPr>
                                      <a:rPr kumimoji="1" lang="en-US" altLang="ko-KR" sz="1400" b="0" i="1" kern="1200" smtClean="0">
                                        <a:solidFill>
                                          <a:schemeClr val="tx1"/>
                                        </a:solidFill>
                                        <a:latin typeface="Cambria Math" panose="02040503050406030204" pitchFamily="18" charset="0"/>
                                        <a:ea typeface="+mn-ea"/>
                                        <a:cs typeface="+mn-cs"/>
                                      </a:rPr>
                                    </m:ctrlPr>
                                  </m:sSubPr>
                                  <m:e>
                                    <m:r>
                                      <a:rPr kumimoji="1" lang="en-US" altLang="ko-KR" sz="1400" b="1" i="0" kern="1200" smtClean="0">
                                        <a:solidFill>
                                          <a:schemeClr val="tx1"/>
                                        </a:solidFill>
                                        <a:latin typeface="Cambria Math" panose="02040503050406030204" pitchFamily="18" charset="0"/>
                                        <a:ea typeface="+mn-ea"/>
                                        <a:cs typeface="+mn-cs"/>
                                      </a:rPr>
                                      <m:t>𝐱</m:t>
                                    </m:r>
                                  </m:e>
                                  <m:sub>
                                    <m:r>
                                      <a:rPr kumimoji="1" lang="en-US" altLang="ko-KR" sz="1400" b="0" i="1" kern="1200" smtClean="0">
                                        <a:solidFill>
                                          <a:schemeClr val="tx1"/>
                                        </a:solidFill>
                                        <a:latin typeface="Cambria Math" panose="02040503050406030204" pitchFamily="18" charset="0"/>
                                        <a:ea typeface="+mn-ea"/>
                                        <a:cs typeface="+mn-cs"/>
                                      </a:rPr>
                                      <m:t>𝑡</m:t>
                                    </m:r>
                                  </m:sub>
                                </m:sSub>
                              </m:oMath>
                            </m:oMathPara>
                          </a14:m>
                          <a:endParaRPr lang="ko-KR" altLang="en-US" sz="1400" b="0" dirty="0">
                            <a:solidFill>
                              <a:schemeClr val="tx1"/>
                            </a:solidFill>
                            <a:latin typeface="Seravek" panose="020B0503040000020004" pitchFamily="34" charset="0"/>
                            <a:ea typeface="+mj-ea"/>
                          </a:endParaRPr>
                        </a:p>
                      </a:txBody>
                      <a:tcPr>
                        <a:lnL w="12700" cmpd="sng">
                          <a:noFill/>
                        </a:lnL>
                        <a:lnR w="12700" cap="flat" cmpd="sng" algn="ctr">
                          <a:solidFill>
                            <a:schemeClr val="tx1">
                              <a:lumMod val="50000"/>
                              <a:lumOff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atinLnBrk="1"/>
                          <a:r>
                            <a:rPr lang="en-US" altLang="ko-KR" sz="1400" b="0" dirty="0">
                              <a:solidFill>
                                <a:schemeClr val="tx1"/>
                              </a:solidFill>
                              <a:latin typeface="Seravek" panose="020B0503040000020004" pitchFamily="34" charset="0"/>
                              <a:ea typeface="+mj-ea"/>
                            </a:rPr>
                            <a:t>Current diffusion process estimate at time </a:t>
                          </a:r>
                          <a:r>
                            <a:rPr lang="en-US" altLang="ko-KR" sz="1400" b="0" i="1" dirty="0">
                              <a:solidFill>
                                <a:schemeClr val="tx1"/>
                              </a:solidFill>
                              <a:latin typeface="Seravek" panose="020B0503040000020004" pitchFamily="34" charset="0"/>
                              <a:ea typeface="Cambria Math" panose="02040503050406030204" pitchFamily="18" charset="0"/>
                            </a:rPr>
                            <a:t>t</a:t>
                          </a:r>
                          <a:endParaRPr lang="ko-KR" altLang="en-US" sz="1400" b="0" i="1" dirty="0">
                            <a:solidFill>
                              <a:schemeClr val="tx1"/>
                            </a:solidFill>
                            <a:latin typeface="Seravek" panose="020B0503040000020004" pitchFamily="34" charset="0"/>
                            <a:ea typeface="+mj-ea"/>
                          </a:endParaRPr>
                        </a:p>
                      </a:txBody>
                      <a:tcPr>
                        <a:lnL w="12700" cap="flat" cmpd="sng" algn="ctr">
                          <a:solidFill>
                            <a:schemeClr val="tx1">
                              <a:lumMod val="50000"/>
                              <a:lumOff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7016766"/>
                      </a:ext>
                    </a:extLst>
                  </a:tr>
                  <a:tr h="258189">
                    <a:tc>
                      <a:txBody>
                        <a:bodyPr/>
                        <a:lstStyle/>
                        <a:p>
                          <a:pPr latinLnBrk="1"/>
                          <a14:m>
                            <m:oMathPara xmlns:m="http://schemas.openxmlformats.org/officeDocument/2006/math">
                              <m:oMathParaPr>
                                <m:jc m:val="centerGroup"/>
                              </m:oMathParaPr>
                              <m:oMath xmlns:m="http://schemas.openxmlformats.org/officeDocument/2006/math">
                                <m:r>
                                  <a:rPr kumimoji="1" lang="en-US" altLang="ko-KR" sz="1400" b="1" i="0" smtClean="0">
                                    <a:latin typeface="Cambria Math" panose="02040503050406030204" pitchFamily="18" charset="0"/>
                                  </a:rPr>
                                  <m:t>𝐲</m:t>
                                </m:r>
                              </m:oMath>
                            </m:oMathPara>
                          </a14:m>
                          <a:endParaRPr lang="ko-KR" altLang="en-US" sz="1400" b="0" dirty="0">
                            <a:solidFill>
                              <a:schemeClr val="tx1"/>
                            </a:solidFill>
                            <a:latin typeface="Seravek" panose="020B0503040000020004" pitchFamily="34" charset="0"/>
                            <a:ea typeface="+mj-ea"/>
                          </a:endParaRPr>
                        </a:p>
                      </a:txBody>
                      <a:tcPr>
                        <a:lnL w="12700" cmpd="sng">
                          <a:noFill/>
                        </a:lnL>
                        <a:lnR w="12700" cap="flat" cmpd="sng" algn="ctr">
                          <a:solidFill>
                            <a:schemeClr val="tx1">
                              <a:lumMod val="50000"/>
                              <a:lumOff val="5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latinLnBrk="1"/>
                          <a:r>
                            <a:rPr lang="en-US" altLang="ko-KR" sz="1400" b="0" dirty="0">
                              <a:solidFill>
                                <a:schemeClr val="tx1"/>
                              </a:solidFill>
                              <a:latin typeface="Seravek" panose="020B0503040000020004" pitchFamily="34" charset="0"/>
                              <a:ea typeface="+mj-ea"/>
                            </a:rPr>
                            <a:t>Spectrogram of mixed speech</a:t>
                          </a:r>
                          <a:endParaRPr lang="ko-KR" altLang="en-US" sz="1400" b="0" dirty="0">
                            <a:solidFill>
                              <a:schemeClr val="tx1"/>
                            </a:solidFill>
                            <a:latin typeface="Seravek" panose="020B0503040000020004" pitchFamily="34" charset="0"/>
                            <a:ea typeface="+mj-ea"/>
                          </a:endParaRPr>
                        </a:p>
                      </a:txBody>
                      <a:tcPr>
                        <a:lnL w="12700" cap="flat" cmpd="sng" algn="ctr">
                          <a:solidFill>
                            <a:schemeClr val="tx1">
                              <a:lumMod val="50000"/>
                              <a:lumOff val="5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4689597"/>
                      </a:ext>
                    </a:extLst>
                  </a:tr>
                  <a:tr h="258189">
                    <a:tc>
                      <a:txBody>
                        <a:bodyPr/>
                        <a:lstStyle/>
                        <a:p>
                          <a:pPr latinLnBrk="1"/>
                          <a14:m>
                            <m:oMathPara xmlns:m="http://schemas.openxmlformats.org/officeDocument/2006/math">
                              <m:oMathParaPr>
                                <m:jc m:val="centerGroup"/>
                              </m:oMathParaPr>
                              <m:oMath xmlns:m="http://schemas.openxmlformats.org/officeDocument/2006/math">
                                <m:r>
                                  <a:rPr lang="en-US" altLang="ko-KR" sz="1400" b="1" i="0" smtClean="0">
                                    <a:solidFill>
                                      <a:schemeClr val="tx1"/>
                                    </a:solidFill>
                                    <a:latin typeface="Cambria Math" panose="02040503050406030204" pitchFamily="18" charset="0"/>
                                    <a:ea typeface="+mj-ea"/>
                                  </a:rPr>
                                  <m:t>𝐯</m:t>
                                </m:r>
                              </m:oMath>
                            </m:oMathPara>
                          </a14:m>
                          <a:endParaRPr lang="ko-KR" altLang="en-US" sz="1400" b="1" i="0" dirty="0">
                            <a:solidFill>
                              <a:schemeClr val="tx1"/>
                            </a:solidFill>
                            <a:latin typeface="Seravek" panose="020B0503040000020004" pitchFamily="34" charset="0"/>
                            <a:ea typeface="+mj-ea"/>
                          </a:endParaRPr>
                        </a:p>
                      </a:txBody>
                      <a:tcPr>
                        <a:lnL w="12700" cmpd="sng">
                          <a:noFill/>
                        </a:lnL>
                        <a:lnR w="127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atinLnBrk="1"/>
                          <a:r>
                            <a:rPr lang="en-US" altLang="ko-KR" sz="1400" b="0" dirty="0">
                              <a:solidFill>
                                <a:schemeClr val="tx1"/>
                              </a:solidFill>
                              <a:latin typeface="Seravek" panose="020B0503040000020004" pitchFamily="34" charset="0"/>
                              <a:ea typeface="+mj-ea"/>
                            </a:rPr>
                            <a:t>Visual embedding</a:t>
                          </a:r>
                          <a:endParaRPr lang="ko-KR" altLang="en-US" sz="1400" b="0" dirty="0">
                            <a:solidFill>
                              <a:schemeClr val="tx1"/>
                            </a:solidFill>
                            <a:latin typeface="Seravek" panose="020B0503040000020004" pitchFamily="34" charset="0"/>
                            <a:ea typeface="+mj-ea"/>
                          </a:endParaRPr>
                        </a:p>
                      </a:txBody>
                      <a:tcPr>
                        <a:lnL w="1270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3513664"/>
                      </a:ext>
                    </a:extLst>
                  </a:tr>
                  <a:tr h="258189">
                    <a:tc>
                      <a:txBody>
                        <a:bodyPr/>
                        <a:lstStyle/>
                        <a:p>
                          <a:pPr latinLnBrk="1"/>
                          <a14:m>
                            <m:oMathPara xmlns:m="http://schemas.openxmlformats.org/officeDocument/2006/math">
                              <m:oMathParaPr>
                                <m:jc m:val="centerGroup"/>
                              </m:oMathParaPr>
                              <m:oMath xmlns:m="http://schemas.openxmlformats.org/officeDocument/2006/math">
                                <m:sSub>
                                  <m:sSubPr>
                                    <m:ctrlPr>
                                      <a:rPr kumimoji="1" lang="en-US" altLang="ko-KR" sz="1400" b="0" i="1" smtClean="0">
                                        <a:latin typeface="Cambria Math" panose="02040503050406030204" pitchFamily="18" charset="0"/>
                                        <a:ea typeface="+mj-ea"/>
                                      </a:rPr>
                                    </m:ctrlPr>
                                  </m:sSubPr>
                                  <m:e>
                                    <m:r>
                                      <a:rPr kumimoji="1" lang="en-US" altLang="ko-KR" sz="1400" b="0" i="1" smtClean="0">
                                        <a:latin typeface="Cambria Math" panose="02040503050406030204" pitchFamily="18" charset="0"/>
                                        <a:ea typeface="+mj-ea"/>
                                      </a:rPr>
                                      <m:t>𝐷</m:t>
                                    </m:r>
                                  </m:e>
                                  <m:sub>
                                    <m:r>
                                      <a:rPr kumimoji="1" lang="en-US" altLang="ko-KR" sz="1400" b="0" i="1" smtClean="0">
                                        <a:latin typeface="Cambria Math" panose="02040503050406030204" pitchFamily="18" charset="0"/>
                                        <a:ea typeface="+mj-ea"/>
                                      </a:rPr>
                                      <m:t>𝜃</m:t>
                                    </m:r>
                                  </m:sub>
                                </m:sSub>
                              </m:oMath>
                            </m:oMathPara>
                          </a14:m>
                          <a:endParaRPr lang="ko-KR" altLang="en-US" sz="1400" b="0" dirty="0">
                            <a:solidFill>
                              <a:schemeClr val="tx1"/>
                            </a:solidFill>
                            <a:latin typeface="Seravek" panose="020B0503040000020004" pitchFamily="34" charset="0"/>
                            <a:ea typeface="+mj-ea"/>
                          </a:endParaRPr>
                        </a:p>
                      </a:txBody>
                      <a:tcPr>
                        <a:lnL w="12700" cmpd="sng">
                          <a:noFill/>
                        </a:lnL>
                        <a:lnR w="127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atinLnBrk="1"/>
                          <a:r>
                            <a:rPr lang="en-US" altLang="ko-KR" sz="1400" b="0" dirty="0">
                              <a:solidFill>
                                <a:schemeClr val="tx1"/>
                              </a:solidFill>
                              <a:latin typeface="Seravek" panose="020B0503040000020004" pitchFamily="34" charset="0"/>
                              <a:ea typeface="+mj-ea"/>
                            </a:rPr>
                            <a:t>Stage 1: Predictive stage</a:t>
                          </a:r>
                          <a:endParaRPr lang="ko-KR" altLang="en-US" sz="1400" b="0" dirty="0">
                            <a:solidFill>
                              <a:schemeClr val="tx1"/>
                            </a:solidFill>
                            <a:latin typeface="Seravek" panose="020B0503040000020004" pitchFamily="34" charset="0"/>
                            <a:ea typeface="+mj-ea"/>
                          </a:endParaRPr>
                        </a:p>
                      </a:txBody>
                      <a:tcPr>
                        <a:lnL w="1270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1244351"/>
                      </a:ext>
                    </a:extLst>
                  </a:tr>
                  <a:tr h="260771">
                    <a:tc>
                      <a:txBody>
                        <a:bodyPr/>
                        <a:lstStyle/>
                        <a:p>
                          <a:pPr latinLnBrk="1"/>
                          <a14:m>
                            <m:oMathPara xmlns:m="http://schemas.openxmlformats.org/officeDocument/2006/math">
                              <m:oMathParaPr>
                                <m:jc m:val="centerGroup"/>
                              </m:oMathParaPr>
                              <m:oMath xmlns:m="http://schemas.openxmlformats.org/officeDocument/2006/math">
                                <m:sSub>
                                  <m:sSubPr>
                                    <m:ctrlPr>
                                      <a:rPr kumimoji="1" lang="en-US" altLang="ko-KR" sz="1400" b="0" i="1" smtClean="0">
                                        <a:latin typeface="Cambria Math" panose="02040503050406030204" pitchFamily="18" charset="0"/>
                                        <a:ea typeface="+mj-ea"/>
                                      </a:rPr>
                                    </m:ctrlPr>
                                  </m:sSubPr>
                                  <m:e>
                                    <m:r>
                                      <a:rPr kumimoji="1" lang="en-US" altLang="ko-KR" sz="1400" b="0" i="1" smtClean="0">
                                        <a:latin typeface="Cambria Math" panose="02040503050406030204" pitchFamily="18" charset="0"/>
                                        <a:ea typeface="+mj-ea"/>
                                      </a:rPr>
                                      <m:t>𝐺</m:t>
                                    </m:r>
                                  </m:e>
                                  <m:sub>
                                    <m:r>
                                      <a:rPr kumimoji="1" lang="en-US" altLang="ko-KR" sz="1400" b="0" i="1" smtClean="0">
                                        <a:latin typeface="Cambria Math" panose="02040503050406030204" pitchFamily="18" charset="0"/>
                                        <a:ea typeface="+mj-ea"/>
                                      </a:rPr>
                                      <m:t>∅</m:t>
                                    </m:r>
                                  </m:sub>
                                </m:sSub>
                              </m:oMath>
                            </m:oMathPara>
                          </a14:m>
                          <a:endParaRPr lang="ko-KR" altLang="en-US" sz="1400" b="0" dirty="0">
                            <a:solidFill>
                              <a:schemeClr val="tx1"/>
                            </a:solidFill>
                            <a:latin typeface="Seravek" panose="020B0503040000020004" pitchFamily="34" charset="0"/>
                            <a:ea typeface="+mj-ea"/>
                          </a:endParaRPr>
                        </a:p>
                      </a:txBody>
                      <a:tcPr>
                        <a:lnL w="12700" cmpd="sng">
                          <a:noFill/>
                        </a:lnL>
                        <a:lnR w="127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atinLnBrk="1"/>
                          <a:r>
                            <a:rPr lang="en-US" altLang="ko-KR" sz="1400" b="0" dirty="0">
                              <a:solidFill>
                                <a:schemeClr val="tx1"/>
                              </a:solidFill>
                              <a:latin typeface="Seravek" panose="020B0503040000020004" pitchFamily="34" charset="0"/>
                              <a:ea typeface="+mj-ea"/>
                            </a:rPr>
                            <a:t>Stage 2: Generative stage using diffusion model</a:t>
                          </a:r>
                          <a:endParaRPr lang="ko-KR" altLang="en-US" sz="1400" b="0" dirty="0">
                            <a:solidFill>
                              <a:schemeClr val="tx1"/>
                            </a:solidFill>
                            <a:latin typeface="Seravek" panose="020B0503040000020004" pitchFamily="34" charset="0"/>
                            <a:ea typeface="+mj-ea"/>
                          </a:endParaRPr>
                        </a:p>
                      </a:txBody>
                      <a:tcPr>
                        <a:lnL w="1270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475052"/>
                      </a:ext>
                    </a:extLst>
                  </a:tr>
                  <a:tr h="260771">
                    <a:tc>
                      <a:txBody>
                        <a:bodyPr/>
                        <a:lstStyle/>
                        <a:p>
                          <a:pPr latinLnBrk="1"/>
                          <a14:m>
                            <m:oMathPara xmlns:m="http://schemas.openxmlformats.org/officeDocument/2006/math">
                              <m:oMathParaPr>
                                <m:jc m:val="centerGroup"/>
                              </m:oMathParaPr>
                              <m:oMath xmlns:m="http://schemas.openxmlformats.org/officeDocument/2006/math">
                                <m:sSub>
                                  <m:sSubPr>
                                    <m:ctrlPr>
                                      <a:rPr kumimoji="1" lang="en-US" altLang="ko-KR" sz="1400" b="0" i="1" smtClean="0">
                                        <a:latin typeface="Cambria Math" panose="02040503050406030204" pitchFamily="18" charset="0"/>
                                        <a:ea typeface="+mj-ea"/>
                                      </a:rPr>
                                    </m:ctrlPr>
                                  </m:sSubPr>
                                  <m:e>
                                    <m:r>
                                      <a:rPr kumimoji="1" lang="en-US" altLang="ko-KR" sz="1400" b="1" i="0" smtClean="0">
                                        <a:latin typeface="Cambria Math" panose="02040503050406030204" pitchFamily="18" charset="0"/>
                                        <a:ea typeface="+mj-ea"/>
                                      </a:rPr>
                                      <m:t>𝐬</m:t>
                                    </m:r>
                                  </m:e>
                                  <m:sub>
                                    <m:r>
                                      <a:rPr kumimoji="1" lang="en-US" altLang="ko-KR" sz="1400" b="0" i="1" smtClean="0">
                                        <a:latin typeface="Cambria Math" panose="02040503050406030204" pitchFamily="18" charset="0"/>
                                        <a:ea typeface="+mj-ea"/>
                                      </a:rPr>
                                      <m:t>∅</m:t>
                                    </m:r>
                                  </m:sub>
                                </m:sSub>
                              </m:oMath>
                            </m:oMathPara>
                          </a14:m>
                          <a:endParaRPr lang="ko-KR" altLang="en-US" sz="1400" b="0" dirty="0">
                            <a:solidFill>
                              <a:schemeClr val="tx1"/>
                            </a:solidFill>
                            <a:latin typeface="Seravek" panose="020B0503040000020004" pitchFamily="34" charset="0"/>
                            <a:ea typeface="+mj-ea"/>
                          </a:endParaRPr>
                        </a:p>
                      </a:txBody>
                      <a:tcPr>
                        <a:lnL w="12700" cmpd="sng">
                          <a:noFill/>
                        </a:lnL>
                        <a:lnR w="127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latinLnBrk="1"/>
                          <a:r>
                            <a:rPr lang="en-US" altLang="ko-KR" sz="1400" b="0" dirty="0">
                              <a:solidFill>
                                <a:schemeClr val="tx1"/>
                              </a:solidFill>
                              <a:latin typeface="Seravek" panose="020B0503040000020004" pitchFamily="34" charset="0"/>
                              <a:ea typeface="+mj-ea"/>
                            </a:rPr>
                            <a:t>Score network in stage 2</a:t>
                          </a:r>
                          <a:endParaRPr lang="ko-KR" altLang="en-US" sz="1400" b="0" dirty="0">
                            <a:solidFill>
                              <a:schemeClr val="tx1"/>
                            </a:solidFill>
                            <a:latin typeface="Seravek" panose="020B0503040000020004" pitchFamily="34" charset="0"/>
                            <a:ea typeface="+mj-ea"/>
                          </a:endParaRPr>
                        </a:p>
                      </a:txBody>
                      <a:tcPr>
                        <a:lnL w="1270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5986188"/>
                      </a:ext>
                    </a:extLst>
                  </a:tr>
                </a:tbl>
              </a:graphicData>
            </a:graphic>
          </p:graphicFrame>
        </mc:Choice>
        <mc:Fallback xmlns="">
          <p:graphicFrame>
            <p:nvGraphicFramePr>
              <p:cNvPr id="20" name="표 19">
                <a:extLst>
                  <a:ext uri="{FF2B5EF4-FFF2-40B4-BE49-F238E27FC236}">
                    <a16:creationId xmlns:a16="http://schemas.microsoft.com/office/drawing/2014/main" id="{DBB6FD97-2CA6-C9B0-0503-79ACAD5677C6}"/>
                  </a:ext>
                </a:extLst>
              </p:cNvPr>
              <p:cNvGraphicFramePr>
                <a:graphicFrameLocks noGrp="1"/>
              </p:cNvGraphicFramePr>
              <p:nvPr>
                <p:extLst>
                  <p:ext uri="{D42A27DB-BD31-4B8C-83A1-F6EECF244321}">
                    <p14:modId xmlns:p14="http://schemas.microsoft.com/office/powerpoint/2010/main" val="221643052"/>
                  </p:ext>
                </p:extLst>
              </p:nvPr>
            </p:nvGraphicFramePr>
            <p:xfrm>
              <a:off x="8014258" y="45169"/>
              <a:ext cx="4174249" cy="1834896"/>
            </p:xfrm>
            <a:graphic>
              <a:graphicData uri="http://schemas.openxmlformats.org/drawingml/2006/table">
                <a:tbl>
                  <a:tblPr firstRow="1" bandRow="1">
                    <a:tableStyleId>{5C22544A-7EE6-4342-B048-85BDC9FD1C3A}</a:tableStyleId>
                  </a:tblPr>
                  <a:tblGrid>
                    <a:gridCol w="358043">
                      <a:extLst>
                        <a:ext uri="{9D8B030D-6E8A-4147-A177-3AD203B41FA5}">
                          <a16:colId xmlns:a16="http://schemas.microsoft.com/office/drawing/2014/main" val="1048220285"/>
                        </a:ext>
                      </a:extLst>
                    </a:gridCol>
                    <a:gridCol w="3816206">
                      <a:extLst>
                        <a:ext uri="{9D8B030D-6E8A-4147-A177-3AD203B41FA5}">
                          <a16:colId xmlns:a16="http://schemas.microsoft.com/office/drawing/2014/main" val="4154810198"/>
                        </a:ext>
                      </a:extLst>
                    </a:gridCol>
                  </a:tblGrid>
                  <a:tr h="304800">
                    <a:tc>
                      <a:txBody>
                        <a:bodyPr/>
                        <a:lstStyle/>
                        <a:p>
                          <a:endParaRPr lang="ko-KR"/>
                        </a:p>
                      </a:txBody>
                      <a:tcPr>
                        <a:lnL w="12700" cmpd="sng">
                          <a:noFill/>
                        </a:lnL>
                        <a:lnR w="12700" cap="flat" cmpd="sng" algn="ctr">
                          <a:solidFill>
                            <a:schemeClr val="tx1">
                              <a:lumMod val="50000"/>
                              <a:lumOff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blipFill>
                          <a:blip r:embed="rId8"/>
                          <a:stretch>
                            <a:fillRect l="-3571" t="-4167" r="-1078571" b="-529167"/>
                          </a:stretch>
                        </a:blipFill>
                      </a:tcPr>
                    </a:tc>
                    <a:tc>
                      <a:txBody>
                        <a:bodyPr/>
                        <a:lstStyle/>
                        <a:p>
                          <a:pPr latinLnBrk="1"/>
                          <a:r>
                            <a:rPr lang="en-US" altLang="ko-KR" sz="1400" b="0" dirty="0">
                              <a:solidFill>
                                <a:schemeClr val="tx1"/>
                              </a:solidFill>
                              <a:latin typeface="Seravek" panose="020B0503040000020004" pitchFamily="34" charset="0"/>
                              <a:ea typeface="+mj-ea"/>
                            </a:rPr>
                            <a:t>Current diffusion process estimate at time </a:t>
                          </a:r>
                          <a:r>
                            <a:rPr lang="en-US" altLang="ko-KR" sz="1400" b="0" i="1" dirty="0">
                              <a:solidFill>
                                <a:schemeClr val="tx1"/>
                              </a:solidFill>
                              <a:latin typeface="Seravek" panose="020B0503040000020004" pitchFamily="34" charset="0"/>
                              <a:ea typeface="Cambria Math" panose="02040503050406030204" pitchFamily="18" charset="0"/>
                            </a:rPr>
                            <a:t>t</a:t>
                          </a:r>
                          <a:endParaRPr lang="ko-KR" altLang="en-US" sz="1400" b="0" i="1" dirty="0">
                            <a:solidFill>
                              <a:schemeClr val="tx1"/>
                            </a:solidFill>
                            <a:latin typeface="Seravek" panose="020B0503040000020004" pitchFamily="34" charset="0"/>
                            <a:ea typeface="+mj-ea"/>
                          </a:endParaRPr>
                        </a:p>
                      </a:txBody>
                      <a:tcPr>
                        <a:lnL w="12700" cap="flat" cmpd="sng" algn="ctr">
                          <a:solidFill>
                            <a:schemeClr val="tx1">
                              <a:lumMod val="50000"/>
                              <a:lumOff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7016766"/>
                      </a:ext>
                    </a:extLst>
                  </a:tr>
                  <a:tr h="304800">
                    <a:tc>
                      <a:txBody>
                        <a:bodyPr/>
                        <a:lstStyle/>
                        <a:p>
                          <a:endParaRPr lang="ko-KR"/>
                        </a:p>
                      </a:txBody>
                      <a:tcPr>
                        <a:lnL w="12700" cmpd="sng">
                          <a:noFill/>
                        </a:lnL>
                        <a:lnR w="12700" cap="flat" cmpd="sng" algn="ctr">
                          <a:solidFill>
                            <a:schemeClr val="tx1">
                              <a:lumMod val="50000"/>
                              <a:lumOff val="5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blipFill>
                          <a:blip r:embed="rId8"/>
                          <a:stretch>
                            <a:fillRect l="-3571" t="-100000" r="-1078571" b="-408000"/>
                          </a:stretch>
                        </a:blipFill>
                      </a:tcPr>
                    </a:tc>
                    <a:tc>
                      <a:txBody>
                        <a:bodyPr/>
                        <a:lstStyle/>
                        <a:p>
                          <a:pPr latinLnBrk="1"/>
                          <a:r>
                            <a:rPr lang="en-US" altLang="ko-KR" sz="1400" b="0" dirty="0">
                              <a:solidFill>
                                <a:schemeClr val="tx1"/>
                              </a:solidFill>
                              <a:latin typeface="Seravek" panose="020B0503040000020004" pitchFamily="34" charset="0"/>
                              <a:ea typeface="+mj-ea"/>
                            </a:rPr>
                            <a:t>Spectrogram of mixed speech</a:t>
                          </a:r>
                          <a:endParaRPr lang="ko-KR" altLang="en-US" sz="1400" b="0" dirty="0">
                            <a:solidFill>
                              <a:schemeClr val="tx1"/>
                            </a:solidFill>
                            <a:latin typeface="Seravek" panose="020B0503040000020004" pitchFamily="34" charset="0"/>
                            <a:ea typeface="+mj-ea"/>
                          </a:endParaRPr>
                        </a:p>
                      </a:txBody>
                      <a:tcPr>
                        <a:lnL w="12700" cap="flat" cmpd="sng" algn="ctr">
                          <a:solidFill>
                            <a:schemeClr val="tx1">
                              <a:lumMod val="50000"/>
                              <a:lumOff val="5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4689597"/>
                      </a:ext>
                    </a:extLst>
                  </a:tr>
                  <a:tr h="304800">
                    <a:tc>
                      <a:txBody>
                        <a:bodyPr/>
                        <a:lstStyle/>
                        <a:p>
                          <a:endParaRPr lang="ko-KR"/>
                        </a:p>
                      </a:txBody>
                      <a:tcPr>
                        <a:lnL w="12700" cmpd="sng">
                          <a:noFill/>
                        </a:lnL>
                        <a:lnR w="127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blipFill>
                          <a:blip r:embed="rId8"/>
                          <a:stretch>
                            <a:fillRect l="-3571" t="-208333" r="-1078571" b="-325000"/>
                          </a:stretch>
                        </a:blipFill>
                      </a:tcPr>
                    </a:tc>
                    <a:tc>
                      <a:txBody>
                        <a:bodyPr/>
                        <a:lstStyle/>
                        <a:p>
                          <a:pPr latinLnBrk="1"/>
                          <a:r>
                            <a:rPr lang="en-US" altLang="ko-KR" sz="1400" b="0" dirty="0">
                              <a:solidFill>
                                <a:schemeClr val="tx1"/>
                              </a:solidFill>
                              <a:latin typeface="Seravek" panose="020B0503040000020004" pitchFamily="34" charset="0"/>
                              <a:ea typeface="+mj-ea"/>
                            </a:rPr>
                            <a:t>Visual embedding</a:t>
                          </a:r>
                          <a:endParaRPr lang="ko-KR" altLang="en-US" sz="1400" b="0" dirty="0">
                            <a:solidFill>
                              <a:schemeClr val="tx1"/>
                            </a:solidFill>
                            <a:latin typeface="Seravek" panose="020B0503040000020004" pitchFamily="34" charset="0"/>
                            <a:ea typeface="+mj-ea"/>
                          </a:endParaRPr>
                        </a:p>
                      </a:txBody>
                      <a:tcPr>
                        <a:lnL w="1270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3513664"/>
                      </a:ext>
                    </a:extLst>
                  </a:tr>
                  <a:tr h="304800">
                    <a:tc>
                      <a:txBody>
                        <a:bodyPr/>
                        <a:lstStyle/>
                        <a:p>
                          <a:endParaRPr lang="ko-KR"/>
                        </a:p>
                      </a:txBody>
                      <a:tcPr>
                        <a:lnL w="12700" cmpd="sng">
                          <a:noFill/>
                        </a:lnL>
                        <a:lnR w="127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blipFill>
                          <a:blip r:embed="rId8"/>
                          <a:stretch>
                            <a:fillRect l="-3571" t="-308333" r="-1078571" b="-225000"/>
                          </a:stretch>
                        </a:blipFill>
                      </a:tcPr>
                    </a:tc>
                    <a:tc>
                      <a:txBody>
                        <a:bodyPr/>
                        <a:lstStyle/>
                        <a:p>
                          <a:pPr latinLnBrk="1"/>
                          <a:r>
                            <a:rPr lang="en-US" altLang="ko-KR" sz="1400" b="0" dirty="0">
                              <a:solidFill>
                                <a:schemeClr val="tx1"/>
                              </a:solidFill>
                              <a:latin typeface="Seravek" panose="020B0503040000020004" pitchFamily="34" charset="0"/>
                              <a:ea typeface="+mj-ea"/>
                            </a:rPr>
                            <a:t>Stage 1: Predictive stage</a:t>
                          </a:r>
                          <a:endParaRPr lang="ko-KR" altLang="en-US" sz="1400" b="0" dirty="0">
                            <a:solidFill>
                              <a:schemeClr val="tx1"/>
                            </a:solidFill>
                            <a:latin typeface="Seravek" panose="020B0503040000020004" pitchFamily="34" charset="0"/>
                            <a:ea typeface="+mj-ea"/>
                          </a:endParaRPr>
                        </a:p>
                      </a:txBody>
                      <a:tcPr>
                        <a:lnL w="1270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1244351"/>
                      </a:ext>
                    </a:extLst>
                  </a:tr>
                  <a:tr h="307848">
                    <a:tc>
                      <a:txBody>
                        <a:bodyPr/>
                        <a:lstStyle/>
                        <a:p>
                          <a:endParaRPr lang="ko-KR"/>
                        </a:p>
                      </a:txBody>
                      <a:tcPr>
                        <a:lnL w="12700" cmpd="sng">
                          <a:noFill/>
                        </a:lnL>
                        <a:lnR w="127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blipFill>
                          <a:blip r:embed="rId8"/>
                          <a:stretch>
                            <a:fillRect l="-3571" t="-392000" r="-1078571" b="-116000"/>
                          </a:stretch>
                        </a:blipFill>
                      </a:tcPr>
                    </a:tc>
                    <a:tc>
                      <a:txBody>
                        <a:bodyPr/>
                        <a:lstStyle/>
                        <a:p>
                          <a:pPr latinLnBrk="1"/>
                          <a:r>
                            <a:rPr lang="en-US" altLang="ko-KR" sz="1400" b="0" dirty="0">
                              <a:solidFill>
                                <a:schemeClr val="tx1"/>
                              </a:solidFill>
                              <a:latin typeface="Seravek" panose="020B0503040000020004" pitchFamily="34" charset="0"/>
                              <a:ea typeface="+mj-ea"/>
                            </a:rPr>
                            <a:t>Stage 2: Generative stage using diffusion model</a:t>
                          </a:r>
                          <a:endParaRPr lang="ko-KR" altLang="en-US" sz="1400" b="0" dirty="0">
                            <a:solidFill>
                              <a:schemeClr val="tx1"/>
                            </a:solidFill>
                            <a:latin typeface="Seravek" panose="020B0503040000020004" pitchFamily="34" charset="0"/>
                            <a:ea typeface="+mj-ea"/>
                          </a:endParaRPr>
                        </a:p>
                      </a:txBody>
                      <a:tcPr>
                        <a:lnL w="1270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3475052"/>
                      </a:ext>
                    </a:extLst>
                  </a:tr>
                  <a:tr h="307848">
                    <a:tc>
                      <a:txBody>
                        <a:bodyPr/>
                        <a:lstStyle/>
                        <a:p>
                          <a:endParaRPr lang="ko-KR"/>
                        </a:p>
                      </a:txBody>
                      <a:tcPr>
                        <a:lnL w="12700" cmpd="sng">
                          <a:noFill/>
                        </a:lnL>
                        <a:lnR w="12700" cap="flat" cmpd="sng" algn="ctr">
                          <a:solidFill>
                            <a:schemeClr val="tx1">
                              <a:lumMod val="50000"/>
                              <a:lumOff val="5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blipFill>
                          <a:blip r:embed="rId8"/>
                          <a:stretch>
                            <a:fillRect l="-3571" t="-512500" r="-1078571" b="-20833"/>
                          </a:stretch>
                        </a:blipFill>
                      </a:tcPr>
                    </a:tc>
                    <a:tc>
                      <a:txBody>
                        <a:bodyPr/>
                        <a:lstStyle/>
                        <a:p>
                          <a:pPr latinLnBrk="1"/>
                          <a:r>
                            <a:rPr lang="en-US" altLang="ko-KR" sz="1400" b="0" dirty="0">
                              <a:solidFill>
                                <a:schemeClr val="tx1"/>
                              </a:solidFill>
                              <a:latin typeface="Seravek" panose="020B0503040000020004" pitchFamily="34" charset="0"/>
                              <a:ea typeface="+mj-ea"/>
                            </a:rPr>
                            <a:t>Score network in stage 2</a:t>
                          </a:r>
                          <a:endParaRPr lang="ko-KR" altLang="en-US" sz="1400" b="0" dirty="0">
                            <a:solidFill>
                              <a:schemeClr val="tx1"/>
                            </a:solidFill>
                            <a:latin typeface="Seravek" panose="020B0503040000020004" pitchFamily="34" charset="0"/>
                            <a:ea typeface="+mj-ea"/>
                          </a:endParaRPr>
                        </a:p>
                      </a:txBody>
                      <a:tcPr>
                        <a:lnL w="12700" cap="flat" cmpd="sng" algn="ctr">
                          <a:solidFill>
                            <a:schemeClr val="tx1">
                              <a:lumMod val="50000"/>
                              <a:lumOff val="5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5986188"/>
                      </a:ext>
                    </a:extLst>
                  </a:tr>
                </a:tbl>
              </a:graphicData>
            </a:graphic>
          </p:graphicFrame>
        </mc:Fallback>
      </mc:AlternateContent>
    </p:spTree>
    <p:extLst>
      <p:ext uri="{BB962C8B-B14F-4D97-AF65-F5344CB8AC3E}">
        <p14:creationId xmlns:p14="http://schemas.microsoft.com/office/powerpoint/2010/main" val="1705474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8F11E5-1EB0-7E38-675C-B11B3D1DAE77}"/>
              </a:ext>
            </a:extLst>
          </p:cNvPr>
          <p:cNvSpPr txBox="1"/>
          <p:nvPr/>
        </p:nvSpPr>
        <p:spPr>
          <a:xfrm>
            <a:off x="475488" y="495289"/>
            <a:ext cx="9135651"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Model Architecture – </a:t>
            </a:r>
            <a:r>
              <a:rPr lang="en" altLang="ko-KR" sz="3600" b="1" dirty="0">
                <a:solidFill>
                  <a:schemeClr val="accent1"/>
                </a:solidFill>
                <a:latin typeface="Seravek" panose="020B0503040000020004" pitchFamily="34" charset="0"/>
                <a:ea typeface="+mj-ea"/>
                <a:cs typeface="+mj-cs"/>
              </a:rPr>
              <a:t>2 stage</a:t>
            </a:r>
            <a:endParaRPr lang="en" altLang="ko-KR" sz="3600" b="1" dirty="0">
              <a:latin typeface="Seravek" panose="020B0503040000020004" pitchFamily="34" charset="0"/>
              <a:ea typeface="+mj-ea"/>
              <a:cs typeface="+mj-cs"/>
            </a:endParaRPr>
          </a:p>
        </p:txBody>
      </p:sp>
      <p:pic>
        <p:nvPicPr>
          <p:cNvPr id="13" name="내용 개체 틀 10">
            <a:extLst>
              <a:ext uri="{FF2B5EF4-FFF2-40B4-BE49-F238E27FC236}">
                <a16:creationId xmlns:a16="http://schemas.microsoft.com/office/drawing/2014/main" id="{70EFCFDF-2F0E-FFAE-DB9B-246617622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437" y="1324555"/>
            <a:ext cx="11315700" cy="2122478"/>
          </a:xfrm>
          <a:prstGeom prst="rect">
            <a:avLst/>
          </a:prstGeom>
        </p:spPr>
      </p:pic>
      <p:sp>
        <p:nvSpPr>
          <p:cNvPr id="17" name="왼쪽 중괄호[L] 16">
            <a:extLst>
              <a:ext uri="{FF2B5EF4-FFF2-40B4-BE49-F238E27FC236}">
                <a16:creationId xmlns:a16="http://schemas.microsoft.com/office/drawing/2014/main" id="{2418E8EA-0D15-BE4F-F59F-ABF8B973A7F7}"/>
              </a:ext>
            </a:extLst>
          </p:cNvPr>
          <p:cNvSpPr/>
          <p:nvPr/>
        </p:nvSpPr>
        <p:spPr>
          <a:xfrm rot="16200000">
            <a:off x="8306437" y="1300280"/>
            <a:ext cx="374409" cy="4591132"/>
          </a:xfrm>
          <a:prstGeom prst="leftBrace">
            <a:avLst>
              <a:gd name="adj1" fmla="val 13817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ko-KR" altLang="en-US"/>
          </a:p>
        </p:txBody>
      </p:sp>
      <p:sp>
        <p:nvSpPr>
          <p:cNvPr id="30" name="TextBox 29">
            <a:extLst>
              <a:ext uri="{FF2B5EF4-FFF2-40B4-BE49-F238E27FC236}">
                <a16:creationId xmlns:a16="http://schemas.microsoft.com/office/drawing/2014/main" id="{8DF24FE1-B69A-0F3B-5F51-BBECDF942F91}"/>
              </a:ext>
            </a:extLst>
          </p:cNvPr>
          <p:cNvSpPr txBox="1"/>
          <p:nvPr/>
        </p:nvSpPr>
        <p:spPr>
          <a:xfrm>
            <a:off x="6759615" y="3783051"/>
            <a:ext cx="3761772" cy="369332"/>
          </a:xfrm>
          <a:prstGeom prst="rect">
            <a:avLst/>
          </a:prstGeom>
          <a:noFill/>
        </p:spPr>
        <p:txBody>
          <a:bodyPr wrap="square" rtlCol="0">
            <a:spAutoFit/>
          </a:bodyPr>
          <a:lstStyle/>
          <a:p>
            <a:pPr algn="ctr"/>
            <a:r>
              <a:rPr kumimoji="1" lang="en-US" altLang="ko-KR" dirty="0">
                <a:latin typeface="Seravek" panose="020B0503040000020004" pitchFamily="34" charset="0"/>
              </a:rPr>
              <a:t>Reverse-diffusion process</a:t>
            </a:r>
            <a:endParaRPr kumimoji="1" lang="ko-KR" altLang="en-US" dirty="0">
              <a:latin typeface="Seravek" panose="020B0503040000020004" pitchFamily="34" charset="0"/>
            </a:endParaRPr>
          </a:p>
        </p:txBody>
      </p:sp>
      <p:cxnSp>
        <p:nvCxnSpPr>
          <p:cNvPr id="31" name="직선 화살표 연결선 30">
            <a:extLst>
              <a:ext uri="{FF2B5EF4-FFF2-40B4-BE49-F238E27FC236}">
                <a16:creationId xmlns:a16="http://schemas.microsoft.com/office/drawing/2014/main" id="{A9121B5E-17B2-C549-BC10-692C6678F92B}"/>
              </a:ext>
            </a:extLst>
          </p:cNvPr>
          <p:cNvCxnSpPr/>
          <p:nvPr/>
        </p:nvCxnSpPr>
        <p:spPr>
          <a:xfrm>
            <a:off x="6315088" y="4631407"/>
            <a:ext cx="431735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슬라이드 번호 개체 틀 2">
            <a:extLst>
              <a:ext uri="{FF2B5EF4-FFF2-40B4-BE49-F238E27FC236}">
                <a16:creationId xmlns:a16="http://schemas.microsoft.com/office/drawing/2014/main" id="{8EC74364-5FDD-BA51-0F77-523A9FDE8B66}"/>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14</a:t>
            </a:fld>
            <a:endParaRPr kumimoji="1" lang="ko-KR" altLang="en-US"/>
          </a:p>
        </p:txBody>
      </p:sp>
      <p:pic>
        <p:nvPicPr>
          <p:cNvPr id="4" name="그림 3">
            <a:extLst>
              <a:ext uri="{FF2B5EF4-FFF2-40B4-BE49-F238E27FC236}">
                <a16:creationId xmlns:a16="http://schemas.microsoft.com/office/drawing/2014/main" id="{D30B44BC-C3D0-AD78-BFC6-B4B4BFF5040F}"/>
              </a:ext>
            </a:extLst>
          </p:cNvPr>
          <p:cNvPicPr>
            <a:picLocks noChangeAspect="1"/>
          </p:cNvPicPr>
          <p:nvPr/>
        </p:nvPicPr>
        <p:blipFill>
          <a:blip r:embed="rId4"/>
          <a:stretch>
            <a:fillRect/>
          </a:stretch>
        </p:blipFill>
        <p:spPr>
          <a:xfrm flipH="1">
            <a:off x="10001360" y="4733278"/>
            <a:ext cx="1291034" cy="1282349"/>
          </a:xfrm>
          <a:prstGeom prst="rect">
            <a:avLst/>
          </a:prstGeom>
        </p:spPr>
      </p:pic>
      <p:pic>
        <p:nvPicPr>
          <p:cNvPr id="6" name="그림 5">
            <a:extLst>
              <a:ext uri="{FF2B5EF4-FFF2-40B4-BE49-F238E27FC236}">
                <a16:creationId xmlns:a16="http://schemas.microsoft.com/office/drawing/2014/main" id="{15FA00EA-08E0-BDE4-5809-55B55EC61D19}"/>
              </a:ext>
            </a:extLst>
          </p:cNvPr>
          <p:cNvPicPr>
            <a:picLocks noChangeAspect="1"/>
          </p:cNvPicPr>
          <p:nvPr/>
        </p:nvPicPr>
        <p:blipFill>
          <a:blip r:embed="rId5"/>
          <a:stretch>
            <a:fillRect/>
          </a:stretch>
        </p:blipFill>
        <p:spPr>
          <a:xfrm flipH="1">
            <a:off x="8582347" y="4733278"/>
            <a:ext cx="1291034" cy="1282349"/>
          </a:xfrm>
          <a:prstGeom prst="rect">
            <a:avLst/>
          </a:prstGeom>
        </p:spPr>
      </p:pic>
      <p:pic>
        <p:nvPicPr>
          <p:cNvPr id="7" name="그림 6">
            <a:extLst>
              <a:ext uri="{FF2B5EF4-FFF2-40B4-BE49-F238E27FC236}">
                <a16:creationId xmlns:a16="http://schemas.microsoft.com/office/drawing/2014/main" id="{CBD173D3-666D-DF96-6756-96EE9C1E06F1}"/>
              </a:ext>
            </a:extLst>
          </p:cNvPr>
          <p:cNvPicPr>
            <a:picLocks noChangeAspect="1"/>
          </p:cNvPicPr>
          <p:nvPr/>
        </p:nvPicPr>
        <p:blipFill>
          <a:blip r:embed="rId6"/>
          <a:stretch>
            <a:fillRect/>
          </a:stretch>
        </p:blipFill>
        <p:spPr>
          <a:xfrm flipH="1">
            <a:off x="7163334" y="4733279"/>
            <a:ext cx="1291034" cy="1282349"/>
          </a:xfrm>
          <a:prstGeom prst="rect">
            <a:avLst/>
          </a:prstGeom>
        </p:spPr>
      </p:pic>
      <p:pic>
        <p:nvPicPr>
          <p:cNvPr id="9" name="그림 8">
            <a:extLst>
              <a:ext uri="{FF2B5EF4-FFF2-40B4-BE49-F238E27FC236}">
                <a16:creationId xmlns:a16="http://schemas.microsoft.com/office/drawing/2014/main" id="{0109A838-FD2B-9955-CDD1-0CD5EFD82DB7}"/>
              </a:ext>
            </a:extLst>
          </p:cNvPr>
          <p:cNvPicPr>
            <a:picLocks noChangeAspect="1"/>
          </p:cNvPicPr>
          <p:nvPr/>
        </p:nvPicPr>
        <p:blipFill>
          <a:blip r:embed="rId7"/>
          <a:stretch>
            <a:fillRect/>
          </a:stretch>
        </p:blipFill>
        <p:spPr>
          <a:xfrm flipH="1">
            <a:off x="5744321" y="4733278"/>
            <a:ext cx="1291034" cy="1282349"/>
          </a:xfrm>
          <a:prstGeom prst="rect">
            <a:avLst/>
          </a:prstGeom>
        </p:spPr>
      </p:pic>
      <p:sp>
        <p:nvSpPr>
          <p:cNvPr id="10" name="위로 굽은 화살표[B] 9">
            <a:extLst>
              <a:ext uri="{FF2B5EF4-FFF2-40B4-BE49-F238E27FC236}">
                <a16:creationId xmlns:a16="http://schemas.microsoft.com/office/drawing/2014/main" id="{D10AC198-444E-C3B9-38AD-E45980834576}"/>
              </a:ext>
            </a:extLst>
          </p:cNvPr>
          <p:cNvSpPr/>
          <p:nvPr/>
        </p:nvSpPr>
        <p:spPr>
          <a:xfrm rot="10800000">
            <a:off x="1062304" y="3687545"/>
            <a:ext cx="3740409" cy="943862"/>
          </a:xfrm>
          <a:prstGeom prst="bentUpArrow">
            <a:avLst>
              <a:gd name="adj1" fmla="val 13804"/>
              <a:gd name="adj2" fmla="val 25000"/>
              <a:gd name="adj3" fmla="val 21876"/>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11" name="타원 10">
            <a:extLst>
              <a:ext uri="{FF2B5EF4-FFF2-40B4-BE49-F238E27FC236}">
                <a16:creationId xmlns:a16="http://schemas.microsoft.com/office/drawing/2014/main" id="{56BA3E87-C2F2-7D1B-B4E9-F11DC759B96A}"/>
              </a:ext>
            </a:extLst>
          </p:cNvPr>
          <p:cNvSpPr/>
          <p:nvPr/>
        </p:nvSpPr>
        <p:spPr>
          <a:xfrm>
            <a:off x="5515779" y="4547458"/>
            <a:ext cx="1748117" cy="1653988"/>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5" name="직사각형 4">
            <a:extLst>
              <a:ext uri="{FF2B5EF4-FFF2-40B4-BE49-F238E27FC236}">
                <a16:creationId xmlns:a16="http://schemas.microsoft.com/office/drawing/2014/main" id="{5E8C5AEA-D225-AF8E-24FE-FE49D3B69DA6}"/>
              </a:ext>
            </a:extLst>
          </p:cNvPr>
          <p:cNvSpPr/>
          <p:nvPr/>
        </p:nvSpPr>
        <p:spPr>
          <a:xfrm>
            <a:off x="5130935" y="1309311"/>
            <a:ext cx="6902824" cy="2856839"/>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12" name="그림 11">
            <a:extLst>
              <a:ext uri="{FF2B5EF4-FFF2-40B4-BE49-F238E27FC236}">
                <a16:creationId xmlns:a16="http://schemas.microsoft.com/office/drawing/2014/main" id="{A257484C-A105-C245-BA1B-97C285471152}"/>
              </a:ext>
            </a:extLst>
          </p:cNvPr>
          <p:cNvPicPr>
            <a:picLocks noChangeAspect="1"/>
          </p:cNvPicPr>
          <p:nvPr/>
        </p:nvPicPr>
        <p:blipFill>
          <a:blip r:embed="rId8"/>
          <a:stretch>
            <a:fillRect/>
          </a:stretch>
        </p:blipFill>
        <p:spPr>
          <a:xfrm flipH="1">
            <a:off x="707210" y="4658233"/>
            <a:ext cx="1291033" cy="1282349"/>
          </a:xfrm>
          <a:prstGeom prst="rect">
            <a:avLst/>
          </a:prstGeom>
        </p:spPr>
      </p:pic>
      <p:pic>
        <p:nvPicPr>
          <p:cNvPr id="1026" name="Picture 2" descr="Normal Distribution Icons - Free SVG &amp; PNG Normal Distribution Images -  Noun Project">
            <a:extLst>
              <a:ext uri="{FF2B5EF4-FFF2-40B4-BE49-F238E27FC236}">
                <a16:creationId xmlns:a16="http://schemas.microsoft.com/office/drawing/2014/main" id="{D574EF3A-7F05-020F-9B34-6043E0713F7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08" t="8371" r="9304" b="4992"/>
          <a:stretch/>
        </p:blipFill>
        <p:spPr bwMode="auto">
          <a:xfrm>
            <a:off x="2712278" y="4377602"/>
            <a:ext cx="2245707" cy="1750394"/>
          </a:xfrm>
          <a:prstGeom prst="rect">
            <a:avLst/>
          </a:prstGeom>
          <a:noFill/>
          <a:extLst>
            <a:ext uri="{909E8E84-426E-40DD-AFC4-6F175D3DCCD1}">
              <a14:hiddenFill xmlns:a14="http://schemas.microsoft.com/office/drawing/2010/main">
                <a:solidFill>
                  <a:srgbClr val="FFFFFF"/>
                </a:solidFill>
              </a14:hiddenFill>
            </a:ext>
          </a:extLst>
        </p:spPr>
      </p:pic>
      <p:sp>
        <p:nvSpPr>
          <p:cNvPr id="19" name="직사각형 18">
            <a:extLst>
              <a:ext uri="{FF2B5EF4-FFF2-40B4-BE49-F238E27FC236}">
                <a16:creationId xmlns:a16="http://schemas.microsoft.com/office/drawing/2014/main" id="{99919EDC-99CC-7C5D-0267-7D0FE950A556}"/>
              </a:ext>
            </a:extLst>
          </p:cNvPr>
          <p:cNvSpPr/>
          <p:nvPr/>
        </p:nvSpPr>
        <p:spPr>
          <a:xfrm>
            <a:off x="4724033" y="2900854"/>
            <a:ext cx="105186" cy="90665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A3390B7-5518-0BF6-85CB-140CEF42E156}"/>
                  </a:ext>
                </a:extLst>
              </p:cNvPr>
              <p:cNvSpPr txBox="1"/>
              <p:nvPr/>
            </p:nvSpPr>
            <p:spPr>
              <a:xfrm>
                <a:off x="3348091" y="6051168"/>
                <a:ext cx="105231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ko-KR" sz="2400" i="1" smtClean="0">
                              <a:latin typeface="Cambria Math" panose="02040503050406030204" pitchFamily="18" charset="0"/>
                            </a:rPr>
                          </m:ctrlPr>
                        </m:sSubPr>
                        <m:e>
                          <m:r>
                            <a:rPr kumimoji="1" lang="en-US" altLang="ko-KR" sz="2400" b="0" i="1" smtClean="0">
                              <a:latin typeface="Cambria Math" panose="02040503050406030204" pitchFamily="18" charset="0"/>
                            </a:rPr>
                            <m:t>𝐷</m:t>
                          </m:r>
                        </m:e>
                        <m:sub>
                          <m:r>
                            <a:rPr kumimoji="1" lang="en-US" altLang="ko-KR" sz="2400" i="1" smtClean="0">
                              <a:latin typeface="Cambria Math" panose="02040503050406030204" pitchFamily="18" charset="0"/>
                              <a:ea typeface="Cambria Math" panose="02040503050406030204" pitchFamily="18" charset="0"/>
                            </a:rPr>
                            <m:t>𝜃</m:t>
                          </m:r>
                        </m:sub>
                      </m:sSub>
                      <m:r>
                        <a:rPr kumimoji="1" lang="en-US" altLang="ko-KR" sz="2400" b="0" i="1" smtClean="0">
                          <a:latin typeface="Cambria Math" panose="02040503050406030204" pitchFamily="18" charset="0"/>
                        </a:rPr>
                        <m:t>(</m:t>
                      </m:r>
                      <m:r>
                        <a:rPr kumimoji="1" lang="en-US" altLang="ko-KR" sz="2400" b="1" i="0" smtClean="0">
                          <a:latin typeface="Cambria Math" panose="02040503050406030204" pitchFamily="18" charset="0"/>
                        </a:rPr>
                        <m:t>𝐲</m:t>
                      </m:r>
                      <m:r>
                        <a:rPr kumimoji="1" lang="en-US" altLang="ko-KR" sz="2400" b="1" i="0" smtClean="0">
                          <a:latin typeface="Cambria Math" panose="02040503050406030204" pitchFamily="18" charset="0"/>
                        </a:rPr>
                        <m:t>,</m:t>
                      </m:r>
                      <m:r>
                        <a:rPr kumimoji="1" lang="en-US" altLang="ko-KR" sz="2400" b="1" i="0" smtClean="0">
                          <a:latin typeface="Cambria Math" panose="02040503050406030204" pitchFamily="18" charset="0"/>
                        </a:rPr>
                        <m:t>𝐯</m:t>
                      </m:r>
                      <m:r>
                        <a:rPr kumimoji="1" lang="en-US" altLang="ko-KR" sz="2400" b="0" i="1" smtClean="0">
                          <a:latin typeface="Cambria Math" panose="02040503050406030204" pitchFamily="18" charset="0"/>
                        </a:rPr>
                        <m:t>)</m:t>
                      </m:r>
                    </m:oMath>
                  </m:oMathPara>
                </a14:m>
                <a:endParaRPr kumimoji="1" lang="ko-KR" altLang="en-US" sz="2400" dirty="0"/>
              </a:p>
            </p:txBody>
          </p:sp>
        </mc:Choice>
        <mc:Fallback xmlns="">
          <p:sp>
            <p:nvSpPr>
              <p:cNvPr id="21" name="TextBox 20">
                <a:extLst>
                  <a:ext uri="{FF2B5EF4-FFF2-40B4-BE49-F238E27FC236}">
                    <a16:creationId xmlns:a16="http://schemas.microsoft.com/office/drawing/2014/main" id="{BA3390B7-5518-0BF6-85CB-140CEF42E156}"/>
                  </a:ext>
                </a:extLst>
              </p:cNvPr>
              <p:cNvSpPr txBox="1">
                <a:spLocks noRot="1" noChangeAspect="1" noMove="1" noResize="1" noEditPoints="1" noAdjustHandles="1" noChangeArrowheads="1" noChangeShapeType="1" noTextEdit="1"/>
              </p:cNvSpPr>
              <p:nvPr/>
            </p:nvSpPr>
            <p:spPr>
              <a:xfrm>
                <a:off x="3348091" y="6051168"/>
                <a:ext cx="1052312" cy="461665"/>
              </a:xfrm>
              <a:prstGeom prst="rect">
                <a:avLst/>
              </a:prstGeom>
              <a:blipFill>
                <a:blip r:embed="rId10"/>
                <a:stretch>
                  <a:fillRect l="-1190" r="-21429" b="-1891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5AA19B3-306D-DA9A-8BBA-1BED68534E2F}"/>
                  </a:ext>
                </a:extLst>
              </p:cNvPr>
              <p:cNvSpPr txBox="1"/>
              <p:nvPr/>
            </p:nvSpPr>
            <p:spPr>
              <a:xfrm>
                <a:off x="6096000" y="6146194"/>
                <a:ext cx="66361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ko-KR" sz="2400" i="1" smtClean="0">
                              <a:latin typeface="Cambria Math" panose="02040503050406030204" pitchFamily="18" charset="0"/>
                            </a:rPr>
                          </m:ctrlPr>
                        </m:sSubPr>
                        <m:e>
                          <m:r>
                            <a:rPr kumimoji="1" lang="en-US" altLang="ko-KR" sz="2400" b="1" i="0" smtClean="0">
                              <a:latin typeface="Cambria Math" panose="02040503050406030204" pitchFamily="18" charset="0"/>
                            </a:rPr>
                            <m:t>𝐱</m:t>
                          </m:r>
                        </m:e>
                        <m:sub>
                          <m:r>
                            <a:rPr kumimoji="1" lang="en-US" altLang="ko-KR" sz="2400" b="0" i="1" smtClean="0">
                              <a:latin typeface="Cambria Math" panose="02040503050406030204" pitchFamily="18" charset="0"/>
                            </a:rPr>
                            <m:t>𝑇</m:t>
                          </m:r>
                        </m:sub>
                      </m:sSub>
                    </m:oMath>
                  </m:oMathPara>
                </a14:m>
                <a:endParaRPr kumimoji="1" lang="ko-KR" altLang="en-US" sz="2400" dirty="0"/>
              </a:p>
            </p:txBody>
          </p:sp>
        </mc:Choice>
        <mc:Fallback xmlns="">
          <p:sp>
            <p:nvSpPr>
              <p:cNvPr id="22" name="TextBox 21">
                <a:extLst>
                  <a:ext uri="{FF2B5EF4-FFF2-40B4-BE49-F238E27FC236}">
                    <a16:creationId xmlns:a16="http://schemas.microsoft.com/office/drawing/2014/main" id="{A5AA19B3-306D-DA9A-8BBA-1BED68534E2F}"/>
                  </a:ext>
                </a:extLst>
              </p:cNvPr>
              <p:cNvSpPr txBox="1">
                <a:spLocks noRot="1" noChangeAspect="1" noMove="1" noResize="1" noEditPoints="1" noAdjustHandles="1" noChangeArrowheads="1" noChangeShapeType="1" noTextEdit="1"/>
              </p:cNvSpPr>
              <p:nvPr/>
            </p:nvSpPr>
            <p:spPr>
              <a:xfrm>
                <a:off x="6096000" y="6146194"/>
                <a:ext cx="663615" cy="461665"/>
              </a:xfrm>
              <a:prstGeom prst="rect">
                <a:avLst/>
              </a:prstGeom>
              <a:blipFill>
                <a:blip r:embed="rId11"/>
                <a:stretch>
                  <a:fillRect b="-2632"/>
                </a:stretch>
              </a:blipFill>
            </p:spPr>
            <p:txBody>
              <a:bodyPr/>
              <a:lstStyle/>
              <a:p>
                <a:r>
                  <a:rPr lang="ko-KR" altLang="en-US">
                    <a:noFill/>
                  </a:rPr>
                  <a:t> </a:t>
                </a:r>
              </a:p>
            </p:txBody>
          </p:sp>
        </mc:Fallback>
      </mc:AlternateContent>
      <p:sp>
        <p:nvSpPr>
          <p:cNvPr id="23" name="TextBox 22">
            <a:extLst>
              <a:ext uri="{FF2B5EF4-FFF2-40B4-BE49-F238E27FC236}">
                <a16:creationId xmlns:a16="http://schemas.microsoft.com/office/drawing/2014/main" id="{1F27353E-501B-E605-3C68-906277D7E687}"/>
              </a:ext>
            </a:extLst>
          </p:cNvPr>
          <p:cNvSpPr txBox="1"/>
          <p:nvPr/>
        </p:nvSpPr>
        <p:spPr>
          <a:xfrm>
            <a:off x="98216" y="6637020"/>
            <a:ext cx="8356151" cy="246221"/>
          </a:xfrm>
          <a:prstGeom prst="rect">
            <a:avLst/>
          </a:prstGeom>
          <a:noFill/>
        </p:spPr>
        <p:txBody>
          <a:bodyPr wrap="square">
            <a:spAutoFit/>
          </a:bodyPr>
          <a:lstStyle/>
          <a:p>
            <a:r>
              <a:rPr lang="en" altLang="ko-KR" sz="1000" i="0" u="none" strike="noStrike" dirty="0">
                <a:solidFill>
                  <a:srgbClr val="1F2328"/>
                </a:solidFill>
                <a:effectLst/>
              </a:rPr>
              <a:t>J.M. </a:t>
            </a:r>
            <a:r>
              <a:rPr lang="en" altLang="ko-KR" sz="1000" i="0" u="none" strike="noStrike" dirty="0" err="1">
                <a:solidFill>
                  <a:srgbClr val="1F2328"/>
                </a:solidFill>
                <a:effectLst/>
              </a:rPr>
              <a:t>Lemercier</a:t>
            </a:r>
            <a:r>
              <a:rPr lang="en" altLang="ko-KR" sz="1000" i="0" u="none" strike="noStrike" dirty="0">
                <a:solidFill>
                  <a:srgbClr val="1F2328"/>
                </a:solidFill>
                <a:effectLst/>
              </a:rPr>
              <a:t> et al., </a:t>
            </a:r>
            <a:r>
              <a:rPr lang="en" altLang="ko-KR" sz="1000" i="0" dirty="0" err="1">
                <a:solidFill>
                  <a:srgbClr val="000000"/>
                </a:solidFill>
                <a:effectLst/>
              </a:rPr>
              <a:t>StoRM</a:t>
            </a:r>
            <a:r>
              <a:rPr lang="en" altLang="ko-KR" sz="1000" i="0" dirty="0">
                <a:solidFill>
                  <a:srgbClr val="000000"/>
                </a:solidFill>
                <a:effectLst/>
              </a:rPr>
              <a:t>: A Diffusion-based Stochastic Regeneration Model for Speech Enhancement and Dereverberation (TASLP 2023)</a:t>
            </a:r>
          </a:p>
        </p:txBody>
      </p:sp>
      <p:cxnSp>
        <p:nvCxnSpPr>
          <p:cNvPr id="34" name="직선 연결선[R] 33">
            <a:extLst>
              <a:ext uri="{FF2B5EF4-FFF2-40B4-BE49-F238E27FC236}">
                <a16:creationId xmlns:a16="http://schemas.microsoft.com/office/drawing/2014/main" id="{6AB9CD4F-D5BD-349C-562D-0BF3AF174AE6}"/>
              </a:ext>
            </a:extLst>
          </p:cNvPr>
          <p:cNvCxnSpPr>
            <a:cxnSpLocks/>
          </p:cNvCxnSpPr>
          <p:nvPr/>
        </p:nvCxnSpPr>
        <p:spPr>
          <a:xfrm flipH="1">
            <a:off x="3866664" y="4913050"/>
            <a:ext cx="1210" cy="1073052"/>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36" name="원형 화살표[C] 35">
            <a:extLst>
              <a:ext uri="{FF2B5EF4-FFF2-40B4-BE49-F238E27FC236}">
                <a16:creationId xmlns:a16="http://schemas.microsoft.com/office/drawing/2014/main" id="{93EDF962-9C1B-F36F-6FA1-F8D2904909AE}"/>
              </a:ext>
            </a:extLst>
          </p:cNvPr>
          <p:cNvSpPr/>
          <p:nvPr/>
        </p:nvSpPr>
        <p:spPr>
          <a:xfrm>
            <a:off x="3919458" y="4563678"/>
            <a:ext cx="1694465" cy="1102654"/>
          </a:xfrm>
          <a:prstGeom prst="circularArrow">
            <a:avLst>
              <a:gd name="adj1" fmla="val 8728"/>
              <a:gd name="adj2" fmla="val 931502"/>
              <a:gd name="adj3" fmla="val 20457680"/>
              <a:gd name="adj4" fmla="val 11924931"/>
              <a:gd name="adj5" fmla="val 1251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tx1"/>
              </a:solidFill>
            </a:endParaRPr>
          </a:p>
        </p:txBody>
      </p:sp>
      <p:sp>
        <p:nvSpPr>
          <p:cNvPr id="37" name="오른쪽 화살표[R] 36">
            <a:extLst>
              <a:ext uri="{FF2B5EF4-FFF2-40B4-BE49-F238E27FC236}">
                <a16:creationId xmlns:a16="http://schemas.microsoft.com/office/drawing/2014/main" id="{970656A2-A4C7-9EE8-6AF2-F377992D9FC1}"/>
              </a:ext>
            </a:extLst>
          </p:cNvPr>
          <p:cNvSpPr/>
          <p:nvPr/>
        </p:nvSpPr>
        <p:spPr>
          <a:xfrm>
            <a:off x="2089158" y="5156275"/>
            <a:ext cx="571536" cy="33107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39" name="TextBox 38">
            <a:extLst>
              <a:ext uri="{FF2B5EF4-FFF2-40B4-BE49-F238E27FC236}">
                <a16:creationId xmlns:a16="http://schemas.microsoft.com/office/drawing/2014/main" id="{CF8DB294-6412-5075-D5B4-42717DEBDB47}"/>
              </a:ext>
            </a:extLst>
          </p:cNvPr>
          <p:cNvSpPr txBox="1"/>
          <p:nvPr/>
        </p:nvSpPr>
        <p:spPr>
          <a:xfrm>
            <a:off x="878326" y="3803347"/>
            <a:ext cx="4623165" cy="340124"/>
          </a:xfrm>
          <a:prstGeom prst="rect">
            <a:avLst/>
          </a:prstGeom>
          <a:noFill/>
        </p:spPr>
        <p:txBody>
          <a:bodyPr wrap="square">
            <a:spAutoFit/>
          </a:bodyPr>
          <a:lstStyle/>
          <a:p>
            <a:pPr lvl="1" algn="ctr">
              <a:buSzPct val="100000"/>
            </a:pPr>
            <a:r>
              <a:rPr lang="en-US" altLang="ko-KR" sz="1600" dirty="0">
                <a:latin typeface="Seravek" panose="020B0503040000020004" pitchFamily="34" charset="0"/>
              </a:rPr>
              <a:t>Baseline model: </a:t>
            </a:r>
            <a:r>
              <a:rPr lang="en-US" altLang="ko-KR" sz="1600" dirty="0" err="1">
                <a:latin typeface="Seravek" panose="020B0503040000020004" pitchFamily="34" charset="0"/>
              </a:rPr>
              <a:t>StoRM</a:t>
            </a:r>
            <a:r>
              <a:rPr lang="en-US" altLang="ko-KR" sz="1600" dirty="0">
                <a:latin typeface="Seravek" panose="020B0503040000020004" pitchFamily="34" charset="0"/>
              </a:rPr>
              <a:t> (</a:t>
            </a:r>
            <a:r>
              <a:rPr lang="en-US" altLang="ko-KR" sz="1600" dirty="0" err="1">
                <a:latin typeface="Seravek" panose="020B0503040000020004" pitchFamily="34" charset="0"/>
              </a:rPr>
              <a:t>Lemercier</a:t>
            </a:r>
            <a:r>
              <a:rPr lang="en-US" altLang="ko-KR" sz="1600" dirty="0">
                <a:latin typeface="Seravek" panose="020B0503040000020004" pitchFamily="34" charset="0"/>
              </a:rPr>
              <a:t> et al., 2023)</a:t>
            </a:r>
          </a:p>
        </p:txBody>
      </p:sp>
    </p:spTree>
    <p:extLst>
      <p:ext uri="{BB962C8B-B14F-4D97-AF65-F5344CB8AC3E}">
        <p14:creationId xmlns:p14="http://schemas.microsoft.com/office/powerpoint/2010/main" val="3757244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그룹 18">
            <a:extLst>
              <a:ext uri="{FF2B5EF4-FFF2-40B4-BE49-F238E27FC236}">
                <a16:creationId xmlns:a16="http://schemas.microsoft.com/office/drawing/2014/main" id="{6DBC2C02-37CA-B7B5-BE53-F4025463D7E1}"/>
              </a:ext>
            </a:extLst>
          </p:cNvPr>
          <p:cNvGrpSpPr/>
          <p:nvPr/>
        </p:nvGrpSpPr>
        <p:grpSpPr>
          <a:xfrm>
            <a:off x="1827751" y="3604010"/>
            <a:ext cx="8536497" cy="2513716"/>
            <a:chOff x="1656909" y="2708671"/>
            <a:chExt cx="8536497" cy="2513716"/>
          </a:xfrm>
        </p:grpSpPr>
        <p:pic>
          <p:nvPicPr>
            <p:cNvPr id="11" name="그림 10">
              <a:extLst>
                <a:ext uri="{FF2B5EF4-FFF2-40B4-BE49-F238E27FC236}">
                  <a16:creationId xmlns:a16="http://schemas.microsoft.com/office/drawing/2014/main" id="{11C341BD-204E-0FFA-6EF3-E0AA85ABCBD6}"/>
                </a:ext>
              </a:extLst>
            </p:cNvPr>
            <p:cNvPicPr>
              <a:picLocks noChangeAspect="1"/>
            </p:cNvPicPr>
            <p:nvPr/>
          </p:nvPicPr>
          <p:blipFill rotWithShape="1">
            <a:blip r:embed="rId3">
              <a:extLst>
                <a:ext uri="{28A0092B-C50C-407E-A947-70E740481C1C}">
                  <a14:useLocalDpi xmlns:a14="http://schemas.microsoft.com/office/drawing/2010/main" val="0"/>
                </a:ext>
              </a:extLst>
            </a:blip>
            <a:srcRect t="14447"/>
            <a:stretch/>
          </p:blipFill>
          <p:spPr>
            <a:xfrm>
              <a:off x="1656909" y="2708671"/>
              <a:ext cx="8536497" cy="186303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DFDCF03-8311-35EB-B0C4-B5368A3AE940}"/>
                    </a:ext>
                  </a:extLst>
                </p:cNvPr>
                <p:cNvSpPr txBox="1"/>
                <p:nvPr/>
              </p:nvSpPr>
              <p:spPr>
                <a:xfrm>
                  <a:off x="1921974" y="4576056"/>
                  <a:ext cx="1518363" cy="646331"/>
                </a:xfrm>
                <a:prstGeom prst="rect">
                  <a:avLst/>
                </a:prstGeom>
                <a:noFill/>
              </p:spPr>
              <p:txBody>
                <a:bodyPr wrap="square" rtlCol="0">
                  <a:spAutoFit/>
                </a:bodyPr>
                <a:lstStyle/>
                <a:p>
                  <a:pPr algn="l"/>
                  <a:r>
                    <a:rPr kumimoji="1" lang="en-US" altLang="ko-KR" dirty="0">
                      <a:latin typeface="Seravek" panose="020B0503040000020004" pitchFamily="34" charset="0"/>
                    </a:rPr>
                    <a:t>Mixed Speech</a:t>
                  </a:r>
                </a:p>
                <a:p>
                  <a:pPr algn="l"/>
                  <a14:m>
                    <m:oMathPara xmlns:m="http://schemas.openxmlformats.org/officeDocument/2006/math">
                      <m:oMathParaPr>
                        <m:jc m:val="centerGroup"/>
                      </m:oMathParaPr>
                      <m:oMath xmlns:m="http://schemas.openxmlformats.org/officeDocument/2006/math">
                        <m:r>
                          <a:rPr kumimoji="1" lang="en-US" altLang="ko-KR" b="1" i="0" smtClean="0">
                            <a:latin typeface="Cambria Math" panose="02040503050406030204" pitchFamily="18" charset="0"/>
                          </a:rPr>
                          <m:t>𝐲</m:t>
                        </m:r>
                      </m:oMath>
                    </m:oMathPara>
                  </a14:m>
                  <a:endParaRPr kumimoji="1" lang="ko-KR" altLang="en-US" b="1" dirty="0">
                    <a:latin typeface="Seravek" panose="020B0503040000020004" pitchFamily="34" charset="0"/>
                  </a:endParaRPr>
                </a:p>
              </p:txBody>
            </p:sp>
          </mc:Choice>
          <mc:Fallback xmlns="">
            <p:sp>
              <p:nvSpPr>
                <p:cNvPr id="14" name="TextBox 13">
                  <a:extLst>
                    <a:ext uri="{FF2B5EF4-FFF2-40B4-BE49-F238E27FC236}">
                      <a16:creationId xmlns:a16="http://schemas.microsoft.com/office/drawing/2014/main" id="{CDFDCF03-8311-35EB-B0C4-B5368A3AE940}"/>
                    </a:ext>
                  </a:extLst>
                </p:cNvPr>
                <p:cNvSpPr txBox="1">
                  <a:spLocks noRot="1" noChangeAspect="1" noMove="1" noResize="1" noEditPoints="1" noAdjustHandles="1" noChangeArrowheads="1" noChangeShapeType="1" noTextEdit="1"/>
                </p:cNvSpPr>
                <p:nvPr/>
              </p:nvSpPr>
              <p:spPr>
                <a:xfrm>
                  <a:off x="1921974" y="4576056"/>
                  <a:ext cx="1518363" cy="646331"/>
                </a:xfrm>
                <a:prstGeom prst="rect">
                  <a:avLst/>
                </a:prstGeom>
                <a:blipFill>
                  <a:blip r:embed="rId4"/>
                  <a:stretch>
                    <a:fillRect l="-3306" t="-3846" r="-3306" b="-192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A433D94-8620-8371-68E9-88FEF08AD7D5}"/>
                    </a:ext>
                  </a:extLst>
                </p:cNvPr>
                <p:cNvSpPr txBox="1"/>
                <p:nvPr/>
              </p:nvSpPr>
              <p:spPr>
                <a:xfrm>
                  <a:off x="3977302" y="4574509"/>
                  <a:ext cx="1723831" cy="646331"/>
                </a:xfrm>
                <a:prstGeom prst="rect">
                  <a:avLst/>
                </a:prstGeom>
                <a:noFill/>
              </p:spPr>
              <p:txBody>
                <a:bodyPr wrap="square" rtlCol="0">
                  <a:spAutoFit/>
                </a:bodyPr>
                <a:lstStyle/>
                <a:p>
                  <a:pPr algn="l"/>
                  <a:r>
                    <a:rPr kumimoji="1" lang="en-US" altLang="ko-KR" dirty="0">
                      <a:latin typeface="Seravek" panose="020B0503040000020004" pitchFamily="34" charset="0"/>
                    </a:rPr>
                    <a:t>Stage 1 output </a:t>
                  </a:r>
                </a:p>
                <a:p>
                  <a:pPr algn="l"/>
                  <a14:m>
                    <m:oMathPara xmlns:m="http://schemas.openxmlformats.org/officeDocument/2006/math">
                      <m:oMathParaPr>
                        <m:jc m:val="centerGroup"/>
                      </m:oMathParaPr>
                      <m:oMath xmlns:m="http://schemas.openxmlformats.org/officeDocument/2006/math">
                        <m:sSub>
                          <m:sSubPr>
                            <m:ctrlPr>
                              <a:rPr kumimoji="1" lang="en-US" altLang="ko-KR" b="0" i="1" smtClean="0">
                                <a:latin typeface="Cambria Math" panose="02040503050406030204" pitchFamily="18" charset="0"/>
                              </a:rPr>
                            </m:ctrlPr>
                          </m:sSubPr>
                          <m:e>
                            <m:r>
                              <a:rPr kumimoji="1" lang="en-US" altLang="ko-KR" b="0" i="1" smtClean="0">
                                <a:latin typeface="Cambria Math" panose="02040503050406030204" pitchFamily="18" charset="0"/>
                              </a:rPr>
                              <m:t>𝐷</m:t>
                            </m:r>
                          </m:e>
                          <m:sub>
                            <m:r>
                              <a:rPr kumimoji="1" lang="en-US" altLang="ko-KR" b="0" i="1" smtClean="0">
                                <a:latin typeface="Cambria Math" panose="02040503050406030204" pitchFamily="18" charset="0"/>
                                <a:ea typeface="Cambria Math" panose="02040503050406030204" pitchFamily="18" charset="0"/>
                              </a:rPr>
                              <m:t>𝜃</m:t>
                            </m:r>
                          </m:sub>
                        </m:sSub>
                        <m:r>
                          <a:rPr kumimoji="1" lang="en-US" altLang="ko-KR" b="0" i="0" smtClean="0">
                            <a:latin typeface="Cambria Math" panose="02040503050406030204" pitchFamily="18" charset="0"/>
                          </a:rPr>
                          <m:t>(</m:t>
                        </m:r>
                        <m:r>
                          <a:rPr kumimoji="1" lang="en-US" altLang="ko-KR" b="1" i="0" smtClean="0">
                            <a:latin typeface="Cambria Math" panose="02040503050406030204" pitchFamily="18" charset="0"/>
                          </a:rPr>
                          <m:t>𝐲</m:t>
                        </m:r>
                        <m:r>
                          <a:rPr kumimoji="1" lang="en-US" altLang="ko-KR" b="1" i="0" smtClean="0">
                            <a:latin typeface="Cambria Math" panose="02040503050406030204" pitchFamily="18" charset="0"/>
                          </a:rPr>
                          <m:t>, </m:t>
                        </m:r>
                        <m:r>
                          <a:rPr kumimoji="1" lang="en-US" altLang="ko-KR" b="1" i="0" smtClean="0">
                            <a:latin typeface="Cambria Math" panose="02040503050406030204" pitchFamily="18" charset="0"/>
                          </a:rPr>
                          <m:t>𝐯</m:t>
                        </m:r>
                        <m:r>
                          <a:rPr kumimoji="1" lang="en-US" altLang="ko-KR" b="1" i="0" smtClean="0">
                            <a:latin typeface="Cambria Math" panose="02040503050406030204" pitchFamily="18" charset="0"/>
                          </a:rPr>
                          <m:t>)</m:t>
                        </m:r>
                      </m:oMath>
                    </m:oMathPara>
                  </a14:m>
                  <a:endParaRPr kumimoji="1" lang="ko-KR" altLang="en-US" b="1" dirty="0">
                    <a:latin typeface="Seravek" panose="020B0503040000020004" pitchFamily="34" charset="0"/>
                  </a:endParaRPr>
                </a:p>
              </p:txBody>
            </p:sp>
          </mc:Choice>
          <mc:Fallback xmlns="">
            <p:sp>
              <p:nvSpPr>
                <p:cNvPr id="15" name="TextBox 14">
                  <a:extLst>
                    <a:ext uri="{FF2B5EF4-FFF2-40B4-BE49-F238E27FC236}">
                      <a16:creationId xmlns:a16="http://schemas.microsoft.com/office/drawing/2014/main" id="{CA433D94-8620-8371-68E9-88FEF08AD7D5}"/>
                    </a:ext>
                  </a:extLst>
                </p:cNvPr>
                <p:cNvSpPr txBox="1">
                  <a:spLocks noRot="1" noChangeAspect="1" noMove="1" noResize="1" noEditPoints="1" noAdjustHandles="1" noChangeArrowheads="1" noChangeShapeType="1" noTextEdit="1"/>
                </p:cNvSpPr>
                <p:nvPr/>
              </p:nvSpPr>
              <p:spPr>
                <a:xfrm>
                  <a:off x="3977302" y="4574509"/>
                  <a:ext cx="1723831" cy="646331"/>
                </a:xfrm>
                <a:prstGeom prst="rect">
                  <a:avLst/>
                </a:prstGeom>
                <a:blipFill>
                  <a:blip r:embed="rId5"/>
                  <a:stretch>
                    <a:fillRect l="-2920" t="-3846" b="-576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54AEB54-0227-8FA4-85C4-E144D131D85B}"/>
                    </a:ext>
                  </a:extLst>
                </p:cNvPr>
                <p:cNvSpPr txBox="1"/>
                <p:nvPr/>
              </p:nvSpPr>
              <p:spPr>
                <a:xfrm>
                  <a:off x="6216824" y="4563212"/>
                  <a:ext cx="1723831" cy="646331"/>
                </a:xfrm>
                <a:prstGeom prst="rect">
                  <a:avLst/>
                </a:prstGeom>
                <a:noFill/>
              </p:spPr>
              <p:txBody>
                <a:bodyPr wrap="square" rtlCol="0">
                  <a:spAutoFit/>
                </a:bodyPr>
                <a:lstStyle/>
                <a:p>
                  <a:pPr algn="l"/>
                  <a:r>
                    <a:rPr kumimoji="1" lang="en-US" altLang="ko-KR" dirty="0">
                      <a:latin typeface="Seravek" panose="020B0503040000020004" pitchFamily="34" charset="0"/>
                    </a:rPr>
                    <a:t>Stage 2 output</a:t>
                  </a:r>
                </a:p>
                <a:p>
                  <a:pPr algn="l"/>
                  <a14:m>
                    <m:oMathPara xmlns:m="http://schemas.openxmlformats.org/officeDocument/2006/math">
                      <m:oMathParaPr>
                        <m:jc m:val="centerGroup"/>
                      </m:oMathParaPr>
                      <m:oMath xmlns:m="http://schemas.openxmlformats.org/officeDocument/2006/math">
                        <m:acc>
                          <m:accPr>
                            <m:chr m:val="̂"/>
                            <m:ctrlPr>
                              <a:rPr kumimoji="1" lang="en-US" altLang="ko-KR" b="1" i="1" smtClean="0">
                                <a:latin typeface="Cambria Math" panose="02040503050406030204" pitchFamily="18" charset="0"/>
                              </a:rPr>
                            </m:ctrlPr>
                          </m:accPr>
                          <m:e>
                            <m:r>
                              <a:rPr kumimoji="1" lang="en-US" altLang="ko-KR" b="1" i="0" smtClean="0">
                                <a:latin typeface="Cambria Math" panose="02040503050406030204" pitchFamily="18" charset="0"/>
                              </a:rPr>
                              <m:t>𝐱</m:t>
                            </m:r>
                          </m:e>
                        </m:acc>
                      </m:oMath>
                    </m:oMathPara>
                  </a14:m>
                  <a:endParaRPr kumimoji="1" lang="ko-KR" altLang="en-US" b="1" dirty="0">
                    <a:latin typeface="Seravek" panose="020B0503040000020004" pitchFamily="34" charset="0"/>
                  </a:endParaRPr>
                </a:p>
              </p:txBody>
            </p:sp>
          </mc:Choice>
          <mc:Fallback xmlns="">
            <p:sp>
              <p:nvSpPr>
                <p:cNvPr id="16" name="TextBox 15">
                  <a:extLst>
                    <a:ext uri="{FF2B5EF4-FFF2-40B4-BE49-F238E27FC236}">
                      <a16:creationId xmlns:a16="http://schemas.microsoft.com/office/drawing/2014/main" id="{D54AEB54-0227-8FA4-85C4-E144D131D85B}"/>
                    </a:ext>
                  </a:extLst>
                </p:cNvPr>
                <p:cNvSpPr txBox="1">
                  <a:spLocks noRot="1" noChangeAspect="1" noMove="1" noResize="1" noEditPoints="1" noAdjustHandles="1" noChangeArrowheads="1" noChangeShapeType="1" noTextEdit="1"/>
                </p:cNvSpPr>
                <p:nvPr/>
              </p:nvSpPr>
              <p:spPr>
                <a:xfrm>
                  <a:off x="6216824" y="4563212"/>
                  <a:ext cx="1723831" cy="646331"/>
                </a:xfrm>
                <a:prstGeom prst="rect">
                  <a:avLst/>
                </a:prstGeom>
                <a:blipFill>
                  <a:blip r:embed="rId6"/>
                  <a:stretch>
                    <a:fillRect l="-2190" t="-384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DBFF54F-3406-025E-9E48-37CE685891E8}"/>
                    </a:ext>
                  </a:extLst>
                </p:cNvPr>
                <p:cNvSpPr txBox="1"/>
                <p:nvPr/>
              </p:nvSpPr>
              <p:spPr>
                <a:xfrm>
                  <a:off x="8477620" y="4571709"/>
                  <a:ext cx="1528345" cy="646331"/>
                </a:xfrm>
                <a:prstGeom prst="rect">
                  <a:avLst/>
                </a:prstGeom>
                <a:noFill/>
              </p:spPr>
              <p:txBody>
                <a:bodyPr wrap="square" rtlCol="0">
                  <a:spAutoFit/>
                </a:bodyPr>
                <a:lstStyle/>
                <a:p>
                  <a:pPr algn="l"/>
                  <a:r>
                    <a:rPr kumimoji="1" lang="en-US" altLang="ko-KR" dirty="0">
                      <a:latin typeface="Seravek" panose="020B0503040000020004" pitchFamily="34" charset="0"/>
                    </a:rPr>
                    <a:t>Ground-truth</a:t>
                  </a:r>
                </a:p>
                <a:p>
                  <a:pPr algn="l"/>
                  <a14:m>
                    <m:oMathPara xmlns:m="http://schemas.openxmlformats.org/officeDocument/2006/math">
                      <m:oMathParaPr>
                        <m:jc m:val="centerGroup"/>
                      </m:oMathParaPr>
                      <m:oMath xmlns:m="http://schemas.openxmlformats.org/officeDocument/2006/math">
                        <m:r>
                          <a:rPr kumimoji="1" lang="en-US" altLang="ko-KR" b="1" i="0" smtClean="0">
                            <a:latin typeface="Cambria Math" panose="02040503050406030204" pitchFamily="18" charset="0"/>
                          </a:rPr>
                          <m:t>𝐱</m:t>
                        </m:r>
                      </m:oMath>
                    </m:oMathPara>
                  </a14:m>
                  <a:endParaRPr kumimoji="1" lang="ko-KR" altLang="en-US" b="1" dirty="0">
                    <a:latin typeface="Seravek" panose="020B0503040000020004" pitchFamily="34" charset="0"/>
                  </a:endParaRPr>
                </a:p>
              </p:txBody>
            </p:sp>
          </mc:Choice>
          <mc:Fallback xmlns="">
            <p:sp>
              <p:nvSpPr>
                <p:cNvPr id="17" name="TextBox 16">
                  <a:extLst>
                    <a:ext uri="{FF2B5EF4-FFF2-40B4-BE49-F238E27FC236}">
                      <a16:creationId xmlns:a16="http://schemas.microsoft.com/office/drawing/2014/main" id="{BDBFF54F-3406-025E-9E48-37CE685891E8}"/>
                    </a:ext>
                  </a:extLst>
                </p:cNvPr>
                <p:cNvSpPr txBox="1">
                  <a:spLocks noRot="1" noChangeAspect="1" noMove="1" noResize="1" noEditPoints="1" noAdjustHandles="1" noChangeArrowheads="1" noChangeShapeType="1" noTextEdit="1"/>
                </p:cNvSpPr>
                <p:nvPr/>
              </p:nvSpPr>
              <p:spPr>
                <a:xfrm>
                  <a:off x="8477620" y="4571709"/>
                  <a:ext cx="1528345" cy="646331"/>
                </a:xfrm>
                <a:prstGeom prst="rect">
                  <a:avLst/>
                </a:prstGeom>
                <a:blipFill>
                  <a:blip r:embed="rId7"/>
                  <a:stretch>
                    <a:fillRect l="-4132" t="-3846" r="-1653"/>
                  </a:stretch>
                </a:blipFill>
              </p:spPr>
              <p:txBody>
                <a:bodyPr/>
                <a:lstStyle/>
                <a:p>
                  <a:r>
                    <a:rPr lang="ko-KR" altLang="en-US">
                      <a:noFill/>
                    </a:rPr>
                    <a:t> </a:t>
                  </a:r>
                </a:p>
              </p:txBody>
            </p:sp>
          </mc:Fallback>
        </mc:AlternateContent>
      </p:grpSp>
      <p:sp>
        <p:nvSpPr>
          <p:cNvPr id="5" name="슬라이드 번호 개체 틀 4">
            <a:extLst>
              <a:ext uri="{FF2B5EF4-FFF2-40B4-BE49-F238E27FC236}">
                <a16:creationId xmlns:a16="http://schemas.microsoft.com/office/drawing/2014/main" id="{0478C723-EDCF-20C0-7AB1-FE57E613C211}"/>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15</a:t>
            </a:fld>
            <a:endParaRPr kumimoji="1" lang="ko-KR" altLang="en-US"/>
          </a:p>
        </p:txBody>
      </p:sp>
      <p:pic>
        <p:nvPicPr>
          <p:cNvPr id="4" name="내용 개체 틀 10">
            <a:extLst>
              <a:ext uri="{FF2B5EF4-FFF2-40B4-BE49-F238E27FC236}">
                <a16:creationId xmlns:a16="http://schemas.microsoft.com/office/drawing/2014/main" id="{F8236975-2A27-ED02-ED28-2A13071CB8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437" y="1242910"/>
            <a:ext cx="11315700" cy="2122478"/>
          </a:xfrm>
          <a:prstGeom prst="rect">
            <a:avLst/>
          </a:prstGeom>
        </p:spPr>
      </p:pic>
      <p:sp>
        <p:nvSpPr>
          <p:cNvPr id="3" name="TextBox 2">
            <a:extLst>
              <a:ext uri="{FF2B5EF4-FFF2-40B4-BE49-F238E27FC236}">
                <a16:creationId xmlns:a16="http://schemas.microsoft.com/office/drawing/2014/main" id="{C9B52F4E-3DDA-569D-FD0B-FA6AAE463AE3}"/>
              </a:ext>
            </a:extLst>
          </p:cNvPr>
          <p:cNvSpPr txBox="1"/>
          <p:nvPr/>
        </p:nvSpPr>
        <p:spPr>
          <a:xfrm>
            <a:off x="475488" y="495289"/>
            <a:ext cx="9135651"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Model Architecture – </a:t>
            </a:r>
            <a:r>
              <a:rPr lang="en" altLang="ko-KR" sz="3600" b="1" dirty="0">
                <a:solidFill>
                  <a:schemeClr val="accent1"/>
                </a:solidFill>
                <a:latin typeface="Seravek" panose="020B0503040000020004" pitchFamily="34" charset="0"/>
                <a:ea typeface="+mj-ea"/>
                <a:cs typeface="+mj-cs"/>
              </a:rPr>
              <a:t>2 stage</a:t>
            </a:r>
            <a:endParaRPr lang="en" altLang="ko-KR" sz="3600" b="1" dirty="0">
              <a:latin typeface="Seravek" panose="020B0503040000020004" pitchFamily="34" charset="0"/>
              <a:ea typeface="+mj-ea"/>
              <a:cs typeface="+mj-cs"/>
            </a:endParaRPr>
          </a:p>
        </p:txBody>
      </p:sp>
    </p:spTree>
    <p:extLst>
      <p:ext uri="{BB962C8B-B14F-4D97-AF65-F5344CB8AC3E}">
        <p14:creationId xmlns:p14="http://schemas.microsoft.com/office/powerpoint/2010/main" val="1908453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D1FA2821-9317-BBA3-E0C5-228DF7CCDC14}"/>
              </a:ext>
            </a:extLst>
          </p:cNvPr>
          <p:cNvPicPr>
            <a:picLocks noChangeAspect="1"/>
          </p:cNvPicPr>
          <p:nvPr/>
        </p:nvPicPr>
        <p:blipFill rotWithShape="1">
          <a:blip r:embed="rId3">
            <a:extLst>
              <a:ext uri="{28A0092B-C50C-407E-A947-70E740481C1C}">
                <a14:useLocalDpi xmlns:a14="http://schemas.microsoft.com/office/drawing/2010/main" val="0"/>
              </a:ext>
            </a:extLst>
          </a:blip>
          <a:srcRect r="18013" b="30680"/>
          <a:stretch/>
        </p:blipFill>
        <p:spPr>
          <a:xfrm>
            <a:off x="3317708" y="4391466"/>
            <a:ext cx="6372392" cy="1480697"/>
          </a:xfrm>
          <a:prstGeom prst="rect">
            <a:avLst/>
          </a:prstGeom>
        </p:spPr>
      </p:pic>
      <p:sp>
        <p:nvSpPr>
          <p:cNvPr id="2" name="TextBox 1">
            <a:extLst>
              <a:ext uri="{FF2B5EF4-FFF2-40B4-BE49-F238E27FC236}">
                <a16:creationId xmlns:a16="http://schemas.microsoft.com/office/drawing/2014/main" id="{998F11E5-1EB0-7E38-675C-B11B3D1DAE77}"/>
              </a:ext>
            </a:extLst>
          </p:cNvPr>
          <p:cNvSpPr txBox="1"/>
          <p:nvPr/>
        </p:nvSpPr>
        <p:spPr>
          <a:xfrm>
            <a:off x="475488" y="495289"/>
            <a:ext cx="7579183"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Training</a:t>
            </a:r>
            <a:r>
              <a:rPr lang="en-US" altLang="ko-KR" sz="3600" b="1" dirty="0">
                <a:latin typeface="Seravek" panose="020B0503040000020004" pitchFamily="34" charset="0"/>
                <a:ea typeface="+mj-ea"/>
                <a:cs typeface="+mj-cs"/>
              </a:rPr>
              <a:t> – </a:t>
            </a:r>
            <a:r>
              <a:rPr lang="en-US" altLang="ko-KR" sz="3200" b="1" dirty="0">
                <a:solidFill>
                  <a:schemeClr val="accent1"/>
                </a:solidFill>
                <a:latin typeface="Seravek" panose="020B0503040000020004" pitchFamily="34" charset="0"/>
                <a:ea typeface="+mj-ea"/>
                <a:cs typeface="+mj-cs"/>
              </a:rPr>
              <a:t>Loss functions</a:t>
            </a:r>
            <a:endParaRPr lang="en" altLang="ko-KR" sz="3600" b="1" dirty="0">
              <a:solidFill>
                <a:schemeClr val="accent1"/>
              </a:solidFill>
              <a:latin typeface="Seravek" panose="020B0503040000020004" pitchFamily="34" charset="0"/>
              <a:ea typeface="+mj-ea"/>
              <a:cs typeface="+mj-cs"/>
            </a:endParaRPr>
          </a:p>
        </p:txBody>
      </p:sp>
      <mc:AlternateContent xmlns:mc="http://schemas.openxmlformats.org/markup-compatibility/2006" xmlns:a14="http://schemas.microsoft.com/office/drawing/2010/main">
        <mc:Choice Requires="a14">
          <p:sp>
            <p:nvSpPr>
              <p:cNvPr id="3" name="New task: speech enhancement">
                <a:extLst>
                  <a:ext uri="{FF2B5EF4-FFF2-40B4-BE49-F238E27FC236}">
                    <a16:creationId xmlns:a16="http://schemas.microsoft.com/office/drawing/2014/main" id="{8030D2B9-C3C5-5AF1-3782-F3EC0ECE7E45}"/>
                  </a:ext>
                </a:extLst>
              </p:cNvPr>
              <p:cNvSpPr txBox="1">
                <a:spLocks/>
              </p:cNvSpPr>
              <p:nvPr/>
            </p:nvSpPr>
            <p:spPr>
              <a:xfrm>
                <a:off x="869043" y="3413531"/>
                <a:ext cx="10617199" cy="2908498"/>
              </a:xfrm>
              <a:prstGeom prst="rect">
                <a:avLst/>
              </a:prstGeom>
            </p:spPr>
            <p:txBody>
              <a:bodyPr/>
              <a:lstStyle>
                <a:lvl1pPr marL="228600" indent="-228600" algn="l" defTabSz="914400" rtl="0" eaLnBrk="1" latinLnBrk="0" hangingPunct="1">
                  <a:lnSpc>
                    <a:spcPct val="120000"/>
                  </a:lnSpc>
                  <a:spcBef>
                    <a:spcPts val="6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r>
                  <a:rPr lang="en-US" altLang="ko-KR" sz="2000" dirty="0">
                    <a:latin typeface="Seravek" panose="020B0503040000020004" pitchFamily="34" charset="0"/>
                  </a:rPr>
                  <a:t>Two objectives are combined for </a:t>
                </a:r>
                <a:r>
                  <a:rPr lang="en-US" altLang="ko-KR" sz="2000" b="1" dirty="0">
                    <a:latin typeface="Seravek" panose="020B0503040000020004" pitchFamily="34" charset="0"/>
                  </a:rPr>
                  <a:t>end-to-end training</a:t>
                </a:r>
              </a:p>
              <a:p>
                <a:pPr>
                  <a:buSzPct val="100000"/>
                </a:pPr>
                <a:r>
                  <a:rPr lang="en-US" altLang="ko-KR" sz="2000" dirty="0">
                    <a:latin typeface="Seravek" panose="020B0503040000020004" pitchFamily="34" charset="0"/>
                  </a:rPr>
                  <a:t>Weight values </a:t>
                </a:r>
                <a14:m>
                  <m:oMath xmlns:m="http://schemas.openxmlformats.org/officeDocument/2006/math">
                    <m:sSub>
                      <m:sSubPr>
                        <m:ctrlPr>
                          <a:rPr lang="en-US" altLang="ko-KR" sz="2000" i="1" smtClean="0">
                            <a:latin typeface="Cambria Math" panose="02040503050406030204" pitchFamily="18" charset="0"/>
                          </a:rPr>
                        </m:ctrlPr>
                      </m:sSubPr>
                      <m:e>
                        <m:r>
                          <a:rPr lang="en-US" altLang="ko-KR" sz="2000" i="1" smtClean="0">
                            <a:latin typeface="Cambria Math" panose="02040503050406030204" pitchFamily="18" charset="0"/>
                            <a:ea typeface="Cambria Math" panose="02040503050406030204" pitchFamily="18" charset="0"/>
                          </a:rPr>
                          <m:t>𝜆</m:t>
                        </m:r>
                      </m:e>
                      <m:sub>
                        <m:r>
                          <a:rPr lang="en-US" altLang="ko-KR" sz="2000" b="0" i="1" smtClean="0">
                            <a:latin typeface="Cambria Math" panose="02040503050406030204" pitchFamily="18" charset="0"/>
                          </a:rPr>
                          <m:t>1</m:t>
                        </m:r>
                      </m:sub>
                    </m:sSub>
                  </m:oMath>
                </a14:m>
                <a:r>
                  <a:rPr lang="en-US" altLang="ko-KR" sz="2000" dirty="0">
                    <a:latin typeface="Seravek" panose="020B0503040000020004" pitchFamily="34" charset="0"/>
                  </a:rPr>
                  <a:t> and </a:t>
                </a:r>
                <a14:m>
                  <m:oMath xmlns:m="http://schemas.openxmlformats.org/officeDocument/2006/math">
                    <m:sSub>
                      <m:sSubPr>
                        <m:ctrlPr>
                          <a:rPr lang="en-US" altLang="ko-KR" sz="2000" i="1">
                            <a:latin typeface="Cambria Math" panose="02040503050406030204" pitchFamily="18" charset="0"/>
                          </a:rPr>
                        </m:ctrlPr>
                      </m:sSubPr>
                      <m:e>
                        <m:r>
                          <a:rPr lang="en-US" altLang="ko-KR" sz="2000" i="1">
                            <a:latin typeface="Cambria Math" panose="02040503050406030204" pitchFamily="18" charset="0"/>
                            <a:ea typeface="Cambria Math" panose="02040503050406030204" pitchFamily="18" charset="0"/>
                          </a:rPr>
                          <m:t>𝜆</m:t>
                        </m:r>
                      </m:e>
                      <m:sub>
                        <m:r>
                          <a:rPr lang="en-US" altLang="ko-KR" sz="2000" b="0" i="1" smtClean="0">
                            <a:latin typeface="Cambria Math" panose="02040503050406030204" pitchFamily="18" charset="0"/>
                            <a:ea typeface="Cambria Math" panose="02040503050406030204" pitchFamily="18" charset="0"/>
                          </a:rPr>
                          <m:t>2</m:t>
                        </m:r>
                      </m:sub>
                    </m:sSub>
                  </m:oMath>
                </a14:m>
                <a:r>
                  <a:rPr lang="en-US" altLang="ko-KR" sz="2000" dirty="0">
                    <a:latin typeface="Seravek" panose="020B0503040000020004" pitchFamily="34" charset="0"/>
                  </a:rPr>
                  <a:t> are both set to </a:t>
                </a:r>
                <a:r>
                  <a:rPr lang="en-US" altLang="ko-KR" sz="2000" dirty="0">
                    <a:latin typeface="Seravek" panose="020B0503040000020004" pitchFamily="34" charset="0"/>
                    <a:ea typeface="Cambria Math" panose="02040503050406030204" pitchFamily="18" charset="0"/>
                  </a:rPr>
                  <a:t>0.5</a:t>
                </a:r>
                <a:r>
                  <a:rPr lang="en-US" altLang="ko-KR" sz="2000" dirty="0">
                    <a:latin typeface="Seravek" panose="020B0503040000020004" pitchFamily="34" charset="0"/>
                  </a:rPr>
                  <a:t> </a:t>
                </a:r>
                <a:endParaRPr lang="en-US" altLang="ko-KR" sz="1600" dirty="0">
                  <a:latin typeface="Seravek" panose="020B0503040000020004" pitchFamily="34" charset="0"/>
                </a:endParaRPr>
              </a:p>
            </p:txBody>
          </p:sp>
        </mc:Choice>
        <mc:Fallback xmlns="">
          <p:sp>
            <p:nvSpPr>
              <p:cNvPr id="3" name="New task: speech enhancement">
                <a:extLst>
                  <a:ext uri="{FF2B5EF4-FFF2-40B4-BE49-F238E27FC236}">
                    <a16:creationId xmlns:a16="http://schemas.microsoft.com/office/drawing/2014/main" id="{8030D2B9-C3C5-5AF1-3782-F3EC0ECE7E45}"/>
                  </a:ext>
                </a:extLst>
              </p:cNvPr>
              <p:cNvSpPr txBox="1">
                <a:spLocks noRot="1" noChangeAspect="1" noMove="1" noResize="1" noEditPoints="1" noAdjustHandles="1" noChangeArrowheads="1" noChangeShapeType="1" noTextEdit="1"/>
              </p:cNvSpPr>
              <p:nvPr/>
            </p:nvSpPr>
            <p:spPr>
              <a:xfrm>
                <a:off x="869043" y="3413531"/>
                <a:ext cx="10617199" cy="2908498"/>
              </a:xfrm>
              <a:prstGeom prst="rect">
                <a:avLst/>
              </a:prstGeom>
              <a:blipFill>
                <a:blip r:embed="rId4"/>
                <a:stretch>
                  <a:fillRect l="-478"/>
                </a:stretch>
              </a:blipFill>
            </p:spPr>
            <p:txBody>
              <a:bodyPr/>
              <a:lstStyle/>
              <a:p>
                <a:r>
                  <a:rPr lang="ko-KR" altLang="en-US">
                    <a:noFill/>
                  </a:rPr>
                  <a:t> </a:t>
                </a:r>
              </a:p>
            </p:txBody>
          </p:sp>
        </mc:Fallback>
      </mc:AlternateContent>
      <p:sp>
        <p:nvSpPr>
          <p:cNvPr id="5" name="TextBox 4">
            <a:extLst>
              <a:ext uri="{FF2B5EF4-FFF2-40B4-BE49-F238E27FC236}">
                <a16:creationId xmlns:a16="http://schemas.microsoft.com/office/drawing/2014/main" id="{BDC64775-63A2-387D-45E2-82065F985979}"/>
              </a:ext>
            </a:extLst>
          </p:cNvPr>
          <p:cNvSpPr txBox="1"/>
          <p:nvPr/>
        </p:nvSpPr>
        <p:spPr>
          <a:xfrm>
            <a:off x="1905000" y="4549085"/>
            <a:ext cx="866391" cy="369332"/>
          </a:xfrm>
          <a:prstGeom prst="rect">
            <a:avLst/>
          </a:prstGeom>
          <a:noFill/>
        </p:spPr>
        <p:txBody>
          <a:bodyPr wrap="none" rtlCol="0">
            <a:spAutoFit/>
          </a:bodyPr>
          <a:lstStyle/>
          <a:p>
            <a:pPr algn="l"/>
            <a:r>
              <a:rPr kumimoji="1" lang="en-US" altLang="ko-KR" dirty="0">
                <a:latin typeface="Seravek" panose="020B0503040000020004" pitchFamily="34" charset="0"/>
              </a:rPr>
              <a:t>Stage 1</a:t>
            </a:r>
            <a:endParaRPr kumimoji="1" lang="ko-KR" altLang="en-US" dirty="0">
              <a:latin typeface="Seravek" panose="020B0503040000020004" pitchFamily="34" charset="0"/>
            </a:endParaRPr>
          </a:p>
        </p:txBody>
      </p:sp>
      <p:sp>
        <p:nvSpPr>
          <p:cNvPr id="7" name="TextBox 6">
            <a:extLst>
              <a:ext uri="{FF2B5EF4-FFF2-40B4-BE49-F238E27FC236}">
                <a16:creationId xmlns:a16="http://schemas.microsoft.com/office/drawing/2014/main" id="{FCA524A6-E8DF-E39A-0889-0662AEFC5328}"/>
              </a:ext>
            </a:extLst>
          </p:cNvPr>
          <p:cNvSpPr txBox="1"/>
          <p:nvPr/>
        </p:nvSpPr>
        <p:spPr>
          <a:xfrm>
            <a:off x="1905000" y="5257675"/>
            <a:ext cx="893643" cy="369332"/>
          </a:xfrm>
          <a:prstGeom prst="rect">
            <a:avLst/>
          </a:prstGeom>
          <a:noFill/>
        </p:spPr>
        <p:txBody>
          <a:bodyPr wrap="none" rtlCol="0">
            <a:spAutoFit/>
          </a:bodyPr>
          <a:lstStyle/>
          <a:p>
            <a:pPr algn="l"/>
            <a:r>
              <a:rPr kumimoji="1" lang="en-US" altLang="ko-KR" dirty="0">
                <a:latin typeface="Seravek" panose="020B0503040000020004" pitchFamily="34" charset="0"/>
              </a:rPr>
              <a:t>Stage 2</a:t>
            </a:r>
            <a:endParaRPr kumimoji="1" lang="ko-KR" altLang="en-US" dirty="0">
              <a:latin typeface="Seravek" panose="020B0503040000020004" pitchFamily="34" charset="0"/>
            </a:endParaRPr>
          </a:p>
        </p:txBody>
      </p:sp>
      <p:sp>
        <p:nvSpPr>
          <p:cNvPr id="8" name="TextBox 7">
            <a:extLst>
              <a:ext uri="{FF2B5EF4-FFF2-40B4-BE49-F238E27FC236}">
                <a16:creationId xmlns:a16="http://schemas.microsoft.com/office/drawing/2014/main" id="{AA29FE14-5FAB-8257-DEDD-06F33F433C7E}"/>
              </a:ext>
            </a:extLst>
          </p:cNvPr>
          <p:cNvSpPr txBox="1"/>
          <p:nvPr/>
        </p:nvSpPr>
        <p:spPr>
          <a:xfrm>
            <a:off x="1750343" y="5986992"/>
            <a:ext cx="1124731" cy="369332"/>
          </a:xfrm>
          <a:prstGeom prst="rect">
            <a:avLst/>
          </a:prstGeom>
          <a:noFill/>
        </p:spPr>
        <p:txBody>
          <a:bodyPr wrap="none" rtlCol="0">
            <a:spAutoFit/>
          </a:bodyPr>
          <a:lstStyle/>
          <a:p>
            <a:pPr algn="l"/>
            <a:r>
              <a:rPr kumimoji="1" lang="en-US" altLang="ko-KR" dirty="0">
                <a:latin typeface="Seravek" panose="020B0503040000020004" pitchFamily="34" charset="0"/>
              </a:rPr>
              <a:t>Total loss</a:t>
            </a:r>
            <a:endParaRPr kumimoji="1" lang="ko-KR" altLang="en-US" dirty="0">
              <a:latin typeface="Seravek" panose="020B0503040000020004" pitchFamily="34" charset="0"/>
            </a:endParaRPr>
          </a:p>
        </p:txBody>
      </p:sp>
      <p:sp>
        <p:nvSpPr>
          <p:cNvPr id="9" name="오른쪽 화살표[R] 8">
            <a:extLst>
              <a:ext uri="{FF2B5EF4-FFF2-40B4-BE49-F238E27FC236}">
                <a16:creationId xmlns:a16="http://schemas.microsoft.com/office/drawing/2014/main" id="{8ACD024A-8B47-8745-44C9-351D96E88B6C}"/>
              </a:ext>
            </a:extLst>
          </p:cNvPr>
          <p:cNvSpPr/>
          <p:nvPr/>
        </p:nvSpPr>
        <p:spPr>
          <a:xfrm>
            <a:off x="2963981" y="4641418"/>
            <a:ext cx="552798" cy="184666"/>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0" name="오른쪽 화살표[R] 9">
            <a:extLst>
              <a:ext uri="{FF2B5EF4-FFF2-40B4-BE49-F238E27FC236}">
                <a16:creationId xmlns:a16="http://schemas.microsoft.com/office/drawing/2014/main" id="{588E4629-B0E6-D637-3573-073DF7E25354}"/>
              </a:ext>
            </a:extLst>
          </p:cNvPr>
          <p:cNvSpPr/>
          <p:nvPr/>
        </p:nvSpPr>
        <p:spPr>
          <a:xfrm>
            <a:off x="2952402" y="5350008"/>
            <a:ext cx="552798" cy="184666"/>
          </a:xfrm>
          <a:prstGeom prst="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1" name="오른쪽 화살표[R] 10">
            <a:extLst>
              <a:ext uri="{FF2B5EF4-FFF2-40B4-BE49-F238E27FC236}">
                <a16:creationId xmlns:a16="http://schemas.microsoft.com/office/drawing/2014/main" id="{8C423F14-DD25-FA0C-6540-A57153A9C02D}"/>
              </a:ext>
            </a:extLst>
          </p:cNvPr>
          <p:cNvSpPr/>
          <p:nvPr/>
        </p:nvSpPr>
        <p:spPr>
          <a:xfrm>
            <a:off x="2963981" y="6082189"/>
            <a:ext cx="552798" cy="184666"/>
          </a:xfrm>
          <a:prstGeom prst="rightArrow">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2" name="슬라이드 번호 개체 틀 11">
            <a:extLst>
              <a:ext uri="{FF2B5EF4-FFF2-40B4-BE49-F238E27FC236}">
                <a16:creationId xmlns:a16="http://schemas.microsoft.com/office/drawing/2014/main" id="{BD3DEB1A-619F-2DAA-E1A4-FFA45D648BC5}"/>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16</a:t>
            </a:fld>
            <a:endParaRPr kumimoji="1" lang="ko-KR" altLang="en-US"/>
          </a:p>
        </p:txBody>
      </p:sp>
      <p:pic>
        <p:nvPicPr>
          <p:cNvPr id="4" name="내용 개체 틀 10">
            <a:extLst>
              <a:ext uri="{FF2B5EF4-FFF2-40B4-BE49-F238E27FC236}">
                <a16:creationId xmlns:a16="http://schemas.microsoft.com/office/drawing/2014/main" id="{8EC98AA1-7E84-1A44-3152-95D3CA0DA5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50" y="1306522"/>
            <a:ext cx="11315700" cy="2122478"/>
          </a:xfrm>
          <a:prstGeom prst="rect">
            <a:avLst/>
          </a:prstGeom>
        </p:spPr>
      </p:pic>
      <p:pic>
        <p:nvPicPr>
          <p:cNvPr id="16" name="그림 15">
            <a:extLst>
              <a:ext uri="{FF2B5EF4-FFF2-40B4-BE49-F238E27FC236}">
                <a16:creationId xmlns:a16="http://schemas.microsoft.com/office/drawing/2014/main" id="{1D74AD25-2245-C8C3-E60F-D195A31C77C8}"/>
              </a:ext>
            </a:extLst>
          </p:cNvPr>
          <p:cNvPicPr>
            <a:picLocks noChangeAspect="1"/>
          </p:cNvPicPr>
          <p:nvPr/>
        </p:nvPicPr>
        <p:blipFill rotWithShape="1">
          <a:blip r:embed="rId6">
            <a:extLst>
              <a:ext uri="{28A0092B-C50C-407E-A947-70E740481C1C}">
                <a14:useLocalDpi xmlns:a14="http://schemas.microsoft.com/office/drawing/2010/main" val="0"/>
              </a:ext>
            </a:extLst>
          </a:blip>
          <a:srcRect t="71439" r="35639" b="896"/>
          <a:stretch/>
        </p:blipFill>
        <p:spPr>
          <a:xfrm>
            <a:off x="3541548" y="5947969"/>
            <a:ext cx="5002380" cy="590942"/>
          </a:xfrm>
          <a:prstGeom prst="rect">
            <a:avLst/>
          </a:prstGeom>
        </p:spPr>
      </p:pic>
      <p:pic>
        <p:nvPicPr>
          <p:cNvPr id="13" name="그림 12">
            <a:extLst>
              <a:ext uri="{FF2B5EF4-FFF2-40B4-BE49-F238E27FC236}">
                <a16:creationId xmlns:a16="http://schemas.microsoft.com/office/drawing/2014/main" id="{04490F89-89F4-080D-AE3C-36EE0552681F}"/>
              </a:ext>
            </a:extLst>
          </p:cNvPr>
          <p:cNvPicPr>
            <a:picLocks noChangeAspect="1"/>
          </p:cNvPicPr>
          <p:nvPr/>
        </p:nvPicPr>
        <p:blipFill rotWithShape="1">
          <a:blip r:embed="rId3">
            <a:extLst>
              <a:ext uri="{28A0092B-C50C-407E-A947-70E740481C1C}">
                <a14:useLocalDpi xmlns:a14="http://schemas.microsoft.com/office/drawing/2010/main" val="0"/>
              </a:ext>
            </a:extLst>
          </a:blip>
          <a:srcRect l="3561" t="70144" r="35639" b="896"/>
          <a:stretch/>
        </p:blipFill>
        <p:spPr>
          <a:xfrm>
            <a:off x="3602624" y="5920300"/>
            <a:ext cx="4725639" cy="618611"/>
          </a:xfrm>
          <a:prstGeom prst="rect">
            <a:avLst/>
          </a:prstGeom>
        </p:spPr>
      </p:pic>
    </p:spTree>
    <p:extLst>
      <p:ext uri="{BB962C8B-B14F-4D97-AF65-F5344CB8AC3E}">
        <p14:creationId xmlns:p14="http://schemas.microsoft.com/office/powerpoint/2010/main" val="1294391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8F11E5-1EB0-7E38-675C-B11B3D1DAE77}"/>
              </a:ext>
            </a:extLst>
          </p:cNvPr>
          <p:cNvSpPr txBox="1"/>
          <p:nvPr/>
        </p:nvSpPr>
        <p:spPr>
          <a:xfrm>
            <a:off x="475488" y="495289"/>
            <a:ext cx="7579183"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Inference procedure</a:t>
            </a:r>
          </a:p>
        </p:txBody>
      </p:sp>
      <mc:AlternateContent xmlns:mc="http://schemas.openxmlformats.org/markup-compatibility/2006" xmlns:a14="http://schemas.microsoft.com/office/drawing/2010/main">
        <mc:Choice Requires="a14">
          <p:sp>
            <p:nvSpPr>
              <p:cNvPr id="3" name="New task: speech enhancement">
                <a:extLst>
                  <a:ext uri="{FF2B5EF4-FFF2-40B4-BE49-F238E27FC236}">
                    <a16:creationId xmlns:a16="http://schemas.microsoft.com/office/drawing/2014/main" id="{8030D2B9-C3C5-5AF1-3782-F3EC0ECE7E45}"/>
                  </a:ext>
                </a:extLst>
              </p:cNvPr>
              <p:cNvSpPr txBox="1">
                <a:spLocks/>
              </p:cNvSpPr>
              <p:nvPr/>
            </p:nvSpPr>
            <p:spPr>
              <a:xfrm>
                <a:off x="628319" y="3820886"/>
                <a:ext cx="10932310" cy="2681514"/>
              </a:xfrm>
              <a:prstGeom prst="rect">
                <a:avLst/>
              </a:prstGeom>
            </p:spPr>
            <p:txBody>
              <a:bodyPr/>
              <a:lstStyle>
                <a:lvl1pPr marL="228600" indent="-228600" algn="l" defTabSz="914400" rtl="0" eaLnBrk="1" latinLnBrk="0" hangingPunct="1">
                  <a:lnSpc>
                    <a:spcPct val="120000"/>
                  </a:lnSpc>
                  <a:spcBef>
                    <a:spcPts val="6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en-US" altLang="ko-KR" sz="2000" dirty="0">
                    <a:latin typeface="Seravek" panose="020B0503040000020004" pitchFamily="34" charset="0"/>
                  </a:rPr>
                  <a:t>1) Obtain the initial prediction </a:t>
                </a:r>
                <a14:m>
                  <m:oMath xmlns:m="http://schemas.openxmlformats.org/officeDocument/2006/math">
                    <m:sSub>
                      <m:sSubPr>
                        <m:ctrlPr>
                          <a:rPr kumimoji="1" lang="en-US" altLang="ko-KR" sz="2000" b="0" i="1" smtClean="0">
                            <a:latin typeface="Cambria Math" panose="02040503050406030204" pitchFamily="18" charset="0"/>
                          </a:rPr>
                        </m:ctrlPr>
                      </m:sSubPr>
                      <m:e>
                        <m:r>
                          <a:rPr kumimoji="1" lang="en-US" altLang="ko-KR" sz="2000" b="0" i="1" smtClean="0">
                            <a:latin typeface="Cambria Math" panose="02040503050406030204" pitchFamily="18" charset="0"/>
                          </a:rPr>
                          <m:t>𝐷</m:t>
                        </m:r>
                      </m:e>
                      <m:sub>
                        <m:r>
                          <a:rPr kumimoji="1" lang="en-US" altLang="ko-KR" sz="2000" b="0" i="1" smtClean="0">
                            <a:latin typeface="Cambria Math" panose="02040503050406030204" pitchFamily="18" charset="0"/>
                            <a:ea typeface="Cambria Math" panose="02040503050406030204" pitchFamily="18" charset="0"/>
                          </a:rPr>
                          <m:t>𝜃</m:t>
                        </m:r>
                      </m:sub>
                    </m:sSub>
                    <m:r>
                      <a:rPr kumimoji="1" lang="en-US" altLang="ko-KR" sz="2000" b="0" i="0" smtClean="0">
                        <a:latin typeface="Cambria Math" panose="02040503050406030204" pitchFamily="18" charset="0"/>
                      </a:rPr>
                      <m:t>(</m:t>
                    </m:r>
                    <m:r>
                      <a:rPr kumimoji="1" lang="en-US" altLang="ko-KR" sz="2000" b="1" i="0" smtClean="0">
                        <a:latin typeface="Cambria Math" panose="02040503050406030204" pitchFamily="18" charset="0"/>
                      </a:rPr>
                      <m:t>𝐲</m:t>
                    </m:r>
                    <m:r>
                      <a:rPr kumimoji="1" lang="en-US" altLang="ko-KR" sz="2000" b="1" i="0" smtClean="0">
                        <a:latin typeface="Cambria Math" panose="02040503050406030204" pitchFamily="18" charset="0"/>
                      </a:rPr>
                      <m:t>, </m:t>
                    </m:r>
                    <m:r>
                      <a:rPr kumimoji="1" lang="en-US" altLang="ko-KR" sz="2000" b="1" i="0" smtClean="0">
                        <a:latin typeface="Cambria Math" panose="02040503050406030204" pitchFamily="18" charset="0"/>
                      </a:rPr>
                      <m:t>𝐯</m:t>
                    </m:r>
                    <m:r>
                      <a:rPr kumimoji="1" lang="en-US" altLang="ko-KR" sz="2000" b="1" i="0" smtClean="0">
                        <a:latin typeface="Cambria Math" panose="02040503050406030204" pitchFamily="18" charset="0"/>
                      </a:rPr>
                      <m:t>)</m:t>
                    </m:r>
                  </m:oMath>
                </a14:m>
                <a:r>
                  <a:rPr lang="en-US" altLang="ko-KR" sz="2000" dirty="0">
                    <a:latin typeface="Seravek" panose="020B0503040000020004" pitchFamily="34" charset="0"/>
                  </a:rPr>
                  <a:t> from the Stage 1</a:t>
                </a:r>
              </a:p>
              <a:p>
                <a:pPr marL="0" indent="0">
                  <a:buSzPct val="100000"/>
                  <a:buNone/>
                </a:pPr>
                <a:r>
                  <a:rPr lang="en-US" altLang="ko-KR" sz="2000" dirty="0">
                    <a:latin typeface="Seravek" panose="020B0503040000020004" pitchFamily="34" charset="0"/>
                  </a:rPr>
                  <a:t>2) Sample </a:t>
                </a:r>
                <a14:m>
                  <m:oMath xmlns:m="http://schemas.openxmlformats.org/officeDocument/2006/math">
                    <m:sSub>
                      <m:sSubPr>
                        <m:ctrlPr>
                          <a:rPr lang="en-US" altLang="ko-KR" sz="2000" i="1" smtClean="0">
                            <a:latin typeface="Cambria Math" panose="02040503050406030204" pitchFamily="18" charset="0"/>
                          </a:rPr>
                        </m:ctrlPr>
                      </m:sSubPr>
                      <m:e>
                        <m:r>
                          <a:rPr lang="en-US" altLang="ko-KR" sz="2000" b="1" i="0" smtClean="0">
                            <a:latin typeface="Cambria Math" panose="02040503050406030204" pitchFamily="18" charset="0"/>
                          </a:rPr>
                          <m:t>𝐱</m:t>
                        </m:r>
                      </m:e>
                      <m:sub>
                        <m:r>
                          <a:rPr lang="en-US" altLang="ko-KR" sz="2000" b="0" i="1" smtClean="0">
                            <a:latin typeface="Cambria Math" panose="02040503050406030204" pitchFamily="18" charset="0"/>
                          </a:rPr>
                          <m:t>𝑇</m:t>
                        </m:r>
                      </m:sub>
                    </m:sSub>
                  </m:oMath>
                </a14:m>
                <a:r>
                  <a:rPr lang="en-US" altLang="ko-KR" sz="2000" dirty="0">
                    <a:latin typeface="Seravek" panose="020B0503040000020004" pitchFamily="34" charset="0"/>
                  </a:rPr>
                  <a:t> from </a:t>
                </a:r>
                <a14:m>
                  <m:oMath xmlns:m="http://schemas.openxmlformats.org/officeDocument/2006/math">
                    <m:r>
                      <a:rPr lang="en-US" altLang="ko-KR" sz="2000" i="1" smtClean="0">
                        <a:latin typeface="Cambria Math" panose="02040503050406030204" pitchFamily="18" charset="0"/>
                        <a:ea typeface="Cambria Math" panose="02040503050406030204" pitchFamily="18" charset="0"/>
                      </a:rPr>
                      <m:t>𝒩</m:t>
                    </m:r>
                    <m:r>
                      <a:rPr lang="en-US" altLang="ko-KR" sz="2000" b="0" i="1" smtClean="0">
                        <a:latin typeface="Cambria Math" panose="02040503050406030204" pitchFamily="18" charset="0"/>
                        <a:ea typeface="Cambria Math" panose="02040503050406030204" pitchFamily="18" charset="0"/>
                      </a:rPr>
                      <m:t>(</m:t>
                    </m:r>
                    <m:sSub>
                      <m:sSubPr>
                        <m:ctrlPr>
                          <a:rPr lang="en-US" altLang="ko-KR" sz="2000" b="0" i="1" smtClean="0">
                            <a:latin typeface="Cambria Math" panose="02040503050406030204" pitchFamily="18" charset="0"/>
                            <a:ea typeface="Cambria Math" panose="02040503050406030204" pitchFamily="18" charset="0"/>
                          </a:rPr>
                        </m:ctrlPr>
                      </m:sSubPr>
                      <m:e>
                        <m:r>
                          <a:rPr lang="en-US" altLang="ko-KR" sz="2000" b="0" i="1" smtClean="0">
                            <a:latin typeface="Cambria Math" panose="02040503050406030204" pitchFamily="18" charset="0"/>
                            <a:ea typeface="Cambria Math" panose="02040503050406030204" pitchFamily="18" charset="0"/>
                          </a:rPr>
                          <m:t>𝜇</m:t>
                        </m:r>
                      </m:e>
                      <m:sub>
                        <m:r>
                          <a:rPr lang="en-US" altLang="ko-KR" sz="2000" b="0" i="1" smtClean="0">
                            <a:latin typeface="Cambria Math" panose="02040503050406030204" pitchFamily="18" charset="0"/>
                            <a:ea typeface="Cambria Math" panose="02040503050406030204" pitchFamily="18" charset="0"/>
                          </a:rPr>
                          <m:t>𝑇</m:t>
                        </m:r>
                      </m:sub>
                    </m:sSub>
                    <m:r>
                      <a:rPr lang="en-US" altLang="ko-KR" sz="2000" b="0" i="1" smtClean="0">
                        <a:latin typeface="Cambria Math" panose="02040503050406030204" pitchFamily="18" charset="0"/>
                        <a:ea typeface="Cambria Math" panose="02040503050406030204" pitchFamily="18" charset="0"/>
                      </a:rPr>
                      <m:t>, </m:t>
                    </m:r>
                    <m:sSubSup>
                      <m:sSubSupPr>
                        <m:ctrlPr>
                          <a:rPr lang="en-US" altLang="ko-KR" sz="2000" b="0" i="1" smtClean="0">
                            <a:latin typeface="Cambria Math" panose="02040503050406030204" pitchFamily="18" charset="0"/>
                            <a:ea typeface="Cambria Math" panose="02040503050406030204" pitchFamily="18" charset="0"/>
                          </a:rPr>
                        </m:ctrlPr>
                      </m:sSubSupPr>
                      <m:e>
                        <m:r>
                          <a:rPr lang="en-US" altLang="ko-KR" sz="2000" b="0" i="1" smtClean="0">
                            <a:latin typeface="Cambria Math" panose="02040503050406030204" pitchFamily="18" charset="0"/>
                            <a:ea typeface="Cambria Math" panose="02040503050406030204" pitchFamily="18" charset="0"/>
                          </a:rPr>
                          <m:t>𝜎</m:t>
                        </m:r>
                      </m:e>
                      <m:sub>
                        <m:r>
                          <a:rPr lang="en-US" altLang="ko-KR" sz="2000" b="0" i="1" smtClean="0">
                            <a:latin typeface="Cambria Math" panose="02040503050406030204" pitchFamily="18" charset="0"/>
                            <a:ea typeface="Cambria Math" panose="02040503050406030204" pitchFamily="18" charset="0"/>
                          </a:rPr>
                          <m:t>𝑇</m:t>
                        </m:r>
                      </m:sub>
                      <m:sup>
                        <m:r>
                          <a:rPr lang="en-US" altLang="ko-KR" sz="2000" b="0" i="1" smtClean="0">
                            <a:latin typeface="Cambria Math" panose="02040503050406030204" pitchFamily="18" charset="0"/>
                            <a:ea typeface="Cambria Math" panose="02040503050406030204" pitchFamily="18" charset="0"/>
                          </a:rPr>
                          <m:t>2</m:t>
                        </m:r>
                      </m:sup>
                    </m:sSubSup>
                    <m:r>
                      <a:rPr lang="en-US" altLang="ko-KR" sz="2000" b="1" i="0" smtClean="0">
                        <a:latin typeface="Cambria Math" panose="02040503050406030204" pitchFamily="18" charset="0"/>
                        <a:ea typeface="Cambria Math" panose="02040503050406030204" pitchFamily="18" charset="0"/>
                      </a:rPr>
                      <m:t> </m:t>
                    </m:r>
                    <m:r>
                      <a:rPr lang="en-US" altLang="ko-KR" sz="2000" b="1" i="0" smtClean="0">
                        <a:latin typeface="Cambria Math" panose="02040503050406030204" pitchFamily="18" charset="0"/>
                        <a:ea typeface="Cambria Math" panose="02040503050406030204" pitchFamily="18" charset="0"/>
                      </a:rPr>
                      <m:t>𝐈</m:t>
                    </m:r>
                    <m:r>
                      <a:rPr lang="en-US" altLang="ko-KR" sz="2000" b="0" i="1" smtClean="0">
                        <a:latin typeface="Cambria Math" panose="02040503050406030204" pitchFamily="18" charset="0"/>
                        <a:ea typeface="Cambria Math" panose="02040503050406030204" pitchFamily="18" charset="0"/>
                      </a:rPr>
                      <m:t>)</m:t>
                    </m:r>
                  </m:oMath>
                </a14:m>
                <a:r>
                  <a:rPr lang="en-US" altLang="ko-KR" sz="2000" dirty="0">
                    <a:latin typeface="Seravek" panose="020B0503040000020004" pitchFamily="34" charset="0"/>
                  </a:rPr>
                  <a:t> and concatenate with the condition </a:t>
                </a:r>
                <a14:m>
                  <m:oMath xmlns:m="http://schemas.openxmlformats.org/officeDocument/2006/math">
                    <m:sSub>
                      <m:sSubPr>
                        <m:ctrlPr>
                          <a:rPr kumimoji="1" lang="en-US" altLang="ko-KR" sz="2000" i="1">
                            <a:latin typeface="Cambria Math" panose="02040503050406030204" pitchFamily="18" charset="0"/>
                          </a:rPr>
                        </m:ctrlPr>
                      </m:sSubPr>
                      <m:e>
                        <m:r>
                          <a:rPr kumimoji="1" lang="en-US" altLang="ko-KR" sz="2000" i="1">
                            <a:latin typeface="Cambria Math" panose="02040503050406030204" pitchFamily="18" charset="0"/>
                          </a:rPr>
                          <m:t>𝐷</m:t>
                        </m:r>
                      </m:e>
                      <m:sub>
                        <m:r>
                          <a:rPr kumimoji="1" lang="en-US" altLang="ko-KR" sz="2000" i="1">
                            <a:latin typeface="Cambria Math" panose="02040503050406030204" pitchFamily="18" charset="0"/>
                            <a:ea typeface="Cambria Math" panose="02040503050406030204" pitchFamily="18" charset="0"/>
                          </a:rPr>
                          <m:t>𝜃</m:t>
                        </m:r>
                      </m:sub>
                    </m:sSub>
                    <m:r>
                      <a:rPr kumimoji="1" lang="en-US" altLang="ko-KR" sz="2000">
                        <a:latin typeface="Cambria Math" panose="02040503050406030204" pitchFamily="18" charset="0"/>
                      </a:rPr>
                      <m:t>(</m:t>
                    </m:r>
                    <m:r>
                      <a:rPr kumimoji="1" lang="en-US" altLang="ko-KR" sz="2000" b="1">
                        <a:latin typeface="Cambria Math" panose="02040503050406030204" pitchFamily="18" charset="0"/>
                      </a:rPr>
                      <m:t>𝐲</m:t>
                    </m:r>
                    <m:r>
                      <a:rPr kumimoji="1" lang="en-US" altLang="ko-KR" sz="2000" b="1">
                        <a:latin typeface="Cambria Math" panose="02040503050406030204" pitchFamily="18" charset="0"/>
                      </a:rPr>
                      <m:t>, </m:t>
                    </m:r>
                    <m:r>
                      <a:rPr kumimoji="1" lang="en-US" altLang="ko-KR" sz="2000" b="1">
                        <a:latin typeface="Cambria Math" panose="02040503050406030204" pitchFamily="18" charset="0"/>
                      </a:rPr>
                      <m:t>𝐯</m:t>
                    </m:r>
                    <m:r>
                      <a:rPr kumimoji="1" lang="en-US" altLang="ko-KR" sz="2000" b="1">
                        <a:latin typeface="Cambria Math" panose="02040503050406030204" pitchFamily="18" charset="0"/>
                      </a:rPr>
                      <m:t>)</m:t>
                    </m:r>
                  </m:oMath>
                </a14:m>
                <a:endParaRPr lang="en-US" altLang="ko-KR" sz="2000" dirty="0">
                  <a:latin typeface="Seravek" panose="020B0503040000020004" pitchFamily="34" charset="0"/>
                </a:endParaRPr>
              </a:p>
              <a:p>
                <a:pPr marL="0" indent="0">
                  <a:buSzPct val="100000"/>
                  <a:buNone/>
                </a:pPr>
                <a:r>
                  <a:rPr lang="en-US" altLang="ko-KR" sz="2000" dirty="0">
                    <a:latin typeface="Seravek" panose="020B0503040000020004" pitchFamily="34" charset="0"/>
                  </a:rPr>
                  <a:t>3) Starting from </a:t>
                </a:r>
                <a14:m>
                  <m:oMath xmlns:m="http://schemas.openxmlformats.org/officeDocument/2006/math">
                    <m:sSub>
                      <m:sSubPr>
                        <m:ctrlPr>
                          <a:rPr lang="en-US" altLang="ko-KR" sz="2000" i="1" smtClean="0">
                            <a:latin typeface="Cambria Math" panose="02040503050406030204" pitchFamily="18" charset="0"/>
                          </a:rPr>
                        </m:ctrlPr>
                      </m:sSubPr>
                      <m:e>
                        <m:r>
                          <a:rPr lang="en-US" altLang="ko-KR" sz="2000" b="1" i="0" smtClean="0">
                            <a:latin typeface="Cambria Math" panose="02040503050406030204" pitchFamily="18" charset="0"/>
                          </a:rPr>
                          <m:t>𝐱</m:t>
                        </m:r>
                      </m:e>
                      <m:sub>
                        <m:r>
                          <a:rPr lang="en-US" altLang="ko-KR" sz="2000" b="0" i="1" smtClean="0">
                            <a:latin typeface="Cambria Math" panose="02040503050406030204" pitchFamily="18" charset="0"/>
                          </a:rPr>
                          <m:t>𝑇</m:t>
                        </m:r>
                      </m:sub>
                    </m:sSub>
                    <m:r>
                      <a:rPr lang="en-US" altLang="ko-KR" sz="2000" b="0" i="1" smtClean="0">
                        <a:latin typeface="Cambria Math" panose="02040503050406030204" pitchFamily="18" charset="0"/>
                      </a:rPr>
                      <m:t>||</m:t>
                    </m:r>
                    <m:sSub>
                      <m:sSubPr>
                        <m:ctrlPr>
                          <a:rPr kumimoji="1" lang="en-US" altLang="ko-KR" sz="2000" i="1">
                            <a:latin typeface="Cambria Math" panose="02040503050406030204" pitchFamily="18" charset="0"/>
                          </a:rPr>
                        </m:ctrlPr>
                      </m:sSubPr>
                      <m:e>
                        <m:r>
                          <a:rPr kumimoji="1" lang="en-US" altLang="ko-KR" sz="2000" i="1">
                            <a:latin typeface="Cambria Math" panose="02040503050406030204" pitchFamily="18" charset="0"/>
                          </a:rPr>
                          <m:t>𝐷</m:t>
                        </m:r>
                      </m:e>
                      <m:sub>
                        <m:r>
                          <a:rPr kumimoji="1" lang="en-US" altLang="ko-KR" sz="2000" i="1">
                            <a:latin typeface="Cambria Math" panose="02040503050406030204" pitchFamily="18" charset="0"/>
                            <a:ea typeface="Cambria Math" panose="02040503050406030204" pitchFamily="18" charset="0"/>
                          </a:rPr>
                          <m:t>𝜃</m:t>
                        </m:r>
                      </m:sub>
                    </m:sSub>
                    <m:r>
                      <a:rPr kumimoji="1" lang="en-US" altLang="ko-KR" sz="2000">
                        <a:latin typeface="Cambria Math" panose="02040503050406030204" pitchFamily="18" charset="0"/>
                      </a:rPr>
                      <m:t>(</m:t>
                    </m:r>
                    <m:r>
                      <a:rPr kumimoji="1" lang="en-US" altLang="ko-KR" sz="2000" b="1">
                        <a:latin typeface="Cambria Math" panose="02040503050406030204" pitchFamily="18" charset="0"/>
                      </a:rPr>
                      <m:t>𝐲</m:t>
                    </m:r>
                    <m:r>
                      <a:rPr kumimoji="1" lang="en-US" altLang="ko-KR" sz="2000" b="1">
                        <a:latin typeface="Cambria Math" panose="02040503050406030204" pitchFamily="18" charset="0"/>
                      </a:rPr>
                      <m:t>, </m:t>
                    </m:r>
                    <m:r>
                      <a:rPr kumimoji="1" lang="en-US" altLang="ko-KR" sz="2000" b="1">
                        <a:latin typeface="Cambria Math" panose="02040503050406030204" pitchFamily="18" charset="0"/>
                      </a:rPr>
                      <m:t>𝐯</m:t>
                    </m:r>
                    <m:r>
                      <a:rPr kumimoji="1" lang="en-US" altLang="ko-KR" sz="2000" b="1">
                        <a:latin typeface="Cambria Math" panose="02040503050406030204" pitchFamily="18" charset="0"/>
                      </a:rPr>
                      <m:t>)</m:t>
                    </m:r>
                  </m:oMath>
                </a14:m>
                <a:r>
                  <a:rPr lang="en-US" altLang="ko-KR" sz="2000" dirty="0">
                    <a:latin typeface="Seravek" panose="020B0503040000020004" pitchFamily="34" charset="0"/>
                  </a:rPr>
                  <a:t>, repeat the reverse process for the number of diffusion steps </a:t>
                </a:r>
                <a:r>
                  <a:rPr lang="en-US" altLang="ko-KR" sz="2000" i="1" dirty="0">
                    <a:latin typeface="Seravek" panose="020B0503040000020004" pitchFamily="34" charset="0"/>
                    <a:ea typeface="Cambria Math" panose="02040503050406030204" pitchFamily="18" charset="0"/>
                  </a:rPr>
                  <a:t>N</a:t>
                </a:r>
                <a:br>
                  <a:rPr lang="en-US" altLang="ko-KR" sz="2000" i="1" dirty="0">
                    <a:latin typeface="Seravek" panose="020B0503040000020004" pitchFamily="34" charset="0"/>
                    <a:ea typeface="Cambria Math" panose="02040503050406030204" pitchFamily="18" charset="0"/>
                  </a:rPr>
                </a:br>
                <a:r>
                  <a:rPr lang="en-US" altLang="ko-KR" sz="2000" i="1" dirty="0">
                    <a:latin typeface="Seravek" panose="020B0503040000020004" pitchFamily="34" charset="0"/>
                    <a:ea typeface="Cambria Math" panose="02040503050406030204" pitchFamily="18" charset="0"/>
                  </a:rPr>
                  <a:t>     </a:t>
                </a:r>
                <a:r>
                  <a:rPr lang="en-US" altLang="ko-KR" sz="2000" i="1" dirty="0">
                    <a:latin typeface="Seravek" panose="020B0503040000020004" pitchFamily="34" charset="0"/>
                    <a:ea typeface="Cambria Math" panose="02040503050406030204" pitchFamily="18" charset="0"/>
                    <a:sym typeface="Wingdings" pitchFamily="2" charset="2"/>
                  </a:rPr>
                  <a:t>  </a:t>
                </a:r>
                <a:r>
                  <a:rPr lang="en-US" altLang="ko-KR" sz="2000" dirty="0">
                    <a:latin typeface="Seravek" panose="020B0503040000020004" pitchFamily="34" charset="0"/>
                    <a:ea typeface="Cambria Math" panose="02040503050406030204" pitchFamily="18" charset="0"/>
                  </a:rPr>
                  <a:t>obtain target speech </a:t>
                </a:r>
                <a14:m>
                  <m:oMath xmlns:m="http://schemas.openxmlformats.org/officeDocument/2006/math">
                    <m:acc>
                      <m:accPr>
                        <m:chr m:val="̂"/>
                        <m:ctrlPr>
                          <a:rPr lang="en-US" altLang="ko-KR" sz="2000" b="1" i="1" smtClean="0">
                            <a:latin typeface="Cambria Math" panose="02040503050406030204" pitchFamily="18" charset="0"/>
                            <a:ea typeface="Cambria Math" panose="02040503050406030204" pitchFamily="18" charset="0"/>
                          </a:rPr>
                        </m:ctrlPr>
                      </m:accPr>
                      <m:e>
                        <m:r>
                          <a:rPr lang="en-US" altLang="ko-KR" sz="2000" b="1" i="0" smtClean="0">
                            <a:latin typeface="Cambria Math" panose="02040503050406030204" pitchFamily="18" charset="0"/>
                            <a:ea typeface="Cambria Math" panose="02040503050406030204" pitchFamily="18" charset="0"/>
                          </a:rPr>
                          <m:t>𝐱</m:t>
                        </m:r>
                      </m:e>
                    </m:acc>
                  </m:oMath>
                </a14:m>
                <a:endParaRPr lang="en-US" altLang="ko-KR" sz="2000" b="1" dirty="0">
                  <a:latin typeface="Seravek" panose="020B0503040000020004" pitchFamily="34" charset="0"/>
                  <a:ea typeface="Cambria Math" panose="02040503050406030204" pitchFamily="18" charset="0"/>
                </a:endParaRPr>
              </a:p>
              <a:p>
                <a:pPr>
                  <a:buSzPct val="100000"/>
                </a:pPr>
                <a:r>
                  <a:rPr lang="en-US" altLang="ko-KR" sz="2000" i="1" dirty="0">
                    <a:latin typeface="Seravek" panose="020B0503040000020004" pitchFamily="34" charset="0"/>
                    <a:ea typeface="Cambria Math" panose="02040503050406030204" pitchFamily="18" charset="0"/>
                  </a:rPr>
                  <a:t>N</a:t>
                </a:r>
                <a:r>
                  <a:rPr lang="en-US" altLang="ko-KR" sz="2000" dirty="0">
                    <a:latin typeface="Seravek" panose="020B0503040000020004" pitchFamily="34" charset="0"/>
                  </a:rPr>
                  <a:t>  was set to 30 in our evaluation</a:t>
                </a:r>
              </a:p>
            </p:txBody>
          </p:sp>
        </mc:Choice>
        <mc:Fallback xmlns="">
          <p:sp>
            <p:nvSpPr>
              <p:cNvPr id="3" name="New task: speech enhancement">
                <a:extLst>
                  <a:ext uri="{FF2B5EF4-FFF2-40B4-BE49-F238E27FC236}">
                    <a16:creationId xmlns:a16="http://schemas.microsoft.com/office/drawing/2014/main" id="{8030D2B9-C3C5-5AF1-3782-F3EC0ECE7E45}"/>
                  </a:ext>
                </a:extLst>
              </p:cNvPr>
              <p:cNvSpPr txBox="1">
                <a:spLocks noRot="1" noChangeAspect="1" noMove="1" noResize="1" noEditPoints="1" noAdjustHandles="1" noChangeArrowheads="1" noChangeShapeType="1" noTextEdit="1"/>
              </p:cNvSpPr>
              <p:nvPr/>
            </p:nvSpPr>
            <p:spPr>
              <a:xfrm>
                <a:off x="628319" y="3820886"/>
                <a:ext cx="10932310" cy="2681514"/>
              </a:xfrm>
              <a:prstGeom prst="rect">
                <a:avLst/>
              </a:prstGeom>
              <a:blipFill>
                <a:blip r:embed="rId3"/>
                <a:stretch>
                  <a:fillRect l="-580"/>
                </a:stretch>
              </a:blipFill>
            </p:spPr>
            <p:txBody>
              <a:bodyPr/>
              <a:lstStyle/>
              <a:p>
                <a:r>
                  <a:rPr lang="ko-KR" altLang="en-US">
                    <a:noFill/>
                  </a:rPr>
                  <a:t> </a:t>
                </a:r>
              </a:p>
            </p:txBody>
          </p:sp>
        </mc:Fallback>
      </mc:AlternateContent>
      <p:pic>
        <p:nvPicPr>
          <p:cNvPr id="4" name="내용 개체 틀 10">
            <a:extLst>
              <a:ext uri="{FF2B5EF4-FFF2-40B4-BE49-F238E27FC236}">
                <a16:creationId xmlns:a16="http://schemas.microsoft.com/office/drawing/2014/main" id="{4A43DD26-FC6E-A9FE-23DE-CEEA85725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50" y="1306522"/>
            <a:ext cx="11315700" cy="2122478"/>
          </a:xfrm>
          <a:prstGeom prst="rect">
            <a:avLst/>
          </a:prstGeom>
        </p:spPr>
      </p:pic>
      <p:sp>
        <p:nvSpPr>
          <p:cNvPr id="5" name="슬라이드 번호 개체 틀 4">
            <a:extLst>
              <a:ext uri="{FF2B5EF4-FFF2-40B4-BE49-F238E27FC236}">
                <a16:creationId xmlns:a16="http://schemas.microsoft.com/office/drawing/2014/main" id="{E353BF97-B4F6-995D-92CB-B2C301157CB1}"/>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17</a:t>
            </a:fld>
            <a:endParaRPr kumimoji="1" lang="ko-KR" altLang="en-US"/>
          </a:p>
        </p:txBody>
      </p:sp>
    </p:spTree>
    <p:extLst>
      <p:ext uri="{BB962C8B-B14F-4D97-AF65-F5344CB8AC3E}">
        <p14:creationId xmlns:p14="http://schemas.microsoft.com/office/powerpoint/2010/main" val="456590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8F11E5-1EB0-7E38-675C-B11B3D1DAE77}"/>
              </a:ext>
            </a:extLst>
          </p:cNvPr>
          <p:cNvSpPr txBox="1"/>
          <p:nvPr/>
        </p:nvSpPr>
        <p:spPr>
          <a:xfrm>
            <a:off x="475488" y="495289"/>
            <a:ext cx="7579183"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Experimental Setup</a:t>
            </a:r>
          </a:p>
        </p:txBody>
      </p:sp>
      <p:sp>
        <p:nvSpPr>
          <p:cNvPr id="3" name="New task: speech enhancement">
            <a:extLst>
              <a:ext uri="{FF2B5EF4-FFF2-40B4-BE49-F238E27FC236}">
                <a16:creationId xmlns:a16="http://schemas.microsoft.com/office/drawing/2014/main" id="{8030D2B9-C3C5-5AF1-3782-F3EC0ECE7E45}"/>
              </a:ext>
            </a:extLst>
          </p:cNvPr>
          <p:cNvSpPr txBox="1">
            <a:spLocks/>
          </p:cNvSpPr>
          <p:nvPr/>
        </p:nvSpPr>
        <p:spPr>
          <a:xfrm>
            <a:off x="628318" y="1328389"/>
            <a:ext cx="5467682" cy="5210522"/>
          </a:xfrm>
          <a:prstGeom prst="rect">
            <a:avLst/>
          </a:prstGeom>
        </p:spPr>
        <p:txBody>
          <a:bodyPr/>
          <a:lstStyle>
            <a:lvl1pPr marL="228600" indent="-228600" algn="l" defTabSz="914400" rtl="0" eaLnBrk="1" latinLnBrk="0" hangingPunct="1">
              <a:lnSpc>
                <a:spcPct val="120000"/>
              </a:lnSpc>
              <a:spcBef>
                <a:spcPts val="6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r>
              <a:rPr lang="en-US" altLang="ko-KR" sz="2400" dirty="0">
                <a:latin typeface="Seravek" panose="020B0503040000020004" pitchFamily="34" charset="0"/>
              </a:rPr>
              <a:t>Dataset</a:t>
            </a:r>
          </a:p>
          <a:p>
            <a:pPr lvl="1">
              <a:buSzPct val="100000"/>
            </a:pPr>
            <a:r>
              <a:rPr lang="en-US" altLang="ko-KR" sz="1800" dirty="0">
                <a:latin typeface="Seravek" panose="020B0503040000020004" pitchFamily="34" charset="0"/>
              </a:rPr>
              <a:t>train: VoxCeleb2 (30 epochs)</a:t>
            </a:r>
          </a:p>
          <a:p>
            <a:pPr lvl="1">
              <a:buSzPct val="100000"/>
            </a:pPr>
            <a:r>
              <a:rPr lang="en-US" altLang="ko-KR" sz="1800" dirty="0">
                <a:latin typeface="Seravek" panose="020B0503040000020004" pitchFamily="34" charset="0"/>
              </a:rPr>
              <a:t>test:  VoxCeleb2 &amp; LRS3</a:t>
            </a:r>
          </a:p>
          <a:p>
            <a:pPr lvl="1">
              <a:buSzPct val="100000"/>
            </a:pPr>
            <a:endParaRPr lang="en-US" altLang="ko-KR" sz="2000" dirty="0">
              <a:latin typeface="Seravek" panose="020B0503040000020004" pitchFamily="34" charset="0"/>
            </a:endParaRPr>
          </a:p>
          <a:p>
            <a:pPr>
              <a:buSzPct val="100000"/>
            </a:pPr>
            <a:r>
              <a:rPr lang="en-US" altLang="ko-KR" sz="2400" dirty="0">
                <a:latin typeface="Seravek" panose="020B0503040000020004" pitchFamily="34" charset="0"/>
              </a:rPr>
              <a:t>Objective evaluation</a:t>
            </a:r>
          </a:p>
          <a:p>
            <a:pPr lvl="1">
              <a:buSzPct val="100000"/>
            </a:pPr>
            <a:r>
              <a:rPr lang="en-US" altLang="ko-KR" sz="1800" dirty="0">
                <a:latin typeface="Seravek" panose="020B0503040000020004" pitchFamily="34" charset="0"/>
              </a:rPr>
              <a:t>PESQ, ESTOI, SI-SDR</a:t>
            </a:r>
          </a:p>
          <a:p>
            <a:pPr lvl="1">
              <a:buSzPct val="100000"/>
            </a:pPr>
            <a:endParaRPr lang="en-US" altLang="ko-KR" sz="2000" dirty="0">
              <a:latin typeface="Seravek" panose="020B0503040000020004" pitchFamily="34" charset="0"/>
            </a:endParaRPr>
          </a:p>
          <a:p>
            <a:pPr>
              <a:buSzPct val="100000"/>
            </a:pPr>
            <a:r>
              <a:rPr lang="en-US" altLang="ko-KR" sz="2400" dirty="0">
                <a:latin typeface="Seravek" panose="020B0503040000020004" pitchFamily="34" charset="0"/>
              </a:rPr>
              <a:t>Subjective evaluation</a:t>
            </a:r>
          </a:p>
          <a:p>
            <a:pPr lvl="1">
              <a:buSzPct val="100000"/>
            </a:pPr>
            <a:r>
              <a:rPr lang="en-US" altLang="ko-KR" sz="1800" dirty="0">
                <a:latin typeface="Seravek" panose="020B0503040000020004" pitchFamily="34" charset="0"/>
              </a:rPr>
              <a:t>MOS</a:t>
            </a:r>
          </a:p>
          <a:p>
            <a:pPr lvl="1">
              <a:buSzPct val="100000"/>
            </a:pPr>
            <a:endParaRPr lang="en-US" altLang="ko-KR" sz="1600" dirty="0">
              <a:latin typeface="Seravek" panose="020B0503040000020004" pitchFamily="34" charset="0"/>
            </a:endParaRPr>
          </a:p>
          <a:p>
            <a:pPr>
              <a:buSzPct val="100000"/>
            </a:pPr>
            <a:endParaRPr lang="en-US" altLang="ko-KR" sz="2000" dirty="0">
              <a:latin typeface="Seravek" panose="020B0503040000020004" pitchFamily="34" charset="0"/>
            </a:endParaRPr>
          </a:p>
        </p:txBody>
      </p:sp>
      <p:sp>
        <p:nvSpPr>
          <p:cNvPr id="14" name="New task: speech enhancement">
            <a:extLst>
              <a:ext uri="{FF2B5EF4-FFF2-40B4-BE49-F238E27FC236}">
                <a16:creationId xmlns:a16="http://schemas.microsoft.com/office/drawing/2014/main" id="{CED07EAC-754E-6B77-295D-7FF3042A714B}"/>
              </a:ext>
            </a:extLst>
          </p:cNvPr>
          <p:cNvSpPr txBox="1">
            <a:spLocks/>
          </p:cNvSpPr>
          <p:nvPr/>
        </p:nvSpPr>
        <p:spPr>
          <a:xfrm>
            <a:off x="5674904" y="1510952"/>
            <a:ext cx="5467682" cy="4667786"/>
          </a:xfrm>
          <a:prstGeom prst="rect">
            <a:avLst/>
          </a:prstGeom>
        </p:spPr>
        <p:txBody>
          <a:bodyPr/>
          <a:lstStyle>
            <a:lvl1pPr marL="228600" indent="-228600" algn="l" defTabSz="914400" rtl="0" eaLnBrk="1" latinLnBrk="0" hangingPunct="1">
              <a:lnSpc>
                <a:spcPct val="120000"/>
              </a:lnSpc>
              <a:spcBef>
                <a:spcPts val="6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endParaRPr lang="en-US" altLang="ko-KR" sz="1600" dirty="0"/>
          </a:p>
        </p:txBody>
      </p:sp>
      <p:sp>
        <p:nvSpPr>
          <p:cNvPr id="11" name="New task: speech enhancement">
            <a:extLst>
              <a:ext uri="{FF2B5EF4-FFF2-40B4-BE49-F238E27FC236}">
                <a16:creationId xmlns:a16="http://schemas.microsoft.com/office/drawing/2014/main" id="{2ED66914-1052-5629-12BF-D33A2E1AD0B9}"/>
              </a:ext>
            </a:extLst>
          </p:cNvPr>
          <p:cNvSpPr txBox="1">
            <a:spLocks/>
          </p:cNvSpPr>
          <p:nvPr/>
        </p:nvSpPr>
        <p:spPr>
          <a:xfrm>
            <a:off x="5414223" y="1510952"/>
            <a:ext cx="5467682" cy="4667786"/>
          </a:xfrm>
          <a:prstGeom prst="rect">
            <a:avLst/>
          </a:prstGeom>
        </p:spPr>
        <p:txBody>
          <a:bodyPr/>
          <a:lstStyle>
            <a:lvl1pPr marL="228600" indent="-228600" algn="l" defTabSz="914400" rtl="0" eaLnBrk="1" latinLnBrk="0" hangingPunct="1">
              <a:lnSpc>
                <a:spcPct val="120000"/>
              </a:lnSpc>
              <a:spcBef>
                <a:spcPts val="6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endParaRPr lang="en-US" altLang="ko-KR" sz="1600" dirty="0">
              <a:latin typeface="Seravek" panose="020B0503040000020004" pitchFamily="34" charset="0"/>
            </a:endParaRPr>
          </a:p>
        </p:txBody>
      </p:sp>
      <p:sp>
        <p:nvSpPr>
          <p:cNvPr id="4" name="슬라이드 번호 개체 틀 3">
            <a:extLst>
              <a:ext uri="{FF2B5EF4-FFF2-40B4-BE49-F238E27FC236}">
                <a16:creationId xmlns:a16="http://schemas.microsoft.com/office/drawing/2014/main" id="{5312AC02-5B86-0216-044A-2DCACB008BED}"/>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18</a:t>
            </a:fld>
            <a:endParaRPr kumimoji="1" lang="ko-KR" altLang="en-US"/>
          </a:p>
        </p:txBody>
      </p:sp>
      <p:sp>
        <p:nvSpPr>
          <p:cNvPr id="7" name="New task: speech enhancement">
            <a:extLst>
              <a:ext uri="{FF2B5EF4-FFF2-40B4-BE49-F238E27FC236}">
                <a16:creationId xmlns:a16="http://schemas.microsoft.com/office/drawing/2014/main" id="{CD667D68-30D1-3C29-638B-C8AE0DE3149E}"/>
              </a:ext>
            </a:extLst>
          </p:cNvPr>
          <p:cNvSpPr txBox="1">
            <a:spLocks/>
          </p:cNvSpPr>
          <p:nvPr/>
        </p:nvSpPr>
        <p:spPr>
          <a:xfrm>
            <a:off x="5755112" y="944379"/>
            <a:ext cx="5808570" cy="5089881"/>
          </a:xfrm>
          <a:prstGeom prst="rect">
            <a:avLst/>
          </a:prstGeom>
        </p:spPr>
        <p:txBody>
          <a:bodyPr/>
          <a:lstStyle>
            <a:lvl1pPr marL="228600" indent="-228600" algn="l" defTabSz="914400" rtl="0" eaLnBrk="1" latinLnBrk="0" hangingPunct="1">
              <a:lnSpc>
                <a:spcPct val="120000"/>
              </a:lnSpc>
              <a:spcBef>
                <a:spcPts val="6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SzPct val="100000"/>
            </a:pPr>
            <a:endParaRPr lang="en-US" altLang="ko-KR" sz="1600" dirty="0">
              <a:latin typeface="Seravek" panose="020B0503040000020004" pitchFamily="34" charset="0"/>
            </a:endParaRPr>
          </a:p>
          <a:p>
            <a:pPr>
              <a:buSzPct val="100000"/>
            </a:pPr>
            <a:r>
              <a:rPr lang="en-US" altLang="ko-KR" sz="2400" dirty="0">
                <a:latin typeface="Seravek" panose="020B0503040000020004" pitchFamily="34" charset="0"/>
              </a:rPr>
              <a:t>Models for comparison</a:t>
            </a:r>
          </a:p>
          <a:p>
            <a:pPr lvl="1">
              <a:buSzPct val="100000"/>
            </a:pPr>
            <a:r>
              <a:rPr lang="en-US" altLang="ko-KR" sz="1800" dirty="0" err="1">
                <a:latin typeface="Seravek" panose="020B0503040000020004" pitchFamily="34" charset="0"/>
              </a:rPr>
              <a:t>DiffSep</a:t>
            </a:r>
            <a:r>
              <a:rPr lang="en-US" altLang="ko-KR" sz="1800" dirty="0">
                <a:latin typeface="Seravek" panose="020B0503040000020004" pitchFamily="34" charset="0"/>
              </a:rPr>
              <a:t>: Audio-only diffusion-based SS model</a:t>
            </a:r>
          </a:p>
          <a:p>
            <a:pPr lvl="1">
              <a:buSzPct val="100000"/>
            </a:pPr>
            <a:r>
              <a:rPr lang="en-US" altLang="ko-KR" sz="1800" dirty="0" err="1">
                <a:latin typeface="Seravek" panose="020B0503040000020004" pitchFamily="34" charset="0"/>
              </a:rPr>
              <a:t>VisualVoice</a:t>
            </a:r>
            <a:r>
              <a:rPr lang="en-US" altLang="ko-KR" sz="1800" dirty="0">
                <a:latin typeface="Seravek" panose="020B0503040000020004" pitchFamily="34" charset="0"/>
              </a:rPr>
              <a:t>: Audio-visual non-diffusion SS model</a:t>
            </a:r>
          </a:p>
          <a:p>
            <a:pPr>
              <a:buSzPct val="100000"/>
            </a:pPr>
            <a:endParaRPr lang="en-US" altLang="ko-KR" sz="2000" dirty="0">
              <a:latin typeface="Seravek" panose="020B0503040000020004" pitchFamily="34" charset="0"/>
            </a:endParaRPr>
          </a:p>
        </p:txBody>
      </p:sp>
      <p:graphicFrame>
        <p:nvGraphicFramePr>
          <p:cNvPr id="8" name="표 7">
            <a:extLst>
              <a:ext uri="{FF2B5EF4-FFF2-40B4-BE49-F238E27FC236}">
                <a16:creationId xmlns:a16="http://schemas.microsoft.com/office/drawing/2014/main" id="{3391EFFA-6E5C-310D-D11A-7BE4415586B5}"/>
              </a:ext>
            </a:extLst>
          </p:cNvPr>
          <p:cNvGraphicFramePr>
            <a:graphicFrameLocks noGrp="1"/>
          </p:cNvGraphicFramePr>
          <p:nvPr>
            <p:extLst>
              <p:ext uri="{D42A27DB-BD31-4B8C-83A1-F6EECF244321}">
                <p14:modId xmlns:p14="http://schemas.microsoft.com/office/powerpoint/2010/main" val="1973965241"/>
              </p:ext>
            </p:extLst>
          </p:nvPr>
        </p:nvGraphicFramePr>
        <p:xfrm>
          <a:off x="6083124" y="3194510"/>
          <a:ext cx="5270010" cy="1478280"/>
        </p:xfrm>
        <a:graphic>
          <a:graphicData uri="http://schemas.openxmlformats.org/drawingml/2006/table">
            <a:tbl>
              <a:tblPr firstRow="1" firstCol="1" lastRow="1">
                <a:tableStyleId>{9D7B26C5-4107-4FEC-AEDC-1716B250A1EF}</a:tableStyleId>
              </a:tblPr>
              <a:tblGrid>
                <a:gridCol w="2047125">
                  <a:extLst>
                    <a:ext uri="{9D8B030D-6E8A-4147-A177-3AD203B41FA5}">
                      <a16:colId xmlns:a16="http://schemas.microsoft.com/office/drawing/2014/main" val="971077611"/>
                    </a:ext>
                  </a:extLst>
                </a:gridCol>
                <a:gridCol w="993804">
                  <a:extLst>
                    <a:ext uri="{9D8B030D-6E8A-4147-A177-3AD203B41FA5}">
                      <a16:colId xmlns:a16="http://schemas.microsoft.com/office/drawing/2014/main" val="4089024120"/>
                    </a:ext>
                  </a:extLst>
                </a:gridCol>
                <a:gridCol w="1013643">
                  <a:extLst>
                    <a:ext uri="{9D8B030D-6E8A-4147-A177-3AD203B41FA5}">
                      <a16:colId xmlns:a16="http://schemas.microsoft.com/office/drawing/2014/main" val="1609676191"/>
                    </a:ext>
                  </a:extLst>
                </a:gridCol>
                <a:gridCol w="1215438">
                  <a:extLst>
                    <a:ext uri="{9D8B030D-6E8A-4147-A177-3AD203B41FA5}">
                      <a16:colId xmlns:a16="http://schemas.microsoft.com/office/drawing/2014/main" val="908784605"/>
                    </a:ext>
                  </a:extLst>
                </a:gridCol>
              </a:tblGrid>
              <a:tr h="301578">
                <a:tc>
                  <a:txBody>
                    <a:bodyPr/>
                    <a:lstStyle/>
                    <a:p>
                      <a:pPr latinLnBrk="1"/>
                      <a:endParaRPr lang="ko-KR" altLang="en-US" dirty="0">
                        <a:latin typeface="Seravek" panose="020B0503040000020004" pitchFamily="34" charset="0"/>
                      </a:endParaRPr>
                    </a:p>
                  </a:txBody>
                  <a:tcPr>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latinLnBrk="1"/>
                      <a:r>
                        <a:rPr lang="en-US" altLang="ko-KR" dirty="0"/>
                        <a:t>Audio</a:t>
                      </a:r>
                      <a:endParaRPr lang="ko-KR" altLang="en-US" dirty="0">
                        <a:latin typeface="Seravek" panose="020B0503040000020004" pitchFamily="34" charset="0"/>
                      </a:endParaRPr>
                    </a:p>
                  </a:txBody>
                  <a:tcPr>
                    <a:lnL w="12700"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algn="ctr" latinLnBrk="1"/>
                      <a:r>
                        <a:rPr lang="en-US" altLang="ko-KR" dirty="0"/>
                        <a:t>Visual</a:t>
                      </a:r>
                      <a:endParaRPr lang="ko-KR" altLang="en-US" dirty="0">
                        <a:latin typeface="Seravek" panose="020B0503040000020004" pitchFamily="34" charset="0"/>
                      </a:endParaRPr>
                    </a:p>
                  </a:txBody>
                  <a:tcPr>
                    <a:solidFill>
                      <a:schemeClr val="accent5">
                        <a:lumMod val="20000"/>
                        <a:lumOff val="80000"/>
                      </a:schemeClr>
                    </a:solidFill>
                  </a:tcPr>
                </a:tc>
                <a:tc>
                  <a:txBody>
                    <a:bodyPr/>
                    <a:lstStyle/>
                    <a:p>
                      <a:pPr algn="ctr" latinLnBrk="1"/>
                      <a:r>
                        <a:rPr lang="en-US" altLang="ko-KR" dirty="0"/>
                        <a:t>Diffusion</a:t>
                      </a:r>
                      <a:endParaRPr lang="ko-KR" altLang="en-US" dirty="0">
                        <a:latin typeface="Seravek" panose="020B0503040000020004" pitchFamily="34" charset="0"/>
                      </a:endParaRPr>
                    </a:p>
                  </a:txBody>
                  <a:tcPr>
                    <a:solidFill>
                      <a:schemeClr val="accent5">
                        <a:lumMod val="20000"/>
                        <a:lumOff val="80000"/>
                      </a:schemeClr>
                    </a:solidFill>
                  </a:tcPr>
                </a:tc>
                <a:extLst>
                  <a:ext uri="{0D108BD9-81ED-4DB2-BD59-A6C34878D82A}">
                    <a16:rowId xmlns:a16="http://schemas.microsoft.com/office/drawing/2014/main" val="2272908155"/>
                  </a:ext>
                </a:extLst>
              </a:tr>
              <a:tr h="370840">
                <a:tc>
                  <a:txBody>
                    <a:bodyPr/>
                    <a:lstStyle/>
                    <a:p>
                      <a:pPr latinLnBrk="1"/>
                      <a:r>
                        <a:rPr lang="en-US" altLang="ko-KR" dirty="0" err="1"/>
                        <a:t>DiffSep</a:t>
                      </a:r>
                      <a:endParaRPr lang="ko-KR" altLang="en-US" dirty="0">
                        <a:latin typeface="Seravek" panose="020B0503040000020004" pitchFamily="34" charset="0"/>
                      </a:endParaRPr>
                    </a:p>
                  </a:txBody>
                  <a:tcPr>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latinLnBrk="1"/>
                      <a:r>
                        <a:rPr lang="en-US" altLang="ko-KR" dirty="0"/>
                        <a:t>O</a:t>
                      </a:r>
                      <a:endParaRPr lang="ko-KR" altLang="en-US" dirty="0">
                        <a:latin typeface="Seravek" panose="020B0503040000020004" pitchFamily="34" charset="0"/>
                      </a:endParaRPr>
                    </a:p>
                  </a:txBody>
                  <a:tcPr>
                    <a:lnL w="12700" cap="flat" cmpd="sng" algn="ctr">
                      <a:solidFill>
                        <a:schemeClr val="tx1"/>
                      </a:solidFill>
                      <a:prstDash val="solid"/>
                      <a:round/>
                      <a:headEnd type="none" w="med" len="med"/>
                      <a:tailEnd type="none" w="med" len="med"/>
                    </a:lnL>
                  </a:tcPr>
                </a:tc>
                <a:tc>
                  <a:txBody>
                    <a:bodyPr/>
                    <a:lstStyle/>
                    <a:p>
                      <a:pPr algn="ctr" latinLnBrk="1"/>
                      <a:r>
                        <a:rPr lang="en-US" altLang="ko-KR" dirty="0"/>
                        <a:t>X</a:t>
                      </a:r>
                      <a:endParaRPr lang="ko-KR" altLang="en-US" dirty="0">
                        <a:latin typeface="Seravek" panose="020B0503040000020004" pitchFamily="34" charset="0"/>
                      </a:endParaRPr>
                    </a:p>
                  </a:txBody>
                  <a:tcPr/>
                </a:tc>
                <a:tc>
                  <a:txBody>
                    <a:bodyPr/>
                    <a:lstStyle/>
                    <a:p>
                      <a:pPr algn="ctr" latinLnBrk="1"/>
                      <a:r>
                        <a:rPr lang="en-US" altLang="ko-KR" dirty="0"/>
                        <a:t>O</a:t>
                      </a:r>
                      <a:endParaRPr lang="ko-KR" altLang="en-US" dirty="0">
                        <a:latin typeface="Seravek" panose="020B0503040000020004" pitchFamily="34" charset="0"/>
                      </a:endParaRPr>
                    </a:p>
                  </a:txBody>
                  <a:tcPr/>
                </a:tc>
                <a:extLst>
                  <a:ext uri="{0D108BD9-81ED-4DB2-BD59-A6C34878D82A}">
                    <a16:rowId xmlns:a16="http://schemas.microsoft.com/office/drawing/2014/main" val="1953632954"/>
                  </a:ext>
                </a:extLst>
              </a:tr>
              <a:tr h="370840">
                <a:tc>
                  <a:txBody>
                    <a:bodyPr/>
                    <a:lstStyle/>
                    <a:p>
                      <a:pPr latinLnBrk="1"/>
                      <a:r>
                        <a:rPr lang="en-US" altLang="ko-KR" dirty="0" err="1"/>
                        <a:t>VisualVoice</a:t>
                      </a:r>
                      <a:endParaRPr lang="ko-KR" altLang="en-US" dirty="0">
                        <a:latin typeface="Seravek" panose="020B0503040000020004" pitchFamily="34" charset="0"/>
                      </a:endParaRPr>
                    </a:p>
                  </a:txBody>
                  <a:tcPr>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latinLnBrk="1"/>
                      <a:r>
                        <a:rPr lang="en-US" altLang="ko-KR" dirty="0"/>
                        <a:t>O</a:t>
                      </a:r>
                      <a:endParaRPr lang="ko-KR" altLang="en-US" dirty="0">
                        <a:latin typeface="Seravek" panose="020B0503040000020004" pitchFamily="34" charset="0"/>
                      </a:endParaRPr>
                    </a:p>
                  </a:txBody>
                  <a:tcPr>
                    <a:lnL w="12700" cap="flat" cmpd="sng" algn="ctr">
                      <a:solidFill>
                        <a:schemeClr val="tx1"/>
                      </a:solidFill>
                      <a:prstDash val="solid"/>
                      <a:round/>
                      <a:headEnd type="none" w="med" len="med"/>
                      <a:tailEnd type="none" w="med" len="med"/>
                    </a:lnL>
                  </a:tcPr>
                </a:tc>
                <a:tc>
                  <a:txBody>
                    <a:bodyPr/>
                    <a:lstStyle/>
                    <a:p>
                      <a:pPr algn="ctr" latinLnBrk="1"/>
                      <a:r>
                        <a:rPr lang="en-US" altLang="ko-KR" dirty="0"/>
                        <a:t>O</a:t>
                      </a:r>
                      <a:endParaRPr lang="ko-KR" altLang="en-US" dirty="0">
                        <a:latin typeface="Seravek" panose="020B0503040000020004" pitchFamily="34" charset="0"/>
                      </a:endParaRPr>
                    </a:p>
                  </a:txBody>
                  <a:tcPr/>
                </a:tc>
                <a:tc>
                  <a:txBody>
                    <a:bodyPr/>
                    <a:lstStyle/>
                    <a:p>
                      <a:pPr algn="ctr" latinLnBrk="1"/>
                      <a:r>
                        <a:rPr lang="en-US" altLang="ko-KR" dirty="0"/>
                        <a:t>X</a:t>
                      </a:r>
                      <a:endParaRPr lang="ko-KR" altLang="en-US" dirty="0">
                        <a:latin typeface="Seravek" panose="020B0503040000020004" pitchFamily="34" charset="0"/>
                      </a:endParaRPr>
                    </a:p>
                  </a:txBody>
                  <a:tcPr/>
                </a:tc>
                <a:extLst>
                  <a:ext uri="{0D108BD9-81ED-4DB2-BD59-A6C34878D82A}">
                    <a16:rowId xmlns:a16="http://schemas.microsoft.com/office/drawing/2014/main" val="2508320146"/>
                  </a:ext>
                </a:extLst>
              </a:tr>
              <a:tr h="370840">
                <a:tc>
                  <a:txBody>
                    <a:bodyPr/>
                    <a:lstStyle/>
                    <a:p>
                      <a:pPr latinLnBrk="1"/>
                      <a:r>
                        <a:rPr lang="en-US" altLang="ko-KR" dirty="0" err="1"/>
                        <a:t>AVDiffuSS</a:t>
                      </a:r>
                      <a:r>
                        <a:rPr lang="en-US" altLang="ko-KR" dirty="0"/>
                        <a:t> (Ours)</a:t>
                      </a:r>
                      <a:endParaRPr lang="ko-KR" altLang="en-US" dirty="0">
                        <a:latin typeface="Seravek" panose="020B0503040000020004" pitchFamily="34" charset="0"/>
                      </a:endParaRPr>
                    </a:p>
                  </a:txBody>
                  <a:tcPr>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latinLnBrk="1"/>
                      <a:r>
                        <a:rPr lang="en-US" altLang="ko-KR" dirty="0"/>
                        <a:t>O</a:t>
                      </a:r>
                      <a:endParaRPr lang="ko-KR" altLang="en-US" dirty="0">
                        <a:latin typeface="Seravek" panose="020B0503040000020004" pitchFamily="34" charset="0"/>
                      </a:endParaRPr>
                    </a:p>
                  </a:txBody>
                  <a:tcPr>
                    <a:lnL w="12700" cap="flat" cmpd="sng" algn="ctr">
                      <a:solidFill>
                        <a:schemeClr val="tx1"/>
                      </a:solidFill>
                      <a:prstDash val="solid"/>
                      <a:round/>
                      <a:headEnd type="none" w="med" len="med"/>
                      <a:tailEnd type="none" w="med" len="med"/>
                    </a:lnL>
                  </a:tcPr>
                </a:tc>
                <a:tc>
                  <a:txBody>
                    <a:bodyPr/>
                    <a:lstStyle/>
                    <a:p>
                      <a:pPr algn="ctr" latinLnBrk="1"/>
                      <a:r>
                        <a:rPr lang="en-US" altLang="ko-KR" dirty="0"/>
                        <a:t>O</a:t>
                      </a:r>
                      <a:endParaRPr lang="ko-KR" altLang="en-US" dirty="0">
                        <a:latin typeface="Seravek" panose="020B0503040000020004" pitchFamily="34" charset="0"/>
                      </a:endParaRPr>
                    </a:p>
                  </a:txBody>
                  <a:tcPr/>
                </a:tc>
                <a:tc>
                  <a:txBody>
                    <a:bodyPr/>
                    <a:lstStyle/>
                    <a:p>
                      <a:pPr algn="ctr" latinLnBrk="1"/>
                      <a:r>
                        <a:rPr lang="en-US" altLang="ko-KR" dirty="0"/>
                        <a:t>O</a:t>
                      </a:r>
                      <a:endParaRPr lang="ko-KR" altLang="en-US" dirty="0">
                        <a:latin typeface="Seravek" panose="020B0503040000020004" pitchFamily="34" charset="0"/>
                      </a:endParaRPr>
                    </a:p>
                  </a:txBody>
                  <a:tcPr/>
                </a:tc>
                <a:extLst>
                  <a:ext uri="{0D108BD9-81ED-4DB2-BD59-A6C34878D82A}">
                    <a16:rowId xmlns:a16="http://schemas.microsoft.com/office/drawing/2014/main" val="110171280"/>
                  </a:ext>
                </a:extLst>
              </a:tr>
            </a:tbl>
          </a:graphicData>
        </a:graphic>
      </p:graphicFrame>
    </p:spTree>
    <p:extLst>
      <p:ext uri="{BB962C8B-B14F-4D97-AF65-F5344CB8AC3E}">
        <p14:creationId xmlns:p14="http://schemas.microsoft.com/office/powerpoint/2010/main" val="1341937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차트 2">
            <a:extLst>
              <a:ext uri="{FF2B5EF4-FFF2-40B4-BE49-F238E27FC236}">
                <a16:creationId xmlns:a16="http://schemas.microsoft.com/office/drawing/2014/main" id="{DC860D9D-CE3B-E546-DA91-1AD6DDDAE8B8}"/>
              </a:ext>
            </a:extLst>
          </p:cNvPr>
          <p:cNvGraphicFramePr/>
          <p:nvPr>
            <p:extLst>
              <p:ext uri="{D42A27DB-BD31-4B8C-83A1-F6EECF244321}">
                <p14:modId xmlns:p14="http://schemas.microsoft.com/office/powerpoint/2010/main" val="182894319"/>
              </p:ext>
            </p:extLst>
          </p:nvPr>
        </p:nvGraphicFramePr>
        <p:xfrm>
          <a:off x="529827" y="2898963"/>
          <a:ext cx="3644844" cy="35291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차트 3">
            <a:extLst>
              <a:ext uri="{FF2B5EF4-FFF2-40B4-BE49-F238E27FC236}">
                <a16:creationId xmlns:a16="http://schemas.microsoft.com/office/drawing/2014/main" id="{F25712CE-2865-E326-EEEC-0946E1D20612}"/>
              </a:ext>
            </a:extLst>
          </p:cNvPr>
          <p:cNvGraphicFramePr/>
          <p:nvPr>
            <p:extLst>
              <p:ext uri="{D42A27DB-BD31-4B8C-83A1-F6EECF244321}">
                <p14:modId xmlns:p14="http://schemas.microsoft.com/office/powerpoint/2010/main" val="3180109610"/>
              </p:ext>
            </p:extLst>
          </p:nvPr>
        </p:nvGraphicFramePr>
        <p:xfrm>
          <a:off x="4372487" y="2897049"/>
          <a:ext cx="3644844" cy="35150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차트 4">
            <a:extLst>
              <a:ext uri="{FF2B5EF4-FFF2-40B4-BE49-F238E27FC236}">
                <a16:creationId xmlns:a16="http://schemas.microsoft.com/office/drawing/2014/main" id="{8F11C5F6-46DC-A12E-9510-5D33E1A3D3B0}"/>
              </a:ext>
            </a:extLst>
          </p:cNvPr>
          <p:cNvGraphicFramePr/>
          <p:nvPr>
            <p:extLst>
              <p:ext uri="{D42A27DB-BD31-4B8C-83A1-F6EECF244321}">
                <p14:modId xmlns:p14="http://schemas.microsoft.com/office/powerpoint/2010/main" val="655241078"/>
              </p:ext>
            </p:extLst>
          </p:nvPr>
        </p:nvGraphicFramePr>
        <p:xfrm>
          <a:off x="8215147" y="2897048"/>
          <a:ext cx="3644844" cy="3515048"/>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E9BFC444-A607-B2AE-1745-FECEA8EBFBC9}"/>
              </a:ext>
            </a:extLst>
          </p:cNvPr>
          <p:cNvSpPr txBox="1"/>
          <p:nvPr/>
        </p:nvSpPr>
        <p:spPr>
          <a:xfrm>
            <a:off x="475488" y="495289"/>
            <a:ext cx="10014712"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Results – </a:t>
            </a:r>
            <a:r>
              <a:rPr lang="en" altLang="ko-KR" sz="3200" b="1" dirty="0">
                <a:solidFill>
                  <a:schemeClr val="accent1"/>
                </a:solidFill>
                <a:latin typeface="Seravek" panose="020B0503040000020004" pitchFamily="34" charset="0"/>
                <a:ea typeface="+mj-ea"/>
                <a:cs typeface="+mj-cs"/>
              </a:rPr>
              <a:t>Objective evaluation on VoxCeleb2</a:t>
            </a:r>
            <a:endParaRPr lang="en" altLang="ko-KR" sz="3600" b="1" dirty="0">
              <a:solidFill>
                <a:schemeClr val="accent1"/>
              </a:solidFill>
              <a:latin typeface="Seravek" panose="020B0503040000020004" pitchFamily="34" charset="0"/>
              <a:ea typeface="+mj-ea"/>
              <a:cs typeface="+mj-cs"/>
            </a:endParaRPr>
          </a:p>
        </p:txBody>
      </p:sp>
      <p:grpSp>
        <p:nvGrpSpPr>
          <p:cNvPr id="24" name="그룹 23">
            <a:extLst>
              <a:ext uri="{FF2B5EF4-FFF2-40B4-BE49-F238E27FC236}">
                <a16:creationId xmlns:a16="http://schemas.microsoft.com/office/drawing/2014/main" id="{4624694E-3663-19DE-BBDB-A8474747F716}"/>
              </a:ext>
            </a:extLst>
          </p:cNvPr>
          <p:cNvGrpSpPr/>
          <p:nvPr/>
        </p:nvGrpSpPr>
        <p:grpSpPr>
          <a:xfrm>
            <a:off x="529827" y="1507413"/>
            <a:ext cx="10014712" cy="1362745"/>
            <a:chOff x="640331" y="1329515"/>
            <a:chExt cx="7985509" cy="1362745"/>
          </a:xfrm>
        </p:grpSpPr>
        <p:sp>
          <p:nvSpPr>
            <p:cNvPr id="18" name="TextBox 17">
              <a:extLst>
                <a:ext uri="{FF2B5EF4-FFF2-40B4-BE49-F238E27FC236}">
                  <a16:creationId xmlns:a16="http://schemas.microsoft.com/office/drawing/2014/main" id="{69F3EF3C-69F9-69BD-EECC-8AD6AE758D24}"/>
                </a:ext>
              </a:extLst>
            </p:cNvPr>
            <p:cNvSpPr txBox="1"/>
            <p:nvPr/>
          </p:nvSpPr>
          <p:spPr>
            <a:xfrm>
              <a:off x="640331" y="1329515"/>
              <a:ext cx="7985509" cy="1362745"/>
            </a:xfrm>
            <a:prstGeom prst="rect">
              <a:avLst/>
            </a:prstGeom>
            <a:noFill/>
          </p:spPr>
          <p:txBody>
            <a:bodyPr wrap="square">
              <a:spAutoFit/>
            </a:bodyPr>
            <a:lstStyle/>
            <a:p>
              <a:pPr marL="342900" indent="-342900">
                <a:lnSpc>
                  <a:spcPct val="150000"/>
                </a:lnSpc>
                <a:buSzPct val="100000"/>
                <a:buFont typeface="Arial" panose="020B0604020202020204" pitchFamily="34" charset="0"/>
                <a:buChar char="•"/>
              </a:pPr>
              <a:r>
                <a:rPr lang="en-US" altLang="ko-KR" sz="2400" dirty="0" err="1">
                  <a:latin typeface="Seravek" panose="020B0503040000020004" pitchFamily="34" charset="0"/>
                </a:rPr>
                <a:t>AVDiffuSS</a:t>
              </a:r>
              <a:r>
                <a:rPr lang="en-US" altLang="ko-KR" sz="2400" dirty="0">
                  <a:latin typeface="Seravek" panose="020B0503040000020004" pitchFamily="34" charset="0"/>
                </a:rPr>
                <a:t> benefits both from diffusion model and visual information</a:t>
              </a:r>
            </a:p>
            <a:p>
              <a:pPr marL="800100" lvl="1" indent="-342900">
                <a:lnSpc>
                  <a:spcPct val="120000"/>
                </a:lnSpc>
                <a:buSzPct val="100000"/>
                <a:buFont typeface="시스템 서체 일반체"/>
                <a:buChar char="-"/>
              </a:pPr>
              <a:r>
                <a:rPr lang="en-US" altLang="ko-KR" sz="2000" dirty="0">
                  <a:latin typeface="Seravek" panose="020B0503040000020004" pitchFamily="34" charset="0"/>
                </a:rPr>
                <a:t>Higher </a:t>
              </a:r>
              <a:r>
                <a:rPr lang="en-US" altLang="ko-KR" sz="2000" b="1" dirty="0">
                  <a:latin typeface="Seravek" panose="020B0503040000020004" pitchFamily="34" charset="0"/>
                </a:rPr>
                <a:t>PESQ</a:t>
              </a:r>
              <a:r>
                <a:rPr lang="en-US" altLang="ko-KR" sz="2000" dirty="0">
                  <a:latin typeface="Seravek" panose="020B0503040000020004" pitchFamily="34" charset="0"/>
                </a:rPr>
                <a:t> for </a:t>
              </a:r>
              <a:r>
                <a:rPr lang="en-US" altLang="ko-KR" sz="2000" b="1" dirty="0">
                  <a:latin typeface="Seravek" panose="020B0503040000020004" pitchFamily="34" charset="0"/>
                </a:rPr>
                <a:t>diffusion-based</a:t>
              </a:r>
              <a:r>
                <a:rPr lang="en-US" altLang="ko-KR" sz="2000" dirty="0">
                  <a:latin typeface="Seravek" panose="020B0503040000020004" pitchFamily="34" charset="0"/>
                </a:rPr>
                <a:t> approaches</a:t>
              </a:r>
            </a:p>
            <a:p>
              <a:pPr marL="800100" lvl="1" indent="-342900">
                <a:lnSpc>
                  <a:spcPct val="120000"/>
                </a:lnSpc>
                <a:buSzPct val="100000"/>
                <a:buFont typeface="시스템 서체 일반체"/>
                <a:buChar char="-"/>
              </a:pPr>
              <a:r>
                <a:rPr lang="en-US" altLang="ko-KR" sz="2000" dirty="0">
                  <a:latin typeface="Seravek" panose="020B0503040000020004" pitchFamily="34" charset="0"/>
                </a:rPr>
                <a:t>Higher ESTOI and SI-SDR for </a:t>
              </a:r>
              <a:r>
                <a:rPr lang="en-US" altLang="ko-KR" sz="2000" b="1" dirty="0">
                  <a:latin typeface="Seravek" panose="020B0503040000020004" pitchFamily="34" charset="0"/>
                </a:rPr>
                <a:t>audio-visual</a:t>
              </a:r>
              <a:r>
                <a:rPr lang="en-US" altLang="ko-KR" sz="2000" dirty="0">
                  <a:latin typeface="Seravek" panose="020B0503040000020004" pitchFamily="34" charset="0"/>
                </a:rPr>
                <a:t> models </a:t>
              </a:r>
            </a:p>
          </p:txBody>
        </p:sp>
        <p:sp>
          <p:nvSpPr>
            <p:cNvPr id="19" name="직사각형 18">
              <a:extLst>
                <a:ext uri="{FF2B5EF4-FFF2-40B4-BE49-F238E27FC236}">
                  <a16:creationId xmlns:a16="http://schemas.microsoft.com/office/drawing/2014/main" id="{42FD020B-5620-9A74-9806-6F3FA03E0A92}"/>
                </a:ext>
              </a:extLst>
            </p:cNvPr>
            <p:cNvSpPr>
              <a:spLocks noChangeAspect="1"/>
            </p:cNvSpPr>
            <p:nvPr/>
          </p:nvSpPr>
          <p:spPr>
            <a:xfrm>
              <a:off x="5285668" y="1977810"/>
              <a:ext cx="272439" cy="28296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20" name="직사각형 19">
              <a:extLst>
                <a:ext uri="{FF2B5EF4-FFF2-40B4-BE49-F238E27FC236}">
                  <a16:creationId xmlns:a16="http://schemas.microsoft.com/office/drawing/2014/main" id="{63E42424-21B2-6527-CD59-DD323447B1FF}"/>
                </a:ext>
              </a:extLst>
            </p:cNvPr>
            <p:cNvSpPr>
              <a:spLocks noChangeAspect="1"/>
            </p:cNvSpPr>
            <p:nvPr/>
          </p:nvSpPr>
          <p:spPr>
            <a:xfrm>
              <a:off x="5580759" y="1979727"/>
              <a:ext cx="272439" cy="2829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1" name="직사각형 20">
              <a:extLst>
                <a:ext uri="{FF2B5EF4-FFF2-40B4-BE49-F238E27FC236}">
                  <a16:creationId xmlns:a16="http://schemas.microsoft.com/office/drawing/2014/main" id="{B94DACBB-90D5-A7B1-6862-955A9E5358DA}"/>
                </a:ext>
              </a:extLst>
            </p:cNvPr>
            <p:cNvSpPr>
              <a:spLocks noChangeAspect="1"/>
            </p:cNvSpPr>
            <p:nvPr/>
          </p:nvSpPr>
          <p:spPr>
            <a:xfrm>
              <a:off x="5719526" y="2340376"/>
              <a:ext cx="272439" cy="28296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22" name="직사각형 21">
              <a:extLst>
                <a:ext uri="{FF2B5EF4-FFF2-40B4-BE49-F238E27FC236}">
                  <a16:creationId xmlns:a16="http://schemas.microsoft.com/office/drawing/2014/main" id="{4DC81946-1AB3-8C8F-1FFF-031F73839A1A}"/>
                </a:ext>
              </a:extLst>
            </p:cNvPr>
            <p:cNvSpPr>
              <a:spLocks noChangeAspect="1"/>
            </p:cNvSpPr>
            <p:nvPr/>
          </p:nvSpPr>
          <p:spPr>
            <a:xfrm>
              <a:off x="6017329" y="2338756"/>
              <a:ext cx="272439" cy="2829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sp>
        <p:nvSpPr>
          <p:cNvPr id="2" name="슬라이드 번호 개체 틀 1">
            <a:extLst>
              <a:ext uri="{FF2B5EF4-FFF2-40B4-BE49-F238E27FC236}">
                <a16:creationId xmlns:a16="http://schemas.microsoft.com/office/drawing/2014/main" id="{6B36667D-E5DF-04BF-9294-F45718A6052C}"/>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19</a:t>
            </a:fld>
            <a:endParaRPr kumimoji="1" lang="ko-KR" altLang="en-US"/>
          </a:p>
        </p:txBody>
      </p:sp>
      <p:grpSp>
        <p:nvGrpSpPr>
          <p:cNvPr id="16" name="그룹 15">
            <a:extLst>
              <a:ext uri="{FF2B5EF4-FFF2-40B4-BE49-F238E27FC236}">
                <a16:creationId xmlns:a16="http://schemas.microsoft.com/office/drawing/2014/main" id="{048AD094-F7A7-2967-511A-C772D631C7EF}"/>
              </a:ext>
            </a:extLst>
          </p:cNvPr>
          <p:cNvGrpSpPr/>
          <p:nvPr/>
        </p:nvGrpSpPr>
        <p:grpSpPr>
          <a:xfrm>
            <a:off x="9671306" y="320021"/>
            <a:ext cx="1447799" cy="369332"/>
            <a:chOff x="3991488" y="2108200"/>
            <a:chExt cx="1447799" cy="369332"/>
          </a:xfrm>
        </p:grpSpPr>
        <p:sp>
          <p:nvSpPr>
            <p:cNvPr id="17" name="TextBox 16">
              <a:extLst>
                <a:ext uri="{FF2B5EF4-FFF2-40B4-BE49-F238E27FC236}">
                  <a16:creationId xmlns:a16="http://schemas.microsoft.com/office/drawing/2014/main" id="{41760745-645A-D9D0-7822-E79AE6188386}"/>
                </a:ext>
              </a:extLst>
            </p:cNvPr>
            <p:cNvSpPr txBox="1"/>
            <p:nvPr/>
          </p:nvSpPr>
          <p:spPr>
            <a:xfrm>
              <a:off x="4372487" y="2108200"/>
              <a:ext cx="1066800" cy="369332"/>
            </a:xfrm>
            <a:prstGeom prst="rect">
              <a:avLst/>
            </a:prstGeom>
            <a:noFill/>
          </p:spPr>
          <p:txBody>
            <a:bodyPr wrap="square" rtlCol="0">
              <a:spAutoFit/>
            </a:bodyPr>
            <a:lstStyle/>
            <a:p>
              <a:r>
                <a:rPr kumimoji="1" lang="en-US" altLang="ko-KR" dirty="0" err="1">
                  <a:latin typeface="Seravek" panose="020B0503040000020004" pitchFamily="34" charset="0"/>
                </a:rPr>
                <a:t>DiffSep</a:t>
              </a:r>
              <a:endParaRPr kumimoji="1" lang="ko-KR" altLang="en-US" dirty="0">
                <a:latin typeface="Seravek" panose="020B0503040000020004" pitchFamily="34" charset="0"/>
              </a:endParaRPr>
            </a:p>
          </p:txBody>
        </p:sp>
        <p:sp>
          <p:nvSpPr>
            <p:cNvPr id="25" name="직사각형 24">
              <a:extLst>
                <a:ext uri="{FF2B5EF4-FFF2-40B4-BE49-F238E27FC236}">
                  <a16:creationId xmlns:a16="http://schemas.microsoft.com/office/drawing/2014/main" id="{74CB3B41-6A9B-F4EB-7EB0-0D07CEE9A1D0}"/>
                </a:ext>
              </a:extLst>
            </p:cNvPr>
            <p:cNvSpPr/>
            <p:nvPr/>
          </p:nvSpPr>
          <p:spPr>
            <a:xfrm>
              <a:off x="3991488" y="2108200"/>
              <a:ext cx="355600" cy="36933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latin typeface="Seravek" panose="020B0503040000020004" pitchFamily="34" charset="0"/>
              </a:endParaRPr>
            </a:p>
          </p:txBody>
        </p:sp>
      </p:grpSp>
      <p:grpSp>
        <p:nvGrpSpPr>
          <p:cNvPr id="26" name="그룹 25">
            <a:extLst>
              <a:ext uri="{FF2B5EF4-FFF2-40B4-BE49-F238E27FC236}">
                <a16:creationId xmlns:a16="http://schemas.microsoft.com/office/drawing/2014/main" id="{F83ABF85-481D-ED87-2F2C-475D5290048E}"/>
              </a:ext>
            </a:extLst>
          </p:cNvPr>
          <p:cNvGrpSpPr/>
          <p:nvPr/>
        </p:nvGrpSpPr>
        <p:grpSpPr>
          <a:xfrm>
            <a:off x="9668389" y="808157"/>
            <a:ext cx="1798946" cy="370364"/>
            <a:chOff x="5576238" y="2108200"/>
            <a:chExt cx="1798946" cy="370364"/>
          </a:xfrm>
        </p:grpSpPr>
        <p:sp>
          <p:nvSpPr>
            <p:cNvPr id="27" name="직사각형 26">
              <a:extLst>
                <a:ext uri="{FF2B5EF4-FFF2-40B4-BE49-F238E27FC236}">
                  <a16:creationId xmlns:a16="http://schemas.microsoft.com/office/drawing/2014/main" id="{C7D52D57-3334-B488-2C16-87676BA276CE}"/>
                </a:ext>
              </a:extLst>
            </p:cNvPr>
            <p:cNvSpPr/>
            <p:nvPr/>
          </p:nvSpPr>
          <p:spPr>
            <a:xfrm>
              <a:off x="5576238" y="2109232"/>
              <a:ext cx="355600" cy="3693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Seravek" panose="020B0503040000020004" pitchFamily="34" charset="0"/>
              </a:endParaRPr>
            </a:p>
          </p:txBody>
        </p:sp>
        <p:sp>
          <p:nvSpPr>
            <p:cNvPr id="28" name="TextBox 27">
              <a:extLst>
                <a:ext uri="{FF2B5EF4-FFF2-40B4-BE49-F238E27FC236}">
                  <a16:creationId xmlns:a16="http://schemas.microsoft.com/office/drawing/2014/main" id="{F2E890C9-4715-902B-F890-E71A07858C9C}"/>
                </a:ext>
              </a:extLst>
            </p:cNvPr>
            <p:cNvSpPr txBox="1"/>
            <p:nvPr/>
          </p:nvSpPr>
          <p:spPr>
            <a:xfrm>
              <a:off x="5957237" y="2108200"/>
              <a:ext cx="1417947" cy="369332"/>
            </a:xfrm>
            <a:prstGeom prst="rect">
              <a:avLst/>
            </a:prstGeom>
            <a:noFill/>
          </p:spPr>
          <p:txBody>
            <a:bodyPr wrap="square" rtlCol="0">
              <a:spAutoFit/>
            </a:bodyPr>
            <a:lstStyle/>
            <a:p>
              <a:r>
                <a:rPr kumimoji="1" lang="en-US" altLang="ko-KR" dirty="0" err="1">
                  <a:latin typeface="Seravek" panose="020B0503040000020004" pitchFamily="34" charset="0"/>
                </a:rPr>
                <a:t>VisualVoice</a:t>
              </a:r>
              <a:endParaRPr kumimoji="1" lang="ko-KR" altLang="en-US" dirty="0">
                <a:latin typeface="Seravek" panose="020B0503040000020004" pitchFamily="34" charset="0"/>
              </a:endParaRPr>
            </a:p>
          </p:txBody>
        </p:sp>
      </p:grpSp>
      <p:grpSp>
        <p:nvGrpSpPr>
          <p:cNvPr id="29" name="그룹 28">
            <a:extLst>
              <a:ext uri="{FF2B5EF4-FFF2-40B4-BE49-F238E27FC236}">
                <a16:creationId xmlns:a16="http://schemas.microsoft.com/office/drawing/2014/main" id="{C02DDA43-D528-F5B5-DD28-906F465F0C95}"/>
              </a:ext>
            </a:extLst>
          </p:cNvPr>
          <p:cNvGrpSpPr/>
          <p:nvPr/>
        </p:nvGrpSpPr>
        <p:grpSpPr>
          <a:xfrm>
            <a:off x="9671138" y="1296293"/>
            <a:ext cx="2371733" cy="369332"/>
            <a:chOff x="7397836" y="2108200"/>
            <a:chExt cx="2371733" cy="369332"/>
          </a:xfrm>
        </p:grpSpPr>
        <p:sp>
          <p:nvSpPr>
            <p:cNvPr id="30" name="직사각형 29">
              <a:extLst>
                <a:ext uri="{FF2B5EF4-FFF2-40B4-BE49-F238E27FC236}">
                  <a16:creationId xmlns:a16="http://schemas.microsoft.com/office/drawing/2014/main" id="{4281643F-3930-47B0-CAEF-99F9AB936B44}"/>
                </a:ext>
              </a:extLst>
            </p:cNvPr>
            <p:cNvSpPr/>
            <p:nvPr/>
          </p:nvSpPr>
          <p:spPr>
            <a:xfrm>
              <a:off x="7397836" y="2108200"/>
              <a:ext cx="355600" cy="36933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latin typeface="Seravek" panose="020B0503040000020004" pitchFamily="34" charset="0"/>
              </a:endParaRPr>
            </a:p>
          </p:txBody>
        </p:sp>
        <p:sp>
          <p:nvSpPr>
            <p:cNvPr id="31" name="TextBox 30">
              <a:extLst>
                <a:ext uri="{FF2B5EF4-FFF2-40B4-BE49-F238E27FC236}">
                  <a16:creationId xmlns:a16="http://schemas.microsoft.com/office/drawing/2014/main" id="{2C5BFB7F-8D04-21C6-9A83-F3747AB95CF5}"/>
                </a:ext>
              </a:extLst>
            </p:cNvPr>
            <p:cNvSpPr txBox="1"/>
            <p:nvPr/>
          </p:nvSpPr>
          <p:spPr>
            <a:xfrm>
              <a:off x="7776087" y="2108200"/>
              <a:ext cx="1993482" cy="369332"/>
            </a:xfrm>
            <a:prstGeom prst="rect">
              <a:avLst/>
            </a:prstGeom>
            <a:noFill/>
          </p:spPr>
          <p:txBody>
            <a:bodyPr wrap="square" rtlCol="0">
              <a:spAutoFit/>
            </a:bodyPr>
            <a:lstStyle/>
            <a:p>
              <a:r>
                <a:rPr kumimoji="1" lang="en-US" altLang="ko-KR" b="1" dirty="0" err="1">
                  <a:latin typeface="Seravek" panose="020B0503040000020004" pitchFamily="34" charset="0"/>
                </a:rPr>
                <a:t>AVDiffuSS</a:t>
              </a:r>
              <a:r>
                <a:rPr kumimoji="1" lang="en-US" altLang="ko-KR" b="1" dirty="0">
                  <a:latin typeface="Seravek" panose="020B0503040000020004" pitchFamily="34" charset="0"/>
                </a:rPr>
                <a:t> (Ours)</a:t>
              </a:r>
              <a:endParaRPr kumimoji="1" lang="ko-KR" altLang="en-US" b="1" dirty="0">
                <a:latin typeface="Seravek" panose="020B0503040000020004" pitchFamily="34" charset="0"/>
              </a:endParaRPr>
            </a:p>
          </p:txBody>
        </p:sp>
      </p:grpSp>
      <p:sp>
        <p:nvSpPr>
          <p:cNvPr id="7" name="TextBox 6">
            <a:extLst>
              <a:ext uri="{FF2B5EF4-FFF2-40B4-BE49-F238E27FC236}">
                <a16:creationId xmlns:a16="http://schemas.microsoft.com/office/drawing/2014/main" id="{D7756211-5ED4-F3C3-00E4-2EFA50A01B40}"/>
              </a:ext>
            </a:extLst>
          </p:cNvPr>
          <p:cNvSpPr txBox="1"/>
          <p:nvPr/>
        </p:nvSpPr>
        <p:spPr>
          <a:xfrm>
            <a:off x="8095785" y="6300501"/>
            <a:ext cx="691376" cy="276999"/>
          </a:xfrm>
          <a:prstGeom prst="rect">
            <a:avLst/>
          </a:prstGeom>
          <a:noFill/>
        </p:spPr>
        <p:txBody>
          <a:bodyPr wrap="square" rtlCol="0">
            <a:spAutoFit/>
          </a:bodyPr>
          <a:lstStyle/>
          <a:p>
            <a:pPr algn="ctr"/>
            <a:r>
              <a:rPr kumimoji="1" lang="en-US" altLang="ko-KR" sz="1200" dirty="0">
                <a:solidFill>
                  <a:schemeClr val="tx1">
                    <a:lumMod val="50000"/>
                    <a:lumOff val="50000"/>
                  </a:schemeClr>
                </a:solidFill>
              </a:rPr>
              <a:t>(dB)</a:t>
            </a:r>
            <a:endParaRPr kumimoji="1" lang="ko-KR" altLang="en-US" sz="1200" dirty="0">
              <a:solidFill>
                <a:schemeClr val="tx1">
                  <a:lumMod val="50000"/>
                  <a:lumOff val="50000"/>
                </a:schemeClr>
              </a:solidFill>
            </a:endParaRPr>
          </a:p>
        </p:txBody>
      </p:sp>
    </p:spTree>
    <p:extLst>
      <p:ext uri="{BB962C8B-B14F-4D97-AF65-F5344CB8AC3E}">
        <p14:creationId xmlns:p14="http://schemas.microsoft.com/office/powerpoint/2010/main" val="3679994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12E51E5-251A-FAFE-8435-FE8388AE6776}"/>
              </a:ext>
            </a:extLst>
          </p:cNvPr>
          <p:cNvSpPr>
            <a:spLocks noGrp="1"/>
          </p:cNvSpPr>
          <p:nvPr>
            <p:ph type="title"/>
          </p:nvPr>
        </p:nvSpPr>
        <p:spPr/>
        <p:txBody>
          <a:bodyPr/>
          <a:lstStyle/>
          <a:p>
            <a:r>
              <a:rPr kumimoji="1" lang="en-US" altLang="ko-KR" b="1" dirty="0" err="1">
                <a:latin typeface="Seravek" panose="020B0503040000020004" pitchFamily="34" charset="0"/>
              </a:rPr>
              <a:t>AVDiffuSS</a:t>
            </a:r>
            <a:r>
              <a:rPr kumimoji="1" lang="en-US" altLang="ko-KR" b="1" dirty="0">
                <a:latin typeface="Seravek" panose="020B0503040000020004" pitchFamily="34" charset="0"/>
              </a:rPr>
              <a:t> Overview</a:t>
            </a:r>
            <a:endParaRPr kumimoji="1" lang="ko-KR" altLang="en-US" b="1" dirty="0">
              <a:latin typeface="Seravek" panose="020B0503040000020004" pitchFamily="34" charset="0"/>
            </a:endParaRPr>
          </a:p>
        </p:txBody>
      </p:sp>
      <p:sp>
        <p:nvSpPr>
          <p:cNvPr id="4" name="슬라이드 번호 개체 틀 3">
            <a:extLst>
              <a:ext uri="{FF2B5EF4-FFF2-40B4-BE49-F238E27FC236}">
                <a16:creationId xmlns:a16="http://schemas.microsoft.com/office/drawing/2014/main" id="{1818A4F3-964A-36C1-7BA4-2B69F17A93DD}"/>
              </a:ext>
            </a:extLst>
          </p:cNvPr>
          <p:cNvSpPr>
            <a:spLocks noGrp="1"/>
          </p:cNvSpPr>
          <p:nvPr>
            <p:ph type="sldNum" sz="quarter" idx="12"/>
          </p:nvPr>
        </p:nvSpPr>
        <p:spPr>
          <a:xfrm>
            <a:off x="9201331" y="6356350"/>
            <a:ext cx="2743200" cy="365125"/>
          </a:xfrm>
        </p:spPr>
        <p:txBody>
          <a:bodyPr/>
          <a:lstStyle/>
          <a:p>
            <a:fld id="{FBF4C6F4-7093-304A-84FE-1263CF24B2BC}" type="slidenum">
              <a:rPr kumimoji="1" lang="ko-KR" altLang="en-US" smtClean="0"/>
              <a:t>2</a:t>
            </a:fld>
            <a:endParaRPr kumimoji="1" lang="ko-KR" altLang="en-US"/>
          </a:p>
        </p:txBody>
      </p:sp>
      <p:sp>
        <p:nvSpPr>
          <p:cNvPr id="6" name="내용 개체 틀 5">
            <a:extLst>
              <a:ext uri="{FF2B5EF4-FFF2-40B4-BE49-F238E27FC236}">
                <a16:creationId xmlns:a16="http://schemas.microsoft.com/office/drawing/2014/main" id="{FAB25BE2-E290-2ADF-4107-65201D84C1A5}"/>
              </a:ext>
            </a:extLst>
          </p:cNvPr>
          <p:cNvSpPr>
            <a:spLocks noGrp="1"/>
          </p:cNvSpPr>
          <p:nvPr>
            <p:ph idx="1"/>
          </p:nvPr>
        </p:nvSpPr>
        <p:spPr/>
        <p:txBody>
          <a:bodyPr/>
          <a:lstStyle/>
          <a:p>
            <a:r>
              <a:rPr lang="en-US" altLang="ko-KR" b="1" dirty="0">
                <a:latin typeface="Seravek" panose="020B0503040000020004" pitchFamily="34" charset="0"/>
              </a:rPr>
              <a:t>A</a:t>
            </a:r>
            <a:r>
              <a:rPr lang="en-US" altLang="ko-KR" dirty="0">
                <a:latin typeface="Seravek" panose="020B0503040000020004" pitchFamily="34" charset="0"/>
              </a:rPr>
              <a:t>udio-</a:t>
            </a:r>
            <a:r>
              <a:rPr lang="en-US" altLang="ko-KR" b="1" dirty="0">
                <a:latin typeface="Seravek" panose="020B0503040000020004" pitchFamily="34" charset="0"/>
              </a:rPr>
              <a:t>V</a:t>
            </a:r>
            <a:r>
              <a:rPr lang="en-US" altLang="ko-KR" dirty="0">
                <a:latin typeface="Seravek" panose="020B0503040000020004" pitchFamily="34" charset="0"/>
              </a:rPr>
              <a:t>isual </a:t>
            </a:r>
            <a:r>
              <a:rPr lang="en-US" altLang="ko-KR" b="1" dirty="0">
                <a:latin typeface="Seravek" panose="020B0503040000020004" pitchFamily="34" charset="0"/>
              </a:rPr>
              <a:t>S</a:t>
            </a:r>
            <a:r>
              <a:rPr lang="en-US" altLang="ko-KR" dirty="0">
                <a:latin typeface="Seravek" panose="020B0503040000020004" pitchFamily="34" charset="0"/>
              </a:rPr>
              <a:t>peech </a:t>
            </a:r>
            <a:r>
              <a:rPr lang="en-US" altLang="ko-KR" b="1" dirty="0">
                <a:latin typeface="Seravek" panose="020B0503040000020004" pitchFamily="34" charset="0"/>
              </a:rPr>
              <a:t>S</a:t>
            </a:r>
            <a:r>
              <a:rPr lang="en-US" altLang="ko-KR" dirty="0">
                <a:latin typeface="Seravek" panose="020B0503040000020004" pitchFamily="34" charset="0"/>
              </a:rPr>
              <a:t>eparation</a:t>
            </a:r>
            <a:endParaRPr lang="ko-KR" altLang="en-US" dirty="0">
              <a:latin typeface="Seravek" panose="020B0503040000020004" pitchFamily="34" charset="0"/>
            </a:endParaRPr>
          </a:p>
        </p:txBody>
      </p:sp>
      <p:sp>
        <p:nvSpPr>
          <p:cNvPr id="13" name="타원 12">
            <a:extLst>
              <a:ext uri="{FF2B5EF4-FFF2-40B4-BE49-F238E27FC236}">
                <a16:creationId xmlns:a16="http://schemas.microsoft.com/office/drawing/2014/main" id="{919C6CA9-632F-4468-5CD3-5D753AF596DA}"/>
              </a:ext>
            </a:extLst>
          </p:cNvPr>
          <p:cNvSpPr/>
          <p:nvPr/>
        </p:nvSpPr>
        <p:spPr>
          <a:xfrm>
            <a:off x="7973533" y="1690688"/>
            <a:ext cx="1711690" cy="820527"/>
          </a:xfrm>
          <a:prstGeom prst="ellipse">
            <a:avLst/>
          </a:prstGeom>
          <a:solidFill>
            <a:srgbClr val="F5EBD7"/>
          </a:solid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sz="2000" dirty="0">
                <a:solidFill>
                  <a:schemeClr val="tx1"/>
                </a:solidFill>
                <a:latin typeface="Seravek" panose="020B0503040000020004" pitchFamily="34" charset="0"/>
              </a:rPr>
              <a:t>speaker’s face</a:t>
            </a:r>
          </a:p>
        </p:txBody>
      </p:sp>
      <p:sp>
        <p:nvSpPr>
          <p:cNvPr id="14" name="타원 13">
            <a:extLst>
              <a:ext uri="{FF2B5EF4-FFF2-40B4-BE49-F238E27FC236}">
                <a16:creationId xmlns:a16="http://schemas.microsoft.com/office/drawing/2014/main" id="{D807DD20-391B-B098-8853-2533B80D4E78}"/>
              </a:ext>
            </a:extLst>
          </p:cNvPr>
          <p:cNvSpPr/>
          <p:nvPr/>
        </p:nvSpPr>
        <p:spPr>
          <a:xfrm>
            <a:off x="6386987" y="1710008"/>
            <a:ext cx="1463040" cy="820527"/>
          </a:xfrm>
          <a:prstGeom prst="ellipse">
            <a:avLst/>
          </a:prstGeom>
          <a:solidFill>
            <a:schemeClr val="accent1">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sz="2000" dirty="0">
                <a:solidFill>
                  <a:schemeClr val="tx1"/>
                </a:solidFill>
                <a:latin typeface="Seravek" panose="020B0503040000020004" pitchFamily="34" charset="0"/>
              </a:rPr>
              <a:t>speech</a:t>
            </a:r>
          </a:p>
        </p:txBody>
      </p:sp>
      <p:sp>
        <p:nvSpPr>
          <p:cNvPr id="15" name="타원 14">
            <a:extLst>
              <a:ext uri="{FF2B5EF4-FFF2-40B4-BE49-F238E27FC236}">
                <a16:creationId xmlns:a16="http://schemas.microsoft.com/office/drawing/2014/main" id="{6B5C5293-96DA-D867-52D3-A8FDA3C27C26}"/>
              </a:ext>
            </a:extLst>
          </p:cNvPr>
          <p:cNvSpPr/>
          <p:nvPr/>
        </p:nvSpPr>
        <p:spPr>
          <a:xfrm>
            <a:off x="9808729" y="1690599"/>
            <a:ext cx="2092690" cy="820527"/>
          </a:xfrm>
          <a:prstGeom prst="ellipse">
            <a:avLst/>
          </a:prstGeom>
          <a:solidFill>
            <a:srgbClr val="F5EBD7"/>
          </a:solid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sz="2000" dirty="0">
                <a:solidFill>
                  <a:schemeClr val="tx1"/>
                </a:solidFill>
                <a:latin typeface="Seravek" panose="020B0503040000020004" pitchFamily="34" charset="0"/>
              </a:rPr>
              <a:t>lip movements</a:t>
            </a:r>
          </a:p>
        </p:txBody>
      </p:sp>
      <p:grpSp>
        <p:nvGrpSpPr>
          <p:cNvPr id="3" name="그룹 2">
            <a:extLst>
              <a:ext uri="{FF2B5EF4-FFF2-40B4-BE49-F238E27FC236}">
                <a16:creationId xmlns:a16="http://schemas.microsoft.com/office/drawing/2014/main" id="{CB24CCD7-3217-7A59-B0E8-AE1D0DD5EFEF}"/>
              </a:ext>
            </a:extLst>
          </p:cNvPr>
          <p:cNvGrpSpPr/>
          <p:nvPr/>
        </p:nvGrpSpPr>
        <p:grpSpPr>
          <a:xfrm>
            <a:off x="9058027" y="2749898"/>
            <a:ext cx="1484792" cy="1278249"/>
            <a:chOff x="4225454" y="4977795"/>
            <a:chExt cx="1554823" cy="1290824"/>
          </a:xfrm>
        </p:grpSpPr>
        <p:pic>
          <p:nvPicPr>
            <p:cNvPr id="5" name="그림 4">
              <a:extLst>
                <a:ext uri="{FF2B5EF4-FFF2-40B4-BE49-F238E27FC236}">
                  <a16:creationId xmlns:a16="http://schemas.microsoft.com/office/drawing/2014/main" id="{3AED7B86-E6D6-331F-6BAD-A731A2E95C22}"/>
                </a:ext>
              </a:extLst>
            </p:cNvPr>
            <p:cNvPicPr>
              <a:picLocks noChangeAspect="1"/>
            </p:cNvPicPr>
            <p:nvPr/>
          </p:nvPicPr>
          <p:blipFill>
            <a:blip r:embed="rId3"/>
            <a:stretch>
              <a:fillRect/>
            </a:stretch>
          </p:blipFill>
          <p:spPr>
            <a:xfrm>
              <a:off x="4614466" y="4977795"/>
              <a:ext cx="1165811" cy="1165811"/>
            </a:xfrm>
            <a:prstGeom prst="rect">
              <a:avLst/>
            </a:prstGeom>
          </p:spPr>
        </p:pic>
        <p:pic>
          <p:nvPicPr>
            <p:cNvPr id="7" name="그림 6">
              <a:extLst>
                <a:ext uri="{FF2B5EF4-FFF2-40B4-BE49-F238E27FC236}">
                  <a16:creationId xmlns:a16="http://schemas.microsoft.com/office/drawing/2014/main" id="{301AAFA5-805A-B646-55CC-5317681D0724}"/>
                </a:ext>
              </a:extLst>
            </p:cNvPr>
            <p:cNvPicPr>
              <a:picLocks noChangeAspect="1"/>
            </p:cNvPicPr>
            <p:nvPr/>
          </p:nvPicPr>
          <p:blipFill>
            <a:blip r:embed="rId4"/>
            <a:stretch>
              <a:fillRect/>
            </a:stretch>
          </p:blipFill>
          <p:spPr>
            <a:xfrm>
              <a:off x="4419960" y="5040923"/>
              <a:ext cx="1165811" cy="1165811"/>
            </a:xfrm>
            <a:prstGeom prst="rect">
              <a:avLst/>
            </a:prstGeom>
          </p:spPr>
        </p:pic>
        <p:pic>
          <p:nvPicPr>
            <p:cNvPr id="8" name="그림 7">
              <a:extLst>
                <a:ext uri="{FF2B5EF4-FFF2-40B4-BE49-F238E27FC236}">
                  <a16:creationId xmlns:a16="http://schemas.microsoft.com/office/drawing/2014/main" id="{5528CA2C-70CF-6C60-D253-AD012F740763}"/>
                </a:ext>
              </a:extLst>
            </p:cNvPr>
            <p:cNvPicPr>
              <a:picLocks noChangeAspect="1"/>
            </p:cNvPicPr>
            <p:nvPr/>
          </p:nvPicPr>
          <p:blipFill>
            <a:blip r:embed="rId5"/>
            <a:stretch>
              <a:fillRect/>
            </a:stretch>
          </p:blipFill>
          <p:spPr>
            <a:xfrm>
              <a:off x="4225454" y="5102808"/>
              <a:ext cx="1165811" cy="1165811"/>
            </a:xfrm>
            <a:prstGeom prst="rect">
              <a:avLst/>
            </a:prstGeom>
          </p:spPr>
        </p:pic>
      </p:grpSp>
    </p:spTree>
    <p:extLst>
      <p:ext uri="{BB962C8B-B14F-4D97-AF65-F5344CB8AC3E}">
        <p14:creationId xmlns:p14="http://schemas.microsoft.com/office/powerpoint/2010/main" val="2700374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E6279A6-B866-3B2F-AFD6-0C1CA2320B9F}"/>
              </a:ext>
            </a:extLst>
          </p:cNvPr>
          <p:cNvSpPr txBox="1"/>
          <p:nvPr/>
        </p:nvSpPr>
        <p:spPr>
          <a:xfrm>
            <a:off x="475488" y="495289"/>
            <a:ext cx="10802112"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Results – </a:t>
            </a:r>
            <a:r>
              <a:rPr lang="en" altLang="ko-KR" sz="3200" b="1" dirty="0">
                <a:solidFill>
                  <a:schemeClr val="accent1"/>
                </a:solidFill>
                <a:latin typeface="Seravek" panose="020B0503040000020004" pitchFamily="34" charset="0"/>
                <a:ea typeface="+mj-ea"/>
                <a:cs typeface="+mj-cs"/>
              </a:rPr>
              <a:t>Objective evaluation on LRS3</a:t>
            </a:r>
            <a:endParaRPr lang="en" altLang="ko-KR" sz="3600" b="1" dirty="0">
              <a:solidFill>
                <a:schemeClr val="accent1"/>
              </a:solidFill>
              <a:latin typeface="Seravek" panose="020B0503040000020004" pitchFamily="34" charset="0"/>
              <a:ea typeface="+mj-ea"/>
              <a:cs typeface="+mj-cs"/>
            </a:endParaRPr>
          </a:p>
        </p:txBody>
      </p:sp>
      <p:graphicFrame>
        <p:nvGraphicFramePr>
          <p:cNvPr id="23" name="차트 22">
            <a:extLst>
              <a:ext uri="{FF2B5EF4-FFF2-40B4-BE49-F238E27FC236}">
                <a16:creationId xmlns:a16="http://schemas.microsoft.com/office/drawing/2014/main" id="{2CCF0C08-309D-8849-6E44-CB69E2E9BD0C}"/>
              </a:ext>
            </a:extLst>
          </p:cNvPr>
          <p:cNvGraphicFramePr/>
          <p:nvPr>
            <p:extLst>
              <p:ext uri="{D42A27DB-BD31-4B8C-83A1-F6EECF244321}">
                <p14:modId xmlns:p14="http://schemas.microsoft.com/office/powerpoint/2010/main" val="1939190082"/>
              </p:ext>
            </p:extLst>
          </p:nvPr>
        </p:nvGraphicFramePr>
        <p:xfrm>
          <a:off x="529827" y="2905496"/>
          <a:ext cx="3644844" cy="35291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차트 23">
            <a:extLst>
              <a:ext uri="{FF2B5EF4-FFF2-40B4-BE49-F238E27FC236}">
                <a16:creationId xmlns:a16="http://schemas.microsoft.com/office/drawing/2014/main" id="{245CAD9D-1BFF-1D35-E3D0-0358307D8989}"/>
              </a:ext>
            </a:extLst>
          </p:cNvPr>
          <p:cNvGraphicFramePr/>
          <p:nvPr>
            <p:extLst>
              <p:ext uri="{D42A27DB-BD31-4B8C-83A1-F6EECF244321}">
                <p14:modId xmlns:p14="http://schemas.microsoft.com/office/powerpoint/2010/main" val="2613287352"/>
              </p:ext>
            </p:extLst>
          </p:nvPr>
        </p:nvGraphicFramePr>
        <p:xfrm>
          <a:off x="4372487" y="2903582"/>
          <a:ext cx="3644844" cy="35150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차트 24">
            <a:extLst>
              <a:ext uri="{FF2B5EF4-FFF2-40B4-BE49-F238E27FC236}">
                <a16:creationId xmlns:a16="http://schemas.microsoft.com/office/drawing/2014/main" id="{7517C24D-5E7D-49A6-B0F5-256BF5C50623}"/>
              </a:ext>
            </a:extLst>
          </p:cNvPr>
          <p:cNvGraphicFramePr/>
          <p:nvPr>
            <p:extLst>
              <p:ext uri="{D42A27DB-BD31-4B8C-83A1-F6EECF244321}">
                <p14:modId xmlns:p14="http://schemas.microsoft.com/office/powerpoint/2010/main" val="2188577693"/>
              </p:ext>
            </p:extLst>
          </p:nvPr>
        </p:nvGraphicFramePr>
        <p:xfrm>
          <a:off x="8215147" y="2903581"/>
          <a:ext cx="3644844" cy="3515048"/>
        </p:xfrm>
        <a:graphic>
          <a:graphicData uri="http://schemas.openxmlformats.org/drawingml/2006/chart">
            <c:chart xmlns:c="http://schemas.openxmlformats.org/drawingml/2006/chart" xmlns:r="http://schemas.openxmlformats.org/officeDocument/2006/relationships" r:id="rId5"/>
          </a:graphicData>
        </a:graphic>
      </p:graphicFrame>
      <p:grpSp>
        <p:nvGrpSpPr>
          <p:cNvPr id="26" name="그룹 25">
            <a:extLst>
              <a:ext uri="{FF2B5EF4-FFF2-40B4-BE49-F238E27FC236}">
                <a16:creationId xmlns:a16="http://schemas.microsoft.com/office/drawing/2014/main" id="{8696394F-309A-DDF2-4B43-F514F31A5D5A}"/>
              </a:ext>
            </a:extLst>
          </p:cNvPr>
          <p:cNvGrpSpPr/>
          <p:nvPr/>
        </p:nvGrpSpPr>
        <p:grpSpPr>
          <a:xfrm>
            <a:off x="9671306" y="320021"/>
            <a:ext cx="1447799" cy="369332"/>
            <a:chOff x="3991488" y="2108200"/>
            <a:chExt cx="1447799" cy="369332"/>
          </a:xfrm>
        </p:grpSpPr>
        <p:sp>
          <p:nvSpPr>
            <p:cNvPr id="27" name="TextBox 26">
              <a:extLst>
                <a:ext uri="{FF2B5EF4-FFF2-40B4-BE49-F238E27FC236}">
                  <a16:creationId xmlns:a16="http://schemas.microsoft.com/office/drawing/2014/main" id="{22D93179-EC30-1634-1354-096A0265A16B}"/>
                </a:ext>
              </a:extLst>
            </p:cNvPr>
            <p:cNvSpPr txBox="1"/>
            <p:nvPr/>
          </p:nvSpPr>
          <p:spPr>
            <a:xfrm>
              <a:off x="4372487" y="2108200"/>
              <a:ext cx="1066800" cy="369332"/>
            </a:xfrm>
            <a:prstGeom prst="rect">
              <a:avLst/>
            </a:prstGeom>
            <a:noFill/>
          </p:spPr>
          <p:txBody>
            <a:bodyPr wrap="square" rtlCol="0">
              <a:spAutoFit/>
            </a:bodyPr>
            <a:lstStyle/>
            <a:p>
              <a:r>
                <a:rPr kumimoji="1" lang="en-US" altLang="ko-KR" dirty="0" err="1">
                  <a:latin typeface="Seravek" panose="020B0503040000020004" pitchFamily="34" charset="0"/>
                </a:rPr>
                <a:t>DiffSep</a:t>
              </a:r>
              <a:endParaRPr kumimoji="1" lang="ko-KR" altLang="en-US" dirty="0">
                <a:latin typeface="Seravek" panose="020B0503040000020004" pitchFamily="34" charset="0"/>
              </a:endParaRPr>
            </a:p>
          </p:txBody>
        </p:sp>
        <p:sp>
          <p:nvSpPr>
            <p:cNvPr id="28" name="직사각형 27">
              <a:extLst>
                <a:ext uri="{FF2B5EF4-FFF2-40B4-BE49-F238E27FC236}">
                  <a16:creationId xmlns:a16="http://schemas.microsoft.com/office/drawing/2014/main" id="{50744D9B-F079-B28C-F42B-B37A988E0457}"/>
                </a:ext>
              </a:extLst>
            </p:cNvPr>
            <p:cNvSpPr/>
            <p:nvPr/>
          </p:nvSpPr>
          <p:spPr>
            <a:xfrm>
              <a:off x="3991488" y="2108200"/>
              <a:ext cx="355600" cy="36933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latin typeface="Seravek" panose="020B0503040000020004" pitchFamily="34" charset="0"/>
              </a:endParaRPr>
            </a:p>
          </p:txBody>
        </p:sp>
      </p:grpSp>
      <p:grpSp>
        <p:nvGrpSpPr>
          <p:cNvPr id="29" name="그룹 28">
            <a:extLst>
              <a:ext uri="{FF2B5EF4-FFF2-40B4-BE49-F238E27FC236}">
                <a16:creationId xmlns:a16="http://schemas.microsoft.com/office/drawing/2014/main" id="{BD561320-1631-D878-DF67-857CD443C3DF}"/>
              </a:ext>
            </a:extLst>
          </p:cNvPr>
          <p:cNvGrpSpPr/>
          <p:nvPr/>
        </p:nvGrpSpPr>
        <p:grpSpPr>
          <a:xfrm>
            <a:off x="9668389" y="808157"/>
            <a:ext cx="1798946" cy="370364"/>
            <a:chOff x="5576238" y="2108200"/>
            <a:chExt cx="1798946" cy="370364"/>
          </a:xfrm>
        </p:grpSpPr>
        <p:sp>
          <p:nvSpPr>
            <p:cNvPr id="30" name="직사각형 29">
              <a:extLst>
                <a:ext uri="{FF2B5EF4-FFF2-40B4-BE49-F238E27FC236}">
                  <a16:creationId xmlns:a16="http://schemas.microsoft.com/office/drawing/2014/main" id="{D7127D66-F09E-BF91-6F8E-7979A301AE7A}"/>
                </a:ext>
              </a:extLst>
            </p:cNvPr>
            <p:cNvSpPr/>
            <p:nvPr/>
          </p:nvSpPr>
          <p:spPr>
            <a:xfrm>
              <a:off x="5576238" y="2109232"/>
              <a:ext cx="355600" cy="3693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Seravek" panose="020B0503040000020004" pitchFamily="34" charset="0"/>
              </a:endParaRPr>
            </a:p>
          </p:txBody>
        </p:sp>
        <p:sp>
          <p:nvSpPr>
            <p:cNvPr id="31" name="TextBox 30">
              <a:extLst>
                <a:ext uri="{FF2B5EF4-FFF2-40B4-BE49-F238E27FC236}">
                  <a16:creationId xmlns:a16="http://schemas.microsoft.com/office/drawing/2014/main" id="{B6D7B578-5C94-8763-1A1D-C13F3E603307}"/>
                </a:ext>
              </a:extLst>
            </p:cNvPr>
            <p:cNvSpPr txBox="1"/>
            <p:nvPr/>
          </p:nvSpPr>
          <p:spPr>
            <a:xfrm>
              <a:off x="5957237" y="2108200"/>
              <a:ext cx="1417947" cy="369332"/>
            </a:xfrm>
            <a:prstGeom prst="rect">
              <a:avLst/>
            </a:prstGeom>
            <a:noFill/>
          </p:spPr>
          <p:txBody>
            <a:bodyPr wrap="square" rtlCol="0">
              <a:spAutoFit/>
            </a:bodyPr>
            <a:lstStyle/>
            <a:p>
              <a:r>
                <a:rPr kumimoji="1" lang="en-US" altLang="ko-KR" dirty="0" err="1">
                  <a:latin typeface="Seravek" panose="020B0503040000020004" pitchFamily="34" charset="0"/>
                </a:rPr>
                <a:t>VisualVoice</a:t>
              </a:r>
              <a:endParaRPr kumimoji="1" lang="ko-KR" altLang="en-US" dirty="0">
                <a:latin typeface="Seravek" panose="020B0503040000020004" pitchFamily="34" charset="0"/>
              </a:endParaRPr>
            </a:p>
          </p:txBody>
        </p:sp>
      </p:grpSp>
      <p:grpSp>
        <p:nvGrpSpPr>
          <p:cNvPr id="32" name="그룹 31">
            <a:extLst>
              <a:ext uri="{FF2B5EF4-FFF2-40B4-BE49-F238E27FC236}">
                <a16:creationId xmlns:a16="http://schemas.microsoft.com/office/drawing/2014/main" id="{D458FE75-6A5C-A29C-0454-DF7F4A836093}"/>
              </a:ext>
            </a:extLst>
          </p:cNvPr>
          <p:cNvGrpSpPr/>
          <p:nvPr/>
        </p:nvGrpSpPr>
        <p:grpSpPr>
          <a:xfrm>
            <a:off x="9671138" y="1296293"/>
            <a:ext cx="2371733" cy="369332"/>
            <a:chOff x="7397836" y="2108200"/>
            <a:chExt cx="2371733" cy="369332"/>
          </a:xfrm>
        </p:grpSpPr>
        <p:sp>
          <p:nvSpPr>
            <p:cNvPr id="33" name="직사각형 32">
              <a:extLst>
                <a:ext uri="{FF2B5EF4-FFF2-40B4-BE49-F238E27FC236}">
                  <a16:creationId xmlns:a16="http://schemas.microsoft.com/office/drawing/2014/main" id="{3B53EDC8-A326-7569-9932-0F88FBBD018C}"/>
                </a:ext>
              </a:extLst>
            </p:cNvPr>
            <p:cNvSpPr/>
            <p:nvPr/>
          </p:nvSpPr>
          <p:spPr>
            <a:xfrm>
              <a:off x="7397836" y="2108200"/>
              <a:ext cx="355600" cy="36933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latin typeface="Seravek" panose="020B0503040000020004" pitchFamily="34" charset="0"/>
              </a:endParaRPr>
            </a:p>
          </p:txBody>
        </p:sp>
        <p:sp>
          <p:nvSpPr>
            <p:cNvPr id="34" name="TextBox 33">
              <a:extLst>
                <a:ext uri="{FF2B5EF4-FFF2-40B4-BE49-F238E27FC236}">
                  <a16:creationId xmlns:a16="http://schemas.microsoft.com/office/drawing/2014/main" id="{3162DE82-9416-5334-7B04-62882E85FA08}"/>
                </a:ext>
              </a:extLst>
            </p:cNvPr>
            <p:cNvSpPr txBox="1"/>
            <p:nvPr/>
          </p:nvSpPr>
          <p:spPr>
            <a:xfrm>
              <a:off x="7776087" y="2108200"/>
              <a:ext cx="1993482" cy="369332"/>
            </a:xfrm>
            <a:prstGeom prst="rect">
              <a:avLst/>
            </a:prstGeom>
            <a:noFill/>
          </p:spPr>
          <p:txBody>
            <a:bodyPr wrap="square" rtlCol="0">
              <a:spAutoFit/>
            </a:bodyPr>
            <a:lstStyle/>
            <a:p>
              <a:r>
                <a:rPr kumimoji="1" lang="en-US" altLang="ko-KR" b="1" dirty="0" err="1">
                  <a:latin typeface="Seravek" panose="020B0503040000020004" pitchFamily="34" charset="0"/>
                </a:rPr>
                <a:t>AVDiffuSS</a:t>
              </a:r>
              <a:r>
                <a:rPr kumimoji="1" lang="en-US" altLang="ko-KR" b="1" dirty="0">
                  <a:latin typeface="Seravek" panose="020B0503040000020004" pitchFamily="34" charset="0"/>
                </a:rPr>
                <a:t> (Ours)</a:t>
              </a:r>
              <a:endParaRPr kumimoji="1" lang="ko-KR" altLang="en-US" b="1" dirty="0">
                <a:latin typeface="Seravek" panose="020B0503040000020004" pitchFamily="34" charset="0"/>
              </a:endParaRPr>
            </a:p>
          </p:txBody>
        </p:sp>
      </p:grpSp>
      <p:sp>
        <p:nvSpPr>
          <p:cNvPr id="36" name="TextBox 35">
            <a:extLst>
              <a:ext uri="{FF2B5EF4-FFF2-40B4-BE49-F238E27FC236}">
                <a16:creationId xmlns:a16="http://schemas.microsoft.com/office/drawing/2014/main" id="{3BCCA3C7-2C6E-F82B-8130-8F46FCCC59B7}"/>
              </a:ext>
            </a:extLst>
          </p:cNvPr>
          <p:cNvSpPr txBox="1"/>
          <p:nvPr/>
        </p:nvSpPr>
        <p:spPr>
          <a:xfrm>
            <a:off x="475487" y="1441284"/>
            <a:ext cx="10162033" cy="1261884"/>
          </a:xfrm>
          <a:prstGeom prst="rect">
            <a:avLst/>
          </a:prstGeom>
          <a:noFill/>
        </p:spPr>
        <p:txBody>
          <a:bodyPr wrap="square">
            <a:spAutoFit/>
          </a:bodyPr>
          <a:lstStyle/>
          <a:p>
            <a:pPr marL="342900" indent="-342900">
              <a:lnSpc>
                <a:spcPct val="150000"/>
              </a:lnSpc>
              <a:buSzPct val="100000"/>
              <a:buFont typeface="Arial" panose="020B0604020202020204" pitchFamily="34" charset="0"/>
              <a:buChar char="•"/>
            </a:pPr>
            <a:r>
              <a:rPr lang="en-US" altLang="ko-KR" sz="2400" dirty="0">
                <a:latin typeface="Seravek" panose="020B0503040000020004" pitchFamily="34" charset="0"/>
              </a:rPr>
              <a:t>Robustness of </a:t>
            </a:r>
            <a:r>
              <a:rPr lang="en-US" altLang="ko-KR" sz="2400" dirty="0" err="1">
                <a:latin typeface="Seravek" panose="020B0503040000020004" pitchFamily="34" charset="0"/>
              </a:rPr>
              <a:t>AVDiffuSS</a:t>
            </a:r>
            <a:r>
              <a:rPr lang="en-US" altLang="ko-KR" sz="2400" dirty="0">
                <a:latin typeface="Seravek" panose="020B0503040000020004" pitchFamily="34" charset="0"/>
              </a:rPr>
              <a:t> on a cross-dataset evaluation</a:t>
            </a:r>
          </a:p>
          <a:p>
            <a:pPr marL="800100" lvl="1" indent="-342900">
              <a:buSzPct val="100000"/>
              <a:buFont typeface="시스템 서체 일반체"/>
              <a:buChar char="-"/>
            </a:pPr>
            <a:r>
              <a:rPr lang="en-US" altLang="ko-KR" sz="2000" dirty="0">
                <a:latin typeface="Seravek" panose="020B0503040000020004" pitchFamily="34" charset="0"/>
              </a:rPr>
              <a:t>Every model was trained on VoxCeleb2 and evaluated on LRS3</a:t>
            </a:r>
          </a:p>
          <a:p>
            <a:pPr marL="800100" lvl="1" indent="-342900">
              <a:buSzPct val="100000"/>
              <a:buFont typeface="시스템 서체 일반체"/>
              <a:buChar char="-"/>
            </a:pPr>
            <a:r>
              <a:rPr lang="en-US" altLang="ko-KR" sz="2000" dirty="0" err="1">
                <a:latin typeface="Seravek" panose="020B0503040000020004" pitchFamily="34" charset="0"/>
              </a:rPr>
              <a:t>AVDiffuSS</a:t>
            </a:r>
            <a:r>
              <a:rPr lang="en-US" altLang="ko-KR" sz="2000" dirty="0">
                <a:latin typeface="Seravek" panose="020B0503040000020004" pitchFamily="34" charset="0"/>
              </a:rPr>
              <a:t> shows favorable performance for </a:t>
            </a:r>
            <a:r>
              <a:rPr lang="en-US" altLang="ko-KR" sz="2000" b="1" dirty="0">
                <a:latin typeface="Seravek" panose="020B0503040000020004" pitchFamily="34" charset="0"/>
              </a:rPr>
              <a:t>one-shot speech separation scenario</a:t>
            </a:r>
          </a:p>
        </p:txBody>
      </p:sp>
      <p:sp>
        <p:nvSpPr>
          <p:cNvPr id="37" name="TextBox 36">
            <a:extLst>
              <a:ext uri="{FF2B5EF4-FFF2-40B4-BE49-F238E27FC236}">
                <a16:creationId xmlns:a16="http://schemas.microsoft.com/office/drawing/2014/main" id="{66F9B74D-6822-3220-3158-4C24B2FD2926}"/>
              </a:ext>
            </a:extLst>
          </p:cNvPr>
          <p:cNvSpPr txBox="1"/>
          <p:nvPr/>
        </p:nvSpPr>
        <p:spPr>
          <a:xfrm>
            <a:off x="8095785" y="6300501"/>
            <a:ext cx="691376" cy="276999"/>
          </a:xfrm>
          <a:prstGeom prst="rect">
            <a:avLst/>
          </a:prstGeom>
          <a:noFill/>
        </p:spPr>
        <p:txBody>
          <a:bodyPr wrap="square" rtlCol="0">
            <a:spAutoFit/>
          </a:bodyPr>
          <a:lstStyle/>
          <a:p>
            <a:pPr algn="ctr"/>
            <a:r>
              <a:rPr kumimoji="1" lang="en-US" altLang="ko-KR" sz="1200" dirty="0">
                <a:solidFill>
                  <a:schemeClr val="tx1">
                    <a:lumMod val="50000"/>
                    <a:lumOff val="50000"/>
                  </a:schemeClr>
                </a:solidFill>
              </a:rPr>
              <a:t>(dB)</a:t>
            </a:r>
            <a:endParaRPr kumimoji="1" lang="ko-KR" altLang="en-US" sz="1200" dirty="0">
              <a:solidFill>
                <a:schemeClr val="tx1">
                  <a:lumMod val="50000"/>
                  <a:lumOff val="50000"/>
                </a:schemeClr>
              </a:solidFill>
            </a:endParaRPr>
          </a:p>
        </p:txBody>
      </p:sp>
      <p:sp>
        <p:nvSpPr>
          <p:cNvPr id="2" name="슬라이드 번호 개체 틀 1">
            <a:extLst>
              <a:ext uri="{FF2B5EF4-FFF2-40B4-BE49-F238E27FC236}">
                <a16:creationId xmlns:a16="http://schemas.microsoft.com/office/drawing/2014/main" id="{77A59F32-BC5B-ABA8-FD01-72C925F291A5}"/>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20</a:t>
            </a:fld>
            <a:endParaRPr kumimoji="1" lang="ko-KR" altLang="en-US"/>
          </a:p>
        </p:txBody>
      </p:sp>
    </p:spTree>
    <p:extLst>
      <p:ext uri="{BB962C8B-B14F-4D97-AF65-F5344CB8AC3E}">
        <p14:creationId xmlns:p14="http://schemas.microsoft.com/office/powerpoint/2010/main" val="2937767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Make audio-visual Speech Enhancement dataset…"/>
          <p:cNvSpPr txBox="1"/>
          <p:nvPr/>
        </p:nvSpPr>
        <p:spPr>
          <a:xfrm>
            <a:off x="2662120" y="-489596"/>
            <a:ext cx="952988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40631" indent="-240631">
              <a:buSzPct val="100000"/>
              <a:buAutoNum type="arabicPeriod"/>
            </a:pPr>
            <a:endParaRPr sz="3600" dirty="0"/>
          </a:p>
        </p:txBody>
      </p:sp>
      <p:sp>
        <p:nvSpPr>
          <p:cNvPr id="2" name="TextBox 1">
            <a:extLst>
              <a:ext uri="{FF2B5EF4-FFF2-40B4-BE49-F238E27FC236}">
                <a16:creationId xmlns:a16="http://schemas.microsoft.com/office/drawing/2014/main" id="{998F11E5-1EB0-7E38-675C-B11B3D1DAE77}"/>
              </a:ext>
            </a:extLst>
          </p:cNvPr>
          <p:cNvSpPr txBox="1"/>
          <p:nvPr/>
        </p:nvSpPr>
        <p:spPr>
          <a:xfrm>
            <a:off x="475488" y="495289"/>
            <a:ext cx="8327853"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Results – </a:t>
            </a:r>
            <a:r>
              <a:rPr lang="en" altLang="ko-KR" sz="3200" b="1" dirty="0">
                <a:solidFill>
                  <a:schemeClr val="accent1"/>
                </a:solidFill>
                <a:latin typeface="Seravek" panose="020B0503040000020004" pitchFamily="34" charset="0"/>
                <a:ea typeface="+mj-ea"/>
                <a:cs typeface="+mj-cs"/>
              </a:rPr>
              <a:t>Subjective evaluation </a:t>
            </a:r>
            <a:r>
              <a:rPr lang="en-US" altLang="ko-KR" sz="3200" b="1" dirty="0">
                <a:solidFill>
                  <a:schemeClr val="accent1"/>
                </a:solidFill>
                <a:latin typeface="Seravek" panose="020B0503040000020004" pitchFamily="34" charset="0"/>
                <a:ea typeface="+mj-ea"/>
                <a:cs typeface="+mj-cs"/>
              </a:rPr>
              <a:t>(MOS)</a:t>
            </a:r>
            <a:endParaRPr lang="en" altLang="ko-KR" sz="3200" b="1" dirty="0">
              <a:solidFill>
                <a:schemeClr val="accent1"/>
              </a:solidFill>
              <a:latin typeface="Seravek" panose="020B0503040000020004" pitchFamily="34" charset="0"/>
              <a:ea typeface="+mj-ea"/>
              <a:cs typeface="+mj-cs"/>
            </a:endParaRPr>
          </a:p>
        </p:txBody>
      </p:sp>
      <p:sp>
        <p:nvSpPr>
          <p:cNvPr id="3" name="New task: speech enhancement">
            <a:extLst>
              <a:ext uri="{FF2B5EF4-FFF2-40B4-BE49-F238E27FC236}">
                <a16:creationId xmlns:a16="http://schemas.microsoft.com/office/drawing/2014/main" id="{8030D2B9-C3C5-5AF1-3782-F3EC0ECE7E45}"/>
              </a:ext>
            </a:extLst>
          </p:cNvPr>
          <p:cNvSpPr txBox="1">
            <a:spLocks/>
          </p:cNvSpPr>
          <p:nvPr/>
        </p:nvSpPr>
        <p:spPr>
          <a:xfrm>
            <a:off x="628318" y="1510952"/>
            <a:ext cx="11316325" cy="4667786"/>
          </a:xfrm>
          <a:prstGeom prst="rect">
            <a:avLst/>
          </a:prstGeom>
        </p:spPr>
        <p:txBody>
          <a:bodyPr/>
          <a:lstStyle>
            <a:lvl1pPr marL="228600" indent="-228600" algn="l" defTabSz="914400" rtl="0" eaLnBrk="1" latinLnBrk="0" hangingPunct="1">
              <a:lnSpc>
                <a:spcPct val="120000"/>
              </a:lnSpc>
              <a:spcBef>
                <a:spcPts val="6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r>
              <a:rPr lang="en-US" altLang="ko-KR" sz="2400" dirty="0">
                <a:latin typeface="Seravek" panose="020B0503040000020004" pitchFamily="34" charset="0"/>
              </a:rPr>
              <a:t>Evaluation criteria: </a:t>
            </a:r>
          </a:p>
          <a:p>
            <a:pPr marL="457200" lvl="1" indent="0">
              <a:buSzPct val="100000"/>
              <a:buNone/>
            </a:pPr>
            <a:r>
              <a:rPr lang="en-US" altLang="ko-KR" sz="2000" dirty="0">
                <a:latin typeface="Seravek" panose="020B0503040000020004" pitchFamily="34" charset="0"/>
              </a:rPr>
              <a:t>(1 ) Audio quality relative to the corresponding GT</a:t>
            </a:r>
          </a:p>
          <a:p>
            <a:pPr marL="457200" lvl="1" indent="0">
              <a:buSzPct val="100000"/>
              <a:buNone/>
            </a:pPr>
            <a:r>
              <a:rPr lang="en-US" altLang="ko-KR" sz="2000" dirty="0">
                <a:latin typeface="Seravek" panose="020B0503040000020004" pitchFamily="34" charset="0"/>
              </a:rPr>
              <a:t>(2) Degree of separation</a:t>
            </a:r>
          </a:p>
          <a:p>
            <a:pPr>
              <a:buSzPct val="100000"/>
            </a:pPr>
            <a:endParaRPr lang="en-US" altLang="ko-KR" sz="2000" dirty="0">
              <a:latin typeface="Seravek" panose="020B0503040000020004" pitchFamily="34" charset="0"/>
            </a:endParaRPr>
          </a:p>
          <a:p>
            <a:pPr>
              <a:buSzPct val="100000"/>
            </a:pPr>
            <a:r>
              <a:rPr lang="en-US" altLang="ko-KR" sz="2400" b="1" dirty="0" err="1">
                <a:latin typeface="Seravek" panose="020B0503040000020004" pitchFamily="34" charset="0"/>
              </a:rPr>
              <a:t>AVDiffuSS</a:t>
            </a:r>
            <a:r>
              <a:rPr lang="en-US" altLang="ko-KR" sz="2400" dirty="0">
                <a:latin typeface="Seravek" panose="020B0503040000020004" pitchFamily="34" charset="0"/>
              </a:rPr>
              <a:t> shows the highest score among the three models</a:t>
            </a:r>
          </a:p>
        </p:txBody>
      </p:sp>
      <p:pic>
        <p:nvPicPr>
          <p:cNvPr id="5" name="그림 4">
            <a:extLst>
              <a:ext uri="{FF2B5EF4-FFF2-40B4-BE49-F238E27FC236}">
                <a16:creationId xmlns:a16="http://schemas.microsoft.com/office/drawing/2014/main" id="{3254DE43-000C-EEC6-6069-3411BE729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126" y="3978930"/>
            <a:ext cx="6411747" cy="2383781"/>
          </a:xfrm>
          <a:prstGeom prst="rect">
            <a:avLst/>
          </a:prstGeom>
        </p:spPr>
      </p:pic>
      <p:sp>
        <p:nvSpPr>
          <p:cNvPr id="4" name="슬라이드 번호 개체 틀 3">
            <a:extLst>
              <a:ext uri="{FF2B5EF4-FFF2-40B4-BE49-F238E27FC236}">
                <a16:creationId xmlns:a16="http://schemas.microsoft.com/office/drawing/2014/main" id="{9919E6B5-70C1-E9C9-CD34-E4DCA90A2C1F}"/>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21</a:t>
            </a:fld>
            <a:endParaRPr kumimoji="1" lang="ko-KR" altLang="en-US"/>
          </a:p>
        </p:txBody>
      </p:sp>
    </p:spTree>
    <p:extLst>
      <p:ext uri="{BB962C8B-B14F-4D97-AF65-F5344CB8AC3E}">
        <p14:creationId xmlns:p14="http://schemas.microsoft.com/office/powerpoint/2010/main" val="2393498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8F11E5-1EB0-7E38-675C-B11B3D1DAE77}"/>
              </a:ext>
            </a:extLst>
          </p:cNvPr>
          <p:cNvSpPr txBox="1"/>
          <p:nvPr/>
        </p:nvSpPr>
        <p:spPr>
          <a:xfrm>
            <a:off x="475488" y="495289"/>
            <a:ext cx="7579183"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Ablation study</a:t>
            </a:r>
          </a:p>
        </p:txBody>
      </p:sp>
      <p:sp>
        <p:nvSpPr>
          <p:cNvPr id="3" name="New task: speech enhancement">
            <a:extLst>
              <a:ext uri="{FF2B5EF4-FFF2-40B4-BE49-F238E27FC236}">
                <a16:creationId xmlns:a16="http://schemas.microsoft.com/office/drawing/2014/main" id="{8030D2B9-C3C5-5AF1-3782-F3EC0ECE7E45}"/>
              </a:ext>
            </a:extLst>
          </p:cNvPr>
          <p:cNvSpPr txBox="1">
            <a:spLocks/>
          </p:cNvSpPr>
          <p:nvPr/>
        </p:nvSpPr>
        <p:spPr>
          <a:xfrm>
            <a:off x="628318" y="1510952"/>
            <a:ext cx="11316325" cy="4667786"/>
          </a:xfrm>
          <a:prstGeom prst="rect">
            <a:avLst/>
          </a:prstGeom>
        </p:spPr>
        <p:txBody>
          <a:bodyPr/>
          <a:lstStyle>
            <a:lvl1pPr marL="228600" indent="-228600" algn="l" defTabSz="914400" rtl="0" eaLnBrk="1" latinLnBrk="0" hangingPunct="1">
              <a:lnSpc>
                <a:spcPct val="120000"/>
              </a:lnSpc>
              <a:spcBef>
                <a:spcPts val="6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r>
              <a:rPr lang="en-US" altLang="ko-KR" sz="2600" dirty="0">
                <a:latin typeface="Seravek" panose="020B0503040000020004" pitchFamily="34" charset="0"/>
              </a:rPr>
              <a:t>Ablation on U-net feature resolution choices for cross-attention</a:t>
            </a:r>
          </a:p>
          <a:p>
            <a:pPr lvl="1">
              <a:buSzPct val="100000"/>
              <a:buFont typeface="시스템 서체 일반체"/>
              <a:buChar char="-"/>
            </a:pPr>
            <a:r>
              <a:rPr lang="en-US" altLang="ko-KR" sz="2200" dirty="0">
                <a:latin typeface="Seravek" panose="020B0503040000020004" pitchFamily="34" charset="0"/>
              </a:rPr>
              <a:t>Adding more cross-attention layers improved performance</a:t>
            </a:r>
          </a:p>
          <a:p>
            <a:pPr lvl="1">
              <a:buSzPct val="100000"/>
              <a:buFont typeface="시스템 서체 일반체"/>
              <a:buChar char="-"/>
            </a:pPr>
            <a:r>
              <a:rPr lang="en-US" altLang="ko-KR" sz="2200" dirty="0">
                <a:latin typeface="Seravek" panose="020B0503040000020004" pitchFamily="34" charset="0"/>
              </a:rPr>
              <a:t>Each model were trained for 15 epochs for a fair comparison</a:t>
            </a:r>
          </a:p>
        </p:txBody>
      </p:sp>
      <p:pic>
        <p:nvPicPr>
          <p:cNvPr id="4" name="그림 3">
            <a:extLst>
              <a:ext uri="{FF2B5EF4-FFF2-40B4-BE49-F238E27FC236}">
                <a16:creationId xmlns:a16="http://schemas.microsoft.com/office/drawing/2014/main" id="{6DD70287-9C17-73A5-879C-3FD2CEC9B6D1}"/>
              </a:ext>
            </a:extLst>
          </p:cNvPr>
          <p:cNvPicPr>
            <a:picLocks noChangeAspect="1"/>
          </p:cNvPicPr>
          <p:nvPr/>
        </p:nvPicPr>
        <p:blipFill rotWithShape="1">
          <a:blip r:embed="rId3"/>
          <a:srcRect l="12798" r="11902" b="39034"/>
          <a:stretch/>
        </p:blipFill>
        <p:spPr>
          <a:xfrm>
            <a:off x="6250071" y="3809805"/>
            <a:ext cx="5582770" cy="1656677"/>
          </a:xfrm>
          <a:prstGeom prst="rect">
            <a:avLst/>
          </a:prstGeom>
        </p:spPr>
      </p:pic>
      <p:grpSp>
        <p:nvGrpSpPr>
          <p:cNvPr id="16" name="그룹 15">
            <a:extLst>
              <a:ext uri="{FF2B5EF4-FFF2-40B4-BE49-F238E27FC236}">
                <a16:creationId xmlns:a16="http://schemas.microsoft.com/office/drawing/2014/main" id="{D6E4F821-342F-AA2E-98D3-E2F754C1E311}"/>
              </a:ext>
            </a:extLst>
          </p:cNvPr>
          <p:cNvGrpSpPr/>
          <p:nvPr/>
        </p:nvGrpSpPr>
        <p:grpSpPr>
          <a:xfrm>
            <a:off x="1233947" y="3328465"/>
            <a:ext cx="2099800" cy="2850273"/>
            <a:chOff x="948200" y="3184617"/>
            <a:chExt cx="2099800" cy="2850273"/>
          </a:xfrm>
        </p:grpSpPr>
        <p:sp>
          <p:nvSpPr>
            <p:cNvPr id="6" name="사다리꼴[T] 5">
              <a:extLst>
                <a:ext uri="{FF2B5EF4-FFF2-40B4-BE49-F238E27FC236}">
                  <a16:creationId xmlns:a16="http://schemas.microsoft.com/office/drawing/2014/main" id="{93BC4A99-10E4-C7F8-E1B9-A0F5FFBBF84D}"/>
                </a:ext>
              </a:extLst>
            </p:cNvPr>
            <p:cNvSpPr/>
            <p:nvPr/>
          </p:nvSpPr>
          <p:spPr>
            <a:xfrm rot="5400000">
              <a:off x="572963" y="3559854"/>
              <a:ext cx="2850273" cy="2099800"/>
            </a:xfrm>
            <a:prstGeom prst="trapezoid">
              <a:avLst>
                <a:gd name="adj" fmla="val 30443"/>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8" name="모서리가 둥근 직사각형 7">
              <a:extLst>
                <a:ext uri="{FF2B5EF4-FFF2-40B4-BE49-F238E27FC236}">
                  <a16:creationId xmlns:a16="http://schemas.microsoft.com/office/drawing/2014/main" id="{C8140836-1C37-6959-EBEA-F369B2913BC7}"/>
                </a:ext>
              </a:extLst>
            </p:cNvPr>
            <p:cNvSpPr/>
            <p:nvPr/>
          </p:nvSpPr>
          <p:spPr>
            <a:xfrm>
              <a:off x="1084241" y="3431486"/>
              <a:ext cx="282596" cy="2343297"/>
            </a:xfrm>
            <a:prstGeom prst="roundRect">
              <a:avLst>
                <a:gd name="adj"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sz="1600" dirty="0">
                  <a:solidFill>
                    <a:schemeClr val="tx1"/>
                  </a:solidFill>
                </a:rPr>
                <a:t>256</a:t>
              </a:r>
              <a:endParaRPr kumimoji="1" lang="ko-KR" altLang="en-US" sz="1600" dirty="0">
                <a:solidFill>
                  <a:schemeClr val="tx1"/>
                </a:solidFill>
              </a:endParaRPr>
            </a:p>
          </p:txBody>
        </p:sp>
        <p:sp>
          <p:nvSpPr>
            <p:cNvPr id="9" name="모서리가 둥근 직사각형 8">
              <a:extLst>
                <a:ext uri="{FF2B5EF4-FFF2-40B4-BE49-F238E27FC236}">
                  <a16:creationId xmlns:a16="http://schemas.microsoft.com/office/drawing/2014/main" id="{F0B7E697-1DA0-A920-D8C4-BF0AD1333389}"/>
                </a:ext>
              </a:extLst>
            </p:cNvPr>
            <p:cNvSpPr/>
            <p:nvPr/>
          </p:nvSpPr>
          <p:spPr>
            <a:xfrm>
              <a:off x="1595437" y="3605606"/>
              <a:ext cx="282596" cy="2046585"/>
            </a:xfrm>
            <a:prstGeom prst="roundRect">
              <a:avLst>
                <a:gd name="adj"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sz="1600" dirty="0">
                  <a:solidFill>
                    <a:schemeClr val="tx1"/>
                  </a:solidFill>
                </a:rPr>
                <a:t>128</a:t>
              </a:r>
              <a:endParaRPr kumimoji="1" lang="ko-KR" altLang="en-US" sz="1600" dirty="0">
                <a:solidFill>
                  <a:schemeClr val="tx1"/>
                </a:solidFill>
              </a:endParaRPr>
            </a:p>
          </p:txBody>
        </p:sp>
        <p:sp>
          <p:nvSpPr>
            <p:cNvPr id="10" name="모서리가 둥근 직사각형 9">
              <a:extLst>
                <a:ext uri="{FF2B5EF4-FFF2-40B4-BE49-F238E27FC236}">
                  <a16:creationId xmlns:a16="http://schemas.microsoft.com/office/drawing/2014/main" id="{832AF680-6EDC-592E-161D-4BD89E0BA5B6}"/>
                </a:ext>
              </a:extLst>
            </p:cNvPr>
            <p:cNvSpPr/>
            <p:nvPr/>
          </p:nvSpPr>
          <p:spPr>
            <a:xfrm>
              <a:off x="2092345" y="3735900"/>
              <a:ext cx="282596" cy="1676508"/>
            </a:xfrm>
            <a:prstGeom prst="roundRect">
              <a:avLst>
                <a:gd name="adj"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dirty="0">
                  <a:solidFill>
                    <a:schemeClr val="tx1"/>
                  </a:solidFill>
                </a:rPr>
                <a:t>64</a:t>
              </a:r>
              <a:endParaRPr kumimoji="1" lang="ko-KR" altLang="en-US" dirty="0">
                <a:solidFill>
                  <a:schemeClr val="tx1"/>
                </a:solidFill>
              </a:endParaRPr>
            </a:p>
          </p:txBody>
        </p:sp>
        <p:sp>
          <p:nvSpPr>
            <p:cNvPr id="11" name="모서리가 둥근 직사각형 10">
              <a:extLst>
                <a:ext uri="{FF2B5EF4-FFF2-40B4-BE49-F238E27FC236}">
                  <a16:creationId xmlns:a16="http://schemas.microsoft.com/office/drawing/2014/main" id="{F6F6E0D5-3667-AAC2-7CDF-CACAAC047722}"/>
                </a:ext>
              </a:extLst>
            </p:cNvPr>
            <p:cNvSpPr/>
            <p:nvPr/>
          </p:nvSpPr>
          <p:spPr>
            <a:xfrm>
              <a:off x="2627324" y="3964939"/>
              <a:ext cx="282596" cy="1218430"/>
            </a:xfrm>
            <a:prstGeom prst="roundRect">
              <a:avLst>
                <a:gd name="adj"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dirty="0">
                  <a:solidFill>
                    <a:schemeClr val="tx1"/>
                  </a:solidFill>
                </a:rPr>
                <a:t>32</a:t>
              </a:r>
              <a:endParaRPr kumimoji="1" lang="ko-KR" altLang="en-US" dirty="0">
                <a:solidFill>
                  <a:schemeClr val="tx1"/>
                </a:solidFill>
              </a:endParaRPr>
            </a:p>
          </p:txBody>
        </p:sp>
      </p:grpSp>
      <p:sp>
        <p:nvSpPr>
          <p:cNvPr id="5" name="슬라이드 번호 개체 틀 4">
            <a:extLst>
              <a:ext uri="{FF2B5EF4-FFF2-40B4-BE49-F238E27FC236}">
                <a16:creationId xmlns:a16="http://schemas.microsoft.com/office/drawing/2014/main" id="{6297DC7E-7DFF-2EA2-A538-B5B8E9AEFD30}"/>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22</a:t>
            </a:fld>
            <a:endParaRPr kumimoji="1" lang="ko-KR" altLang="en-US"/>
          </a:p>
        </p:txBody>
      </p:sp>
      <p:cxnSp>
        <p:nvCxnSpPr>
          <p:cNvPr id="7" name="직선 연결선[R] 6">
            <a:extLst>
              <a:ext uri="{FF2B5EF4-FFF2-40B4-BE49-F238E27FC236}">
                <a16:creationId xmlns:a16="http://schemas.microsoft.com/office/drawing/2014/main" id="{E3CB9B4B-907D-0DA8-90E9-9FD12B2B2287}"/>
              </a:ext>
            </a:extLst>
          </p:cNvPr>
          <p:cNvCxnSpPr>
            <a:cxnSpLocks/>
          </p:cNvCxnSpPr>
          <p:nvPr/>
        </p:nvCxnSpPr>
        <p:spPr>
          <a:xfrm>
            <a:off x="2263964" y="3656014"/>
            <a:ext cx="0" cy="221103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직선 연결선[R] 11">
            <a:extLst>
              <a:ext uri="{FF2B5EF4-FFF2-40B4-BE49-F238E27FC236}">
                <a16:creationId xmlns:a16="http://schemas.microsoft.com/office/drawing/2014/main" id="{FC20161E-FFB7-EF45-F8BD-C1CDC828E396}"/>
              </a:ext>
            </a:extLst>
          </p:cNvPr>
          <p:cNvCxnSpPr>
            <a:cxnSpLocks/>
          </p:cNvCxnSpPr>
          <p:nvPr/>
        </p:nvCxnSpPr>
        <p:spPr>
          <a:xfrm>
            <a:off x="2800372" y="3789276"/>
            <a:ext cx="0" cy="191671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직선 연결선[R] 12">
            <a:extLst>
              <a:ext uri="{FF2B5EF4-FFF2-40B4-BE49-F238E27FC236}">
                <a16:creationId xmlns:a16="http://schemas.microsoft.com/office/drawing/2014/main" id="{A1C48553-6BDC-A7C5-2DC3-1776CE0F43A0}"/>
              </a:ext>
            </a:extLst>
          </p:cNvPr>
          <p:cNvCxnSpPr>
            <a:cxnSpLocks/>
          </p:cNvCxnSpPr>
          <p:nvPr/>
        </p:nvCxnSpPr>
        <p:spPr>
          <a:xfrm>
            <a:off x="1752622" y="3509956"/>
            <a:ext cx="0" cy="2510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5" name="그룹 14">
            <a:extLst>
              <a:ext uri="{FF2B5EF4-FFF2-40B4-BE49-F238E27FC236}">
                <a16:creationId xmlns:a16="http://schemas.microsoft.com/office/drawing/2014/main" id="{AA997368-1DBC-9F25-9221-B65391DCB22D}"/>
              </a:ext>
            </a:extLst>
          </p:cNvPr>
          <p:cNvGrpSpPr/>
          <p:nvPr/>
        </p:nvGrpSpPr>
        <p:grpSpPr>
          <a:xfrm flipH="1">
            <a:off x="3653628" y="3328465"/>
            <a:ext cx="2099800" cy="2850273"/>
            <a:chOff x="948200" y="3184617"/>
            <a:chExt cx="2099800" cy="2850273"/>
          </a:xfrm>
        </p:grpSpPr>
        <p:sp>
          <p:nvSpPr>
            <p:cNvPr id="17" name="사다리꼴[T] 16">
              <a:extLst>
                <a:ext uri="{FF2B5EF4-FFF2-40B4-BE49-F238E27FC236}">
                  <a16:creationId xmlns:a16="http://schemas.microsoft.com/office/drawing/2014/main" id="{2CF592AD-BB05-087B-E5DD-DF677B0D81A6}"/>
                </a:ext>
              </a:extLst>
            </p:cNvPr>
            <p:cNvSpPr/>
            <p:nvPr/>
          </p:nvSpPr>
          <p:spPr>
            <a:xfrm rot="5400000">
              <a:off x="572963" y="3559854"/>
              <a:ext cx="2850273" cy="2099800"/>
            </a:xfrm>
            <a:prstGeom prst="trapezoid">
              <a:avLst>
                <a:gd name="adj" fmla="val 30443"/>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8" name="모서리가 둥근 직사각형 17">
              <a:extLst>
                <a:ext uri="{FF2B5EF4-FFF2-40B4-BE49-F238E27FC236}">
                  <a16:creationId xmlns:a16="http://schemas.microsoft.com/office/drawing/2014/main" id="{DB72381C-2583-FE24-03A4-463145F46432}"/>
                </a:ext>
              </a:extLst>
            </p:cNvPr>
            <p:cNvSpPr/>
            <p:nvPr/>
          </p:nvSpPr>
          <p:spPr>
            <a:xfrm>
              <a:off x="1084241" y="3431486"/>
              <a:ext cx="282596" cy="2343297"/>
            </a:xfrm>
            <a:prstGeom prst="roundRect">
              <a:avLst>
                <a:gd name="adj"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sz="1600" dirty="0">
                  <a:solidFill>
                    <a:schemeClr val="tx1"/>
                  </a:solidFill>
                </a:rPr>
                <a:t>256</a:t>
              </a:r>
              <a:endParaRPr kumimoji="1" lang="ko-KR" altLang="en-US" sz="1600" dirty="0">
                <a:solidFill>
                  <a:schemeClr val="tx1"/>
                </a:solidFill>
              </a:endParaRPr>
            </a:p>
          </p:txBody>
        </p:sp>
        <p:sp>
          <p:nvSpPr>
            <p:cNvPr id="19" name="모서리가 둥근 직사각형 18">
              <a:extLst>
                <a:ext uri="{FF2B5EF4-FFF2-40B4-BE49-F238E27FC236}">
                  <a16:creationId xmlns:a16="http://schemas.microsoft.com/office/drawing/2014/main" id="{BBB837C3-6074-07CF-5B46-83D685AC8405}"/>
                </a:ext>
              </a:extLst>
            </p:cNvPr>
            <p:cNvSpPr/>
            <p:nvPr/>
          </p:nvSpPr>
          <p:spPr>
            <a:xfrm>
              <a:off x="1595437" y="3605606"/>
              <a:ext cx="282596" cy="2046585"/>
            </a:xfrm>
            <a:prstGeom prst="roundRect">
              <a:avLst>
                <a:gd name="adj"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sz="1600" dirty="0">
                  <a:solidFill>
                    <a:schemeClr val="tx1"/>
                  </a:solidFill>
                </a:rPr>
                <a:t>128</a:t>
              </a:r>
              <a:endParaRPr kumimoji="1" lang="ko-KR" altLang="en-US" sz="1600" dirty="0">
                <a:solidFill>
                  <a:schemeClr val="tx1"/>
                </a:solidFill>
              </a:endParaRPr>
            </a:p>
          </p:txBody>
        </p:sp>
        <p:sp>
          <p:nvSpPr>
            <p:cNvPr id="20" name="모서리가 둥근 직사각형 19">
              <a:extLst>
                <a:ext uri="{FF2B5EF4-FFF2-40B4-BE49-F238E27FC236}">
                  <a16:creationId xmlns:a16="http://schemas.microsoft.com/office/drawing/2014/main" id="{763631D5-F45F-1819-B9FB-72250C7B1111}"/>
                </a:ext>
              </a:extLst>
            </p:cNvPr>
            <p:cNvSpPr/>
            <p:nvPr/>
          </p:nvSpPr>
          <p:spPr>
            <a:xfrm>
              <a:off x="2120921" y="3735900"/>
              <a:ext cx="282596" cy="1676508"/>
            </a:xfrm>
            <a:prstGeom prst="roundRect">
              <a:avLst>
                <a:gd name="adj"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dirty="0">
                  <a:solidFill>
                    <a:schemeClr val="tx1"/>
                  </a:solidFill>
                </a:rPr>
                <a:t>64</a:t>
              </a:r>
              <a:endParaRPr kumimoji="1" lang="ko-KR" altLang="en-US" dirty="0">
                <a:solidFill>
                  <a:schemeClr val="tx1"/>
                </a:solidFill>
              </a:endParaRPr>
            </a:p>
          </p:txBody>
        </p:sp>
        <p:sp>
          <p:nvSpPr>
            <p:cNvPr id="21" name="모서리가 둥근 직사각형 20">
              <a:extLst>
                <a:ext uri="{FF2B5EF4-FFF2-40B4-BE49-F238E27FC236}">
                  <a16:creationId xmlns:a16="http://schemas.microsoft.com/office/drawing/2014/main" id="{0AC70815-5D09-F1D5-61E3-EF293E1C43C4}"/>
                </a:ext>
              </a:extLst>
            </p:cNvPr>
            <p:cNvSpPr/>
            <p:nvPr/>
          </p:nvSpPr>
          <p:spPr>
            <a:xfrm>
              <a:off x="2627324" y="3964939"/>
              <a:ext cx="282596" cy="1218430"/>
            </a:xfrm>
            <a:prstGeom prst="roundRect">
              <a:avLst>
                <a:gd name="adj" fmla="val 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dirty="0">
                  <a:solidFill>
                    <a:schemeClr val="tx1"/>
                  </a:solidFill>
                </a:rPr>
                <a:t>32</a:t>
              </a:r>
              <a:endParaRPr kumimoji="1" lang="ko-KR" altLang="en-US" dirty="0">
                <a:solidFill>
                  <a:schemeClr val="tx1"/>
                </a:solidFill>
              </a:endParaRPr>
            </a:p>
          </p:txBody>
        </p:sp>
      </p:grpSp>
      <p:cxnSp>
        <p:nvCxnSpPr>
          <p:cNvPr id="22" name="직선 연결선[R] 21">
            <a:extLst>
              <a:ext uri="{FF2B5EF4-FFF2-40B4-BE49-F238E27FC236}">
                <a16:creationId xmlns:a16="http://schemas.microsoft.com/office/drawing/2014/main" id="{B73EB0AF-BE48-5777-D51A-4F24BCEAA15E}"/>
              </a:ext>
            </a:extLst>
          </p:cNvPr>
          <p:cNvCxnSpPr>
            <a:cxnSpLocks/>
          </p:cNvCxnSpPr>
          <p:nvPr/>
        </p:nvCxnSpPr>
        <p:spPr>
          <a:xfrm flipH="1">
            <a:off x="4683645" y="3656014"/>
            <a:ext cx="0" cy="221103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직선 연결선[R] 22">
            <a:extLst>
              <a:ext uri="{FF2B5EF4-FFF2-40B4-BE49-F238E27FC236}">
                <a16:creationId xmlns:a16="http://schemas.microsoft.com/office/drawing/2014/main" id="{3F69B237-376E-F1AC-09C7-5C33E1B6A9E6}"/>
              </a:ext>
            </a:extLst>
          </p:cNvPr>
          <p:cNvCxnSpPr>
            <a:cxnSpLocks/>
          </p:cNvCxnSpPr>
          <p:nvPr/>
        </p:nvCxnSpPr>
        <p:spPr>
          <a:xfrm>
            <a:off x="5220053" y="3468589"/>
            <a:ext cx="0" cy="256650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직선 연결선[R] 24">
            <a:extLst>
              <a:ext uri="{FF2B5EF4-FFF2-40B4-BE49-F238E27FC236}">
                <a16:creationId xmlns:a16="http://schemas.microsoft.com/office/drawing/2014/main" id="{DB76850C-4A79-DF6A-3DD7-E1F7A3BA2500}"/>
              </a:ext>
            </a:extLst>
          </p:cNvPr>
          <p:cNvCxnSpPr>
            <a:cxnSpLocks/>
          </p:cNvCxnSpPr>
          <p:nvPr/>
        </p:nvCxnSpPr>
        <p:spPr>
          <a:xfrm>
            <a:off x="4172303" y="3809805"/>
            <a:ext cx="0" cy="191629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571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8F11E5-1EB0-7E38-675C-B11B3D1DAE77}"/>
              </a:ext>
            </a:extLst>
          </p:cNvPr>
          <p:cNvSpPr txBox="1"/>
          <p:nvPr/>
        </p:nvSpPr>
        <p:spPr>
          <a:xfrm>
            <a:off x="475488" y="495289"/>
            <a:ext cx="7579183" cy="646331"/>
          </a:xfrm>
          <a:prstGeom prst="rect">
            <a:avLst/>
          </a:prstGeom>
          <a:noFill/>
        </p:spPr>
        <p:txBody>
          <a:bodyPr wrap="square" rtlCol="0">
            <a:spAutoFit/>
          </a:bodyPr>
          <a:lstStyle/>
          <a:p>
            <a:r>
              <a:rPr lang="en-US" altLang="ko-KR" sz="3600" b="1" dirty="0">
                <a:latin typeface="Seravek" panose="020B0503040000020004" pitchFamily="34" charset="0"/>
                <a:ea typeface="+mj-ea"/>
                <a:cs typeface="+mj-cs"/>
              </a:rPr>
              <a:t>Results on Real-world Video</a:t>
            </a:r>
            <a:endParaRPr lang="en" altLang="ko-KR" sz="3600" b="1" dirty="0">
              <a:latin typeface="Seravek" panose="020B0503040000020004" pitchFamily="34" charset="0"/>
              <a:ea typeface="+mj-ea"/>
              <a:cs typeface="+mj-cs"/>
            </a:endParaRPr>
          </a:p>
        </p:txBody>
      </p:sp>
      <p:sp>
        <p:nvSpPr>
          <p:cNvPr id="9" name="TextBox 8">
            <a:extLst>
              <a:ext uri="{FF2B5EF4-FFF2-40B4-BE49-F238E27FC236}">
                <a16:creationId xmlns:a16="http://schemas.microsoft.com/office/drawing/2014/main" id="{79CC06C5-0FB9-3724-BB31-D88D349DD06D}"/>
              </a:ext>
            </a:extLst>
          </p:cNvPr>
          <p:cNvSpPr txBox="1"/>
          <p:nvPr/>
        </p:nvSpPr>
        <p:spPr>
          <a:xfrm>
            <a:off x="5368121" y="27316"/>
            <a:ext cx="6823879" cy="646331"/>
          </a:xfrm>
          <a:prstGeom prst="rect">
            <a:avLst/>
          </a:prstGeom>
          <a:noFill/>
        </p:spPr>
        <p:txBody>
          <a:bodyPr wrap="square" rtlCol="0">
            <a:spAutoFit/>
          </a:bodyPr>
          <a:lstStyle/>
          <a:p>
            <a:pPr algn="r"/>
            <a:r>
              <a:rPr kumimoji="1" lang="en-US" altLang="ko-KR" dirty="0">
                <a:solidFill>
                  <a:schemeClr val="tx1">
                    <a:lumMod val="50000"/>
                    <a:lumOff val="50000"/>
                  </a:schemeClr>
                </a:solidFill>
                <a:latin typeface=""/>
              </a:rPr>
              <a:t>Other speech samples &amp; comparison with other models </a:t>
            </a:r>
            <a:br>
              <a:rPr kumimoji="1" lang="en-US" altLang="ko-KR" dirty="0">
                <a:solidFill>
                  <a:schemeClr val="tx1">
                    <a:lumMod val="50000"/>
                    <a:lumOff val="50000"/>
                  </a:schemeClr>
                </a:solidFill>
                <a:latin typeface=""/>
              </a:rPr>
            </a:br>
            <a:r>
              <a:rPr kumimoji="1" lang="en-US" altLang="ko-KR" dirty="0">
                <a:solidFill>
                  <a:schemeClr val="tx1">
                    <a:lumMod val="50000"/>
                    <a:lumOff val="50000"/>
                  </a:schemeClr>
                </a:solidFill>
                <a:latin typeface=""/>
              </a:rPr>
              <a:t>available at https://</a:t>
            </a:r>
            <a:r>
              <a:rPr kumimoji="1" lang="en-US" altLang="ko-KR" dirty="0" err="1">
                <a:solidFill>
                  <a:schemeClr val="tx1">
                    <a:lumMod val="50000"/>
                    <a:lumOff val="50000"/>
                  </a:schemeClr>
                </a:solidFill>
                <a:latin typeface=""/>
              </a:rPr>
              <a:t>mmai.io</a:t>
            </a:r>
            <a:r>
              <a:rPr kumimoji="1" lang="en-US" altLang="ko-KR" dirty="0">
                <a:solidFill>
                  <a:schemeClr val="tx1">
                    <a:lumMod val="50000"/>
                    <a:lumOff val="50000"/>
                  </a:schemeClr>
                </a:solidFill>
                <a:latin typeface=""/>
              </a:rPr>
              <a:t>/projects/</a:t>
            </a:r>
            <a:r>
              <a:rPr kumimoji="1" lang="en-US" altLang="ko-KR" dirty="0" err="1">
                <a:solidFill>
                  <a:schemeClr val="tx1">
                    <a:lumMod val="50000"/>
                    <a:lumOff val="50000"/>
                  </a:schemeClr>
                </a:solidFill>
                <a:latin typeface=""/>
              </a:rPr>
              <a:t>avdiffuss</a:t>
            </a:r>
            <a:r>
              <a:rPr kumimoji="1" lang="en-US" altLang="ko-KR" dirty="0">
                <a:solidFill>
                  <a:schemeClr val="tx1">
                    <a:lumMod val="50000"/>
                    <a:lumOff val="50000"/>
                  </a:schemeClr>
                </a:solidFill>
                <a:latin typeface=""/>
              </a:rPr>
              <a:t>/</a:t>
            </a:r>
            <a:endParaRPr kumimoji="1" lang="ko-KR" altLang="en-US" dirty="0">
              <a:solidFill>
                <a:schemeClr val="tx1">
                  <a:lumMod val="50000"/>
                  <a:lumOff val="50000"/>
                </a:schemeClr>
              </a:solidFill>
              <a:latin typeface=""/>
            </a:endParaRPr>
          </a:p>
        </p:txBody>
      </p:sp>
      <p:sp>
        <p:nvSpPr>
          <p:cNvPr id="3" name="슬라이드 번호 개체 틀 2">
            <a:extLst>
              <a:ext uri="{FF2B5EF4-FFF2-40B4-BE49-F238E27FC236}">
                <a16:creationId xmlns:a16="http://schemas.microsoft.com/office/drawing/2014/main" id="{77519791-62EB-5605-38F3-EED30BA7E831}"/>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23</a:t>
            </a:fld>
            <a:endParaRPr kumimoji="1" lang="ko-KR" altLang="en-US"/>
          </a:p>
        </p:txBody>
      </p:sp>
      <p:pic>
        <p:nvPicPr>
          <p:cNvPr id="14" name="icassp_demovid">
            <a:hlinkClick r:id="" action="ppaction://media"/>
            <a:extLst>
              <a:ext uri="{FF2B5EF4-FFF2-40B4-BE49-F238E27FC236}">
                <a16:creationId xmlns:a16="http://schemas.microsoft.com/office/drawing/2014/main" id="{FD8EC74D-B74B-AC8D-1B6D-5D799CFB63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21653" y="1609593"/>
            <a:ext cx="7748693" cy="4358640"/>
          </a:xfrm>
          <a:prstGeom prst="rect">
            <a:avLst/>
          </a:prstGeom>
        </p:spPr>
      </p:pic>
    </p:spTree>
    <p:extLst>
      <p:ext uri="{BB962C8B-B14F-4D97-AF65-F5344CB8AC3E}">
        <p14:creationId xmlns:p14="http://schemas.microsoft.com/office/powerpoint/2010/main" val="350073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2D13F3F-3333-A186-DE0A-58112CB88537}"/>
              </a:ext>
            </a:extLst>
          </p:cNvPr>
          <p:cNvSpPr>
            <a:spLocks noGrp="1"/>
          </p:cNvSpPr>
          <p:nvPr>
            <p:ph type="title"/>
          </p:nvPr>
        </p:nvSpPr>
        <p:spPr/>
        <p:txBody>
          <a:bodyPr/>
          <a:lstStyle/>
          <a:p>
            <a:r>
              <a:rPr kumimoji="1" lang="en-US" altLang="ko-KR" b="1" dirty="0">
                <a:latin typeface="Seravek" panose="020B0503040000020004" pitchFamily="34" charset="0"/>
              </a:rPr>
              <a:t>Conclusion</a:t>
            </a:r>
            <a:endParaRPr kumimoji="1" lang="ko-KR" altLang="en-US" dirty="0"/>
          </a:p>
        </p:txBody>
      </p:sp>
      <p:sp>
        <p:nvSpPr>
          <p:cNvPr id="3" name="슬라이드 번호 개체 틀 2">
            <a:extLst>
              <a:ext uri="{FF2B5EF4-FFF2-40B4-BE49-F238E27FC236}">
                <a16:creationId xmlns:a16="http://schemas.microsoft.com/office/drawing/2014/main" id="{5CE27273-11F9-0C13-D982-E113B630CC92}"/>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24</a:t>
            </a:fld>
            <a:endParaRPr kumimoji="1" lang="ko-KR" altLang="en-US"/>
          </a:p>
        </p:txBody>
      </p:sp>
      <p:sp>
        <p:nvSpPr>
          <p:cNvPr id="5" name="내용 개체 틀 5">
            <a:extLst>
              <a:ext uri="{FF2B5EF4-FFF2-40B4-BE49-F238E27FC236}">
                <a16:creationId xmlns:a16="http://schemas.microsoft.com/office/drawing/2014/main" id="{5C5F01AA-690D-5DBE-0AF9-F24DAA3A7CF0}"/>
              </a:ext>
            </a:extLst>
          </p:cNvPr>
          <p:cNvSpPr txBox="1">
            <a:spLocks/>
          </p:cNvSpPr>
          <p:nvPr/>
        </p:nvSpPr>
        <p:spPr>
          <a:xfrm>
            <a:off x="838200" y="1690688"/>
            <a:ext cx="10515600" cy="4369496"/>
          </a:xfrm>
          <a:prstGeom prst="rect">
            <a:avLst/>
          </a:prstGeom>
        </p:spPr>
        <p:txBody>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ko-KR" b="1" dirty="0">
                <a:latin typeface="Seravek" panose="020B0503040000020004" pitchFamily="34" charset="0"/>
              </a:rPr>
              <a:t>A</a:t>
            </a:r>
            <a:r>
              <a:rPr lang="en-US" altLang="ko-KR" dirty="0">
                <a:latin typeface="Seravek" panose="020B0503040000020004" pitchFamily="34" charset="0"/>
              </a:rPr>
              <a:t>udio-</a:t>
            </a:r>
            <a:r>
              <a:rPr lang="en-US" altLang="ko-KR" b="1" dirty="0">
                <a:latin typeface="Seravek" panose="020B0503040000020004" pitchFamily="34" charset="0"/>
              </a:rPr>
              <a:t>V</a:t>
            </a:r>
            <a:r>
              <a:rPr lang="en-US" altLang="ko-KR" dirty="0">
                <a:latin typeface="Seravek" panose="020B0503040000020004" pitchFamily="34" charset="0"/>
              </a:rPr>
              <a:t>isual </a:t>
            </a:r>
            <a:r>
              <a:rPr lang="en-US" altLang="ko-KR" b="1" dirty="0">
                <a:latin typeface="Seravek" panose="020B0503040000020004" pitchFamily="34" charset="0"/>
              </a:rPr>
              <a:t>S</a:t>
            </a:r>
            <a:r>
              <a:rPr lang="en-US" altLang="ko-KR" dirty="0">
                <a:latin typeface="Seravek" panose="020B0503040000020004" pitchFamily="34" charset="0"/>
              </a:rPr>
              <a:t>peech </a:t>
            </a:r>
            <a:r>
              <a:rPr lang="en-US" altLang="ko-KR" b="1" dirty="0">
                <a:latin typeface="Seravek" panose="020B0503040000020004" pitchFamily="34" charset="0"/>
              </a:rPr>
              <a:t>S</a:t>
            </a:r>
            <a:r>
              <a:rPr lang="en-US" altLang="ko-KR" dirty="0">
                <a:latin typeface="Seravek" panose="020B0503040000020004" pitchFamily="34" charset="0"/>
              </a:rPr>
              <a:t>eparation based on </a:t>
            </a:r>
            <a:r>
              <a:rPr lang="en-US" altLang="ko-KR" b="1" dirty="0">
                <a:latin typeface="Seravek" panose="020B0503040000020004" pitchFamily="34" charset="0"/>
              </a:rPr>
              <a:t>Diffu</a:t>
            </a:r>
            <a:r>
              <a:rPr lang="en-US" altLang="ko-KR" dirty="0">
                <a:latin typeface="Seravek" panose="020B0503040000020004" pitchFamily="34" charset="0"/>
              </a:rPr>
              <a:t>sion model</a:t>
            </a:r>
          </a:p>
          <a:p>
            <a:pPr>
              <a:lnSpc>
                <a:spcPct val="150000"/>
              </a:lnSpc>
            </a:pPr>
            <a:r>
              <a:rPr kumimoji="1" lang="en-US" altLang="ko-KR" dirty="0">
                <a:latin typeface="Seravek" panose="020B0503040000020004" pitchFamily="34" charset="0"/>
              </a:rPr>
              <a:t>Multi-modal fusion through </a:t>
            </a:r>
            <a:r>
              <a:rPr kumimoji="1" lang="en-US" altLang="ko-KR" b="1" dirty="0">
                <a:latin typeface="Seravek" panose="020B0503040000020004" pitchFamily="34" charset="0"/>
              </a:rPr>
              <a:t>iterative</a:t>
            </a:r>
            <a:r>
              <a:rPr kumimoji="1" lang="en-US" altLang="ko-KR" dirty="0">
                <a:latin typeface="Seravek" panose="020B0503040000020004" pitchFamily="34" charset="0"/>
              </a:rPr>
              <a:t> </a:t>
            </a:r>
            <a:r>
              <a:rPr kumimoji="1" lang="en-US" altLang="ko-KR" b="1" dirty="0">
                <a:latin typeface="Seravek" panose="020B0503040000020004" pitchFamily="34" charset="0"/>
              </a:rPr>
              <a:t>cross-attention modules</a:t>
            </a:r>
          </a:p>
          <a:p>
            <a:pPr>
              <a:lnSpc>
                <a:spcPct val="150000"/>
              </a:lnSpc>
            </a:pPr>
            <a:r>
              <a:rPr kumimoji="1" lang="en-US" altLang="ko-KR" b="1" dirty="0">
                <a:latin typeface="Seravek" panose="020B0503040000020004" pitchFamily="34" charset="0"/>
              </a:rPr>
              <a:t>Highest performance </a:t>
            </a:r>
            <a:r>
              <a:rPr kumimoji="1" lang="en-US" altLang="ko-KR" dirty="0">
                <a:latin typeface="Seravek" panose="020B0503040000020004" pitchFamily="34" charset="0"/>
              </a:rPr>
              <a:t>in both objective &amp; subjective evaluation</a:t>
            </a:r>
          </a:p>
          <a:p>
            <a:pPr>
              <a:lnSpc>
                <a:spcPct val="150000"/>
              </a:lnSpc>
            </a:pPr>
            <a:r>
              <a:rPr kumimoji="1" lang="en-US" altLang="ko-KR" dirty="0">
                <a:latin typeface="Seravek" panose="020B0503040000020004" pitchFamily="34" charset="0"/>
              </a:rPr>
              <a:t>Robust to </a:t>
            </a:r>
            <a:r>
              <a:rPr kumimoji="1" lang="en-US" altLang="ko-KR" b="1" dirty="0">
                <a:latin typeface="Seravek" panose="020B0503040000020004" pitchFamily="34" charset="0"/>
              </a:rPr>
              <a:t>real-world videos </a:t>
            </a:r>
            <a:r>
              <a:rPr kumimoji="1" lang="en-US" altLang="ko-KR" dirty="0">
                <a:latin typeface="Seravek" panose="020B0503040000020004" pitchFamily="34" charset="0"/>
              </a:rPr>
              <a:t>with overlapped speech</a:t>
            </a:r>
            <a:endParaRPr lang="ko-KR" altLang="en-US" dirty="0">
              <a:latin typeface="Seravek" panose="020B0503040000020004" pitchFamily="34" charset="0"/>
            </a:endParaRPr>
          </a:p>
        </p:txBody>
      </p:sp>
    </p:spTree>
    <p:extLst>
      <p:ext uri="{BB962C8B-B14F-4D97-AF65-F5344CB8AC3E}">
        <p14:creationId xmlns:p14="http://schemas.microsoft.com/office/powerpoint/2010/main" val="1051232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2D13F3F-3333-A186-DE0A-58112CB88537}"/>
              </a:ext>
            </a:extLst>
          </p:cNvPr>
          <p:cNvSpPr>
            <a:spLocks noGrp="1"/>
          </p:cNvSpPr>
          <p:nvPr>
            <p:ph type="title"/>
          </p:nvPr>
        </p:nvSpPr>
        <p:spPr/>
        <p:txBody>
          <a:bodyPr/>
          <a:lstStyle/>
          <a:p>
            <a:r>
              <a:rPr kumimoji="1" lang="en-US" altLang="ko-KR" b="1" dirty="0">
                <a:latin typeface="Seravek" panose="020B0503040000020004" pitchFamily="34" charset="0"/>
              </a:rPr>
              <a:t>Conclusion</a:t>
            </a:r>
            <a:endParaRPr kumimoji="1" lang="ko-KR" altLang="en-US" dirty="0"/>
          </a:p>
        </p:txBody>
      </p:sp>
      <p:sp>
        <p:nvSpPr>
          <p:cNvPr id="3" name="슬라이드 번호 개체 틀 2">
            <a:extLst>
              <a:ext uri="{FF2B5EF4-FFF2-40B4-BE49-F238E27FC236}">
                <a16:creationId xmlns:a16="http://schemas.microsoft.com/office/drawing/2014/main" id="{5CE27273-11F9-0C13-D982-E113B630CC92}"/>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25</a:t>
            </a:fld>
            <a:endParaRPr kumimoji="1" lang="ko-KR" altLang="en-US"/>
          </a:p>
        </p:txBody>
      </p:sp>
      <p:sp>
        <p:nvSpPr>
          <p:cNvPr id="5" name="내용 개체 틀 5">
            <a:extLst>
              <a:ext uri="{FF2B5EF4-FFF2-40B4-BE49-F238E27FC236}">
                <a16:creationId xmlns:a16="http://schemas.microsoft.com/office/drawing/2014/main" id="{5C5F01AA-690D-5DBE-0AF9-F24DAA3A7CF0}"/>
              </a:ext>
            </a:extLst>
          </p:cNvPr>
          <p:cNvSpPr txBox="1">
            <a:spLocks/>
          </p:cNvSpPr>
          <p:nvPr/>
        </p:nvSpPr>
        <p:spPr>
          <a:xfrm>
            <a:off x="838200" y="1690688"/>
            <a:ext cx="10515600" cy="4369496"/>
          </a:xfrm>
          <a:prstGeom prst="rect">
            <a:avLst/>
          </a:prstGeom>
        </p:spPr>
        <p:txBody>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ko-KR" b="1" dirty="0">
                <a:latin typeface="Seravek" panose="020B0503040000020004" pitchFamily="34" charset="0"/>
              </a:rPr>
              <a:t>A</a:t>
            </a:r>
            <a:r>
              <a:rPr lang="en-US" altLang="ko-KR" dirty="0">
                <a:latin typeface="Seravek" panose="020B0503040000020004" pitchFamily="34" charset="0"/>
              </a:rPr>
              <a:t>udio-</a:t>
            </a:r>
            <a:r>
              <a:rPr lang="en-US" altLang="ko-KR" b="1" dirty="0">
                <a:latin typeface="Seravek" panose="020B0503040000020004" pitchFamily="34" charset="0"/>
              </a:rPr>
              <a:t>V</a:t>
            </a:r>
            <a:r>
              <a:rPr lang="en-US" altLang="ko-KR" dirty="0">
                <a:latin typeface="Seravek" panose="020B0503040000020004" pitchFamily="34" charset="0"/>
              </a:rPr>
              <a:t>isual </a:t>
            </a:r>
            <a:r>
              <a:rPr lang="en-US" altLang="ko-KR" b="1" dirty="0">
                <a:latin typeface="Seravek" panose="020B0503040000020004" pitchFamily="34" charset="0"/>
              </a:rPr>
              <a:t>S</a:t>
            </a:r>
            <a:r>
              <a:rPr lang="en-US" altLang="ko-KR" dirty="0">
                <a:latin typeface="Seravek" panose="020B0503040000020004" pitchFamily="34" charset="0"/>
              </a:rPr>
              <a:t>peech </a:t>
            </a:r>
            <a:r>
              <a:rPr lang="en-US" altLang="ko-KR" b="1" dirty="0">
                <a:latin typeface="Seravek" panose="020B0503040000020004" pitchFamily="34" charset="0"/>
              </a:rPr>
              <a:t>S</a:t>
            </a:r>
            <a:r>
              <a:rPr lang="en-US" altLang="ko-KR" dirty="0">
                <a:latin typeface="Seravek" panose="020B0503040000020004" pitchFamily="34" charset="0"/>
              </a:rPr>
              <a:t>eparation based on </a:t>
            </a:r>
            <a:r>
              <a:rPr lang="en-US" altLang="ko-KR" b="1" dirty="0">
                <a:latin typeface="Seravek" panose="020B0503040000020004" pitchFamily="34" charset="0"/>
              </a:rPr>
              <a:t>Diffu</a:t>
            </a:r>
            <a:r>
              <a:rPr lang="en-US" altLang="ko-KR" dirty="0">
                <a:latin typeface="Seravek" panose="020B0503040000020004" pitchFamily="34" charset="0"/>
              </a:rPr>
              <a:t>sion model</a:t>
            </a:r>
          </a:p>
          <a:p>
            <a:pPr>
              <a:lnSpc>
                <a:spcPct val="150000"/>
              </a:lnSpc>
            </a:pPr>
            <a:r>
              <a:rPr kumimoji="1" lang="en-US" altLang="ko-KR" dirty="0">
                <a:latin typeface="Seravek" panose="020B0503040000020004" pitchFamily="34" charset="0"/>
              </a:rPr>
              <a:t>Multi-modal fusion through </a:t>
            </a:r>
            <a:r>
              <a:rPr kumimoji="1" lang="en-US" altLang="ko-KR" b="1" dirty="0">
                <a:latin typeface="Seravek" panose="020B0503040000020004" pitchFamily="34" charset="0"/>
              </a:rPr>
              <a:t>iterative cross-attention modules</a:t>
            </a:r>
          </a:p>
          <a:p>
            <a:pPr>
              <a:lnSpc>
                <a:spcPct val="150000"/>
              </a:lnSpc>
            </a:pPr>
            <a:r>
              <a:rPr kumimoji="1" lang="en-US" altLang="ko-KR" b="1" dirty="0">
                <a:latin typeface="Seravek" panose="020B0503040000020004" pitchFamily="34" charset="0"/>
              </a:rPr>
              <a:t>Highest performance </a:t>
            </a:r>
            <a:r>
              <a:rPr kumimoji="1" lang="en-US" altLang="ko-KR" dirty="0">
                <a:latin typeface="Seravek" panose="020B0503040000020004" pitchFamily="34" charset="0"/>
              </a:rPr>
              <a:t>in both objective &amp; subjective evaluation</a:t>
            </a:r>
          </a:p>
          <a:p>
            <a:pPr>
              <a:lnSpc>
                <a:spcPct val="150000"/>
              </a:lnSpc>
            </a:pPr>
            <a:r>
              <a:rPr kumimoji="1" lang="en-US" altLang="ko-KR" dirty="0">
                <a:latin typeface="Seravek" panose="020B0503040000020004" pitchFamily="34" charset="0"/>
              </a:rPr>
              <a:t>Robust to </a:t>
            </a:r>
            <a:r>
              <a:rPr kumimoji="1" lang="en-US" altLang="ko-KR" b="1" dirty="0">
                <a:latin typeface="Seravek" panose="020B0503040000020004" pitchFamily="34" charset="0"/>
              </a:rPr>
              <a:t>real-world videos </a:t>
            </a:r>
            <a:r>
              <a:rPr kumimoji="1" lang="en-US" altLang="ko-KR" dirty="0">
                <a:latin typeface="Seravek" panose="020B0503040000020004" pitchFamily="34" charset="0"/>
              </a:rPr>
              <a:t>with overlapped speech</a:t>
            </a:r>
            <a:endParaRPr lang="ko-KR" altLang="en-US" dirty="0">
              <a:latin typeface="Seravek" panose="020B0503040000020004" pitchFamily="34" charset="0"/>
            </a:endParaRPr>
          </a:p>
        </p:txBody>
      </p:sp>
      <p:sp>
        <p:nvSpPr>
          <p:cNvPr id="6" name="제목 1">
            <a:extLst>
              <a:ext uri="{FF2B5EF4-FFF2-40B4-BE49-F238E27FC236}">
                <a16:creationId xmlns:a16="http://schemas.microsoft.com/office/drawing/2014/main" id="{4273A96C-1A92-8EEF-5FDB-5D3A65F718FF}"/>
              </a:ext>
            </a:extLst>
          </p:cNvPr>
          <p:cNvSpPr txBox="1">
            <a:spLocks/>
          </p:cNvSpPr>
          <p:nvPr/>
        </p:nvSpPr>
        <p:spPr>
          <a:xfrm>
            <a:off x="4395107" y="4882703"/>
            <a:ext cx="3401786" cy="132556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kumimoji="1" lang="en-US" altLang="ko-KR" b="1" dirty="0">
                <a:solidFill>
                  <a:schemeClr val="accent1"/>
                </a:solidFill>
                <a:latin typeface="Seravek" panose="020B0503040000020004" pitchFamily="34" charset="0"/>
              </a:rPr>
              <a:t>Thank you !</a:t>
            </a:r>
            <a:endParaRPr kumimoji="1" lang="ko-KR" altLang="en-US" dirty="0">
              <a:solidFill>
                <a:schemeClr val="accent1"/>
              </a:solidFill>
            </a:endParaRPr>
          </a:p>
        </p:txBody>
      </p:sp>
    </p:spTree>
    <p:extLst>
      <p:ext uri="{BB962C8B-B14F-4D97-AF65-F5344CB8AC3E}">
        <p14:creationId xmlns:p14="http://schemas.microsoft.com/office/powerpoint/2010/main" val="154332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61011CF-CDE8-CDCB-5C0C-48CF62A048C6}"/>
              </a:ext>
            </a:extLst>
          </p:cNvPr>
          <p:cNvSpPr>
            <a:spLocks noGrp="1"/>
          </p:cNvSpPr>
          <p:nvPr>
            <p:ph type="title"/>
          </p:nvPr>
        </p:nvSpPr>
        <p:spPr/>
        <p:txBody>
          <a:bodyPr/>
          <a:lstStyle/>
          <a:p>
            <a:r>
              <a:rPr kumimoji="1" lang="en-US" altLang="ko-KR" b="1" dirty="0">
                <a:latin typeface="Seravek" panose="020B0503040000020004" pitchFamily="34" charset="0"/>
              </a:rPr>
              <a:t>Appendix 1 – </a:t>
            </a:r>
            <a:r>
              <a:rPr kumimoji="1" lang="en-US" altLang="ko-KR" b="1" dirty="0">
                <a:solidFill>
                  <a:schemeClr val="accent1"/>
                </a:solidFill>
                <a:latin typeface="Seravek" panose="020B0503040000020004" pitchFamily="34" charset="0"/>
              </a:rPr>
              <a:t>Cross-attention map</a:t>
            </a:r>
            <a:endParaRPr kumimoji="1" lang="ko-KR" altLang="en-US" b="1" dirty="0">
              <a:solidFill>
                <a:schemeClr val="accent1"/>
              </a:solidFill>
              <a:latin typeface="Seravek" panose="020B0503040000020004" pitchFamily="34" charset="0"/>
            </a:endParaRPr>
          </a:p>
        </p:txBody>
      </p:sp>
      <p:pic>
        <p:nvPicPr>
          <p:cNvPr id="4" name="그림 3">
            <a:extLst>
              <a:ext uri="{FF2B5EF4-FFF2-40B4-BE49-F238E27FC236}">
                <a16:creationId xmlns:a16="http://schemas.microsoft.com/office/drawing/2014/main" id="{9B1B811E-98DB-FF4A-FA09-4446CAA2C1BD}"/>
              </a:ext>
            </a:extLst>
          </p:cNvPr>
          <p:cNvPicPr>
            <a:picLocks noChangeAspect="1"/>
          </p:cNvPicPr>
          <p:nvPr/>
        </p:nvPicPr>
        <p:blipFill>
          <a:blip r:embed="rId3"/>
          <a:stretch>
            <a:fillRect/>
          </a:stretch>
        </p:blipFill>
        <p:spPr>
          <a:xfrm>
            <a:off x="2495550" y="1900931"/>
            <a:ext cx="7772400" cy="2879736"/>
          </a:xfrm>
          <a:prstGeom prst="rect">
            <a:avLst/>
          </a:prstGeom>
        </p:spPr>
      </p:pic>
      <p:sp>
        <p:nvSpPr>
          <p:cNvPr id="5" name="TextBox 4">
            <a:extLst>
              <a:ext uri="{FF2B5EF4-FFF2-40B4-BE49-F238E27FC236}">
                <a16:creationId xmlns:a16="http://schemas.microsoft.com/office/drawing/2014/main" id="{03E3A488-2C22-C423-B323-20B757929C7C}"/>
              </a:ext>
            </a:extLst>
          </p:cNvPr>
          <p:cNvSpPr txBox="1"/>
          <p:nvPr/>
        </p:nvSpPr>
        <p:spPr>
          <a:xfrm>
            <a:off x="2119122" y="4990910"/>
            <a:ext cx="8525256" cy="646331"/>
          </a:xfrm>
          <a:prstGeom prst="rect">
            <a:avLst/>
          </a:prstGeom>
          <a:noFill/>
        </p:spPr>
        <p:txBody>
          <a:bodyPr wrap="square" rtlCol="0">
            <a:spAutoFit/>
          </a:bodyPr>
          <a:lstStyle/>
          <a:p>
            <a:r>
              <a:rPr lang="en" altLang="ko-KR" b="0" i="0" dirty="0">
                <a:effectLst/>
                <a:latin typeface="Seravek" panose="020B0503040000020004" pitchFamily="34" charset="0"/>
              </a:rPr>
              <a:t>Attention map visualizations of the innermost cross-attention layer in the first stage. Brighter colors indicate higher correspondences between audio-video modalities.</a:t>
            </a:r>
            <a:endParaRPr kumimoji="1" lang="ko-KR" altLang="en-US" dirty="0">
              <a:latin typeface="Seravek" panose="020B0503040000020004" pitchFamily="34" charset="0"/>
            </a:endParaRPr>
          </a:p>
        </p:txBody>
      </p:sp>
      <p:sp>
        <p:nvSpPr>
          <p:cNvPr id="3" name="슬라이드 번호 개체 틀 2">
            <a:extLst>
              <a:ext uri="{FF2B5EF4-FFF2-40B4-BE49-F238E27FC236}">
                <a16:creationId xmlns:a16="http://schemas.microsoft.com/office/drawing/2014/main" id="{07817523-8033-54A8-75DC-A5FD194B7623}"/>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26</a:t>
            </a:fld>
            <a:endParaRPr kumimoji="1" lang="ko-KR" altLang="en-US"/>
          </a:p>
        </p:txBody>
      </p:sp>
    </p:spTree>
    <p:extLst>
      <p:ext uri="{BB962C8B-B14F-4D97-AF65-F5344CB8AC3E}">
        <p14:creationId xmlns:p14="http://schemas.microsoft.com/office/powerpoint/2010/main" val="1159040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45700BD-B1B9-4188-798F-21A6C82B9C64}"/>
              </a:ext>
            </a:extLst>
          </p:cNvPr>
          <p:cNvSpPr>
            <a:spLocks noGrp="1"/>
          </p:cNvSpPr>
          <p:nvPr>
            <p:ph type="title"/>
          </p:nvPr>
        </p:nvSpPr>
        <p:spPr/>
        <p:txBody>
          <a:bodyPr/>
          <a:lstStyle/>
          <a:p>
            <a:r>
              <a:rPr kumimoji="1" lang="en-US" altLang="ko-KR" b="1" dirty="0">
                <a:latin typeface="Seravek" panose="020B0503040000020004" pitchFamily="34" charset="0"/>
              </a:rPr>
              <a:t>Appendix 2 – </a:t>
            </a:r>
            <a:r>
              <a:rPr kumimoji="1" lang="en-US" altLang="ko-KR" b="1" dirty="0">
                <a:solidFill>
                  <a:schemeClr val="accent1"/>
                </a:solidFill>
                <a:latin typeface="Seravek" panose="020B0503040000020004" pitchFamily="34" charset="0"/>
              </a:rPr>
              <a:t>Speech Enhancement</a:t>
            </a:r>
            <a:endParaRPr kumimoji="1" lang="ko-KR" altLang="en-US" b="1" dirty="0">
              <a:solidFill>
                <a:schemeClr val="accent1"/>
              </a:solidFill>
              <a:latin typeface="Seravek" panose="020B0503040000020004" pitchFamily="34" charset="0"/>
            </a:endParaRPr>
          </a:p>
        </p:txBody>
      </p:sp>
      <p:grpSp>
        <p:nvGrpSpPr>
          <p:cNvPr id="8" name="그룹 7">
            <a:extLst>
              <a:ext uri="{FF2B5EF4-FFF2-40B4-BE49-F238E27FC236}">
                <a16:creationId xmlns:a16="http://schemas.microsoft.com/office/drawing/2014/main" id="{3A3DAE2C-351B-DAEC-F322-0DF61D0D20E8}"/>
              </a:ext>
            </a:extLst>
          </p:cNvPr>
          <p:cNvGrpSpPr/>
          <p:nvPr/>
        </p:nvGrpSpPr>
        <p:grpSpPr>
          <a:xfrm>
            <a:off x="555171" y="2257779"/>
            <a:ext cx="11081657" cy="1894601"/>
            <a:chOff x="2209800" y="2680663"/>
            <a:chExt cx="7772400" cy="1327509"/>
          </a:xfrm>
        </p:grpSpPr>
        <p:pic>
          <p:nvPicPr>
            <p:cNvPr id="6" name="그림 5">
              <a:extLst>
                <a:ext uri="{FF2B5EF4-FFF2-40B4-BE49-F238E27FC236}">
                  <a16:creationId xmlns:a16="http://schemas.microsoft.com/office/drawing/2014/main" id="{51D9BD85-7AD9-51DE-8CE6-CC4C1A7E7647}"/>
                </a:ext>
              </a:extLst>
            </p:cNvPr>
            <p:cNvPicPr>
              <a:picLocks noChangeAspect="1"/>
            </p:cNvPicPr>
            <p:nvPr/>
          </p:nvPicPr>
          <p:blipFill rotWithShape="1">
            <a:blip r:embed="rId3"/>
            <a:srcRect b="46672"/>
            <a:stretch/>
          </p:blipFill>
          <p:spPr>
            <a:xfrm>
              <a:off x="2209800" y="2680663"/>
              <a:ext cx="7772400" cy="964745"/>
            </a:xfrm>
            <a:prstGeom prst="rect">
              <a:avLst/>
            </a:prstGeom>
          </p:spPr>
        </p:pic>
        <p:pic>
          <p:nvPicPr>
            <p:cNvPr id="7" name="그림 6">
              <a:extLst>
                <a:ext uri="{FF2B5EF4-FFF2-40B4-BE49-F238E27FC236}">
                  <a16:creationId xmlns:a16="http://schemas.microsoft.com/office/drawing/2014/main" id="{F328058B-C6B4-0C99-A14F-177125865BB9}"/>
                </a:ext>
              </a:extLst>
            </p:cNvPr>
            <p:cNvPicPr>
              <a:picLocks noChangeAspect="1"/>
            </p:cNvPicPr>
            <p:nvPr/>
          </p:nvPicPr>
          <p:blipFill rotWithShape="1">
            <a:blip r:embed="rId3"/>
            <a:srcRect t="79948"/>
            <a:stretch/>
          </p:blipFill>
          <p:spPr>
            <a:xfrm>
              <a:off x="2209800" y="3645408"/>
              <a:ext cx="7772400" cy="362764"/>
            </a:xfrm>
            <a:prstGeom prst="rect">
              <a:avLst/>
            </a:prstGeom>
          </p:spPr>
        </p:pic>
      </p:grpSp>
      <p:sp>
        <p:nvSpPr>
          <p:cNvPr id="9" name="TextBox 8">
            <a:extLst>
              <a:ext uri="{FF2B5EF4-FFF2-40B4-BE49-F238E27FC236}">
                <a16:creationId xmlns:a16="http://schemas.microsoft.com/office/drawing/2014/main" id="{4FE18A81-9B8B-145D-445A-71F3A3D3AB76}"/>
              </a:ext>
            </a:extLst>
          </p:cNvPr>
          <p:cNvSpPr txBox="1"/>
          <p:nvPr/>
        </p:nvSpPr>
        <p:spPr>
          <a:xfrm>
            <a:off x="2925417" y="4608033"/>
            <a:ext cx="6901335" cy="646331"/>
          </a:xfrm>
          <a:prstGeom prst="rect">
            <a:avLst/>
          </a:prstGeom>
          <a:noFill/>
        </p:spPr>
        <p:txBody>
          <a:bodyPr wrap="square" rtlCol="0">
            <a:spAutoFit/>
          </a:bodyPr>
          <a:lstStyle/>
          <a:p>
            <a:r>
              <a:rPr kumimoji="1" lang="en-US" altLang="ko-KR" dirty="0">
                <a:latin typeface="Seravek" panose="020B0503040000020004" pitchFamily="34" charset="0"/>
              </a:rPr>
              <a:t>Speech enhancement results on VoxCeleb2 test set. </a:t>
            </a:r>
            <a:br>
              <a:rPr kumimoji="1" lang="en-US" altLang="ko-KR" dirty="0">
                <a:latin typeface="Seravek" panose="020B0503040000020004" pitchFamily="34" charset="0"/>
              </a:rPr>
            </a:br>
            <a:r>
              <a:rPr kumimoji="1" lang="en-US" altLang="ko-KR" dirty="0" err="1">
                <a:latin typeface="Seravek" panose="020B0503040000020004" pitchFamily="34" charset="0"/>
              </a:rPr>
              <a:t>StoRM</a:t>
            </a:r>
            <a:r>
              <a:rPr kumimoji="1" lang="en-US" altLang="ko-KR" dirty="0">
                <a:latin typeface="Seravek" panose="020B0503040000020004" pitchFamily="34" charset="0"/>
              </a:rPr>
              <a:t> is an audio-only diffusion-based speech enhancement model.</a:t>
            </a:r>
            <a:endParaRPr kumimoji="1" lang="ko-KR" altLang="en-US" dirty="0">
              <a:latin typeface="Seravek" panose="020B0503040000020004" pitchFamily="34" charset="0"/>
            </a:endParaRPr>
          </a:p>
        </p:txBody>
      </p:sp>
      <p:sp>
        <p:nvSpPr>
          <p:cNvPr id="3" name="슬라이드 번호 개체 틀 2">
            <a:extLst>
              <a:ext uri="{FF2B5EF4-FFF2-40B4-BE49-F238E27FC236}">
                <a16:creationId xmlns:a16="http://schemas.microsoft.com/office/drawing/2014/main" id="{7B7B6B99-2D30-637C-2E30-774047C7F244}"/>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27</a:t>
            </a:fld>
            <a:endParaRPr kumimoji="1" lang="ko-KR" altLang="en-US"/>
          </a:p>
        </p:txBody>
      </p:sp>
    </p:spTree>
    <p:extLst>
      <p:ext uri="{BB962C8B-B14F-4D97-AF65-F5344CB8AC3E}">
        <p14:creationId xmlns:p14="http://schemas.microsoft.com/office/powerpoint/2010/main" val="1539798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A9E24D9-EB30-DCDA-DBE7-610B366E0C8E}"/>
              </a:ext>
            </a:extLst>
          </p:cNvPr>
          <p:cNvSpPr>
            <a:spLocks noGrp="1"/>
          </p:cNvSpPr>
          <p:nvPr>
            <p:ph type="title"/>
          </p:nvPr>
        </p:nvSpPr>
        <p:spPr/>
        <p:txBody>
          <a:bodyPr/>
          <a:lstStyle/>
          <a:p>
            <a:r>
              <a:rPr kumimoji="1" lang="en-US" altLang="ko-KR" b="1" dirty="0">
                <a:latin typeface="Seravek" panose="020B0503040000020004" pitchFamily="34" charset="0"/>
              </a:rPr>
              <a:t>Appendix 3 – </a:t>
            </a:r>
            <a:r>
              <a:rPr kumimoji="1" lang="en-US" altLang="ko-KR" b="1" dirty="0">
                <a:solidFill>
                  <a:schemeClr val="accent1"/>
                </a:solidFill>
                <a:latin typeface="Seravek" panose="020B0503040000020004" pitchFamily="34" charset="0"/>
              </a:rPr>
              <a:t>Visual Encoder</a:t>
            </a:r>
            <a:endParaRPr kumimoji="1" lang="ko-KR" altLang="en-US" b="1" dirty="0">
              <a:solidFill>
                <a:schemeClr val="accent1"/>
              </a:solidFill>
              <a:latin typeface="Seravek" panose="020B0503040000020004" pitchFamily="34" charset="0"/>
            </a:endParaRPr>
          </a:p>
        </p:txBody>
      </p:sp>
      <p:sp>
        <p:nvSpPr>
          <p:cNvPr id="5" name="TextBox 4">
            <a:extLst>
              <a:ext uri="{FF2B5EF4-FFF2-40B4-BE49-F238E27FC236}">
                <a16:creationId xmlns:a16="http://schemas.microsoft.com/office/drawing/2014/main" id="{B5EDCBF6-B13F-F5E9-FDFA-3DC29DFCF338}"/>
              </a:ext>
            </a:extLst>
          </p:cNvPr>
          <p:cNvSpPr txBox="1"/>
          <p:nvPr/>
        </p:nvSpPr>
        <p:spPr>
          <a:xfrm>
            <a:off x="0" y="6627168"/>
            <a:ext cx="7290088" cy="230832"/>
          </a:xfrm>
          <a:prstGeom prst="rect">
            <a:avLst/>
          </a:prstGeom>
          <a:noFill/>
        </p:spPr>
        <p:txBody>
          <a:bodyPr wrap="square">
            <a:spAutoFit/>
          </a:bodyPr>
          <a:lstStyle/>
          <a:p>
            <a:r>
              <a:rPr lang="en-US" altLang="ko-KR" sz="900" dirty="0" err="1">
                <a:solidFill>
                  <a:schemeClr val="tx1">
                    <a:lumMod val="50000"/>
                    <a:lumOff val="50000"/>
                  </a:schemeClr>
                </a:solidFill>
              </a:rPr>
              <a:t>Ruijie</a:t>
            </a:r>
            <a:r>
              <a:rPr lang="en-US" altLang="ko-KR" sz="900" dirty="0">
                <a:solidFill>
                  <a:schemeClr val="tx1">
                    <a:lumMod val="50000"/>
                    <a:lumOff val="50000"/>
                  </a:schemeClr>
                </a:solidFill>
              </a:rPr>
              <a:t> et al., Is Someone Speaking? Exploring Long-term Temporal Features for Active Speaker Detection (ACM MM 2021)</a:t>
            </a:r>
            <a:endParaRPr lang="ko-KR" altLang="en-US" sz="900" dirty="0">
              <a:solidFill>
                <a:schemeClr val="tx1">
                  <a:lumMod val="50000"/>
                  <a:lumOff val="50000"/>
                </a:schemeClr>
              </a:solidFill>
            </a:endParaRPr>
          </a:p>
        </p:txBody>
      </p:sp>
      <p:sp>
        <p:nvSpPr>
          <p:cNvPr id="6" name="모서리가 둥근 직사각형 5">
            <a:extLst>
              <a:ext uri="{FF2B5EF4-FFF2-40B4-BE49-F238E27FC236}">
                <a16:creationId xmlns:a16="http://schemas.microsoft.com/office/drawing/2014/main" id="{ABC315CC-2BE8-3F3F-7C87-D681D73E8EE0}"/>
              </a:ext>
            </a:extLst>
          </p:cNvPr>
          <p:cNvSpPr/>
          <p:nvPr/>
        </p:nvSpPr>
        <p:spPr>
          <a:xfrm>
            <a:off x="5118100" y="2205276"/>
            <a:ext cx="1955800" cy="444500"/>
          </a:xfrm>
          <a:prstGeom prst="roundRect">
            <a:avLst/>
          </a:prstGeom>
          <a:solidFill>
            <a:schemeClr val="accent6">
              <a:lumMod val="20000"/>
              <a:lumOff val="80000"/>
            </a:schemeClr>
          </a:solid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dirty="0">
                <a:solidFill>
                  <a:schemeClr val="tx1"/>
                </a:solidFill>
                <a:latin typeface="Seravek" panose="020B0503040000020004" pitchFamily="34" charset="0"/>
              </a:rPr>
              <a:t>Conv3D</a:t>
            </a:r>
            <a:endParaRPr kumimoji="1" lang="ko-KR" altLang="en-US" dirty="0">
              <a:solidFill>
                <a:schemeClr val="tx1"/>
              </a:solidFill>
              <a:latin typeface="Seravek" panose="020B0503040000020004" pitchFamily="34" charset="0"/>
            </a:endParaRPr>
          </a:p>
        </p:txBody>
      </p:sp>
      <p:sp>
        <p:nvSpPr>
          <p:cNvPr id="7" name="모서리가 둥근 직사각형 6">
            <a:extLst>
              <a:ext uri="{FF2B5EF4-FFF2-40B4-BE49-F238E27FC236}">
                <a16:creationId xmlns:a16="http://schemas.microsoft.com/office/drawing/2014/main" id="{2E80602B-A378-2453-3CA7-56B91872F167}"/>
              </a:ext>
            </a:extLst>
          </p:cNvPr>
          <p:cNvSpPr/>
          <p:nvPr/>
        </p:nvSpPr>
        <p:spPr>
          <a:xfrm>
            <a:off x="5118100" y="3246963"/>
            <a:ext cx="1955800" cy="444500"/>
          </a:xfrm>
          <a:prstGeom prst="roundRect">
            <a:avLst/>
          </a:prstGeom>
          <a:solidFill>
            <a:schemeClr val="accent6">
              <a:lumMod val="20000"/>
              <a:lumOff val="80000"/>
            </a:schemeClr>
          </a:solid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dirty="0">
                <a:solidFill>
                  <a:schemeClr val="tx1"/>
                </a:solidFill>
                <a:latin typeface="Seravek" panose="020B0503040000020004" pitchFamily="34" charset="0"/>
              </a:rPr>
              <a:t>ResNet18</a:t>
            </a:r>
            <a:endParaRPr kumimoji="1" lang="ko-KR" altLang="en-US" dirty="0">
              <a:solidFill>
                <a:schemeClr val="tx1"/>
              </a:solidFill>
              <a:latin typeface="Seravek" panose="020B0503040000020004" pitchFamily="34" charset="0"/>
            </a:endParaRPr>
          </a:p>
        </p:txBody>
      </p:sp>
      <p:sp>
        <p:nvSpPr>
          <p:cNvPr id="8" name="모서리가 둥근 직사각형 7">
            <a:extLst>
              <a:ext uri="{FF2B5EF4-FFF2-40B4-BE49-F238E27FC236}">
                <a16:creationId xmlns:a16="http://schemas.microsoft.com/office/drawing/2014/main" id="{081AAF3F-CFFC-19B0-1014-78B40DA59284}"/>
              </a:ext>
            </a:extLst>
          </p:cNvPr>
          <p:cNvSpPr/>
          <p:nvPr/>
        </p:nvSpPr>
        <p:spPr>
          <a:xfrm>
            <a:off x="5118100" y="4184536"/>
            <a:ext cx="1955800" cy="986785"/>
          </a:xfrm>
          <a:prstGeom prst="roundRect">
            <a:avLst>
              <a:gd name="adj" fmla="val 18186"/>
            </a:avLst>
          </a:prstGeom>
          <a:solidFill>
            <a:schemeClr val="accent6">
              <a:lumMod val="20000"/>
              <a:lumOff val="80000"/>
            </a:schemeClr>
          </a:solid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dirty="0">
                <a:solidFill>
                  <a:schemeClr val="tx1"/>
                </a:solidFill>
                <a:latin typeface="Seravek" panose="020B0503040000020004" pitchFamily="34" charset="0"/>
              </a:rPr>
              <a:t>Temporal Convolutional Network</a:t>
            </a:r>
            <a:endParaRPr kumimoji="1" lang="ko-KR" altLang="en-US" dirty="0">
              <a:solidFill>
                <a:schemeClr val="tx1"/>
              </a:solidFill>
              <a:latin typeface="Seravek" panose="020B0503040000020004" pitchFamily="34" charset="0"/>
            </a:endParaRPr>
          </a:p>
        </p:txBody>
      </p:sp>
      <p:sp>
        <p:nvSpPr>
          <p:cNvPr id="9" name="모서리가 둥근 직사각형 8">
            <a:extLst>
              <a:ext uri="{FF2B5EF4-FFF2-40B4-BE49-F238E27FC236}">
                <a16:creationId xmlns:a16="http://schemas.microsoft.com/office/drawing/2014/main" id="{8B85EB7A-E181-9E7B-896A-270102B34CF0}"/>
              </a:ext>
            </a:extLst>
          </p:cNvPr>
          <p:cNvSpPr/>
          <p:nvPr/>
        </p:nvSpPr>
        <p:spPr>
          <a:xfrm>
            <a:off x="5131088" y="5254133"/>
            <a:ext cx="1955800" cy="444500"/>
          </a:xfrm>
          <a:prstGeom prst="roundRect">
            <a:avLst/>
          </a:prstGeom>
          <a:solidFill>
            <a:schemeClr val="accent6">
              <a:lumMod val="20000"/>
              <a:lumOff val="80000"/>
            </a:schemeClr>
          </a:solid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dirty="0">
                <a:solidFill>
                  <a:schemeClr val="tx1"/>
                </a:solidFill>
                <a:latin typeface="Seravek" panose="020B0503040000020004" pitchFamily="34" charset="0"/>
              </a:rPr>
              <a:t>Conv1D</a:t>
            </a:r>
            <a:endParaRPr kumimoji="1" lang="ko-KR" altLang="en-US" dirty="0">
              <a:solidFill>
                <a:schemeClr val="tx1"/>
              </a:solidFill>
              <a:latin typeface="Seravek" panose="020B0503040000020004" pitchFamily="34" charset="0"/>
            </a:endParaRPr>
          </a:p>
        </p:txBody>
      </p:sp>
      <p:sp>
        <p:nvSpPr>
          <p:cNvPr id="10" name="TextBox 9">
            <a:extLst>
              <a:ext uri="{FF2B5EF4-FFF2-40B4-BE49-F238E27FC236}">
                <a16:creationId xmlns:a16="http://schemas.microsoft.com/office/drawing/2014/main" id="{3B9FA601-8D29-ABE9-8B0F-6F572B0C8062}"/>
              </a:ext>
            </a:extLst>
          </p:cNvPr>
          <p:cNvSpPr txBox="1"/>
          <p:nvPr/>
        </p:nvSpPr>
        <p:spPr>
          <a:xfrm>
            <a:off x="5372388" y="1690688"/>
            <a:ext cx="1473200" cy="369332"/>
          </a:xfrm>
          <a:prstGeom prst="rect">
            <a:avLst/>
          </a:prstGeom>
          <a:noFill/>
        </p:spPr>
        <p:txBody>
          <a:bodyPr wrap="square" rtlCol="0">
            <a:spAutoFit/>
          </a:bodyPr>
          <a:lstStyle/>
          <a:p>
            <a:pPr algn="ctr"/>
            <a:r>
              <a:rPr kumimoji="1" lang="en-US" altLang="ko-KR" dirty="0">
                <a:latin typeface="Seravek" panose="020B0503040000020004" pitchFamily="34" charset="0"/>
              </a:rPr>
              <a:t>(B, T, H, W)</a:t>
            </a:r>
            <a:endParaRPr kumimoji="1" lang="ko-KR" altLang="en-US" dirty="0">
              <a:latin typeface="Seravek" panose="020B0503040000020004" pitchFamily="34" charset="0"/>
            </a:endParaRPr>
          </a:p>
        </p:txBody>
      </p:sp>
      <p:sp>
        <p:nvSpPr>
          <p:cNvPr id="11" name="TextBox 10">
            <a:extLst>
              <a:ext uri="{FF2B5EF4-FFF2-40B4-BE49-F238E27FC236}">
                <a16:creationId xmlns:a16="http://schemas.microsoft.com/office/drawing/2014/main" id="{3E2F64A8-C1B7-2B2D-A39C-B2CCB69B441C}"/>
              </a:ext>
            </a:extLst>
          </p:cNvPr>
          <p:cNvSpPr txBox="1"/>
          <p:nvPr/>
        </p:nvSpPr>
        <p:spPr>
          <a:xfrm>
            <a:off x="5359400" y="2755622"/>
            <a:ext cx="1473200" cy="369332"/>
          </a:xfrm>
          <a:prstGeom prst="rect">
            <a:avLst/>
          </a:prstGeom>
          <a:noFill/>
        </p:spPr>
        <p:txBody>
          <a:bodyPr wrap="square" rtlCol="0">
            <a:spAutoFit/>
          </a:bodyPr>
          <a:lstStyle/>
          <a:p>
            <a:pPr algn="ctr"/>
            <a:r>
              <a:rPr kumimoji="1" lang="en-US" altLang="ko-KR" dirty="0">
                <a:latin typeface="Seravek" panose="020B0503040000020004" pitchFamily="34" charset="0"/>
              </a:rPr>
              <a:t>(B, T, H’, W’)</a:t>
            </a:r>
            <a:endParaRPr kumimoji="1" lang="ko-KR" altLang="en-US" dirty="0">
              <a:latin typeface="Seravek" panose="020B0503040000020004" pitchFamily="34" charset="0"/>
            </a:endParaRPr>
          </a:p>
        </p:txBody>
      </p:sp>
      <p:sp>
        <p:nvSpPr>
          <p:cNvPr id="12" name="TextBox 11">
            <a:extLst>
              <a:ext uri="{FF2B5EF4-FFF2-40B4-BE49-F238E27FC236}">
                <a16:creationId xmlns:a16="http://schemas.microsoft.com/office/drawing/2014/main" id="{409BB2CE-F5ED-E3D1-E4E1-9DD216931D11}"/>
              </a:ext>
            </a:extLst>
          </p:cNvPr>
          <p:cNvSpPr txBox="1"/>
          <p:nvPr/>
        </p:nvSpPr>
        <p:spPr>
          <a:xfrm>
            <a:off x="5359400" y="3750613"/>
            <a:ext cx="1473200" cy="369332"/>
          </a:xfrm>
          <a:prstGeom prst="rect">
            <a:avLst/>
          </a:prstGeom>
          <a:noFill/>
        </p:spPr>
        <p:txBody>
          <a:bodyPr wrap="square" rtlCol="0">
            <a:spAutoFit/>
          </a:bodyPr>
          <a:lstStyle/>
          <a:p>
            <a:pPr algn="ctr"/>
            <a:r>
              <a:rPr kumimoji="1" lang="en-US" altLang="ko-KR" dirty="0">
                <a:latin typeface="Seravek" panose="020B0503040000020004" pitchFamily="34" charset="0"/>
              </a:rPr>
              <a:t>(B, T, C=512)</a:t>
            </a:r>
            <a:endParaRPr kumimoji="1" lang="ko-KR" altLang="en-US" dirty="0">
              <a:latin typeface="Seravek" panose="020B0503040000020004" pitchFamily="34" charset="0"/>
            </a:endParaRPr>
          </a:p>
        </p:txBody>
      </p:sp>
      <p:sp>
        <p:nvSpPr>
          <p:cNvPr id="13" name="TextBox 12">
            <a:extLst>
              <a:ext uri="{FF2B5EF4-FFF2-40B4-BE49-F238E27FC236}">
                <a16:creationId xmlns:a16="http://schemas.microsoft.com/office/drawing/2014/main" id="{0594F020-2ABE-5C3A-BE08-40B2156BB7A3}"/>
              </a:ext>
            </a:extLst>
          </p:cNvPr>
          <p:cNvSpPr txBox="1"/>
          <p:nvPr/>
        </p:nvSpPr>
        <p:spPr>
          <a:xfrm>
            <a:off x="5359400" y="5746900"/>
            <a:ext cx="1473200" cy="369332"/>
          </a:xfrm>
          <a:prstGeom prst="rect">
            <a:avLst/>
          </a:prstGeom>
          <a:noFill/>
        </p:spPr>
        <p:txBody>
          <a:bodyPr wrap="square" rtlCol="0">
            <a:spAutoFit/>
          </a:bodyPr>
          <a:lstStyle/>
          <a:p>
            <a:pPr algn="ctr"/>
            <a:r>
              <a:rPr kumimoji="1" lang="en-US" altLang="ko-KR" dirty="0">
                <a:latin typeface="Seravek" panose="020B0503040000020004" pitchFamily="34" charset="0"/>
              </a:rPr>
              <a:t>(B, T, C=256)</a:t>
            </a:r>
            <a:endParaRPr kumimoji="1" lang="ko-KR" altLang="en-US" dirty="0">
              <a:latin typeface="Seravek" panose="020B0503040000020004" pitchFamily="34" charset="0"/>
            </a:endParaRPr>
          </a:p>
        </p:txBody>
      </p:sp>
      <p:grpSp>
        <p:nvGrpSpPr>
          <p:cNvPr id="14" name="그룹 13">
            <a:extLst>
              <a:ext uri="{FF2B5EF4-FFF2-40B4-BE49-F238E27FC236}">
                <a16:creationId xmlns:a16="http://schemas.microsoft.com/office/drawing/2014/main" id="{712690E8-06A7-B0DC-3114-E84ACC92D61C}"/>
              </a:ext>
            </a:extLst>
          </p:cNvPr>
          <p:cNvGrpSpPr/>
          <p:nvPr/>
        </p:nvGrpSpPr>
        <p:grpSpPr>
          <a:xfrm>
            <a:off x="1598478" y="2479468"/>
            <a:ext cx="1884895" cy="1582910"/>
            <a:chOff x="4225454" y="4977795"/>
            <a:chExt cx="1554823" cy="1290824"/>
          </a:xfrm>
        </p:grpSpPr>
        <p:pic>
          <p:nvPicPr>
            <p:cNvPr id="15" name="그림 14">
              <a:extLst>
                <a:ext uri="{FF2B5EF4-FFF2-40B4-BE49-F238E27FC236}">
                  <a16:creationId xmlns:a16="http://schemas.microsoft.com/office/drawing/2014/main" id="{2EC48C4D-5725-BFF1-0656-F64CC30173ED}"/>
                </a:ext>
              </a:extLst>
            </p:cNvPr>
            <p:cNvPicPr>
              <a:picLocks noChangeAspect="1"/>
            </p:cNvPicPr>
            <p:nvPr/>
          </p:nvPicPr>
          <p:blipFill>
            <a:blip r:embed="rId3">
              <a:grayscl/>
            </a:blip>
            <a:stretch>
              <a:fillRect/>
            </a:stretch>
          </p:blipFill>
          <p:spPr>
            <a:xfrm>
              <a:off x="4614466" y="4977795"/>
              <a:ext cx="1165811" cy="1165811"/>
            </a:xfrm>
            <a:prstGeom prst="rect">
              <a:avLst/>
            </a:prstGeom>
          </p:spPr>
        </p:pic>
        <p:pic>
          <p:nvPicPr>
            <p:cNvPr id="16" name="그림 15">
              <a:extLst>
                <a:ext uri="{FF2B5EF4-FFF2-40B4-BE49-F238E27FC236}">
                  <a16:creationId xmlns:a16="http://schemas.microsoft.com/office/drawing/2014/main" id="{71E6EFAC-31B1-43DA-A9E1-BB910A70DCAA}"/>
                </a:ext>
              </a:extLst>
            </p:cNvPr>
            <p:cNvPicPr>
              <a:picLocks noChangeAspect="1"/>
            </p:cNvPicPr>
            <p:nvPr/>
          </p:nvPicPr>
          <p:blipFill>
            <a:blip r:embed="rId4">
              <a:grayscl/>
            </a:blip>
            <a:stretch>
              <a:fillRect/>
            </a:stretch>
          </p:blipFill>
          <p:spPr>
            <a:xfrm>
              <a:off x="4419960" y="5040923"/>
              <a:ext cx="1165811" cy="1165811"/>
            </a:xfrm>
            <a:prstGeom prst="rect">
              <a:avLst/>
            </a:prstGeom>
          </p:spPr>
        </p:pic>
        <p:pic>
          <p:nvPicPr>
            <p:cNvPr id="17" name="그림 16">
              <a:extLst>
                <a:ext uri="{FF2B5EF4-FFF2-40B4-BE49-F238E27FC236}">
                  <a16:creationId xmlns:a16="http://schemas.microsoft.com/office/drawing/2014/main" id="{802A0A89-C906-A6D9-C86F-8AA64A8F7C42}"/>
                </a:ext>
              </a:extLst>
            </p:cNvPr>
            <p:cNvPicPr>
              <a:picLocks noChangeAspect="1"/>
            </p:cNvPicPr>
            <p:nvPr/>
          </p:nvPicPr>
          <p:blipFill>
            <a:blip r:embed="rId5">
              <a:grayscl/>
            </a:blip>
            <a:stretch>
              <a:fillRect/>
            </a:stretch>
          </p:blipFill>
          <p:spPr>
            <a:xfrm>
              <a:off x="4225454" y="5102808"/>
              <a:ext cx="1165811" cy="1165811"/>
            </a:xfrm>
            <a:prstGeom prst="rect">
              <a:avLst/>
            </a:prstGeom>
          </p:spPr>
        </p:pic>
      </p:grpSp>
      <p:cxnSp>
        <p:nvCxnSpPr>
          <p:cNvPr id="18" name="직선 화살표 연결선 17">
            <a:extLst>
              <a:ext uri="{FF2B5EF4-FFF2-40B4-BE49-F238E27FC236}">
                <a16:creationId xmlns:a16="http://schemas.microsoft.com/office/drawing/2014/main" id="{C8748713-FFAE-5998-F8AC-10AEC7510EDD}"/>
              </a:ext>
            </a:extLst>
          </p:cNvPr>
          <p:cNvCxnSpPr>
            <a:cxnSpLocks/>
          </p:cNvCxnSpPr>
          <p:nvPr/>
        </p:nvCxnSpPr>
        <p:spPr>
          <a:xfrm flipV="1">
            <a:off x="2894250" y="3984395"/>
            <a:ext cx="706650" cy="2662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23755C2-A95F-E2E7-C47C-8FE62E8A6027}"/>
              </a:ext>
            </a:extLst>
          </p:cNvPr>
          <p:cNvSpPr txBox="1"/>
          <p:nvPr/>
        </p:nvSpPr>
        <p:spPr>
          <a:xfrm>
            <a:off x="2776722" y="4295260"/>
            <a:ext cx="486137" cy="378083"/>
          </a:xfrm>
          <a:prstGeom prst="rect">
            <a:avLst/>
          </a:prstGeom>
          <a:noFill/>
        </p:spPr>
        <p:txBody>
          <a:bodyPr wrap="square" rtlCol="0">
            <a:spAutoFit/>
          </a:bodyPr>
          <a:lstStyle/>
          <a:p>
            <a:r>
              <a:rPr kumimoji="1" lang="en-US" altLang="ko-KR" dirty="0"/>
              <a:t>0</a:t>
            </a:r>
            <a:endParaRPr kumimoji="1" lang="ko-KR" altLang="en-US" dirty="0"/>
          </a:p>
        </p:txBody>
      </p:sp>
      <p:sp>
        <p:nvSpPr>
          <p:cNvPr id="20" name="TextBox 19">
            <a:extLst>
              <a:ext uri="{FF2B5EF4-FFF2-40B4-BE49-F238E27FC236}">
                <a16:creationId xmlns:a16="http://schemas.microsoft.com/office/drawing/2014/main" id="{DCC58D1B-204C-8EC9-57B6-14E7AE883E58}"/>
              </a:ext>
            </a:extLst>
          </p:cNvPr>
          <p:cNvSpPr txBox="1"/>
          <p:nvPr/>
        </p:nvSpPr>
        <p:spPr>
          <a:xfrm>
            <a:off x="3565084" y="3826911"/>
            <a:ext cx="486137" cy="378083"/>
          </a:xfrm>
          <a:prstGeom prst="rect">
            <a:avLst/>
          </a:prstGeom>
          <a:noFill/>
        </p:spPr>
        <p:txBody>
          <a:bodyPr wrap="square" rtlCol="0">
            <a:spAutoFit/>
          </a:bodyPr>
          <a:lstStyle/>
          <a:p>
            <a:r>
              <a:rPr kumimoji="1" lang="en-US" altLang="ko-KR" dirty="0"/>
              <a:t>T</a:t>
            </a:r>
            <a:endParaRPr kumimoji="1" lang="ko-KR" altLang="en-US" dirty="0"/>
          </a:p>
        </p:txBody>
      </p:sp>
      <p:sp>
        <p:nvSpPr>
          <p:cNvPr id="21" name="TextBox 20">
            <a:extLst>
              <a:ext uri="{FF2B5EF4-FFF2-40B4-BE49-F238E27FC236}">
                <a16:creationId xmlns:a16="http://schemas.microsoft.com/office/drawing/2014/main" id="{C60A5DCF-99AC-879F-4E87-6F61DB9BAC40}"/>
              </a:ext>
            </a:extLst>
          </p:cNvPr>
          <p:cNvSpPr txBox="1"/>
          <p:nvPr/>
        </p:nvSpPr>
        <p:spPr>
          <a:xfrm>
            <a:off x="999606" y="4941014"/>
            <a:ext cx="3047999" cy="369332"/>
          </a:xfrm>
          <a:prstGeom prst="rect">
            <a:avLst/>
          </a:prstGeom>
          <a:noFill/>
        </p:spPr>
        <p:txBody>
          <a:bodyPr wrap="square" rtlCol="0">
            <a:spAutoFit/>
          </a:bodyPr>
          <a:lstStyle/>
          <a:p>
            <a:r>
              <a:rPr kumimoji="1" lang="en-US" altLang="ko-KR" dirty="0">
                <a:latin typeface="Seravek" panose="020B0503040000020004" pitchFamily="34" charset="0"/>
              </a:rPr>
              <a:t>Grayscale face-crop images</a:t>
            </a:r>
            <a:endParaRPr kumimoji="1" lang="ko-KR" altLang="en-US" dirty="0">
              <a:latin typeface="Seravek" panose="020B0503040000020004" pitchFamily="34" charset="0"/>
            </a:endParaRPr>
          </a:p>
        </p:txBody>
      </p:sp>
      <p:sp>
        <p:nvSpPr>
          <p:cNvPr id="22" name="굽은 화살표[B] 21">
            <a:extLst>
              <a:ext uri="{FF2B5EF4-FFF2-40B4-BE49-F238E27FC236}">
                <a16:creationId xmlns:a16="http://schemas.microsoft.com/office/drawing/2014/main" id="{ED980ADB-3578-8D94-E1FE-899178D500D1}"/>
              </a:ext>
            </a:extLst>
          </p:cNvPr>
          <p:cNvSpPr/>
          <p:nvPr/>
        </p:nvSpPr>
        <p:spPr>
          <a:xfrm>
            <a:off x="2738830" y="1781725"/>
            <a:ext cx="2617550" cy="514588"/>
          </a:xfrm>
          <a:prstGeom prst="bentArrow">
            <a:avLst>
              <a:gd name="adj1" fmla="val 17596"/>
              <a:gd name="adj2" fmla="val 25000"/>
              <a:gd name="adj3" fmla="val 25000"/>
              <a:gd name="adj4" fmla="val 43750"/>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tx1"/>
              </a:solidFill>
            </a:endParaRPr>
          </a:p>
        </p:txBody>
      </p:sp>
      <p:sp>
        <p:nvSpPr>
          <p:cNvPr id="25" name="굽은 화살표[B] 24">
            <a:extLst>
              <a:ext uri="{FF2B5EF4-FFF2-40B4-BE49-F238E27FC236}">
                <a16:creationId xmlns:a16="http://schemas.microsoft.com/office/drawing/2014/main" id="{80D3F74D-164C-AD24-53C5-DC7BB00B4EBC}"/>
              </a:ext>
            </a:extLst>
          </p:cNvPr>
          <p:cNvSpPr/>
          <p:nvPr/>
        </p:nvSpPr>
        <p:spPr>
          <a:xfrm rot="5400000" flipH="1">
            <a:off x="7604774" y="4165105"/>
            <a:ext cx="1325564" cy="2387312"/>
          </a:xfrm>
          <a:prstGeom prst="bentArrow">
            <a:avLst>
              <a:gd name="adj1" fmla="val 9931"/>
              <a:gd name="adj2" fmla="val 14940"/>
              <a:gd name="adj3" fmla="val 25000"/>
              <a:gd name="adj4" fmla="val 43750"/>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tx1"/>
              </a:solidFill>
            </a:endParaRPr>
          </a:p>
        </p:txBody>
      </p:sp>
      <p:sp>
        <p:nvSpPr>
          <p:cNvPr id="26" name="직사각형 25">
            <a:extLst>
              <a:ext uri="{FF2B5EF4-FFF2-40B4-BE49-F238E27FC236}">
                <a16:creationId xmlns:a16="http://schemas.microsoft.com/office/drawing/2014/main" id="{31B8ED43-A252-24B0-5BDE-E3346452FFAB}"/>
              </a:ext>
            </a:extLst>
          </p:cNvPr>
          <p:cNvSpPr/>
          <p:nvPr/>
        </p:nvSpPr>
        <p:spPr>
          <a:xfrm>
            <a:off x="7927186" y="3112311"/>
            <a:ext cx="2540288" cy="633378"/>
          </a:xfrm>
          <a:prstGeom prst="rect">
            <a:avLst/>
          </a:prstGeom>
          <a:solidFill>
            <a:schemeClr val="accent6">
              <a:lumMod val="60000"/>
              <a:lumOff val="40000"/>
            </a:schemeClr>
          </a:solidFill>
          <a:ln w="190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0A20B67-2F08-5C40-D044-2712CB7C7F2D}"/>
                  </a:ext>
                </a:extLst>
              </p:cNvPr>
              <p:cNvSpPr txBox="1"/>
              <p:nvPr/>
            </p:nvSpPr>
            <p:spPr>
              <a:xfrm>
                <a:off x="8178679" y="4250613"/>
                <a:ext cx="2175744" cy="369332"/>
              </a:xfrm>
              <a:prstGeom prst="rect">
                <a:avLst/>
              </a:prstGeom>
              <a:noFill/>
            </p:spPr>
            <p:txBody>
              <a:bodyPr wrap="square" rtlCol="0">
                <a:spAutoFit/>
              </a:bodyPr>
              <a:lstStyle/>
              <a:p>
                <a:r>
                  <a:rPr kumimoji="1" lang="en-US" altLang="ko-KR" dirty="0">
                    <a:latin typeface="Seravek" panose="020B0503040000020004" pitchFamily="34" charset="0"/>
                  </a:rPr>
                  <a:t>visual embedding  </a:t>
                </a:r>
                <a14:m>
                  <m:oMath xmlns:m="http://schemas.openxmlformats.org/officeDocument/2006/math">
                    <m:r>
                      <a:rPr kumimoji="1" lang="en-US" altLang="ko-KR" b="1" i="0" smtClean="0">
                        <a:latin typeface="Cambria Math" panose="02040503050406030204" pitchFamily="18" charset="0"/>
                      </a:rPr>
                      <m:t>𝐯</m:t>
                    </m:r>
                  </m:oMath>
                </a14:m>
                <a:endParaRPr kumimoji="1" lang="ko-KR" altLang="en-US" b="1" dirty="0">
                  <a:latin typeface="Seravek" panose="020B0503040000020004" pitchFamily="34" charset="0"/>
                </a:endParaRPr>
              </a:p>
            </p:txBody>
          </p:sp>
        </mc:Choice>
        <mc:Fallback xmlns="">
          <p:sp>
            <p:nvSpPr>
              <p:cNvPr id="27" name="TextBox 26">
                <a:extLst>
                  <a:ext uri="{FF2B5EF4-FFF2-40B4-BE49-F238E27FC236}">
                    <a16:creationId xmlns:a16="http://schemas.microsoft.com/office/drawing/2014/main" id="{20A20B67-2F08-5C40-D044-2712CB7C7F2D}"/>
                  </a:ext>
                </a:extLst>
              </p:cNvPr>
              <p:cNvSpPr txBox="1">
                <a:spLocks noRot="1" noChangeAspect="1" noMove="1" noResize="1" noEditPoints="1" noAdjustHandles="1" noChangeArrowheads="1" noChangeShapeType="1" noTextEdit="1"/>
              </p:cNvSpPr>
              <p:nvPr/>
            </p:nvSpPr>
            <p:spPr>
              <a:xfrm>
                <a:off x="8178679" y="4250613"/>
                <a:ext cx="2175744" cy="369332"/>
              </a:xfrm>
              <a:prstGeom prst="rect">
                <a:avLst/>
              </a:prstGeom>
              <a:blipFill>
                <a:blip r:embed="rId6"/>
                <a:stretch>
                  <a:fillRect l="-2907" t="-6667" b="-26667"/>
                </a:stretch>
              </a:blipFill>
            </p:spPr>
            <p:txBody>
              <a:bodyPr/>
              <a:lstStyle/>
              <a:p>
                <a:r>
                  <a:rPr lang="ko-KR" altLang="en-US">
                    <a:noFill/>
                  </a:rPr>
                  <a:t> </a:t>
                </a:r>
              </a:p>
            </p:txBody>
          </p:sp>
        </mc:Fallback>
      </mc:AlternateContent>
      <p:cxnSp>
        <p:nvCxnSpPr>
          <p:cNvPr id="29" name="직선 연결선[R] 28">
            <a:extLst>
              <a:ext uri="{FF2B5EF4-FFF2-40B4-BE49-F238E27FC236}">
                <a16:creationId xmlns:a16="http://schemas.microsoft.com/office/drawing/2014/main" id="{E882213E-E8E1-074F-11E9-EB602D979B10}"/>
              </a:ext>
            </a:extLst>
          </p:cNvPr>
          <p:cNvCxnSpPr>
            <a:cxnSpLocks/>
          </p:cNvCxnSpPr>
          <p:nvPr/>
        </p:nvCxnSpPr>
        <p:spPr>
          <a:xfrm>
            <a:off x="8529556" y="3121750"/>
            <a:ext cx="0" cy="633378"/>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직선 연결선[R] 30">
            <a:extLst>
              <a:ext uri="{FF2B5EF4-FFF2-40B4-BE49-F238E27FC236}">
                <a16:creationId xmlns:a16="http://schemas.microsoft.com/office/drawing/2014/main" id="{7DF0D5A4-984C-F4FC-32B0-1DF436B10A30}"/>
              </a:ext>
            </a:extLst>
          </p:cNvPr>
          <p:cNvCxnSpPr>
            <a:cxnSpLocks/>
          </p:cNvCxnSpPr>
          <p:nvPr/>
        </p:nvCxnSpPr>
        <p:spPr>
          <a:xfrm>
            <a:off x="9130755" y="3107837"/>
            <a:ext cx="0" cy="633378"/>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직선 연결선[R] 31">
            <a:extLst>
              <a:ext uri="{FF2B5EF4-FFF2-40B4-BE49-F238E27FC236}">
                <a16:creationId xmlns:a16="http://schemas.microsoft.com/office/drawing/2014/main" id="{DD16A5D2-B796-A99B-E351-E917ED9A9E65}"/>
              </a:ext>
            </a:extLst>
          </p:cNvPr>
          <p:cNvCxnSpPr>
            <a:cxnSpLocks/>
          </p:cNvCxnSpPr>
          <p:nvPr/>
        </p:nvCxnSpPr>
        <p:spPr>
          <a:xfrm>
            <a:off x="9895830" y="3117234"/>
            <a:ext cx="0" cy="633378"/>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582FDCB-6DAC-1FA8-0294-9691B36D72D7}"/>
              </a:ext>
            </a:extLst>
          </p:cNvPr>
          <p:cNvSpPr txBox="1"/>
          <p:nvPr/>
        </p:nvSpPr>
        <p:spPr>
          <a:xfrm>
            <a:off x="9304256" y="3069167"/>
            <a:ext cx="548640" cy="523220"/>
          </a:xfrm>
          <a:prstGeom prst="rect">
            <a:avLst/>
          </a:prstGeom>
          <a:noFill/>
        </p:spPr>
        <p:txBody>
          <a:bodyPr wrap="square" rtlCol="0">
            <a:spAutoFit/>
          </a:bodyPr>
          <a:lstStyle/>
          <a:p>
            <a:r>
              <a:rPr kumimoji="1" lang="en-US" altLang="ko-KR" sz="2800" dirty="0"/>
              <a:t>…</a:t>
            </a:r>
            <a:endParaRPr kumimoji="1" lang="ko-KR" altLang="en-US" sz="2800" dirty="0"/>
          </a:p>
        </p:txBody>
      </p:sp>
      <p:cxnSp>
        <p:nvCxnSpPr>
          <p:cNvPr id="35" name="직선 화살표 연결선 34">
            <a:extLst>
              <a:ext uri="{FF2B5EF4-FFF2-40B4-BE49-F238E27FC236}">
                <a16:creationId xmlns:a16="http://schemas.microsoft.com/office/drawing/2014/main" id="{16A2A09B-CC81-DFEE-8175-1FB882971C31}"/>
              </a:ext>
            </a:extLst>
          </p:cNvPr>
          <p:cNvCxnSpPr/>
          <p:nvPr/>
        </p:nvCxnSpPr>
        <p:spPr>
          <a:xfrm>
            <a:off x="7927186" y="3867846"/>
            <a:ext cx="2540288" cy="204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A357564-870D-CC2F-1523-BAE9BB188B89}"/>
              </a:ext>
            </a:extLst>
          </p:cNvPr>
          <p:cNvSpPr txBox="1"/>
          <p:nvPr/>
        </p:nvSpPr>
        <p:spPr>
          <a:xfrm>
            <a:off x="7666552" y="3745689"/>
            <a:ext cx="486137" cy="378083"/>
          </a:xfrm>
          <a:prstGeom prst="rect">
            <a:avLst/>
          </a:prstGeom>
          <a:noFill/>
        </p:spPr>
        <p:txBody>
          <a:bodyPr wrap="square" rtlCol="0">
            <a:spAutoFit/>
          </a:bodyPr>
          <a:lstStyle/>
          <a:p>
            <a:r>
              <a:rPr kumimoji="1" lang="en-US" altLang="ko-KR" dirty="0"/>
              <a:t>0</a:t>
            </a:r>
            <a:endParaRPr kumimoji="1" lang="ko-KR" altLang="en-US" dirty="0"/>
          </a:p>
        </p:txBody>
      </p:sp>
      <p:sp>
        <p:nvSpPr>
          <p:cNvPr id="37" name="TextBox 36">
            <a:extLst>
              <a:ext uri="{FF2B5EF4-FFF2-40B4-BE49-F238E27FC236}">
                <a16:creationId xmlns:a16="http://schemas.microsoft.com/office/drawing/2014/main" id="{5B592513-FA5A-5607-DFCB-C89B9D3D9ED9}"/>
              </a:ext>
            </a:extLst>
          </p:cNvPr>
          <p:cNvSpPr txBox="1"/>
          <p:nvPr/>
        </p:nvSpPr>
        <p:spPr>
          <a:xfrm>
            <a:off x="10443300" y="3780844"/>
            <a:ext cx="486137" cy="378083"/>
          </a:xfrm>
          <a:prstGeom prst="rect">
            <a:avLst/>
          </a:prstGeom>
          <a:noFill/>
        </p:spPr>
        <p:txBody>
          <a:bodyPr wrap="square" rtlCol="0">
            <a:spAutoFit/>
          </a:bodyPr>
          <a:lstStyle/>
          <a:p>
            <a:r>
              <a:rPr kumimoji="1" lang="en-US" altLang="ko-KR" dirty="0"/>
              <a:t>T</a:t>
            </a:r>
            <a:endParaRPr kumimoji="1" lang="ko-KR" altLang="en-US" dirty="0"/>
          </a:p>
        </p:txBody>
      </p:sp>
      <p:sp>
        <p:nvSpPr>
          <p:cNvPr id="3" name="슬라이드 번호 개체 틀 2">
            <a:extLst>
              <a:ext uri="{FF2B5EF4-FFF2-40B4-BE49-F238E27FC236}">
                <a16:creationId xmlns:a16="http://schemas.microsoft.com/office/drawing/2014/main" id="{E9965D31-F175-2BC4-35AE-953EA9987AF8}"/>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28</a:t>
            </a:fld>
            <a:endParaRPr kumimoji="1" lang="ko-KR" altLang="en-US"/>
          </a:p>
        </p:txBody>
      </p:sp>
    </p:spTree>
    <p:extLst>
      <p:ext uri="{BB962C8B-B14F-4D97-AF65-F5344CB8AC3E}">
        <p14:creationId xmlns:p14="http://schemas.microsoft.com/office/powerpoint/2010/main" val="1188726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A9E24D9-EB30-DCDA-DBE7-610B366E0C8E}"/>
              </a:ext>
            </a:extLst>
          </p:cNvPr>
          <p:cNvSpPr>
            <a:spLocks noGrp="1"/>
          </p:cNvSpPr>
          <p:nvPr>
            <p:ph type="title"/>
          </p:nvPr>
        </p:nvSpPr>
        <p:spPr/>
        <p:txBody>
          <a:bodyPr/>
          <a:lstStyle/>
          <a:p>
            <a:r>
              <a:rPr kumimoji="1" lang="en-US" altLang="ko-KR" b="1" dirty="0">
                <a:latin typeface="Seravek" panose="020B0503040000020004" pitchFamily="34" charset="0"/>
              </a:rPr>
              <a:t>Appendix 4 – </a:t>
            </a:r>
            <a:r>
              <a:rPr kumimoji="1" lang="en-US" altLang="ko-KR" b="1" dirty="0">
                <a:solidFill>
                  <a:schemeClr val="accent1"/>
                </a:solidFill>
                <a:latin typeface="Seravek" panose="020B0503040000020004" pitchFamily="34" charset="0"/>
              </a:rPr>
              <a:t>Diffusion steps</a:t>
            </a:r>
            <a:endParaRPr kumimoji="1" lang="ko-KR" altLang="en-US" b="1" dirty="0">
              <a:solidFill>
                <a:schemeClr val="accent1"/>
              </a:solidFill>
              <a:latin typeface="Seravek" panose="020B0503040000020004" pitchFamily="34" charset="0"/>
            </a:endParaRPr>
          </a:p>
        </p:txBody>
      </p:sp>
      <p:pic>
        <p:nvPicPr>
          <p:cNvPr id="4" name="그림 3">
            <a:extLst>
              <a:ext uri="{FF2B5EF4-FFF2-40B4-BE49-F238E27FC236}">
                <a16:creationId xmlns:a16="http://schemas.microsoft.com/office/drawing/2014/main" id="{26271FA4-808F-D528-29A6-D2F78FB3861D}"/>
              </a:ext>
            </a:extLst>
          </p:cNvPr>
          <p:cNvPicPr>
            <a:picLocks noChangeAspect="1"/>
          </p:cNvPicPr>
          <p:nvPr/>
        </p:nvPicPr>
        <p:blipFill>
          <a:blip r:embed="rId2"/>
          <a:stretch>
            <a:fillRect/>
          </a:stretch>
        </p:blipFill>
        <p:spPr>
          <a:xfrm>
            <a:off x="2561844" y="1959717"/>
            <a:ext cx="7068312" cy="2885600"/>
          </a:xfrm>
          <a:prstGeom prst="rect">
            <a:avLst/>
          </a:prstGeom>
        </p:spPr>
      </p:pic>
      <p:sp>
        <p:nvSpPr>
          <p:cNvPr id="5" name="TextBox 4">
            <a:extLst>
              <a:ext uri="{FF2B5EF4-FFF2-40B4-BE49-F238E27FC236}">
                <a16:creationId xmlns:a16="http://schemas.microsoft.com/office/drawing/2014/main" id="{063C99E9-F7C3-D90A-1594-50302E6ACFAF}"/>
              </a:ext>
            </a:extLst>
          </p:cNvPr>
          <p:cNvSpPr txBox="1"/>
          <p:nvPr/>
        </p:nvSpPr>
        <p:spPr>
          <a:xfrm>
            <a:off x="3185911" y="4929680"/>
            <a:ext cx="5820178" cy="369332"/>
          </a:xfrm>
          <a:prstGeom prst="rect">
            <a:avLst/>
          </a:prstGeom>
          <a:noFill/>
        </p:spPr>
        <p:txBody>
          <a:bodyPr wrap="square" rtlCol="0">
            <a:spAutoFit/>
          </a:bodyPr>
          <a:lstStyle/>
          <a:p>
            <a:r>
              <a:rPr kumimoji="1" lang="en-US" altLang="ko-KR" dirty="0">
                <a:latin typeface="Seravek" panose="020B0503040000020004" pitchFamily="34" charset="0"/>
              </a:rPr>
              <a:t>Results for varying number of diffusion sampling steps (N)</a:t>
            </a:r>
            <a:endParaRPr kumimoji="1" lang="ko-KR" altLang="en-US" dirty="0">
              <a:latin typeface="Seravek" panose="020B0503040000020004" pitchFamily="34" charset="0"/>
            </a:endParaRPr>
          </a:p>
        </p:txBody>
      </p:sp>
      <p:sp>
        <p:nvSpPr>
          <p:cNvPr id="3" name="슬라이드 번호 개체 틀 2">
            <a:extLst>
              <a:ext uri="{FF2B5EF4-FFF2-40B4-BE49-F238E27FC236}">
                <a16:creationId xmlns:a16="http://schemas.microsoft.com/office/drawing/2014/main" id="{8963175E-4F5C-374D-F677-F18981F06556}"/>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29</a:t>
            </a:fld>
            <a:endParaRPr kumimoji="1" lang="ko-KR" altLang="en-US"/>
          </a:p>
        </p:txBody>
      </p:sp>
    </p:spTree>
    <p:extLst>
      <p:ext uri="{BB962C8B-B14F-4D97-AF65-F5344CB8AC3E}">
        <p14:creationId xmlns:p14="http://schemas.microsoft.com/office/powerpoint/2010/main" val="852684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12E51E5-251A-FAFE-8435-FE8388AE6776}"/>
              </a:ext>
            </a:extLst>
          </p:cNvPr>
          <p:cNvSpPr>
            <a:spLocks noGrp="1"/>
          </p:cNvSpPr>
          <p:nvPr>
            <p:ph type="title"/>
          </p:nvPr>
        </p:nvSpPr>
        <p:spPr/>
        <p:txBody>
          <a:bodyPr/>
          <a:lstStyle/>
          <a:p>
            <a:r>
              <a:rPr kumimoji="1" lang="en-US" altLang="ko-KR" b="1" dirty="0" err="1">
                <a:latin typeface="Seravek" panose="020B0503040000020004" pitchFamily="34" charset="0"/>
              </a:rPr>
              <a:t>AVDiffuSS</a:t>
            </a:r>
            <a:r>
              <a:rPr kumimoji="1" lang="en-US" altLang="ko-KR" b="1" dirty="0">
                <a:latin typeface="Seravek" panose="020B0503040000020004" pitchFamily="34" charset="0"/>
              </a:rPr>
              <a:t> Overview</a:t>
            </a:r>
            <a:endParaRPr kumimoji="1" lang="ko-KR" altLang="en-US" b="1" dirty="0">
              <a:latin typeface="Seravek" panose="020B0503040000020004" pitchFamily="34" charset="0"/>
            </a:endParaRPr>
          </a:p>
        </p:txBody>
      </p:sp>
      <p:sp>
        <p:nvSpPr>
          <p:cNvPr id="4" name="슬라이드 번호 개체 틀 3">
            <a:extLst>
              <a:ext uri="{FF2B5EF4-FFF2-40B4-BE49-F238E27FC236}">
                <a16:creationId xmlns:a16="http://schemas.microsoft.com/office/drawing/2014/main" id="{1818A4F3-964A-36C1-7BA4-2B69F17A93DD}"/>
              </a:ext>
            </a:extLst>
          </p:cNvPr>
          <p:cNvSpPr>
            <a:spLocks noGrp="1"/>
          </p:cNvSpPr>
          <p:nvPr>
            <p:ph type="sldNum" sz="quarter" idx="12"/>
          </p:nvPr>
        </p:nvSpPr>
        <p:spPr>
          <a:xfrm>
            <a:off x="9201331" y="6356350"/>
            <a:ext cx="2743200" cy="365125"/>
          </a:xfrm>
        </p:spPr>
        <p:txBody>
          <a:bodyPr/>
          <a:lstStyle/>
          <a:p>
            <a:fld id="{FBF4C6F4-7093-304A-84FE-1263CF24B2BC}" type="slidenum">
              <a:rPr kumimoji="1" lang="ko-KR" altLang="en-US" smtClean="0"/>
              <a:t>3</a:t>
            </a:fld>
            <a:endParaRPr kumimoji="1" lang="ko-KR" altLang="en-US"/>
          </a:p>
        </p:txBody>
      </p:sp>
      <p:sp>
        <p:nvSpPr>
          <p:cNvPr id="6" name="내용 개체 틀 5">
            <a:extLst>
              <a:ext uri="{FF2B5EF4-FFF2-40B4-BE49-F238E27FC236}">
                <a16:creationId xmlns:a16="http://schemas.microsoft.com/office/drawing/2014/main" id="{FAB25BE2-E290-2ADF-4107-65201D84C1A5}"/>
              </a:ext>
            </a:extLst>
          </p:cNvPr>
          <p:cNvSpPr>
            <a:spLocks noGrp="1"/>
          </p:cNvSpPr>
          <p:nvPr>
            <p:ph idx="1"/>
          </p:nvPr>
        </p:nvSpPr>
        <p:spPr/>
        <p:txBody>
          <a:bodyPr/>
          <a:lstStyle/>
          <a:p>
            <a:r>
              <a:rPr lang="en-US" altLang="ko-KR" b="1" dirty="0">
                <a:latin typeface="Seravek" panose="020B0503040000020004" pitchFamily="34" charset="0"/>
              </a:rPr>
              <a:t>A</a:t>
            </a:r>
            <a:r>
              <a:rPr lang="en-US" altLang="ko-KR" dirty="0">
                <a:latin typeface="Seravek" panose="020B0503040000020004" pitchFamily="34" charset="0"/>
              </a:rPr>
              <a:t>udio-</a:t>
            </a:r>
            <a:r>
              <a:rPr lang="en-US" altLang="ko-KR" b="1" dirty="0">
                <a:latin typeface="Seravek" panose="020B0503040000020004" pitchFamily="34" charset="0"/>
              </a:rPr>
              <a:t>V</a:t>
            </a:r>
            <a:r>
              <a:rPr lang="en-US" altLang="ko-KR" dirty="0">
                <a:latin typeface="Seravek" panose="020B0503040000020004" pitchFamily="34" charset="0"/>
              </a:rPr>
              <a:t>isual </a:t>
            </a:r>
            <a:r>
              <a:rPr lang="en-US" altLang="ko-KR" b="1" dirty="0">
                <a:latin typeface="Seravek" panose="020B0503040000020004" pitchFamily="34" charset="0"/>
              </a:rPr>
              <a:t>S</a:t>
            </a:r>
            <a:r>
              <a:rPr lang="en-US" altLang="ko-KR" dirty="0">
                <a:latin typeface="Seravek" panose="020B0503040000020004" pitchFamily="34" charset="0"/>
              </a:rPr>
              <a:t>peech </a:t>
            </a:r>
            <a:r>
              <a:rPr lang="en-US" altLang="ko-KR" b="1" dirty="0">
                <a:latin typeface="Seravek" panose="020B0503040000020004" pitchFamily="34" charset="0"/>
              </a:rPr>
              <a:t>S</a:t>
            </a:r>
            <a:r>
              <a:rPr lang="en-US" altLang="ko-KR" dirty="0">
                <a:latin typeface="Seravek" panose="020B0503040000020004" pitchFamily="34" charset="0"/>
              </a:rPr>
              <a:t>eparation</a:t>
            </a:r>
          </a:p>
          <a:p>
            <a:endParaRPr lang="en-US" altLang="ko-KR" dirty="0">
              <a:latin typeface="Seravek" panose="020B0503040000020004" pitchFamily="34" charset="0"/>
            </a:endParaRPr>
          </a:p>
          <a:p>
            <a:r>
              <a:rPr lang="en-US" altLang="ko-KR" dirty="0">
                <a:latin typeface="Seravek" panose="020B0503040000020004" pitchFamily="34" charset="0"/>
              </a:rPr>
              <a:t>based on </a:t>
            </a:r>
            <a:r>
              <a:rPr lang="en-US" altLang="ko-KR" b="1" dirty="0">
                <a:latin typeface="Seravek" panose="020B0503040000020004" pitchFamily="34" charset="0"/>
              </a:rPr>
              <a:t>Diffu</a:t>
            </a:r>
            <a:r>
              <a:rPr lang="en-US" altLang="ko-KR" dirty="0">
                <a:latin typeface="Seravek" panose="020B0503040000020004" pitchFamily="34" charset="0"/>
              </a:rPr>
              <a:t>sion model</a:t>
            </a:r>
            <a:endParaRPr lang="ko-KR" altLang="en-US" dirty="0">
              <a:latin typeface="Seravek" panose="020B0503040000020004" pitchFamily="34" charset="0"/>
            </a:endParaRPr>
          </a:p>
        </p:txBody>
      </p:sp>
      <p:sp>
        <p:nvSpPr>
          <p:cNvPr id="13" name="타원 12">
            <a:extLst>
              <a:ext uri="{FF2B5EF4-FFF2-40B4-BE49-F238E27FC236}">
                <a16:creationId xmlns:a16="http://schemas.microsoft.com/office/drawing/2014/main" id="{919C6CA9-632F-4468-5CD3-5D753AF596DA}"/>
              </a:ext>
            </a:extLst>
          </p:cNvPr>
          <p:cNvSpPr/>
          <p:nvPr/>
        </p:nvSpPr>
        <p:spPr>
          <a:xfrm>
            <a:off x="7973533" y="1690688"/>
            <a:ext cx="1711690" cy="820527"/>
          </a:xfrm>
          <a:prstGeom prst="ellipse">
            <a:avLst/>
          </a:prstGeom>
          <a:solidFill>
            <a:srgbClr val="F5EBD7"/>
          </a:solid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sz="2000" dirty="0">
                <a:solidFill>
                  <a:schemeClr val="tx1"/>
                </a:solidFill>
                <a:latin typeface="Seravek" panose="020B0503040000020004" pitchFamily="34" charset="0"/>
              </a:rPr>
              <a:t>speaker’s face</a:t>
            </a:r>
          </a:p>
        </p:txBody>
      </p:sp>
      <p:sp>
        <p:nvSpPr>
          <p:cNvPr id="14" name="타원 13">
            <a:extLst>
              <a:ext uri="{FF2B5EF4-FFF2-40B4-BE49-F238E27FC236}">
                <a16:creationId xmlns:a16="http://schemas.microsoft.com/office/drawing/2014/main" id="{D807DD20-391B-B098-8853-2533B80D4E78}"/>
              </a:ext>
            </a:extLst>
          </p:cNvPr>
          <p:cNvSpPr/>
          <p:nvPr/>
        </p:nvSpPr>
        <p:spPr>
          <a:xfrm>
            <a:off x="6386987" y="1710008"/>
            <a:ext cx="1463040" cy="820527"/>
          </a:xfrm>
          <a:prstGeom prst="ellipse">
            <a:avLst/>
          </a:prstGeom>
          <a:solidFill>
            <a:schemeClr val="accent1">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sz="2000" dirty="0">
                <a:solidFill>
                  <a:schemeClr val="tx1"/>
                </a:solidFill>
                <a:latin typeface="Seravek" panose="020B0503040000020004" pitchFamily="34" charset="0"/>
              </a:rPr>
              <a:t>speech</a:t>
            </a:r>
          </a:p>
        </p:txBody>
      </p:sp>
      <p:sp>
        <p:nvSpPr>
          <p:cNvPr id="15" name="타원 14">
            <a:extLst>
              <a:ext uri="{FF2B5EF4-FFF2-40B4-BE49-F238E27FC236}">
                <a16:creationId xmlns:a16="http://schemas.microsoft.com/office/drawing/2014/main" id="{6B5C5293-96DA-D867-52D3-A8FDA3C27C26}"/>
              </a:ext>
            </a:extLst>
          </p:cNvPr>
          <p:cNvSpPr/>
          <p:nvPr/>
        </p:nvSpPr>
        <p:spPr>
          <a:xfrm>
            <a:off x="9808729" y="1690599"/>
            <a:ext cx="2092690" cy="820527"/>
          </a:xfrm>
          <a:prstGeom prst="ellipse">
            <a:avLst/>
          </a:prstGeom>
          <a:solidFill>
            <a:srgbClr val="F5EBD7"/>
          </a:solid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sz="2000" dirty="0">
                <a:solidFill>
                  <a:schemeClr val="tx1"/>
                </a:solidFill>
                <a:latin typeface="Seravek" panose="020B0503040000020004" pitchFamily="34" charset="0"/>
              </a:rPr>
              <a:t>lip movements</a:t>
            </a:r>
          </a:p>
        </p:txBody>
      </p:sp>
      <p:grpSp>
        <p:nvGrpSpPr>
          <p:cNvPr id="16" name="그룹 15">
            <a:extLst>
              <a:ext uri="{FF2B5EF4-FFF2-40B4-BE49-F238E27FC236}">
                <a16:creationId xmlns:a16="http://schemas.microsoft.com/office/drawing/2014/main" id="{06005156-33C2-E3A0-B9C2-E90DF0470341}"/>
              </a:ext>
            </a:extLst>
          </p:cNvPr>
          <p:cNvGrpSpPr/>
          <p:nvPr/>
        </p:nvGrpSpPr>
        <p:grpSpPr>
          <a:xfrm>
            <a:off x="9058027" y="2749898"/>
            <a:ext cx="1484792" cy="1278249"/>
            <a:chOff x="4225454" y="4977795"/>
            <a:chExt cx="1554823" cy="1290824"/>
          </a:xfrm>
        </p:grpSpPr>
        <p:pic>
          <p:nvPicPr>
            <p:cNvPr id="17" name="그림 16">
              <a:extLst>
                <a:ext uri="{FF2B5EF4-FFF2-40B4-BE49-F238E27FC236}">
                  <a16:creationId xmlns:a16="http://schemas.microsoft.com/office/drawing/2014/main" id="{DDCFEAD4-D423-AC1F-67FD-67D868787437}"/>
                </a:ext>
              </a:extLst>
            </p:cNvPr>
            <p:cNvPicPr>
              <a:picLocks noChangeAspect="1"/>
            </p:cNvPicPr>
            <p:nvPr/>
          </p:nvPicPr>
          <p:blipFill>
            <a:blip r:embed="rId3"/>
            <a:stretch>
              <a:fillRect/>
            </a:stretch>
          </p:blipFill>
          <p:spPr>
            <a:xfrm>
              <a:off x="4614466" y="4977795"/>
              <a:ext cx="1165811" cy="1165811"/>
            </a:xfrm>
            <a:prstGeom prst="rect">
              <a:avLst/>
            </a:prstGeom>
          </p:spPr>
        </p:pic>
        <p:pic>
          <p:nvPicPr>
            <p:cNvPr id="18" name="그림 17">
              <a:extLst>
                <a:ext uri="{FF2B5EF4-FFF2-40B4-BE49-F238E27FC236}">
                  <a16:creationId xmlns:a16="http://schemas.microsoft.com/office/drawing/2014/main" id="{842E57F3-6A65-6292-3E0E-C32E50A26325}"/>
                </a:ext>
              </a:extLst>
            </p:cNvPr>
            <p:cNvPicPr>
              <a:picLocks noChangeAspect="1"/>
            </p:cNvPicPr>
            <p:nvPr/>
          </p:nvPicPr>
          <p:blipFill>
            <a:blip r:embed="rId4"/>
            <a:stretch>
              <a:fillRect/>
            </a:stretch>
          </p:blipFill>
          <p:spPr>
            <a:xfrm>
              <a:off x="4419960" y="5040923"/>
              <a:ext cx="1165811" cy="1165811"/>
            </a:xfrm>
            <a:prstGeom prst="rect">
              <a:avLst/>
            </a:prstGeom>
          </p:spPr>
        </p:pic>
        <p:pic>
          <p:nvPicPr>
            <p:cNvPr id="19" name="그림 18">
              <a:extLst>
                <a:ext uri="{FF2B5EF4-FFF2-40B4-BE49-F238E27FC236}">
                  <a16:creationId xmlns:a16="http://schemas.microsoft.com/office/drawing/2014/main" id="{4A119F18-2EF8-51A9-7CD7-C8C4F981E1C2}"/>
                </a:ext>
              </a:extLst>
            </p:cNvPr>
            <p:cNvPicPr>
              <a:picLocks noChangeAspect="1"/>
            </p:cNvPicPr>
            <p:nvPr/>
          </p:nvPicPr>
          <p:blipFill>
            <a:blip r:embed="rId5"/>
            <a:stretch>
              <a:fillRect/>
            </a:stretch>
          </p:blipFill>
          <p:spPr>
            <a:xfrm>
              <a:off x="4225454" y="5102808"/>
              <a:ext cx="1165811" cy="1165811"/>
            </a:xfrm>
            <a:prstGeom prst="rect">
              <a:avLst/>
            </a:prstGeom>
          </p:spPr>
        </p:pic>
      </p:grpSp>
      <p:grpSp>
        <p:nvGrpSpPr>
          <p:cNvPr id="24" name="그룹 23">
            <a:extLst>
              <a:ext uri="{FF2B5EF4-FFF2-40B4-BE49-F238E27FC236}">
                <a16:creationId xmlns:a16="http://schemas.microsoft.com/office/drawing/2014/main" id="{86D64B2F-B960-B509-8E29-B731D1AF21B2}"/>
              </a:ext>
            </a:extLst>
          </p:cNvPr>
          <p:cNvGrpSpPr/>
          <p:nvPr/>
        </p:nvGrpSpPr>
        <p:grpSpPr>
          <a:xfrm>
            <a:off x="1069444" y="3465356"/>
            <a:ext cx="4447646" cy="1151614"/>
            <a:chOff x="1069444" y="3465356"/>
            <a:chExt cx="4447646" cy="1151614"/>
          </a:xfrm>
        </p:grpSpPr>
        <p:cxnSp>
          <p:nvCxnSpPr>
            <p:cNvPr id="12" name="직선 화살표 연결선 11">
              <a:extLst>
                <a:ext uri="{FF2B5EF4-FFF2-40B4-BE49-F238E27FC236}">
                  <a16:creationId xmlns:a16="http://schemas.microsoft.com/office/drawing/2014/main" id="{4CD5273B-8564-5760-056A-99546B112BE2}"/>
                </a:ext>
              </a:extLst>
            </p:cNvPr>
            <p:cNvCxnSpPr/>
            <p:nvPr/>
          </p:nvCxnSpPr>
          <p:spPr>
            <a:xfrm>
              <a:off x="1180375" y="3465356"/>
              <a:ext cx="431735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0" name="그림 19">
              <a:extLst>
                <a:ext uri="{FF2B5EF4-FFF2-40B4-BE49-F238E27FC236}">
                  <a16:creationId xmlns:a16="http://schemas.microsoft.com/office/drawing/2014/main" id="{3867FD02-F961-4F56-F3D5-8780DF90F189}"/>
                </a:ext>
              </a:extLst>
            </p:cNvPr>
            <p:cNvPicPr>
              <a:picLocks noChangeAspect="1"/>
            </p:cNvPicPr>
            <p:nvPr/>
          </p:nvPicPr>
          <p:blipFill>
            <a:blip r:embed="rId6"/>
            <a:stretch>
              <a:fillRect/>
            </a:stretch>
          </p:blipFill>
          <p:spPr>
            <a:xfrm flipH="1">
              <a:off x="4472126" y="3578713"/>
              <a:ext cx="1044964" cy="1037934"/>
            </a:xfrm>
            <a:prstGeom prst="rect">
              <a:avLst/>
            </a:prstGeom>
          </p:spPr>
        </p:pic>
        <p:pic>
          <p:nvPicPr>
            <p:cNvPr id="21" name="그림 20">
              <a:extLst>
                <a:ext uri="{FF2B5EF4-FFF2-40B4-BE49-F238E27FC236}">
                  <a16:creationId xmlns:a16="http://schemas.microsoft.com/office/drawing/2014/main" id="{F0C32081-F85F-600A-F424-B21E025D353D}"/>
                </a:ext>
              </a:extLst>
            </p:cNvPr>
            <p:cNvPicPr>
              <a:picLocks noChangeAspect="1"/>
            </p:cNvPicPr>
            <p:nvPr/>
          </p:nvPicPr>
          <p:blipFill>
            <a:blip r:embed="rId7"/>
            <a:stretch>
              <a:fillRect/>
            </a:stretch>
          </p:blipFill>
          <p:spPr>
            <a:xfrm flipH="1">
              <a:off x="3339053" y="3573025"/>
              <a:ext cx="1044964" cy="1037934"/>
            </a:xfrm>
            <a:prstGeom prst="rect">
              <a:avLst/>
            </a:prstGeom>
          </p:spPr>
        </p:pic>
        <p:pic>
          <p:nvPicPr>
            <p:cNvPr id="22" name="그림 21">
              <a:extLst>
                <a:ext uri="{FF2B5EF4-FFF2-40B4-BE49-F238E27FC236}">
                  <a16:creationId xmlns:a16="http://schemas.microsoft.com/office/drawing/2014/main" id="{5CFA0A7C-7D79-B692-112D-977B16598B03}"/>
                </a:ext>
              </a:extLst>
            </p:cNvPr>
            <p:cNvPicPr>
              <a:picLocks noChangeAspect="1"/>
            </p:cNvPicPr>
            <p:nvPr/>
          </p:nvPicPr>
          <p:blipFill>
            <a:blip r:embed="rId8"/>
            <a:stretch>
              <a:fillRect/>
            </a:stretch>
          </p:blipFill>
          <p:spPr>
            <a:xfrm flipH="1">
              <a:off x="2202517" y="3579036"/>
              <a:ext cx="1044964" cy="1037934"/>
            </a:xfrm>
            <a:prstGeom prst="rect">
              <a:avLst/>
            </a:prstGeom>
          </p:spPr>
        </p:pic>
        <p:pic>
          <p:nvPicPr>
            <p:cNvPr id="23" name="그림 22">
              <a:extLst>
                <a:ext uri="{FF2B5EF4-FFF2-40B4-BE49-F238E27FC236}">
                  <a16:creationId xmlns:a16="http://schemas.microsoft.com/office/drawing/2014/main" id="{9391D8B1-9A37-F338-F78E-762D779B3860}"/>
                </a:ext>
              </a:extLst>
            </p:cNvPr>
            <p:cNvPicPr>
              <a:picLocks noChangeAspect="1"/>
            </p:cNvPicPr>
            <p:nvPr/>
          </p:nvPicPr>
          <p:blipFill>
            <a:blip r:embed="rId9"/>
            <a:stretch>
              <a:fillRect/>
            </a:stretch>
          </p:blipFill>
          <p:spPr>
            <a:xfrm flipH="1">
              <a:off x="1069444" y="3579036"/>
              <a:ext cx="1044964" cy="1037934"/>
            </a:xfrm>
            <a:prstGeom prst="rect">
              <a:avLst/>
            </a:prstGeom>
          </p:spPr>
        </p:pic>
      </p:grpSp>
    </p:spTree>
    <p:extLst>
      <p:ext uri="{BB962C8B-B14F-4D97-AF65-F5344CB8AC3E}">
        <p14:creationId xmlns:p14="http://schemas.microsoft.com/office/powerpoint/2010/main" val="2536383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5DCEE4D-F032-56D1-429D-1BE07156F873}"/>
              </a:ext>
            </a:extLst>
          </p:cNvPr>
          <p:cNvSpPr>
            <a:spLocks noGrp="1"/>
          </p:cNvSpPr>
          <p:nvPr>
            <p:ph type="title"/>
          </p:nvPr>
        </p:nvSpPr>
        <p:spPr/>
        <p:txBody>
          <a:bodyPr/>
          <a:lstStyle/>
          <a:p>
            <a:r>
              <a:rPr kumimoji="1" lang="en-US" altLang="ko-KR" b="1" dirty="0">
                <a:latin typeface="Seravek" panose="020B0503040000020004" pitchFamily="34" charset="0"/>
              </a:rPr>
              <a:t>Appendix 5 – </a:t>
            </a:r>
            <a:r>
              <a:rPr kumimoji="1" lang="en-US" altLang="ko-KR" b="1" dirty="0">
                <a:solidFill>
                  <a:schemeClr val="accent1"/>
                </a:solidFill>
                <a:latin typeface="Seravek" panose="020B0503040000020004" pitchFamily="34" charset="0"/>
              </a:rPr>
              <a:t>SDE</a:t>
            </a:r>
            <a:endParaRPr kumimoji="1" lang="ko-KR" altLang="en-US" b="1" dirty="0">
              <a:solidFill>
                <a:schemeClr val="accent1"/>
              </a:solidFill>
              <a:latin typeface="Seravek" panose="020B0503040000020004" pitchFamily="34" charset="0"/>
            </a:endParaRPr>
          </a:p>
        </p:txBody>
      </p:sp>
      <p:sp>
        <p:nvSpPr>
          <p:cNvPr id="3" name="슬라이드 번호 개체 틀 2">
            <a:extLst>
              <a:ext uri="{FF2B5EF4-FFF2-40B4-BE49-F238E27FC236}">
                <a16:creationId xmlns:a16="http://schemas.microsoft.com/office/drawing/2014/main" id="{4543F430-5F75-8258-F1A3-9556E572D522}"/>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30</a:t>
            </a:fld>
            <a:endParaRPr kumimoji="1" lang="ko-KR" altLang="en-US"/>
          </a:p>
        </p:txBody>
      </p:sp>
      <p:pic>
        <p:nvPicPr>
          <p:cNvPr id="5" name="그림 4">
            <a:extLst>
              <a:ext uri="{FF2B5EF4-FFF2-40B4-BE49-F238E27FC236}">
                <a16:creationId xmlns:a16="http://schemas.microsoft.com/office/drawing/2014/main" id="{34312FB0-35A3-44D9-F8BB-A821C0F3B559}"/>
              </a:ext>
            </a:extLst>
          </p:cNvPr>
          <p:cNvPicPr>
            <a:picLocks noChangeAspect="1"/>
          </p:cNvPicPr>
          <p:nvPr/>
        </p:nvPicPr>
        <p:blipFill>
          <a:blip r:embed="rId3"/>
          <a:stretch>
            <a:fillRect/>
          </a:stretch>
        </p:blipFill>
        <p:spPr>
          <a:xfrm>
            <a:off x="3461657" y="2084313"/>
            <a:ext cx="6760029" cy="782340"/>
          </a:xfrm>
          <a:prstGeom prst="rect">
            <a:avLst/>
          </a:prstGeom>
        </p:spPr>
      </p:pic>
      <p:pic>
        <p:nvPicPr>
          <p:cNvPr id="7" name="그림 6">
            <a:extLst>
              <a:ext uri="{FF2B5EF4-FFF2-40B4-BE49-F238E27FC236}">
                <a16:creationId xmlns:a16="http://schemas.microsoft.com/office/drawing/2014/main" id="{0304E6F8-6C09-E088-E724-1735B3FF9680}"/>
              </a:ext>
            </a:extLst>
          </p:cNvPr>
          <p:cNvPicPr>
            <a:picLocks noChangeAspect="1"/>
          </p:cNvPicPr>
          <p:nvPr/>
        </p:nvPicPr>
        <p:blipFill>
          <a:blip r:embed="rId4"/>
          <a:stretch>
            <a:fillRect/>
          </a:stretch>
        </p:blipFill>
        <p:spPr>
          <a:xfrm>
            <a:off x="3461657" y="3176590"/>
            <a:ext cx="5040086" cy="494610"/>
          </a:xfrm>
          <a:prstGeom prst="rect">
            <a:avLst/>
          </a:prstGeom>
        </p:spPr>
      </p:pic>
      <p:pic>
        <p:nvPicPr>
          <p:cNvPr id="9" name="그림 8">
            <a:extLst>
              <a:ext uri="{FF2B5EF4-FFF2-40B4-BE49-F238E27FC236}">
                <a16:creationId xmlns:a16="http://schemas.microsoft.com/office/drawing/2014/main" id="{AD2B7AB8-A04A-A628-C8B4-6E0E83B154B9}"/>
              </a:ext>
            </a:extLst>
          </p:cNvPr>
          <p:cNvPicPr>
            <a:picLocks noChangeAspect="1"/>
          </p:cNvPicPr>
          <p:nvPr/>
        </p:nvPicPr>
        <p:blipFill>
          <a:blip r:embed="rId5"/>
          <a:stretch>
            <a:fillRect/>
          </a:stretch>
        </p:blipFill>
        <p:spPr>
          <a:xfrm>
            <a:off x="1137557" y="4837317"/>
            <a:ext cx="9916886" cy="857301"/>
          </a:xfrm>
          <a:prstGeom prst="rect">
            <a:avLst/>
          </a:prstGeom>
        </p:spPr>
      </p:pic>
      <p:sp>
        <p:nvSpPr>
          <p:cNvPr id="10" name="TextBox 9">
            <a:extLst>
              <a:ext uri="{FF2B5EF4-FFF2-40B4-BE49-F238E27FC236}">
                <a16:creationId xmlns:a16="http://schemas.microsoft.com/office/drawing/2014/main" id="{3D72A325-2AD3-FC1F-AA4F-940DCD4EACED}"/>
              </a:ext>
            </a:extLst>
          </p:cNvPr>
          <p:cNvSpPr txBox="1"/>
          <p:nvPr/>
        </p:nvSpPr>
        <p:spPr>
          <a:xfrm>
            <a:off x="948750" y="2213255"/>
            <a:ext cx="2741508" cy="584775"/>
          </a:xfrm>
          <a:prstGeom prst="rect">
            <a:avLst/>
          </a:prstGeom>
          <a:noFill/>
        </p:spPr>
        <p:txBody>
          <a:bodyPr wrap="square" rtlCol="0">
            <a:spAutoFit/>
          </a:bodyPr>
          <a:lstStyle/>
          <a:p>
            <a:r>
              <a:rPr kumimoji="1" lang="en-US" altLang="ko-KR" sz="3200" dirty="0">
                <a:latin typeface="Seravek" panose="020B0503040000020004" pitchFamily="34" charset="0"/>
              </a:rPr>
              <a:t>Forward SDE:</a:t>
            </a:r>
            <a:endParaRPr kumimoji="1" lang="ko-KR" altLang="en-US" sz="3200" dirty="0">
              <a:latin typeface="Seravek" panose="020B0503040000020004" pitchFamily="34" charset="0"/>
            </a:endParaRPr>
          </a:p>
        </p:txBody>
      </p:sp>
      <p:sp>
        <p:nvSpPr>
          <p:cNvPr id="11" name="TextBox 10">
            <a:extLst>
              <a:ext uri="{FF2B5EF4-FFF2-40B4-BE49-F238E27FC236}">
                <a16:creationId xmlns:a16="http://schemas.microsoft.com/office/drawing/2014/main" id="{E7C4C493-20EF-342A-A2E6-F5D5A16AE8E6}"/>
              </a:ext>
            </a:extLst>
          </p:cNvPr>
          <p:cNvSpPr txBox="1"/>
          <p:nvPr/>
        </p:nvSpPr>
        <p:spPr>
          <a:xfrm>
            <a:off x="948749" y="4158626"/>
            <a:ext cx="2741508" cy="584775"/>
          </a:xfrm>
          <a:prstGeom prst="rect">
            <a:avLst/>
          </a:prstGeom>
          <a:noFill/>
        </p:spPr>
        <p:txBody>
          <a:bodyPr wrap="square" rtlCol="0">
            <a:spAutoFit/>
          </a:bodyPr>
          <a:lstStyle/>
          <a:p>
            <a:r>
              <a:rPr kumimoji="1" lang="en-US" altLang="ko-KR" sz="3200" dirty="0">
                <a:latin typeface="Seravek" panose="020B0503040000020004" pitchFamily="34" charset="0"/>
              </a:rPr>
              <a:t>Reverse SDE:</a:t>
            </a:r>
            <a:endParaRPr kumimoji="1" lang="ko-KR" altLang="en-US" sz="3200" dirty="0">
              <a:latin typeface="Seravek" panose="020B0503040000020004" pitchFamily="34" charset="0"/>
            </a:endParaRPr>
          </a:p>
        </p:txBody>
      </p:sp>
    </p:spTree>
    <p:extLst>
      <p:ext uri="{BB962C8B-B14F-4D97-AF65-F5344CB8AC3E}">
        <p14:creationId xmlns:p14="http://schemas.microsoft.com/office/powerpoint/2010/main" val="80519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Make audio-visual Speech Enhancement dataset…"/>
          <p:cNvSpPr txBox="1"/>
          <p:nvPr/>
        </p:nvSpPr>
        <p:spPr>
          <a:xfrm>
            <a:off x="2662120" y="-489596"/>
            <a:ext cx="952988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40631" indent="-240631">
              <a:buSzPct val="100000"/>
              <a:buAutoNum type="arabicPeriod"/>
            </a:pPr>
            <a:endParaRPr sz="3600" dirty="0"/>
          </a:p>
        </p:txBody>
      </p:sp>
      <p:sp>
        <p:nvSpPr>
          <p:cNvPr id="3" name="New task: speech enhancement">
            <a:extLst>
              <a:ext uri="{FF2B5EF4-FFF2-40B4-BE49-F238E27FC236}">
                <a16:creationId xmlns:a16="http://schemas.microsoft.com/office/drawing/2014/main" id="{8030D2B9-C3C5-5AF1-3782-F3EC0ECE7E45}"/>
              </a:ext>
            </a:extLst>
          </p:cNvPr>
          <p:cNvSpPr txBox="1">
            <a:spLocks/>
          </p:cNvSpPr>
          <p:nvPr/>
        </p:nvSpPr>
        <p:spPr>
          <a:xfrm>
            <a:off x="447294" y="1251574"/>
            <a:ext cx="11297412" cy="4667786"/>
          </a:xfrm>
          <a:prstGeom prst="rect">
            <a:avLst/>
          </a:prstGeom>
        </p:spPr>
        <p:txBody>
          <a:bodyPr/>
          <a:lstStyle>
            <a:lvl1pPr marL="228600" indent="-228600" algn="l" defTabSz="914400" rtl="0" eaLnBrk="1" latinLnBrk="0" hangingPunct="1">
              <a:lnSpc>
                <a:spcPct val="120000"/>
              </a:lnSpc>
              <a:spcBef>
                <a:spcPts val="6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r>
              <a:rPr lang="en-US" altLang="ko-KR" sz="2600" dirty="0">
                <a:latin typeface="Seravek" panose="020B0503040000020004" pitchFamily="34" charset="0"/>
              </a:rPr>
              <a:t>Spectrogram examples from the difficult cases</a:t>
            </a:r>
          </a:p>
          <a:p>
            <a:pPr lvl="1">
              <a:buSzPct val="100000"/>
              <a:buFont typeface="시스템 서체 일반체"/>
              <a:buChar char="-"/>
            </a:pPr>
            <a:r>
              <a:rPr lang="en-US" altLang="ko-KR" sz="2200" dirty="0">
                <a:latin typeface="Seravek" panose="020B0503040000020004" pitchFamily="34" charset="0"/>
              </a:rPr>
              <a:t>Audio-visual </a:t>
            </a:r>
            <a:r>
              <a:rPr lang="en-US" altLang="ko-KR" sz="2200" dirty="0">
                <a:latin typeface="Seravek" panose="020B0503040000020004" pitchFamily="34" charset="0"/>
                <a:sym typeface="Wingdings" pitchFamily="2" charset="2"/>
              </a:rPr>
              <a:t>models are better at accurately identifying the target speech</a:t>
            </a:r>
          </a:p>
          <a:p>
            <a:pPr lvl="1">
              <a:buSzPct val="100000"/>
              <a:buFont typeface="시스템 서체 일반체"/>
              <a:buChar char="-"/>
            </a:pPr>
            <a:r>
              <a:rPr lang="en-US" altLang="ko-KR" sz="2200" dirty="0" err="1">
                <a:latin typeface="Seravek" panose="020B0503040000020004" pitchFamily="34" charset="0"/>
                <a:sym typeface="Wingdings" pitchFamily="2" charset="2"/>
              </a:rPr>
              <a:t>AVDiffuSS</a:t>
            </a:r>
            <a:r>
              <a:rPr lang="en-US" altLang="ko-KR" sz="2200" dirty="0">
                <a:latin typeface="Seravek" panose="020B0503040000020004" pitchFamily="34" charset="0"/>
                <a:sym typeface="Wingdings" pitchFamily="2" charset="2"/>
              </a:rPr>
              <a:t> avoids over-denoising effect observed in predictive approach (</a:t>
            </a:r>
            <a:r>
              <a:rPr lang="en-US" altLang="ko-KR" sz="2200" dirty="0" err="1">
                <a:latin typeface="Seravek" panose="020B0503040000020004" pitchFamily="34" charset="0"/>
                <a:sym typeface="Wingdings" pitchFamily="2" charset="2"/>
              </a:rPr>
              <a:t>VisualVoice</a:t>
            </a:r>
            <a:r>
              <a:rPr lang="en-US" altLang="ko-KR" sz="2200" dirty="0">
                <a:latin typeface="Seravek" panose="020B0503040000020004" pitchFamily="34" charset="0"/>
                <a:sym typeface="Wingdings" pitchFamily="2" charset="2"/>
              </a:rPr>
              <a:t>)</a:t>
            </a:r>
          </a:p>
        </p:txBody>
      </p:sp>
      <p:pic>
        <p:nvPicPr>
          <p:cNvPr id="7" name="그림 6">
            <a:extLst>
              <a:ext uri="{FF2B5EF4-FFF2-40B4-BE49-F238E27FC236}">
                <a16:creationId xmlns:a16="http://schemas.microsoft.com/office/drawing/2014/main" id="{6293E22E-8D43-2751-97D3-A4E95C509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135" y="2825482"/>
            <a:ext cx="6111571" cy="3499788"/>
          </a:xfrm>
          <a:prstGeom prst="rect">
            <a:avLst/>
          </a:prstGeom>
        </p:spPr>
      </p:pic>
      <p:sp>
        <p:nvSpPr>
          <p:cNvPr id="4" name="슬라이드 번호 개체 틀 3">
            <a:extLst>
              <a:ext uri="{FF2B5EF4-FFF2-40B4-BE49-F238E27FC236}">
                <a16:creationId xmlns:a16="http://schemas.microsoft.com/office/drawing/2014/main" id="{0D59657A-D289-1750-DC5B-592C4A0A2AE4}"/>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31</a:t>
            </a:fld>
            <a:endParaRPr kumimoji="1" lang="ko-KR" altLang="en-US"/>
          </a:p>
        </p:txBody>
      </p:sp>
      <p:sp>
        <p:nvSpPr>
          <p:cNvPr id="5" name="TextBox 4">
            <a:extLst>
              <a:ext uri="{FF2B5EF4-FFF2-40B4-BE49-F238E27FC236}">
                <a16:creationId xmlns:a16="http://schemas.microsoft.com/office/drawing/2014/main" id="{969D51B8-B5EC-0FF3-BD25-CE3274E47AAC}"/>
              </a:ext>
            </a:extLst>
          </p:cNvPr>
          <p:cNvSpPr txBox="1"/>
          <p:nvPr/>
        </p:nvSpPr>
        <p:spPr>
          <a:xfrm>
            <a:off x="475488" y="495289"/>
            <a:ext cx="9860498"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Appendix 7 – </a:t>
            </a:r>
            <a:r>
              <a:rPr lang="en" altLang="ko-KR" sz="3600" b="1" dirty="0">
                <a:solidFill>
                  <a:schemeClr val="accent1"/>
                </a:solidFill>
                <a:latin typeface="Seravek" panose="020B0503040000020004" pitchFamily="34" charset="0"/>
                <a:ea typeface="+mj-ea"/>
                <a:cs typeface="+mj-cs"/>
              </a:rPr>
              <a:t>Results in </a:t>
            </a:r>
            <a:r>
              <a:rPr lang="en" altLang="ko-KR" sz="3200" b="1" dirty="0">
                <a:solidFill>
                  <a:schemeClr val="accent1"/>
                </a:solidFill>
                <a:latin typeface="Seravek" panose="020B0503040000020004" pitchFamily="34" charset="0"/>
                <a:ea typeface="+mj-ea"/>
                <a:cs typeface="+mj-cs"/>
              </a:rPr>
              <a:t>Difficult cases</a:t>
            </a:r>
            <a:endParaRPr lang="en" altLang="ko-KR" sz="3600" b="1" dirty="0">
              <a:solidFill>
                <a:schemeClr val="accent1"/>
              </a:solidFill>
              <a:latin typeface="Seravek" panose="020B0503040000020004" pitchFamily="34" charset="0"/>
              <a:ea typeface="+mj-ea"/>
              <a:cs typeface="+mj-cs"/>
            </a:endParaRPr>
          </a:p>
        </p:txBody>
      </p:sp>
      <p:pic>
        <p:nvPicPr>
          <p:cNvPr id="2" name="그림 1">
            <a:extLst>
              <a:ext uri="{FF2B5EF4-FFF2-40B4-BE49-F238E27FC236}">
                <a16:creationId xmlns:a16="http://schemas.microsoft.com/office/drawing/2014/main" id="{9FDCE48B-2CF1-BC09-63A2-C8759BC71D9D}"/>
              </a:ext>
            </a:extLst>
          </p:cNvPr>
          <p:cNvPicPr>
            <a:picLocks noChangeAspect="1"/>
          </p:cNvPicPr>
          <p:nvPr/>
        </p:nvPicPr>
        <p:blipFill rotWithShape="1">
          <a:blip r:embed="rId4">
            <a:extLst>
              <a:ext uri="{28A0092B-C50C-407E-A947-70E740481C1C}">
                <a14:useLocalDpi xmlns:a14="http://schemas.microsoft.com/office/drawing/2010/main" val="0"/>
              </a:ext>
            </a:extLst>
          </a:blip>
          <a:srcRect l="14654" r="17552" b="28707"/>
          <a:stretch/>
        </p:blipFill>
        <p:spPr>
          <a:xfrm>
            <a:off x="293170" y="3687580"/>
            <a:ext cx="4998432" cy="1775592"/>
          </a:xfrm>
          <a:prstGeom prst="rect">
            <a:avLst/>
          </a:prstGeom>
        </p:spPr>
      </p:pic>
    </p:spTree>
    <p:extLst>
      <p:ext uri="{BB962C8B-B14F-4D97-AF65-F5344CB8AC3E}">
        <p14:creationId xmlns:p14="http://schemas.microsoft.com/office/powerpoint/2010/main" val="2698915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12E51E5-251A-FAFE-8435-FE8388AE6776}"/>
              </a:ext>
            </a:extLst>
          </p:cNvPr>
          <p:cNvSpPr>
            <a:spLocks noGrp="1"/>
          </p:cNvSpPr>
          <p:nvPr>
            <p:ph type="title"/>
          </p:nvPr>
        </p:nvSpPr>
        <p:spPr/>
        <p:txBody>
          <a:bodyPr/>
          <a:lstStyle/>
          <a:p>
            <a:r>
              <a:rPr kumimoji="1" lang="en-US" altLang="ko-KR" b="1" dirty="0" err="1">
                <a:latin typeface="Seravek" panose="020B0503040000020004" pitchFamily="34" charset="0"/>
              </a:rPr>
              <a:t>AVDiffuSS</a:t>
            </a:r>
            <a:r>
              <a:rPr kumimoji="1" lang="en-US" altLang="ko-KR" b="1" dirty="0">
                <a:latin typeface="Seravek" panose="020B0503040000020004" pitchFamily="34" charset="0"/>
              </a:rPr>
              <a:t> Overview</a:t>
            </a:r>
            <a:endParaRPr kumimoji="1" lang="ko-KR" altLang="en-US" b="1" dirty="0">
              <a:latin typeface="Seravek" panose="020B0503040000020004" pitchFamily="34" charset="0"/>
            </a:endParaRPr>
          </a:p>
        </p:txBody>
      </p:sp>
      <p:sp>
        <p:nvSpPr>
          <p:cNvPr id="4" name="슬라이드 번호 개체 틀 3">
            <a:extLst>
              <a:ext uri="{FF2B5EF4-FFF2-40B4-BE49-F238E27FC236}">
                <a16:creationId xmlns:a16="http://schemas.microsoft.com/office/drawing/2014/main" id="{1818A4F3-964A-36C1-7BA4-2B69F17A93DD}"/>
              </a:ext>
            </a:extLst>
          </p:cNvPr>
          <p:cNvSpPr>
            <a:spLocks noGrp="1"/>
          </p:cNvSpPr>
          <p:nvPr>
            <p:ph type="sldNum" sz="quarter" idx="12"/>
          </p:nvPr>
        </p:nvSpPr>
        <p:spPr>
          <a:xfrm>
            <a:off x="9201331" y="6356350"/>
            <a:ext cx="2743200" cy="365125"/>
          </a:xfrm>
        </p:spPr>
        <p:txBody>
          <a:bodyPr/>
          <a:lstStyle/>
          <a:p>
            <a:fld id="{FBF4C6F4-7093-304A-84FE-1263CF24B2BC}" type="slidenum">
              <a:rPr kumimoji="1" lang="ko-KR" altLang="en-US" smtClean="0"/>
              <a:t>4</a:t>
            </a:fld>
            <a:endParaRPr kumimoji="1" lang="ko-KR" altLang="en-US"/>
          </a:p>
        </p:txBody>
      </p:sp>
      <p:sp>
        <p:nvSpPr>
          <p:cNvPr id="6" name="내용 개체 틀 5">
            <a:extLst>
              <a:ext uri="{FF2B5EF4-FFF2-40B4-BE49-F238E27FC236}">
                <a16:creationId xmlns:a16="http://schemas.microsoft.com/office/drawing/2014/main" id="{FAB25BE2-E290-2ADF-4107-65201D84C1A5}"/>
              </a:ext>
            </a:extLst>
          </p:cNvPr>
          <p:cNvSpPr>
            <a:spLocks noGrp="1"/>
          </p:cNvSpPr>
          <p:nvPr>
            <p:ph idx="1"/>
          </p:nvPr>
        </p:nvSpPr>
        <p:spPr/>
        <p:txBody>
          <a:bodyPr/>
          <a:lstStyle/>
          <a:p>
            <a:r>
              <a:rPr lang="en-US" altLang="ko-KR" b="1" dirty="0">
                <a:latin typeface="Seravek" panose="020B0503040000020004" pitchFamily="34" charset="0"/>
              </a:rPr>
              <a:t>A</a:t>
            </a:r>
            <a:r>
              <a:rPr lang="en-US" altLang="ko-KR" dirty="0">
                <a:latin typeface="Seravek" panose="020B0503040000020004" pitchFamily="34" charset="0"/>
              </a:rPr>
              <a:t>udio-</a:t>
            </a:r>
            <a:r>
              <a:rPr lang="en-US" altLang="ko-KR" b="1" dirty="0">
                <a:latin typeface="Seravek" panose="020B0503040000020004" pitchFamily="34" charset="0"/>
              </a:rPr>
              <a:t>V</a:t>
            </a:r>
            <a:r>
              <a:rPr lang="en-US" altLang="ko-KR" dirty="0">
                <a:latin typeface="Seravek" panose="020B0503040000020004" pitchFamily="34" charset="0"/>
              </a:rPr>
              <a:t>isual </a:t>
            </a:r>
            <a:r>
              <a:rPr lang="en-US" altLang="ko-KR" b="1" dirty="0">
                <a:latin typeface="Seravek" panose="020B0503040000020004" pitchFamily="34" charset="0"/>
              </a:rPr>
              <a:t>S</a:t>
            </a:r>
            <a:r>
              <a:rPr lang="en-US" altLang="ko-KR" dirty="0">
                <a:latin typeface="Seravek" panose="020B0503040000020004" pitchFamily="34" charset="0"/>
              </a:rPr>
              <a:t>peech </a:t>
            </a:r>
            <a:r>
              <a:rPr lang="en-US" altLang="ko-KR" b="1" dirty="0">
                <a:latin typeface="Seravek" panose="020B0503040000020004" pitchFamily="34" charset="0"/>
              </a:rPr>
              <a:t>S</a:t>
            </a:r>
            <a:r>
              <a:rPr lang="en-US" altLang="ko-KR" dirty="0">
                <a:latin typeface="Seravek" panose="020B0503040000020004" pitchFamily="34" charset="0"/>
              </a:rPr>
              <a:t>eparation</a:t>
            </a:r>
          </a:p>
          <a:p>
            <a:endParaRPr lang="en-US" altLang="ko-KR" dirty="0">
              <a:latin typeface="Seravek" panose="020B0503040000020004" pitchFamily="34" charset="0"/>
            </a:endParaRPr>
          </a:p>
          <a:p>
            <a:r>
              <a:rPr lang="en-US" altLang="ko-KR" dirty="0">
                <a:latin typeface="Seravek" panose="020B0503040000020004" pitchFamily="34" charset="0"/>
              </a:rPr>
              <a:t>based on </a:t>
            </a:r>
            <a:r>
              <a:rPr lang="en-US" altLang="ko-KR" b="1" dirty="0">
                <a:latin typeface="Seravek" panose="020B0503040000020004" pitchFamily="34" charset="0"/>
              </a:rPr>
              <a:t>Diffu</a:t>
            </a:r>
            <a:r>
              <a:rPr lang="en-US" altLang="ko-KR" dirty="0">
                <a:latin typeface="Seravek" panose="020B0503040000020004" pitchFamily="34" charset="0"/>
              </a:rPr>
              <a:t>sion model</a:t>
            </a:r>
          </a:p>
          <a:p>
            <a:endParaRPr lang="en-US" altLang="ko-KR" dirty="0">
              <a:latin typeface="Seravek" panose="020B0503040000020004" pitchFamily="34" charset="0"/>
            </a:endParaRPr>
          </a:p>
          <a:p>
            <a:endParaRPr lang="en-US" altLang="ko-KR" dirty="0">
              <a:latin typeface="Seravek" panose="020B0503040000020004" pitchFamily="34" charset="0"/>
            </a:endParaRPr>
          </a:p>
          <a:p>
            <a:endParaRPr lang="en-US" altLang="ko-KR" dirty="0">
              <a:latin typeface="Seravek" panose="020B0503040000020004" pitchFamily="34" charset="0"/>
            </a:endParaRPr>
          </a:p>
          <a:p>
            <a:r>
              <a:rPr kumimoji="1" lang="en-US" altLang="ko-KR" dirty="0">
                <a:latin typeface="Seravek" panose="020B0503040000020004" pitchFamily="34" charset="0"/>
              </a:rPr>
              <a:t>Audio-visual fusion through </a:t>
            </a:r>
            <a:r>
              <a:rPr kumimoji="1" lang="en-US" altLang="ko-KR" b="1" dirty="0">
                <a:latin typeface="Seravek" panose="020B0503040000020004" pitchFamily="34" charset="0"/>
              </a:rPr>
              <a:t>iterative cross-attention modules</a:t>
            </a:r>
            <a:endParaRPr lang="ko-KR" altLang="en-US" dirty="0">
              <a:latin typeface="Seravek" panose="020B0503040000020004" pitchFamily="34" charset="0"/>
            </a:endParaRPr>
          </a:p>
        </p:txBody>
      </p:sp>
      <p:sp>
        <p:nvSpPr>
          <p:cNvPr id="13" name="타원 12">
            <a:extLst>
              <a:ext uri="{FF2B5EF4-FFF2-40B4-BE49-F238E27FC236}">
                <a16:creationId xmlns:a16="http://schemas.microsoft.com/office/drawing/2014/main" id="{919C6CA9-632F-4468-5CD3-5D753AF596DA}"/>
              </a:ext>
            </a:extLst>
          </p:cNvPr>
          <p:cNvSpPr/>
          <p:nvPr/>
        </p:nvSpPr>
        <p:spPr>
          <a:xfrm>
            <a:off x="7973533" y="1690688"/>
            <a:ext cx="1711690" cy="820527"/>
          </a:xfrm>
          <a:prstGeom prst="ellipse">
            <a:avLst/>
          </a:prstGeom>
          <a:solidFill>
            <a:srgbClr val="F5EBD7"/>
          </a:solid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sz="2000" dirty="0">
                <a:solidFill>
                  <a:schemeClr val="tx1"/>
                </a:solidFill>
                <a:latin typeface="Seravek" panose="020B0503040000020004" pitchFamily="34" charset="0"/>
              </a:rPr>
              <a:t>speaker’s face</a:t>
            </a:r>
          </a:p>
        </p:txBody>
      </p:sp>
      <p:sp>
        <p:nvSpPr>
          <p:cNvPr id="14" name="타원 13">
            <a:extLst>
              <a:ext uri="{FF2B5EF4-FFF2-40B4-BE49-F238E27FC236}">
                <a16:creationId xmlns:a16="http://schemas.microsoft.com/office/drawing/2014/main" id="{D807DD20-391B-B098-8853-2533B80D4E78}"/>
              </a:ext>
            </a:extLst>
          </p:cNvPr>
          <p:cNvSpPr/>
          <p:nvPr/>
        </p:nvSpPr>
        <p:spPr>
          <a:xfrm>
            <a:off x="6386987" y="1710008"/>
            <a:ext cx="1463040" cy="820527"/>
          </a:xfrm>
          <a:prstGeom prst="ellipse">
            <a:avLst/>
          </a:prstGeom>
          <a:solidFill>
            <a:schemeClr val="accent1">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sz="2000" dirty="0">
                <a:solidFill>
                  <a:schemeClr val="tx1"/>
                </a:solidFill>
                <a:latin typeface="Seravek" panose="020B0503040000020004" pitchFamily="34" charset="0"/>
              </a:rPr>
              <a:t>speech</a:t>
            </a:r>
          </a:p>
        </p:txBody>
      </p:sp>
      <p:sp>
        <p:nvSpPr>
          <p:cNvPr id="15" name="타원 14">
            <a:extLst>
              <a:ext uri="{FF2B5EF4-FFF2-40B4-BE49-F238E27FC236}">
                <a16:creationId xmlns:a16="http://schemas.microsoft.com/office/drawing/2014/main" id="{6B5C5293-96DA-D867-52D3-A8FDA3C27C26}"/>
              </a:ext>
            </a:extLst>
          </p:cNvPr>
          <p:cNvSpPr/>
          <p:nvPr/>
        </p:nvSpPr>
        <p:spPr>
          <a:xfrm>
            <a:off x="9808729" y="1690599"/>
            <a:ext cx="2092690" cy="820527"/>
          </a:xfrm>
          <a:prstGeom prst="ellipse">
            <a:avLst/>
          </a:prstGeom>
          <a:solidFill>
            <a:srgbClr val="F5EBD7"/>
          </a:solid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sz="2000" dirty="0">
                <a:solidFill>
                  <a:schemeClr val="tx1"/>
                </a:solidFill>
                <a:latin typeface="Seravek" panose="020B0503040000020004" pitchFamily="34" charset="0"/>
              </a:rPr>
              <a:t>lip movements</a:t>
            </a:r>
          </a:p>
        </p:txBody>
      </p:sp>
      <p:grpSp>
        <p:nvGrpSpPr>
          <p:cNvPr id="12" name="그룹 11">
            <a:extLst>
              <a:ext uri="{FF2B5EF4-FFF2-40B4-BE49-F238E27FC236}">
                <a16:creationId xmlns:a16="http://schemas.microsoft.com/office/drawing/2014/main" id="{C0D307AC-2BE7-666E-82AC-A9988DB65DC1}"/>
              </a:ext>
            </a:extLst>
          </p:cNvPr>
          <p:cNvGrpSpPr/>
          <p:nvPr/>
        </p:nvGrpSpPr>
        <p:grpSpPr>
          <a:xfrm>
            <a:off x="9058027" y="2749898"/>
            <a:ext cx="1484792" cy="1278249"/>
            <a:chOff x="4225454" y="4977795"/>
            <a:chExt cx="1554823" cy="1290824"/>
          </a:xfrm>
        </p:grpSpPr>
        <p:pic>
          <p:nvPicPr>
            <p:cNvPr id="20" name="그림 19">
              <a:extLst>
                <a:ext uri="{FF2B5EF4-FFF2-40B4-BE49-F238E27FC236}">
                  <a16:creationId xmlns:a16="http://schemas.microsoft.com/office/drawing/2014/main" id="{172B3CF0-58A2-AF4B-61B1-6B65B83301F0}"/>
                </a:ext>
              </a:extLst>
            </p:cNvPr>
            <p:cNvPicPr>
              <a:picLocks noChangeAspect="1"/>
            </p:cNvPicPr>
            <p:nvPr/>
          </p:nvPicPr>
          <p:blipFill>
            <a:blip r:embed="rId3"/>
            <a:stretch>
              <a:fillRect/>
            </a:stretch>
          </p:blipFill>
          <p:spPr>
            <a:xfrm>
              <a:off x="4614466" y="4977795"/>
              <a:ext cx="1165811" cy="1165811"/>
            </a:xfrm>
            <a:prstGeom prst="rect">
              <a:avLst/>
            </a:prstGeom>
          </p:spPr>
        </p:pic>
        <p:pic>
          <p:nvPicPr>
            <p:cNvPr id="21" name="그림 20">
              <a:extLst>
                <a:ext uri="{FF2B5EF4-FFF2-40B4-BE49-F238E27FC236}">
                  <a16:creationId xmlns:a16="http://schemas.microsoft.com/office/drawing/2014/main" id="{2B184AEE-148A-0974-7614-78A0111C75EE}"/>
                </a:ext>
              </a:extLst>
            </p:cNvPr>
            <p:cNvPicPr>
              <a:picLocks noChangeAspect="1"/>
            </p:cNvPicPr>
            <p:nvPr/>
          </p:nvPicPr>
          <p:blipFill>
            <a:blip r:embed="rId4"/>
            <a:stretch>
              <a:fillRect/>
            </a:stretch>
          </p:blipFill>
          <p:spPr>
            <a:xfrm>
              <a:off x="4419960" y="5040923"/>
              <a:ext cx="1165811" cy="1165811"/>
            </a:xfrm>
            <a:prstGeom prst="rect">
              <a:avLst/>
            </a:prstGeom>
          </p:spPr>
        </p:pic>
        <p:pic>
          <p:nvPicPr>
            <p:cNvPr id="22" name="그림 21">
              <a:extLst>
                <a:ext uri="{FF2B5EF4-FFF2-40B4-BE49-F238E27FC236}">
                  <a16:creationId xmlns:a16="http://schemas.microsoft.com/office/drawing/2014/main" id="{CD4770EE-E725-2366-9C9C-ACE47B2973B6}"/>
                </a:ext>
              </a:extLst>
            </p:cNvPr>
            <p:cNvPicPr>
              <a:picLocks noChangeAspect="1"/>
            </p:cNvPicPr>
            <p:nvPr/>
          </p:nvPicPr>
          <p:blipFill>
            <a:blip r:embed="rId5"/>
            <a:stretch>
              <a:fillRect/>
            </a:stretch>
          </p:blipFill>
          <p:spPr>
            <a:xfrm>
              <a:off x="4225454" y="5102808"/>
              <a:ext cx="1165811" cy="1165811"/>
            </a:xfrm>
            <a:prstGeom prst="rect">
              <a:avLst/>
            </a:prstGeom>
          </p:spPr>
        </p:pic>
      </p:grpSp>
      <p:grpSp>
        <p:nvGrpSpPr>
          <p:cNvPr id="23" name="그룹 22">
            <a:extLst>
              <a:ext uri="{FF2B5EF4-FFF2-40B4-BE49-F238E27FC236}">
                <a16:creationId xmlns:a16="http://schemas.microsoft.com/office/drawing/2014/main" id="{AD6AD4BA-B7D6-344B-8B10-7F5B664EE2A5}"/>
              </a:ext>
            </a:extLst>
          </p:cNvPr>
          <p:cNvGrpSpPr/>
          <p:nvPr/>
        </p:nvGrpSpPr>
        <p:grpSpPr>
          <a:xfrm>
            <a:off x="1069444" y="3465356"/>
            <a:ext cx="4447646" cy="1151614"/>
            <a:chOff x="1069444" y="3465356"/>
            <a:chExt cx="4447646" cy="1151614"/>
          </a:xfrm>
        </p:grpSpPr>
        <p:cxnSp>
          <p:nvCxnSpPr>
            <p:cNvPr id="24" name="직선 화살표 연결선 23">
              <a:extLst>
                <a:ext uri="{FF2B5EF4-FFF2-40B4-BE49-F238E27FC236}">
                  <a16:creationId xmlns:a16="http://schemas.microsoft.com/office/drawing/2014/main" id="{D138E1A6-485A-1C0F-6AF3-49ABA8B69A10}"/>
                </a:ext>
              </a:extLst>
            </p:cNvPr>
            <p:cNvCxnSpPr/>
            <p:nvPr/>
          </p:nvCxnSpPr>
          <p:spPr>
            <a:xfrm>
              <a:off x="1180375" y="3465356"/>
              <a:ext cx="431735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5" name="그림 24">
              <a:extLst>
                <a:ext uri="{FF2B5EF4-FFF2-40B4-BE49-F238E27FC236}">
                  <a16:creationId xmlns:a16="http://schemas.microsoft.com/office/drawing/2014/main" id="{6793F9D6-0BE4-1965-BD40-2B18F7C36B81}"/>
                </a:ext>
              </a:extLst>
            </p:cNvPr>
            <p:cNvPicPr>
              <a:picLocks noChangeAspect="1"/>
            </p:cNvPicPr>
            <p:nvPr/>
          </p:nvPicPr>
          <p:blipFill>
            <a:blip r:embed="rId6"/>
            <a:stretch>
              <a:fillRect/>
            </a:stretch>
          </p:blipFill>
          <p:spPr>
            <a:xfrm flipH="1">
              <a:off x="4472126" y="3578713"/>
              <a:ext cx="1044964" cy="1037934"/>
            </a:xfrm>
            <a:prstGeom prst="rect">
              <a:avLst/>
            </a:prstGeom>
          </p:spPr>
        </p:pic>
        <p:pic>
          <p:nvPicPr>
            <p:cNvPr id="26" name="그림 25">
              <a:extLst>
                <a:ext uri="{FF2B5EF4-FFF2-40B4-BE49-F238E27FC236}">
                  <a16:creationId xmlns:a16="http://schemas.microsoft.com/office/drawing/2014/main" id="{C23C273B-6522-5121-F7A6-CBB624BE2F55}"/>
                </a:ext>
              </a:extLst>
            </p:cNvPr>
            <p:cNvPicPr>
              <a:picLocks noChangeAspect="1"/>
            </p:cNvPicPr>
            <p:nvPr/>
          </p:nvPicPr>
          <p:blipFill>
            <a:blip r:embed="rId7"/>
            <a:stretch>
              <a:fillRect/>
            </a:stretch>
          </p:blipFill>
          <p:spPr>
            <a:xfrm flipH="1">
              <a:off x="3339053" y="3573025"/>
              <a:ext cx="1044964" cy="1037934"/>
            </a:xfrm>
            <a:prstGeom prst="rect">
              <a:avLst/>
            </a:prstGeom>
          </p:spPr>
        </p:pic>
        <p:pic>
          <p:nvPicPr>
            <p:cNvPr id="27" name="그림 26">
              <a:extLst>
                <a:ext uri="{FF2B5EF4-FFF2-40B4-BE49-F238E27FC236}">
                  <a16:creationId xmlns:a16="http://schemas.microsoft.com/office/drawing/2014/main" id="{915E7F80-C84A-D0BD-8EE7-953FBBBF871A}"/>
                </a:ext>
              </a:extLst>
            </p:cNvPr>
            <p:cNvPicPr>
              <a:picLocks noChangeAspect="1"/>
            </p:cNvPicPr>
            <p:nvPr/>
          </p:nvPicPr>
          <p:blipFill>
            <a:blip r:embed="rId8"/>
            <a:stretch>
              <a:fillRect/>
            </a:stretch>
          </p:blipFill>
          <p:spPr>
            <a:xfrm flipH="1">
              <a:off x="2202517" y="3579036"/>
              <a:ext cx="1044964" cy="1037934"/>
            </a:xfrm>
            <a:prstGeom prst="rect">
              <a:avLst/>
            </a:prstGeom>
          </p:spPr>
        </p:pic>
        <p:pic>
          <p:nvPicPr>
            <p:cNvPr id="28" name="그림 27">
              <a:extLst>
                <a:ext uri="{FF2B5EF4-FFF2-40B4-BE49-F238E27FC236}">
                  <a16:creationId xmlns:a16="http://schemas.microsoft.com/office/drawing/2014/main" id="{46BD24BA-A909-5911-F1F9-CF5D4FFC1E36}"/>
                </a:ext>
              </a:extLst>
            </p:cNvPr>
            <p:cNvPicPr>
              <a:picLocks noChangeAspect="1"/>
            </p:cNvPicPr>
            <p:nvPr/>
          </p:nvPicPr>
          <p:blipFill>
            <a:blip r:embed="rId9"/>
            <a:stretch>
              <a:fillRect/>
            </a:stretch>
          </p:blipFill>
          <p:spPr>
            <a:xfrm flipH="1">
              <a:off x="1069444" y="3579036"/>
              <a:ext cx="1044964" cy="1037934"/>
            </a:xfrm>
            <a:prstGeom prst="rect">
              <a:avLst/>
            </a:prstGeom>
          </p:spPr>
        </p:pic>
      </p:grpSp>
    </p:spTree>
    <p:extLst>
      <p:ext uri="{BB962C8B-B14F-4D97-AF65-F5344CB8AC3E}">
        <p14:creationId xmlns:p14="http://schemas.microsoft.com/office/powerpoint/2010/main" val="627083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Make audio-visual Speech Enhancement dataset…"/>
          <p:cNvSpPr txBox="1"/>
          <p:nvPr/>
        </p:nvSpPr>
        <p:spPr>
          <a:xfrm>
            <a:off x="2662120" y="-489596"/>
            <a:ext cx="952988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40631" indent="-240631">
              <a:buSzPct val="100000"/>
              <a:buAutoNum type="arabicPeriod"/>
            </a:pPr>
            <a:endParaRPr sz="3600" dirty="0"/>
          </a:p>
        </p:txBody>
      </p:sp>
      <p:sp>
        <p:nvSpPr>
          <p:cNvPr id="2" name="TextBox 1">
            <a:extLst>
              <a:ext uri="{FF2B5EF4-FFF2-40B4-BE49-F238E27FC236}">
                <a16:creationId xmlns:a16="http://schemas.microsoft.com/office/drawing/2014/main" id="{998F11E5-1EB0-7E38-675C-B11B3D1DAE77}"/>
              </a:ext>
            </a:extLst>
          </p:cNvPr>
          <p:cNvSpPr txBox="1"/>
          <p:nvPr/>
        </p:nvSpPr>
        <p:spPr>
          <a:xfrm>
            <a:off x="475488" y="495289"/>
            <a:ext cx="9368266"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Audio-Visual Speech Separation (AVSS)</a:t>
            </a:r>
          </a:p>
        </p:txBody>
      </p:sp>
      <p:sp>
        <p:nvSpPr>
          <p:cNvPr id="3" name="New task: speech enhancement">
            <a:extLst>
              <a:ext uri="{FF2B5EF4-FFF2-40B4-BE49-F238E27FC236}">
                <a16:creationId xmlns:a16="http://schemas.microsoft.com/office/drawing/2014/main" id="{8030D2B9-C3C5-5AF1-3782-F3EC0ECE7E45}"/>
              </a:ext>
            </a:extLst>
          </p:cNvPr>
          <p:cNvSpPr txBox="1">
            <a:spLocks/>
          </p:cNvSpPr>
          <p:nvPr/>
        </p:nvSpPr>
        <p:spPr>
          <a:xfrm>
            <a:off x="475488" y="1418886"/>
            <a:ext cx="11316325" cy="4351338"/>
          </a:xfrm>
          <a:prstGeom prst="rect">
            <a:avLst/>
          </a:prstGeom>
        </p:spPr>
        <p:txBody>
          <a:bodyPr/>
          <a:lstStyle>
            <a:lvl1pPr marL="228600" indent="-228600" algn="l" defTabSz="914400" rtl="0" eaLnBrk="1" latinLnBrk="0" hangingPunct="1">
              <a:lnSpc>
                <a:spcPct val="120000"/>
              </a:lnSpc>
              <a:spcBef>
                <a:spcPts val="6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r>
              <a:rPr lang="en-US" altLang="ko-KR" sz="2400" dirty="0">
                <a:latin typeface="Seravek" panose="020B0503040000020004" pitchFamily="34" charset="0"/>
              </a:rPr>
              <a:t>Advantage of using visual information in speech separation</a:t>
            </a:r>
            <a:endParaRPr lang="en-US" altLang="ko-KR" sz="1800" dirty="0">
              <a:latin typeface="Seravek" panose="020B0503040000020004" pitchFamily="34" charset="0"/>
            </a:endParaRPr>
          </a:p>
          <a:p>
            <a:pPr lvl="1">
              <a:buSzPct val="100000"/>
            </a:pPr>
            <a:endParaRPr lang="en" altLang="ko-KR" dirty="0"/>
          </a:p>
        </p:txBody>
      </p:sp>
      <p:sp>
        <p:nvSpPr>
          <p:cNvPr id="4" name="슬라이드 번호 개체 틀 3">
            <a:extLst>
              <a:ext uri="{FF2B5EF4-FFF2-40B4-BE49-F238E27FC236}">
                <a16:creationId xmlns:a16="http://schemas.microsoft.com/office/drawing/2014/main" id="{D1F9F09E-9AA3-F973-4863-DE74A4637CA5}"/>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5</a:t>
            </a:fld>
            <a:endParaRPr kumimoji="1" lang="ko-KR" altLang="en-US"/>
          </a:p>
        </p:txBody>
      </p:sp>
      <p:sp>
        <p:nvSpPr>
          <p:cNvPr id="9" name="TextBox 8">
            <a:extLst>
              <a:ext uri="{FF2B5EF4-FFF2-40B4-BE49-F238E27FC236}">
                <a16:creationId xmlns:a16="http://schemas.microsoft.com/office/drawing/2014/main" id="{5457B469-A845-FA05-EC42-6508ADF3E887}"/>
              </a:ext>
            </a:extLst>
          </p:cNvPr>
          <p:cNvSpPr txBox="1"/>
          <p:nvPr/>
        </p:nvSpPr>
        <p:spPr>
          <a:xfrm>
            <a:off x="4802485" y="3637190"/>
            <a:ext cx="6373714"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ko-KR" sz="2400" dirty="0">
                <a:latin typeface="Seravek" panose="020B0503040000020004" pitchFamily="34" charset="0"/>
              </a:rPr>
              <a:t>1. Naturally designates the target speaker</a:t>
            </a:r>
          </a:p>
          <a:p>
            <a:endParaRPr kumimoji="1" lang="en-US" altLang="ko-KR" sz="2400" dirty="0">
              <a:latin typeface="Seravek" panose="020B0503040000020004" pitchFamily="34" charset="0"/>
            </a:endParaRPr>
          </a:p>
          <a:p>
            <a:r>
              <a:rPr kumimoji="1" lang="en-US" altLang="ko-KR" sz="2400" dirty="0">
                <a:latin typeface="Seravek" panose="020B0503040000020004" pitchFamily="34" charset="0"/>
              </a:rPr>
              <a:t>2. Lip movements </a:t>
            </a:r>
            <a:r>
              <a:rPr kumimoji="1" lang="en-US" altLang="ko-KR" sz="2400" dirty="0">
                <a:latin typeface="Seravek" panose="020B0503040000020004" pitchFamily="34" charset="0"/>
                <a:sym typeface="Wingdings" pitchFamily="2" charset="2"/>
              </a:rPr>
              <a:t> contents of utterance</a:t>
            </a:r>
          </a:p>
          <a:p>
            <a:pPr marL="342900" indent="-342900">
              <a:buFont typeface="Wingdings" pitchFamily="2" charset="2"/>
              <a:buChar char="à"/>
            </a:pPr>
            <a:r>
              <a:rPr kumimoji="1" lang="en-US" altLang="ko-KR" sz="2400" dirty="0">
                <a:latin typeface="Seravek" panose="020B0503040000020004" pitchFamily="34" charset="0"/>
                <a:sym typeface="Wingdings" pitchFamily="2" charset="2"/>
              </a:rPr>
              <a:t>robust in noisy environment</a:t>
            </a:r>
          </a:p>
          <a:p>
            <a:pPr marL="342900" indent="-342900">
              <a:buFont typeface="Wingdings" pitchFamily="2" charset="2"/>
              <a:buChar char="à"/>
            </a:pPr>
            <a:endParaRPr kumimoji="1" lang="en-US" altLang="ko-KR" sz="2400" dirty="0">
              <a:latin typeface="Seravek" panose="020B0503040000020004" pitchFamily="34" charset="0"/>
              <a:sym typeface="Wingdings" pitchFamily="2" charset="2"/>
            </a:endParaRPr>
          </a:p>
          <a:p>
            <a:r>
              <a:rPr kumimoji="1" lang="en-US" altLang="ko-KR" sz="2400" dirty="0">
                <a:latin typeface="Seravek" panose="020B0503040000020004" pitchFamily="34" charset="0"/>
                <a:sym typeface="Wingdings" pitchFamily="2" charset="2"/>
              </a:rPr>
              <a:t>3. Facial characteristics  voice characteristics</a:t>
            </a:r>
          </a:p>
        </p:txBody>
      </p:sp>
      <p:pic>
        <p:nvPicPr>
          <p:cNvPr id="13" name="input">
            <a:hlinkClick r:id="" action="ppaction://media"/>
            <a:extLst>
              <a:ext uri="{FF2B5EF4-FFF2-40B4-BE49-F238E27FC236}">
                <a16:creationId xmlns:a16="http://schemas.microsoft.com/office/drawing/2014/main" id="{D1B613E0-5DE2-ED7F-D980-1AD06CF62BC0}"/>
              </a:ext>
            </a:extLst>
          </p:cNvPr>
          <p:cNvPicPr>
            <a:picLocks noChangeAspect="1"/>
          </p:cNvPicPr>
          <p:nvPr>
            <a:audioFile r:link="rId1"/>
            <p:extLst>
              <p:ext uri="{DAA4B4D4-6D71-4841-9C94-3DE7FCFB9230}">
                <p14:media xmlns:p14="http://schemas.microsoft.com/office/powerpoint/2010/main" r:embed="rId2">
                  <p14:trim st="1801.4887" end="1458.8175"/>
                  <p14:fade in="500"/>
                </p14:media>
              </p:ext>
            </p:extLst>
          </p:nvPr>
        </p:nvPicPr>
        <p:blipFill>
          <a:blip r:embed="rId7"/>
          <a:stretch>
            <a:fillRect/>
          </a:stretch>
        </p:blipFill>
        <p:spPr>
          <a:xfrm>
            <a:off x="1860619" y="2323504"/>
            <a:ext cx="812800" cy="812800"/>
          </a:xfrm>
          <a:prstGeom prst="rect">
            <a:avLst/>
          </a:prstGeom>
        </p:spPr>
      </p:pic>
      <p:pic>
        <p:nvPicPr>
          <p:cNvPr id="15" name="speaker2">
            <a:hlinkClick r:id="" action="ppaction://media"/>
            <a:extLst>
              <a:ext uri="{FF2B5EF4-FFF2-40B4-BE49-F238E27FC236}">
                <a16:creationId xmlns:a16="http://schemas.microsoft.com/office/drawing/2014/main" id="{24942387-2565-8FB3-A666-4A425C924C3C}"/>
              </a:ext>
            </a:extLst>
          </p:cNvPr>
          <p:cNvPicPr>
            <a:picLocks noChangeAspect="1"/>
          </p:cNvPicPr>
          <p:nvPr>
            <a:videoFile r:link="rId3"/>
            <p:extLst>
              <p:ext uri="{DAA4B4D4-6D71-4841-9C94-3DE7FCFB9230}">
                <p14:media xmlns:p14="http://schemas.microsoft.com/office/powerpoint/2010/main" r:embed="rId4">
                  <p14:trim st="1303.5832" end="1819.6436"/>
                </p14:media>
              </p:ext>
            </p:extLst>
          </p:nvPr>
        </p:nvPicPr>
        <p:blipFill>
          <a:blip r:embed="rId8"/>
          <a:stretch>
            <a:fillRect/>
          </a:stretch>
        </p:blipFill>
        <p:spPr>
          <a:xfrm>
            <a:off x="1015801" y="3637190"/>
            <a:ext cx="2308324" cy="2308324"/>
          </a:xfrm>
          <a:prstGeom prst="rect">
            <a:avLst/>
          </a:prstGeom>
        </p:spPr>
      </p:pic>
    </p:spTree>
    <p:extLst>
      <p:ext uri="{BB962C8B-B14F-4D97-AF65-F5344CB8AC3E}">
        <p14:creationId xmlns:p14="http://schemas.microsoft.com/office/powerpoint/2010/main" val="243361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9"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1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3"/>
                </p:tgtEl>
              </p:cMediaNode>
            </p:audio>
            <p:video>
              <p:cMediaNode vol="80000" mute="1">
                <p:cTn id="12" fill="hold" display="0">
                  <p:stCondLst>
                    <p:cond delay="indefinite"/>
                  </p:stCondLst>
                </p:cTn>
                <p:tgtEl>
                  <p:spTgt spid="15"/>
                </p:tgtEl>
              </p:cMediaNode>
            </p:vide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8F11E5-1EB0-7E38-675C-B11B3D1DAE77}"/>
              </a:ext>
            </a:extLst>
          </p:cNvPr>
          <p:cNvSpPr txBox="1"/>
          <p:nvPr/>
        </p:nvSpPr>
        <p:spPr>
          <a:xfrm>
            <a:off x="475488" y="495289"/>
            <a:ext cx="7579183"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AVSS using Diffusion Model</a:t>
            </a:r>
          </a:p>
        </p:txBody>
      </p:sp>
      <p:sp>
        <p:nvSpPr>
          <p:cNvPr id="3" name="New task: speech enhancement">
            <a:extLst>
              <a:ext uri="{FF2B5EF4-FFF2-40B4-BE49-F238E27FC236}">
                <a16:creationId xmlns:a16="http://schemas.microsoft.com/office/drawing/2014/main" id="{8030D2B9-C3C5-5AF1-3782-F3EC0ECE7E45}"/>
              </a:ext>
            </a:extLst>
          </p:cNvPr>
          <p:cNvSpPr txBox="1">
            <a:spLocks/>
          </p:cNvSpPr>
          <p:nvPr/>
        </p:nvSpPr>
        <p:spPr>
          <a:xfrm>
            <a:off x="475488" y="1418886"/>
            <a:ext cx="11316325" cy="4351338"/>
          </a:xfrm>
          <a:prstGeom prst="rect">
            <a:avLst/>
          </a:prstGeom>
        </p:spPr>
        <p:txBody>
          <a:bodyPr/>
          <a:lstStyle>
            <a:lvl1pPr marL="228600" indent="-228600" algn="l" defTabSz="914400" rtl="0" eaLnBrk="1" latinLnBrk="0" hangingPunct="1">
              <a:lnSpc>
                <a:spcPct val="120000"/>
              </a:lnSpc>
              <a:spcBef>
                <a:spcPts val="6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r>
              <a:rPr lang="en-US" altLang="ko-KR" sz="2400" dirty="0">
                <a:latin typeface="Seravek" panose="020B0503040000020004" pitchFamily="34" charset="0"/>
              </a:rPr>
              <a:t>Audio-visual speech separation pipeline</a:t>
            </a:r>
            <a:endParaRPr lang="en-US" altLang="ko-KR" sz="1800" dirty="0">
              <a:latin typeface="Seravek" panose="020B0503040000020004" pitchFamily="34" charset="0"/>
            </a:endParaRPr>
          </a:p>
          <a:p>
            <a:pPr lvl="1">
              <a:buSzPct val="100000"/>
            </a:pPr>
            <a:endParaRPr lang="en" altLang="ko-KR" dirty="0"/>
          </a:p>
        </p:txBody>
      </p:sp>
      <p:grpSp>
        <p:nvGrpSpPr>
          <p:cNvPr id="14" name="그룹 13">
            <a:extLst>
              <a:ext uri="{FF2B5EF4-FFF2-40B4-BE49-F238E27FC236}">
                <a16:creationId xmlns:a16="http://schemas.microsoft.com/office/drawing/2014/main" id="{5804FD1F-B709-BE4B-09C2-F0B31D637E25}"/>
              </a:ext>
            </a:extLst>
          </p:cNvPr>
          <p:cNvGrpSpPr/>
          <p:nvPr/>
        </p:nvGrpSpPr>
        <p:grpSpPr>
          <a:xfrm>
            <a:off x="2071354" y="2269818"/>
            <a:ext cx="7772400" cy="3777672"/>
            <a:chOff x="2071354" y="1819705"/>
            <a:chExt cx="7772400" cy="3777672"/>
          </a:xfrm>
        </p:grpSpPr>
        <p:pic>
          <p:nvPicPr>
            <p:cNvPr id="12" name="그림 11">
              <a:extLst>
                <a:ext uri="{FF2B5EF4-FFF2-40B4-BE49-F238E27FC236}">
                  <a16:creationId xmlns:a16="http://schemas.microsoft.com/office/drawing/2014/main" id="{42F019FC-216F-2DA7-3443-0B071DE07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354" y="1819705"/>
              <a:ext cx="7772400" cy="3777672"/>
            </a:xfrm>
            <a:prstGeom prst="rect">
              <a:avLst/>
            </a:prstGeom>
          </p:spPr>
        </p:pic>
        <p:sp>
          <p:nvSpPr>
            <p:cNvPr id="13" name="모서리가 둥근 직사각형 12">
              <a:extLst>
                <a:ext uri="{FF2B5EF4-FFF2-40B4-BE49-F238E27FC236}">
                  <a16:creationId xmlns:a16="http://schemas.microsoft.com/office/drawing/2014/main" id="{BF9B30E4-ECEC-2C0A-D8DE-8F0EC5F6FBBA}"/>
                </a:ext>
              </a:extLst>
            </p:cNvPr>
            <p:cNvSpPr/>
            <p:nvPr/>
          </p:nvSpPr>
          <p:spPr>
            <a:xfrm>
              <a:off x="7004304" y="2907792"/>
              <a:ext cx="1463040" cy="950976"/>
            </a:xfrm>
            <a:prstGeom prst="roundRect">
              <a:avLst>
                <a:gd name="adj" fmla="val 17638"/>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ko-KR" dirty="0"/>
                <a:t>AVSS model</a:t>
              </a:r>
              <a:endParaRPr kumimoji="1" lang="ko-KR" altLang="en-US" dirty="0"/>
            </a:p>
          </p:txBody>
        </p:sp>
      </p:grpSp>
      <p:sp>
        <p:nvSpPr>
          <p:cNvPr id="4" name="슬라이드 번호 개체 틀 3">
            <a:extLst>
              <a:ext uri="{FF2B5EF4-FFF2-40B4-BE49-F238E27FC236}">
                <a16:creationId xmlns:a16="http://schemas.microsoft.com/office/drawing/2014/main" id="{4D34382F-1BDB-4AB7-A2B7-27F0C0231CE6}"/>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6</a:t>
            </a:fld>
            <a:endParaRPr kumimoji="1" lang="ko-KR" altLang="en-US"/>
          </a:p>
        </p:txBody>
      </p:sp>
    </p:spTree>
    <p:extLst>
      <p:ext uri="{BB962C8B-B14F-4D97-AF65-F5344CB8AC3E}">
        <p14:creationId xmlns:p14="http://schemas.microsoft.com/office/powerpoint/2010/main" val="1761240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Make audio-visual Speech Enhancement dataset…"/>
          <p:cNvSpPr txBox="1"/>
          <p:nvPr/>
        </p:nvSpPr>
        <p:spPr>
          <a:xfrm>
            <a:off x="2662120" y="-489596"/>
            <a:ext cx="952988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40631" indent="-240631">
              <a:buSzPct val="100000"/>
              <a:buAutoNum type="arabicPeriod"/>
            </a:pPr>
            <a:endParaRPr sz="3600" dirty="0"/>
          </a:p>
        </p:txBody>
      </p:sp>
      <p:sp>
        <p:nvSpPr>
          <p:cNvPr id="2" name="TextBox 1">
            <a:extLst>
              <a:ext uri="{FF2B5EF4-FFF2-40B4-BE49-F238E27FC236}">
                <a16:creationId xmlns:a16="http://schemas.microsoft.com/office/drawing/2014/main" id="{998F11E5-1EB0-7E38-675C-B11B3D1DAE77}"/>
              </a:ext>
            </a:extLst>
          </p:cNvPr>
          <p:cNvSpPr txBox="1"/>
          <p:nvPr/>
        </p:nvSpPr>
        <p:spPr>
          <a:xfrm>
            <a:off x="475488" y="495289"/>
            <a:ext cx="7579183"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AVSS using Diffusion Model</a:t>
            </a:r>
          </a:p>
        </p:txBody>
      </p:sp>
      <p:sp>
        <p:nvSpPr>
          <p:cNvPr id="4" name="슬라이드 번호 개체 틀 3">
            <a:extLst>
              <a:ext uri="{FF2B5EF4-FFF2-40B4-BE49-F238E27FC236}">
                <a16:creationId xmlns:a16="http://schemas.microsoft.com/office/drawing/2014/main" id="{54F58F7D-D495-3AD8-2B83-8CA9D1F10180}"/>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7</a:t>
            </a:fld>
            <a:endParaRPr kumimoji="1" lang="ko-KR" altLang="en-US"/>
          </a:p>
        </p:txBody>
      </p:sp>
      <p:sp>
        <p:nvSpPr>
          <p:cNvPr id="5" name="New task: speech enhancement">
            <a:extLst>
              <a:ext uri="{FF2B5EF4-FFF2-40B4-BE49-F238E27FC236}">
                <a16:creationId xmlns:a16="http://schemas.microsoft.com/office/drawing/2014/main" id="{BE06C89B-4929-3E2F-E647-12FE2F50D969}"/>
              </a:ext>
            </a:extLst>
          </p:cNvPr>
          <p:cNvSpPr txBox="1">
            <a:spLocks/>
          </p:cNvSpPr>
          <p:nvPr/>
        </p:nvSpPr>
        <p:spPr>
          <a:xfrm>
            <a:off x="475488" y="1418886"/>
            <a:ext cx="11316325" cy="4351338"/>
          </a:xfrm>
          <a:prstGeom prst="rect">
            <a:avLst/>
          </a:prstGeom>
        </p:spPr>
        <p:txBody>
          <a:bodyPr/>
          <a:lstStyle>
            <a:lvl1pPr marL="228600" indent="-228600" algn="l" defTabSz="914400" rtl="0" eaLnBrk="1" latinLnBrk="0" hangingPunct="1">
              <a:lnSpc>
                <a:spcPct val="120000"/>
              </a:lnSpc>
              <a:spcBef>
                <a:spcPts val="6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r>
              <a:rPr lang="en-US" altLang="ko-KR" sz="2400" dirty="0">
                <a:latin typeface="Seravek" panose="020B0503040000020004" pitchFamily="34" charset="0"/>
              </a:rPr>
              <a:t>Audio-visual speech separation pipeline</a:t>
            </a:r>
            <a:endParaRPr lang="en-US" altLang="ko-KR" sz="1800" dirty="0">
              <a:latin typeface="Seravek" panose="020B0503040000020004" pitchFamily="34" charset="0"/>
            </a:endParaRPr>
          </a:p>
          <a:p>
            <a:pPr lvl="1">
              <a:buSzPct val="100000"/>
            </a:pPr>
            <a:endParaRPr lang="en" altLang="ko-KR" dirty="0"/>
          </a:p>
        </p:txBody>
      </p:sp>
      <p:pic>
        <p:nvPicPr>
          <p:cNvPr id="7" name="그림 6">
            <a:extLst>
              <a:ext uri="{FF2B5EF4-FFF2-40B4-BE49-F238E27FC236}">
                <a16:creationId xmlns:a16="http://schemas.microsoft.com/office/drawing/2014/main" id="{808DE373-F7D3-F6AB-7C2A-DB6370BAA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354" y="2269818"/>
            <a:ext cx="7772400" cy="3777672"/>
          </a:xfrm>
          <a:prstGeom prst="rect">
            <a:avLst/>
          </a:prstGeom>
        </p:spPr>
      </p:pic>
    </p:spTree>
    <p:extLst>
      <p:ext uri="{BB962C8B-B14F-4D97-AF65-F5344CB8AC3E}">
        <p14:creationId xmlns:p14="http://schemas.microsoft.com/office/powerpoint/2010/main" val="3301801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0CD3ADC-ABF7-15F1-C548-A4A01E934316}"/>
              </a:ext>
            </a:extLst>
          </p:cNvPr>
          <p:cNvSpPr>
            <a:spLocks noGrp="1"/>
          </p:cNvSpPr>
          <p:nvPr>
            <p:ph type="title"/>
          </p:nvPr>
        </p:nvSpPr>
        <p:spPr/>
        <p:txBody>
          <a:bodyPr/>
          <a:lstStyle/>
          <a:p>
            <a:r>
              <a:rPr kumimoji="1" lang="en-US" altLang="ko-KR" b="1" dirty="0" err="1">
                <a:latin typeface="Seravek" panose="020B0503040000020004" pitchFamily="34" charset="0"/>
              </a:rPr>
              <a:t>AV</a:t>
            </a:r>
            <a:r>
              <a:rPr kumimoji="1" lang="en-US" altLang="ko-KR" b="1" dirty="0" err="1">
                <a:solidFill>
                  <a:schemeClr val="accent1"/>
                </a:solidFill>
                <a:latin typeface="Seravek" panose="020B0503040000020004" pitchFamily="34" charset="0"/>
              </a:rPr>
              <a:t>Diffu</a:t>
            </a:r>
            <a:r>
              <a:rPr kumimoji="1" lang="en-US" altLang="ko-KR" b="1" dirty="0" err="1">
                <a:latin typeface="Seravek" panose="020B0503040000020004" pitchFamily="34" charset="0"/>
              </a:rPr>
              <a:t>SS</a:t>
            </a:r>
            <a:r>
              <a:rPr kumimoji="1" lang="en-US" altLang="ko-KR" b="1" dirty="0">
                <a:latin typeface="Seravek" panose="020B0503040000020004" pitchFamily="34" charset="0"/>
              </a:rPr>
              <a:t> = AVSS + </a:t>
            </a:r>
            <a:r>
              <a:rPr kumimoji="1" lang="en-US" altLang="ko-KR" b="1" dirty="0">
                <a:solidFill>
                  <a:schemeClr val="accent1"/>
                </a:solidFill>
                <a:latin typeface="Seravek" panose="020B0503040000020004" pitchFamily="34" charset="0"/>
              </a:rPr>
              <a:t>Diffu</a:t>
            </a:r>
            <a:r>
              <a:rPr kumimoji="1" lang="en-US" altLang="ko-KR" b="1" dirty="0">
                <a:solidFill>
                  <a:schemeClr val="tx2"/>
                </a:solidFill>
                <a:latin typeface="Seravek" panose="020B0503040000020004" pitchFamily="34" charset="0"/>
              </a:rPr>
              <a:t>sion</a:t>
            </a:r>
            <a:endParaRPr kumimoji="1" lang="ko-KR" altLang="en-US" b="1" dirty="0">
              <a:solidFill>
                <a:schemeClr val="tx2"/>
              </a:solidFill>
              <a:latin typeface="Seravek" panose="020B0503040000020004" pitchFamily="34" charset="0"/>
            </a:endParaRPr>
          </a:p>
        </p:txBody>
      </p:sp>
      <p:sp>
        <p:nvSpPr>
          <p:cNvPr id="3" name="내용 개체 틀 2">
            <a:extLst>
              <a:ext uri="{FF2B5EF4-FFF2-40B4-BE49-F238E27FC236}">
                <a16:creationId xmlns:a16="http://schemas.microsoft.com/office/drawing/2014/main" id="{D4215C9E-D401-E0A3-3B99-B4E2FE2A839C}"/>
              </a:ext>
            </a:extLst>
          </p:cNvPr>
          <p:cNvSpPr>
            <a:spLocks noGrp="1"/>
          </p:cNvSpPr>
          <p:nvPr>
            <p:ph idx="1"/>
          </p:nvPr>
        </p:nvSpPr>
        <p:spPr>
          <a:xfrm>
            <a:off x="838200" y="3936365"/>
            <a:ext cx="10515600" cy="2556509"/>
          </a:xfrm>
        </p:spPr>
        <p:txBody>
          <a:bodyPr>
            <a:normAutofit/>
          </a:bodyPr>
          <a:lstStyle/>
          <a:p>
            <a:pPr marL="457200" indent="-355600">
              <a:spcBef>
                <a:spcPts val="0"/>
              </a:spcBef>
              <a:buSzPts val="2000"/>
              <a:buFont typeface="Arial" panose="020B0604020202020204" pitchFamily="34" charset="0"/>
              <a:buAutoNum type="arabicPeriod"/>
            </a:pPr>
            <a:r>
              <a:rPr lang="en-US" altLang="ko-KR" sz="3200" dirty="0">
                <a:highlight>
                  <a:srgbClr val="FDFDFD"/>
                </a:highlight>
                <a:latin typeface="Seravek" panose="020B0503040000020004" pitchFamily="34" charset="0"/>
              </a:rPr>
              <a:t>Diffusion model</a:t>
            </a:r>
          </a:p>
          <a:p>
            <a:pPr marL="457200" indent="-355600">
              <a:spcBef>
                <a:spcPts val="0"/>
              </a:spcBef>
              <a:buSzPts val="2000"/>
              <a:buFont typeface="Arial" panose="020B0604020202020204" pitchFamily="34" charset="0"/>
              <a:buAutoNum type="arabicPeriod"/>
            </a:pPr>
            <a:endParaRPr lang="en-US" altLang="ko-KR" sz="3200" dirty="0">
              <a:highlight>
                <a:srgbClr val="FDFDFD"/>
              </a:highlight>
              <a:latin typeface="Seravek" panose="020B0503040000020004" pitchFamily="34" charset="0"/>
            </a:endParaRPr>
          </a:p>
          <a:p>
            <a:pPr marL="457200" indent="-355600">
              <a:spcBef>
                <a:spcPts val="0"/>
              </a:spcBef>
              <a:buSzPts val="2000"/>
              <a:buFont typeface="Arial" panose="020B0604020202020204" pitchFamily="34" charset="0"/>
              <a:buAutoNum type="arabicPeriod"/>
            </a:pPr>
            <a:r>
              <a:rPr lang="en-US" altLang="ko-KR" sz="3200" dirty="0">
                <a:highlight>
                  <a:srgbClr val="FDFDFD"/>
                </a:highlight>
                <a:latin typeface="Seravek" panose="020B0503040000020004" pitchFamily="34" charset="0"/>
              </a:rPr>
              <a:t>Multi-modal Fusion</a:t>
            </a:r>
          </a:p>
          <a:p>
            <a:pPr marL="457200" indent="-355600">
              <a:spcBef>
                <a:spcPts val="0"/>
              </a:spcBef>
              <a:buSzPts val="2000"/>
              <a:buFont typeface="Arial" panose="020B0604020202020204" pitchFamily="34" charset="0"/>
              <a:buAutoNum type="arabicPeriod"/>
            </a:pPr>
            <a:endParaRPr lang="en-US" altLang="ko-KR" sz="3200" dirty="0">
              <a:highlight>
                <a:srgbClr val="FDFDFD"/>
              </a:highlight>
              <a:latin typeface="Seravek" panose="020B0503040000020004" pitchFamily="34" charset="0"/>
            </a:endParaRPr>
          </a:p>
          <a:p>
            <a:pPr marL="457200" indent="-355600">
              <a:spcBef>
                <a:spcPts val="0"/>
              </a:spcBef>
              <a:buSzPts val="2000"/>
              <a:buFont typeface="Arial" panose="020B0604020202020204" pitchFamily="34" charset="0"/>
              <a:buAutoNum type="arabicPeriod"/>
            </a:pPr>
            <a:r>
              <a:rPr lang="en-US" altLang="ko-KR" sz="3200" dirty="0">
                <a:highlight>
                  <a:srgbClr val="FDFDFD"/>
                </a:highlight>
                <a:latin typeface="Seravek" panose="020B0503040000020004" pitchFamily="34" charset="0"/>
              </a:rPr>
              <a:t>2-stage architecture</a:t>
            </a:r>
          </a:p>
          <a:p>
            <a:pPr marL="457200" indent="-355600">
              <a:spcBef>
                <a:spcPts val="0"/>
              </a:spcBef>
              <a:buSzPts val="2000"/>
              <a:buFont typeface="Arial" panose="020B0604020202020204" pitchFamily="34" charset="0"/>
              <a:buAutoNum type="arabicPeriod"/>
            </a:pPr>
            <a:endParaRPr lang="en-US" altLang="ko-KR" sz="3200" dirty="0">
              <a:highlight>
                <a:srgbClr val="FDFDFD"/>
              </a:highlight>
              <a:latin typeface="Seravek" panose="020B0503040000020004" pitchFamily="34" charset="0"/>
            </a:endParaRPr>
          </a:p>
          <a:p>
            <a:pPr marL="457200" indent="-355600">
              <a:spcBef>
                <a:spcPts val="0"/>
              </a:spcBef>
              <a:buSzPts val="2000"/>
              <a:buFont typeface="Arial" panose="020B0604020202020204" pitchFamily="34" charset="0"/>
              <a:buAutoNum type="arabicPeriod"/>
            </a:pPr>
            <a:endParaRPr lang="en-US" altLang="ko-KR" sz="3200" dirty="0">
              <a:highlight>
                <a:srgbClr val="FDFDFD"/>
              </a:highlight>
              <a:latin typeface="Seravek" panose="020B0503040000020004" pitchFamily="34" charset="0"/>
            </a:endParaRPr>
          </a:p>
        </p:txBody>
      </p:sp>
      <p:sp>
        <p:nvSpPr>
          <p:cNvPr id="4" name="슬라이드 번호 개체 틀 3">
            <a:extLst>
              <a:ext uri="{FF2B5EF4-FFF2-40B4-BE49-F238E27FC236}">
                <a16:creationId xmlns:a16="http://schemas.microsoft.com/office/drawing/2014/main" id="{C300487C-8263-8B12-0A1E-57C5D718365B}"/>
              </a:ext>
            </a:extLst>
          </p:cNvPr>
          <p:cNvSpPr>
            <a:spLocks noGrp="1"/>
          </p:cNvSpPr>
          <p:nvPr>
            <p:ph type="sldNum" sz="quarter" idx="12"/>
          </p:nvPr>
        </p:nvSpPr>
        <p:spPr/>
        <p:txBody>
          <a:bodyPr/>
          <a:lstStyle/>
          <a:p>
            <a:fld id="{FBF4C6F4-7093-304A-84FE-1263CF24B2BC}" type="slidenum">
              <a:rPr kumimoji="1" lang="ko-KR" altLang="en-US" smtClean="0"/>
              <a:t>8</a:t>
            </a:fld>
            <a:endParaRPr kumimoji="1" lang="ko-KR" altLang="en-US"/>
          </a:p>
        </p:txBody>
      </p:sp>
      <p:pic>
        <p:nvPicPr>
          <p:cNvPr id="5" name="내용 개체 틀 10">
            <a:extLst>
              <a:ext uri="{FF2B5EF4-FFF2-40B4-BE49-F238E27FC236}">
                <a16:creationId xmlns:a16="http://schemas.microsoft.com/office/drawing/2014/main" id="{B1E3A46A-BB37-4CB7-9210-B9EBD2416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 y="1516384"/>
            <a:ext cx="11315700" cy="2122478"/>
          </a:xfrm>
          <a:prstGeom prst="rect">
            <a:avLst/>
          </a:prstGeom>
        </p:spPr>
      </p:pic>
    </p:spTree>
    <p:extLst>
      <p:ext uri="{BB962C8B-B14F-4D97-AF65-F5344CB8AC3E}">
        <p14:creationId xmlns:p14="http://schemas.microsoft.com/office/powerpoint/2010/main" val="377879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Make audio-visual Speech Enhancement dataset…"/>
          <p:cNvSpPr txBox="1"/>
          <p:nvPr/>
        </p:nvSpPr>
        <p:spPr>
          <a:xfrm>
            <a:off x="2662120" y="-489596"/>
            <a:ext cx="952988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40631" indent="-240631">
              <a:buSzPct val="100000"/>
              <a:buAutoNum type="arabicPeriod"/>
            </a:pPr>
            <a:endParaRPr sz="3600" dirty="0"/>
          </a:p>
        </p:txBody>
      </p:sp>
      <p:sp>
        <p:nvSpPr>
          <p:cNvPr id="13" name="New task: speech enhancement">
            <a:extLst>
              <a:ext uri="{FF2B5EF4-FFF2-40B4-BE49-F238E27FC236}">
                <a16:creationId xmlns:a16="http://schemas.microsoft.com/office/drawing/2014/main" id="{582CCBCD-2C86-6546-4764-CE305AFA33CB}"/>
              </a:ext>
            </a:extLst>
          </p:cNvPr>
          <p:cNvSpPr txBox="1">
            <a:spLocks/>
          </p:cNvSpPr>
          <p:nvPr/>
        </p:nvSpPr>
        <p:spPr>
          <a:xfrm>
            <a:off x="475488" y="1418886"/>
            <a:ext cx="11316325" cy="4351338"/>
          </a:xfrm>
          <a:prstGeom prst="rect">
            <a:avLst/>
          </a:prstGeom>
        </p:spPr>
        <p:txBody>
          <a:bodyPr/>
          <a:lstStyle>
            <a:lvl1pPr marL="228600" indent="-228600" algn="l" defTabSz="914400" rtl="0" eaLnBrk="1" latinLnBrk="0" hangingPunct="1">
              <a:lnSpc>
                <a:spcPct val="120000"/>
              </a:lnSpc>
              <a:spcBef>
                <a:spcPts val="6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r>
              <a:rPr lang="en-US" altLang="ko-KR" sz="2400" dirty="0">
                <a:latin typeface="Seravek" panose="020B0503040000020004" pitchFamily="34" charset="0"/>
              </a:rPr>
              <a:t>Diffusion models for speech input</a:t>
            </a:r>
            <a:endParaRPr lang="en-US" altLang="ko-KR" sz="1800" dirty="0">
              <a:latin typeface="Seravek" panose="020B0503040000020004" pitchFamily="34" charset="0"/>
            </a:endParaRPr>
          </a:p>
          <a:p>
            <a:pPr lvl="1">
              <a:buSzPct val="100000"/>
            </a:pPr>
            <a:endParaRPr lang="en-US" altLang="ko-KR" sz="1800" dirty="0"/>
          </a:p>
        </p:txBody>
      </p:sp>
      <p:sp>
        <p:nvSpPr>
          <p:cNvPr id="8" name="모서리가 둥근 직사각형 7">
            <a:extLst>
              <a:ext uri="{FF2B5EF4-FFF2-40B4-BE49-F238E27FC236}">
                <a16:creationId xmlns:a16="http://schemas.microsoft.com/office/drawing/2014/main" id="{F326D565-B8B0-3369-D4D6-4E81526BBC61}"/>
              </a:ext>
            </a:extLst>
          </p:cNvPr>
          <p:cNvSpPr/>
          <p:nvPr/>
        </p:nvSpPr>
        <p:spPr>
          <a:xfrm>
            <a:off x="5153552" y="3911345"/>
            <a:ext cx="1884895" cy="1452112"/>
          </a:xfrm>
          <a:prstGeom prst="roundRect">
            <a:avLst/>
          </a:prstGeom>
          <a:solidFill>
            <a:srgbClr val="DEEC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9" name="TextBox 8">
            <a:extLst>
              <a:ext uri="{FF2B5EF4-FFF2-40B4-BE49-F238E27FC236}">
                <a16:creationId xmlns:a16="http://schemas.microsoft.com/office/drawing/2014/main" id="{F07C3A40-45DE-E0D9-196C-65EDA2B6225F}"/>
              </a:ext>
            </a:extLst>
          </p:cNvPr>
          <p:cNvSpPr txBox="1"/>
          <p:nvPr/>
        </p:nvSpPr>
        <p:spPr>
          <a:xfrm>
            <a:off x="2502037" y="5532710"/>
            <a:ext cx="7261070" cy="461665"/>
          </a:xfrm>
          <a:prstGeom prst="rect">
            <a:avLst/>
          </a:prstGeom>
          <a:noFill/>
        </p:spPr>
        <p:txBody>
          <a:bodyPr wrap="square" rtlCol="0">
            <a:spAutoFit/>
          </a:bodyPr>
          <a:lstStyle/>
          <a:p>
            <a:pPr algn="ctr"/>
            <a:r>
              <a:rPr kumimoji="1" lang="en-US" altLang="ko-KR" sz="2400" dirty="0">
                <a:latin typeface="Seravek" panose="020B0503040000020004" pitchFamily="34" charset="0"/>
              </a:rPr>
              <a:t>train a model to “denoise” a noisy </a:t>
            </a:r>
            <a:r>
              <a:rPr kumimoji="1" lang="en-US" altLang="ko-KR" sz="2400" b="1" dirty="0">
                <a:latin typeface="Seravek" panose="020B0503040000020004" pitchFamily="34" charset="0"/>
              </a:rPr>
              <a:t>speech</a:t>
            </a:r>
          </a:p>
        </p:txBody>
      </p:sp>
      <p:sp>
        <p:nvSpPr>
          <p:cNvPr id="10" name="사다리꼴[T] 9">
            <a:extLst>
              <a:ext uri="{FF2B5EF4-FFF2-40B4-BE49-F238E27FC236}">
                <a16:creationId xmlns:a16="http://schemas.microsoft.com/office/drawing/2014/main" id="{12449F60-196B-21C8-2CBA-8AE7205DE08C}"/>
              </a:ext>
            </a:extLst>
          </p:cNvPr>
          <p:cNvSpPr/>
          <p:nvPr/>
        </p:nvSpPr>
        <p:spPr>
          <a:xfrm rot="16200000">
            <a:off x="5993256" y="4148616"/>
            <a:ext cx="1060501" cy="781869"/>
          </a:xfrm>
          <a:prstGeom prst="trapezoi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1" name="사다리꼴[T] 10">
            <a:extLst>
              <a:ext uri="{FF2B5EF4-FFF2-40B4-BE49-F238E27FC236}">
                <a16:creationId xmlns:a16="http://schemas.microsoft.com/office/drawing/2014/main" id="{77D6D575-E762-0BBB-9A68-37456D695C97}"/>
              </a:ext>
            </a:extLst>
          </p:cNvPr>
          <p:cNvSpPr/>
          <p:nvPr/>
        </p:nvSpPr>
        <p:spPr>
          <a:xfrm rot="5400000">
            <a:off x="5138242" y="4148616"/>
            <a:ext cx="1060502" cy="781869"/>
          </a:xfrm>
          <a:prstGeom prst="trapezoi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2" name="꺾인 연결선[E] 11">
            <a:extLst>
              <a:ext uri="{FF2B5EF4-FFF2-40B4-BE49-F238E27FC236}">
                <a16:creationId xmlns:a16="http://schemas.microsoft.com/office/drawing/2014/main" id="{F9827E17-23BA-5F9B-206D-B604735EA1B8}"/>
              </a:ext>
            </a:extLst>
          </p:cNvPr>
          <p:cNvCxnSpPr>
            <a:cxnSpLocks/>
          </p:cNvCxnSpPr>
          <p:nvPr/>
        </p:nvCxnSpPr>
        <p:spPr>
          <a:xfrm rot="10800000" flipV="1">
            <a:off x="7038447" y="3934791"/>
            <a:ext cx="1055572" cy="618272"/>
          </a:xfrm>
          <a:prstGeom prst="bentConnector3">
            <a:avLst>
              <a:gd name="adj1" fmla="val 405"/>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꺾인 연결선[E] 13">
            <a:extLst>
              <a:ext uri="{FF2B5EF4-FFF2-40B4-BE49-F238E27FC236}">
                <a16:creationId xmlns:a16="http://schemas.microsoft.com/office/drawing/2014/main" id="{18560D2F-E153-475E-5177-60D1F603A91B}"/>
              </a:ext>
            </a:extLst>
          </p:cNvPr>
          <p:cNvCxnSpPr>
            <a:cxnSpLocks/>
          </p:cNvCxnSpPr>
          <p:nvPr/>
        </p:nvCxnSpPr>
        <p:spPr>
          <a:xfrm>
            <a:off x="4185133" y="3934791"/>
            <a:ext cx="968419" cy="618273"/>
          </a:xfrm>
          <a:prstGeom prst="bentConnector3">
            <a:avLst>
              <a:gd name="adj1" fmla="val 266"/>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321C336-5F99-ECF2-B040-5DFA86D3B761}"/>
              </a:ext>
            </a:extLst>
          </p:cNvPr>
          <p:cNvSpPr txBox="1"/>
          <p:nvPr/>
        </p:nvSpPr>
        <p:spPr>
          <a:xfrm>
            <a:off x="5641570" y="4996265"/>
            <a:ext cx="920438" cy="369332"/>
          </a:xfrm>
          <a:prstGeom prst="rect">
            <a:avLst/>
          </a:prstGeom>
          <a:noFill/>
        </p:spPr>
        <p:txBody>
          <a:bodyPr wrap="square" rtlCol="0">
            <a:spAutoFit/>
          </a:bodyPr>
          <a:lstStyle/>
          <a:p>
            <a:pPr algn="ctr"/>
            <a:r>
              <a:rPr kumimoji="1" lang="en-US" altLang="ko-KR" dirty="0">
                <a:latin typeface="Seravek" panose="020B0503040000020004" pitchFamily="34" charset="0"/>
              </a:rPr>
              <a:t>model</a:t>
            </a:r>
            <a:endParaRPr kumimoji="1" lang="ko-KR" altLang="en-US" dirty="0">
              <a:latin typeface="Seravek" panose="020B0503040000020004" pitchFamily="34" charset="0"/>
            </a:endParaRPr>
          </a:p>
        </p:txBody>
      </p:sp>
      <p:sp>
        <p:nvSpPr>
          <p:cNvPr id="3" name="슬라이드 번호 개체 틀 2">
            <a:extLst>
              <a:ext uri="{FF2B5EF4-FFF2-40B4-BE49-F238E27FC236}">
                <a16:creationId xmlns:a16="http://schemas.microsoft.com/office/drawing/2014/main" id="{1C1AFD4A-8EE4-DACC-92FA-2AD05C4813AE}"/>
              </a:ext>
            </a:extLst>
          </p:cNvPr>
          <p:cNvSpPr>
            <a:spLocks noGrp="1"/>
          </p:cNvSpPr>
          <p:nvPr>
            <p:ph type="sldNum" sz="quarter" idx="12"/>
          </p:nvPr>
        </p:nvSpPr>
        <p:spPr>
          <a:xfrm>
            <a:off x="9179560" y="6356349"/>
            <a:ext cx="2743200" cy="365125"/>
          </a:xfrm>
        </p:spPr>
        <p:txBody>
          <a:bodyPr/>
          <a:lstStyle/>
          <a:p>
            <a:fld id="{FBF4C6F4-7093-304A-84FE-1263CF24B2BC}" type="slidenum">
              <a:rPr kumimoji="1" lang="ko-KR" altLang="en-US" smtClean="0"/>
              <a:t>9</a:t>
            </a:fld>
            <a:endParaRPr kumimoji="1" lang="ko-KR" altLang="en-US"/>
          </a:p>
        </p:txBody>
      </p:sp>
      <p:sp>
        <p:nvSpPr>
          <p:cNvPr id="4" name="TextBox 3">
            <a:extLst>
              <a:ext uri="{FF2B5EF4-FFF2-40B4-BE49-F238E27FC236}">
                <a16:creationId xmlns:a16="http://schemas.microsoft.com/office/drawing/2014/main" id="{D8113F18-FA34-897E-249A-9F4129548520}"/>
              </a:ext>
            </a:extLst>
          </p:cNvPr>
          <p:cNvSpPr txBox="1"/>
          <p:nvPr/>
        </p:nvSpPr>
        <p:spPr>
          <a:xfrm>
            <a:off x="475488" y="495289"/>
            <a:ext cx="9135651" cy="646331"/>
          </a:xfrm>
          <a:prstGeom prst="rect">
            <a:avLst/>
          </a:prstGeom>
          <a:noFill/>
        </p:spPr>
        <p:txBody>
          <a:bodyPr wrap="square" rtlCol="0">
            <a:spAutoFit/>
          </a:bodyPr>
          <a:lstStyle/>
          <a:p>
            <a:r>
              <a:rPr lang="en" altLang="ko-KR" sz="3600" b="1" dirty="0">
                <a:latin typeface="Seravek" panose="020B0503040000020004" pitchFamily="34" charset="0"/>
                <a:ea typeface="+mj-ea"/>
                <a:cs typeface="+mj-cs"/>
              </a:rPr>
              <a:t>Model Architecture – </a:t>
            </a:r>
            <a:r>
              <a:rPr lang="en" altLang="ko-KR" sz="3600" b="1" dirty="0">
                <a:solidFill>
                  <a:schemeClr val="accent1"/>
                </a:solidFill>
                <a:latin typeface="Seravek" panose="020B0503040000020004" pitchFamily="34" charset="0"/>
                <a:ea typeface="+mj-ea"/>
                <a:cs typeface="+mj-cs"/>
              </a:rPr>
              <a:t>Diffusion Models</a:t>
            </a:r>
          </a:p>
        </p:txBody>
      </p:sp>
      <p:sp>
        <p:nvSpPr>
          <p:cNvPr id="2" name="TextBox 1">
            <a:extLst>
              <a:ext uri="{FF2B5EF4-FFF2-40B4-BE49-F238E27FC236}">
                <a16:creationId xmlns:a16="http://schemas.microsoft.com/office/drawing/2014/main" id="{25B3EAAC-A42E-01C3-1EA3-AC28B4A3DBF3}"/>
              </a:ext>
            </a:extLst>
          </p:cNvPr>
          <p:cNvSpPr txBox="1"/>
          <p:nvPr/>
        </p:nvSpPr>
        <p:spPr>
          <a:xfrm>
            <a:off x="4022920" y="6004158"/>
            <a:ext cx="4219303" cy="461665"/>
          </a:xfrm>
          <a:prstGeom prst="rect">
            <a:avLst/>
          </a:prstGeom>
          <a:noFill/>
        </p:spPr>
        <p:txBody>
          <a:bodyPr wrap="square" rtlCol="0">
            <a:spAutoFit/>
          </a:bodyPr>
          <a:lstStyle/>
          <a:p>
            <a:r>
              <a:rPr kumimoji="1" lang="en-US" altLang="ko-KR" sz="2400" dirty="0">
                <a:latin typeface="Seravek" panose="020B0503040000020004" pitchFamily="34" charset="0"/>
              </a:rPr>
              <a:t>Reverse Diffusion = Generation</a:t>
            </a:r>
            <a:endParaRPr kumimoji="1" lang="ko-KR" altLang="en-US" sz="2400" dirty="0">
              <a:latin typeface="Seravek" panose="020B0503040000020004" pitchFamily="34" charset="0"/>
            </a:endParaRPr>
          </a:p>
        </p:txBody>
      </p:sp>
      <p:pic>
        <p:nvPicPr>
          <p:cNvPr id="20" name="그림 19">
            <a:extLst>
              <a:ext uri="{FF2B5EF4-FFF2-40B4-BE49-F238E27FC236}">
                <a16:creationId xmlns:a16="http://schemas.microsoft.com/office/drawing/2014/main" id="{C985241B-C251-DDDE-E47F-80F1D0CCEE69}"/>
              </a:ext>
            </a:extLst>
          </p:cNvPr>
          <p:cNvPicPr>
            <a:picLocks noChangeAspect="1"/>
          </p:cNvPicPr>
          <p:nvPr/>
        </p:nvPicPr>
        <p:blipFill>
          <a:blip r:embed="rId3"/>
          <a:stretch>
            <a:fillRect/>
          </a:stretch>
        </p:blipFill>
        <p:spPr>
          <a:xfrm flipH="1">
            <a:off x="3321962" y="2385830"/>
            <a:ext cx="1291034" cy="1282349"/>
          </a:xfrm>
          <a:prstGeom prst="rect">
            <a:avLst/>
          </a:prstGeom>
        </p:spPr>
      </p:pic>
      <p:pic>
        <p:nvPicPr>
          <p:cNvPr id="24" name="그림 23">
            <a:extLst>
              <a:ext uri="{FF2B5EF4-FFF2-40B4-BE49-F238E27FC236}">
                <a16:creationId xmlns:a16="http://schemas.microsoft.com/office/drawing/2014/main" id="{593598A1-F97D-1E6E-FA4E-E55709EA6F7E}"/>
              </a:ext>
            </a:extLst>
          </p:cNvPr>
          <p:cNvPicPr>
            <a:picLocks noChangeAspect="1"/>
          </p:cNvPicPr>
          <p:nvPr/>
        </p:nvPicPr>
        <p:blipFill>
          <a:blip r:embed="rId4"/>
          <a:stretch>
            <a:fillRect/>
          </a:stretch>
        </p:blipFill>
        <p:spPr>
          <a:xfrm flipH="1">
            <a:off x="4740975" y="2385833"/>
            <a:ext cx="1291034" cy="1282349"/>
          </a:xfrm>
          <a:prstGeom prst="rect">
            <a:avLst/>
          </a:prstGeom>
        </p:spPr>
      </p:pic>
      <p:pic>
        <p:nvPicPr>
          <p:cNvPr id="26" name="그림 25">
            <a:extLst>
              <a:ext uri="{FF2B5EF4-FFF2-40B4-BE49-F238E27FC236}">
                <a16:creationId xmlns:a16="http://schemas.microsoft.com/office/drawing/2014/main" id="{96FC309A-9A3B-963E-383F-61D0BF4318DE}"/>
              </a:ext>
            </a:extLst>
          </p:cNvPr>
          <p:cNvPicPr>
            <a:picLocks noChangeAspect="1"/>
          </p:cNvPicPr>
          <p:nvPr/>
        </p:nvPicPr>
        <p:blipFill>
          <a:blip r:embed="rId5"/>
          <a:stretch>
            <a:fillRect/>
          </a:stretch>
        </p:blipFill>
        <p:spPr>
          <a:xfrm flipH="1">
            <a:off x="6159988" y="2385833"/>
            <a:ext cx="1291034" cy="1282349"/>
          </a:xfrm>
          <a:prstGeom prst="rect">
            <a:avLst/>
          </a:prstGeom>
        </p:spPr>
      </p:pic>
      <p:pic>
        <p:nvPicPr>
          <p:cNvPr id="18" name="그림 17">
            <a:extLst>
              <a:ext uri="{FF2B5EF4-FFF2-40B4-BE49-F238E27FC236}">
                <a16:creationId xmlns:a16="http://schemas.microsoft.com/office/drawing/2014/main" id="{233E008A-CA39-46AA-3597-E43E2D7E0F22}"/>
              </a:ext>
            </a:extLst>
          </p:cNvPr>
          <p:cNvPicPr>
            <a:picLocks noChangeAspect="1"/>
          </p:cNvPicPr>
          <p:nvPr/>
        </p:nvPicPr>
        <p:blipFill>
          <a:blip r:embed="rId6"/>
          <a:stretch>
            <a:fillRect/>
          </a:stretch>
        </p:blipFill>
        <p:spPr>
          <a:xfrm flipH="1">
            <a:off x="7579001" y="2385830"/>
            <a:ext cx="1291034" cy="1282349"/>
          </a:xfrm>
          <a:prstGeom prst="rect">
            <a:avLst/>
          </a:prstGeom>
        </p:spPr>
      </p:pic>
      <p:cxnSp>
        <p:nvCxnSpPr>
          <p:cNvPr id="30" name="직선 화살표 연결선 29">
            <a:extLst>
              <a:ext uri="{FF2B5EF4-FFF2-40B4-BE49-F238E27FC236}">
                <a16:creationId xmlns:a16="http://schemas.microsoft.com/office/drawing/2014/main" id="{D6A94B93-1810-1994-BB81-0A8FF3E4B6D8}"/>
              </a:ext>
            </a:extLst>
          </p:cNvPr>
          <p:cNvCxnSpPr>
            <a:cxnSpLocks/>
          </p:cNvCxnSpPr>
          <p:nvPr/>
        </p:nvCxnSpPr>
        <p:spPr>
          <a:xfrm>
            <a:off x="3321962" y="2190514"/>
            <a:ext cx="554807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391285"/>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10234</TotalTime>
  <Words>2655</Words>
  <Application>Microsoft Macintosh PowerPoint</Application>
  <PresentationFormat>와이드스크린</PresentationFormat>
  <Paragraphs>401</Paragraphs>
  <Slides>31</Slides>
  <Notes>30</Notes>
  <HiddenSlides>0</HiddenSlides>
  <MMClips>3</MMClips>
  <ScaleCrop>false</ScaleCrop>
  <HeadingPairs>
    <vt:vector size="6" baseType="variant">
      <vt:variant>
        <vt:lpstr>사용한 글꼴</vt:lpstr>
      </vt:variant>
      <vt:variant>
        <vt:i4>8</vt:i4>
      </vt:variant>
      <vt:variant>
        <vt:lpstr>테마</vt:lpstr>
      </vt:variant>
      <vt:variant>
        <vt:i4>1</vt:i4>
      </vt:variant>
      <vt:variant>
        <vt:lpstr>슬라이드 제목</vt:lpstr>
      </vt:variant>
      <vt:variant>
        <vt:i4>31</vt:i4>
      </vt:variant>
    </vt:vector>
  </HeadingPairs>
  <TitlesOfParts>
    <vt:vector size="40" baseType="lpstr">
      <vt:lpstr>Cambria Math</vt:lpstr>
      <vt:lpstr>Wingdings</vt:lpstr>
      <vt:lpstr>noto</vt:lpstr>
      <vt:lpstr>Arial Nova</vt:lpstr>
      <vt:lpstr>시스템 서체 일반체</vt:lpstr>
      <vt:lpstr>맑은 고딕</vt:lpstr>
      <vt:lpstr>Seravek</vt:lpstr>
      <vt:lpstr>Arial</vt:lpstr>
      <vt:lpstr>Office 테마</vt:lpstr>
      <vt:lpstr>Seeing Through the Conversation:  Audio-Visual Speech Separation based on Diffusion Model</vt:lpstr>
      <vt:lpstr>AVDiffuSS Overview</vt:lpstr>
      <vt:lpstr>AVDiffuSS Overview</vt:lpstr>
      <vt:lpstr>AVDiffuSS Overview</vt:lpstr>
      <vt:lpstr>PowerPoint 프레젠테이션</vt:lpstr>
      <vt:lpstr>PowerPoint 프레젠테이션</vt:lpstr>
      <vt:lpstr>PowerPoint 프레젠테이션</vt:lpstr>
      <vt:lpstr>AVDiffuSS = AVSS + Diffusion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Conclusion</vt:lpstr>
      <vt:lpstr>Conclusion</vt:lpstr>
      <vt:lpstr>Appendix 1 – Cross-attention map</vt:lpstr>
      <vt:lpstr>Appendix 2 – Speech Enhancement</vt:lpstr>
      <vt:lpstr>Appendix 3 – Visual Encoder</vt:lpstr>
      <vt:lpstr>Appendix 4 – Diffusion steps</vt:lpstr>
      <vt:lpstr>Appendix 5 – SDE</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수연 이</dc:creator>
  <cp:lastModifiedBy>수연 이</cp:lastModifiedBy>
  <cp:revision>448</cp:revision>
  <dcterms:created xsi:type="dcterms:W3CDTF">2024-03-29T09:19:07Z</dcterms:created>
  <dcterms:modified xsi:type="dcterms:W3CDTF">2024-04-16T03:42:31Z</dcterms:modified>
</cp:coreProperties>
</file>