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61" r:id="rId5"/>
    <p:sldId id="280" r:id="rId6"/>
    <p:sldId id="259" r:id="rId7"/>
    <p:sldId id="263" r:id="rId8"/>
    <p:sldId id="281" r:id="rId9"/>
    <p:sldId id="268" r:id="rId10"/>
    <p:sldId id="269" r:id="rId11"/>
    <p:sldId id="270" r:id="rId12"/>
    <p:sldId id="282" r:id="rId13"/>
    <p:sldId id="271" r:id="rId14"/>
    <p:sldId id="284" r:id="rId15"/>
    <p:sldId id="273" r:id="rId16"/>
    <p:sldId id="274" r:id="rId17"/>
    <p:sldId id="285" r:id="rId18"/>
    <p:sldId id="286" r:id="rId19"/>
    <p:sldId id="283" r:id="rId20"/>
    <p:sldId id="278" r:id="rId21"/>
    <p:sldId id="296" r:id="rId22"/>
    <p:sldId id="29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2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D2CA5-640F-424F-A4B9-D61B4D0ADC0B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42C8-C74E-44F0-97AD-CC057F827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14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DB34C-822A-459C-B41E-FB50F900276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86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42C8-C74E-44F0-97AD-CC057F827A5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950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DB34C-822A-459C-B41E-FB50F900276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393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DB34C-822A-459C-B41E-FB50F900276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87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EF5B5-DAA5-4F1E-80E8-A5B1EB666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E82007-2877-43C1-A8F3-8CFA42200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57C2B8-EA56-4E78-B5F5-1BD98C04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ACA4F9-D033-4C44-92FE-1BC0DB89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9BD575-CCE8-4EE5-881E-A1624773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4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D44F0F-E9CB-41FF-92E5-6671DCD2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8499FD-46CF-4CD0-8EDC-32326409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F020C3-353B-4A77-A4D0-2D613E19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D080D6-8DBF-4E22-A8B4-CD37C249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92D0BC-917D-41E0-929B-FC1FC27C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13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322B62-589B-46DB-AB63-596C10386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95C6463-BA60-4EA4-A230-FCC95F91A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BAA4D9-63B8-4AEC-867B-31A72506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557A1A-E89B-4D20-8BC9-7FC6B5F3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8024C7-1694-44D9-9CAA-DD4114F7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5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5640C2-BD4E-4539-BD76-B21A605E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E914D8-1262-4B39-A7FE-597A85BB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07239F-BDEC-4FCB-9716-8E3BE635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6B3A7B-14A6-404E-96AE-51F262D0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646FF2-59F3-4663-ACB8-6B890EA4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45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501D33-ED2A-474A-A93B-2F15F281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C709E6-95A6-4E38-9581-231625DEF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4E227F-9F2D-4373-A6ED-4D2D9386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67EFE4-1AD0-4DE7-8B93-87E27EC6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0A2F05-0A2E-4E1D-A08F-94F73A98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04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B13932-9181-460C-A9FE-32FF64DE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148FEE-FF19-4EE2-88EA-0B18FA419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8E7505-0603-4447-B06F-D342B7E24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6BD0F0-E927-492B-A789-92DF7CEE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81A496-2C75-4865-8E2A-68286E0D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4D361D-6CE9-4191-9A5D-794726D0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41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C91F6-4FB7-4874-97F7-2063A014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91D83D-7D35-429C-A494-B4EA8FB55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EF3FF4-6831-4DCA-8385-91985D4AD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AD7A3D-F9A7-4C77-A4D4-6D244653F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B6173EB-705D-4F04-9ACB-1E0C03D49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B2233FC-A055-435F-B5F4-E012C270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2A6B2C3-8B12-4CF2-9E0B-0A5F962C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7EB4D10-D539-4435-97C3-C4FE2CFA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1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4BF1C0-512E-482E-A8CD-C5A3DA2C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5D8A92-D4A9-4F97-B3B1-F1729975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DCE60AF-24DF-4174-8441-C7B0C682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36A07C-8456-471A-AC26-10B6C4F5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07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0B1219-DDFF-4490-9D56-D356A35D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4E06421-BA47-4E9F-8F9E-6D92AB208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890313-1A42-490D-AA4B-BC394469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57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D68516-95D9-4772-BAA4-0DEBBB02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AAD68C-047D-499A-97DF-F79AFAC19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C62EF0-B199-401F-A79C-0D243B965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1EF3AD-ADD3-4DA1-A391-16B3567C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300AE5-DB23-4787-9BB7-FAB1B3D4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CA20A5-43AE-449D-9E7B-4C5D4309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23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968E3-9AA2-4EE9-92B3-5501AAEE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D3C20A-1A0B-4C3E-A0CE-19F1473F3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3441D6-9636-44A9-A8FD-ED88179C6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F05368-42FC-459B-89ED-E0433BE7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968923-14F3-4C85-BA0C-C7E1F26D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A940A1-6971-402D-8132-CE1B2F0E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29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22CC74-8712-44DF-8035-40D0AFFC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923836-5F24-4593-AC56-52DCF4DE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524DF4-3693-4227-A9B4-75431146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04D0-E6F3-44EF-808C-30E2B249B793}" type="datetimeFigureOut">
              <a:rPr lang="zh-CN" altLang="en-US" smtClean="0"/>
              <a:t>2022/4/20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587CA9-6426-4785-90BB-1439DD6E3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9BB5F7-929B-4DAF-9EEF-F3E484D49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00AA-3440-449F-AF32-8247443A6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61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0832" y="808212"/>
            <a:ext cx="10610335" cy="23876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DISCOURSE-LEVEL PROSODY MODELING WITH A VARIATIONAL AUTOENCODER FOR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NON-AUTOREGRESSIVE EXPRESSIVE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SPEECH SYNTHESIS</a:t>
            </a:r>
            <a:endParaRPr lang="en-GB" sz="4000" b="1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600" y="3428999"/>
            <a:ext cx="10972800" cy="238759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Ning-Qian Wu, Zhao-Ci Liu, Zhen-Hua Ling</a:t>
            </a:r>
          </a:p>
          <a:p>
            <a:r>
              <a:rPr lang="en-US" dirty="0"/>
              <a:t>National Engineering Laboratory for Speech and Language Information Processing </a:t>
            </a:r>
          </a:p>
          <a:p>
            <a:r>
              <a:rPr lang="en-US" dirty="0"/>
              <a:t>University of Science and Technology of China, Hefei, P.R.China</a:t>
            </a:r>
            <a:endParaRPr lang="en-GB" dirty="0"/>
          </a:p>
          <a:p>
            <a:endParaRPr lang="en-US" altLang="zh-CN" sz="1800" dirty="0"/>
          </a:p>
          <a:p>
            <a:r>
              <a:rPr lang="en-US" altLang="zh-CN" sz="1800" dirty="0"/>
              <a:t>Presented by </a:t>
            </a:r>
            <a:r>
              <a:rPr lang="en-US" sz="1800" dirty="0"/>
              <a:t>Ning-Qian Wu</a:t>
            </a:r>
          </a:p>
          <a:p>
            <a:r>
              <a:rPr lang="en-US" altLang="zh-CN" sz="1800" dirty="0"/>
              <a:t>May 7-13, 2022</a:t>
            </a:r>
            <a:r>
              <a:rPr lang="en-US" sz="1800" dirty="0"/>
              <a:t> @ ICASSP 2022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891" y="5133188"/>
            <a:ext cx="1639358" cy="163935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42"/>
          <a:stretch/>
        </p:blipFill>
        <p:spPr>
          <a:xfrm>
            <a:off x="8543299" y="5133188"/>
            <a:ext cx="1693628" cy="172481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479132E-16B9-4B57-9CA4-7536ADD8CC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5447960"/>
            <a:ext cx="3135103" cy="108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3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PROSODY CODE PREDICTOR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94690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The model is composed of </a:t>
            </a:r>
            <a:r>
              <a:rPr lang="en-US" altLang="zh-CN" dirty="0">
                <a:solidFill>
                  <a:srgbClr val="0070C0"/>
                </a:solidFill>
              </a:rPr>
              <a:t>an encoder and a decoder.</a:t>
            </a:r>
          </a:p>
          <a:p>
            <a:r>
              <a:rPr lang="en-US" altLang="zh-CN" dirty="0"/>
              <a:t>The model input:</a:t>
            </a:r>
          </a:p>
          <a:p>
            <a:pPr lvl="1"/>
            <a:r>
              <a:rPr lang="en-US" altLang="zh-CN" dirty="0"/>
              <a:t>Text features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BERT embeddings </a:t>
            </a:r>
            <a:r>
              <a:rPr lang="en-US" altLang="zh-CN" dirty="0"/>
              <a:t>(extracted by the open-source Chinese BERT pre-training model)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Context information </a:t>
            </a:r>
            <a:r>
              <a:rPr lang="en-US" altLang="zh-CN" dirty="0"/>
              <a:t>(simply con-catenating the features extracted from 2K+1 near sentences)</a:t>
            </a:r>
          </a:p>
          <a:p>
            <a:pPr lvl="1"/>
            <a:r>
              <a:rPr lang="en-US" altLang="zh-CN" dirty="0"/>
              <a:t>One-dimensional sentence ID</a:t>
            </a:r>
          </a:p>
          <a:p>
            <a:r>
              <a:rPr lang="en-US" altLang="zh-CN" dirty="0"/>
              <a:t>The model is trained </a:t>
            </a:r>
            <a:r>
              <a:rPr lang="en-US" altLang="zh-CN" dirty="0">
                <a:solidFill>
                  <a:srgbClr val="0070C0"/>
                </a:solidFill>
              </a:rPr>
              <a:t>to predict the prosody codes of all the 2K+1 sentences simultaneous </a:t>
            </a:r>
            <a:r>
              <a:rPr lang="en-US" altLang="zh-CN" dirty="0"/>
              <a:t>with an MSE Loss.</a:t>
            </a:r>
          </a:p>
          <a:p>
            <a:endParaRPr lang="en-US" altLang="zh-CN" dirty="0"/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C931052C-5823-4811-8533-DE4DADFCAF72}"/>
              </a:ext>
            </a:extLst>
          </p:cNvPr>
          <p:cNvCxnSpPr>
            <a:endCxn id="5" idx="2"/>
          </p:cNvCxnSpPr>
          <p:nvPr/>
        </p:nvCxnSpPr>
        <p:spPr>
          <a:xfrm flipH="1" flipV="1">
            <a:off x="9774299" y="4444844"/>
            <a:ext cx="4296" cy="2311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2F302742-71BA-448B-A884-726582E13781}"/>
              </a:ext>
            </a:extLst>
          </p:cNvPr>
          <p:cNvSpPr/>
          <p:nvPr/>
        </p:nvSpPr>
        <p:spPr>
          <a:xfrm>
            <a:off x="9006558" y="4216244"/>
            <a:ext cx="1535482" cy="22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Predictor Encoder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6DB8CD-0A56-4C3A-905A-87D6F944BB8B}"/>
              </a:ext>
            </a:extLst>
          </p:cNvPr>
          <p:cNvSpPr/>
          <p:nvPr/>
        </p:nvSpPr>
        <p:spPr>
          <a:xfrm>
            <a:off x="9006557" y="3418636"/>
            <a:ext cx="1535483" cy="22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Predictor Decoder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AA0F3144-3C34-4B6A-9504-3341853EAD52}"/>
              </a:ext>
            </a:extLst>
          </p:cNvPr>
          <p:cNvCxnSpPr>
            <a:stCxn id="5" idx="0"/>
            <a:endCxn id="6" idx="2"/>
          </p:cNvCxnSpPr>
          <p:nvPr/>
        </p:nvCxnSpPr>
        <p:spPr>
          <a:xfrm flipV="1">
            <a:off x="9774299" y="3647236"/>
            <a:ext cx="0" cy="5690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0235F3F-3B83-447D-8BF8-D2C231BDDF91}"/>
              </a:ext>
            </a:extLst>
          </p:cNvPr>
          <p:cNvSpPr/>
          <p:nvPr/>
        </p:nvSpPr>
        <p:spPr>
          <a:xfrm>
            <a:off x="9148785" y="2579036"/>
            <a:ext cx="1245235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Prosody Codes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B85729-8A30-48DD-B995-22862A5CAA84}"/>
              </a:ext>
            </a:extLst>
          </p:cNvPr>
          <p:cNvSpPr/>
          <p:nvPr/>
        </p:nvSpPr>
        <p:spPr>
          <a:xfrm>
            <a:off x="9148785" y="2996836"/>
            <a:ext cx="1245235" cy="2286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MSE Loss</a:t>
            </a:r>
            <a:endParaRPr lang="zh-CN" altLang="en-US" sz="105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02B07FE-FC44-4C14-8DFA-23DA350F7A63}"/>
              </a:ext>
            </a:extLst>
          </p:cNvPr>
          <p:cNvCxnSpPr>
            <a:cxnSpLocks/>
            <a:stCxn id="6" idx="0"/>
            <a:endCxn id="9" idx="2"/>
          </p:cNvCxnSpPr>
          <p:nvPr/>
        </p:nvCxnSpPr>
        <p:spPr>
          <a:xfrm flipH="1" flipV="1">
            <a:off x="9771403" y="3225436"/>
            <a:ext cx="2896" cy="1932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BDB540FA-4B47-4A3C-9D5B-B8CC1BA62A98}"/>
              </a:ext>
            </a:extLst>
          </p:cNvPr>
          <p:cNvSpPr/>
          <p:nvPr/>
        </p:nvSpPr>
        <p:spPr>
          <a:xfrm>
            <a:off x="10613914" y="3840939"/>
            <a:ext cx="1003855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D/N tags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53078D75-6964-4C66-8CB1-D421F7769E80}"/>
              </a:ext>
            </a:extLst>
          </p:cNvPr>
          <p:cNvSpPr/>
          <p:nvPr/>
        </p:nvSpPr>
        <p:spPr>
          <a:xfrm>
            <a:off x="9629190" y="3806857"/>
            <a:ext cx="290215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7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17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B946F07D-DA47-4BEF-ABF5-E72C032C94DD}"/>
              </a:ext>
            </a:extLst>
          </p:cNvPr>
          <p:cNvCxnSpPr>
            <a:stCxn id="11" idx="1"/>
            <a:endCxn id="12" idx="6"/>
          </p:cNvCxnSpPr>
          <p:nvPr/>
        </p:nvCxnSpPr>
        <p:spPr>
          <a:xfrm flipH="1" flipV="1">
            <a:off x="9919405" y="3951965"/>
            <a:ext cx="694509" cy="327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9D66AB1B-49DB-4A6F-A6FF-CF906F676F39}"/>
              </a:ext>
            </a:extLst>
          </p:cNvPr>
          <p:cNvSpPr/>
          <p:nvPr/>
        </p:nvSpPr>
        <p:spPr>
          <a:xfrm>
            <a:off x="9042458" y="1838247"/>
            <a:ext cx="1453666" cy="55337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Reference Encoder </a:t>
            </a:r>
          </a:p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(Pre-trained, fixed)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93CFD0-54E8-46F0-AFA8-ED9F8D240547}"/>
              </a:ext>
            </a:extLst>
          </p:cNvPr>
          <p:cNvSpPr/>
          <p:nvPr/>
        </p:nvSpPr>
        <p:spPr>
          <a:xfrm>
            <a:off x="9174013" y="901190"/>
            <a:ext cx="1182885" cy="7360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Duration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Energy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Pitch Contour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9B04A98-4CF2-4491-9353-5DCAB5ECCC81}"/>
              </a:ext>
            </a:extLst>
          </p:cNvPr>
          <p:cNvCxnSpPr>
            <a:cxnSpLocks/>
            <a:stCxn id="14" idx="2"/>
            <a:endCxn id="8" idx="0"/>
          </p:cNvCxnSpPr>
          <p:nvPr/>
        </p:nvCxnSpPr>
        <p:spPr>
          <a:xfrm>
            <a:off x="9769291" y="2391621"/>
            <a:ext cx="2112" cy="18741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3C189929-073A-4905-B8FB-079816F09B80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9771403" y="2807636"/>
            <a:ext cx="0" cy="1892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967F843F-1BFF-4D29-BD12-11A34BCC0EE5}"/>
              </a:ext>
            </a:extLst>
          </p:cNvPr>
          <p:cNvSpPr txBox="1"/>
          <p:nvPr/>
        </p:nvSpPr>
        <p:spPr>
          <a:xfrm>
            <a:off x="9864147" y="3725523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Embedding</a:t>
            </a:r>
            <a:endParaRPr lang="zh-CN" altLang="en-US" sz="900" dirty="0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46EA72D6-3268-4AAB-AD65-1EFEE13E5A7F}"/>
              </a:ext>
            </a:extLst>
          </p:cNvPr>
          <p:cNvSpPr/>
          <p:nvPr/>
        </p:nvSpPr>
        <p:spPr>
          <a:xfrm>
            <a:off x="9490811" y="4613436"/>
            <a:ext cx="575564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cat</a:t>
            </a:r>
            <a:endParaRPr lang="zh-CN" altLang="en-US" sz="1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AC7A54F-9CF6-4EEE-80AC-35E3AA672A9A}"/>
              </a:ext>
            </a:extLst>
          </p:cNvPr>
          <p:cNvSpPr/>
          <p:nvPr/>
        </p:nvSpPr>
        <p:spPr>
          <a:xfrm>
            <a:off x="9276665" y="5137124"/>
            <a:ext cx="1034660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5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73F1CD0-BD57-4769-9638-3660B9B93440}"/>
              </a:ext>
            </a:extLst>
          </p:cNvPr>
          <p:cNvSpPr/>
          <p:nvPr/>
        </p:nvSpPr>
        <p:spPr>
          <a:xfrm>
            <a:off x="9276664" y="5819262"/>
            <a:ext cx="1034659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[0,0,…,0]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641B3F4-2E9A-418C-AA00-1AB118AB81A8}"/>
              </a:ext>
            </a:extLst>
          </p:cNvPr>
          <p:cNvSpPr/>
          <p:nvPr/>
        </p:nvSpPr>
        <p:spPr>
          <a:xfrm>
            <a:off x="9276665" y="5470014"/>
            <a:ext cx="1034659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CD981B75-B7B0-40E4-9733-D7EEF0FEE300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>
          <a:xfrm>
            <a:off x="9765456" y="1637287"/>
            <a:ext cx="3835" cy="2009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CDC2030-BBC4-489D-97CC-B1EC8BD2F8EF}"/>
              </a:ext>
            </a:extLst>
          </p:cNvPr>
          <p:cNvCxnSpPr>
            <a:stCxn id="22" idx="0"/>
            <a:endCxn id="21" idx="4"/>
          </p:cNvCxnSpPr>
          <p:nvPr/>
        </p:nvCxnSpPr>
        <p:spPr>
          <a:xfrm flipH="1" flipV="1">
            <a:off x="9778593" y="4903651"/>
            <a:ext cx="15402" cy="2334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0B0ABF40-5324-4831-B2BD-9D3484A5B656}"/>
              </a:ext>
            </a:extLst>
          </p:cNvPr>
          <p:cNvSpPr/>
          <p:nvPr/>
        </p:nvSpPr>
        <p:spPr>
          <a:xfrm>
            <a:off x="10542040" y="5137124"/>
            <a:ext cx="1075731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5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76F8A3B-F155-4A53-AFAC-5B8710C0EF4C}"/>
              </a:ext>
            </a:extLst>
          </p:cNvPr>
          <p:cNvSpPr/>
          <p:nvPr/>
        </p:nvSpPr>
        <p:spPr>
          <a:xfrm>
            <a:off x="10542040" y="5819262"/>
            <a:ext cx="1075730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[K,K,…,K]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714156A-66DC-43F6-94FD-4059AE92F13C}"/>
              </a:ext>
            </a:extLst>
          </p:cNvPr>
          <p:cNvSpPr/>
          <p:nvPr/>
        </p:nvSpPr>
        <p:spPr>
          <a:xfrm>
            <a:off x="10542041" y="5470014"/>
            <a:ext cx="1075730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28561C6-D5F6-4BBE-ACBA-EC4F68ABB277}"/>
              </a:ext>
            </a:extLst>
          </p:cNvPr>
          <p:cNvSpPr/>
          <p:nvPr/>
        </p:nvSpPr>
        <p:spPr>
          <a:xfrm>
            <a:off x="7939414" y="5137124"/>
            <a:ext cx="1049469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5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B207DFF-7CF0-4997-A617-553306D96A6D}"/>
              </a:ext>
            </a:extLst>
          </p:cNvPr>
          <p:cNvSpPr/>
          <p:nvPr/>
        </p:nvSpPr>
        <p:spPr>
          <a:xfrm>
            <a:off x="7939414" y="5819262"/>
            <a:ext cx="1049468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[-K,-K,…,-K]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7A90D5D5-1B8E-4505-86F5-95DF090420F4}"/>
              </a:ext>
            </a:extLst>
          </p:cNvPr>
          <p:cNvSpPr/>
          <p:nvPr/>
        </p:nvSpPr>
        <p:spPr>
          <a:xfrm>
            <a:off x="7939415" y="5470014"/>
            <a:ext cx="1049468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6DEE411-73A1-4534-88BA-456BF024D789}"/>
              </a:ext>
            </a:extLst>
          </p:cNvPr>
          <p:cNvSpPr txBox="1"/>
          <p:nvPr/>
        </p:nvSpPr>
        <p:spPr>
          <a:xfrm>
            <a:off x="8191462" y="6147239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n-K</a:t>
            </a:r>
            <a:endParaRPr lang="zh-CN" altLang="en-US" sz="1400" baseline="-250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56A6BCE-0E5D-43F1-81AF-F6A78BF0C8C4}"/>
              </a:ext>
            </a:extLst>
          </p:cNvPr>
          <p:cNvSpPr txBox="1"/>
          <p:nvPr/>
        </p:nvSpPr>
        <p:spPr>
          <a:xfrm>
            <a:off x="9579347" y="6147239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</a:t>
            </a:r>
            <a:endParaRPr lang="zh-CN" altLang="en-US" sz="1400" baseline="-25000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2C4FBBD0-D35E-49D1-A017-8738821F7F30}"/>
              </a:ext>
            </a:extLst>
          </p:cNvPr>
          <p:cNvSpPr txBox="1"/>
          <p:nvPr/>
        </p:nvSpPr>
        <p:spPr>
          <a:xfrm>
            <a:off x="10984968" y="6147238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/>
              <a:t>S</a:t>
            </a:r>
            <a:r>
              <a:rPr lang="en-US" altLang="zh-CN" sz="1400" baseline="-25000" dirty="0" err="1"/>
              <a:t>n+K</a:t>
            </a:r>
            <a:endParaRPr lang="zh-CN" altLang="en-US" sz="1400" baseline="-25000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2B3529B-80BD-4900-BB7E-2C3F6390E38F}"/>
              </a:ext>
            </a:extLst>
          </p:cNvPr>
          <p:cNvSpPr txBox="1"/>
          <p:nvPr/>
        </p:nvSpPr>
        <p:spPr>
          <a:xfrm>
            <a:off x="10262208" y="618509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baseline="-25000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7C8765C-F43E-46DC-9727-B76845DDD778}"/>
              </a:ext>
            </a:extLst>
          </p:cNvPr>
          <p:cNvSpPr txBox="1"/>
          <p:nvPr/>
        </p:nvSpPr>
        <p:spPr>
          <a:xfrm>
            <a:off x="8943269" y="618509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baseline="-250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8E3BF281-65C4-4DE3-94E2-89AA77267D3E}"/>
              </a:ext>
            </a:extLst>
          </p:cNvPr>
          <p:cNvSpPr txBox="1"/>
          <p:nvPr/>
        </p:nvSpPr>
        <p:spPr>
          <a:xfrm>
            <a:off x="10262208" y="54462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baseline="-25000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7E636C7-C5EB-4060-B2EF-0B118BF50FE3}"/>
              </a:ext>
            </a:extLst>
          </p:cNvPr>
          <p:cNvSpPr txBox="1"/>
          <p:nvPr/>
        </p:nvSpPr>
        <p:spPr>
          <a:xfrm>
            <a:off x="8943269" y="54462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baseline="-25000" dirty="0"/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45C85502-B268-4A07-838E-CBCA5AE7A025}"/>
              </a:ext>
            </a:extLst>
          </p:cNvPr>
          <p:cNvCxnSpPr>
            <a:stCxn id="29" idx="0"/>
            <a:endCxn id="21" idx="6"/>
          </p:cNvCxnSpPr>
          <p:nvPr/>
        </p:nvCxnSpPr>
        <p:spPr>
          <a:xfrm flipH="1" flipV="1">
            <a:off x="10066375" y="4758544"/>
            <a:ext cx="1013531" cy="3785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9946EEDD-DEBD-4D71-9BD7-83B9C2F30435}"/>
              </a:ext>
            </a:extLst>
          </p:cNvPr>
          <p:cNvCxnSpPr>
            <a:stCxn id="32" idx="0"/>
            <a:endCxn id="21" idx="2"/>
          </p:cNvCxnSpPr>
          <p:nvPr/>
        </p:nvCxnSpPr>
        <p:spPr>
          <a:xfrm flipV="1">
            <a:off x="8464149" y="4758544"/>
            <a:ext cx="1026662" cy="3785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2AEFD91A-93BD-4B6D-962F-91844B1C2739}"/>
              </a:ext>
            </a:extLst>
          </p:cNvPr>
          <p:cNvSpPr txBox="1"/>
          <p:nvPr/>
        </p:nvSpPr>
        <p:spPr>
          <a:xfrm>
            <a:off x="9174013" y="627796"/>
            <a:ext cx="130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S</a:t>
            </a:r>
            <a:r>
              <a:rPr lang="en-US" altLang="zh-CN" sz="1200" baseline="-25000" dirty="0"/>
              <a:t>n-K </a:t>
            </a:r>
            <a:r>
              <a:rPr lang="en-US" altLang="zh-CN" sz="1200" dirty="0"/>
              <a:t>…S</a:t>
            </a:r>
            <a:r>
              <a:rPr lang="en-US" altLang="zh-CN" sz="1200" baseline="-25000" dirty="0"/>
              <a:t>n</a:t>
            </a:r>
            <a:r>
              <a:rPr lang="zh-CN" altLang="en-US" sz="1200" baseline="-25000" dirty="0"/>
              <a:t> </a:t>
            </a:r>
            <a:r>
              <a:rPr lang="en-US" altLang="zh-CN" sz="1200" dirty="0"/>
              <a:t>… </a:t>
            </a:r>
            <a:r>
              <a:rPr lang="en-US" altLang="zh-CN" sz="1200" dirty="0" err="1"/>
              <a:t>S</a:t>
            </a:r>
            <a:r>
              <a:rPr lang="en-US" altLang="zh-CN" sz="1200" baseline="-25000" dirty="0" err="1"/>
              <a:t>n+K</a:t>
            </a:r>
            <a:endParaRPr lang="zh-CN" altLang="en-US" sz="1200" baseline="-25000" dirty="0"/>
          </a:p>
          <a:p>
            <a:r>
              <a:rPr lang="zh-CN" altLang="en-US" sz="1200" baseline="-25000" dirty="0"/>
              <a:t> 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C880972D-7895-4E77-A0F9-5B337C26CA2A}"/>
              </a:ext>
            </a:extLst>
          </p:cNvPr>
          <p:cNvSpPr txBox="1"/>
          <p:nvPr/>
        </p:nvSpPr>
        <p:spPr>
          <a:xfrm>
            <a:off x="10391909" y="2531533"/>
            <a:ext cx="130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S</a:t>
            </a:r>
            <a:r>
              <a:rPr lang="en-US" altLang="zh-CN" sz="1200" baseline="-25000" dirty="0"/>
              <a:t>n-K </a:t>
            </a:r>
            <a:r>
              <a:rPr lang="en-US" altLang="zh-CN" sz="1200" dirty="0"/>
              <a:t>…S</a:t>
            </a:r>
            <a:r>
              <a:rPr lang="en-US" altLang="zh-CN" sz="1200" baseline="-25000" dirty="0"/>
              <a:t>n</a:t>
            </a:r>
            <a:r>
              <a:rPr lang="zh-CN" altLang="en-US" sz="1200" baseline="-25000" dirty="0"/>
              <a:t> </a:t>
            </a:r>
            <a:r>
              <a:rPr lang="en-US" altLang="zh-CN" sz="1200" dirty="0"/>
              <a:t>… </a:t>
            </a:r>
            <a:r>
              <a:rPr lang="en-US" altLang="zh-CN" sz="1200" dirty="0" err="1"/>
              <a:t>S</a:t>
            </a:r>
            <a:r>
              <a:rPr lang="en-US" altLang="zh-CN" sz="1200" baseline="-25000" dirty="0" err="1"/>
              <a:t>n+K</a:t>
            </a:r>
            <a:endParaRPr lang="zh-CN" altLang="en-US" sz="1200" baseline="-25000" dirty="0"/>
          </a:p>
          <a:p>
            <a:r>
              <a:rPr lang="zh-CN" altLang="en-US" sz="1200" baseline="-25000" dirty="0"/>
              <a:t> 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ABF4AF1B-757D-4395-B5FD-E4B0C7A86814}"/>
              </a:ext>
            </a:extLst>
          </p:cNvPr>
          <p:cNvSpPr txBox="1"/>
          <p:nvPr/>
        </p:nvSpPr>
        <p:spPr>
          <a:xfrm>
            <a:off x="10571987" y="4025765"/>
            <a:ext cx="12105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S</a:t>
            </a:r>
            <a:r>
              <a:rPr lang="en-US" altLang="zh-CN" sz="1100" baseline="-25000" dirty="0"/>
              <a:t>n-K </a:t>
            </a:r>
            <a:r>
              <a:rPr lang="en-US" altLang="zh-CN" sz="1100" dirty="0"/>
              <a:t>…S</a:t>
            </a:r>
            <a:r>
              <a:rPr lang="en-US" altLang="zh-CN" sz="1100" baseline="-25000" dirty="0"/>
              <a:t>n</a:t>
            </a:r>
            <a:r>
              <a:rPr lang="zh-CN" altLang="en-US" sz="1100" baseline="-25000" dirty="0"/>
              <a:t> </a:t>
            </a:r>
            <a:r>
              <a:rPr lang="en-US" altLang="zh-CN" sz="1100" dirty="0"/>
              <a:t>… </a:t>
            </a:r>
            <a:r>
              <a:rPr lang="en-US" altLang="zh-CN" sz="1100" dirty="0" err="1"/>
              <a:t>S</a:t>
            </a:r>
            <a:r>
              <a:rPr lang="en-US" altLang="zh-CN" sz="1100" baseline="-25000" dirty="0" err="1"/>
              <a:t>n+K</a:t>
            </a:r>
            <a:endParaRPr lang="zh-CN" altLang="en-US" sz="1100" baseline="-25000" dirty="0"/>
          </a:p>
          <a:p>
            <a:r>
              <a:rPr lang="zh-CN" altLang="en-US" sz="1100" baseline="-25000" dirty="0"/>
              <a:t> 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2A7F8D4-39CF-425B-8E43-3FA8C7352AE9}"/>
              </a:ext>
            </a:extLst>
          </p:cNvPr>
          <p:cNvSpPr txBox="1"/>
          <p:nvPr/>
        </p:nvSpPr>
        <p:spPr>
          <a:xfrm>
            <a:off x="10572844" y="645501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Training Stage</a:t>
            </a:r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3809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6" grpId="0" animBg="1"/>
      <p:bldP spid="20" grpId="0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3301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At the generation stage, </a:t>
            </a:r>
            <a:r>
              <a:rPr lang="en-US" altLang="zh-CN" sz="2400" dirty="0">
                <a:solidFill>
                  <a:srgbClr val="0070C0"/>
                </a:solidFill>
              </a:rPr>
              <a:t>the prosody code predictor is combined with the FastSpeech in the prosody code extractor </a:t>
            </a:r>
            <a:r>
              <a:rPr lang="en-US" altLang="zh-CN" sz="2400" dirty="0"/>
              <a:t>to synthesize the middle sentence.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3181569-9131-4EA0-9AB3-7CE863341738}"/>
              </a:ext>
            </a:extLst>
          </p:cNvPr>
          <p:cNvSpPr/>
          <p:nvPr/>
        </p:nvSpPr>
        <p:spPr>
          <a:xfrm>
            <a:off x="8044235" y="2944726"/>
            <a:ext cx="1125775" cy="3533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Mel-</a:t>
            </a:r>
            <a:r>
              <a:rPr lang="en-US" altLang="zh-CN" sz="105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sepctrograms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587C48B8-BFBD-4386-96DF-F026EAACD037}"/>
              </a:ext>
            </a:extLst>
          </p:cNvPr>
          <p:cNvCxnSpPr>
            <a:cxnSpLocks/>
            <a:stCxn id="46" idx="3"/>
            <a:endCxn id="4" idx="1"/>
          </p:cNvCxnSpPr>
          <p:nvPr/>
        </p:nvCxnSpPr>
        <p:spPr>
          <a:xfrm flipV="1">
            <a:off x="7629616" y="3121394"/>
            <a:ext cx="414619" cy="29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3609231-7E90-4495-93AA-23A46787A2E2}"/>
                  </a:ext>
                </a:extLst>
              </p:cNvPr>
              <p:cNvSpPr/>
              <p:nvPr/>
            </p:nvSpPr>
            <p:spPr>
              <a:xfrm>
                <a:off x="5380496" y="3820217"/>
                <a:ext cx="1193692" cy="2286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1050" b="1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m:t>Prosody</m:t>
                      </m:r>
                      <m:r>
                        <m:rPr>
                          <m:nor/>
                        </m:rPr>
                        <a:rPr lang="en-US" altLang="zh-CN" sz="1050" b="1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1050" b="1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m:t>Codes</m:t>
                      </m:r>
                    </m:oMath>
                  </m:oMathPara>
                </a14:m>
                <a:endParaRPr lang="zh-CN" altLang="en-US" sz="105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3609231-7E90-4495-93AA-23A46787A2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496" y="3820217"/>
                <a:ext cx="1193692" cy="228600"/>
              </a:xfrm>
              <a:prstGeom prst="rect">
                <a:avLst/>
              </a:prstGeom>
              <a:blipFill>
                <a:blip r:embed="rId3"/>
                <a:stretch>
                  <a:fillRect b="-17949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E4DF2346-046D-44E2-B627-959A6A1CF825}"/>
              </a:ext>
            </a:extLst>
          </p:cNvPr>
          <p:cNvSpPr txBox="1"/>
          <p:nvPr/>
        </p:nvSpPr>
        <p:spPr>
          <a:xfrm>
            <a:off x="7058544" y="6276541"/>
            <a:ext cx="38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</a:t>
            </a:r>
            <a:endParaRPr lang="zh-CN" altLang="en-US" sz="1400" baseline="-25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7B264D9-DDEB-4123-A92F-EB79BB4B8888}"/>
              </a:ext>
            </a:extLst>
          </p:cNvPr>
          <p:cNvSpPr txBox="1"/>
          <p:nvPr/>
        </p:nvSpPr>
        <p:spPr>
          <a:xfrm>
            <a:off x="8450593" y="2636125"/>
            <a:ext cx="384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</a:t>
            </a:r>
            <a:endParaRPr lang="zh-CN" altLang="en-US" sz="1400" baseline="-25000" dirty="0"/>
          </a:p>
        </p:txBody>
      </p:sp>
      <p:cxnSp>
        <p:nvCxnSpPr>
          <p:cNvPr id="9" name="肘形连接符 10">
            <a:extLst>
              <a:ext uri="{FF2B5EF4-FFF2-40B4-BE49-F238E27FC236}">
                <a16:creationId xmlns:a16="http://schemas.microsoft.com/office/drawing/2014/main" id="{72A53697-D8E3-4DA1-8BFA-54AF03C48494}"/>
              </a:ext>
            </a:extLst>
          </p:cNvPr>
          <p:cNvCxnSpPr>
            <a:cxnSpLocks/>
            <a:stCxn id="12" idx="3"/>
            <a:endCxn id="6" idx="0"/>
          </p:cNvCxnSpPr>
          <p:nvPr/>
        </p:nvCxnSpPr>
        <p:spPr>
          <a:xfrm>
            <a:off x="5660441" y="3429000"/>
            <a:ext cx="316901" cy="391217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5818500-D365-43F2-AADD-D3C08E2EBE0C}"/>
              </a:ext>
            </a:extLst>
          </p:cNvPr>
          <p:cNvCxnSpPr>
            <a:endCxn id="11" idx="2"/>
          </p:cNvCxnSpPr>
          <p:nvPr/>
        </p:nvCxnSpPr>
        <p:spPr>
          <a:xfrm flipH="1" flipV="1">
            <a:off x="4892700" y="4576041"/>
            <a:ext cx="4296" cy="2311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61D8FD71-EC52-4E86-B535-B9F551BF1B72}"/>
              </a:ext>
            </a:extLst>
          </p:cNvPr>
          <p:cNvSpPr/>
          <p:nvPr/>
        </p:nvSpPr>
        <p:spPr>
          <a:xfrm>
            <a:off x="4124959" y="4347441"/>
            <a:ext cx="1535482" cy="22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Predictor Encoder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96204EF-5984-436C-B407-1A4766AD4A97}"/>
              </a:ext>
            </a:extLst>
          </p:cNvPr>
          <p:cNvSpPr/>
          <p:nvPr/>
        </p:nvSpPr>
        <p:spPr>
          <a:xfrm>
            <a:off x="4124958" y="3314700"/>
            <a:ext cx="1535483" cy="22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Predictor Decoder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4D90D6A-445C-4E0E-B0DD-819A9CE05954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flipV="1">
            <a:off x="4892700" y="3543300"/>
            <a:ext cx="0" cy="80414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3C70E46-E820-48B5-8FCF-E07BD34873AA}"/>
              </a:ext>
            </a:extLst>
          </p:cNvPr>
          <p:cNvSpPr/>
          <p:nvPr/>
        </p:nvSpPr>
        <p:spPr>
          <a:xfrm>
            <a:off x="3222830" y="3825166"/>
            <a:ext cx="902125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N/D tags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AC7B676-2BE6-4B74-AC5D-3CB77845F368}"/>
              </a:ext>
            </a:extLst>
          </p:cNvPr>
          <p:cNvSpPr/>
          <p:nvPr/>
        </p:nvSpPr>
        <p:spPr>
          <a:xfrm>
            <a:off x="4747591" y="3794358"/>
            <a:ext cx="290215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7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17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1522315-CBDB-4044-ADEA-B642DBD94EBE}"/>
              </a:ext>
            </a:extLst>
          </p:cNvPr>
          <p:cNvCxnSpPr>
            <a:cxnSpLocks/>
            <a:stCxn id="14" idx="3"/>
            <a:endCxn id="15" idx="2"/>
          </p:cNvCxnSpPr>
          <p:nvPr/>
        </p:nvCxnSpPr>
        <p:spPr>
          <a:xfrm>
            <a:off x="4124955" y="3939466"/>
            <a:ext cx="62263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A3AF0148-62DC-466B-A96C-11A447C6B4C8}"/>
              </a:ext>
            </a:extLst>
          </p:cNvPr>
          <p:cNvSpPr txBox="1"/>
          <p:nvPr/>
        </p:nvSpPr>
        <p:spPr>
          <a:xfrm>
            <a:off x="4074193" y="3709750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Embedding</a:t>
            </a:r>
            <a:endParaRPr lang="zh-CN" altLang="en-US" sz="900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B891BE4-5D56-4727-A9C0-7BFB9AD0FFA7}"/>
              </a:ext>
            </a:extLst>
          </p:cNvPr>
          <p:cNvSpPr/>
          <p:nvPr/>
        </p:nvSpPr>
        <p:spPr>
          <a:xfrm>
            <a:off x="4609212" y="4744633"/>
            <a:ext cx="575564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cat</a:t>
            </a:r>
            <a:endParaRPr lang="zh-CN" altLang="en-US" sz="1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02F07B5-0941-49ED-902D-1FCC5B7C8AD4}"/>
              </a:ext>
            </a:extLst>
          </p:cNvPr>
          <p:cNvSpPr/>
          <p:nvPr/>
        </p:nvSpPr>
        <p:spPr>
          <a:xfrm>
            <a:off x="4398813" y="5260663"/>
            <a:ext cx="987773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0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CEF0806-768A-4978-89DF-0EB9604A4610}"/>
              </a:ext>
            </a:extLst>
          </p:cNvPr>
          <p:cNvSpPr/>
          <p:nvPr/>
        </p:nvSpPr>
        <p:spPr>
          <a:xfrm>
            <a:off x="4398813" y="5942801"/>
            <a:ext cx="987772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[0,0,…,0]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AD8A459-6F94-4186-9596-7176F8E44463}"/>
              </a:ext>
            </a:extLst>
          </p:cNvPr>
          <p:cNvSpPr/>
          <p:nvPr/>
        </p:nvSpPr>
        <p:spPr>
          <a:xfrm>
            <a:off x="4398814" y="5593553"/>
            <a:ext cx="987772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FF9DF0EF-EA69-4F11-9390-09F7C836DE10}"/>
              </a:ext>
            </a:extLst>
          </p:cNvPr>
          <p:cNvCxnSpPr>
            <a:stCxn id="19" idx="0"/>
            <a:endCxn id="18" idx="4"/>
          </p:cNvCxnSpPr>
          <p:nvPr/>
        </p:nvCxnSpPr>
        <p:spPr>
          <a:xfrm flipV="1">
            <a:off x="4892700" y="5034848"/>
            <a:ext cx="4294" cy="22581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EA89F94C-83C7-43F8-A4AC-A011A7BC188D}"/>
              </a:ext>
            </a:extLst>
          </p:cNvPr>
          <p:cNvSpPr/>
          <p:nvPr/>
        </p:nvSpPr>
        <p:spPr>
          <a:xfrm>
            <a:off x="5586416" y="5267732"/>
            <a:ext cx="987773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5954F29-5C3F-4FEF-8DE5-69B9B9D46C37}"/>
              </a:ext>
            </a:extLst>
          </p:cNvPr>
          <p:cNvSpPr/>
          <p:nvPr/>
        </p:nvSpPr>
        <p:spPr>
          <a:xfrm>
            <a:off x="5586416" y="5949870"/>
            <a:ext cx="987772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[K,K,…,K]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2CA6672-A107-477C-BB9A-B6D2F164D33E}"/>
              </a:ext>
            </a:extLst>
          </p:cNvPr>
          <p:cNvSpPr/>
          <p:nvPr/>
        </p:nvSpPr>
        <p:spPr>
          <a:xfrm>
            <a:off x="5586417" y="5600622"/>
            <a:ext cx="987772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6313142-F39D-453B-BF14-41F327096ED8}"/>
              </a:ext>
            </a:extLst>
          </p:cNvPr>
          <p:cNvSpPr/>
          <p:nvPr/>
        </p:nvSpPr>
        <p:spPr>
          <a:xfrm>
            <a:off x="3222831" y="5260663"/>
            <a:ext cx="987773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BERT</a:t>
            </a:r>
          </a:p>
          <a:p>
            <a:pPr algn="ctr"/>
            <a:r>
              <a:rPr lang="en-US" altLang="zh-CN" sz="100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Embeddings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A2E804D-E2C2-444F-9691-6811BB1967E3}"/>
              </a:ext>
            </a:extLst>
          </p:cNvPr>
          <p:cNvSpPr/>
          <p:nvPr/>
        </p:nvSpPr>
        <p:spPr>
          <a:xfrm>
            <a:off x="3222831" y="5942801"/>
            <a:ext cx="987772" cy="332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Sentence ID</a:t>
            </a:r>
          </a:p>
          <a:p>
            <a:pPr algn="ctr"/>
            <a:r>
              <a:rPr lang="en-US" altLang="zh-CN" sz="9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[-K,-K,…,-K]</a:t>
            </a:r>
            <a:endParaRPr lang="zh-CN" altLang="en-US" sz="9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9C983A5-4BC2-4141-8C74-7CD7A25CEFF2}"/>
              </a:ext>
            </a:extLst>
          </p:cNvPr>
          <p:cNvSpPr/>
          <p:nvPr/>
        </p:nvSpPr>
        <p:spPr>
          <a:xfrm>
            <a:off x="3222832" y="5593553"/>
            <a:ext cx="987772" cy="349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FE7A65F-876D-4AFF-85EF-610D7F2E4274}"/>
              </a:ext>
            </a:extLst>
          </p:cNvPr>
          <p:cNvSpPr txBox="1"/>
          <p:nvPr/>
        </p:nvSpPr>
        <p:spPr>
          <a:xfrm>
            <a:off x="3466685" y="6270778"/>
            <a:ext cx="484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S</a:t>
            </a:r>
            <a:r>
              <a:rPr lang="en-US" altLang="zh-CN" sz="1200" baseline="-25000" dirty="0"/>
              <a:t>n-K</a:t>
            </a:r>
            <a:endParaRPr lang="zh-CN" altLang="en-US" sz="1200" baseline="-250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693E8174-BB05-4EBC-B57B-468FE0590A7A}"/>
              </a:ext>
            </a:extLst>
          </p:cNvPr>
          <p:cNvSpPr txBox="1"/>
          <p:nvPr/>
        </p:nvSpPr>
        <p:spPr>
          <a:xfrm>
            <a:off x="4691375" y="6270778"/>
            <a:ext cx="36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S</a:t>
            </a:r>
            <a:r>
              <a:rPr lang="en-US" altLang="zh-CN" sz="1200" baseline="-25000" dirty="0"/>
              <a:t>n</a:t>
            </a:r>
            <a:endParaRPr lang="zh-CN" altLang="en-US" sz="1200" baseline="-25000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AD2BE66-E328-4D4D-9172-ED2AB63B7EEB}"/>
              </a:ext>
            </a:extLst>
          </p:cNvPr>
          <p:cNvSpPr txBox="1"/>
          <p:nvPr/>
        </p:nvSpPr>
        <p:spPr>
          <a:xfrm>
            <a:off x="5949764" y="6277846"/>
            <a:ext cx="51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/>
              <a:t>S</a:t>
            </a:r>
            <a:r>
              <a:rPr lang="en-US" altLang="zh-CN" sz="1200" baseline="-25000" dirty="0" err="1"/>
              <a:t>n+K</a:t>
            </a:r>
            <a:endParaRPr lang="zh-CN" altLang="en-US" sz="1200" baseline="-250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37D96052-6F2C-4479-A2A9-9B8F4BDB96A7}"/>
              </a:ext>
            </a:extLst>
          </p:cNvPr>
          <p:cNvSpPr txBox="1"/>
          <p:nvPr/>
        </p:nvSpPr>
        <p:spPr>
          <a:xfrm>
            <a:off x="5325842" y="6249455"/>
            <a:ext cx="358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…</a:t>
            </a:r>
            <a:endParaRPr lang="zh-CN" altLang="en-US" sz="1200" baseline="-25000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5A75A76-6B0D-440A-8B1F-85670B828927}"/>
              </a:ext>
            </a:extLst>
          </p:cNvPr>
          <p:cNvSpPr txBox="1"/>
          <p:nvPr/>
        </p:nvSpPr>
        <p:spPr>
          <a:xfrm>
            <a:off x="4139248" y="6268615"/>
            <a:ext cx="358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…</a:t>
            </a:r>
            <a:endParaRPr lang="zh-CN" altLang="en-US" sz="1200" baseline="-250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4C4EA43-AAFA-4DD3-BE02-24DF3B5DC63F}"/>
              </a:ext>
            </a:extLst>
          </p:cNvPr>
          <p:cNvSpPr txBox="1"/>
          <p:nvPr/>
        </p:nvSpPr>
        <p:spPr>
          <a:xfrm>
            <a:off x="5325842" y="5567676"/>
            <a:ext cx="358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…</a:t>
            </a:r>
            <a:endParaRPr lang="zh-CN" altLang="en-US" sz="1200" baseline="-25000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5EFADA7-01D4-4CCD-AA73-B8FA46BF0AB4}"/>
              </a:ext>
            </a:extLst>
          </p:cNvPr>
          <p:cNvSpPr txBox="1"/>
          <p:nvPr/>
        </p:nvSpPr>
        <p:spPr>
          <a:xfrm>
            <a:off x="4139248" y="5568714"/>
            <a:ext cx="358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…</a:t>
            </a:r>
            <a:endParaRPr lang="zh-CN" altLang="en-US" sz="1200" baseline="-250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192845C2-D4BD-48A3-8A39-03B8D3F14B8D}"/>
              </a:ext>
            </a:extLst>
          </p:cNvPr>
          <p:cNvCxnSpPr>
            <a:stCxn id="23" idx="0"/>
            <a:endCxn id="18" idx="6"/>
          </p:cNvCxnSpPr>
          <p:nvPr/>
        </p:nvCxnSpPr>
        <p:spPr>
          <a:xfrm flipH="1" flipV="1">
            <a:off x="5184776" y="4889741"/>
            <a:ext cx="895527" cy="3779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825D69F4-EFC8-45E6-B0A5-F034CF307F73}"/>
              </a:ext>
            </a:extLst>
          </p:cNvPr>
          <p:cNvCxnSpPr>
            <a:stCxn id="26" idx="0"/>
            <a:endCxn id="18" idx="2"/>
          </p:cNvCxnSpPr>
          <p:nvPr/>
        </p:nvCxnSpPr>
        <p:spPr>
          <a:xfrm flipV="1">
            <a:off x="3716718" y="4889741"/>
            <a:ext cx="892494" cy="3709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314519FE-DC98-4AF1-A6B8-0DFC727D2E5F}"/>
              </a:ext>
            </a:extLst>
          </p:cNvPr>
          <p:cNvSpPr txBox="1"/>
          <p:nvPr/>
        </p:nvSpPr>
        <p:spPr>
          <a:xfrm>
            <a:off x="5978330" y="3514597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</a:t>
            </a:r>
            <a:endParaRPr lang="zh-CN" altLang="en-US" sz="1400" baseline="-25000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C669273-706B-4D7F-9354-0129621EFB5E}"/>
              </a:ext>
            </a:extLst>
          </p:cNvPr>
          <p:cNvSpPr/>
          <p:nvPr/>
        </p:nvSpPr>
        <p:spPr>
          <a:xfrm>
            <a:off x="6690178" y="5378478"/>
            <a:ext cx="939441" cy="3492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Encoder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6F9D83D-1D3B-4504-AABB-57C3F3456ADD}"/>
              </a:ext>
            </a:extLst>
          </p:cNvPr>
          <p:cNvSpPr/>
          <p:nvPr/>
        </p:nvSpPr>
        <p:spPr>
          <a:xfrm>
            <a:off x="8040687" y="4427200"/>
            <a:ext cx="1166383" cy="3721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Duration Predictor</a:t>
            </a: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0E77899F-0479-41B4-A1FE-B90F496A78E8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7159896" y="4609100"/>
            <a:ext cx="880791" cy="41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9EDF37A5-B6DA-4C02-9245-825679230F56}"/>
              </a:ext>
            </a:extLst>
          </p:cNvPr>
          <p:cNvCxnSpPr>
            <a:cxnSpLocks/>
            <a:stCxn id="47" idx="1"/>
            <a:endCxn id="45" idx="3"/>
          </p:cNvCxnSpPr>
          <p:nvPr/>
        </p:nvCxnSpPr>
        <p:spPr>
          <a:xfrm flipH="1">
            <a:off x="7632049" y="3720275"/>
            <a:ext cx="408638" cy="41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976ED5C6-625C-48E9-BB88-C690F2C63EC8}"/>
              </a:ext>
            </a:extLst>
          </p:cNvPr>
          <p:cNvCxnSpPr>
            <a:cxnSpLocks/>
            <a:stCxn id="39" idx="0"/>
            <a:endCxn id="45" idx="2"/>
          </p:cNvCxnSpPr>
          <p:nvPr/>
        </p:nvCxnSpPr>
        <p:spPr>
          <a:xfrm flipV="1">
            <a:off x="7159899" y="3899080"/>
            <a:ext cx="2430" cy="14793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7CB7ED09-7874-46D5-AFE1-D4484505F612}"/>
              </a:ext>
            </a:extLst>
          </p:cNvPr>
          <p:cNvCxnSpPr>
            <a:cxnSpLocks/>
            <a:stCxn id="45" idx="0"/>
            <a:endCxn id="46" idx="2"/>
          </p:cNvCxnSpPr>
          <p:nvPr/>
        </p:nvCxnSpPr>
        <p:spPr>
          <a:xfrm flipH="1" flipV="1">
            <a:off x="7159896" y="3300963"/>
            <a:ext cx="2433" cy="24887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AD4FFACF-AA85-4638-9894-520FAAECCC6D}"/>
              </a:ext>
            </a:extLst>
          </p:cNvPr>
          <p:cNvSpPr/>
          <p:nvPr/>
        </p:nvSpPr>
        <p:spPr>
          <a:xfrm>
            <a:off x="6692608" y="3549833"/>
            <a:ext cx="939441" cy="3492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Length Regulator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17422CF3-90FE-4558-972B-A084A1667D3E}"/>
              </a:ext>
            </a:extLst>
          </p:cNvPr>
          <p:cNvSpPr/>
          <p:nvPr/>
        </p:nvSpPr>
        <p:spPr>
          <a:xfrm>
            <a:off x="6690175" y="2947628"/>
            <a:ext cx="939441" cy="35333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Mel</a:t>
            </a:r>
          </a:p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Decoder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1C690AF-0F7B-4A5C-A595-3EEC6176E547}"/>
              </a:ext>
            </a:extLst>
          </p:cNvPr>
          <p:cNvSpPr/>
          <p:nvPr/>
        </p:nvSpPr>
        <p:spPr>
          <a:xfrm>
            <a:off x="8040687" y="3605975"/>
            <a:ext cx="1169931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Duration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11490740-CA7C-4925-A465-4D79B754D961}"/>
              </a:ext>
            </a:extLst>
          </p:cNvPr>
          <p:cNvCxnSpPr>
            <a:cxnSpLocks/>
            <a:stCxn id="56" idx="0"/>
            <a:endCxn id="39" idx="2"/>
          </p:cNvCxnSpPr>
          <p:nvPr/>
        </p:nvCxnSpPr>
        <p:spPr>
          <a:xfrm flipV="1">
            <a:off x="7159896" y="5727725"/>
            <a:ext cx="3" cy="1671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7F95227-341B-45B1-8E37-3582654A001F}"/>
              </a:ext>
            </a:extLst>
          </p:cNvPr>
          <p:cNvSpPr txBox="1"/>
          <p:nvPr/>
        </p:nvSpPr>
        <p:spPr>
          <a:xfrm>
            <a:off x="6694295" y="3911325"/>
            <a:ext cx="916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(Phone-level)</a:t>
            </a:r>
            <a:endParaRPr lang="zh-CN" altLang="en-US" sz="900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F0FED47B-4C67-4A2C-AFF4-EA126D572691}"/>
              </a:ext>
            </a:extLst>
          </p:cNvPr>
          <p:cNvSpPr txBox="1"/>
          <p:nvPr/>
        </p:nvSpPr>
        <p:spPr>
          <a:xfrm>
            <a:off x="6689941" y="3342032"/>
            <a:ext cx="845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(Frame-level)</a:t>
            </a:r>
            <a:endParaRPr lang="zh-CN" altLang="en-US" sz="900" dirty="0"/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2CA5BDB5-56A8-49CC-AAD8-4E1EDA8BE196}"/>
              </a:ext>
            </a:extLst>
          </p:cNvPr>
          <p:cNvSpPr/>
          <p:nvPr/>
        </p:nvSpPr>
        <p:spPr>
          <a:xfrm>
            <a:off x="6916906" y="4171659"/>
            <a:ext cx="530849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cat</a:t>
            </a:r>
            <a:endParaRPr lang="zh-CN" altLang="en-US" sz="1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07D393D1-BC48-48D2-BC70-22504F6184E3}"/>
              </a:ext>
            </a:extLst>
          </p:cNvPr>
          <p:cNvSpPr/>
          <p:nvPr/>
        </p:nvSpPr>
        <p:spPr>
          <a:xfrm>
            <a:off x="8040687" y="4963204"/>
            <a:ext cx="1166383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D/N tags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DF8E3AB4-4611-441A-8FA9-BDA9144F4811}"/>
              </a:ext>
            </a:extLst>
          </p:cNvPr>
          <p:cNvSpPr/>
          <p:nvPr/>
        </p:nvSpPr>
        <p:spPr>
          <a:xfrm>
            <a:off x="7043496" y="4932397"/>
            <a:ext cx="267668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7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17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A32ED2F5-F5C4-4112-A7A1-43BDBEC211A2}"/>
              </a:ext>
            </a:extLst>
          </p:cNvPr>
          <p:cNvCxnSpPr>
            <a:cxnSpLocks/>
            <a:stCxn id="52" idx="1"/>
            <a:endCxn id="53" idx="6"/>
          </p:cNvCxnSpPr>
          <p:nvPr/>
        </p:nvCxnSpPr>
        <p:spPr>
          <a:xfrm flipH="1">
            <a:off x="7311164" y="5077504"/>
            <a:ext cx="729523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37BDF5DC-5142-483D-8A4F-A9EB252E69C8}"/>
              </a:ext>
            </a:extLst>
          </p:cNvPr>
          <p:cNvSpPr txBox="1"/>
          <p:nvPr/>
        </p:nvSpPr>
        <p:spPr>
          <a:xfrm>
            <a:off x="7273692" y="4859451"/>
            <a:ext cx="7743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Embedding</a:t>
            </a:r>
            <a:endParaRPr lang="zh-CN" altLang="en-US" sz="900" dirty="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85C09014-E87A-447E-89CE-A4D14E36BB3A}"/>
              </a:ext>
            </a:extLst>
          </p:cNvPr>
          <p:cNvSpPr/>
          <p:nvPr/>
        </p:nvSpPr>
        <p:spPr>
          <a:xfrm>
            <a:off x="6690175" y="5894905"/>
            <a:ext cx="939441" cy="3816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C678A9B-BAC3-4296-85DF-629EE6CAA4A7}"/>
              </a:ext>
            </a:extLst>
          </p:cNvPr>
          <p:cNvSpPr txBox="1"/>
          <p:nvPr/>
        </p:nvSpPr>
        <p:spPr>
          <a:xfrm>
            <a:off x="3068598" y="4020561"/>
            <a:ext cx="12105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S</a:t>
            </a:r>
            <a:r>
              <a:rPr lang="en-US" altLang="zh-CN" sz="1100" baseline="-25000" dirty="0"/>
              <a:t>n-K </a:t>
            </a:r>
            <a:r>
              <a:rPr lang="en-US" altLang="zh-CN" sz="1100" dirty="0"/>
              <a:t>…S</a:t>
            </a:r>
            <a:r>
              <a:rPr lang="en-US" altLang="zh-CN" sz="1100" baseline="-25000" dirty="0"/>
              <a:t>n</a:t>
            </a:r>
            <a:r>
              <a:rPr lang="zh-CN" altLang="en-US" sz="1100" baseline="-25000" dirty="0"/>
              <a:t> </a:t>
            </a:r>
            <a:r>
              <a:rPr lang="en-US" altLang="zh-CN" sz="1100" dirty="0"/>
              <a:t>… </a:t>
            </a:r>
            <a:r>
              <a:rPr lang="en-US" altLang="zh-CN" sz="1100" dirty="0" err="1"/>
              <a:t>S</a:t>
            </a:r>
            <a:r>
              <a:rPr lang="en-US" altLang="zh-CN" sz="1100" baseline="-25000" dirty="0" err="1"/>
              <a:t>n+K</a:t>
            </a:r>
            <a:endParaRPr lang="zh-CN" altLang="en-US" sz="1100" baseline="-25000" dirty="0"/>
          </a:p>
          <a:p>
            <a:r>
              <a:rPr lang="zh-CN" altLang="en-US" sz="1100" baseline="-25000" dirty="0"/>
              <a:t> </a:t>
            </a:r>
          </a:p>
        </p:txBody>
      </p:sp>
      <p:cxnSp>
        <p:nvCxnSpPr>
          <p:cNvPr id="58" name="肘形连接符 10">
            <a:extLst>
              <a:ext uri="{FF2B5EF4-FFF2-40B4-BE49-F238E27FC236}">
                <a16:creationId xmlns:a16="http://schemas.microsoft.com/office/drawing/2014/main" id="{1B4B1247-41E8-4BC4-B796-A8FD96191ACC}"/>
              </a:ext>
            </a:extLst>
          </p:cNvPr>
          <p:cNvCxnSpPr>
            <a:cxnSpLocks/>
            <a:stCxn id="6" idx="2"/>
            <a:endCxn id="51" idx="2"/>
          </p:cNvCxnSpPr>
          <p:nvPr/>
        </p:nvCxnSpPr>
        <p:spPr>
          <a:xfrm rot="16200000" flipH="1">
            <a:off x="6313149" y="3713010"/>
            <a:ext cx="267950" cy="939564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F2D5CED1-2299-4C0C-9B41-1C06CE74484A}"/>
              </a:ext>
            </a:extLst>
          </p:cNvPr>
          <p:cNvSpPr txBox="1"/>
          <p:nvPr/>
        </p:nvSpPr>
        <p:spPr>
          <a:xfrm>
            <a:off x="8429272" y="5191804"/>
            <a:ext cx="38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</a:t>
            </a:r>
            <a:r>
              <a:rPr lang="en-US" altLang="zh-CN" sz="1400" baseline="-25000" dirty="0"/>
              <a:t>n</a:t>
            </a:r>
            <a:endParaRPr lang="zh-CN" altLang="en-US" sz="1400" baseline="-25000" dirty="0"/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3653B21A-E012-46C7-A1F8-1597C8EEAEB3}"/>
              </a:ext>
            </a:extLst>
          </p:cNvPr>
          <p:cNvCxnSpPr>
            <a:cxnSpLocks/>
            <a:stCxn id="40" idx="0"/>
            <a:endCxn id="47" idx="2"/>
          </p:cNvCxnSpPr>
          <p:nvPr/>
        </p:nvCxnSpPr>
        <p:spPr>
          <a:xfrm flipV="1">
            <a:off x="8623879" y="3834575"/>
            <a:ext cx="1774" cy="5926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>
            <a:extLst>
              <a:ext uri="{FF2B5EF4-FFF2-40B4-BE49-F238E27FC236}">
                <a16:creationId xmlns:a16="http://schemas.microsoft.com/office/drawing/2014/main" id="{EC0B9070-528D-42BF-8E62-4A477F1741D7}"/>
              </a:ext>
            </a:extLst>
          </p:cNvPr>
          <p:cNvSpPr txBox="1"/>
          <p:nvPr/>
        </p:nvSpPr>
        <p:spPr>
          <a:xfrm>
            <a:off x="8040687" y="618551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/>
              <a:t>Generation </a:t>
            </a:r>
            <a:r>
              <a:rPr lang="en-US" altLang="zh-CN" b="1" dirty="0"/>
              <a:t>S</a:t>
            </a:r>
            <a:r>
              <a:rPr lang="en-US" altLang="zh-CN" sz="1800" b="1" dirty="0"/>
              <a:t>tage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0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11" grpId="0" animBg="1"/>
      <p:bldP spid="12" grpId="0" animBg="1"/>
      <p:bldP spid="14" grpId="0" animBg="1"/>
      <p:bldP spid="15" grpId="0" animBg="1"/>
      <p:bldP spid="17" grpId="0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 animBg="1"/>
      <p:bldP spid="40" grpId="0" animBg="1"/>
      <p:bldP spid="45" grpId="0" animBg="1"/>
      <p:bldP spid="46" grpId="0" animBg="1"/>
      <p:bldP spid="47" grpId="0" animBg="1"/>
      <p:bldP spid="49" grpId="0"/>
      <p:bldP spid="50" grpId="0"/>
      <p:bldP spid="51" grpId="0" animBg="1"/>
      <p:bldP spid="52" grpId="0" animBg="1"/>
      <p:bldP spid="53" grpId="0" animBg="1"/>
      <p:bldP spid="55" grpId="0"/>
      <p:bldP spid="56" grpId="0" animBg="1"/>
      <p:bldP spid="57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DB502-0B38-4B1D-A260-DCFF2FC3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4D0AD-787C-4520-A1DF-EFBC3901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  <a:p>
            <a:r>
              <a:rPr lang="en-US" altLang="zh-CN" dirty="0"/>
              <a:t>Related work</a:t>
            </a:r>
          </a:p>
          <a:p>
            <a:r>
              <a:rPr lang="en-US" altLang="zh-CN" dirty="0"/>
              <a:t>Proposed method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Experiments</a:t>
            </a:r>
          </a:p>
          <a:p>
            <a:r>
              <a:rPr lang="en-US" altLang="zh-CN" dirty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63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SETUP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9639301" cy="443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/>
              <a:t>Dataset</a:t>
            </a:r>
          </a:p>
          <a:p>
            <a:r>
              <a:rPr lang="en-US" altLang="zh-CN" sz="2400" dirty="0"/>
              <a:t>A </a:t>
            </a:r>
            <a:r>
              <a:rPr lang="en-US" altLang="zh-CN" sz="2400" dirty="0">
                <a:solidFill>
                  <a:srgbClr val="0070C0"/>
                </a:solidFill>
              </a:rPr>
              <a:t>200 hours Chinese audiobook collected from the Internet</a:t>
            </a:r>
            <a:r>
              <a:rPr lang="en-US" altLang="zh-CN" sz="2400" dirty="0"/>
              <a:t>, recorded by a single male speaker with a highly expressive style. </a:t>
            </a:r>
          </a:p>
          <a:p>
            <a:r>
              <a:rPr lang="en-US" altLang="zh-CN" sz="2400" dirty="0"/>
              <a:t>Each sentence was labelled </a:t>
            </a:r>
            <a:r>
              <a:rPr lang="en-US" altLang="zh-CN" sz="2400" dirty="0">
                <a:solidFill>
                  <a:srgbClr val="0070C0"/>
                </a:solidFill>
              </a:rPr>
              <a:t>with a dialogue/narration (D/N) tag</a:t>
            </a:r>
            <a:r>
              <a:rPr lang="en-US" altLang="zh-CN" sz="2400" dirty="0"/>
              <a:t>.</a:t>
            </a:r>
          </a:p>
          <a:p>
            <a:r>
              <a:rPr lang="en-US" altLang="zh-CN" sz="2400" dirty="0"/>
              <a:t>The waveforms had 16kHz sampling rate and 16bits resolution.</a:t>
            </a:r>
          </a:p>
          <a:p>
            <a:r>
              <a:rPr lang="en-US" altLang="zh-CN" sz="2400" dirty="0"/>
              <a:t>A </a:t>
            </a:r>
            <a:r>
              <a:rPr lang="en-US" altLang="zh-CN" sz="2400" dirty="0">
                <a:solidFill>
                  <a:srgbClr val="0070C0"/>
                </a:solidFill>
              </a:rPr>
              <a:t>HiFi-GAN</a:t>
            </a:r>
            <a:r>
              <a:rPr lang="en-US" altLang="zh-CN" sz="1600" dirty="0">
                <a:solidFill>
                  <a:srgbClr val="00B050"/>
                </a:solidFill>
              </a:rPr>
              <a:t>[Kong et al. 2020]</a:t>
            </a:r>
            <a:r>
              <a:rPr lang="en-US" altLang="zh-CN" sz="1600" dirty="0"/>
              <a:t> </a:t>
            </a:r>
            <a:r>
              <a:rPr lang="en-US" altLang="zh-CN" sz="2400" dirty="0"/>
              <a:t>vocoder was trained on the data for waveform reconstruction.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032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SETUP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63301" cy="443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/>
              <a:t>Features</a:t>
            </a:r>
          </a:p>
          <a:p>
            <a:r>
              <a:rPr lang="en-US" altLang="zh-CN" sz="2400" dirty="0"/>
              <a:t>898-dimensional </a:t>
            </a:r>
            <a:r>
              <a:rPr lang="en-US" altLang="zh-CN" sz="2400" dirty="0">
                <a:solidFill>
                  <a:srgbClr val="0070C0"/>
                </a:solidFill>
              </a:rPr>
              <a:t>text feature vector</a:t>
            </a:r>
          </a:p>
          <a:p>
            <a:r>
              <a:rPr lang="en-US" altLang="zh-CN" sz="2400" dirty="0"/>
              <a:t>1024-dimensional </a:t>
            </a:r>
            <a:r>
              <a:rPr lang="en-US" altLang="zh-CN" sz="2400" dirty="0">
                <a:solidFill>
                  <a:srgbClr val="0070C0"/>
                </a:solidFill>
              </a:rPr>
              <a:t>BERT embeddings</a:t>
            </a:r>
          </a:p>
          <a:p>
            <a:r>
              <a:rPr lang="en-US" altLang="zh-CN" sz="2400" dirty="0"/>
              <a:t>80-dimensional </a:t>
            </a:r>
            <a:r>
              <a:rPr lang="en-US" altLang="zh-CN" sz="2400" dirty="0">
                <a:solidFill>
                  <a:srgbClr val="0070C0"/>
                </a:solidFill>
              </a:rPr>
              <a:t>Mel-spectrograms</a:t>
            </a:r>
            <a:r>
              <a:rPr lang="en-US" altLang="zh-CN" sz="2400" dirty="0"/>
              <a:t> (12.5ms frame shift / 50ms frame length)</a:t>
            </a:r>
            <a:br>
              <a:rPr lang="en-US" altLang="zh-CN" sz="2400" dirty="0"/>
            </a:br>
            <a:endParaRPr lang="en-US" altLang="zh-CN" sz="2400" dirty="0"/>
          </a:p>
          <a:p>
            <a:r>
              <a:rPr lang="en-US" altLang="zh-CN" sz="2400" dirty="0">
                <a:solidFill>
                  <a:srgbClr val="0070C0"/>
                </a:solidFill>
              </a:rPr>
              <a:t>Pitch contour </a:t>
            </a:r>
            <a:r>
              <a:rPr lang="en-US" altLang="zh-CN" sz="2400" dirty="0"/>
              <a:t>was extracted by PyWORLD tool with linear interpolation. </a:t>
            </a:r>
          </a:p>
          <a:p>
            <a:r>
              <a:rPr lang="en-US" altLang="zh-CN" sz="2400" dirty="0">
                <a:solidFill>
                  <a:srgbClr val="0070C0"/>
                </a:solidFill>
              </a:rPr>
              <a:t>Energy </a:t>
            </a:r>
            <a:r>
              <a:rPr lang="en-US" altLang="zh-CN" sz="2400" dirty="0"/>
              <a:t>was defined by L2-norm of the amplitude of each STFT frame.</a:t>
            </a:r>
          </a:p>
          <a:p>
            <a:r>
              <a:rPr lang="en-US" altLang="zh-CN" sz="2400" dirty="0">
                <a:solidFill>
                  <a:srgbClr val="0070C0"/>
                </a:solidFill>
              </a:rPr>
              <a:t>Phoneme durations </a:t>
            </a:r>
            <a:r>
              <a:rPr lang="en-US" altLang="zh-CN" sz="2400" dirty="0"/>
              <a:t>were extracted by the Montreal forced alignment (MFA) tool.</a:t>
            </a:r>
          </a:p>
        </p:txBody>
      </p:sp>
    </p:spTree>
    <p:extLst>
      <p:ext uri="{BB962C8B-B14F-4D97-AF65-F5344CB8AC3E}">
        <p14:creationId xmlns:p14="http://schemas.microsoft.com/office/powerpoint/2010/main" val="148065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SETUP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04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In order to study the effectiveness of discourse-level modeling and BERT embeddings, </a:t>
            </a:r>
            <a:r>
              <a:rPr lang="en-US" altLang="zh-CN" sz="2400" dirty="0">
                <a:solidFill>
                  <a:srgbClr val="0070C0"/>
                </a:solidFill>
              </a:rPr>
              <a:t>four models were built for comparison </a:t>
            </a:r>
            <a:r>
              <a:rPr lang="en-US" altLang="zh-CN" sz="2400" dirty="0"/>
              <a:t>as follows.</a:t>
            </a:r>
          </a:p>
          <a:p>
            <a:r>
              <a:rPr lang="en-US" altLang="zh-CN" sz="2400" b="1" dirty="0"/>
              <a:t>FS2</a:t>
            </a:r>
            <a:r>
              <a:rPr lang="en-US" altLang="zh-CN" sz="2400" dirty="0"/>
              <a:t>: the FastSpeech2 baseline model;</a:t>
            </a:r>
          </a:p>
          <a:p>
            <a:r>
              <a:rPr lang="en-US" altLang="zh-CN" sz="2400" b="1" dirty="0"/>
              <a:t>K0</a:t>
            </a:r>
            <a:r>
              <a:rPr lang="en-US" altLang="zh-CN" sz="2400" dirty="0"/>
              <a:t>: the proposed method without discourse-level modeling (K = 0);</a:t>
            </a:r>
          </a:p>
          <a:p>
            <a:r>
              <a:rPr lang="en-US" altLang="zh-CN" sz="2400" b="1" dirty="0"/>
              <a:t>K10</a:t>
            </a:r>
            <a:r>
              <a:rPr lang="en-US" altLang="zh-CN" sz="2400" dirty="0"/>
              <a:t>: the proposed method considering 21 neighbouring sentences in discourse-level modeling (K = 10);</a:t>
            </a:r>
          </a:p>
          <a:p>
            <a:r>
              <a:rPr lang="en-US" altLang="zh-CN" sz="2400" b="1" dirty="0"/>
              <a:t>K10 w/o BERT</a:t>
            </a:r>
            <a:r>
              <a:rPr lang="en-US" altLang="zh-CN" sz="2400" dirty="0"/>
              <a:t>: the proposed method considering 21 neighbouring sentences but without using BERT embeddings.</a:t>
            </a:r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22111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OBJECTIVE EVALUATION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2001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70C0"/>
                </a:solidFill>
              </a:rPr>
              <a:t>Objective evaluation metrics</a:t>
            </a:r>
            <a:r>
              <a:rPr lang="en-US" altLang="zh-CN" sz="2400" dirty="0"/>
              <a:t>: The distances between the log F0 distribution of the ground-truth speech and the generated speech.</a:t>
            </a:r>
          </a:p>
          <a:p>
            <a:r>
              <a:rPr lang="en-US" altLang="zh-CN" sz="2400" b="1" dirty="0"/>
              <a:t>Comparison of different models</a:t>
            </a:r>
          </a:p>
          <a:p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EB18004-01D1-4EA3-AD80-DDE78AE56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060229"/>
            <a:ext cx="8633782" cy="284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50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OBJECTIVE EVALUATION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425"/>
            <a:ext cx="9753601" cy="4351338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Model K10 with different contextual information</a:t>
            </a:r>
          </a:p>
          <a:p>
            <a:pPr lvl="1"/>
            <a:r>
              <a:rPr lang="en-US" altLang="zh-CN" sz="2000" dirty="0"/>
              <a:t>A: using matched surrounding utterances when synthesizing the current sentence;</a:t>
            </a:r>
          </a:p>
          <a:p>
            <a:pPr lvl="1"/>
            <a:r>
              <a:rPr lang="en-US" altLang="zh-CN" sz="2000" dirty="0"/>
              <a:t>B: replacing surrounding utterances with the current sentence (i.e. repeating the current sentence 21 times as input); </a:t>
            </a:r>
          </a:p>
          <a:p>
            <a:pPr lvl="1"/>
            <a:r>
              <a:rPr lang="en-US" altLang="zh-CN" sz="2000" dirty="0"/>
              <a:t>C: replacing surrounding utterances with mismatched utterances sampled from another novel.</a:t>
            </a:r>
          </a:p>
          <a:p>
            <a:endParaRPr lang="en-US" altLang="zh-CN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C7D6182-183F-465C-B847-E86382AE4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3671094"/>
            <a:ext cx="8150203" cy="256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3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SUBJECTIVE EVALUATION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5950"/>
            <a:ext cx="10922001" cy="4351338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Mean opinion score (MOS) test of different models</a:t>
            </a:r>
          </a:p>
          <a:p>
            <a:pPr marL="0" indent="0">
              <a:buNone/>
            </a:pPr>
            <a:endParaRPr lang="en-US" altLang="zh-CN" sz="2400" b="1" dirty="0"/>
          </a:p>
          <a:p>
            <a:endParaRPr lang="en-US" altLang="zh-CN" sz="2400" b="1" dirty="0"/>
          </a:p>
          <a:p>
            <a:endParaRPr lang="en-US" altLang="zh-CN" sz="1400" b="1" dirty="0"/>
          </a:p>
          <a:p>
            <a:r>
              <a:rPr lang="en-US" altLang="zh-CN" sz="2400" b="1" dirty="0"/>
              <a:t>Preference tests among different models</a:t>
            </a:r>
          </a:p>
          <a:p>
            <a:endParaRPr lang="en-US" altLang="zh-CN" sz="2400" b="1" dirty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endParaRPr lang="en-US" altLang="zh-CN" sz="2000" b="1" dirty="0"/>
          </a:p>
          <a:p>
            <a:endParaRPr lang="en-US" altLang="zh-CN" sz="20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83C4C6B-C445-48D5-9097-0DAEDE391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101" y="2060647"/>
            <a:ext cx="6279373" cy="118889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EC40291-16B4-4607-A9F3-68C27BF20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47" y="3721383"/>
            <a:ext cx="6474280" cy="27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86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DB502-0B38-4B1D-A260-DCFF2FC3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4D0AD-787C-4520-A1DF-EFBC3901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  <a:p>
            <a:r>
              <a:rPr lang="en-US" altLang="zh-CN" dirty="0"/>
              <a:t>Related work</a:t>
            </a:r>
          </a:p>
          <a:p>
            <a:r>
              <a:rPr lang="en-US" altLang="zh-CN" dirty="0"/>
              <a:t>Proposed method</a:t>
            </a:r>
          </a:p>
          <a:p>
            <a:r>
              <a:rPr lang="en-US" altLang="zh-CN" dirty="0"/>
              <a:t>Experiments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Conclusion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9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DB502-0B38-4B1D-A260-DCFF2FC3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4D0AD-787C-4520-A1DF-EFBC3901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CN" dirty="0"/>
              <a:t>Related work</a:t>
            </a:r>
          </a:p>
          <a:p>
            <a:r>
              <a:rPr lang="en-US" altLang="zh-CN" dirty="0"/>
              <a:t>Proposed method</a:t>
            </a:r>
          </a:p>
          <a:p>
            <a:r>
              <a:rPr lang="en-US" altLang="zh-CN" dirty="0"/>
              <a:t>Experiments</a:t>
            </a:r>
          </a:p>
          <a:p>
            <a:r>
              <a:rPr lang="en-US" altLang="zh-CN" dirty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8623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6301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/>
              <a:t>A </a:t>
            </a:r>
            <a:r>
              <a:rPr lang="en-US" altLang="zh-CN" dirty="0">
                <a:solidFill>
                  <a:srgbClr val="0070C0"/>
                </a:solidFill>
              </a:rPr>
              <a:t>non-autoregressive acoustic model </a:t>
            </a:r>
            <a:r>
              <a:rPr lang="en-US" altLang="zh-CN" dirty="0"/>
              <a:t>based on </a:t>
            </a:r>
            <a:r>
              <a:rPr lang="en-US" altLang="zh-CN" sz="2800" dirty="0"/>
              <a:t>discourse-level prosody modeling with VAE</a:t>
            </a:r>
            <a:r>
              <a:rPr lang="en-US" altLang="zh-CN" dirty="0"/>
              <a:t> is proposed.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Our proposed method can </a:t>
            </a:r>
            <a:r>
              <a:rPr lang="en-US" altLang="zh-CN" dirty="0">
                <a:solidFill>
                  <a:srgbClr val="0070C0"/>
                </a:solidFill>
              </a:rPr>
              <a:t>achieve better naturalness and expressiveness</a:t>
            </a:r>
            <a:r>
              <a:rPr lang="en-US" altLang="zh-CN" dirty="0"/>
              <a:t> than FastSpeech2.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BERT embeddings and contextual information </a:t>
            </a:r>
            <a:r>
              <a:rPr lang="en-US" altLang="zh-CN" dirty="0"/>
              <a:t>can effectively influence the prosody of synthetic speech.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98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60773C-9F5B-485B-BE4A-436BF995BFD0}"/>
              </a:ext>
            </a:extLst>
          </p:cNvPr>
          <p:cNvSpPr/>
          <p:nvPr/>
        </p:nvSpPr>
        <p:spPr>
          <a:xfrm>
            <a:off x="4823856" y="2383135"/>
            <a:ext cx="2544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 !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2E960A-8FCB-4174-9A09-639B22051E74}"/>
              </a:ext>
            </a:extLst>
          </p:cNvPr>
          <p:cNvSpPr txBox="1"/>
          <p:nvPr/>
        </p:nvSpPr>
        <p:spPr>
          <a:xfrm>
            <a:off x="9688329" y="4428133"/>
            <a:ext cx="134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DEMO</a:t>
            </a:r>
            <a:endParaRPr lang="zh-CN" altLang="en-US" sz="24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78C280A-EF9F-4DBE-9D38-C821B61D1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779" y="4889798"/>
            <a:ext cx="1555750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68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EC4E3-8C50-4111-B77E-C2D62F49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26C786-5B39-4A0E-B840-56DF048A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690688"/>
            <a:ext cx="11082898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Jonathan Shen,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Ruoming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Pang, et al., “Natural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tts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synthesis by conditioning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wavenet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spectrogram predictions,” in </a:t>
            </a:r>
            <a:r>
              <a:rPr lang="en-US" altLang="zh-CN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2018 IEEE International Conference on Acoustics, Speech and Signal Processing (ICASSP)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IEEE, 2018, pp. 4779–4783.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Yi Ren,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Yangjun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Ruan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Xu Tan, Tao Qin, Sheng Zhao, Zhou Zhao, and Tie-Yan Liu, “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Fastspeech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fast, robust and controllable text to speech,” in </a:t>
            </a:r>
            <a:r>
              <a:rPr lang="en-US" altLang="zh-CN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Proceedings of the 33rd International Conference on Neural Information Processing Systems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2019, pp. 3171–3180.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Wei-Ning Hsu, Yu Zhang, Ron J Weiss,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Heiga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Zen,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Yonghui</a:t>
            </a:r>
            <a:r>
              <a:rPr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Wu,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Yuxuan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Wang, Yuan Cao, Ye Jia,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Zhifeng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Chen, Jonathan Shen, et al., “Hierarchical generative modeling for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controllablespeech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synthesis,” in </a:t>
            </a:r>
            <a:r>
              <a:rPr lang="en-US" altLang="zh-CN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International  Conference on Learning Representations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2018.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Jacob Devlin, Ming-Wei Chang, Kenton Lee, and Kristina Toutanova, “Bert: Pre-training of deep bidirectional transformers for language understanding,” in Proceedings of NAACL-HLT, 2019, pp. 4171–4186.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Yi Ren,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Chenxu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Hu, Xu Tan, Tao Qin, Sheng Zhao, Zhou Zhao, and Tie-Yan Liu, “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Fastspeech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2: Fast and high-quality end-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toend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text to speech,” in </a:t>
            </a:r>
            <a:r>
              <a:rPr lang="en-US" altLang="zh-CN" sz="1800" b="0" i="1" dirty="0">
                <a:solidFill>
                  <a:srgbClr val="000000"/>
                </a:solidFill>
                <a:effectLst/>
                <a:latin typeface="NimbusRomNo9L-ReguItal"/>
              </a:rPr>
              <a:t>International Conference on Learning Representations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, 2020.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Jungil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Kong,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Jaehyeon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Kim, and 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Jaekyoung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 Bae, “</a:t>
            </a:r>
            <a:r>
              <a:rPr lang="en-US" altLang="zh-CN" sz="1800" b="0" i="0" dirty="0" err="1">
                <a:solidFill>
                  <a:srgbClr val="000000"/>
                </a:solidFill>
                <a:effectLst/>
                <a:latin typeface="NimbusRomNo9L-Regu"/>
              </a:rPr>
              <a:t>Hifi-gan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: Generative adversarial networks for efficient and high fidelity speech synthesis,” </a:t>
            </a:r>
            <a:r>
              <a:rPr lang="en-US" altLang="zh-CN" sz="1800" b="0" i="1" dirty="0">
                <a:solidFill>
                  <a:srgbClr val="000000"/>
                </a:solidFill>
                <a:effectLst/>
                <a:latin typeface="NimbusRomNo9L-ReguItal"/>
              </a:rPr>
              <a:t>Advances in Neural Information Processing Systems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NimbusRomNo9L-Regu"/>
              </a:rPr>
              <a:t>, vol. 33, 2020.</a:t>
            </a:r>
            <a:r>
              <a:rPr lang="en-US" altLang="zh-CN" sz="1000" dirty="0"/>
              <a:t> </a:t>
            </a:r>
            <a:br>
              <a:rPr lang="en-US" altLang="zh-CN" sz="1000" dirty="0"/>
            </a:br>
            <a:endParaRPr lang="en-US" altLang="zh-CN" sz="1200" dirty="0"/>
          </a:p>
          <a:p>
            <a:pPr marL="0" indent="0">
              <a:lnSpc>
                <a:spcPct val="100000"/>
              </a:lnSpc>
              <a:buNone/>
            </a:pPr>
            <a:br>
              <a:rPr lang="en-US" altLang="zh-CN" sz="1200" dirty="0"/>
            </a:br>
            <a:b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zh-CN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0353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4E7A84-2B85-46C1-8F72-269A6772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BEA5C6-0CF8-4534-A757-DE6BFD0B2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058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Statistical parameter speech synthesis (SPSS)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Acoustic models </a:t>
            </a:r>
          </a:p>
          <a:p>
            <a:pPr lvl="1"/>
            <a:r>
              <a:rPr lang="en-US" altLang="zh-CN" dirty="0"/>
              <a:t>Autoregressive models (Tacotron2 </a:t>
            </a:r>
            <a:r>
              <a:rPr lang="en-US" altLang="zh-CN" sz="1700" dirty="0">
                <a:solidFill>
                  <a:srgbClr val="00B050"/>
                </a:solidFill>
              </a:rPr>
              <a:t>[Wei et al. 2019]</a:t>
            </a:r>
            <a:r>
              <a:rPr lang="en-GB" altLang="zh-CN" sz="1700" dirty="0">
                <a:solidFill>
                  <a:srgbClr val="00B050"/>
                </a:solidFill>
              </a:rPr>
              <a:t> 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sz="1700" b="0" i="0" dirty="0">
                <a:solidFill>
                  <a:srgbClr val="000000"/>
                </a:solidFill>
                <a:effectLst/>
                <a:latin typeface="NimbusRomNo9L-Regu"/>
              </a:rPr>
              <a:t>High-quality</a:t>
            </a:r>
            <a:r>
              <a:rPr lang="en-US" altLang="zh-CN" sz="1700" dirty="0"/>
              <a:t> </a:t>
            </a:r>
          </a:p>
          <a:p>
            <a:pPr lvl="2"/>
            <a:r>
              <a:rPr lang="en-US" altLang="zh-CN" sz="1700" b="0" i="0" dirty="0">
                <a:solidFill>
                  <a:srgbClr val="000000"/>
                </a:solidFill>
                <a:effectLst/>
                <a:latin typeface="NimbusRomNo9L-Regu"/>
              </a:rPr>
              <a:t>Unsatisfactory robustness</a:t>
            </a:r>
            <a:r>
              <a:rPr lang="en-US" altLang="zh-CN" sz="1700" dirty="0"/>
              <a:t> </a:t>
            </a:r>
          </a:p>
          <a:p>
            <a:pPr lvl="2"/>
            <a:r>
              <a:rPr lang="en-US" altLang="zh-CN" sz="1700" b="0" i="0" dirty="0">
                <a:solidFill>
                  <a:srgbClr val="000000"/>
                </a:solidFill>
                <a:effectLst/>
                <a:latin typeface="NimbusRomNo9L-Regu"/>
              </a:rPr>
              <a:t>Low inference efficiency</a:t>
            </a:r>
            <a:r>
              <a:rPr lang="en-US" altLang="zh-CN" sz="1700" dirty="0"/>
              <a:t> </a:t>
            </a:r>
          </a:p>
          <a:p>
            <a:pPr lvl="1"/>
            <a:r>
              <a:rPr lang="en-US" altLang="zh-CN" dirty="0"/>
              <a:t>Non-autoregressive models (FastSpeech </a:t>
            </a:r>
            <a:r>
              <a:rPr lang="en-US" altLang="zh-CN" sz="1700" dirty="0">
                <a:solidFill>
                  <a:srgbClr val="00B050"/>
                </a:solidFill>
              </a:rPr>
              <a:t>[Ren et al. 2019]</a:t>
            </a:r>
            <a:r>
              <a:rPr lang="en-GB" altLang="zh-CN" sz="1700" dirty="0">
                <a:solidFill>
                  <a:srgbClr val="00B050"/>
                </a:solidFill>
              </a:rPr>
              <a:t> 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sz="1700" dirty="0">
                <a:solidFill>
                  <a:srgbClr val="000000"/>
                </a:solidFill>
                <a:latin typeface="NimbusRomNo9L-Regu"/>
              </a:rPr>
              <a:t>High robustness</a:t>
            </a:r>
          </a:p>
          <a:p>
            <a:pPr lvl="2"/>
            <a:r>
              <a:rPr lang="en-US" altLang="zh-CN" sz="1700" dirty="0">
                <a:solidFill>
                  <a:srgbClr val="000000"/>
                </a:solidFill>
                <a:latin typeface="NimbusRomNo9L-Regu"/>
              </a:rPr>
              <a:t>H</a:t>
            </a:r>
            <a:r>
              <a:rPr lang="en-US" altLang="zh-CN" sz="1700" b="0" i="0" dirty="0">
                <a:solidFill>
                  <a:srgbClr val="000000"/>
                </a:solidFill>
                <a:effectLst/>
                <a:latin typeface="NimbusRomNo9L-Regu"/>
              </a:rPr>
              <a:t>igh inference efficiency</a:t>
            </a:r>
            <a:r>
              <a:rPr lang="en-US" altLang="zh-CN" sz="1700" dirty="0"/>
              <a:t> </a:t>
            </a:r>
          </a:p>
          <a:p>
            <a:pPr lvl="2"/>
            <a:r>
              <a:rPr lang="en-US" altLang="zh-CN" sz="1700" dirty="0">
                <a:solidFill>
                  <a:srgbClr val="0070C0"/>
                </a:solidFill>
                <a:latin typeface="NimbusRomNo9L-Regu"/>
              </a:rPr>
              <a:t>One-to-many mapping issue</a:t>
            </a:r>
            <a:endParaRPr lang="en-US" altLang="zh-CN" sz="1700" dirty="0">
              <a:solidFill>
                <a:srgbClr val="0070C0"/>
              </a:solidFill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591685DD-7F44-4CB1-86E6-62623FDCE375}"/>
              </a:ext>
            </a:extLst>
          </p:cNvPr>
          <p:cNvGrpSpPr/>
          <p:nvPr/>
        </p:nvGrpSpPr>
        <p:grpSpPr>
          <a:xfrm>
            <a:off x="1331766" y="2324354"/>
            <a:ext cx="8922083" cy="998097"/>
            <a:chOff x="1441462" y="2356761"/>
            <a:chExt cx="9528047" cy="1133925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81349D64-5EB4-43CB-8DBF-5C8E27BAF4F0}"/>
                </a:ext>
              </a:extLst>
            </p:cNvPr>
            <p:cNvSpPr/>
            <p:nvPr/>
          </p:nvSpPr>
          <p:spPr>
            <a:xfrm>
              <a:off x="2274023" y="2876785"/>
              <a:ext cx="293853" cy="343753"/>
            </a:xfrm>
            <a:custGeom>
              <a:avLst/>
              <a:gdLst>
                <a:gd name="connsiteX0" fmla="*/ 0 w 220887"/>
                <a:gd name="connsiteY0" fmla="*/ 51679 h 258396"/>
                <a:gd name="connsiteX1" fmla="*/ 110444 w 220887"/>
                <a:gd name="connsiteY1" fmla="*/ 51679 h 258396"/>
                <a:gd name="connsiteX2" fmla="*/ 110444 w 220887"/>
                <a:gd name="connsiteY2" fmla="*/ 0 h 258396"/>
                <a:gd name="connsiteX3" fmla="*/ 220887 w 220887"/>
                <a:gd name="connsiteY3" fmla="*/ 129198 h 258396"/>
                <a:gd name="connsiteX4" fmla="*/ 110444 w 220887"/>
                <a:gd name="connsiteY4" fmla="*/ 258396 h 258396"/>
                <a:gd name="connsiteX5" fmla="*/ 110444 w 220887"/>
                <a:gd name="connsiteY5" fmla="*/ 206717 h 258396"/>
                <a:gd name="connsiteX6" fmla="*/ 0 w 220887"/>
                <a:gd name="connsiteY6" fmla="*/ 206717 h 258396"/>
                <a:gd name="connsiteX7" fmla="*/ 0 w 220887"/>
                <a:gd name="connsiteY7" fmla="*/ 51679 h 25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87" h="258396">
                  <a:moveTo>
                    <a:pt x="0" y="51679"/>
                  </a:moveTo>
                  <a:lnTo>
                    <a:pt x="110444" y="51679"/>
                  </a:lnTo>
                  <a:lnTo>
                    <a:pt x="110444" y="0"/>
                  </a:lnTo>
                  <a:lnTo>
                    <a:pt x="220887" y="129198"/>
                  </a:lnTo>
                  <a:lnTo>
                    <a:pt x="110444" y="258396"/>
                  </a:lnTo>
                  <a:lnTo>
                    <a:pt x="110444" y="206717"/>
                  </a:lnTo>
                  <a:lnTo>
                    <a:pt x="0" y="206717"/>
                  </a:lnTo>
                  <a:lnTo>
                    <a:pt x="0" y="5167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1679" rIns="66266" bIns="5167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50" kern="1200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E0266CFF-6D3A-48E8-A536-D179309FF53A}"/>
                </a:ext>
              </a:extLst>
            </p:cNvPr>
            <p:cNvSpPr/>
            <p:nvPr/>
          </p:nvSpPr>
          <p:spPr>
            <a:xfrm>
              <a:off x="2762570" y="2581058"/>
              <a:ext cx="1386100" cy="909628"/>
            </a:xfrm>
            <a:custGeom>
              <a:avLst/>
              <a:gdLst>
                <a:gd name="connsiteX0" fmla="*/ 0 w 1041920"/>
                <a:gd name="connsiteY0" fmla="*/ 68376 h 683760"/>
                <a:gd name="connsiteX1" fmla="*/ 68376 w 1041920"/>
                <a:gd name="connsiteY1" fmla="*/ 0 h 683760"/>
                <a:gd name="connsiteX2" fmla="*/ 973544 w 1041920"/>
                <a:gd name="connsiteY2" fmla="*/ 0 h 683760"/>
                <a:gd name="connsiteX3" fmla="*/ 1041920 w 1041920"/>
                <a:gd name="connsiteY3" fmla="*/ 68376 h 683760"/>
                <a:gd name="connsiteX4" fmla="*/ 1041920 w 1041920"/>
                <a:gd name="connsiteY4" fmla="*/ 615384 h 683760"/>
                <a:gd name="connsiteX5" fmla="*/ 973544 w 1041920"/>
                <a:gd name="connsiteY5" fmla="*/ 683760 h 683760"/>
                <a:gd name="connsiteX6" fmla="*/ 68376 w 1041920"/>
                <a:gd name="connsiteY6" fmla="*/ 683760 h 683760"/>
                <a:gd name="connsiteX7" fmla="*/ 0 w 1041920"/>
                <a:gd name="connsiteY7" fmla="*/ 615384 h 683760"/>
                <a:gd name="connsiteX8" fmla="*/ 0 w 1041920"/>
                <a:gd name="connsiteY8" fmla="*/ 68376 h 6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1920" h="683760">
                  <a:moveTo>
                    <a:pt x="0" y="68376"/>
                  </a:moveTo>
                  <a:cubicBezTo>
                    <a:pt x="0" y="30613"/>
                    <a:pt x="30613" y="0"/>
                    <a:pt x="68376" y="0"/>
                  </a:cubicBezTo>
                  <a:lnTo>
                    <a:pt x="973544" y="0"/>
                  </a:lnTo>
                  <a:cubicBezTo>
                    <a:pt x="1011307" y="0"/>
                    <a:pt x="1041920" y="30613"/>
                    <a:pt x="1041920" y="68376"/>
                  </a:cubicBezTo>
                  <a:lnTo>
                    <a:pt x="1041920" y="615384"/>
                  </a:lnTo>
                  <a:cubicBezTo>
                    <a:pt x="1041920" y="653147"/>
                    <a:pt x="1011307" y="683760"/>
                    <a:pt x="973544" y="683760"/>
                  </a:cubicBezTo>
                  <a:lnTo>
                    <a:pt x="68376" y="683760"/>
                  </a:lnTo>
                  <a:cubicBezTo>
                    <a:pt x="30613" y="683760"/>
                    <a:pt x="0" y="653147"/>
                    <a:pt x="0" y="615384"/>
                  </a:cubicBezTo>
                  <a:lnTo>
                    <a:pt x="0" y="683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607" tIns="88607" rIns="88607" bIns="88607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text analysis </a:t>
              </a: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A9474331-12EE-4F67-A502-8D78E0B09AEC}"/>
                </a:ext>
              </a:extLst>
            </p:cNvPr>
            <p:cNvSpPr/>
            <p:nvPr/>
          </p:nvSpPr>
          <p:spPr>
            <a:xfrm>
              <a:off x="4303561" y="2863996"/>
              <a:ext cx="808867" cy="343753"/>
            </a:xfrm>
            <a:custGeom>
              <a:avLst/>
              <a:gdLst>
                <a:gd name="connsiteX0" fmla="*/ 0 w 220887"/>
                <a:gd name="connsiteY0" fmla="*/ 51679 h 258396"/>
                <a:gd name="connsiteX1" fmla="*/ 110444 w 220887"/>
                <a:gd name="connsiteY1" fmla="*/ 51679 h 258396"/>
                <a:gd name="connsiteX2" fmla="*/ 110444 w 220887"/>
                <a:gd name="connsiteY2" fmla="*/ 0 h 258396"/>
                <a:gd name="connsiteX3" fmla="*/ 220887 w 220887"/>
                <a:gd name="connsiteY3" fmla="*/ 129198 h 258396"/>
                <a:gd name="connsiteX4" fmla="*/ 110444 w 220887"/>
                <a:gd name="connsiteY4" fmla="*/ 258396 h 258396"/>
                <a:gd name="connsiteX5" fmla="*/ 110444 w 220887"/>
                <a:gd name="connsiteY5" fmla="*/ 206717 h 258396"/>
                <a:gd name="connsiteX6" fmla="*/ 0 w 220887"/>
                <a:gd name="connsiteY6" fmla="*/ 206717 h 258396"/>
                <a:gd name="connsiteX7" fmla="*/ 0 w 220887"/>
                <a:gd name="connsiteY7" fmla="*/ 51679 h 25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87" h="258396">
                  <a:moveTo>
                    <a:pt x="0" y="51679"/>
                  </a:moveTo>
                  <a:lnTo>
                    <a:pt x="110444" y="51679"/>
                  </a:lnTo>
                  <a:lnTo>
                    <a:pt x="110444" y="0"/>
                  </a:lnTo>
                  <a:lnTo>
                    <a:pt x="220887" y="129198"/>
                  </a:lnTo>
                  <a:lnTo>
                    <a:pt x="110444" y="258396"/>
                  </a:lnTo>
                  <a:lnTo>
                    <a:pt x="110444" y="206717"/>
                  </a:lnTo>
                  <a:lnTo>
                    <a:pt x="0" y="206717"/>
                  </a:lnTo>
                  <a:lnTo>
                    <a:pt x="0" y="5167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1679" rIns="66266" bIns="5167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50" kern="1200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89D8E94-6E7E-42B7-B31F-CD6C76525939}"/>
                </a:ext>
              </a:extLst>
            </p:cNvPr>
            <p:cNvSpPr/>
            <p:nvPr/>
          </p:nvSpPr>
          <p:spPr>
            <a:xfrm>
              <a:off x="5234405" y="2581058"/>
              <a:ext cx="1386100" cy="909628"/>
            </a:xfrm>
            <a:custGeom>
              <a:avLst/>
              <a:gdLst>
                <a:gd name="connsiteX0" fmla="*/ 0 w 1041920"/>
                <a:gd name="connsiteY0" fmla="*/ 68376 h 683760"/>
                <a:gd name="connsiteX1" fmla="*/ 68376 w 1041920"/>
                <a:gd name="connsiteY1" fmla="*/ 0 h 683760"/>
                <a:gd name="connsiteX2" fmla="*/ 973544 w 1041920"/>
                <a:gd name="connsiteY2" fmla="*/ 0 h 683760"/>
                <a:gd name="connsiteX3" fmla="*/ 1041920 w 1041920"/>
                <a:gd name="connsiteY3" fmla="*/ 68376 h 683760"/>
                <a:gd name="connsiteX4" fmla="*/ 1041920 w 1041920"/>
                <a:gd name="connsiteY4" fmla="*/ 615384 h 683760"/>
                <a:gd name="connsiteX5" fmla="*/ 973544 w 1041920"/>
                <a:gd name="connsiteY5" fmla="*/ 683760 h 683760"/>
                <a:gd name="connsiteX6" fmla="*/ 68376 w 1041920"/>
                <a:gd name="connsiteY6" fmla="*/ 683760 h 683760"/>
                <a:gd name="connsiteX7" fmla="*/ 0 w 1041920"/>
                <a:gd name="connsiteY7" fmla="*/ 615384 h 683760"/>
                <a:gd name="connsiteX8" fmla="*/ 0 w 1041920"/>
                <a:gd name="connsiteY8" fmla="*/ 68376 h 6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1920" h="683760">
                  <a:moveTo>
                    <a:pt x="0" y="68376"/>
                  </a:moveTo>
                  <a:cubicBezTo>
                    <a:pt x="0" y="30613"/>
                    <a:pt x="30613" y="0"/>
                    <a:pt x="68376" y="0"/>
                  </a:cubicBezTo>
                  <a:lnTo>
                    <a:pt x="973544" y="0"/>
                  </a:lnTo>
                  <a:cubicBezTo>
                    <a:pt x="1011307" y="0"/>
                    <a:pt x="1041920" y="30613"/>
                    <a:pt x="1041920" y="68376"/>
                  </a:cubicBezTo>
                  <a:lnTo>
                    <a:pt x="1041920" y="615384"/>
                  </a:lnTo>
                  <a:cubicBezTo>
                    <a:pt x="1041920" y="653147"/>
                    <a:pt x="1011307" y="683760"/>
                    <a:pt x="973544" y="683760"/>
                  </a:cubicBezTo>
                  <a:lnTo>
                    <a:pt x="68376" y="683760"/>
                  </a:lnTo>
                  <a:cubicBezTo>
                    <a:pt x="30613" y="683760"/>
                    <a:pt x="0" y="653147"/>
                    <a:pt x="0" y="615384"/>
                  </a:cubicBezTo>
                  <a:lnTo>
                    <a:pt x="0" y="683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607" tIns="88607" rIns="88607" bIns="88607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>
                  <a:solidFill>
                    <a:srgbClr val="FFFF00"/>
                  </a:solidFill>
                </a:rPr>
                <a:t>acoustic model </a:t>
              </a: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1B008F7B-1480-4227-AC06-CA14C311ED0E}"/>
                </a:ext>
              </a:extLst>
            </p:cNvPr>
            <p:cNvSpPr/>
            <p:nvPr/>
          </p:nvSpPr>
          <p:spPr>
            <a:xfrm>
              <a:off x="7751182" y="2581058"/>
              <a:ext cx="1386100" cy="909628"/>
            </a:xfrm>
            <a:custGeom>
              <a:avLst/>
              <a:gdLst>
                <a:gd name="connsiteX0" fmla="*/ 0 w 1041920"/>
                <a:gd name="connsiteY0" fmla="*/ 68376 h 683760"/>
                <a:gd name="connsiteX1" fmla="*/ 68376 w 1041920"/>
                <a:gd name="connsiteY1" fmla="*/ 0 h 683760"/>
                <a:gd name="connsiteX2" fmla="*/ 973544 w 1041920"/>
                <a:gd name="connsiteY2" fmla="*/ 0 h 683760"/>
                <a:gd name="connsiteX3" fmla="*/ 1041920 w 1041920"/>
                <a:gd name="connsiteY3" fmla="*/ 68376 h 683760"/>
                <a:gd name="connsiteX4" fmla="*/ 1041920 w 1041920"/>
                <a:gd name="connsiteY4" fmla="*/ 615384 h 683760"/>
                <a:gd name="connsiteX5" fmla="*/ 973544 w 1041920"/>
                <a:gd name="connsiteY5" fmla="*/ 683760 h 683760"/>
                <a:gd name="connsiteX6" fmla="*/ 68376 w 1041920"/>
                <a:gd name="connsiteY6" fmla="*/ 683760 h 683760"/>
                <a:gd name="connsiteX7" fmla="*/ 0 w 1041920"/>
                <a:gd name="connsiteY7" fmla="*/ 615384 h 683760"/>
                <a:gd name="connsiteX8" fmla="*/ 0 w 1041920"/>
                <a:gd name="connsiteY8" fmla="*/ 68376 h 6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1920" h="683760">
                  <a:moveTo>
                    <a:pt x="0" y="68376"/>
                  </a:moveTo>
                  <a:cubicBezTo>
                    <a:pt x="0" y="30613"/>
                    <a:pt x="30613" y="0"/>
                    <a:pt x="68376" y="0"/>
                  </a:cubicBezTo>
                  <a:lnTo>
                    <a:pt x="973544" y="0"/>
                  </a:lnTo>
                  <a:cubicBezTo>
                    <a:pt x="1011307" y="0"/>
                    <a:pt x="1041920" y="30613"/>
                    <a:pt x="1041920" y="68376"/>
                  </a:cubicBezTo>
                  <a:lnTo>
                    <a:pt x="1041920" y="615384"/>
                  </a:lnTo>
                  <a:cubicBezTo>
                    <a:pt x="1041920" y="653147"/>
                    <a:pt x="1011307" y="683760"/>
                    <a:pt x="973544" y="683760"/>
                  </a:cubicBezTo>
                  <a:lnTo>
                    <a:pt x="68376" y="683760"/>
                  </a:lnTo>
                  <a:cubicBezTo>
                    <a:pt x="30613" y="683760"/>
                    <a:pt x="0" y="653147"/>
                    <a:pt x="0" y="615384"/>
                  </a:cubicBezTo>
                  <a:lnTo>
                    <a:pt x="0" y="683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607" tIns="88607" rIns="88607" bIns="88607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>
                  <a:solidFill>
                    <a:schemeClr val="bg1"/>
                  </a:solidFill>
                </a:rPr>
                <a:t>vocoder</a:t>
              </a: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1024B4EB-07A0-4313-95D9-BA6C06A50422}"/>
                </a:ext>
              </a:extLst>
            </p:cNvPr>
            <p:cNvSpPr/>
            <p:nvPr/>
          </p:nvSpPr>
          <p:spPr>
            <a:xfrm>
              <a:off x="9366407" y="2876785"/>
              <a:ext cx="293853" cy="343753"/>
            </a:xfrm>
            <a:custGeom>
              <a:avLst/>
              <a:gdLst>
                <a:gd name="connsiteX0" fmla="*/ 0 w 220887"/>
                <a:gd name="connsiteY0" fmla="*/ 51679 h 258396"/>
                <a:gd name="connsiteX1" fmla="*/ 110444 w 220887"/>
                <a:gd name="connsiteY1" fmla="*/ 51679 h 258396"/>
                <a:gd name="connsiteX2" fmla="*/ 110444 w 220887"/>
                <a:gd name="connsiteY2" fmla="*/ 0 h 258396"/>
                <a:gd name="connsiteX3" fmla="*/ 220887 w 220887"/>
                <a:gd name="connsiteY3" fmla="*/ 129198 h 258396"/>
                <a:gd name="connsiteX4" fmla="*/ 110444 w 220887"/>
                <a:gd name="connsiteY4" fmla="*/ 258396 h 258396"/>
                <a:gd name="connsiteX5" fmla="*/ 110444 w 220887"/>
                <a:gd name="connsiteY5" fmla="*/ 206717 h 258396"/>
                <a:gd name="connsiteX6" fmla="*/ 0 w 220887"/>
                <a:gd name="connsiteY6" fmla="*/ 206717 h 258396"/>
                <a:gd name="connsiteX7" fmla="*/ 0 w 220887"/>
                <a:gd name="connsiteY7" fmla="*/ 51679 h 25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87" h="258396">
                  <a:moveTo>
                    <a:pt x="0" y="51679"/>
                  </a:moveTo>
                  <a:lnTo>
                    <a:pt x="110444" y="51679"/>
                  </a:lnTo>
                  <a:lnTo>
                    <a:pt x="110444" y="0"/>
                  </a:lnTo>
                  <a:lnTo>
                    <a:pt x="220887" y="129198"/>
                  </a:lnTo>
                  <a:lnTo>
                    <a:pt x="110444" y="258396"/>
                  </a:lnTo>
                  <a:lnTo>
                    <a:pt x="110444" y="206717"/>
                  </a:lnTo>
                  <a:lnTo>
                    <a:pt x="0" y="206717"/>
                  </a:lnTo>
                  <a:lnTo>
                    <a:pt x="0" y="5167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1679" rIns="66266" bIns="5167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50" kern="1200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2547152B-A5B0-4FBA-95F0-461F96CC3D02}"/>
                </a:ext>
              </a:extLst>
            </p:cNvPr>
            <p:cNvSpPr txBox="1"/>
            <p:nvPr/>
          </p:nvSpPr>
          <p:spPr>
            <a:xfrm>
              <a:off x="1441462" y="2851206"/>
              <a:ext cx="620487" cy="3846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/>
                <a:t>texts</a:t>
              </a:r>
              <a:endParaRPr lang="en-GB" sz="1600" dirty="0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DEA5DEDE-553C-4362-BCF5-4FF355173939}"/>
                </a:ext>
              </a:extLst>
            </p:cNvPr>
            <p:cNvSpPr txBox="1"/>
            <p:nvPr/>
          </p:nvSpPr>
          <p:spPr>
            <a:xfrm>
              <a:off x="3968134" y="2360808"/>
              <a:ext cx="1387739" cy="3846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600" dirty="0"/>
                <a:t>text features 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ABCB333-788B-4E6B-BAFA-09496574A7D9}"/>
                </a:ext>
              </a:extLst>
            </p:cNvPr>
            <p:cNvSpPr txBox="1"/>
            <p:nvPr/>
          </p:nvSpPr>
          <p:spPr>
            <a:xfrm>
              <a:off x="6191250" y="2356761"/>
              <a:ext cx="1792258" cy="3846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600" dirty="0"/>
                <a:t>acoustic features </a:t>
              </a: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B65F4E1F-C9FB-447B-8228-89E8C9253257}"/>
                </a:ext>
              </a:extLst>
            </p:cNvPr>
            <p:cNvSpPr/>
            <p:nvPr/>
          </p:nvSpPr>
          <p:spPr>
            <a:xfrm>
              <a:off x="6781410" y="2851206"/>
              <a:ext cx="808867" cy="343753"/>
            </a:xfrm>
            <a:custGeom>
              <a:avLst/>
              <a:gdLst>
                <a:gd name="connsiteX0" fmla="*/ 0 w 220887"/>
                <a:gd name="connsiteY0" fmla="*/ 51679 h 258396"/>
                <a:gd name="connsiteX1" fmla="*/ 110444 w 220887"/>
                <a:gd name="connsiteY1" fmla="*/ 51679 h 258396"/>
                <a:gd name="connsiteX2" fmla="*/ 110444 w 220887"/>
                <a:gd name="connsiteY2" fmla="*/ 0 h 258396"/>
                <a:gd name="connsiteX3" fmla="*/ 220887 w 220887"/>
                <a:gd name="connsiteY3" fmla="*/ 129198 h 258396"/>
                <a:gd name="connsiteX4" fmla="*/ 110444 w 220887"/>
                <a:gd name="connsiteY4" fmla="*/ 258396 h 258396"/>
                <a:gd name="connsiteX5" fmla="*/ 110444 w 220887"/>
                <a:gd name="connsiteY5" fmla="*/ 206717 h 258396"/>
                <a:gd name="connsiteX6" fmla="*/ 0 w 220887"/>
                <a:gd name="connsiteY6" fmla="*/ 206717 h 258396"/>
                <a:gd name="connsiteX7" fmla="*/ 0 w 220887"/>
                <a:gd name="connsiteY7" fmla="*/ 51679 h 25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87" h="258396">
                  <a:moveTo>
                    <a:pt x="0" y="51679"/>
                  </a:moveTo>
                  <a:lnTo>
                    <a:pt x="110444" y="51679"/>
                  </a:lnTo>
                  <a:lnTo>
                    <a:pt x="110444" y="0"/>
                  </a:lnTo>
                  <a:lnTo>
                    <a:pt x="220887" y="129198"/>
                  </a:lnTo>
                  <a:lnTo>
                    <a:pt x="110444" y="258396"/>
                  </a:lnTo>
                  <a:lnTo>
                    <a:pt x="110444" y="206717"/>
                  </a:lnTo>
                  <a:lnTo>
                    <a:pt x="0" y="206717"/>
                  </a:lnTo>
                  <a:lnTo>
                    <a:pt x="0" y="5167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1679" rIns="66266" bIns="5167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50" kern="1200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58BE153-39C0-4FA8-BA26-83AE093E77E7}"/>
                </a:ext>
              </a:extLst>
            </p:cNvPr>
            <p:cNvSpPr txBox="1"/>
            <p:nvPr/>
          </p:nvSpPr>
          <p:spPr>
            <a:xfrm>
              <a:off x="9784031" y="2876785"/>
              <a:ext cx="1185478" cy="3846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600" dirty="0"/>
                <a:t>waveforms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57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4E7A84-2B85-46C1-8F72-269A6772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BEA5C6-0CF8-4534-A757-DE6BFD0B2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2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/>
              <a:t>One challenge in expressive speech synthesis is the issue of</a:t>
            </a:r>
            <a:r>
              <a:rPr lang="en-US" altLang="zh-CN" sz="2400" dirty="0">
                <a:solidFill>
                  <a:srgbClr val="0070C0"/>
                </a:solidFill>
              </a:rPr>
              <a:t> one-to-many mapping from phoneme sequences to acoustic features</a:t>
            </a:r>
            <a:r>
              <a:rPr lang="en-US" altLang="zh-CN" sz="2400" dirty="0"/>
              <a:t>.</a:t>
            </a:r>
          </a:p>
          <a:p>
            <a:r>
              <a:rPr lang="en-US" altLang="zh-CN" sz="2400" dirty="0"/>
              <a:t>Approaches to address this issue:</a:t>
            </a:r>
          </a:p>
          <a:p>
            <a:pPr lvl="1"/>
            <a:r>
              <a:rPr lang="en-US" altLang="zh-CN" sz="2000" dirty="0"/>
              <a:t>Resorting to the </a:t>
            </a:r>
            <a:r>
              <a:rPr lang="en-US" altLang="zh-CN" sz="2000" dirty="0">
                <a:solidFill>
                  <a:srgbClr val="0070C0"/>
                </a:solidFill>
              </a:rPr>
              <a:t>latent representations</a:t>
            </a:r>
            <a:r>
              <a:rPr lang="en-US" altLang="zh-CN" sz="2000" dirty="0"/>
              <a:t> (VAE</a:t>
            </a:r>
            <a:r>
              <a:rPr lang="en-US" altLang="zh-CN" sz="2000" dirty="0">
                <a:solidFill>
                  <a:srgbClr val="00B050"/>
                </a:solidFill>
              </a:rPr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[</a:t>
            </a:r>
            <a:r>
              <a:rPr lang="en-US" altLang="zh-CN" sz="1500" dirty="0" err="1">
                <a:solidFill>
                  <a:srgbClr val="00B050"/>
                </a:solidFill>
              </a:rPr>
              <a:t>Tsu</a:t>
            </a:r>
            <a:r>
              <a:rPr lang="en-US" altLang="zh-CN" sz="1500" dirty="0">
                <a:solidFill>
                  <a:srgbClr val="00B050"/>
                </a:solidFill>
              </a:rPr>
              <a:t> et al. 2018]</a:t>
            </a:r>
            <a:r>
              <a:rPr lang="en-US" altLang="zh-CN" sz="2000" dirty="0"/>
              <a:t>)</a:t>
            </a:r>
          </a:p>
          <a:p>
            <a:pPr lvl="1"/>
            <a:r>
              <a:rPr lang="en-US" altLang="zh-CN" sz="2000" dirty="0"/>
              <a:t>Enriching the input </a:t>
            </a:r>
            <a:r>
              <a:rPr lang="en-US" altLang="zh-CN" sz="2000" dirty="0">
                <a:solidFill>
                  <a:srgbClr val="0070C0"/>
                </a:solidFill>
              </a:rPr>
              <a:t>linguistic representations </a:t>
            </a:r>
            <a:r>
              <a:rPr lang="en-US" altLang="zh-CN" sz="2000" dirty="0"/>
              <a:t>(BERT </a:t>
            </a:r>
            <a:r>
              <a:rPr lang="en-US" altLang="zh-CN" sz="1500" dirty="0">
                <a:solidFill>
                  <a:srgbClr val="00B050"/>
                </a:solidFill>
              </a:rPr>
              <a:t>[Devlin et al. 2019]</a:t>
            </a:r>
            <a:r>
              <a:rPr lang="en-GB" altLang="zh-CN" sz="1500" dirty="0">
                <a:solidFill>
                  <a:srgbClr val="00B050"/>
                </a:solidFill>
              </a:rPr>
              <a:t> </a:t>
            </a:r>
            <a:r>
              <a:rPr lang="en-US" altLang="zh-CN" sz="2000" dirty="0"/>
              <a:t>)</a:t>
            </a:r>
          </a:p>
          <a:p>
            <a:pPr lvl="1"/>
            <a:r>
              <a:rPr lang="en-US" altLang="zh-CN" sz="2000" dirty="0"/>
              <a:t>Utilizing the</a:t>
            </a:r>
            <a:r>
              <a:rPr lang="en-US" altLang="zh-CN" sz="2000" dirty="0">
                <a:solidFill>
                  <a:srgbClr val="0070C0"/>
                </a:solidFill>
              </a:rPr>
              <a:t> textual information in a context range </a:t>
            </a:r>
            <a:r>
              <a:rPr lang="en-US" altLang="zh-CN" sz="2000" dirty="0"/>
              <a:t>(discourse-level modeling)</a:t>
            </a:r>
          </a:p>
          <a:p>
            <a:pPr lvl="1"/>
            <a:endParaRPr lang="en-US" altLang="zh-CN" sz="2000" dirty="0"/>
          </a:p>
          <a:p>
            <a:pPr marL="0" indent="0">
              <a:buNone/>
            </a:pPr>
            <a:r>
              <a:rPr lang="en-US" altLang="zh-CN" sz="2400" b="1" dirty="0"/>
              <a:t>Proposed methods</a:t>
            </a:r>
          </a:p>
          <a:p>
            <a:pPr marL="0" indent="0">
              <a:buNone/>
            </a:pPr>
            <a:r>
              <a:rPr lang="en-US" altLang="zh-CN" sz="2400" dirty="0"/>
              <a:t>A discourse-level prosody modeling method with a VAE for non-autoregressive expressive speech synthesis, which contains two components:</a:t>
            </a:r>
          </a:p>
          <a:p>
            <a:pPr lvl="1"/>
            <a:r>
              <a:rPr lang="en-US" altLang="zh-CN" sz="2000" dirty="0"/>
              <a:t>Prosody code extractor: a </a:t>
            </a:r>
            <a:r>
              <a:rPr lang="en-US" altLang="zh-CN" sz="2000" dirty="0">
                <a:solidFill>
                  <a:srgbClr val="0070C0"/>
                </a:solidFill>
              </a:rPr>
              <a:t>VAE </a:t>
            </a:r>
            <a:r>
              <a:rPr lang="en-US" altLang="zh-CN" sz="2000" dirty="0"/>
              <a:t>combined with FastSpeech to extract phone-level prosody codes from energy, pitch and duration of the speech.</a:t>
            </a:r>
          </a:p>
          <a:p>
            <a:pPr lvl="1"/>
            <a:r>
              <a:rPr lang="en-US" altLang="zh-CN" sz="2000" dirty="0"/>
              <a:t>Prosody code predictor: a Transformer-based model to predict prosody codes, taking </a:t>
            </a:r>
            <a:r>
              <a:rPr lang="en-US" altLang="zh-CN" sz="2100" dirty="0">
                <a:solidFill>
                  <a:srgbClr val="0070C0"/>
                </a:solidFill>
              </a:rPr>
              <a:t>discourse-level linguistic features and BERT embeddings </a:t>
            </a:r>
            <a:r>
              <a:rPr lang="en-US" altLang="zh-CN" sz="2000" dirty="0"/>
              <a:t>as input.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147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DB502-0B38-4B1D-A260-DCFF2FC3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4D0AD-787C-4520-A1DF-EFBC3901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Related work</a:t>
            </a:r>
          </a:p>
          <a:p>
            <a:r>
              <a:rPr lang="en-US" altLang="zh-CN" dirty="0"/>
              <a:t>Proposed method</a:t>
            </a:r>
          </a:p>
          <a:p>
            <a:r>
              <a:rPr lang="en-US" altLang="zh-CN" dirty="0"/>
              <a:t>Experiments</a:t>
            </a:r>
          </a:p>
          <a:p>
            <a:r>
              <a:rPr lang="en-US" altLang="zh-CN" dirty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165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RELATED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55564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Fastspeech1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sz="1800" dirty="0">
                <a:solidFill>
                  <a:srgbClr val="00B050"/>
                </a:solidFill>
              </a:rPr>
              <a:t>[Ren et al. 2019] </a:t>
            </a:r>
            <a:endParaRPr lang="en-US" altLang="zh-CN" sz="1800" dirty="0"/>
          </a:p>
          <a:p>
            <a:pPr lvl="1"/>
            <a:r>
              <a:rPr lang="en-US" altLang="zh-CN" dirty="0"/>
              <a:t>Typical and straightforward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Need autoregressive teacher model for knowledge distillation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E8332829-8853-430C-8D3D-F5E43DC55E8A}"/>
              </a:ext>
            </a:extLst>
          </p:cNvPr>
          <p:cNvGrpSpPr/>
          <p:nvPr/>
        </p:nvGrpSpPr>
        <p:grpSpPr>
          <a:xfrm>
            <a:off x="6891867" y="1825625"/>
            <a:ext cx="4148296" cy="4119256"/>
            <a:chOff x="7725171" y="2155818"/>
            <a:chExt cx="3218249" cy="3307143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7E25927-2AA4-4D25-8734-B553A8106D9D}"/>
                </a:ext>
              </a:extLst>
            </p:cNvPr>
            <p:cNvSpPr/>
            <p:nvPr/>
          </p:nvSpPr>
          <p:spPr>
            <a:xfrm>
              <a:off x="7725171" y="5081325"/>
              <a:ext cx="1018573" cy="38163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Text</a:t>
              </a:r>
            </a:p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Features</a:t>
              </a:r>
              <a:endParaRPr lang="zh-CN" altLang="en-US" sz="1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D701DA6-7C80-4483-90BF-00B08DB0B91F}"/>
                </a:ext>
              </a:extLst>
            </p:cNvPr>
            <p:cNvSpPr/>
            <p:nvPr/>
          </p:nvSpPr>
          <p:spPr>
            <a:xfrm>
              <a:off x="7725172" y="4665837"/>
              <a:ext cx="1018573" cy="2286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</a:rPr>
                <a:t>Encoder</a:t>
              </a:r>
              <a:endParaRPr lang="zh-CN" altLang="en-US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324E7140-0860-4F53-A662-CE982A89AEE8}"/>
                </a:ext>
              </a:extLst>
            </p:cNvPr>
            <p:cNvSpPr/>
            <p:nvPr/>
          </p:nvSpPr>
          <p:spPr>
            <a:xfrm>
              <a:off x="8933720" y="4179373"/>
              <a:ext cx="1130477" cy="37216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</a:rPr>
                <a:t>Duration Predictor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F2B4C93-380B-4F54-B627-F0D96E1B53EB}"/>
                </a:ext>
              </a:extLst>
            </p:cNvPr>
            <p:cNvSpPr/>
            <p:nvPr/>
          </p:nvSpPr>
          <p:spPr>
            <a:xfrm>
              <a:off x="8937158" y="3744126"/>
              <a:ext cx="1127039" cy="2286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MSE Loss</a:t>
              </a:r>
              <a:endParaRPr lang="zh-CN" altLang="en-US" sz="1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733A18D9-1C56-4C33-A95F-A2D83903D7BF}"/>
                </a:ext>
              </a:extLst>
            </p:cNvPr>
            <p:cNvCxnSpPr>
              <a:endCxn id="6" idx="1"/>
            </p:cNvCxnSpPr>
            <p:nvPr/>
          </p:nvCxnSpPr>
          <p:spPr>
            <a:xfrm>
              <a:off x="8234458" y="4364067"/>
              <a:ext cx="699262" cy="138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658CF2D4-76F2-4B5F-BC2C-321B8E81E883}"/>
                </a:ext>
              </a:extLst>
            </p:cNvPr>
            <p:cNvCxnSpPr>
              <a:stCxn id="17" idx="1"/>
              <a:endCxn id="13" idx="3"/>
            </p:cNvCxnSpPr>
            <p:nvPr/>
          </p:nvCxnSpPr>
          <p:spPr>
            <a:xfrm flipH="1">
              <a:off x="8743745" y="3429000"/>
              <a:ext cx="189976" cy="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21CE7D66-23A5-4568-8F0B-3C521258EE25}"/>
                </a:ext>
              </a:extLst>
            </p:cNvPr>
            <p:cNvCxnSpPr>
              <a:stCxn id="6" idx="0"/>
              <a:endCxn id="7" idx="2"/>
            </p:cNvCxnSpPr>
            <p:nvPr/>
          </p:nvCxnSpPr>
          <p:spPr>
            <a:xfrm flipV="1">
              <a:off x="9498959" y="3972726"/>
              <a:ext cx="1719" cy="206647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343C39F7-877F-49ED-A940-75A43A10EDAD}"/>
                </a:ext>
              </a:extLst>
            </p:cNvPr>
            <p:cNvCxnSpPr>
              <a:stCxn id="5" idx="0"/>
              <a:endCxn id="13" idx="2"/>
            </p:cNvCxnSpPr>
            <p:nvPr/>
          </p:nvCxnSpPr>
          <p:spPr>
            <a:xfrm flipV="1">
              <a:off x="8234459" y="3646572"/>
              <a:ext cx="0" cy="101926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704F1247-C531-4D56-9447-56479062F765}"/>
                </a:ext>
              </a:extLst>
            </p:cNvPr>
            <p:cNvCxnSpPr>
              <a:stCxn id="13" idx="0"/>
              <a:endCxn id="14" idx="2"/>
            </p:cNvCxnSpPr>
            <p:nvPr/>
          </p:nvCxnSpPr>
          <p:spPr>
            <a:xfrm flipH="1" flipV="1">
              <a:off x="8234458" y="2904917"/>
              <a:ext cx="1" cy="30651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9BC57EB-985F-47E6-AAF2-72304E553159}"/>
                </a:ext>
              </a:extLst>
            </p:cNvPr>
            <p:cNvSpPr/>
            <p:nvPr/>
          </p:nvSpPr>
          <p:spPr>
            <a:xfrm>
              <a:off x="7725172" y="3211429"/>
              <a:ext cx="1018573" cy="435143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</a:rPr>
                <a:t>Length Regulator</a:t>
              </a:r>
              <a:endParaRPr lang="zh-CN" altLang="en-US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32CD78A6-2378-41F1-BC41-6365685E9584}"/>
                </a:ext>
              </a:extLst>
            </p:cNvPr>
            <p:cNvSpPr/>
            <p:nvPr/>
          </p:nvSpPr>
          <p:spPr>
            <a:xfrm>
              <a:off x="7725171" y="2671876"/>
              <a:ext cx="1018573" cy="23304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</a:rPr>
                <a:t>Decoder</a:t>
              </a:r>
              <a:endParaRPr lang="zh-CN" altLang="en-US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BC6482E-F07D-4204-A296-F36DB53AB698}"/>
                </a:ext>
              </a:extLst>
            </p:cNvPr>
            <p:cNvSpPr/>
            <p:nvPr/>
          </p:nvSpPr>
          <p:spPr>
            <a:xfrm>
              <a:off x="7725171" y="2253641"/>
              <a:ext cx="1018573" cy="2286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MAE Loss</a:t>
              </a:r>
              <a:endParaRPr lang="zh-CN" altLang="en-US" sz="1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B8EBB8C8-3196-4A1B-B8F3-CF7A47E9893C}"/>
                </a:ext>
              </a:extLst>
            </p:cNvPr>
            <p:cNvCxnSpPr>
              <a:stCxn id="14" idx="0"/>
              <a:endCxn id="15" idx="2"/>
            </p:cNvCxnSpPr>
            <p:nvPr/>
          </p:nvCxnSpPr>
          <p:spPr>
            <a:xfrm flipV="1">
              <a:off x="8234458" y="2482241"/>
              <a:ext cx="0" cy="189635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3BFDEC5-D39D-4A77-9D12-081FBD0C6FFD}"/>
                </a:ext>
              </a:extLst>
            </p:cNvPr>
            <p:cNvSpPr/>
            <p:nvPr/>
          </p:nvSpPr>
          <p:spPr>
            <a:xfrm>
              <a:off x="8933721" y="3314700"/>
              <a:ext cx="1133916" cy="228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Duration</a:t>
              </a:r>
              <a:endParaRPr lang="zh-CN" altLang="en-US" sz="1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09CF0340-3236-432E-B1C9-4B5CB8AF9ADF}"/>
                </a:ext>
              </a:extLst>
            </p:cNvPr>
            <p:cNvCxnSpPr>
              <a:stCxn id="17" idx="2"/>
              <a:endCxn id="7" idx="0"/>
            </p:cNvCxnSpPr>
            <p:nvPr/>
          </p:nvCxnSpPr>
          <p:spPr>
            <a:xfrm flipH="1">
              <a:off x="9500678" y="3543300"/>
              <a:ext cx="1" cy="200826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4E652A03-B114-446F-BDF6-FD2E82500F61}"/>
                </a:ext>
              </a:extLst>
            </p:cNvPr>
            <p:cNvCxnSpPr>
              <a:stCxn id="4" idx="0"/>
              <a:endCxn id="5" idx="2"/>
            </p:cNvCxnSpPr>
            <p:nvPr/>
          </p:nvCxnSpPr>
          <p:spPr>
            <a:xfrm flipV="1">
              <a:off x="8234458" y="4894437"/>
              <a:ext cx="1" cy="18688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4A80D84-D646-41D3-A76F-206B299B31E6}"/>
                </a:ext>
              </a:extLst>
            </p:cNvPr>
            <p:cNvSpPr/>
            <p:nvPr/>
          </p:nvSpPr>
          <p:spPr>
            <a:xfrm>
              <a:off x="8930499" y="2155818"/>
              <a:ext cx="1133916" cy="41681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Mel-</a:t>
              </a:r>
              <a:r>
                <a:rPr lang="en-US" altLang="zh-CN" sz="1400" b="1" dirty="0" err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sepctrograms</a:t>
              </a:r>
              <a:endParaRPr lang="zh-CN" altLang="en-US" sz="1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CE706AB3-29C8-41BC-AD50-33720D322D0D}"/>
                </a:ext>
              </a:extLst>
            </p:cNvPr>
            <p:cNvCxnSpPr>
              <a:stCxn id="20" idx="1"/>
              <a:endCxn id="15" idx="3"/>
            </p:cNvCxnSpPr>
            <p:nvPr/>
          </p:nvCxnSpPr>
          <p:spPr>
            <a:xfrm flipH="1">
              <a:off x="8743744" y="2364228"/>
              <a:ext cx="186755" cy="3713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5A69ADCA-7C99-40E5-A791-F15F2DEF931D}"/>
                </a:ext>
              </a:extLst>
            </p:cNvPr>
            <p:cNvSpPr txBox="1"/>
            <p:nvPr/>
          </p:nvSpPr>
          <p:spPr>
            <a:xfrm>
              <a:off x="7849383" y="3666374"/>
              <a:ext cx="773775" cy="210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(Phone-level)</a:t>
              </a:r>
              <a:endParaRPr lang="zh-CN" altLang="en-US" sz="1100" dirty="0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B0D07B8-6B97-4982-A2B3-3E4DBDBB5E2A}"/>
                </a:ext>
              </a:extLst>
            </p:cNvPr>
            <p:cNvSpPr txBox="1"/>
            <p:nvPr/>
          </p:nvSpPr>
          <p:spPr>
            <a:xfrm>
              <a:off x="7852188" y="3000252"/>
              <a:ext cx="767556" cy="210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(Frame-level)</a:t>
              </a:r>
              <a:endParaRPr lang="zh-CN" altLang="en-US" sz="1100" dirty="0"/>
            </a:p>
          </p:txBody>
        </p:sp>
        <p:cxnSp>
          <p:nvCxnSpPr>
            <p:cNvPr id="24" name="肘形连接符 270">
              <a:extLst>
                <a:ext uri="{FF2B5EF4-FFF2-40B4-BE49-F238E27FC236}">
                  <a16:creationId xmlns:a16="http://schemas.microsoft.com/office/drawing/2014/main" id="{062A95F7-6ED0-4AF5-B764-7EAF5AE7AE12}"/>
                </a:ext>
              </a:extLst>
            </p:cNvPr>
            <p:cNvCxnSpPr>
              <a:stCxn id="6" idx="3"/>
              <a:endCxn id="17" idx="3"/>
            </p:cNvCxnSpPr>
            <p:nvPr/>
          </p:nvCxnSpPr>
          <p:spPr>
            <a:xfrm flipV="1">
              <a:off x="10064197" y="3429000"/>
              <a:ext cx="3440" cy="936455"/>
            </a:xfrm>
            <a:prstGeom prst="bentConnector3">
              <a:avLst>
                <a:gd name="adj1" fmla="val 6745349"/>
              </a:avLst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连接符 271">
              <a:extLst>
                <a:ext uri="{FF2B5EF4-FFF2-40B4-BE49-F238E27FC236}">
                  <a16:creationId xmlns:a16="http://schemas.microsoft.com/office/drawing/2014/main" id="{54E46946-B8F1-45F0-AD16-405556EC66D2}"/>
                </a:ext>
              </a:extLst>
            </p:cNvPr>
            <p:cNvCxnSpPr>
              <a:stCxn id="14" idx="3"/>
              <a:endCxn id="20" idx="2"/>
            </p:cNvCxnSpPr>
            <p:nvPr/>
          </p:nvCxnSpPr>
          <p:spPr>
            <a:xfrm flipV="1">
              <a:off x="8743744" y="2572637"/>
              <a:ext cx="753713" cy="215760"/>
            </a:xfrm>
            <a:prstGeom prst="bentConnector2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CE98418-AEEC-4893-8D28-705882BF2328}"/>
                </a:ext>
              </a:extLst>
            </p:cNvPr>
            <p:cNvSpPr/>
            <p:nvPr/>
          </p:nvSpPr>
          <p:spPr>
            <a:xfrm>
              <a:off x="9105820" y="4852832"/>
              <a:ext cx="1837600" cy="51150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DC04C1D5-7D7E-46AE-88FD-C099AF7F8D13}"/>
                </a:ext>
              </a:extLst>
            </p:cNvPr>
            <p:cNvCxnSpPr/>
            <p:nvPr/>
          </p:nvCxnSpPr>
          <p:spPr>
            <a:xfrm flipH="1">
              <a:off x="9178618" y="5005978"/>
              <a:ext cx="240368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9598ACD0-BCFD-437F-B423-B21C3DF64F8C}"/>
                </a:ext>
              </a:extLst>
            </p:cNvPr>
            <p:cNvCxnSpPr/>
            <p:nvPr/>
          </p:nvCxnSpPr>
          <p:spPr>
            <a:xfrm flipH="1" flipV="1">
              <a:off x="9178619" y="5193797"/>
              <a:ext cx="240367" cy="5266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05B06E4-AD34-4F5C-8369-A2263C6A43FC}"/>
                </a:ext>
              </a:extLst>
            </p:cNvPr>
            <p:cNvSpPr txBox="1"/>
            <p:nvPr/>
          </p:nvSpPr>
          <p:spPr>
            <a:xfrm>
              <a:off x="9390799" y="4874570"/>
              <a:ext cx="1322206" cy="247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Training Stage Only</a:t>
              </a:r>
              <a:endParaRPr lang="zh-CN" altLang="en-US" sz="1400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37FB244-4F87-40AE-B88A-EDD820AB6DC3}"/>
                </a:ext>
              </a:extLst>
            </p:cNvPr>
            <p:cNvSpPr txBox="1"/>
            <p:nvPr/>
          </p:nvSpPr>
          <p:spPr>
            <a:xfrm>
              <a:off x="9390799" y="5072826"/>
              <a:ext cx="1502530" cy="247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Generation Stage Only</a:t>
              </a:r>
              <a:endParaRPr lang="zh-CN" altLang="en-US" sz="1400" dirty="0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3492A1C2-DDA6-466B-A1AE-8744F8EEAE44}"/>
              </a:ext>
            </a:extLst>
          </p:cNvPr>
          <p:cNvGrpSpPr/>
          <p:nvPr/>
        </p:nvGrpSpPr>
        <p:grpSpPr>
          <a:xfrm>
            <a:off x="7725987" y="1167767"/>
            <a:ext cx="3017173" cy="834184"/>
            <a:chOff x="7725987" y="1167767"/>
            <a:chExt cx="3017173" cy="834184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6A2A3666-8AB2-4EB8-816F-65E648025AB4}"/>
                </a:ext>
              </a:extLst>
            </p:cNvPr>
            <p:cNvSpPr txBox="1"/>
            <p:nvPr/>
          </p:nvSpPr>
          <p:spPr>
            <a:xfrm>
              <a:off x="7725987" y="1167767"/>
              <a:ext cx="3017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Generated by teacher model</a:t>
              </a:r>
              <a:endParaRPr lang="zh-CN" altLang="en-US" dirty="0"/>
            </a:p>
          </p:txBody>
        </p: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166CF59D-6F32-496A-B913-84DA74A357A9}"/>
                </a:ext>
              </a:extLst>
            </p:cNvPr>
            <p:cNvCxnSpPr>
              <a:stCxn id="32" idx="2"/>
            </p:cNvCxnSpPr>
            <p:nvPr/>
          </p:nvCxnSpPr>
          <p:spPr>
            <a:xfrm>
              <a:off x="9234574" y="1537099"/>
              <a:ext cx="303126" cy="464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21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RELATED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114576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Fastspeech2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sz="1800" dirty="0">
                <a:solidFill>
                  <a:srgbClr val="00B050"/>
                </a:solidFill>
              </a:rPr>
              <a:t>[Ren et al. 2020] </a:t>
            </a:r>
            <a:endParaRPr lang="en-US" altLang="zh-CN" dirty="0"/>
          </a:p>
          <a:p>
            <a:pPr lvl="1"/>
            <a:r>
              <a:rPr lang="en-US" altLang="zh-CN" dirty="0"/>
              <a:t>Additional variation information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Continuous wavelet transform (CWT) for pitch modeling</a:t>
            </a:r>
          </a:p>
          <a:p>
            <a:pPr lvl="1"/>
            <a:r>
              <a:rPr lang="en-US" altLang="zh-CN" dirty="0"/>
              <a:t>Better speech synthesis quality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AE04D71-8BA8-430E-AE6F-80F0FC90EBB9}"/>
              </a:ext>
            </a:extLst>
          </p:cNvPr>
          <p:cNvSpPr/>
          <p:nvPr/>
        </p:nvSpPr>
        <p:spPr>
          <a:xfrm>
            <a:off x="7473525" y="5817491"/>
            <a:ext cx="926913" cy="2693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Encoder</a:t>
            </a:r>
            <a:endParaRPr lang="zh-CN" altLang="en-US" sz="12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DF4C6F3-0D9E-468F-B6B9-1B6201C96161}"/>
              </a:ext>
            </a:extLst>
          </p:cNvPr>
          <p:cNvSpPr/>
          <p:nvPr/>
        </p:nvSpPr>
        <p:spPr>
          <a:xfrm>
            <a:off x="10225663" y="5734557"/>
            <a:ext cx="1231398" cy="43846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Duration Predictor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C92C670-86F3-4AAF-92F8-A126AA36C049}"/>
              </a:ext>
            </a:extLst>
          </p:cNvPr>
          <p:cNvSpPr/>
          <p:nvPr/>
        </p:nvSpPr>
        <p:spPr>
          <a:xfrm>
            <a:off x="10225662" y="5212150"/>
            <a:ext cx="1231399" cy="26932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MSE Loss</a:t>
            </a:r>
            <a:endParaRPr lang="zh-CN" altLang="en-US" sz="1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1E58FC4E-BA46-40B2-ADE9-74E653314E20}"/>
              </a:ext>
            </a:extLst>
          </p:cNvPr>
          <p:cNvCxnSpPr>
            <a:stCxn id="32" idx="3"/>
            <a:endCxn id="33" idx="1"/>
          </p:cNvCxnSpPr>
          <p:nvPr/>
        </p:nvCxnSpPr>
        <p:spPr>
          <a:xfrm>
            <a:off x="8400438" y="5952153"/>
            <a:ext cx="1825225" cy="163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AA435B1F-7B3B-4E7E-8C25-4F2695E4799C}"/>
              </a:ext>
            </a:extLst>
          </p:cNvPr>
          <p:cNvCxnSpPr>
            <a:stCxn id="44" idx="1"/>
            <a:endCxn id="40" idx="3"/>
          </p:cNvCxnSpPr>
          <p:nvPr/>
        </p:nvCxnSpPr>
        <p:spPr>
          <a:xfrm flipH="1">
            <a:off x="9841122" y="4850513"/>
            <a:ext cx="384541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E80A45A3-C19C-4593-82AB-8556D554DBF3}"/>
              </a:ext>
            </a:extLst>
          </p:cNvPr>
          <p:cNvCxnSpPr>
            <a:stCxn id="33" idx="0"/>
            <a:endCxn id="34" idx="2"/>
          </p:cNvCxnSpPr>
          <p:nvPr/>
        </p:nvCxnSpPr>
        <p:spPr>
          <a:xfrm flipV="1">
            <a:off x="10841362" y="5481473"/>
            <a:ext cx="0" cy="253084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2BE9478B-7338-47B3-A54A-04B2E100BCD1}"/>
              </a:ext>
            </a:extLst>
          </p:cNvPr>
          <p:cNvCxnSpPr>
            <a:endCxn id="40" idx="2"/>
          </p:cNvCxnSpPr>
          <p:nvPr/>
        </p:nvCxnSpPr>
        <p:spPr>
          <a:xfrm flipV="1">
            <a:off x="9305104" y="5106844"/>
            <a:ext cx="3" cy="8453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BE824F9C-7125-4B30-9E49-30E510392AB5}"/>
              </a:ext>
            </a:extLst>
          </p:cNvPr>
          <p:cNvCxnSpPr>
            <a:stCxn id="40" idx="0"/>
            <a:endCxn id="55" idx="4"/>
          </p:cNvCxnSpPr>
          <p:nvPr/>
        </p:nvCxnSpPr>
        <p:spPr>
          <a:xfrm flipH="1" flipV="1">
            <a:off x="9305105" y="3273801"/>
            <a:ext cx="2" cy="13203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AD98B3FF-62D1-4527-A8D9-62F0EBE64AA1}"/>
              </a:ext>
            </a:extLst>
          </p:cNvPr>
          <p:cNvSpPr/>
          <p:nvPr/>
        </p:nvSpPr>
        <p:spPr>
          <a:xfrm>
            <a:off x="8769091" y="4594184"/>
            <a:ext cx="1072030" cy="5126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Length Regulator</a:t>
            </a:r>
            <a:endParaRPr lang="zh-CN" altLang="en-US" sz="12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D86C65A8-A81F-4BB2-B05E-07519BD2725C}"/>
              </a:ext>
            </a:extLst>
          </p:cNvPr>
          <p:cNvSpPr/>
          <p:nvPr/>
        </p:nvSpPr>
        <p:spPr>
          <a:xfrm>
            <a:off x="8769090" y="2433613"/>
            <a:ext cx="1072030" cy="2745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Decoder</a:t>
            </a:r>
            <a:endParaRPr lang="zh-CN" altLang="en-US" sz="12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9C0CB8F8-CF34-4ABC-A622-5277AF90C8E6}"/>
              </a:ext>
            </a:extLst>
          </p:cNvPr>
          <p:cNvSpPr/>
          <p:nvPr/>
        </p:nvSpPr>
        <p:spPr>
          <a:xfrm>
            <a:off x="8769090" y="1940874"/>
            <a:ext cx="1072030" cy="26932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MAE Loss</a:t>
            </a:r>
            <a:endParaRPr lang="zh-CN" altLang="en-US" sz="1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85C75032-2269-4307-BA0F-D7DF55B0DCD8}"/>
              </a:ext>
            </a:extLst>
          </p:cNvPr>
          <p:cNvCxnSpPr>
            <a:stCxn id="41" idx="0"/>
            <a:endCxn id="42" idx="2"/>
          </p:cNvCxnSpPr>
          <p:nvPr/>
        </p:nvCxnSpPr>
        <p:spPr>
          <a:xfrm flipV="1">
            <a:off x="9305106" y="2210197"/>
            <a:ext cx="0" cy="223416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42BCD5D4-CC46-4D28-A3AF-B18268F82D09}"/>
              </a:ext>
            </a:extLst>
          </p:cNvPr>
          <p:cNvSpPr/>
          <p:nvPr/>
        </p:nvSpPr>
        <p:spPr>
          <a:xfrm>
            <a:off x="10225663" y="4715852"/>
            <a:ext cx="1231399" cy="2693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Duration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5FC8610B-259E-4138-A94A-8EBDAFE3A244}"/>
              </a:ext>
            </a:extLst>
          </p:cNvPr>
          <p:cNvCxnSpPr>
            <a:stCxn id="44" idx="2"/>
            <a:endCxn id="34" idx="0"/>
          </p:cNvCxnSpPr>
          <p:nvPr/>
        </p:nvCxnSpPr>
        <p:spPr>
          <a:xfrm flipH="1">
            <a:off x="10841362" y="4985175"/>
            <a:ext cx="1" cy="226976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B8F89633-B6B4-4F04-B372-0DF61C848799}"/>
              </a:ext>
            </a:extLst>
          </p:cNvPr>
          <p:cNvCxnSpPr>
            <a:stCxn id="76" idx="3"/>
            <a:endCxn id="32" idx="1"/>
          </p:cNvCxnSpPr>
          <p:nvPr/>
        </p:nvCxnSpPr>
        <p:spPr>
          <a:xfrm>
            <a:off x="7220540" y="5952153"/>
            <a:ext cx="25298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95F14AE8-5A3C-4B80-8956-BCF149A21D5D}"/>
              </a:ext>
            </a:extLst>
          </p:cNvPr>
          <p:cNvSpPr/>
          <p:nvPr/>
        </p:nvSpPr>
        <p:spPr>
          <a:xfrm>
            <a:off x="10249796" y="1825625"/>
            <a:ext cx="1188896" cy="4910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Mel-</a:t>
            </a:r>
            <a:r>
              <a:rPr lang="en-US" altLang="zh-CN" sz="110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sepctrograms</a:t>
            </a:r>
            <a:endParaRPr lang="zh-CN" altLang="en-US" sz="11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031F1D2-EE4A-434B-B472-B9CF4AE47BA7}"/>
              </a:ext>
            </a:extLst>
          </p:cNvPr>
          <p:cNvCxnSpPr>
            <a:stCxn id="47" idx="1"/>
            <a:endCxn id="42" idx="3"/>
          </p:cNvCxnSpPr>
          <p:nvPr/>
        </p:nvCxnSpPr>
        <p:spPr>
          <a:xfrm flipH="1">
            <a:off x="9841121" y="2071161"/>
            <a:ext cx="408676" cy="4374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B426BBCB-AF7C-4CCC-ABD3-6FFF1A5C8916}"/>
              </a:ext>
            </a:extLst>
          </p:cNvPr>
          <p:cNvSpPr txBox="1"/>
          <p:nvPr/>
        </p:nvSpPr>
        <p:spPr>
          <a:xfrm>
            <a:off x="8787730" y="5141270"/>
            <a:ext cx="9005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(Phone-level)</a:t>
            </a:r>
            <a:endParaRPr lang="zh-CN" altLang="en-US" sz="1050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3DDEE64E-BED0-4DCA-A9D6-B2E0DD0ECF16}"/>
              </a:ext>
            </a:extLst>
          </p:cNvPr>
          <p:cNvSpPr txBox="1"/>
          <p:nvPr/>
        </p:nvSpPr>
        <p:spPr>
          <a:xfrm>
            <a:off x="8807803" y="4326601"/>
            <a:ext cx="8929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(Frame-level)</a:t>
            </a:r>
            <a:endParaRPr lang="zh-CN" altLang="en-US" sz="1050" dirty="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8CB7613-A286-4466-85E8-36722AE77C0C}"/>
              </a:ext>
            </a:extLst>
          </p:cNvPr>
          <p:cNvSpPr/>
          <p:nvPr/>
        </p:nvSpPr>
        <p:spPr>
          <a:xfrm>
            <a:off x="7473524" y="3966985"/>
            <a:ext cx="933258" cy="43846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Pitch</a:t>
            </a:r>
            <a:br>
              <a:rPr lang="en-US" altLang="zh-CN" sz="11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1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Predictor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32866D28-7740-401F-83E3-D903A5536BD5}"/>
              </a:ext>
            </a:extLst>
          </p:cNvPr>
          <p:cNvSpPr/>
          <p:nvPr/>
        </p:nvSpPr>
        <p:spPr>
          <a:xfrm>
            <a:off x="10225661" y="3962881"/>
            <a:ext cx="1231402" cy="44667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Energy</a:t>
            </a:r>
            <a:b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Predictor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4E083937-FF4B-4741-85DC-43D39880600E}"/>
              </a:ext>
            </a:extLst>
          </p:cNvPr>
          <p:cNvSpPr/>
          <p:nvPr/>
        </p:nvSpPr>
        <p:spPr>
          <a:xfrm>
            <a:off x="10225661" y="2969908"/>
            <a:ext cx="1231402" cy="2693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Energy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CA68AE2B-4D92-42A5-96A9-B889FC5206E9}"/>
              </a:ext>
            </a:extLst>
          </p:cNvPr>
          <p:cNvCxnSpPr>
            <a:endCxn id="52" idx="1"/>
          </p:cNvCxnSpPr>
          <p:nvPr/>
        </p:nvCxnSpPr>
        <p:spPr>
          <a:xfrm>
            <a:off x="9305104" y="4184283"/>
            <a:ext cx="920557" cy="19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>
            <a:extLst>
              <a:ext uri="{FF2B5EF4-FFF2-40B4-BE49-F238E27FC236}">
                <a16:creationId xmlns:a16="http://schemas.microsoft.com/office/drawing/2014/main" id="{0529FB69-0CFF-4CD3-BD22-4886517B0517}"/>
              </a:ext>
            </a:extLst>
          </p:cNvPr>
          <p:cNvSpPr/>
          <p:nvPr/>
        </p:nvSpPr>
        <p:spPr>
          <a:xfrm>
            <a:off x="9152381" y="2931887"/>
            <a:ext cx="305446" cy="34191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2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9E119392-9063-439B-8F10-57E8FAE8CE43}"/>
              </a:ext>
            </a:extLst>
          </p:cNvPr>
          <p:cNvCxnSpPr>
            <a:stCxn id="55" idx="0"/>
            <a:endCxn id="41" idx="2"/>
          </p:cNvCxnSpPr>
          <p:nvPr/>
        </p:nvCxnSpPr>
        <p:spPr>
          <a:xfrm flipV="1">
            <a:off x="9305105" y="2708168"/>
            <a:ext cx="1" cy="2237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>
            <a:extLst>
              <a:ext uri="{FF2B5EF4-FFF2-40B4-BE49-F238E27FC236}">
                <a16:creationId xmlns:a16="http://schemas.microsoft.com/office/drawing/2014/main" id="{1EA66D93-1F86-4A39-A55F-6C60D5D7885B}"/>
              </a:ext>
            </a:extLst>
          </p:cNvPr>
          <p:cNvSpPr/>
          <p:nvPr/>
        </p:nvSpPr>
        <p:spPr>
          <a:xfrm>
            <a:off x="10225662" y="3466582"/>
            <a:ext cx="1231403" cy="26932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MSE Loss</a:t>
            </a:r>
            <a:endParaRPr lang="zh-CN" altLang="en-US" sz="1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A4FC014A-379C-4C7D-A20E-2EA6D4D3FFDD}"/>
              </a:ext>
            </a:extLst>
          </p:cNvPr>
          <p:cNvCxnSpPr>
            <a:stCxn id="52" idx="0"/>
            <a:endCxn id="57" idx="2"/>
          </p:cNvCxnSpPr>
          <p:nvPr/>
        </p:nvCxnSpPr>
        <p:spPr>
          <a:xfrm flipV="1">
            <a:off x="10841362" y="3735905"/>
            <a:ext cx="1" cy="226976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836F3C5E-FD24-45A5-922B-A09386EB5B9C}"/>
              </a:ext>
            </a:extLst>
          </p:cNvPr>
          <p:cNvCxnSpPr>
            <a:cxnSpLocks/>
            <a:stCxn id="53" idx="2"/>
            <a:endCxn id="57" idx="0"/>
          </p:cNvCxnSpPr>
          <p:nvPr/>
        </p:nvCxnSpPr>
        <p:spPr>
          <a:xfrm>
            <a:off x="10841362" y="3239231"/>
            <a:ext cx="1" cy="227351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90E60C2F-AC02-4ABB-B143-1725267BA516}"/>
              </a:ext>
            </a:extLst>
          </p:cNvPr>
          <p:cNvCxnSpPr>
            <a:stCxn id="53" idx="1"/>
            <a:endCxn id="55" idx="6"/>
          </p:cNvCxnSpPr>
          <p:nvPr/>
        </p:nvCxnSpPr>
        <p:spPr>
          <a:xfrm flipH="1" flipV="1">
            <a:off x="9457827" y="3102845"/>
            <a:ext cx="767833" cy="17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>
            <a:extLst>
              <a:ext uri="{FF2B5EF4-FFF2-40B4-BE49-F238E27FC236}">
                <a16:creationId xmlns:a16="http://schemas.microsoft.com/office/drawing/2014/main" id="{934E53C9-E579-4006-B567-7A4A8C41D179}"/>
              </a:ext>
            </a:extLst>
          </p:cNvPr>
          <p:cNvSpPr/>
          <p:nvPr/>
        </p:nvSpPr>
        <p:spPr>
          <a:xfrm>
            <a:off x="6096000" y="3225263"/>
            <a:ext cx="1225281" cy="6248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Pitch Spectrogram, Mean / Var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BC56D934-6D7E-49DA-B790-F09EEE374560}"/>
              </a:ext>
            </a:extLst>
          </p:cNvPr>
          <p:cNvCxnSpPr>
            <a:endCxn id="51" idx="3"/>
          </p:cNvCxnSpPr>
          <p:nvPr/>
        </p:nvCxnSpPr>
        <p:spPr>
          <a:xfrm flipH="1">
            <a:off x="8406783" y="4184283"/>
            <a:ext cx="898320" cy="19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A60977A4-4802-4231-89D4-A44DF3AAC521}"/>
              </a:ext>
            </a:extLst>
          </p:cNvPr>
          <p:cNvSpPr/>
          <p:nvPr/>
        </p:nvSpPr>
        <p:spPr>
          <a:xfrm>
            <a:off x="6096000" y="4050936"/>
            <a:ext cx="1225281" cy="26932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MSE Loss</a:t>
            </a:r>
            <a:endParaRPr lang="zh-CN" altLang="en-US" sz="1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1FAD31C0-8709-4B6B-BDD9-E18A5B6A0875}"/>
              </a:ext>
            </a:extLst>
          </p:cNvPr>
          <p:cNvSpPr/>
          <p:nvPr/>
        </p:nvSpPr>
        <p:spPr>
          <a:xfrm>
            <a:off x="7473524" y="2869571"/>
            <a:ext cx="926913" cy="4602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Pitch Contour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7DA50657-8C5F-4E02-9AA8-8999DF3DCE83}"/>
              </a:ext>
            </a:extLst>
          </p:cNvPr>
          <p:cNvCxnSpPr>
            <a:stCxn id="64" idx="3"/>
            <a:endCxn id="55" idx="2"/>
          </p:cNvCxnSpPr>
          <p:nvPr/>
        </p:nvCxnSpPr>
        <p:spPr>
          <a:xfrm>
            <a:off x="8400437" y="3099719"/>
            <a:ext cx="751944" cy="31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99604514-BB88-4109-8591-418029BED0B8}"/>
              </a:ext>
            </a:extLst>
          </p:cNvPr>
          <p:cNvCxnSpPr>
            <a:stCxn id="51" idx="1"/>
            <a:endCxn id="63" idx="3"/>
          </p:cNvCxnSpPr>
          <p:nvPr/>
        </p:nvCxnSpPr>
        <p:spPr>
          <a:xfrm flipH="1" flipV="1">
            <a:off x="7321281" y="4185597"/>
            <a:ext cx="152243" cy="619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6FBA4D79-7723-4914-A6B2-EBB6F171EC45}"/>
              </a:ext>
            </a:extLst>
          </p:cNvPr>
          <p:cNvCxnSpPr>
            <a:stCxn id="61" idx="2"/>
            <a:endCxn id="63" idx="0"/>
          </p:cNvCxnSpPr>
          <p:nvPr/>
        </p:nvCxnSpPr>
        <p:spPr>
          <a:xfrm>
            <a:off x="6708641" y="3850122"/>
            <a:ext cx="0" cy="200814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肘形连接符 319">
            <a:extLst>
              <a:ext uri="{FF2B5EF4-FFF2-40B4-BE49-F238E27FC236}">
                <a16:creationId xmlns:a16="http://schemas.microsoft.com/office/drawing/2014/main" id="{DDBE41E7-3CCF-4999-8F88-9AF3B6652110}"/>
              </a:ext>
            </a:extLst>
          </p:cNvPr>
          <p:cNvCxnSpPr>
            <a:stCxn id="33" idx="3"/>
            <a:endCxn id="44" idx="3"/>
          </p:cNvCxnSpPr>
          <p:nvPr/>
        </p:nvCxnSpPr>
        <p:spPr>
          <a:xfrm flipV="1">
            <a:off x="11457061" y="4850513"/>
            <a:ext cx="1" cy="1103275"/>
          </a:xfrm>
          <a:prstGeom prst="bentConnector3">
            <a:avLst>
              <a:gd name="adj1" fmla="val 2286010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322">
            <a:extLst>
              <a:ext uri="{FF2B5EF4-FFF2-40B4-BE49-F238E27FC236}">
                <a16:creationId xmlns:a16="http://schemas.microsoft.com/office/drawing/2014/main" id="{DC6A5368-17D4-48A2-AA9F-EB3AE5F45A40}"/>
              </a:ext>
            </a:extLst>
          </p:cNvPr>
          <p:cNvCxnSpPr>
            <a:cxnSpLocks/>
            <a:stCxn id="52" idx="3"/>
            <a:endCxn id="53" idx="3"/>
          </p:cNvCxnSpPr>
          <p:nvPr/>
        </p:nvCxnSpPr>
        <p:spPr>
          <a:xfrm flipV="1">
            <a:off x="11457062" y="3104570"/>
            <a:ext cx="13367" cy="1081646"/>
          </a:xfrm>
          <a:prstGeom prst="bentConnector3">
            <a:avLst>
              <a:gd name="adj1" fmla="val 180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85471BDB-E104-41A8-A092-52E778A16F24}"/>
              </a:ext>
            </a:extLst>
          </p:cNvPr>
          <p:cNvCxnSpPr>
            <a:cxnSpLocks/>
            <a:stCxn id="64" idx="1"/>
            <a:endCxn id="61" idx="0"/>
          </p:cNvCxnSpPr>
          <p:nvPr/>
        </p:nvCxnSpPr>
        <p:spPr>
          <a:xfrm flipH="1">
            <a:off x="6708641" y="3099719"/>
            <a:ext cx="764883" cy="12554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FF5AE92C-1672-42B4-8ED7-62C8562271AE}"/>
              </a:ext>
            </a:extLst>
          </p:cNvPr>
          <p:cNvCxnSpPr>
            <a:cxnSpLocks/>
            <a:endCxn id="64" idx="2"/>
          </p:cNvCxnSpPr>
          <p:nvPr/>
        </p:nvCxnSpPr>
        <p:spPr>
          <a:xfrm flipV="1">
            <a:off x="7324475" y="3329868"/>
            <a:ext cx="612506" cy="10008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矩形 71">
            <a:extLst>
              <a:ext uri="{FF2B5EF4-FFF2-40B4-BE49-F238E27FC236}">
                <a16:creationId xmlns:a16="http://schemas.microsoft.com/office/drawing/2014/main" id="{6DF97971-E737-4DA6-9EF6-B075FB5EDAC8}"/>
              </a:ext>
            </a:extLst>
          </p:cNvPr>
          <p:cNvSpPr/>
          <p:nvPr/>
        </p:nvSpPr>
        <p:spPr>
          <a:xfrm>
            <a:off x="6616633" y="2919855"/>
            <a:ext cx="933258" cy="27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CWT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70F9B47B-456A-4794-ACEC-44AAF13E5988}"/>
              </a:ext>
            </a:extLst>
          </p:cNvPr>
          <p:cNvSpPr/>
          <p:nvPr/>
        </p:nvSpPr>
        <p:spPr>
          <a:xfrm>
            <a:off x="7317726" y="3339829"/>
            <a:ext cx="747933" cy="27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iCWT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D9C1A074-AA6F-48EC-A2BB-BBB081A7BFE3}"/>
              </a:ext>
            </a:extLst>
          </p:cNvPr>
          <p:cNvSpPr txBox="1"/>
          <p:nvPr/>
        </p:nvSpPr>
        <p:spPr>
          <a:xfrm>
            <a:off x="9441322" y="2853336"/>
            <a:ext cx="7938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Embedding</a:t>
            </a:r>
            <a:endParaRPr lang="zh-CN" altLang="en-US" sz="1050" dirty="0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30BD5082-3758-4ACA-8B58-4EF9C1746BA1}"/>
              </a:ext>
            </a:extLst>
          </p:cNvPr>
          <p:cNvSpPr txBox="1"/>
          <p:nvPr/>
        </p:nvSpPr>
        <p:spPr>
          <a:xfrm>
            <a:off x="8352553" y="2844184"/>
            <a:ext cx="7938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Embedding</a:t>
            </a:r>
            <a:endParaRPr lang="zh-CN" altLang="en-US" sz="1050" dirty="0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2842278E-2B9A-4BA6-AE19-B46075CB1337}"/>
              </a:ext>
            </a:extLst>
          </p:cNvPr>
          <p:cNvSpPr/>
          <p:nvPr/>
        </p:nvSpPr>
        <p:spPr>
          <a:xfrm>
            <a:off x="6096000" y="5727343"/>
            <a:ext cx="1124540" cy="4496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3C71569A-2372-4378-AC50-F93DE969E1F7}"/>
              </a:ext>
            </a:extLst>
          </p:cNvPr>
          <p:cNvSpPr/>
          <p:nvPr/>
        </p:nvSpPr>
        <p:spPr>
          <a:xfrm>
            <a:off x="6096000" y="1831103"/>
            <a:ext cx="1934042" cy="6026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477BBF74-A0DE-4F6B-A138-96A4602FD963}"/>
              </a:ext>
            </a:extLst>
          </p:cNvPr>
          <p:cNvCxnSpPr/>
          <p:nvPr/>
        </p:nvCxnSpPr>
        <p:spPr>
          <a:xfrm flipH="1">
            <a:off x="6172619" y="2011531"/>
            <a:ext cx="252983" cy="0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1DC5C7CC-8CA3-429C-AE12-2F31AD3253F4}"/>
              </a:ext>
            </a:extLst>
          </p:cNvPr>
          <p:cNvCxnSpPr/>
          <p:nvPr/>
        </p:nvCxnSpPr>
        <p:spPr>
          <a:xfrm flipH="1" flipV="1">
            <a:off x="6172620" y="2232808"/>
            <a:ext cx="252982" cy="6204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>
            <a:extLst>
              <a:ext uri="{FF2B5EF4-FFF2-40B4-BE49-F238E27FC236}">
                <a16:creationId xmlns:a16="http://schemas.microsoft.com/office/drawing/2014/main" id="{6C699A21-D286-4595-BA98-137EA0DF0248}"/>
              </a:ext>
            </a:extLst>
          </p:cNvPr>
          <p:cNvSpPr txBox="1"/>
          <p:nvPr/>
        </p:nvSpPr>
        <p:spPr>
          <a:xfrm>
            <a:off x="6395935" y="1856714"/>
            <a:ext cx="1390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Training Stage Only</a:t>
            </a:r>
            <a:endParaRPr lang="zh-CN" altLang="en-US" sz="1200" dirty="0"/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11530C1F-C5A7-4594-B911-C7AD7385629D}"/>
              </a:ext>
            </a:extLst>
          </p:cNvPr>
          <p:cNvSpPr txBox="1"/>
          <p:nvPr/>
        </p:nvSpPr>
        <p:spPr>
          <a:xfrm>
            <a:off x="6395935" y="2090287"/>
            <a:ext cx="1575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Generation Stage Only</a:t>
            </a:r>
            <a:endParaRPr lang="zh-CN" altLang="en-US" sz="1200" dirty="0"/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EB5546C9-9845-4D7D-9811-70725EBDD1A0}"/>
              </a:ext>
            </a:extLst>
          </p:cNvPr>
          <p:cNvCxnSpPr>
            <a:stCxn id="51" idx="0"/>
          </p:cNvCxnSpPr>
          <p:nvPr/>
        </p:nvCxnSpPr>
        <p:spPr>
          <a:xfrm flipH="1" flipV="1">
            <a:off x="7343067" y="3735883"/>
            <a:ext cx="597087" cy="23110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37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7" grpId="0" animBg="1"/>
      <p:bldP spid="61" grpId="0" animBg="1"/>
      <p:bldP spid="63" grpId="0" animBg="1"/>
      <p:bldP spid="64" grpId="0" animBg="1"/>
      <p:bldP spid="72" grpId="0"/>
      <p:bldP spid="73" grpId="0"/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DB502-0B38-4B1D-A260-DCFF2FC3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4D0AD-787C-4520-A1DF-EFBC3901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  <a:p>
            <a:r>
              <a:rPr lang="en-US" altLang="zh-CN" dirty="0"/>
              <a:t>Related work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Proposed method</a:t>
            </a:r>
          </a:p>
          <a:p>
            <a:r>
              <a:rPr lang="en-US" altLang="zh-CN" dirty="0"/>
              <a:t>Experiments</a:t>
            </a:r>
          </a:p>
          <a:p>
            <a:r>
              <a:rPr lang="en-US" altLang="zh-CN" dirty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8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D3BE-59C0-44DF-9312-96AB0982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PROSODY CODE EXTRACTOR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29680-59A1-467B-9FD8-BA045D96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045201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</a:rPr>
              <a:t>FastSpeech1 is the backbone, combined with VAE.</a:t>
            </a:r>
          </a:p>
          <a:p>
            <a:r>
              <a:rPr lang="en-US" altLang="zh-CN" sz="2400" dirty="0"/>
              <a:t>The reference encoder takes the</a:t>
            </a:r>
            <a:r>
              <a:rPr lang="en-US" altLang="zh-CN" sz="2400" dirty="0">
                <a:solidFill>
                  <a:srgbClr val="0070C0"/>
                </a:solidFill>
              </a:rPr>
              <a:t> variation information (duration, energy, pitch contour) as the input</a:t>
            </a:r>
            <a:r>
              <a:rPr lang="en-US" altLang="zh-CN" sz="2400" dirty="0"/>
              <a:t> to predict the mean µ and variance σ.</a:t>
            </a:r>
          </a:p>
          <a:p>
            <a:r>
              <a:rPr lang="en-US" altLang="zh-CN" sz="2400" dirty="0"/>
              <a:t>The mean µ of the hidden representation is</a:t>
            </a:r>
            <a:r>
              <a:rPr lang="en-US" altLang="zh-CN" sz="2400" dirty="0">
                <a:solidFill>
                  <a:srgbClr val="333333"/>
                </a:solidFill>
                <a:effectLst/>
              </a:rPr>
              <a:t> regarded as </a:t>
            </a:r>
            <a:r>
              <a:rPr lang="en-US" altLang="zh-CN" sz="2400" dirty="0">
                <a:solidFill>
                  <a:srgbClr val="0070C0"/>
                </a:solidFill>
                <a:effectLst/>
              </a:rPr>
              <a:t>the prosody code</a:t>
            </a:r>
            <a:r>
              <a:rPr lang="en-US" altLang="zh-CN" sz="2400" dirty="0">
                <a:solidFill>
                  <a:srgbClr val="333333"/>
                </a:solidFill>
                <a:effectLst/>
              </a:rPr>
              <a:t>.</a:t>
            </a:r>
            <a:r>
              <a:rPr lang="en-US" altLang="zh-CN" sz="2400" dirty="0"/>
              <a:t> </a:t>
            </a:r>
          </a:p>
          <a:p>
            <a:r>
              <a:rPr lang="en-US" altLang="zh-CN" sz="2400" dirty="0"/>
              <a:t>The model is trained by The evidence lower bound (ELBO) loss:</a:t>
            </a:r>
          </a:p>
          <a:p>
            <a:pPr lvl="1"/>
            <a:endParaRPr lang="en-US" altLang="zh-CN" sz="2000" dirty="0"/>
          </a:p>
          <a:p>
            <a:endParaRPr lang="en-US" altLang="zh-CN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DD46F49-CE26-43E4-A961-AA0BC4DBED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88"/>
          <a:stretch/>
        </p:blipFill>
        <p:spPr>
          <a:xfrm>
            <a:off x="1076754" y="5632064"/>
            <a:ext cx="6045201" cy="35864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C0E4795-371A-4025-8B94-00607DDBCC97}"/>
              </a:ext>
            </a:extLst>
          </p:cNvPr>
          <p:cNvSpPr/>
          <p:nvPr/>
        </p:nvSpPr>
        <p:spPr>
          <a:xfrm>
            <a:off x="9067713" y="4822894"/>
            <a:ext cx="1018573" cy="3492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Encoder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1ADC498-A3F6-4BEF-99C2-0D0CA3288395}"/>
              </a:ext>
            </a:extLst>
          </p:cNvPr>
          <p:cNvSpPr/>
          <p:nvPr/>
        </p:nvSpPr>
        <p:spPr>
          <a:xfrm>
            <a:off x="10418222" y="3871616"/>
            <a:ext cx="1166383" cy="3721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Duration Predictor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EEFA220-549A-42B5-A649-4A909C1D87FF}"/>
              </a:ext>
            </a:extLst>
          </p:cNvPr>
          <p:cNvSpPr/>
          <p:nvPr/>
        </p:nvSpPr>
        <p:spPr>
          <a:xfrm>
            <a:off x="10421770" y="3465844"/>
            <a:ext cx="1162836" cy="2286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MSE Loss</a:t>
            </a:r>
            <a:endParaRPr lang="zh-CN" altLang="en-US" sz="105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D284987-B4E0-468B-A9E3-F695B5D1F1DE}"/>
              </a:ext>
            </a:extLst>
          </p:cNvPr>
          <p:cNvCxnSpPr>
            <a:endCxn id="7" idx="1"/>
          </p:cNvCxnSpPr>
          <p:nvPr/>
        </p:nvCxnSpPr>
        <p:spPr>
          <a:xfrm>
            <a:off x="9566139" y="4051397"/>
            <a:ext cx="852083" cy="630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1A00F35-3F65-47EF-96FE-2BB284EF68E3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10088716" y="3164691"/>
            <a:ext cx="329506" cy="41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6E5E34A-6197-42FB-BF95-29F6176FD323}"/>
              </a:ext>
            </a:extLst>
          </p:cNvPr>
          <p:cNvCxnSpPr>
            <a:stCxn id="7" idx="0"/>
            <a:endCxn id="8" idx="2"/>
          </p:cNvCxnSpPr>
          <p:nvPr/>
        </p:nvCxnSpPr>
        <p:spPr>
          <a:xfrm flipV="1">
            <a:off x="11001414" y="3694444"/>
            <a:ext cx="1774" cy="177172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7CDD115-3A94-4F17-BE7D-F917CCD8354B}"/>
              </a:ext>
            </a:extLst>
          </p:cNvPr>
          <p:cNvCxnSpPr>
            <a:cxnSpLocks/>
            <a:stCxn id="6" idx="0"/>
            <a:endCxn id="14" idx="2"/>
          </p:cNvCxnSpPr>
          <p:nvPr/>
        </p:nvCxnSpPr>
        <p:spPr>
          <a:xfrm flipV="1">
            <a:off x="9577000" y="3343496"/>
            <a:ext cx="2430" cy="14793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9EFDCFCD-A428-4468-99A9-4D15C65BC1A8}"/>
              </a:ext>
            </a:extLst>
          </p:cNvPr>
          <p:cNvCxnSpPr>
            <a:cxnSpLocks/>
            <a:stCxn id="14" idx="0"/>
            <a:endCxn id="15" idx="2"/>
          </p:cNvCxnSpPr>
          <p:nvPr/>
        </p:nvCxnSpPr>
        <p:spPr>
          <a:xfrm flipH="1" flipV="1">
            <a:off x="9576997" y="2701839"/>
            <a:ext cx="2433" cy="2924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86374132-8969-439D-BC32-0A328B0D1F14}"/>
              </a:ext>
            </a:extLst>
          </p:cNvPr>
          <p:cNvSpPr/>
          <p:nvPr/>
        </p:nvSpPr>
        <p:spPr>
          <a:xfrm>
            <a:off x="9070143" y="2994249"/>
            <a:ext cx="1018573" cy="3492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Length Regulator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54F3A66-9F00-4D70-AFA4-137B5F945837}"/>
              </a:ext>
            </a:extLst>
          </p:cNvPr>
          <p:cNvSpPr/>
          <p:nvPr/>
        </p:nvSpPr>
        <p:spPr>
          <a:xfrm>
            <a:off x="9067710" y="2348504"/>
            <a:ext cx="1018573" cy="35333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Mel</a:t>
            </a:r>
          </a:p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Decoder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8CCA5FD-814C-4C13-88C8-C1A2F25BC6F9}"/>
              </a:ext>
            </a:extLst>
          </p:cNvPr>
          <p:cNvSpPr/>
          <p:nvPr/>
        </p:nvSpPr>
        <p:spPr>
          <a:xfrm>
            <a:off x="9067709" y="1917098"/>
            <a:ext cx="1018573" cy="2286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MAE Loss</a:t>
            </a:r>
            <a:endParaRPr lang="zh-CN" altLang="en-US" sz="105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F418559-05D3-4487-932B-2B9CF4BA2DB8}"/>
              </a:ext>
            </a:extLst>
          </p:cNvPr>
          <p:cNvCxnSpPr>
            <a:cxnSpLocks/>
            <a:stCxn id="15" idx="0"/>
            <a:endCxn id="16" idx="2"/>
          </p:cNvCxnSpPr>
          <p:nvPr/>
        </p:nvCxnSpPr>
        <p:spPr>
          <a:xfrm flipH="1" flipV="1">
            <a:off x="9576996" y="2145698"/>
            <a:ext cx="1" cy="202806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FC149E28-7356-4B0D-8A9C-881DD5778E1D}"/>
              </a:ext>
            </a:extLst>
          </p:cNvPr>
          <p:cNvSpPr/>
          <p:nvPr/>
        </p:nvSpPr>
        <p:spPr>
          <a:xfrm>
            <a:off x="10418222" y="3050391"/>
            <a:ext cx="1169931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Duration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057784A1-3756-40C8-A389-4C6DD12CE71C}"/>
              </a:ext>
            </a:extLst>
          </p:cNvPr>
          <p:cNvCxnSpPr>
            <a:stCxn id="18" idx="2"/>
            <a:endCxn id="8" idx="0"/>
          </p:cNvCxnSpPr>
          <p:nvPr/>
        </p:nvCxnSpPr>
        <p:spPr>
          <a:xfrm>
            <a:off x="11003188" y="3278991"/>
            <a:ext cx="0" cy="186853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29EE137E-2639-4DFC-A46B-97DD0496C9F9}"/>
              </a:ext>
            </a:extLst>
          </p:cNvPr>
          <p:cNvCxnSpPr>
            <a:cxnSpLocks/>
            <a:stCxn id="43" idx="0"/>
            <a:endCxn id="6" idx="2"/>
          </p:cNvCxnSpPr>
          <p:nvPr/>
        </p:nvCxnSpPr>
        <p:spPr>
          <a:xfrm flipV="1">
            <a:off x="9576997" y="5172141"/>
            <a:ext cx="3" cy="1671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EA9EDEBF-1252-4FEE-9E4A-074CC4BDE8F4}"/>
              </a:ext>
            </a:extLst>
          </p:cNvPr>
          <p:cNvSpPr/>
          <p:nvPr/>
        </p:nvSpPr>
        <p:spPr>
          <a:xfrm>
            <a:off x="10416448" y="1819275"/>
            <a:ext cx="1169931" cy="4168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Mel-</a:t>
            </a:r>
            <a:r>
              <a:rPr lang="en-US" altLang="zh-CN" sz="1050" b="1" dirty="0" err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sepctrograms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29EA7F2-AC5C-4B7D-84FE-2E98DE37EAEA}"/>
              </a:ext>
            </a:extLst>
          </p:cNvPr>
          <p:cNvCxnSpPr>
            <a:stCxn id="21" idx="1"/>
            <a:endCxn id="16" idx="3"/>
          </p:cNvCxnSpPr>
          <p:nvPr/>
        </p:nvCxnSpPr>
        <p:spPr>
          <a:xfrm flipH="1">
            <a:off x="10086282" y="2027685"/>
            <a:ext cx="330166" cy="3713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B2B6F3F8-2EC9-4DB4-9389-8E5CB5845441}"/>
              </a:ext>
            </a:extLst>
          </p:cNvPr>
          <p:cNvSpPr txBox="1"/>
          <p:nvPr/>
        </p:nvSpPr>
        <p:spPr>
          <a:xfrm>
            <a:off x="9089246" y="3355741"/>
            <a:ext cx="8707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(Phone-level)</a:t>
            </a:r>
            <a:endParaRPr lang="zh-CN" altLang="en-US" sz="9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5F9F88A-697A-487E-AADA-3CEECD04E0F5}"/>
              </a:ext>
            </a:extLst>
          </p:cNvPr>
          <p:cNvSpPr txBox="1"/>
          <p:nvPr/>
        </p:nvSpPr>
        <p:spPr>
          <a:xfrm>
            <a:off x="9089246" y="2786448"/>
            <a:ext cx="8707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(Frame-level)</a:t>
            </a:r>
            <a:endParaRPr lang="zh-CN" altLang="en-US" sz="9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85C103C-50D4-43BA-A36A-738850891FFB}"/>
              </a:ext>
            </a:extLst>
          </p:cNvPr>
          <p:cNvSpPr/>
          <p:nvPr/>
        </p:nvSpPr>
        <p:spPr>
          <a:xfrm>
            <a:off x="7697129" y="4828530"/>
            <a:ext cx="1212623" cy="3492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Reference Encoder</a:t>
            </a:r>
            <a:endParaRPr lang="zh-CN" altLang="en-US" sz="105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F45A5105-8A3F-48C4-8E2C-1A0E19D1806F}"/>
              </a:ext>
            </a:extLst>
          </p:cNvPr>
          <p:cNvCxnSpPr>
            <a:cxnSpLocks/>
            <a:stCxn id="25" idx="0"/>
            <a:endCxn id="27" idx="2"/>
          </p:cNvCxnSpPr>
          <p:nvPr/>
        </p:nvCxnSpPr>
        <p:spPr>
          <a:xfrm flipH="1" flipV="1">
            <a:off x="8010123" y="4449198"/>
            <a:ext cx="293318" cy="3793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3C19447-BEB2-40F1-8DA7-A9AC06EE9E0A}"/>
                  </a:ext>
                </a:extLst>
              </p:cNvPr>
              <p:cNvSpPr/>
              <p:nvPr/>
            </p:nvSpPr>
            <p:spPr>
              <a:xfrm>
                <a:off x="7866477" y="4220598"/>
                <a:ext cx="287292" cy="2286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5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软雅黑" pitchFamily="34" charset="-122"/>
                        </a:rPr>
                        <m:t>  </m:t>
                      </m:r>
                      <m:r>
                        <a:rPr lang="zh-CN" altLang="en-US" sz="105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软雅黑" pitchFamily="34" charset="-122"/>
                        </a:rPr>
                        <m:t>𝝁</m:t>
                      </m:r>
                    </m:oMath>
                  </m:oMathPara>
                </a14:m>
                <a:endParaRPr lang="zh-CN" altLang="en-US" sz="105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3C19447-BEB2-40F1-8DA7-A9AC06EE9E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477" y="4220598"/>
                <a:ext cx="287292" cy="228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3928E79-4E4E-44E9-ABC8-F545AEBA934C}"/>
              </a:ext>
            </a:extLst>
          </p:cNvPr>
          <p:cNvCxnSpPr>
            <a:stCxn id="27" idx="0"/>
            <a:endCxn id="29" idx="2"/>
          </p:cNvCxnSpPr>
          <p:nvPr/>
        </p:nvCxnSpPr>
        <p:spPr>
          <a:xfrm flipV="1">
            <a:off x="8010123" y="3881120"/>
            <a:ext cx="287108" cy="33947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23D35B46-3718-430A-A939-862E7DBAA62E}"/>
              </a:ext>
            </a:extLst>
          </p:cNvPr>
          <p:cNvSpPr/>
          <p:nvPr/>
        </p:nvSpPr>
        <p:spPr>
          <a:xfrm>
            <a:off x="7871423" y="3652520"/>
            <a:ext cx="851616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z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63B693A-B142-4635-B2C9-89429B78F39D}"/>
              </a:ext>
            </a:extLst>
          </p:cNvPr>
          <p:cNvSpPr/>
          <p:nvPr/>
        </p:nvSpPr>
        <p:spPr>
          <a:xfrm>
            <a:off x="7873318" y="3007923"/>
            <a:ext cx="847825" cy="2286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KL Loss</a:t>
            </a:r>
            <a:endParaRPr lang="zh-CN" altLang="en-US" sz="105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FB68F51D-0ABC-4B6E-8072-A71708F6A994}"/>
              </a:ext>
            </a:extLst>
          </p:cNvPr>
          <p:cNvSpPr/>
          <p:nvPr/>
        </p:nvSpPr>
        <p:spPr>
          <a:xfrm>
            <a:off x="9294441" y="3616075"/>
            <a:ext cx="575564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cat</a:t>
            </a:r>
            <a:endParaRPr lang="zh-CN" altLang="en-US" sz="1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4F3EC38E-BFA1-4AF6-ABA7-4C04207DF50A}"/>
              </a:ext>
            </a:extLst>
          </p:cNvPr>
          <p:cNvCxnSpPr>
            <a:cxnSpLocks/>
            <a:stCxn id="25" idx="0"/>
            <a:endCxn id="34" idx="2"/>
          </p:cNvCxnSpPr>
          <p:nvPr/>
        </p:nvCxnSpPr>
        <p:spPr>
          <a:xfrm flipV="1">
            <a:off x="8303441" y="4449198"/>
            <a:ext cx="270238" cy="3793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4237FB0A-4205-449B-99D4-2783A87FA1EA}"/>
              </a:ext>
            </a:extLst>
          </p:cNvPr>
          <p:cNvCxnSpPr>
            <a:stCxn id="34" idx="0"/>
            <a:endCxn id="29" idx="2"/>
          </p:cNvCxnSpPr>
          <p:nvPr/>
        </p:nvCxnSpPr>
        <p:spPr>
          <a:xfrm flipH="1" flipV="1">
            <a:off x="8297231" y="3881120"/>
            <a:ext cx="276448" cy="33947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1A5C1D89-5ECB-4E2E-BB65-E2E23B304681}"/>
                  </a:ext>
                </a:extLst>
              </p:cNvPr>
              <p:cNvSpPr/>
              <p:nvPr/>
            </p:nvSpPr>
            <p:spPr>
              <a:xfrm>
                <a:off x="8430033" y="4220598"/>
                <a:ext cx="287292" cy="2286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05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软雅黑" pitchFamily="34" charset="-122"/>
                        </a:rPr>
                        <m:t>𝝈</m:t>
                      </m:r>
                    </m:oMath>
                  </m:oMathPara>
                </a14:m>
                <a:endParaRPr lang="zh-CN" altLang="en-US" sz="105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1A5C1D89-5ECB-4E2E-BB65-E2E23B3046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33" y="4220598"/>
                <a:ext cx="287292" cy="228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63FF71E1-2C3D-4C17-A75B-3C319DD50CD3}"/>
              </a:ext>
            </a:extLst>
          </p:cNvPr>
          <p:cNvCxnSpPr>
            <a:stCxn id="29" idx="3"/>
            <a:endCxn id="31" idx="2"/>
          </p:cNvCxnSpPr>
          <p:nvPr/>
        </p:nvCxnSpPr>
        <p:spPr>
          <a:xfrm flipV="1">
            <a:off x="8723039" y="3761183"/>
            <a:ext cx="571402" cy="56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104">
            <a:extLst>
              <a:ext uri="{FF2B5EF4-FFF2-40B4-BE49-F238E27FC236}">
                <a16:creationId xmlns:a16="http://schemas.microsoft.com/office/drawing/2014/main" id="{06321E09-D2A1-456E-AB67-894CC49BC686}"/>
              </a:ext>
            </a:extLst>
          </p:cNvPr>
          <p:cNvCxnSpPr>
            <a:cxnSpLocks/>
            <a:stCxn id="27" idx="1"/>
            <a:endCxn id="30" idx="2"/>
          </p:cNvCxnSpPr>
          <p:nvPr/>
        </p:nvCxnSpPr>
        <p:spPr>
          <a:xfrm rot="10800000" flipH="1">
            <a:off x="7866477" y="3236524"/>
            <a:ext cx="430754" cy="1098375"/>
          </a:xfrm>
          <a:prstGeom prst="bentConnector4">
            <a:avLst>
              <a:gd name="adj1" fmla="val -53070"/>
              <a:gd name="adj2" fmla="val 80558"/>
            </a:avLst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肘形连接符 177">
            <a:extLst>
              <a:ext uri="{FF2B5EF4-FFF2-40B4-BE49-F238E27FC236}">
                <a16:creationId xmlns:a16="http://schemas.microsoft.com/office/drawing/2014/main" id="{F2E61B49-8B07-4FA5-9A7C-9C47812EA8C5}"/>
              </a:ext>
            </a:extLst>
          </p:cNvPr>
          <p:cNvCxnSpPr>
            <a:cxnSpLocks/>
            <a:stCxn id="34" idx="3"/>
            <a:endCxn id="30" idx="2"/>
          </p:cNvCxnSpPr>
          <p:nvPr/>
        </p:nvCxnSpPr>
        <p:spPr>
          <a:xfrm flipH="1" flipV="1">
            <a:off x="8297231" y="3236523"/>
            <a:ext cx="420094" cy="1098375"/>
          </a:xfrm>
          <a:prstGeom prst="bentConnector4">
            <a:avLst>
              <a:gd name="adj1" fmla="val -54416"/>
              <a:gd name="adj2" fmla="val 80434"/>
            </a:avLst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BCE59020-3646-4F03-B955-1EC3ABD6439B}"/>
              </a:ext>
            </a:extLst>
          </p:cNvPr>
          <p:cNvSpPr/>
          <p:nvPr/>
        </p:nvSpPr>
        <p:spPr>
          <a:xfrm>
            <a:off x="7697129" y="5341706"/>
            <a:ext cx="1212623" cy="66806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Duration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Energy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Pitch Contour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04854B0-8724-44DF-B566-68BBBC5C6C00}"/>
              </a:ext>
            </a:extLst>
          </p:cNvPr>
          <p:cNvSpPr/>
          <p:nvPr/>
        </p:nvSpPr>
        <p:spPr>
          <a:xfrm>
            <a:off x="10425534" y="4407620"/>
            <a:ext cx="1122011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D/N tags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ADAF993F-2F61-4CBE-928A-A62175ABD83A}"/>
              </a:ext>
            </a:extLst>
          </p:cNvPr>
          <p:cNvSpPr/>
          <p:nvPr/>
        </p:nvSpPr>
        <p:spPr>
          <a:xfrm>
            <a:off x="9421030" y="4376813"/>
            <a:ext cx="290215" cy="29021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7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17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76B71B83-9F5E-414F-BFD7-99DAD0304BA4}"/>
              </a:ext>
            </a:extLst>
          </p:cNvPr>
          <p:cNvCxnSpPr>
            <a:stCxn id="39" idx="1"/>
            <a:endCxn id="40" idx="6"/>
          </p:cNvCxnSpPr>
          <p:nvPr/>
        </p:nvCxnSpPr>
        <p:spPr>
          <a:xfrm flipH="1">
            <a:off x="9711245" y="4521920"/>
            <a:ext cx="714289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317616C5-F9EB-4CE8-9B8B-144615C98917}"/>
              </a:ext>
            </a:extLst>
          </p:cNvPr>
          <p:cNvSpPr txBox="1"/>
          <p:nvPr/>
        </p:nvSpPr>
        <p:spPr>
          <a:xfrm>
            <a:off x="9684310" y="4305113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Embedding</a:t>
            </a:r>
            <a:endParaRPr lang="zh-CN" altLang="en-US" sz="9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80430387-D724-4319-B654-A09198E07723}"/>
              </a:ext>
            </a:extLst>
          </p:cNvPr>
          <p:cNvSpPr/>
          <p:nvPr/>
        </p:nvSpPr>
        <p:spPr>
          <a:xfrm>
            <a:off x="9067710" y="5339321"/>
            <a:ext cx="1018573" cy="3816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105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18CF5B9-2FE6-4B76-BE06-A9907C6C5C9F}"/>
              </a:ext>
            </a:extLst>
          </p:cNvPr>
          <p:cNvCxnSpPr>
            <a:cxnSpLocks/>
            <a:stCxn id="38" idx="0"/>
            <a:endCxn id="25" idx="2"/>
          </p:cNvCxnSpPr>
          <p:nvPr/>
        </p:nvCxnSpPr>
        <p:spPr>
          <a:xfrm flipV="1">
            <a:off x="8303441" y="5177778"/>
            <a:ext cx="0" cy="1639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8DBF32CF-9DBA-42CC-A7C5-8FF399F40FE6}"/>
              </a:ext>
            </a:extLst>
          </p:cNvPr>
          <p:cNvSpPr txBox="1"/>
          <p:nvPr/>
        </p:nvSpPr>
        <p:spPr>
          <a:xfrm>
            <a:off x="7697128" y="3940328"/>
            <a:ext cx="1255472" cy="230832"/>
          </a:xfrm>
          <a:prstGeom prst="rect">
            <a:avLst/>
          </a:prstGeom>
          <a:solidFill>
            <a:srgbClr val="F8F8F8">
              <a:alpha val="30980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zh-CN" sz="900" b="1" dirty="0"/>
              <a:t>Reparameterization</a:t>
            </a:r>
            <a:endParaRPr lang="zh-CN" altLang="en-US" sz="900" b="1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BCD1D98C-9472-43BB-B2C2-C6A3271BC3AA}"/>
              </a:ext>
            </a:extLst>
          </p:cNvPr>
          <p:cNvSpPr/>
          <p:nvPr/>
        </p:nvSpPr>
        <p:spPr>
          <a:xfrm>
            <a:off x="7871422" y="2544375"/>
            <a:ext cx="845391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5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42A5DDD7-6E3C-4D42-B772-E82A14D418B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192" b="7534"/>
          <a:stretch/>
        </p:blipFill>
        <p:spPr>
          <a:xfrm>
            <a:off x="8037743" y="2580064"/>
            <a:ext cx="512747" cy="162829"/>
          </a:xfrm>
          <a:prstGeom prst="rect">
            <a:avLst/>
          </a:prstGeom>
        </p:spPr>
      </p:pic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9ABBD9F-BECE-4906-AB4A-B94864366AE3}"/>
              </a:ext>
            </a:extLst>
          </p:cNvPr>
          <p:cNvCxnSpPr>
            <a:cxnSpLocks/>
            <a:stCxn id="46" idx="2"/>
            <a:endCxn id="30" idx="0"/>
          </p:cNvCxnSpPr>
          <p:nvPr/>
        </p:nvCxnSpPr>
        <p:spPr>
          <a:xfrm>
            <a:off x="8294118" y="2772975"/>
            <a:ext cx="3113" cy="234948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518E3211-F21F-401D-8850-3946C3604A9E}"/>
              </a:ext>
            </a:extLst>
          </p:cNvPr>
          <p:cNvSpPr/>
          <p:nvPr/>
        </p:nvSpPr>
        <p:spPr>
          <a:xfrm>
            <a:off x="6430876" y="4458619"/>
            <a:ext cx="10543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latin typeface="微软雅黑" pitchFamily="34" charset="-122"/>
                <a:ea typeface="微软雅黑" pitchFamily="34" charset="-122"/>
              </a:rPr>
              <a:t>Prosody Code</a:t>
            </a:r>
            <a:endParaRPr lang="zh-CN" altLang="en-US" sz="9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D7634F19-25DF-4893-8817-B1DECA300821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7485227" y="4449198"/>
            <a:ext cx="388091" cy="124837"/>
          </a:xfrm>
          <a:prstGeom prst="straightConnector1">
            <a:avLst/>
          </a:prstGeom>
          <a:ln w="6350">
            <a:prstDash val="sysDash"/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FC448486-795F-4772-B75D-2B19916809F2}"/>
              </a:ext>
            </a:extLst>
          </p:cNvPr>
          <p:cNvSpPr txBox="1"/>
          <p:nvPr/>
        </p:nvSpPr>
        <p:spPr>
          <a:xfrm>
            <a:off x="10413901" y="5811384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Training Stage</a:t>
            </a:r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788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3" grpId="0"/>
      <p:bldP spid="24" grpId="0"/>
      <p:bldP spid="25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8" grpId="0" animBg="1"/>
      <p:bldP spid="39" grpId="0" animBg="1"/>
      <p:bldP spid="40" grpId="0" animBg="1"/>
      <p:bldP spid="42" grpId="0"/>
      <p:bldP spid="43" grpId="0" animBg="1"/>
      <p:bldP spid="45" grpId="0" animBg="1"/>
      <p:bldP spid="46" grpId="0" animBg="1"/>
      <p:bldP spid="4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1451</Words>
  <Application>Microsoft Office PowerPoint</Application>
  <PresentationFormat>宽屏</PresentationFormat>
  <Paragraphs>320</Paragraphs>
  <Slides>22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NimbusRomNo9L-Regu</vt:lpstr>
      <vt:lpstr>NimbusRomNo9L-ReguItal</vt:lpstr>
      <vt:lpstr>等线</vt:lpstr>
      <vt:lpstr>等线 Light</vt:lpstr>
      <vt:lpstr>微软雅黑</vt:lpstr>
      <vt:lpstr>Arial</vt:lpstr>
      <vt:lpstr>Calibri</vt:lpstr>
      <vt:lpstr>Cambria Math</vt:lpstr>
      <vt:lpstr>Office 主题​​</vt:lpstr>
      <vt:lpstr>DISCOURSE-LEVEL PROSODY MODELING WITH A VARIATIONAL AUTOENCODER FOR NON-AUTOREGRESSIVE EXPRESSIVE  SPEECH SYNTHESIS</vt:lpstr>
      <vt:lpstr>Outline</vt:lpstr>
      <vt:lpstr>INTRODUCTION</vt:lpstr>
      <vt:lpstr>INTRODUCTION</vt:lpstr>
      <vt:lpstr>Outline</vt:lpstr>
      <vt:lpstr>RELATED WORK</vt:lpstr>
      <vt:lpstr>RELATED WORK</vt:lpstr>
      <vt:lpstr>Outline</vt:lpstr>
      <vt:lpstr>PROSODY CODE EXTRACTOR</vt:lpstr>
      <vt:lpstr>PROSODY CODE PREDICTOR</vt:lpstr>
      <vt:lpstr>GENERATION</vt:lpstr>
      <vt:lpstr>Outline</vt:lpstr>
      <vt:lpstr>EXPERIMENTAL SETUP</vt:lpstr>
      <vt:lpstr>EXPERIMENTAL SETUP</vt:lpstr>
      <vt:lpstr>EXPERIMENTAL SETUP</vt:lpstr>
      <vt:lpstr>OBJECTIVE EVALUATION</vt:lpstr>
      <vt:lpstr>OBJECTIVE EVALUATION</vt:lpstr>
      <vt:lpstr>SUBJECTIVE EVALUATION</vt:lpstr>
      <vt:lpstr>Outline</vt:lpstr>
      <vt:lpstr>CONCLUSION</vt:lpstr>
      <vt:lpstr>PowerPoint 演示文稿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DISCOURSE-LEVEL PROSODY MODELING WITH A VARIATIONAL AUTOENCODER FOR NON-AUTOREGRESSIVE EXPRESSIVE SPEECH SYNTHESIS</dc:title>
  <dc:creator>USTChorus</dc:creator>
  <cp:lastModifiedBy>吴 宁谦</cp:lastModifiedBy>
  <cp:revision>14</cp:revision>
  <dcterms:created xsi:type="dcterms:W3CDTF">2022-04-17T06:07:22Z</dcterms:created>
  <dcterms:modified xsi:type="dcterms:W3CDTF">2022-04-20T09:54:13Z</dcterms:modified>
</cp:coreProperties>
</file>