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79" r:id="rId2"/>
    <p:sldId id="257" r:id="rId3"/>
    <p:sldId id="258" r:id="rId4"/>
    <p:sldId id="261" r:id="rId5"/>
    <p:sldId id="280" r:id="rId6"/>
    <p:sldId id="259" r:id="rId7"/>
    <p:sldId id="263" r:id="rId8"/>
    <p:sldId id="281" r:id="rId9"/>
    <p:sldId id="268" r:id="rId10"/>
    <p:sldId id="269" r:id="rId11"/>
    <p:sldId id="270" r:id="rId12"/>
    <p:sldId id="282" r:id="rId13"/>
    <p:sldId id="271" r:id="rId14"/>
    <p:sldId id="284" r:id="rId15"/>
    <p:sldId id="273" r:id="rId16"/>
    <p:sldId id="274" r:id="rId17"/>
    <p:sldId id="285" r:id="rId18"/>
    <p:sldId id="286" r:id="rId19"/>
    <p:sldId id="283" r:id="rId20"/>
    <p:sldId id="278" r:id="rId21"/>
    <p:sldId id="296" r:id="rId22"/>
    <p:sldId id="293" r:id="rId2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7" d="100"/>
          <a:sy n="37" d="100"/>
        </p:scale>
        <p:origin x="52" y="14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3D2CA5-640F-424F-A4B9-D61B4D0ADC0B}" type="datetimeFigureOut">
              <a:rPr lang="zh-CN" altLang="en-US" smtClean="0"/>
              <a:t>2022/4/20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F42C8-C74E-44F0-97AD-CC057F827A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5140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2DB34C-822A-459C-B41E-FB50F9002762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88652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8F42C8-C74E-44F0-97AD-CC057F827A51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559505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2DB34C-822A-459C-B41E-FB50F9002762}" type="slidenum">
              <a:rPr lang="zh-CN" altLang="en-US" smtClean="0"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753935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2DB34C-822A-459C-B41E-FB50F9002762}" type="slidenum">
              <a:rPr lang="zh-CN" altLang="en-US" smtClean="0"/>
              <a:t>22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1873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94EF5B5-DAA5-4F1E-80E8-A5B1EB6666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AE82007-2877-43C1-A8F3-8CFA42200D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F57C2B8-EA56-4E78-B5F5-1BD98C04D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A04D0-E6F3-44EF-808C-30E2B249B793}" type="datetimeFigureOut">
              <a:rPr lang="zh-CN" altLang="en-US" smtClean="0"/>
              <a:t>2022/4/20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5ACA4F9-D033-4C44-92FE-1BC0DB89E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39BD575-CCE8-4EE5-881E-A16247737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C00AA-3440-449F-AF32-8247443A6F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2469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7D44F0F-E9CB-41FF-92E5-6671DCD2E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6A8499FD-46CF-4CD0-8EDC-3232640984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BF020C3-353B-4A77-A4D0-2D613E199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A04D0-E6F3-44EF-808C-30E2B249B793}" type="datetimeFigureOut">
              <a:rPr lang="zh-CN" altLang="en-US" smtClean="0"/>
              <a:t>2022/4/20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BD080D6-8DBF-4E22-A8B4-CD37C2491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592D0BC-917D-41E0-929B-FC1FC27CA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C00AA-3440-449F-AF32-8247443A6F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3134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36322B62-589B-46DB-AB63-596C103860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95C6463-BA60-4EA4-A230-FCC95F91AE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EBAA4D9-63B8-4AEC-867B-31A725063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A04D0-E6F3-44EF-808C-30E2B249B793}" type="datetimeFigureOut">
              <a:rPr lang="zh-CN" altLang="en-US" smtClean="0"/>
              <a:t>2022/4/20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8557A1A-E89B-4D20-8BC9-7FC6B5F3A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68024C7-1694-44D9-9CAA-DD4114F7D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C00AA-3440-449F-AF32-8247443A6F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5519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D5640C2-BD4E-4539-BD76-B21A605EB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BE914D8-1262-4B39-A7FE-597A85BBAC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507239F-BDEC-4FCB-9716-8E3BE6357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A04D0-E6F3-44EF-808C-30E2B249B793}" type="datetimeFigureOut">
              <a:rPr lang="zh-CN" altLang="en-US" smtClean="0"/>
              <a:t>2022/4/20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F6B3A7B-14A6-404E-96AE-51F262D03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D646FF2-59F3-4663-ACB8-6B890EA4E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C00AA-3440-449F-AF32-8247443A6F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2453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D501D33-ED2A-474A-A93B-2F15F2818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9C709E6-95A6-4E38-9581-231625DEFF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84E227F-9F2D-4373-A6ED-4D2D93864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A04D0-E6F3-44EF-808C-30E2B249B793}" type="datetimeFigureOut">
              <a:rPr lang="zh-CN" altLang="en-US" smtClean="0"/>
              <a:t>2022/4/20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367EFE4-1AD0-4DE7-8B93-87E27EC66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00A2F05-0A2E-4E1D-A08F-94F73A98F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C00AA-3440-449F-AF32-8247443A6F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42043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3B13932-9181-460C-A9FE-32FF64DE5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148FEE-FF19-4EE2-88EA-0B18FA419F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68E7505-0603-4447-B06F-D342B7E245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56BD0F0-E927-492B-A789-92DF7CEE5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A04D0-E6F3-44EF-808C-30E2B249B793}" type="datetimeFigureOut">
              <a:rPr lang="zh-CN" altLang="en-US" smtClean="0"/>
              <a:t>2022/4/20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F81A496-2C75-4865-8E2A-68286E0D9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24D361D-6CE9-4191-9A5D-794726D07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C00AA-3440-449F-AF32-8247443A6F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3410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25C91F6-4FB7-4874-97F7-2063A0146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291D83D-7D35-429C-A494-B4EA8FB55F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7EF3FF4-6831-4DCA-8385-91985D4ADD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F4AD7A3D-F9A7-4C77-A4D4-6D244653F6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EB6173EB-705D-4F04-9ACB-1E0C03D49D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DB2233FC-A055-435F-B5F4-E012C270B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A04D0-E6F3-44EF-808C-30E2B249B793}" type="datetimeFigureOut">
              <a:rPr lang="zh-CN" altLang="en-US" smtClean="0"/>
              <a:t>2022/4/20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C2A6B2C3-8B12-4CF2-9E0B-0A5F962CE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07EB4D10-D539-4435-97C3-C4FE2CFAA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C00AA-3440-449F-AF32-8247443A6F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118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F4BF1C0-512E-482E-A8CD-C5A3DA2CD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3B5D8A92-D4A9-4F97-B3B1-F17299758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A04D0-E6F3-44EF-808C-30E2B249B793}" type="datetimeFigureOut">
              <a:rPr lang="zh-CN" altLang="en-US" smtClean="0"/>
              <a:t>2022/4/20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DCE60AF-24DF-4174-8441-C7B0C682A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3A36A07C-8456-471A-AC26-10B6C4F51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C00AA-3440-449F-AF32-8247443A6F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8070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D20B1219-DDFF-4490-9D56-D356A35D2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A04D0-E6F3-44EF-808C-30E2B249B793}" type="datetimeFigureOut">
              <a:rPr lang="zh-CN" altLang="en-US" smtClean="0"/>
              <a:t>2022/4/20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E06421-BA47-4E9F-8F9E-6D92AB208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C6890313-1A42-490D-AA4B-BC394469E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C00AA-3440-449F-AF32-8247443A6F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7576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AD68516-95D9-4772-BAA4-0DEBBB02C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DAAD68C-047D-499A-97DF-F79AFAC191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BC62EF0-B199-401F-A79C-0D243B965A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E1EF3AD-ADD3-4DA1-A391-16B3567CE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A04D0-E6F3-44EF-808C-30E2B249B793}" type="datetimeFigureOut">
              <a:rPr lang="zh-CN" altLang="en-US" smtClean="0"/>
              <a:t>2022/4/20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D300AE5-DB23-4787-9BB7-FAB1B3D4B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7CA20A5-43AE-449D-9E7B-4C5D4309A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C00AA-3440-449F-AF32-8247443A6F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3236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CD968E3-9AA2-4EE9-92B3-5501AAEEF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D8D3C20A-1A0B-4C3E-A0CE-19F1473F33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13441D6-9636-44A9-A8FD-ED88179C67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6F05368-42FC-459B-89ED-E0433BE7A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A04D0-E6F3-44EF-808C-30E2B249B793}" type="datetimeFigureOut">
              <a:rPr lang="zh-CN" altLang="en-US" smtClean="0"/>
              <a:t>2022/4/20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2968923-14F3-4C85-BA0C-C7E1F26D6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0A940A1-6971-402D-8132-CE1B2F0E5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C00AA-3440-449F-AF32-8247443A6F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2294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1C22CC74-8712-44DF-8035-40D0AFFCB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B923836-5F24-4593-AC56-52DCF4DE55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D524DF4-3693-4227-A9B4-7543114634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A04D0-E6F3-44EF-808C-30E2B249B793}" type="datetimeFigureOut">
              <a:rPr lang="zh-CN" altLang="en-US" smtClean="0"/>
              <a:t>2022/4/20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C587CA9-6426-4785-90BB-1439DD6E33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E9BB5F7-929B-4DAF-9EEF-F3E484D49A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BC00AA-3440-449F-AF32-8247443A6F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0613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90832" y="808212"/>
            <a:ext cx="10610335" cy="2387600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+mn-lt"/>
              </a:rPr>
              <a:t>DISCOURSE-LEVEL PROSODY MODELING WITH A VARIATIONAL AUTOENCODER FOR</a:t>
            </a:r>
            <a:br>
              <a:rPr lang="en-US" sz="4000" b="1" dirty="0">
                <a:latin typeface="+mn-lt"/>
              </a:rPr>
            </a:br>
            <a:r>
              <a:rPr lang="en-US" sz="4000" b="1" dirty="0">
                <a:latin typeface="+mn-lt"/>
              </a:rPr>
              <a:t>NON-AUTOREGRESSIVE EXPRESSIVE </a:t>
            </a:r>
            <a:br>
              <a:rPr lang="en-US" sz="4000" b="1" dirty="0">
                <a:latin typeface="+mn-lt"/>
              </a:rPr>
            </a:br>
            <a:r>
              <a:rPr lang="en-US" sz="4000" b="1" dirty="0">
                <a:latin typeface="+mn-lt"/>
              </a:rPr>
              <a:t>SPEECH SYNTHESIS</a:t>
            </a:r>
            <a:endParaRPr lang="en-GB" sz="4000" b="1" dirty="0">
              <a:latin typeface="+mn-lt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09600" y="3428999"/>
            <a:ext cx="10972800" cy="2387599"/>
          </a:xfrm>
        </p:spPr>
        <p:txBody>
          <a:bodyPr>
            <a:normAutofit lnSpcReduction="10000"/>
          </a:bodyPr>
          <a:lstStyle/>
          <a:p>
            <a:r>
              <a:rPr lang="it-IT" dirty="0"/>
              <a:t>Ning-Qian Wu, Zhao-Ci Liu, Zhen-Hua Ling</a:t>
            </a:r>
          </a:p>
          <a:p>
            <a:r>
              <a:rPr lang="en-US" dirty="0"/>
              <a:t>National Engineering Laboratory for Speech and Language Information Processing </a:t>
            </a:r>
          </a:p>
          <a:p>
            <a:r>
              <a:rPr lang="en-US" dirty="0"/>
              <a:t>University of Science and Technology of China, Hefei, P.R.China</a:t>
            </a:r>
            <a:endParaRPr lang="en-GB" dirty="0"/>
          </a:p>
          <a:p>
            <a:endParaRPr lang="en-US" altLang="zh-CN" sz="1800" dirty="0"/>
          </a:p>
          <a:p>
            <a:r>
              <a:rPr lang="en-US" altLang="zh-CN" sz="1800" dirty="0"/>
              <a:t>Presented by </a:t>
            </a:r>
            <a:r>
              <a:rPr lang="en-US" sz="1800" dirty="0"/>
              <a:t>Ning-Qian Wu</a:t>
            </a:r>
          </a:p>
          <a:p>
            <a:r>
              <a:rPr lang="en-US" altLang="zh-CN" sz="1800" dirty="0"/>
              <a:t>May 7-13, 2022</a:t>
            </a:r>
            <a:r>
              <a:rPr lang="en-US" sz="1800" dirty="0"/>
              <a:t> @ ICASSP 2022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2891" y="5133188"/>
            <a:ext cx="1639358" cy="1639358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842"/>
          <a:stretch/>
        </p:blipFill>
        <p:spPr>
          <a:xfrm>
            <a:off x="8543299" y="5133188"/>
            <a:ext cx="1693628" cy="1724812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D479132E-16B9-4B57-9CA4-7536ADD8CC7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" y="5447960"/>
            <a:ext cx="3135103" cy="1083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9304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177D3BE-59C0-44DF-9312-96AB0982E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PROSODY CODE PREDICTOR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9E29680-59A1-467B-9FD8-BA045D96C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6946901" cy="4351338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dirty="0"/>
              <a:t>The model is composed of </a:t>
            </a:r>
            <a:r>
              <a:rPr lang="en-US" altLang="zh-CN" dirty="0">
                <a:solidFill>
                  <a:srgbClr val="0070C0"/>
                </a:solidFill>
              </a:rPr>
              <a:t>an encoder and a decoder.</a:t>
            </a:r>
          </a:p>
          <a:p>
            <a:r>
              <a:rPr lang="en-US" altLang="zh-CN" dirty="0"/>
              <a:t>The model input:</a:t>
            </a:r>
          </a:p>
          <a:p>
            <a:pPr lvl="1"/>
            <a:r>
              <a:rPr lang="en-US" altLang="zh-CN" dirty="0"/>
              <a:t>Text features</a:t>
            </a:r>
            <a:endParaRPr lang="en-US" altLang="zh-CN" dirty="0">
              <a:solidFill>
                <a:srgbClr val="0070C0"/>
              </a:solidFill>
            </a:endParaRPr>
          </a:p>
          <a:p>
            <a:pPr lvl="1"/>
            <a:r>
              <a:rPr lang="en-US" altLang="zh-CN" dirty="0">
                <a:solidFill>
                  <a:srgbClr val="0070C0"/>
                </a:solidFill>
              </a:rPr>
              <a:t>BERT embeddings </a:t>
            </a:r>
            <a:r>
              <a:rPr lang="en-US" altLang="zh-CN" dirty="0"/>
              <a:t>(extracted by the open-source Chinese BERT pre-training model)</a:t>
            </a:r>
          </a:p>
          <a:p>
            <a:pPr lvl="1"/>
            <a:r>
              <a:rPr lang="en-US" altLang="zh-CN" dirty="0">
                <a:solidFill>
                  <a:srgbClr val="0070C0"/>
                </a:solidFill>
              </a:rPr>
              <a:t>Context information </a:t>
            </a:r>
            <a:r>
              <a:rPr lang="en-US" altLang="zh-CN" dirty="0"/>
              <a:t>(simply con-catenating the features extracted from 2K+1 near sentences)</a:t>
            </a:r>
          </a:p>
          <a:p>
            <a:pPr lvl="1"/>
            <a:r>
              <a:rPr lang="en-US" altLang="zh-CN" dirty="0"/>
              <a:t>One-dimensional sentence ID</a:t>
            </a:r>
          </a:p>
          <a:p>
            <a:r>
              <a:rPr lang="en-US" altLang="zh-CN" dirty="0"/>
              <a:t>The model is trained </a:t>
            </a:r>
            <a:r>
              <a:rPr lang="en-US" altLang="zh-CN" dirty="0">
                <a:solidFill>
                  <a:srgbClr val="0070C0"/>
                </a:solidFill>
              </a:rPr>
              <a:t>to predict the prosody codes of all the 2K+1 sentences simultaneous </a:t>
            </a:r>
            <a:r>
              <a:rPr lang="en-US" altLang="zh-CN" dirty="0"/>
              <a:t>with an MSE Loss.</a:t>
            </a:r>
          </a:p>
          <a:p>
            <a:endParaRPr lang="en-US" altLang="zh-CN" dirty="0"/>
          </a:p>
        </p:txBody>
      </p:sp>
      <p:cxnSp>
        <p:nvCxnSpPr>
          <p:cNvPr id="4" name="直接箭头连接符 3">
            <a:extLst>
              <a:ext uri="{FF2B5EF4-FFF2-40B4-BE49-F238E27FC236}">
                <a16:creationId xmlns:a16="http://schemas.microsoft.com/office/drawing/2014/main" id="{C931052C-5823-4811-8533-DE4DADFCAF72}"/>
              </a:ext>
            </a:extLst>
          </p:cNvPr>
          <p:cNvCxnSpPr>
            <a:endCxn id="5" idx="2"/>
          </p:cNvCxnSpPr>
          <p:nvPr/>
        </p:nvCxnSpPr>
        <p:spPr>
          <a:xfrm flipH="1" flipV="1">
            <a:off x="9774299" y="4444844"/>
            <a:ext cx="4296" cy="231192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矩形 4">
            <a:extLst>
              <a:ext uri="{FF2B5EF4-FFF2-40B4-BE49-F238E27FC236}">
                <a16:creationId xmlns:a16="http://schemas.microsoft.com/office/drawing/2014/main" id="{2F302742-71BA-448B-A884-726582E13781}"/>
              </a:ext>
            </a:extLst>
          </p:cNvPr>
          <p:cNvSpPr/>
          <p:nvPr/>
        </p:nvSpPr>
        <p:spPr>
          <a:xfrm>
            <a:off x="9006558" y="4216244"/>
            <a:ext cx="1535482" cy="2286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05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Predictor Encoder</a:t>
            </a:r>
            <a:endParaRPr lang="zh-CN" altLang="en-US" sz="1050" b="1" dirty="0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A06DB8CD-0A56-4C3A-905A-87D6F944BB8B}"/>
              </a:ext>
            </a:extLst>
          </p:cNvPr>
          <p:cNvSpPr/>
          <p:nvPr/>
        </p:nvSpPr>
        <p:spPr>
          <a:xfrm>
            <a:off x="9006557" y="3418636"/>
            <a:ext cx="1535483" cy="2286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05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Predictor Decoder</a:t>
            </a:r>
            <a:endParaRPr lang="zh-CN" altLang="en-US" sz="1050" b="1" dirty="0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A0F3144-3C34-4B6A-9504-3341853EAD52}"/>
              </a:ext>
            </a:extLst>
          </p:cNvPr>
          <p:cNvCxnSpPr>
            <a:stCxn id="5" idx="0"/>
            <a:endCxn id="6" idx="2"/>
          </p:cNvCxnSpPr>
          <p:nvPr/>
        </p:nvCxnSpPr>
        <p:spPr>
          <a:xfrm flipV="1">
            <a:off x="9774299" y="3647236"/>
            <a:ext cx="0" cy="569008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 7">
            <a:extLst>
              <a:ext uri="{FF2B5EF4-FFF2-40B4-BE49-F238E27FC236}">
                <a16:creationId xmlns:a16="http://schemas.microsoft.com/office/drawing/2014/main" id="{C0235F3F-3B83-447D-8BF8-D2C231BDDF91}"/>
              </a:ext>
            </a:extLst>
          </p:cNvPr>
          <p:cNvSpPr/>
          <p:nvPr/>
        </p:nvSpPr>
        <p:spPr>
          <a:xfrm>
            <a:off x="9148785" y="2579036"/>
            <a:ext cx="1245235" cy="2286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05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Prosody Codes</a:t>
            </a:r>
            <a:endParaRPr lang="zh-CN" altLang="en-US" sz="105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F2B85729-8A30-48DD-B995-22862A5CAA84}"/>
              </a:ext>
            </a:extLst>
          </p:cNvPr>
          <p:cNvSpPr/>
          <p:nvPr/>
        </p:nvSpPr>
        <p:spPr>
          <a:xfrm>
            <a:off x="9148785" y="2996836"/>
            <a:ext cx="1245235" cy="228600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050" b="1" dirty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MSE Loss</a:t>
            </a:r>
            <a:endParaRPr lang="zh-CN" altLang="en-US" sz="1050" b="1" dirty="0">
              <a:solidFill>
                <a:srgbClr val="C0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0" name="直接箭头连接符 9">
            <a:extLst>
              <a:ext uri="{FF2B5EF4-FFF2-40B4-BE49-F238E27FC236}">
                <a16:creationId xmlns:a16="http://schemas.microsoft.com/office/drawing/2014/main" id="{602B07FE-FC44-4C14-8DFA-23DA350F7A63}"/>
              </a:ext>
            </a:extLst>
          </p:cNvPr>
          <p:cNvCxnSpPr>
            <a:cxnSpLocks/>
            <a:stCxn id="6" idx="0"/>
            <a:endCxn id="9" idx="2"/>
          </p:cNvCxnSpPr>
          <p:nvPr/>
        </p:nvCxnSpPr>
        <p:spPr>
          <a:xfrm flipH="1" flipV="1">
            <a:off x="9771403" y="3225436"/>
            <a:ext cx="2896" cy="193200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矩形 10">
            <a:extLst>
              <a:ext uri="{FF2B5EF4-FFF2-40B4-BE49-F238E27FC236}">
                <a16:creationId xmlns:a16="http://schemas.microsoft.com/office/drawing/2014/main" id="{BDB540FA-4B47-4A3C-9D5B-B8CC1BA62A98}"/>
              </a:ext>
            </a:extLst>
          </p:cNvPr>
          <p:cNvSpPr/>
          <p:nvPr/>
        </p:nvSpPr>
        <p:spPr>
          <a:xfrm>
            <a:off x="10613914" y="3840939"/>
            <a:ext cx="1003855" cy="2286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05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D/N tags</a:t>
            </a:r>
            <a:endParaRPr lang="zh-CN" altLang="en-US" sz="105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2" name="椭圆 11">
            <a:extLst>
              <a:ext uri="{FF2B5EF4-FFF2-40B4-BE49-F238E27FC236}">
                <a16:creationId xmlns:a16="http://schemas.microsoft.com/office/drawing/2014/main" id="{53078D75-6964-4C66-8CB1-D421F7769E80}"/>
              </a:ext>
            </a:extLst>
          </p:cNvPr>
          <p:cNvSpPr/>
          <p:nvPr/>
        </p:nvSpPr>
        <p:spPr>
          <a:xfrm>
            <a:off x="9629190" y="3806857"/>
            <a:ext cx="290215" cy="290215"/>
          </a:xfrm>
          <a:prstGeom prst="ellipse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+</a:t>
            </a:r>
            <a:endParaRPr lang="zh-CN" altLang="en-US" sz="1700" b="1" dirty="0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3" name="直接箭头连接符 12">
            <a:extLst>
              <a:ext uri="{FF2B5EF4-FFF2-40B4-BE49-F238E27FC236}">
                <a16:creationId xmlns:a16="http://schemas.microsoft.com/office/drawing/2014/main" id="{B946F07D-DA47-4BEF-ABF5-E72C032C94DD}"/>
              </a:ext>
            </a:extLst>
          </p:cNvPr>
          <p:cNvCxnSpPr>
            <a:stCxn id="11" idx="1"/>
            <a:endCxn id="12" idx="6"/>
          </p:cNvCxnSpPr>
          <p:nvPr/>
        </p:nvCxnSpPr>
        <p:spPr>
          <a:xfrm flipH="1" flipV="1">
            <a:off x="9919405" y="3951965"/>
            <a:ext cx="694509" cy="3274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矩形 13">
            <a:extLst>
              <a:ext uri="{FF2B5EF4-FFF2-40B4-BE49-F238E27FC236}">
                <a16:creationId xmlns:a16="http://schemas.microsoft.com/office/drawing/2014/main" id="{9D66AB1B-49DB-4A6F-A6FF-CF906F676F39}"/>
              </a:ext>
            </a:extLst>
          </p:cNvPr>
          <p:cNvSpPr/>
          <p:nvPr/>
        </p:nvSpPr>
        <p:spPr>
          <a:xfrm>
            <a:off x="9042458" y="1838247"/>
            <a:ext cx="1453666" cy="553374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05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Reference Encoder </a:t>
            </a:r>
          </a:p>
          <a:p>
            <a:pPr algn="ctr"/>
            <a:r>
              <a:rPr lang="en-US" altLang="zh-CN" sz="105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(Pre-trained, fixed)</a:t>
            </a:r>
            <a:endParaRPr lang="zh-CN" altLang="en-US" sz="1050" b="1" dirty="0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D793CFD0-54E8-46F0-AFA8-ED9F8D240547}"/>
              </a:ext>
            </a:extLst>
          </p:cNvPr>
          <p:cNvSpPr/>
          <p:nvPr/>
        </p:nvSpPr>
        <p:spPr>
          <a:xfrm>
            <a:off x="9174013" y="901190"/>
            <a:ext cx="1182885" cy="73609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05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Duration</a:t>
            </a:r>
          </a:p>
          <a:p>
            <a:pPr algn="ctr"/>
            <a:r>
              <a:rPr lang="en-US" altLang="zh-CN" sz="105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Energy</a:t>
            </a:r>
            <a:endParaRPr lang="zh-CN" altLang="en-US" sz="105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  <a:p>
            <a:pPr algn="ctr"/>
            <a:r>
              <a:rPr lang="en-US" altLang="zh-CN" sz="105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Pitch Contour</a:t>
            </a:r>
          </a:p>
        </p:txBody>
      </p:sp>
      <p:cxnSp>
        <p:nvCxnSpPr>
          <p:cNvPr id="18" name="直接箭头连接符 17">
            <a:extLst>
              <a:ext uri="{FF2B5EF4-FFF2-40B4-BE49-F238E27FC236}">
                <a16:creationId xmlns:a16="http://schemas.microsoft.com/office/drawing/2014/main" id="{79B04A98-4CF2-4491-9353-5DCAB5ECCC81}"/>
              </a:ext>
            </a:extLst>
          </p:cNvPr>
          <p:cNvCxnSpPr>
            <a:cxnSpLocks/>
            <a:stCxn id="14" idx="2"/>
            <a:endCxn id="8" idx="0"/>
          </p:cNvCxnSpPr>
          <p:nvPr/>
        </p:nvCxnSpPr>
        <p:spPr>
          <a:xfrm>
            <a:off x="9769291" y="2391621"/>
            <a:ext cx="2112" cy="187415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>
            <a:extLst>
              <a:ext uri="{FF2B5EF4-FFF2-40B4-BE49-F238E27FC236}">
                <a16:creationId xmlns:a16="http://schemas.microsoft.com/office/drawing/2014/main" id="{3C189929-073A-4905-B8FB-079816F09B80}"/>
              </a:ext>
            </a:extLst>
          </p:cNvPr>
          <p:cNvCxnSpPr>
            <a:cxnSpLocks/>
            <a:stCxn id="8" idx="2"/>
            <a:endCxn id="9" idx="0"/>
          </p:cNvCxnSpPr>
          <p:nvPr/>
        </p:nvCxnSpPr>
        <p:spPr>
          <a:xfrm>
            <a:off x="9771403" y="2807636"/>
            <a:ext cx="0" cy="189200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>
            <a:extLst>
              <a:ext uri="{FF2B5EF4-FFF2-40B4-BE49-F238E27FC236}">
                <a16:creationId xmlns:a16="http://schemas.microsoft.com/office/drawing/2014/main" id="{967F843F-1BFF-4D29-BD12-11A34BCC0EE5}"/>
              </a:ext>
            </a:extLst>
          </p:cNvPr>
          <p:cNvSpPr txBox="1"/>
          <p:nvPr/>
        </p:nvSpPr>
        <p:spPr>
          <a:xfrm>
            <a:off x="9864147" y="3725523"/>
            <a:ext cx="76815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900" dirty="0"/>
              <a:t>Embedding</a:t>
            </a:r>
            <a:endParaRPr lang="zh-CN" altLang="en-US" sz="900" dirty="0"/>
          </a:p>
        </p:txBody>
      </p:sp>
      <p:sp>
        <p:nvSpPr>
          <p:cNvPr id="21" name="椭圆 20">
            <a:extLst>
              <a:ext uri="{FF2B5EF4-FFF2-40B4-BE49-F238E27FC236}">
                <a16:creationId xmlns:a16="http://schemas.microsoft.com/office/drawing/2014/main" id="{46EA72D6-3268-4AAB-AD65-1EFEE13E5A7F}"/>
              </a:ext>
            </a:extLst>
          </p:cNvPr>
          <p:cNvSpPr/>
          <p:nvPr/>
        </p:nvSpPr>
        <p:spPr>
          <a:xfrm>
            <a:off x="9490811" y="4613436"/>
            <a:ext cx="575564" cy="290215"/>
          </a:xfrm>
          <a:prstGeom prst="ellipse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00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cat</a:t>
            </a:r>
            <a:endParaRPr lang="zh-CN" altLang="en-US" sz="1000" b="1" dirty="0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2AC7A54F-9CF6-4EEE-80AC-35E3AA672A9A}"/>
              </a:ext>
            </a:extLst>
          </p:cNvPr>
          <p:cNvSpPr/>
          <p:nvPr/>
        </p:nvSpPr>
        <p:spPr>
          <a:xfrm>
            <a:off x="9276665" y="5137124"/>
            <a:ext cx="1034660" cy="33289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05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BERT</a:t>
            </a:r>
          </a:p>
          <a:p>
            <a:pPr algn="ctr"/>
            <a:r>
              <a:rPr lang="en-US" altLang="zh-CN" sz="1050" b="1" dirty="0" err="1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Embeddings</a:t>
            </a:r>
            <a:endParaRPr lang="zh-CN" altLang="en-US" sz="105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573F1CD0-BD57-4769-9638-3660B9B93440}"/>
              </a:ext>
            </a:extLst>
          </p:cNvPr>
          <p:cNvSpPr/>
          <p:nvPr/>
        </p:nvSpPr>
        <p:spPr>
          <a:xfrm>
            <a:off x="9276664" y="5819262"/>
            <a:ext cx="1034659" cy="33289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05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Sentence ID</a:t>
            </a:r>
          </a:p>
          <a:p>
            <a:pPr algn="ctr"/>
            <a:r>
              <a:rPr lang="en-US" altLang="zh-CN" sz="105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[0,0,…,0]</a:t>
            </a:r>
            <a:endParaRPr lang="zh-CN" altLang="en-US" sz="105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0641B3F4-2E9A-418C-AA00-1AB118AB81A8}"/>
              </a:ext>
            </a:extLst>
          </p:cNvPr>
          <p:cNvSpPr/>
          <p:nvPr/>
        </p:nvSpPr>
        <p:spPr>
          <a:xfrm>
            <a:off x="9276665" y="5470014"/>
            <a:ext cx="1034659" cy="34924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05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Text</a:t>
            </a:r>
          </a:p>
          <a:p>
            <a:pPr algn="ctr"/>
            <a:r>
              <a:rPr lang="en-US" altLang="zh-CN" sz="105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Features</a:t>
            </a:r>
            <a:endParaRPr lang="zh-CN" altLang="en-US" sz="105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27" name="直接箭头连接符 26">
            <a:extLst>
              <a:ext uri="{FF2B5EF4-FFF2-40B4-BE49-F238E27FC236}">
                <a16:creationId xmlns:a16="http://schemas.microsoft.com/office/drawing/2014/main" id="{CD981B75-B7B0-40E4-9733-D7EEF0FEE300}"/>
              </a:ext>
            </a:extLst>
          </p:cNvPr>
          <p:cNvCxnSpPr>
            <a:cxnSpLocks/>
            <a:stCxn id="16" idx="2"/>
            <a:endCxn id="14" idx="0"/>
          </p:cNvCxnSpPr>
          <p:nvPr/>
        </p:nvCxnSpPr>
        <p:spPr>
          <a:xfrm>
            <a:off x="9765456" y="1637287"/>
            <a:ext cx="3835" cy="20096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>
            <a:extLst>
              <a:ext uri="{FF2B5EF4-FFF2-40B4-BE49-F238E27FC236}">
                <a16:creationId xmlns:a16="http://schemas.microsoft.com/office/drawing/2014/main" id="{7CDC2030-BBC4-489D-97CC-B1EC8BD2F8EF}"/>
              </a:ext>
            </a:extLst>
          </p:cNvPr>
          <p:cNvCxnSpPr>
            <a:stCxn id="22" idx="0"/>
            <a:endCxn id="21" idx="4"/>
          </p:cNvCxnSpPr>
          <p:nvPr/>
        </p:nvCxnSpPr>
        <p:spPr>
          <a:xfrm flipH="1" flipV="1">
            <a:off x="9778593" y="4903651"/>
            <a:ext cx="15402" cy="233473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矩形 28">
            <a:extLst>
              <a:ext uri="{FF2B5EF4-FFF2-40B4-BE49-F238E27FC236}">
                <a16:creationId xmlns:a16="http://schemas.microsoft.com/office/drawing/2014/main" id="{0B0ABF40-5324-4831-B2BD-9D3484A5B656}"/>
              </a:ext>
            </a:extLst>
          </p:cNvPr>
          <p:cNvSpPr/>
          <p:nvPr/>
        </p:nvSpPr>
        <p:spPr>
          <a:xfrm>
            <a:off x="10542040" y="5137124"/>
            <a:ext cx="1075731" cy="33289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05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BERT</a:t>
            </a:r>
          </a:p>
          <a:p>
            <a:pPr algn="ctr"/>
            <a:r>
              <a:rPr lang="en-US" altLang="zh-CN" sz="1050" b="1" dirty="0" err="1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Embeddings</a:t>
            </a:r>
            <a:endParaRPr lang="zh-CN" altLang="en-US" sz="105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476F8A3B-F155-4A53-AFAC-5B8710C0EF4C}"/>
              </a:ext>
            </a:extLst>
          </p:cNvPr>
          <p:cNvSpPr/>
          <p:nvPr/>
        </p:nvSpPr>
        <p:spPr>
          <a:xfrm>
            <a:off x="10542040" y="5819262"/>
            <a:ext cx="1075730" cy="33289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05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Sentence ID</a:t>
            </a:r>
          </a:p>
          <a:p>
            <a:pPr algn="ctr"/>
            <a:r>
              <a:rPr lang="en-US" altLang="zh-CN" sz="105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[K,K,…,K]</a:t>
            </a:r>
            <a:endParaRPr lang="zh-CN" altLang="en-US" sz="105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F714156A-66DC-43F6-94FD-4059AE92F13C}"/>
              </a:ext>
            </a:extLst>
          </p:cNvPr>
          <p:cNvSpPr/>
          <p:nvPr/>
        </p:nvSpPr>
        <p:spPr>
          <a:xfrm>
            <a:off x="10542041" y="5470014"/>
            <a:ext cx="1075730" cy="34924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05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Text</a:t>
            </a:r>
          </a:p>
          <a:p>
            <a:pPr algn="ctr"/>
            <a:r>
              <a:rPr lang="en-US" altLang="zh-CN" sz="105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Features</a:t>
            </a:r>
            <a:endParaRPr lang="zh-CN" altLang="en-US" sz="105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A28561C6-D5F6-4BBE-ACBA-EC4F68ABB277}"/>
              </a:ext>
            </a:extLst>
          </p:cNvPr>
          <p:cNvSpPr/>
          <p:nvPr/>
        </p:nvSpPr>
        <p:spPr>
          <a:xfrm>
            <a:off x="7939414" y="5137124"/>
            <a:ext cx="1049469" cy="33289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05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BERT</a:t>
            </a:r>
          </a:p>
          <a:p>
            <a:pPr algn="ctr"/>
            <a:r>
              <a:rPr lang="en-US" altLang="zh-CN" sz="1050" b="1" dirty="0" err="1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Embeddings</a:t>
            </a:r>
            <a:endParaRPr lang="zh-CN" altLang="en-US" sz="105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0B207DFF-7CF0-4997-A617-553306D96A6D}"/>
              </a:ext>
            </a:extLst>
          </p:cNvPr>
          <p:cNvSpPr/>
          <p:nvPr/>
        </p:nvSpPr>
        <p:spPr>
          <a:xfrm>
            <a:off x="7939414" y="5819262"/>
            <a:ext cx="1049468" cy="33289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05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Sentence ID</a:t>
            </a:r>
          </a:p>
          <a:p>
            <a:pPr algn="ctr"/>
            <a:r>
              <a:rPr lang="en-US" altLang="zh-CN" sz="100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[-K,-K,…,-K]</a:t>
            </a:r>
            <a:endParaRPr lang="zh-CN" altLang="en-US" sz="10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A90D5D5-1B8E-4505-86F5-95DF090420F4}"/>
              </a:ext>
            </a:extLst>
          </p:cNvPr>
          <p:cNvSpPr/>
          <p:nvPr/>
        </p:nvSpPr>
        <p:spPr>
          <a:xfrm>
            <a:off x="7939415" y="5470014"/>
            <a:ext cx="1049468" cy="34924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05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Text</a:t>
            </a:r>
          </a:p>
          <a:p>
            <a:pPr algn="ctr"/>
            <a:r>
              <a:rPr lang="en-US" altLang="zh-CN" sz="105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Features</a:t>
            </a:r>
            <a:endParaRPr lang="zh-CN" altLang="en-US" sz="105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F6DEE411-73A1-4534-88BA-456BF024D789}"/>
              </a:ext>
            </a:extLst>
          </p:cNvPr>
          <p:cNvSpPr txBox="1"/>
          <p:nvPr/>
        </p:nvSpPr>
        <p:spPr>
          <a:xfrm>
            <a:off x="8191462" y="6147239"/>
            <a:ext cx="4924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/>
              <a:t>S</a:t>
            </a:r>
            <a:r>
              <a:rPr lang="en-US" altLang="zh-CN" sz="1400" baseline="-25000" dirty="0"/>
              <a:t>n-K</a:t>
            </a:r>
            <a:endParaRPr lang="zh-CN" altLang="en-US" sz="1400" baseline="-25000" dirty="0"/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156A6BCE-0E5D-43F1-81AF-F6A78BF0C8C4}"/>
              </a:ext>
            </a:extLst>
          </p:cNvPr>
          <p:cNvSpPr txBox="1"/>
          <p:nvPr/>
        </p:nvSpPr>
        <p:spPr>
          <a:xfrm>
            <a:off x="9579347" y="6147239"/>
            <a:ext cx="3722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/>
              <a:t>S</a:t>
            </a:r>
            <a:r>
              <a:rPr lang="en-US" altLang="zh-CN" sz="1400" baseline="-25000" dirty="0"/>
              <a:t>n</a:t>
            </a:r>
            <a:endParaRPr lang="zh-CN" altLang="en-US" sz="1400" baseline="-25000" dirty="0"/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2C4FBBD0-D35E-49D1-A017-8738821F7F30}"/>
              </a:ext>
            </a:extLst>
          </p:cNvPr>
          <p:cNvSpPr txBox="1"/>
          <p:nvPr/>
        </p:nvSpPr>
        <p:spPr>
          <a:xfrm>
            <a:off x="10984968" y="6147238"/>
            <a:ext cx="5229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 err="1"/>
              <a:t>S</a:t>
            </a:r>
            <a:r>
              <a:rPr lang="en-US" altLang="zh-CN" sz="1400" baseline="-25000" dirty="0" err="1"/>
              <a:t>n+K</a:t>
            </a:r>
            <a:endParaRPr lang="zh-CN" altLang="en-US" sz="1400" baseline="-25000" dirty="0"/>
          </a:p>
        </p:txBody>
      </p:sp>
      <p:sp>
        <p:nvSpPr>
          <p:cNvPr id="38" name="文本框 37">
            <a:extLst>
              <a:ext uri="{FF2B5EF4-FFF2-40B4-BE49-F238E27FC236}">
                <a16:creationId xmlns:a16="http://schemas.microsoft.com/office/drawing/2014/main" id="{B2B3529B-80BD-4900-BB7E-2C3F6390E38F}"/>
              </a:ext>
            </a:extLst>
          </p:cNvPr>
          <p:cNvSpPr txBox="1"/>
          <p:nvPr/>
        </p:nvSpPr>
        <p:spPr>
          <a:xfrm>
            <a:off x="10262208" y="6185098"/>
            <a:ext cx="3642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/>
              <a:t>…</a:t>
            </a:r>
            <a:endParaRPr lang="zh-CN" altLang="en-US" sz="1400" baseline="-25000" dirty="0"/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C7C8765C-F43E-46DC-9727-B76845DDD778}"/>
              </a:ext>
            </a:extLst>
          </p:cNvPr>
          <p:cNvSpPr txBox="1"/>
          <p:nvPr/>
        </p:nvSpPr>
        <p:spPr>
          <a:xfrm>
            <a:off x="8943269" y="6185098"/>
            <a:ext cx="3642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/>
              <a:t>…</a:t>
            </a:r>
            <a:endParaRPr lang="zh-CN" altLang="en-US" sz="1400" baseline="-25000" dirty="0"/>
          </a:p>
        </p:txBody>
      </p:sp>
      <p:sp>
        <p:nvSpPr>
          <p:cNvPr id="40" name="文本框 39">
            <a:extLst>
              <a:ext uri="{FF2B5EF4-FFF2-40B4-BE49-F238E27FC236}">
                <a16:creationId xmlns:a16="http://schemas.microsoft.com/office/drawing/2014/main" id="{8E3BF281-65C4-4DE3-94E2-89AA77267D3E}"/>
              </a:ext>
            </a:extLst>
          </p:cNvPr>
          <p:cNvSpPr txBox="1"/>
          <p:nvPr/>
        </p:nvSpPr>
        <p:spPr>
          <a:xfrm>
            <a:off x="10262208" y="5446292"/>
            <a:ext cx="3642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/>
              <a:t>…</a:t>
            </a:r>
            <a:endParaRPr lang="zh-CN" altLang="en-US" sz="1400" baseline="-25000" dirty="0"/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F7E636C7-C5EB-4060-B2EF-0B118BF50FE3}"/>
              </a:ext>
            </a:extLst>
          </p:cNvPr>
          <p:cNvSpPr txBox="1"/>
          <p:nvPr/>
        </p:nvSpPr>
        <p:spPr>
          <a:xfrm>
            <a:off x="8943269" y="5446292"/>
            <a:ext cx="3642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/>
              <a:t>…</a:t>
            </a:r>
            <a:endParaRPr lang="zh-CN" altLang="en-US" sz="1400" baseline="-25000" dirty="0"/>
          </a:p>
        </p:txBody>
      </p:sp>
      <p:cxnSp>
        <p:nvCxnSpPr>
          <p:cNvPr id="42" name="直接箭头连接符 41">
            <a:extLst>
              <a:ext uri="{FF2B5EF4-FFF2-40B4-BE49-F238E27FC236}">
                <a16:creationId xmlns:a16="http://schemas.microsoft.com/office/drawing/2014/main" id="{45C85502-B268-4A07-838E-CBCA5AE7A025}"/>
              </a:ext>
            </a:extLst>
          </p:cNvPr>
          <p:cNvCxnSpPr>
            <a:stCxn id="29" idx="0"/>
            <a:endCxn id="21" idx="6"/>
          </p:cNvCxnSpPr>
          <p:nvPr/>
        </p:nvCxnSpPr>
        <p:spPr>
          <a:xfrm flipH="1" flipV="1">
            <a:off x="10066375" y="4758544"/>
            <a:ext cx="1013531" cy="37858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箭头连接符 42">
            <a:extLst>
              <a:ext uri="{FF2B5EF4-FFF2-40B4-BE49-F238E27FC236}">
                <a16:creationId xmlns:a16="http://schemas.microsoft.com/office/drawing/2014/main" id="{9946EEDD-DEBD-4D71-9BD7-83B9C2F30435}"/>
              </a:ext>
            </a:extLst>
          </p:cNvPr>
          <p:cNvCxnSpPr>
            <a:stCxn id="32" idx="0"/>
            <a:endCxn id="21" idx="2"/>
          </p:cNvCxnSpPr>
          <p:nvPr/>
        </p:nvCxnSpPr>
        <p:spPr>
          <a:xfrm flipV="1">
            <a:off x="8464149" y="4758544"/>
            <a:ext cx="1026662" cy="37858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文本框 43">
            <a:extLst>
              <a:ext uri="{FF2B5EF4-FFF2-40B4-BE49-F238E27FC236}">
                <a16:creationId xmlns:a16="http://schemas.microsoft.com/office/drawing/2014/main" id="{2AEFD91A-93BD-4B6D-962F-91844B1C2739}"/>
              </a:ext>
            </a:extLst>
          </p:cNvPr>
          <p:cNvSpPr txBox="1"/>
          <p:nvPr/>
        </p:nvSpPr>
        <p:spPr>
          <a:xfrm>
            <a:off x="9174013" y="627796"/>
            <a:ext cx="13051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/>
              <a:t>S</a:t>
            </a:r>
            <a:r>
              <a:rPr lang="en-US" altLang="zh-CN" sz="1200" baseline="-25000" dirty="0"/>
              <a:t>n-K </a:t>
            </a:r>
            <a:r>
              <a:rPr lang="en-US" altLang="zh-CN" sz="1200" dirty="0"/>
              <a:t>…S</a:t>
            </a:r>
            <a:r>
              <a:rPr lang="en-US" altLang="zh-CN" sz="1200" baseline="-25000" dirty="0"/>
              <a:t>n</a:t>
            </a:r>
            <a:r>
              <a:rPr lang="zh-CN" altLang="en-US" sz="1200" baseline="-25000" dirty="0"/>
              <a:t> </a:t>
            </a:r>
            <a:r>
              <a:rPr lang="en-US" altLang="zh-CN" sz="1200" dirty="0"/>
              <a:t>… </a:t>
            </a:r>
            <a:r>
              <a:rPr lang="en-US" altLang="zh-CN" sz="1200" dirty="0" err="1"/>
              <a:t>S</a:t>
            </a:r>
            <a:r>
              <a:rPr lang="en-US" altLang="zh-CN" sz="1200" baseline="-25000" dirty="0" err="1"/>
              <a:t>n+K</a:t>
            </a:r>
            <a:endParaRPr lang="zh-CN" altLang="en-US" sz="1200" baseline="-25000" dirty="0"/>
          </a:p>
          <a:p>
            <a:r>
              <a:rPr lang="zh-CN" altLang="en-US" sz="1200" baseline="-25000" dirty="0"/>
              <a:t> </a:t>
            </a:r>
          </a:p>
        </p:txBody>
      </p:sp>
      <p:sp>
        <p:nvSpPr>
          <p:cNvPr id="45" name="文本框 44">
            <a:extLst>
              <a:ext uri="{FF2B5EF4-FFF2-40B4-BE49-F238E27FC236}">
                <a16:creationId xmlns:a16="http://schemas.microsoft.com/office/drawing/2014/main" id="{C880972D-7895-4E77-A0F9-5B337C26CA2A}"/>
              </a:ext>
            </a:extLst>
          </p:cNvPr>
          <p:cNvSpPr txBox="1"/>
          <p:nvPr/>
        </p:nvSpPr>
        <p:spPr>
          <a:xfrm>
            <a:off x="10391909" y="2531533"/>
            <a:ext cx="13051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/>
              <a:t>S</a:t>
            </a:r>
            <a:r>
              <a:rPr lang="en-US" altLang="zh-CN" sz="1200" baseline="-25000" dirty="0"/>
              <a:t>n-K </a:t>
            </a:r>
            <a:r>
              <a:rPr lang="en-US" altLang="zh-CN" sz="1200" dirty="0"/>
              <a:t>…S</a:t>
            </a:r>
            <a:r>
              <a:rPr lang="en-US" altLang="zh-CN" sz="1200" baseline="-25000" dirty="0"/>
              <a:t>n</a:t>
            </a:r>
            <a:r>
              <a:rPr lang="zh-CN" altLang="en-US" sz="1200" baseline="-25000" dirty="0"/>
              <a:t> </a:t>
            </a:r>
            <a:r>
              <a:rPr lang="en-US" altLang="zh-CN" sz="1200" dirty="0"/>
              <a:t>… </a:t>
            </a:r>
            <a:r>
              <a:rPr lang="en-US" altLang="zh-CN" sz="1200" dirty="0" err="1"/>
              <a:t>S</a:t>
            </a:r>
            <a:r>
              <a:rPr lang="en-US" altLang="zh-CN" sz="1200" baseline="-25000" dirty="0" err="1"/>
              <a:t>n+K</a:t>
            </a:r>
            <a:endParaRPr lang="zh-CN" altLang="en-US" sz="1200" baseline="-25000" dirty="0"/>
          </a:p>
          <a:p>
            <a:r>
              <a:rPr lang="zh-CN" altLang="en-US" sz="1200" baseline="-25000" dirty="0"/>
              <a:t> </a:t>
            </a:r>
          </a:p>
        </p:txBody>
      </p:sp>
      <p:sp>
        <p:nvSpPr>
          <p:cNvPr id="46" name="文本框 45">
            <a:extLst>
              <a:ext uri="{FF2B5EF4-FFF2-40B4-BE49-F238E27FC236}">
                <a16:creationId xmlns:a16="http://schemas.microsoft.com/office/drawing/2014/main" id="{ABF4AF1B-757D-4395-B5FD-E4B0C7A86814}"/>
              </a:ext>
            </a:extLst>
          </p:cNvPr>
          <p:cNvSpPr txBox="1"/>
          <p:nvPr/>
        </p:nvSpPr>
        <p:spPr>
          <a:xfrm>
            <a:off x="10571987" y="4025765"/>
            <a:ext cx="1210588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S</a:t>
            </a:r>
            <a:r>
              <a:rPr lang="en-US" altLang="zh-CN" sz="1100" baseline="-25000" dirty="0"/>
              <a:t>n-K </a:t>
            </a:r>
            <a:r>
              <a:rPr lang="en-US" altLang="zh-CN" sz="1100" dirty="0"/>
              <a:t>…S</a:t>
            </a:r>
            <a:r>
              <a:rPr lang="en-US" altLang="zh-CN" sz="1100" baseline="-25000" dirty="0"/>
              <a:t>n</a:t>
            </a:r>
            <a:r>
              <a:rPr lang="zh-CN" altLang="en-US" sz="1100" baseline="-25000" dirty="0"/>
              <a:t> </a:t>
            </a:r>
            <a:r>
              <a:rPr lang="en-US" altLang="zh-CN" sz="1100" dirty="0"/>
              <a:t>… </a:t>
            </a:r>
            <a:r>
              <a:rPr lang="en-US" altLang="zh-CN" sz="1100" dirty="0" err="1"/>
              <a:t>S</a:t>
            </a:r>
            <a:r>
              <a:rPr lang="en-US" altLang="zh-CN" sz="1100" baseline="-25000" dirty="0" err="1"/>
              <a:t>n+K</a:t>
            </a:r>
            <a:endParaRPr lang="zh-CN" altLang="en-US" sz="1100" baseline="-25000" dirty="0"/>
          </a:p>
          <a:p>
            <a:r>
              <a:rPr lang="zh-CN" altLang="en-US" sz="1100" baseline="-25000" dirty="0"/>
              <a:t> </a:t>
            </a:r>
          </a:p>
        </p:txBody>
      </p:sp>
      <p:sp>
        <p:nvSpPr>
          <p:cNvPr id="52" name="文本框 51">
            <a:extLst>
              <a:ext uri="{FF2B5EF4-FFF2-40B4-BE49-F238E27FC236}">
                <a16:creationId xmlns:a16="http://schemas.microsoft.com/office/drawing/2014/main" id="{42A7F8D4-39CF-425B-8E43-3FA8C7352AE9}"/>
              </a:ext>
            </a:extLst>
          </p:cNvPr>
          <p:cNvSpPr txBox="1"/>
          <p:nvPr/>
        </p:nvSpPr>
        <p:spPr>
          <a:xfrm>
            <a:off x="10572844" y="6455015"/>
            <a:ext cx="11961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b="1" dirty="0"/>
              <a:t>Training Stage</a:t>
            </a:r>
            <a:endParaRPr lang="zh-CN" alt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638097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  <p:bldP spid="11" grpId="0" animBg="1"/>
      <p:bldP spid="12" grpId="0" animBg="1"/>
      <p:bldP spid="14" grpId="0" animBg="1"/>
      <p:bldP spid="16" grpId="0" animBg="1"/>
      <p:bldP spid="20" grpId="0"/>
      <p:bldP spid="21" grpId="0" animBg="1"/>
      <p:bldP spid="22" grpId="0" animBg="1"/>
      <p:bldP spid="23" grpId="0" animBg="1"/>
      <p:bldP spid="24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/>
      <p:bldP spid="36" grpId="0"/>
      <p:bldP spid="37" grpId="0"/>
      <p:bldP spid="38" grpId="0"/>
      <p:bldP spid="39" grpId="0"/>
      <p:bldP spid="40" grpId="0"/>
      <p:bldP spid="41" grpId="0"/>
      <p:bldP spid="44" grpId="0"/>
      <p:bldP spid="45" grpId="0"/>
      <p:bldP spid="4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177D3BE-59C0-44DF-9312-96AB0982E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GENERATION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9E29680-59A1-467B-9FD8-BA045D96C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163301" cy="4351338"/>
          </a:xfrm>
        </p:spPr>
        <p:txBody>
          <a:bodyPr>
            <a:normAutofit/>
          </a:bodyPr>
          <a:lstStyle/>
          <a:p>
            <a:r>
              <a:rPr lang="en-US" altLang="zh-CN" sz="2400" dirty="0"/>
              <a:t>At the generation stage, </a:t>
            </a:r>
            <a:r>
              <a:rPr lang="en-US" altLang="zh-CN" sz="2400" dirty="0">
                <a:solidFill>
                  <a:srgbClr val="0070C0"/>
                </a:solidFill>
              </a:rPr>
              <a:t>the prosody code predictor is combined with the FastSpeech in the prosody code extractor </a:t>
            </a:r>
            <a:r>
              <a:rPr lang="en-US" altLang="zh-CN" sz="2400" dirty="0"/>
              <a:t>to synthesize the middle sentence.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B3181569-9131-4EA0-9AB3-7CE863341738}"/>
              </a:ext>
            </a:extLst>
          </p:cNvPr>
          <p:cNvSpPr/>
          <p:nvPr/>
        </p:nvSpPr>
        <p:spPr>
          <a:xfrm>
            <a:off x="8044235" y="2944726"/>
            <a:ext cx="1125775" cy="35333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05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Mel-</a:t>
            </a:r>
            <a:r>
              <a:rPr lang="en-US" altLang="zh-CN" sz="1050" b="1" dirty="0" err="1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sepctrograms</a:t>
            </a:r>
            <a:endParaRPr lang="zh-CN" altLang="en-US" sz="105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5" name="直接箭头连接符 4">
            <a:extLst>
              <a:ext uri="{FF2B5EF4-FFF2-40B4-BE49-F238E27FC236}">
                <a16:creationId xmlns:a16="http://schemas.microsoft.com/office/drawing/2014/main" id="{587C48B8-BFBD-4386-96DF-F026EAACD037}"/>
              </a:ext>
            </a:extLst>
          </p:cNvPr>
          <p:cNvCxnSpPr>
            <a:cxnSpLocks/>
            <a:stCxn id="46" idx="3"/>
            <a:endCxn id="4" idx="1"/>
          </p:cNvCxnSpPr>
          <p:nvPr/>
        </p:nvCxnSpPr>
        <p:spPr>
          <a:xfrm flipV="1">
            <a:off x="7629616" y="3121394"/>
            <a:ext cx="414619" cy="2902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矩形 5">
                <a:extLst>
                  <a:ext uri="{FF2B5EF4-FFF2-40B4-BE49-F238E27FC236}">
                    <a16:creationId xmlns:a16="http://schemas.microsoft.com/office/drawing/2014/main" id="{73609231-7E90-4495-93AA-23A46787A2E2}"/>
                  </a:ext>
                </a:extLst>
              </p:cNvPr>
              <p:cNvSpPr/>
              <p:nvPr/>
            </p:nvSpPr>
            <p:spPr>
              <a:xfrm>
                <a:off x="5380496" y="3820217"/>
                <a:ext cx="1193692" cy="228600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altLang="zh-CN" sz="1050" b="1" dirty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m:t>Prosody</m:t>
                      </m:r>
                      <m:r>
                        <m:rPr>
                          <m:nor/>
                        </m:rPr>
                        <a:rPr lang="en-US" altLang="zh-CN" sz="1050" b="1" dirty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m:t> </m:t>
                      </m:r>
                      <m:r>
                        <m:rPr>
                          <m:nor/>
                        </m:rPr>
                        <a:rPr lang="en-US" altLang="zh-CN" sz="1050" b="1" dirty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m:t>Codes</m:t>
                      </m:r>
                    </m:oMath>
                  </m:oMathPara>
                </a14:m>
                <a:endParaRPr lang="zh-CN" altLang="en-US" sz="1050" b="1" dirty="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</a:endParaRPr>
              </a:p>
            </p:txBody>
          </p:sp>
        </mc:Choice>
        <mc:Fallback xmlns="">
          <p:sp>
            <p:nvSpPr>
              <p:cNvPr id="6" name="矩形 5">
                <a:extLst>
                  <a:ext uri="{FF2B5EF4-FFF2-40B4-BE49-F238E27FC236}">
                    <a16:creationId xmlns:a16="http://schemas.microsoft.com/office/drawing/2014/main" id="{73609231-7E90-4495-93AA-23A46787A2E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0496" y="3820217"/>
                <a:ext cx="1193692" cy="228600"/>
              </a:xfrm>
              <a:prstGeom prst="rect">
                <a:avLst/>
              </a:prstGeom>
              <a:blipFill>
                <a:blip r:embed="rId3"/>
                <a:stretch>
                  <a:fillRect b="-17949"/>
                </a:stretch>
              </a:blipFill>
              <a:ln/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文本框 6">
            <a:extLst>
              <a:ext uri="{FF2B5EF4-FFF2-40B4-BE49-F238E27FC236}">
                <a16:creationId xmlns:a16="http://schemas.microsoft.com/office/drawing/2014/main" id="{E4DF2346-046D-44E2-B627-959A6A1CF825}"/>
              </a:ext>
            </a:extLst>
          </p:cNvPr>
          <p:cNvSpPr txBox="1"/>
          <p:nvPr/>
        </p:nvSpPr>
        <p:spPr>
          <a:xfrm>
            <a:off x="7058544" y="6276541"/>
            <a:ext cx="3892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S</a:t>
            </a:r>
            <a:r>
              <a:rPr lang="en-US" altLang="zh-CN" sz="1400" baseline="-25000" dirty="0"/>
              <a:t>n</a:t>
            </a:r>
            <a:endParaRPr lang="zh-CN" altLang="en-US" sz="1400" baseline="-250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47B264D9-DDEB-4123-A92F-EB79BB4B8888}"/>
              </a:ext>
            </a:extLst>
          </p:cNvPr>
          <p:cNvSpPr txBox="1"/>
          <p:nvPr/>
        </p:nvSpPr>
        <p:spPr>
          <a:xfrm>
            <a:off x="8450593" y="2636125"/>
            <a:ext cx="3848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S</a:t>
            </a:r>
            <a:r>
              <a:rPr lang="en-US" altLang="zh-CN" sz="1400" baseline="-25000" dirty="0"/>
              <a:t>n</a:t>
            </a:r>
            <a:endParaRPr lang="zh-CN" altLang="en-US" sz="1400" baseline="-25000" dirty="0"/>
          </a:p>
        </p:txBody>
      </p:sp>
      <p:cxnSp>
        <p:nvCxnSpPr>
          <p:cNvPr id="9" name="肘形连接符 10">
            <a:extLst>
              <a:ext uri="{FF2B5EF4-FFF2-40B4-BE49-F238E27FC236}">
                <a16:creationId xmlns:a16="http://schemas.microsoft.com/office/drawing/2014/main" id="{72A53697-D8E3-4DA1-8BFA-54AF03C48494}"/>
              </a:ext>
            </a:extLst>
          </p:cNvPr>
          <p:cNvCxnSpPr>
            <a:cxnSpLocks/>
            <a:stCxn id="12" idx="3"/>
            <a:endCxn id="6" idx="0"/>
          </p:cNvCxnSpPr>
          <p:nvPr/>
        </p:nvCxnSpPr>
        <p:spPr>
          <a:xfrm>
            <a:off x="5660441" y="3429000"/>
            <a:ext cx="316901" cy="391217"/>
          </a:xfrm>
          <a:prstGeom prst="bentConnector2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>
            <a:extLst>
              <a:ext uri="{FF2B5EF4-FFF2-40B4-BE49-F238E27FC236}">
                <a16:creationId xmlns:a16="http://schemas.microsoft.com/office/drawing/2014/main" id="{15818500-D365-43F2-AADD-D3C08E2EBE0C}"/>
              </a:ext>
            </a:extLst>
          </p:cNvPr>
          <p:cNvCxnSpPr>
            <a:endCxn id="11" idx="2"/>
          </p:cNvCxnSpPr>
          <p:nvPr/>
        </p:nvCxnSpPr>
        <p:spPr>
          <a:xfrm flipH="1" flipV="1">
            <a:off x="4892700" y="4576041"/>
            <a:ext cx="4296" cy="231192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矩形 10">
            <a:extLst>
              <a:ext uri="{FF2B5EF4-FFF2-40B4-BE49-F238E27FC236}">
                <a16:creationId xmlns:a16="http://schemas.microsoft.com/office/drawing/2014/main" id="{61D8FD71-EC52-4E86-B535-B9F551BF1B72}"/>
              </a:ext>
            </a:extLst>
          </p:cNvPr>
          <p:cNvSpPr/>
          <p:nvPr/>
        </p:nvSpPr>
        <p:spPr>
          <a:xfrm>
            <a:off x="4124959" y="4347441"/>
            <a:ext cx="1535482" cy="2286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05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Predictor Encoder</a:t>
            </a:r>
            <a:endParaRPr lang="zh-CN" altLang="en-US" sz="1050" b="1" dirty="0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496204EF-5984-436C-B407-1A4766AD4A97}"/>
              </a:ext>
            </a:extLst>
          </p:cNvPr>
          <p:cNvSpPr/>
          <p:nvPr/>
        </p:nvSpPr>
        <p:spPr>
          <a:xfrm>
            <a:off x="4124958" y="3314700"/>
            <a:ext cx="1535483" cy="2286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05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Predictor Decoder</a:t>
            </a:r>
            <a:endParaRPr lang="zh-CN" altLang="en-US" sz="1050" b="1" dirty="0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3" name="直接箭头连接符 12">
            <a:extLst>
              <a:ext uri="{FF2B5EF4-FFF2-40B4-BE49-F238E27FC236}">
                <a16:creationId xmlns:a16="http://schemas.microsoft.com/office/drawing/2014/main" id="{D4D90D6A-445C-4E0E-B0DD-819A9CE05954}"/>
              </a:ext>
            </a:extLst>
          </p:cNvPr>
          <p:cNvCxnSpPr>
            <a:cxnSpLocks/>
            <a:stCxn id="11" idx="0"/>
            <a:endCxn id="12" idx="2"/>
          </p:cNvCxnSpPr>
          <p:nvPr/>
        </p:nvCxnSpPr>
        <p:spPr>
          <a:xfrm flipV="1">
            <a:off x="4892700" y="3543300"/>
            <a:ext cx="0" cy="804141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矩形 13">
            <a:extLst>
              <a:ext uri="{FF2B5EF4-FFF2-40B4-BE49-F238E27FC236}">
                <a16:creationId xmlns:a16="http://schemas.microsoft.com/office/drawing/2014/main" id="{53C70E46-E820-48B5-8FCF-E07BD34873AA}"/>
              </a:ext>
            </a:extLst>
          </p:cNvPr>
          <p:cNvSpPr/>
          <p:nvPr/>
        </p:nvSpPr>
        <p:spPr>
          <a:xfrm>
            <a:off x="3222830" y="3825166"/>
            <a:ext cx="902125" cy="2286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05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N/D tags</a:t>
            </a:r>
            <a:endParaRPr lang="zh-CN" altLang="en-US" sz="105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5" name="椭圆 14">
            <a:extLst>
              <a:ext uri="{FF2B5EF4-FFF2-40B4-BE49-F238E27FC236}">
                <a16:creationId xmlns:a16="http://schemas.microsoft.com/office/drawing/2014/main" id="{BAC7B676-2BE6-4B74-AC5D-3CB77845F368}"/>
              </a:ext>
            </a:extLst>
          </p:cNvPr>
          <p:cNvSpPr/>
          <p:nvPr/>
        </p:nvSpPr>
        <p:spPr>
          <a:xfrm>
            <a:off x="4747591" y="3794358"/>
            <a:ext cx="290215" cy="290215"/>
          </a:xfrm>
          <a:prstGeom prst="ellipse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+</a:t>
            </a:r>
            <a:endParaRPr lang="zh-CN" altLang="en-US" sz="1700" b="1" dirty="0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6" name="直接箭头连接符 15">
            <a:extLst>
              <a:ext uri="{FF2B5EF4-FFF2-40B4-BE49-F238E27FC236}">
                <a16:creationId xmlns:a16="http://schemas.microsoft.com/office/drawing/2014/main" id="{B1522315-CBDB-4044-ADEA-B642DBD94EBE}"/>
              </a:ext>
            </a:extLst>
          </p:cNvPr>
          <p:cNvCxnSpPr>
            <a:cxnSpLocks/>
            <a:stCxn id="14" idx="3"/>
            <a:endCxn id="15" idx="2"/>
          </p:cNvCxnSpPr>
          <p:nvPr/>
        </p:nvCxnSpPr>
        <p:spPr>
          <a:xfrm>
            <a:off x="4124955" y="3939466"/>
            <a:ext cx="622636" cy="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>
            <a:extLst>
              <a:ext uri="{FF2B5EF4-FFF2-40B4-BE49-F238E27FC236}">
                <a16:creationId xmlns:a16="http://schemas.microsoft.com/office/drawing/2014/main" id="{A3AF0148-62DC-466B-A96C-11A447C6B4C8}"/>
              </a:ext>
            </a:extLst>
          </p:cNvPr>
          <p:cNvSpPr txBox="1"/>
          <p:nvPr/>
        </p:nvSpPr>
        <p:spPr>
          <a:xfrm>
            <a:off x="4074193" y="3709750"/>
            <a:ext cx="76815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900" dirty="0"/>
              <a:t>Embedding</a:t>
            </a:r>
            <a:endParaRPr lang="zh-CN" altLang="en-US" sz="900" dirty="0"/>
          </a:p>
        </p:txBody>
      </p:sp>
      <p:sp>
        <p:nvSpPr>
          <p:cNvPr id="18" name="椭圆 17">
            <a:extLst>
              <a:ext uri="{FF2B5EF4-FFF2-40B4-BE49-F238E27FC236}">
                <a16:creationId xmlns:a16="http://schemas.microsoft.com/office/drawing/2014/main" id="{1B891BE4-5D56-4727-A9C0-7BFB9AD0FFA7}"/>
              </a:ext>
            </a:extLst>
          </p:cNvPr>
          <p:cNvSpPr/>
          <p:nvPr/>
        </p:nvSpPr>
        <p:spPr>
          <a:xfrm>
            <a:off x="4609212" y="4744633"/>
            <a:ext cx="575564" cy="290215"/>
          </a:xfrm>
          <a:prstGeom prst="ellipse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00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cat</a:t>
            </a:r>
            <a:endParaRPr lang="zh-CN" altLang="en-US" sz="1000" b="1" dirty="0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702F07B5-0941-49ED-902D-1FCC5B7C8AD4}"/>
              </a:ext>
            </a:extLst>
          </p:cNvPr>
          <p:cNvSpPr/>
          <p:nvPr/>
        </p:nvSpPr>
        <p:spPr>
          <a:xfrm>
            <a:off x="4398813" y="5260663"/>
            <a:ext cx="987773" cy="33289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00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BERT</a:t>
            </a:r>
          </a:p>
          <a:p>
            <a:pPr algn="ctr"/>
            <a:r>
              <a:rPr lang="en-US" altLang="zh-CN" sz="1000" b="1" dirty="0" err="1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Embeddings</a:t>
            </a:r>
            <a:endParaRPr lang="zh-CN" altLang="en-US" sz="10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9CEF0806-768A-4978-89DF-0EB9604A4610}"/>
              </a:ext>
            </a:extLst>
          </p:cNvPr>
          <p:cNvSpPr/>
          <p:nvPr/>
        </p:nvSpPr>
        <p:spPr>
          <a:xfrm>
            <a:off x="4398813" y="5942801"/>
            <a:ext cx="987772" cy="33289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00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Sentence ID</a:t>
            </a:r>
          </a:p>
          <a:p>
            <a:pPr algn="ctr"/>
            <a:r>
              <a:rPr lang="en-US" altLang="zh-CN" sz="100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[0,0,…,0]</a:t>
            </a:r>
            <a:endParaRPr lang="zh-CN" altLang="en-US" sz="10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FAD8A459-6F94-4186-9596-7176F8E44463}"/>
              </a:ext>
            </a:extLst>
          </p:cNvPr>
          <p:cNvSpPr/>
          <p:nvPr/>
        </p:nvSpPr>
        <p:spPr>
          <a:xfrm>
            <a:off x="4398814" y="5593553"/>
            <a:ext cx="987772" cy="34924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00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Text</a:t>
            </a:r>
          </a:p>
          <a:p>
            <a:pPr algn="ctr"/>
            <a:r>
              <a:rPr lang="en-US" altLang="zh-CN" sz="100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Features</a:t>
            </a:r>
            <a:endParaRPr lang="zh-CN" altLang="en-US" sz="10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22" name="直接箭头连接符 21">
            <a:extLst>
              <a:ext uri="{FF2B5EF4-FFF2-40B4-BE49-F238E27FC236}">
                <a16:creationId xmlns:a16="http://schemas.microsoft.com/office/drawing/2014/main" id="{FF9DF0EF-EA69-4F11-9390-09F7C836DE10}"/>
              </a:ext>
            </a:extLst>
          </p:cNvPr>
          <p:cNvCxnSpPr>
            <a:stCxn id="19" idx="0"/>
            <a:endCxn id="18" idx="4"/>
          </p:cNvCxnSpPr>
          <p:nvPr/>
        </p:nvCxnSpPr>
        <p:spPr>
          <a:xfrm flipV="1">
            <a:off x="4892700" y="5034848"/>
            <a:ext cx="4294" cy="225815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矩形 22">
            <a:extLst>
              <a:ext uri="{FF2B5EF4-FFF2-40B4-BE49-F238E27FC236}">
                <a16:creationId xmlns:a16="http://schemas.microsoft.com/office/drawing/2014/main" id="{EA89F94C-83C7-43F8-A4AC-A011A7BC188D}"/>
              </a:ext>
            </a:extLst>
          </p:cNvPr>
          <p:cNvSpPr/>
          <p:nvPr/>
        </p:nvSpPr>
        <p:spPr>
          <a:xfrm>
            <a:off x="5586416" y="5267732"/>
            <a:ext cx="987773" cy="33289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00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BERT</a:t>
            </a:r>
          </a:p>
          <a:p>
            <a:pPr algn="ctr"/>
            <a:r>
              <a:rPr lang="en-US" altLang="zh-CN" sz="100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Embeddings</a:t>
            </a:r>
            <a:endParaRPr lang="zh-CN" altLang="en-US" sz="10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65954F29-5C3F-4FEF-8DE5-69B9B9D46C37}"/>
              </a:ext>
            </a:extLst>
          </p:cNvPr>
          <p:cNvSpPr/>
          <p:nvPr/>
        </p:nvSpPr>
        <p:spPr>
          <a:xfrm>
            <a:off x="5586416" y="5949870"/>
            <a:ext cx="987772" cy="33289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00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Sentence ID</a:t>
            </a:r>
          </a:p>
          <a:p>
            <a:pPr algn="ctr"/>
            <a:r>
              <a:rPr lang="en-US" altLang="zh-CN" sz="100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[K,K,…,K]</a:t>
            </a:r>
            <a:endParaRPr lang="zh-CN" altLang="en-US" sz="10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A2CA6672-A107-477C-BB9A-B6D2F164D33E}"/>
              </a:ext>
            </a:extLst>
          </p:cNvPr>
          <p:cNvSpPr/>
          <p:nvPr/>
        </p:nvSpPr>
        <p:spPr>
          <a:xfrm>
            <a:off x="5586417" y="5600622"/>
            <a:ext cx="987772" cy="34924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00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Text</a:t>
            </a:r>
          </a:p>
          <a:p>
            <a:pPr algn="ctr"/>
            <a:r>
              <a:rPr lang="en-US" altLang="zh-CN" sz="100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Features</a:t>
            </a:r>
            <a:endParaRPr lang="zh-CN" altLang="en-US" sz="10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76313142-F39D-453B-BF14-41F327096ED8}"/>
              </a:ext>
            </a:extLst>
          </p:cNvPr>
          <p:cNvSpPr/>
          <p:nvPr/>
        </p:nvSpPr>
        <p:spPr>
          <a:xfrm>
            <a:off x="3222831" y="5260663"/>
            <a:ext cx="987773" cy="33289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00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BERT</a:t>
            </a:r>
          </a:p>
          <a:p>
            <a:pPr algn="ctr"/>
            <a:r>
              <a:rPr lang="en-US" altLang="zh-CN" sz="1000" b="1" dirty="0" err="1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Embeddings</a:t>
            </a:r>
            <a:endParaRPr lang="zh-CN" altLang="en-US" sz="10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EA2E804D-E2C2-444F-9691-6811BB1967E3}"/>
              </a:ext>
            </a:extLst>
          </p:cNvPr>
          <p:cNvSpPr/>
          <p:nvPr/>
        </p:nvSpPr>
        <p:spPr>
          <a:xfrm>
            <a:off x="3222831" y="5942801"/>
            <a:ext cx="987772" cy="33289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00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Sentence ID</a:t>
            </a:r>
          </a:p>
          <a:p>
            <a:pPr algn="ctr"/>
            <a:r>
              <a:rPr lang="en-US" altLang="zh-CN" sz="90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[-K,-K,…,-K]</a:t>
            </a:r>
            <a:endParaRPr lang="zh-CN" altLang="en-US" sz="9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59C983A5-4BC2-4141-8C74-7CD7A25CEFF2}"/>
              </a:ext>
            </a:extLst>
          </p:cNvPr>
          <p:cNvSpPr/>
          <p:nvPr/>
        </p:nvSpPr>
        <p:spPr>
          <a:xfrm>
            <a:off x="3222832" y="5593553"/>
            <a:ext cx="987772" cy="34924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00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Text</a:t>
            </a:r>
          </a:p>
          <a:p>
            <a:pPr algn="ctr"/>
            <a:r>
              <a:rPr lang="en-US" altLang="zh-CN" sz="100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Features</a:t>
            </a:r>
            <a:endParaRPr lang="zh-CN" altLang="en-US" sz="10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5FE7A65F-876D-4AFF-85EF-610D7F2E4274}"/>
              </a:ext>
            </a:extLst>
          </p:cNvPr>
          <p:cNvSpPr txBox="1"/>
          <p:nvPr/>
        </p:nvSpPr>
        <p:spPr>
          <a:xfrm>
            <a:off x="3466685" y="6270778"/>
            <a:ext cx="4845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/>
              <a:t>S</a:t>
            </a:r>
            <a:r>
              <a:rPr lang="en-US" altLang="zh-CN" sz="1200" baseline="-25000" dirty="0"/>
              <a:t>n-K</a:t>
            </a:r>
            <a:endParaRPr lang="zh-CN" altLang="en-US" sz="1200" baseline="-25000" dirty="0"/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693E8174-BB05-4EBC-B57B-468FE0590A7A}"/>
              </a:ext>
            </a:extLst>
          </p:cNvPr>
          <p:cNvSpPr txBox="1"/>
          <p:nvPr/>
        </p:nvSpPr>
        <p:spPr>
          <a:xfrm>
            <a:off x="4691375" y="6270778"/>
            <a:ext cx="3662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/>
              <a:t>S</a:t>
            </a:r>
            <a:r>
              <a:rPr lang="en-US" altLang="zh-CN" sz="1200" baseline="-25000" dirty="0"/>
              <a:t>n</a:t>
            </a:r>
            <a:endParaRPr lang="zh-CN" altLang="en-US" sz="1200" baseline="-25000" dirty="0"/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1AD2BE66-E328-4D4D-9172-ED2AB63B7EEB}"/>
              </a:ext>
            </a:extLst>
          </p:cNvPr>
          <p:cNvSpPr txBox="1"/>
          <p:nvPr/>
        </p:nvSpPr>
        <p:spPr>
          <a:xfrm>
            <a:off x="5949764" y="6277846"/>
            <a:ext cx="5145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 err="1"/>
              <a:t>S</a:t>
            </a:r>
            <a:r>
              <a:rPr lang="en-US" altLang="zh-CN" sz="1200" baseline="-25000" dirty="0" err="1"/>
              <a:t>n+K</a:t>
            </a:r>
            <a:endParaRPr lang="zh-CN" altLang="en-US" sz="1200" baseline="-25000" dirty="0"/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37D96052-6F2C-4479-A2A9-9B8F4BDB96A7}"/>
              </a:ext>
            </a:extLst>
          </p:cNvPr>
          <p:cNvSpPr txBox="1"/>
          <p:nvPr/>
        </p:nvSpPr>
        <p:spPr>
          <a:xfrm>
            <a:off x="5325842" y="6249455"/>
            <a:ext cx="3583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/>
              <a:t>…</a:t>
            </a:r>
            <a:endParaRPr lang="zh-CN" altLang="en-US" sz="1200" baseline="-25000" dirty="0"/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55A75A76-6B0D-440A-8B1F-85670B828927}"/>
              </a:ext>
            </a:extLst>
          </p:cNvPr>
          <p:cNvSpPr txBox="1"/>
          <p:nvPr/>
        </p:nvSpPr>
        <p:spPr>
          <a:xfrm>
            <a:off x="4139248" y="6268615"/>
            <a:ext cx="3583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/>
              <a:t>…</a:t>
            </a:r>
            <a:endParaRPr lang="zh-CN" altLang="en-US" sz="1200" baseline="-25000" dirty="0"/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44C4EA43-AAFA-4DD3-BE02-24DF3B5DC63F}"/>
              </a:ext>
            </a:extLst>
          </p:cNvPr>
          <p:cNvSpPr txBox="1"/>
          <p:nvPr/>
        </p:nvSpPr>
        <p:spPr>
          <a:xfrm>
            <a:off x="5325842" y="5567676"/>
            <a:ext cx="3583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/>
              <a:t>…</a:t>
            </a:r>
            <a:endParaRPr lang="zh-CN" altLang="en-US" sz="1200" baseline="-25000" dirty="0"/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85EFADA7-01D4-4CCD-AA73-B8FA46BF0AB4}"/>
              </a:ext>
            </a:extLst>
          </p:cNvPr>
          <p:cNvSpPr txBox="1"/>
          <p:nvPr/>
        </p:nvSpPr>
        <p:spPr>
          <a:xfrm>
            <a:off x="4139248" y="5568714"/>
            <a:ext cx="3583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/>
              <a:t>…</a:t>
            </a:r>
            <a:endParaRPr lang="zh-CN" altLang="en-US" sz="1200" baseline="-25000" dirty="0"/>
          </a:p>
        </p:txBody>
      </p:sp>
      <p:cxnSp>
        <p:nvCxnSpPr>
          <p:cNvPr id="36" name="直接箭头连接符 35">
            <a:extLst>
              <a:ext uri="{FF2B5EF4-FFF2-40B4-BE49-F238E27FC236}">
                <a16:creationId xmlns:a16="http://schemas.microsoft.com/office/drawing/2014/main" id="{192845C2-D4BD-48A3-8A39-03B8D3F14B8D}"/>
              </a:ext>
            </a:extLst>
          </p:cNvPr>
          <p:cNvCxnSpPr>
            <a:stCxn id="23" idx="0"/>
            <a:endCxn id="18" idx="6"/>
          </p:cNvCxnSpPr>
          <p:nvPr/>
        </p:nvCxnSpPr>
        <p:spPr>
          <a:xfrm flipH="1" flipV="1">
            <a:off x="5184776" y="4889741"/>
            <a:ext cx="895527" cy="377991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箭头连接符 36">
            <a:extLst>
              <a:ext uri="{FF2B5EF4-FFF2-40B4-BE49-F238E27FC236}">
                <a16:creationId xmlns:a16="http://schemas.microsoft.com/office/drawing/2014/main" id="{825D69F4-EFC8-45E6-B0A5-F034CF307F73}"/>
              </a:ext>
            </a:extLst>
          </p:cNvPr>
          <p:cNvCxnSpPr>
            <a:stCxn id="26" idx="0"/>
            <a:endCxn id="18" idx="2"/>
          </p:cNvCxnSpPr>
          <p:nvPr/>
        </p:nvCxnSpPr>
        <p:spPr>
          <a:xfrm flipV="1">
            <a:off x="3716718" y="4889741"/>
            <a:ext cx="892494" cy="370922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文本框 37">
            <a:extLst>
              <a:ext uri="{FF2B5EF4-FFF2-40B4-BE49-F238E27FC236}">
                <a16:creationId xmlns:a16="http://schemas.microsoft.com/office/drawing/2014/main" id="{314519FE-DC98-4AF1-A6B8-0DFC727D2E5F}"/>
              </a:ext>
            </a:extLst>
          </p:cNvPr>
          <p:cNvSpPr txBox="1"/>
          <p:nvPr/>
        </p:nvSpPr>
        <p:spPr>
          <a:xfrm>
            <a:off x="5978330" y="3514597"/>
            <a:ext cx="3722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/>
              <a:t>S</a:t>
            </a:r>
            <a:r>
              <a:rPr lang="en-US" altLang="zh-CN" sz="1400" baseline="-25000" dirty="0"/>
              <a:t>n</a:t>
            </a:r>
            <a:endParaRPr lang="zh-CN" altLang="en-US" sz="1400" baseline="-25000" dirty="0"/>
          </a:p>
        </p:txBody>
      </p:sp>
      <p:sp>
        <p:nvSpPr>
          <p:cNvPr id="39" name="矩形 38">
            <a:extLst>
              <a:ext uri="{FF2B5EF4-FFF2-40B4-BE49-F238E27FC236}">
                <a16:creationId xmlns:a16="http://schemas.microsoft.com/office/drawing/2014/main" id="{AC669273-706B-4D7F-9354-0129621EFB5E}"/>
              </a:ext>
            </a:extLst>
          </p:cNvPr>
          <p:cNvSpPr/>
          <p:nvPr/>
        </p:nvSpPr>
        <p:spPr>
          <a:xfrm>
            <a:off x="6690178" y="5378478"/>
            <a:ext cx="939441" cy="349247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05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Text</a:t>
            </a:r>
          </a:p>
          <a:p>
            <a:pPr algn="ctr"/>
            <a:r>
              <a:rPr lang="en-US" altLang="zh-CN" sz="105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Encoder</a:t>
            </a:r>
            <a:endParaRPr lang="zh-CN" altLang="en-US" sz="1050" b="1" dirty="0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id="{E6F9D83D-1D3B-4504-AABB-57C3F3456ADD}"/>
              </a:ext>
            </a:extLst>
          </p:cNvPr>
          <p:cNvSpPr/>
          <p:nvPr/>
        </p:nvSpPr>
        <p:spPr>
          <a:xfrm>
            <a:off x="8040687" y="4427200"/>
            <a:ext cx="1166383" cy="372164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05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Duration Predictor</a:t>
            </a:r>
          </a:p>
        </p:txBody>
      </p:sp>
      <p:cxnSp>
        <p:nvCxnSpPr>
          <p:cNvPr id="41" name="直接箭头连接符 40">
            <a:extLst>
              <a:ext uri="{FF2B5EF4-FFF2-40B4-BE49-F238E27FC236}">
                <a16:creationId xmlns:a16="http://schemas.microsoft.com/office/drawing/2014/main" id="{0E77899F-0479-41B4-A1FE-B90F496A78E8}"/>
              </a:ext>
            </a:extLst>
          </p:cNvPr>
          <p:cNvCxnSpPr>
            <a:cxnSpLocks/>
            <a:endCxn id="40" idx="1"/>
          </p:cNvCxnSpPr>
          <p:nvPr/>
        </p:nvCxnSpPr>
        <p:spPr>
          <a:xfrm>
            <a:off x="7159896" y="4609100"/>
            <a:ext cx="880791" cy="4182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箭头连接符 41">
            <a:extLst>
              <a:ext uri="{FF2B5EF4-FFF2-40B4-BE49-F238E27FC236}">
                <a16:creationId xmlns:a16="http://schemas.microsoft.com/office/drawing/2014/main" id="{9EDF37A5-B6DA-4C02-9245-825679230F56}"/>
              </a:ext>
            </a:extLst>
          </p:cNvPr>
          <p:cNvCxnSpPr>
            <a:cxnSpLocks/>
            <a:stCxn id="47" idx="1"/>
            <a:endCxn id="45" idx="3"/>
          </p:cNvCxnSpPr>
          <p:nvPr/>
        </p:nvCxnSpPr>
        <p:spPr>
          <a:xfrm flipH="1">
            <a:off x="7632049" y="3720275"/>
            <a:ext cx="408638" cy="4182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箭头连接符 42">
            <a:extLst>
              <a:ext uri="{FF2B5EF4-FFF2-40B4-BE49-F238E27FC236}">
                <a16:creationId xmlns:a16="http://schemas.microsoft.com/office/drawing/2014/main" id="{976ED5C6-625C-48E9-BB88-C690F2C63EC8}"/>
              </a:ext>
            </a:extLst>
          </p:cNvPr>
          <p:cNvCxnSpPr>
            <a:cxnSpLocks/>
            <a:stCxn id="39" idx="0"/>
            <a:endCxn id="45" idx="2"/>
          </p:cNvCxnSpPr>
          <p:nvPr/>
        </p:nvCxnSpPr>
        <p:spPr>
          <a:xfrm flipV="1">
            <a:off x="7159899" y="3899080"/>
            <a:ext cx="2430" cy="1479398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箭头连接符 43">
            <a:extLst>
              <a:ext uri="{FF2B5EF4-FFF2-40B4-BE49-F238E27FC236}">
                <a16:creationId xmlns:a16="http://schemas.microsoft.com/office/drawing/2014/main" id="{7CB7ED09-7874-46D5-AFE1-D4484505F612}"/>
              </a:ext>
            </a:extLst>
          </p:cNvPr>
          <p:cNvCxnSpPr>
            <a:cxnSpLocks/>
            <a:stCxn id="45" idx="0"/>
            <a:endCxn id="46" idx="2"/>
          </p:cNvCxnSpPr>
          <p:nvPr/>
        </p:nvCxnSpPr>
        <p:spPr>
          <a:xfrm flipH="1" flipV="1">
            <a:off x="7159896" y="3300963"/>
            <a:ext cx="2433" cy="24887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矩形 44">
            <a:extLst>
              <a:ext uri="{FF2B5EF4-FFF2-40B4-BE49-F238E27FC236}">
                <a16:creationId xmlns:a16="http://schemas.microsoft.com/office/drawing/2014/main" id="{AD4FFACF-AA85-4638-9894-520FAAECCC6D}"/>
              </a:ext>
            </a:extLst>
          </p:cNvPr>
          <p:cNvSpPr/>
          <p:nvPr/>
        </p:nvSpPr>
        <p:spPr>
          <a:xfrm>
            <a:off x="6692608" y="3549833"/>
            <a:ext cx="939441" cy="349247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05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Length Regulator</a:t>
            </a:r>
            <a:endParaRPr lang="zh-CN" altLang="en-US" sz="1050" b="1" dirty="0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6" name="矩形 45">
            <a:extLst>
              <a:ext uri="{FF2B5EF4-FFF2-40B4-BE49-F238E27FC236}">
                <a16:creationId xmlns:a16="http://schemas.microsoft.com/office/drawing/2014/main" id="{17422CF3-90FE-4558-972B-A084A1667D3E}"/>
              </a:ext>
            </a:extLst>
          </p:cNvPr>
          <p:cNvSpPr/>
          <p:nvPr/>
        </p:nvSpPr>
        <p:spPr>
          <a:xfrm>
            <a:off x="6690175" y="2947628"/>
            <a:ext cx="939441" cy="35333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05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Mel</a:t>
            </a:r>
          </a:p>
          <a:p>
            <a:pPr algn="ctr"/>
            <a:r>
              <a:rPr lang="en-US" altLang="zh-CN" sz="105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Decoder</a:t>
            </a:r>
            <a:endParaRPr lang="zh-CN" altLang="en-US" sz="1050" b="1" dirty="0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7" name="矩形 46">
            <a:extLst>
              <a:ext uri="{FF2B5EF4-FFF2-40B4-BE49-F238E27FC236}">
                <a16:creationId xmlns:a16="http://schemas.microsoft.com/office/drawing/2014/main" id="{71C690AF-0F7B-4A5C-A595-3EEC6176E547}"/>
              </a:ext>
            </a:extLst>
          </p:cNvPr>
          <p:cNvSpPr/>
          <p:nvPr/>
        </p:nvSpPr>
        <p:spPr>
          <a:xfrm>
            <a:off x="8040687" y="3605975"/>
            <a:ext cx="1169931" cy="2286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05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Duration</a:t>
            </a:r>
            <a:endParaRPr lang="zh-CN" altLang="en-US" sz="105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48" name="直接箭头连接符 47">
            <a:extLst>
              <a:ext uri="{FF2B5EF4-FFF2-40B4-BE49-F238E27FC236}">
                <a16:creationId xmlns:a16="http://schemas.microsoft.com/office/drawing/2014/main" id="{11490740-CA7C-4925-A465-4D79B754D961}"/>
              </a:ext>
            </a:extLst>
          </p:cNvPr>
          <p:cNvCxnSpPr>
            <a:cxnSpLocks/>
            <a:stCxn id="56" idx="0"/>
            <a:endCxn id="39" idx="2"/>
          </p:cNvCxnSpPr>
          <p:nvPr/>
        </p:nvCxnSpPr>
        <p:spPr>
          <a:xfrm flipV="1">
            <a:off x="7159896" y="5727725"/>
            <a:ext cx="3" cy="16718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文本框 48">
            <a:extLst>
              <a:ext uri="{FF2B5EF4-FFF2-40B4-BE49-F238E27FC236}">
                <a16:creationId xmlns:a16="http://schemas.microsoft.com/office/drawing/2014/main" id="{C7F95227-341B-45B1-8E37-3582654A001F}"/>
              </a:ext>
            </a:extLst>
          </p:cNvPr>
          <p:cNvSpPr txBox="1"/>
          <p:nvPr/>
        </p:nvSpPr>
        <p:spPr>
          <a:xfrm>
            <a:off x="6694295" y="3911325"/>
            <a:ext cx="91613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900" dirty="0"/>
              <a:t>(Phone-level)</a:t>
            </a:r>
            <a:endParaRPr lang="zh-CN" altLang="en-US" sz="900" dirty="0"/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F0FED47B-4C67-4A2C-AFF4-EA126D572691}"/>
              </a:ext>
            </a:extLst>
          </p:cNvPr>
          <p:cNvSpPr txBox="1"/>
          <p:nvPr/>
        </p:nvSpPr>
        <p:spPr>
          <a:xfrm>
            <a:off x="6689941" y="3342032"/>
            <a:ext cx="8453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900" dirty="0"/>
              <a:t>(Frame-level)</a:t>
            </a:r>
            <a:endParaRPr lang="zh-CN" altLang="en-US" sz="900" dirty="0"/>
          </a:p>
        </p:txBody>
      </p:sp>
      <p:sp>
        <p:nvSpPr>
          <p:cNvPr id="51" name="椭圆 50">
            <a:extLst>
              <a:ext uri="{FF2B5EF4-FFF2-40B4-BE49-F238E27FC236}">
                <a16:creationId xmlns:a16="http://schemas.microsoft.com/office/drawing/2014/main" id="{2CA5BDB5-56A8-49CC-AAD8-4E1EDA8BE196}"/>
              </a:ext>
            </a:extLst>
          </p:cNvPr>
          <p:cNvSpPr/>
          <p:nvPr/>
        </p:nvSpPr>
        <p:spPr>
          <a:xfrm>
            <a:off x="6916906" y="4171659"/>
            <a:ext cx="530849" cy="290215"/>
          </a:xfrm>
          <a:prstGeom prst="ellipse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00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cat</a:t>
            </a:r>
            <a:endParaRPr lang="zh-CN" altLang="en-US" sz="1000" b="1" dirty="0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2" name="矩形 51">
            <a:extLst>
              <a:ext uri="{FF2B5EF4-FFF2-40B4-BE49-F238E27FC236}">
                <a16:creationId xmlns:a16="http://schemas.microsoft.com/office/drawing/2014/main" id="{07D393D1-BC48-48D2-BC70-22504F6184E3}"/>
              </a:ext>
            </a:extLst>
          </p:cNvPr>
          <p:cNvSpPr/>
          <p:nvPr/>
        </p:nvSpPr>
        <p:spPr>
          <a:xfrm>
            <a:off x="8040687" y="4963204"/>
            <a:ext cx="1166383" cy="2286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05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D/N tags</a:t>
            </a:r>
            <a:endParaRPr lang="zh-CN" altLang="en-US" sz="105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3" name="椭圆 52">
            <a:extLst>
              <a:ext uri="{FF2B5EF4-FFF2-40B4-BE49-F238E27FC236}">
                <a16:creationId xmlns:a16="http://schemas.microsoft.com/office/drawing/2014/main" id="{DF8E3AB4-4611-441A-8FA9-BDA9144F4811}"/>
              </a:ext>
            </a:extLst>
          </p:cNvPr>
          <p:cNvSpPr/>
          <p:nvPr/>
        </p:nvSpPr>
        <p:spPr>
          <a:xfrm>
            <a:off x="7043496" y="4932397"/>
            <a:ext cx="267668" cy="290215"/>
          </a:xfrm>
          <a:prstGeom prst="ellipse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+</a:t>
            </a:r>
            <a:endParaRPr lang="zh-CN" altLang="en-US" sz="1700" b="1" dirty="0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54" name="直接箭头连接符 53">
            <a:extLst>
              <a:ext uri="{FF2B5EF4-FFF2-40B4-BE49-F238E27FC236}">
                <a16:creationId xmlns:a16="http://schemas.microsoft.com/office/drawing/2014/main" id="{A32ED2F5-F5C4-4112-A7A1-43BDBEC211A2}"/>
              </a:ext>
            </a:extLst>
          </p:cNvPr>
          <p:cNvCxnSpPr>
            <a:cxnSpLocks/>
            <a:stCxn id="52" idx="1"/>
            <a:endCxn id="53" idx="6"/>
          </p:cNvCxnSpPr>
          <p:nvPr/>
        </p:nvCxnSpPr>
        <p:spPr>
          <a:xfrm flipH="1">
            <a:off x="7311164" y="5077504"/>
            <a:ext cx="729523" cy="1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文本框 54">
            <a:extLst>
              <a:ext uri="{FF2B5EF4-FFF2-40B4-BE49-F238E27FC236}">
                <a16:creationId xmlns:a16="http://schemas.microsoft.com/office/drawing/2014/main" id="{37BDF5DC-5142-483D-8A4F-A9EB252E69C8}"/>
              </a:ext>
            </a:extLst>
          </p:cNvPr>
          <p:cNvSpPr txBox="1"/>
          <p:nvPr/>
        </p:nvSpPr>
        <p:spPr>
          <a:xfrm>
            <a:off x="7273692" y="4859451"/>
            <a:ext cx="77430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900" dirty="0"/>
              <a:t>Embedding</a:t>
            </a:r>
            <a:endParaRPr lang="zh-CN" altLang="en-US" sz="900" dirty="0"/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85C09014-E87A-447E-89CE-A4D14E36BB3A}"/>
              </a:ext>
            </a:extLst>
          </p:cNvPr>
          <p:cNvSpPr/>
          <p:nvPr/>
        </p:nvSpPr>
        <p:spPr>
          <a:xfrm>
            <a:off x="6690175" y="5894905"/>
            <a:ext cx="939441" cy="381636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05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Text</a:t>
            </a:r>
          </a:p>
          <a:p>
            <a:pPr algn="ctr"/>
            <a:r>
              <a:rPr lang="en-US" altLang="zh-CN" sz="105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Features</a:t>
            </a:r>
            <a:endParaRPr lang="zh-CN" altLang="en-US" sz="105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7" name="文本框 56">
            <a:extLst>
              <a:ext uri="{FF2B5EF4-FFF2-40B4-BE49-F238E27FC236}">
                <a16:creationId xmlns:a16="http://schemas.microsoft.com/office/drawing/2014/main" id="{2C678A9B-BAC3-4296-85DF-629EE6CAA4A7}"/>
              </a:ext>
            </a:extLst>
          </p:cNvPr>
          <p:cNvSpPr txBox="1"/>
          <p:nvPr/>
        </p:nvSpPr>
        <p:spPr>
          <a:xfrm>
            <a:off x="3068598" y="4020561"/>
            <a:ext cx="1210588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S</a:t>
            </a:r>
            <a:r>
              <a:rPr lang="en-US" altLang="zh-CN" sz="1100" baseline="-25000" dirty="0"/>
              <a:t>n-K </a:t>
            </a:r>
            <a:r>
              <a:rPr lang="en-US" altLang="zh-CN" sz="1100" dirty="0"/>
              <a:t>…S</a:t>
            </a:r>
            <a:r>
              <a:rPr lang="en-US" altLang="zh-CN" sz="1100" baseline="-25000" dirty="0"/>
              <a:t>n</a:t>
            </a:r>
            <a:r>
              <a:rPr lang="zh-CN" altLang="en-US" sz="1100" baseline="-25000" dirty="0"/>
              <a:t> </a:t>
            </a:r>
            <a:r>
              <a:rPr lang="en-US" altLang="zh-CN" sz="1100" dirty="0"/>
              <a:t>… </a:t>
            </a:r>
            <a:r>
              <a:rPr lang="en-US" altLang="zh-CN" sz="1100" dirty="0" err="1"/>
              <a:t>S</a:t>
            </a:r>
            <a:r>
              <a:rPr lang="en-US" altLang="zh-CN" sz="1100" baseline="-25000" dirty="0" err="1"/>
              <a:t>n+K</a:t>
            </a:r>
            <a:endParaRPr lang="zh-CN" altLang="en-US" sz="1100" baseline="-25000" dirty="0"/>
          </a:p>
          <a:p>
            <a:r>
              <a:rPr lang="zh-CN" altLang="en-US" sz="1100" baseline="-25000" dirty="0"/>
              <a:t> </a:t>
            </a:r>
          </a:p>
        </p:txBody>
      </p:sp>
      <p:cxnSp>
        <p:nvCxnSpPr>
          <p:cNvPr id="58" name="肘形连接符 10">
            <a:extLst>
              <a:ext uri="{FF2B5EF4-FFF2-40B4-BE49-F238E27FC236}">
                <a16:creationId xmlns:a16="http://schemas.microsoft.com/office/drawing/2014/main" id="{1B4B1247-41E8-4BC4-B796-A8FD96191ACC}"/>
              </a:ext>
            </a:extLst>
          </p:cNvPr>
          <p:cNvCxnSpPr>
            <a:cxnSpLocks/>
            <a:stCxn id="6" idx="2"/>
            <a:endCxn id="51" idx="2"/>
          </p:cNvCxnSpPr>
          <p:nvPr/>
        </p:nvCxnSpPr>
        <p:spPr>
          <a:xfrm rot="16200000" flipH="1">
            <a:off x="6313149" y="3713010"/>
            <a:ext cx="267950" cy="939564"/>
          </a:xfrm>
          <a:prstGeom prst="bentConnector2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文本框 58">
            <a:extLst>
              <a:ext uri="{FF2B5EF4-FFF2-40B4-BE49-F238E27FC236}">
                <a16:creationId xmlns:a16="http://schemas.microsoft.com/office/drawing/2014/main" id="{F2D5CED1-2299-4C0C-9B41-1C06CE74484A}"/>
              </a:ext>
            </a:extLst>
          </p:cNvPr>
          <p:cNvSpPr txBox="1"/>
          <p:nvPr/>
        </p:nvSpPr>
        <p:spPr>
          <a:xfrm>
            <a:off x="8429272" y="5191804"/>
            <a:ext cx="3892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S</a:t>
            </a:r>
            <a:r>
              <a:rPr lang="en-US" altLang="zh-CN" sz="1400" baseline="-25000" dirty="0"/>
              <a:t>n</a:t>
            </a:r>
            <a:endParaRPr lang="zh-CN" altLang="en-US" sz="1400" baseline="-25000" dirty="0"/>
          </a:p>
        </p:txBody>
      </p:sp>
      <p:cxnSp>
        <p:nvCxnSpPr>
          <p:cNvPr id="60" name="直接箭头连接符 59">
            <a:extLst>
              <a:ext uri="{FF2B5EF4-FFF2-40B4-BE49-F238E27FC236}">
                <a16:creationId xmlns:a16="http://schemas.microsoft.com/office/drawing/2014/main" id="{3653B21A-E012-46C7-A1F8-1597C8EEAEB3}"/>
              </a:ext>
            </a:extLst>
          </p:cNvPr>
          <p:cNvCxnSpPr>
            <a:cxnSpLocks/>
            <a:stCxn id="40" idx="0"/>
            <a:endCxn id="47" idx="2"/>
          </p:cNvCxnSpPr>
          <p:nvPr/>
        </p:nvCxnSpPr>
        <p:spPr>
          <a:xfrm flipV="1">
            <a:off x="8623879" y="3834575"/>
            <a:ext cx="1774" cy="592625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文本框 61">
            <a:extLst>
              <a:ext uri="{FF2B5EF4-FFF2-40B4-BE49-F238E27FC236}">
                <a16:creationId xmlns:a16="http://schemas.microsoft.com/office/drawing/2014/main" id="{EC0B9070-528D-42BF-8E62-4A477F1741D7}"/>
              </a:ext>
            </a:extLst>
          </p:cNvPr>
          <p:cNvSpPr txBox="1"/>
          <p:nvPr/>
        </p:nvSpPr>
        <p:spPr>
          <a:xfrm>
            <a:off x="8040687" y="618551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b="1" dirty="0"/>
              <a:t>Generation </a:t>
            </a:r>
            <a:r>
              <a:rPr lang="en-US" altLang="zh-CN" b="1" dirty="0"/>
              <a:t>S</a:t>
            </a:r>
            <a:r>
              <a:rPr lang="en-US" altLang="zh-CN" sz="1800" b="1" dirty="0"/>
              <a:t>tage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3820877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/>
      <p:bldP spid="8" grpId="0"/>
      <p:bldP spid="11" grpId="0" animBg="1"/>
      <p:bldP spid="12" grpId="0" animBg="1"/>
      <p:bldP spid="14" grpId="0" animBg="1"/>
      <p:bldP spid="15" grpId="0" animBg="1"/>
      <p:bldP spid="17" grpId="0"/>
      <p:bldP spid="18" grpId="0" animBg="1"/>
      <p:bldP spid="19" grpId="0" animBg="1"/>
      <p:bldP spid="20" grpId="0" animBg="1"/>
      <p:bldP spid="21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/>
      <p:bldP spid="30" grpId="0"/>
      <p:bldP spid="31" grpId="0"/>
      <p:bldP spid="32" grpId="0"/>
      <p:bldP spid="33" grpId="0"/>
      <p:bldP spid="34" grpId="0"/>
      <p:bldP spid="35" grpId="0"/>
      <p:bldP spid="38" grpId="0"/>
      <p:bldP spid="39" grpId="0" animBg="1"/>
      <p:bldP spid="40" grpId="0" animBg="1"/>
      <p:bldP spid="45" grpId="0" animBg="1"/>
      <p:bldP spid="46" grpId="0" animBg="1"/>
      <p:bldP spid="47" grpId="0" animBg="1"/>
      <p:bldP spid="49" grpId="0"/>
      <p:bldP spid="50" grpId="0"/>
      <p:bldP spid="51" grpId="0" animBg="1"/>
      <p:bldP spid="52" grpId="0" animBg="1"/>
      <p:bldP spid="53" grpId="0" animBg="1"/>
      <p:bldP spid="55" grpId="0"/>
      <p:bldP spid="56" grpId="0" animBg="1"/>
      <p:bldP spid="57" grpId="0"/>
      <p:bldP spid="5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9CDB502-0B38-4B1D-A260-DCFF2FC36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Outline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7C4D0AD-787C-4520-A1DF-EFBC390139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Introduction</a:t>
            </a:r>
          </a:p>
          <a:p>
            <a:r>
              <a:rPr lang="en-US" altLang="zh-CN" dirty="0"/>
              <a:t>Related work</a:t>
            </a:r>
          </a:p>
          <a:p>
            <a:r>
              <a:rPr lang="en-US" altLang="zh-CN" dirty="0"/>
              <a:t>Proposed method</a:t>
            </a:r>
          </a:p>
          <a:p>
            <a:r>
              <a:rPr lang="en-US" altLang="zh-CN" b="1" dirty="0">
                <a:solidFill>
                  <a:srgbClr val="FF0000"/>
                </a:solidFill>
              </a:rPr>
              <a:t>Experiments</a:t>
            </a:r>
          </a:p>
          <a:p>
            <a:r>
              <a:rPr lang="en-US" altLang="zh-CN" dirty="0"/>
              <a:t>Conclusion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686343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177D3BE-59C0-44DF-9312-96AB0982E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EXPERIMENTAL SETUP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9E29680-59A1-467B-9FD8-BA045D96C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4"/>
            <a:ext cx="9639301" cy="443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200" b="1" dirty="0"/>
              <a:t>Dataset</a:t>
            </a:r>
          </a:p>
          <a:p>
            <a:r>
              <a:rPr lang="en-US" altLang="zh-CN" sz="2400" dirty="0"/>
              <a:t>A </a:t>
            </a:r>
            <a:r>
              <a:rPr lang="en-US" altLang="zh-CN" sz="2400" dirty="0">
                <a:solidFill>
                  <a:srgbClr val="0070C0"/>
                </a:solidFill>
              </a:rPr>
              <a:t>200 hours Chinese audiobook collected from the Internet</a:t>
            </a:r>
            <a:r>
              <a:rPr lang="en-US" altLang="zh-CN" sz="2400" dirty="0"/>
              <a:t>, recorded by a single male speaker with a highly expressive style. </a:t>
            </a:r>
          </a:p>
          <a:p>
            <a:r>
              <a:rPr lang="en-US" altLang="zh-CN" sz="2400" dirty="0"/>
              <a:t>Each sentence was labelled </a:t>
            </a:r>
            <a:r>
              <a:rPr lang="en-US" altLang="zh-CN" sz="2400" dirty="0">
                <a:solidFill>
                  <a:srgbClr val="0070C0"/>
                </a:solidFill>
              </a:rPr>
              <a:t>with a dialogue/narration (D/N) tag</a:t>
            </a:r>
            <a:r>
              <a:rPr lang="en-US" altLang="zh-CN" sz="2400" dirty="0"/>
              <a:t>.</a:t>
            </a:r>
          </a:p>
          <a:p>
            <a:r>
              <a:rPr lang="en-US" altLang="zh-CN" sz="2400" dirty="0"/>
              <a:t>The waveforms had 16kHz sampling rate and 16bits resolution.</a:t>
            </a:r>
          </a:p>
          <a:p>
            <a:r>
              <a:rPr lang="en-US" altLang="zh-CN" sz="2400" dirty="0"/>
              <a:t>A </a:t>
            </a:r>
            <a:r>
              <a:rPr lang="en-US" altLang="zh-CN" sz="2400" dirty="0">
                <a:solidFill>
                  <a:srgbClr val="0070C0"/>
                </a:solidFill>
              </a:rPr>
              <a:t>HiFi-GAN</a:t>
            </a:r>
            <a:r>
              <a:rPr lang="en-US" altLang="zh-CN" sz="1600" dirty="0">
                <a:solidFill>
                  <a:srgbClr val="00B050"/>
                </a:solidFill>
              </a:rPr>
              <a:t>[Kong et al. 2020]</a:t>
            </a:r>
            <a:r>
              <a:rPr lang="en-US" altLang="zh-CN" sz="1600" dirty="0"/>
              <a:t> </a:t>
            </a:r>
            <a:r>
              <a:rPr lang="en-US" altLang="zh-CN" sz="2400" dirty="0"/>
              <a:t>vocoder was trained on the data for waveform reconstruction.</a:t>
            </a:r>
          </a:p>
          <a:p>
            <a:pPr lvl="1"/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603202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177D3BE-59C0-44DF-9312-96AB0982E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EXPERIMENTAL SETUP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9E29680-59A1-467B-9FD8-BA045D96C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4"/>
            <a:ext cx="11163301" cy="443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200" b="1" dirty="0"/>
              <a:t>Features</a:t>
            </a:r>
          </a:p>
          <a:p>
            <a:r>
              <a:rPr lang="en-US" altLang="zh-CN" sz="2400" dirty="0"/>
              <a:t>898-dimensional </a:t>
            </a:r>
            <a:r>
              <a:rPr lang="en-US" altLang="zh-CN" sz="2400" dirty="0">
                <a:solidFill>
                  <a:srgbClr val="0070C0"/>
                </a:solidFill>
              </a:rPr>
              <a:t>text feature vector</a:t>
            </a:r>
          </a:p>
          <a:p>
            <a:r>
              <a:rPr lang="en-US" altLang="zh-CN" sz="2400" dirty="0"/>
              <a:t>1024-dimensional </a:t>
            </a:r>
            <a:r>
              <a:rPr lang="en-US" altLang="zh-CN" sz="2400" dirty="0">
                <a:solidFill>
                  <a:srgbClr val="0070C0"/>
                </a:solidFill>
              </a:rPr>
              <a:t>BERT embeddings</a:t>
            </a:r>
          </a:p>
          <a:p>
            <a:r>
              <a:rPr lang="en-US" altLang="zh-CN" sz="2400" dirty="0"/>
              <a:t>80-dimensional </a:t>
            </a:r>
            <a:r>
              <a:rPr lang="en-US" altLang="zh-CN" sz="2400" dirty="0">
                <a:solidFill>
                  <a:srgbClr val="0070C0"/>
                </a:solidFill>
              </a:rPr>
              <a:t>Mel-spectrograms</a:t>
            </a:r>
            <a:r>
              <a:rPr lang="en-US" altLang="zh-CN" sz="2400" dirty="0"/>
              <a:t> (12.5ms frame shift / 50ms frame length)</a:t>
            </a:r>
            <a:br>
              <a:rPr lang="en-US" altLang="zh-CN" sz="2400" dirty="0"/>
            </a:br>
            <a:endParaRPr lang="en-US" altLang="zh-CN" sz="2400" dirty="0"/>
          </a:p>
          <a:p>
            <a:r>
              <a:rPr lang="en-US" altLang="zh-CN" sz="2400" dirty="0">
                <a:solidFill>
                  <a:srgbClr val="0070C0"/>
                </a:solidFill>
              </a:rPr>
              <a:t>Pitch contour </a:t>
            </a:r>
            <a:r>
              <a:rPr lang="en-US" altLang="zh-CN" sz="2400" dirty="0"/>
              <a:t>was extracted by PyWORLD tool with linear interpolation. </a:t>
            </a:r>
          </a:p>
          <a:p>
            <a:r>
              <a:rPr lang="en-US" altLang="zh-CN" sz="2400" dirty="0">
                <a:solidFill>
                  <a:srgbClr val="0070C0"/>
                </a:solidFill>
              </a:rPr>
              <a:t>Energy </a:t>
            </a:r>
            <a:r>
              <a:rPr lang="en-US" altLang="zh-CN" sz="2400" dirty="0"/>
              <a:t>was defined by L2-norm of the amplitude of each STFT frame.</a:t>
            </a:r>
          </a:p>
          <a:p>
            <a:r>
              <a:rPr lang="en-US" altLang="zh-CN" sz="2400" dirty="0">
                <a:solidFill>
                  <a:srgbClr val="0070C0"/>
                </a:solidFill>
              </a:rPr>
              <a:t>Phoneme durations </a:t>
            </a:r>
            <a:r>
              <a:rPr lang="en-US" altLang="zh-CN" sz="2400" dirty="0"/>
              <a:t>were extracted by the Montreal forced alignment (MFA) tool.</a:t>
            </a:r>
          </a:p>
        </p:txBody>
      </p:sp>
    </p:spTree>
    <p:extLst>
      <p:ext uri="{BB962C8B-B14F-4D97-AF65-F5344CB8AC3E}">
        <p14:creationId xmlns:p14="http://schemas.microsoft.com/office/powerpoint/2010/main" val="14806569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177D3BE-59C0-44DF-9312-96AB0982E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EXPERIMENTAL SETUP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9E29680-59A1-467B-9FD8-BA045D96C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2040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400" dirty="0"/>
              <a:t>In order to study the effectiveness of discourse-level modeling and BERT embeddings, </a:t>
            </a:r>
            <a:r>
              <a:rPr lang="en-US" altLang="zh-CN" sz="2400" dirty="0">
                <a:solidFill>
                  <a:srgbClr val="0070C0"/>
                </a:solidFill>
              </a:rPr>
              <a:t>four models were built for comparison </a:t>
            </a:r>
            <a:r>
              <a:rPr lang="en-US" altLang="zh-CN" sz="2400" dirty="0"/>
              <a:t>as follows.</a:t>
            </a:r>
          </a:p>
          <a:p>
            <a:r>
              <a:rPr lang="en-US" altLang="zh-CN" sz="2400" b="1" dirty="0"/>
              <a:t>FS2</a:t>
            </a:r>
            <a:r>
              <a:rPr lang="en-US" altLang="zh-CN" sz="2400" dirty="0"/>
              <a:t>: the FastSpeech2 baseline model;</a:t>
            </a:r>
          </a:p>
          <a:p>
            <a:r>
              <a:rPr lang="en-US" altLang="zh-CN" sz="2400" b="1" dirty="0"/>
              <a:t>K0</a:t>
            </a:r>
            <a:r>
              <a:rPr lang="en-US" altLang="zh-CN" sz="2400" dirty="0"/>
              <a:t>: the proposed method without discourse-level modeling (K = 0);</a:t>
            </a:r>
          </a:p>
          <a:p>
            <a:r>
              <a:rPr lang="en-US" altLang="zh-CN" sz="2400" b="1" dirty="0"/>
              <a:t>K10</a:t>
            </a:r>
            <a:r>
              <a:rPr lang="en-US" altLang="zh-CN" sz="2400" dirty="0"/>
              <a:t>: the proposed method considering 21 neighbouring sentences in discourse-level modeling (K = 10);</a:t>
            </a:r>
          </a:p>
          <a:p>
            <a:r>
              <a:rPr lang="en-US" altLang="zh-CN" sz="2400" b="1" dirty="0"/>
              <a:t>K10 w/o BERT</a:t>
            </a:r>
            <a:r>
              <a:rPr lang="en-US" altLang="zh-CN" sz="2400" dirty="0"/>
              <a:t>: the proposed method considering 21 neighbouring sentences but without using BERT embeddings.</a:t>
            </a:r>
          </a:p>
          <a:p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35221117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177D3BE-59C0-44DF-9312-96AB0982E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OBJECTIVE EVALUATION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9E29680-59A1-467B-9FD8-BA045D96C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22001" cy="4351338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400" dirty="0">
                <a:solidFill>
                  <a:srgbClr val="0070C0"/>
                </a:solidFill>
              </a:rPr>
              <a:t>Objective evaluation metrics</a:t>
            </a:r>
            <a:r>
              <a:rPr lang="en-US" altLang="zh-CN" sz="2400" dirty="0"/>
              <a:t>: The distances between the log F0 distribution of the ground-truth speech and the generated speech.</a:t>
            </a:r>
          </a:p>
          <a:p>
            <a:r>
              <a:rPr lang="en-US" altLang="zh-CN" sz="2400" b="1" dirty="0"/>
              <a:t>Comparison of different models</a:t>
            </a:r>
          </a:p>
          <a:p>
            <a:endParaRPr lang="en-US" altLang="zh-CN" dirty="0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DEB18004-01D1-4EA3-AD80-DDE78AE560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3060229"/>
            <a:ext cx="8633782" cy="2843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59505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177D3BE-59C0-44DF-9312-96AB0982E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OBJECTIVE EVALUATION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9E29680-59A1-467B-9FD8-BA045D96C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95425"/>
            <a:ext cx="9753601" cy="4351338"/>
          </a:xfrm>
        </p:spPr>
        <p:txBody>
          <a:bodyPr>
            <a:normAutofit/>
          </a:bodyPr>
          <a:lstStyle/>
          <a:p>
            <a:r>
              <a:rPr lang="en-US" altLang="zh-CN" sz="2400" b="1" dirty="0"/>
              <a:t>Model K10 with different contextual information</a:t>
            </a:r>
          </a:p>
          <a:p>
            <a:pPr lvl="1"/>
            <a:r>
              <a:rPr lang="en-US" altLang="zh-CN" sz="2000" dirty="0"/>
              <a:t>A: using matched surrounding utterances when synthesizing the current sentence;</a:t>
            </a:r>
          </a:p>
          <a:p>
            <a:pPr lvl="1"/>
            <a:r>
              <a:rPr lang="en-US" altLang="zh-CN" sz="2000" dirty="0"/>
              <a:t>B: replacing surrounding utterances with the current sentence (i.e. repeating the current sentence 21 times as input); </a:t>
            </a:r>
          </a:p>
          <a:p>
            <a:pPr lvl="1"/>
            <a:r>
              <a:rPr lang="en-US" altLang="zh-CN" sz="2000" dirty="0"/>
              <a:t>C: replacing surrounding utterances with mismatched utterances sampled from another novel.</a:t>
            </a:r>
          </a:p>
          <a:p>
            <a:endParaRPr lang="en-US" altLang="zh-CN" sz="2400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5C7D6182-183F-465C-B847-E86382AE41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8" y="3671094"/>
            <a:ext cx="8150203" cy="2568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0396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177D3BE-59C0-44DF-9312-96AB0982E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SUBJECTIVE EVALUATION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9E29680-59A1-467B-9FD8-BA045D96C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45950"/>
            <a:ext cx="10922001" cy="4351338"/>
          </a:xfrm>
        </p:spPr>
        <p:txBody>
          <a:bodyPr>
            <a:normAutofit/>
          </a:bodyPr>
          <a:lstStyle/>
          <a:p>
            <a:r>
              <a:rPr lang="en-US" altLang="zh-CN" sz="2400" b="1" dirty="0"/>
              <a:t>Mean opinion score (MOS) test of different models</a:t>
            </a:r>
          </a:p>
          <a:p>
            <a:pPr marL="0" indent="0">
              <a:buNone/>
            </a:pPr>
            <a:endParaRPr lang="en-US" altLang="zh-CN" sz="2400" b="1" dirty="0"/>
          </a:p>
          <a:p>
            <a:endParaRPr lang="en-US" altLang="zh-CN" sz="2400" b="1" dirty="0"/>
          </a:p>
          <a:p>
            <a:endParaRPr lang="en-US" altLang="zh-CN" sz="1400" b="1" dirty="0"/>
          </a:p>
          <a:p>
            <a:r>
              <a:rPr lang="en-US" altLang="zh-CN" sz="2400" b="1" dirty="0"/>
              <a:t>Preference tests among different models</a:t>
            </a:r>
          </a:p>
          <a:p>
            <a:endParaRPr lang="en-US" altLang="zh-CN" sz="2400" b="1" dirty="0"/>
          </a:p>
          <a:p>
            <a:pPr marL="0" indent="0">
              <a:buNone/>
            </a:pPr>
            <a:endParaRPr lang="en-US" altLang="zh-CN" sz="2000" b="1" dirty="0"/>
          </a:p>
          <a:p>
            <a:pPr marL="0" indent="0">
              <a:buNone/>
            </a:pPr>
            <a:endParaRPr lang="en-US" altLang="zh-CN" sz="2000" b="1" dirty="0"/>
          </a:p>
          <a:p>
            <a:pPr marL="0" indent="0">
              <a:buNone/>
            </a:pPr>
            <a:endParaRPr lang="en-US" altLang="zh-CN" sz="2000" b="1" dirty="0"/>
          </a:p>
          <a:p>
            <a:pPr marL="0" indent="0">
              <a:buNone/>
            </a:pPr>
            <a:endParaRPr lang="en-US" altLang="zh-CN" sz="2000" b="1" dirty="0"/>
          </a:p>
          <a:p>
            <a:pPr marL="0" indent="0">
              <a:buNone/>
            </a:pPr>
            <a:endParaRPr lang="en-US" altLang="zh-CN" sz="2000" b="1" dirty="0"/>
          </a:p>
          <a:p>
            <a:endParaRPr lang="en-US" altLang="zh-CN" sz="2000" dirty="0"/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E83C4C6B-C445-48D5-9097-0DAEDE3917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4101" y="2060647"/>
            <a:ext cx="6279373" cy="1188894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2EC40291-16B4-4607-A9F3-68C27BF20B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6647" y="3721383"/>
            <a:ext cx="6474280" cy="2755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4866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9CDB502-0B38-4B1D-A260-DCFF2FC36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Outline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7C4D0AD-787C-4520-A1DF-EFBC390139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Introduction</a:t>
            </a:r>
          </a:p>
          <a:p>
            <a:r>
              <a:rPr lang="en-US" altLang="zh-CN" dirty="0"/>
              <a:t>Related work</a:t>
            </a:r>
          </a:p>
          <a:p>
            <a:r>
              <a:rPr lang="en-US" altLang="zh-CN" dirty="0"/>
              <a:t>Proposed method</a:t>
            </a:r>
          </a:p>
          <a:p>
            <a:r>
              <a:rPr lang="en-US" altLang="zh-CN" dirty="0"/>
              <a:t>Experiments</a:t>
            </a:r>
          </a:p>
          <a:p>
            <a:r>
              <a:rPr lang="en-US" altLang="zh-CN" b="1" dirty="0">
                <a:solidFill>
                  <a:srgbClr val="FF0000"/>
                </a:solidFill>
              </a:rPr>
              <a:t>Conclusion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392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9CDB502-0B38-4B1D-A260-DCFF2FC36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Outline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7C4D0AD-787C-4520-A1DF-EFBC390139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>
                <a:solidFill>
                  <a:srgbClr val="FF0000"/>
                </a:solidFill>
              </a:rPr>
              <a:t>Introduction</a:t>
            </a:r>
          </a:p>
          <a:p>
            <a:r>
              <a:rPr lang="en-US" altLang="zh-CN" dirty="0"/>
              <a:t>Related work</a:t>
            </a:r>
          </a:p>
          <a:p>
            <a:r>
              <a:rPr lang="en-US" altLang="zh-CN" dirty="0"/>
              <a:t>Proposed method</a:t>
            </a:r>
          </a:p>
          <a:p>
            <a:r>
              <a:rPr lang="en-US" altLang="zh-CN" dirty="0"/>
              <a:t>Experiments</a:t>
            </a:r>
          </a:p>
          <a:p>
            <a:r>
              <a:rPr lang="en-US" altLang="zh-CN" dirty="0"/>
              <a:t>Conclusion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086232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177D3BE-59C0-44DF-9312-96AB0982E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CONCLUSION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9E29680-59A1-467B-9FD8-BA045D96C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36301" cy="435133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altLang="zh-CN" dirty="0"/>
              <a:t>A </a:t>
            </a:r>
            <a:r>
              <a:rPr lang="en-US" altLang="zh-CN" dirty="0">
                <a:solidFill>
                  <a:srgbClr val="0070C0"/>
                </a:solidFill>
              </a:rPr>
              <a:t>non-autoregressive acoustic model </a:t>
            </a:r>
            <a:r>
              <a:rPr lang="en-US" altLang="zh-CN" dirty="0"/>
              <a:t>based on </a:t>
            </a:r>
            <a:r>
              <a:rPr lang="en-US" altLang="zh-CN" sz="2800" dirty="0"/>
              <a:t>discourse-level prosody modeling with VAE</a:t>
            </a:r>
            <a:r>
              <a:rPr lang="en-US" altLang="zh-CN" dirty="0"/>
              <a:t> is proposed.</a:t>
            </a:r>
          </a:p>
          <a:p>
            <a:pPr>
              <a:lnSpc>
                <a:spcPct val="100000"/>
              </a:lnSpc>
            </a:pPr>
            <a:r>
              <a:rPr lang="en-US" altLang="zh-CN" dirty="0"/>
              <a:t>Our proposed method can </a:t>
            </a:r>
            <a:r>
              <a:rPr lang="en-US" altLang="zh-CN" dirty="0">
                <a:solidFill>
                  <a:srgbClr val="0070C0"/>
                </a:solidFill>
              </a:rPr>
              <a:t>achieve better naturalness and expressiveness</a:t>
            </a:r>
            <a:r>
              <a:rPr lang="en-US" altLang="zh-CN" dirty="0"/>
              <a:t> than FastSpeech2.</a:t>
            </a:r>
          </a:p>
          <a:p>
            <a:pPr>
              <a:lnSpc>
                <a:spcPct val="100000"/>
              </a:lnSpc>
            </a:pPr>
            <a:r>
              <a:rPr lang="en-US" altLang="zh-CN" dirty="0">
                <a:solidFill>
                  <a:srgbClr val="0070C0"/>
                </a:solidFill>
              </a:rPr>
              <a:t>BERT embeddings and contextual information </a:t>
            </a:r>
            <a:r>
              <a:rPr lang="en-US" altLang="zh-CN" dirty="0"/>
              <a:t>can effectively influence the prosody of synthetic speech.</a:t>
            </a:r>
          </a:p>
          <a:p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670987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CD60773C-9F5B-485B-BE4A-436BF995BFD0}"/>
              </a:ext>
            </a:extLst>
          </p:cNvPr>
          <p:cNvSpPr/>
          <p:nvPr/>
        </p:nvSpPr>
        <p:spPr>
          <a:xfrm>
            <a:off x="4823856" y="2383135"/>
            <a:ext cx="25442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Thanks !</a:t>
            </a:r>
            <a:endParaRPr lang="zh-CN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602E960A-8FCB-4174-9A09-639B22051E74}"/>
              </a:ext>
            </a:extLst>
          </p:cNvPr>
          <p:cNvSpPr txBox="1"/>
          <p:nvPr/>
        </p:nvSpPr>
        <p:spPr>
          <a:xfrm>
            <a:off x="9688329" y="4428133"/>
            <a:ext cx="134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/>
              <a:t>DEMO</a:t>
            </a:r>
            <a:endParaRPr lang="zh-CN" altLang="en-US" sz="2400" b="1" dirty="0"/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878C280A-EF9F-4DBE-9D38-C821B61D12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8779" y="4889798"/>
            <a:ext cx="1555750" cy="155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0682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FDEC4E3-8C50-4111-B77E-C2D62F49E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REFERENCES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A26C786-5B39-4A0E-B840-56DF048A47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9300" y="1690688"/>
            <a:ext cx="11082898" cy="435133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altLang="zh-CN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Jonathan Shen, </a:t>
            </a:r>
            <a:r>
              <a:rPr lang="en-US" altLang="zh-CN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Ruoming</a:t>
            </a:r>
            <a:r>
              <a:rPr lang="en-US" altLang="zh-CN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Pang, et al., “Natural </a:t>
            </a:r>
            <a:r>
              <a:rPr lang="en-US" altLang="zh-CN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tts</a:t>
            </a:r>
            <a:r>
              <a:rPr lang="en-US" altLang="zh-CN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synthesis by conditioning </a:t>
            </a:r>
            <a:r>
              <a:rPr lang="en-US" altLang="zh-CN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wavenet</a:t>
            </a:r>
            <a:r>
              <a:rPr lang="en-US" altLang="zh-CN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on </a:t>
            </a:r>
            <a:r>
              <a:rPr lang="en-US" altLang="zh-CN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mel</a:t>
            </a:r>
            <a:r>
              <a:rPr lang="en-US" altLang="zh-CN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spectrogram predictions,” in </a:t>
            </a:r>
            <a:r>
              <a:rPr lang="en-US" altLang="zh-CN" sz="1800" b="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2018 IEEE International Conference on Acoustics, Speech and Signal Processing (ICASSP)</a:t>
            </a:r>
            <a:r>
              <a:rPr lang="en-US" altLang="zh-CN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IEEE, 2018, pp. 4779–4783.</a:t>
            </a:r>
            <a:r>
              <a:rPr lang="en-US" altLang="zh-CN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Yi Ren, </a:t>
            </a:r>
            <a:r>
              <a:rPr lang="en-US" altLang="zh-CN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Yangjun</a:t>
            </a:r>
            <a:r>
              <a:rPr lang="en-US" altLang="zh-CN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Ruan</a:t>
            </a:r>
            <a:r>
              <a:rPr lang="en-US" altLang="zh-CN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Xu Tan, Tao Qin, Sheng Zhao, Zhou Zhao, and Tie-Yan Liu, “</a:t>
            </a:r>
            <a:r>
              <a:rPr lang="en-US" altLang="zh-CN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Fastspeech</a:t>
            </a:r>
            <a:r>
              <a:rPr lang="en-US" altLang="zh-CN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 fast, robust and controllable text to speech,” in </a:t>
            </a:r>
            <a:r>
              <a:rPr lang="en-US" altLang="zh-CN" sz="1800" b="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Proceedings of the 33rd International Conference on Neural Information Processing Systems</a:t>
            </a:r>
            <a:r>
              <a:rPr lang="en-US" altLang="zh-CN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2019, pp. 3171–3180.</a:t>
            </a:r>
            <a:r>
              <a:rPr lang="en-US" altLang="zh-CN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Wei-Ning Hsu, Yu Zhang, Ron J Weiss, </a:t>
            </a:r>
            <a:r>
              <a:rPr lang="en-US" altLang="zh-CN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Heiga</a:t>
            </a:r>
            <a:r>
              <a:rPr lang="en-US" altLang="zh-CN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Zen, </a:t>
            </a:r>
            <a:r>
              <a:rPr lang="en-US" altLang="zh-CN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Yonghui</a:t>
            </a:r>
            <a:r>
              <a:rPr lang="en-US" altLang="zh-CN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Wu, </a:t>
            </a:r>
            <a:r>
              <a:rPr lang="en-US" altLang="zh-CN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Yuxuan</a:t>
            </a:r>
            <a:r>
              <a:rPr lang="en-US" altLang="zh-CN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Wang, Yuan Cao, Ye Jia, </a:t>
            </a:r>
            <a:r>
              <a:rPr lang="en-US" altLang="zh-CN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Zhifeng</a:t>
            </a:r>
            <a:r>
              <a:rPr lang="en-US" altLang="zh-CN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Chen, Jonathan Shen, et al., “Hierarchical generative modeling for </a:t>
            </a:r>
            <a:r>
              <a:rPr lang="en-US" altLang="zh-CN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controllablespeech</a:t>
            </a:r>
            <a:r>
              <a:rPr lang="en-US" altLang="zh-CN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synthesis,” in </a:t>
            </a:r>
            <a:r>
              <a:rPr lang="en-US" altLang="zh-CN" sz="1800" b="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International  Conference on Learning Representations</a:t>
            </a:r>
            <a:r>
              <a:rPr lang="en-US" altLang="zh-CN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2018.</a:t>
            </a:r>
            <a:r>
              <a:rPr lang="en-US" altLang="zh-CN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1800" dirty="0">
                <a:latin typeface="Calibri" panose="020F0502020204030204" pitchFamily="34" charset="0"/>
                <a:cs typeface="Calibri" panose="020F0502020204030204" pitchFamily="34" charset="0"/>
              </a:rPr>
              <a:t>Jacob Devlin, Ming-Wei Chang, Kenton Lee, and Kristina Toutanova, “Bert: Pre-training of deep bidirectional transformers for language understanding,” in Proceedings of NAACL-HLT, 2019, pp. 4171–4186.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1800" b="0" i="0" dirty="0">
                <a:solidFill>
                  <a:srgbClr val="000000"/>
                </a:solidFill>
                <a:effectLst/>
                <a:latin typeface="NimbusRomNo9L-Regu"/>
              </a:rPr>
              <a:t>Yi Ren, </a:t>
            </a:r>
            <a:r>
              <a:rPr lang="en-US" altLang="zh-CN" sz="1800" b="0" i="0" dirty="0" err="1">
                <a:solidFill>
                  <a:srgbClr val="000000"/>
                </a:solidFill>
                <a:effectLst/>
                <a:latin typeface="NimbusRomNo9L-Regu"/>
              </a:rPr>
              <a:t>Chenxu</a:t>
            </a:r>
            <a:r>
              <a:rPr lang="en-US" altLang="zh-CN" sz="1800" b="0" i="0" dirty="0">
                <a:solidFill>
                  <a:srgbClr val="000000"/>
                </a:solidFill>
                <a:effectLst/>
                <a:latin typeface="NimbusRomNo9L-Regu"/>
              </a:rPr>
              <a:t> Hu, Xu Tan, Tao Qin, Sheng Zhao, Zhou Zhao, and Tie-Yan Liu, “</a:t>
            </a:r>
            <a:r>
              <a:rPr lang="en-US" altLang="zh-CN" sz="1800" b="0" i="0" dirty="0" err="1">
                <a:solidFill>
                  <a:srgbClr val="000000"/>
                </a:solidFill>
                <a:effectLst/>
                <a:latin typeface="NimbusRomNo9L-Regu"/>
              </a:rPr>
              <a:t>Fastspeech</a:t>
            </a:r>
            <a:r>
              <a:rPr lang="en-US" altLang="zh-CN" sz="1800" b="0" i="0" dirty="0">
                <a:solidFill>
                  <a:srgbClr val="000000"/>
                </a:solidFill>
                <a:effectLst/>
                <a:latin typeface="NimbusRomNo9L-Regu"/>
              </a:rPr>
              <a:t> 2: Fast and high-quality end-</a:t>
            </a:r>
            <a:r>
              <a:rPr lang="en-US" altLang="zh-CN" sz="1800" b="0" i="0" dirty="0" err="1">
                <a:solidFill>
                  <a:srgbClr val="000000"/>
                </a:solidFill>
                <a:effectLst/>
                <a:latin typeface="NimbusRomNo9L-Regu"/>
              </a:rPr>
              <a:t>toend</a:t>
            </a:r>
            <a:r>
              <a:rPr lang="en-US" altLang="zh-CN" sz="1800" b="0" i="0" dirty="0">
                <a:solidFill>
                  <a:srgbClr val="000000"/>
                </a:solidFill>
                <a:effectLst/>
                <a:latin typeface="NimbusRomNo9L-Regu"/>
              </a:rPr>
              <a:t> text to speech,” in </a:t>
            </a:r>
            <a:r>
              <a:rPr lang="en-US" altLang="zh-CN" sz="1800" b="0" i="1" dirty="0">
                <a:solidFill>
                  <a:srgbClr val="000000"/>
                </a:solidFill>
                <a:effectLst/>
                <a:latin typeface="NimbusRomNo9L-ReguItal"/>
              </a:rPr>
              <a:t>International Conference on Learning Representations</a:t>
            </a:r>
            <a:r>
              <a:rPr lang="en-US" altLang="zh-CN" sz="1800" b="0" i="0" dirty="0">
                <a:solidFill>
                  <a:srgbClr val="000000"/>
                </a:solidFill>
                <a:effectLst/>
                <a:latin typeface="NimbusRomNo9L-Regu"/>
              </a:rPr>
              <a:t>, 2020.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1800" b="0" i="0" dirty="0" err="1">
                <a:solidFill>
                  <a:srgbClr val="000000"/>
                </a:solidFill>
                <a:effectLst/>
                <a:latin typeface="NimbusRomNo9L-Regu"/>
              </a:rPr>
              <a:t>Jungil</a:t>
            </a:r>
            <a:r>
              <a:rPr lang="en-US" altLang="zh-CN" sz="1800" b="0" i="0" dirty="0">
                <a:solidFill>
                  <a:srgbClr val="000000"/>
                </a:solidFill>
                <a:effectLst/>
                <a:latin typeface="NimbusRomNo9L-Regu"/>
              </a:rPr>
              <a:t> Kong, </a:t>
            </a:r>
            <a:r>
              <a:rPr lang="en-US" altLang="zh-CN" sz="1800" b="0" i="0" dirty="0" err="1">
                <a:solidFill>
                  <a:srgbClr val="000000"/>
                </a:solidFill>
                <a:effectLst/>
                <a:latin typeface="NimbusRomNo9L-Regu"/>
              </a:rPr>
              <a:t>Jaehyeon</a:t>
            </a:r>
            <a:r>
              <a:rPr lang="en-US" altLang="zh-CN" sz="1800" b="0" i="0" dirty="0">
                <a:solidFill>
                  <a:srgbClr val="000000"/>
                </a:solidFill>
                <a:effectLst/>
                <a:latin typeface="NimbusRomNo9L-Regu"/>
              </a:rPr>
              <a:t> Kim, and </a:t>
            </a:r>
            <a:r>
              <a:rPr lang="en-US" altLang="zh-CN" sz="1800" b="0" i="0" dirty="0" err="1">
                <a:solidFill>
                  <a:srgbClr val="000000"/>
                </a:solidFill>
                <a:effectLst/>
                <a:latin typeface="NimbusRomNo9L-Regu"/>
              </a:rPr>
              <a:t>Jaekyoung</a:t>
            </a:r>
            <a:r>
              <a:rPr lang="en-US" altLang="zh-CN" sz="1800" b="0" i="0" dirty="0">
                <a:solidFill>
                  <a:srgbClr val="000000"/>
                </a:solidFill>
                <a:effectLst/>
                <a:latin typeface="NimbusRomNo9L-Regu"/>
              </a:rPr>
              <a:t> Bae, “</a:t>
            </a:r>
            <a:r>
              <a:rPr lang="en-US" altLang="zh-CN" sz="1800" b="0" i="0" dirty="0" err="1">
                <a:solidFill>
                  <a:srgbClr val="000000"/>
                </a:solidFill>
                <a:effectLst/>
                <a:latin typeface="NimbusRomNo9L-Regu"/>
              </a:rPr>
              <a:t>Hifi-gan</a:t>
            </a:r>
            <a:r>
              <a:rPr lang="en-US" altLang="zh-CN" sz="1800" b="0" i="0" dirty="0">
                <a:solidFill>
                  <a:srgbClr val="000000"/>
                </a:solidFill>
                <a:effectLst/>
                <a:latin typeface="NimbusRomNo9L-Regu"/>
              </a:rPr>
              <a:t>: Generative adversarial networks for efficient and high fidelity speech synthesis,” </a:t>
            </a:r>
            <a:r>
              <a:rPr lang="en-US" altLang="zh-CN" sz="1800" b="0" i="1" dirty="0">
                <a:solidFill>
                  <a:srgbClr val="000000"/>
                </a:solidFill>
                <a:effectLst/>
                <a:latin typeface="NimbusRomNo9L-ReguItal"/>
              </a:rPr>
              <a:t>Advances in Neural Information Processing Systems</a:t>
            </a:r>
            <a:r>
              <a:rPr lang="en-US" altLang="zh-CN" sz="1800" b="0" i="0" dirty="0">
                <a:solidFill>
                  <a:srgbClr val="000000"/>
                </a:solidFill>
                <a:effectLst/>
                <a:latin typeface="NimbusRomNo9L-Regu"/>
              </a:rPr>
              <a:t>, vol. 33, 2020.</a:t>
            </a:r>
            <a:r>
              <a:rPr lang="en-US" altLang="zh-CN" sz="1000" dirty="0"/>
              <a:t> </a:t>
            </a:r>
            <a:br>
              <a:rPr lang="en-US" altLang="zh-CN" sz="1000" dirty="0"/>
            </a:br>
            <a:endParaRPr lang="en-US" altLang="zh-CN" sz="1200" dirty="0"/>
          </a:p>
          <a:p>
            <a:pPr marL="0" indent="0">
              <a:lnSpc>
                <a:spcPct val="100000"/>
              </a:lnSpc>
              <a:buNone/>
            </a:pPr>
            <a:br>
              <a:rPr lang="en-US" altLang="zh-CN" sz="1200" dirty="0"/>
            </a:br>
            <a:br>
              <a:rPr lang="en-US" altLang="zh-CN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altLang="zh-CN" sz="1800" dirty="0"/>
            </a:b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003537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34E7A84-2B85-46C1-8F72-269A67720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INTRODUCTION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BBEA5C6-0CF8-4534-A757-DE6BFD0B2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480582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dirty="0"/>
              <a:t>Statistical parameter speech synthesis (SPSS)</a:t>
            </a:r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Acoustic models </a:t>
            </a:r>
          </a:p>
          <a:p>
            <a:pPr lvl="1"/>
            <a:r>
              <a:rPr lang="en-US" altLang="zh-CN" dirty="0"/>
              <a:t>Autoregressive models (Tacotron2 </a:t>
            </a:r>
            <a:r>
              <a:rPr lang="en-US" altLang="zh-CN" sz="1700" dirty="0">
                <a:solidFill>
                  <a:srgbClr val="00B050"/>
                </a:solidFill>
              </a:rPr>
              <a:t>[Wei et al. 2019]</a:t>
            </a:r>
            <a:r>
              <a:rPr lang="en-GB" altLang="zh-CN" sz="1700" dirty="0">
                <a:solidFill>
                  <a:srgbClr val="00B050"/>
                </a:solidFill>
              </a:rPr>
              <a:t> </a:t>
            </a:r>
            <a:r>
              <a:rPr lang="en-US" altLang="zh-CN" dirty="0"/>
              <a:t>)</a:t>
            </a:r>
          </a:p>
          <a:p>
            <a:pPr lvl="2"/>
            <a:r>
              <a:rPr lang="en-US" altLang="zh-CN" sz="1700" b="0" i="0" dirty="0">
                <a:solidFill>
                  <a:srgbClr val="000000"/>
                </a:solidFill>
                <a:effectLst/>
                <a:latin typeface="NimbusRomNo9L-Regu"/>
              </a:rPr>
              <a:t>High-quality</a:t>
            </a:r>
            <a:r>
              <a:rPr lang="en-US" altLang="zh-CN" sz="1700" dirty="0"/>
              <a:t> </a:t>
            </a:r>
          </a:p>
          <a:p>
            <a:pPr lvl="2"/>
            <a:r>
              <a:rPr lang="en-US" altLang="zh-CN" sz="1700" b="0" i="0" dirty="0">
                <a:solidFill>
                  <a:srgbClr val="000000"/>
                </a:solidFill>
                <a:effectLst/>
                <a:latin typeface="NimbusRomNo9L-Regu"/>
              </a:rPr>
              <a:t>Unsatisfactory robustness</a:t>
            </a:r>
            <a:r>
              <a:rPr lang="en-US" altLang="zh-CN" sz="1700" dirty="0"/>
              <a:t> </a:t>
            </a:r>
          </a:p>
          <a:p>
            <a:pPr lvl="2"/>
            <a:r>
              <a:rPr lang="en-US" altLang="zh-CN" sz="1700" b="0" i="0" dirty="0">
                <a:solidFill>
                  <a:srgbClr val="000000"/>
                </a:solidFill>
                <a:effectLst/>
                <a:latin typeface="NimbusRomNo9L-Regu"/>
              </a:rPr>
              <a:t>Low inference efficiency</a:t>
            </a:r>
            <a:r>
              <a:rPr lang="en-US" altLang="zh-CN" sz="1700" dirty="0"/>
              <a:t> </a:t>
            </a:r>
          </a:p>
          <a:p>
            <a:pPr lvl="1"/>
            <a:r>
              <a:rPr lang="en-US" altLang="zh-CN" dirty="0"/>
              <a:t>Non-autoregressive models (FastSpeech </a:t>
            </a:r>
            <a:r>
              <a:rPr lang="en-US" altLang="zh-CN" sz="1700" dirty="0">
                <a:solidFill>
                  <a:srgbClr val="00B050"/>
                </a:solidFill>
              </a:rPr>
              <a:t>[Ren et al. 2019]</a:t>
            </a:r>
            <a:r>
              <a:rPr lang="en-GB" altLang="zh-CN" sz="1700" dirty="0">
                <a:solidFill>
                  <a:srgbClr val="00B050"/>
                </a:solidFill>
              </a:rPr>
              <a:t> </a:t>
            </a:r>
            <a:r>
              <a:rPr lang="en-US" altLang="zh-CN" dirty="0"/>
              <a:t>)</a:t>
            </a:r>
          </a:p>
          <a:p>
            <a:pPr lvl="2"/>
            <a:r>
              <a:rPr lang="en-US" altLang="zh-CN" sz="1700" dirty="0">
                <a:solidFill>
                  <a:srgbClr val="000000"/>
                </a:solidFill>
                <a:latin typeface="NimbusRomNo9L-Regu"/>
              </a:rPr>
              <a:t>High robustness</a:t>
            </a:r>
          </a:p>
          <a:p>
            <a:pPr lvl="2"/>
            <a:r>
              <a:rPr lang="en-US" altLang="zh-CN" sz="1700" dirty="0">
                <a:solidFill>
                  <a:srgbClr val="000000"/>
                </a:solidFill>
                <a:latin typeface="NimbusRomNo9L-Regu"/>
              </a:rPr>
              <a:t>H</a:t>
            </a:r>
            <a:r>
              <a:rPr lang="en-US" altLang="zh-CN" sz="1700" b="0" i="0" dirty="0">
                <a:solidFill>
                  <a:srgbClr val="000000"/>
                </a:solidFill>
                <a:effectLst/>
                <a:latin typeface="NimbusRomNo9L-Regu"/>
              </a:rPr>
              <a:t>igh inference efficiency</a:t>
            </a:r>
            <a:r>
              <a:rPr lang="en-US" altLang="zh-CN" sz="1700" dirty="0"/>
              <a:t> </a:t>
            </a:r>
          </a:p>
          <a:p>
            <a:pPr lvl="2"/>
            <a:r>
              <a:rPr lang="en-US" altLang="zh-CN" sz="1700" dirty="0">
                <a:solidFill>
                  <a:srgbClr val="0070C0"/>
                </a:solidFill>
                <a:latin typeface="NimbusRomNo9L-Regu"/>
              </a:rPr>
              <a:t>One-to-many mapping issue</a:t>
            </a:r>
            <a:endParaRPr lang="en-US" altLang="zh-CN" sz="1700" dirty="0">
              <a:solidFill>
                <a:srgbClr val="0070C0"/>
              </a:solidFill>
            </a:endParaRPr>
          </a:p>
        </p:txBody>
      </p:sp>
      <p:grpSp>
        <p:nvGrpSpPr>
          <p:cNvPr id="4" name="组合 3">
            <a:extLst>
              <a:ext uri="{FF2B5EF4-FFF2-40B4-BE49-F238E27FC236}">
                <a16:creationId xmlns:a16="http://schemas.microsoft.com/office/drawing/2014/main" id="{591685DD-7F44-4CB1-86E6-62623FDCE375}"/>
              </a:ext>
            </a:extLst>
          </p:cNvPr>
          <p:cNvGrpSpPr/>
          <p:nvPr/>
        </p:nvGrpSpPr>
        <p:grpSpPr>
          <a:xfrm>
            <a:off x="1331766" y="2324354"/>
            <a:ext cx="8922083" cy="998097"/>
            <a:chOff x="1441462" y="2356761"/>
            <a:chExt cx="9528047" cy="1133925"/>
          </a:xfrm>
        </p:grpSpPr>
        <p:sp>
          <p:nvSpPr>
            <p:cNvPr id="5" name="任意多边形: 形状 4">
              <a:extLst>
                <a:ext uri="{FF2B5EF4-FFF2-40B4-BE49-F238E27FC236}">
                  <a16:creationId xmlns:a16="http://schemas.microsoft.com/office/drawing/2014/main" id="{81349D64-5EB4-43CB-8DBF-5C8E27BAF4F0}"/>
                </a:ext>
              </a:extLst>
            </p:cNvPr>
            <p:cNvSpPr/>
            <p:nvPr/>
          </p:nvSpPr>
          <p:spPr>
            <a:xfrm>
              <a:off x="2274023" y="2876785"/>
              <a:ext cx="293853" cy="343753"/>
            </a:xfrm>
            <a:custGeom>
              <a:avLst/>
              <a:gdLst>
                <a:gd name="connsiteX0" fmla="*/ 0 w 220887"/>
                <a:gd name="connsiteY0" fmla="*/ 51679 h 258396"/>
                <a:gd name="connsiteX1" fmla="*/ 110444 w 220887"/>
                <a:gd name="connsiteY1" fmla="*/ 51679 h 258396"/>
                <a:gd name="connsiteX2" fmla="*/ 110444 w 220887"/>
                <a:gd name="connsiteY2" fmla="*/ 0 h 258396"/>
                <a:gd name="connsiteX3" fmla="*/ 220887 w 220887"/>
                <a:gd name="connsiteY3" fmla="*/ 129198 h 258396"/>
                <a:gd name="connsiteX4" fmla="*/ 110444 w 220887"/>
                <a:gd name="connsiteY4" fmla="*/ 258396 h 258396"/>
                <a:gd name="connsiteX5" fmla="*/ 110444 w 220887"/>
                <a:gd name="connsiteY5" fmla="*/ 206717 h 258396"/>
                <a:gd name="connsiteX6" fmla="*/ 0 w 220887"/>
                <a:gd name="connsiteY6" fmla="*/ 206717 h 258396"/>
                <a:gd name="connsiteX7" fmla="*/ 0 w 220887"/>
                <a:gd name="connsiteY7" fmla="*/ 51679 h 2583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0887" h="258396">
                  <a:moveTo>
                    <a:pt x="0" y="51679"/>
                  </a:moveTo>
                  <a:lnTo>
                    <a:pt x="110444" y="51679"/>
                  </a:lnTo>
                  <a:lnTo>
                    <a:pt x="110444" y="0"/>
                  </a:lnTo>
                  <a:lnTo>
                    <a:pt x="220887" y="129198"/>
                  </a:lnTo>
                  <a:lnTo>
                    <a:pt x="110444" y="258396"/>
                  </a:lnTo>
                  <a:lnTo>
                    <a:pt x="110444" y="206717"/>
                  </a:lnTo>
                  <a:lnTo>
                    <a:pt x="0" y="206717"/>
                  </a:lnTo>
                  <a:lnTo>
                    <a:pt x="0" y="51679"/>
                  </a:lnTo>
                  <a:close/>
                </a:path>
              </a:pathLst>
            </a:cu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51679" rIns="66266" bIns="51679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1050" kern="1200"/>
            </a:p>
          </p:txBody>
        </p:sp>
        <p:sp>
          <p:nvSpPr>
            <p:cNvPr id="6" name="任意多边形: 形状 5">
              <a:extLst>
                <a:ext uri="{FF2B5EF4-FFF2-40B4-BE49-F238E27FC236}">
                  <a16:creationId xmlns:a16="http://schemas.microsoft.com/office/drawing/2014/main" id="{E0266CFF-6D3A-48E8-A536-D179309FF53A}"/>
                </a:ext>
              </a:extLst>
            </p:cNvPr>
            <p:cNvSpPr/>
            <p:nvPr/>
          </p:nvSpPr>
          <p:spPr>
            <a:xfrm>
              <a:off x="2762570" y="2581058"/>
              <a:ext cx="1386100" cy="909628"/>
            </a:xfrm>
            <a:custGeom>
              <a:avLst/>
              <a:gdLst>
                <a:gd name="connsiteX0" fmla="*/ 0 w 1041920"/>
                <a:gd name="connsiteY0" fmla="*/ 68376 h 683760"/>
                <a:gd name="connsiteX1" fmla="*/ 68376 w 1041920"/>
                <a:gd name="connsiteY1" fmla="*/ 0 h 683760"/>
                <a:gd name="connsiteX2" fmla="*/ 973544 w 1041920"/>
                <a:gd name="connsiteY2" fmla="*/ 0 h 683760"/>
                <a:gd name="connsiteX3" fmla="*/ 1041920 w 1041920"/>
                <a:gd name="connsiteY3" fmla="*/ 68376 h 683760"/>
                <a:gd name="connsiteX4" fmla="*/ 1041920 w 1041920"/>
                <a:gd name="connsiteY4" fmla="*/ 615384 h 683760"/>
                <a:gd name="connsiteX5" fmla="*/ 973544 w 1041920"/>
                <a:gd name="connsiteY5" fmla="*/ 683760 h 683760"/>
                <a:gd name="connsiteX6" fmla="*/ 68376 w 1041920"/>
                <a:gd name="connsiteY6" fmla="*/ 683760 h 683760"/>
                <a:gd name="connsiteX7" fmla="*/ 0 w 1041920"/>
                <a:gd name="connsiteY7" fmla="*/ 615384 h 683760"/>
                <a:gd name="connsiteX8" fmla="*/ 0 w 1041920"/>
                <a:gd name="connsiteY8" fmla="*/ 68376 h 683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41920" h="683760">
                  <a:moveTo>
                    <a:pt x="0" y="68376"/>
                  </a:moveTo>
                  <a:cubicBezTo>
                    <a:pt x="0" y="30613"/>
                    <a:pt x="30613" y="0"/>
                    <a:pt x="68376" y="0"/>
                  </a:cubicBezTo>
                  <a:lnTo>
                    <a:pt x="973544" y="0"/>
                  </a:lnTo>
                  <a:cubicBezTo>
                    <a:pt x="1011307" y="0"/>
                    <a:pt x="1041920" y="30613"/>
                    <a:pt x="1041920" y="68376"/>
                  </a:cubicBezTo>
                  <a:lnTo>
                    <a:pt x="1041920" y="615384"/>
                  </a:lnTo>
                  <a:cubicBezTo>
                    <a:pt x="1041920" y="653147"/>
                    <a:pt x="1011307" y="683760"/>
                    <a:pt x="973544" y="683760"/>
                  </a:cubicBezTo>
                  <a:lnTo>
                    <a:pt x="68376" y="683760"/>
                  </a:lnTo>
                  <a:cubicBezTo>
                    <a:pt x="30613" y="683760"/>
                    <a:pt x="0" y="653147"/>
                    <a:pt x="0" y="615384"/>
                  </a:cubicBezTo>
                  <a:lnTo>
                    <a:pt x="0" y="68376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8607" tIns="88607" rIns="88607" bIns="88607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000" kern="1200" dirty="0"/>
                <a:t>text analysis </a:t>
              </a:r>
            </a:p>
          </p:txBody>
        </p:sp>
        <p:sp>
          <p:nvSpPr>
            <p:cNvPr id="7" name="任意多边形: 形状 6">
              <a:extLst>
                <a:ext uri="{FF2B5EF4-FFF2-40B4-BE49-F238E27FC236}">
                  <a16:creationId xmlns:a16="http://schemas.microsoft.com/office/drawing/2014/main" id="{A9474331-12EE-4F67-A502-8D78E0B09AEC}"/>
                </a:ext>
              </a:extLst>
            </p:cNvPr>
            <p:cNvSpPr/>
            <p:nvPr/>
          </p:nvSpPr>
          <p:spPr>
            <a:xfrm>
              <a:off x="4303561" y="2863996"/>
              <a:ext cx="808867" cy="343753"/>
            </a:xfrm>
            <a:custGeom>
              <a:avLst/>
              <a:gdLst>
                <a:gd name="connsiteX0" fmla="*/ 0 w 220887"/>
                <a:gd name="connsiteY0" fmla="*/ 51679 h 258396"/>
                <a:gd name="connsiteX1" fmla="*/ 110444 w 220887"/>
                <a:gd name="connsiteY1" fmla="*/ 51679 h 258396"/>
                <a:gd name="connsiteX2" fmla="*/ 110444 w 220887"/>
                <a:gd name="connsiteY2" fmla="*/ 0 h 258396"/>
                <a:gd name="connsiteX3" fmla="*/ 220887 w 220887"/>
                <a:gd name="connsiteY3" fmla="*/ 129198 h 258396"/>
                <a:gd name="connsiteX4" fmla="*/ 110444 w 220887"/>
                <a:gd name="connsiteY4" fmla="*/ 258396 h 258396"/>
                <a:gd name="connsiteX5" fmla="*/ 110444 w 220887"/>
                <a:gd name="connsiteY5" fmla="*/ 206717 h 258396"/>
                <a:gd name="connsiteX6" fmla="*/ 0 w 220887"/>
                <a:gd name="connsiteY6" fmla="*/ 206717 h 258396"/>
                <a:gd name="connsiteX7" fmla="*/ 0 w 220887"/>
                <a:gd name="connsiteY7" fmla="*/ 51679 h 2583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0887" h="258396">
                  <a:moveTo>
                    <a:pt x="0" y="51679"/>
                  </a:moveTo>
                  <a:lnTo>
                    <a:pt x="110444" y="51679"/>
                  </a:lnTo>
                  <a:lnTo>
                    <a:pt x="110444" y="0"/>
                  </a:lnTo>
                  <a:lnTo>
                    <a:pt x="220887" y="129198"/>
                  </a:lnTo>
                  <a:lnTo>
                    <a:pt x="110444" y="258396"/>
                  </a:lnTo>
                  <a:lnTo>
                    <a:pt x="110444" y="206717"/>
                  </a:lnTo>
                  <a:lnTo>
                    <a:pt x="0" y="206717"/>
                  </a:lnTo>
                  <a:lnTo>
                    <a:pt x="0" y="51679"/>
                  </a:lnTo>
                  <a:close/>
                </a:path>
              </a:pathLst>
            </a:cu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51679" rIns="66266" bIns="51679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1050" kern="1200"/>
            </a:p>
          </p:txBody>
        </p:sp>
        <p:sp>
          <p:nvSpPr>
            <p:cNvPr id="8" name="任意多边形: 形状 7">
              <a:extLst>
                <a:ext uri="{FF2B5EF4-FFF2-40B4-BE49-F238E27FC236}">
                  <a16:creationId xmlns:a16="http://schemas.microsoft.com/office/drawing/2014/main" id="{189D8E94-6E7E-42B7-B31F-CD6C76525939}"/>
                </a:ext>
              </a:extLst>
            </p:cNvPr>
            <p:cNvSpPr/>
            <p:nvPr/>
          </p:nvSpPr>
          <p:spPr>
            <a:xfrm>
              <a:off x="5234405" y="2581058"/>
              <a:ext cx="1386100" cy="909628"/>
            </a:xfrm>
            <a:custGeom>
              <a:avLst/>
              <a:gdLst>
                <a:gd name="connsiteX0" fmla="*/ 0 w 1041920"/>
                <a:gd name="connsiteY0" fmla="*/ 68376 h 683760"/>
                <a:gd name="connsiteX1" fmla="*/ 68376 w 1041920"/>
                <a:gd name="connsiteY1" fmla="*/ 0 h 683760"/>
                <a:gd name="connsiteX2" fmla="*/ 973544 w 1041920"/>
                <a:gd name="connsiteY2" fmla="*/ 0 h 683760"/>
                <a:gd name="connsiteX3" fmla="*/ 1041920 w 1041920"/>
                <a:gd name="connsiteY3" fmla="*/ 68376 h 683760"/>
                <a:gd name="connsiteX4" fmla="*/ 1041920 w 1041920"/>
                <a:gd name="connsiteY4" fmla="*/ 615384 h 683760"/>
                <a:gd name="connsiteX5" fmla="*/ 973544 w 1041920"/>
                <a:gd name="connsiteY5" fmla="*/ 683760 h 683760"/>
                <a:gd name="connsiteX6" fmla="*/ 68376 w 1041920"/>
                <a:gd name="connsiteY6" fmla="*/ 683760 h 683760"/>
                <a:gd name="connsiteX7" fmla="*/ 0 w 1041920"/>
                <a:gd name="connsiteY7" fmla="*/ 615384 h 683760"/>
                <a:gd name="connsiteX8" fmla="*/ 0 w 1041920"/>
                <a:gd name="connsiteY8" fmla="*/ 68376 h 683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41920" h="683760">
                  <a:moveTo>
                    <a:pt x="0" y="68376"/>
                  </a:moveTo>
                  <a:cubicBezTo>
                    <a:pt x="0" y="30613"/>
                    <a:pt x="30613" y="0"/>
                    <a:pt x="68376" y="0"/>
                  </a:cubicBezTo>
                  <a:lnTo>
                    <a:pt x="973544" y="0"/>
                  </a:lnTo>
                  <a:cubicBezTo>
                    <a:pt x="1011307" y="0"/>
                    <a:pt x="1041920" y="30613"/>
                    <a:pt x="1041920" y="68376"/>
                  </a:cubicBezTo>
                  <a:lnTo>
                    <a:pt x="1041920" y="615384"/>
                  </a:lnTo>
                  <a:cubicBezTo>
                    <a:pt x="1041920" y="653147"/>
                    <a:pt x="1011307" y="683760"/>
                    <a:pt x="973544" y="683760"/>
                  </a:cubicBezTo>
                  <a:lnTo>
                    <a:pt x="68376" y="683760"/>
                  </a:lnTo>
                  <a:cubicBezTo>
                    <a:pt x="30613" y="683760"/>
                    <a:pt x="0" y="653147"/>
                    <a:pt x="0" y="615384"/>
                  </a:cubicBezTo>
                  <a:lnTo>
                    <a:pt x="0" y="68376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8607" tIns="88607" rIns="88607" bIns="88607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000" b="1" kern="1200" dirty="0">
                  <a:solidFill>
                    <a:srgbClr val="FFFF00"/>
                  </a:solidFill>
                </a:rPr>
                <a:t>acoustic model </a:t>
              </a:r>
            </a:p>
          </p:txBody>
        </p:sp>
        <p:sp>
          <p:nvSpPr>
            <p:cNvPr id="9" name="任意多边形: 形状 8">
              <a:extLst>
                <a:ext uri="{FF2B5EF4-FFF2-40B4-BE49-F238E27FC236}">
                  <a16:creationId xmlns:a16="http://schemas.microsoft.com/office/drawing/2014/main" id="{1B008F7B-1480-4227-AC06-CA14C311ED0E}"/>
                </a:ext>
              </a:extLst>
            </p:cNvPr>
            <p:cNvSpPr/>
            <p:nvPr/>
          </p:nvSpPr>
          <p:spPr>
            <a:xfrm>
              <a:off x="7751182" y="2581058"/>
              <a:ext cx="1386100" cy="909628"/>
            </a:xfrm>
            <a:custGeom>
              <a:avLst/>
              <a:gdLst>
                <a:gd name="connsiteX0" fmla="*/ 0 w 1041920"/>
                <a:gd name="connsiteY0" fmla="*/ 68376 h 683760"/>
                <a:gd name="connsiteX1" fmla="*/ 68376 w 1041920"/>
                <a:gd name="connsiteY1" fmla="*/ 0 h 683760"/>
                <a:gd name="connsiteX2" fmla="*/ 973544 w 1041920"/>
                <a:gd name="connsiteY2" fmla="*/ 0 h 683760"/>
                <a:gd name="connsiteX3" fmla="*/ 1041920 w 1041920"/>
                <a:gd name="connsiteY3" fmla="*/ 68376 h 683760"/>
                <a:gd name="connsiteX4" fmla="*/ 1041920 w 1041920"/>
                <a:gd name="connsiteY4" fmla="*/ 615384 h 683760"/>
                <a:gd name="connsiteX5" fmla="*/ 973544 w 1041920"/>
                <a:gd name="connsiteY5" fmla="*/ 683760 h 683760"/>
                <a:gd name="connsiteX6" fmla="*/ 68376 w 1041920"/>
                <a:gd name="connsiteY6" fmla="*/ 683760 h 683760"/>
                <a:gd name="connsiteX7" fmla="*/ 0 w 1041920"/>
                <a:gd name="connsiteY7" fmla="*/ 615384 h 683760"/>
                <a:gd name="connsiteX8" fmla="*/ 0 w 1041920"/>
                <a:gd name="connsiteY8" fmla="*/ 68376 h 683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41920" h="683760">
                  <a:moveTo>
                    <a:pt x="0" y="68376"/>
                  </a:moveTo>
                  <a:cubicBezTo>
                    <a:pt x="0" y="30613"/>
                    <a:pt x="30613" y="0"/>
                    <a:pt x="68376" y="0"/>
                  </a:cubicBezTo>
                  <a:lnTo>
                    <a:pt x="973544" y="0"/>
                  </a:lnTo>
                  <a:cubicBezTo>
                    <a:pt x="1011307" y="0"/>
                    <a:pt x="1041920" y="30613"/>
                    <a:pt x="1041920" y="68376"/>
                  </a:cubicBezTo>
                  <a:lnTo>
                    <a:pt x="1041920" y="615384"/>
                  </a:lnTo>
                  <a:cubicBezTo>
                    <a:pt x="1041920" y="653147"/>
                    <a:pt x="1011307" y="683760"/>
                    <a:pt x="973544" y="683760"/>
                  </a:cubicBezTo>
                  <a:lnTo>
                    <a:pt x="68376" y="683760"/>
                  </a:lnTo>
                  <a:cubicBezTo>
                    <a:pt x="30613" y="683760"/>
                    <a:pt x="0" y="653147"/>
                    <a:pt x="0" y="615384"/>
                  </a:cubicBezTo>
                  <a:lnTo>
                    <a:pt x="0" y="68376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8607" tIns="88607" rIns="88607" bIns="88607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000" kern="1200" dirty="0">
                  <a:solidFill>
                    <a:schemeClr val="bg1"/>
                  </a:solidFill>
                </a:rPr>
                <a:t>vocoder</a:t>
              </a:r>
            </a:p>
          </p:txBody>
        </p:sp>
        <p:sp>
          <p:nvSpPr>
            <p:cNvPr id="10" name="任意多边形: 形状 9">
              <a:extLst>
                <a:ext uri="{FF2B5EF4-FFF2-40B4-BE49-F238E27FC236}">
                  <a16:creationId xmlns:a16="http://schemas.microsoft.com/office/drawing/2014/main" id="{1024B4EB-07A0-4313-95D9-BA6C06A50422}"/>
                </a:ext>
              </a:extLst>
            </p:cNvPr>
            <p:cNvSpPr/>
            <p:nvPr/>
          </p:nvSpPr>
          <p:spPr>
            <a:xfrm>
              <a:off x="9366407" y="2876785"/>
              <a:ext cx="293853" cy="343753"/>
            </a:xfrm>
            <a:custGeom>
              <a:avLst/>
              <a:gdLst>
                <a:gd name="connsiteX0" fmla="*/ 0 w 220887"/>
                <a:gd name="connsiteY0" fmla="*/ 51679 h 258396"/>
                <a:gd name="connsiteX1" fmla="*/ 110444 w 220887"/>
                <a:gd name="connsiteY1" fmla="*/ 51679 h 258396"/>
                <a:gd name="connsiteX2" fmla="*/ 110444 w 220887"/>
                <a:gd name="connsiteY2" fmla="*/ 0 h 258396"/>
                <a:gd name="connsiteX3" fmla="*/ 220887 w 220887"/>
                <a:gd name="connsiteY3" fmla="*/ 129198 h 258396"/>
                <a:gd name="connsiteX4" fmla="*/ 110444 w 220887"/>
                <a:gd name="connsiteY4" fmla="*/ 258396 h 258396"/>
                <a:gd name="connsiteX5" fmla="*/ 110444 w 220887"/>
                <a:gd name="connsiteY5" fmla="*/ 206717 h 258396"/>
                <a:gd name="connsiteX6" fmla="*/ 0 w 220887"/>
                <a:gd name="connsiteY6" fmla="*/ 206717 h 258396"/>
                <a:gd name="connsiteX7" fmla="*/ 0 w 220887"/>
                <a:gd name="connsiteY7" fmla="*/ 51679 h 2583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0887" h="258396">
                  <a:moveTo>
                    <a:pt x="0" y="51679"/>
                  </a:moveTo>
                  <a:lnTo>
                    <a:pt x="110444" y="51679"/>
                  </a:lnTo>
                  <a:lnTo>
                    <a:pt x="110444" y="0"/>
                  </a:lnTo>
                  <a:lnTo>
                    <a:pt x="220887" y="129198"/>
                  </a:lnTo>
                  <a:lnTo>
                    <a:pt x="110444" y="258396"/>
                  </a:lnTo>
                  <a:lnTo>
                    <a:pt x="110444" y="206717"/>
                  </a:lnTo>
                  <a:lnTo>
                    <a:pt x="0" y="206717"/>
                  </a:lnTo>
                  <a:lnTo>
                    <a:pt x="0" y="51679"/>
                  </a:lnTo>
                  <a:close/>
                </a:path>
              </a:pathLst>
            </a:cu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51679" rIns="66266" bIns="51679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1050" kern="1200"/>
            </a:p>
          </p:txBody>
        </p:sp>
        <p:sp>
          <p:nvSpPr>
            <p:cNvPr id="11" name="文本框 10">
              <a:extLst>
                <a:ext uri="{FF2B5EF4-FFF2-40B4-BE49-F238E27FC236}">
                  <a16:creationId xmlns:a16="http://schemas.microsoft.com/office/drawing/2014/main" id="{2547152B-A5B0-4FBA-95F0-461F96CC3D02}"/>
                </a:ext>
              </a:extLst>
            </p:cNvPr>
            <p:cNvSpPr txBox="1"/>
            <p:nvPr/>
          </p:nvSpPr>
          <p:spPr>
            <a:xfrm>
              <a:off x="1441462" y="2851206"/>
              <a:ext cx="620487" cy="384626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sz="1600" dirty="0"/>
                <a:t>texts</a:t>
              </a:r>
              <a:endParaRPr lang="en-GB" sz="1600" dirty="0"/>
            </a:p>
          </p:txBody>
        </p:sp>
        <p:sp>
          <p:nvSpPr>
            <p:cNvPr id="12" name="文本框 11">
              <a:extLst>
                <a:ext uri="{FF2B5EF4-FFF2-40B4-BE49-F238E27FC236}">
                  <a16:creationId xmlns:a16="http://schemas.microsoft.com/office/drawing/2014/main" id="{DEA5DEDE-553C-4362-BCF5-4FF355173939}"/>
                </a:ext>
              </a:extLst>
            </p:cNvPr>
            <p:cNvSpPr txBox="1"/>
            <p:nvPr/>
          </p:nvSpPr>
          <p:spPr>
            <a:xfrm>
              <a:off x="3968134" y="2360808"/>
              <a:ext cx="1387739" cy="384626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GB" sz="1600" dirty="0"/>
                <a:t>text features </a:t>
              </a:r>
            </a:p>
          </p:txBody>
        </p:sp>
        <p:sp>
          <p:nvSpPr>
            <p:cNvPr id="13" name="文本框 12">
              <a:extLst>
                <a:ext uri="{FF2B5EF4-FFF2-40B4-BE49-F238E27FC236}">
                  <a16:creationId xmlns:a16="http://schemas.microsoft.com/office/drawing/2014/main" id="{EABCB333-788B-4E6B-BAFA-09496574A7D9}"/>
                </a:ext>
              </a:extLst>
            </p:cNvPr>
            <p:cNvSpPr txBox="1"/>
            <p:nvPr/>
          </p:nvSpPr>
          <p:spPr>
            <a:xfrm>
              <a:off x="6191250" y="2356761"/>
              <a:ext cx="1792258" cy="384626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GB" sz="1600" dirty="0"/>
                <a:t>acoustic features </a:t>
              </a:r>
            </a:p>
          </p:txBody>
        </p:sp>
        <p:sp>
          <p:nvSpPr>
            <p:cNvPr id="14" name="任意多边形: 形状 13">
              <a:extLst>
                <a:ext uri="{FF2B5EF4-FFF2-40B4-BE49-F238E27FC236}">
                  <a16:creationId xmlns:a16="http://schemas.microsoft.com/office/drawing/2014/main" id="{B65F4E1F-C9FB-447B-8228-89E8C9253257}"/>
                </a:ext>
              </a:extLst>
            </p:cNvPr>
            <p:cNvSpPr/>
            <p:nvPr/>
          </p:nvSpPr>
          <p:spPr>
            <a:xfrm>
              <a:off x="6781410" y="2851206"/>
              <a:ext cx="808867" cy="343753"/>
            </a:xfrm>
            <a:custGeom>
              <a:avLst/>
              <a:gdLst>
                <a:gd name="connsiteX0" fmla="*/ 0 w 220887"/>
                <a:gd name="connsiteY0" fmla="*/ 51679 h 258396"/>
                <a:gd name="connsiteX1" fmla="*/ 110444 w 220887"/>
                <a:gd name="connsiteY1" fmla="*/ 51679 h 258396"/>
                <a:gd name="connsiteX2" fmla="*/ 110444 w 220887"/>
                <a:gd name="connsiteY2" fmla="*/ 0 h 258396"/>
                <a:gd name="connsiteX3" fmla="*/ 220887 w 220887"/>
                <a:gd name="connsiteY3" fmla="*/ 129198 h 258396"/>
                <a:gd name="connsiteX4" fmla="*/ 110444 w 220887"/>
                <a:gd name="connsiteY4" fmla="*/ 258396 h 258396"/>
                <a:gd name="connsiteX5" fmla="*/ 110444 w 220887"/>
                <a:gd name="connsiteY5" fmla="*/ 206717 h 258396"/>
                <a:gd name="connsiteX6" fmla="*/ 0 w 220887"/>
                <a:gd name="connsiteY6" fmla="*/ 206717 h 258396"/>
                <a:gd name="connsiteX7" fmla="*/ 0 w 220887"/>
                <a:gd name="connsiteY7" fmla="*/ 51679 h 2583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0887" h="258396">
                  <a:moveTo>
                    <a:pt x="0" y="51679"/>
                  </a:moveTo>
                  <a:lnTo>
                    <a:pt x="110444" y="51679"/>
                  </a:lnTo>
                  <a:lnTo>
                    <a:pt x="110444" y="0"/>
                  </a:lnTo>
                  <a:lnTo>
                    <a:pt x="220887" y="129198"/>
                  </a:lnTo>
                  <a:lnTo>
                    <a:pt x="110444" y="258396"/>
                  </a:lnTo>
                  <a:lnTo>
                    <a:pt x="110444" y="206717"/>
                  </a:lnTo>
                  <a:lnTo>
                    <a:pt x="0" y="206717"/>
                  </a:lnTo>
                  <a:lnTo>
                    <a:pt x="0" y="51679"/>
                  </a:lnTo>
                  <a:close/>
                </a:path>
              </a:pathLst>
            </a:cu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51679" rIns="66266" bIns="51679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1050" kern="1200"/>
            </a:p>
          </p:txBody>
        </p:sp>
        <p:sp>
          <p:nvSpPr>
            <p:cNvPr id="15" name="文本框 14">
              <a:extLst>
                <a:ext uri="{FF2B5EF4-FFF2-40B4-BE49-F238E27FC236}">
                  <a16:creationId xmlns:a16="http://schemas.microsoft.com/office/drawing/2014/main" id="{058BE153-39C0-4FA8-BA26-83AE093E77E7}"/>
                </a:ext>
              </a:extLst>
            </p:cNvPr>
            <p:cNvSpPr txBox="1"/>
            <p:nvPr/>
          </p:nvSpPr>
          <p:spPr>
            <a:xfrm>
              <a:off x="9784031" y="2876785"/>
              <a:ext cx="1185478" cy="384626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GB" sz="1600" dirty="0"/>
                <a:t>waveforms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55761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34E7A84-2B85-46C1-8F72-269A67720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INTRODUCTION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BBEA5C6-0CF8-4534-A757-DE6BFD0B2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4267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CN" sz="2400" dirty="0"/>
              <a:t>One challenge in expressive speech synthesis is the issue of</a:t>
            </a:r>
            <a:r>
              <a:rPr lang="en-US" altLang="zh-CN" sz="2400" dirty="0">
                <a:solidFill>
                  <a:srgbClr val="0070C0"/>
                </a:solidFill>
              </a:rPr>
              <a:t> one-to-many mapping from phoneme sequences to acoustic features</a:t>
            </a:r>
            <a:r>
              <a:rPr lang="en-US" altLang="zh-CN" sz="2400" dirty="0"/>
              <a:t>.</a:t>
            </a:r>
          </a:p>
          <a:p>
            <a:r>
              <a:rPr lang="en-US" altLang="zh-CN" sz="2400" dirty="0"/>
              <a:t>Approaches to address this issue:</a:t>
            </a:r>
          </a:p>
          <a:p>
            <a:pPr lvl="1"/>
            <a:r>
              <a:rPr lang="en-US" altLang="zh-CN" sz="2000" dirty="0"/>
              <a:t>Resorting to the </a:t>
            </a:r>
            <a:r>
              <a:rPr lang="en-US" altLang="zh-CN" sz="2000" dirty="0">
                <a:solidFill>
                  <a:srgbClr val="0070C0"/>
                </a:solidFill>
              </a:rPr>
              <a:t>latent representations</a:t>
            </a:r>
            <a:r>
              <a:rPr lang="en-US" altLang="zh-CN" sz="2000" dirty="0"/>
              <a:t> (VAE</a:t>
            </a:r>
            <a:r>
              <a:rPr lang="en-US" altLang="zh-CN" sz="2000" dirty="0">
                <a:solidFill>
                  <a:srgbClr val="00B050"/>
                </a:solidFill>
              </a:rPr>
              <a:t> </a:t>
            </a:r>
            <a:r>
              <a:rPr lang="en-US" altLang="zh-CN" sz="1500" dirty="0">
                <a:solidFill>
                  <a:srgbClr val="00B050"/>
                </a:solidFill>
              </a:rPr>
              <a:t>[</a:t>
            </a:r>
            <a:r>
              <a:rPr lang="en-US" altLang="zh-CN" sz="1500" dirty="0" err="1">
                <a:solidFill>
                  <a:srgbClr val="00B050"/>
                </a:solidFill>
              </a:rPr>
              <a:t>Tsu</a:t>
            </a:r>
            <a:r>
              <a:rPr lang="en-US" altLang="zh-CN" sz="1500" dirty="0">
                <a:solidFill>
                  <a:srgbClr val="00B050"/>
                </a:solidFill>
              </a:rPr>
              <a:t> et al. 2018]</a:t>
            </a:r>
            <a:r>
              <a:rPr lang="en-US" altLang="zh-CN" sz="2000" dirty="0"/>
              <a:t>)</a:t>
            </a:r>
          </a:p>
          <a:p>
            <a:pPr lvl="1"/>
            <a:r>
              <a:rPr lang="en-US" altLang="zh-CN" sz="2000" dirty="0"/>
              <a:t>Enriching the input </a:t>
            </a:r>
            <a:r>
              <a:rPr lang="en-US" altLang="zh-CN" sz="2000" dirty="0">
                <a:solidFill>
                  <a:srgbClr val="0070C0"/>
                </a:solidFill>
              </a:rPr>
              <a:t>linguistic representations </a:t>
            </a:r>
            <a:r>
              <a:rPr lang="en-US" altLang="zh-CN" sz="2000" dirty="0"/>
              <a:t>(BERT </a:t>
            </a:r>
            <a:r>
              <a:rPr lang="en-US" altLang="zh-CN" sz="1500" dirty="0">
                <a:solidFill>
                  <a:srgbClr val="00B050"/>
                </a:solidFill>
              </a:rPr>
              <a:t>[Devlin et al. 2019]</a:t>
            </a:r>
            <a:r>
              <a:rPr lang="en-GB" altLang="zh-CN" sz="1500" dirty="0">
                <a:solidFill>
                  <a:srgbClr val="00B050"/>
                </a:solidFill>
              </a:rPr>
              <a:t> </a:t>
            </a:r>
            <a:r>
              <a:rPr lang="en-US" altLang="zh-CN" sz="2000" dirty="0"/>
              <a:t>)</a:t>
            </a:r>
          </a:p>
          <a:p>
            <a:pPr lvl="1"/>
            <a:r>
              <a:rPr lang="en-US" altLang="zh-CN" sz="2000" dirty="0"/>
              <a:t>Utilizing the</a:t>
            </a:r>
            <a:r>
              <a:rPr lang="en-US" altLang="zh-CN" sz="2000" dirty="0">
                <a:solidFill>
                  <a:srgbClr val="0070C0"/>
                </a:solidFill>
              </a:rPr>
              <a:t> textual information in a context range </a:t>
            </a:r>
            <a:r>
              <a:rPr lang="en-US" altLang="zh-CN" sz="2000" dirty="0"/>
              <a:t>(discourse-level modeling)</a:t>
            </a:r>
          </a:p>
          <a:p>
            <a:pPr lvl="1"/>
            <a:endParaRPr lang="en-US" altLang="zh-CN" sz="2000" dirty="0"/>
          </a:p>
          <a:p>
            <a:pPr marL="0" indent="0">
              <a:buNone/>
            </a:pPr>
            <a:r>
              <a:rPr lang="en-US" altLang="zh-CN" sz="2400" b="1" dirty="0"/>
              <a:t>Proposed methods</a:t>
            </a:r>
          </a:p>
          <a:p>
            <a:pPr marL="0" indent="0">
              <a:buNone/>
            </a:pPr>
            <a:r>
              <a:rPr lang="en-US" altLang="zh-CN" sz="2400" dirty="0"/>
              <a:t>A discourse-level prosody modeling method with a VAE for non-autoregressive expressive speech synthesis, which contains two components:</a:t>
            </a:r>
          </a:p>
          <a:p>
            <a:pPr lvl="1"/>
            <a:r>
              <a:rPr lang="en-US" altLang="zh-CN" sz="2000" dirty="0"/>
              <a:t>Prosody code extractor: a </a:t>
            </a:r>
            <a:r>
              <a:rPr lang="en-US" altLang="zh-CN" sz="2000" dirty="0">
                <a:solidFill>
                  <a:srgbClr val="0070C0"/>
                </a:solidFill>
              </a:rPr>
              <a:t>VAE </a:t>
            </a:r>
            <a:r>
              <a:rPr lang="en-US" altLang="zh-CN" sz="2000" dirty="0"/>
              <a:t>combined with FastSpeech to extract phone-level prosody codes from energy, pitch and duration of the speech.</a:t>
            </a:r>
          </a:p>
          <a:p>
            <a:pPr lvl="1"/>
            <a:r>
              <a:rPr lang="en-US" altLang="zh-CN" sz="2000" dirty="0"/>
              <a:t>Prosody code predictor: a Transformer-based model to predict prosody codes, taking </a:t>
            </a:r>
            <a:r>
              <a:rPr lang="en-US" altLang="zh-CN" sz="2100" dirty="0">
                <a:solidFill>
                  <a:srgbClr val="0070C0"/>
                </a:solidFill>
              </a:rPr>
              <a:t>discourse-level linguistic features and BERT embeddings </a:t>
            </a:r>
            <a:r>
              <a:rPr lang="en-US" altLang="zh-CN" sz="2000" dirty="0"/>
              <a:t>as input.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714757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9CDB502-0B38-4B1D-A260-DCFF2FC36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Outline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7C4D0AD-787C-4520-A1DF-EFBC390139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Introduction</a:t>
            </a:r>
          </a:p>
          <a:p>
            <a:r>
              <a:rPr lang="en-US" altLang="zh-CN" b="1" dirty="0">
                <a:solidFill>
                  <a:srgbClr val="FF0000"/>
                </a:solidFill>
              </a:rPr>
              <a:t>Related work</a:t>
            </a:r>
          </a:p>
          <a:p>
            <a:r>
              <a:rPr lang="en-US" altLang="zh-CN" dirty="0"/>
              <a:t>Proposed method</a:t>
            </a:r>
          </a:p>
          <a:p>
            <a:r>
              <a:rPr lang="en-US" altLang="zh-CN" dirty="0"/>
              <a:t>Experiments</a:t>
            </a:r>
          </a:p>
          <a:p>
            <a:r>
              <a:rPr lang="en-US" altLang="zh-CN" dirty="0"/>
              <a:t>Conclusion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21651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177D3BE-59C0-44DF-9312-96AB0982E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RELATED WORK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9E29680-59A1-467B-9FD8-BA045D96C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455564" cy="4351338"/>
          </a:xfrm>
        </p:spPr>
        <p:txBody>
          <a:bodyPr/>
          <a:lstStyle/>
          <a:p>
            <a:pPr marL="0" indent="0">
              <a:buNone/>
            </a:pPr>
            <a:r>
              <a:rPr lang="en-US" altLang="zh-CN" b="1" dirty="0"/>
              <a:t>Fastspeech1</a:t>
            </a:r>
            <a:r>
              <a:rPr lang="en-US" altLang="zh-CN" dirty="0">
                <a:solidFill>
                  <a:srgbClr val="00B050"/>
                </a:solidFill>
              </a:rPr>
              <a:t> </a:t>
            </a:r>
            <a:r>
              <a:rPr lang="en-US" altLang="zh-CN" sz="1800" dirty="0">
                <a:solidFill>
                  <a:srgbClr val="00B050"/>
                </a:solidFill>
              </a:rPr>
              <a:t>[Ren et al. 2019] </a:t>
            </a:r>
            <a:endParaRPr lang="en-US" altLang="zh-CN" sz="1800" dirty="0"/>
          </a:p>
          <a:p>
            <a:pPr lvl="1"/>
            <a:r>
              <a:rPr lang="en-US" altLang="zh-CN" dirty="0"/>
              <a:t>Typical and straightforward</a:t>
            </a:r>
          </a:p>
          <a:p>
            <a:pPr lvl="1"/>
            <a:r>
              <a:rPr lang="en-US" altLang="zh-CN" dirty="0">
                <a:solidFill>
                  <a:srgbClr val="0070C0"/>
                </a:solidFill>
              </a:rPr>
              <a:t>Need autoregressive teacher model for knowledge distillation</a:t>
            </a:r>
            <a:endParaRPr lang="zh-CN" altLang="en-US" dirty="0">
              <a:solidFill>
                <a:srgbClr val="0070C0"/>
              </a:solidFill>
            </a:endParaRPr>
          </a:p>
        </p:txBody>
      </p:sp>
      <p:grpSp>
        <p:nvGrpSpPr>
          <p:cNvPr id="31" name="组合 30">
            <a:extLst>
              <a:ext uri="{FF2B5EF4-FFF2-40B4-BE49-F238E27FC236}">
                <a16:creationId xmlns:a16="http://schemas.microsoft.com/office/drawing/2014/main" id="{E8332829-8853-430C-8D3D-F5E43DC55E8A}"/>
              </a:ext>
            </a:extLst>
          </p:cNvPr>
          <p:cNvGrpSpPr/>
          <p:nvPr/>
        </p:nvGrpSpPr>
        <p:grpSpPr>
          <a:xfrm>
            <a:off x="6891867" y="1825625"/>
            <a:ext cx="4148296" cy="4119256"/>
            <a:chOff x="7725171" y="2155818"/>
            <a:chExt cx="3218249" cy="3307143"/>
          </a:xfrm>
        </p:grpSpPr>
        <p:sp>
          <p:nvSpPr>
            <p:cNvPr id="4" name="矩形 3">
              <a:extLst>
                <a:ext uri="{FF2B5EF4-FFF2-40B4-BE49-F238E27FC236}">
                  <a16:creationId xmlns:a16="http://schemas.microsoft.com/office/drawing/2014/main" id="{37E25927-2AA4-4D25-8734-B553A8106D9D}"/>
                </a:ext>
              </a:extLst>
            </p:cNvPr>
            <p:cNvSpPr/>
            <p:nvPr/>
          </p:nvSpPr>
          <p:spPr>
            <a:xfrm>
              <a:off x="7725171" y="5081325"/>
              <a:ext cx="1018573" cy="381636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zh-CN" sz="1400" b="1" dirty="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</a:rPr>
                <a:t>Text</a:t>
              </a:r>
            </a:p>
            <a:p>
              <a:pPr algn="ctr"/>
              <a:r>
                <a:rPr lang="en-US" altLang="zh-CN" sz="1400" b="1" dirty="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</a:rPr>
                <a:t>Features</a:t>
              </a:r>
              <a:endParaRPr lang="zh-CN" altLang="en-US" sz="140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5" name="矩形 4">
              <a:extLst>
                <a:ext uri="{FF2B5EF4-FFF2-40B4-BE49-F238E27FC236}">
                  <a16:creationId xmlns:a16="http://schemas.microsoft.com/office/drawing/2014/main" id="{BD701DA6-7C80-4483-90BF-00B08DB0B91F}"/>
                </a:ext>
              </a:extLst>
            </p:cNvPr>
            <p:cNvSpPr/>
            <p:nvPr/>
          </p:nvSpPr>
          <p:spPr>
            <a:xfrm>
              <a:off x="7725172" y="4665837"/>
              <a:ext cx="1018573" cy="228600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zh-CN" sz="1400" b="1" dirty="0">
                  <a:solidFill>
                    <a:schemeClr val="accent1"/>
                  </a:solidFill>
                  <a:latin typeface="微软雅黑" pitchFamily="34" charset="-122"/>
                  <a:ea typeface="微软雅黑" pitchFamily="34" charset="-122"/>
                </a:rPr>
                <a:t>Encoder</a:t>
              </a:r>
              <a:endParaRPr lang="zh-CN" altLang="en-US" sz="140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6" name="矩形 5">
              <a:extLst>
                <a:ext uri="{FF2B5EF4-FFF2-40B4-BE49-F238E27FC236}">
                  <a16:creationId xmlns:a16="http://schemas.microsoft.com/office/drawing/2014/main" id="{324E7140-0860-4F53-A662-CE982A89AEE8}"/>
                </a:ext>
              </a:extLst>
            </p:cNvPr>
            <p:cNvSpPr/>
            <p:nvPr/>
          </p:nvSpPr>
          <p:spPr>
            <a:xfrm>
              <a:off x="8933720" y="4179373"/>
              <a:ext cx="1130477" cy="372164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zh-CN" sz="1400" b="1" dirty="0">
                  <a:solidFill>
                    <a:schemeClr val="accent1"/>
                  </a:solidFill>
                  <a:latin typeface="微软雅黑" pitchFamily="34" charset="-122"/>
                  <a:ea typeface="微软雅黑" pitchFamily="34" charset="-122"/>
                </a:rPr>
                <a:t>Duration Predictor</a:t>
              </a:r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DF2B4C93-380B-4F54-B627-F0D96E1B53EB}"/>
                </a:ext>
              </a:extLst>
            </p:cNvPr>
            <p:cNvSpPr/>
            <p:nvPr/>
          </p:nvSpPr>
          <p:spPr>
            <a:xfrm>
              <a:off x="8937158" y="3744126"/>
              <a:ext cx="1127039" cy="228600"/>
            </a:xfrm>
            <a:prstGeom prst="rect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zh-CN" sz="1400" b="1" dirty="0">
                  <a:solidFill>
                    <a:srgbClr val="C00000"/>
                  </a:solidFill>
                  <a:latin typeface="微软雅黑" pitchFamily="34" charset="-122"/>
                  <a:ea typeface="微软雅黑" pitchFamily="34" charset="-122"/>
                </a:rPr>
                <a:t>MSE Loss</a:t>
              </a:r>
              <a:endParaRPr lang="zh-CN" altLang="en-US" sz="1400" b="1" dirty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cxnSp>
          <p:nvCxnSpPr>
            <p:cNvPr id="8" name="直接箭头连接符 7">
              <a:extLst>
                <a:ext uri="{FF2B5EF4-FFF2-40B4-BE49-F238E27FC236}">
                  <a16:creationId xmlns:a16="http://schemas.microsoft.com/office/drawing/2014/main" id="{733A18D9-1C56-4C33-A95F-A2D83903D7BF}"/>
                </a:ext>
              </a:extLst>
            </p:cNvPr>
            <p:cNvCxnSpPr>
              <a:endCxn id="6" idx="1"/>
            </p:cNvCxnSpPr>
            <p:nvPr/>
          </p:nvCxnSpPr>
          <p:spPr>
            <a:xfrm>
              <a:off x="8234458" y="4364067"/>
              <a:ext cx="699262" cy="1388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接箭头连接符 8">
              <a:extLst>
                <a:ext uri="{FF2B5EF4-FFF2-40B4-BE49-F238E27FC236}">
                  <a16:creationId xmlns:a16="http://schemas.microsoft.com/office/drawing/2014/main" id="{658CF2D4-76F2-4B5F-BC2C-321B8E81E883}"/>
                </a:ext>
              </a:extLst>
            </p:cNvPr>
            <p:cNvCxnSpPr>
              <a:stCxn id="17" idx="1"/>
              <a:endCxn id="13" idx="3"/>
            </p:cNvCxnSpPr>
            <p:nvPr/>
          </p:nvCxnSpPr>
          <p:spPr>
            <a:xfrm flipH="1">
              <a:off x="8743745" y="3429000"/>
              <a:ext cx="189976" cy="1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接箭头连接符 9">
              <a:extLst>
                <a:ext uri="{FF2B5EF4-FFF2-40B4-BE49-F238E27FC236}">
                  <a16:creationId xmlns:a16="http://schemas.microsoft.com/office/drawing/2014/main" id="{21CE7D66-23A5-4568-8F0B-3C521258EE25}"/>
                </a:ext>
              </a:extLst>
            </p:cNvPr>
            <p:cNvCxnSpPr>
              <a:stCxn id="6" idx="0"/>
              <a:endCxn id="7" idx="2"/>
            </p:cNvCxnSpPr>
            <p:nvPr/>
          </p:nvCxnSpPr>
          <p:spPr>
            <a:xfrm flipV="1">
              <a:off x="9498959" y="3972726"/>
              <a:ext cx="1719" cy="206647"/>
            </a:xfrm>
            <a:prstGeom prst="straightConnector1">
              <a:avLst/>
            </a:prstGeom>
            <a:ln w="12700">
              <a:solidFill>
                <a:srgbClr val="C00000"/>
              </a:solidFill>
              <a:prstDash val="solid"/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" name="直接箭头连接符 10">
              <a:extLst>
                <a:ext uri="{FF2B5EF4-FFF2-40B4-BE49-F238E27FC236}">
                  <a16:creationId xmlns:a16="http://schemas.microsoft.com/office/drawing/2014/main" id="{343C39F7-877F-49ED-A940-75A43A10EDAD}"/>
                </a:ext>
              </a:extLst>
            </p:cNvPr>
            <p:cNvCxnSpPr>
              <a:stCxn id="5" idx="0"/>
              <a:endCxn id="13" idx="2"/>
            </p:cNvCxnSpPr>
            <p:nvPr/>
          </p:nvCxnSpPr>
          <p:spPr>
            <a:xfrm flipV="1">
              <a:off x="8234459" y="3646572"/>
              <a:ext cx="0" cy="1019265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接箭头连接符 11">
              <a:extLst>
                <a:ext uri="{FF2B5EF4-FFF2-40B4-BE49-F238E27FC236}">
                  <a16:creationId xmlns:a16="http://schemas.microsoft.com/office/drawing/2014/main" id="{704F1247-C531-4D56-9447-56479062F765}"/>
                </a:ext>
              </a:extLst>
            </p:cNvPr>
            <p:cNvCxnSpPr>
              <a:stCxn id="13" idx="0"/>
              <a:endCxn id="14" idx="2"/>
            </p:cNvCxnSpPr>
            <p:nvPr/>
          </p:nvCxnSpPr>
          <p:spPr>
            <a:xfrm flipH="1" flipV="1">
              <a:off x="8234458" y="2904917"/>
              <a:ext cx="1" cy="306512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id="{99BC57EB-985F-47E6-AAF2-72304E553159}"/>
                </a:ext>
              </a:extLst>
            </p:cNvPr>
            <p:cNvSpPr/>
            <p:nvPr/>
          </p:nvSpPr>
          <p:spPr>
            <a:xfrm>
              <a:off x="7725172" y="3211429"/>
              <a:ext cx="1018573" cy="435143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zh-CN" sz="1400" b="1" dirty="0">
                  <a:solidFill>
                    <a:schemeClr val="accent1"/>
                  </a:solidFill>
                  <a:latin typeface="微软雅黑" pitchFamily="34" charset="-122"/>
                  <a:ea typeface="微软雅黑" pitchFamily="34" charset="-122"/>
                </a:rPr>
                <a:t>Length Regulator</a:t>
              </a:r>
              <a:endParaRPr lang="zh-CN" altLang="en-US" sz="140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4" name="矩形 13">
              <a:extLst>
                <a:ext uri="{FF2B5EF4-FFF2-40B4-BE49-F238E27FC236}">
                  <a16:creationId xmlns:a16="http://schemas.microsoft.com/office/drawing/2014/main" id="{32CD78A6-2378-41F1-BC41-6365685E9584}"/>
                </a:ext>
              </a:extLst>
            </p:cNvPr>
            <p:cNvSpPr/>
            <p:nvPr/>
          </p:nvSpPr>
          <p:spPr>
            <a:xfrm>
              <a:off x="7725171" y="2671876"/>
              <a:ext cx="1018573" cy="233041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zh-CN" sz="1400" b="1" dirty="0">
                  <a:solidFill>
                    <a:schemeClr val="accent1"/>
                  </a:solidFill>
                  <a:latin typeface="微软雅黑" pitchFamily="34" charset="-122"/>
                  <a:ea typeface="微软雅黑" pitchFamily="34" charset="-122"/>
                </a:rPr>
                <a:t>Decoder</a:t>
              </a:r>
              <a:endParaRPr lang="zh-CN" altLang="en-US" sz="140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id="{9BC6482E-F07D-4204-A296-F36DB53AB698}"/>
                </a:ext>
              </a:extLst>
            </p:cNvPr>
            <p:cNvSpPr/>
            <p:nvPr/>
          </p:nvSpPr>
          <p:spPr>
            <a:xfrm>
              <a:off x="7725171" y="2253641"/>
              <a:ext cx="1018573" cy="228600"/>
            </a:xfrm>
            <a:prstGeom prst="rect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zh-CN" sz="1400" b="1" dirty="0">
                  <a:solidFill>
                    <a:srgbClr val="C00000"/>
                  </a:solidFill>
                  <a:latin typeface="微软雅黑" pitchFamily="34" charset="-122"/>
                  <a:ea typeface="微软雅黑" pitchFamily="34" charset="-122"/>
                </a:rPr>
                <a:t>MAE Loss</a:t>
              </a:r>
              <a:endParaRPr lang="zh-CN" altLang="en-US" sz="1400" b="1" dirty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cxnSp>
          <p:nvCxnSpPr>
            <p:cNvPr id="16" name="直接箭头连接符 15">
              <a:extLst>
                <a:ext uri="{FF2B5EF4-FFF2-40B4-BE49-F238E27FC236}">
                  <a16:creationId xmlns:a16="http://schemas.microsoft.com/office/drawing/2014/main" id="{B8EBB8C8-3196-4A1B-B8F3-CF7A47E9893C}"/>
                </a:ext>
              </a:extLst>
            </p:cNvPr>
            <p:cNvCxnSpPr>
              <a:stCxn id="14" idx="0"/>
              <a:endCxn id="15" idx="2"/>
            </p:cNvCxnSpPr>
            <p:nvPr/>
          </p:nvCxnSpPr>
          <p:spPr>
            <a:xfrm flipV="1">
              <a:off x="8234458" y="2482241"/>
              <a:ext cx="0" cy="189635"/>
            </a:xfrm>
            <a:prstGeom prst="straightConnector1">
              <a:avLst/>
            </a:prstGeom>
            <a:ln w="12700">
              <a:solidFill>
                <a:srgbClr val="C00000"/>
              </a:solidFill>
              <a:prstDash val="solid"/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sp>
          <p:nvSpPr>
            <p:cNvPr id="17" name="矩形 16">
              <a:extLst>
                <a:ext uri="{FF2B5EF4-FFF2-40B4-BE49-F238E27FC236}">
                  <a16:creationId xmlns:a16="http://schemas.microsoft.com/office/drawing/2014/main" id="{13BFDEC5-D39D-4A77-9D12-081FBD0C6FFD}"/>
                </a:ext>
              </a:extLst>
            </p:cNvPr>
            <p:cNvSpPr/>
            <p:nvPr/>
          </p:nvSpPr>
          <p:spPr>
            <a:xfrm>
              <a:off x="8933721" y="3314700"/>
              <a:ext cx="1133916" cy="228600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zh-CN" sz="1400" b="1" dirty="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</a:rPr>
                <a:t>Duration</a:t>
              </a:r>
              <a:endParaRPr lang="zh-CN" altLang="en-US" sz="140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cxnSp>
          <p:nvCxnSpPr>
            <p:cNvPr id="18" name="直接箭头连接符 17">
              <a:extLst>
                <a:ext uri="{FF2B5EF4-FFF2-40B4-BE49-F238E27FC236}">
                  <a16:creationId xmlns:a16="http://schemas.microsoft.com/office/drawing/2014/main" id="{09CF0340-3236-432E-B1C9-4B5CB8AF9ADF}"/>
                </a:ext>
              </a:extLst>
            </p:cNvPr>
            <p:cNvCxnSpPr>
              <a:stCxn id="17" idx="2"/>
              <a:endCxn id="7" idx="0"/>
            </p:cNvCxnSpPr>
            <p:nvPr/>
          </p:nvCxnSpPr>
          <p:spPr>
            <a:xfrm flipH="1">
              <a:off x="9500678" y="3543300"/>
              <a:ext cx="1" cy="200826"/>
            </a:xfrm>
            <a:prstGeom prst="straightConnector1">
              <a:avLst/>
            </a:prstGeom>
            <a:ln w="12700">
              <a:solidFill>
                <a:srgbClr val="C00000"/>
              </a:solidFill>
              <a:prstDash val="solid"/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9" name="直接箭头连接符 18">
              <a:extLst>
                <a:ext uri="{FF2B5EF4-FFF2-40B4-BE49-F238E27FC236}">
                  <a16:creationId xmlns:a16="http://schemas.microsoft.com/office/drawing/2014/main" id="{4E652A03-B114-446F-BDF6-FD2E82500F61}"/>
                </a:ext>
              </a:extLst>
            </p:cNvPr>
            <p:cNvCxnSpPr>
              <a:stCxn id="4" idx="0"/>
              <a:endCxn id="5" idx="2"/>
            </p:cNvCxnSpPr>
            <p:nvPr/>
          </p:nvCxnSpPr>
          <p:spPr>
            <a:xfrm flipV="1">
              <a:off x="8234458" y="4894437"/>
              <a:ext cx="1" cy="186888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矩形 19">
              <a:extLst>
                <a:ext uri="{FF2B5EF4-FFF2-40B4-BE49-F238E27FC236}">
                  <a16:creationId xmlns:a16="http://schemas.microsoft.com/office/drawing/2014/main" id="{44A80D84-D646-41D3-A76F-206B299B31E6}"/>
                </a:ext>
              </a:extLst>
            </p:cNvPr>
            <p:cNvSpPr/>
            <p:nvPr/>
          </p:nvSpPr>
          <p:spPr>
            <a:xfrm>
              <a:off x="8930499" y="2155818"/>
              <a:ext cx="1133916" cy="416819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zh-CN" sz="1400" b="1" dirty="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</a:rPr>
                <a:t>Mel-</a:t>
              </a:r>
              <a:r>
                <a:rPr lang="en-US" altLang="zh-CN" sz="1400" b="1" dirty="0" err="1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</a:rPr>
                <a:t>sepctrograms</a:t>
              </a:r>
              <a:endParaRPr lang="zh-CN" altLang="en-US" sz="140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cxnSp>
          <p:nvCxnSpPr>
            <p:cNvPr id="21" name="直接箭头连接符 20">
              <a:extLst>
                <a:ext uri="{FF2B5EF4-FFF2-40B4-BE49-F238E27FC236}">
                  <a16:creationId xmlns:a16="http://schemas.microsoft.com/office/drawing/2014/main" id="{CE706AB3-29C8-41BC-AD50-33720D322D0D}"/>
                </a:ext>
              </a:extLst>
            </p:cNvPr>
            <p:cNvCxnSpPr>
              <a:stCxn id="20" idx="1"/>
              <a:endCxn id="15" idx="3"/>
            </p:cNvCxnSpPr>
            <p:nvPr/>
          </p:nvCxnSpPr>
          <p:spPr>
            <a:xfrm flipH="1">
              <a:off x="8743744" y="2364228"/>
              <a:ext cx="186755" cy="3713"/>
            </a:xfrm>
            <a:prstGeom prst="straightConnector1">
              <a:avLst/>
            </a:prstGeom>
            <a:ln w="12700">
              <a:solidFill>
                <a:srgbClr val="C00000"/>
              </a:solidFill>
              <a:prstDash val="solid"/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sp>
          <p:nvSpPr>
            <p:cNvPr id="22" name="文本框 21">
              <a:extLst>
                <a:ext uri="{FF2B5EF4-FFF2-40B4-BE49-F238E27FC236}">
                  <a16:creationId xmlns:a16="http://schemas.microsoft.com/office/drawing/2014/main" id="{5A69ADCA-7C99-40E5-A791-F15F2DEF931D}"/>
                </a:ext>
              </a:extLst>
            </p:cNvPr>
            <p:cNvSpPr txBox="1"/>
            <p:nvPr/>
          </p:nvSpPr>
          <p:spPr>
            <a:xfrm>
              <a:off x="7849383" y="3666374"/>
              <a:ext cx="773775" cy="2100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100" dirty="0"/>
                <a:t>(Phone-level)</a:t>
              </a:r>
              <a:endParaRPr lang="zh-CN" altLang="en-US" sz="1100" dirty="0"/>
            </a:p>
          </p:txBody>
        </p:sp>
        <p:sp>
          <p:nvSpPr>
            <p:cNvPr id="23" name="文本框 22">
              <a:extLst>
                <a:ext uri="{FF2B5EF4-FFF2-40B4-BE49-F238E27FC236}">
                  <a16:creationId xmlns:a16="http://schemas.microsoft.com/office/drawing/2014/main" id="{6B0D07B8-6B97-4982-A2B3-3E4DBDBB5E2A}"/>
                </a:ext>
              </a:extLst>
            </p:cNvPr>
            <p:cNvSpPr txBox="1"/>
            <p:nvPr/>
          </p:nvSpPr>
          <p:spPr>
            <a:xfrm>
              <a:off x="7852188" y="3000252"/>
              <a:ext cx="767556" cy="2100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100" dirty="0"/>
                <a:t>(Frame-level)</a:t>
              </a:r>
              <a:endParaRPr lang="zh-CN" altLang="en-US" sz="1100" dirty="0"/>
            </a:p>
          </p:txBody>
        </p:sp>
        <p:cxnSp>
          <p:nvCxnSpPr>
            <p:cNvPr id="24" name="肘形连接符 270">
              <a:extLst>
                <a:ext uri="{FF2B5EF4-FFF2-40B4-BE49-F238E27FC236}">
                  <a16:creationId xmlns:a16="http://schemas.microsoft.com/office/drawing/2014/main" id="{062A95F7-6ED0-4AF5-B764-7EAF5AE7AE12}"/>
                </a:ext>
              </a:extLst>
            </p:cNvPr>
            <p:cNvCxnSpPr>
              <a:stCxn id="6" idx="3"/>
              <a:endCxn id="17" idx="3"/>
            </p:cNvCxnSpPr>
            <p:nvPr/>
          </p:nvCxnSpPr>
          <p:spPr>
            <a:xfrm flipV="1">
              <a:off x="10064197" y="3429000"/>
              <a:ext cx="3440" cy="936455"/>
            </a:xfrm>
            <a:prstGeom prst="bentConnector3">
              <a:avLst>
                <a:gd name="adj1" fmla="val 6745349"/>
              </a:avLst>
            </a:prstGeom>
            <a:ln w="127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肘形连接符 271">
              <a:extLst>
                <a:ext uri="{FF2B5EF4-FFF2-40B4-BE49-F238E27FC236}">
                  <a16:creationId xmlns:a16="http://schemas.microsoft.com/office/drawing/2014/main" id="{54E46946-B8F1-45F0-AD16-405556EC66D2}"/>
                </a:ext>
              </a:extLst>
            </p:cNvPr>
            <p:cNvCxnSpPr>
              <a:stCxn id="14" idx="3"/>
              <a:endCxn id="20" idx="2"/>
            </p:cNvCxnSpPr>
            <p:nvPr/>
          </p:nvCxnSpPr>
          <p:spPr>
            <a:xfrm flipV="1">
              <a:off x="8743744" y="2572637"/>
              <a:ext cx="753713" cy="215760"/>
            </a:xfrm>
            <a:prstGeom prst="bentConnector2">
              <a:avLst/>
            </a:prstGeom>
            <a:ln w="127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矩形 25">
              <a:extLst>
                <a:ext uri="{FF2B5EF4-FFF2-40B4-BE49-F238E27FC236}">
                  <a16:creationId xmlns:a16="http://schemas.microsoft.com/office/drawing/2014/main" id="{5CE98418-AEEC-4893-8D28-705882BF2328}"/>
                </a:ext>
              </a:extLst>
            </p:cNvPr>
            <p:cNvSpPr/>
            <p:nvPr/>
          </p:nvSpPr>
          <p:spPr>
            <a:xfrm>
              <a:off x="9105820" y="4852832"/>
              <a:ext cx="1837600" cy="511501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 sz="24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cxnSp>
          <p:nvCxnSpPr>
            <p:cNvPr id="27" name="直接箭头连接符 26">
              <a:extLst>
                <a:ext uri="{FF2B5EF4-FFF2-40B4-BE49-F238E27FC236}">
                  <a16:creationId xmlns:a16="http://schemas.microsoft.com/office/drawing/2014/main" id="{DC04C1D5-7D7E-46AE-88FD-C099AF7F8D13}"/>
                </a:ext>
              </a:extLst>
            </p:cNvPr>
            <p:cNvCxnSpPr/>
            <p:nvPr/>
          </p:nvCxnSpPr>
          <p:spPr>
            <a:xfrm flipH="1">
              <a:off x="9178618" y="5005978"/>
              <a:ext cx="240368" cy="0"/>
            </a:xfrm>
            <a:prstGeom prst="straightConnector1">
              <a:avLst/>
            </a:prstGeom>
            <a:ln w="12700">
              <a:solidFill>
                <a:srgbClr val="C00000"/>
              </a:solidFill>
              <a:prstDash val="solid"/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8" name="直接箭头连接符 27">
              <a:extLst>
                <a:ext uri="{FF2B5EF4-FFF2-40B4-BE49-F238E27FC236}">
                  <a16:creationId xmlns:a16="http://schemas.microsoft.com/office/drawing/2014/main" id="{9598ACD0-BCFD-437F-B423-B21C3DF64F8C}"/>
                </a:ext>
              </a:extLst>
            </p:cNvPr>
            <p:cNvCxnSpPr/>
            <p:nvPr/>
          </p:nvCxnSpPr>
          <p:spPr>
            <a:xfrm flipH="1" flipV="1">
              <a:off x="9178619" y="5193797"/>
              <a:ext cx="240367" cy="5266"/>
            </a:xfrm>
            <a:prstGeom prst="straightConnector1">
              <a:avLst/>
            </a:prstGeom>
            <a:ln w="127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文本框 28">
              <a:extLst>
                <a:ext uri="{FF2B5EF4-FFF2-40B4-BE49-F238E27FC236}">
                  <a16:creationId xmlns:a16="http://schemas.microsoft.com/office/drawing/2014/main" id="{E05B06E4-AD34-4F5C-8369-A2263C6A43FC}"/>
                </a:ext>
              </a:extLst>
            </p:cNvPr>
            <p:cNvSpPr txBox="1"/>
            <p:nvPr/>
          </p:nvSpPr>
          <p:spPr>
            <a:xfrm>
              <a:off x="9390799" y="4874570"/>
              <a:ext cx="1322206" cy="2470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400" dirty="0"/>
                <a:t>Training Stage Only</a:t>
              </a:r>
              <a:endParaRPr lang="zh-CN" altLang="en-US" sz="1400" dirty="0"/>
            </a:p>
          </p:txBody>
        </p:sp>
        <p:sp>
          <p:nvSpPr>
            <p:cNvPr id="30" name="文本框 29">
              <a:extLst>
                <a:ext uri="{FF2B5EF4-FFF2-40B4-BE49-F238E27FC236}">
                  <a16:creationId xmlns:a16="http://schemas.microsoft.com/office/drawing/2014/main" id="{B37FB244-4F87-40AE-B88A-EDD820AB6DC3}"/>
                </a:ext>
              </a:extLst>
            </p:cNvPr>
            <p:cNvSpPr txBox="1"/>
            <p:nvPr/>
          </p:nvSpPr>
          <p:spPr>
            <a:xfrm>
              <a:off x="9390799" y="5072826"/>
              <a:ext cx="1502530" cy="2470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400" dirty="0"/>
                <a:t>Generation Stage Only</a:t>
              </a:r>
              <a:endParaRPr lang="zh-CN" altLang="en-US" sz="1400" dirty="0"/>
            </a:p>
          </p:txBody>
        </p:sp>
      </p:grpSp>
      <p:grpSp>
        <p:nvGrpSpPr>
          <p:cNvPr id="35" name="组合 34">
            <a:extLst>
              <a:ext uri="{FF2B5EF4-FFF2-40B4-BE49-F238E27FC236}">
                <a16:creationId xmlns:a16="http://schemas.microsoft.com/office/drawing/2014/main" id="{3492A1C2-DDA6-466B-A1AE-8744F8EEAE44}"/>
              </a:ext>
            </a:extLst>
          </p:cNvPr>
          <p:cNvGrpSpPr/>
          <p:nvPr/>
        </p:nvGrpSpPr>
        <p:grpSpPr>
          <a:xfrm>
            <a:off x="7725987" y="1167767"/>
            <a:ext cx="3017173" cy="834184"/>
            <a:chOff x="7725987" y="1167767"/>
            <a:chExt cx="3017173" cy="834184"/>
          </a:xfrm>
        </p:grpSpPr>
        <p:sp>
          <p:nvSpPr>
            <p:cNvPr id="32" name="文本框 31">
              <a:extLst>
                <a:ext uri="{FF2B5EF4-FFF2-40B4-BE49-F238E27FC236}">
                  <a16:creationId xmlns:a16="http://schemas.microsoft.com/office/drawing/2014/main" id="{6A2A3666-8AB2-4EB8-816F-65E648025AB4}"/>
                </a:ext>
              </a:extLst>
            </p:cNvPr>
            <p:cNvSpPr txBox="1"/>
            <p:nvPr/>
          </p:nvSpPr>
          <p:spPr>
            <a:xfrm>
              <a:off x="7725987" y="1167767"/>
              <a:ext cx="30171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/>
                <a:t>Generated by teacher model</a:t>
              </a:r>
              <a:endParaRPr lang="zh-CN" altLang="en-US" dirty="0"/>
            </a:p>
          </p:txBody>
        </p:sp>
        <p:cxnSp>
          <p:nvCxnSpPr>
            <p:cNvPr id="34" name="直接箭头连接符 33">
              <a:extLst>
                <a:ext uri="{FF2B5EF4-FFF2-40B4-BE49-F238E27FC236}">
                  <a16:creationId xmlns:a16="http://schemas.microsoft.com/office/drawing/2014/main" id="{166CF59D-6F32-496A-B913-84DA74A357A9}"/>
                </a:ext>
              </a:extLst>
            </p:cNvPr>
            <p:cNvCxnSpPr>
              <a:stCxn id="32" idx="2"/>
            </p:cNvCxnSpPr>
            <p:nvPr/>
          </p:nvCxnSpPr>
          <p:spPr>
            <a:xfrm>
              <a:off x="9234574" y="1537099"/>
              <a:ext cx="303126" cy="46485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2105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177D3BE-59C0-44DF-9312-96AB0982E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RELATED WORK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9E29680-59A1-467B-9FD8-BA045D96C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5114576" cy="4351338"/>
          </a:xfrm>
        </p:spPr>
        <p:txBody>
          <a:bodyPr/>
          <a:lstStyle/>
          <a:p>
            <a:pPr marL="0" indent="0">
              <a:buNone/>
            </a:pPr>
            <a:r>
              <a:rPr lang="en-US" altLang="zh-CN" b="1" dirty="0"/>
              <a:t>Fastspeech2</a:t>
            </a:r>
            <a:r>
              <a:rPr lang="en-US" altLang="zh-CN" dirty="0">
                <a:solidFill>
                  <a:srgbClr val="00B050"/>
                </a:solidFill>
              </a:rPr>
              <a:t> </a:t>
            </a:r>
            <a:r>
              <a:rPr lang="en-US" altLang="zh-CN" sz="1800" dirty="0">
                <a:solidFill>
                  <a:srgbClr val="00B050"/>
                </a:solidFill>
              </a:rPr>
              <a:t>[Ren et al. 2020] </a:t>
            </a:r>
            <a:endParaRPr lang="en-US" altLang="zh-CN" dirty="0"/>
          </a:p>
          <a:p>
            <a:pPr lvl="1"/>
            <a:r>
              <a:rPr lang="en-US" altLang="zh-CN" dirty="0"/>
              <a:t>Additional variation information</a:t>
            </a:r>
          </a:p>
          <a:p>
            <a:pPr lvl="1"/>
            <a:r>
              <a:rPr lang="en-US" altLang="zh-CN" dirty="0">
                <a:solidFill>
                  <a:srgbClr val="0070C0"/>
                </a:solidFill>
              </a:rPr>
              <a:t>Continuous wavelet transform (CWT) for pitch modeling</a:t>
            </a:r>
          </a:p>
          <a:p>
            <a:pPr lvl="1"/>
            <a:r>
              <a:rPr lang="en-US" altLang="zh-CN" dirty="0"/>
              <a:t>Better speech synthesis quality</a:t>
            </a: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AAE04D71-8BA8-430E-AE6F-80F0FC90EBB9}"/>
              </a:ext>
            </a:extLst>
          </p:cNvPr>
          <p:cNvSpPr/>
          <p:nvPr/>
        </p:nvSpPr>
        <p:spPr>
          <a:xfrm>
            <a:off x="7473525" y="5817491"/>
            <a:ext cx="926913" cy="269323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20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Encoder</a:t>
            </a:r>
            <a:endParaRPr lang="zh-CN" altLang="en-US" sz="1200" b="1" dirty="0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4DF4C6F3-0D9E-468F-B6B9-1B6201C96161}"/>
              </a:ext>
            </a:extLst>
          </p:cNvPr>
          <p:cNvSpPr/>
          <p:nvPr/>
        </p:nvSpPr>
        <p:spPr>
          <a:xfrm>
            <a:off x="10225663" y="5734557"/>
            <a:ext cx="1231398" cy="438461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20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Duration Predictor</a:t>
            </a: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3C92C670-86F3-4AAF-92F8-A126AA36C049}"/>
              </a:ext>
            </a:extLst>
          </p:cNvPr>
          <p:cNvSpPr/>
          <p:nvPr/>
        </p:nvSpPr>
        <p:spPr>
          <a:xfrm>
            <a:off x="10225662" y="5212150"/>
            <a:ext cx="1231399" cy="269323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200" b="1" dirty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MSE Loss</a:t>
            </a:r>
            <a:endParaRPr lang="zh-CN" altLang="en-US" sz="1200" b="1" dirty="0">
              <a:solidFill>
                <a:srgbClr val="C0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35" name="直接箭头连接符 34">
            <a:extLst>
              <a:ext uri="{FF2B5EF4-FFF2-40B4-BE49-F238E27FC236}">
                <a16:creationId xmlns:a16="http://schemas.microsoft.com/office/drawing/2014/main" id="{1E58FC4E-BA46-40B2-ADE9-74E653314E20}"/>
              </a:ext>
            </a:extLst>
          </p:cNvPr>
          <p:cNvCxnSpPr>
            <a:stCxn id="32" idx="3"/>
            <a:endCxn id="33" idx="1"/>
          </p:cNvCxnSpPr>
          <p:nvPr/>
        </p:nvCxnSpPr>
        <p:spPr>
          <a:xfrm>
            <a:off x="8400438" y="5952153"/>
            <a:ext cx="1825225" cy="1635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箭头连接符 35">
            <a:extLst>
              <a:ext uri="{FF2B5EF4-FFF2-40B4-BE49-F238E27FC236}">
                <a16:creationId xmlns:a16="http://schemas.microsoft.com/office/drawing/2014/main" id="{AA435B1F-7B3B-4E7E-8C25-4F2695E4799C}"/>
              </a:ext>
            </a:extLst>
          </p:cNvPr>
          <p:cNvCxnSpPr>
            <a:stCxn id="44" idx="1"/>
            <a:endCxn id="40" idx="3"/>
          </p:cNvCxnSpPr>
          <p:nvPr/>
        </p:nvCxnSpPr>
        <p:spPr>
          <a:xfrm flipH="1">
            <a:off x="9841122" y="4850513"/>
            <a:ext cx="384541" cy="1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箭头连接符 36">
            <a:extLst>
              <a:ext uri="{FF2B5EF4-FFF2-40B4-BE49-F238E27FC236}">
                <a16:creationId xmlns:a16="http://schemas.microsoft.com/office/drawing/2014/main" id="{E80A45A3-C19C-4593-82AB-8556D554DBF3}"/>
              </a:ext>
            </a:extLst>
          </p:cNvPr>
          <p:cNvCxnSpPr>
            <a:stCxn id="33" idx="0"/>
            <a:endCxn id="34" idx="2"/>
          </p:cNvCxnSpPr>
          <p:nvPr/>
        </p:nvCxnSpPr>
        <p:spPr>
          <a:xfrm flipV="1">
            <a:off x="10841362" y="5481473"/>
            <a:ext cx="0" cy="253084"/>
          </a:xfrm>
          <a:prstGeom prst="straightConnector1">
            <a:avLst/>
          </a:prstGeom>
          <a:ln w="12700">
            <a:solidFill>
              <a:srgbClr val="C00000"/>
            </a:solidFill>
            <a:prstDash val="soli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8" name="直接箭头连接符 37">
            <a:extLst>
              <a:ext uri="{FF2B5EF4-FFF2-40B4-BE49-F238E27FC236}">
                <a16:creationId xmlns:a16="http://schemas.microsoft.com/office/drawing/2014/main" id="{2BE9478B-7338-47B3-A54A-04B2E100BCD1}"/>
              </a:ext>
            </a:extLst>
          </p:cNvPr>
          <p:cNvCxnSpPr>
            <a:endCxn id="40" idx="2"/>
          </p:cNvCxnSpPr>
          <p:nvPr/>
        </p:nvCxnSpPr>
        <p:spPr>
          <a:xfrm flipV="1">
            <a:off x="9305104" y="5106844"/>
            <a:ext cx="3" cy="845309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箭头连接符 38">
            <a:extLst>
              <a:ext uri="{FF2B5EF4-FFF2-40B4-BE49-F238E27FC236}">
                <a16:creationId xmlns:a16="http://schemas.microsoft.com/office/drawing/2014/main" id="{BE824F9C-7125-4B30-9E49-30E510392AB5}"/>
              </a:ext>
            </a:extLst>
          </p:cNvPr>
          <p:cNvCxnSpPr>
            <a:stCxn id="40" idx="0"/>
            <a:endCxn id="55" idx="4"/>
          </p:cNvCxnSpPr>
          <p:nvPr/>
        </p:nvCxnSpPr>
        <p:spPr>
          <a:xfrm flipH="1" flipV="1">
            <a:off x="9305105" y="3273801"/>
            <a:ext cx="2" cy="1320383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矩形 39">
            <a:extLst>
              <a:ext uri="{FF2B5EF4-FFF2-40B4-BE49-F238E27FC236}">
                <a16:creationId xmlns:a16="http://schemas.microsoft.com/office/drawing/2014/main" id="{AD98B3FF-62D1-4527-A8D9-62F0EBE64AA1}"/>
              </a:ext>
            </a:extLst>
          </p:cNvPr>
          <p:cNvSpPr/>
          <p:nvPr/>
        </p:nvSpPr>
        <p:spPr>
          <a:xfrm>
            <a:off x="8769091" y="4594184"/>
            <a:ext cx="1072030" cy="512659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20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Length Regulator</a:t>
            </a:r>
            <a:endParaRPr lang="zh-CN" altLang="en-US" sz="1200" b="1" dirty="0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id="{D86C65A8-A81F-4BB2-B05E-07519BD2725C}"/>
              </a:ext>
            </a:extLst>
          </p:cNvPr>
          <p:cNvSpPr/>
          <p:nvPr/>
        </p:nvSpPr>
        <p:spPr>
          <a:xfrm>
            <a:off x="8769090" y="2433613"/>
            <a:ext cx="1072030" cy="27455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20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Decoder</a:t>
            </a:r>
            <a:endParaRPr lang="zh-CN" altLang="en-US" sz="1200" b="1" dirty="0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id="{9C0CB8F8-CF34-4ABC-A622-5277AF90C8E6}"/>
              </a:ext>
            </a:extLst>
          </p:cNvPr>
          <p:cNvSpPr/>
          <p:nvPr/>
        </p:nvSpPr>
        <p:spPr>
          <a:xfrm>
            <a:off x="8769090" y="1940874"/>
            <a:ext cx="1072030" cy="269323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200" b="1" dirty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MAE Loss</a:t>
            </a:r>
            <a:endParaRPr lang="zh-CN" altLang="en-US" sz="1200" b="1" dirty="0">
              <a:solidFill>
                <a:srgbClr val="C0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43" name="直接箭头连接符 42">
            <a:extLst>
              <a:ext uri="{FF2B5EF4-FFF2-40B4-BE49-F238E27FC236}">
                <a16:creationId xmlns:a16="http://schemas.microsoft.com/office/drawing/2014/main" id="{85C75032-2269-4307-BA0F-D7DF55B0DCD8}"/>
              </a:ext>
            </a:extLst>
          </p:cNvPr>
          <p:cNvCxnSpPr>
            <a:stCxn id="41" idx="0"/>
            <a:endCxn id="42" idx="2"/>
          </p:cNvCxnSpPr>
          <p:nvPr/>
        </p:nvCxnSpPr>
        <p:spPr>
          <a:xfrm flipV="1">
            <a:off x="9305106" y="2210197"/>
            <a:ext cx="0" cy="223416"/>
          </a:xfrm>
          <a:prstGeom prst="straightConnector1">
            <a:avLst/>
          </a:prstGeom>
          <a:ln w="12700">
            <a:solidFill>
              <a:srgbClr val="C00000"/>
            </a:solidFill>
            <a:prstDash val="soli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44" name="矩形 43">
            <a:extLst>
              <a:ext uri="{FF2B5EF4-FFF2-40B4-BE49-F238E27FC236}">
                <a16:creationId xmlns:a16="http://schemas.microsoft.com/office/drawing/2014/main" id="{42BCD5D4-CC46-4D28-A3AF-B18268F82D09}"/>
              </a:ext>
            </a:extLst>
          </p:cNvPr>
          <p:cNvSpPr/>
          <p:nvPr/>
        </p:nvSpPr>
        <p:spPr>
          <a:xfrm>
            <a:off x="10225663" y="4715852"/>
            <a:ext cx="1231399" cy="26932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20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Duration</a:t>
            </a:r>
            <a:endParaRPr lang="zh-CN" altLang="en-US" sz="12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45" name="直接箭头连接符 44">
            <a:extLst>
              <a:ext uri="{FF2B5EF4-FFF2-40B4-BE49-F238E27FC236}">
                <a16:creationId xmlns:a16="http://schemas.microsoft.com/office/drawing/2014/main" id="{5FC8610B-259E-4138-A94A-8EBDAFE3A244}"/>
              </a:ext>
            </a:extLst>
          </p:cNvPr>
          <p:cNvCxnSpPr>
            <a:stCxn id="44" idx="2"/>
            <a:endCxn id="34" idx="0"/>
          </p:cNvCxnSpPr>
          <p:nvPr/>
        </p:nvCxnSpPr>
        <p:spPr>
          <a:xfrm flipH="1">
            <a:off x="10841362" y="4985175"/>
            <a:ext cx="1" cy="226976"/>
          </a:xfrm>
          <a:prstGeom prst="straightConnector1">
            <a:avLst/>
          </a:prstGeom>
          <a:ln w="12700">
            <a:solidFill>
              <a:srgbClr val="C00000"/>
            </a:solidFill>
            <a:prstDash val="soli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6" name="直接箭头连接符 45">
            <a:extLst>
              <a:ext uri="{FF2B5EF4-FFF2-40B4-BE49-F238E27FC236}">
                <a16:creationId xmlns:a16="http://schemas.microsoft.com/office/drawing/2014/main" id="{B8F89633-B6B4-4F04-B372-0DF61C848799}"/>
              </a:ext>
            </a:extLst>
          </p:cNvPr>
          <p:cNvCxnSpPr>
            <a:stCxn id="76" idx="3"/>
            <a:endCxn id="32" idx="1"/>
          </p:cNvCxnSpPr>
          <p:nvPr/>
        </p:nvCxnSpPr>
        <p:spPr>
          <a:xfrm>
            <a:off x="7220540" y="5952153"/>
            <a:ext cx="252985" cy="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矩形 46">
            <a:extLst>
              <a:ext uri="{FF2B5EF4-FFF2-40B4-BE49-F238E27FC236}">
                <a16:creationId xmlns:a16="http://schemas.microsoft.com/office/drawing/2014/main" id="{95F14AE8-5A3C-4B80-8956-BCF149A21D5D}"/>
              </a:ext>
            </a:extLst>
          </p:cNvPr>
          <p:cNvSpPr/>
          <p:nvPr/>
        </p:nvSpPr>
        <p:spPr>
          <a:xfrm>
            <a:off x="10249796" y="1825625"/>
            <a:ext cx="1188896" cy="49107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10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Mel-</a:t>
            </a:r>
            <a:r>
              <a:rPr lang="en-US" altLang="zh-CN" sz="1100" b="1" dirty="0" err="1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sepctrograms</a:t>
            </a:r>
            <a:endParaRPr lang="zh-CN" altLang="en-US" sz="11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48" name="直接箭头连接符 47">
            <a:extLst>
              <a:ext uri="{FF2B5EF4-FFF2-40B4-BE49-F238E27FC236}">
                <a16:creationId xmlns:a16="http://schemas.microsoft.com/office/drawing/2014/main" id="{3031F1D2-EE4A-434B-B472-B9CF4AE47BA7}"/>
              </a:ext>
            </a:extLst>
          </p:cNvPr>
          <p:cNvCxnSpPr>
            <a:stCxn id="47" idx="1"/>
            <a:endCxn id="42" idx="3"/>
          </p:cNvCxnSpPr>
          <p:nvPr/>
        </p:nvCxnSpPr>
        <p:spPr>
          <a:xfrm flipH="1">
            <a:off x="9841121" y="2071161"/>
            <a:ext cx="408676" cy="4374"/>
          </a:xfrm>
          <a:prstGeom prst="straightConnector1">
            <a:avLst/>
          </a:prstGeom>
          <a:ln w="12700">
            <a:solidFill>
              <a:srgbClr val="C00000"/>
            </a:solidFill>
            <a:prstDash val="soli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49" name="文本框 48">
            <a:extLst>
              <a:ext uri="{FF2B5EF4-FFF2-40B4-BE49-F238E27FC236}">
                <a16:creationId xmlns:a16="http://schemas.microsoft.com/office/drawing/2014/main" id="{B426BBCB-AF7C-4CCC-ABD3-6FFF1A5C8916}"/>
              </a:ext>
            </a:extLst>
          </p:cNvPr>
          <p:cNvSpPr txBox="1"/>
          <p:nvPr/>
        </p:nvSpPr>
        <p:spPr>
          <a:xfrm>
            <a:off x="8787730" y="5141270"/>
            <a:ext cx="90051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/>
              <a:t>(Phone-level)</a:t>
            </a:r>
            <a:endParaRPr lang="zh-CN" altLang="en-US" sz="1050" dirty="0"/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3DDEE64E-BED0-4DCA-A9D6-B2E0DD0ECF16}"/>
              </a:ext>
            </a:extLst>
          </p:cNvPr>
          <p:cNvSpPr txBox="1"/>
          <p:nvPr/>
        </p:nvSpPr>
        <p:spPr>
          <a:xfrm>
            <a:off x="8807803" y="4326601"/>
            <a:ext cx="89299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/>
              <a:t>(Frame-level)</a:t>
            </a:r>
            <a:endParaRPr lang="zh-CN" altLang="en-US" sz="1050" dirty="0"/>
          </a:p>
        </p:txBody>
      </p:sp>
      <p:sp>
        <p:nvSpPr>
          <p:cNvPr id="51" name="矩形 50">
            <a:extLst>
              <a:ext uri="{FF2B5EF4-FFF2-40B4-BE49-F238E27FC236}">
                <a16:creationId xmlns:a16="http://schemas.microsoft.com/office/drawing/2014/main" id="{98CB7613-A286-4466-85E8-36722AE77C0C}"/>
              </a:ext>
            </a:extLst>
          </p:cNvPr>
          <p:cNvSpPr/>
          <p:nvPr/>
        </p:nvSpPr>
        <p:spPr>
          <a:xfrm>
            <a:off x="7473524" y="3966985"/>
            <a:ext cx="933258" cy="438461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10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Pitch</a:t>
            </a:r>
            <a:br>
              <a:rPr lang="en-US" altLang="zh-CN" sz="110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</a:br>
            <a:r>
              <a:rPr lang="en-US" altLang="zh-CN" sz="110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 Predictor</a:t>
            </a:r>
          </a:p>
        </p:txBody>
      </p:sp>
      <p:sp>
        <p:nvSpPr>
          <p:cNvPr id="52" name="矩形 51">
            <a:extLst>
              <a:ext uri="{FF2B5EF4-FFF2-40B4-BE49-F238E27FC236}">
                <a16:creationId xmlns:a16="http://schemas.microsoft.com/office/drawing/2014/main" id="{32866D28-7740-401F-83E3-D903A5536BD5}"/>
              </a:ext>
            </a:extLst>
          </p:cNvPr>
          <p:cNvSpPr/>
          <p:nvPr/>
        </p:nvSpPr>
        <p:spPr>
          <a:xfrm>
            <a:off x="10225661" y="3962881"/>
            <a:ext cx="1231402" cy="44667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20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Energy</a:t>
            </a:r>
            <a:br>
              <a:rPr lang="en-US" altLang="zh-CN" sz="120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</a:br>
            <a:r>
              <a:rPr lang="en-US" altLang="zh-CN" sz="120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 Predictor</a:t>
            </a:r>
          </a:p>
        </p:txBody>
      </p:sp>
      <p:sp>
        <p:nvSpPr>
          <p:cNvPr id="53" name="矩形 52">
            <a:extLst>
              <a:ext uri="{FF2B5EF4-FFF2-40B4-BE49-F238E27FC236}">
                <a16:creationId xmlns:a16="http://schemas.microsoft.com/office/drawing/2014/main" id="{4E083937-FF4B-4741-85DC-43D39880600E}"/>
              </a:ext>
            </a:extLst>
          </p:cNvPr>
          <p:cNvSpPr/>
          <p:nvPr/>
        </p:nvSpPr>
        <p:spPr>
          <a:xfrm>
            <a:off x="10225661" y="2969908"/>
            <a:ext cx="1231402" cy="26932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20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Energy</a:t>
            </a:r>
            <a:endParaRPr lang="zh-CN" altLang="en-US" sz="12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54" name="直接箭头连接符 53">
            <a:extLst>
              <a:ext uri="{FF2B5EF4-FFF2-40B4-BE49-F238E27FC236}">
                <a16:creationId xmlns:a16="http://schemas.microsoft.com/office/drawing/2014/main" id="{CA68AE2B-4D92-42A5-96A9-B889FC5206E9}"/>
              </a:ext>
            </a:extLst>
          </p:cNvPr>
          <p:cNvCxnSpPr>
            <a:endCxn id="52" idx="1"/>
          </p:cNvCxnSpPr>
          <p:nvPr/>
        </p:nvCxnSpPr>
        <p:spPr>
          <a:xfrm>
            <a:off x="9305104" y="4184283"/>
            <a:ext cx="920557" cy="1933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椭圆 54">
            <a:extLst>
              <a:ext uri="{FF2B5EF4-FFF2-40B4-BE49-F238E27FC236}">
                <a16:creationId xmlns:a16="http://schemas.microsoft.com/office/drawing/2014/main" id="{0529FB69-0CFF-4CD3-BD22-4886517B0517}"/>
              </a:ext>
            </a:extLst>
          </p:cNvPr>
          <p:cNvSpPr/>
          <p:nvPr/>
        </p:nvSpPr>
        <p:spPr>
          <a:xfrm>
            <a:off x="9152381" y="2931887"/>
            <a:ext cx="305446" cy="341914"/>
          </a:xfrm>
          <a:prstGeom prst="ellipse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00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+</a:t>
            </a:r>
            <a:endParaRPr lang="zh-CN" altLang="en-US" sz="2000" b="1" dirty="0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56" name="直接箭头连接符 55">
            <a:extLst>
              <a:ext uri="{FF2B5EF4-FFF2-40B4-BE49-F238E27FC236}">
                <a16:creationId xmlns:a16="http://schemas.microsoft.com/office/drawing/2014/main" id="{9E119392-9063-439B-8F10-57E8FAE8CE43}"/>
              </a:ext>
            </a:extLst>
          </p:cNvPr>
          <p:cNvCxnSpPr>
            <a:stCxn id="55" idx="0"/>
            <a:endCxn id="41" idx="2"/>
          </p:cNvCxnSpPr>
          <p:nvPr/>
        </p:nvCxnSpPr>
        <p:spPr>
          <a:xfrm flipV="1">
            <a:off x="9305105" y="2708168"/>
            <a:ext cx="1" cy="223719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矩形 56">
            <a:extLst>
              <a:ext uri="{FF2B5EF4-FFF2-40B4-BE49-F238E27FC236}">
                <a16:creationId xmlns:a16="http://schemas.microsoft.com/office/drawing/2014/main" id="{1EA66D93-1F86-4A39-A55F-6C60D5D7885B}"/>
              </a:ext>
            </a:extLst>
          </p:cNvPr>
          <p:cNvSpPr/>
          <p:nvPr/>
        </p:nvSpPr>
        <p:spPr>
          <a:xfrm>
            <a:off x="10225662" y="3466582"/>
            <a:ext cx="1231403" cy="269323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200" b="1" dirty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MSE Loss</a:t>
            </a:r>
            <a:endParaRPr lang="zh-CN" altLang="en-US" sz="1200" b="1" dirty="0">
              <a:solidFill>
                <a:srgbClr val="C0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58" name="直接箭头连接符 57">
            <a:extLst>
              <a:ext uri="{FF2B5EF4-FFF2-40B4-BE49-F238E27FC236}">
                <a16:creationId xmlns:a16="http://schemas.microsoft.com/office/drawing/2014/main" id="{A4FC014A-379C-4C7D-A20E-2EA6D4D3FFDD}"/>
              </a:ext>
            </a:extLst>
          </p:cNvPr>
          <p:cNvCxnSpPr>
            <a:stCxn id="52" idx="0"/>
            <a:endCxn id="57" idx="2"/>
          </p:cNvCxnSpPr>
          <p:nvPr/>
        </p:nvCxnSpPr>
        <p:spPr>
          <a:xfrm flipV="1">
            <a:off x="10841362" y="3735905"/>
            <a:ext cx="1" cy="226976"/>
          </a:xfrm>
          <a:prstGeom prst="straightConnector1">
            <a:avLst/>
          </a:prstGeom>
          <a:ln w="12700">
            <a:solidFill>
              <a:srgbClr val="C00000"/>
            </a:solidFill>
            <a:prstDash val="soli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9" name="直接箭头连接符 58">
            <a:extLst>
              <a:ext uri="{FF2B5EF4-FFF2-40B4-BE49-F238E27FC236}">
                <a16:creationId xmlns:a16="http://schemas.microsoft.com/office/drawing/2014/main" id="{836F3C5E-FD24-45A5-922B-A09386EB5B9C}"/>
              </a:ext>
            </a:extLst>
          </p:cNvPr>
          <p:cNvCxnSpPr>
            <a:cxnSpLocks/>
            <a:stCxn id="53" idx="2"/>
            <a:endCxn id="57" idx="0"/>
          </p:cNvCxnSpPr>
          <p:nvPr/>
        </p:nvCxnSpPr>
        <p:spPr>
          <a:xfrm>
            <a:off x="10841362" y="3239231"/>
            <a:ext cx="1" cy="227351"/>
          </a:xfrm>
          <a:prstGeom prst="straightConnector1">
            <a:avLst/>
          </a:prstGeom>
          <a:ln w="12700">
            <a:solidFill>
              <a:srgbClr val="C00000"/>
            </a:solidFill>
            <a:prstDash val="soli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60" name="直接箭头连接符 59">
            <a:extLst>
              <a:ext uri="{FF2B5EF4-FFF2-40B4-BE49-F238E27FC236}">
                <a16:creationId xmlns:a16="http://schemas.microsoft.com/office/drawing/2014/main" id="{90E60C2F-AC02-4ABB-B143-1725267BA516}"/>
              </a:ext>
            </a:extLst>
          </p:cNvPr>
          <p:cNvCxnSpPr>
            <a:stCxn id="53" idx="1"/>
            <a:endCxn id="55" idx="6"/>
          </p:cNvCxnSpPr>
          <p:nvPr/>
        </p:nvCxnSpPr>
        <p:spPr>
          <a:xfrm flipH="1" flipV="1">
            <a:off x="9457827" y="3102845"/>
            <a:ext cx="767833" cy="1725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矩形 60">
            <a:extLst>
              <a:ext uri="{FF2B5EF4-FFF2-40B4-BE49-F238E27FC236}">
                <a16:creationId xmlns:a16="http://schemas.microsoft.com/office/drawing/2014/main" id="{934E53C9-E579-4006-B567-7A4A8C41D179}"/>
              </a:ext>
            </a:extLst>
          </p:cNvPr>
          <p:cNvSpPr/>
          <p:nvPr/>
        </p:nvSpPr>
        <p:spPr>
          <a:xfrm>
            <a:off x="6096000" y="3225263"/>
            <a:ext cx="1225281" cy="6248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20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Pitch Spectrogram, Mean / Var</a:t>
            </a:r>
            <a:endParaRPr lang="zh-CN" altLang="en-US" sz="12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62" name="直接箭头连接符 61">
            <a:extLst>
              <a:ext uri="{FF2B5EF4-FFF2-40B4-BE49-F238E27FC236}">
                <a16:creationId xmlns:a16="http://schemas.microsoft.com/office/drawing/2014/main" id="{BC56D934-6D7E-49DA-B790-F09EEE374560}"/>
              </a:ext>
            </a:extLst>
          </p:cNvPr>
          <p:cNvCxnSpPr>
            <a:endCxn id="51" idx="3"/>
          </p:cNvCxnSpPr>
          <p:nvPr/>
        </p:nvCxnSpPr>
        <p:spPr>
          <a:xfrm flipH="1">
            <a:off x="8406783" y="4184283"/>
            <a:ext cx="898320" cy="1933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矩形 62">
            <a:extLst>
              <a:ext uri="{FF2B5EF4-FFF2-40B4-BE49-F238E27FC236}">
                <a16:creationId xmlns:a16="http://schemas.microsoft.com/office/drawing/2014/main" id="{A60977A4-4802-4231-89D4-A44DF3AAC521}"/>
              </a:ext>
            </a:extLst>
          </p:cNvPr>
          <p:cNvSpPr/>
          <p:nvPr/>
        </p:nvSpPr>
        <p:spPr>
          <a:xfrm>
            <a:off x="6096000" y="4050936"/>
            <a:ext cx="1225281" cy="269323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200" b="1" dirty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MSE Loss</a:t>
            </a:r>
            <a:endParaRPr lang="zh-CN" altLang="en-US" sz="1200" b="1" dirty="0">
              <a:solidFill>
                <a:srgbClr val="C0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4" name="矩形 63">
            <a:extLst>
              <a:ext uri="{FF2B5EF4-FFF2-40B4-BE49-F238E27FC236}">
                <a16:creationId xmlns:a16="http://schemas.microsoft.com/office/drawing/2014/main" id="{1FAD31C0-8709-4B6B-BDD9-E18A5B6A0875}"/>
              </a:ext>
            </a:extLst>
          </p:cNvPr>
          <p:cNvSpPr/>
          <p:nvPr/>
        </p:nvSpPr>
        <p:spPr>
          <a:xfrm>
            <a:off x="7473524" y="2869571"/>
            <a:ext cx="926913" cy="46029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20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Pitch Contour</a:t>
            </a:r>
            <a:endParaRPr lang="zh-CN" altLang="en-US" sz="12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65" name="直接箭头连接符 64">
            <a:extLst>
              <a:ext uri="{FF2B5EF4-FFF2-40B4-BE49-F238E27FC236}">
                <a16:creationId xmlns:a16="http://schemas.microsoft.com/office/drawing/2014/main" id="{7DA50657-8C5F-4E02-9AA8-8999DF3DCE83}"/>
              </a:ext>
            </a:extLst>
          </p:cNvPr>
          <p:cNvCxnSpPr>
            <a:stCxn id="64" idx="3"/>
            <a:endCxn id="55" idx="2"/>
          </p:cNvCxnSpPr>
          <p:nvPr/>
        </p:nvCxnSpPr>
        <p:spPr>
          <a:xfrm>
            <a:off x="8400437" y="3099719"/>
            <a:ext cx="751944" cy="3126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接箭头连接符 65">
            <a:extLst>
              <a:ext uri="{FF2B5EF4-FFF2-40B4-BE49-F238E27FC236}">
                <a16:creationId xmlns:a16="http://schemas.microsoft.com/office/drawing/2014/main" id="{99604514-BB88-4109-8591-418029BED0B8}"/>
              </a:ext>
            </a:extLst>
          </p:cNvPr>
          <p:cNvCxnSpPr>
            <a:stCxn id="51" idx="1"/>
            <a:endCxn id="63" idx="3"/>
          </p:cNvCxnSpPr>
          <p:nvPr/>
        </p:nvCxnSpPr>
        <p:spPr>
          <a:xfrm flipH="1" flipV="1">
            <a:off x="7321281" y="4185597"/>
            <a:ext cx="152243" cy="619"/>
          </a:xfrm>
          <a:prstGeom prst="straightConnector1">
            <a:avLst/>
          </a:prstGeom>
          <a:ln w="12700">
            <a:solidFill>
              <a:srgbClr val="C00000"/>
            </a:solidFill>
            <a:prstDash val="soli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67" name="直接箭头连接符 66">
            <a:extLst>
              <a:ext uri="{FF2B5EF4-FFF2-40B4-BE49-F238E27FC236}">
                <a16:creationId xmlns:a16="http://schemas.microsoft.com/office/drawing/2014/main" id="{6FBA4D79-7723-4914-A6B2-EBB6F171EC45}"/>
              </a:ext>
            </a:extLst>
          </p:cNvPr>
          <p:cNvCxnSpPr>
            <a:stCxn id="61" idx="2"/>
            <a:endCxn id="63" idx="0"/>
          </p:cNvCxnSpPr>
          <p:nvPr/>
        </p:nvCxnSpPr>
        <p:spPr>
          <a:xfrm>
            <a:off x="6708641" y="3850122"/>
            <a:ext cx="0" cy="200814"/>
          </a:xfrm>
          <a:prstGeom prst="straightConnector1">
            <a:avLst/>
          </a:prstGeom>
          <a:ln w="12700">
            <a:solidFill>
              <a:srgbClr val="C00000"/>
            </a:solidFill>
            <a:prstDash val="soli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68" name="肘形连接符 319">
            <a:extLst>
              <a:ext uri="{FF2B5EF4-FFF2-40B4-BE49-F238E27FC236}">
                <a16:creationId xmlns:a16="http://schemas.microsoft.com/office/drawing/2014/main" id="{DDBE41E7-3CCF-4999-8F88-9AF3B6652110}"/>
              </a:ext>
            </a:extLst>
          </p:cNvPr>
          <p:cNvCxnSpPr>
            <a:stCxn id="33" idx="3"/>
            <a:endCxn id="44" idx="3"/>
          </p:cNvCxnSpPr>
          <p:nvPr/>
        </p:nvCxnSpPr>
        <p:spPr>
          <a:xfrm flipV="1">
            <a:off x="11457061" y="4850513"/>
            <a:ext cx="1" cy="1103275"/>
          </a:xfrm>
          <a:prstGeom prst="bentConnector3">
            <a:avLst>
              <a:gd name="adj1" fmla="val 22860100000"/>
            </a:avLst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肘形连接符 322">
            <a:extLst>
              <a:ext uri="{FF2B5EF4-FFF2-40B4-BE49-F238E27FC236}">
                <a16:creationId xmlns:a16="http://schemas.microsoft.com/office/drawing/2014/main" id="{DC6A5368-17D4-48A2-AA9F-EB3AE5F45A40}"/>
              </a:ext>
            </a:extLst>
          </p:cNvPr>
          <p:cNvCxnSpPr>
            <a:cxnSpLocks/>
            <a:stCxn id="52" idx="3"/>
            <a:endCxn id="53" idx="3"/>
          </p:cNvCxnSpPr>
          <p:nvPr/>
        </p:nvCxnSpPr>
        <p:spPr>
          <a:xfrm flipV="1">
            <a:off x="11457062" y="3104570"/>
            <a:ext cx="13367" cy="1081646"/>
          </a:xfrm>
          <a:prstGeom prst="bentConnector3">
            <a:avLst>
              <a:gd name="adj1" fmla="val 1800000"/>
            </a:avLst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接箭头连接符 69">
            <a:extLst>
              <a:ext uri="{FF2B5EF4-FFF2-40B4-BE49-F238E27FC236}">
                <a16:creationId xmlns:a16="http://schemas.microsoft.com/office/drawing/2014/main" id="{85471BDB-E104-41A8-A092-52E778A16F24}"/>
              </a:ext>
            </a:extLst>
          </p:cNvPr>
          <p:cNvCxnSpPr>
            <a:cxnSpLocks/>
            <a:stCxn id="64" idx="1"/>
            <a:endCxn id="61" idx="0"/>
          </p:cNvCxnSpPr>
          <p:nvPr/>
        </p:nvCxnSpPr>
        <p:spPr>
          <a:xfrm flipH="1">
            <a:off x="6708641" y="3099719"/>
            <a:ext cx="764883" cy="125544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接箭头连接符 70">
            <a:extLst>
              <a:ext uri="{FF2B5EF4-FFF2-40B4-BE49-F238E27FC236}">
                <a16:creationId xmlns:a16="http://schemas.microsoft.com/office/drawing/2014/main" id="{FF5AE92C-1672-42B4-8ED7-62C8562271AE}"/>
              </a:ext>
            </a:extLst>
          </p:cNvPr>
          <p:cNvCxnSpPr>
            <a:cxnSpLocks/>
            <a:endCxn id="64" idx="2"/>
          </p:cNvCxnSpPr>
          <p:nvPr/>
        </p:nvCxnSpPr>
        <p:spPr>
          <a:xfrm flipV="1">
            <a:off x="7324475" y="3329868"/>
            <a:ext cx="612506" cy="100089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矩形 71">
            <a:extLst>
              <a:ext uri="{FF2B5EF4-FFF2-40B4-BE49-F238E27FC236}">
                <a16:creationId xmlns:a16="http://schemas.microsoft.com/office/drawing/2014/main" id="{6DF97971-E737-4DA6-9EF6-B075FB5EDAC8}"/>
              </a:ext>
            </a:extLst>
          </p:cNvPr>
          <p:cNvSpPr/>
          <p:nvPr/>
        </p:nvSpPr>
        <p:spPr>
          <a:xfrm>
            <a:off x="6616633" y="2919855"/>
            <a:ext cx="933258" cy="2794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200" b="1" dirty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CWT</a:t>
            </a:r>
          </a:p>
        </p:txBody>
      </p:sp>
      <p:sp>
        <p:nvSpPr>
          <p:cNvPr id="73" name="矩形 72">
            <a:extLst>
              <a:ext uri="{FF2B5EF4-FFF2-40B4-BE49-F238E27FC236}">
                <a16:creationId xmlns:a16="http://schemas.microsoft.com/office/drawing/2014/main" id="{70F9B47B-456A-4794-ACEC-44AAF13E5988}"/>
              </a:ext>
            </a:extLst>
          </p:cNvPr>
          <p:cNvSpPr/>
          <p:nvPr/>
        </p:nvSpPr>
        <p:spPr>
          <a:xfrm>
            <a:off x="7317726" y="3339829"/>
            <a:ext cx="747933" cy="2794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200" b="1" dirty="0">
                <a:solidFill>
                  <a:srgbClr val="00B050"/>
                </a:solidFill>
                <a:latin typeface="微软雅黑" pitchFamily="34" charset="-122"/>
                <a:ea typeface="微软雅黑" pitchFamily="34" charset="-122"/>
              </a:rPr>
              <a:t>iCWT</a:t>
            </a:r>
          </a:p>
        </p:txBody>
      </p:sp>
      <p:sp>
        <p:nvSpPr>
          <p:cNvPr id="74" name="文本框 73">
            <a:extLst>
              <a:ext uri="{FF2B5EF4-FFF2-40B4-BE49-F238E27FC236}">
                <a16:creationId xmlns:a16="http://schemas.microsoft.com/office/drawing/2014/main" id="{D9C1A074-AA6F-48EC-A2BB-BBB081A7BFE3}"/>
              </a:ext>
            </a:extLst>
          </p:cNvPr>
          <p:cNvSpPr txBox="1"/>
          <p:nvPr/>
        </p:nvSpPr>
        <p:spPr>
          <a:xfrm>
            <a:off x="9441322" y="2853336"/>
            <a:ext cx="79380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/>
              <a:t>Embedding</a:t>
            </a:r>
            <a:endParaRPr lang="zh-CN" altLang="en-US" sz="1050" dirty="0"/>
          </a:p>
        </p:txBody>
      </p:sp>
      <p:sp>
        <p:nvSpPr>
          <p:cNvPr id="75" name="文本框 74">
            <a:extLst>
              <a:ext uri="{FF2B5EF4-FFF2-40B4-BE49-F238E27FC236}">
                <a16:creationId xmlns:a16="http://schemas.microsoft.com/office/drawing/2014/main" id="{30BD5082-3758-4ACA-8B58-4EF9C1746BA1}"/>
              </a:ext>
            </a:extLst>
          </p:cNvPr>
          <p:cNvSpPr txBox="1"/>
          <p:nvPr/>
        </p:nvSpPr>
        <p:spPr>
          <a:xfrm>
            <a:off x="8352553" y="2844184"/>
            <a:ext cx="79380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/>
              <a:t>Embedding</a:t>
            </a:r>
            <a:endParaRPr lang="zh-CN" altLang="en-US" sz="1050" dirty="0"/>
          </a:p>
        </p:txBody>
      </p:sp>
      <p:sp>
        <p:nvSpPr>
          <p:cNvPr id="76" name="矩形 75">
            <a:extLst>
              <a:ext uri="{FF2B5EF4-FFF2-40B4-BE49-F238E27FC236}">
                <a16:creationId xmlns:a16="http://schemas.microsoft.com/office/drawing/2014/main" id="{2842278E-2B9A-4BA6-AE19-B46075CB1337}"/>
              </a:ext>
            </a:extLst>
          </p:cNvPr>
          <p:cNvSpPr/>
          <p:nvPr/>
        </p:nvSpPr>
        <p:spPr>
          <a:xfrm>
            <a:off x="6096000" y="5727343"/>
            <a:ext cx="1124540" cy="44962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20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Text</a:t>
            </a:r>
          </a:p>
          <a:p>
            <a:pPr algn="ctr"/>
            <a:r>
              <a:rPr lang="en-US" altLang="zh-CN" sz="120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Features</a:t>
            </a:r>
            <a:endParaRPr lang="zh-CN" altLang="en-US" sz="12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7" name="矩形 76">
            <a:extLst>
              <a:ext uri="{FF2B5EF4-FFF2-40B4-BE49-F238E27FC236}">
                <a16:creationId xmlns:a16="http://schemas.microsoft.com/office/drawing/2014/main" id="{3C71569A-2372-4378-AC50-F93DE969E1F7}"/>
              </a:ext>
            </a:extLst>
          </p:cNvPr>
          <p:cNvSpPr/>
          <p:nvPr/>
        </p:nvSpPr>
        <p:spPr>
          <a:xfrm>
            <a:off x="6096000" y="1831103"/>
            <a:ext cx="1934042" cy="60262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000" b="1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78" name="直接箭头连接符 77">
            <a:extLst>
              <a:ext uri="{FF2B5EF4-FFF2-40B4-BE49-F238E27FC236}">
                <a16:creationId xmlns:a16="http://schemas.microsoft.com/office/drawing/2014/main" id="{477BBF74-A0DE-4F6B-A138-96A4602FD963}"/>
              </a:ext>
            </a:extLst>
          </p:cNvPr>
          <p:cNvCxnSpPr/>
          <p:nvPr/>
        </p:nvCxnSpPr>
        <p:spPr>
          <a:xfrm flipH="1">
            <a:off x="6172619" y="2011531"/>
            <a:ext cx="252983" cy="0"/>
          </a:xfrm>
          <a:prstGeom prst="straightConnector1">
            <a:avLst/>
          </a:prstGeom>
          <a:ln w="12700">
            <a:solidFill>
              <a:srgbClr val="C00000"/>
            </a:solidFill>
            <a:prstDash val="soli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79" name="直接箭头连接符 78">
            <a:extLst>
              <a:ext uri="{FF2B5EF4-FFF2-40B4-BE49-F238E27FC236}">
                <a16:creationId xmlns:a16="http://schemas.microsoft.com/office/drawing/2014/main" id="{1DC5C7CC-8CA3-429C-AE12-2F31AD3253F4}"/>
              </a:ext>
            </a:extLst>
          </p:cNvPr>
          <p:cNvCxnSpPr/>
          <p:nvPr/>
        </p:nvCxnSpPr>
        <p:spPr>
          <a:xfrm flipH="1" flipV="1">
            <a:off x="6172620" y="2232808"/>
            <a:ext cx="252982" cy="6204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文本框 79">
            <a:extLst>
              <a:ext uri="{FF2B5EF4-FFF2-40B4-BE49-F238E27FC236}">
                <a16:creationId xmlns:a16="http://schemas.microsoft.com/office/drawing/2014/main" id="{6C699A21-D286-4595-BA98-137EA0DF0248}"/>
              </a:ext>
            </a:extLst>
          </p:cNvPr>
          <p:cNvSpPr txBox="1"/>
          <p:nvPr/>
        </p:nvSpPr>
        <p:spPr>
          <a:xfrm>
            <a:off x="6395935" y="1856714"/>
            <a:ext cx="13904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/>
              <a:t>Training Stage Only</a:t>
            </a:r>
            <a:endParaRPr lang="zh-CN" altLang="en-US" sz="1200" dirty="0"/>
          </a:p>
        </p:txBody>
      </p:sp>
      <p:sp>
        <p:nvSpPr>
          <p:cNvPr id="81" name="文本框 80">
            <a:extLst>
              <a:ext uri="{FF2B5EF4-FFF2-40B4-BE49-F238E27FC236}">
                <a16:creationId xmlns:a16="http://schemas.microsoft.com/office/drawing/2014/main" id="{11530C1F-C5A7-4594-B911-C7AD7385629D}"/>
              </a:ext>
            </a:extLst>
          </p:cNvPr>
          <p:cNvSpPr txBox="1"/>
          <p:nvPr/>
        </p:nvSpPr>
        <p:spPr>
          <a:xfrm>
            <a:off x="6395935" y="2090287"/>
            <a:ext cx="15752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/>
              <a:t>Generation Stage Only</a:t>
            </a:r>
            <a:endParaRPr lang="zh-CN" altLang="en-US" sz="1200" dirty="0"/>
          </a:p>
        </p:txBody>
      </p:sp>
      <p:cxnSp>
        <p:nvCxnSpPr>
          <p:cNvPr id="82" name="直接箭头连接符 81">
            <a:extLst>
              <a:ext uri="{FF2B5EF4-FFF2-40B4-BE49-F238E27FC236}">
                <a16:creationId xmlns:a16="http://schemas.microsoft.com/office/drawing/2014/main" id="{EB5546C9-9845-4D7D-9811-70725EBDD1A0}"/>
              </a:ext>
            </a:extLst>
          </p:cNvPr>
          <p:cNvCxnSpPr>
            <a:stCxn id="51" idx="0"/>
          </p:cNvCxnSpPr>
          <p:nvPr/>
        </p:nvCxnSpPr>
        <p:spPr>
          <a:xfrm flipH="1" flipV="1">
            <a:off x="7343067" y="3735883"/>
            <a:ext cx="597087" cy="231103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0378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2" grpId="0" animBg="1"/>
      <p:bldP spid="53" grpId="0" animBg="1"/>
      <p:bldP spid="57" grpId="0" animBg="1"/>
      <p:bldP spid="61" grpId="0" animBg="1"/>
      <p:bldP spid="63" grpId="0" animBg="1"/>
      <p:bldP spid="64" grpId="0" animBg="1"/>
      <p:bldP spid="72" grpId="0"/>
      <p:bldP spid="73" grpId="0"/>
      <p:bldP spid="74" grpId="0"/>
      <p:bldP spid="7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9CDB502-0B38-4B1D-A260-DCFF2FC36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Outline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7C4D0AD-787C-4520-A1DF-EFBC390139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Introduction</a:t>
            </a:r>
          </a:p>
          <a:p>
            <a:r>
              <a:rPr lang="en-US" altLang="zh-CN" dirty="0"/>
              <a:t>Related work</a:t>
            </a:r>
          </a:p>
          <a:p>
            <a:r>
              <a:rPr lang="en-US" altLang="zh-CN" b="1" dirty="0">
                <a:solidFill>
                  <a:srgbClr val="FF0000"/>
                </a:solidFill>
              </a:rPr>
              <a:t>Proposed method</a:t>
            </a:r>
          </a:p>
          <a:p>
            <a:r>
              <a:rPr lang="en-US" altLang="zh-CN" dirty="0"/>
              <a:t>Experiments</a:t>
            </a:r>
          </a:p>
          <a:p>
            <a:r>
              <a:rPr lang="en-US" altLang="zh-CN" dirty="0"/>
              <a:t>Conclusion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33851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177D3BE-59C0-44DF-9312-96AB0982E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PROSODY CODE EXTRACTOR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9E29680-59A1-467B-9FD8-BA045D96C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6045201" cy="4351338"/>
          </a:xfrm>
        </p:spPr>
        <p:txBody>
          <a:bodyPr>
            <a:normAutofit/>
          </a:bodyPr>
          <a:lstStyle/>
          <a:p>
            <a:r>
              <a:rPr lang="en-US" altLang="zh-CN" sz="2400" dirty="0">
                <a:solidFill>
                  <a:srgbClr val="0070C0"/>
                </a:solidFill>
              </a:rPr>
              <a:t>FastSpeech1 is the backbone, combined with VAE.</a:t>
            </a:r>
          </a:p>
          <a:p>
            <a:r>
              <a:rPr lang="en-US" altLang="zh-CN" sz="2400" dirty="0"/>
              <a:t>The reference encoder takes the</a:t>
            </a:r>
            <a:r>
              <a:rPr lang="en-US" altLang="zh-CN" sz="2400" dirty="0">
                <a:solidFill>
                  <a:srgbClr val="0070C0"/>
                </a:solidFill>
              </a:rPr>
              <a:t> variation information (duration, energy, pitch contour) as the input</a:t>
            </a:r>
            <a:r>
              <a:rPr lang="en-US" altLang="zh-CN" sz="2400" dirty="0"/>
              <a:t> to predict the mean µ and variance σ.</a:t>
            </a:r>
          </a:p>
          <a:p>
            <a:r>
              <a:rPr lang="en-US" altLang="zh-CN" sz="2400" dirty="0"/>
              <a:t>The mean µ of the hidden representation is</a:t>
            </a:r>
            <a:r>
              <a:rPr lang="en-US" altLang="zh-CN" sz="2400" dirty="0">
                <a:solidFill>
                  <a:srgbClr val="333333"/>
                </a:solidFill>
                <a:effectLst/>
              </a:rPr>
              <a:t> regarded as </a:t>
            </a:r>
            <a:r>
              <a:rPr lang="en-US" altLang="zh-CN" sz="2400" dirty="0">
                <a:solidFill>
                  <a:srgbClr val="0070C0"/>
                </a:solidFill>
                <a:effectLst/>
              </a:rPr>
              <a:t>the prosody code</a:t>
            </a:r>
            <a:r>
              <a:rPr lang="en-US" altLang="zh-CN" sz="2400" dirty="0">
                <a:solidFill>
                  <a:srgbClr val="333333"/>
                </a:solidFill>
                <a:effectLst/>
              </a:rPr>
              <a:t>.</a:t>
            </a:r>
            <a:r>
              <a:rPr lang="en-US" altLang="zh-CN" sz="2400" dirty="0"/>
              <a:t> </a:t>
            </a:r>
          </a:p>
          <a:p>
            <a:r>
              <a:rPr lang="en-US" altLang="zh-CN" sz="2400" dirty="0"/>
              <a:t>The model is trained by The evidence lower bound (ELBO) loss:</a:t>
            </a:r>
          </a:p>
          <a:p>
            <a:pPr lvl="1"/>
            <a:endParaRPr lang="en-US" altLang="zh-CN" sz="2000" dirty="0"/>
          </a:p>
          <a:p>
            <a:endParaRPr lang="en-US" altLang="zh-CN" sz="2400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1DD46F49-CE26-43E4-A961-AA0BC4DBED7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888"/>
          <a:stretch/>
        </p:blipFill>
        <p:spPr>
          <a:xfrm>
            <a:off x="1076754" y="5632064"/>
            <a:ext cx="6045201" cy="358641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2C0E4795-371A-4025-8B94-00607DDBCC97}"/>
              </a:ext>
            </a:extLst>
          </p:cNvPr>
          <p:cNvSpPr/>
          <p:nvPr/>
        </p:nvSpPr>
        <p:spPr>
          <a:xfrm>
            <a:off x="9067713" y="4822894"/>
            <a:ext cx="1018573" cy="349247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05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Text</a:t>
            </a:r>
          </a:p>
          <a:p>
            <a:pPr algn="ctr"/>
            <a:r>
              <a:rPr lang="en-US" altLang="zh-CN" sz="105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Encoder</a:t>
            </a:r>
            <a:endParaRPr lang="zh-CN" altLang="en-US" sz="1050" b="1" dirty="0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31ADC498-A3F6-4BEF-99C2-0D0CA3288395}"/>
              </a:ext>
            </a:extLst>
          </p:cNvPr>
          <p:cNvSpPr/>
          <p:nvPr/>
        </p:nvSpPr>
        <p:spPr>
          <a:xfrm>
            <a:off x="10418222" y="3871616"/>
            <a:ext cx="1166383" cy="372164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05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Duration Predictor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DEEFA220-549A-42B5-A649-4A909C1D87FF}"/>
              </a:ext>
            </a:extLst>
          </p:cNvPr>
          <p:cNvSpPr/>
          <p:nvPr/>
        </p:nvSpPr>
        <p:spPr>
          <a:xfrm>
            <a:off x="10421770" y="3465844"/>
            <a:ext cx="1162836" cy="228600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050" b="1" dirty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MSE Loss</a:t>
            </a:r>
            <a:endParaRPr lang="zh-CN" altLang="en-US" sz="1050" b="1" dirty="0">
              <a:solidFill>
                <a:srgbClr val="C0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5D284987-B4E0-468B-A9E3-F695B5D1F1DE}"/>
              </a:ext>
            </a:extLst>
          </p:cNvPr>
          <p:cNvCxnSpPr>
            <a:endCxn id="7" idx="1"/>
          </p:cNvCxnSpPr>
          <p:nvPr/>
        </p:nvCxnSpPr>
        <p:spPr>
          <a:xfrm>
            <a:off x="9566139" y="4051397"/>
            <a:ext cx="852083" cy="6301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>
            <a:extLst>
              <a:ext uri="{FF2B5EF4-FFF2-40B4-BE49-F238E27FC236}">
                <a16:creationId xmlns:a16="http://schemas.microsoft.com/office/drawing/2014/main" id="{01A00F35-3F65-47EF-96FE-2BB284EF68E3}"/>
              </a:ext>
            </a:extLst>
          </p:cNvPr>
          <p:cNvCxnSpPr>
            <a:cxnSpLocks/>
            <a:stCxn id="18" idx="1"/>
            <a:endCxn id="14" idx="3"/>
          </p:cNvCxnSpPr>
          <p:nvPr/>
        </p:nvCxnSpPr>
        <p:spPr>
          <a:xfrm flipH="1">
            <a:off x="10088716" y="3164691"/>
            <a:ext cx="329506" cy="4182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>
            <a:extLst>
              <a:ext uri="{FF2B5EF4-FFF2-40B4-BE49-F238E27FC236}">
                <a16:creationId xmlns:a16="http://schemas.microsoft.com/office/drawing/2014/main" id="{06E5E34A-6197-42FB-BF95-29F6176FD323}"/>
              </a:ext>
            </a:extLst>
          </p:cNvPr>
          <p:cNvCxnSpPr>
            <a:stCxn id="7" idx="0"/>
            <a:endCxn id="8" idx="2"/>
          </p:cNvCxnSpPr>
          <p:nvPr/>
        </p:nvCxnSpPr>
        <p:spPr>
          <a:xfrm flipV="1">
            <a:off x="11001414" y="3694444"/>
            <a:ext cx="1774" cy="177172"/>
          </a:xfrm>
          <a:prstGeom prst="straightConnector1">
            <a:avLst/>
          </a:prstGeom>
          <a:ln w="12700">
            <a:solidFill>
              <a:srgbClr val="C00000"/>
            </a:solidFill>
            <a:prstDash val="soli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2" name="直接箭头连接符 11">
            <a:extLst>
              <a:ext uri="{FF2B5EF4-FFF2-40B4-BE49-F238E27FC236}">
                <a16:creationId xmlns:a16="http://schemas.microsoft.com/office/drawing/2014/main" id="{87CDD115-3A94-4F17-BE7D-F917CCD8354B}"/>
              </a:ext>
            </a:extLst>
          </p:cNvPr>
          <p:cNvCxnSpPr>
            <a:cxnSpLocks/>
            <a:stCxn id="6" idx="0"/>
            <a:endCxn id="14" idx="2"/>
          </p:cNvCxnSpPr>
          <p:nvPr/>
        </p:nvCxnSpPr>
        <p:spPr>
          <a:xfrm flipV="1">
            <a:off x="9577000" y="3343496"/>
            <a:ext cx="2430" cy="1479398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>
            <a:extLst>
              <a:ext uri="{FF2B5EF4-FFF2-40B4-BE49-F238E27FC236}">
                <a16:creationId xmlns:a16="http://schemas.microsoft.com/office/drawing/2014/main" id="{9EFDCFCD-A428-4468-99A9-4D15C65BC1A8}"/>
              </a:ext>
            </a:extLst>
          </p:cNvPr>
          <p:cNvCxnSpPr>
            <a:cxnSpLocks/>
            <a:stCxn id="14" idx="0"/>
            <a:endCxn id="15" idx="2"/>
          </p:cNvCxnSpPr>
          <p:nvPr/>
        </p:nvCxnSpPr>
        <p:spPr>
          <a:xfrm flipH="1" flipV="1">
            <a:off x="9576997" y="2701839"/>
            <a:ext cx="2433" cy="29241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矩形 13">
            <a:extLst>
              <a:ext uri="{FF2B5EF4-FFF2-40B4-BE49-F238E27FC236}">
                <a16:creationId xmlns:a16="http://schemas.microsoft.com/office/drawing/2014/main" id="{86374132-8969-439D-BC32-0A328B0D1F14}"/>
              </a:ext>
            </a:extLst>
          </p:cNvPr>
          <p:cNvSpPr/>
          <p:nvPr/>
        </p:nvSpPr>
        <p:spPr>
          <a:xfrm>
            <a:off x="9070143" y="2994249"/>
            <a:ext cx="1018573" cy="349247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05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Length Regulator</a:t>
            </a:r>
            <a:endParaRPr lang="zh-CN" altLang="en-US" sz="1050" b="1" dirty="0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354F3A66-9F00-4D70-AFA4-137B5F945837}"/>
              </a:ext>
            </a:extLst>
          </p:cNvPr>
          <p:cNvSpPr/>
          <p:nvPr/>
        </p:nvSpPr>
        <p:spPr>
          <a:xfrm>
            <a:off x="9067710" y="2348504"/>
            <a:ext cx="1018573" cy="35333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05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Mel</a:t>
            </a:r>
          </a:p>
          <a:p>
            <a:pPr algn="ctr"/>
            <a:r>
              <a:rPr lang="en-US" altLang="zh-CN" sz="105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Decoder</a:t>
            </a:r>
            <a:endParaRPr lang="zh-CN" altLang="en-US" sz="1050" b="1" dirty="0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F8CCA5FD-814C-4C13-88C8-C1A2F25BC6F9}"/>
              </a:ext>
            </a:extLst>
          </p:cNvPr>
          <p:cNvSpPr/>
          <p:nvPr/>
        </p:nvSpPr>
        <p:spPr>
          <a:xfrm>
            <a:off x="9067709" y="1917098"/>
            <a:ext cx="1018573" cy="228600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050" b="1" dirty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MAE Loss</a:t>
            </a:r>
            <a:endParaRPr lang="zh-CN" altLang="en-US" sz="1050" b="1" dirty="0">
              <a:solidFill>
                <a:srgbClr val="C0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7" name="直接箭头连接符 16">
            <a:extLst>
              <a:ext uri="{FF2B5EF4-FFF2-40B4-BE49-F238E27FC236}">
                <a16:creationId xmlns:a16="http://schemas.microsoft.com/office/drawing/2014/main" id="{6F418559-05D3-4487-932B-2B9CF4BA2DB8}"/>
              </a:ext>
            </a:extLst>
          </p:cNvPr>
          <p:cNvCxnSpPr>
            <a:cxnSpLocks/>
            <a:stCxn id="15" idx="0"/>
            <a:endCxn id="16" idx="2"/>
          </p:cNvCxnSpPr>
          <p:nvPr/>
        </p:nvCxnSpPr>
        <p:spPr>
          <a:xfrm flipH="1" flipV="1">
            <a:off x="9576996" y="2145698"/>
            <a:ext cx="1" cy="202806"/>
          </a:xfrm>
          <a:prstGeom prst="straightConnector1">
            <a:avLst/>
          </a:prstGeom>
          <a:ln w="12700">
            <a:solidFill>
              <a:srgbClr val="C00000"/>
            </a:solidFill>
            <a:prstDash val="soli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8" name="矩形 17">
            <a:extLst>
              <a:ext uri="{FF2B5EF4-FFF2-40B4-BE49-F238E27FC236}">
                <a16:creationId xmlns:a16="http://schemas.microsoft.com/office/drawing/2014/main" id="{FC149E28-7356-4B0D-8A9C-881DD5778E1D}"/>
              </a:ext>
            </a:extLst>
          </p:cNvPr>
          <p:cNvSpPr/>
          <p:nvPr/>
        </p:nvSpPr>
        <p:spPr>
          <a:xfrm>
            <a:off x="10418222" y="3050391"/>
            <a:ext cx="1169931" cy="2286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05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Duration</a:t>
            </a:r>
            <a:endParaRPr lang="zh-CN" altLang="en-US" sz="105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9" name="直接箭头连接符 18">
            <a:extLst>
              <a:ext uri="{FF2B5EF4-FFF2-40B4-BE49-F238E27FC236}">
                <a16:creationId xmlns:a16="http://schemas.microsoft.com/office/drawing/2014/main" id="{057784A1-3756-40C8-A389-4C6DD12CE71C}"/>
              </a:ext>
            </a:extLst>
          </p:cNvPr>
          <p:cNvCxnSpPr>
            <a:stCxn id="18" idx="2"/>
            <a:endCxn id="8" idx="0"/>
          </p:cNvCxnSpPr>
          <p:nvPr/>
        </p:nvCxnSpPr>
        <p:spPr>
          <a:xfrm>
            <a:off x="11003188" y="3278991"/>
            <a:ext cx="0" cy="186853"/>
          </a:xfrm>
          <a:prstGeom prst="straightConnector1">
            <a:avLst/>
          </a:prstGeom>
          <a:ln w="12700">
            <a:solidFill>
              <a:srgbClr val="C00000"/>
            </a:solidFill>
            <a:prstDash val="soli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0" name="直接箭头连接符 19">
            <a:extLst>
              <a:ext uri="{FF2B5EF4-FFF2-40B4-BE49-F238E27FC236}">
                <a16:creationId xmlns:a16="http://schemas.microsoft.com/office/drawing/2014/main" id="{29EE137E-2639-4DFC-A46B-97DD0496C9F9}"/>
              </a:ext>
            </a:extLst>
          </p:cNvPr>
          <p:cNvCxnSpPr>
            <a:cxnSpLocks/>
            <a:stCxn id="43" idx="0"/>
            <a:endCxn id="6" idx="2"/>
          </p:cNvCxnSpPr>
          <p:nvPr/>
        </p:nvCxnSpPr>
        <p:spPr>
          <a:xfrm flipV="1">
            <a:off x="9576997" y="5172141"/>
            <a:ext cx="3" cy="16718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矩形 20">
            <a:extLst>
              <a:ext uri="{FF2B5EF4-FFF2-40B4-BE49-F238E27FC236}">
                <a16:creationId xmlns:a16="http://schemas.microsoft.com/office/drawing/2014/main" id="{EA9EDEBF-1252-4FEE-9E4A-074CC4BDE8F4}"/>
              </a:ext>
            </a:extLst>
          </p:cNvPr>
          <p:cNvSpPr/>
          <p:nvPr/>
        </p:nvSpPr>
        <p:spPr>
          <a:xfrm>
            <a:off x="10416448" y="1819275"/>
            <a:ext cx="1169931" cy="41681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05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Mel-</a:t>
            </a:r>
            <a:r>
              <a:rPr lang="en-US" altLang="zh-CN" sz="1050" b="1" dirty="0" err="1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sepctrograms</a:t>
            </a:r>
            <a:endParaRPr lang="zh-CN" altLang="en-US" sz="105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22" name="直接箭头连接符 21">
            <a:extLst>
              <a:ext uri="{FF2B5EF4-FFF2-40B4-BE49-F238E27FC236}">
                <a16:creationId xmlns:a16="http://schemas.microsoft.com/office/drawing/2014/main" id="{229EA7F2-AC5C-4B7D-84FE-2E98DE37EAEA}"/>
              </a:ext>
            </a:extLst>
          </p:cNvPr>
          <p:cNvCxnSpPr>
            <a:stCxn id="21" idx="1"/>
            <a:endCxn id="16" idx="3"/>
          </p:cNvCxnSpPr>
          <p:nvPr/>
        </p:nvCxnSpPr>
        <p:spPr>
          <a:xfrm flipH="1">
            <a:off x="10086282" y="2027685"/>
            <a:ext cx="330166" cy="3713"/>
          </a:xfrm>
          <a:prstGeom prst="straightConnector1">
            <a:avLst/>
          </a:prstGeom>
          <a:ln w="12700">
            <a:solidFill>
              <a:srgbClr val="C00000"/>
            </a:solidFill>
            <a:prstDash val="soli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3" name="文本框 22">
            <a:extLst>
              <a:ext uri="{FF2B5EF4-FFF2-40B4-BE49-F238E27FC236}">
                <a16:creationId xmlns:a16="http://schemas.microsoft.com/office/drawing/2014/main" id="{B2B6F3F8-2EC9-4DB4-9389-8E5CB5845441}"/>
              </a:ext>
            </a:extLst>
          </p:cNvPr>
          <p:cNvSpPr txBox="1"/>
          <p:nvPr/>
        </p:nvSpPr>
        <p:spPr>
          <a:xfrm>
            <a:off x="9089246" y="3355741"/>
            <a:ext cx="87075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900" dirty="0"/>
              <a:t>(Phone-level)</a:t>
            </a:r>
            <a:endParaRPr lang="zh-CN" altLang="en-US" sz="900" dirty="0"/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85F9F88A-697A-487E-AADA-3CEECD04E0F5}"/>
              </a:ext>
            </a:extLst>
          </p:cNvPr>
          <p:cNvSpPr txBox="1"/>
          <p:nvPr/>
        </p:nvSpPr>
        <p:spPr>
          <a:xfrm>
            <a:off x="9089246" y="2786448"/>
            <a:ext cx="87075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900" dirty="0"/>
              <a:t>(Frame-level)</a:t>
            </a:r>
            <a:endParaRPr lang="zh-CN" altLang="en-US" sz="900" dirty="0"/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D85C103C-50D4-43BA-A36A-738850891FFB}"/>
              </a:ext>
            </a:extLst>
          </p:cNvPr>
          <p:cNvSpPr/>
          <p:nvPr/>
        </p:nvSpPr>
        <p:spPr>
          <a:xfrm>
            <a:off x="7697129" y="4828530"/>
            <a:ext cx="1212623" cy="34924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05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Reference Encoder</a:t>
            </a:r>
            <a:endParaRPr lang="zh-CN" altLang="en-US" sz="1050" b="1" dirty="0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26" name="直接箭头连接符 25">
            <a:extLst>
              <a:ext uri="{FF2B5EF4-FFF2-40B4-BE49-F238E27FC236}">
                <a16:creationId xmlns:a16="http://schemas.microsoft.com/office/drawing/2014/main" id="{F45A5105-8A3F-48C4-8E2C-1A0E19D1806F}"/>
              </a:ext>
            </a:extLst>
          </p:cNvPr>
          <p:cNvCxnSpPr>
            <a:cxnSpLocks/>
            <a:stCxn id="25" idx="0"/>
            <a:endCxn id="27" idx="2"/>
          </p:cNvCxnSpPr>
          <p:nvPr/>
        </p:nvCxnSpPr>
        <p:spPr>
          <a:xfrm flipH="1" flipV="1">
            <a:off x="8010123" y="4449198"/>
            <a:ext cx="293318" cy="379332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矩形 26">
                <a:extLst>
                  <a:ext uri="{FF2B5EF4-FFF2-40B4-BE49-F238E27FC236}">
                    <a16:creationId xmlns:a16="http://schemas.microsoft.com/office/drawing/2014/main" id="{93C19447-BEB2-40F1-8DA7-A9AC06EE9E0A}"/>
                  </a:ext>
                </a:extLst>
              </p:cNvPr>
              <p:cNvSpPr/>
              <p:nvPr/>
            </p:nvSpPr>
            <p:spPr>
              <a:xfrm>
                <a:off x="7866477" y="4220598"/>
                <a:ext cx="287292" cy="228600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05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微软雅黑" pitchFamily="34" charset="-122"/>
                        </a:rPr>
                        <m:t>  </m:t>
                      </m:r>
                      <m:r>
                        <a:rPr lang="zh-CN" altLang="en-US" sz="105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微软雅黑" pitchFamily="34" charset="-122"/>
                        </a:rPr>
                        <m:t>𝝁</m:t>
                      </m:r>
                    </m:oMath>
                  </m:oMathPara>
                </a14:m>
                <a:endParaRPr lang="zh-CN" altLang="en-US" sz="1050" b="1" dirty="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</a:endParaRPr>
              </a:p>
            </p:txBody>
          </p:sp>
        </mc:Choice>
        <mc:Fallback xmlns="">
          <p:sp>
            <p:nvSpPr>
              <p:cNvPr id="27" name="矩形 26">
                <a:extLst>
                  <a:ext uri="{FF2B5EF4-FFF2-40B4-BE49-F238E27FC236}">
                    <a16:creationId xmlns:a16="http://schemas.microsoft.com/office/drawing/2014/main" id="{93C19447-BEB2-40F1-8DA7-A9AC06EE9E0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6477" y="4220598"/>
                <a:ext cx="287292" cy="2286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直接箭头连接符 27">
            <a:extLst>
              <a:ext uri="{FF2B5EF4-FFF2-40B4-BE49-F238E27FC236}">
                <a16:creationId xmlns:a16="http://schemas.microsoft.com/office/drawing/2014/main" id="{73928E79-4E4E-44E9-ABC8-F545AEBA934C}"/>
              </a:ext>
            </a:extLst>
          </p:cNvPr>
          <p:cNvCxnSpPr>
            <a:stCxn id="27" idx="0"/>
            <a:endCxn id="29" idx="2"/>
          </p:cNvCxnSpPr>
          <p:nvPr/>
        </p:nvCxnSpPr>
        <p:spPr>
          <a:xfrm flipV="1">
            <a:off x="8010123" y="3881120"/>
            <a:ext cx="287108" cy="339478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矩形 28">
            <a:extLst>
              <a:ext uri="{FF2B5EF4-FFF2-40B4-BE49-F238E27FC236}">
                <a16:creationId xmlns:a16="http://schemas.microsoft.com/office/drawing/2014/main" id="{23D35B46-3718-430A-A939-862E7DBAA62E}"/>
              </a:ext>
            </a:extLst>
          </p:cNvPr>
          <p:cNvSpPr/>
          <p:nvPr/>
        </p:nvSpPr>
        <p:spPr>
          <a:xfrm>
            <a:off x="7871423" y="3652520"/>
            <a:ext cx="851616" cy="2286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05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z</a:t>
            </a:r>
            <a:endParaRPr lang="zh-CN" altLang="en-US" sz="105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863B693A-B142-4635-B2C9-89429B78F39D}"/>
              </a:ext>
            </a:extLst>
          </p:cNvPr>
          <p:cNvSpPr/>
          <p:nvPr/>
        </p:nvSpPr>
        <p:spPr>
          <a:xfrm>
            <a:off x="7873318" y="3007923"/>
            <a:ext cx="847825" cy="228600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050" b="1" dirty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KL Loss</a:t>
            </a:r>
            <a:endParaRPr lang="zh-CN" altLang="en-US" sz="1050" b="1" dirty="0">
              <a:solidFill>
                <a:srgbClr val="C0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1" name="椭圆 30">
            <a:extLst>
              <a:ext uri="{FF2B5EF4-FFF2-40B4-BE49-F238E27FC236}">
                <a16:creationId xmlns:a16="http://schemas.microsoft.com/office/drawing/2014/main" id="{FB68F51D-0ABC-4B6E-8072-A71708F6A994}"/>
              </a:ext>
            </a:extLst>
          </p:cNvPr>
          <p:cNvSpPr/>
          <p:nvPr/>
        </p:nvSpPr>
        <p:spPr>
          <a:xfrm>
            <a:off x="9294441" y="3616075"/>
            <a:ext cx="575564" cy="290215"/>
          </a:xfrm>
          <a:prstGeom prst="ellipse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00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cat</a:t>
            </a:r>
            <a:endParaRPr lang="zh-CN" altLang="en-US" sz="1000" b="1" dirty="0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32" name="直接箭头连接符 31">
            <a:extLst>
              <a:ext uri="{FF2B5EF4-FFF2-40B4-BE49-F238E27FC236}">
                <a16:creationId xmlns:a16="http://schemas.microsoft.com/office/drawing/2014/main" id="{4F3EC38E-BFA1-4AF6-ABA7-4C04207DF50A}"/>
              </a:ext>
            </a:extLst>
          </p:cNvPr>
          <p:cNvCxnSpPr>
            <a:cxnSpLocks/>
            <a:stCxn id="25" idx="0"/>
            <a:endCxn id="34" idx="2"/>
          </p:cNvCxnSpPr>
          <p:nvPr/>
        </p:nvCxnSpPr>
        <p:spPr>
          <a:xfrm flipV="1">
            <a:off x="8303441" y="4449198"/>
            <a:ext cx="270238" cy="379332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箭头连接符 32">
            <a:extLst>
              <a:ext uri="{FF2B5EF4-FFF2-40B4-BE49-F238E27FC236}">
                <a16:creationId xmlns:a16="http://schemas.microsoft.com/office/drawing/2014/main" id="{4237FB0A-4205-449B-99D4-2783A87FA1EA}"/>
              </a:ext>
            </a:extLst>
          </p:cNvPr>
          <p:cNvCxnSpPr>
            <a:stCxn id="34" idx="0"/>
            <a:endCxn id="29" idx="2"/>
          </p:cNvCxnSpPr>
          <p:nvPr/>
        </p:nvCxnSpPr>
        <p:spPr>
          <a:xfrm flipH="1" flipV="1">
            <a:off x="8297231" y="3881120"/>
            <a:ext cx="276448" cy="339478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矩形 33">
                <a:extLst>
                  <a:ext uri="{FF2B5EF4-FFF2-40B4-BE49-F238E27FC236}">
                    <a16:creationId xmlns:a16="http://schemas.microsoft.com/office/drawing/2014/main" id="{1A5C1D89-5ECB-4E2E-BB65-E2E23B304681}"/>
                  </a:ext>
                </a:extLst>
              </p:cNvPr>
              <p:cNvSpPr/>
              <p:nvPr/>
            </p:nvSpPr>
            <p:spPr>
              <a:xfrm>
                <a:off x="8430033" y="4220598"/>
                <a:ext cx="287292" cy="228600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sz="105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微软雅黑" pitchFamily="34" charset="-122"/>
                        </a:rPr>
                        <m:t>𝝈</m:t>
                      </m:r>
                    </m:oMath>
                  </m:oMathPara>
                </a14:m>
                <a:endParaRPr lang="zh-CN" altLang="en-US" sz="1050" b="1" dirty="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</a:endParaRPr>
              </a:p>
            </p:txBody>
          </p:sp>
        </mc:Choice>
        <mc:Fallback xmlns="">
          <p:sp>
            <p:nvSpPr>
              <p:cNvPr id="34" name="矩形 33">
                <a:extLst>
                  <a:ext uri="{FF2B5EF4-FFF2-40B4-BE49-F238E27FC236}">
                    <a16:creationId xmlns:a16="http://schemas.microsoft.com/office/drawing/2014/main" id="{1A5C1D89-5ECB-4E2E-BB65-E2E23B30468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0033" y="4220598"/>
                <a:ext cx="287292" cy="2286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5" name="直接箭头连接符 34">
            <a:extLst>
              <a:ext uri="{FF2B5EF4-FFF2-40B4-BE49-F238E27FC236}">
                <a16:creationId xmlns:a16="http://schemas.microsoft.com/office/drawing/2014/main" id="{63FF71E1-2C3D-4C17-A75B-3C319DD50CD3}"/>
              </a:ext>
            </a:extLst>
          </p:cNvPr>
          <p:cNvCxnSpPr>
            <a:stCxn id="29" idx="3"/>
            <a:endCxn id="31" idx="2"/>
          </p:cNvCxnSpPr>
          <p:nvPr/>
        </p:nvCxnSpPr>
        <p:spPr>
          <a:xfrm flipV="1">
            <a:off x="8723039" y="3761183"/>
            <a:ext cx="571402" cy="5637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肘形连接符 104">
            <a:extLst>
              <a:ext uri="{FF2B5EF4-FFF2-40B4-BE49-F238E27FC236}">
                <a16:creationId xmlns:a16="http://schemas.microsoft.com/office/drawing/2014/main" id="{06321E09-D2A1-456E-AB67-894CC49BC686}"/>
              </a:ext>
            </a:extLst>
          </p:cNvPr>
          <p:cNvCxnSpPr>
            <a:cxnSpLocks/>
            <a:stCxn id="27" idx="1"/>
            <a:endCxn id="30" idx="2"/>
          </p:cNvCxnSpPr>
          <p:nvPr/>
        </p:nvCxnSpPr>
        <p:spPr>
          <a:xfrm rot="10800000" flipH="1">
            <a:off x="7866477" y="3236524"/>
            <a:ext cx="430754" cy="1098375"/>
          </a:xfrm>
          <a:prstGeom prst="bentConnector4">
            <a:avLst>
              <a:gd name="adj1" fmla="val -53070"/>
              <a:gd name="adj2" fmla="val 80558"/>
            </a:avLst>
          </a:prstGeom>
          <a:ln w="12700">
            <a:solidFill>
              <a:srgbClr val="C0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肘形连接符 177">
            <a:extLst>
              <a:ext uri="{FF2B5EF4-FFF2-40B4-BE49-F238E27FC236}">
                <a16:creationId xmlns:a16="http://schemas.microsoft.com/office/drawing/2014/main" id="{F2E61B49-8B07-4FA5-9A7C-9C47812EA8C5}"/>
              </a:ext>
            </a:extLst>
          </p:cNvPr>
          <p:cNvCxnSpPr>
            <a:cxnSpLocks/>
            <a:stCxn id="34" idx="3"/>
            <a:endCxn id="30" idx="2"/>
          </p:cNvCxnSpPr>
          <p:nvPr/>
        </p:nvCxnSpPr>
        <p:spPr>
          <a:xfrm flipH="1" flipV="1">
            <a:off x="8297231" y="3236523"/>
            <a:ext cx="420094" cy="1098375"/>
          </a:xfrm>
          <a:prstGeom prst="bentConnector4">
            <a:avLst>
              <a:gd name="adj1" fmla="val -54416"/>
              <a:gd name="adj2" fmla="val 80434"/>
            </a:avLst>
          </a:prstGeom>
          <a:ln w="12700">
            <a:solidFill>
              <a:srgbClr val="C0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矩形 37">
            <a:extLst>
              <a:ext uri="{FF2B5EF4-FFF2-40B4-BE49-F238E27FC236}">
                <a16:creationId xmlns:a16="http://schemas.microsoft.com/office/drawing/2014/main" id="{BCE59020-3646-4F03-B955-1EC3ABD6439B}"/>
              </a:ext>
            </a:extLst>
          </p:cNvPr>
          <p:cNvSpPr/>
          <p:nvPr/>
        </p:nvSpPr>
        <p:spPr>
          <a:xfrm>
            <a:off x="7697129" y="5341706"/>
            <a:ext cx="1212623" cy="66806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05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Duration</a:t>
            </a:r>
          </a:p>
          <a:p>
            <a:pPr algn="ctr"/>
            <a:r>
              <a:rPr lang="en-US" altLang="zh-CN" sz="105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Energy</a:t>
            </a:r>
            <a:endParaRPr lang="zh-CN" altLang="en-US" sz="105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  <a:p>
            <a:pPr algn="ctr"/>
            <a:r>
              <a:rPr lang="en-US" altLang="zh-CN" sz="105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Pitch Contour</a:t>
            </a:r>
          </a:p>
        </p:txBody>
      </p:sp>
      <p:sp>
        <p:nvSpPr>
          <p:cNvPr id="39" name="矩形 38">
            <a:extLst>
              <a:ext uri="{FF2B5EF4-FFF2-40B4-BE49-F238E27FC236}">
                <a16:creationId xmlns:a16="http://schemas.microsoft.com/office/drawing/2014/main" id="{204854B0-8724-44DF-B566-68BBBC5C6C00}"/>
              </a:ext>
            </a:extLst>
          </p:cNvPr>
          <p:cNvSpPr/>
          <p:nvPr/>
        </p:nvSpPr>
        <p:spPr>
          <a:xfrm>
            <a:off x="10425534" y="4407620"/>
            <a:ext cx="1122011" cy="2286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05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D/N tags</a:t>
            </a:r>
            <a:endParaRPr lang="zh-CN" altLang="en-US" sz="105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0" name="椭圆 39">
            <a:extLst>
              <a:ext uri="{FF2B5EF4-FFF2-40B4-BE49-F238E27FC236}">
                <a16:creationId xmlns:a16="http://schemas.microsoft.com/office/drawing/2014/main" id="{ADAF993F-2F61-4CBE-928A-A62175ABD83A}"/>
              </a:ext>
            </a:extLst>
          </p:cNvPr>
          <p:cNvSpPr/>
          <p:nvPr/>
        </p:nvSpPr>
        <p:spPr>
          <a:xfrm>
            <a:off x="9421030" y="4376813"/>
            <a:ext cx="290215" cy="290215"/>
          </a:xfrm>
          <a:prstGeom prst="ellipse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+</a:t>
            </a:r>
            <a:endParaRPr lang="zh-CN" altLang="en-US" sz="1700" b="1" dirty="0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41" name="直接箭头连接符 40">
            <a:extLst>
              <a:ext uri="{FF2B5EF4-FFF2-40B4-BE49-F238E27FC236}">
                <a16:creationId xmlns:a16="http://schemas.microsoft.com/office/drawing/2014/main" id="{76B71B83-9F5E-414F-BFD7-99DAD0304BA4}"/>
              </a:ext>
            </a:extLst>
          </p:cNvPr>
          <p:cNvCxnSpPr>
            <a:stCxn id="39" idx="1"/>
            <a:endCxn id="40" idx="6"/>
          </p:cNvCxnSpPr>
          <p:nvPr/>
        </p:nvCxnSpPr>
        <p:spPr>
          <a:xfrm flipH="1">
            <a:off x="9711245" y="4521920"/>
            <a:ext cx="714289" cy="1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文本框 41">
            <a:extLst>
              <a:ext uri="{FF2B5EF4-FFF2-40B4-BE49-F238E27FC236}">
                <a16:creationId xmlns:a16="http://schemas.microsoft.com/office/drawing/2014/main" id="{317616C5-F9EB-4CE8-9B8B-144615C98917}"/>
              </a:ext>
            </a:extLst>
          </p:cNvPr>
          <p:cNvSpPr txBox="1"/>
          <p:nvPr/>
        </p:nvSpPr>
        <p:spPr>
          <a:xfrm>
            <a:off x="9684310" y="4305113"/>
            <a:ext cx="76815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900" dirty="0"/>
              <a:t>Embedding</a:t>
            </a:r>
            <a:endParaRPr lang="zh-CN" altLang="en-US" sz="900" dirty="0"/>
          </a:p>
        </p:txBody>
      </p:sp>
      <p:sp>
        <p:nvSpPr>
          <p:cNvPr id="43" name="矩形 42">
            <a:extLst>
              <a:ext uri="{FF2B5EF4-FFF2-40B4-BE49-F238E27FC236}">
                <a16:creationId xmlns:a16="http://schemas.microsoft.com/office/drawing/2014/main" id="{80430387-D724-4319-B654-A09198E07723}"/>
              </a:ext>
            </a:extLst>
          </p:cNvPr>
          <p:cNvSpPr/>
          <p:nvPr/>
        </p:nvSpPr>
        <p:spPr>
          <a:xfrm>
            <a:off x="9067710" y="5339321"/>
            <a:ext cx="1018573" cy="381636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05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Text</a:t>
            </a:r>
          </a:p>
          <a:p>
            <a:pPr algn="ctr"/>
            <a:r>
              <a:rPr lang="en-US" altLang="zh-CN" sz="105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Features</a:t>
            </a:r>
            <a:endParaRPr lang="zh-CN" altLang="en-US" sz="105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44" name="直接箭头连接符 43">
            <a:extLst>
              <a:ext uri="{FF2B5EF4-FFF2-40B4-BE49-F238E27FC236}">
                <a16:creationId xmlns:a16="http://schemas.microsoft.com/office/drawing/2014/main" id="{218CF5B9-2FE6-4B76-BE06-A9907C6C5C9F}"/>
              </a:ext>
            </a:extLst>
          </p:cNvPr>
          <p:cNvCxnSpPr>
            <a:cxnSpLocks/>
            <a:stCxn id="38" idx="0"/>
            <a:endCxn id="25" idx="2"/>
          </p:cNvCxnSpPr>
          <p:nvPr/>
        </p:nvCxnSpPr>
        <p:spPr>
          <a:xfrm flipV="1">
            <a:off x="8303441" y="5177778"/>
            <a:ext cx="0" cy="163928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文本框 44">
            <a:extLst>
              <a:ext uri="{FF2B5EF4-FFF2-40B4-BE49-F238E27FC236}">
                <a16:creationId xmlns:a16="http://schemas.microsoft.com/office/drawing/2014/main" id="{8DBF32CF-9DBA-42CC-A7C5-8FF399F40FE6}"/>
              </a:ext>
            </a:extLst>
          </p:cNvPr>
          <p:cNvSpPr txBox="1"/>
          <p:nvPr/>
        </p:nvSpPr>
        <p:spPr>
          <a:xfrm>
            <a:off x="7697128" y="3940328"/>
            <a:ext cx="1255472" cy="230832"/>
          </a:xfrm>
          <a:prstGeom prst="rect">
            <a:avLst/>
          </a:prstGeom>
          <a:solidFill>
            <a:srgbClr val="F8F8F8">
              <a:alpha val="30980"/>
            </a:srgbClr>
          </a:solidFill>
        </p:spPr>
        <p:txBody>
          <a:bodyPr wrap="none" rtlCol="0">
            <a:spAutoFit/>
          </a:bodyPr>
          <a:lstStyle/>
          <a:p>
            <a:r>
              <a:rPr lang="en-US" altLang="zh-CN" sz="900" b="1" dirty="0"/>
              <a:t>Reparameterization</a:t>
            </a:r>
            <a:endParaRPr lang="zh-CN" altLang="en-US" sz="900" b="1" dirty="0"/>
          </a:p>
        </p:txBody>
      </p:sp>
      <p:sp>
        <p:nvSpPr>
          <p:cNvPr id="46" name="矩形 45">
            <a:extLst>
              <a:ext uri="{FF2B5EF4-FFF2-40B4-BE49-F238E27FC236}">
                <a16:creationId xmlns:a16="http://schemas.microsoft.com/office/drawing/2014/main" id="{BCD1D98C-9472-43BB-B2C2-C6A3271BC3AA}"/>
              </a:ext>
            </a:extLst>
          </p:cNvPr>
          <p:cNvSpPr/>
          <p:nvPr/>
        </p:nvSpPr>
        <p:spPr>
          <a:xfrm>
            <a:off x="7871422" y="2544375"/>
            <a:ext cx="845391" cy="2286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105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47" name="图片 46">
            <a:extLst>
              <a:ext uri="{FF2B5EF4-FFF2-40B4-BE49-F238E27FC236}">
                <a16:creationId xmlns:a16="http://schemas.microsoft.com/office/drawing/2014/main" id="{42A5DDD7-6E3C-4D42-B772-E82A14D418B5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12192" b="7534"/>
          <a:stretch/>
        </p:blipFill>
        <p:spPr>
          <a:xfrm>
            <a:off x="8037743" y="2580064"/>
            <a:ext cx="512747" cy="162829"/>
          </a:xfrm>
          <a:prstGeom prst="rect">
            <a:avLst/>
          </a:prstGeom>
        </p:spPr>
      </p:pic>
      <p:cxnSp>
        <p:nvCxnSpPr>
          <p:cNvPr id="48" name="直接箭头连接符 47">
            <a:extLst>
              <a:ext uri="{FF2B5EF4-FFF2-40B4-BE49-F238E27FC236}">
                <a16:creationId xmlns:a16="http://schemas.microsoft.com/office/drawing/2014/main" id="{39ABBD9F-BECE-4906-AB4A-B94864366AE3}"/>
              </a:ext>
            </a:extLst>
          </p:cNvPr>
          <p:cNvCxnSpPr>
            <a:cxnSpLocks/>
            <a:stCxn id="46" idx="2"/>
            <a:endCxn id="30" idx="0"/>
          </p:cNvCxnSpPr>
          <p:nvPr/>
        </p:nvCxnSpPr>
        <p:spPr>
          <a:xfrm>
            <a:off x="8294118" y="2772975"/>
            <a:ext cx="3113" cy="234948"/>
          </a:xfrm>
          <a:prstGeom prst="straightConnector1">
            <a:avLst/>
          </a:prstGeom>
          <a:ln w="12700">
            <a:solidFill>
              <a:srgbClr val="C00000"/>
            </a:solidFill>
            <a:prstDash val="soli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49" name="矩形 48">
            <a:extLst>
              <a:ext uri="{FF2B5EF4-FFF2-40B4-BE49-F238E27FC236}">
                <a16:creationId xmlns:a16="http://schemas.microsoft.com/office/drawing/2014/main" id="{518E3211-F21F-401D-8850-3946C3604A9E}"/>
              </a:ext>
            </a:extLst>
          </p:cNvPr>
          <p:cNvSpPr/>
          <p:nvPr/>
        </p:nvSpPr>
        <p:spPr>
          <a:xfrm>
            <a:off x="6430876" y="4458619"/>
            <a:ext cx="105435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900" b="1" dirty="0">
                <a:latin typeface="微软雅黑" pitchFamily="34" charset="-122"/>
                <a:ea typeface="微软雅黑" pitchFamily="34" charset="-122"/>
              </a:rPr>
              <a:t>Prosody Code</a:t>
            </a:r>
            <a:endParaRPr lang="zh-CN" altLang="en-US" sz="900" b="1" dirty="0"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50" name="直接箭头连接符 49">
            <a:extLst>
              <a:ext uri="{FF2B5EF4-FFF2-40B4-BE49-F238E27FC236}">
                <a16:creationId xmlns:a16="http://schemas.microsoft.com/office/drawing/2014/main" id="{D7634F19-25DF-4893-8817-B1DECA300821}"/>
              </a:ext>
            </a:extLst>
          </p:cNvPr>
          <p:cNvCxnSpPr>
            <a:cxnSpLocks/>
            <a:stCxn id="49" idx="3"/>
          </p:cNvCxnSpPr>
          <p:nvPr/>
        </p:nvCxnSpPr>
        <p:spPr>
          <a:xfrm flipV="1">
            <a:off x="7485227" y="4449198"/>
            <a:ext cx="388091" cy="124837"/>
          </a:xfrm>
          <a:prstGeom prst="straightConnector1">
            <a:avLst/>
          </a:prstGeom>
          <a:ln w="6350">
            <a:prstDash val="sysDash"/>
            <a:headEnd type="none" w="sm" len="sm"/>
            <a:tailEnd type="triangl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文本框 51">
            <a:extLst>
              <a:ext uri="{FF2B5EF4-FFF2-40B4-BE49-F238E27FC236}">
                <a16:creationId xmlns:a16="http://schemas.microsoft.com/office/drawing/2014/main" id="{FC448486-795F-4772-B75D-2B19916809F2}"/>
              </a:ext>
            </a:extLst>
          </p:cNvPr>
          <p:cNvSpPr txBox="1"/>
          <p:nvPr/>
        </p:nvSpPr>
        <p:spPr>
          <a:xfrm>
            <a:off x="10413901" y="5811384"/>
            <a:ext cx="11961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b="1" dirty="0"/>
              <a:t>Training Stage</a:t>
            </a:r>
            <a:endParaRPr lang="zh-CN" alt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678804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4" grpId="0" animBg="1"/>
      <p:bldP spid="15" grpId="0" animBg="1"/>
      <p:bldP spid="16" grpId="0" animBg="1"/>
      <p:bldP spid="18" grpId="0" animBg="1"/>
      <p:bldP spid="21" grpId="0" animBg="1"/>
      <p:bldP spid="23" grpId="0"/>
      <p:bldP spid="24" grpId="0"/>
      <p:bldP spid="25" grpId="0" animBg="1"/>
      <p:bldP spid="27" grpId="0" animBg="1"/>
      <p:bldP spid="29" grpId="0" animBg="1"/>
      <p:bldP spid="30" grpId="0" animBg="1"/>
      <p:bldP spid="31" grpId="0" animBg="1"/>
      <p:bldP spid="34" grpId="0" animBg="1"/>
      <p:bldP spid="38" grpId="0" animBg="1"/>
      <p:bldP spid="39" grpId="0" animBg="1"/>
      <p:bldP spid="40" grpId="0" animBg="1"/>
      <p:bldP spid="42" grpId="0"/>
      <p:bldP spid="43" grpId="0" animBg="1"/>
      <p:bldP spid="45" grpId="0" animBg="1"/>
      <p:bldP spid="46" grpId="0" animBg="1"/>
      <p:bldP spid="49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1490</TotalTime>
  <Words>1451</Words>
  <Application>Microsoft Office PowerPoint</Application>
  <PresentationFormat>宽屏</PresentationFormat>
  <Paragraphs>320</Paragraphs>
  <Slides>22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31" baseType="lpstr">
      <vt:lpstr>NimbusRomNo9L-Regu</vt:lpstr>
      <vt:lpstr>NimbusRomNo9L-ReguItal</vt:lpstr>
      <vt:lpstr>等线</vt:lpstr>
      <vt:lpstr>等线 Light</vt:lpstr>
      <vt:lpstr>微软雅黑</vt:lpstr>
      <vt:lpstr>Arial</vt:lpstr>
      <vt:lpstr>Calibri</vt:lpstr>
      <vt:lpstr>Cambria Math</vt:lpstr>
      <vt:lpstr>Office 主题​​</vt:lpstr>
      <vt:lpstr>DISCOURSE-LEVEL PROSODY MODELING WITH A VARIATIONAL AUTOENCODER FOR NON-AUTOREGRESSIVE EXPRESSIVE  SPEECH SYNTHESIS</vt:lpstr>
      <vt:lpstr>Outline</vt:lpstr>
      <vt:lpstr>INTRODUCTION</vt:lpstr>
      <vt:lpstr>INTRODUCTION</vt:lpstr>
      <vt:lpstr>Outline</vt:lpstr>
      <vt:lpstr>RELATED WORK</vt:lpstr>
      <vt:lpstr>RELATED WORK</vt:lpstr>
      <vt:lpstr>Outline</vt:lpstr>
      <vt:lpstr>PROSODY CODE EXTRACTOR</vt:lpstr>
      <vt:lpstr>PROSODY CODE PREDICTOR</vt:lpstr>
      <vt:lpstr>GENERATION</vt:lpstr>
      <vt:lpstr>Outline</vt:lpstr>
      <vt:lpstr>EXPERIMENTAL SETUP</vt:lpstr>
      <vt:lpstr>EXPERIMENTAL SETUP</vt:lpstr>
      <vt:lpstr>EXPERIMENTAL SETUP</vt:lpstr>
      <vt:lpstr>OBJECTIVE EVALUATION</vt:lpstr>
      <vt:lpstr>OBJECTIVE EVALUATION</vt:lpstr>
      <vt:lpstr>SUBJECTIVE EVALUATION</vt:lpstr>
      <vt:lpstr>Outline</vt:lpstr>
      <vt:lpstr>CONCLUSION</vt:lpstr>
      <vt:lpstr>PowerPoint 演示文稿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DISCOURSE-LEVEL PROSODY MODELING WITH A VARIATIONAL AUTOENCODER FOR NON-AUTOREGRESSIVE EXPRESSIVE SPEECH SYNTHESIS</dc:title>
  <dc:creator>USTChorus</dc:creator>
  <cp:lastModifiedBy>吴 宁谦</cp:lastModifiedBy>
  <cp:revision>14</cp:revision>
  <dcterms:created xsi:type="dcterms:W3CDTF">2022-04-17T06:07:22Z</dcterms:created>
  <dcterms:modified xsi:type="dcterms:W3CDTF">2022-04-20T09:54:13Z</dcterms:modified>
</cp:coreProperties>
</file>