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815" r:id="rId2"/>
  </p:sldMasterIdLst>
  <p:notesMasterIdLst>
    <p:notesMasterId r:id="rId25"/>
  </p:notesMasterIdLst>
  <p:sldIdLst>
    <p:sldId id="256" r:id="rId3"/>
    <p:sldId id="257" r:id="rId4"/>
    <p:sldId id="258" r:id="rId5"/>
    <p:sldId id="279" r:id="rId6"/>
    <p:sldId id="259" r:id="rId7"/>
    <p:sldId id="261" r:id="rId8"/>
    <p:sldId id="260" r:id="rId9"/>
    <p:sldId id="263" r:id="rId10"/>
    <p:sldId id="262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7" r:id="rId19"/>
    <p:sldId id="273" r:id="rId20"/>
    <p:sldId id="275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3DF9-E8C4-4245-BA45-3C9456AF1B6F}" type="datetimeFigureOut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7590-9F02-4CCA-BCCE-FE447B00B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55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7590-9F02-4CCA-BCCE-FE447B00B20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43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77590-9F02-4CCA-BCCE-FE447B00B20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20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C460D-CD75-4754-A242-CFFDF3850ABD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05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57C2-5874-4AEC-94D6-ECA5480156F2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32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941E-ECBB-4D6C-99D2-90C2F375914F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07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DCCD-30DF-4E7D-BF21-9A53D2AF01B2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7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AB6C-74AB-43E7-91AB-C02ECE586EAD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8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CF66-7875-43E5-8BEE-F9F24EDDFB00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7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8FF2-8D36-494B-B37F-2CCAC370EA8A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9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A288-6AD4-4D33-9639-B5CF359DD39C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2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FB54-E93D-4415-B7A5-09DE3ECA2604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21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85CA-98C9-453E-B740-51F9C42DA5DC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29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92C8B2-A5D1-4832-993F-E61B52CB4E5B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13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C9D4-09C8-4578-82C3-F0402D589498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300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4708-B939-440A-82AF-CF202580E147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54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8867-B89B-46C7-9DD4-910F7EFE27E1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212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71C8-1FE9-44AE-A494-3251BD52F1C6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2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A81C-5598-48BD-9463-84F548906FD5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83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CA52-B5A5-49FB-B903-903F054D684B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1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93CD-4F11-41F3-A9CC-913713271875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6E26-9E77-4DC7-A53B-5C1493E9EC64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0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001A-EBCF-4B9B-8C87-F2D6078E2838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21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2245-1CE3-45AC-9D1B-7BF1260DFFC5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53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6FD7-D1FE-4EA2-AF66-98A8FB81D07A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52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3101B4-1B64-4D88-A433-088001E7B31E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7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3101B4-1B64-4D88-A433-088001E7B31E}" type="datetime1">
              <a:rPr lang="zh-CN" altLang="en-US" smtClean="0"/>
              <a:t>2016/3/21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16C385-0CD6-4CB7-B194-77B6E2132AF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25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212" y="1983657"/>
            <a:ext cx="8915399" cy="2262781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PLIP BASED UNSHARP MASKING FOR MEDICAL IMAGE ENHANCEMENT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i="1" dirty="0"/>
              <a:t>Zhou Zhao, </a:t>
            </a:r>
            <a:r>
              <a:rPr lang="en-US" altLang="zh-CN" b="1" i="1" dirty="0" err="1"/>
              <a:t>Yicong</a:t>
            </a:r>
            <a:r>
              <a:rPr lang="en-US" altLang="zh-CN" b="1" i="1" dirty="0"/>
              <a:t> Zhou</a:t>
            </a:r>
          </a:p>
          <a:p>
            <a:r>
              <a:rPr lang="en-US" altLang="zh-CN" b="1" i="1" dirty="0"/>
              <a:t>University of Macau, Macao SAR of China</a:t>
            </a:r>
            <a:endParaRPr lang="zh-CN" altLang="en-US" b="1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89212" y="757084"/>
            <a:ext cx="958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International Conference on Acoustic, Speech and Signal Processing (ICASSP 2016) March 2016, Shanghai, China 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2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Proposed Method 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  <a:buFont typeface="Wingdings" panose="05000000000000000000" pitchFamily="2" charset="2"/>
              <a:buChar char="l"/>
            </a:pPr>
            <a:r>
              <a:rPr lang="en-US" altLang="zh-CN" dirty="0"/>
              <a:t>Decompose image using a threshold:</a:t>
            </a:r>
          </a:p>
          <a:p>
            <a:pPr>
              <a:buSzPct val="50000"/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SzPct val="50000"/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>
              <a:buSzPct val="50000"/>
              <a:buNone/>
            </a:pPr>
            <a:endParaRPr lang="en-US" altLang="zh-CN" dirty="0"/>
          </a:p>
          <a:p>
            <a:pPr>
              <a:buSzPct val="50000"/>
              <a:buFont typeface="Wingdings" panose="05000000000000000000" pitchFamily="2" charset="2"/>
              <a:buChar char="l"/>
            </a:pPr>
            <a:r>
              <a:rPr lang="en-US" altLang="zh-CN" dirty="0"/>
              <a:t>Extract regions of our interest.</a:t>
            </a:r>
          </a:p>
          <a:p>
            <a:pPr>
              <a:buSzPct val="50000"/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SzPct val="50000"/>
              <a:buFont typeface="Wingdings" panose="05000000000000000000" pitchFamily="2" charset="2"/>
              <a:buChar char="l"/>
            </a:pPr>
            <a:r>
              <a:rPr lang="en-US" altLang="zh-CN" dirty="0"/>
              <a:t>Remove back ground noise.</a:t>
            </a:r>
          </a:p>
          <a:p>
            <a:pPr>
              <a:buSzPct val="50000"/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284" y="2547015"/>
            <a:ext cx="3750392" cy="7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Proposed Method 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Transform images into gray-tone images: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Apply PLIP multiplication: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where: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97" y="2441162"/>
            <a:ext cx="2675476" cy="884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743" y="4199130"/>
            <a:ext cx="4267984" cy="3564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378" y="4970512"/>
            <a:ext cx="2166714" cy="4836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448" y="5601932"/>
            <a:ext cx="2566574" cy="4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9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Proposed Method 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The enhanced image is obtained by applying the same gray-tone function on the result of the PLIP multiplication: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50" y="3182332"/>
            <a:ext cx="2560393" cy="3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4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Proposed Method (cont.)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13" y="1899576"/>
            <a:ext cx="1713334" cy="202969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46" y="4091490"/>
            <a:ext cx="1789968" cy="21195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06" y="4091490"/>
            <a:ext cx="1785080" cy="21195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78" y="4091490"/>
            <a:ext cx="1796018" cy="21195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22" y="4091490"/>
            <a:ext cx="1713652" cy="20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1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006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PLIP Multiplication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Experimental Results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Conclusion 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1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1813" y="1881877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Parameter Selection: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3" y="2423399"/>
            <a:ext cx="2646019" cy="2646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44" y="2423399"/>
            <a:ext cx="2682196" cy="26821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90" y="2423399"/>
            <a:ext cx="2682196" cy="26821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98" y="2423399"/>
            <a:ext cx="2701853" cy="27109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1613" y="5486400"/>
            <a:ext cx="1113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The original image; 2. enhanced image with </a:t>
            </a:r>
            <a:r>
              <a:rPr lang="de-DE" altLang="zh-CN" dirty="0"/>
              <a:t>t = 25, </a:t>
            </a:r>
            <a:r>
              <a:rPr lang="el-GR" altLang="zh-CN" dirty="0"/>
              <a:t>μ</a:t>
            </a:r>
            <a:r>
              <a:rPr lang="de-DE" altLang="zh-CN" dirty="0"/>
              <a:t> = 200, </a:t>
            </a:r>
            <a:r>
              <a:rPr lang="el-GR" altLang="zh-CN" dirty="0"/>
              <a:t>λ</a:t>
            </a:r>
            <a:r>
              <a:rPr lang="de-DE" altLang="zh-CN" dirty="0"/>
              <a:t> = 400, </a:t>
            </a:r>
            <a:r>
              <a:rPr lang="el-GR" altLang="zh-CN" dirty="0"/>
              <a:t>β</a:t>
            </a:r>
            <a:r>
              <a:rPr lang="de-DE" altLang="zh-CN" dirty="0"/>
              <a:t> = 2; 3. enhanced image </a:t>
            </a:r>
            <a:r>
              <a:rPr lang="en-US" altLang="zh-CN" dirty="0"/>
              <a:t>with t = 15, </a:t>
            </a:r>
            <a:r>
              <a:rPr lang="el-GR" altLang="zh-CN" dirty="0"/>
              <a:t>μ</a:t>
            </a:r>
            <a:r>
              <a:rPr lang="en-US" altLang="zh-CN" dirty="0"/>
              <a:t> = 200, </a:t>
            </a:r>
            <a:r>
              <a:rPr lang="el-GR" altLang="zh-CN" dirty="0"/>
              <a:t>λ</a:t>
            </a:r>
            <a:r>
              <a:rPr lang="en-US" altLang="zh-CN" dirty="0"/>
              <a:t> = 400, </a:t>
            </a:r>
            <a:r>
              <a:rPr lang="el-GR" altLang="zh-CN" dirty="0"/>
              <a:t>β</a:t>
            </a:r>
            <a:r>
              <a:rPr lang="en-US" altLang="zh-CN" dirty="0"/>
              <a:t> = 2; 4. enhanced image with t = 15, </a:t>
            </a:r>
            <a:r>
              <a:rPr lang="el-GR" altLang="zh-CN" dirty="0"/>
              <a:t>μ</a:t>
            </a:r>
            <a:r>
              <a:rPr lang="en-US" altLang="zh-CN" dirty="0"/>
              <a:t> = 500, </a:t>
            </a:r>
            <a:r>
              <a:rPr lang="el-GR" altLang="zh-CN" dirty="0"/>
              <a:t>λ</a:t>
            </a:r>
            <a:r>
              <a:rPr lang="en-US" altLang="zh-CN" dirty="0"/>
              <a:t> = 1000,  </a:t>
            </a:r>
            <a:r>
              <a:rPr lang="el-GR" altLang="zh-CN" dirty="0"/>
              <a:t>β</a:t>
            </a:r>
            <a:r>
              <a:rPr lang="en-US" altLang="zh-CN" dirty="0"/>
              <a:t> =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586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9" y="88490"/>
            <a:ext cx="1502440" cy="66396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88490"/>
            <a:ext cx="1499117" cy="6639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21" y="88491"/>
            <a:ext cx="1498374" cy="66396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31" y="88490"/>
            <a:ext cx="1498983" cy="66396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82" y="88490"/>
            <a:ext cx="1502271" cy="66396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92" y="88490"/>
            <a:ext cx="1499729" cy="663966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60121" y="3870931"/>
            <a:ext cx="14318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200" dirty="0"/>
              <a:t>Histogram equalization (HE)</a:t>
            </a:r>
          </a:p>
          <a:p>
            <a:pPr marL="228600" indent="-228600">
              <a:buAutoNum type="arabicPeriod"/>
            </a:pPr>
            <a:r>
              <a:rPr lang="en-US" altLang="zh-CN" sz="1200" dirty="0"/>
              <a:t>Contrast Limited adaptive histogram equalization (CLAHE)</a:t>
            </a:r>
          </a:p>
          <a:p>
            <a:pPr marL="228600" indent="-228600">
              <a:buAutoNum type="arabicPeriod"/>
            </a:pPr>
            <a:r>
              <a:rPr lang="en-US" altLang="zh-CN" sz="1200" dirty="0" err="1"/>
              <a:t>Unsharp</a:t>
            </a:r>
            <a:r>
              <a:rPr lang="en-US" altLang="zh-CN" sz="1200" dirty="0"/>
              <a:t> Masking (UM)</a:t>
            </a:r>
          </a:p>
          <a:p>
            <a:pPr marL="228600" indent="-228600">
              <a:buAutoNum type="arabicPeriod"/>
            </a:pPr>
            <a:r>
              <a:rPr lang="en-US" altLang="zh-CN" sz="1200" dirty="0"/>
              <a:t>Improved UM (IUM)</a:t>
            </a:r>
          </a:p>
          <a:p>
            <a:pPr marL="228600" indent="-228600">
              <a:buAutoNum type="arabicPeriod"/>
            </a:pPr>
            <a:r>
              <a:rPr lang="en-US" altLang="zh-CN" sz="1200" dirty="0"/>
              <a:t>Proposed Method</a:t>
            </a:r>
          </a:p>
        </p:txBody>
      </p:sp>
    </p:spTree>
    <p:extLst>
      <p:ext uri="{BB962C8B-B14F-4D97-AF65-F5344CB8AC3E}">
        <p14:creationId xmlns:p14="http://schemas.microsoft.com/office/powerpoint/2010/main" val="388098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 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EMEE: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61" y="3052099"/>
            <a:ext cx="6802038" cy="8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7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 (cont.)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EMEE Measurement:</a:t>
            </a:r>
          </a:p>
          <a:p>
            <a:endParaRPr lang="zh-CN" altLang="en-US" dirty="0"/>
          </a:p>
        </p:txBody>
      </p:sp>
      <p:pic>
        <p:nvPicPr>
          <p:cNvPr id="11" name="内容占位符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73630"/>
            <a:ext cx="10058400" cy="18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19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006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PLIP Multiplication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Conclusion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9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006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Introduction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PLIP Multiplication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Proposed Algorithm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Experimental Results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Conclusion 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96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PLIP operations can solve problems of linear operations.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Proposed a new enhancement method for medical images combining the </a:t>
            </a:r>
            <a:r>
              <a:rPr lang="en-US" altLang="zh-CN" dirty="0" err="1"/>
              <a:t>unsharp</a:t>
            </a:r>
            <a:r>
              <a:rPr lang="en-US" altLang="zh-CN" dirty="0"/>
              <a:t> masking scheme with the PLIP multiplication.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The experimental results have demonstrated that the proposed method is able to enhance details and edges in medical images while suppressing background noise.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72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59024" y="2467897"/>
            <a:ext cx="631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dirty="0"/>
              <a:t>Thank You!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8710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Additional Slides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list of common PLIP operations: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42" y="2274143"/>
            <a:ext cx="4537899" cy="40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4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Enhancement of digital medical images is necessary.</a:t>
            </a:r>
          </a:p>
          <a:p>
            <a:endParaRPr lang="en-US" altLang="zh-CN" sz="2400" dirty="0"/>
          </a:p>
          <a:p>
            <a:r>
              <a:rPr lang="en-US" altLang="zh-CN" sz="2400" dirty="0"/>
              <a:t>Existing methods:</a:t>
            </a:r>
          </a:p>
          <a:p>
            <a:pPr lvl="1"/>
            <a:r>
              <a:rPr lang="en-US" altLang="zh-CN" sz="2200" dirty="0"/>
              <a:t>Histogram based.</a:t>
            </a:r>
          </a:p>
          <a:p>
            <a:pPr lvl="1"/>
            <a:r>
              <a:rPr lang="en-US" altLang="zh-CN" sz="2200" dirty="0" err="1"/>
              <a:t>Unsharp</a:t>
            </a:r>
            <a:r>
              <a:rPr lang="en-US" altLang="zh-CN" sz="2200" dirty="0"/>
              <a:t> masking.</a:t>
            </a:r>
          </a:p>
          <a:p>
            <a:endParaRPr lang="en-US" altLang="zh-CN" sz="2400" dirty="0"/>
          </a:p>
          <a:p>
            <a:r>
              <a:rPr lang="en-US" altLang="zh-CN" sz="2400" dirty="0"/>
              <a:t>Parameterized logarithmic image processing (PLIP) – a nonlinear arithmetic</a:t>
            </a:r>
            <a:r>
              <a:rPr lang="en-US" altLang="zh-CN" dirty="0"/>
              <a:t> </a:t>
            </a:r>
            <a:r>
              <a:rPr lang="en-US" altLang="zh-CN" sz="2400" dirty="0"/>
              <a:t>framework.</a:t>
            </a:r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97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006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PLIP Multiplication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Proposed Algorithm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Conclusion 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37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PLIP Multiplication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PLIP Multiplication can be expressed as: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353" y="2563570"/>
            <a:ext cx="3318254" cy="23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4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PLIP Multiplication (cont.)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6419" y="2389492"/>
            <a:ext cx="3028077" cy="3028077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89493"/>
            <a:ext cx="3018644" cy="30280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97" y="2389493"/>
            <a:ext cx="3035019" cy="303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9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PLIP Multiplication (cont.)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05" y="1907294"/>
            <a:ext cx="2088702" cy="2088702"/>
          </a:xfr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71" y="1908005"/>
            <a:ext cx="2095250" cy="20887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5" y="4207974"/>
            <a:ext cx="2095943" cy="20959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05" y="4206317"/>
            <a:ext cx="2084570" cy="20975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5" y="1907294"/>
            <a:ext cx="2095943" cy="20894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70" y="4206318"/>
            <a:ext cx="2097599" cy="20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8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006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PLIP Multiplication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Proposed Method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Experimental Results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</a:rPr>
              <a:t>Conclusion 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1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Proposed Method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6C385-0CD6-4CB7-B194-77B6E2132AF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473113" y="2614731"/>
            <a:ext cx="1664897" cy="793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Original Image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5369087" y="2614731"/>
            <a:ext cx="1613141" cy="793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PLIP Fusion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8364956" y="2614731"/>
            <a:ext cx="1535502" cy="77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Enhanced Image 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5250818" y="4512543"/>
            <a:ext cx="1849680" cy="785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Decomposed Image</a:t>
            </a:r>
            <a:endParaRPr lang="zh-CN" altLang="en-US" dirty="0"/>
          </a:p>
        </p:txBody>
      </p:sp>
      <p:cxnSp>
        <p:nvCxnSpPr>
          <p:cNvPr id="8" name="直接连接符 7"/>
          <p:cNvCxnSpPr>
            <a:stCxn id="4" idx="2"/>
          </p:cNvCxnSpPr>
          <p:nvPr/>
        </p:nvCxnSpPr>
        <p:spPr>
          <a:xfrm flipH="1">
            <a:off x="3305561" y="3408361"/>
            <a:ext cx="1" cy="1513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7" idx="1"/>
          </p:cNvCxnSpPr>
          <p:nvPr/>
        </p:nvCxnSpPr>
        <p:spPr>
          <a:xfrm>
            <a:off x="3305562" y="4905044"/>
            <a:ext cx="19452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4" idx="3"/>
            <a:endCxn id="5" idx="1"/>
          </p:cNvCxnSpPr>
          <p:nvPr/>
        </p:nvCxnSpPr>
        <p:spPr>
          <a:xfrm>
            <a:off x="4138010" y="3011546"/>
            <a:ext cx="1231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 flipV="1">
            <a:off x="6982228" y="3002920"/>
            <a:ext cx="1382728" cy="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0"/>
            <a:endCxn id="5" idx="2"/>
          </p:cNvCxnSpPr>
          <p:nvPr/>
        </p:nvCxnSpPr>
        <p:spPr>
          <a:xfrm flipV="1">
            <a:off x="6175658" y="3408361"/>
            <a:ext cx="0" cy="110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9391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363</TotalTime>
  <Words>416</Words>
  <Application>Microsoft Office PowerPoint</Application>
  <PresentationFormat>宽屏</PresentationFormat>
  <Paragraphs>121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宋体</vt:lpstr>
      <vt:lpstr>Arial</vt:lpstr>
      <vt:lpstr>Calibri</vt:lpstr>
      <vt:lpstr>Calibri Light</vt:lpstr>
      <vt:lpstr>Times New Roman</vt:lpstr>
      <vt:lpstr>Wingdings</vt:lpstr>
      <vt:lpstr>Wingdings 2</vt:lpstr>
      <vt:lpstr>HDOfficeLightV0</vt:lpstr>
      <vt:lpstr>回顾</vt:lpstr>
      <vt:lpstr>PLIP BASED UNSHARP MASKING FOR MEDICAL IMAGE ENHANCEMENT</vt:lpstr>
      <vt:lpstr>Outline</vt:lpstr>
      <vt:lpstr>Introduction</vt:lpstr>
      <vt:lpstr>Outline</vt:lpstr>
      <vt:lpstr>PLIP Multiplication</vt:lpstr>
      <vt:lpstr>PLIP Multiplication (cont.)</vt:lpstr>
      <vt:lpstr>PLIP Multiplication (cont.)</vt:lpstr>
      <vt:lpstr>Outline</vt:lpstr>
      <vt:lpstr>Proposed Method</vt:lpstr>
      <vt:lpstr>Proposed Method (cont.)</vt:lpstr>
      <vt:lpstr>Proposed Method (cont.)</vt:lpstr>
      <vt:lpstr>Proposed Method (cont.)</vt:lpstr>
      <vt:lpstr>Proposed Method (cont.)</vt:lpstr>
      <vt:lpstr>Outline</vt:lpstr>
      <vt:lpstr>Experimental Results</vt:lpstr>
      <vt:lpstr>PowerPoint 演示文稿</vt:lpstr>
      <vt:lpstr>Experimental Results (cont.)</vt:lpstr>
      <vt:lpstr>Experimental Results (cont.)</vt:lpstr>
      <vt:lpstr>Outline</vt:lpstr>
      <vt:lpstr>Conclusion</vt:lpstr>
      <vt:lpstr>PowerPoint 演示文稿</vt:lpstr>
      <vt:lpstr>Additional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 Zhao</dc:creator>
  <cp:lastModifiedBy>Zhou Zhao</cp:lastModifiedBy>
  <cp:revision>29</cp:revision>
  <dcterms:created xsi:type="dcterms:W3CDTF">2016-03-18T12:32:29Z</dcterms:created>
  <dcterms:modified xsi:type="dcterms:W3CDTF">2016-03-21T03:39:20Z</dcterms:modified>
</cp:coreProperties>
</file>