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80" r:id="rId2"/>
    <p:sldId id="294" r:id="rId3"/>
    <p:sldId id="368" r:id="rId4"/>
    <p:sldId id="372" r:id="rId5"/>
    <p:sldId id="383" r:id="rId6"/>
    <p:sldId id="374" r:id="rId7"/>
    <p:sldId id="369" r:id="rId8"/>
    <p:sldId id="376" r:id="rId9"/>
    <p:sldId id="377" r:id="rId10"/>
    <p:sldId id="386" r:id="rId11"/>
    <p:sldId id="384" r:id="rId12"/>
    <p:sldId id="387" r:id="rId13"/>
    <p:sldId id="388" r:id="rId14"/>
    <p:sldId id="370" r:id="rId15"/>
    <p:sldId id="380" r:id="rId16"/>
    <p:sldId id="382" r:id="rId17"/>
    <p:sldId id="381" r:id="rId18"/>
    <p:sldId id="371" r:id="rId19"/>
    <p:sldId id="351" r:id="rId20"/>
    <p:sldId id="287" r:id="rId21"/>
  </p:sldIdLst>
  <p:sldSz cx="9147175" cy="514508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0-begin" id="{EF192CEA-CBF1-0B41-BA13-B8F79AF3F3A1}">
          <p14:sldIdLst>
            <p14:sldId id="280"/>
            <p14:sldId id="294"/>
          </p14:sldIdLst>
        </p14:section>
        <p14:section name="1-intro" id="{2A552CDA-2435-504F-BEFE-915E63EDD641}">
          <p14:sldIdLst>
            <p14:sldId id="368"/>
            <p14:sldId id="372"/>
            <p14:sldId id="383"/>
            <p14:sldId id="374"/>
          </p14:sldIdLst>
        </p14:section>
        <p14:section name="2-model" id="{5FC4EFFE-1994-B845-9975-C17B33A3A773}">
          <p14:sldIdLst>
            <p14:sldId id="369"/>
            <p14:sldId id="376"/>
            <p14:sldId id="377"/>
            <p14:sldId id="386"/>
            <p14:sldId id="384"/>
            <p14:sldId id="387"/>
            <p14:sldId id="388"/>
          </p14:sldIdLst>
        </p14:section>
        <p14:section name="3-Exp" id="{A7CF79F7-8E80-AA42-81B8-F543CCF30B1B}">
          <p14:sldIdLst>
            <p14:sldId id="370"/>
            <p14:sldId id="380"/>
            <p14:sldId id="382"/>
            <p14:sldId id="381"/>
          </p14:sldIdLst>
        </p14:section>
        <p14:section name="4-end" id="{7EFF4B62-2AE2-4B44-871F-31487A49AF6B}">
          <p14:sldIdLst>
            <p14:sldId id="371"/>
            <p14:sldId id="351"/>
            <p14:sldId id="287"/>
          </p14:sldIdLst>
        </p14:section>
      </p14:sectionLst>
    </p:ext>
    <p:ext uri="{EFAFB233-063F-42B5-8137-9DF3F51BA10A}">
      <p15:sldGuideLst xmlns:p15="http://schemas.microsoft.com/office/powerpoint/2012/main">
        <p15:guide id="1" orient="horz" pos="1621" userDrawn="1">
          <p15:clr>
            <a:srgbClr val="A4A3A4"/>
          </p15:clr>
        </p15:guide>
        <p15:guide id="2" pos="28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F00"/>
    <a:srgbClr val="86C788"/>
    <a:srgbClr val="FFA947"/>
    <a:srgbClr val="FF9300"/>
    <a:srgbClr val="C7D9F1"/>
    <a:srgbClr val="009051"/>
    <a:srgbClr val="0096FF"/>
    <a:srgbClr val="7A8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06"/>
    <p:restoredTop sz="89968"/>
  </p:normalViewPr>
  <p:slideViewPr>
    <p:cSldViewPr>
      <p:cViewPr varScale="1">
        <p:scale>
          <a:sx n="80" d="100"/>
          <a:sy n="80" d="100"/>
        </p:scale>
        <p:origin x="884" y="48"/>
      </p:cViewPr>
      <p:guideLst>
        <p:guide orient="horz" pos="1621"/>
        <p:guide pos="2881"/>
      </p:guideLst>
    </p:cSldViewPr>
  </p:slid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0B4A33-8CC6-4A9D-99BB-1801B6CFF545}" type="datetimeFigureOut">
              <a:rPr lang="zh-CN" altLang="en-US" smtClean="0"/>
              <a:pPr/>
              <a:t>2022/4/16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F57741-1FBC-46E9-B013-86EC6A7C2E15}" type="slidenum">
              <a:rPr lang="zh-CN" altLang="en-US" smtClean="0"/>
              <a:pPr/>
              <a:t>‹#›</a:t>
            </a:fld>
            <a:endParaRPr lang="zh-CN" altLang="en-US"/>
          </a:p>
        </p:txBody>
      </p:sp>
    </p:spTree>
    <p:extLst>
      <p:ext uri="{BB962C8B-B14F-4D97-AF65-F5344CB8AC3E}">
        <p14:creationId xmlns:p14="http://schemas.microsoft.com/office/powerpoint/2010/main" val="2984910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5AF57741-1FBC-46E9-B013-86EC6A7C2E15}" type="slidenum">
              <a:rPr lang="zh-CN" altLang="en-US" smtClean="0"/>
              <a:pPr/>
              <a:t>1</a:t>
            </a:fld>
            <a:endParaRPr lang="zh-CN" altLang="en-US"/>
          </a:p>
        </p:txBody>
      </p:sp>
    </p:spTree>
    <p:extLst>
      <p:ext uri="{BB962C8B-B14F-4D97-AF65-F5344CB8AC3E}">
        <p14:creationId xmlns:p14="http://schemas.microsoft.com/office/powerpoint/2010/main" val="1617875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sz="1800" b="0" i="0" dirty="0">
                <a:solidFill>
                  <a:srgbClr val="000000"/>
                </a:solidFill>
                <a:effectLst/>
                <a:latin typeface="NimbusRomNo9L-Regu"/>
              </a:rPr>
              <a:t>Finally, the intention vectors </a:t>
            </a:r>
            <a:r>
              <a:rPr lang="en-US" altLang="zh-CN" sz="1800" b="1" i="1" dirty="0" err="1">
                <a:solidFill>
                  <a:srgbClr val="000000"/>
                </a:solidFill>
                <a:effectLst/>
                <a:latin typeface="CMMIB10"/>
              </a:rPr>
              <a:t>s</a:t>
            </a:r>
            <a:r>
              <a:rPr lang="en-US" altLang="zh-CN" sz="1800" b="1" i="0" dirty="0" err="1">
                <a:solidFill>
                  <a:srgbClr val="000000"/>
                </a:solidFill>
                <a:effectLst/>
                <a:latin typeface="CMBX10"/>
              </a:rPr>
              <a:t>~</a:t>
            </a:r>
            <a:r>
              <a:rPr lang="en-US" altLang="zh-CN" sz="1800" b="1" i="1" dirty="0" err="1">
                <a:solidFill>
                  <a:srgbClr val="000000"/>
                </a:solidFill>
                <a:effectLst/>
                <a:latin typeface="CMMIB7"/>
              </a:rPr>
              <a:t>i</a:t>
            </a:r>
            <a:r>
              <a:rPr lang="en-US" altLang="zh-CN" sz="1800" b="0" i="0" dirty="0">
                <a:solidFill>
                  <a:srgbClr val="000000"/>
                </a:solidFill>
                <a:effectLst/>
                <a:latin typeface="NimbusRomNo9L-Regu"/>
              </a:rPr>
              <a:t>, integrating symbolic representation and neural representation, can be obtained as the equation.</a:t>
            </a:r>
            <a:br>
              <a:rPr lang="en-US" altLang="zh-CN" dirty="0"/>
            </a:br>
            <a:endParaRPr kumimoji="1" lang="zh-CN" altLang="en-US" dirty="0"/>
          </a:p>
        </p:txBody>
      </p:sp>
      <p:sp>
        <p:nvSpPr>
          <p:cNvPr id="4" name="幻灯片编号占位符 3"/>
          <p:cNvSpPr>
            <a:spLocks noGrp="1"/>
          </p:cNvSpPr>
          <p:nvPr>
            <p:ph type="sldNum" sz="quarter" idx="10"/>
          </p:nvPr>
        </p:nvSpPr>
        <p:spPr/>
        <p:txBody>
          <a:bodyPr/>
          <a:lstStyle/>
          <a:p>
            <a:fld id="{5AF57741-1FBC-46E9-B013-86EC6A7C2E15}" type="slidenum">
              <a:rPr lang="zh-CN" altLang="en-US" smtClean="0"/>
              <a:pPr/>
              <a:t>10</a:t>
            </a:fld>
            <a:endParaRPr lang="zh-CN" altLang="en-US"/>
          </a:p>
        </p:txBody>
      </p:sp>
    </p:spTree>
    <p:extLst>
      <p:ext uri="{BB962C8B-B14F-4D97-AF65-F5344CB8AC3E}">
        <p14:creationId xmlns:p14="http://schemas.microsoft.com/office/powerpoint/2010/main" val="2842132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5AF57741-1FBC-46E9-B013-86EC6A7C2E15}" type="slidenum">
              <a:rPr lang="zh-CN" altLang="en-US" smtClean="0"/>
              <a:pPr/>
              <a:t>11</a:t>
            </a:fld>
            <a:endParaRPr lang="zh-CN" altLang="en-US"/>
          </a:p>
        </p:txBody>
      </p:sp>
    </p:spTree>
    <p:extLst>
      <p:ext uri="{BB962C8B-B14F-4D97-AF65-F5344CB8AC3E}">
        <p14:creationId xmlns:p14="http://schemas.microsoft.com/office/powerpoint/2010/main" val="2789395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5AF57741-1FBC-46E9-B013-86EC6A7C2E15}" type="slidenum">
              <a:rPr lang="zh-CN" altLang="en-US" smtClean="0"/>
              <a:pPr/>
              <a:t>12</a:t>
            </a:fld>
            <a:endParaRPr lang="zh-CN" altLang="en-US"/>
          </a:p>
        </p:txBody>
      </p:sp>
    </p:spTree>
    <p:extLst>
      <p:ext uri="{BB962C8B-B14F-4D97-AF65-F5344CB8AC3E}">
        <p14:creationId xmlns:p14="http://schemas.microsoft.com/office/powerpoint/2010/main" val="1476461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5AF57741-1FBC-46E9-B013-86EC6A7C2E15}" type="slidenum">
              <a:rPr lang="zh-CN" altLang="en-US" smtClean="0"/>
              <a:pPr/>
              <a:t>13</a:t>
            </a:fld>
            <a:endParaRPr lang="zh-CN" altLang="en-US"/>
          </a:p>
        </p:txBody>
      </p:sp>
    </p:spTree>
    <p:extLst>
      <p:ext uri="{BB962C8B-B14F-4D97-AF65-F5344CB8AC3E}">
        <p14:creationId xmlns:p14="http://schemas.microsoft.com/office/powerpoint/2010/main" val="2248579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4DF715-C661-4A4B-BB5A-CE67FF753190}" type="slidenum">
              <a:rPr lang="zh-CN" altLang="en-US" smtClean="0"/>
              <a:pPr/>
              <a:t>14</a:t>
            </a:fld>
            <a:endParaRPr lang="zh-CN" altLang="en-US"/>
          </a:p>
        </p:txBody>
      </p:sp>
    </p:spTree>
    <p:extLst>
      <p:ext uri="{BB962C8B-B14F-4D97-AF65-F5344CB8AC3E}">
        <p14:creationId xmlns:p14="http://schemas.microsoft.com/office/powerpoint/2010/main" val="3773791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5AF57741-1FBC-46E9-B013-86EC6A7C2E15}" type="slidenum">
              <a:rPr lang="zh-CN" altLang="en-US" smtClean="0"/>
              <a:pPr/>
              <a:t>15</a:t>
            </a:fld>
            <a:endParaRPr lang="zh-CN" altLang="en-US"/>
          </a:p>
        </p:txBody>
      </p:sp>
    </p:spTree>
    <p:extLst>
      <p:ext uri="{BB962C8B-B14F-4D97-AF65-F5344CB8AC3E}">
        <p14:creationId xmlns:p14="http://schemas.microsoft.com/office/powerpoint/2010/main" val="217795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5AF57741-1FBC-46E9-B013-86EC6A7C2E15}" type="slidenum">
              <a:rPr lang="zh-CN" altLang="en-US" smtClean="0"/>
              <a:pPr/>
              <a:t>16</a:t>
            </a:fld>
            <a:endParaRPr lang="zh-CN" altLang="en-US"/>
          </a:p>
        </p:txBody>
      </p:sp>
    </p:spTree>
    <p:extLst>
      <p:ext uri="{BB962C8B-B14F-4D97-AF65-F5344CB8AC3E}">
        <p14:creationId xmlns:p14="http://schemas.microsoft.com/office/powerpoint/2010/main" val="3152154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5AF57741-1FBC-46E9-B013-86EC6A7C2E15}" type="slidenum">
              <a:rPr lang="zh-CN" altLang="en-US" smtClean="0"/>
              <a:pPr/>
              <a:t>17</a:t>
            </a:fld>
            <a:endParaRPr lang="zh-CN" altLang="en-US"/>
          </a:p>
        </p:txBody>
      </p:sp>
    </p:spTree>
    <p:extLst>
      <p:ext uri="{BB962C8B-B14F-4D97-AF65-F5344CB8AC3E}">
        <p14:creationId xmlns:p14="http://schemas.microsoft.com/office/powerpoint/2010/main" val="39310899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4DF715-C661-4A4B-BB5A-CE67FF753190}" type="slidenum">
              <a:rPr lang="zh-CN" altLang="en-US" smtClean="0"/>
              <a:pPr/>
              <a:t>18</a:t>
            </a:fld>
            <a:endParaRPr lang="zh-CN" altLang="en-US"/>
          </a:p>
        </p:txBody>
      </p:sp>
    </p:spTree>
    <p:extLst>
      <p:ext uri="{BB962C8B-B14F-4D97-AF65-F5344CB8AC3E}">
        <p14:creationId xmlns:p14="http://schemas.microsoft.com/office/powerpoint/2010/main" val="1722079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kumimoji="1" lang="en-US" altLang="zh-CN" dirty="0"/>
              <a:t>NLU</a:t>
            </a:r>
            <a:endParaRPr kumimoji="1" lang="zh-CN" altLang="en-US" dirty="0"/>
          </a:p>
        </p:txBody>
      </p:sp>
      <p:sp>
        <p:nvSpPr>
          <p:cNvPr id="4" name="幻灯片编号占位符 3"/>
          <p:cNvSpPr>
            <a:spLocks noGrp="1"/>
          </p:cNvSpPr>
          <p:nvPr>
            <p:ph type="sldNum" sz="quarter" idx="10"/>
          </p:nvPr>
        </p:nvSpPr>
        <p:spPr/>
        <p:txBody>
          <a:bodyPr/>
          <a:lstStyle/>
          <a:p>
            <a:fld id="{5AF57741-1FBC-46E9-B013-86EC6A7C2E15}" type="slidenum">
              <a:rPr lang="zh-CN" altLang="en-US" smtClean="0"/>
              <a:pPr/>
              <a:t>19</a:t>
            </a:fld>
            <a:endParaRPr lang="zh-CN" altLang="en-US"/>
          </a:p>
        </p:txBody>
      </p:sp>
    </p:spTree>
    <p:extLst>
      <p:ext uri="{BB962C8B-B14F-4D97-AF65-F5344CB8AC3E}">
        <p14:creationId xmlns:p14="http://schemas.microsoft.com/office/powerpoint/2010/main" val="258793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4DF715-C661-4A4B-BB5A-CE67FF753190}" type="slidenum">
              <a:rPr lang="zh-CN" altLang="en-US" smtClean="0"/>
              <a:pPr/>
              <a:t>2</a:t>
            </a:fld>
            <a:endParaRPr lang="zh-CN" altLang="en-US"/>
          </a:p>
        </p:txBody>
      </p:sp>
    </p:spTree>
    <p:extLst>
      <p:ext uri="{BB962C8B-B14F-4D97-AF65-F5344CB8AC3E}">
        <p14:creationId xmlns:p14="http://schemas.microsoft.com/office/powerpoint/2010/main" val="716526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5AF57741-1FBC-46E9-B013-86EC6A7C2E15}" type="slidenum">
              <a:rPr lang="zh-CN" altLang="en-US" smtClean="0"/>
              <a:pPr/>
              <a:t>20</a:t>
            </a:fld>
            <a:endParaRPr lang="zh-CN" altLang="en-US"/>
          </a:p>
        </p:txBody>
      </p:sp>
    </p:spTree>
    <p:extLst>
      <p:ext uri="{BB962C8B-B14F-4D97-AF65-F5344CB8AC3E}">
        <p14:creationId xmlns:p14="http://schemas.microsoft.com/office/powerpoint/2010/main" val="1860399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4DF715-C661-4A4B-BB5A-CE67FF753190}" type="slidenum">
              <a:rPr lang="zh-CN" altLang="en-US" smtClean="0"/>
              <a:pPr/>
              <a:t>3</a:t>
            </a:fld>
            <a:endParaRPr lang="zh-CN" altLang="en-US"/>
          </a:p>
        </p:txBody>
      </p:sp>
    </p:spTree>
    <p:extLst>
      <p:ext uri="{BB962C8B-B14F-4D97-AF65-F5344CB8AC3E}">
        <p14:creationId xmlns:p14="http://schemas.microsoft.com/office/powerpoint/2010/main" val="3822911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5AF57741-1FBC-46E9-B013-86EC6A7C2E15}" type="slidenum">
              <a:rPr lang="zh-CN" altLang="en-US" smtClean="0"/>
              <a:pPr/>
              <a:t>4</a:t>
            </a:fld>
            <a:endParaRPr lang="zh-CN" altLang="en-US"/>
          </a:p>
        </p:txBody>
      </p:sp>
    </p:spTree>
    <p:extLst>
      <p:ext uri="{BB962C8B-B14F-4D97-AF65-F5344CB8AC3E}">
        <p14:creationId xmlns:p14="http://schemas.microsoft.com/office/powerpoint/2010/main" val="371822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kumimoji="1" lang="en-US" altLang="zh-CN" dirty="0"/>
              <a:t>As shown in , implicitly expressed in the utterance, how to analyze the relationships between the …. And recognize them are challenge.</a:t>
            </a:r>
            <a:endParaRPr kumimoji="1" lang="zh-CN" altLang="en-US" dirty="0"/>
          </a:p>
        </p:txBody>
      </p:sp>
      <p:sp>
        <p:nvSpPr>
          <p:cNvPr id="4" name="幻灯片编号占位符 3"/>
          <p:cNvSpPr>
            <a:spLocks noGrp="1"/>
          </p:cNvSpPr>
          <p:nvPr>
            <p:ph type="sldNum" sz="quarter" idx="10"/>
          </p:nvPr>
        </p:nvSpPr>
        <p:spPr/>
        <p:txBody>
          <a:bodyPr/>
          <a:lstStyle/>
          <a:p>
            <a:fld id="{5AF57741-1FBC-46E9-B013-86EC6A7C2E15}" type="slidenum">
              <a:rPr lang="zh-CN" altLang="en-US" smtClean="0"/>
              <a:pPr/>
              <a:t>5</a:t>
            </a:fld>
            <a:endParaRPr lang="zh-CN" altLang="en-US"/>
          </a:p>
        </p:txBody>
      </p:sp>
    </p:spTree>
    <p:extLst>
      <p:ext uri="{BB962C8B-B14F-4D97-AF65-F5344CB8AC3E}">
        <p14:creationId xmlns:p14="http://schemas.microsoft.com/office/powerpoint/2010/main" val="1587467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5AF57741-1FBC-46E9-B013-86EC6A7C2E15}" type="slidenum">
              <a:rPr lang="zh-CN" altLang="en-US" smtClean="0"/>
              <a:pPr/>
              <a:t>6</a:t>
            </a:fld>
            <a:endParaRPr lang="zh-CN" altLang="en-US"/>
          </a:p>
        </p:txBody>
      </p:sp>
    </p:spTree>
    <p:extLst>
      <p:ext uri="{BB962C8B-B14F-4D97-AF65-F5344CB8AC3E}">
        <p14:creationId xmlns:p14="http://schemas.microsoft.com/office/powerpoint/2010/main" val="679198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4DF715-C661-4A4B-BB5A-CE67FF753190}" type="slidenum">
              <a:rPr lang="zh-CN" altLang="en-US" smtClean="0"/>
              <a:pPr/>
              <a:t>7</a:t>
            </a:fld>
            <a:endParaRPr lang="zh-CN" altLang="en-US"/>
          </a:p>
        </p:txBody>
      </p:sp>
    </p:spTree>
    <p:extLst>
      <p:ext uri="{BB962C8B-B14F-4D97-AF65-F5344CB8AC3E}">
        <p14:creationId xmlns:p14="http://schemas.microsoft.com/office/powerpoint/2010/main" val="568233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indent="0" algn="just">
              <a:lnSpc>
                <a:spcPct val="125000"/>
              </a:lnSpc>
              <a:spcBef>
                <a:spcPts val="836"/>
              </a:spcBef>
              <a:buClr>
                <a:srgbClr val="1A68B2"/>
              </a:buClr>
              <a:buFont typeface="Wingdings" panose="05000000000000000000" pitchFamily="2" charset="2"/>
              <a:buNone/>
            </a:pPr>
            <a:r>
              <a:rPr lang="en-US" altLang="zh-CN" sz="1200" dirty="0">
                <a:solidFill>
                  <a:srgbClr val="000000"/>
                </a:solidFill>
                <a:latin typeface="Times New Roman" panose="02020503050405090304" pitchFamily="18" charset="0"/>
                <a:cs typeface="Times New Roman" panose="02020503050405090304" pitchFamily="18" charset="0"/>
                <a:sym typeface="+mn-ea"/>
              </a:rPr>
              <a:t>After interaction between the …</a:t>
            </a:r>
            <a:r>
              <a:rPr lang="zh-CN" altLang="en-US" sz="1200" dirty="0">
                <a:solidFill>
                  <a:srgbClr val="000000"/>
                </a:solidFill>
                <a:latin typeface="Times New Roman" panose="02020503050405090304" pitchFamily="18" charset="0"/>
                <a:cs typeface="Times New Roman" panose="02020503050405090304" pitchFamily="18" charset="0"/>
                <a:sym typeface="+mn-ea"/>
              </a:rPr>
              <a:t> </a:t>
            </a:r>
            <a:r>
              <a:rPr lang="en-US" altLang="zh-CN" sz="1200" dirty="0">
                <a:solidFill>
                  <a:srgbClr val="000000"/>
                </a:solidFill>
                <a:latin typeface="Times New Roman" panose="02020503050405090304" pitchFamily="18" charset="0"/>
                <a:cs typeface="Times New Roman" panose="02020503050405090304" pitchFamily="18" charset="0"/>
                <a:sym typeface="+mn-ea"/>
              </a:rPr>
              <a:t>and …, the classifier layer outputs the probability distribution with multi-task learning.</a:t>
            </a:r>
          </a:p>
        </p:txBody>
      </p:sp>
      <p:sp>
        <p:nvSpPr>
          <p:cNvPr id="4" name="幻灯片编号占位符 3"/>
          <p:cNvSpPr>
            <a:spLocks noGrp="1"/>
          </p:cNvSpPr>
          <p:nvPr>
            <p:ph type="sldNum" sz="quarter" idx="10"/>
          </p:nvPr>
        </p:nvSpPr>
        <p:spPr/>
        <p:txBody>
          <a:bodyPr/>
          <a:lstStyle/>
          <a:p>
            <a:fld id="{5AF57741-1FBC-46E9-B013-86EC6A7C2E15}" type="slidenum">
              <a:rPr lang="zh-CN" altLang="en-US" smtClean="0"/>
              <a:pPr/>
              <a:t>8</a:t>
            </a:fld>
            <a:endParaRPr lang="zh-CN" altLang="en-US"/>
          </a:p>
        </p:txBody>
      </p:sp>
    </p:spTree>
    <p:extLst>
      <p:ext uri="{BB962C8B-B14F-4D97-AF65-F5344CB8AC3E}">
        <p14:creationId xmlns:p14="http://schemas.microsoft.com/office/powerpoint/2010/main" val="3381566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5AF57741-1FBC-46E9-B013-86EC6A7C2E15}" type="slidenum">
              <a:rPr lang="zh-CN" altLang="en-US" smtClean="0"/>
              <a:pPr/>
              <a:t>9</a:t>
            </a:fld>
            <a:endParaRPr lang="zh-CN" altLang="en-US"/>
          </a:p>
        </p:txBody>
      </p:sp>
    </p:spTree>
    <p:extLst>
      <p:ext uri="{BB962C8B-B14F-4D97-AF65-F5344CB8AC3E}">
        <p14:creationId xmlns:p14="http://schemas.microsoft.com/office/powerpoint/2010/main" val="2130831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6038" y="1598314"/>
            <a:ext cx="7775099" cy="1102859"/>
          </a:xfrm>
        </p:spPr>
        <p:txBody>
          <a:bodyPr/>
          <a:lstStyle/>
          <a:p>
            <a:r>
              <a:rPr lang="zh-CN" altLang="en-US"/>
              <a:t>单击此处编辑母版标题样式</a:t>
            </a:r>
          </a:p>
        </p:txBody>
      </p:sp>
      <p:sp>
        <p:nvSpPr>
          <p:cNvPr id="3" name="副标题 2"/>
          <p:cNvSpPr>
            <a:spLocks noGrp="1"/>
          </p:cNvSpPr>
          <p:nvPr>
            <p:ph type="subTitle" idx="1"/>
          </p:nvPr>
        </p:nvSpPr>
        <p:spPr>
          <a:xfrm>
            <a:off x="1372076" y="2915550"/>
            <a:ext cx="6403023"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1F886BA-5FC7-4C45-9AF2-D10BC1540A8E}" type="datetimeFigureOut">
              <a:rPr lang="zh-CN" altLang="en-US" smtClean="0"/>
              <a:pPr/>
              <a:t>2022/4/16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6D0CF6-0F7D-4653-8535-B9F68734AF5D}"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910" y="3601562"/>
            <a:ext cx="5488305" cy="425185"/>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910" y="459724"/>
            <a:ext cx="5488305"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910" y="4026747"/>
            <a:ext cx="5488305"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1F886BA-5FC7-4C45-9AF2-D10BC1540A8E}" type="datetimeFigureOut">
              <a:rPr lang="zh-CN" altLang="en-US" smtClean="0"/>
              <a:pPr/>
              <a:t>2022/4/16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D6D0CF6-0F7D-4653-8535-B9F68734AF5D}"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1F886BA-5FC7-4C45-9AF2-D10BC1540A8E}" type="datetimeFigureOut">
              <a:rPr lang="zh-CN" altLang="en-US" smtClean="0"/>
              <a:pPr/>
              <a:t>2022/4/16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6D0CF6-0F7D-4653-8535-B9F68734AF5D}"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1702" y="154830"/>
            <a:ext cx="2058114" cy="329309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359" y="154830"/>
            <a:ext cx="6021890" cy="329309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1F886BA-5FC7-4C45-9AF2-D10BC1540A8E}" type="datetimeFigureOut">
              <a:rPr lang="zh-CN" altLang="en-US" smtClean="0"/>
              <a:pPr/>
              <a:t>2022/4/16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6D0CF6-0F7D-4653-8535-B9F68734AF5D}" type="slidenum">
              <a:rPr lang="zh-CN" altLang="en-US" smtClean="0"/>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1110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normAutofit/>
          </a:bodyPr>
          <a:lstStyle>
            <a:lvl1pPr marL="342900" indent="-342900">
              <a:buFont typeface="Wingdings" charset="2"/>
              <a:buChar char="n"/>
              <a:defRPr sz="2800"/>
            </a:lvl1pPr>
            <a:lvl2pPr marL="742950" indent="-285750">
              <a:buFont typeface="Wingdings" charset="2"/>
              <a:buChar char="p"/>
              <a:defRPr sz="2400"/>
            </a:lvl2pPr>
            <a:lvl3pPr marL="1143000" indent="-228600">
              <a:buFont typeface="Arial" charset="0"/>
              <a:buChar char="•"/>
              <a:defRPr sz="20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C1F886BA-5FC7-4C45-9AF2-D10BC1540A8E}" type="datetimeFigureOut">
              <a:rPr lang="zh-CN" altLang="en-US" smtClean="0"/>
              <a:pPr/>
              <a:t>2022/4/16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6D0CF6-0F7D-4653-8535-B9F68734AF5D}" type="slidenum">
              <a:rPr lang="zh-CN" altLang="en-US" smtClean="0"/>
              <a:pPr/>
              <a:t>‹#›</a:t>
            </a:fld>
            <a:endParaRPr lang="zh-CN" altLang="en-US"/>
          </a:p>
        </p:txBody>
      </p:sp>
      <p:sp>
        <p:nvSpPr>
          <p:cNvPr id="7" name="矩形 6"/>
          <p:cNvSpPr/>
          <p:nvPr userDrawn="1"/>
        </p:nvSpPr>
        <p:spPr>
          <a:xfrm>
            <a:off x="254" y="160276"/>
            <a:ext cx="144099"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795"/>
            <a:endParaRPr lang="zh-CN" altLang="en-US" sz="1400" dirty="0">
              <a:solidFill>
                <a:srgbClr val="E7E6E6">
                  <a:lumMod val="50000"/>
                </a:srgbClr>
              </a:solidFill>
              <a:cs typeface="+mn-ea"/>
              <a:sym typeface="+mn-lt"/>
            </a:endParaRPr>
          </a:p>
        </p:txBody>
      </p:sp>
    </p:spTree>
    <p:extLst>
      <p:ext uri="{BB962C8B-B14F-4D97-AF65-F5344CB8AC3E}">
        <p14:creationId xmlns:p14="http://schemas.microsoft.com/office/powerpoint/2010/main" val="548879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564" y="3306196"/>
            <a:ext cx="7775099" cy="1021872"/>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564" y="2180708"/>
            <a:ext cx="7775099"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1F886BA-5FC7-4C45-9AF2-D10BC1540A8E}" type="datetimeFigureOut">
              <a:rPr lang="zh-CN" altLang="en-US" smtClean="0"/>
              <a:pPr/>
              <a:t>2022/4/16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6D0CF6-0F7D-4653-8535-B9F68734AF5D}"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359" y="900391"/>
            <a:ext cx="4040002"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9814" y="900391"/>
            <a:ext cx="4040002"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1F886BA-5FC7-4C45-9AF2-D10BC1540A8E}" type="datetimeFigureOut">
              <a:rPr lang="zh-CN" altLang="en-US" smtClean="0"/>
              <a:pPr/>
              <a:t>2022/4/16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D6D0CF6-0F7D-4653-8535-B9F68734AF5D}"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359" y="206043"/>
            <a:ext cx="8232458" cy="857515"/>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359" y="1151690"/>
            <a:ext cx="4041591"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359" y="1631661"/>
            <a:ext cx="4041591"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6640" y="1151690"/>
            <a:ext cx="404317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6640" y="1631661"/>
            <a:ext cx="404317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1F886BA-5FC7-4C45-9AF2-D10BC1540A8E}" type="datetimeFigureOut">
              <a:rPr lang="zh-CN" altLang="en-US" smtClean="0"/>
              <a:pPr/>
              <a:t>2022/4/16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D6D0CF6-0F7D-4653-8535-B9F68734AF5D}"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1F886BA-5FC7-4C45-9AF2-D10BC1540A8E}" type="datetimeFigureOut">
              <a:rPr lang="zh-CN" altLang="en-US" smtClean="0"/>
              <a:pPr/>
              <a:t>2022/4/16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D6D0CF6-0F7D-4653-8535-B9F68734AF5D}"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168026" y="4768735"/>
            <a:ext cx="2134341" cy="273928"/>
          </a:xfrm>
        </p:spPr>
        <p:txBody>
          <a:bodyPr/>
          <a:lstStyle/>
          <a:p>
            <a:r>
              <a:rPr lang="en-US" altLang="zh-CN" dirty="0"/>
              <a:t>subtitle</a:t>
            </a:r>
            <a:endParaRPr lang="zh-CN" altLang="en-US" dirty="0"/>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D6D0CF6-0F7D-4653-8535-B9F68734AF5D}" type="slidenum">
              <a:rPr lang="zh-CN" altLang="en-US" smtClean="0"/>
              <a:pPr/>
              <a:t>‹#›</a:t>
            </a:fld>
            <a:endParaRPr lang="zh-CN" altLang="en-US"/>
          </a:p>
        </p:txBody>
      </p:sp>
      <p:sp>
        <p:nvSpPr>
          <p:cNvPr id="5" name="矩形 4"/>
          <p:cNvSpPr/>
          <p:nvPr userDrawn="1"/>
        </p:nvSpPr>
        <p:spPr>
          <a:xfrm>
            <a:off x="254" y="160276"/>
            <a:ext cx="144099"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795"/>
            <a:endParaRPr lang="zh-CN" altLang="en-US" sz="1400" dirty="0">
              <a:solidFill>
                <a:srgbClr val="E7E6E6">
                  <a:lumMod val="50000"/>
                </a:srgbClr>
              </a:solidFill>
              <a:cs typeface="+mn-ea"/>
              <a:sym typeface="+mn-lt"/>
            </a:endParaRPr>
          </a:p>
        </p:txBody>
      </p:sp>
      <p:sp>
        <p:nvSpPr>
          <p:cNvPr id="6" name="内容占位符 2"/>
          <p:cNvSpPr>
            <a:spLocks noGrp="1"/>
          </p:cNvSpPr>
          <p:nvPr>
            <p:ph idx="1"/>
          </p:nvPr>
        </p:nvSpPr>
        <p:spPr>
          <a:xfrm>
            <a:off x="269616" y="894665"/>
            <a:ext cx="8607944" cy="3679681"/>
          </a:xfrm>
        </p:spPr>
        <p:txBody>
          <a:bodyPr>
            <a:normAutofit/>
          </a:bodyPr>
          <a:lstStyle>
            <a:lvl1pPr marL="342900" indent="-342900">
              <a:lnSpc>
                <a:spcPct val="125000"/>
              </a:lnSpc>
              <a:buClr>
                <a:srgbClr val="585251"/>
              </a:buClr>
              <a:buSzPct val="90000"/>
              <a:buFont typeface="Wingdings" charset="2"/>
              <a:buChar char="n"/>
              <a:defRPr sz="2000">
                <a:latin typeface="Microsoft YaHei" charset="0"/>
                <a:ea typeface="Microsoft YaHei" charset="0"/>
                <a:cs typeface="Microsoft YaHei" charset="0"/>
              </a:defRPr>
            </a:lvl1pPr>
            <a:lvl2pPr marL="742950" indent="-285750">
              <a:lnSpc>
                <a:spcPct val="125000"/>
              </a:lnSpc>
              <a:buClr>
                <a:srgbClr val="585251"/>
              </a:buClr>
              <a:buSzPct val="90000"/>
              <a:buFont typeface="Wingdings" charset="2"/>
              <a:buChar char="p"/>
              <a:defRPr sz="1800">
                <a:latin typeface="Microsoft YaHei" charset="0"/>
                <a:ea typeface="Microsoft YaHei" charset="0"/>
                <a:cs typeface="Microsoft YaHei" charset="0"/>
              </a:defRPr>
            </a:lvl2pPr>
            <a:lvl3pPr marL="1143000" indent="-228600">
              <a:lnSpc>
                <a:spcPct val="125000"/>
              </a:lnSpc>
              <a:buClr>
                <a:srgbClr val="585251"/>
              </a:buClr>
              <a:buSzPct val="80000"/>
              <a:buFont typeface="Wingdings" charset="2"/>
              <a:buChar char="l"/>
              <a:defRPr sz="1600">
                <a:latin typeface="Microsoft YaHei" charset="0"/>
                <a:ea typeface="Microsoft YaHei" charset="0"/>
                <a:cs typeface="Microsoft YaHei" charset="0"/>
              </a:defRPr>
            </a:lvl3pPr>
            <a:lvl4pPr>
              <a:lnSpc>
                <a:spcPct val="125000"/>
              </a:lnSpc>
              <a:buClr>
                <a:srgbClr val="585251"/>
              </a:buClr>
              <a:defRPr sz="1400">
                <a:latin typeface="Microsoft YaHei" charset="0"/>
                <a:ea typeface="Microsoft YaHei" charset="0"/>
                <a:cs typeface="Microsoft YaHei" charset="0"/>
              </a:defRPr>
            </a:lvl4pPr>
            <a:lvl5pPr>
              <a:lnSpc>
                <a:spcPct val="125000"/>
              </a:lnSpc>
              <a:buClr>
                <a:srgbClr val="585251"/>
              </a:buClr>
              <a:defRPr sz="1400">
                <a:latin typeface="Microsoft YaHei" charset="0"/>
                <a:ea typeface="Microsoft YaHei" charset="0"/>
                <a:cs typeface="Microsoft YaHei"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标题 1"/>
          <p:cNvSpPr>
            <a:spLocks noGrp="1"/>
          </p:cNvSpPr>
          <p:nvPr>
            <p:ph type="title"/>
          </p:nvPr>
        </p:nvSpPr>
        <p:spPr>
          <a:xfrm>
            <a:off x="168026" y="160277"/>
            <a:ext cx="8232458" cy="540000"/>
          </a:xfrm>
        </p:spPr>
        <p:txBody>
          <a:bodyPr>
            <a:noAutofit/>
          </a:bodyPr>
          <a:lstStyle>
            <a:lvl1pPr algn="l">
              <a:defRPr sz="2800" b="1">
                <a:latin typeface="Microsoft YaHei" charset="0"/>
                <a:ea typeface="Microsoft YaHei" charset="0"/>
                <a:cs typeface="Microsoft YaHei" charset="0"/>
              </a:defRPr>
            </a:lvl1pPr>
          </a:lstStyle>
          <a:p>
            <a:r>
              <a:rPr lang="zh-CN" altLang="en-US" dirty="0"/>
              <a:t>单击此处编辑母版标题样式</a:t>
            </a:r>
          </a:p>
        </p:txBody>
      </p:sp>
      <p:sp>
        <p:nvSpPr>
          <p:cNvPr id="10" name="内容占位符 9"/>
          <p:cNvSpPr>
            <a:spLocks noGrp="1"/>
          </p:cNvSpPr>
          <p:nvPr>
            <p:ph sz="quarter" idx="13" hasCustomPrompt="1"/>
          </p:nvPr>
        </p:nvSpPr>
        <p:spPr>
          <a:xfrm>
            <a:off x="0" y="4840796"/>
            <a:ext cx="1007954" cy="273050"/>
          </a:xfrm>
        </p:spPr>
        <p:txBody>
          <a:bodyPr>
            <a:normAutofit/>
          </a:bodyPr>
          <a:lstStyle>
            <a:lvl1pPr marL="0" indent="0" algn="l">
              <a:lnSpc>
                <a:spcPct val="125000"/>
              </a:lnSpc>
              <a:buNone/>
              <a:defRPr sz="900" i="1">
                <a:latin typeface="Microsoft YaHei" charset="0"/>
                <a:ea typeface="Microsoft YaHei" charset="0"/>
                <a:cs typeface="Microsoft YaHei" charset="0"/>
              </a:defRPr>
            </a:lvl1pPr>
            <a:lvl2pPr marL="457200" indent="0" algn="l">
              <a:buNone/>
              <a:defRPr sz="1200"/>
            </a:lvl2pPr>
            <a:lvl3pPr marL="914400" indent="0" algn="l">
              <a:buNone/>
              <a:defRPr sz="1200"/>
            </a:lvl3pPr>
            <a:lvl4pPr marL="1371600" indent="0" algn="l">
              <a:buNone/>
              <a:defRPr sz="1200"/>
            </a:lvl4pPr>
            <a:lvl5pPr marL="1828800" indent="0" algn="l">
              <a:buNone/>
              <a:defRPr sz="1200"/>
            </a:lvl5pPr>
          </a:lstStyle>
          <a:p>
            <a:pPr lvl="0"/>
            <a:r>
              <a:rPr kumimoji="1" lang="en-US" altLang="zh-CN" dirty="0"/>
              <a:t>subtitle</a:t>
            </a:r>
            <a:endParaRPr kumimoji="1"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168026" y="4768735"/>
            <a:ext cx="2134341" cy="273928"/>
          </a:xfrm>
        </p:spPr>
        <p:txBody>
          <a:bodyPr/>
          <a:lstStyle/>
          <a:p>
            <a:r>
              <a:rPr lang="en-US" altLang="zh-CN" dirty="0"/>
              <a:t>subtitle</a:t>
            </a:r>
            <a:endParaRPr lang="zh-CN" altLang="en-US" dirty="0"/>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D6D0CF6-0F7D-4653-8535-B9F68734AF5D}" type="slidenum">
              <a:rPr lang="zh-CN" altLang="en-US" smtClean="0"/>
              <a:pPr/>
              <a:t>‹#›</a:t>
            </a:fld>
            <a:endParaRPr lang="zh-CN" altLang="en-US"/>
          </a:p>
        </p:txBody>
      </p:sp>
      <p:sp>
        <p:nvSpPr>
          <p:cNvPr id="5" name="矩形 4"/>
          <p:cNvSpPr/>
          <p:nvPr userDrawn="1"/>
        </p:nvSpPr>
        <p:spPr>
          <a:xfrm>
            <a:off x="252" y="160276"/>
            <a:ext cx="1948276"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795"/>
            <a:endParaRPr lang="zh-CN" altLang="en-US" sz="1400" b="1" dirty="0">
              <a:solidFill>
                <a:schemeClr val="bg1"/>
              </a:solidFill>
              <a:latin typeface="Microsoft YaHei" charset="0"/>
              <a:ea typeface="Microsoft YaHei" charset="0"/>
              <a:cs typeface="Microsoft YaHei" charset="0"/>
              <a:sym typeface="+mn-lt"/>
            </a:endParaRPr>
          </a:p>
        </p:txBody>
      </p:sp>
      <p:sp>
        <p:nvSpPr>
          <p:cNvPr id="6" name="内容占位符 2"/>
          <p:cNvSpPr>
            <a:spLocks noGrp="1"/>
          </p:cNvSpPr>
          <p:nvPr>
            <p:ph idx="1"/>
          </p:nvPr>
        </p:nvSpPr>
        <p:spPr>
          <a:xfrm>
            <a:off x="269616" y="894665"/>
            <a:ext cx="8607944" cy="3679681"/>
          </a:xfrm>
        </p:spPr>
        <p:txBody>
          <a:bodyPr>
            <a:normAutofit/>
          </a:bodyPr>
          <a:lstStyle>
            <a:lvl1pPr marL="342900" indent="-342900">
              <a:lnSpc>
                <a:spcPct val="125000"/>
              </a:lnSpc>
              <a:buClr>
                <a:srgbClr val="585251"/>
              </a:buClr>
              <a:buSzPct val="90000"/>
              <a:buFont typeface="Wingdings" charset="2"/>
              <a:buChar char="n"/>
              <a:defRPr sz="2000">
                <a:latin typeface="Microsoft YaHei" charset="0"/>
                <a:ea typeface="Microsoft YaHei" charset="0"/>
                <a:cs typeface="Microsoft YaHei" charset="0"/>
              </a:defRPr>
            </a:lvl1pPr>
            <a:lvl2pPr marL="742950" indent="-285750">
              <a:lnSpc>
                <a:spcPct val="125000"/>
              </a:lnSpc>
              <a:buClr>
                <a:srgbClr val="585251"/>
              </a:buClr>
              <a:buSzPct val="90000"/>
              <a:buFont typeface="Wingdings" charset="2"/>
              <a:buChar char="p"/>
              <a:defRPr sz="1800">
                <a:latin typeface="Microsoft YaHei" charset="0"/>
                <a:ea typeface="Microsoft YaHei" charset="0"/>
                <a:cs typeface="Microsoft YaHei" charset="0"/>
              </a:defRPr>
            </a:lvl2pPr>
            <a:lvl3pPr marL="1143000" indent="-228600">
              <a:lnSpc>
                <a:spcPct val="125000"/>
              </a:lnSpc>
              <a:buClr>
                <a:srgbClr val="585251"/>
              </a:buClr>
              <a:buSzPct val="80000"/>
              <a:buFont typeface="Wingdings" charset="2"/>
              <a:buChar char="l"/>
              <a:defRPr sz="1600">
                <a:latin typeface="Microsoft YaHei" charset="0"/>
                <a:ea typeface="Microsoft YaHei" charset="0"/>
                <a:cs typeface="Microsoft YaHei" charset="0"/>
              </a:defRPr>
            </a:lvl3pPr>
            <a:lvl4pPr>
              <a:lnSpc>
                <a:spcPct val="125000"/>
              </a:lnSpc>
              <a:buClr>
                <a:srgbClr val="585251"/>
              </a:buClr>
              <a:defRPr sz="1400">
                <a:latin typeface="Microsoft YaHei" charset="0"/>
                <a:ea typeface="Microsoft YaHei" charset="0"/>
                <a:cs typeface="Microsoft YaHei" charset="0"/>
              </a:defRPr>
            </a:lvl4pPr>
            <a:lvl5pPr>
              <a:lnSpc>
                <a:spcPct val="125000"/>
              </a:lnSpc>
              <a:buClr>
                <a:srgbClr val="585251"/>
              </a:buClr>
              <a:defRPr sz="1400">
                <a:latin typeface="Microsoft YaHei" charset="0"/>
                <a:ea typeface="Microsoft YaHei" charset="0"/>
                <a:cs typeface="Microsoft YaHei"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标题 1"/>
          <p:cNvSpPr>
            <a:spLocks noGrp="1"/>
          </p:cNvSpPr>
          <p:nvPr>
            <p:ph type="title"/>
          </p:nvPr>
        </p:nvSpPr>
        <p:spPr>
          <a:xfrm>
            <a:off x="1986806" y="160277"/>
            <a:ext cx="6413678" cy="540000"/>
          </a:xfrm>
        </p:spPr>
        <p:txBody>
          <a:bodyPr>
            <a:noAutofit/>
          </a:bodyPr>
          <a:lstStyle>
            <a:lvl1pPr algn="l">
              <a:defRPr sz="2800" b="1">
                <a:latin typeface="Microsoft YaHei" charset="0"/>
                <a:ea typeface="Microsoft YaHei" charset="0"/>
                <a:cs typeface="Microsoft YaHei" charset="0"/>
              </a:defRPr>
            </a:lvl1pPr>
          </a:lstStyle>
          <a:p>
            <a:r>
              <a:rPr lang="zh-CN" altLang="en-US" dirty="0"/>
              <a:t>单击此处编辑母版标题样式</a:t>
            </a:r>
          </a:p>
        </p:txBody>
      </p:sp>
      <p:sp>
        <p:nvSpPr>
          <p:cNvPr id="10" name="内容占位符 9"/>
          <p:cNvSpPr>
            <a:spLocks noGrp="1"/>
          </p:cNvSpPr>
          <p:nvPr>
            <p:ph sz="quarter" idx="13" hasCustomPrompt="1"/>
          </p:nvPr>
        </p:nvSpPr>
        <p:spPr>
          <a:xfrm>
            <a:off x="0" y="4840796"/>
            <a:ext cx="1007954" cy="273050"/>
          </a:xfrm>
        </p:spPr>
        <p:txBody>
          <a:bodyPr>
            <a:normAutofit/>
          </a:bodyPr>
          <a:lstStyle>
            <a:lvl1pPr marL="0" indent="0" algn="l">
              <a:lnSpc>
                <a:spcPct val="125000"/>
              </a:lnSpc>
              <a:buNone/>
              <a:defRPr sz="900" i="1">
                <a:latin typeface="Microsoft YaHei" charset="0"/>
                <a:ea typeface="Microsoft YaHei" charset="0"/>
                <a:cs typeface="Microsoft YaHei" charset="0"/>
              </a:defRPr>
            </a:lvl1pPr>
            <a:lvl2pPr marL="457200" indent="0" algn="l">
              <a:buNone/>
              <a:defRPr sz="1200"/>
            </a:lvl2pPr>
            <a:lvl3pPr marL="914400" indent="0" algn="l">
              <a:buNone/>
              <a:defRPr sz="1200"/>
            </a:lvl3pPr>
            <a:lvl4pPr marL="1371600" indent="0" algn="l">
              <a:buNone/>
              <a:defRPr sz="1200"/>
            </a:lvl4pPr>
            <a:lvl5pPr marL="1828800" indent="0" algn="l">
              <a:buNone/>
              <a:defRPr sz="1200"/>
            </a:lvl5pPr>
          </a:lstStyle>
          <a:p>
            <a:pPr lvl="0"/>
            <a:r>
              <a:rPr kumimoji="1" lang="en-US" altLang="zh-CN" dirty="0"/>
              <a:t>subtitle</a:t>
            </a:r>
            <a:endParaRPr kumimoji="1" lang="zh-CN" altLang="en-US" dirty="0"/>
          </a:p>
        </p:txBody>
      </p:sp>
      <p:sp>
        <p:nvSpPr>
          <p:cNvPr id="12" name="文本占位符 11"/>
          <p:cNvSpPr>
            <a:spLocks noGrp="1"/>
          </p:cNvSpPr>
          <p:nvPr>
            <p:ph type="body" sz="quarter" idx="14" hasCustomPrompt="1"/>
          </p:nvPr>
        </p:nvSpPr>
        <p:spPr>
          <a:xfrm>
            <a:off x="0" y="160338"/>
            <a:ext cx="1948528" cy="539750"/>
          </a:xfrm>
          <a:noFill/>
          <a:ln>
            <a:noFill/>
          </a:ln>
        </p:spPr>
        <p:txBody>
          <a:bodyPr anchor="ctr">
            <a:noAutofit/>
          </a:bodyPr>
          <a:lstStyle>
            <a:lvl1pPr marL="0" indent="0">
              <a:buNone/>
              <a:defRPr sz="2800" b="1">
                <a:solidFill>
                  <a:schemeClr val="bg1"/>
                </a:solidFill>
              </a:defRPr>
            </a:lvl1pPr>
          </a:lstStyle>
          <a:p>
            <a:pPr lvl="0"/>
            <a:r>
              <a:rPr kumimoji="1" lang="zh-CN" altLang="en-US" dirty="0"/>
              <a:t> </a:t>
            </a:r>
            <a:r>
              <a:rPr kumimoji="1" lang="en-US" altLang="zh-CN" dirty="0"/>
              <a:t>/</a:t>
            </a:r>
            <a:r>
              <a:rPr kumimoji="1" lang="zh-CN" altLang="en-US" dirty="0"/>
              <a:t> </a:t>
            </a:r>
            <a:r>
              <a:rPr kumimoji="1" lang="en-US" altLang="zh-CN" dirty="0"/>
              <a:t>Summary</a:t>
            </a:r>
            <a:endParaRPr kumimoji="1" lang="zh-CN" altLang="en-US" dirty="0"/>
          </a:p>
        </p:txBody>
      </p:sp>
    </p:spTree>
    <p:extLst>
      <p:ext uri="{BB962C8B-B14F-4D97-AF65-F5344CB8AC3E}">
        <p14:creationId xmlns:p14="http://schemas.microsoft.com/office/powerpoint/2010/main" val="120054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360" y="204852"/>
            <a:ext cx="3009358" cy="87180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6291" y="204851"/>
            <a:ext cx="5113525"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360" y="1076659"/>
            <a:ext cx="3009358"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1F886BA-5FC7-4C45-9AF2-D10BC1540A8E}" type="datetimeFigureOut">
              <a:rPr lang="zh-CN" altLang="en-US" smtClean="0"/>
              <a:pPr/>
              <a:t>2022/4/16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D6D0CF6-0F7D-4653-8535-B9F68734AF5D}"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359" y="206043"/>
            <a:ext cx="8232458" cy="857515"/>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57359" y="1200521"/>
            <a:ext cx="8232458" cy="3395520"/>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57359" y="4768735"/>
            <a:ext cx="2134341"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C1F886BA-5FC7-4C45-9AF2-D10BC1540A8E}" type="datetimeFigureOut">
              <a:rPr lang="zh-CN" altLang="en-US" smtClean="0"/>
              <a:pPr/>
              <a:t>2022/4/16</a:t>
            </a:fld>
            <a:endParaRPr lang="zh-CN" altLang="en-US"/>
          </a:p>
        </p:txBody>
      </p:sp>
      <p:sp>
        <p:nvSpPr>
          <p:cNvPr id="5" name="页脚占位符 4"/>
          <p:cNvSpPr>
            <a:spLocks noGrp="1"/>
          </p:cNvSpPr>
          <p:nvPr>
            <p:ph type="ftr" sz="quarter" idx="3"/>
          </p:nvPr>
        </p:nvSpPr>
        <p:spPr>
          <a:xfrm>
            <a:off x="3125285" y="4768735"/>
            <a:ext cx="2896605"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5475" y="4768735"/>
            <a:ext cx="2134341" cy="273928"/>
          </a:xfrm>
          <a:prstGeom prst="rect">
            <a:avLst/>
          </a:prstGeom>
        </p:spPr>
        <p:txBody>
          <a:bodyPr vert="horz" lIns="91440" tIns="45720" rIns="91440" bIns="45720" rtlCol="0" anchor="ctr"/>
          <a:lstStyle>
            <a:lvl1pPr algn="r">
              <a:defRPr sz="1200">
                <a:solidFill>
                  <a:schemeClr val="tx1">
                    <a:tint val="75000"/>
                  </a:schemeClr>
                </a:solidFill>
              </a:defRPr>
            </a:lvl1pPr>
          </a:lstStyle>
          <a:p>
            <a:fld id="{DD6D0CF6-0F7D-4653-8535-B9F68734AF5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64" r:id="rId2"/>
    <p:sldLayoutId id="2147483651" r:id="rId3"/>
    <p:sldLayoutId id="2147483652" r:id="rId4"/>
    <p:sldLayoutId id="2147483653" r:id="rId5"/>
    <p:sldLayoutId id="2147483654" r:id="rId6"/>
    <p:sldLayoutId id="2147483655" r:id="rId7"/>
    <p:sldLayoutId id="2147483665" r:id="rId8"/>
    <p:sldLayoutId id="2147483656" r:id="rId9"/>
    <p:sldLayoutId id="2147483657" r:id="rId10"/>
    <p:sldLayoutId id="2147483658" r:id="rId11"/>
    <p:sldLayoutId id="2147483659" r:id="rId12"/>
    <p:sldLayoutId id="214748366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5.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hyperlink" Target="https://github.com/XingLuxi/KMRC-Research-Archive" TargetMode="Externa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hyperlink" Target="https://zhuanlan.zhihu.com/indexfziq" TargetMode="External"/><Relationship Id="rId5" Type="http://schemas.openxmlformats.org/officeDocument/2006/relationships/hyperlink" Target="https://blog.csdn.net/ganxiwu9686" TargetMode="Externa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_文本框 6"/>
          <p:cNvSpPr txBox="1"/>
          <p:nvPr>
            <p:custDataLst>
              <p:tags r:id="rId1"/>
            </p:custDataLst>
          </p:nvPr>
        </p:nvSpPr>
        <p:spPr>
          <a:xfrm>
            <a:off x="-58267" y="786553"/>
            <a:ext cx="9144508" cy="1624494"/>
          </a:xfrm>
          <a:prstGeom prst="rect">
            <a:avLst/>
          </a:prstGeom>
          <a:noFill/>
        </p:spPr>
        <p:txBody>
          <a:bodyPr wrap="square" rtlCol="0" anchor="ctr">
            <a:noAutofit/>
          </a:bodyPr>
          <a:lstStyle/>
          <a:p>
            <a:pPr algn="ctr">
              <a:lnSpc>
                <a:spcPct val="120000"/>
              </a:lnSpc>
            </a:pPr>
            <a:r>
              <a:rPr lang="en-US" altLang="zh-CN" sz="2000" b="1" dirty="0">
                <a:latin typeface="Avenir Next" charset="0"/>
                <a:ea typeface="Avenir Next" charset="0"/>
                <a:cs typeface="Avenir Next" charset="0"/>
              </a:rPr>
              <a:t>MODELING INTENTION, EMOTION AND EXTERNAL WORLD IN DIALOGUE SYSTEMS</a:t>
            </a:r>
          </a:p>
        </p:txBody>
      </p:sp>
      <p:sp>
        <p:nvSpPr>
          <p:cNvPr id="11" name="文本框 10"/>
          <p:cNvSpPr txBox="1"/>
          <p:nvPr/>
        </p:nvSpPr>
        <p:spPr>
          <a:xfrm>
            <a:off x="3175" y="1780456"/>
            <a:ext cx="9144000" cy="1080120"/>
          </a:xfrm>
          <a:prstGeom prst="rect">
            <a:avLst/>
          </a:prstGeom>
          <a:noFill/>
        </p:spPr>
        <p:txBody>
          <a:bodyPr wrap="none" rtlCol="0">
            <a:noAutofit/>
          </a:bodyPr>
          <a:lstStyle/>
          <a:p>
            <a:pPr algn="ctr">
              <a:lnSpc>
                <a:spcPts val="5492"/>
              </a:lnSpc>
              <a:spcBef>
                <a:spcPts val="439"/>
              </a:spcBef>
            </a:pPr>
            <a:r>
              <a:rPr lang="en-US" altLang="zh-CN" sz="1600" b="1" dirty="0">
                <a:effectLst>
                  <a:outerShdw blurRad="38100" dist="38100" dir="2700000" algn="tl">
                    <a:srgbClr val="000000">
                      <a:alpha val="43137"/>
                    </a:srgbClr>
                  </a:outerShdw>
                </a:effectLst>
                <a:latin typeface="Times New Roman" panose="02020503050405090304" pitchFamily="18" charset="0"/>
                <a:ea typeface="微软雅黑" panose="020B0503020204020204" pitchFamily="34" charset="-122"/>
                <a:cs typeface="Times New Roman" panose="02020503050405090304" pitchFamily="18" charset="0"/>
              </a:rPr>
              <a:t>Wei Peng</a:t>
            </a:r>
            <a:r>
              <a:rPr lang="en-US" altLang="zh-CN" sz="1600" b="1" baseline="30000" dirty="0">
                <a:effectLst>
                  <a:outerShdw blurRad="38100" dist="38100" dir="2700000" algn="tl">
                    <a:srgbClr val="000000">
                      <a:alpha val="43137"/>
                    </a:srgbClr>
                  </a:outerShdw>
                </a:effectLst>
                <a:latin typeface="Times New Roman" panose="02020503050405090304" pitchFamily="18" charset="0"/>
                <a:ea typeface="微软雅黑" panose="020B0503020204020204" pitchFamily="34" charset="-122"/>
                <a:cs typeface="Times New Roman" panose="02020503050405090304" pitchFamily="18" charset="0"/>
              </a:rPr>
              <a:t>1,2</a:t>
            </a:r>
            <a:r>
              <a:rPr lang="en-US" altLang="zh-CN" sz="1600" b="1" dirty="0">
                <a:effectLst>
                  <a:outerShdw blurRad="38100" dist="38100" dir="2700000" algn="tl">
                    <a:srgbClr val="000000">
                      <a:alpha val="43137"/>
                    </a:srgbClr>
                  </a:outerShdw>
                </a:effectLst>
                <a:latin typeface="Times New Roman" panose="02020503050405090304" pitchFamily="18" charset="0"/>
                <a:ea typeface="微软雅黑" panose="020B0503020204020204" pitchFamily="34" charset="-122"/>
                <a:cs typeface="Times New Roman" panose="02020503050405090304" pitchFamily="18" charset="0"/>
              </a:rPr>
              <a:t>, </a:t>
            </a:r>
            <a:r>
              <a:rPr lang="en-US" altLang="zh-CN" sz="1600" b="1" dirty="0">
                <a:effectLst>
                  <a:outerShdw blurRad="38100" dist="38100" dir="2700000" algn="tl">
                    <a:srgbClr val="000000">
                      <a:alpha val="43137"/>
                    </a:srgbClr>
                  </a:outerShdw>
                </a:effectLst>
                <a:latin typeface="Times New Roman" panose="02020503050405090304" pitchFamily="18" charset="0"/>
                <a:ea typeface="微软雅黑" panose="020B0503020204020204" pitchFamily="34" charset="-122"/>
                <a:cs typeface="Times New Roman" panose="02020503050405090304" pitchFamily="18" charset="0"/>
                <a:sym typeface="+mn-ea"/>
              </a:rPr>
              <a:t>Yue Hu</a:t>
            </a:r>
            <a:r>
              <a:rPr lang="en-US" altLang="zh-CN" sz="1600" b="1" baseline="30000" dirty="0">
                <a:effectLst>
                  <a:outerShdw blurRad="38100" dist="38100" dir="2700000" algn="tl">
                    <a:srgbClr val="000000">
                      <a:alpha val="43137"/>
                    </a:srgbClr>
                  </a:outerShdw>
                </a:effectLst>
                <a:latin typeface="Times New Roman" panose="02020503050405090304" pitchFamily="18" charset="0"/>
                <a:ea typeface="微软雅黑" panose="020B0503020204020204" pitchFamily="34" charset="-122"/>
                <a:cs typeface="Times New Roman" panose="02020503050405090304" pitchFamily="18" charset="0"/>
                <a:sym typeface="+mn-ea"/>
              </a:rPr>
              <a:t>1,2</a:t>
            </a:r>
            <a:r>
              <a:rPr lang="en-US" altLang="zh-CN" sz="1600" dirty="0"/>
              <a:t> </a:t>
            </a:r>
            <a:r>
              <a:rPr lang="en-US" altLang="zh-CN" sz="1600" b="1" dirty="0">
                <a:effectLst>
                  <a:outerShdw blurRad="38100" dist="38100" dir="2700000" algn="tl">
                    <a:srgbClr val="000000">
                      <a:alpha val="43137"/>
                    </a:srgbClr>
                  </a:outerShdw>
                </a:effectLst>
                <a:latin typeface="Times New Roman" panose="02020503050405090304" pitchFamily="18" charset="0"/>
                <a:ea typeface="微软雅黑" panose="020B0503020204020204" pitchFamily="34" charset="-122"/>
                <a:cs typeface="Times New Roman" panose="02020503050405090304" pitchFamily="18" charset="0"/>
                <a:sym typeface="+mn-ea"/>
              </a:rPr>
              <a:t>, </a:t>
            </a:r>
            <a:r>
              <a:rPr lang="en-US" altLang="zh-CN" sz="1600" b="1" dirty="0" err="1">
                <a:effectLst>
                  <a:outerShdw blurRad="38100" dist="38100" dir="2700000" algn="tl">
                    <a:srgbClr val="000000">
                      <a:alpha val="43137"/>
                    </a:srgbClr>
                  </a:outerShdw>
                </a:effectLst>
                <a:latin typeface="Times New Roman" panose="02020503050405090304" pitchFamily="18" charset="0"/>
                <a:ea typeface="微软雅黑" panose="020B0503020204020204" pitchFamily="34" charset="-122"/>
                <a:cs typeface="Times New Roman" panose="02020503050405090304" pitchFamily="18" charset="0"/>
                <a:sym typeface="+mn-ea"/>
              </a:rPr>
              <a:t>Luxi</a:t>
            </a:r>
            <a:r>
              <a:rPr lang="en-US" altLang="zh-CN" sz="1600" b="1" dirty="0">
                <a:effectLst>
                  <a:outerShdw blurRad="38100" dist="38100" dir="2700000" algn="tl">
                    <a:srgbClr val="000000">
                      <a:alpha val="43137"/>
                    </a:srgbClr>
                  </a:outerShdw>
                </a:effectLst>
                <a:latin typeface="Times New Roman" panose="02020503050405090304" pitchFamily="18" charset="0"/>
                <a:ea typeface="微软雅黑" panose="020B0503020204020204" pitchFamily="34" charset="-122"/>
                <a:cs typeface="Times New Roman" panose="02020503050405090304" pitchFamily="18" charset="0"/>
                <a:sym typeface="+mn-ea"/>
              </a:rPr>
              <a:t> Xing</a:t>
            </a:r>
            <a:r>
              <a:rPr lang="en-US" altLang="zh-CN" sz="1600" b="1" baseline="30000" dirty="0">
                <a:effectLst>
                  <a:outerShdw blurRad="38100" dist="38100" dir="2700000" algn="tl">
                    <a:srgbClr val="000000">
                      <a:alpha val="43137"/>
                    </a:srgbClr>
                  </a:outerShdw>
                </a:effectLst>
                <a:latin typeface="Times New Roman" panose="02020503050405090304" pitchFamily="18" charset="0"/>
                <a:ea typeface="微软雅黑" panose="020B0503020204020204" pitchFamily="34" charset="-122"/>
                <a:cs typeface="Times New Roman" panose="02020503050405090304" pitchFamily="18" charset="0"/>
                <a:sym typeface="+mn-ea"/>
              </a:rPr>
              <a:t>1,2</a:t>
            </a:r>
            <a:r>
              <a:rPr lang="en-US" altLang="zh-CN" sz="1600" b="1" dirty="0">
                <a:effectLst>
                  <a:outerShdw blurRad="38100" dist="38100" dir="2700000" algn="tl">
                    <a:srgbClr val="000000">
                      <a:alpha val="43137"/>
                    </a:srgbClr>
                  </a:outerShdw>
                </a:effectLst>
                <a:latin typeface="Times New Roman" panose="02020503050405090304" pitchFamily="18" charset="0"/>
                <a:ea typeface="微软雅黑" panose="020B0503020204020204" pitchFamily="34" charset="-122"/>
                <a:cs typeface="Times New Roman" panose="02020503050405090304" pitchFamily="18" charset="0"/>
                <a:sym typeface="+mn-ea"/>
              </a:rPr>
              <a:t>, </a:t>
            </a:r>
            <a:r>
              <a:rPr lang="en-US" altLang="zh-CN" sz="1600" b="1" dirty="0" err="1">
                <a:effectLst>
                  <a:outerShdw blurRad="38100" dist="38100" dir="2700000" algn="tl">
                    <a:srgbClr val="000000">
                      <a:alpha val="43137"/>
                    </a:srgbClr>
                  </a:outerShdw>
                </a:effectLst>
                <a:latin typeface="Times New Roman" panose="02020503050405090304" pitchFamily="18" charset="0"/>
                <a:ea typeface="微软雅黑" panose="020B0503020204020204" pitchFamily="34" charset="-122"/>
                <a:cs typeface="Times New Roman" panose="02020503050405090304" pitchFamily="18" charset="0"/>
                <a:sym typeface="+mn-ea"/>
              </a:rPr>
              <a:t>Yuqiang</a:t>
            </a:r>
            <a:r>
              <a:rPr lang="en-US" altLang="zh-CN" sz="1600" b="1" dirty="0">
                <a:effectLst>
                  <a:outerShdw blurRad="38100" dist="38100" dir="2700000" algn="tl">
                    <a:srgbClr val="000000">
                      <a:alpha val="43137"/>
                    </a:srgbClr>
                  </a:outerShdw>
                </a:effectLst>
                <a:latin typeface="Times New Roman" panose="02020503050405090304" pitchFamily="18" charset="0"/>
                <a:ea typeface="微软雅黑" panose="020B0503020204020204" pitchFamily="34" charset="-122"/>
                <a:cs typeface="Times New Roman" panose="02020503050405090304" pitchFamily="18" charset="0"/>
                <a:sym typeface="+mn-ea"/>
              </a:rPr>
              <a:t> </a:t>
            </a:r>
            <a:r>
              <a:rPr lang="en-US" altLang="zh-CN" sz="1600" b="1" dirty="0" err="1">
                <a:effectLst>
                  <a:outerShdw blurRad="38100" dist="38100" dir="2700000" algn="tl">
                    <a:srgbClr val="000000">
                      <a:alpha val="43137"/>
                    </a:srgbClr>
                  </a:outerShdw>
                </a:effectLst>
                <a:latin typeface="Times New Roman" panose="02020503050405090304" pitchFamily="18" charset="0"/>
                <a:ea typeface="微软雅黑" panose="020B0503020204020204" pitchFamily="34" charset="-122"/>
                <a:cs typeface="Times New Roman" panose="02020503050405090304" pitchFamily="18" charset="0"/>
                <a:sym typeface="+mn-ea"/>
              </a:rPr>
              <a:t>Xie</a:t>
            </a:r>
            <a:r>
              <a:rPr lang="en-US" altLang="zh-CN" sz="1600" b="1" dirty="0">
                <a:effectLst>
                  <a:outerShdw blurRad="38100" dist="38100" dir="2700000" algn="tl">
                    <a:srgbClr val="000000">
                      <a:alpha val="43137"/>
                    </a:srgbClr>
                  </a:outerShdw>
                </a:effectLst>
                <a:latin typeface="Times New Roman" panose="02020503050405090304" pitchFamily="18" charset="0"/>
                <a:ea typeface="微软雅黑" panose="020B0503020204020204" pitchFamily="34" charset="-122"/>
                <a:cs typeface="Times New Roman" panose="02020503050405090304" pitchFamily="18" charset="0"/>
                <a:sym typeface="+mn-ea"/>
              </a:rPr>
              <a:t> </a:t>
            </a:r>
            <a:r>
              <a:rPr lang="en-US" altLang="zh-CN" sz="1600" b="1" baseline="30000" dirty="0">
                <a:effectLst>
                  <a:outerShdw blurRad="38100" dist="38100" dir="2700000" algn="tl">
                    <a:srgbClr val="000000">
                      <a:alpha val="43137"/>
                    </a:srgbClr>
                  </a:outerShdw>
                </a:effectLst>
                <a:latin typeface="Times New Roman" panose="02020503050405090304" pitchFamily="18" charset="0"/>
                <a:ea typeface="微软雅黑" panose="020B0503020204020204" pitchFamily="34" charset="-122"/>
                <a:cs typeface="Times New Roman" panose="02020503050405090304" pitchFamily="18" charset="0"/>
                <a:sym typeface="+mn-ea"/>
              </a:rPr>
              <a:t>1,2 </a:t>
            </a:r>
            <a:r>
              <a:rPr lang="en-US" altLang="zh-CN" sz="1600" b="1" dirty="0">
                <a:effectLst>
                  <a:outerShdw blurRad="38100" dist="38100" dir="2700000" algn="tl">
                    <a:srgbClr val="000000">
                      <a:alpha val="43137"/>
                    </a:srgbClr>
                  </a:outerShdw>
                </a:effectLst>
                <a:latin typeface="Times New Roman" panose="02020503050405090304" pitchFamily="18" charset="0"/>
                <a:ea typeface="微软雅黑" panose="020B0503020204020204" pitchFamily="34" charset="-122"/>
                <a:cs typeface="Times New Roman" panose="02020503050405090304" pitchFamily="18" charset="0"/>
                <a:sym typeface="+mn-ea"/>
              </a:rPr>
              <a:t>, </a:t>
            </a:r>
            <a:r>
              <a:rPr lang="en-US" altLang="zh-CN" sz="1600" b="1" dirty="0" err="1">
                <a:effectLst>
                  <a:outerShdw blurRad="38100" dist="38100" dir="2700000" algn="tl">
                    <a:srgbClr val="000000">
                      <a:alpha val="43137"/>
                    </a:srgbClr>
                  </a:outerShdw>
                </a:effectLst>
                <a:latin typeface="Times New Roman" panose="02020503050405090304" pitchFamily="18" charset="0"/>
                <a:ea typeface="微软雅黑" panose="020B0503020204020204" pitchFamily="34" charset="-122"/>
                <a:cs typeface="Times New Roman" panose="02020503050405090304" pitchFamily="18" charset="0"/>
              </a:rPr>
              <a:t>Xingsheng</a:t>
            </a:r>
            <a:r>
              <a:rPr lang="en-US" altLang="zh-CN" sz="1600" b="1" dirty="0">
                <a:effectLst>
                  <a:outerShdw blurRad="38100" dist="38100" dir="2700000" algn="tl">
                    <a:srgbClr val="000000">
                      <a:alpha val="43137"/>
                    </a:srgbClr>
                  </a:outerShdw>
                </a:effectLst>
                <a:latin typeface="Times New Roman" panose="02020503050405090304" pitchFamily="18" charset="0"/>
                <a:ea typeface="微软雅黑" panose="020B0503020204020204" pitchFamily="34" charset="-122"/>
                <a:cs typeface="Times New Roman" panose="02020503050405090304" pitchFamily="18" charset="0"/>
              </a:rPr>
              <a:t> Zhang</a:t>
            </a:r>
            <a:r>
              <a:rPr lang="en-US" altLang="zh-CN" sz="1800" b="1" baseline="30000" dirty="0">
                <a:effectLst>
                  <a:outerShdw blurRad="38100" dist="38100" dir="2700000" algn="tl">
                    <a:srgbClr val="000000">
                      <a:alpha val="43137"/>
                    </a:srgbClr>
                  </a:outerShdw>
                </a:effectLst>
                <a:latin typeface="Times New Roman" panose="02020503050405090304" pitchFamily="18" charset="0"/>
                <a:ea typeface="微软雅黑" panose="020B0503020204020204" pitchFamily="34" charset="-122"/>
                <a:cs typeface="Times New Roman" panose="02020503050405090304" pitchFamily="18" charset="0"/>
                <a:sym typeface="+mn-ea"/>
              </a:rPr>
              <a:t>1,2</a:t>
            </a:r>
            <a:r>
              <a:rPr lang="en-US" altLang="zh-CN" sz="1800" b="1" dirty="0">
                <a:effectLst>
                  <a:outerShdw blurRad="38100" dist="38100" dir="2700000" algn="tl">
                    <a:srgbClr val="000000">
                      <a:alpha val="43137"/>
                    </a:srgbClr>
                  </a:outerShdw>
                </a:effectLst>
                <a:latin typeface="Times New Roman" panose="02020503050405090304" pitchFamily="18" charset="0"/>
                <a:ea typeface="微软雅黑" panose="020B0503020204020204" pitchFamily="34" charset="-122"/>
                <a:cs typeface="Times New Roman" panose="02020503050405090304" pitchFamily="18" charset="0"/>
                <a:sym typeface="+mn-ea"/>
              </a:rPr>
              <a:t> , </a:t>
            </a:r>
            <a:r>
              <a:rPr lang="en-US" altLang="zh-CN" sz="1600" b="1" dirty="0" err="1">
                <a:effectLst>
                  <a:outerShdw blurRad="38100" dist="38100" dir="2700000" algn="tl">
                    <a:srgbClr val="000000">
                      <a:alpha val="43137"/>
                    </a:srgbClr>
                  </a:outerShdw>
                </a:effectLst>
                <a:latin typeface="Times New Roman" panose="02020503050405090304" pitchFamily="18" charset="0"/>
                <a:ea typeface="微软雅黑" panose="020B0503020204020204" pitchFamily="34" charset="-122"/>
                <a:cs typeface="Times New Roman" panose="02020503050405090304" pitchFamily="18" charset="0"/>
              </a:rPr>
              <a:t>Yajing</a:t>
            </a:r>
            <a:r>
              <a:rPr lang="en-US" altLang="zh-CN" sz="1600" b="1" dirty="0">
                <a:effectLst>
                  <a:outerShdw blurRad="38100" dist="38100" dir="2700000" algn="tl">
                    <a:srgbClr val="000000">
                      <a:alpha val="43137"/>
                    </a:srgbClr>
                  </a:outerShdw>
                </a:effectLst>
                <a:latin typeface="Times New Roman" panose="02020503050405090304" pitchFamily="18" charset="0"/>
                <a:ea typeface="微软雅黑" panose="020B0503020204020204" pitchFamily="34" charset="-122"/>
                <a:cs typeface="Times New Roman" panose="02020503050405090304" pitchFamily="18" charset="0"/>
              </a:rPr>
              <a:t> Sun</a:t>
            </a:r>
            <a:r>
              <a:rPr lang="en-US" altLang="zh-CN" sz="1600" b="1" baseline="30000" dirty="0">
                <a:effectLst>
                  <a:outerShdw blurRad="38100" dist="38100" dir="2700000" algn="tl">
                    <a:srgbClr val="000000">
                      <a:alpha val="43137"/>
                    </a:srgbClr>
                  </a:outerShdw>
                </a:effectLst>
                <a:latin typeface="Times New Roman" panose="02020503050405090304" pitchFamily="18" charset="0"/>
                <a:ea typeface="微软雅黑" panose="020B0503020204020204" pitchFamily="34" charset="-122"/>
                <a:cs typeface="Times New Roman" panose="02020503050405090304" pitchFamily="18" charset="0"/>
                <a:sym typeface="+mn-ea"/>
              </a:rPr>
              <a:t>1,2</a:t>
            </a:r>
          </a:p>
          <a:p>
            <a:pPr algn="ctr">
              <a:lnSpc>
                <a:spcPts val="5492"/>
              </a:lnSpc>
              <a:spcBef>
                <a:spcPts val="439"/>
              </a:spcBef>
            </a:pPr>
            <a:endParaRPr lang="en-US" altLang="zh-CN" sz="1600" b="1" baseline="30000" dirty="0">
              <a:effectLst>
                <a:outerShdw blurRad="38100" dist="38100" dir="2700000" algn="tl">
                  <a:srgbClr val="000000">
                    <a:alpha val="43137"/>
                  </a:srgbClr>
                </a:outerShdw>
              </a:effectLst>
              <a:latin typeface="Times New Roman" panose="02020503050405090304" pitchFamily="18" charset="0"/>
              <a:ea typeface="微软雅黑" panose="020B0503020204020204" pitchFamily="34" charset="-122"/>
              <a:cs typeface="Times New Roman" panose="02020503050405090304" pitchFamily="18" charset="0"/>
              <a:sym typeface="+mn-ea"/>
            </a:endParaRPr>
          </a:p>
          <a:p>
            <a:pPr algn="ctr">
              <a:lnSpc>
                <a:spcPts val="5492"/>
              </a:lnSpc>
              <a:spcBef>
                <a:spcPts val="439"/>
              </a:spcBef>
            </a:pPr>
            <a:r>
              <a:rPr lang="en-US" altLang="zh-CN" sz="1600" baseline="30000" dirty="0">
                <a:effectLst>
                  <a:outerShdw blurRad="38100" dist="38100" dir="2700000" algn="tl">
                    <a:srgbClr val="000000">
                      <a:alpha val="43137"/>
                    </a:srgbClr>
                  </a:outerShdw>
                </a:effectLst>
                <a:latin typeface="Times New Roman" panose="02020503050405090304" pitchFamily="18" charset="0"/>
                <a:ea typeface="微软雅黑" panose="020B0503020204020204" pitchFamily="34" charset="-122"/>
                <a:cs typeface="Times New Roman" panose="02020503050405090304" pitchFamily="18" charset="0"/>
              </a:rPr>
              <a:t>1</a:t>
            </a:r>
            <a:r>
              <a:rPr lang="en-US" altLang="zh-CN" sz="1600" dirty="0">
                <a:effectLst>
                  <a:outerShdw blurRad="38100" dist="38100" dir="2700000" algn="tl">
                    <a:srgbClr val="000000">
                      <a:alpha val="43137"/>
                    </a:srgbClr>
                  </a:outerShdw>
                </a:effectLst>
                <a:latin typeface="Times New Roman" panose="02020503050405090304" pitchFamily="18" charset="0"/>
                <a:ea typeface="微软雅黑" panose="020B0503020204020204" pitchFamily="34" charset="-122"/>
                <a:cs typeface="Times New Roman" panose="02020503050405090304" pitchFamily="18" charset="0"/>
              </a:rPr>
              <a:t> Institute of Information Engineering, Chinese Academy of Sciences, Beijing, China</a:t>
            </a:r>
          </a:p>
          <a:p>
            <a:pPr algn="ctr"/>
            <a:r>
              <a:rPr lang="en-US" altLang="zh-CN" sz="1600" baseline="30000" dirty="0">
                <a:effectLst>
                  <a:outerShdw blurRad="38100" dist="38100" dir="2700000" algn="tl">
                    <a:srgbClr val="000000">
                      <a:alpha val="43137"/>
                    </a:srgbClr>
                  </a:outerShdw>
                </a:effectLst>
                <a:latin typeface="Times New Roman" panose="02020503050405090304" pitchFamily="18" charset="0"/>
                <a:ea typeface="微软雅黑" panose="020B0503020204020204" pitchFamily="34" charset="-122"/>
                <a:cs typeface="Times New Roman" panose="02020503050405090304" pitchFamily="18" charset="0"/>
                <a:sym typeface="+mn-ea"/>
              </a:rPr>
              <a:t>2</a:t>
            </a:r>
            <a:r>
              <a:rPr lang="en-US" altLang="zh-CN" sz="1600" dirty="0">
                <a:effectLst>
                  <a:outerShdw blurRad="38100" dist="38100" dir="2700000" algn="tl">
                    <a:srgbClr val="000000">
                      <a:alpha val="43137"/>
                    </a:srgbClr>
                  </a:outerShdw>
                </a:effectLst>
                <a:latin typeface="Times New Roman" panose="02020503050405090304" pitchFamily="18" charset="0"/>
                <a:ea typeface="微软雅黑" panose="020B0503020204020204" pitchFamily="34" charset="-122"/>
                <a:cs typeface="Times New Roman" panose="02020503050405090304" pitchFamily="18" charset="0"/>
                <a:sym typeface="+mn-ea"/>
              </a:rPr>
              <a:t> School of Cyber Security, University of Chinese Academy of Sciences, Beijing, China</a:t>
            </a:r>
          </a:p>
          <a:p>
            <a:pPr algn="ctr"/>
            <a:r>
              <a:rPr lang="en-US" altLang="zh-CN" sz="1600" dirty="0">
                <a:effectLst>
                  <a:outerShdw blurRad="38100" dist="38100" dir="2700000" algn="tl">
                    <a:srgbClr val="000000">
                      <a:alpha val="43137"/>
                    </a:srgbClr>
                  </a:outerShdw>
                </a:effectLst>
                <a:latin typeface="Times New Roman" panose="02020503050405090304" pitchFamily="18" charset="0"/>
                <a:ea typeface="微软雅黑" panose="020B0503020204020204" pitchFamily="34" charset="-122"/>
                <a:cs typeface="Times New Roman" panose="02020503050405090304" pitchFamily="18" charset="0"/>
                <a:sym typeface="+mn-ea"/>
              </a:rPr>
              <a:t>{</a:t>
            </a:r>
            <a:r>
              <a:rPr lang="en-US" altLang="zh-CN" sz="1600" dirty="0" err="1">
                <a:effectLst>
                  <a:outerShdw blurRad="38100" dist="38100" dir="2700000" algn="tl">
                    <a:srgbClr val="000000">
                      <a:alpha val="43137"/>
                    </a:srgbClr>
                  </a:outerShdw>
                </a:effectLst>
                <a:latin typeface="Times New Roman" panose="02020503050405090304" pitchFamily="18" charset="0"/>
                <a:ea typeface="微软雅黑" panose="020B0503020204020204" pitchFamily="34" charset="-122"/>
                <a:cs typeface="Times New Roman" panose="02020503050405090304" pitchFamily="18" charset="0"/>
                <a:sym typeface="+mn-ea"/>
              </a:rPr>
              <a:t>pengwei</a:t>
            </a:r>
            <a:r>
              <a:rPr lang="en-US" altLang="zh-CN" sz="1600" dirty="0">
                <a:effectLst>
                  <a:outerShdw blurRad="38100" dist="38100" dir="2700000" algn="tl">
                    <a:srgbClr val="000000">
                      <a:alpha val="43137"/>
                    </a:srgbClr>
                  </a:outerShdw>
                </a:effectLst>
                <a:latin typeface="Times New Roman" panose="02020503050405090304" pitchFamily="18" charset="0"/>
                <a:ea typeface="微软雅黑" panose="020B0503020204020204" pitchFamily="34" charset="-122"/>
                <a:cs typeface="Times New Roman" panose="02020503050405090304" pitchFamily="18" charset="0"/>
                <a:sym typeface="+mn-ea"/>
              </a:rPr>
              <a:t>, </a:t>
            </a:r>
            <a:r>
              <a:rPr lang="en-US" altLang="zh-CN" sz="1600" dirty="0" err="1">
                <a:effectLst>
                  <a:outerShdw blurRad="38100" dist="38100" dir="2700000" algn="tl">
                    <a:srgbClr val="000000">
                      <a:alpha val="43137"/>
                    </a:srgbClr>
                  </a:outerShdw>
                </a:effectLst>
                <a:latin typeface="Times New Roman" panose="02020503050405090304" pitchFamily="18" charset="0"/>
                <a:ea typeface="微软雅黑" panose="020B0503020204020204" pitchFamily="34" charset="-122"/>
                <a:cs typeface="Times New Roman" panose="02020503050405090304" pitchFamily="18" charset="0"/>
                <a:sym typeface="+mn-ea"/>
              </a:rPr>
              <a:t>huyue</a:t>
            </a:r>
            <a:r>
              <a:rPr lang="en-US" altLang="zh-CN" sz="1600" dirty="0">
                <a:effectLst>
                  <a:outerShdw blurRad="38100" dist="38100" dir="2700000" algn="tl">
                    <a:srgbClr val="000000">
                      <a:alpha val="43137"/>
                    </a:srgbClr>
                  </a:outerShdw>
                </a:effectLst>
                <a:latin typeface="Times New Roman" panose="02020503050405090304" pitchFamily="18" charset="0"/>
                <a:ea typeface="微软雅黑" panose="020B0503020204020204" pitchFamily="34" charset="-122"/>
                <a:cs typeface="Times New Roman" panose="02020503050405090304" pitchFamily="18" charset="0"/>
                <a:sym typeface="+mn-ea"/>
              </a:rPr>
              <a:t>, </a:t>
            </a:r>
            <a:r>
              <a:rPr lang="en-US" altLang="zh-CN" sz="1600" dirty="0" err="1">
                <a:effectLst>
                  <a:outerShdw blurRad="38100" dist="38100" dir="2700000" algn="tl">
                    <a:srgbClr val="000000">
                      <a:alpha val="43137"/>
                    </a:srgbClr>
                  </a:outerShdw>
                </a:effectLst>
                <a:latin typeface="Times New Roman" panose="02020503050405090304" pitchFamily="18" charset="0"/>
                <a:ea typeface="微软雅黑" panose="020B0503020204020204" pitchFamily="34" charset="-122"/>
                <a:cs typeface="Times New Roman" panose="02020503050405090304" pitchFamily="18" charset="0"/>
                <a:sym typeface="+mn-ea"/>
              </a:rPr>
              <a:t>xingluxi</a:t>
            </a:r>
            <a:r>
              <a:rPr lang="en-US" altLang="zh-CN" sz="1600" dirty="0">
                <a:effectLst>
                  <a:outerShdw blurRad="38100" dist="38100" dir="2700000" algn="tl">
                    <a:srgbClr val="000000">
                      <a:alpha val="43137"/>
                    </a:srgbClr>
                  </a:outerShdw>
                </a:effectLst>
                <a:latin typeface="Times New Roman" panose="02020503050405090304" pitchFamily="18" charset="0"/>
                <a:ea typeface="微软雅黑" panose="020B0503020204020204" pitchFamily="34" charset="-122"/>
                <a:cs typeface="Times New Roman" panose="02020503050405090304" pitchFamily="18" charset="0"/>
                <a:sym typeface="+mn-ea"/>
              </a:rPr>
              <a:t>}@iie.ac.cn</a:t>
            </a:r>
          </a:p>
          <a:p>
            <a:pPr algn="ctr">
              <a:lnSpc>
                <a:spcPts val="5492"/>
              </a:lnSpc>
              <a:spcBef>
                <a:spcPts val="439"/>
              </a:spcBef>
            </a:pPr>
            <a:endParaRPr lang="en-US" altLang="zh-CN" sz="1600" b="1" baseline="30000" dirty="0">
              <a:effectLst>
                <a:outerShdw blurRad="38100" dist="38100" dir="2700000" algn="tl">
                  <a:srgbClr val="000000">
                    <a:alpha val="43137"/>
                  </a:srgbClr>
                </a:outerShdw>
              </a:effectLst>
              <a:latin typeface="Times New Roman" panose="02020503050405090304" pitchFamily="18" charset="0"/>
              <a:ea typeface="微软雅黑" panose="020B0503020204020204" pitchFamily="34" charset="-122"/>
              <a:cs typeface="Times New Roman" panose="02020503050405090304" pitchFamily="18" charset="0"/>
            </a:endParaRPr>
          </a:p>
        </p:txBody>
      </p:sp>
      <p:grpSp>
        <p:nvGrpSpPr>
          <p:cNvPr id="16" name="组 15"/>
          <p:cNvGrpSpPr/>
          <p:nvPr/>
        </p:nvGrpSpPr>
        <p:grpSpPr>
          <a:xfrm>
            <a:off x="433127" y="1002536"/>
            <a:ext cx="8298034" cy="1624495"/>
            <a:chOff x="431540" y="628328"/>
            <a:chExt cx="8298034" cy="1624495"/>
          </a:xfrm>
        </p:grpSpPr>
        <p:cxnSp>
          <p:nvCxnSpPr>
            <p:cNvPr id="14" name="直线连接符 13"/>
            <p:cNvCxnSpPr/>
            <p:nvPr/>
          </p:nvCxnSpPr>
          <p:spPr>
            <a:xfrm>
              <a:off x="448654" y="2252823"/>
              <a:ext cx="828092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直线连接符 14"/>
            <p:cNvCxnSpPr/>
            <p:nvPr/>
          </p:nvCxnSpPr>
          <p:spPr>
            <a:xfrm>
              <a:off x="431540" y="628328"/>
              <a:ext cx="828092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8" name="图片 7">
            <a:extLst>
              <a:ext uri="{FF2B5EF4-FFF2-40B4-BE49-F238E27FC236}">
                <a16:creationId xmlns:a16="http://schemas.microsoft.com/office/drawing/2014/main" id="{C8EE01D0-9EC4-4DF8-91E8-9045E97ACB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3947" y="4900313"/>
            <a:ext cx="1259632" cy="244775"/>
          </a:xfrm>
          <a:prstGeom prst="rect">
            <a:avLst/>
          </a:prstGeom>
        </p:spPr>
      </p:pic>
      <p:sp>
        <p:nvSpPr>
          <p:cNvPr id="12" name="文本框 11">
            <a:extLst>
              <a:ext uri="{FF2B5EF4-FFF2-40B4-BE49-F238E27FC236}">
                <a16:creationId xmlns:a16="http://schemas.microsoft.com/office/drawing/2014/main" id="{98EE0541-6BA0-4507-8E3D-F7D983471743}"/>
              </a:ext>
            </a:extLst>
          </p:cNvPr>
          <p:cNvSpPr txBox="1"/>
          <p:nvPr/>
        </p:nvSpPr>
        <p:spPr>
          <a:xfrm>
            <a:off x="168026" y="0"/>
            <a:ext cx="4809330" cy="230832"/>
          </a:xfrm>
          <a:prstGeom prst="rect">
            <a:avLst/>
          </a:prstGeom>
          <a:noFill/>
        </p:spPr>
        <p:txBody>
          <a:bodyPr wrap="none" rtlCol="0">
            <a:spAutoFit/>
          </a:bodyPr>
          <a:lstStyle/>
          <a:p>
            <a:pPr>
              <a:lnSpc>
                <a:spcPct val="100000"/>
              </a:lnSpc>
            </a:pPr>
            <a:r>
              <a:rPr lang="en-US" altLang="zh-CN" sz="900" b="1" dirty="0">
                <a:solidFill>
                  <a:schemeClr val="bg1"/>
                </a:solidFill>
                <a:latin typeface="微软雅黑" panose="020B0503020204020204" pitchFamily="34" charset="-122"/>
                <a:ea typeface="微软雅黑" panose="020B0503020204020204" pitchFamily="34" charset="-122"/>
                <a:cs typeface="Times New Roman" panose="02020503050405090304" pitchFamily="18" charset="0"/>
              </a:rPr>
              <a:t>2022 IEEE International Conference on Acoustics, Speech and Signal Processing </a:t>
            </a:r>
          </a:p>
        </p:txBody>
      </p:sp>
      <p:pic>
        <p:nvPicPr>
          <p:cNvPr id="3" name="图片 2">
            <a:extLst>
              <a:ext uri="{FF2B5EF4-FFF2-40B4-BE49-F238E27FC236}">
                <a16:creationId xmlns:a16="http://schemas.microsoft.com/office/drawing/2014/main" id="{25ED54FE-3F05-429B-BDAB-8D8CCA735D0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589811" y="100084"/>
            <a:ext cx="936104" cy="689178"/>
          </a:xfrm>
          <a:prstGeom prst="rect">
            <a:avLst/>
          </a:prstGeom>
        </p:spPr>
      </p:pic>
    </p:spTree>
    <p:extLst>
      <p:ext uri="{BB962C8B-B14F-4D97-AF65-F5344CB8AC3E}">
        <p14:creationId xmlns:p14="http://schemas.microsoft.com/office/powerpoint/2010/main" val="15016865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kumimoji="1" lang="en-US" altLang="zh-CN" dirty="0">
                <a:solidFill>
                  <a:schemeClr val="bg1"/>
                </a:solidFill>
              </a:rPr>
              <a:t>Approach</a:t>
            </a:r>
            <a:endParaRPr kumimoji="1" lang="zh-CN" altLang="en-US" dirty="0">
              <a:solidFill>
                <a:schemeClr val="bg1"/>
              </a:solidFill>
            </a:endParaRPr>
          </a:p>
        </p:txBody>
      </p:sp>
      <p:pic>
        <p:nvPicPr>
          <p:cNvPr id="14" name="图片 13">
            <a:extLst>
              <a:ext uri="{FF2B5EF4-FFF2-40B4-BE49-F238E27FC236}">
                <a16:creationId xmlns:a16="http://schemas.microsoft.com/office/drawing/2014/main" id="{AA247565-732B-46DE-9D87-200C57E9DA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47" y="4900313"/>
            <a:ext cx="1259632" cy="244775"/>
          </a:xfrm>
          <a:prstGeom prst="rect">
            <a:avLst/>
          </a:prstGeom>
        </p:spPr>
      </p:pic>
      <p:sp>
        <p:nvSpPr>
          <p:cNvPr id="17" name="矩形 16">
            <a:extLst>
              <a:ext uri="{FF2B5EF4-FFF2-40B4-BE49-F238E27FC236}">
                <a16:creationId xmlns:a16="http://schemas.microsoft.com/office/drawing/2014/main" id="{74CF453D-7578-4702-B432-15849FE4506E}"/>
              </a:ext>
            </a:extLst>
          </p:cNvPr>
          <p:cNvSpPr/>
          <p:nvPr/>
        </p:nvSpPr>
        <p:spPr>
          <a:xfrm>
            <a:off x="178967" y="860554"/>
            <a:ext cx="8789239" cy="2038379"/>
          </a:xfrm>
          <a:prstGeom prst="rect">
            <a:avLst/>
          </a:prstGeom>
        </p:spPr>
        <p:txBody>
          <a:bodyPr wrap="square">
            <a:spAutoFit/>
          </a:bodyPr>
          <a:lstStyle/>
          <a:p>
            <a:pPr marL="285750" indent="-285750">
              <a:lnSpc>
                <a:spcPct val="125000"/>
              </a:lnSpc>
              <a:spcBef>
                <a:spcPts val="502"/>
              </a:spcBef>
              <a:buFont typeface="Wingdings" panose="05000000000000000000" pitchFamily="2" charset="2"/>
              <a:buChar char="u"/>
            </a:pPr>
            <a:r>
              <a:rPr lang="en-US" altLang="zh-CN" sz="1600" b="1" dirty="0">
                <a:solidFill>
                  <a:srgbClr val="195EA3"/>
                </a:solidFill>
                <a:latin typeface="Times New Roman" panose="02020503050405090304" pitchFamily="18" charset="0"/>
                <a:cs typeface="Times New Roman" panose="02020503050405090304" pitchFamily="18" charset="0"/>
                <a:sym typeface="Wingdings" panose="05000000000000000000" charset="0"/>
              </a:rPr>
              <a:t>Intention Relation Module </a:t>
            </a:r>
          </a:p>
          <a:p>
            <a:pPr>
              <a:lnSpc>
                <a:spcPct val="125000"/>
              </a:lnSpc>
              <a:spcBef>
                <a:spcPts val="502"/>
              </a:spcBef>
            </a:pPr>
            <a:r>
              <a:rPr lang="en-US" altLang="zh-CN" sz="1600" b="1" dirty="0">
                <a:solidFill>
                  <a:srgbClr val="000000"/>
                </a:solidFill>
                <a:latin typeface="Times New Roman" panose="02020503050405090304" pitchFamily="18" charset="0"/>
                <a:cs typeface="Times New Roman" panose="02020503050405090304" pitchFamily="18" charset="0"/>
                <a:sym typeface="+mn-ea"/>
              </a:rPr>
              <a:t>Intention Dictionary</a:t>
            </a:r>
          </a:p>
          <a:p>
            <a:pPr>
              <a:lnSpc>
                <a:spcPct val="125000"/>
              </a:lnSpc>
              <a:spcBef>
                <a:spcPts val="502"/>
              </a:spcBef>
            </a:pPr>
            <a:r>
              <a:rPr lang="en-US" altLang="zh-CN" sz="1600" dirty="0">
                <a:solidFill>
                  <a:srgbClr val="000000"/>
                </a:solidFill>
                <a:latin typeface="Times New Roman" panose="02020503050405090304" pitchFamily="18" charset="0"/>
                <a:cs typeface="Times New Roman" panose="02020503050405090304" pitchFamily="18" charset="0"/>
                <a:sym typeface="+mn-ea"/>
              </a:rPr>
              <a:t>Observing that certain specific words such as </a:t>
            </a:r>
            <a:r>
              <a:rPr lang="en-US" altLang="zh-CN" sz="1600" i="1" dirty="0">
                <a:solidFill>
                  <a:srgbClr val="000000"/>
                </a:solidFill>
                <a:latin typeface="Times New Roman" panose="02020503050405090304" pitchFamily="18" charset="0"/>
                <a:cs typeface="Times New Roman" panose="02020503050405090304" pitchFamily="18" charset="0"/>
                <a:sym typeface="+mn-ea"/>
              </a:rPr>
              <a:t>ask for, proposal </a:t>
            </a:r>
            <a:r>
              <a:rPr lang="en-US" altLang="zh-CN" sz="1600" dirty="0">
                <a:solidFill>
                  <a:srgbClr val="000000"/>
                </a:solidFill>
                <a:latin typeface="Times New Roman" panose="02020503050405090304" pitchFamily="18" charset="0"/>
                <a:cs typeface="Times New Roman" panose="02020503050405090304" pitchFamily="18" charset="0"/>
                <a:sym typeface="+mn-ea"/>
              </a:rPr>
              <a:t>can reflect intention, we extract the feature words for integrating symbolic representation.  We count the number of labeled feature words, count the word frequency of each feature word over different intentions, and normalize it to get the probability distribution       .</a:t>
            </a:r>
          </a:p>
        </p:txBody>
      </p:sp>
      <p:sp>
        <p:nvSpPr>
          <p:cNvPr id="8" name="文本框 7">
            <a:extLst>
              <a:ext uri="{FF2B5EF4-FFF2-40B4-BE49-F238E27FC236}">
                <a16:creationId xmlns:a16="http://schemas.microsoft.com/office/drawing/2014/main" id="{AB3551AF-FF54-4693-90F3-A1A832FD1BE0}"/>
              </a:ext>
            </a:extLst>
          </p:cNvPr>
          <p:cNvSpPr txBox="1"/>
          <p:nvPr/>
        </p:nvSpPr>
        <p:spPr>
          <a:xfrm>
            <a:off x="168026" y="0"/>
            <a:ext cx="4809330" cy="230832"/>
          </a:xfrm>
          <a:prstGeom prst="rect">
            <a:avLst/>
          </a:prstGeom>
          <a:noFill/>
        </p:spPr>
        <p:txBody>
          <a:bodyPr wrap="none" rtlCol="0">
            <a:spAutoFit/>
          </a:bodyPr>
          <a:lstStyle/>
          <a:p>
            <a:pPr>
              <a:lnSpc>
                <a:spcPct val="100000"/>
              </a:lnSpc>
            </a:pPr>
            <a:r>
              <a:rPr lang="en-US" altLang="zh-CN" sz="900" b="1" dirty="0">
                <a:solidFill>
                  <a:schemeClr val="bg1"/>
                </a:solidFill>
                <a:latin typeface="微软雅黑" panose="020B0503020204020204" pitchFamily="34" charset="-122"/>
                <a:ea typeface="微软雅黑" panose="020B0503020204020204" pitchFamily="34" charset="-122"/>
                <a:cs typeface="Times New Roman" panose="02020503050405090304" pitchFamily="18" charset="0"/>
              </a:rPr>
              <a:t>2022 IEEE International Conference on Acoustics, Speech and Signal Processing </a:t>
            </a:r>
          </a:p>
        </p:txBody>
      </p:sp>
      <p:pic>
        <p:nvPicPr>
          <p:cNvPr id="9" name="图片 8">
            <a:extLst>
              <a:ext uri="{FF2B5EF4-FFF2-40B4-BE49-F238E27FC236}">
                <a16:creationId xmlns:a16="http://schemas.microsoft.com/office/drawing/2014/main" id="{FF6431D9-AA1F-497C-A579-AF509313A0E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589811" y="100084"/>
            <a:ext cx="936104" cy="689178"/>
          </a:xfrm>
          <a:prstGeom prst="rect">
            <a:avLst/>
          </a:prstGeom>
        </p:spPr>
      </p:pic>
      <p:sp>
        <p:nvSpPr>
          <p:cNvPr id="10" name="文本框 9">
            <a:extLst>
              <a:ext uri="{FF2B5EF4-FFF2-40B4-BE49-F238E27FC236}">
                <a16:creationId xmlns:a16="http://schemas.microsoft.com/office/drawing/2014/main" id="{74D7C1D5-6389-4F9B-BD68-6A68D6198FA2}"/>
              </a:ext>
            </a:extLst>
          </p:cNvPr>
          <p:cNvSpPr txBox="1"/>
          <p:nvPr/>
        </p:nvSpPr>
        <p:spPr>
          <a:xfrm>
            <a:off x="-3184" y="4897276"/>
            <a:ext cx="6912768" cy="247440"/>
          </a:xfrm>
          <a:prstGeom prst="rect">
            <a:avLst/>
          </a:prstGeom>
          <a:noFill/>
        </p:spPr>
        <p:txBody>
          <a:bodyPr wrap="square" rtlCol="0">
            <a:spAutoFit/>
          </a:bodyPr>
          <a:lstStyle/>
          <a:p>
            <a:pPr>
              <a:lnSpc>
                <a:spcPct val="120000"/>
              </a:lnSpc>
            </a:pPr>
            <a:r>
              <a:rPr lang="en-US" altLang="zh-CN" sz="900" b="1" dirty="0">
                <a:latin typeface="Avenir Next" charset="0"/>
                <a:ea typeface="Avenir Next" charset="0"/>
                <a:cs typeface="Avenir Next" charset="0"/>
              </a:rPr>
              <a:t>MODELING INTENTION, EMOTION AND EXTERNAL WORLD IN DIALOGUE SYSTEMS</a:t>
            </a:r>
          </a:p>
        </p:txBody>
      </p:sp>
      <p:pic>
        <p:nvPicPr>
          <p:cNvPr id="4" name="图片 3">
            <a:extLst>
              <a:ext uri="{FF2B5EF4-FFF2-40B4-BE49-F238E27FC236}">
                <a16:creationId xmlns:a16="http://schemas.microsoft.com/office/drawing/2014/main" id="{E6CB307E-5B22-4EE0-8992-0FC6B6FCE647}"/>
              </a:ext>
            </a:extLst>
          </p:cNvPr>
          <p:cNvPicPr>
            <a:picLocks noChangeAspect="1"/>
          </p:cNvPicPr>
          <p:nvPr/>
        </p:nvPicPr>
        <p:blipFill>
          <a:blip r:embed="rId5"/>
          <a:stretch>
            <a:fillRect/>
          </a:stretch>
        </p:blipFill>
        <p:spPr>
          <a:xfrm>
            <a:off x="4478894" y="2831338"/>
            <a:ext cx="4464174" cy="1596493"/>
          </a:xfrm>
          <a:prstGeom prst="rect">
            <a:avLst/>
          </a:prstGeom>
        </p:spPr>
      </p:pic>
      <p:pic>
        <p:nvPicPr>
          <p:cNvPr id="5" name="图片 4">
            <a:extLst>
              <a:ext uri="{FF2B5EF4-FFF2-40B4-BE49-F238E27FC236}">
                <a16:creationId xmlns:a16="http://schemas.microsoft.com/office/drawing/2014/main" id="{D6A5348C-2FB2-4D53-B865-C29FA93B5A2E}"/>
              </a:ext>
            </a:extLst>
          </p:cNvPr>
          <p:cNvPicPr>
            <a:picLocks noChangeAspect="1"/>
          </p:cNvPicPr>
          <p:nvPr/>
        </p:nvPicPr>
        <p:blipFill>
          <a:blip r:embed="rId6"/>
          <a:stretch>
            <a:fillRect/>
          </a:stretch>
        </p:blipFill>
        <p:spPr>
          <a:xfrm>
            <a:off x="2197323" y="2572544"/>
            <a:ext cx="300038" cy="309563"/>
          </a:xfrm>
          <a:prstGeom prst="rect">
            <a:avLst/>
          </a:prstGeom>
        </p:spPr>
      </p:pic>
      <p:pic>
        <p:nvPicPr>
          <p:cNvPr id="11" name="图片 10">
            <a:extLst>
              <a:ext uri="{FF2B5EF4-FFF2-40B4-BE49-F238E27FC236}">
                <a16:creationId xmlns:a16="http://schemas.microsoft.com/office/drawing/2014/main" id="{C0804816-5E12-4E5F-8480-0146A8FC6B6E}"/>
              </a:ext>
            </a:extLst>
          </p:cNvPr>
          <p:cNvPicPr>
            <a:picLocks noChangeAspect="1"/>
          </p:cNvPicPr>
          <p:nvPr/>
        </p:nvPicPr>
        <p:blipFill>
          <a:blip r:embed="rId7"/>
          <a:stretch>
            <a:fillRect/>
          </a:stretch>
        </p:blipFill>
        <p:spPr>
          <a:xfrm>
            <a:off x="624158" y="3842954"/>
            <a:ext cx="2863970" cy="413434"/>
          </a:xfrm>
          <a:prstGeom prst="rect">
            <a:avLst/>
          </a:prstGeom>
        </p:spPr>
      </p:pic>
      <p:sp>
        <p:nvSpPr>
          <p:cNvPr id="12" name="文本框 11">
            <a:extLst>
              <a:ext uri="{FF2B5EF4-FFF2-40B4-BE49-F238E27FC236}">
                <a16:creationId xmlns:a16="http://schemas.microsoft.com/office/drawing/2014/main" id="{37C053F8-B188-4D41-9190-C92E1B596B7C}"/>
              </a:ext>
            </a:extLst>
          </p:cNvPr>
          <p:cNvSpPr txBox="1"/>
          <p:nvPr/>
        </p:nvSpPr>
        <p:spPr>
          <a:xfrm>
            <a:off x="193945" y="2951717"/>
            <a:ext cx="4307634" cy="1077218"/>
          </a:xfrm>
          <a:prstGeom prst="rect">
            <a:avLst/>
          </a:prstGeom>
          <a:noFill/>
        </p:spPr>
        <p:txBody>
          <a:bodyPr wrap="square" rtlCol="0">
            <a:spAutoFit/>
          </a:bodyPr>
          <a:lstStyle/>
          <a:p>
            <a:r>
              <a:rPr lang="en-US" altLang="zh-CN" sz="1600" dirty="0">
                <a:latin typeface="Times New Roman" panose="02020603050405020304" pitchFamily="18" charset="0"/>
                <a:cs typeface="Times New Roman" panose="02020603050405020304" pitchFamily="18" charset="0"/>
              </a:rPr>
              <a:t>Finally, the intention vectors, integrating symbolic representation and neural representation, can be obtained as the equation.</a:t>
            </a:r>
            <a:br>
              <a:rPr lang="en-US" altLang="zh-CN" sz="1600" dirty="0">
                <a:latin typeface="Times New Roman" panose="02020603050405020304" pitchFamily="18" charset="0"/>
                <a:cs typeface="Times New Roman" panose="02020603050405020304" pitchFamily="18" charset="0"/>
              </a:rPr>
            </a:br>
            <a:endParaRPr lang="en-US" altLang="zh-CN"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4377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kumimoji="1" lang="en-US" altLang="zh-CN" dirty="0">
                <a:solidFill>
                  <a:schemeClr val="bg1"/>
                </a:solidFill>
              </a:rPr>
              <a:t>Approach</a:t>
            </a:r>
            <a:endParaRPr kumimoji="1" lang="zh-CN" altLang="en-US" dirty="0">
              <a:solidFill>
                <a:schemeClr val="bg1"/>
              </a:solidFill>
            </a:endParaRPr>
          </a:p>
        </p:txBody>
      </p:sp>
      <p:pic>
        <p:nvPicPr>
          <p:cNvPr id="14" name="图片 13">
            <a:extLst>
              <a:ext uri="{FF2B5EF4-FFF2-40B4-BE49-F238E27FC236}">
                <a16:creationId xmlns:a16="http://schemas.microsoft.com/office/drawing/2014/main" id="{AA247565-732B-46DE-9D87-200C57E9DA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47" y="4900313"/>
            <a:ext cx="1259632" cy="244775"/>
          </a:xfrm>
          <a:prstGeom prst="rect">
            <a:avLst/>
          </a:prstGeom>
        </p:spPr>
      </p:pic>
      <p:sp>
        <p:nvSpPr>
          <p:cNvPr id="17" name="矩形 16">
            <a:extLst>
              <a:ext uri="{FF2B5EF4-FFF2-40B4-BE49-F238E27FC236}">
                <a16:creationId xmlns:a16="http://schemas.microsoft.com/office/drawing/2014/main" id="{74CF453D-7578-4702-B432-15849FE4506E}"/>
              </a:ext>
            </a:extLst>
          </p:cNvPr>
          <p:cNvSpPr/>
          <p:nvPr/>
        </p:nvSpPr>
        <p:spPr>
          <a:xfrm>
            <a:off x="178967" y="860554"/>
            <a:ext cx="8789239" cy="2102499"/>
          </a:xfrm>
          <a:prstGeom prst="rect">
            <a:avLst/>
          </a:prstGeom>
        </p:spPr>
        <p:txBody>
          <a:bodyPr wrap="square">
            <a:spAutoFit/>
          </a:bodyPr>
          <a:lstStyle/>
          <a:p>
            <a:pPr marL="285750" indent="-285750">
              <a:lnSpc>
                <a:spcPct val="125000"/>
              </a:lnSpc>
              <a:spcBef>
                <a:spcPts val="502"/>
              </a:spcBef>
              <a:buFont typeface="Wingdings" panose="05000000000000000000" pitchFamily="2" charset="2"/>
              <a:buChar char="u"/>
            </a:pPr>
            <a:r>
              <a:rPr lang="en-US" altLang="zh-CN" sz="1600" b="1" dirty="0">
                <a:solidFill>
                  <a:srgbClr val="195EA3"/>
                </a:solidFill>
                <a:latin typeface="Times New Roman" panose="02020503050405090304" pitchFamily="18" charset="0"/>
                <a:cs typeface="Times New Roman" panose="02020503050405090304" pitchFamily="18" charset="0"/>
                <a:sym typeface="Wingdings" panose="05000000000000000000" charset="0"/>
              </a:rPr>
              <a:t>Emotion Relation Module </a:t>
            </a:r>
          </a:p>
          <a:p>
            <a:pPr>
              <a:lnSpc>
                <a:spcPct val="125000"/>
              </a:lnSpc>
              <a:spcBef>
                <a:spcPts val="502"/>
              </a:spcBef>
            </a:pPr>
            <a:r>
              <a:rPr lang="en-US" altLang="zh-CN" sz="1600" dirty="0">
                <a:solidFill>
                  <a:srgbClr val="000000"/>
                </a:solidFill>
                <a:latin typeface="Times New Roman" panose="02020503050405090304" pitchFamily="18" charset="0"/>
                <a:cs typeface="Times New Roman" panose="02020503050405090304" pitchFamily="18" charset="0"/>
                <a:sym typeface="+mn-ea"/>
              </a:rPr>
              <a:t>The module designs an intention fusion mechanism to explicitly integrate historical intention information for obtaining the emotion vectors      .</a:t>
            </a:r>
          </a:p>
          <a:p>
            <a:pPr>
              <a:lnSpc>
                <a:spcPct val="125000"/>
              </a:lnSpc>
              <a:spcBef>
                <a:spcPts val="502"/>
              </a:spcBef>
            </a:pPr>
            <a:r>
              <a:rPr lang="en-US" altLang="zh-CN" sz="1600" b="1" dirty="0">
                <a:solidFill>
                  <a:srgbClr val="000000"/>
                </a:solidFill>
                <a:latin typeface="Times New Roman" panose="02020503050405090304" pitchFamily="18" charset="0"/>
                <a:cs typeface="Times New Roman" panose="02020503050405090304" pitchFamily="18" charset="0"/>
                <a:sym typeface="+mn-ea"/>
              </a:rPr>
              <a:t>Encoder Module</a:t>
            </a:r>
          </a:p>
          <a:p>
            <a:pPr>
              <a:lnSpc>
                <a:spcPct val="125000"/>
              </a:lnSpc>
              <a:spcBef>
                <a:spcPts val="502"/>
              </a:spcBef>
            </a:pPr>
            <a:r>
              <a:rPr lang="en-US" altLang="zh-CN" sz="1600" dirty="0">
                <a:solidFill>
                  <a:srgbClr val="000000"/>
                </a:solidFill>
                <a:latin typeface="Times New Roman" panose="02020503050405090304" pitchFamily="18" charset="0"/>
                <a:cs typeface="Times New Roman" panose="02020503050405090304" pitchFamily="18" charset="0"/>
              </a:rPr>
              <a:t>The Emotion Relation Module utilizes another </a:t>
            </a:r>
            <a:r>
              <a:rPr lang="en-US" altLang="zh-CN" sz="1600" dirty="0" err="1">
                <a:solidFill>
                  <a:srgbClr val="000000"/>
                </a:solidFill>
                <a:latin typeface="Times New Roman" panose="02020503050405090304" pitchFamily="18" charset="0"/>
                <a:cs typeface="Times New Roman" panose="02020503050405090304" pitchFamily="18" charset="0"/>
              </a:rPr>
              <a:t>RoBERTa</a:t>
            </a:r>
            <a:r>
              <a:rPr lang="en-US" altLang="zh-CN" sz="1600" dirty="0">
                <a:solidFill>
                  <a:srgbClr val="000000"/>
                </a:solidFill>
                <a:latin typeface="Times New Roman" panose="02020503050405090304" pitchFamily="18" charset="0"/>
                <a:cs typeface="Times New Roman" panose="02020503050405090304" pitchFamily="18" charset="0"/>
              </a:rPr>
              <a:t> as the Encoder Module for obtaining the sentence-level representation       .</a:t>
            </a:r>
          </a:p>
        </p:txBody>
      </p:sp>
      <p:sp>
        <p:nvSpPr>
          <p:cNvPr id="8" name="文本框 7">
            <a:extLst>
              <a:ext uri="{FF2B5EF4-FFF2-40B4-BE49-F238E27FC236}">
                <a16:creationId xmlns:a16="http://schemas.microsoft.com/office/drawing/2014/main" id="{AB3551AF-FF54-4693-90F3-A1A832FD1BE0}"/>
              </a:ext>
            </a:extLst>
          </p:cNvPr>
          <p:cNvSpPr txBox="1"/>
          <p:nvPr/>
        </p:nvSpPr>
        <p:spPr>
          <a:xfrm>
            <a:off x="168026" y="0"/>
            <a:ext cx="4809330" cy="230832"/>
          </a:xfrm>
          <a:prstGeom prst="rect">
            <a:avLst/>
          </a:prstGeom>
          <a:noFill/>
        </p:spPr>
        <p:txBody>
          <a:bodyPr wrap="none" rtlCol="0">
            <a:spAutoFit/>
          </a:bodyPr>
          <a:lstStyle/>
          <a:p>
            <a:pPr>
              <a:lnSpc>
                <a:spcPct val="100000"/>
              </a:lnSpc>
            </a:pPr>
            <a:r>
              <a:rPr lang="en-US" altLang="zh-CN" sz="900" b="1" dirty="0">
                <a:solidFill>
                  <a:schemeClr val="bg1"/>
                </a:solidFill>
                <a:latin typeface="微软雅黑" panose="020B0503020204020204" pitchFamily="34" charset="-122"/>
                <a:ea typeface="微软雅黑" panose="020B0503020204020204" pitchFamily="34" charset="-122"/>
                <a:cs typeface="Times New Roman" panose="02020503050405090304" pitchFamily="18" charset="0"/>
              </a:rPr>
              <a:t>2022 IEEE International Conference on Acoustics, Speech and Signal Processing </a:t>
            </a:r>
          </a:p>
        </p:txBody>
      </p:sp>
      <p:pic>
        <p:nvPicPr>
          <p:cNvPr id="9" name="图片 8">
            <a:extLst>
              <a:ext uri="{FF2B5EF4-FFF2-40B4-BE49-F238E27FC236}">
                <a16:creationId xmlns:a16="http://schemas.microsoft.com/office/drawing/2014/main" id="{FF6431D9-AA1F-497C-A579-AF509313A0E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589811" y="100084"/>
            <a:ext cx="936104" cy="689178"/>
          </a:xfrm>
          <a:prstGeom prst="rect">
            <a:avLst/>
          </a:prstGeom>
        </p:spPr>
      </p:pic>
      <p:sp>
        <p:nvSpPr>
          <p:cNvPr id="10" name="文本框 9">
            <a:extLst>
              <a:ext uri="{FF2B5EF4-FFF2-40B4-BE49-F238E27FC236}">
                <a16:creationId xmlns:a16="http://schemas.microsoft.com/office/drawing/2014/main" id="{74D7C1D5-6389-4F9B-BD68-6A68D6198FA2}"/>
              </a:ext>
            </a:extLst>
          </p:cNvPr>
          <p:cNvSpPr txBox="1"/>
          <p:nvPr/>
        </p:nvSpPr>
        <p:spPr>
          <a:xfrm>
            <a:off x="-3184" y="4897276"/>
            <a:ext cx="6912768" cy="247440"/>
          </a:xfrm>
          <a:prstGeom prst="rect">
            <a:avLst/>
          </a:prstGeom>
          <a:noFill/>
        </p:spPr>
        <p:txBody>
          <a:bodyPr wrap="square" rtlCol="0">
            <a:spAutoFit/>
          </a:bodyPr>
          <a:lstStyle/>
          <a:p>
            <a:pPr>
              <a:lnSpc>
                <a:spcPct val="120000"/>
              </a:lnSpc>
            </a:pPr>
            <a:r>
              <a:rPr lang="en-US" altLang="zh-CN" sz="900" b="1" dirty="0">
                <a:latin typeface="Avenir Next" charset="0"/>
                <a:ea typeface="Avenir Next" charset="0"/>
                <a:cs typeface="Avenir Next" charset="0"/>
              </a:rPr>
              <a:t>MODELING INTENTION, EMOTION AND EXTERNAL WORLD IN DIALOGUE SYSTEMS</a:t>
            </a:r>
          </a:p>
        </p:txBody>
      </p:sp>
      <p:pic>
        <p:nvPicPr>
          <p:cNvPr id="4" name="图片 3">
            <a:extLst>
              <a:ext uri="{FF2B5EF4-FFF2-40B4-BE49-F238E27FC236}">
                <a16:creationId xmlns:a16="http://schemas.microsoft.com/office/drawing/2014/main" id="{65325998-F351-42F4-9700-322FD895A97A}"/>
              </a:ext>
            </a:extLst>
          </p:cNvPr>
          <p:cNvPicPr>
            <a:picLocks noChangeAspect="1"/>
          </p:cNvPicPr>
          <p:nvPr/>
        </p:nvPicPr>
        <p:blipFill>
          <a:blip r:embed="rId5"/>
          <a:stretch>
            <a:fillRect/>
          </a:stretch>
        </p:blipFill>
        <p:spPr>
          <a:xfrm>
            <a:off x="3039318" y="1597955"/>
            <a:ext cx="238125" cy="290513"/>
          </a:xfrm>
          <a:prstGeom prst="rect">
            <a:avLst/>
          </a:prstGeom>
        </p:spPr>
      </p:pic>
      <p:pic>
        <p:nvPicPr>
          <p:cNvPr id="6" name="图片 5">
            <a:extLst>
              <a:ext uri="{FF2B5EF4-FFF2-40B4-BE49-F238E27FC236}">
                <a16:creationId xmlns:a16="http://schemas.microsoft.com/office/drawing/2014/main" id="{C403529B-7781-4F5E-8247-0013C020FA2C}"/>
              </a:ext>
            </a:extLst>
          </p:cNvPr>
          <p:cNvPicPr>
            <a:picLocks noChangeAspect="1"/>
          </p:cNvPicPr>
          <p:nvPr/>
        </p:nvPicPr>
        <p:blipFill>
          <a:blip r:embed="rId6"/>
          <a:stretch>
            <a:fillRect/>
          </a:stretch>
        </p:blipFill>
        <p:spPr>
          <a:xfrm>
            <a:off x="2698155" y="2644552"/>
            <a:ext cx="291256" cy="291256"/>
          </a:xfrm>
          <a:prstGeom prst="rect">
            <a:avLst/>
          </a:prstGeom>
        </p:spPr>
      </p:pic>
      <p:pic>
        <p:nvPicPr>
          <p:cNvPr id="13" name="图片 12">
            <a:extLst>
              <a:ext uri="{FF2B5EF4-FFF2-40B4-BE49-F238E27FC236}">
                <a16:creationId xmlns:a16="http://schemas.microsoft.com/office/drawing/2014/main" id="{6D6E5E4E-5E4F-423C-A132-235EB41F817C}"/>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3327102" y="2744643"/>
            <a:ext cx="4486845" cy="1790089"/>
          </a:xfrm>
          <a:prstGeom prst="rect">
            <a:avLst/>
          </a:prstGeom>
        </p:spPr>
      </p:pic>
    </p:spTree>
    <p:extLst>
      <p:ext uri="{BB962C8B-B14F-4D97-AF65-F5344CB8AC3E}">
        <p14:creationId xmlns:p14="http://schemas.microsoft.com/office/powerpoint/2010/main" val="3089981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kumimoji="1" lang="en-US" altLang="zh-CN" dirty="0">
                <a:solidFill>
                  <a:schemeClr val="bg1"/>
                </a:solidFill>
              </a:rPr>
              <a:t>Approach</a:t>
            </a:r>
            <a:endParaRPr kumimoji="1" lang="zh-CN" altLang="en-US" dirty="0">
              <a:solidFill>
                <a:schemeClr val="bg1"/>
              </a:solidFill>
            </a:endParaRPr>
          </a:p>
        </p:txBody>
      </p:sp>
      <p:pic>
        <p:nvPicPr>
          <p:cNvPr id="14" name="图片 13">
            <a:extLst>
              <a:ext uri="{FF2B5EF4-FFF2-40B4-BE49-F238E27FC236}">
                <a16:creationId xmlns:a16="http://schemas.microsoft.com/office/drawing/2014/main" id="{AA247565-732B-46DE-9D87-200C57E9DA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47" y="4900313"/>
            <a:ext cx="1259632" cy="244775"/>
          </a:xfrm>
          <a:prstGeom prst="rect">
            <a:avLst/>
          </a:prstGeom>
        </p:spPr>
      </p:pic>
      <p:sp>
        <p:nvSpPr>
          <p:cNvPr id="17" name="矩形 16">
            <a:extLst>
              <a:ext uri="{FF2B5EF4-FFF2-40B4-BE49-F238E27FC236}">
                <a16:creationId xmlns:a16="http://schemas.microsoft.com/office/drawing/2014/main" id="{74CF453D-7578-4702-B432-15849FE4506E}"/>
              </a:ext>
            </a:extLst>
          </p:cNvPr>
          <p:cNvSpPr/>
          <p:nvPr/>
        </p:nvSpPr>
        <p:spPr>
          <a:xfrm>
            <a:off x="178968" y="860554"/>
            <a:ext cx="5438736" cy="3282309"/>
          </a:xfrm>
          <a:prstGeom prst="rect">
            <a:avLst/>
          </a:prstGeom>
        </p:spPr>
        <p:txBody>
          <a:bodyPr wrap="square">
            <a:spAutoFit/>
          </a:bodyPr>
          <a:lstStyle/>
          <a:p>
            <a:pPr marL="285750" indent="-285750">
              <a:lnSpc>
                <a:spcPct val="125000"/>
              </a:lnSpc>
              <a:spcBef>
                <a:spcPts val="502"/>
              </a:spcBef>
              <a:buFont typeface="Wingdings" panose="05000000000000000000" pitchFamily="2" charset="2"/>
              <a:buChar char="u"/>
            </a:pPr>
            <a:r>
              <a:rPr lang="en-US" altLang="zh-CN" sz="1600" b="1" dirty="0">
                <a:solidFill>
                  <a:srgbClr val="195EA3"/>
                </a:solidFill>
                <a:latin typeface="Times New Roman" panose="02020503050405090304" pitchFamily="18" charset="0"/>
                <a:cs typeface="Times New Roman" panose="02020503050405090304" pitchFamily="18" charset="0"/>
                <a:sym typeface="Wingdings" panose="05000000000000000000" charset="0"/>
              </a:rPr>
              <a:t>Emotion Relation Module </a:t>
            </a:r>
          </a:p>
          <a:p>
            <a:pPr>
              <a:lnSpc>
                <a:spcPct val="125000"/>
              </a:lnSpc>
              <a:spcBef>
                <a:spcPts val="502"/>
              </a:spcBef>
            </a:pPr>
            <a:r>
              <a:rPr lang="en-US" altLang="zh-CN" sz="1600" b="1" dirty="0">
                <a:solidFill>
                  <a:srgbClr val="000000"/>
                </a:solidFill>
                <a:latin typeface="Times New Roman" panose="02020503050405090304" pitchFamily="18" charset="0"/>
                <a:cs typeface="Times New Roman" panose="02020503050405090304" pitchFamily="18" charset="0"/>
                <a:sym typeface="+mn-ea"/>
              </a:rPr>
              <a:t>Historical Intention Modeling</a:t>
            </a:r>
          </a:p>
          <a:p>
            <a:pPr>
              <a:lnSpc>
                <a:spcPct val="125000"/>
              </a:lnSpc>
              <a:spcBef>
                <a:spcPts val="502"/>
              </a:spcBef>
            </a:pPr>
            <a:r>
              <a:rPr lang="en-US" altLang="zh-CN" sz="1600" dirty="0">
                <a:solidFill>
                  <a:srgbClr val="000000"/>
                </a:solidFill>
                <a:latin typeface="Times New Roman" panose="02020503050405090304" pitchFamily="18" charset="0"/>
                <a:cs typeface="Times New Roman" panose="02020503050405090304" pitchFamily="18" charset="0"/>
                <a:sym typeface="+mn-ea"/>
              </a:rPr>
              <a:t>To capture the temporal features within the historical intentions, a LSTM is considered</a:t>
            </a:r>
            <a:r>
              <a:rPr lang="zh-CN" altLang="en-US" sz="1600" dirty="0">
                <a:solidFill>
                  <a:srgbClr val="000000"/>
                </a:solidFill>
                <a:latin typeface="Times New Roman" panose="02020503050405090304" pitchFamily="18" charset="0"/>
                <a:cs typeface="Times New Roman" panose="02020503050405090304" pitchFamily="18" charset="0"/>
                <a:sym typeface="+mn-ea"/>
              </a:rPr>
              <a:t> </a:t>
            </a:r>
            <a:r>
              <a:rPr lang="en-US" altLang="zh-CN" sz="1600" dirty="0">
                <a:solidFill>
                  <a:srgbClr val="000000"/>
                </a:solidFill>
                <a:latin typeface="Times New Roman" panose="02020503050405090304" pitchFamily="18" charset="0"/>
                <a:cs typeface="Times New Roman" panose="02020503050405090304" pitchFamily="18" charset="0"/>
                <a:sym typeface="+mn-ea"/>
              </a:rPr>
              <a:t>as:</a:t>
            </a:r>
          </a:p>
          <a:p>
            <a:pPr>
              <a:lnSpc>
                <a:spcPct val="125000"/>
              </a:lnSpc>
              <a:spcBef>
                <a:spcPts val="502"/>
              </a:spcBef>
            </a:pPr>
            <a:endParaRPr lang="en-US" altLang="zh-CN" sz="1600" dirty="0">
              <a:solidFill>
                <a:srgbClr val="000000"/>
              </a:solidFill>
              <a:latin typeface="Times New Roman" panose="02020503050405090304" pitchFamily="18" charset="0"/>
              <a:cs typeface="Times New Roman" panose="02020503050405090304" pitchFamily="18" charset="0"/>
              <a:sym typeface="+mn-ea"/>
            </a:endParaRPr>
          </a:p>
          <a:p>
            <a:pPr>
              <a:lnSpc>
                <a:spcPct val="125000"/>
              </a:lnSpc>
              <a:spcBef>
                <a:spcPts val="502"/>
              </a:spcBef>
            </a:pPr>
            <a:r>
              <a:rPr lang="en-US" altLang="zh-CN" sz="1600" b="1" dirty="0">
                <a:solidFill>
                  <a:srgbClr val="000000"/>
                </a:solidFill>
                <a:latin typeface="Times New Roman" panose="02020503050405090304" pitchFamily="18" charset="0"/>
                <a:cs typeface="Times New Roman" panose="02020503050405090304" pitchFamily="18" charset="0"/>
                <a:sym typeface="+mn-ea"/>
              </a:rPr>
              <a:t>Intention Fusion Mechanism</a:t>
            </a:r>
          </a:p>
          <a:p>
            <a:pPr>
              <a:lnSpc>
                <a:spcPct val="125000"/>
              </a:lnSpc>
              <a:spcBef>
                <a:spcPts val="502"/>
              </a:spcBef>
            </a:pPr>
            <a:r>
              <a:rPr lang="en-US" altLang="zh-CN" sz="1600" dirty="0">
                <a:solidFill>
                  <a:srgbClr val="000000"/>
                </a:solidFill>
                <a:latin typeface="Times New Roman" panose="02020503050405090304" pitchFamily="18" charset="0"/>
                <a:cs typeface="Times New Roman" panose="02020503050405090304" pitchFamily="18" charset="0"/>
                <a:sym typeface="+mn-ea"/>
              </a:rPr>
              <a:t>To effectively integrate historical intention information</a:t>
            </a:r>
          </a:p>
          <a:p>
            <a:pPr>
              <a:lnSpc>
                <a:spcPct val="125000"/>
              </a:lnSpc>
              <a:spcBef>
                <a:spcPts val="502"/>
              </a:spcBef>
            </a:pPr>
            <a:r>
              <a:rPr lang="en-US" altLang="zh-CN" sz="1600" dirty="0">
                <a:solidFill>
                  <a:srgbClr val="000000"/>
                </a:solidFill>
                <a:latin typeface="Times New Roman" panose="02020503050405090304" pitchFamily="18" charset="0"/>
                <a:cs typeface="Times New Roman" panose="02020503050405090304" pitchFamily="18" charset="0"/>
                <a:sym typeface="+mn-ea"/>
              </a:rPr>
              <a:t>and current intention, a fusion layer is defined in the </a:t>
            </a:r>
          </a:p>
          <a:p>
            <a:pPr>
              <a:lnSpc>
                <a:spcPct val="125000"/>
              </a:lnSpc>
              <a:spcBef>
                <a:spcPts val="502"/>
              </a:spcBef>
            </a:pPr>
            <a:r>
              <a:rPr lang="en-US" altLang="zh-CN" sz="1600" dirty="0">
                <a:solidFill>
                  <a:srgbClr val="000000"/>
                </a:solidFill>
                <a:latin typeface="Times New Roman" panose="02020503050405090304" pitchFamily="18" charset="0"/>
                <a:cs typeface="Times New Roman" panose="02020503050405090304" pitchFamily="18" charset="0"/>
                <a:sym typeface="+mn-ea"/>
              </a:rPr>
              <a:t>following.</a:t>
            </a:r>
          </a:p>
        </p:txBody>
      </p:sp>
      <p:sp>
        <p:nvSpPr>
          <p:cNvPr id="8" name="文本框 7">
            <a:extLst>
              <a:ext uri="{FF2B5EF4-FFF2-40B4-BE49-F238E27FC236}">
                <a16:creationId xmlns:a16="http://schemas.microsoft.com/office/drawing/2014/main" id="{AB3551AF-FF54-4693-90F3-A1A832FD1BE0}"/>
              </a:ext>
            </a:extLst>
          </p:cNvPr>
          <p:cNvSpPr txBox="1"/>
          <p:nvPr/>
        </p:nvSpPr>
        <p:spPr>
          <a:xfrm>
            <a:off x="168026" y="0"/>
            <a:ext cx="4809330" cy="230832"/>
          </a:xfrm>
          <a:prstGeom prst="rect">
            <a:avLst/>
          </a:prstGeom>
          <a:noFill/>
        </p:spPr>
        <p:txBody>
          <a:bodyPr wrap="none" rtlCol="0">
            <a:spAutoFit/>
          </a:bodyPr>
          <a:lstStyle/>
          <a:p>
            <a:pPr>
              <a:lnSpc>
                <a:spcPct val="100000"/>
              </a:lnSpc>
            </a:pPr>
            <a:r>
              <a:rPr lang="en-US" altLang="zh-CN" sz="900" b="1" dirty="0">
                <a:solidFill>
                  <a:schemeClr val="bg1"/>
                </a:solidFill>
                <a:latin typeface="微软雅黑" panose="020B0503020204020204" pitchFamily="34" charset="-122"/>
                <a:ea typeface="微软雅黑" panose="020B0503020204020204" pitchFamily="34" charset="-122"/>
                <a:cs typeface="Times New Roman" panose="02020503050405090304" pitchFamily="18" charset="0"/>
              </a:rPr>
              <a:t>2022 IEEE International Conference on Acoustics, Speech and Signal Processing </a:t>
            </a:r>
          </a:p>
        </p:txBody>
      </p:sp>
      <p:pic>
        <p:nvPicPr>
          <p:cNvPr id="9" name="图片 8">
            <a:extLst>
              <a:ext uri="{FF2B5EF4-FFF2-40B4-BE49-F238E27FC236}">
                <a16:creationId xmlns:a16="http://schemas.microsoft.com/office/drawing/2014/main" id="{FF6431D9-AA1F-497C-A579-AF509313A0E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589811" y="100084"/>
            <a:ext cx="936104" cy="689178"/>
          </a:xfrm>
          <a:prstGeom prst="rect">
            <a:avLst/>
          </a:prstGeom>
        </p:spPr>
      </p:pic>
      <p:sp>
        <p:nvSpPr>
          <p:cNvPr id="10" name="文本框 9">
            <a:extLst>
              <a:ext uri="{FF2B5EF4-FFF2-40B4-BE49-F238E27FC236}">
                <a16:creationId xmlns:a16="http://schemas.microsoft.com/office/drawing/2014/main" id="{74D7C1D5-6389-4F9B-BD68-6A68D6198FA2}"/>
              </a:ext>
            </a:extLst>
          </p:cNvPr>
          <p:cNvSpPr txBox="1"/>
          <p:nvPr/>
        </p:nvSpPr>
        <p:spPr>
          <a:xfrm>
            <a:off x="-3184" y="4897276"/>
            <a:ext cx="6912768" cy="247440"/>
          </a:xfrm>
          <a:prstGeom prst="rect">
            <a:avLst/>
          </a:prstGeom>
          <a:noFill/>
        </p:spPr>
        <p:txBody>
          <a:bodyPr wrap="square" rtlCol="0">
            <a:spAutoFit/>
          </a:bodyPr>
          <a:lstStyle/>
          <a:p>
            <a:pPr>
              <a:lnSpc>
                <a:spcPct val="120000"/>
              </a:lnSpc>
            </a:pPr>
            <a:r>
              <a:rPr lang="en-US" altLang="zh-CN" sz="900" b="1" dirty="0">
                <a:latin typeface="Avenir Next" charset="0"/>
                <a:ea typeface="Avenir Next" charset="0"/>
                <a:cs typeface="Avenir Next" charset="0"/>
              </a:rPr>
              <a:t>MODELING INTENTION, EMOTION AND EXTERNAL WORLD IN DIALOGUE SYSTEMS</a:t>
            </a:r>
          </a:p>
        </p:txBody>
      </p:sp>
      <p:pic>
        <p:nvPicPr>
          <p:cNvPr id="11" name="图片 10">
            <a:extLst>
              <a:ext uri="{FF2B5EF4-FFF2-40B4-BE49-F238E27FC236}">
                <a16:creationId xmlns:a16="http://schemas.microsoft.com/office/drawing/2014/main" id="{FE1BD8A8-EAE0-457C-A3C8-439490E7508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748166" y="2284512"/>
            <a:ext cx="2069338" cy="370555"/>
          </a:xfrm>
          <a:prstGeom prst="rect">
            <a:avLst/>
          </a:prstGeom>
        </p:spPr>
      </p:pic>
      <p:pic>
        <p:nvPicPr>
          <p:cNvPr id="13" name="图片 12">
            <a:extLst>
              <a:ext uri="{FF2B5EF4-FFF2-40B4-BE49-F238E27FC236}">
                <a16:creationId xmlns:a16="http://schemas.microsoft.com/office/drawing/2014/main" id="{6D6E5E4E-5E4F-423C-A132-235EB41F817C}"/>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5214662" y="3035596"/>
            <a:ext cx="3686400" cy="1470740"/>
          </a:xfrm>
          <a:prstGeom prst="rect">
            <a:avLst/>
          </a:prstGeom>
        </p:spPr>
      </p:pic>
      <p:pic>
        <p:nvPicPr>
          <p:cNvPr id="5" name="图片 4">
            <a:extLst>
              <a:ext uri="{FF2B5EF4-FFF2-40B4-BE49-F238E27FC236}">
                <a16:creationId xmlns:a16="http://schemas.microsoft.com/office/drawing/2014/main" id="{1EEE4653-2272-4F04-8711-EFFDE7A1C6EE}"/>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5666735" y="654685"/>
            <a:ext cx="2782255" cy="2254432"/>
          </a:xfrm>
          <a:prstGeom prst="rect">
            <a:avLst/>
          </a:prstGeom>
        </p:spPr>
      </p:pic>
      <p:pic>
        <p:nvPicPr>
          <p:cNvPr id="12" name="图片 11">
            <a:extLst>
              <a:ext uri="{FF2B5EF4-FFF2-40B4-BE49-F238E27FC236}">
                <a16:creationId xmlns:a16="http://schemas.microsoft.com/office/drawing/2014/main" id="{F4AC1A7E-2B90-48B9-95E5-521C5167BC05}"/>
              </a:ext>
            </a:extLst>
          </p:cNvPr>
          <p:cNvPicPr>
            <a:picLocks noChangeAspect="1"/>
          </p:cNvPicPr>
          <p:nvPr/>
        </p:nvPicPr>
        <p:blipFill>
          <a:blip r:embed="rId8"/>
          <a:stretch>
            <a:fillRect/>
          </a:stretch>
        </p:blipFill>
        <p:spPr>
          <a:xfrm>
            <a:off x="1830913" y="3936826"/>
            <a:ext cx="1483555" cy="347708"/>
          </a:xfrm>
          <a:prstGeom prst="rect">
            <a:avLst/>
          </a:prstGeom>
        </p:spPr>
      </p:pic>
      <p:pic>
        <p:nvPicPr>
          <p:cNvPr id="16" name="图片 15">
            <a:extLst>
              <a:ext uri="{FF2B5EF4-FFF2-40B4-BE49-F238E27FC236}">
                <a16:creationId xmlns:a16="http://schemas.microsoft.com/office/drawing/2014/main" id="{568837DA-EDB7-47B8-B4BC-78DC9192D6A2}"/>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867555" y="4346566"/>
            <a:ext cx="3686400" cy="295231"/>
          </a:xfrm>
          <a:prstGeom prst="rect">
            <a:avLst/>
          </a:prstGeom>
        </p:spPr>
      </p:pic>
    </p:spTree>
    <p:extLst>
      <p:ext uri="{BB962C8B-B14F-4D97-AF65-F5344CB8AC3E}">
        <p14:creationId xmlns:p14="http://schemas.microsoft.com/office/powerpoint/2010/main" val="2303818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kumimoji="1" lang="en-US" altLang="zh-CN" dirty="0">
                <a:solidFill>
                  <a:schemeClr val="bg1"/>
                </a:solidFill>
              </a:rPr>
              <a:t>Approach</a:t>
            </a:r>
            <a:endParaRPr kumimoji="1" lang="zh-CN" altLang="en-US" dirty="0">
              <a:solidFill>
                <a:schemeClr val="bg1"/>
              </a:solidFill>
            </a:endParaRPr>
          </a:p>
        </p:txBody>
      </p:sp>
      <p:pic>
        <p:nvPicPr>
          <p:cNvPr id="14" name="图片 13">
            <a:extLst>
              <a:ext uri="{FF2B5EF4-FFF2-40B4-BE49-F238E27FC236}">
                <a16:creationId xmlns:a16="http://schemas.microsoft.com/office/drawing/2014/main" id="{AA247565-732B-46DE-9D87-200C57E9DA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47" y="4900313"/>
            <a:ext cx="1259632" cy="244775"/>
          </a:xfrm>
          <a:prstGeom prst="rect">
            <a:avLst/>
          </a:prstGeom>
        </p:spPr>
      </p:pic>
      <p:sp>
        <p:nvSpPr>
          <p:cNvPr id="17" name="矩形 16">
            <a:extLst>
              <a:ext uri="{FF2B5EF4-FFF2-40B4-BE49-F238E27FC236}">
                <a16:creationId xmlns:a16="http://schemas.microsoft.com/office/drawing/2014/main" id="{74CF453D-7578-4702-B432-15849FE4506E}"/>
              </a:ext>
            </a:extLst>
          </p:cNvPr>
          <p:cNvSpPr/>
          <p:nvPr/>
        </p:nvSpPr>
        <p:spPr>
          <a:xfrm>
            <a:off x="178967" y="860554"/>
            <a:ext cx="8787108" cy="2974532"/>
          </a:xfrm>
          <a:prstGeom prst="rect">
            <a:avLst/>
          </a:prstGeom>
        </p:spPr>
        <p:txBody>
          <a:bodyPr wrap="square">
            <a:spAutoFit/>
          </a:bodyPr>
          <a:lstStyle/>
          <a:p>
            <a:pPr marL="285750" indent="-285750">
              <a:lnSpc>
                <a:spcPct val="125000"/>
              </a:lnSpc>
              <a:spcBef>
                <a:spcPts val="502"/>
              </a:spcBef>
              <a:buFont typeface="Wingdings" panose="05000000000000000000" pitchFamily="2" charset="2"/>
              <a:buChar char="u"/>
            </a:pPr>
            <a:r>
              <a:rPr lang="en-US" altLang="zh-CN" sz="1600" b="1" dirty="0">
                <a:solidFill>
                  <a:srgbClr val="195EA3"/>
                </a:solidFill>
                <a:latin typeface="Times New Roman" panose="02020503050405090304" pitchFamily="18" charset="0"/>
                <a:cs typeface="Times New Roman" panose="02020503050405090304" pitchFamily="18" charset="0"/>
                <a:sym typeface="Wingdings" panose="05000000000000000000" charset="0"/>
              </a:rPr>
              <a:t>Emotion Relation Module </a:t>
            </a:r>
          </a:p>
          <a:p>
            <a:pPr>
              <a:lnSpc>
                <a:spcPct val="125000"/>
              </a:lnSpc>
              <a:spcBef>
                <a:spcPts val="502"/>
              </a:spcBef>
            </a:pPr>
            <a:r>
              <a:rPr lang="en-US" altLang="zh-CN" sz="1600" dirty="0">
                <a:solidFill>
                  <a:srgbClr val="000000"/>
                </a:solidFill>
                <a:latin typeface="Times New Roman" panose="02020503050405090304" pitchFamily="18" charset="0"/>
                <a:cs typeface="Times New Roman" panose="02020503050405090304" pitchFamily="18" charset="0"/>
                <a:sym typeface="+mn-ea"/>
              </a:rPr>
              <a:t>The emotion vectors, modeling the mutual relationships between the intention and emotion, obtained as:</a:t>
            </a:r>
          </a:p>
          <a:p>
            <a:pPr>
              <a:lnSpc>
                <a:spcPct val="125000"/>
              </a:lnSpc>
              <a:spcBef>
                <a:spcPts val="502"/>
              </a:spcBef>
            </a:pPr>
            <a:endParaRPr lang="en-US" altLang="zh-CN" sz="1600" b="1" dirty="0">
              <a:solidFill>
                <a:srgbClr val="000000"/>
              </a:solidFill>
              <a:latin typeface="Times New Roman" panose="02020503050405090304" pitchFamily="18" charset="0"/>
              <a:cs typeface="Times New Roman" panose="02020503050405090304" pitchFamily="18" charset="0"/>
              <a:sym typeface="+mn-ea"/>
            </a:endParaRPr>
          </a:p>
          <a:p>
            <a:pPr>
              <a:lnSpc>
                <a:spcPct val="125000"/>
              </a:lnSpc>
              <a:spcBef>
                <a:spcPts val="502"/>
              </a:spcBef>
            </a:pPr>
            <a:endParaRPr lang="en-US" altLang="zh-CN" sz="1600" b="1" dirty="0">
              <a:solidFill>
                <a:srgbClr val="000000"/>
              </a:solidFill>
              <a:latin typeface="Times New Roman" panose="02020503050405090304" pitchFamily="18" charset="0"/>
              <a:cs typeface="Times New Roman" panose="02020503050405090304" pitchFamily="18" charset="0"/>
              <a:sym typeface="+mn-ea"/>
            </a:endParaRPr>
          </a:p>
          <a:p>
            <a:pPr>
              <a:lnSpc>
                <a:spcPct val="125000"/>
              </a:lnSpc>
              <a:spcBef>
                <a:spcPts val="502"/>
              </a:spcBef>
            </a:pPr>
            <a:endParaRPr lang="en-US" altLang="zh-CN" sz="1600" b="1" dirty="0">
              <a:solidFill>
                <a:srgbClr val="000000"/>
              </a:solidFill>
              <a:latin typeface="Times New Roman" panose="02020503050405090304" pitchFamily="18" charset="0"/>
              <a:cs typeface="Times New Roman" panose="02020503050405090304" pitchFamily="18" charset="0"/>
              <a:sym typeface="+mn-ea"/>
            </a:endParaRPr>
          </a:p>
          <a:p>
            <a:pPr>
              <a:lnSpc>
                <a:spcPct val="125000"/>
              </a:lnSpc>
              <a:spcBef>
                <a:spcPts val="502"/>
              </a:spcBef>
            </a:pPr>
            <a:endParaRPr lang="en-US" altLang="zh-CN" sz="1600" b="1" dirty="0">
              <a:solidFill>
                <a:srgbClr val="000000"/>
              </a:solidFill>
              <a:latin typeface="Times New Roman" panose="02020503050405090304" pitchFamily="18" charset="0"/>
              <a:cs typeface="Times New Roman" panose="02020503050405090304" pitchFamily="18" charset="0"/>
              <a:sym typeface="+mn-ea"/>
            </a:endParaRPr>
          </a:p>
          <a:p>
            <a:pPr>
              <a:lnSpc>
                <a:spcPct val="125000"/>
              </a:lnSpc>
              <a:spcBef>
                <a:spcPts val="502"/>
              </a:spcBef>
            </a:pPr>
            <a:endParaRPr lang="en-US" altLang="zh-CN" sz="1600" b="1" dirty="0">
              <a:solidFill>
                <a:srgbClr val="000000"/>
              </a:solidFill>
              <a:latin typeface="Times New Roman" panose="02020503050405090304" pitchFamily="18" charset="0"/>
              <a:cs typeface="Times New Roman" panose="02020503050405090304" pitchFamily="18" charset="0"/>
              <a:sym typeface="+mn-ea"/>
            </a:endParaRPr>
          </a:p>
          <a:p>
            <a:pPr>
              <a:lnSpc>
                <a:spcPct val="125000"/>
              </a:lnSpc>
              <a:spcBef>
                <a:spcPts val="502"/>
              </a:spcBef>
            </a:pPr>
            <a:r>
              <a:rPr lang="en-US" altLang="zh-CN" sz="1600" dirty="0">
                <a:solidFill>
                  <a:srgbClr val="000000"/>
                </a:solidFill>
                <a:latin typeface="Times New Roman" panose="02020503050405090304" pitchFamily="18" charset="0"/>
                <a:cs typeface="Times New Roman" panose="02020503050405090304" pitchFamily="18" charset="0"/>
                <a:sym typeface="+mn-ea"/>
              </a:rPr>
              <a:t>Finally,</a:t>
            </a:r>
            <a:r>
              <a:rPr lang="en-US" altLang="zh-CN" sz="1600" b="1" dirty="0">
                <a:solidFill>
                  <a:srgbClr val="000000"/>
                </a:solidFill>
                <a:latin typeface="Times New Roman" panose="02020503050405090304" pitchFamily="18" charset="0"/>
                <a:cs typeface="Times New Roman" panose="02020503050405090304" pitchFamily="18" charset="0"/>
                <a:sym typeface="+mn-ea"/>
              </a:rPr>
              <a:t> </a:t>
            </a:r>
            <a:r>
              <a:rPr lang="en-US" altLang="zh-CN" sz="1600" dirty="0">
                <a:solidFill>
                  <a:srgbClr val="000000"/>
                </a:solidFill>
                <a:latin typeface="Times New Roman" panose="02020503050405090304" pitchFamily="18" charset="0"/>
                <a:cs typeface="Times New Roman" panose="02020503050405090304" pitchFamily="18" charset="0"/>
                <a:sym typeface="+mn-ea"/>
              </a:rPr>
              <a:t>two MLPs are considered for performing intention recognition and emotion prediction.</a:t>
            </a:r>
          </a:p>
        </p:txBody>
      </p:sp>
      <p:sp>
        <p:nvSpPr>
          <p:cNvPr id="8" name="文本框 7">
            <a:extLst>
              <a:ext uri="{FF2B5EF4-FFF2-40B4-BE49-F238E27FC236}">
                <a16:creationId xmlns:a16="http://schemas.microsoft.com/office/drawing/2014/main" id="{AB3551AF-FF54-4693-90F3-A1A832FD1BE0}"/>
              </a:ext>
            </a:extLst>
          </p:cNvPr>
          <p:cNvSpPr txBox="1"/>
          <p:nvPr/>
        </p:nvSpPr>
        <p:spPr>
          <a:xfrm>
            <a:off x="168026" y="0"/>
            <a:ext cx="4809330" cy="230832"/>
          </a:xfrm>
          <a:prstGeom prst="rect">
            <a:avLst/>
          </a:prstGeom>
          <a:noFill/>
        </p:spPr>
        <p:txBody>
          <a:bodyPr wrap="none" rtlCol="0">
            <a:spAutoFit/>
          </a:bodyPr>
          <a:lstStyle/>
          <a:p>
            <a:pPr>
              <a:lnSpc>
                <a:spcPct val="100000"/>
              </a:lnSpc>
            </a:pPr>
            <a:r>
              <a:rPr lang="en-US" altLang="zh-CN" sz="900" b="1" dirty="0">
                <a:solidFill>
                  <a:schemeClr val="bg1"/>
                </a:solidFill>
                <a:latin typeface="微软雅黑" panose="020B0503020204020204" pitchFamily="34" charset="-122"/>
                <a:ea typeface="微软雅黑" panose="020B0503020204020204" pitchFamily="34" charset="-122"/>
                <a:cs typeface="Times New Roman" panose="02020503050405090304" pitchFamily="18" charset="0"/>
              </a:rPr>
              <a:t>2022 IEEE International Conference on Acoustics, Speech and Signal Processing </a:t>
            </a:r>
          </a:p>
        </p:txBody>
      </p:sp>
      <p:pic>
        <p:nvPicPr>
          <p:cNvPr id="9" name="图片 8">
            <a:extLst>
              <a:ext uri="{FF2B5EF4-FFF2-40B4-BE49-F238E27FC236}">
                <a16:creationId xmlns:a16="http://schemas.microsoft.com/office/drawing/2014/main" id="{FF6431D9-AA1F-497C-A579-AF509313A0E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589811" y="100084"/>
            <a:ext cx="936104" cy="689178"/>
          </a:xfrm>
          <a:prstGeom prst="rect">
            <a:avLst/>
          </a:prstGeom>
        </p:spPr>
      </p:pic>
      <p:sp>
        <p:nvSpPr>
          <p:cNvPr id="10" name="文本框 9">
            <a:extLst>
              <a:ext uri="{FF2B5EF4-FFF2-40B4-BE49-F238E27FC236}">
                <a16:creationId xmlns:a16="http://schemas.microsoft.com/office/drawing/2014/main" id="{74D7C1D5-6389-4F9B-BD68-6A68D6198FA2}"/>
              </a:ext>
            </a:extLst>
          </p:cNvPr>
          <p:cNvSpPr txBox="1"/>
          <p:nvPr/>
        </p:nvSpPr>
        <p:spPr>
          <a:xfrm>
            <a:off x="-3184" y="4897276"/>
            <a:ext cx="6912768" cy="247440"/>
          </a:xfrm>
          <a:prstGeom prst="rect">
            <a:avLst/>
          </a:prstGeom>
          <a:noFill/>
        </p:spPr>
        <p:txBody>
          <a:bodyPr wrap="square" rtlCol="0">
            <a:spAutoFit/>
          </a:bodyPr>
          <a:lstStyle/>
          <a:p>
            <a:pPr>
              <a:lnSpc>
                <a:spcPct val="120000"/>
              </a:lnSpc>
            </a:pPr>
            <a:r>
              <a:rPr lang="en-US" altLang="zh-CN" sz="900" b="1" dirty="0">
                <a:latin typeface="Avenir Next" charset="0"/>
                <a:ea typeface="Avenir Next" charset="0"/>
                <a:cs typeface="Avenir Next" charset="0"/>
              </a:rPr>
              <a:t>MODELING INTENTION, EMOTION AND EXTERNAL WORLD IN DIALOGUE SYSTEMS</a:t>
            </a:r>
          </a:p>
        </p:txBody>
      </p:sp>
      <p:pic>
        <p:nvPicPr>
          <p:cNvPr id="13" name="图片 12">
            <a:extLst>
              <a:ext uri="{FF2B5EF4-FFF2-40B4-BE49-F238E27FC236}">
                <a16:creationId xmlns:a16="http://schemas.microsoft.com/office/drawing/2014/main" id="{6D6E5E4E-5E4F-423C-A132-235EB41F817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696270" y="1708286"/>
            <a:ext cx="3686400" cy="1470740"/>
          </a:xfrm>
          <a:prstGeom prst="rect">
            <a:avLst/>
          </a:prstGeom>
        </p:spPr>
      </p:pic>
      <p:pic>
        <p:nvPicPr>
          <p:cNvPr id="19" name="图片 18">
            <a:extLst>
              <a:ext uri="{FF2B5EF4-FFF2-40B4-BE49-F238E27FC236}">
                <a16:creationId xmlns:a16="http://schemas.microsoft.com/office/drawing/2014/main" id="{C2EAF7B6-1D2A-4466-970E-2780EC7914E3}"/>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406704" y="2283379"/>
            <a:ext cx="2331973" cy="308170"/>
          </a:xfrm>
          <a:prstGeom prst="rect">
            <a:avLst/>
          </a:prstGeom>
        </p:spPr>
      </p:pic>
      <p:pic>
        <p:nvPicPr>
          <p:cNvPr id="4" name="图片 3">
            <a:extLst>
              <a:ext uri="{FF2B5EF4-FFF2-40B4-BE49-F238E27FC236}">
                <a16:creationId xmlns:a16="http://schemas.microsoft.com/office/drawing/2014/main" id="{E6A7F892-FB25-4245-A8EA-BCD3C40100EF}"/>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3346120" y="3837892"/>
            <a:ext cx="2700300" cy="806647"/>
          </a:xfrm>
          <a:prstGeom prst="rect">
            <a:avLst/>
          </a:prstGeom>
        </p:spPr>
      </p:pic>
    </p:spTree>
    <p:extLst>
      <p:ext uri="{BB962C8B-B14F-4D97-AF65-F5344CB8AC3E}">
        <p14:creationId xmlns:p14="http://schemas.microsoft.com/office/powerpoint/2010/main" val="3564541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59"/>
          <p:cNvSpPr txBox="1">
            <a:spLocks noChangeArrowheads="1"/>
          </p:cNvSpPr>
          <p:nvPr/>
        </p:nvSpPr>
        <p:spPr bwMode="auto">
          <a:xfrm flipH="1">
            <a:off x="1434021" y="2191555"/>
            <a:ext cx="1663403" cy="761747"/>
          </a:xfrm>
          <a:prstGeom prst="rect">
            <a:avLst/>
          </a:prstGeom>
          <a:noFill/>
          <a:ln>
            <a:noFill/>
          </a:ln>
        </p:spPr>
        <p:txBody>
          <a:bodyPr wrap="square" lIns="68580" tIns="34290" rIns="68580" bIns="3429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defRPr/>
            </a:pPr>
            <a:r>
              <a:rPr lang="zh-CN" altLang="en-US" sz="2700" b="1" kern="0" dirty="0">
                <a:solidFill>
                  <a:schemeClr val="bg1"/>
                </a:solidFill>
                <a:latin typeface="方正兰亭超细黑简体" pitchFamily="2" charset="-122"/>
                <a:ea typeface="方正兰亭超细黑简体" pitchFamily="2" charset="-122"/>
              </a:rPr>
              <a:t>目录</a:t>
            </a:r>
            <a:endParaRPr lang="en-US" altLang="zh-CN" sz="2700" b="1" kern="0" dirty="0">
              <a:solidFill>
                <a:schemeClr val="bg1"/>
              </a:solidFill>
              <a:latin typeface="方正兰亭超细黑简体" pitchFamily="2" charset="-122"/>
              <a:ea typeface="方正兰亭超细黑简体" pitchFamily="2" charset="-122"/>
            </a:endParaRPr>
          </a:p>
          <a:p>
            <a:pPr algn="ctr">
              <a:defRPr/>
            </a:pPr>
            <a:r>
              <a:rPr lang="en-US" altLang="zh-CN" b="1" kern="0" dirty="0">
                <a:solidFill>
                  <a:schemeClr val="bg1"/>
                </a:solidFill>
                <a:latin typeface="方正兰亭超细黑简体" pitchFamily="2" charset="-122"/>
                <a:ea typeface="方正兰亭超细黑简体" pitchFamily="2" charset="-122"/>
              </a:rPr>
              <a:t>CONTENTS</a:t>
            </a:r>
            <a:endParaRPr lang="en-US" altLang="ko-KR" b="1" kern="0" dirty="0">
              <a:solidFill>
                <a:schemeClr val="bg1"/>
              </a:solidFill>
              <a:latin typeface="方正兰亭超细黑简体" pitchFamily="2" charset="-122"/>
              <a:ea typeface="方正兰亭超细黑简体" pitchFamily="2" charset="-122"/>
            </a:endParaRPr>
          </a:p>
        </p:txBody>
      </p:sp>
      <p:sp>
        <p:nvSpPr>
          <p:cNvPr id="2" name="矩形 1"/>
          <p:cNvSpPr/>
          <p:nvPr/>
        </p:nvSpPr>
        <p:spPr>
          <a:xfrm>
            <a:off x="1587" y="986620"/>
            <a:ext cx="1943708" cy="540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3200" b="1" dirty="0">
                <a:latin typeface="Heiti SC Light" charset="-122"/>
                <a:ea typeface="Heiti SC Light" charset="-122"/>
                <a:cs typeface="Heiti SC Light" charset="-122"/>
              </a:rPr>
              <a:t>/</a:t>
            </a:r>
            <a:r>
              <a:rPr kumimoji="1" lang="zh-CN" altLang="en-US" sz="3200" b="1" dirty="0">
                <a:latin typeface="Heiti SC Light" charset="-122"/>
                <a:ea typeface="Heiti SC Light" charset="-122"/>
                <a:cs typeface="Heiti SC Light" charset="-122"/>
              </a:rPr>
              <a:t> </a:t>
            </a:r>
            <a:r>
              <a:rPr kumimoji="1" lang="en-US" altLang="zh-CN" sz="3200" b="1" dirty="0">
                <a:latin typeface="Helvetica" charset="0"/>
                <a:ea typeface="Helvetica" charset="0"/>
                <a:cs typeface="Helvetica" charset="0"/>
              </a:rPr>
              <a:t>Index</a:t>
            </a:r>
            <a:endParaRPr kumimoji="1" lang="zh-CN" altLang="en-US" sz="3200" b="1" dirty="0">
              <a:latin typeface="Helvetica" charset="0"/>
              <a:ea typeface="Helvetica" charset="0"/>
              <a:cs typeface="Helvetica" charset="0"/>
            </a:endParaRPr>
          </a:p>
        </p:txBody>
      </p:sp>
      <p:sp>
        <p:nvSpPr>
          <p:cNvPr id="4" name="文本框 3"/>
          <p:cNvSpPr txBox="1"/>
          <p:nvPr/>
        </p:nvSpPr>
        <p:spPr>
          <a:xfrm>
            <a:off x="1435690" y="1708448"/>
            <a:ext cx="6523943" cy="2243050"/>
          </a:xfrm>
          <a:prstGeom prst="rect">
            <a:avLst/>
          </a:prstGeom>
          <a:noFill/>
        </p:spPr>
        <p:txBody>
          <a:bodyPr wrap="square" rtlCol="0">
            <a:spAutoFit/>
          </a:bodyPr>
          <a:lstStyle/>
          <a:p>
            <a:pPr marL="457200" indent="-457200">
              <a:lnSpc>
                <a:spcPct val="150000"/>
              </a:lnSpc>
              <a:buClr>
                <a:schemeClr val="tx1">
                  <a:lumMod val="75000"/>
                  <a:lumOff val="25000"/>
                </a:schemeClr>
              </a:buClr>
              <a:buSzPct val="86000"/>
              <a:buFont typeface="Wingdings" charset="2"/>
              <a:buChar char="Ø"/>
            </a:pPr>
            <a:r>
              <a:rPr kumimoji="1" lang="en-US" altLang="zh-CN" sz="2400" dirty="0">
                <a:latin typeface="Microsoft YaHei" charset="0"/>
                <a:ea typeface="Microsoft YaHei" charset="0"/>
                <a:cs typeface="Microsoft YaHei" charset="0"/>
              </a:rPr>
              <a:t>Introduction</a:t>
            </a:r>
            <a:endParaRPr kumimoji="1" lang="zh-CN" altLang="en-US" sz="2400" dirty="0">
              <a:latin typeface="Microsoft YaHei" charset="0"/>
              <a:ea typeface="Microsoft YaHei" charset="0"/>
              <a:cs typeface="Microsoft YaHei" charset="0"/>
            </a:endParaRPr>
          </a:p>
          <a:p>
            <a:pPr marL="457200" indent="-457200">
              <a:lnSpc>
                <a:spcPct val="150000"/>
              </a:lnSpc>
              <a:buClr>
                <a:schemeClr val="tx1">
                  <a:lumMod val="75000"/>
                  <a:lumOff val="25000"/>
                </a:schemeClr>
              </a:buClr>
              <a:buSzPct val="86000"/>
              <a:buFont typeface="Wingdings" charset="2"/>
              <a:buChar char="Ø"/>
            </a:pPr>
            <a:r>
              <a:rPr kumimoji="1" lang="en-US" altLang="zh-CN" sz="2400" dirty="0">
                <a:latin typeface="Microsoft YaHei" charset="0"/>
                <a:ea typeface="Microsoft YaHei" charset="0"/>
                <a:cs typeface="Microsoft YaHei" charset="0"/>
              </a:rPr>
              <a:t>Approach</a:t>
            </a:r>
            <a:endParaRPr kumimoji="1" lang="zh-CN" altLang="en-US" sz="2400" dirty="0">
              <a:latin typeface="Microsoft YaHei" charset="0"/>
              <a:ea typeface="Microsoft YaHei" charset="0"/>
              <a:cs typeface="Microsoft YaHei" charset="0"/>
            </a:endParaRPr>
          </a:p>
          <a:p>
            <a:pPr marL="457200" indent="-457200">
              <a:lnSpc>
                <a:spcPct val="150000"/>
              </a:lnSpc>
              <a:buClr>
                <a:schemeClr val="tx1">
                  <a:lumMod val="75000"/>
                  <a:lumOff val="25000"/>
                </a:schemeClr>
              </a:buClr>
              <a:buSzPct val="86000"/>
              <a:buFont typeface="Wingdings" charset="2"/>
              <a:buChar char="Ø"/>
            </a:pPr>
            <a:r>
              <a:rPr kumimoji="1" lang="en-US" altLang="zh-CN" sz="2400" b="1" dirty="0">
                <a:solidFill>
                  <a:schemeClr val="tx2">
                    <a:lumMod val="60000"/>
                    <a:lumOff val="40000"/>
                  </a:schemeClr>
                </a:solidFill>
                <a:latin typeface="Microsoft YaHei" charset="0"/>
                <a:ea typeface="Microsoft YaHei" charset="0"/>
                <a:cs typeface="Microsoft YaHei" charset="0"/>
              </a:rPr>
              <a:t>Experiments</a:t>
            </a:r>
            <a:endParaRPr kumimoji="1" lang="zh-CN" altLang="en-US" sz="2000" b="1" dirty="0">
              <a:solidFill>
                <a:schemeClr val="tx2">
                  <a:lumMod val="60000"/>
                  <a:lumOff val="40000"/>
                </a:schemeClr>
              </a:solidFill>
              <a:latin typeface="Microsoft YaHei" charset="0"/>
              <a:ea typeface="Microsoft YaHei" charset="0"/>
              <a:cs typeface="Microsoft YaHei" charset="0"/>
            </a:endParaRPr>
          </a:p>
          <a:p>
            <a:pPr marL="457200" indent="-457200">
              <a:lnSpc>
                <a:spcPct val="150000"/>
              </a:lnSpc>
              <a:buClr>
                <a:schemeClr val="tx1">
                  <a:lumMod val="75000"/>
                  <a:lumOff val="25000"/>
                </a:schemeClr>
              </a:buClr>
              <a:buSzPct val="86000"/>
              <a:buFont typeface="Wingdings" charset="2"/>
              <a:buChar char="Ø"/>
            </a:pPr>
            <a:r>
              <a:rPr kumimoji="1" lang="en-US" altLang="zh-CN" sz="2400" dirty="0">
                <a:latin typeface="Microsoft YaHei" charset="0"/>
                <a:ea typeface="Microsoft YaHei" charset="0"/>
                <a:cs typeface="Microsoft YaHei" charset="0"/>
              </a:rPr>
              <a:t>Summary</a:t>
            </a:r>
            <a:endParaRPr kumimoji="1" lang="zh-CN" altLang="en-US" sz="2400" dirty="0">
              <a:latin typeface="Microsoft YaHei" charset="0"/>
              <a:ea typeface="Microsoft YaHei" charset="0"/>
              <a:cs typeface="Microsoft YaHei" charset="0"/>
            </a:endParaRPr>
          </a:p>
        </p:txBody>
      </p:sp>
      <p:pic>
        <p:nvPicPr>
          <p:cNvPr id="7" name="图片 6">
            <a:extLst>
              <a:ext uri="{FF2B5EF4-FFF2-40B4-BE49-F238E27FC236}">
                <a16:creationId xmlns:a16="http://schemas.microsoft.com/office/drawing/2014/main" id="{BBD00FF2-B02C-42EE-95A9-D1F6322BBB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47" y="4900313"/>
            <a:ext cx="1259632" cy="244775"/>
          </a:xfrm>
          <a:prstGeom prst="rect">
            <a:avLst/>
          </a:prstGeom>
        </p:spPr>
      </p:pic>
      <p:sp>
        <p:nvSpPr>
          <p:cNvPr id="10" name="文本框 9">
            <a:extLst>
              <a:ext uri="{FF2B5EF4-FFF2-40B4-BE49-F238E27FC236}">
                <a16:creationId xmlns:a16="http://schemas.microsoft.com/office/drawing/2014/main" id="{8361B02C-AD7E-4F53-B149-F93AA289BEDB}"/>
              </a:ext>
            </a:extLst>
          </p:cNvPr>
          <p:cNvSpPr txBox="1"/>
          <p:nvPr/>
        </p:nvSpPr>
        <p:spPr>
          <a:xfrm>
            <a:off x="168026" y="0"/>
            <a:ext cx="4809330" cy="230832"/>
          </a:xfrm>
          <a:prstGeom prst="rect">
            <a:avLst/>
          </a:prstGeom>
          <a:noFill/>
        </p:spPr>
        <p:txBody>
          <a:bodyPr wrap="none" rtlCol="0">
            <a:spAutoFit/>
          </a:bodyPr>
          <a:lstStyle/>
          <a:p>
            <a:pPr>
              <a:lnSpc>
                <a:spcPct val="100000"/>
              </a:lnSpc>
            </a:pPr>
            <a:r>
              <a:rPr lang="en-US" altLang="zh-CN" sz="900" b="1" dirty="0">
                <a:solidFill>
                  <a:schemeClr val="bg1"/>
                </a:solidFill>
                <a:latin typeface="微软雅黑" panose="020B0503020204020204" pitchFamily="34" charset="-122"/>
                <a:ea typeface="微软雅黑" panose="020B0503020204020204" pitchFamily="34" charset="-122"/>
                <a:cs typeface="Times New Roman" panose="02020503050405090304" pitchFamily="18" charset="0"/>
              </a:rPr>
              <a:t>2022 IEEE International Conference on Acoustics, Speech and Signal Processing </a:t>
            </a:r>
          </a:p>
        </p:txBody>
      </p:sp>
      <p:pic>
        <p:nvPicPr>
          <p:cNvPr id="11" name="图片 10">
            <a:extLst>
              <a:ext uri="{FF2B5EF4-FFF2-40B4-BE49-F238E27FC236}">
                <a16:creationId xmlns:a16="http://schemas.microsoft.com/office/drawing/2014/main" id="{E45BF993-2B21-4EB9-AE5D-D3B33AD682C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589811" y="100084"/>
            <a:ext cx="936104" cy="689178"/>
          </a:xfrm>
          <a:prstGeom prst="rect">
            <a:avLst/>
          </a:prstGeom>
        </p:spPr>
      </p:pic>
      <p:sp>
        <p:nvSpPr>
          <p:cNvPr id="12" name="文本框 11">
            <a:extLst>
              <a:ext uri="{FF2B5EF4-FFF2-40B4-BE49-F238E27FC236}">
                <a16:creationId xmlns:a16="http://schemas.microsoft.com/office/drawing/2014/main" id="{E9AE92A3-39CD-4FA6-9B37-305F21803539}"/>
              </a:ext>
            </a:extLst>
          </p:cNvPr>
          <p:cNvSpPr txBox="1"/>
          <p:nvPr/>
        </p:nvSpPr>
        <p:spPr>
          <a:xfrm>
            <a:off x="-3184" y="4897276"/>
            <a:ext cx="6912768" cy="247440"/>
          </a:xfrm>
          <a:prstGeom prst="rect">
            <a:avLst/>
          </a:prstGeom>
          <a:noFill/>
        </p:spPr>
        <p:txBody>
          <a:bodyPr wrap="square" rtlCol="0">
            <a:spAutoFit/>
          </a:bodyPr>
          <a:lstStyle/>
          <a:p>
            <a:pPr>
              <a:lnSpc>
                <a:spcPct val="120000"/>
              </a:lnSpc>
            </a:pPr>
            <a:r>
              <a:rPr lang="en-US" altLang="zh-CN" sz="900" b="1" dirty="0">
                <a:latin typeface="Avenir Next" charset="0"/>
                <a:ea typeface="Avenir Next" charset="0"/>
                <a:cs typeface="Avenir Next" charset="0"/>
              </a:rPr>
              <a:t>MODELING INTENTION, EMOTION AND EXTERNAL WORLD IN DIALOGUE SYSTEMS</a:t>
            </a:r>
          </a:p>
        </p:txBody>
      </p:sp>
    </p:spTree>
    <p:extLst>
      <p:ext uri="{BB962C8B-B14F-4D97-AF65-F5344CB8AC3E}">
        <p14:creationId xmlns:p14="http://schemas.microsoft.com/office/powerpoint/2010/main" val="3550957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600"/>
                                  </p:stCondLst>
                                  <p:childTnLst>
                                    <p:set>
                                      <p:cBhvr>
                                        <p:cTn id="6" dur="1" fill="hold">
                                          <p:stCondLst>
                                            <p:cond delay="0"/>
                                          </p:stCondLst>
                                        </p:cTn>
                                        <p:tgtEl>
                                          <p:spTgt spid="45"/>
                                        </p:tgtEl>
                                        <p:attrNameLst>
                                          <p:attrName>style.visibility</p:attrName>
                                        </p:attrNameLst>
                                      </p:cBhvr>
                                      <p:to>
                                        <p:strVal val="visible"/>
                                      </p:to>
                                    </p:set>
                                    <p:anim calcmode="lin" valueType="num">
                                      <p:cBhvr>
                                        <p:cTn id="7" dur="250" fill="hold"/>
                                        <p:tgtEl>
                                          <p:spTgt spid="45"/>
                                        </p:tgtEl>
                                        <p:attrNameLst>
                                          <p:attrName>ppt_w</p:attrName>
                                        </p:attrNameLst>
                                      </p:cBhvr>
                                      <p:tavLst>
                                        <p:tav tm="0">
                                          <p:val>
                                            <p:fltVal val="0"/>
                                          </p:val>
                                        </p:tav>
                                        <p:tav tm="100000">
                                          <p:val>
                                            <p:strVal val="#ppt_w"/>
                                          </p:val>
                                        </p:tav>
                                      </p:tavLst>
                                    </p:anim>
                                    <p:anim calcmode="lin" valueType="num">
                                      <p:cBhvr>
                                        <p:cTn id="8" dur="250" fill="hold"/>
                                        <p:tgtEl>
                                          <p:spTgt spid="45"/>
                                        </p:tgtEl>
                                        <p:attrNameLst>
                                          <p:attrName>ppt_h</p:attrName>
                                        </p:attrNameLst>
                                      </p:cBhvr>
                                      <p:tavLst>
                                        <p:tav tm="0">
                                          <p:val>
                                            <p:fltVal val="0"/>
                                          </p:val>
                                        </p:tav>
                                        <p:tav tm="100000">
                                          <p:val>
                                            <p:strVal val="#ppt_h"/>
                                          </p:val>
                                        </p:tav>
                                      </p:tavLst>
                                    </p:anim>
                                    <p:animEffect transition="in" filter="fade">
                                      <p:cBhvr>
                                        <p:cTn id="9" dur="250"/>
                                        <p:tgtEl>
                                          <p:spTgt spid="45"/>
                                        </p:tgtEl>
                                      </p:cBhvr>
                                    </p:animEffect>
                                  </p:childTnLst>
                                </p:cTn>
                              </p:par>
                              <p:par>
                                <p:cTn id="10" presetID="6" presetClass="emph" presetSubtype="0" decel="100000" fill="hold" grpId="1" nodeType="withEffect">
                                  <p:stCondLst>
                                    <p:cond delay="800"/>
                                  </p:stCondLst>
                                  <p:childTnLst>
                                    <p:animScale>
                                      <p:cBhvr>
                                        <p:cTn id="11" dur="250" fill="hold"/>
                                        <p:tgtEl>
                                          <p:spTgt spid="45"/>
                                        </p:tgtEl>
                                      </p:cBhvr>
                                      <p:by x="120000" y="120000"/>
                                    </p:animScale>
                                  </p:childTnLst>
                                </p:cTn>
                              </p:par>
                              <p:par>
                                <p:cTn id="12" presetID="6" presetClass="emph" presetSubtype="0" decel="100000" fill="hold" grpId="2" nodeType="withEffect">
                                  <p:stCondLst>
                                    <p:cond delay="1000"/>
                                  </p:stCondLst>
                                  <p:childTnLst>
                                    <p:animScale>
                                      <p:cBhvr>
                                        <p:cTn id="13" dur="250" fill="hold"/>
                                        <p:tgtEl>
                                          <p:spTgt spid="45"/>
                                        </p:tgtEl>
                                      </p:cBhvr>
                                      <p:by x="83000" y="83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5" grpId="1"/>
      <p:bldP spid="45" grpId="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kumimoji="1" lang="en-US" altLang="zh-CN" dirty="0">
                <a:solidFill>
                  <a:schemeClr val="bg1"/>
                </a:solidFill>
              </a:rPr>
              <a:t>Experiments</a:t>
            </a:r>
            <a:endParaRPr kumimoji="1" lang="zh-CN" altLang="en-US" dirty="0">
              <a:solidFill>
                <a:schemeClr val="bg1"/>
              </a:solidFill>
            </a:endParaRPr>
          </a:p>
        </p:txBody>
      </p:sp>
      <p:pic>
        <p:nvPicPr>
          <p:cNvPr id="14" name="图片 13">
            <a:extLst>
              <a:ext uri="{FF2B5EF4-FFF2-40B4-BE49-F238E27FC236}">
                <a16:creationId xmlns:a16="http://schemas.microsoft.com/office/drawing/2014/main" id="{AA247565-732B-46DE-9D87-200C57E9DA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47" y="4900313"/>
            <a:ext cx="1259632" cy="244775"/>
          </a:xfrm>
          <a:prstGeom prst="rect">
            <a:avLst/>
          </a:prstGeom>
        </p:spPr>
      </p:pic>
      <p:sp>
        <p:nvSpPr>
          <p:cNvPr id="17" name="矩形 16">
            <a:extLst>
              <a:ext uri="{FF2B5EF4-FFF2-40B4-BE49-F238E27FC236}">
                <a16:creationId xmlns:a16="http://schemas.microsoft.com/office/drawing/2014/main" id="{74CF453D-7578-4702-B432-15849FE4506E}"/>
              </a:ext>
            </a:extLst>
          </p:cNvPr>
          <p:cNvSpPr/>
          <p:nvPr/>
        </p:nvSpPr>
        <p:spPr>
          <a:xfrm>
            <a:off x="178967" y="860554"/>
            <a:ext cx="8789239" cy="1115049"/>
          </a:xfrm>
          <a:prstGeom prst="rect">
            <a:avLst/>
          </a:prstGeom>
        </p:spPr>
        <p:txBody>
          <a:bodyPr wrap="square">
            <a:spAutoFit/>
          </a:bodyPr>
          <a:lstStyle/>
          <a:p>
            <a:pPr algn="just">
              <a:lnSpc>
                <a:spcPct val="125000"/>
              </a:lnSpc>
              <a:spcBef>
                <a:spcPts val="502"/>
              </a:spcBef>
            </a:pPr>
            <a:r>
              <a:rPr lang="en-US" altLang="zh-CN" sz="1600" dirty="0">
                <a:solidFill>
                  <a:schemeClr val="tx2">
                    <a:lumMod val="60000"/>
                    <a:lumOff val="40000"/>
                  </a:schemeClr>
                </a:solidFill>
                <a:latin typeface="Times New Roman" panose="02020503050405090304" pitchFamily="18" charset="0"/>
                <a:cs typeface="Times New Roman" panose="02020503050405090304" pitchFamily="18" charset="0"/>
                <a:sym typeface="Wingdings" panose="05000000000000000000" charset="0"/>
              </a:rPr>
              <a:t>  </a:t>
            </a:r>
            <a:r>
              <a:rPr lang="en-US" altLang="zh-CN" sz="1600" b="1" dirty="0">
                <a:solidFill>
                  <a:srgbClr val="195EA3"/>
                </a:solidFill>
                <a:latin typeface="Times New Roman" panose="02020503050405090304" pitchFamily="18" charset="0"/>
                <a:cs typeface="Times New Roman" panose="02020503050405090304" pitchFamily="18" charset="0"/>
                <a:sym typeface="+mn-ea"/>
              </a:rPr>
              <a:t>Dataset &amp; Evaluation Metric</a:t>
            </a:r>
          </a:p>
          <a:p>
            <a:pPr algn="just">
              <a:lnSpc>
                <a:spcPct val="125000"/>
              </a:lnSpc>
              <a:spcBef>
                <a:spcPts val="502"/>
              </a:spcBef>
            </a:pPr>
            <a:endParaRPr lang="en-US" altLang="zh-CN" sz="1600" b="1" dirty="0">
              <a:solidFill>
                <a:srgbClr val="000000"/>
              </a:solidFill>
              <a:latin typeface="Times New Roman" panose="02020503050405090304" pitchFamily="18" charset="0"/>
              <a:cs typeface="Times New Roman" panose="02020503050405090304" pitchFamily="18" charset="0"/>
              <a:sym typeface="+mn-ea"/>
            </a:endParaRPr>
          </a:p>
          <a:p>
            <a:pPr algn="just">
              <a:lnSpc>
                <a:spcPct val="125000"/>
              </a:lnSpc>
              <a:spcBef>
                <a:spcPts val="502"/>
              </a:spcBef>
            </a:pPr>
            <a:endParaRPr lang="en-US" altLang="zh-CN" sz="1600" dirty="0">
              <a:solidFill>
                <a:srgbClr val="000000"/>
              </a:solidFill>
              <a:latin typeface="Times New Roman" panose="02020503050405090304" pitchFamily="18" charset="0"/>
              <a:cs typeface="Times New Roman" panose="02020503050405090304" pitchFamily="18" charset="0"/>
            </a:endParaRPr>
          </a:p>
        </p:txBody>
      </p:sp>
      <p:sp>
        <p:nvSpPr>
          <p:cNvPr id="2" name="矩形 1">
            <a:extLst>
              <a:ext uri="{FF2B5EF4-FFF2-40B4-BE49-F238E27FC236}">
                <a16:creationId xmlns:a16="http://schemas.microsoft.com/office/drawing/2014/main" id="{E5E5F091-9610-4323-BD78-7194C94B6A45}"/>
              </a:ext>
            </a:extLst>
          </p:cNvPr>
          <p:cNvSpPr/>
          <p:nvPr/>
        </p:nvSpPr>
        <p:spPr>
          <a:xfrm>
            <a:off x="184643" y="2206018"/>
            <a:ext cx="1632178" cy="338554"/>
          </a:xfrm>
          <a:prstGeom prst="rect">
            <a:avLst/>
          </a:prstGeom>
        </p:spPr>
        <p:txBody>
          <a:bodyPr wrap="none">
            <a:spAutoFit/>
          </a:bodyPr>
          <a:lstStyle/>
          <a:p>
            <a:pPr marL="285750" indent="-285750">
              <a:buFont typeface="Wingdings" panose="05000000000000000000" pitchFamily="2" charset="2"/>
              <a:buChar char="u"/>
            </a:pPr>
            <a:r>
              <a:rPr lang="en-US" altLang="zh-CN" sz="1600" b="1" dirty="0">
                <a:solidFill>
                  <a:srgbClr val="195EA3"/>
                </a:solidFill>
                <a:latin typeface="Times New Roman" panose="02020503050405090304" pitchFamily="18" charset="0"/>
                <a:cs typeface="Times New Roman" panose="02020503050405090304" pitchFamily="18" charset="0"/>
                <a:sym typeface="Wingdings" panose="05000000000000000000" charset="0"/>
              </a:rPr>
              <a:t>Main Results</a:t>
            </a:r>
            <a:endParaRPr lang="zh-CN" altLang="en-US" sz="1600" dirty="0">
              <a:solidFill>
                <a:schemeClr val="tx2">
                  <a:lumMod val="60000"/>
                  <a:lumOff val="40000"/>
                </a:schemeClr>
              </a:solidFill>
              <a:latin typeface="Times New Roman" panose="02020503050405090304" pitchFamily="18" charset="0"/>
              <a:cs typeface="Times New Roman" panose="02020503050405090304" pitchFamily="18" charset="0"/>
            </a:endParaRPr>
          </a:p>
        </p:txBody>
      </p:sp>
      <p:sp>
        <p:nvSpPr>
          <p:cNvPr id="5" name="矩形 4">
            <a:extLst>
              <a:ext uri="{FF2B5EF4-FFF2-40B4-BE49-F238E27FC236}">
                <a16:creationId xmlns:a16="http://schemas.microsoft.com/office/drawing/2014/main" id="{BC7599E6-1849-4C94-AA29-3CBD5B39F154}"/>
              </a:ext>
            </a:extLst>
          </p:cNvPr>
          <p:cNvSpPr/>
          <p:nvPr/>
        </p:nvSpPr>
        <p:spPr>
          <a:xfrm>
            <a:off x="358425" y="1309936"/>
            <a:ext cx="8139597" cy="830997"/>
          </a:xfrm>
          <a:prstGeom prst="rect">
            <a:avLst/>
          </a:prstGeom>
        </p:spPr>
        <p:txBody>
          <a:bodyPr wrap="square">
            <a:spAutoFit/>
          </a:bodyPr>
          <a:lstStyle/>
          <a:p>
            <a:r>
              <a:rPr lang="en-US" altLang="zh-CN" sz="1600" dirty="0">
                <a:solidFill>
                  <a:srgbClr val="000000"/>
                </a:solidFill>
                <a:latin typeface="Times New Roman" panose="02020503050405090304" pitchFamily="18" charset="0"/>
                <a:cs typeface="Times New Roman" panose="02020503050405090304" pitchFamily="18" charset="0"/>
              </a:rPr>
              <a:t>The </a:t>
            </a:r>
            <a:r>
              <a:rPr lang="en-US" altLang="zh-CN" sz="1600" dirty="0" err="1">
                <a:solidFill>
                  <a:srgbClr val="000000"/>
                </a:solidFill>
                <a:latin typeface="Times New Roman" panose="02020503050405090304" pitchFamily="18" charset="0"/>
                <a:cs typeface="Times New Roman" panose="02020503050405090304" pitchFamily="18" charset="0"/>
              </a:rPr>
              <a:t>DailyDialog</a:t>
            </a:r>
            <a:r>
              <a:rPr lang="en-US" altLang="zh-CN" sz="1600" dirty="0">
                <a:solidFill>
                  <a:srgbClr val="000000"/>
                </a:solidFill>
                <a:latin typeface="Times New Roman" panose="02020503050405090304" pitchFamily="18" charset="0"/>
                <a:cs typeface="Times New Roman" panose="02020503050405090304" pitchFamily="18" charset="0"/>
              </a:rPr>
              <a:t> datasets contain 13,118 multi-turn dialogues. In order to obtain the intention dictionary, we extract 2,046 conversations for the annotation.  As for the evaluation metric, macro-average Precision (P), Recall (R) and F1 are considered for the </a:t>
            </a:r>
            <a:r>
              <a:rPr lang="en-US" altLang="zh-CN" sz="1600" dirty="0" err="1">
                <a:solidFill>
                  <a:srgbClr val="000000"/>
                </a:solidFill>
                <a:latin typeface="Times New Roman" panose="02020503050405090304" pitchFamily="18" charset="0"/>
                <a:cs typeface="Times New Roman" panose="02020503050405090304" pitchFamily="18" charset="0"/>
              </a:rPr>
              <a:t>DailyDialog</a:t>
            </a:r>
            <a:r>
              <a:rPr lang="en-US" altLang="zh-CN" sz="1600" dirty="0">
                <a:solidFill>
                  <a:srgbClr val="000000"/>
                </a:solidFill>
                <a:latin typeface="Times New Roman" panose="02020503050405090304" pitchFamily="18" charset="0"/>
                <a:cs typeface="Times New Roman" panose="02020503050405090304" pitchFamily="18" charset="0"/>
              </a:rPr>
              <a:t> dataset.</a:t>
            </a:r>
          </a:p>
        </p:txBody>
      </p:sp>
      <p:sp>
        <p:nvSpPr>
          <p:cNvPr id="11" name="文本框 10">
            <a:extLst>
              <a:ext uri="{FF2B5EF4-FFF2-40B4-BE49-F238E27FC236}">
                <a16:creationId xmlns:a16="http://schemas.microsoft.com/office/drawing/2014/main" id="{FEFEA1D0-2D74-43E8-B05C-7C69B09310CB}"/>
              </a:ext>
            </a:extLst>
          </p:cNvPr>
          <p:cNvSpPr txBox="1"/>
          <p:nvPr/>
        </p:nvSpPr>
        <p:spPr>
          <a:xfrm>
            <a:off x="168026" y="0"/>
            <a:ext cx="4809330" cy="230832"/>
          </a:xfrm>
          <a:prstGeom prst="rect">
            <a:avLst/>
          </a:prstGeom>
          <a:noFill/>
        </p:spPr>
        <p:txBody>
          <a:bodyPr wrap="none" rtlCol="0">
            <a:spAutoFit/>
          </a:bodyPr>
          <a:lstStyle/>
          <a:p>
            <a:pPr>
              <a:lnSpc>
                <a:spcPct val="100000"/>
              </a:lnSpc>
            </a:pPr>
            <a:r>
              <a:rPr lang="en-US" altLang="zh-CN" sz="900" b="1" dirty="0">
                <a:solidFill>
                  <a:schemeClr val="bg1"/>
                </a:solidFill>
                <a:latin typeface="微软雅黑" panose="020B0503020204020204" pitchFamily="34" charset="-122"/>
                <a:ea typeface="微软雅黑" panose="020B0503020204020204" pitchFamily="34" charset="-122"/>
                <a:cs typeface="Times New Roman" panose="02020503050405090304" pitchFamily="18" charset="0"/>
              </a:rPr>
              <a:t>2022 IEEE International Conference on Acoustics, Speech and Signal Processing </a:t>
            </a:r>
          </a:p>
        </p:txBody>
      </p:sp>
      <p:pic>
        <p:nvPicPr>
          <p:cNvPr id="12" name="图片 11">
            <a:extLst>
              <a:ext uri="{FF2B5EF4-FFF2-40B4-BE49-F238E27FC236}">
                <a16:creationId xmlns:a16="http://schemas.microsoft.com/office/drawing/2014/main" id="{3841B2D9-8A20-4846-A688-7EDEFF25745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589811" y="100084"/>
            <a:ext cx="936104" cy="689178"/>
          </a:xfrm>
          <a:prstGeom prst="rect">
            <a:avLst/>
          </a:prstGeom>
        </p:spPr>
      </p:pic>
      <p:sp>
        <p:nvSpPr>
          <p:cNvPr id="16" name="文本框 15">
            <a:extLst>
              <a:ext uri="{FF2B5EF4-FFF2-40B4-BE49-F238E27FC236}">
                <a16:creationId xmlns:a16="http://schemas.microsoft.com/office/drawing/2014/main" id="{7FDE47DF-8A16-4F1D-8126-43C6AD2074EC}"/>
              </a:ext>
            </a:extLst>
          </p:cNvPr>
          <p:cNvSpPr txBox="1"/>
          <p:nvPr/>
        </p:nvSpPr>
        <p:spPr>
          <a:xfrm>
            <a:off x="-3184" y="4897276"/>
            <a:ext cx="6912768" cy="247440"/>
          </a:xfrm>
          <a:prstGeom prst="rect">
            <a:avLst/>
          </a:prstGeom>
          <a:noFill/>
        </p:spPr>
        <p:txBody>
          <a:bodyPr wrap="square" rtlCol="0">
            <a:spAutoFit/>
          </a:bodyPr>
          <a:lstStyle/>
          <a:p>
            <a:pPr>
              <a:lnSpc>
                <a:spcPct val="120000"/>
              </a:lnSpc>
            </a:pPr>
            <a:r>
              <a:rPr lang="en-US" altLang="zh-CN" sz="900" b="1" dirty="0">
                <a:latin typeface="Avenir Next" charset="0"/>
                <a:ea typeface="Avenir Next" charset="0"/>
                <a:cs typeface="Avenir Next" charset="0"/>
              </a:rPr>
              <a:t>MODELING INTENTION, EMOTION AND EXTERNAL WORLD IN DIALOGUE SYSTEMS</a:t>
            </a:r>
          </a:p>
        </p:txBody>
      </p:sp>
      <p:pic>
        <p:nvPicPr>
          <p:cNvPr id="7" name="图片 6">
            <a:extLst>
              <a:ext uri="{FF2B5EF4-FFF2-40B4-BE49-F238E27FC236}">
                <a16:creationId xmlns:a16="http://schemas.microsoft.com/office/drawing/2014/main" id="{9F13B1F2-38CD-48B6-93BD-FABE185CD52F}"/>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529361" y="2546327"/>
            <a:ext cx="5797724" cy="2151245"/>
          </a:xfrm>
          <a:prstGeom prst="rect">
            <a:avLst/>
          </a:prstGeom>
        </p:spPr>
      </p:pic>
    </p:spTree>
    <p:extLst>
      <p:ext uri="{BB962C8B-B14F-4D97-AF65-F5344CB8AC3E}">
        <p14:creationId xmlns:p14="http://schemas.microsoft.com/office/powerpoint/2010/main" val="1164320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kumimoji="1" lang="en-US" altLang="zh-CN" dirty="0">
                <a:solidFill>
                  <a:schemeClr val="bg1"/>
                </a:solidFill>
              </a:rPr>
              <a:t>Experiments</a:t>
            </a:r>
            <a:endParaRPr kumimoji="1" lang="zh-CN" altLang="en-US" dirty="0">
              <a:solidFill>
                <a:schemeClr val="bg1"/>
              </a:solidFill>
            </a:endParaRPr>
          </a:p>
        </p:txBody>
      </p:sp>
      <p:pic>
        <p:nvPicPr>
          <p:cNvPr id="14" name="图片 13">
            <a:extLst>
              <a:ext uri="{FF2B5EF4-FFF2-40B4-BE49-F238E27FC236}">
                <a16:creationId xmlns:a16="http://schemas.microsoft.com/office/drawing/2014/main" id="{AA247565-732B-46DE-9D87-200C57E9DA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47" y="4900313"/>
            <a:ext cx="1259632" cy="244775"/>
          </a:xfrm>
          <a:prstGeom prst="rect">
            <a:avLst/>
          </a:prstGeom>
        </p:spPr>
      </p:pic>
      <p:sp>
        <p:nvSpPr>
          <p:cNvPr id="11" name="矩形 10">
            <a:extLst>
              <a:ext uri="{FF2B5EF4-FFF2-40B4-BE49-F238E27FC236}">
                <a16:creationId xmlns:a16="http://schemas.microsoft.com/office/drawing/2014/main" id="{C0969CB9-DD15-44ED-9445-F5F9AD734F55}"/>
              </a:ext>
            </a:extLst>
          </p:cNvPr>
          <p:cNvSpPr/>
          <p:nvPr/>
        </p:nvSpPr>
        <p:spPr>
          <a:xfrm>
            <a:off x="184643" y="952364"/>
            <a:ext cx="6542753" cy="338554"/>
          </a:xfrm>
          <a:prstGeom prst="rect">
            <a:avLst/>
          </a:prstGeom>
        </p:spPr>
        <p:txBody>
          <a:bodyPr wrap="none">
            <a:spAutoFit/>
          </a:bodyPr>
          <a:lstStyle/>
          <a:p>
            <a:pPr marL="285750" indent="-285750">
              <a:buFont typeface="Wingdings" panose="05000000000000000000" pitchFamily="2" charset="2"/>
              <a:buChar char="u"/>
            </a:pPr>
            <a:r>
              <a:rPr lang="en-US" altLang="zh-CN" sz="1600" b="1" dirty="0">
                <a:solidFill>
                  <a:srgbClr val="195EA3"/>
                </a:solidFill>
                <a:latin typeface="Times New Roman" panose="02020503050405090304" pitchFamily="18" charset="0"/>
                <a:cs typeface="Times New Roman" panose="02020503050405090304" pitchFamily="18" charset="0"/>
                <a:sym typeface="Wingdings" panose="05000000000000000000" charset="0"/>
              </a:rPr>
              <a:t>The performance with respect to the number of epochs on the dataset</a:t>
            </a:r>
            <a:endParaRPr lang="zh-CN" altLang="en-US" sz="1600" b="1" dirty="0">
              <a:solidFill>
                <a:srgbClr val="195EA3"/>
              </a:solidFill>
              <a:latin typeface="Times New Roman" panose="02020503050405090304" pitchFamily="18" charset="0"/>
              <a:cs typeface="Times New Roman" panose="02020503050405090304" pitchFamily="18" charset="0"/>
            </a:endParaRPr>
          </a:p>
        </p:txBody>
      </p:sp>
      <p:sp>
        <p:nvSpPr>
          <p:cNvPr id="16" name="矩形 15">
            <a:extLst>
              <a:ext uri="{FF2B5EF4-FFF2-40B4-BE49-F238E27FC236}">
                <a16:creationId xmlns:a16="http://schemas.microsoft.com/office/drawing/2014/main" id="{7C7F0770-DD74-482A-94FD-DDD8B499DDD8}"/>
              </a:ext>
            </a:extLst>
          </p:cNvPr>
          <p:cNvSpPr/>
          <p:nvPr/>
        </p:nvSpPr>
        <p:spPr>
          <a:xfrm>
            <a:off x="184643" y="3013374"/>
            <a:ext cx="3725700" cy="338554"/>
          </a:xfrm>
          <a:prstGeom prst="rect">
            <a:avLst/>
          </a:prstGeom>
        </p:spPr>
        <p:txBody>
          <a:bodyPr wrap="none">
            <a:spAutoFit/>
          </a:bodyPr>
          <a:lstStyle/>
          <a:p>
            <a:pPr marL="285750" indent="-285750">
              <a:buFont typeface="Wingdings" panose="05000000000000000000" pitchFamily="2" charset="2"/>
              <a:buChar char="u"/>
            </a:pPr>
            <a:r>
              <a:rPr lang="en-US" altLang="zh-CN" sz="1600" b="1" dirty="0">
                <a:solidFill>
                  <a:srgbClr val="195EA3"/>
                </a:solidFill>
                <a:latin typeface="Times New Roman" panose="02020503050405090304" pitchFamily="18" charset="0"/>
                <a:cs typeface="Times New Roman" panose="02020503050405090304" pitchFamily="18" charset="0"/>
                <a:sym typeface="Wingdings" panose="05000000000000000000" charset="0"/>
              </a:rPr>
              <a:t>Ablation study on model components</a:t>
            </a:r>
            <a:endParaRPr lang="zh-CN" altLang="en-US" sz="1600" b="1" dirty="0">
              <a:solidFill>
                <a:srgbClr val="195EA3"/>
              </a:solidFill>
              <a:latin typeface="Times New Roman" panose="02020503050405090304" pitchFamily="18" charset="0"/>
              <a:cs typeface="Times New Roman" panose="02020503050405090304" pitchFamily="18" charset="0"/>
            </a:endParaRPr>
          </a:p>
        </p:txBody>
      </p:sp>
      <p:sp>
        <p:nvSpPr>
          <p:cNvPr id="10" name="文本框 9">
            <a:extLst>
              <a:ext uri="{FF2B5EF4-FFF2-40B4-BE49-F238E27FC236}">
                <a16:creationId xmlns:a16="http://schemas.microsoft.com/office/drawing/2014/main" id="{87B266A6-4C8B-41A1-9A8E-B85FC1BF13D8}"/>
              </a:ext>
            </a:extLst>
          </p:cNvPr>
          <p:cNvSpPr txBox="1"/>
          <p:nvPr/>
        </p:nvSpPr>
        <p:spPr>
          <a:xfrm>
            <a:off x="168026" y="0"/>
            <a:ext cx="4809330" cy="230832"/>
          </a:xfrm>
          <a:prstGeom prst="rect">
            <a:avLst/>
          </a:prstGeom>
          <a:noFill/>
        </p:spPr>
        <p:txBody>
          <a:bodyPr wrap="none" rtlCol="0">
            <a:spAutoFit/>
          </a:bodyPr>
          <a:lstStyle/>
          <a:p>
            <a:pPr>
              <a:lnSpc>
                <a:spcPct val="100000"/>
              </a:lnSpc>
            </a:pPr>
            <a:r>
              <a:rPr lang="en-US" altLang="zh-CN" sz="900" b="1" dirty="0">
                <a:solidFill>
                  <a:schemeClr val="bg1"/>
                </a:solidFill>
                <a:latin typeface="微软雅黑" panose="020B0503020204020204" pitchFamily="34" charset="-122"/>
                <a:ea typeface="微软雅黑" panose="020B0503020204020204" pitchFamily="34" charset="-122"/>
                <a:cs typeface="Times New Roman" panose="02020503050405090304" pitchFamily="18" charset="0"/>
              </a:rPr>
              <a:t>2022 IEEE International Conference on Acoustics, Speech and Signal Processing </a:t>
            </a:r>
          </a:p>
        </p:txBody>
      </p:sp>
      <p:pic>
        <p:nvPicPr>
          <p:cNvPr id="12" name="图片 11">
            <a:extLst>
              <a:ext uri="{FF2B5EF4-FFF2-40B4-BE49-F238E27FC236}">
                <a16:creationId xmlns:a16="http://schemas.microsoft.com/office/drawing/2014/main" id="{5C463213-87C6-4D3D-96A7-6EF39D7D0A4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589811" y="100084"/>
            <a:ext cx="936104" cy="689178"/>
          </a:xfrm>
          <a:prstGeom prst="rect">
            <a:avLst/>
          </a:prstGeom>
        </p:spPr>
      </p:pic>
      <p:sp>
        <p:nvSpPr>
          <p:cNvPr id="17" name="文本框 16">
            <a:extLst>
              <a:ext uri="{FF2B5EF4-FFF2-40B4-BE49-F238E27FC236}">
                <a16:creationId xmlns:a16="http://schemas.microsoft.com/office/drawing/2014/main" id="{8B550AA1-13D7-4C93-8B6B-398663B9DDC3}"/>
              </a:ext>
            </a:extLst>
          </p:cNvPr>
          <p:cNvSpPr txBox="1"/>
          <p:nvPr/>
        </p:nvSpPr>
        <p:spPr>
          <a:xfrm>
            <a:off x="-3184" y="4897276"/>
            <a:ext cx="6912768" cy="247440"/>
          </a:xfrm>
          <a:prstGeom prst="rect">
            <a:avLst/>
          </a:prstGeom>
          <a:noFill/>
        </p:spPr>
        <p:txBody>
          <a:bodyPr wrap="square" rtlCol="0">
            <a:spAutoFit/>
          </a:bodyPr>
          <a:lstStyle/>
          <a:p>
            <a:pPr>
              <a:lnSpc>
                <a:spcPct val="120000"/>
              </a:lnSpc>
            </a:pPr>
            <a:r>
              <a:rPr lang="en-US" altLang="zh-CN" sz="900" b="1" dirty="0">
                <a:latin typeface="Avenir Next" charset="0"/>
                <a:ea typeface="Avenir Next" charset="0"/>
                <a:cs typeface="Avenir Next" charset="0"/>
              </a:rPr>
              <a:t>MODELING INTENTION, EMOTION AND EXTERNAL WORLD IN DIALOGUE SYSTEMS</a:t>
            </a:r>
          </a:p>
        </p:txBody>
      </p:sp>
      <p:pic>
        <p:nvPicPr>
          <p:cNvPr id="4" name="图片 3">
            <a:extLst>
              <a:ext uri="{FF2B5EF4-FFF2-40B4-BE49-F238E27FC236}">
                <a16:creationId xmlns:a16="http://schemas.microsoft.com/office/drawing/2014/main" id="{447F7156-AB93-4AF0-A381-88022DC79C0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610810" y="3315707"/>
            <a:ext cx="3925553" cy="1502584"/>
          </a:xfrm>
          <a:prstGeom prst="rect">
            <a:avLst/>
          </a:prstGeom>
        </p:spPr>
      </p:pic>
      <p:pic>
        <p:nvPicPr>
          <p:cNvPr id="8" name="图片 7">
            <a:extLst>
              <a:ext uri="{FF2B5EF4-FFF2-40B4-BE49-F238E27FC236}">
                <a16:creationId xmlns:a16="http://schemas.microsoft.com/office/drawing/2014/main" id="{1B29C08A-A3C2-4AB9-B248-CF6FA8CA2448}"/>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432010" y="1324790"/>
            <a:ext cx="7968474" cy="1711077"/>
          </a:xfrm>
          <a:prstGeom prst="rect">
            <a:avLst/>
          </a:prstGeom>
        </p:spPr>
      </p:pic>
    </p:spTree>
    <p:extLst>
      <p:ext uri="{BB962C8B-B14F-4D97-AF65-F5344CB8AC3E}">
        <p14:creationId xmlns:p14="http://schemas.microsoft.com/office/powerpoint/2010/main" val="900489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kumimoji="1" lang="en-US" altLang="zh-CN" dirty="0">
                <a:solidFill>
                  <a:schemeClr val="bg1"/>
                </a:solidFill>
              </a:rPr>
              <a:t>Experiments</a:t>
            </a:r>
            <a:endParaRPr kumimoji="1" lang="zh-CN" altLang="en-US" dirty="0">
              <a:solidFill>
                <a:schemeClr val="bg1"/>
              </a:solidFill>
            </a:endParaRPr>
          </a:p>
        </p:txBody>
      </p:sp>
      <p:pic>
        <p:nvPicPr>
          <p:cNvPr id="14" name="图片 13">
            <a:extLst>
              <a:ext uri="{FF2B5EF4-FFF2-40B4-BE49-F238E27FC236}">
                <a16:creationId xmlns:a16="http://schemas.microsoft.com/office/drawing/2014/main" id="{AA247565-732B-46DE-9D87-200C57E9DA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47" y="4900313"/>
            <a:ext cx="1259632" cy="244775"/>
          </a:xfrm>
          <a:prstGeom prst="rect">
            <a:avLst/>
          </a:prstGeom>
        </p:spPr>
      </p:pic>
      <p:sp>
        <p:nvSpPr>
          <p:cNvPr id="11" name="矩形 10">
            <a:extLst>
              <a:ext uri="{FF2B5EF4-FFF2-40B4-BE49-F238E27FC236}">
                <a16:creationId xmlns:a16="http://schemas.microsoft.com/office/drawing/2014/main" id="{C0969CB9-DD15-44ED-9445-F5F9AD734F55}"/>
              </a:ext>
            </a:extLst>
          </p:cNvPr>
          <p:cNvSpPr/>
          <p:nvPr/>
        </p:nvSpPr>
        <p:spPr>
          <a:xfrm>
            <a:off x="184643" y="952364"/>
            <a:ext cx="8888935" cy="338554"/>
          </a:xfrm>
          <a:prstGeom prst="rect">
            <a:avLst/>
          </a:prstGeom>
        </p:spPr>
        <p:txBody>
          <a:bodyPr wrap="square">
            <a:spAutoFit/>
          </a:bodyPr>
          <a:lstStyle/>
          <a:p>
            <a:pPr marL="285750" indent="-285750">
              <a:buFont typeface="Wingdings" panose="05000000000000000000" pitchFamily="2" charset="2"/>
              <a:buChar char="u"/>
            </a:pPr>
            <a:r>
              <a:rPr lang="en-US" altLang="zh-CN" sz="1600" b="1" dirty="0">
                <a:solidFill>
                  <a:srgbClr val="195EA3"/>
                </a:solidFill>
                <a:latin typeface="Times New Roman" panose="02020503050405090304" pitchFamily="18" charset="0"/>
                <a:cs typeface="Times New Roman" panose="02020503050405090304" pitchFamily="18" charset="0"/>
                <a:sym typeface="Wingdings" panose="05000000000000000000" charset="0"/>
              </a:rPr>
              <a:t>Case Study</a:t>
            </a:r>
            <a:endParaRPr lang="en-US" altLang="zh-CN" sz="1600" dirty="0">
              <a:solidFill>
                <a:schemeClr val="tx2">
                  <a:lumMod val="60000"/>
                  <a:lumOff val="40000"/>
                </a:schemeClr>
              </a:solidFill>
              <a:latin typeface="Times New Roman" panose="02020503050405090304" pitchFamily="18" charset="0"/>
              <a:cs typeface="Times New Roman" panose="02020503050405090304" pitchFamily="18" charset="0"/>
              <a:sym typeface="Wingdings" panose="05000000000000000000" charset="0"/>
            </a:endParaRPr>
          </a:p>
        </p:txBody>
      </p:sp>
      <p:sp>
        <p:nvSpPr>
          <p:cNvPr id="8" name="文本框 7">
            <a:extLst>
              <a:ext uri="{FF2B5EF4-FFF2-40B4-BE49-F238E27FC236}">
                <a16:creationId xmlns:a16="http://schemas.microsoft.com/office/drawing/2014/main" id="{6ABAE944-6CB8-4E9B-9A6A-6365FA9715EB}"/>
              </a:ext>
            </a:extLst>
          </p:cNvPr>
          <p:cNvSpPr txBox="1"/>
          <p:nvPr/>
        </p:nvSpPr>
        <p:spPr>
          <a:xfrm>
            <a:off x="168026" y="0"/>
            <a:ext cx="4809330" cy="230832"/>
          </a:xfrm>
          <a:prstGeom prst="rect">
            <a:avLst/>
          </a:prstGeom>
          <a:noFill/>
        </p:spPr>
        <p:txBody>
          <a:bodyPr wrap="none" rtlCol="0">
            <a:spAutoFit/>
          </a:bodyPr>
          <a:lstStyle/>
          <a:p>
            <a:pPr>
              <a:lnSpc>
                <a:spcPct val="100000"/>
              </a:lnSpc>
            </a:pPr>
            <a:r>
              <a:rPr lang="en-US" altLang="zh-CN" sz="900" b="1" dirty="0">
                <a:solidFill>
                  <a:schemeClr val="bg1"/>
                </a:solidFill>
                <a:latin typeface="微软雅黑" panose="020B0503020204020204" pitchFamily="34" charset="-122"/>
                <a:ea typeface="微软雅黑" panose="020B0503020204020204" pitchFamily="34" charset="-122"/>
                <a:cs typeface="Times New Roman" panose="02020503050405090304" pitchFamily="18" charset="0"/>
              </a:rPr>
              <a:t>2022 IEEE International Conference on Acoustics, Speech and Signal Processing </a:t>
            </a:r>
          </a:p>
        </p:txBody>
      </p:sp>
      <p:pic>
        <p:nvPicPr>
          <p:cNvPr id="9" name="图片 8">
            <a:extLst>
              <a:ext uri="{FF2B5EF4-FFF2-40B4-BE49-F238E27FC236}">
                <a16:creationId xmlns:a16="http://schemas.microsoft.com/office/drawing/2014/main" id="{308D941D-8223-4E4A-A948-48AD1727221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589811" y="100084"/>
            <a:ext cx="936104" cy="689178"/>
          </a:xfrm>
          <a:prstGeom prst="rect">
            <a:avLst/>
          </a:prstGeom>
        </p:spPr>
      </p:pic>
      <p:sp>
        <p:nvSpPr>
          <p:cNvPr id="12" name="文本框 11">
            <a:extLst>
              <a:ext uri="{FF2B5EF4-FFF2-40B4-BE49-F238E27FC236}">
                <a16:creationId xmlns:a16="http://schemas.microsoft.com/office/drawing/2014/main" id="{A7CAEDEE-D04C-4145-8C87-28C3BD9726B0}"/>
              </a:ext>
            </a:extLst>
          </p:cNvPr>
          <p:cNvSpPr txBox="1"/>
          <p:nvPr/>
        </p:nvSpPr>
        <p:spPr>
          <a:xfrm>
            <a:off x="-3184" y="4897276"/>
            <a:ext cx="6912768" cy="247440"/>
          </a:xfrm>
          <a:prstGeom prst="rect">
            <a:avLst/>
          </a:prstGeom>
          <a:noFill/>
        </p:spPr>
        <p:txBody>
          <a:bodyPr wrap="square" rtlCol="0">
            <a:spAutoFit/>
          </a:bodyPr>
          <a:lstStyle/>
          <a:p>
            <a:pPr>
              <a:lnSpc>
                <a:spcPct val="120000"/>
              </a:lnSpc>
            </a:pPr>
            <a:r>
              <a:rPr lang="en-US" altLang="zh-CN" sz="900" b="1" dirty="0">
                <a:latin typeface="Avenir Next" charset="0"/>
                <a:ea typeface="Avenir Next" charset="0"/>
                <a:cs typeface="Avenir Next" charset="0"/>
              </a:rPr>
              <a:t>MODELING INTENTION, EMOTION AND EXTERNAL WORLD IN DIALOGUE SYSTEMS</a:t>
            </a:r>
          </a:p>
        </p:txBody>
      </p:sp>
      <p:pic>
        <p:nvPicPr>
          <p:cNvPr id="4" name="图片 3">
            <a:extLst>
              <a:ext uri="{FF2B5EF4-FFF2-40B4-BE49-F238E27FC236}">
                <a16:creationId xmlns:a16="http://schemas.microsoft.com/office/drawing/2014/main" id="{DAFD7E19-56B5-45C8-8478-8AA813CE604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0" y="1888468"/>
            <a:ext cx="9147175" cy="2701318"/>
          </a:xfrm>
          <a:prstGeom prst="rect">
            <a:avLst/>
          </a:prstGeom>
        </p:spPr>
      </p:pic>
      <p:sp>
        <p:nvSpPr>
          <p:cNvPr id="5" name="文本框 4">
            <a:extLst>
              <a:ext uri="{FF2B5EF4-FFF2-40B4-BE49-F238E27FC236}">
                <a16:creationId xmlns:a16="http://schemas.microsoft.com/office/drawing/2014/main" id="{9ED0F5B2-021B-4C35-9480-F437981603A7}"/>
              </a:ext>
            </a:extLst>
          </p:cNvPr>
          <p:cNvSpPr txBox="1"/>
          <p:nvPr/>
        </p:nvSpPr>
        <p:spPr>
          <a:xfrm>
            <a:off x="307113" y="1305867"/>
            <a:ext cx="8532948" cy="830997"/>
          </a:xfrm>
          <a:prstGeom prst="rect">
            <a:avLst/>
          </a:prstGeom>
          <a:noFill/>
        </p:spPr>
        <p:txBody>
          <a:bodyPr wrap="square" rtlCol="0">
            <a:spAutoFit/>
          </a:bodyPr>
          <a:lstStyle/>
          <a:p>
            <a:r>
              <a:rPr lang="en-US" altLang="zh-CN" sz="1600" dirty="0">
                <a:latin typeface="Times New Roman" panose="02020603050405020304" pitchFamily="18" charset="0"/>
                <a:cs typeface="Times New Roman" panose="02020603050405020304" pitchFamily="18" charset="0"/>
              </a:rPr>
              <a:t>As for the explanation of the emotion, we give the generative template based on the outputs, like </a:t>
            </a:r>
            <a:r>
              <a:rPr lang="en-US" altLang="zh-CN" sz="1600" i="1" dirty="0">
                <a:latin typeface="Times New Roman" panose="02020603050405020304" pitchFamily="18" charset="0"/>
                <a:cs typeface="Times New Roman" panose="02020603050405020304" pitchFamily="18" charset="0"/>
              </a:rPr>
              <a:t>Emotion of speaker is happy because his intention is satisfied.</a:t>
            </a:r>
            <a:endParaRPr lang="zh-CN" altLang="en-US" sz="1600" i="1" dirty="0">
              <a:solidFill>
                <a:schemeClr val="tx2">
                  <a:lumMod val="60000"/>
                  <a:lumOff val="40000"/>
                </a:schemeClr>
              </a:solidFill>
              <a:latin typeface="Times New Roman" panose="02020603050405020304" pitchFamily="18" charset="0"/>
              <a:cs typeface="Times New Roman" panose="02020603050405020304" pitchFamily="18" charset="0"/>
            </a:endParaRPr>
          </a:p>
          <a:p>
            <a:endParaRPr lang="zh-CN" alt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6420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59"/>
          <p:cNvSpPr txBox="1">
            <a:spLocks noChangeArrowheads="1"/>
          </p:cNvSpPr>
          <p:nvPr/>
        </p:nvSpPr>
        <p:spPr bwMode="auto">
          <a:xfrm flipH="1">
            <a:off x="1434021" y="2191555"/>
            <a:ext cx="1663403" cy="761747"/>
          </a:xfrm>
          <a:prstGeom prst="rect">
            <a:avLst/>
          </a:prstGeom>
          <a:noFill/>
          <a:ln>
            <a:noFill/>
          </a:ln>
        </p:spPr>
        <p:txBody>
          <a:bodyPr wrap="square" lIns="68580" tIns="34290" rIns="68580" bIns="3429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defRPr/>
            </a:pPr>
            <a:r>
              <a:rPr lang="zh-CN" altLang="en-US" sz="2700" b="1" kern="0" dirty="0">
                <a:solidFill>
                  <a:schemeClr val="bg1"/>
                </a:solidFill>
                <a:latin typeface="方正兰亭超细黑简体" pitchFamily="2" charset="-122"/>
                <a:ea typeface="方正兰亭超细黑简体" pitchFamily="2" charset="-122"/>
              </a:rPr>
              <a:t>目录</a:t>
            </a:r>
            <a:endParaRPr lang="en-US" altLang="zh-CN" sz="2700" b="1" kern="0" dirty="0">
              <a:solidFill>
                <a:schemeClr val="bg1"/>
              </a:solidFill>
              <a:latin typeface="方正兰亭超细黑简体" pitchFamily="2" charset="-122"/>
              <a:ea typeface="方正兰亭超细黑简体" pitchFamily="2" charset="-122"/>
            </a:endParaRPr>
          </a:p>
          <a:p>
            <a:pPr algn="ctr">
              <a:defRPr/>
            </a:pPr>
            <a:r>
              <a:rPr lang="en-US" altLang="zh-CN" b="1" kern="0" dirty="0">
                <a:solidFill>
                  <a:schemeClr val="bg1"/>
                </a:solidFill>
                <a:latin typeface="方正兰亭超细黑简体" pitchFamily="2" charset="-122"/>
                <a:ea typeface="方正兰亭超细黑简体" pitchFamily="2" charset="-122"/>
              </a:rPr>
              <a:t>CONTENTS</a:t>
            </a:r>
            <a:endParaRPr lang="en-US" altLang="ko-KR" b="1" kern="0" dirty="0">
              <a:solidFill>
                <a:schemeClr val="bg1"/>
              </a:solidFill>
              <a:latin typeface="方正兰亭超细黑简体" pitchFamily="2" charset="-122"/>
              <a:ea typeface="方正兰亭超细黑简体" pitchFamily="2" charset="-122"/>
            </a:endParaRPr>
          </a:p>
        </p:txBody>
      </p:sp>
      <p:sp>
        <p:nvSpPr>
          <p:cNvPr id="2" name="矩形 1"/>
          <p:cNvSpPr/>
          <p:nvPr/>
        </p:nvSpPr>
        <p:spPr>
          <a:xfrm>
            <a:off x="1587" y="986620"/>
            <a:ext cx="1943708" cy="540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3200" b="1" dirty="0">
                <a:latin typeface="Heiti SC Light" charset="-122"/>
                <a:ea typeface="Heiti SC Light" charset="-122"/>
                <a:cs typeface="Heiti SC Light" charset="-122"/>
              </a:rPr>
              <a:t>/</a:t>
            </a:r>
            <a:r>
              <a:rPr kumimoji="1" lang="zh-CN" altLang="en-US" sz="3200" b="1" dirty="0">
                <a:latin typeface="Heiti SC Light" charset="-122"/>
                <a:ea typeface="Heiti SC Light" charset="-122"/>
                <a:cs typeface="Heiti SC Light" charset="-122"/>
              </a:rPr>
              <a:t> </a:t>
            </a:r>
            <a:r>
              <a:rPr kumimoji="1" lang="en-US" altLang="zh-CN" sz="3200" b="1" dirty="0">
                <a:latin typeface="Helvetica" charset="0"/>
                <a:ea typeface="Helvetica" charset="0"/>
                <a:cs typeface="Helvetica" charset="0"/>
              </a:rPr>
              <a:t>Index</a:t>
            </a:r>
            <a:endParaRPr kumimoji="1" lang="zh-CN" altLang="en-US" sz="3200" b="1" dirty="0">
              <a:latin typeface="Helvetica" charset="0"/>
              <a:ea typeface="Helvetica" charset="0"/>
              <a:cs typeface="Helvetica" charset="0"/>
            </a:endParaRPr>
          </a:p>
        </p:txBody>
      </p:sp>
      <p:sp>
        <p:nvSpPr>
          <p:cNvPr id="4" name="文本框 3"/>
          <p:cNvSpPr txBox="1"/>
          <p:nvPr/>
        </p:nvSpPr>
        <p:spPr>
          <a:xfrm>
            <a:off x="1435690" y="1708448"/>
            <a:ext cx="6523943" cy="2243050"/>
          </a:xfrm>
          <a:prstGeom prst="rect">
            <a:avLst/>
          </a:prstGeom>
          <a:noFill/>
        </p:spPr>
        <p:txBody>
          <a:bodyPr wrap="square" rtlCol="0">
            <a:spAutoFit/>
          </a:bodyPr>
          <a:lstStyle/>
          <a:p>
            <a:pPr marL="457200" indent="-457200">
              <a:lnSpc>
                <a:spcPct val="150000"/>
              </a:lnSpc>
              <a:buClr>
                <a:schemeClr val="tx1">
                  <a:lumMod val="75000"/>
                  <a:lumOff val="25000"/>
                </a:schemeClr>
              </a:buClr>
              <a:buSzPct val="86000"/>
              <a:buFont typeface="Wingdings" charset="2"/>
              <a:buChar char="Ø"/>
            </a:pPr>
            <a:r>
              <a:rPr kumimoji="1" lang="en-US" altLang="zh-CN" sz="2400" dirty="0">
                <a:latin typeface="Microsoft YaHei" charset="0"/>
                <a:ea typeface="Microsoft YaHei" charset="0"/>
                <a:cs typeface="Microsoft YaHei" charset="0"/>
              </a:rPr>
              <a:t>Introduction</a:t>
            </a:r>
            <a:endParaRPr kumimoji="1" lang="zh-CN" altLang="en-US" sz="2400" dirty="0">
              <a:latin typeface="Microsoft YaHei" charset="0"/>
              <a:ea typeface="Microsoft YaHei" charset="0"/>
              <a:cs typeface="Microsoft YaHei" charset="0"/>
            </a:endParaRPr>
          </a:p>
          <a:p>
            <a:pPr marL="457200" indent="-457200">
              <a:lnSpc>
                <a:spcPct val="150000"/>
              </a:lnSpc>
              <a:buClr>
                <a:schemeClr val="tx1">
                  <a:lumMod val="75000"/>
                  <a:lumOff val="25000"/>
                </a:schemeClr>
              </a:buClr>
              <a:buSzPct val="86000"/>
              <a:buFont typeface="Wingdings" charset="2"/>
              <a:buChar char="Ø"/>
            </a:pPr>
            <a:r>
              <a:rPr kumimoji="1" lang="en-US" altLang="zh-CN" sz="2400" dirty="0">
                <a:latin typeface="Microsoft YaHei" charset="0"/>
                <a:ea typeface="Microsoft YaHei" charset="0"/>
                <a:cs typeface="Microsoft YaHei" charset="0"/>
              </a:rPr>
              <a:t>Approach</a:t>
            </a:r>
            <a:endParaRPr kumimoji="1" lang="zh-CN" altLang="en-US" sz="2400" dirty="0">
              <a:latin typeface="Microsoft YaHei" charset="0"/>
              <a:ea typeface="Microsoft YaHei" charset="0"/>
              <a:cs typeface="Microsoft YaHei" charset="0"/>
            </a:endParaRPr>
          </a:p>
          <a:p>
            <a:pPr marL="457200" indent="-457200">
              <a:lnSpc>
                <a:spcPct val="150000"/>
              </a:lnSpc>
              <a:buClr>
                <a:schemeClr val="tx1">
                  <a:lumMod val="75000"/>
                  <a:lumOff val="25000"/>
                </a:schemeClr>
              </a:buClr>
              <a:buSzPct val="86000"/>
              <a:buFont typeface="Wingdings" charset="2"/>
              <a:buChar char="Ø"/>
            </a:pPr>
            <a:r>
              <a:rPr kumimoji="1" lang="en-US" altLang="zh-CN" sz="2400" dirty="0">
                <a:latin typeface="Microsoft YaHei" charset="0"/>
                <a:ea typeface="Microsoft YaHei" charset="0"/>
                <a:cs typeface="Microsoft YaHei" charset="0"/>
              </a:rPr>
              <a:t>Experiments</a:t>
            </a:r>
            <a:endParaRPr kumimoji="1" lang="zh-CN" altLang="en-US" sz="2000" dirty="0">
              <a:latin typeface="Microsoft YaHei" charset="0"/>
              <a:ea typeface="Microsoft YaHei" charset="0"/>
              <a:cs typeface="Microsoft YaHei" charset="0"/>
            </a:endParaRPr>
          </a:p>
          <a:p>
            <a:pPr marL="457200" indent="-457200">
              <a:lnSpc>
                <a:spcPct val="150000"/>
              </a:lnSpc>
              <a:buClr>
                <a:schemeClr val="tx1">
                  <a:lumMod val="75000"/>
                  <a:lumOff val="25000"/>
                </a:schemeClr>
              </a:buClr>
              <a:buSzPct val="86000"/>
              <a:buFont typeface="Wingdings" charset="2"/>
              <a:buChar char="Ø"/>
            </a:pPr>
            <a:r>
              <a:rPr kumimoji="1" lang="en-US" altLang="zh-CN" sz="2400" b="1" dirty="0">
                <a:solidFill>
                  <a:schemeClr val="tx2">
                    <a:lumMod val="60000"/>
                    <a:lumOff val="40000"/>
                  </a:schemeClr>
                </a:solidFill>
                <a:latin typeface="Microsoft YaHei" charset="0"/>
                <a:ea typeface="Microsoft YaHei" charset="0"/>
                <a:cs typeface="Microsoft YaHei" charset="0"/>
              </a:rPr>
              <a:t>Summary</a:t>
            </a:r>
            <a:endParaRPr kumimoji="1" lang="zh-CN" altLang="en-US" sz="2400" b="1" dirty="0">
              <a:solidFill>
                <a:schemeClr val="tx2">
                  <a:lumMod val="60000"/>
                  <a:lumOff val="40000"/>
                </a:schemeClr>
              </a:solidFill>
              <a:latin typeface="Microsoft YaHei" charset="0"/>
              <a:ea typeface="Microsoft YaHei" charset="0"/>
              <a:cs typeface="Microsoft YaHei" charset="0"/>
            </a:endParaRPr>
          </a:p>
        </p:txBody>
      </p:sp>
      <p:pic>
        <p:nvPicPr>
          <p:cNvPr id="7" name="图片 6">
            <a:extLst>
              <a:ext uri="{FF2B5EF4-FFF2-40B4-BE49-F238E27FC236}">
                <a16:creationId xmlns:a16="http://schemas.microsoft.com/office/drawing/2014/main" id="{BBD00FF2-B02C-42EE-95A9-D1F6322BBB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47" y="4900313"/>
            <a:ext cx="1259632" cy="244775"/>
          </a:xfrm>
          <a:prstGeom prst="rect">
            <a:avLst/>
          </a:prstGeom>
        </p:spPr>
      </p:pic>
      <p:sp>
        <p:nvSpPr>
          <p:cNvPr id="10" name="文本框 9">
            <a:extLst>
              <a:ext uri="{FF2B5EF4-FFF2-40B4-BE49-F238E27FC236}">
                <a16:creationId xmlns:a16="http://schemas.microsoft.com/office/drawing/2014/main" id="{AD769F1E-146A-4567-854F-546C8C05D8A7}"/>
              </a:ext>
            </a:extLst>
          </p:cNvPr>
          <p:cNvSpPr txBox="1"/>
          <p:nvPr/>
        </p:nvSpPr>
        <p:spPr>
          <a:xfrm>
            <a:off x="168026" y="0"/>
            <a:ext cx="4809330" cy="230832"/>
          </a:xfrm>
          <a:prstGeom prst="rect">
            <a:avLst/>
          </a:prstGeom>
          <a:noFill/>
        </p:spPr>
        <p:txBody>
          <a:bodyPr wrap="none" rtlCol="0">
            <a:spAutoFit/>
          </a:bodyPr>
          <a:lstStyle/>
          <a:p>
            <a:pPr>
              <a:lnSpc>
                <a:spcPct val="100000"/>
              </a:lnSpc>
            </a:pPr>
            <a:r>
              <a:rPr lang="en-US" altLang="zh-CN" sz="900" b="1" dirty="0">
                <a:solidFill>
                  <a:schemeClr val="bg1"/>
                </a:solidFill>
                <a:latin typeface="微软雅黑" panose="020B0503020204020204" pitchFamily="34" charset="-122"/>
                <a:ea typeface="微软雅黑" panose="020B0503020204020204" pitchFamily="34" charset="-122"/>
                <a:cs typeface="Times New Roman" panose="02020503050405090304" pitchFamily="18" charset="0"/>
              </a:rPr>
              <a:t>2022 IEEE International Conference on Acoustics, Speech and Signal Processing </a:t>
            </a:r>
          </a:p>
        </p:txBody>
      </p:sp>
      <p:pic>
        <p:nvPicPr>
          <p:cNvPr id="11" name="图片 10">
            <a:extLst>
              <a:ext uri="{FF2B5EF4-FFF2-40B4-BE49-F238E27FC236}">
                <a16:creationId xmlns:a16="http://schemas.microsoft.com/office/drawing/2014/main" id="{F1799E03-F8AE-4296-8925-E9F837C562C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589811" y="100084"/>
            <a:ext cx="936104" cy="689178"/>
          </a:xfrm>
          <a:prstGeom prst="rect">
            <a:avLst/>
          </a:prstGeom>
        </p:spPr>
      </p:pic>
      <p:sp>
        <p:nvSpPr>
          <p:cNvPr id="12" name="文本框 11">
            <a:extLst>
              <a:ext uri="{FF2B5EF4-FFF2-40B4-BE49-F238E27FC236}">
                <a16:creationId xmlns:a16="http://schemas.microsoft.com/office/drawing/2014/main" id="{48468B8B-E7A1-46EA-A03C-0CF8E44FEBB3}"/>
              </a:ext>
            </a:extLst>
          </p:cNvPr>
          <p:cNvSpPr txBox="1"/>
          <p:nvPr/>
        </p:nvSpPr>
        <p:spPr>
          <a:xfrm>
            <a:off x="-3184" y="4897276"/>
            <a:ext cx="6912768" cy="247440"/>
          </a:xfrm>
          <a:prstGeom prst="rect">
            <a:avLst/>
          </a:prstGeom>
          <a:noFill/>
        </p:spPr>
        <p:txBody>
          <a:bodyPr wrap="square" rtlCol="0">
            <a:spAutoFit/>
          </a:bodyPr>
          <a:lstStyle/>
          <a:p>
            <a:pPr>
              <a:lnSpc>
                <a:spcPct val="120000"/>
              </a:lnSpc>
            </a:pPr>
            <a:r>
              <a:rPr lang="en-US" altLang="zh-CN" sz="900" b="1" dirty="0">
                <a:latin typeface="Avenir Next" charset="0"/>
                <a:ea typeface="Avenir Next" charset="0"/>
                <a:cs typeface="Avenir Next" charset="0"/>
              </a:rPr>
              <a:t>MODELING INTENTION, EMOTION AND EXTERNAL WORLD IN DIALOGUE SYSTEMS</a:t>
            </a:r>
          </a:p>
        </p:txBody>
      </p:sp>
    </p:spTree>
    <p:extLst>
      <p:ext uri="{BB962C8B-B14F-4D97-AF65-F5344CB8AC3E}">
        <p14:creationId xmlns:p14="http://schemas.microsoft.com/office/powerpoint/2010/main" val="105391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600"/>
                                  </p:stCondLst>
                                  <p:childTnLst>
                                    <p:set>
                                      <p:cBhvr>
                                        <p:cTn id="6" dur="1" fill="hold">
                                          <p:stCondLst>
                                            <p:cond delay="0"/>
                                          </p:stCondLst>
                                        </p:cTn>
                                        <p:tgtEl>
                                          <p:spTgt spid="45"/>
                                        </p:tgtEl>
                                        <p:attrNameLst>
                                          <p:attrName>style.visibility</p:attrName>
                                        </p:attrNameLst>
                                      </p:cBhvr>
                                      <p:to>
                                        <p:strVal val="visible"/>
                                      </p:to>
                                    </p:set>
                                    <p:anim calcmode="lin" valueType="num">
                                      <p:cBhvr>
                                        <p:cTn id="7" dur="250" fill="hold"/>
                                        <p:tgtEl>
                                          <p:spTgt spid="45"/>
                                        </p:tgtEl>
                                        <p:attrNameLst>
                                          <p:attrName>ppt_w</p:attrName>
                                        </p:attrNameLst>
                                      </p:cBhvr>
                                      <p:tavLst>
                                        <p:tav tm="0">
                                          <p:val>
                                            <p:fltVal val="0"/>
                                          </p:val>
                                        </p:tav>
                                        <p:tav tm="100000">
                                          <p:val>
                                            <p:strVal val="#ppt_w"/>
                                          </p:val>
                                        </p:tav>
                                      </p:tavLst>
                                    </p:anim>
                                    <p:anim calcmode="lin" valueType="num">
                                      <p:cBhvr>
                                        <p:cTn id="8" dur="250" fill="hold"/>
                                        <p:tgtEl>
                                          <p:spTgt spid="45"/>
                                        </p:tgtEl>
                                        <p:attrNameLst>
                                          <p:attrName>ppt_h</p:attrName>
                                        </p:attrNameLst>
                                      </p:cBhvr>
                                      <p:tavLst>
                                        <p:tav tm="0">
                                          <p:val>
                                            <p:fltVal val="0"/>
                                          </p:val>
                                        </p:tav>
                                        <p:tav tm="100000">
                                          <p:val>
                                            <p:strVal val="#ppt_h"/>
                                          </p:val>
                                        </p:tav>
                                      </p:tavLst>
                                    </p:anim>
                                    <p:animEffect transition="in" filter="fade">
                                      <p:cBhvr>
                                        <p:cTn id="9" dur="250"/>
                                        <p:tgtEl>
                                          <p:spTgt spid="45"/>
                                        </p:tgtEl>
                                      </p:cBhvr>
                                    </p:animEffect>
                                  </p:childTnLst>
                                </p:cTn>
                              </p:par>
                              <p:par>
                                <p:cTn id="10" presetID="6" presetClass="emph" presetSubtype="0" decel="100000" fill="hold" grpId="1" nodeType="withEffect">
                                  <p:stCondLst>
                                    <p:cond delay="800"/>
                                  </p:stCondLst>
                                  <p:childTnLst>
                                    <p:animScale>
                                      <p:cBhvr>
                                        <p:cTn id="11" dur="250" fill="hold"/>
                                        <p:tgtEl>
                                          <p:spTgt spid="45"/>
                                        </p:tgtEl>
                                      </p:cBhvr>
                                      <p:by x="120000" y="120000"/>
                                    </p:animScale>
                                  </p:childTnLst>
                                </p:cTn>
                              </p:par>
                              <p:par>
                                <p:cTn id="12" presetID="6" presetClass="emph" presetSubtype="0" decel="100000" fill="hold" grpId="2" nodeType="withEffect">
                                  <p:stCondLst>
                                    <p:cond delay="1000"/>
                                  </p:stCondLst>
                                  <p:childTnLst>
                                    <p:animScale>
                                      <p:cBhvr>
                                        <p:cTn id="13" dur="250" fill="hold"/>
                                        <p:tgtEl>
                                          <p:spTgt spid="45"/>
                                        </p:tgtEl>
                                      </p:cBhvr>
                                      <p:by x="83000" y="83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5" grpId="1"/>
      <p:bldP spid="45" grpId="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4"/>
          </p:nvPr>
        </p:nvSpPr>
        <p:spPr/>
        <p:txBody>
          <a:bodyPr/>
          <a:lstStyle/>
          <a:p>
            <a:r>
              <a:rPr kumimoji="1" lang="zh-CN" altLang="en-US" sz="2400" dirty="0">
                <a:latin typeface="Helvetica" charset="0"/>
                <a:ea typeface="Helvetica" charset="0"/>
                <a:cs typeface="Helvetica" charset="0"/>
              </a:rPr>
              <a:t> </a:t>
            </a:r>
            <a:r>
              <a:rPr kumimoji="1" lang="en-US" altLang="zh-CN" sz="2400" dirty="0">
                <a:latin typeface="Helvetica" charset="0"/>
                <a:ea typeface="Helvetica" charset="0"/>
                <a:cs typeface="Helvetica" charset="0"/>
              </a:rPr>
              <a:t>/</a:t>
            </a:r>
            <a:r>
              <a:rPr kumimoji="1" lang="zh-CN" altLang="en-US" sz="2400" dirty="0">
                <a:latin typeface="Helvetica" charset="0"/>
                <a:ea typeface="Helvetica" charset="0"/>
                <a:cs typeface="Helvetica" charset="0"/>
              </a:rPr>
              <a:t> </a:t>
            </a:r>
            <a:r>
              <a:rPr kumimoji="1" lang="en-US" altLang="zh-CN" sz="2400" dirty="0">
                <a:latin typeface="Helvetica" charset="0"/>
                <a:ea typeface="Helvetica" charset="0"/>
                <a:cs typeface="Helvetica" charset="0"/>
              </a:rPr>
              <a:t>Summary</a:t>
            </a:r>
            <a:endParaRPr kumimoji="1" lang="zh-CN" altLang="en-US" sz="2400" dirty="0">
              <a:latin typeface="Helvetica" charset="0"/>
              <a:ea typeface="Helvetica" charset="0"/>
              <a:cs typeface="Helvetica" charset="0"/>
            </a:endParaRPr>
          </a:p>
        </p:txBody>
      </p:sp>
      <p:pic>
        <p:nvPicPr>
          <p:cNvPr id="9" name="图片 8">
            <a:extLst>
              <a:ext uri="{FF2B5EF4-FFF2-40B4-BE49-F238E27FC236}">
                <a16:creationId xmlns:a16="http://schemas.microsoft.com/office/drawing/2014/main" id="{5AD7FDA7-CE85-4E54-B84F-A507272DEE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47" y="4900313"/>
            <a:ext cx="1259632" cy="244775"/>
          </a:xfrm>
          <a:prstGeom prst="rect">
            <a:avLst/>
          </a:prstGeom>
        </p:spPr>
      </p:pic>
      <p:sp>
        <p:nvSpPr>
          <p:cNvPr id="14" name="矩形 13">
            <a:extLst>
              <a:ext uri="{FF2B5EF4-FFF2-40B4-BE49-F238E27FC236}">
                <a16:creationId xmlns:a16="http://schemas.microsoft.com/office/drawing/2014/main" id="{5304768D-6547-4E75-928F-AE469A8F1EE3}"/>
              </a:ext>
            </a:extLst>
          </p:cNvPr>
          <p:cNvSpPr/>
          <p:nvPr/>
        </p:nvSpPr>
        <p:spPr>
          <a:xfrm>
            <a:off x="184643" y="1531209"/>
            <a:ext cx="8277375" cy="2062103"/>
          </a:xfrm>
          <a:prstGeom prst="rect">
            <a:avLst/>
          </a:prstGeom>
        </p:spPr>
        <p:txBody>
          <a:bodyPr wrap="square">
            <a:spAutoFit/>
          </a:bodyPr>
          <a:lstStyle/>
          <a:p>
            <a:pPr marL="285750" indent="-285750">
              <a:buFont typeface="Wingdings" panose="05000000000000000000" pitchFamily="2" charset="2"/>
              <a:buChar char="u"/>
            </a:pPr>
            <a:r>
              <a:rPr lang="en-US" altLang="zh-CN" sz="1600" dirty="0">
                <a:latin typeface="Times New Roman" panose="02020503050405090304" pitchFamily="18" charset="0"/>
                <a:cs typeface="Times New Roman" panose="02020503050405090304" pitchFamily="18" charset="0"/>
                <a:sym typeface="Wingdings" panose="05000000000000000000" charset="0"/>
              </a:rPr>
              <a:t>We present a </a:t>
            </a:r>
            <a:r>
              <a:rPr lang="en-US" altLang="zh-CN" sz="1600" dirty="0" err="1">
                <a:latin typeface="Times New Roman" panose="02020503050405090304" pitchFamily="18" charset="0"/>
                <a:cs typeface="Times New Roman" panose="02020503050405090304" pitchFamily="18" charset="0"/>
                <a:sym typeface="Wingdings" panose="05000000000000000000" charset="0"/>
              </a:rPr>
              <a:t>RelAtion</a:t>
            </a:r>
            <a:r>
              <a:rPr lang="en-US" altLang="zh-CN" sz="1600" dirty="0">
                <a:latin typeface="Times New Roman" panose="02020503050405090304" pitchFamily="18" charset="0"/>
                <a:cs typeface="Times New Roman" panose="02020503050405090304" pitchFamily="18" charset="0"/>
                <a:sym typeface="Wingdings" panose="05000000000000000000" charset="0"/>
              </a:rPr>
              <a:t> Interaction Network (RAIN) to jointly model </a:t>
            </a:r>
            <a:r>
              <a:rPr lang="en-US" altLang="zh-CN" sz="1600" dirty="0">
                <a:solidFill>
                  <a:srgbClr val="FF0000"/>
                </a:solidFill>
                <a:latin typeface="Times New Roman" panose="02020503050405090304" pitchFamily="18" charset="0"/>
                <a:cs typeface="Times New Roman" panose="02020503050405090304" pitchFamily="18" charset="0"/>
                <a:sym typeface="Wingdings" panose="05000000000000000000" charset="0"/>
              </a:rPr>
              <a:t>mutual relationships between the intention and emotion</a:t>
            </a:r>
            <a:r>
              <a:rPr lang="en-US" altLang="zh-CN" sz="1600" dirty="0">
                <a:latin typeface="Times New Roman" panose="02020503050405090304" pitchFamily="18" charset="0"/>
                <a:cs typeface="Times New Roman" panose="02020503050405090304" pitchFamily="18" charset="0"/>
                <a:sym typeface="Wingdings" panose="05000000000000000000" charset="0"/>
              </a:rPr>
              <a:t>, and </a:t>
            </a:r>
            <a:r>
              <a:rPr lang="en-US" altLang="zh-CN" sz="1600" dirty="0">
                <a:solidFill>
                  <a:srgbClr val="FF0000"/>
                </a:solidFill>
                <a:latin typeface="Times New Roman" panose="02020503050405090304" pitchFamily="18" charset="0"/>
                <a:cs typeface="Times New Roman" panose="02020503050405090304" pitchFamily="18" charset="0"/>
                <a:sym typeface="Wingdings" panose="05000000000000000000" charset="0"/>
              </a:rPr>
              <a:t>explicitly</a:t>
            </a:r>
            <a:r>
              <a:rPr lang="en-US" altLang="zh-CN" sz="1600" dirty="0">
                <a:latin typeface="Times New Roman" panose="02020503050405090304" pitchFamily="18" charset="0"/>
                <a:cs typeface="Times New Roman" panose="02020503050405090304" pitchFamily="18" charset="0"/>
                <a:sym typeface="Wingdings" panose="05000000000000000000" charset="0"/>
              </a:rPr>
              <a:t> integrate historical intention information. </a:t>
            </a:r>
          </a:p>
          <a:p>
            <a:pPr marL="285750" indent="-285750">
              <a:buFont typeface="Wingdings" panose="05000000000000000000" pitchFamily="2" charset="2"/>
              <a:buChar char="u"/>
            </a:pPr>
            <a:endParaRPr lang="en-US" altLang="zh-CN" sz="1600" dirty="0">
              <a:latin typeface="Times New Roman" panose="02020503050405090304" pitchFamily="18" charset="0"/>
              <a:cs typeface="Times New Roman" panose="02020503050405090304" pitchFamily="18" charset="0"/>
              <a:sym typeface="Wingdings" panose="05000000000000000000" charset="0"/>
            </a:endParaRPr>
          </a:p>
          <a:p>
            <a:pPr marL="285750" indent="-285750">
              <a:buFont typeface="Wingdings" panose="05000000000000000000" pitchFamily="2" charset="2"/>
              <a:buChar char="u"/>
            </a:pPr>
            <a:r>
              <a:rPr lang="en-US" altLang="zh-CN" sz="1600" dirty="0">
                <a:latin typeface="Times New Roman" panose="02020503050405090304" pitchFamily="18" charset="0"/>
                <a:cs typeface="Times New Roman" panose="02020503050405090304" pitchFamily="18" charset="0"/>
                <a:sym typeface="Wingdings" panose="05000000000000000000" charset="0"/>
              </a:rPr>
              <a:t>We show that the proposed RAIN is </a:t>
            </a:r>
            <a:r>
              <a:rPr lang="en-US" altLang="zh-CN" sz="1600" dirty="0">
                <a:solidFill>
                  <a:srgbClr val="FF0000"/>
                </a:solidFill>
                <a:latin typeface="Times New Roman" panose="02020503050405090304" pitchFamily="18" charset="0"/>
                <a:cs typeface="Times New Roman" panose="02020503050405090304" pitchFamily="18" charset="0"/>
                <a:sym typeface="Wingdings" panose="05000000000000000000" charset="0"/>
              </a:rPr>
              <a:t>effective and interpretable</a:t>
            </a:r>
            <a:r>
              <a:rPr lang="en-US" altLang="zh-CN" sz="1600" dirty="0">
                <a:latin typeface="Times New Roman" panose="02020503050405090304" pitchFamily="18" charset="0"/>
                <a:cs typeface="Times New Roman" panose="02020503050405090304" pitchFamily="18" charset="0"/>
                <a:sym typeface="Wingdings" panose="05000000000000000000" charset="0"/>
              </a:rPr>
              <a:t>, which outperforms the previous methods with a single model.</a:t>
            </a:r>
          </a:p>
          <a:p>
            <a:endParaRPr lang="en-US" altLang="zh-CN" sz="1600" dirty="0">
              <a:latin typeface="Times New Roman" panose="02020503050405090304" pitchFamily="18" charset="0"/>
              <a:cs typeface="Times New Roman" panose="02020503050405090304" pitchFamily="18" charset="0"/>
              <a:sym typeface="Wingdings" panose="05000000000000000000" charset="0"/>
            </a:endParaRPr>
          </a:p>
          <a:p>
            <a:pPr marL="285750" indent="-285750">
              <a:buFont typeface="Wingdings" panose="05000000000000000000" pitchFamily="2" charset="2"/>
              <a:buChar char="u"/>
            </a:pPr>
            <a:r>
              <a:rPr lang="en-US" altLang="zh-CN" sz="1600" dirty="0">
                <a:latin typeface="Times New Roman" panose="02020503050405090304" pitchFamily="18" charset="0"/>
                <a:cs typeface="Times New Roman" panose="02020503050405090304" pitchFamily="18" charset="0"/>
                <a:sym typeface="Wingdings" panose="05000000000000000000" charset="0"/>
              </a:rPr>
              <a:t>For the future work, some other psychological factors (Intention and emotion in this paper) will be considered, such as </a:t>
            </a:r>
            <a:r>
              <a:rPr lang="en-US" altLang="zh-CN" sz="1600" dirty="0">
                <a:solidFill>
                  <a:srgbClr val="FF0000"/>
                </a:solidFill>
                <a:latin typeface="Times New Roman" panose="02020503050405090304" pitchFamily="18" charset="0"/>
                <a:cs typeface="Times New Roman" panose="02020503050405090304" pitchFamily="18" charset="0"/>
                <a:sym typeface="Wingdings" panose="05000000000000000000" charset="0"/>
              </a:rPr>
              <a:t>personal character, educational background </a:t>
            </a:r>
            <a:r>
              <a:rPr lang="en-US" altLang="zh-CN" sz="1600" dirty="0">
                <a:latin typeface="Times New Roman" panose="02020503050405090304" pitchFamily="18" charset="0"/>
                <a:cs typeface="Times New Roman" panose="02020503050405090304" pitchFamily="18" charset="0"/>
                <a:sym typeface="Wingdings" panose="05000000000000000000" charset="0"/>
              </a:rPr>
              <a:t>and so on.</a:t>
            </a:r>
          </a:p>
        </p:txBody>
      </p:sp>
      <p:sp>
        <p:nvSpPr>
          <p:cNvPr id="7" name="文本框 6">
            <a:extLst>
              <a:ext uri="{FF2B5EF4-FFF2-40B4-BE49-F238E27FC236}">
                <a16:creationId xmlns:a16="http://schemas.microsoft.com/office/drawing/2014/main" id="{B64416A5-A1AD-4DEB-B6A3-CEE0D75E962F}"/>
              </a:ext>
            </a:extLst>
          </p:cNvPr>
          <p:cNvSpPr txBox="1"/>
          <p:nvPr/>
        </p:nvSpPr>
        <p:spPr>
          <a:xfrm>
            <a:off x="168026" y="0"/>
            <a:ext cx="4809330" cy="230832"/>
          </a:xfrm>
          <a:prstGeom prst="rect">
            <a:avLst/>
          </a:prstGeom>
          <a:noFill/>
        </p:spPr>
        <p:txBody>
          <a:bodyPr wrap="none" rtlCol="0">
            <a:spAutoFit/>
          </a:bodyPr>
          <a:lstStyle/>
          <a:p>
            <a:pPr>
              <a:lnSpc>
                <a:spcPct val="100000"/>
              </a:lnSpc>
            </a:pPr>
            <a:r>
              <a:rPr lang="en-US" altLang="zh-CN" sz="900" b="1" dirty="0">
                <a:solidFill>
                  <a:schemeClr val="bg1"/>
                </a:solidFill>
                <a:latin typeface="微软雅黑" panose="020B0503020204020204" pitchFamily="34" charset="-122"/>
                <a:ea typeface="微软雅黑" panose="020B0503020204020204" pitchFamily="34" charset="-122"/>
                <a:cs typeface="Times New Roman" panose="02020503050405090304" pitchFamily="18" charset="0"/>
              </a:rPr>
              <a:t>2022 IEEE International Conference on Acoustics, Speech and Signal Processing </a:t>
            </a:r>
          </a:p>
        </p:txBody>
      </p:sp>
      <p:pic>
        <p:nvPicPr>
          <p:cNvPr id="11" name="图片 10">
            <a:extLst>
              <a:ext uri="{FF2B5EF4-FFF2-40B4-BE49-F238E27FC236}">
                <a16:creationId xmlns:a16="http://schemas.microsoft.com/office/drawing/2014/main" id="{D582FFB8-8F77-4BEC-9410-8CA72DE685B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589811" y="100084"/>
            <a:ext cx="936104" cy="689178"/>
          </a:xfrm>
          <a:prstGeom prst="rect">
            <a:avLst/>
          </a:prstGeom>
        </p:spPr>
      </p:pic>
      <p:sp>
        <p:nvSpPr>
          <p:cNvPr id="12" name="文本框 11">
            <a:extLst>
              <a:ext uri="{FF2B5EF4-FFF2-40B4-BE49-F238E27FC236}">
                <a16:creationId xmlns:a16="http://schemas.microsoft.com/office/drawing/2014/main" id="{A59606DE-051A-48D9-A1E8-C9B40A1E8D3F}"/>
              </a:ext>
            </a:extLst>
          </p:cNvPr>
          <p:cNvSpPr txBox="1"/>
          <p:nvPr/>
        </p:nvSpPr>
        <p:spPr>
          <a:xfrm>
            <a:off x="-3184" y="4897276"/>
            <a:ext cx="6912768" cy="247440"/>
          </a:xfrm>
          <a:prstGeom prst="rect">
            <a:avLst/>
          </a:prstGeom>
          <a:noFill/>
        </p:spPr>
        <p:txBody>
          <a:bodyPr wrap="square" rtlCol="0">
            <a:spAutoFit/>
          </a:bodyPr>
          <a:lstStyle/>
          <a:p>
            <a:pPr>
              <a:lnSpc>
                <a:spcPct val="120000"/>
              </a:lnSpc>
            </a:pPr>
            <a:r>
              <a:rPr lang="en-US" altLang="zh-CN" sz="900" b="1" dirty="0">
                <a:latin typeface="Avenir Next" charset="0"/>
                <a:ea typeface="Avenir Next" charset="0"/>
                <a:cs typeface="Avenir Next" charset="0"/>
              </a:rPr>
              <a:t>MODELING INTENTION, EMOTION AND EXTERNAL WORLD IN DIALOGUE SYSTEMS</a:t>
            </a:r>
          </a:p>
        </p:txBody>
      </p:sp>
    </p:spTree>
    <p:extLst>
      <p:ext uri="{BB962C8B-B14F-4D97-AF65-F5344CB8AC3E}">
        <p14:creationId xmlns:p14="http://schemas.microsoft.com/office/powerpoint/2010/main" val="207379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59"/>
          <p:cNvSpPr txBox="1">
            <a:spLocks noChangeArrowheads="1"/>
          </p:cNvSpPr>
          <p:nvPr/>
        </p:nvSpPr>
        <p:spPr bwMode="auto">
          <a:xfrm flipH="1">
            <a:off x="1434021" y="2191555"/>
            <a:ext cx="1663403" cy="761747"/>
          </a:xfrm>
          <a:prstGeom prst="rect">
            <a:avLst/>
          </a:prstGeom>
          <a:noFill/>
          <a:ln>
            <a:noFill/>
          </a:ln>
        </p:spPr>
        <p:txBody>
          <a:bodyPr wrap="square" lIns="68580" tIns="34290" rIns="68580" bIns="3429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defRPr/>
            </a:pPr>
            <a:r>
              <a:rPr lang="zh-CN" altLang="en-US" sz="2700" b="1" kern="0" dirty="0">
                <a:solidFill>
                  <a:schemeClr val="bg1"/>
                </a:solidFill>
                <a:latin typeface="方正兰亭超细黑简体" pitchFamily="2" charset="-122"/>
                <a:ea typeface="方正兰亭超细黑简体" pitchFamily="2" charset="-122"/>
              </a:rPr>
              <a:t>目录</a:t>
            </a:r>
            <a:endParaRPr lang="en-US" altLang="zh-CN" sz="2700" b="1" kern="0" dirty="0">
              <a:solidFill>
                <a:schemeClr val="bg1"/>
              </a:solidFill>
              <a:latin typeface="方正兰亭超细黑简体" pitchFamily="2" charset="-122"/>
              <a:ea typeface="方正兰亭超细黑简体" pitchFamily="2" charset="-122"/>
            </a:endParaRPr>
          </a:p>
          <a:p>
            <a:pPr algn="ctr">
              <a:defRPr/>
            </a:pPr>
            <a:r>
              <a:rPr lang="en-US" altLang="zh-CN" b="1" kern="0" dirty="0">
                <a:solidFill>
                  <a:schemeClr val="bg1"/>
                </a:solidFill>
                <a:latin typeface="方正兰亭超细黑简体" pitchFamily="2" charset="-122"/>
                <a:ea typeface="方正兰亭超细黑简体" pitchFamily="2" charset="-122"/>
              </a:rPr>
              <a:t>CONTENTS</a:t>
            </a:r>
            <a:endParaRPr lang="en-US" altLang="ko-KR" b="1" kern="0" dirty="0">
              <a:solidFill>
                <a:schemeClr val="bg1"/>
              </a:solidFill>
              <a:latin typeface="方正兰亭超细黑简体" pitchFamily="2" charset="-122"/>
              <a:ea typeface="方正兰亭超细黑简体" pitchFamily="2" charset="-122"/>
            </a:endParaRPr>
          </a:p>
        </p:txBody>
      </p:sp>
      <p:sp>
        <p:nvSpPr>
          <p:cNvPr id="9" name="文本框 8"/>
          <p:cNvSpPr txBox="1"/>
          <p:nvPr/>
        </p:nvSpPr>
        <p:spPr>
          <a:xfrm>
            <a:off x="-3184" y="4897276"/>
            <a:ext cx="6912768" cy="247440"/>
          </a:xfrm>
          <a:prstGeom prst="rect">
            <a:avLst/>
          </a:prstGeom>
          <a:noFill/>
        </p:spPr>
        <p:txBody>
          <a:bodyPr wrap="square" rtlCol="0">
            <a:spAutoFit/>
          </a:bodyPr>
          <a:lstStyle/>
          <a:p>
            <a:pPr>
              <a:lnSpc>
                <a:spcPct val="120000"/>
              </a:lnSpc>
            </a:pPr>
            <a:r>
              <a:rPr lang="en-US" altLang="zh-CN" sz="900" b="1" dirty="0">
                <a:latin typeface="Avenir Next" charset="0"/>
                <a:ea typeface="Avenir Next" charset="0"/>
                <a:cs typeface="Avenir Next" charset="0"/>
              </a:rPr>
              <a:t>MODELING INTENTION, EMOTION AND EXTERNAL WORLD IN DIALOGUE SYSTEMS</a:t>
            </a:r>
          </a:p>
        </p:txBody>
      </p:sp>
      <p:sp>
        <p:nvSpPr>
          <p:cNvPr id="2" name="矩形 1"/>
          <p:cNvSpPr/>
          <p:nvPr/>
        </p:nvSpPr>
        <p:spPr>
          <a:xfrm>
            <a:off x="1587" y="986620"/>
            <a:ext cx="1943708" cy="540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3200" b="1" dirty="0">
                <a:latin typeface="Heiti SC Light" charset="-122"/>
                <a:ea typeface="Heiti SC Light" charset="-122"/>
                <a:cs typeface="Heiti SC Light" charset="-122"/>
              </a:rPr>
              <a:t>/</a:t>
            </a:r>
            <a:r>
              <a:rPr kumimoji="1" lang="zh-CN" altLang="en-US" sz="3200" b="1" dirty="0">
                <a:latin typeface="Heiti SC Light" charset="-122"/>
                <a:ea typeface="Heiti SC Light" charset="-122"/>
                <a:cs typeface="Heiti SC Light" charset="-122"/>
              </a:rPr>
              <a:t> </a:t>
            </a:r>
            <a:r>
              <a:rPr kumimoji="1" lang="en-US" altLang="zh-CN" sz="3200" b="1" dirty="0">
                <a:latin typeface="Helvetica" charset="0"/>
                <a:ea typeface="Helvetica" charset="0"/>
                <a:cs typeface="Helvetica" charset="0"/>
              </a:rPr>
              <a:t>Index</a:t>
            </a:r>
            <a:endParaRPr kumimoji="1" lang="zh-CN" altLang="en-US" sz="3200" b="1" dirty="0">
              <a:latin typeface="Helvetica" charset="0"/>
              <a:ea typeface="Helvetica" charset="0"/>
              <a:cs typeface="Helvetica" charset="0"/>
            </a:endParaRPr>
          </a:p>
        </p:txBody>
      </p:sp>
      <p:sp>
        <p:nvSpPr>
          <p:cNvPr id="4" name="文本框 3"/>
          <p:cNvSpPr txBox="1"/>
          <p:nvPr/>
        </p:nvSpPr>
        <p:spPr>
          <a:xfrm>
            <a:off x="1435690" y="1708448"/>
            <a:ext cx="6523943" cy="2243050"/>
          </a:xfrm>
          <a:prstGeom prst="rect">
            <a:avLst/>
          </a:prstGeom>
          <a:noFill/>
        </p:spPr>
        <p:txBody>
          <a:bodyPr wrap="square" rtlCol="0">
            <a:spAutoFit/>
          </a:bodyPr>
          <a:lstStyle/>
          <a:p>
            <a:pPr marL="457200" indent="-457200">
              <a:lnSpc>
                <a:spcPct val="150000"/>
              </a:lnSpc>
              <a:buClr>
                <a:schemeClr val="tx1">
                  <a:lumMod val="75000"/>
                  <a:lumOff val="25000"/>
                </a:schemeClr>
              </a:buClr>
              <a:buSzPct val="86000"/>
              <a:buFont typeface="Wingdings" charset="2"/>
              <a:buChar char="Ø"/>
            </a:pPr>
            <a:r>
              <a:rPr kumimoji="1" lang="en-US" altLang="zh-CN" sz="2400" dirty="0">
                <a:latin typeface="Microsoft YaHei" charset="0"/>
                <a:ea typeface="Microsoft YaHei" charset="0"/>
                <a:cs typeface="Microsoft YaHei" charset="0"/>
              </a:rPr>
              <a:t>Introduction</a:t>
            </a:r>
            <a:endParaRPr kumimoji="1" lang="zh-CN" altLang="en-US" sz="2400" dirty="0">
              <a:latin typeface="Microsoft YaHei" charset="0"/>
              <a:ea typeface="Microsoft YaHei" charset="0"/>
              <a:cs typeface="Microsoft YaHei" charset="0"/>
            </a:endParaRPr>
          </a:p>
          <a:p>
            <a:pPr marL="457200" indent="-457200">
              <a:lnSpc>
                <a:spcPct val="150000"/>
              </a:lnSpc>
              <a:buClr>
                <a:schemeClr val="tx1">
                  <a:lumMod val="75000"/>
                  <a:lumOff val="25000"/>
                </a:schemeClr>
              </a:buClr>
              <a:buSzPct val="86000"/>
              <a:buFont typeface="Wingdings" charset="2"/>
              <a:buChar char="Ø"/>
            </a:pPr>
            <a:r>
              <a:rPr kumimoji="1" lang="en-US" altLang="zh-CN" sz="2400" dirty="0">
                <a:latin typeface="Microsoft YaHei" charset="0"/>
                <a:ea typeface="Microsoft YaHei" charset="0"/>
                <a:cs typeface="Microsoft YaHei" charset="0"/>
              </a:rPr>
              <a:t>Approach</a:t>
            </a:r>
            <a:endParaRPr kumimoji="1" lang="zh-CN" altLang="en-US" sz="2400" dirty="0">
              <a:latin typeface="Microsoft YaHei" charset="0"/>
              <a:ea typeface="Microsoft YaHei" charset="0"/>
              <a:cs typeface="Microsoft YaHei" charset="0"/>
            </a:endParaRPr>
          </a:p>
          <a:p>
            <a:pPr marL="457200" indent="-457200">
              <a:lnSpc>
                <a:spcPct val="150000"/>
              </a:lnSpc>
              <a:buClr>
                <a:schemeClr val="tx1">
                  <a:lumMod val="75000"/>
                  <a:lumOff val="25000"/>
                </a:schemeClr>
              </a:buClr>
              <a:buSzPct val="86000"/>
              <a:buFont typeface="Wingdings" charset="2"/>
              <a:buChar char="Ø"/>
            </a:pPr>
            <a:r>
              <a:rPr kumimoji="1" lang="en-US" altLang="zh-CN" sz="2400" dirty="0">
                <a:latin typeface="Microsoft YaHei" charset="0"/>
                <a:ea typeface="Microsoft YaHei" charset="0"/>
                <a:cs typeface="Microsoft YaHei" charset="0"/>
              </a:rPr>
              <a:t>Experiments</a:t>
            </a:r>
            <a:endParaRPr kumimoji="1" lang="zh-CN" altLang="en-US" sz="2000" dirty="0">
              <a:latin typeface="Microsoft YaHei" charset="0"/>
              <a:ea typeface="Microsoft YaHei" charset="0"/>
              <a:cs typeface="Microsoft YaHei" charset="0"/>
            </a:endParaRPr>
          </a:p>
          <a:p>
            <a:pPr marL="457200" indent="-457200">
              <a:lnSpc>
                <a:spcPct val="150000"/>
              </a:lnSpc>
              <a:buClr>
                <a:schemeClr val="tx1">
                  <a:lumMod val="75000"/>
                  <a:lumOff val="25000"/>
                </a:schemeClr>
              </a:buClr>
              <a:buSzPct val="86000"/>
              <a:buFont typeface="Wingdings" charset="2"/>
              <a:buChar char="Ø"/>
            </a:pPr>
            <a:r>
              <a:rPr kumimoji="1" lang="en-US" altLang="zh-CN" sz="2400" dirty="0">
                <a:latin typeface="Microsoft YaHei" charset="0"/>
                <a:ea typeface="Microsoft YaHei" charset="0"/>
                <a:cs typeface="Microsoft YaHei" charset="0"/>
              </a:rPr>
              <a:t>Summary</a:t>
            </a:r>
            <a:endParaRPr kumimoji="1" lang="zh-CN" altLang="en-US" sz="2400" dirty="0">
              <a:latin typeface="Microsoft YaHei" charset="0"/>
              <a:ea typeface="Microsoft YaHei" charset="0"/>
              <a:cs typeface="Microsoft YaHei" charset="0"/>
            </a:endParaRPr>
          </a:p>
        </p:txBody>
      </p:sp>
      <p:pic>
        <p:nvPicPr>
          <p:cNvPr id="7" name="图片 6">
            <a:extLst>
              <a:ext uri="{FF2B5EF4-FFF2-40B4-BE49-F238E27FC236}">
                <a16:creationId xmlns:a16="http://schemas.microsoft.com/office/drawing/2014/main" id="{BBD00FF2-B02C-42EE-95A9-D1F6322BBB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47" y="4900313"/>
            <a:ext cx="1259632" cy="244775"/>
          </a:xfrm>
          <a:prstGeom prst="rect">
            <a:avLst/>
          </a:prstGeom>
        </p:spPr>
      </p:pic>
      <p:sp>
        <p:nvSpPr>
          <p:cNvPr id="8" name="文本框 7">
            <a:extLst>
              <a:ext uri="{FF2B5EF4-FFF2-40B4-BE49-F238E27FC236}">
                <a16:creationId xmlns:a16="http://schemas.microsoft.com/office/drawing/2014/main" id="{D3F83977-D135-49BE-8A87-27C96E3ADC41}"/>
              </a:ext>
            </a:extLst>
          </p:cNvPr>
          <p:cNvSpPr txBox="1"/>
          <p:nvPr/>
        </p:nvSpPr>
        <p:spPr>
          <a:xfrm>
            <a:off x="168026" y="0"/>
            <a:ext cx="4809330" cy="230832"/>
          </a:xfrm>
          <a:prstGeom prst="rect">
            <a:avLst/>
          </a:prstGeom>
          <a:noFill/>
        </p:spPr>
        <p:txBody>
          <a:bodyPr wrap="none" rtlCol="0">
            <a:spAutoFit/>
          </a:bodyPr>
          <a:lstStyle/>
          <a:p>
            <a:pPr>
              <a:lnSpc>
                <a:spcPct val="100000"/>
              </a:lnSpc>
            </a:pPr>
            <a:r>
              <a:rPr lang="en-US" altLang="zh-CN" sz="900" b="1" dirty="0">
                <a:solidFill>
                  <a:schemeClr val="bg1"/>
                </a:solidFill>
                <a:latin typeface="微软雅黑" panose="020B0503020204020204" pitchFamily="34" charset="-122"/>
                <a:ea typeface="微软雅黑" panose="020B0503020204020204" pitchFamily="34" charset="-122"/>
                <a:cs typeface="Times New Roman" panose="02020503050405090304" pitchFamily="18" charset="0"/>
              </a:rPr>
              <a:t>2022 IEEE International Conference on Acoustics, Speech and Signal Processing </a:t>
            </a:r>
          </a:p>
        </p:txBody>
      </p:sp>
      <p:pic>
        <p:nvPicPr>
          <p:cNvPr id="11" name="图片 10">
            <a:extLst>
              <a:ext uri="{FF2B5EF4-FFF2-40B4-BE49-F238E27FC236}">
                <a16:creationId xmlns:a16="http://schemas.microsoft.com/office/drawing/2014/main" id="{E33930F0-EE9A-4C80-B167-FA971F9FE52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589811" y="100084"/>
            <a:ext cx="936104" cy="689178"/>
          </a:xfrm>
          <a:prstGeom prst="rect">
            <a:avLst/>
          </a:prstGeom>
        </p:spPr>
      </p:pic>
    </p:spTree>
    <p:extLst>
      <p:ext uri="{BB962C8B-B14F-4D97-AF65-F5344CB8AC3E}">
        <p14:creationId xmlns:p14="http://schemas.microsoft.com/office/powerpoint/2010/main" val="191459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600"/>
                                  </p:stCondLst>
                                  <p:childTnLst>
                                    <p:set>
                                      <p:cBhvr>
                                        <p:cTn id="6" dur="1" fill="hold">
                                          <p:stCondLst>
                                            <p:cond delay="0"/>
                                          </p:stCondLst>
                                        </p:cTn>
                                        <p:tgtEl>
                                          <p:spTgt spid="45"/>
                                        </p:tgtEl>
                                        <p:attrNameLst>
                                          <p:attrName>style.visibility</p:attrName>
                                        </p:attrNameLst>
                                      </p:cBhvr>
                                      <p:to>
                                        <p:strVal val="visible"/>
                                      </p:to>
                                    </p:set>
                                    <p:anim calcmode="lin" valueType="num">
                                      <p:cBhvr>
                                        <p:cTn id="7" dur="250" fill="hold"/>
                                        <p:tgtEl>
                                          <p:spTgt spid="45"/>
                                        </p:tgtEl>
                                        <p:attrNameLst>
                                          <p:attrName>ppt_w</p:attrName>
                                        </p:attrNameLst>
                                      </p:cBhvr>
                                      <p:tavLst>
                                        <p:tav tm="0">
                                          <p:val>
                                            <p:fltVal val="0"/>
                                          </p:val>
                                        </p:tav>
                                        <p:tav tm="100000">
                                          <p:val>
                                            <p:strVal val="#ppt_w"/>
                                          </p:val>
                                        </p:tav>
                                      </p:tavLst>
                                    </p:anim>
                                    <p:anim calcmode="lin" valueType="num">
                                      <p:cBhvr>
                                        <p:cTn id="8" dur="250" fill="hold"/>
                                        <p:tgtEl>
                                          <p:spTgt spid="45"/>
                                        </p:tgtEl>
                                        <p:attrNameLst>
                                          <p:attrName>ppt_h</p:attrName>
                                        </p:attrNameLst>
                                      </p:cBhvr>
                                      <p:tavLst>
                                        <p:tav tm="0">
                                          <p:val>
                                            <p:fltVal val="0"/>
                                          </p:val>
                                        </p:tav>
                                        <p:tav tm="100000">
                                          <p:val>
                                            <p:strVal val="#ppt_h"/>
                                          </p:val>
                                        </p:tav>
                                      </p:tavLst>
                                    </p:anim>
                                    <p:animEffect transition="in" filter="fade">
                                      <p:cBhvr>
                                        <p:cTn id="9" dur="250"/>
                                        <p:tgtEl>
                                          <p:spTgt spid="45"/>
                                        </p:tgtEl>
                                      </p:cBhvr>
                                    </p:animEffect>
                                  </p:childTnLst>
                                </p:cTn>
                              </p:par>
                              <p:par>
                                <p:cTn id="10" presetID="6" presetClass="emph" presetSubtype="0" decel="100000" fill="hold" grpId="1" nodeType="withEffect">
                                  <p:stCondLst>
                                    <p:cond delay="800"/>
                                  </p:stCondLst>
                                  <p:childTnLst>
                                    <p:animScale>
                                      <p:cBhvr>
                                        <p:cTn id="11" dur="250" fill="hold"/>
                                        <p:tgtEl>
                                          <p:spTgt spid="45"/>
                                        </p:tgtEl>
                                      </p:cBhvr>
                                      <p:by x="120000" y="120000"/>
                                    </p:animScale>
                                  </p:childTnLst>
                                </p:cTn>
                              </p:par>
                              <p:par>
                                <p:cTn id="12" presetID="6" presetClass="emph" presetSubtype="0" decel="100000" fill="hold" grpId="2" nodeType="withEffect">
                                  <p:stCondLst>
                                    <p:cond delay="1000"/>
                                  </p:stCondLst>
                                  <p:childTnLst>
                                    <p:animScale>
                                      <p:cBhvr>
                                        <p:cTn id="13" dur="250" fill="hold"/>
                                        <p:tgtEl>
                                          <p:spTgt spid="45"/>
                                        </p:tgtEl>
                                      </p:cBhvr>
                                      <p:by x="83000" y="83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5" grpId="1"/>
      <p:bldP spid="45"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_文本框 6"/>
          <p:cNvSpPr txBox="1"/>
          <p:nvPr>
            <p:custDataLst>
              <p:tags r:id="rId1"/>
            </p:custDataLst>
          </p:nvPr>
        </p:nvSpPr>
        <p:spPr>
          <a:xfrm>
            <a:off x="433127" y="1590856"/>
            <a:ext cx="8280919" cy="400110"/>
          </a:xfrm>
          <a:prstGeom prst="rect">
            <a:avLst/>
          </a:prstGeom>
          <a:noFill/>
        </p:spPr>
        <p:txBody>
          <a:bodyPr wrap="square" rtlCol="0" anchor="ctr">
            <a:spAutoFit/>
          </a:bodyPr>
          <a:lstStyle/>
          <a:p>
            <a:pPr algn="ctr"/>
            <a:r>
              <a:rPr lang="en-US" altLang="zh-CN" sz="2000" i="1" dirty="0">
                <a:latin typeface="Avenir Next" charset="0"/>
                <a:ea typeface="Avenir Next" charset="0"/>
                <a:cs typeface="Avenir Next" charset="0"/>
              </a:rPr>
              <a:t>More related works can be viewed as follows</a:t>
            </a:r>
            <a:endParaRPr lang="zh-CN" altLang="en-US" sz="2000" i="1" dirty="0">
              <a:latin typeface="Avenir Next" charset="0"/>
              <a:ea typeface="Avenir Next" charset="0"/>
              <a:cs typeface="Avenir Next" charset="0"/>
            </a:endParaRPr>
          </a:p>
        </p:txBody>
      </p:sp>
      <p:sp>
        <p:nvSpPr>
          <p:cNvPr id="8" name="文本框 7"/>
          <p:cNvSpPr txBox="1"/>
          <p:nvPr/>
        </p:nvSpPr>
        <p:spPr>
          <a:xfrm>
            <a:off x="3569145" y="812412"/>
            <a:ext cx="2008883" cy="707886"/>
          </a:xfrm>
          <a:prstGeom prst="rect">
            <a:avLst/>
          </a:prstGeom>
          <a:noFill/>
        </p:spPr>
        <p:txBody>
          <a:bodyPr wrap="none" rtlCol="0">
            <a:spAutoFit/>
          </a:bodyPr>
          <a:lstStyle/>
          <a:p>
            <a:pPr algn="ctr"/>
            <a:r>
              <a:rPr kumimoji="1" lang="en-US" altLang="zh-CN" sz="4000" dirty="0">
                <a:latin typeface="Helvetica" charset="0"/>
                <a:ea typeface="Helvetica" charset="0"/>
                <a:cs typeface="Helvetica" charset="0"/>
              </a:rPr>
              <a:t>Thanks!</a:t>
            </a:r>
            <a:endParaRPr kumimoji="1" lang="zh-CN" altLang="en-US" sz="4000" dirty="0">
              <a:latin typeface="Helvetica" charset="0"/>
              <a:ea typeface="Helvetica" charset="0"/>
              <a:cs typeface="Helvetica" charset="0"/>
            </a:endParaRPr>
          </a:p>
        </p:txBody>
      </p:sp>
      <p:sp>
        <p:nvSpPr>
          <p:cNvPr id="11" name="文本框 10"/>
          <p:cNvSpPr txBox="1"/>
          <p:nvPr/>
        </p:nvSpPr>
        <p:spPr>
          <a:xfrm>
            <a:off x="444167" y="3810905"/>
            <a:ext cx="5751190" cy="769441"/>
          </a:xfrm>
          <a:prstGeom prst="rect">
            <a:avLst/>
          </a:prstGeom>
          <a:noFill/>
        </p:spPr>
        <p:txBody>
          <a:bodyPr wrap="none" rtlCol="0">
            <a:spAutoFit/>
          </a:bodyPr>
          <a:lstStyle/>
          <a:p>
            <a:r>
              <a:rPr kumimoji="1" lang="en-US" altLang="zh-CN" sz="1400" dirty="0">
                <a:latin typeface="Helvetica" charset="0"/>
                <a:ea typeface="Helvetica" charset="0"/>
                <a:cs typeface="Helvetica" charset="0"/>
              </a:rPr>
              <a:t>Wei Peng</a:t>
            </a:r>
            <a:endParaRPr kumimoji="1" lang="zh-CN" altLang="en-US" sz="1400" dirty="0">
              <a:latin typeface="Helvetica" charset="0"/>
              <a:ea typeface="Helvetica" charset="0"/>
              <a:cs typeface="Helvetica" charset="0"/>
            </a:endParaRPr>
          </a:p>
          <a:p>
            <a:r>
              <a:rPr lang="en-US" altLang="zh-CN" sz="1600" dirty="0"/>
              <a:t>Institute of Information Engineering, Chinese Academy of Sciences </a:t>
            </a:r>
          </a:p>
          <a:p>
            <a:r>
              <a:rPr kumimoji="1" lang="en-US" altLang="zh-CN" sz="1400" dirty="0">
                <a:latin typeface="Helvetica" charset="0"/>
                <a:ea typeface="Helvetica" charset="0"/>
                <a:cs typeface="Helvetica" charset="0"/>
              </a:rPr>
              <a:t>2022.04</a:t>
            </a:r>
            <a:endParaRPr kumimoji="1" lang="zh-CN" altLang="en-US" sz="1400" dirty="0">
              <a:latin typeface="Helvetica" charset="0"/>
              <a:ea typeface="Helvetica" charset="0"/>
              <a:cs typeface="Helvetica" charset="0"/>
            </a:endParaRPr>
          </a:p>
        </p:txBody>
      </p:sp>
      <p:grpSp>
        <p:nvGrpSpPr>
          <p:cNvPr id="16" name="组 15"/>
          <p:cNvGrpSpPr/>
          <p:nvPr/>
        </p:nvGrpSpPr>
        <p:grpSpPr>
          <a:xfrm>
            <a:off x="433127" y="628328"/>
            <a:ext cx="8280920" cy="1476164"/>
            <a:chOff x="431540" y="628328"/>
            <a:chExt cx="8280920" cy="1476164"/>
          </a:xfrm>
        </p:grpSpPr>
        <p:cxnSp>
          <p:nvCxnSpPr>
            <p:cNvPr id="14" name="直线连接符 13"/>
            <p:cNvCxnSpPr/>
            <p:nvPr/>
          </p:nvCxnSpPr>
          <p:spPr>
            <a:xfrm>
              <a:off x="431540" y="2104492"/>
              <a:ext cx="828092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直线连接符 14"/>
            <p:cNvCxnSpPr/>
            <p:nvPr/>
          </p:nvCxnSpPr>
          <p:spPr>
            <a:xfrm>
              <a:off x="431540" y="628328"/>
              <a:ext cx="828092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9" name="PA_文本框 6">
            <a:extLst>
              <a:ext uri="{FF2B5EF4-FFF2-40B4-BE49-F238E27FC236}">
                <a16:creationId xmlns:a16="http://schemas.microsoft.com/office/drawing/2014/main" id="{0B86D657-B82C-4EE1-86D8-740D3ECCF67D}"/>
              </a:ext>
            </a:extLst>
          </p:cNvPr>
          <p:cNvSpPr txBox="1"/>
          <p:nvPr>
            <p:custDataLst>
              <p:tags r:id="rId2"/>
            </p:custDataLst>
          </p:nvPr>
        </p:nvSpPr>
        <p:spPr>
          <a:xfrm>
            <a:off x="449542" y="2334741"/>
            <a:ext cx="8280919" cy="1323439"/>
          </a:xfrm>
          <a:prstGeom prst="rect">
            <a:avLst/>
          </a:prstGeom>
          <a:noFill/>
        </p:spPr>
        <p:txBody>
          <a:bodyPr wrap="square" rtlCol="0" anchor="ctr">
            <a:spAutoFit/>
          </a:bodyPr>
          <a:lstStyle/>
          <a:p>
            <a:r>
              <a:rPr lang="en-US" altLang="zh-CN" sz="1600" dirty="0">
                <a:latin typeface="Avenir Next" charset="0"/>
                <a:ea typeface="Avenir Next" charset="0"/>
                <a:cs typeface="Avenir Next" charset="0"/>
              </a:rPr>
              <a:t>CSDN Blogs</a:t>
            </a:r>
            <a:r>
              <a:rPr lang="zh-CN" altLang="en-US" sz="1600" dirty="0">
                <a:latin typeface="Avenir Next" charset="0"/>
                <a:ea typeface="Avenir Next" charset="0"/>
                <a:cs typeface="Avenir Next" charset="0"/>
              </a:rPr>
              <a:t>：</a:t>
            </a:r>
            <a:r>
              <a:rPr lang="en-US" altLang="zh-CN" sz="1600" dirty="0">
                <a:latin typeface="Avenir Next" charset="0"/>
                <a:ea typeface="Avenir Next" charset="0"/>
                <a:cs typeface="Avenir Next" charset="0"/>
                <a:hlinkClick r:id="rId5"/>
              </a:rPr>
              <a:t>https://blog.csdn.net/ganxiwu9686</a:t>
            </a:r>
            <a:endParaRPr lang="en-US" altLang="zh-CN" sz="1600" dirty="0">
              <a:latin typeface="Avenir Next" charset="0"/>
              <a:ea typeface="Avenir Next" charset="0"/>
              <a:cs typeface="Avenir Next" charset="0"/>
            </a:endParaRPr>
          </a:p>
          <a:p>
            <a:r>
              <a:rPr lang="en-US" altLang="zh-CN" sz="1600" dirty="0" err="1">
                <a:latin typeface="Avenir Next" charset="0"/>
                <a:ea typeface="Avenir Next" charset="0"/>
                <a:cs typeface="Avenir Next" charset="0"/>
              </a:rPr>
              <a:t>Zhihu</a:t>
            </a:r>
            <a:r>
              <a:rPr lang="en-US" altLang="zh-CN" sz="1600" dirty="0">
                <a:latin typeface="Avenir Next" charset="0"/>
                <a:ea typeface="Avenir Next" charset="0"/>
                <a:cs typeface="Avenir Next" charset="0"/>
              </a:rPr>
              <a:t> column </a:t>
            </a:r>
            <a:r>
              <a:rPr lang="zh-CN" altLang="en-US" sz="1600" dirty="0">
                <a:latin typeface="Avenir Next" charset="0"/>
                <a:ea typeface="Avenir Next" charset="0"/>
                <a:cs typeface="Avenir Next" charset="0"/>
              </a:rPr>
              <a:t>：</a:t>
            </a:r>
            <a:r>
              <a:rPr lang="en-US" altLang="zh-CN" sz="1600" dirty="0">
                <a:latin typeface="Avenir Next" charset="0"/>
                <a:ea typeface="Avenir Next" charset="0"/>
                <a:cs typeface="Avenir Next" charset="0"/>
              </a:rPr>
              <a:t>NLU ongoing</a:t>
            </a:r>
          </a:p>
          <a:p>
            <a:r>
              <a:rPr lang="en-US" altLang="zh-CN" sz="1600" dirty="0"/>
              <a:t>Machine reading comprehension : </a:t>
            </a:r>
            <a:r>
              <a:rPr lang="en-US" altLang="zh-CN" sz="1600" dirty="0">
                <a:latin typeface="Avenir Next" charset="0"/>
                <a:ea typeface="Avenir Next" charset="0"/>
                <a:cs typeface="Avenir Next" charset="0"/>
                <a:hlinkClick r:id="rId6"/>
              </a:rPr>
              <a:t>https://zhuanlan.zhihu.com/indexfziq</a:t>
            </a:r>
            <a:endParaRPr lang="en-US" altLang="zh-CN" sz="1600" dirty="0">
              <a:latin typeface="Avenir Next" charset="0"/>
              <a:ea typeface="Avenir Next" charset="0"/>
              <a:cs typeface="Avenir Next" charset="0"/>
            </a:endParaRPr>
          </a:p>
          <a:p>
            <a:r>
              <a:rPr lang="en-US" altLang="zh-CN" sz="1600" dirty="0"/>
              <a:t>Knowledge-based machine reading comprehension</a:t>
            </a:r>
            <a:r>
              <a:rPr lang="zh-CN" altLang="en-US" sz="1600" dirty="0">
                <a:latin typeface="Avenir Next" charset="0"/>
                <a:ea typeface="Avenir Next" charset="0"/>
                <a:cs typeface="Avenir Next" charset="0"/>
              </a:rPr>
              <a:t>：</a:t>
            </a:r>
            <a:endParaRPr lang="en-US" altLang="zh-CN" sz="1600" dirty="0">
              <a:latin typeface="Avenir Next" charset="0"/>
              <a:ea typeface="Avenir Next" charset="0"/>
              <a:cs typeface="Avenir Next" charset="0"/>
            </a:endParaRPr>
          </a:p>
          <a:p>
            <a:r>
              <a:rPr lang="en-US" altLang="zh-CN" sz="1600" dirty="0">
                <a:latin typeface="Avenir Next" charset="0"/>
                <a:ea typeface="Avenir Next" charset="0"/>
                <a:cs typeface="Avenir Next" charset="0"/>
                <a:hlinkClick r:id="rId7"/>
              </a:rPr>
              <a:t>https://github.com/XingLuxi/KMRC-Research-Archive</a:t>
            </a:r>
            <a:endParaRPr lang="zh-CN" altLang="en-US" sz="1600" dirty="0">
              <a:latin typeface="Avenir Next" charset="0"/>
              <a:ea typeface="Avenir Next" charset="0"/>
              <a:cs typeface="Avenir Next" charset="0"/>
            </a:endParaRPr>
          </a:p>
        </p:txBody>
      </p:sp>
    </p:spTree>
    <p:extLst>
      <p:ext uri="{BB962C8B-B14F-4D97-AF65-F5344CB8AC3E}">
        <p14:creationId xmlns:p14="http://schemas.microsoft.com/office/powerpoint/2010/main" val="691491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59"/>
          <p:cNvSpPr txBox="1">
            <a:spLocks noChangeArrowheads="1"/>
          </p:cNvSpPr>
          <p:nvPr/>
        </p:nvSpPr>
        <p:spPr bwMode="auto">
          <a:xfrm flipH="1">
            <a:off x="1434021" y="2191555"/>
            <a:ext cx="1663403" cy="761747"/>
          </a:xfrm>
          <a:prstGeom prst="rect">
            <a:avLst/>
          </a:prstGeom>
          <a:noFill/>
          <a:ln>
            <a:noFill/>
          </a:ln>
        </p:spPr>
        <p:txBody>
          <a:bodyPr wrap="square" lIns="68580" tIns="34290" rIns="68580" bIns="3429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defRPr/>
            </a:pPr>
            <a:r>
              <a:rPr lang="zh-CN" altLang="en-US" sz="2700" b="1" kern="0" dirty="0">
                <a:solidFill>
                  <a:schemeClr val="bg1"/>
                </a:solidFill>
                <a:latin typeface="方正兰亭超细黑简体" pitchFamily="2" charset="-122"/>
                <a:ea typeface="方正兰亭超细黑简体" pitchFamily="2" charset="-122"/>
              </a:rPr>
              <a:t>目录</a:t>
            </a:r>
            <a:endParaRPr lang="en-US" altLang="zh-CN" sz="2700" b="1" kern="0" dirty="0">
              <a:solidFill>
                <a:schemeClr val="bg1"/>
              </a:solidFill>
              <a:latin typeface="方正兰亭超细黑简体" pitchFamily="2" charset="-122"/>
              <a:ea typeface="方正兰亭超细黑简体" pitchFamily="2" charset="-122"/>
            </a:endParaRPr>
          </a:p>
          <a:p>
            <a:pPr algn="ctr">
              <a:defRPr/>
            </a:pPr>
            <a:r>
              <a:rPr lang="en-US" altLang="zh-CN" b="1" kern="0" dirty="0">
                <a:solidFill>
                  <a:schemeClr val="bg1"/>
                </a:solidFill>
                <a:latin typeface="方正兰亭超细黑简体" pitchFamily="2" charset="-122"/>
                <a:ea typeface="方正兰亭超细黑简体" pitchFamily="2" charset="-122"/>
              </a:rPr>
              <a:t>CONTENTS</a:t>
            </a:r>
            <a:endParaRPr lang="en-US" altLang="ko-KR" b="1" kern="0" dirty="0">
              <a:solidFill>
                <a:schemeClr val="bg1"/>
              </a:solidFill>
              <a:latin typeface="方正兰亭超细黑简体" pitchFamily="2" charset="-122"/>
              <a:ea typeface="方正兰亭超细黑简体" pitchFamily="2" charset="-122"/>
            </a:endParaRPr>
          </a:p>
        </p:txBody>
      </p:sp>
      <p:sp>
        <p:nvSpPr>
          <p:cNvPr id="2" name="矩形 1"/>
          <p:cNvSpPr/>
          <p:nvPr/>
        </p:nvSpPr>
        <p:spPr>
          <a:xfrm>
            <a:off x="1587" y="986620"/>
            <a:ext cx="1943708" cy="540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3200" b="1" dirty="0">
                <a:latin typeface="Heiti SC Light" charset="-122"/>
                <a:ea typeface="Heiti SC Light" charset="-122"/>
                <a:cs typeface="Heiti SC Light" charset="-122"/>
              </a:rPr>
              <a:t>/</a:t>
            </a:r>
            <a:r>
              <a:rPr kumimoji="1" lang="zh-CN" altLang="en-US" sz="3200" b="1" dirty="0">
                <a:latin typeface="Heiti SC Light" charset="-122"/>
                <a:ea typeface="Heiti SC Light" charset="-122"/>
                <a:cs typeface="Heiti SC Light" charset="-122"/>
              </a:rPr>
              <a:t> </a:t>
            </a:r>
            <a:r>
              <a:rPr kumimoji="1" lang="en-US" altLang="zh-CN" sz="3200" b="1" dirty="0">
                <a:latin typeface="Helvetica" charset="0"/>
                <a:ea typeface="Helvetica" charset="0"/>
                <a:cs typeface="Helvetica" charset="0"/>
              </a:rPr>
              <a:t>Index</a:t>
            </a:r>
            <a:endParaRPr kumimoji="1" lang="zh-CN" altLang="en-US" sz="3200" b="1" dirty="0">
              <a:latin typeface="Helvetica" charset="0"/>
              <a:ea typeface="Helvetica" charset="0"/>
              <a:cs typeface="Helvetica" charset="0"/>
            </a:endParaRPr>
          </a:p>
        </p:txBody>
      </p:sp>
      <p:sp>
        <p:nvSpPr>
          <p:cNvPr id="4" name="文本框 3"/>
          <p:cNvSpPr txBox="1"/>
          <p:nvPr/>
        </p:nvSpPr>
        <p:spPr>
          <a:xfrm>
            <a:off x="1435690" y="1708448"/>
            <a:ext cx="6523943" cy="2243050"/>
          </a:xfrm>
          <a:prstGeom prst="rect">
            <a:avLst/>
          </a:prstGeom>
          <a:noFill/>
        </p:spPr>
        <p:txBody>
          <a:bodyPr wrap="square" rtlCol="0">
            <a:spAutoFit/>
          </a:bodyPr>
          <a:lstStyle/>
          <a:p>
            <a:pPr marL="457200" indent="-457200">
              <a:lnSpc>
                <a:spcPct val="150000"/>
              </a:lnSpc>
              <a:buClr>
                <a:schemeClr val="tx1">
                  <a:lumMod val="75000"/>
                  <a:lumOff val="25000"/>
                </a:schemeClr>
              </a:buClr>
              <a:buSzPct val="86000"/>
              <a:buFont typeface="Wingdings" charset="2"/>
              <a:buChar char="Ø"/>
            </a:pPr>
            <a:r>
              <a:rPr kumimoji="1" lang="en-US" altLang="zh-CN" sz="2400" b="1" dirty="0">
                <a:solidFill>
                  <a:schemeClr val="tx2">
                    <a:lumMod val="60000"/>
                    <a:lumOff val="40000"/>
                  </a:schemeClr>
                </a:solidFill>
                <a:latin typeface="Microsoft YaHei" charset="0"/>
                <a:ea typeface="Microsoft YaHei" charset="0"/>
                <a:cs typeface="Microsoft YaHei" charset="0"/>
              </a:rPr>
              <a:t>Introduction</a:t>
            </a:r>
            <a:endParaRPr kumimoji="1" lang="zh-CN" altLang="en-US" sz="2400" b="1" dirty="0">
              <a:solidFill>
                <a:schemeClr val="tx2">
                  <a:lumMod val="60000"/>
                  <a:lumOff val="40000"/>
                </a:schemeClr>
              </a:solidFill>
              <a:latin typeface="Microsoft YaHei" charset="0"/>
              <a:ea typeface="Microsoft YaHei" charset="0"/>
              <a:cs typeface="Microsoft YaHei" charset="0"/>
            </a:endParaRPr>
          </a:p>
          <a:p>
            <a:pPr marL="457200" indent="-457200">
              <a:lnSpc>
                <a:spcPct val="150000"/>
              </a:lnSpc>
              <a:buClr>
                <a:schemeClr val="tx1">
                  <a:lumMod val="75000"/>
                  <a:lumOff val="25000"/>
                </a:schemeClr>
              </a:buClr>
              <a:buSzPct val="86000"/>
              <a:buFont typeface="Wingdings" charset="2"/>
              <a:buChar char="Ø"/>
            </a:pPr>
            <a:r>
              <a:rPr kumimoji="1" lang="en-US" altLang="zh-CN" sz="2400" dirty="0">
                <a:latin typeface="Microsoft YaHei" charset="0"/>
                <a:ea typeface="Microsoft YaHei" charset="0"/>
                <a:cs typeface="Microsoft YaHei" charset="0"/>
              </a:rPr>
              <a:t>Approach</a:t>
            </a:r>
            <a:endParaRPr kumimoji="1" lang="zh-CN" altLang="en-US" sz="2400" dirty="0">
              <a:latin typeface="Microsoft YaHei" charset="0"/>
              <a:ea typeface="Microsoft YaHei" charset="0"/>
              <a:cs typeface="Microsoft YaHei" charset="0"/>
            </a:endParaRPr>
          </a:p>
          <a:p>
            <a:pPr marL="457200" indent="-457200">
              <a:lnSpc>
                <a:spcPct val="150000"/>
              </a:lnSpc>
              <a:buClr>
                <a:schemeClr val="tx1">
                  <a:lumMod val="75000"/>
                  <a:lumOff val="25000"/>
                </a:schemeClr>
              </a:buClr>
              <a:buSzPct val="86000"/>
              <a:buFont typeface="Wingdings" charset="2"/>
              <a:buChar char="Ø"/>
            </a:pPr>
            <a:r>
              <a:rPr kumimoji="1" lang="en-US" altLang="zh-CN" sz="2400" dirty="0">
                <a:latin typeface="Microsoft YaHei" charset="0"/>
                <a:ea typeface="Microsoft YaHei" charset="0"/>
                <a:cs typeface="Microsoft YaHei" charset="0"/>
              </a:rPr>
              <a:t>Experiments</a:t>
            </a:r>
            <a:endParaRPr kumimoji="1" lang="zh-CN" altLang="en-US" sz="2000" dirty="0">
              <a:latin typeface="Microsoft YaHei" charset="0"/>
              <a:ea typeface="Microsoft YaHei" charset="0"/>
              <a:cs typeface="Microsoft YaHei" charset="0"/>
            </a:endParaRPr>
          </a:p>
          <a:p>
            <a:pPr marL="457200" indent="-457200">
              <a:lnSpc>
                <a:spcPct val="150000"/>
              </a:lnSpc>
              <a:buClr>
                <a:schemeClr val="tx1">
                  <a:lumMod val="75000"/>
                  <a:lumOff val="25000"/>
                </a:schemeClr>
              </a:buClr>
              <a:buSzPct val="86000"/>
              <a:buFont typeface="Wingdings" charset="2"/>
              <a:buChar char="Ø"/>
            </a:pPr>
            <a:r>
              <a:rPr kumimoji="1" lang="en-US" altLang="zh-CN" sz="2400" dirty="0">
                <a:latin typeface="Microsoft YaHei" charset="0"/>
                <a:ea typeface="Microsoft YaHei" charset="0"/>
                <a:cs typeface="Microsoft YaHei" charset="0"/>
              </a:rPr>
              <a:t>Summary</a:t>
            </a:r>
            <a:endParaRPr kumimoji="1" lang="zh-CN" altLang="en-US" sz="2400" dirty="0">
              <a:latin typeface="Microsoft YaHei" charset="0"/>
              <a:ea typeface="Microsoft YaHei" charset="0"/>
              <a:cs typeface="Microsoft YaHei" charset="0"/>
            </a:endParaRPr>
          </a:p>
        </p:txBody>
      </p:sp>
      <p:pic>
        <p:nvPicPr>
          <p:cNvPr id="7" name="图片 6">
            <a:extLst>
              <a:ext uri="{FF2B5EF4-FFF2-40B4-BE49-F238E27FC236}">
                <a16:creationId xmlns:a16="http://schemas.microsoft.com/office/drawing/2014/main" id="{BBD00FF2-B02C-42EE-95A9-D1F6322BBB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47" y="4900313"/>
            <a:ext cx="1259632" cy="244775"/>
          </a:xfrm>
          <a:prstGeom prst="rect">
            <a:avLst/>
          </a:prstGeom>
        </p:spPr>
      </p:pic>
      <p:sp>
        <p:nvSpPr>
          <p:cNvPr id="10" name="文本框 9">
            <a:extLst>
              <a:ext uri="{FF2B5EF4-FFF2-40B4-BE49-F238E27FC236}">
                <a16:creationId xmlns:a16="http://schemas.microsoft.com/office/drawing/2014/main" id="{E60D59B1-A777-44A4-BB97-BF8F5AE92328}"/>
              </a:ext>
            </a:extLst>
          </p:cNvPr>
          <p:cNvSpPr txBox="1"/>
          <p:nvPr/>
        </p:nvSpPr>
        <p:spPr>
          <a:xfrm>
            <a:off x="168026" y="0"/>
            <a:ext cx="4809330" cy="230832"/>
          </a:xfrm>
          <a:prstGeom prst="rect">
            <a:avLst/>
          </a:prstGeom>
          <a:noFill/>
        </p:spPr>
        <p:txBody>
          <a:bodyPr wrap="none" rtlCol="0">
            <a:spAutoFit/>
          </a:bodyPr>
          <a:lstStyle/>
          <a:p>
            <a:pPr>
              <a:lnSpc>
                <a:spcPct val="100000"/>
              </a:lnSpc>
            </a:pPr>
            <a:r>
              <a:rPr lang="en-US" altLang="zh-CN" sz="900" b="1" dirty="0">
                <a:solidFill>
                  <a:schemeClr val="bg1"/>
                </a:solidFill>
                <a:latin typeface="微软雅黑" panose="020B0503020204020204" pitchFamily="34" charset="-122"/>
                <a:ea typeface="微软雅黑" panose="020B0503020204020204" pitchFamily="34" charset="-122"/>
                <a:cs typeface="Times New Roman" panose="02020503050405090304" pitchFamily="18" charset="0"/>
              </a:rPr>
              <a:t>2022 IEEE International Conference on Acoustics, Speech and Signal Processing </a:t>
            </a:r>
          </a:p>
        </p:txBody>
      </p:sp>
      <p:pic>
        <p:nvPicPr>
          <p:cNvPr id="11" name="图片 10">
            <a:extLst>
              <a:ext uri="{FF2B5EF4-FFF2-40B4-BE49-F238E27FC236}">
                <a16:creationId xmlns:a16="http://schemas.microsoft.com/office/drawing/2014/main" id="{BC2D3682-F689-400A-BB3D-90A97F9A04F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589811" y="100084"/>
            <a:ext cx="936104" cy="689178"/>
          </a:xfrm>
          <a:prstGeom prst="rect">
            <a:avLst/>
          </a:prstGeom>
        </p:spPr>
      </p:pic>
      <p:sp>
        <p:nvSpPr>
          <p:cNvPr id="12" name="文本框 11">
            <a:extLst>
              <a:ext uri="{FF2B5EF4-FFF2-40B4-BE49-F238E27FC236}">
                <a16:creationId xmlns:a16="http://schemas.microsoft.com/office/drawing/2014/main" id="{DFFB9567-D687-417C-BCE0-E690063D6359}"/>
              </a:ext>
            </a:extLst>
          </p:cNvPr>
          <p:cNvSpPr txBox="1"/>
          <p:nvPr/>
        </p:nvSpPr>
        <p:spPr>
          <a:xfrm>
            <a:off x="-3184" y="4897276"/>
            <a:ext cx="6912768" cy="247440"/>
          </a:xfrm>
          <a:prstGeom prst="rect">
            <a:avLst/>
          </a:prstGeom>
          <a:noFill/>
        </p:spPr>
        <p:txBody>
          <a:bodyPr wrap="square" rtlCol="0">
            <a:spAutoFit/>
          </a:bodyPr>
          <a:lstStyle/>
          <a:p>
            <a:pPr>
              <a:lnSpc>
                <a:spcPct val="120000"/>
              </a:lnSpc>
            </a:pPr>
            <a:r>
              <a:rPr lang="en-US" altLang="zh-CN" sz="900" b="1" dirty="0">
                <a:latin typeface="Avenir Next" charset="0"/>
                <a:ea typeface="Avenir Next" charset="0"/>
                <a:cs typeface="Avenir Next" charset="0"/>
              </a:rPr>
              <a:t>MODELING INTENTION, EMOTION AND EXTERNAL WORLD IN DIALOGUE SYSTEMS</a:t>
            </a:r>
          </a:p>
        </p:txBody>
      </p:sp>
    </p:spTree>
    <p:extLst>
      <p:ext uri="{BB962C8B-B14F-4D97-AF65-F5344CB8AC3E}">
        <p14:creationId xmlns:p14="http://schemas.microsoft.com/office/powerpoint/2010/main" val="141754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600"/>
                                  </p:stCondLst>
                                  <p:childTnLst>
                                    <p:set>
                                      <p:cBhvr>
                                        <p:cTn id="6" dur="1" fill="hold">
                                          <p:stCondLst>
                                            <p:cond delay="0"/>
                                          </p:stCondLst>
                                        </p:cTn>
                                        <p:tgtEl>
                                          <p:spTgt spid="45"/>
                                        </p:tgtEl>
                                        <p:attrNameLst>
                                          <p:attrName>style.visibility</p:attrName>
                                        </p:attrNameLst>
                                      </p:cBhvr>
                                      <p:to>
                                        <p:strVal val="visible"/>
                                      </p:to>
                                    </p:set>
                                    <p:anim calcmode="lin" valueType="num">
                                      <p:cBhvr>
                                        <p:cTn id="7" dur="250" fill="hold"/>
                                        <p:tgtEl>
                                          <p:spTgt spid="45"/>
                                        </p:tgtEl>
                                        <p:attrNameLst>
                                          <p:attrName>ppt_w</p:attrName>
                                        </p:attrNameLst>
                                      </p:cBhvr>
                                      <p:tavLst>
                                        <p:tav tm="0">
                                          <p:val>
                                            <p:fltVal val="0"/>
                                          </p:val>
                                        </p:tav>
                                        <p:tav tm="100000">
                                          <p:val>
                                            <p:strVal val="#ppt_w"/>
                                          </p:val>
                                        </p:tav>
                                      </p:tavLst>
                                    </p:anim>
                                    <p:anim calcmode="lin" valueType="num">
                                      <p:cBhvr>
                                        <p:cTn id="8" dur="250" fill="hold"/>
                                        <p:tgtEl>
                                          <p:spTgt spid="45"/>
                                        </p:tgtEl>
                                        <p:attrNameLst>
                                          <p:attrName>ppt_h</p:attrName>
                                        </p:attrNameLst>
                                      </p:cBhvr>
                                      <p:tavLst>
                                        <p:tav tm="0">
                                          <p:val>
                                            <p:fltVal val="0"/>
                                          </p:val>
                                        </p:tav>
                                        <p:tav tm="100000">
                                          <p:val>
                                            <p:strVal val="#ppt_h"/>
                                          </p:val>
                                        </p:tav>
                                      </p:tavLst>
                                    </p:anim>
                                    <p:animEffect transition="in" filter="fade">
                                      <p:cBhvr>
                                        <p:cTn id="9" dur="250"/>
                                        <p:tgtEl>
                                          <p:spTgt spid="45"/>
                                        </p:tgtEl>
                                      </p:cBhvr>
                                    </p:animEffect>
                                  </p:childTnLst>
                                </p:cTn>
                              </p:par>
                              <p:par>
                                <p:cTn id="10" presetID="6" presetClass="emph" presetSubtype="0" decel="100000" fill="hold" grpId="1" nodeType="withEffect">
                                  <p:stCondLst>
                                    <p:cond delay="800"/>
                                  </p:stCondLst>
                                  <p:childTnLst>
                                    <p:animScale>
                                      <p:cBhvr>
                                        <p:cTn id="11" dur="250" fill="hold"/>
                                        <p:tgtEl>
                                          <p:spTgt spid="45"/>
                                        </p:tgtEl>
                                      </p:cBhvr>
                                      <p:by x="120000" y="120000"/>
                                    </p:animScale>
                                  </p:childTnLst>
                                </p:cTn>
                              </p:par>
                              <p:par>
                                <p:cTn id="12" presetID="6" presetClass="emph" presetSubtype="0" decel="100000" fill="hold" grpId="2" nodeType="withEffect">
                                  <p:stCondLst>
                                    <p:cond delay="1000"/>
                                  </p:stCondLst>
                                  <p:childTnLst>
                                    <p:animScale>
                                      <p:cBhvr>
                                        <p:cTn id="13" dur="250" fill="hold"/>
                                        <p:tgtEl>
                                          <p:spTgt spid="45"/>
                                        </p:tgtEl>
                                      </p:cBhvr>
                                      <p:by x="83000" y="83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5" grpId="1"/>
      <p:bldP spid="45"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kumimoji="1" lang="en-US" altLang="zh-CN" dirty="0">
                <a:solidFill>
                  <a:schemeClr val="bg1"/>
                </a:solidFill>
              </a:rPr>
              <a:t>Introduction</a:t>
            </a:r>
            <a:endParaRPr kumimoji="1" lang="zh-CN" altLang="en-US" dirty="0">
              <a:solidFill>
                <a:schemeClr val="bg1"/>
              </a:solidFill>
            </a:endParaRPr>
          </a:p>
        </p:txBody>
      </p:sp>
      <p:pic>
        <p:nvPicPr>
          <p:cNvPr id="14" name="图片 13">
            <a:extLst>
              <a:ext uri="{FF2B5EF4-FFF2-40B4-BE49-F238E27FC236}">
                <a16:creationId xmlns:a16="http://schemas.microsoft.com/office/drawing/2014/main" id="{AA247565-732B-46DE-9D87-200C57E9DA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47" y="4900313"/>
            <a:ext cx="1259632" cy="244775"/>
          </a:xfrm>
          <a:prstGeom prst="rect">
            <a:avLst/>
          </a:prstGeom>
        </p:spPr>
      </p:pic>
      <p:sp>
        <p:nvSpPr>
          <p:cNvPr id="8" name="文本框 7">
            <a:extLst>
              <a:ext uri="{FF2B5EF4-FFF2-40B4-BE49-F238E27FC236}">
                <a16:creationId xmlns:a16="http://schemas.microsoft.com/office/drawing/2014/main" id="{DE04380B-7429-4A73-B95D-12640BF21EA0}"/>
              </a:ext>
            </a:extLst>
          </p:cNvPr>
          <p:cNvSpPr txBox="1"/>
          <p:nvPr/>
        </p:nvSpPr>
        <p:spPr>
          <a:xfrm>
            <a:off x="168026" y="0"/>
            <a:ext cx="4809330" cy="230832"/>
          </a:xfrm>
          <a:prstGeom prst="rect">
            <a:avLst/>
          </a:prstGeom>
          <a:noFill/>
        </p:spPr>
        <p:txBody>
          <a:bodyPr wrap="none" rtlCol="0">
            <a:spAutoFit/>
          </a:bodyPr>
          <a:lstStyle/>
          <a:p>
            <a:pPr>
              <a:lnSpc>
                <a:spcPct val="100000"/>
              </a:lnSpc>
            </a:pPr>
            <a:r>
              <a:rPr lang="en-US" altLang="zh-CN" sz="900" b="1" dirty="0">
                <a:solidFill>
                  <a:schemeClr val="bg1"/>
                </a:solidFill>
                <a:latin typeface="微软雅黑" panose="020B0503020204020204" pitchFamily="34" charset="-122"/>
                <a:ea typeface="微软雅黑" panose="020B0503020204020204" pitchFamily="34" charset="-122"/>
                <a:cs typeface="Times New Roman" panose="02020503050405090304" pitchFamily="18" charset="0"/>
              </a:rPr>
              <a:t>2022 IEEE International Conference on Acoustics, Speech and Signal Processing </a:t>
            </a:r>
          </a:p>
        </p:txBody>
      </p:sp>
      <p:pic>
        <p:nvPicPr>
          <p:cNvPr id="10" name="图片 9">
            <a:extLst>
              <a:ext uri="{FF2B5EF4-FFF2-40B4-BE49-F238E27FC236}">
                <a16:creationId xmlns:a16="http://schemas.microsoft.com/office/drawing/2014/main" id="{238B661F-F67F-4E56-8576-12629ED288F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589811" y="100084"/>
            <a:ext cx="936104" cy="689178"/>
          </a:xfrm>
          <a:prstGeom prst="rect">
            <a:avLst/>
          </a:prstGeom>
        </p:spPr>
      </p:pic>
      <p:sp>
        <p:nvSpPr>
          <p:cNvPr id="11" name="文本框 10">
            <a:extLst>
              <a:ext uri="{FF2B5EF4-FFF2-40B4-BE49-F238E27FC236}">
                <a16:creationId xmlns:a16="http://schemas.microsoft.com/office/drawing/2014/main" id="{7230B444-666A-42FB-96AB-C1A8994C39FF}"/>
              </a:ext>
            </a:extLst>
          </p:cNvPr>
          <p:cNvSpPr txBox="1"/>
          <p:nvPr/>
        </p:nvSpPr>
        <p:spPr>
          <a:xfrm>
            <a:off x="-3184" y="4897276"/>
            <a:ext cx="6912768" cy="247440"/>
          </a:xfrm>
          <a:prstGeom prst="rect">
            <a:avLst/>
          </a:prstGeom>
          <a:noFill/>
        </p:spPr>
        <p:txBody>
          <a:bodyPr wrap="square" rtlCol="0">
            <a:spAutoFit/>
          </a:bodyPr>
          <a:lstStyle/>
          <a:p>
            <a:pPr>
              <a:lnSpc>
                <a:spcPct val="120000"/>
              </a:lnSpc>
            </a:pPr>
            <a:r>
              <a:rPr lang="en-US" altLang="zh-CN" sz="900" b="1" dirty="0">
                <a:latin typeface="Avenir Next" charset="0"/>
                <a:ea typeface="Avenir Next" charset="0"/>
                <a:cs typeface="Avenir Next" charset="0"/>
              </a:rPr>
              <a:t>MODELING INTENTION, EMOTION AND EXTERNAL WORLD IN DIALOGUE SYSTEMS</a:t>
            </a:r>
          </a:p>
        </p:txBody>
      </p:sp>
      <p:sp>
        <p:nvSpPr>
          <p:cNvPr id="12" name="矩形 11">
            <a:extLst>
              <a:ext uri="{FF2B5EF4-FFF2-40B4-BE49-F238E27FC236}">
                <a16:creationId xmlns:a16="http://schemas.microsoft.com/office/drawing/2014/main" id="{E900D973-DF89-4032-8FAA-E842813DA539}"/>
              </a:ext>
            </a:extLst>
          </p:cNvPr>
          <p:cNvSpPr/>
          <p:nvPr/>
        </p:nvSpPr>
        <p:spPr>
          <a:xfrm>
            <a:off x="178967" y="1132384"/>
            <a:ext cx="8789239" cy="2718052"/>
          </a:xfrm>
          <a:prstGeom prst="rect">
            <a:avLst/>
          </a:prstGeom>
        </p:spPr>
        <p:txBody>
          <a:bodyPr wrap="square">
            <a:spAutoFit/>
          </a:bodyPr>
          <a:lstStyle/>
          <a:p>
            <a:pPr marL="285750" indent="-285750" algn="just">
              <a:lnSpc>
                <a:spcPct val="125000"/>
              </a:lnSpc>
              <a:spcBef>
                <a:spcPts val="502"/>
              </a:spcBef>
              <a:buFont typeface="Wingdings" panose="05000000000000000000" pitchFamily="2" charset="2"/>
              <a:buChar char="u"/>
            </a:pPr>
            <a:r>
              <a:rPr lang="en-US" altLang="zh-CN" sz="1600" b="1" dirty="0">
                <a:solidFill>
                  <a:srgbClr val="195EA3"/>
                </a:solidFill>
                <a:latin typeface="Times New Roman" panose="02020503050405090304" pitchFamily="18" charset="0"/>
                <a:cs typeface="Times New Roman" panose="02020503050405090304" pitchFamily="18" charset="0"/>
                <a:sym typeface="Wingdings" panose="05000000000000000000" charset="0"/>
              </a:rPr>
              <a:t>Definition of the task</a:t>
            </a:r>
            <a:endParaRPr lang="en-US" altLang="zh-CN" sz="1600" b="1" dirty="0">
              <a:solidFill>
                <a:srgbClr val="000000"/>
              </a:solidFill>
              <a:latin typeface="Times New Roman" panose="02020503050405090304" pitchFamily="18" charset="0"/>
              <a:cs typeface="Times New Roman" panose="02020503050405090304" pitchFamily="18" charset="0"/>
              <a:sym typeface="+mn-ea"/>
            </a:endParaRPr>
          </a:p>
          <a:p>
            <a:pPr marL="342900" indent="-342900" algn="just">
              <a:lnSpc>
                <a:spcPct val="125000"/>
              </a:lnSpc>
              <a:spcBef>
                <a:spcPts val="502"/>
              </a:spcBef>
              <a:buAutoNum type="arabicParenBoth"/>
            </a:pPr>
            <a:r>
              <a:rPr lang="en-US" altLang="zh-CN" sz="1600" dirty="0">
                <a:solidFill>
                  <a:srgbClr val="000000"/>
                </a:solidFill>
                <a:latin typeface="Times New Roman" panose="02020503050405090304" pitchFamily="18" charset="0"/>
                <a:cs typeface="Times New Roman" panose="02020503050405090304" pitchFamily="18" charset="0"/>
                <a:sym typeface="+mn-ea"/>
              </a:rPr>
              <a:t>In a dialog system, dialog act recognition and sentiment classification are two correlative tasks.</a:t>
            </a:r>
          </a:p>
          <a:p>
            <a:pPr algn="just">
              <a:lnSpc>
                <a:spcPct val="125000"/>
              </a:lnSpc>
              <a:spcBef>
                <a:spcPts val="502"/>
              </a:spcBef>
            </a:pPr>
            <a:r>
              <a:rPr lang="en-US" altLang="zh-CN" sz="1600" dirty="0">
                <a:solidFill>
                  <a:srgbClr val="000000"/>
                </a:solidFill>
                <a:latin typeface="Times New Roman" panose="02020503050405090304" pitchFamily="18" charset="0"/>
                <a:cs typeface="Times New Roman" panose="02020503050405090304" pitchFamily="18" charset="0"/>
                <a:sym typeface="+mn-ea"/>
              </a:rPr>
              <a:t>(2) Dialog intention recognition: it aims to attach semantic labels to each utterance in a dialog which represent the underlying intentions. In this paper, intention can be categorized into </a:t>
            </a:r>
            <a:r>
              <a:rPr lang="en-US" altLang="zh-CN" sz="1600" i="1" dirty="0">
                <a:solidFill>
                  <a:srgbClr val="000000"/>
                </a:solidFill>
                <a:latin typeface="Times New Roman" panose="02020503050405090304" pitchFamily="18" charset="0"/>
                <a:cs typeface="Times New Roman" panose="02020503050405090304" pitchFamily="18" charset="0"/>
                <a:sym typeface="+mn-ea"/>
              </a:rPr>
              <a:t>request, suggest, command, accept, reject, question and inform. </a:t>
            </a:r>
          </a:p>
          <a:p>
            <a:pPr algn="just">
              <a:lnSpc>
                <a:spcPct val="125000"/>
              </a:lnSpc>
              <a:spcBef>
                <a:spcPts val="502"/>
              </a:spcBef>
            </a:pPr>
            <a:r>
              <a:rPr lang="en-US" altLang="zh-CN" sz="1600" dirty="0">
                <a:solidFill>
                  <a:srgbClr val="000000"/>
                </a:solidFill>
                <a:latin typeface="Times New Roman" panose="02020503050405090304" pitchFamily="18" charset="0"/>
                <a:cs typeface="Times New Roman" panose="02020503050405090304" pitchFamily="18" charset="0"/>
                <a:sym typeface="+mn-ea"/>
              </a:rPr>
              <a:t>(3) Dialog sentiment classification:</a:t>
            </a:r>
            <a:r>
              <a:rPr lang="zh-CN" altLang="en-US" sz="1600" dirty="0">
                <a:solidFill>
                  <a:srgbClr val="000000"/>
                </a:solidFill>
                <a:latin typeface="Times New Roman" panose="02020503050405090304" pitchFamily="18" charset="0"/>
                <a:cs typeface="Times New Roman" panose="02020503050405090304" pitchFamily="18" charset="0"/>
                <a:sym typeface="+mn-ea"/>
              </a:rPr>
              <a:t> </a:t>
            </a:r>
            <a:r>
              <a:rPr lang="en-US" altLang="zh-CN" sz="1600" dirty="0">
                <a:solidFill>
                  <a:srgbClr val="000000"/>
                </a:solidFill>
                <a:latin typeface="Times New Roman" panose="02020503050405090304" pitchFamily="18" charset="0"/>
                <a:cs typeface="Times New Roman" panose="02020503050405090304" pitchFamily="18" charset="0"/>
                <a:sym typeface="+mn-ea"/>
              </a:rPr>
              <a:t>it focuses on the emotion of speakers to recognize the emotional labels to each utterance. The emotion classification includes </a:t>
            </a:r>
            <a:r>
              <a:rPr lang="en-US" altLang="zh-CN" sz="1600" i="1" dirty="0">
                <a:solidFill>
                  <a:srgbClr val="000000"/>
                </a:solidFill>
                <a:latin typeface="Times New Roman" panose="02020503050405090304" pitchFamily="18" charset="0"/>
                <a:cs typeface="Times New Roman" panose="02020503050405090304" pitchFamily="18" charset="0"/>
                <a:sym typeface="+mn-ea"/>
              </a:rPr>
              <a:t>happy, neutral, sadness, anger, content and disgust.</a:t>
            </a:r>
          </a:p>
        </p:txBody>
      </p:sp>
    </p:spTree>
    <p:extLst>
      <p:ext uri="{BB962C8B-B14F-4D97-AF65-F5344CB8AC3E}">
        <p14:creationId xmlns:p14="http://schemas.microsoft.com/office/powerpoint/2010/main" val="123488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kumimoji="1" lang="en-US" altLang="zh-CN" dirty="0">
                <a:solidFill>
                  <a:schemeClr val="bg1"/>
                </a:solidFill>
              </a:rPr>
              <a:t>Introduction</a:t>
            </a:r>
            <a:endParaRPr kumimoji="1" lang="zh-CN" altLang="en-US" dirty="0">
              <a:solidFill>
                <a:schemeClr val="bg1"/>
              </a:solidFill>
            </a:endParaRPr>
          </a:p>
        </p:txBody>
      </p:sp>
      <p:pic>
        <p:nvPicPr>
          <p:cNvPr id="14" name="图片 13">
            <a:extLst>
              <a:ext uri="{FF2B5EF4-FFF2-40B4-BE49-F238E27FC236}">
                <a16:creationId xmlns:a16="http://schemas.microsoft.com/office/drawing/2014/main" id="{AA247565-732B-46DE-9D87-200C57E9DA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47" y="4900313"/>
            <a:ext cx="1259632" cy="244775"/>
          </a:xfrm>
          <a:prstGeom prst="rect">
            <a:avLst/>
          </a:prstGeom>
        </p:spPr>
      </p:pic>
      <p:sp>
        <p:nvSpPr>
          <p:cNvPr id="17" name="矩形 16">
            <a:extLst>
              <a:ext uri="{FF2B5EF4-FFF2-40B4-BE49-F238E27FC236}">
                <a16:creationId xmlns:a16="http://schemas.microsoft.com/office/drawing/2014/main" id="{74CF453D-7578-4702-B432-15849FE4506E}"/>
              </a:ext>
            </a:extLst>
          </p:cNvPr>
          <p:cNvSpPr/>
          <p:nvPr/>
        </p:nvSpPr>
        <p:spPr>
          <a:xfrm>
            <a:off x="178968" y="860554"/>
            <a:ext cx="5114700" cy="2961708"/>
          </a:xfrm>
          <a:prstGeom prst="rect">
            <a:avLst/>
          </a:prstGeom>
        </p:spPr>
        <p:txBody>
          <a:bodyPr wrap="square">
            <a:spAutoFit/>
          </a:bodyPr>
          <a:lstStyle/>
          <a:p>
            <a:pPr algn="just">
              <a:lnSpc>
                <a:spcPct val="125000"/>
              </a:lnSpc>
              <a:spcBef>
                <a:spcPts val="502"/>
              </a:spcBef>
            </a:pPr>
            <a:r>
              <a:rPr lang="en-US" altLang="zh-CN" sz="1600" dirty="0">
                <a:solidFill>
                  <a:srgbClr val="195EA3"/>
                </a:solidFill>
                <a:latin typeface="Times New Roman" panose="02020503050405090304" pitchFamily="18" charset="0"/>
                <a:cs typeface="Times New Roman" panose="02020503050405090304" pitchFamily="18" charset="0"/>
                <a:sym typeface="Wingdings" panose="05000000000000000000" charset="0"/>
              </a:rPr>
              <a:t></a:t>
            </a:r>
            <a:r>
              <a:rPr lang="en-US" altLang="zh-CN" sz="1600" b="1" dirty="0">
                <a:latin typeface="Times New Roman" panose="02020503050405090304" pitchFamily="18" charset="0"/>
                <a:cs typeface="Times New Roman" panose="02020503050405090304" pitchFamily="18" charset="0"/>
                <a:sym typeface="Wingdings" panose="05000000000000000000" charset="0"/>
              </a:rPr>
              <a:t> </a:t>
            </a:r>
            <a:r>
              <a:rPr lang="en-US" altLang="zh-CN" sz="1600" b="1" dirty="0">
                <a:solidFill>
                  <a:srgbClr val="195EA3"/>
                </a:solidFill>
                <a:latin typeface="Times New Roman" panose="02020503050405090304" pitchFamily="18" charset="0"/>
                <a:cs typeface="Times New Roman" panose="02020503050405090304" pitchFamily="18" charset="0"/>
                <a:sym typeface="Wingdings" panose="05000000000000000000" charset="0"/>
              </a:rPr>
              <a:t>Motivation</a:t>
            </a:r>
            <a:endParaRPr lang="en-US" altLang="zh-CN" sz="1600" b="1" dirty="0">
              <a:solidFill>
                <a:srgbClr val="000000"/>
              </a:solidFill>
              <a:latin typeface="Times New Roman" panose="02020503050405090304" pitchFamily="18" charset="0"/>
              <a:cs typeface="Times New Roman" panose="02020503050405090304" pitchFamily="18" charset="0"/>
              <a:sym typeface="+mn-ea"/>
            </a:endParaRPr>
          </a:p>
          <a:p>
            <a:pPr algn="just">
              <a:lnSpc>
                <a:spcPct val="125000"/>
              </a:lnSpc>
              <a:spcBef>
                <a:spcPts val="502"/>
              </a:spcBef>
            </a:pPr>
            <a:r>
              <a:rPr lang="en-US" altLang="zh-CN" sz="1600" dirty="0">
                <a:solidFill>
                  <a:srgbClr val="000000"/>
                </a:solidFill>
                <a:latin typeface="Times New Roman" panose="02020503050405090304" pitchFamily="18" charset="0"/>
                <a:cs typeface="Times New Roman" panose="02020503050405090304" pitchFamily="18" charset="0"/>
                <a:sym typeface="+mn-ea"/>
              </a:rPr>
              <a:t>(1) Intention, emotion and action (defined as the utterance in this scene) are important elements in human activities. Modeling the interaction process between individuals by analyzing the relationships between these elements is a challenging task.</a:t>
            </a:r>
          </a:p>
          <a:p>
            <a:pPr algn="just">
              <a:lnSpc>
                <a:spcPct val="125000"/>
              </a:lnSpc>
              <a:spcBef>
                <a:spcPts val="502"/>
              </a:spcBef>
            </a:pPr>
            <a:r>
              <a:rPr lang="en-US" altLang="zh-CN" sz="1600" dirty="0">
                <a:solidFill>
                  <a:srgbClr val="000000"/>
                </a:solidFill>
                <a:latin typeface="Times New Roman" panose="02020503050405090304" pitchFamily="18" charset="0"/>
                <a:cs typeface="Times New Roman" panose="02020503050405090304" pitchFamily="18" charset="0"/>
                <a:sym typeface="+mn-ea"/>
              </a:rPr>
              <a:t>(2) Previous work mainly focused on modeling intention and emotion independently, and neglected of exploring the mutual relationships between intention and emotion.</a:t>
            </a:r>
          </a:p>
        </p:txBody>
      </p:sp>
      <p:sp>
        <p:nvSpPr>
          <p:cNvPr id="7" name="文本框 6">
            <a:extLst>
              <a:ext uri="{FF2B5EF4-FFF2-40B4-BE49-F238E27FC236}">
                <a16:creationId xmlns:a16="http://schemas.microsoft.com/office/drawing/2014/main" id="{01A32A7B-2E27-40F7-9AEB-A3B5E13E6C5E}"/>
              </a:ext>
            </a:extLst>
          </p:cNvPr>
          <p:cNvSpPr txBox="1"/>
          <p:nvPr/>
        </p:nvSpPr>
        <p:spPr>
          <a:xfrm>
            <a:off x="168026" y="0"/>
            <a:ext cx="4809330" cy="230832"/>
          </a:xfrm>
          <a:prstGeom prst="rect">
            <a:avLst/>
          </a:prstGeom>
          <a:noFill/>
        </p:spPr>
        <p:txBody>
          <a:bodyPr wrap="none" rtlCol="0">
            <a:spAutoFit/>
          </a:bodyPr>
          <a:lstStyle/>
          <a:p>
            <a:pPr>
              <a:lnSpc>
                <a:spcPct val="100000"/>
              </a:lnSpc>
            </a:pPr>
            <a:r>
              <a:rPr lang="en-US" altLang="zh-CN" sz="900" b="1" dirty="0">
                <a:solidFill>
                  <a:schemeClr val="bg1"/>
                </a:solidFill>
                <a:latin typeface="微软雅黑" panose="020B0503020204020204" pitchFamily="34" charset="-122"/>
                <a:ea typeface="微软雅黑" panose="020B0503020204020204" pitchFamily="34" charset="-122"/>
                <a:cs typeface="Times New Roman" panose="02020503050405090304" pitchFamily="18" charset="0"/>
              </a:rPr>
              <a:t>2022 IEEE International Conference on Acoustics, Speech and Signal Processing </a:t>
            </a:r>
          </a:p>
        </p:txBody>
      </p:sp>
      <p:pic>
        <p:nvPicPr>
          <p:cNvPr id="8" name="图片 7">
            <a:extLst>
              <a:ext uri="{FF2B5EF4-FFF2-40B4-BE49-F238E27FC236}">
                <a16:creationId xmlns:a16="http://schemas.microsoft.com/office/drawing/2014/main" id="{8D9BAB8E-9FCC-4E4B-90D5-42A606F1F21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589811" y="100084"/>
            <a:ext cx="936104" cy="689178"/>
          </a:xfrm>
          <a:prstGeom prst="rect">
            <a:avLst/>
          </a:prstGeom>
        </p:spPr>
      </p:pic>
      <p:sp>
        <p:nvSpPr>
          <p:cNvPr id="9" name="文本框 8">
            <a:extLst>
              <a:ext uri="{FF2B5EF4-FFF2-40B4-BE49-F238E27FC236}">
                <a16:creationId xmlns:a16="http://schemas.microsoft.com/office/drawing/2014/main" id="{DE2A3344-58B1-4263-B1AF-82655F82EC0A}"/>
              </a:ext>
            </a:extLst>
          </p:cNvPr>
          <p:cNvSpPr txBox="1"/>
          <p:nvPr/>
        </p:nvSpPr>
        <p:spPr>
          <a:xfrm>
            <a:off x="-3184" y="4897276"/>
            <a:ext cx="6912768" cy="247440"/>
          </a:xfrm>
          <a:prstGeom prst="rect">
            <a:avLst/>
          </a:prstGeom>
          <a:noFill/>
        </p:spPr>
        <p:txBody>
          <a:bodyPr wrap="square" rtlCol="0">
            <a:spAutoFit/>
          </a:bodyPr>
          <a:lstStyle/>
          <a:p>
            <a:pPr>
              <a:lnSpc>
                <a:spcPct val="120000"/>
              </a:lnSpc>
            </a:pPr>
            <a:r>
              <a:rPr lang="en-US" altLang="zh-CN" sz="900" b="1" dirty="0">
                <a:latin typeface="Avenir Next" charset="0"/>
                <a:ea typeface="Avenir Next" charset="0"/>
                <a:cs typeface="Avenir Next" charset="0"/>
              </a:rPr>
              <a:t>MODELING INTENTION, EMOTION AND EXTERNAL WORLD IN DIALOGUE SYSTEMS</a:t>
            </a:r>
          </a:p>
        </p:txBody>
      </p:sp>
      <p:pic>
        <p:nvPicPr>
          <p:cNvPr id="4" name="图片 3">
            <a:extLst>
              <a:ext uri="{FF2B5EF4-FFF2-40B4-BE49-F238E27FC236}">
                <a16:creationId xmlns:a16="http://schemas.microsoft.com/office/drawing/2014/main" id="{EBE29430-0020-4A35-B094-35969231B402}"/>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307990" y="864592"/>
            <a:ext cx="3682592" cy="3616164"/>
          </a:xfrm>
          <a:prstGeom prst="rect">
            <a:avLst/>
          </a:prstGeom>
        </p:spPr>
      </p:pic>
    </p:spTree>
    <p:extLst>
      <p:ext uri="{BB962C8B-B14F-4D97-AF65-F5344CB8AC3E}">
        <p14:creationId xmlns:p14="http://schemas.microsoft.com/office/powerpoint/2010/main" val="2474491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kumimoji="1" lang="en-US" altLang="zh-CN" dirty="0">
                <a:solidFill>
                  <a:schemeClr val="bg1"/>
                </a:solidFill>
              </a:rPr>
              <a:t>Introduction</a:t>
            </a:r>
            <a:endParaRPr kumimoji="1" lang="zh-CN" altLang="en-US" dirty="0">
              <a:solidFill>
                <a:schemeClr val="bg1"/>
              </a:solidFill>
            </a:endParaRPr>
          </a:p>
        </p:txBody>
      </p:sp>
      <p:pic>
        <p:nvPicPr>
          <p:cNvPr id="14" name="图片 13">
            <a:extLst>
              <a:ext uri="{FF2B5EF4-FFF2-40B4-BE49-F238E27FC236}">
                <a16:creationId xmlns:a16="http://schemas.microsoft.com/office/drawing/2014/main" id="{AA247565-732B-46DE-9D87-200C57E9DA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47" y="4900313"/>
            <a:ext cx="1259632" cy="244775"/>
          </a:xfrm>
          <a:prstGeom prst="rect">
            <a:avLst/>
          </a:prstGeom>
        </p:spPr>
      </p:pic>
      <p:sp>
        <p:nvSpPr>
          <p:cNvPr id="17" name="矩形 16">
            <a:extLst>
              <a:ext uri="{FF2B5EF4-FFF2-40B4-BE49-F238E27FC236}">
                <a16:creationId xmlns:a16="http://schemas.microsoft.com/office/drawing/2014/main" id="{74CF453D-7578-4702-B432-15849FE4506E}"/>
              </a:ext>
            </a:extLst>
          </p:cNvPr>
          <p:cNvSpPr/>
          <p:nvPr/>
        </p:nvSpPr>
        <p:spPr>
          <a:xfrm>
            <a:off x="178967" y="860554"/>
            <a:ext cx="8789239" cy="3025828"/>
          </a:xfrm>
          <a:prstGeom prst="rect">
            <a:avLst/>
          </a:prstGeom>
        </p:spPr>
        <p:txBody>
          <a:bodyPr wrap="square">
            <a:spAutoFit/>
          </a:bodyPr>
          <a:lstStyle/>
          <a:p>
            <a:pPr algn="just">
              <a:lnSpc>
                <a:spcPct val="125000"/>
              </a:lnSpc>
              <a:spcBef>
                <a:spcPts val="502"/>
              </a:spcBef>
            </a:pPr>
            <a:r>
              <a:rPr lang="en-US" altLang="zh-CN" sz="1600" dirty="0">
                <a:solidFill>
                  <a:srgbClr val="195EA3"/>
                </a:solidFill>
                <a:latin typeface="Times New Roman" panose="02020503050405090304" pitchFamily="18" charset="0"/>
                <a:cs typeface="Times New Roman" panose="02020503050405090304" pitchFamily="18" charset="0"/>
                <a:sym typeface="Wingdings" panose="05000000000000000000" charset="0"/>
              </a:rPr>
              <a:t></a:t>
            </a:r>
            <a:r>
              <a:rPr lang="en-US" altLang="zh-CN" sz="1600" b="1" dirty="0">
                <a:latin typeface="Times New Roman" panose="02020503050405090304" pitchFamily="18" charset="0"/>
                <a:cs typeface="Times New Roman" panose="02020503050405090304" pitchFamily="18" charset="0"/>
                <a:sym typeface="Wingdings" panose="05000000000000000000" charset="0"/>
              </a:rPr>
              <a:t> </a:t>
            </a:r>
            <a:r>
              <a:rPr lang="en-US" altLang="zh-CN" sz="1600" b="1" dirty="0">
                <a:solidFill>
                  <a:srgbClr val="195EA3"/>
                </a:solidFill>
                <a:latin typeface="Times New Roman" panose="02020503050405090304" pitchFamily="18" charset="0"/>
                <a:cs typeface="Times New Roman" panose="02020503050405090304" pitchFamily="18" charset="0"/>
                <a:sym typeface="Wingdings" panose="05000000000000000000" charset="0"/>
              </a:rPr>
              <a:t>Contributions</a:t>
            </a:r>
            <a:endParaRPr lang="en-US" altLang="zh-CN" sz="1600" b="1" dirty="0">
              <a:solidFill>
                <a:srgbClr val="000000"/>
              </a:solidFill>
              <a:latin typeface="Times New Roman" panose="02020503050405090304" pitchFamily="18" charset="0"/>
              <a:cs typeface="Times New Roman" panose="02020503050405090304" pitchFamily="18" charset="0"/>
              <a:sym typeface="+mn-ea"/>
            </a:endParaRPr>
          </a:p>
          <a:p>
            <a:pPr algn="just">
              <a:lnSpc>
                <a:spcPct val="125000"/>
              </a:lnSpc>
              <a:spcBef>
                <a:spcPts val="502"/>
              </a:spcBef>
            </a:pPr>
            <a:r>
              <a:rPr lang="en-US" altLang="zh-CN" sz="1600" dirty="0">
                <a:solidFill>
                  <a:srgbClr val="000000"/>
                </a:solidFill>
                <a:latin typeface="Times New Roman" panose="02020503050405090304" pitchFamily="18" charset="0"/>
                <a:cs typeface="Times New Roman" panose="02020503050405090304" pitchFamily="18" charset="0"/>
                <a:sym typeface="+mn-ea"/>
              </a:rPr>
              <a:t>(1) We propose a </a:t>
            </a:r>
            <a:r>
              <a:rPr lang="en-US" altLang="zh-CN" sz="1600" dirty="0" err="1">
                <a:solidFill>
                  <a:srgbClr val="000000"/>
                </a:solidFill>
                <a:latin typeface="Times New Roman" panose="02020503050405090304" pitchFamily="18" charset="0"/>
                <a:cs typeface="Times New Roman" panose="02020503050405090304" pitchFamily="18" charset="0"/>
                <a:sym typeface="+mn-ea"/>
              </a:rPr>
              <a:t>RelAtion</a:t>
            </a:r>
            <a:r>
              <a:rPr lang="en-US" altLang="zh-CN" sz="1600" dirty="0">
                <a:solidFill>
                  <a:srgbClr val="000000"/>
                </a:solidFill>
                <a:latin typeface="Times New Roman" panose="02020503050405090304" pitchFamily="18" charset="0"/>
                <a:cs typeface="Times New Roman" panose="02020503050405090304" pitchFamily="18" charset="0"/>
                <a:sym typeface="+mn-ea"/>
              </a:rPr>
              <a:t> Interaction Network (RAIN), consisting of Intention Relation Module and Emotion Relation Module, to jointly model mutual relationships and explicitly integrate historical intention information.</a:t>
            </a:r>
          </a:p>
          <a:p>
            <a:pPr algn="just">
              <a:lnSpc>
                <a:spcPct val="125000"/>
              </a:lnSpc>
              <a:spcBef>
                <a:spcPts val="502"/>
              </a:spcBef>
            </a:pPr>
            <a:r>
              <a:rPr lang="en-US" altLang="zh-CN" sz="1600" dirty="0">
                <a:solidFill>
                  <a:srgbClr val="000000"/>
                </a:solidFill>
                <a:latin typeface="Times New Roman" panose="02020503050405090304" pitchFamily="18" charset="0"/>
                <a:cs typeface="Times New Roman" panose="02020503050405090304" pitchFamily="18" charset="0"/>
                <a:sym typeface="+mn-ea"/>
              </a:rPr>
              <a:t>(2) We introduce an intention dictionary (in Intention Relation Module) and integrate historical intention (in Emotion Relation Module) to make analysis and explanation of intention recognition and emotion prediction.</a:t>
            </a:r>
          </a:p>
          <a:p>
            <a:pPr algn="just">
              <a:lnSpc>
                <a:spcPct val="125000"/>
              </a:lnSpc>
              <a:spcBef>
                <a:spcPts val="502"/>
              </a:spcBef>
            </a:pPr>
            <a:r>
              <a:rPr lang="en-US" altLang="zh-CN" sz="1600" dirty="0">
                <a:solidFill>
                  <a:srgbClr val="000000"/>
                </a:solidFill>
                <a:latin typeface="Times New Roman" panose="02020503050405090304" pitchFamily="18" charset="0"/>
                <a:cs typeface="Times New Roman" panose="02020503050405090304" pitchFamily="18" charset="0"/>
                <a:sym typeface="+mn-ea"/>
              </a:rPr>
              <a:t>(3) The important observation is the significant performance obtained from RAIN and explanation to the two tasks.</a:t>
            </a:r>
            <a:endParaRPr lang="en-US" altLang="zh-CN" sz="1600" dirty="0">
              <a:solidFill>
                <a:srgbClr val="000000"/>
              </a:solidFill>
              <a:latin typeface="Times New Roman" panose="02020503050405090304" pitchFamily="18" charset="0"/>
              <a:cs typeface="Times New Roman" panose="02020503050405090304" pitchFamily="18" charset="0"/>
            </a:endParaRPr>
          </a:p>
        </p:txBody>
      </p:sp>
      <p:sp>
        <p:nvSpPr>
          <p:cNvPr id="7" name="文本框 6">
            <a:extLst>
              <a:ext uri="{FF2B5EF4-FFF2-40B4-BE49-F238E27FC236}">
                <a16:creationId xmlns:a16="http://schemas.microsoft.com/office/drawing/2014/main" id="{01A32A7B-2E27-40F7-9AEB-A3B5E13E6C5E}"/>
              </a:ext>
            </a:extLst>
          </p:cNvPr>
          <p:cNvSpPr txBox="1"/>
          <p:nvPr/>
        </p:nvSpPr>
        <p:spPr>
          <a:xfrm>
            <a:off x="168026" y="0"/>
            <a:ext cx="4809330" cy="230832"/>
          </a:xfrm>
          <a:prstGeom prst="rect">
            <a:avLst/>
          </a:prstGeom>
          <a:noFill/>
        </p:spPr>
        <p:txBody>
          <a:bodyPr wrap="none" rtlCol="0">
            <a:spAutoFit/>
          </a:bodyPr>
          <a:lstStyle/>
          <a:p>
            <a:pPr>
              <a:lnSpc>
                <a:spcPct val="100000"/>
              </a:lnSpc>
            </a:pPr>
            <a:r>
              <a:rPr lang="en-US" altLang="zh-CN" sz="900" b="1" dirty="0">
                <a:solidFill>
                  <a:schemeClr val="bg1"/>
                </a:solidFill>
                <a:latin typeface="微软雅黑" panose="020B0503020204020204" pitchFamily="34" charset="-122"/>
                <a:ea typeface="微软雅黑" panose="020B0503020204020204" pitchFamily="34" charset="-122"/>
                <a:cs typeface="Times New Roman" panose="02020503050405090304" pitchFamily="18" charset="0"/>
              </a:rPr>
              <a:t>2022 IEEE International Conference on Acoustics, Speech and Signal Processing </a:t>
            </a:r>
          </a:p>
        </p:txBody>
      </p:sp>
      <p:pic>
        <p:nvPicPr>
          <p:cNvPr id="8" name="图片 7">
            <a:extLst>
              <a:ext uri="{FF2B5EF4-FFF2-40B4-BE49-F238E27FC236}">
                <a16:creationId xmlns:a16="http://schemas.microsoft.com/office/drawing/2014/main" id="{8D9BAB8E-9FCC-4E4B-90D5-42A606F1F21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589811" y="100084"/>
            <a:ext cx="936104" cy="689178"/>
          </a:xfrm>
          <a:prstGeom prst="rect">
            <a:avLst/>
          </a:prstGeom>
        </p:spPr>
      </p:pic>
      <p:sp>
        <p:nvSpPr>
          <p:cNvPr id="9" name="文本框 8">
            <a:extLst>
              <a:ext uri="{FF2B5EF4-FFF2-40B4-BE49-F238E27FC236}">
                <a16:creationId xmlns:a16="http://schemas.microsoft.com/office/drawing/2014/main" id="{DE2A3344-58B1-4263-B1AF-82655F82EC0A}"/>
              </a:ext>
            </a:extLst>
          </p:cNvPr>
          <p:cNvSpPr txBox="1"/>
          <p:nvPr/>
        </p:nvSpPr>
        <p:spPr>
          <a:xfrm>
            <a:off x="-3184" y="4897276"/>
            <a:ext cx="6912768" cy="247440"/>
          </a:xfrm>
          <a:prstGeom prst="rect">
            <a:avLst/>
          </a:prstGeom>
          <a:noFill/>
        </p:spPr>
        <p:txBody>
          <a:bodyPr wrap="square" rtlCol="0">
            <a:spAutoFit/>
          </a:bodyPr>
          <a:lstStyle/>
          <a:p>
            <a:pPr>
              <a:lnSpc>
                <a:spcPct val="120000"/>
              </a:lnSpc>
            </a:pPr>
            <a:r>
              <a:rPr lang="en-US" altLang="zh-CN" sz="900" b="1" dirty="0">
                <a:latin typeface="Avenir Next" charset="0"/>
                <a:ea typeface="Avenir Next" charset="0"/>
                <a:cs typeface="Avenir Next" charset="0"/>
              </a:rPr>
              <a:t>MODELING INTENTION, EMOTION AND EXTERNAL WORLD IN DIALOGUE SYSTEMS</a:t>
            </a:r>
          </a:p>
        </p:txBody>
      </p:sp>
    </p:spTree>
    <p:extLst>
      <p:ext uri="{BB962C8B-B14F-4D97-AF65-F5344CB8AC3E}">
        <p14:creationId xmlns:p14="http://schemas.microsoft.com/office/powerpoint/2010/main" val="343490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59"/>
          <p:cNvSpPr txBox="1">
            <a:spLocks noChangeArrowheads="1"/>
          </p:cNvSpPr>
          <p:nvPr/>
        </p:nvSpPr>
        <p:spPr bwMode="auto">
          <a:xfrm flipH="1">
            <a:off x="1434021" y="2191555"/>
            <a:ext cx="1663403" cy="761747"/>
          </a:xfrm>
          <a:prstGeom prst="rect">
            <a:avLst/>
          </a:prstGeom>
          <a:noFill/>
          <a:ln>
            <a:noFill/>
          </a:ln>
        </p:spPr>
        <p:txBody>
          <a:bodyPr wrap="square" lIns="68580" tIns="34290" rIns="68580" bIns="3429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defRPr/>
            </a:pPr>
            <a:r>
              <a:rPr lang="zh-CN" altLang="en-US" sz="2700" b="1" kern="0" dirty="0">
                <a:solidFill>
                  <a:schemeClr val="bg1"/>
                </a:solidFill>
                <a:latin typeface="方正兰亭超细黑简体" pitchFamily="2" charset="-122"/>
                <a:ea typeface="方正兰亭超细黑简体" pitchFamily="2" charset="-122"/>
              </a:rPr>
              <a:t>目录</a:t>
            </a:r>
            <a:endParaRPr lang="en-US" altLang="zh-CN" sz="2700" b="1" kern="0" dirty="0">
              <a:solidFill>
                <a:schemeClr val="bg1"/>
              </a:solidFill>
              <a:latin typeface="方正兰亭超细黑简体" pitchFamily="2" charset="-122"/>
              <a:ea typeface="方正兰亭超细黑简体" pitchFamily="2" charset="-122"/>
            </a:endParaRPr>
          </a:p>
          <a:p>
            <a:pPr algn="ctr">
              <a:defRPr/>
            </a:pPr>
            <a:r>
              <a:rPr lang="en-US" altLang="zh-CN" b="1" kern="0" dirty="0">
                <a:solidFill>
                  <a:schemeClr val="bg1"/>
                </a:solidFill>
                <a:latin typeface="方正兰亭超细黑简体" pitchFamily="2" charset="-122"/>
                <a:ea typeface="方正兰亭超细黑简体" pitchFamily="2" charset="-122"/>
              </a:rPr>
              <a:t>CONTENTS</a:t>
            </a:r>
            <a:endParaRPr lang="en-US" altLang="ko-KR" b="1" kern="0" dirty="0">
              <a:solidFill>
                <a:schemeClr val="bg1"/>
              </a:solidFill>
              <a:latin typeface="方正兰亭超细黑简体" pitchFamily="2" charset="-122"/>
              <a:ea typeface="方正兰亭超细黑简体" pitchFamily="2" charset="-122"/>
            </a:endParaRPr>
          </a:p>
        </p:txBody>
      </p:sp>
      <p:sp>
        <p:nvSpPr>
          <p:cNvPr id="2" name="矩形 1"/>
          <p:cNvSpPr/>
          <p:nvPr/>
        </p:nvSpPr>
        <p:spPr>
          <a:xfrm>
            <a:off x="1587" y="986620"/>
            <a:ext cx="1943708" cy="540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3200" b="1" dirty="0">
                <a:latin typeface="Heiti SC Light" charset="-122"/>
                <a:ea typeface="Heiti SC Light" charset="-122"/>
                <a:cs typeface="Heiti SC Light" charset="-122"/>
              </a:rPr>
              <a:t>/</a:t>
            </a:r>
            <a:r>
              <a:rPr kumimoji="1" lang="zh-CN" altLang="en-US" sz="3200" b="1" dirty="0">
                <a:latin typeface="Heiti SC Light" charset="-122"/>
                <a:ea typeface="Heiti SC Light" charset="-122"/>
                <a:cs typeface="Heiti SC Light" charset="-122"/>
              </a:rPr>
              <a:t> </a:t>
            </a:r>
            <a:r>
              <a:rPr kumimoji="1" lang="en-US" altLang="zh-CN" sz="3200" b="1" dirty="0">
                <a:latin typeface="Helvetica" charset="0"/>
                <a:ea typeface="Helvetica" charset="0"/>
                <a:cs typeface="Helvetica" charset="0"/>
              </a:rPr>
              <a:t>Index</a:t>
            </a:r>
            <a:endParaRPr kumimoji="1" lang="zh-CN" altLang="en-US" sz="3200" b="1" dirty="0">
              <a:latin typeface="Helvetica" charset="0"/>
              <a:ea typeface="Helvetica" charset="0"/>
              <a:cs typeface="Helvetica" charset="0"/>
            </a:endParaRPr>
          </a:p>
        </p:txBody>
      </p:sp>
      <p:sp>
        <p:nvSpPr>
          <p:cNvPr id="4" name="文本框 3"/>
          <p:cNvSpPr txBox="1"/>
          <p:nvPr/>
        </p:nvSpPr>
        <p:spPr>
          <a:xfrm>
            <a:off x="1435690" y="1708448"/>
            <a:ext cx="6523943" cy="2243050"/>
          </a:xfrm>
          <a:prstGeom prst="rect">
            <a:avLst/>
          </a:prstGeom>
          <a:noFill/>
        </p:spPr>
        <p:txBody>
          <a:bodyPr wrap="square" rtlCol="0">
            <a:spAutoFit/>
          </a:bodyPr>
          <a:lstStyle/>
          <a:p>
            <a:pPr marL="457200" indent="-457200">
              <a:lnSpc>
                <a:spcPct val="150000"/>
              </a:lnSpc>
              <a:buClr>
                <a:schemeClr val="tx1">
                  <a:lumMod val="75000"/>
                  <a:lumOff val="25000"/>
                </a:schemeClr>
              </a:buClr>
              <a:buSzPct val="86000"/>
              <a:buFont typeface="Wingdings" charset="2"/>
              <a:buChar char="Ø"/>
            </a:pPr>
            <a:r>
              <a:rPr kumimoji="1" lang="en-US" altLang="zh-CN" sz="2400" dirty="0">
                <a:latin typeface="Microsoft YaHei" charset="0"/>
                <a:ea typeface="Microsoft YaHei" charset="0"/>
                <a:cs typeface="Microsoft YaHei" charset="0"/>
              </a:rPr>
              <a:t>Introduction</a:t>
            </a:r>
            <a:endParaRPr kumimoji="1" lang="zh-CN" altLang="en-US" sz="2400" dirty="0">
              <a:latin typeface="Microsoft YaHei" charset="0"/>
              <a:ea typeface="Microsoft YaHei" charset="0"/>
              <a:cs typeface="Microsoft YaHei" charset="0"/>
            </a:endParaRPr>
          </a:p>
          <a:p>
            <a:pPr marL="457200" indent="-457200">
              <a:lnSpc>
                <a:spcPct val="150000"/>
              </a:lnSpc>
              <a:buClr>
                <a:schemeClr val="tx1">
                  <a:lumMod val="75000"/>
                  <a:lumOff val="25000"/>
                </a:schemeClr>
              </a:buClr>
              <a:buSzPct val="86000"/>
              <a:buFont typeface="Wingdings" charset="2"/>
              <a:buChar char="Ø"/>
            </a:pPr>
            <a:r>
              <a:rPr kumimoji="1" lang="en-US" altLang="zh-CN" sz="2400" b="1" dirty="0">
                <a:solidFill>
                  <a:schemeClr val="tx2">
                    <a:lumMod val="60000"/>
                    <a:lumOff val="40000"/>
                  </a:schemeClr>
                </a:solidFill>
                <a:latin typeface="Microsoft YaHei" charset="0"/>
                <a:ea typeface="Microsoft YaHei" charset="0"/>
                <a:cs typeface="Microsoft YaHei" charset="0"/>
              </a:rPr>
              <a:t>Approach</a:t>
            </a:r>
            <a:endParaRPr kumimoji="1" lang="zh-CN" altLang="en-US" sz="2400" b="1" dirty="0">
              <a:solidFill>
                <a:schemeClr val="tx2">
                  <a:lumMod val="60000"/>
                  <a:lumOff val="40000"/>
                </a:schemeClr>
              </a:solidFill>
              <a:latin typeface="Microsoft YaHei" charset="0"/>
              <a:ea typeface="Microsoft YaHei" charset="0"/>
              <a:cs typeface="Microsoft YaHei" charset="0"/>
            </a:endParaRPr>
          </a:p>
          <a:p>
            <a:pPr marL="457200" indent="-457200">
              <a:lnSpc>
                <a:spcPct val="150000"/>
              </a:lnSpc>
              <a:buClr>
                <a:schemeClr val="tx1">
                  <a:lumMod val="75000"/>
                  <a:lumOff val="25000"/>
                </a:schemeClr>
              </a:buClr>
              <a:buSzPct val="86000"/>
              <a:buFont typeface="Wingdings" charset="2"/>
              <a:buChar char="Ø"/>
            </a:pPr>
            <a:r>
              <a:rPr kumimoji="1" lang="en-US" altLang="zh-CN" sz="2400" dirty="0">
                <a:latin typeface="Microsoft YaHei" charset="0"/>
                <a:ea typeface="Microsoft YaHei" charset="0"/>
                <a:cs typeface="Microsoft YaHei" charset="0"/>
              </a:rPr>
              <a:t>Experiments</a:t>
            </a:r>
            <a:endParaRPr kumimoji="1" lang="zh-CN" altLang="en-US" sz="2000" dirty="0">
              <a:latin typeface="Microsoft YaHei" charset="0"/>
              <a:ea typeface="Microsoft YaHei" charset="0"/>
              <a:cs typeface="Microsoft YaHei" charset="0"/>
            </a:endParaRPr>
          </a:p>
          <a:p>
            <a:pPr marL="457200" indent="-457200">
              <a:lnSpc>
                <a:spcPct val="150000"/>
              </a:lnSpc>
              <a:buClr>
                <a:schemeClr val="tx1">
                  <a:lumMod val="75000"/>
                  <a:lumOff val="25000"/>
                </a:schemeClr>
              </a:buClr>
              <a:buSzPct val="86000"/>
              <a:buFont typeface="Wingdings" charset="2"/>
              <a:buChar char="Ø"/>
            </a:pPr>
            <a:r>
              <a:rPr kumimoji="1" lang="en-US" altLang="zh-CN" sz="2400" dirty="0">
                <a:latin typeface="Microsoft YaHei" charset="0"/>
                <a:ea typeface="Microsoft YaHei" charset="0"/>
                <a:cs typeface="Microsoft YaHei" charset="0"/>
              </a:rPr>
              <a:t>Summary</a:t>
            </a:r>
            <a:endParaRPr kumimoji="1" lang="zh-CN" altLang="en-US" sz="2400" dirty="0">
              <a:latin typeface="Microsoft YaHei" charset="0"/>
              <a:ea typeface="Microsoft YaHei" charset="0"/>
              <a:cs typeface="Microsoft YaHei" charset="0"/>
            </a:endParaRPr>
          </a:p>
        </p:txBody>
      </p:sp>
      <p:pic>
        <p:nvPicPr>
          <p:cNvPr id="7" name="图片 6">
            <a:extLst>
              <a:ext uri="{FF2B5EF4-FFF2-40B4-BE49-F238E27FC236}">
                <a16:creationId xmlns:a16="http://schemas.microsoft.com/office/drawing/2014/main" id="{BBD00FF2-B02C-42EE-95A9-D1F6322BBB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47" y="4900313"/>
            <a:ext cx="1259632" cy="244775"/>
          </a:xfrm>
          <a:prstGeom prst="rect">
            <a:avLst/>
          </a:prstGeom>
        </p:spPr>
      </p:pic>
      <p:sp>
        <p:nvSpPr>
          <p:cNvPr id="10" name="文本框 9">
            <a:extLst>
              <a:ext uri="{FF2B5EF4-FFF2-40B4-BE49-F238E27FC236}">
                <a16:creationId xmlns:a16="http://schemas.microsoft.com/office/drawing/2014/main" id="{550E651F-BF88-4C61-853F-31B7E345D1B1}"/>
              </a:ext>
            </a:extLst>
          </p:cNvPr>
          <p:cNvSpPr txBox="1"/>
          <p:nvPr/>
        </p:nvSpPr>
        <p:spPr>
          <a:xfrm>
            <a:off x="168026" y="0"/>
            <a:ext cx="4809330" cy="230832"/>
          </a:xfrm>
          <a:prstGeom prst="rect">
            <a:avLst/>
          </a:prstGeom>
          <a:noFill/>
        </p:spPr>
        <p:txBody>
          <a:bodyPr wrap="none" rtlCol="0">
            <a:spAutoFit/>
          </a:bodyPr>
          <a:lstStyle/>
          <a:p>
            <a:pPr>
              <a:lnSpc>
                <a:spcPct val="100000"/>
              </a:lnSpc>
            </a:pPr>
            <a:r>
              <a:rPr lang="en-US" altLang="zh-CN" sz="900" b="1" dirty="0">
                <a:solidFill>
                  <a:schemeClr val="bg1"/>
                </a:solidFill>
                <a:latin typeface="微软雅黑" panose="020B0503020204020204" pitchFamily="34" charset="-122"/>
                <a:ea typeface="微软雅黑" panose="020B0503020204020204" pitchFamily="34" charset="-122"/>
                <a:cs typeface="Times New Roman" panose="02020503050405090304" pitchFamily="18" charset="0"/>
              </a:rPr>
              <a:t>2022 IEEE International Conference on Acoustics, Speech and Signal Processing </a:t>
            </a:r>
          </a:p>
        </p:txBody>
      </p:sp>
      <p:pic>
        <p:nvPicPr>
          <p:cNvPr id="11" name="图片 10">
            <a:extLst>
              <a:ext uri="{FF2B5EF4-FFF2-40B4-BE49-F238E27FC236}">
                <a16:creationId xmlns:a16="http://schemas.microsoft.com/office/drawing/2014/main" id="{26B4478E-F8BB-4431-A182-2AE9853865E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589811" y="100084"/>
            <a:ext cx="936104" cy="689178"/>
          </a:xfrm>
          <a:prstGeom prst="rect">
            <a:avLst/>
          </a:prstGeom>
        </p:spPr>
      </p:pic>
      <p:sp>
        <p:nvSpPr>
          <p:cNvPr id="12" name="文本框 11">
            <a:extLst>
              <a:ext uri="{FF2B5EF4-FFF2-40B4-BE49-F238E27FC236}">
                <a16:creationId xmlns:a16="http://schemas.microsoft.com/office/drawing/2014/main" id="{5F51E377-6F20-422E-80EB-EBF386689DE4}"/>
              </a:ext>
            </a:extLst>
          </p:cNvPr>
          <p:cNvSpPr txBox="1"/>
          <p:nvPr/>
        </p:nvSpPr>
        <p:spPr>
          <a:xfrm>
            <a:off x="-3184" y="4897276"/>
            <a:ext cx="6912768" cy="247440"/>
          </a:xfrm>
          <a:prstGeom prst="rect">
            <a:avLst/>
          </a:prstGeom>
          <a:noFill/>
        </p:spPr>
        <p:txBody>
          <a:bodyPr wrap="square" rtlCol="0">
            <a:spAutoFit/>
          </a:bodyPr>
          <a:lstStyle/>
          <a:p>
            <a:pPr>
              <a:lnSpc>
                <a:spcPct val="120000"/>
              </a:lnSpc>
            </a:pPr>
            <a:r>
              <a:rPr lang="en-US" altLang="zh-CN" sz="900" b="1" dirty="0">
                <a:latin typeface="Avenir Next" charset="0"/>
                <a:ea typeface="Avenir Next" charset="0"/>
                <a:cs typeface="Avenir Next" charset="0"/>
              </a:rPr>
              <a:t>MODELING INTENTION, EMOTION AND EXTERNAL WORLD IN DIALOGUE SYSTEMS</a:t>
            </a:r>
          </a:p>
        </p:txBody>
      </p:sp>
    </p:spTree>
    <p:extLst>
      <p:ext uri="{BB962C8B-B14F-4D97-AF65-F5344CB8AC3E}">
        <p14:creationId xmlns:p14="http://schemas.microsoft.com/office/powerpoint/2010/main" val="319124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600"/>
                                  </p:stCondLst>
                                  <p:childTnLst>
                                    <p:set>
                                      <p:cBhvr>
                                        <p:cTn id="6" dur="1" fill="hold">
                                          <p:stCondLst>
                                            <p:cond delay="0"/>
                                          </p:stCondLst>
                                        </p:cTn>
                                        <p:tgtEl>
                                          <p:spTgt spid="45"/>
                                        </p:tgtEl>
                                        <p:attrNameLst>
                                          <p:attrName>style.visibility</p:attrName>
                                        </p:attrNameLst>
                                      </p:cBhvr>
                                      <p:to>
                                        <p:strVal val="visible"/>
                                      </p:to>
                                    </p:set>
                                    <p:anim calcmode="lin" valueType="num">
                                      <p:cBhvr>
                                        <p:cTn id="7" dur="250" fill="hold"/>
                                        <p:tgtEl>
                                          <p:spTgt spid="45"/>
                                        </p:tgtEl>
                                        <p:attrNameLst>
                                          <p:attrName>ppt_w</p:attrName>
                                        </p:attrNameLst>
                                      </p:cBhvr>
                                      <p:tavLst>
                                        <p:tav tm="0">
                                          <p:val>
                                            <p:fltVal val="0"/>
                                          </p:val>
                                        </p:tav>
                                        <p:tav tm="100000">
                                          <p:val>
                                            <p:strVal val="#ppt_w"/>
                                          </p:val>
                                        </p:tav>
                                      </p:tavLst>
                                    </p:anim>
                                    <p:anim calcmode="lin" valueType="num">
                                      <p:cBhvr>
                                        <p:cTn id="8" dur="250" fill="hold"/>
                                        <p:tgtEl>
                                          <p:spTgt spid="45"/>
                                        </p:tgtEl>
                                        <p:attrNameLst>
                                          <p:attrName>ppt_h</p:attrName>
                                        </p:attrNameLst>
                                      </p:cBhvr>
                                      <p:tavLst>
                                        <p:tav tm="0">
                                          <p:val>
                                            <p:fltVal val="0"/>
                                          </p:val>
                                        </p:tav>
                                        <p:tav tm="100000">
                                          <p:val>
                                            <p:strVal val="#ppt_h"/>
                                          </p:val>
                                        </p:tav>
                                      </p:tavLst>
                                    </p:anim>
                                    <p:animEffect transition="in" filter="fade">
                                      <p:cBhvr>
                                        <p:cTn id="9" dur="250"/>
                                        <p:tgtEl>
                                          <p:spTgt spid="45"/>
                                        </p:tgtEl>
                                      </p:cBhvr>
                                    </p:animEffect>
                                  </p:childTnLst>
                                </p:cTn>
                              </p:par>
                              <p:par>
                                <p:cTn id="10" presetID="6" presetClass="emph" presetSubtype="0" decel="100000" fill="hold" grpId="1" nodeType="withEffect">
                                  <p:stCondLst>
                                    <p:cond delay="800"/>
                                  </p:stCondLst>
                                  <p:childTnLst>
                                    <p:animScale>
                                      <p:cBhvr>
                                        <p:cTn id="11" dur="250" fill="hold"/>
                                        <p:tgtEl>
                                          <p:spTgt spid="45"/>
                                        </p:tgtEl>
                                      </p:cBhvr>
                                      <p:by x="120000" y="120000"/>
                                    </p:animScale>
                                  </p:childTnLst>
                                </p:cTn>
                              </p:par>
                              <p:par>
                                <p:cTn id="12" presetID="6" presetClass="emph" presetSubtype="0" decel="100000" fill="hold" grpId="2" nodeType="withEffect">
                                  <p:stCondLst>
                                    <p:cond delay="1000"/>
                                  </p:stCondLst>
                                  <p:childTnLst>
                                    <p:animScale>
                                      <p:cBhvr>
                                        <p:cTn id="13" dur="250" fill="hold"/>
                                        <p:tgtEl>
                                          <p:spTgt spid="45"/>
                                        </p:tgtEl>
                                      </p:cBhvr>
                                      <p:by x="83000" y="83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5" grpId="1"/>
      <p:bldP spid="45"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kumimoji="1" lang="en-US" altLang="zh-CN" dirty="0">
                <a:solidFill>
                  <a:schemeClr val="bg1"/>
                </a:solidFill>
              </a:rPr>
              <a:t>Approach</a:t>
            </a:r>
            <a:endParaRPr kumimoji="1" lang="zh-CN" altLang="en-US" dirty="0">
              <a:solidFill>
                <a:schemeClr val="bg1"/>
              </a:solidFill>
            </a:endParaRPr>
          </a:p>
        </p:txBody>
      </p:sp>
      <p:pic>
        <p:nvPicPr>
          <p:cNvPr id="14" name="图片 13">
            <a:extLst>
              <a:ext uri="{FF2B5EF4-FFF2-40B4-BE49-F238E27FC236}">
                <a16:creationId xmlns:a16="http://schemas.microsoft.com/office/drawing/2014/main" id="{AA247565-732B-46DE-9D87-200C57E9DA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47" y="4900313"/>
            <a:ext cx="1259632" cy="244775"/>
          </a:xfrm>
          <a:prstGeom prst="rect">
            <a:avLst/>
          </a:prstGeom>
        </p:spPr>
      </p:pic>
      <p:sp>
        <p:nvSpPr>
          <p:cNvPr id="17" name="矩形 16">
            <a:extLst>
              <a:ext uri="{FF2B5EF4-FFF2-40B4-BE49-F238E27FC236}">
                <a16:creationId xmlns:a16="http://schemas.microsoft.com/office/drawing/2014/main" id="{74CF453D-7578-4702-B432-15849FE4506E}"/>
              </a:ext>
            </a:extLst>
          </p:cNvPr>
          <p:cNvSpPr/>
          <p:nvPr/>
        </p:nvSpPr>
        <p:spPr>
          <a:xfrm>
            <a:off x="178967" y="1384412"/>
            <a:ext cx="1838336" cy="2589812"/>
          </a:xfrm>
          <a:prstGeom prst="rect">
            <a:avLst/>
          </a:prstGeom>
        </p:spPr>
        <p:txBody>
          <a:bodyPr wrap="square">
            <a:spAutoFit/>
          </a:bodyPr>
          <a:lstStyle/>
          <a:p>
            <a:pPr>
              <a:lnSpc>
                <a:spcPct val="125000"/>
              </a:lnSpc>
              <a:spcBef>
                <a:spcPts val="502"/>
              </a:spcBef>
            </a:pPr>
            <a:r>
              <a:rPr lang="en-US" altLang="zh-CN" sz="1600" dirty="0">
                <a:solidFill>
                  <a:srgbClr val="195EA3"/>
                </a:solidFill>
                <a:latin typeface="Times New Roman" panose="02020503050405090304" pitchFamily="18" charset="0"/>
                <a:cs typeface="Times New Roman" panose="02020503050405090304" pitchFamily="18" charset="0"/>
                <a:sym typeface="Wingdings" panose="05000000000000000000" charset="0"/>
              </a:rPr>
              <a:t></a:t>
            </a:r>
            <a:r>
              <a:rPr lang="en-US" altLang="zh-CN" sz="1600" b="1" dirty="0">
                <a:latin typeface="Times New Roman" panose="02020503050405090304" pitchFamily="18" charset="0"/>
                <a:cs typeface="Times New Roman" panose="02020503050405090304" pitchFamily="18" charset="0"/>
                <a:sym typeface="Wingdings" panose="05000000000000000000" charset="0"/>
              </a:rPr>
              <a:t> </a:t>
            </a:r>
            <a:r>
              <a:rPr lang="en-US" altLang="zh-CN" sz="1600" b="1" dirty="0">
                <a:solidFill>
                  <a:srgbClr val="195EA3"/>
                </a:solidFill>
                <a:latin typeface="Times New Roman" panose="02020503050405090304" pitchFamily="18" charset="0"/>
                <a:cs typeface="Times New Roman" panose="02020503050405090304" pitchFamily="18" charset="0"/>
                <a:sym typeface="Wingdings" panose="05000000000000000000" charset="0"/>
              </a:rPr>
              <a:t>Overview</a:t>
            </a:r>
            <a:endParaRPr lang="en-US" altLang="zh-CN" sz="1600" b="1" dirty="0">
              <a:solidFill>
                <a:srgbClr val="000000"/>
              </a:solidFill>
              <a:latin typeface="Times New Roman" panose="02020503050405090304" pitchFamily="18" charset="0"/>
              <a:cs typeface="Times New Roman" panose="02020503050405090304" pitchFamily="18" charset="0"/>
              <a:sym typeface="+mn-ea"/>
            </a:endParaRPr>
          </a:p>
          <a:p>
            <a:pPr>
              <a:lnSpc>
                <a:spcPct val="125000"/>
              </a:lnSpc>
              <a:spcBef>
                <a:spcPts val="502"/>
              </a:spcBef>
            </a:pPr>
            <a:r>
              <a:rPr lang="en-US" altLang="zh-CN" sz="1600" dirty="0">
                <a:solidFill>
                  <a:srgbClr val="000000"/>
                </a:solidFill>
                <a:latin typeface="Times New Roman" panose="02020503050405090304" pitchFamily="18" charset="0"/>
                <a:cs typeface="Times New Roman" panose="02020503050405090304" pitchFamily="18" charset="0"/>
                <a:sym typeface="+mn-ea"/>
              </a:rPr>
              <a:t>(a) is the overview of our RAIN which consists of the Intention Relation Module (b) and Emotion Relation Module (c)</a:t>
            </a:r>
            <a:endParaRPr lang="en-US" altLang="zh-CN" sz="1600" dirty="0">
              <a:solidFill>
                <a:srgbClr val="000000"/>
              </a:solidFill>
              <a:latin typeface="Times New Roman" panose="02020503050405090304" pitchFamily="18" charset="0"/>
              <a:cs typeface="Times New Roman" panose="02020503050405090304" pitchFamily="18" charset="0"/>
            </a:endParaRPr>
          </a:p>
        </p:txBody>
      </p:sp>
      <p:sp>
        <p:nvSpPr>
          <p:cNvPr id="8" name="文本框 7">
            <a:extLst>
              <a:ext uri="{FF2B5EF4-FFF2-40B4-BE49-F238E27FC236}">
                <a16:creationId xmlns:a16="http://schemas.microsoft.com/office/drawing/2014/main" id="{158D2B71-C547-4B8F-86ED-39558FF48A36}"/>
              </a:ext>
            </a:extLst>
          </p:cNvPr>
          <p:cNvSpPr txBox="1"/>
          <p:nvPr/>
        </p:nvSpPr>
        <p:spPr>
          <a:xfrm>
            <a:off x="168026" y="0"/>
            <a:ext cx="4809330" cy="230832"/>
          </a:xfrm>
          <a:prstGeom prst="rect">
            <a:avLst/>
          </a:prstGeom>
          <a:noFill/>
        </p:spPr>
        <p:txBody>
          <a:bodyPr wrap="none" rtlCol="0">
            <a:spAutoFit/>
          </a:bodyPr>
          <a:lstStyle/>
          <a:p>
            <a:pPr>
              <a:lnSpc>
                <a:spcPct val="100000"/>
              </a:lnSpc>
            </a:pPr>
            <a:r>
              <a:rPr lang="en-US" altLang="zh-CN" sz="900" b="1" dirty="0">
                <a:solidFill>
                  <a:schemeClr val="bg1"/>
                </a:solidFill>
                <a:latin typeface="微软雅黑" panose="020B0503020204020204" pitchFamily="34" charset="-122"/>
                <a:ea typeface="微软雅黑" panose="020B0503020204020204" pitchFamily="34" charset="-122"/>
                <a:cs typeface="Times New Roman" panose="02020503050405090304" pitchFamily="18" charset="0"/>
              </a:rPr>
              <a:t>2022 IEEE International Conference on Acoustics, Speech and Signal Processing </a:t>
            </a:r>
          </a:p>
        </p:txBody>
      </p:sp>
      <p:pic>
        <p:nvPicPr>
          <p:cNvPr id="9" name="图片 8">
            <a:extLst>
              <a:ext uri="{FF2B5EF4-FFF2-40B4-BE49-F238E27FC236}">
                <a16:creationId xmlns:a16="http://schemas.microsoft.com/office/drawing/2014/main" id="{5BA392CA-A414-4D88-B6C6-FD150DCE5AF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589811" y="100084"/>
            <a:ext cx="936104" cy="689178"/>
          </a:xfrm>
          <a:prstGeom prst="rect">
            <a:avLst/>
          </a:prstGeom>
        </p:spPr>
      </p:pic>
      <p:sp>
        <p:nvSpPr>
          <p:cNvPr id="10" name="文本框 9">
            <a:extLst>
              <a:ext uri="{FF2B5EF4-FFF2-40B4-BE49-F238E27FC236}">
                <a16:creationId xmlns:a16="http://schemas.microsoft.com/office/drawing/2014/main" id="{BB5C15BF-2A86-4BD6-8410-7E61821D1448}"/>
              </a:ext>
            </a:extLst>
          </p:cNvPr>
          <p:cNvSpPr txBox="1"/>
          <p:nvPr/>
        </p:nvSpPr>
        <p:spPr>
          <a:xfrm>
            <a:off x="-3184" y="4897276"/>
            <a:ext cx="6912768" cy="247440"/>
          </a:xfrm>
          <a:prstGeom prst="rect">
            <a:avLst/>
          </a:prstGeom>
          <a:noFill/>
        </p:spPr>
        <p:txBody>
          <a:bodyPr wrap="square" rtlCol="0">
            <a:spAutoFit/>
          </a:bodyPr>
          <a:lstStyle/>
          <a:p>
            <a:pPr>
              <a:lnSpc>
                <a:spcPct val="120000"/>
              </a:lnSpc>
            </a:pPr>
            <a:r>
              <a:rPr lang="en-US" altLang="zh-CN" sz="900" b="1" dirty="0">
                <a:latin typeface="Avenir Next" charset="0"/>
                <a:ea typeface="Avenir Next" charset="0"/>
                <a:cs typeface="Avenir Next" charset="0"/>
              </a:rPr>
              <a:t>MODELING INTENTION, EMOTION AND EXTERNAL WORLD IN DIALOGUE SYSTEMS</a:t>
            </a:r>
          </a:p>
        </p:txBody>
      </p:sp>
      <p:pic>
        <p:nvPicPr>
          <p:cNvPr id="4" name="图片 3">
            <a:extLst>
              <a:ext uri="{FF2B5EF4-FFF2-40B4-BE49-F238E27FC236}">
                <a16:creationId xmlns:a16="http://schemas.microsoft.com/office/drawing/2014/main" id="{E4F9277B-829F-408A-8A35-A43B8F0F567B}"/>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980173" y="895227"/>
            <a:ext cx="7093406" cy="3444961"/>
          </a:xfrm>
          <a:prstGeom prst="rect">
            <a:avLst/>
          </a:prstGeom>
        </p:spPr>
      </p:pic>
    </p:spTree>
    <p:extLst>
      <p:ext uri="{BB962C8B-B14F-4D97-AF65-F5344CB8AC3E}">
        <p14:creationId xmlns:p14="http://schemas.microsoft.com/office/powerpoint/2010/main" val="2829297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kumimoji="1" lang="en-US" altLang="zh-CN" dirty="0">
                <a:solidFill>
                  <a:schemeClr val="bg1"/>
                </a:solidFill>
              </a:rPr>
              <a:t>Approach</a:t>
            </a:r>
            <a:endParaRPr kumimoji="1" lang="zh-CN" altLang="en-US" dirty="0">
              <a:solidFill>
                <a:schemeClr val="bg1"/>
              </a:solidFill>
            </a:endParaRPr>
          </a:p>
        </p:txBody>
      </p:sp>
      <p:pic>
        <p:nvPicPr>
          <p:cNvPr id="14" name="图片 13">
            <a:extLst>
              <a:ext uri="{FF2B5EF4-FFF2-40B4-BE49-F238E27FC236}">
                <a16:creationId xmlns:a16="http://schemas.microsoft.com/office/drawing/2014/main" id="{AA247565-732B-46DE-9D87-200C57E9DA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947" y="4900313"/>
            <a:ext cx="1259632" cy="244775"/>
          </a:xfrm>
          <a:prstGeom prst="rect">
            <a:avLst/>
          </a:prstGeom>
        </p:spPr>
      </p:pic>
      <p:sp>
        <p:nvSpPr>
          <p:cNvPr id="17" name="矩形 16">
            <a:extLst>
              <a:ext uri="{FF2B5EF4-FFF2-40B4-BE49-F238E27FC236}">
                <a16:creationId xmlns:a16="http://schemas.microsoft.com/office/drawing/2014/main" id="{74CF453D-7578-4702-B432-15849FE4506E}"/>
              </a:ext>
            </a:extLst>
          </p:cNvPr>
          <p:cNvSpPr/>
          <p:nvPr/>
        </p:nvSpPr>
        <p:spPr>
          <a:xfrm>
            <a:off x="178967" y="860554"/>
            <a:ext cx="8789239" cy="1486946"/>
          </a:xfrm>
          <a:prstGeom prst="rect">
            <a:avLst/>
          </a:prstGeom>
        </p:spPr>
        <p:txBody>
          <a:bodyPr wrap="square">
            <a:spAutoFit/>
          </a:bodyPr>
          <a:lstStyle/>
          <a:p>
            <a:pPr marL="285750" indent="-285750">
              <a:lnSpc>
                <a:spcPct val="125000"/>
              </a:lnSpc>
              <a:spcBef>
                <a:spcPts val="502"/>
              </a:spcBef>
              <a:buFont typeface="Wingdings" panose="05000000000000000000" pitchFamily="2" charset="2"/>
              <a:buChar char="u"/>
            </a:pPr>
            <a:r>
              <a:rPr lang="en-US" altLang="zh-CN" sz="1600" b="1" dirty="0">
                <a:solidFill>
                  <a:srgbClr val="195EA3"/>
                </a:solidFill>
                <a:latin typeface="Times New Roman" panose="02020503050405090304" pitchFamily="18" charset="0"/>
                <a:cs typeface="Times New Roman" panose="02020503050405090304" pitchFamily="18" charset="0"/>
                <a:sym typeface="Wingdings" panose="05000000000000000000" charset="0"/>
              </a:rPr>
              <a:t>Intention Relation Module </a:t>
            </a:r>
          </a:p>
          <a:p>
            <a:pPr>
              <a:lnSpc>
                <a:spcPct val="125000"/>
              </a:lnSpc>
              <a:spcBef>
                <a:spcPts val="502"/>
              </a:spcBef>
            </a:pPr>
            <a:r>
              <a:rPr lang="en-US" altLang="zh-CN" sz="1600" dirty="0">
                <a:solidFill>
                  <a:srgbClr val="000000"/>
                </a:solidFill>
                <a:latin typeface="Times New Roman" panose="02020503050405090304" pitchFamily="18" charset="0"/>
                <a:cs typeface="Times New Roman" panose="02020503050405090304" pitchFamily="18" charset="0"/>
                <a:sym typeface="+mn-ea"/>
              </a:rPr>
              <a:t>The module obtains the contextual representations of dialogues with the encoder module and</a:t>
            </a:r>
          </a:p>
          <a:p>
            <a:pPr>
              <a:lnSpc>
                <a:spcPct val="125000"/>
              </a:lnSpc>
              <a:spcBef>
                <a:spcPts val="502"/>
              </a:spcBef>
            </a:pPr>
            <a:r>
              <a:rPr lang="en-US" altLang="zh-CN" sz="1600" dirty="0">
                <a:solidFill>
                  <a:srgbClr val="000000"/>
                </a:solidFill>
                <a:latin typeface="Times New Roman" panose="02020503050405090304" pitchFamily="18" charset="0"/>
                <a:cs typeface="Times New Roman" panose="02020503050405090304" pitchFamily="18" charset="0"/>
                <a:sym typeface="+mn-ea"/>
              </a:rPr>
              <a:t>introduces an intention dictionary to make an interpretable intention recognition.</a:t>
            </a:r>
          </a:p>
          <a:p>
            <a:pPr>
              <a:lnSpc>
                <a:spcPct val="125000"/>
              </a:lnSpc>
              <a:spcBef>
                <a:spcPts val="502"/>
              </a:spcBef>
            </a:pPr>
            <a:r>
              <a:rPr lang="en-US" altLang="zh-CN" sz="1600" b="1" dirty="0">
                <a:solidFill>
                  <a:srgbClr val="000000"/>
                </a:solidFill>
                <a:latin typeface="Times New Roman" panose="02020503050405090304" pitchFamily="18" charset="0"/>
                <a:cs typeface="Times New Roman" panose="02020503050405090304" pitchFamily="18" charset="0"/>
                <a:sym typeface="+mn-ea"/>
              </a:rPr>
              <a:t>Encoder Module</a:t>
            </a:r>
          </a:p>
        </p:txBody>
      </p:sp>
      <p:sp>
        <p:nvSpPr>
          <p:cNvPr id="8" name="文本框 7">
            <a:extLst>
              <a:ext uri="{FF2B5EF4-FFF2-40B4-BE49-F238E27FC236}">
                <a16:creationId xmlns:a16="http://schemas.microsoft.com/office/drawing/2014/main" id="{AB3551AF-FF54-4693-90F3-A1A832FD1BE0}"/>
              </a:ext>
            </a:extLst>
          </p:cNvPr>
          <p:cNvSpPr txBox="1"/>
          <p:nvPr/>
        </p:nvSpPr>
        <p:spPr>
          <a:xfrm>
            <a:off x="168026" y="0"/>
            <a:ext cx="4809330" cy="230832"/>
          </a:xfrm>
          <a:prstGeom prst="rect">
            <a:avLst/>
          </a:prstGeom>
          <a:noFill/>
        </p:spPr>
        <p:txBody>
          <a:bodyPr wrap="none" rtlCol="0">
            <a:spAutoFit/>
          </a:bodyPr>
          <a:lstStyle/>
          <a:p>
            <a:pPr>
              <a:lnSpc>
                <a:spcPct val="100000"/>
              </a:lnSpc>
            </a:pPr>
            <a:r>
              <a:rPr lang="en-US" altLang="zh-CN" sz="900" b="1" dirty="0">
                <a:solidFill>
                  <a:schemeClr val="bg1"/>
                </a:solidFill>
                <a:latin typeface="微软雅黑" panose="020B0503020204020204" pitchFamily="34" charset="-122"/>
                <a:ea typeface="微软雅黑" panose="020B0503020204020204" pitchFamily="34" charset="-122"/>
                <a:cs typeface="Times New Roman" panose="02020503050405090304" pitchFamily="18" charset="0"/>
              </a:rPr>
              <a:t>2022 IEEE International Conference on Acoustics, Speech and Signal Processing </a:t>
            </a:r>
          </a:p>
        </p:txBody>
      </p:sp>
      <p:pic>
        <p:nvPicPr>
          <p:cNvPr id="9" name="图片 8">
            <a:extLst>
              <a:ext uri="{FF2B5EF4-FFF2-40B4-BE49-F238E27FC236}">
                <a16:creationId xmlns:a16="http://schemas.microsoft.com/office/drawing/2014/main" id="{FF6431D9-AA1F-497C-A579-AF509313A0E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589811" y="100084"/>
            <a:ext cx="936104" cy="689178"/>
          </a:xfrm>
          <a:prstGeom prst="rect">
            <a:avLst/>
          </a:prstGeom>
        </p:spPr>
      </p:pic>
      <p:sp>
        <p:nvSpPr>
          <p:cNvPr id="10" name="文本框 9">
            <a:extLst>
              <a:ext uri="{FF2B5EF4-FFF2-40B4-BE49-F238E27FC236}">
                <a16:creationId xmlns:a16="http://schemas.microsoft.com/office/drawing/2014/main" id="{74D7C1D5-6389-4F9B-BD68-6A68D6198FA2}"/>
              </a:ext>
            </a:extLst>
          </p:cNvPr>
          <p:cNvSpPr txBox="1"/>
          <p:nvPr/>
        </p:nvSpPr>
        <p:spPr>
          <a:xfrm>
            <a:off x="-3184" y="4897276"/>
            <a:ext cx="6912768" cy="247440"/>
          </a:xfrm>
          <a:prstGeom prst="rect">
            <a:avLst/>
          </a:prstGeom>
          <a:noFill/>
        </p:spPr>
        <p:txBody>
          <a:bodyPr wrap="square" rtlCol="0">
            <a:spAutoFit/>
          </a:bodyPr>
          <a:lstStyle/>
          <a:p>
            <a:pPr>
              <a:lnSpc>
                <a:spcPct val="120000"/>
              </a:lnSpc>
            </a:pPr>
            <a:r>
              <a:rPr lang="en-US" altLang="zh-CN" sz="900" b="1" dirty="0">
                <a:latin typeface="Avenir Next" charset="0"/>
                <a:ea typeface="Avenir Next" charset="0"/>
                <a:cs typeface="Avenir Next" charset="0"/>
              </a:rPr>
              <a:t>MODELING INTENTION, EMOTION AND EXTERNAL WORLD IN DIALOGUE SYSTEMS</a:t>
            </a:r>
          </a:p>
        </p:txBody>
      </p:sp>
      <p:pic>
        <p:nvPicPr>
          <p:cNvPr id="4" name="图片 3">
            <a:extLst>
              <a:ext uri="{FF2B5EF4-FFF2-40B4-BE49-F238E27FC236}">
                <a16:creationId xmlns:a16="http://schemas.microsoft.com/office/drawing/2014/main" id="{E6CB307E-5B22-4EE0-8992-0FC6B6FCE647}"/>
              </a:ext>
            </a:extLst>
          </p:cNvPr>
          <p:cNvPicPr>
            <a:picLocks noChangeAspect="1"/>
          </p:cNvPicPr>
          <p:nvPr/>
        </p:nvPicPr>
        <p:blipFill>
          <a:blip r:embed="rId5"/>
          <a:stretch>
            <a:fillRect/>
          </a:stretch>
        </p:blipFill>
        <p:spPr>
          <a:xfrm>
            <a:off x="4272799" y="2524578"/>
            <a:ext cx="4464174" cy="1596493"/>
          </a:xfrm>
          <a:prstGeom prst="rect">
            <a:avLst/>
          </a:prstGeom>
        </p:spPr>
      </p:pic>
      <p:sp>
        <p:nvSpPr>
          <p:cNvPr id="18" name="文本框 17">
            <a:extLst>
              <a:ext uri="{FF2B5EF4-FFF2-40B4-BE49-F238E27FC236}">
                <a16:creationId xmlns:a16="http://schemas.microsoft.com/office/drawing/2014/main" id="{E16268E4-56CB-45C2-B811-73690290110B}"/>
              </a:ext>
            </a:extLst>
          </p:cNvPr>
          <p:cNvSpPr txBox="1"/>
          <p:nvPr/>
        </p:nvSpPr>
        <p:spPr>
          <a:xfrm>
            <a:off x="289111" y="3295831"/>
            <a:ext cx="4572000" cy="738664"/>
          </a:xfrm>
          <a:prstGeom prst="rect">
            <a:avLst/>
          </a:prstGeom>
          <a:noFill/>
        </p:spPr>
        <p:txBody>
          <a:bodyPr wrap="square">
            <a:spAutoFit/>
          </a:bodyPr>
          <a:lstStyle/>
          <a:p>
            <a:r>
              <a:rPr lang="en-US" altLang="zh-CN" sz="1400" i="1" dirty="0" err="1">
                <a:solidFill>
                  <a:schemeClr val="tx1">
                    <a:lumMod val="65000"/>
                    <a:lumOff val="35000"/>
                  </a:schemeClr>
                </a:solidFill>
                <a:latin typeface="Times New Roman" panose="02020503050405090304" pitchFamily="18" charset="0"/>
                <a:cs typeface="Times New Roman" panose="02020503050405090304" pitchFamily="18" charset="0"/>
                <a:sym typeface="+mn-ea"/>
              </a:rPr>
              <a:t>i</a:t>
            </a:r>
            <a:r>
              <a:rPr lang="en-US" altLang="zh-CN" sz="1400" dirty="0">
                <a:solidFill>
                  <a:schemeClr val="tx1">
                    <a:lumMod val="65000"/>
                    <a:lumOff val="35000"/>
                  </a:schemeClr>
                </a:solidFill>
                <a:latin typeface="Times New Roman" panose="02020503050405090304" pitchFamily="18" charset="0"/>
                <a:cs typeface="Times New Roman" panose="02020503050405090304" pitchFamily="18" charset="0"/>
                <a:sym typeface="+mn-ea"/>
              </a:rPr>
              <a:t> : </a:t>
            </a:r>
            <a:r>
              <a:rPr lang="en-US" altLang="zh-CN" sz="1400" i="1" dirty="0" err="1">
                <a:solidFill>
                  <a:schemeClr val="tx1">
                    <a:lumMod val="65000"/>
                    <a:lumOff val="35000"/>
                  </a:schemeClr>
                </a:solidFill>
                <a:latin typeface="Times New Roman" panose="02020503050405090304" pitchFamily="18" charset="0"/>
                <a:cs typeface="Times New Roman" panose="02020503050405090304" pitchFamily="18" charset="0"/>
                <a:sym typeface="+mn-ea"/>
              </a:rPr>
              <a:t>i-</a:t>
            </a:r>
            <a:r>
              <a:rPr lang="en-US" altLang="zh-CN" sz="1400" dirty="0" err="1">
                <a:solidFill>
                  <a:schemeClr val="tx1">
                    <a:lumMod val="65000"/>
                    <a:lumOff val="35000"/>
                  </a:schemeClr>
                </a:solidFill>
                <a:latin typeface="Times New Roman" panose="02020503050405090304" pitchFamily="18" charset="0"/>
                <a:cs typeface="Times New Roman" panose="02020503050405090304" pitchFamily="18" charset="0"/>
                <a:sym typeface="+mn-ea"/>
              </a:rPr>
              <a:t>th</a:t>
            </a:r>
            <a:r>
              <a:rPr lang="en-US" altLang="zh-CN" sz="1400" dirty="0">
                <a:solidFill>
                  <a:schemeClr val="tx1">
                    <a:lumMod val="65000"/>
                    <a:lumOff val="35000"/>
                  </a:schemeClr>
                </a:solidFill>
                <a:latin typeface="Times New Roman" panose="02020503050405090304" pitchFamily="18" charset="0"/>
                <a:cs typeface="Times New Roman" panose="02020503050405090304" pitchFamily="18" charset="0"/>
                <a:sym typeface="+mn-ea"/>
              </a:rPr>
              <a:t> sentence </a:t>
            </a:r>
          </a:p>
          <a:p>
            <a:r>
              <a:rPr lang="en-US" altLang="zh-CN" sz="1400" i="1" dirty="0">
                <a:solidFill>
                  <a:schemeClr val="tx1">
                    <a:lumMod val="65000"/>
                    <a:lumOff val="35000"/>
                  </a:schemeClr>
                </a:solidFill>
                <a:latin typeface="Times New Roman" panose="02020503050405090304" pitchFamily="18" charset="0"/>
                <a:cs typeface="Times New Roman" panose="02020503050405090304" pitchFamily="18" charset="0"/>
                <a:sym typeface="+mn-ea"/>
              </a:rPr>
              <a:t>T</a:t>
            </a:r>
            <a:r>
              <a:rPr lang="en-US" altLang="zh-CN" sz="1400" dirty="0">
                <a:solidFill>
                  <a:schemeClr val="tx1">
                    <a:lumMod val="65000"/>
                    <a:lumOff val="35000"/>
                  </a:schemeClr>
                </a:solidFill>
                <a:latin typeface="Times New Roman" panose="02020503050405090304" pitchFamily="18" charset="0"/>
                <a:cs typeface="Times New Roman" panose="02020503050405090304" pitchFamily="18" charset="0"/>
                <a:sym typeface="+mn-ea"/>
              </a:rPr>
              <a:t>: the number of words</a:t>
            </a:r>
          </a:p>
          <a:p>
            <a:r>
              <a:rPr lang="en-US" altLang="zh-CN" sz="1400" dirty="0">
                <a:solidFill>
                  <a:schemeClr val="tx1">
                    <a:lumMod val="65000"/>
                    <a:lumOff val="35000"/>
                  </a:schemeClr>
                </a:solidFill>
                <a:latin typeface="Times New Roman" panose="02020503050405090304" pitchFamily="18" charset="0"/>
                <a:cs typeface="Times New Roman" panose="02020503050405090304" pitchFamily="18" charset="0"/>
                <a:sym typeface="+mn-ea"/>
              </a:rPr>
              <a:t>[0]: the representation of the [CLS] </a:t>
            </a:r>
            <a:endParaRPr lang="zh-CN" altLang="en-US" sz="1400" dirty="0">
              <a:solidFill>
                <a:schemeClr val="tx1">
                  <a:lumMod val="65000"/>
                  <a:lumOff val="35000"/>
                </a:schemeClr>
              </a:solidFill>
            </a:endParaRPr>
          </a:p>
        </p:txBody>
      </p:sp>
      <p:pic>
        <p:nvPicPr>
          <p:cNvPr id="20" name="图片 19">
            <a:extLst>
              <a:ext uri="{FF2B5EF4-FFF2-40B4-BE49-F238E27FC236}">
                <a16:creationId xmlns:a16="http://schemas.microsoft.com/office/drawing/2014/main" id="{BDF2DACE-2E42-4763-893D-F4D9FE288392}"/>
              </a:ext>
            </a:extLst>
          </p:cNvPr>
          <p:cNvPicPr>
            <a:picLocks noChangeAspect="1"/>
          </p:cNvPicPr>
          <p:nvPr/>
        </p:nvPicPr>
        <p:blipFill>
          <a:blip r:embed="rId6"/>
          <a:stretch>
            <a:fillRect/>
          </a:stretch>
        </p:blipFill>
        <p:spPr>
          <a:xfrm>
            <a:off x="350783" y="2935093"/>
            <a:ext cx="3924436" cy="304312"/>
          </a:xfrm>
          <a:prstGeom prst="rect">
            <a:avLst/>
          </a:prstGeom>
        </p:spPr>
      </p:pic>
      <p:grpSp>
        <p:nvGrpSpPr>
          <p:cNvPr id="24" name="组合 23">
            <a:extLst>
              <a:ext uri="{FF2B5EF4-FFF2-40B4-BE49-F238E27FC236}">
                <a16:creationId xmlns:a16="http://schemas.microsoft.com/office/drawing/2014/main" id="{9FC3991F-DED6-4250-B71B-30FC5DAD2860}"/>
              </a:ext>
            </a:extLst>
          </p:cNvPr>
          <p:cNvGrpSpPr/>
          <p:nvPr/>
        </p:nvGrpSpPr>
        <p:grpSpPr>
          <a:xfrm>
            <a:off x="346690" y="2585935"/>
            <a:ext cx="2054060" cy="308738"/>
            <a:chOff x="431295" y="2212504"/>
            <a:chExt cx="2054060" cy="308738"/>
          </a:xfrm>
        </p:grpSpPr>
        <p:pic>
          <p:nvPicPr>
            <p:cNvPr id="6" name="图片 5">
              <a:extLst>
                <a:ext uri="{FF2B5EF4-FFF2-40B4-BE49-F238E27FC236}">
                  <a16:creationId xmlns:a16="http://schemas.microsoft.com/office/drawing/2014/main" id="{831B63AF-178A-4D1E-ABC9-6A935A5ADE40}"/>
                </a:ext>
              </a:extLst>
            </p:cNvPr>
            <p:cNvPicPr>
              <a:picLocks noChangeAspect="1"/>
            </p:cNvPicPr>
            <p:nvPr/>
          </p:nvPicPr>
          <p:blipFill rotWithShape="1">
            <a:blip r:embed="rId7"/>
            <a:srcRect r="50618" b="-22941"/>
            <a:stretch/>
          </p:blipFill>
          <p:spPr>
            <a:xfrm>
              <a:off x="431295" y="2212504"/>
              <a:ext cx="289864" cy="308738"/>
            </a:xfrm>
            <a:prstGeom prst="rect">
              <a:avLst/>
            </a:prstGeom>
          </p:spPr>
        </p:pic>
        <p:pic>
          <p:nvPicPr>
            <p:cNvPr id="15" name="图片 14">
              <a:extLst>
                <a:ext uri="{FF2B5EF4-FFF2-40B4-BE49-F238E27FC236}">
                  <a16:creationId xmlns:a16="http://schemas.microsoft.com/office/drawing/2014/main" id="{864BEE9A-7238-47FE-B7DF-F0401830345D}"/>
                </a:ext>
              </a:extLst>
            </p:cNvPr>
            <p:cNvPicPr>
              <a:picLocks noChangeAspect="1"/>
            </p:cNvPicPr>
            <p:nvPr/>
          </p:nvPicPr>
          <p:blipFill>
            <a:blip r:embed="rId8"/>
            <a:stretch>
              <a:fillRect/>
            </a:stretch>
          </p:blipFill>
          <p:spPr>
            <a:xfrm>
              <a:off x="865175" y="2243646"/>
              <a:ext cx="1620180" cy="256890"/>
            </a:xfrm>
            <a:prstGeom prst="rect">
              <a:avLst/>
            </a:prstGeom>
          </p:spPr>
        </p:pic>
        <p:pic>
          <p:nvPicPr>
            <p:cNvPr id="23" name="图片 22">
              <a:extLst>
                <a:ext uri="{FF2B5EF4-FFF2-40B4-BE49-F238E27FC236}">
                  <a16:creationId xmlns:a16="http://schemas.microsoft.com/office/drawing/2014/main" id="{60377C56-AA6B-4207-ABBA-E8D385565F5E}"/>
                </a:ext>
              </a:extLst>
            </p:cNvPr>
            <p:cNvPicPr>
              <a:picLocks noChangeAspect="1"/>
            </p:cNvPicPr>
            <p:nvPr/>
          </p:nvPicPr>
          <p:blipFill>
            <a:blip r:embed="rId9"/>
            <a:stretch>
              <a:fillRect/>
            </a:stretch>
          </p:blipFill>
          <p:spPr>
            <a:xfrm>
              <a:off x="649151" y="2267442"/>
              <a:ext cx="192791" cy="147723"/>
            </a:xfrm>
            <a:prstGeom prst="rect">
              <a:avLst/>
            </a:prstGeom>
          </p:spPr>
        </p:pic>
      </p:grpSp>
    </p:spTree>
    <p:extLst>
      <p:ext uri="{BB962C8B-B14F-4D97-AF65-F5344CB8AC3E}">
        <p14:creationId xmlns:p14="http://schemas.microsoft.com/office/powerpoint/2010/main" val="16433130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自定义 548">
      <a:dk1>
        <a:sysClr val="windowText" lastClr="000000"/>
      </a:dk1>
      <a:lt1>
        <a:sysClr val="window" lastClr="FFFFFF"/>
      </a:lt1>
      <a:dk2>
        <a:srgbClr val="1F497D"/>
      </a:dk2>
      <a:lt2>
        <a:srgbClr val="EEECE1"/>
      </a:lt2>
      <a:accent1>
        <a:srgbClr val="585251"/>
      </a:accent1>
      <a:accent2>
        <a:srgbClr val="EEE895"/>
      </a:accent2>
      <a:accent3>
        <a:srgbClr val="585251"/>
      </a:accent3>
      <a:accent4>
        <a:srgbClr val="EEE895"/>
      </a:accent4>
      <a:accent5>
        <a:srgbClr val="585251"/>
      </a:accent5>
      <a:accent6>
        <a:srgbClr val="EEE89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3291</TotalTime>
  <Words>1397</Words>
  <Application>Microsoft Office PowerPoint</Application>
  <PresentationFormat>自定义</PresentationFormat>
  <Paragraphs>181</Paragraphs>
  <Slides>20</Slides>
  <Notes>20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20</vt:i4>
      </vt:variant>
    </vt:vector>
  </HeadingPairs>
  <TitlesOfParts>
    <vt:vector size="35" baseType="lpstr">
      <vt:lpstr>Avenir Next</vt:lpstr>
      <vt:lpstr>CMBX10</vt:lpstr>
      <vt:lpstr>CMMIB10</vt:lpstr>
      <vt:lpstr>CMMIB7</vt:lpstr>
      <vt:lpstr>Heiti SC Light</vt:lpstr>
      <vt:lpstr>NimbusRomNo9L-Regu</vt:lpstr>
      <vt:lpstr>方正兰亭超细黑简体</vt:lpstr>
      <vt:lpstr>微软雅黑</vt:lpstr>
      <vt:lpstr>微软雅黑</vt:lpstr>
      <vt:lpstr>Arial</vt:lpstr>
      <vt:lpstr>Calibri</vt:lpstr>
      <vt:lpstr>Helvetica</vt:lpstr>
      <vt:lpstr>Times New Roman</vt:lpstr>
      <vt:lpstr>Wingdings</vt:lpstr>
      <vt:lpstr>Office 主题</vt:lpstr>
      <vt:lpstr>PowerPoint 演示文稿</vt:lpstr>
      <vt:lpstr>PowerPoint 演示文稿</vt:lpstr>
      <vt:lpstr>PowerPoint 演示文稿</vt:lpstr>
      <vt:lpstr>Introduction</vt:lpstr>
      <vt:lpstr>Introduction</vt:lpstr>
      <vt:lpstr>Introduction</vt:lpstr>
      <vt:lpstr>PowerPoint 演示文稿</vt:lpstr>
      <vt:lpstr>Approach</vt:lpstr>
      <vt:lpstr>Approach</vt:lpstr>
      <vt:lpstr>Approach</vt:lpstr>
      <vt:lpstr>Approach</vt:lpstr>
      <vt:lpstr>Approach</vt:lpstr>
      <vt:lpstr>Approach</vt:lpstr>
      <vt:lpstr>PowerPoint 演示文稿</vt:lpstr>
      <vt:lpstr>Experiments</vt:lpstr>
      <vt:lpstr>Experiments</vt:lpstr>
      <vt:lpstr>Experiments</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彭 伟</cp:lastModifiedBy>
  <cp:revision>1208</cp:revision>
  <dcterms:created xsi:type="dcterms:W3CDTF">2017-06-09T15:26:17Z</dcterms:created>
  <dcterms:modified xsi:type="dcterms:W3CDTF">2022-04-16T04:26:49Z</dcterms:modified>
</cp:coreProperties>
</file>