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xlsx" ContentType="application/vnd.openxmlformats-officedocument.spreadsheetml.sheet"/>
  <Default Extension="emf" ContentType="image/x-emf"/>
  <Default Extension="vml" ContentType="application/vnd.openxmlformats-officedocument.vmlDrawing"/>
  <Default Extension="wdp" ContentType="image/vnd.ms-photo"/>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710" r:id="rId5"/>
    <p:sldMasterId id="2147483722" r:id="rId6"/>
  </p:sldMasterIdLst>
  <p:notesMasterIdLst>
    <p:notesMasterId r:id="rId38"/>
  </p:notesMasterIdLst>
  <p:sldIdLst>
    <p:sldId id="256" r:id="rId7"/>
    <p:sldId id="257" r:id="rId8"/>
    <p:sldId id="258" r:id="rId9"/>
    <p:sldId id="259" r:id="rId10"/>
    <p:sldId id="261" r:id="rId11"/>
    <p:sldId id="310" r:id="rId12"/>
    <p:sldId id="267" r:id="rId13"/>
    <p:sldId id="269" r:id="rId14"/>
    <p:sldId id="271" r:id="rId15"/>
    <p:sldId id="270" r:id="rId16"/>
    <p:sldId id="272" r:id="rId17"/>
    <p:sldId id="277" r:id="rId18"/>
    <p:sldId id="288" r:id="rId19"/>
    <p:sldId id="273" r:id="rId20"/>
    <p:sldId id="276" r:id="rId21"/>
    <p:sldId id="317" r:id="rId22"/>
    <p:sldId id="279" r:id="rId23"/>
    <p:sldId id="285" r:id="rId24"/>
    <p:sldId id="286" r:id="rId25"/>
    <p:sldId id="278" r:id="rId26"/>
    <p:sldId id="274" r:id="rId27"/>
    <p:sldId id="289" r:id="rId28"/>
    <p:sldId id="287" r:id="rId29"/>
    <p:sldId id="292" r:id="rId30"/>
    <p:sldId id="318" r:id="rId31"/>
    <p:sldId id="294" r:id="rId32"/>
    <p:sldId id="295" r:id="rId33"/>
    <p:sldId id="301" r:id="rId34"/>
    <p:sldId id="313" r:id="rId35"/>
    <p:sldId id="303" r:id="rId36"/>
    <p:sldId id="3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1B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91607" autoAdjust="0"/>
  </p:normalViewPr>
  <p:slideViewPr>
    <p:cSldViewPr snapToGrid="0">
      <p:cViewPr varScale="1">
        <p:scale>
          <a:sx n="87" d="100"/>
          <a:sy n="87" d="100"/>
        </p:scale>
        <p:origin x="76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31011165309183"/>
          <c:y val="0.126528480963689"/>
          <c:w val="0.964770657698848"/>
          <c:h val="0.548746032939869"/>
        </c:manualLayout>
      </c:layout>
      <c:barChart>
        <c:barDir val="col"/>
        <c:grouping val="clustered"/>
        <c:varyColors val="0"/>
        <c:ser>
          <c:idx val="0"/>
          <c:order val="0"/>
          <c:tx>
            <c:strRef>
              <c:f>Sheet1!$B$1</c:f>
              <c:strCache>
                <c:ptCount val="1"/>
                <c:pt idx="0">
                  <c:v>Number of videos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Samsung Galaxy GS5</c:v>
                </c:pt>
                <c:pt idx="1">
                  <c:v>Samsung Galaxy GS6</c:v>
                </c:pt>
                <c:pt idx="2">
                  <c:v>HTC One VX</c:v>
                </c:pt>
                <c:pt idx="3">
                  <c:v>Apple iPhone 5S</c:v>
                </c:pt>
                <c:pt idx="4">
                  <c:v>LG G2</c:v>
                </c:pt>
                <c:pt idx="5">
                  <c:v>Nokia Lumia 1020</c:v>
                </c:pt>
                <c:pt idx="6">
                  <c:v>Samsung Galaxy Note 4</c:v>
                </c:pt>
                <c:pt idx="7">
                  <c:v>Oppo Find 7</c:v>
                </c:pt>
              </c:strCache>
            </c:strRef>
          </c:cat>
          <c:val>
            <c:numRef>
              <c:f>Sheet1!$B$2:$B$9</c:f>
              <c:numCache>
                <c:formatCode>General</c:formatCode>
                <c:ptCount val="8"/>
                <c:pt idx="0">
                  <c:v>22.0</c:v>
                </c:pt>
                <c:pt idx="1">
                  <c:v>33.0</c:v>
                </c:pt>
                <c:pt idx="2">
                  <c:v>32.0</c:v>
                </c:pt>
                <c:pt idx="3">
                  <c:v>21.0</c:v>
                </c:pt>
                <c:pt idx="4">
                  <c:v>31.0</c:v>
                </c:pt>
                <c:pt idx="5">
                  <c:v>16.0</c:v>
                </c:pt>
                <c:pt idx="6">
                  <c:v>22.0</c:v>
                </c:pt>
                <c:pt idx="7">
                  <c:v>31.0</c:v>
                </c:pt>
              </c:numCache>
            </c:numRef>
          </c:val>
          <c:extLst xmlns:c16r2="http://schemas.microsoft.com/office/drawing/2015/06/chart">
            <c:ext xmlns:c16="http://schemas.microsoft.com/office/drawing/2014/chart" uri="{C3380CC4-5D6E-409C-BE32-E72D297353CC}">
              <c16:uniqueId val="{00000000-5C4D-4ADB-B858-D690CB2D114A}"/>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Samsung Galaxy GS5</c:v>
                </c:pt>
                <c:pt idx="1">
                  <c:v>Samsung Galaxy GS6</c:v>
                </c:pt>
                <c:pt idx="2">
                  <c:v>HTC One VX</c:v>
                </c:pt>
                <c:pt idx="3">
                  <c:v>Apple iPhone 5S</c:v>
                </c:pt>
                <c:pt idx="4">
                  <c:v>LG G2</c:v>
                </c:pt>
                <c:pt idx="5">
                  <c:v>Nokia Lumia 1020</c:v>
                </c:pt>
                <c:pt idx="6">
                  <c:v>Samsung Galaxy Note 4</c:v>
                </c:pt>
                <c:pt idx="7">
                  <c:v>Oppo Find 7</c:v>
                </c:pt>
              </c:strCache>
            </c:strRef>
          </c:cat>
          <c:val>
            <c:numRef>
              <c:f>Sheet1!$C$2:$C$9</c:f>
              <c:numCache>
                <c:formatCode>General</c:formatCode>
                <c:ptCount val="8"/>
              </c:numCache>
            </c:numRef>
          </c:val>
          <c:extLst xmlns:c16r2="http://schemas.microsoft.com/office/drawing/2015/06/chart">
            <c:ext xmlns:c16="http://schemas.microsoft.com/office/drawing/2014/chart" uri="{C3380CC4-5D6E-409C-BE32-E72D297353CC}">
              <c16:uniqueId val="{00000001-5C4D-4ADB-B858-D690CB2D114A}"/>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Samsung Galaxy GS5</c:v>
                </c:pt>
                <c:pt idx="1">
                  <c:v>Samsung Galaxy GS6</c:v>
                </c:pt>
                <c:pt idx="2">
                  <c:v>HTC One VX</c:v>
                </c:pt>
                <c:pt idx="3">
                  <c:v>Apple iPhone 5S</c:v>
                </c:pt>
                <c:pt idx="4">
                  <c:v>LG G2</c:v>
                </c:pt>
                <c:pt idx="5">
                  <c:v>Nokia Lumia 1020</c:v>
                </c:pt>
                <c:pt idx="6">
                  <c:v>Samsung Galaxy Note 4</c:v>
                </c:pt>
                <c:pt idx="7">
                  <c:v>Oppo Find 7</c:v>
                </c:pt>
              </c:strCache>
            </c:strRef>
          </c:cat>
          <c:val>
            <c:numRef>
              <c:f>Sheet1!$D$2:$D$9</c:f>
              <c:numCache>
                <c:formatCode>General</c:formatCode>
                <c:ptCount val="8"/>
              </c:numCache>
            </c:numRef>
          </c:val>
          <c:extLst xmlns:c16r2="http://schemas.microsoft.com/office/drawing/2015/06/chart">
            <c:ext xmlns:c16="http://schemas.microsoft.com/office/drawing/2014/chart" uri="{C3380CC4-5D6E-409C-BE32-E72D297353CC}">
              <c16:uniqueId val="{00000002-5C4D-4ADB-B858-D690CB2D114A}"/>
            </c:ext>
          </c:extLst>
        </c:ser>
        <c:dLbls>
          <c:dLblPos val="outEnd"/>
          <c:showLegendKey val="0"/>
          <c:showVal val="1"/>
          <c:showCatName val="0"/>
          <c:showSerName val="0"/>
          <c:showPercent val="0"/>
          <c:showBubbleSize val="0"/>
        </c:dLbls>
        <c:gapWidth val="219"/>
        <c:overlap val="-27"/>
        <c:axId val="-872112256"/>
        <c:axId val="-872109424"/>
      </c:barChart>
      <c:catAx>
        <c:axId val="-87211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872109424"/>
        <c:crosses val="autoZero"/>
        <c:auto val="1"/>
        <c:lblAlgn val="ctr"/>
        <c:lblOffset val="100"/>
        <c:noMultiLvlLbl val="0"/>
      </c:catAx>
      <c:valAx>
        <c:axId val="-8721094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7211225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701013437651029"/>
          <c:y val="0.00218216382031204"/>
          <c:w val="0.173749273554432"/>
          <c:h val="0.1261655362417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41605658109825"/>
          <c:y val="0.000673915143714082"/>
          <c:w val="0.959375"/>
          <c:h val="0.8961015688913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C00000"/>
                    </a:solidFill>
                    <a:latin typeface="Calibri" charset="0"/>
                    <a:ea typeface="Calibri" charset="0"/>
                    <a:cs typeface="Calibri"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Artifacts</c:v>
                </c:pt>
                <c:pt idx="1">
                  <c:v>Color</c:v>
                </c:pt>
                <c:pt idx="2">
                  <c:v>Exposure</c:v>
                </c:pt>
                <c:pt idx="3">
                  <c:v>Focus</c:v>
                </c:pt>
                <c:pt idx="4">
                  <c:v>Sharpness</c:v>
                </c:pt>
                <c:pt idx="5">
                  <c:v>Stabilization</c:v>
                </c:pt>
              </c:strCache>
            </c:strRef>
          </c:cat>
          <c:val>
            <c:numRef>
              <c:f>Sheet1!$B$2:$B$7</c:f>
              <c:numCache>
                <c:formatCode>General</c:formatCode>
                <c:ptCount val="6"/>
                <c:pt idx="0">
                  <c:v>36.0</c:v>
                </c:pt>
                <c:pt idx="1">
                  <c:v>35.0</c:v>
                </c:pt>
                <c:pt idx="2">
                  <c:v>34.0</c:v>
                </c:pt>
                <c:pt idx="3">
                  <c:v>34.0</c:v>
                </c:pt>
                <c:pt idx="4">
                  <c:v>34.0</c:v>
                </c:pt>
                <c:pt idx="5">
                  <c:v>35.0</c:v>
                </c:pt>
              </c:numCache>
            </c:numRef>
          </c:val>
          <c:extLst xmlns:c16r2="http://schemas.microsoft.com/office/drawing/2015/06/chart">
            <c:ext xmlns:c16="http://schemas.microsoft.com/office/drawing/2014/chart" uri="{C3380CC4-5D6E-409C-BE32-E72D297353CC}">
              <c16:uniqueId val="{00000000-3C98-4FEF-A510-3640BA88769F}"/>
            </c:ext>
          </c:extLst>
        </c:ser>
        <c:dLbls>
          <c:showLegendKey val="0"/>
          <c:showVal val="0"/>
          <c:showCatName val="0"/>
          <c:showSerName val="0"/>
          <c:showPercent val="0"/>
          <c:showBubbleSize val="0"/>
        </c:dLbls>
        <c:gapWidth val="219"/>
        <c:overlap val="-27"/>
        <c:axId val="-1373386800"/>
        <c:axId val="-1384902592"/>
      </c:barChart>
      <c:catAx>
        <c:axId val="-13733868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C00000"/>
                </a:solidFill>
                <a:latin typeface="Calibri" charset="0"/>
                <a:ea typeface="Calibri" charset="0"/>
                <a:cs typeface="Calibri" charset="0"/>
              </a:defRPr>
            </a:pPr>
            <a:endParaRPr lang="en-US"/>
          </a:p>
        </c:txPr>
        <c:crossAx val="-1384902592"/>
        <c:crosses val="autoZero"/>
        <c:auto val="1"/>
        <c:lblAlgn val="ctr"/>
        <c:lblOffset val="100"/>
        <c:noMultiLvlLbl val="0"/>
      </c:catAx>
      <c:valAx>
        <c:axId val="-1384902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3175">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73386800"/>
        <c:crosses val="autoZero"/>
        <c:crossBetween val="between"/>
        <c:majorUnit val="2.0"/>
      </c:valAx>
      <c:spPr>
        <a:noFill/>
        <a:ln w="0">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6" Type="http://schemas.openxmlformats.org/officeDocument/2006/relationships/image" Target="../media/image75.emf"/><Relationship Id="rId1" Type="http://schemas.openxmlformats.org/officeDocument/2006/relationships/image" Target="../media/image70.emf"/><Relationship Id="rId2"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03954-9DE6-487C-A094-EACECC2D453D}" type="datetimeFigureOut">
              <a:rPr lang="en-US" smtClean="0"/>
              <a:t>3/9/17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AD23D-E9A3-4014-BB99-7369E5B896C9}" type="slidenum">
              <a:rPr lang="en-US" smtClean="0"/>
              <a:t>‹#›</a:t>
            </a:fld>
            <a:endParaRPr lang="en-US"/>
          </a:p>
        </p:txBody>
      </p:sp>
    </p:spTree>
    <p:extLst>
      <p:ext uri="{BB962C8B-B14F-4D97-AF65-F5344CB8AC3E}">
        <p14:creationId xmlns:p14="http://schemas.microsoft.com/office/powerpoint/2010/main" val="220733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1</a:t>
            </a:fld>
            <a:endParaRPr lang="en-US"/>
          </a:p>
        </p:txBody>
      </p:sp>
    </p:spTree>
    <p:extLst>
      <p:ext uri="{BB962C8B-B14F-4D97-AF65-F5344CB8AC3E}">
        <p14:creationId xmlns:p14="http://schemas.microsoft.com/office/powerpoint/2010/main" val="1160343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several other limitations with the existing databases.</a:t>
            </a:r>
            <a:endParaRPr lang="en-US" dirty="0" smtClean="0"/>
          </a:p>
          <a:p>
            <a:r>
              <a:rPr lang="en-US" dirty="0" smtClean="0"/>
              <a:t>  </a:t>
            </a:r>
          </a:p>
          <a:p>
            <a:r>
              <a:rPr lang="en-US" dirty="0" smtClean="0"/>
              <a:t>1)  Since the</a:t>
            </a:r>
            <a:r>
              <a:rPr lang="en-US" baseline="0" dirty="0" smtClean="0"/>
              <a:t> distorted videos are generated from a small pool of 8-10 high-quality pristine videos, the video content modeled in these databases is to limited to these 8-10 videos.  </a:t>
            </a:r>
          </a:p>
          <a:p>
            <a:endParaRPr lang="en-US" baseline="0" dirty="0" smtClean="0"/>
          </a:p>
          <a:p>
            <a:r>
              <a:rPr lang="en-US" baseline="0" dirty="0" smtClean="0"/>
              <a:t>2)  Also, these 8-10 pristine videos are almost always captured using the same camera, and thus the databases do not model the different types of distortions inherently introduced by the sensors of different camera manufacturers during the capture process.</a:t>
            </a:r>
            <a:endParaRPr lang="en-US" dirty="0" smtClean="0"/>
          </a:p>
          <a:p>
            <a:endParaRPr lang="en-US" dirty="0" smtClean="0"/>
          </a:p>
          <a:p>
            <a:r>
              <a:rPr lang="en-US" dirty="0" smtClean="0"/>
              <a:t>3) More importantly, the single</a:t>
            </a:r>
            <a:r>
              <a:rPr lang="en-US" baseline="0" dirty="0" smtClean="0"/>
              <a:t> synthetic distortions</a:t>
            </a:r>
            <a:r>
              <a:rPr lang="en-US" dirty="0" smtClean="0"/>
              <a:t> do</a:t>
            </a:r>
            <a:r>
              <a:rPr lang="en-US" baseline="0" dirty="0" smtClean="0"/>
              <a:t> not reflect the mixtures of authentic distortions that we encounter while capturing videos in our day-to-day lives. </a:t>
            </a:r>
          </a:p>
        </p:txBody>
      </p:sp>
      <p:sp>
        <p:nvSpPr>
          <p:cNvPr id="4" name="Slide Number Placeholder 3"/>
          <p:cNvSpPr>
            <a:spLocks noGrp="1"/>
          </p:cNvSpPr>
          <p:nvPr>
            <p:ph type="sldNum" sz="quarter" idx="10"/>
          </p:nvPr>
        </p:nvSpPr>
        <p:spPr/>
        <p:txBody>
          <a:bodyPr/>
          <a:lstStyle/>
          <a:p>
            <a:fld id="{2324AEC3-9705-4107-ACAE-C14C1DB92A16}" type="slidenum">
              <a:rPr lang="en-US" smtClean="0"/>
              <a:t>10</a:t>
            </a:fld>
            <a:endParaRPr lang="en-US"/>
          </a:p>
        </p:txBody>
      </p:sp>
    </p:spTree>
    <p:extLst>
      <p:ext uri="{BB962C8B-B14F-4D97-AF65-F5344CB8AC3E}">
        <p14:creationId xmlns:p14="http://schemas.microsoft.com/office/powerpoint/2010/main" val="273509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reiterate, we refer to the distortions that occur naturally during a video capture as incapture distortions. </a:t>
            </a:r>
          </a:p>
          <a:p>
            <a:endParaRPr lang="en-US" dirty="0" smtClean="0"/>
          </a:p>
          <a:p>
            <a:r>
              <a:rPr lang="en-US" dirty="0" smtClean="0"/>
              <a:t>There are many sources that could cause these distortions. Some of them are the ambient lighting conditions,</a:t>
            </a:r>
            <a:r>
              <a:rPr lang="en-US" baseline="0" dirty="0" smtClean="0"/>
              <a:t> exposure, or camera shake, focal length of the camera’s lens, and so on. </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11</a:t>
            </a:fld>
            <a:endParaRPr lang="en-US"/>
          </a:p>
        </p:txBody>
      </p:sp>
    </p:spTree>
    <p:extLst>
      <p:ext uri="{BB962C8B-B14F-4D97-AF65-F5344CB8AC3E}">
        <p14:creationId xmlns:p14="http://schemas.microsoft.com/office/powerpoint/2010/main" val="70719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that background, I now proceed to introduce</a:t>
            </a:r>
            <a:r>
              <a:rPr lang="en-US" baseline="0" dirty="0" smtClean="0"/>
              <a:t> </a:t>
            </a:r>
            <a:r>
              <a:rPr lang="en-US" dirty="0" smtClean="0"/>
              <a:t>our </a:t>
            </a:r>
            <a:r>
              <a:rPr lang="en-US" baseline="0" dirty="0" smtClean="0"/>
              <a:t>goals:</a:t>
            </a:r>
          </a:p>
          <a:p>
            <a:endParaRPr lang="en-US" baseline="0" dirty="0" smtClean="0"/>
          </a:p>
          <a:p>
            <a:r>
              <a:rPr lang="en-US" baseline="0" dirty="0" smtClean="0"/>
              <a:t>a) First design a database that has a large number of videos with incapture distortions and also with associated with subjective opinion scores.</a:t>
            </a:r>
          </a:p>
          <a:p>
            <a:endParaRPr lang="en-US" baseline="0" dirty="0" smtClean="0"/>
          </a:p>
          <a:p>
            <a:r>
              <a:rPr lang="en-US" baseline="0" dirty="0" smtClean="0"/>
              <a:t>b) To understand the difference in the performance of different phones in terms of the quality of the videos being captured.</a:t>
            </a:r>
          </a:p>
          <a:p>
            <a:endParaRPr lang="en-US" baseline="0" dirty="0" smtClean="0"/>
          </a:p>
          <a:p>
            <a:r>
              <a:rPr lang="en-US" baseline="0" dirty="0" smtClean="0"/>
              <a:t>c) To analyze the subjective behavioral responses of humans when viewing these videos to understand how different distortions types and severities are perceived.</a:t>
            </a:r>
          </a:p>
          <a:p>
            <a:endParaRPr lang="en-US" baseline="0" dirty="0" smtClean="0"/>
          </a:p>
          <a:p>
            <a:r>
              <a:rPr lang="en-US" baseline="0" dirty="0" smtClean="0"/>
              <a:t>d) Another crucial use of this data collection is that it allows us to benchmark the performance of existing VQA models on real world distortions. </a:t>
            </a:r>
          </a:p>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12</a:t>
            </a:fld>
            <a:endParaRPr lang="en-US"/>
          </a:p>
        </p:txBody>
      </p:sp>
    </p:spTree>
    <p:extLst>
      <p:ext uri="{BB962C8B-B14F-4D97-AF65-F5344CB8AC3E}">
        <p14:creationId xmlns:p14="http://schemas.microsoft.com/office/powerpoint/2010/main" val="162972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Designing a</a:t>
            </a:r>
            <a:r>
              <a:rPr lang="en-US" baseline="0" dirty="0" smtClean="0"/>
              <a:t> video quality database comprises of two main steps :  1) Gathering video content and 2) Conducting a human study to gather the perceived quality opinion scores on this content . Lets first look at the details of our video collection.</a:t>
            </a:r>
            <a:endParaRPr lang="en-US" dirty="0"/>
          </a:p>
        </p:txBody>
      </p:sp>
      <p:sp>
        <p:nvSpPr>
          <p:cNvPr id="4" name="Slide Number Placeholder 3"/>
          <p:cNvSpPr>
            <a:spLocks noGrp="1"/>
          </p:cNvSpPr>
          <p:nvPr>
            <p:ph type="sldNum" sz="quarter" idx="10"/>
          </p:nvPr>
        </p:nvSpPr>
        <p:spPr/>
        <p:txBody>
          <a:bodyPr/>
          <a:lstStyle/>
          <a:p>
            <a:fld id="{2324AEC3-9705-4107-ACAE-C14C1DB92A16}" type="slidenum">
              <a:rPr lang="en-US" smtClean="0"/>
              <a:t>13</a:t>
            </a:fld>
            <a:endParaRPr lang="en-US"/>
          </a:p>
        </p:txBody>
      </p:sp>
    </p:spTree>
    <p:extLst>
      <p:ext uri="{BB962C8B-B14F-4D97-AF65-F5344CB8AC3E}">
        <p14:creationId xmlns:p14="http://schemas.microsoft.com/office/powerpoint/2010/main" val="8713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video</a:t>
            </a:r>
            <a:r>
              <a:rPr lang="en-US" baseline="0" dirty="0" smtClean="0"/>
              <a:t> collection is called the LIVE-Qualcomm Mobile Incapture Video Quality Database.  This data collection consists of 208 total video contents and 54 unique contents. Each unique content is captured by 3-4 different phones, thus allowing to compare the performance of these phones given the same content. </a:t>
            </a:r>
          </a:p>
          <a:p>
            <a:endParaRPr lang="en-US" baseline="0" dirty="0" smtClean="0"/>
          </a:p>
          <a:p>
            <a:r>
              <a:rPr lang="en-US" baseline="0" dirty="0" smtClean="0"/>
              <a:t>All videos are 15 second long and are of resolution 1920x1080.</a:t>
            </a:r>
          </a:p>
          <a:p>
            <a:endParaRPr lang="en-US" baseline="0" dirty="0" smtClean="0"/>
          </a:p>
          <a:p>
            <a:r>
              <a:rPr lang="en-US" baseline="0" dirty="0" smtClean="0"/>
              <a:t>We modeled 6 dominant distortion types in these videos using 8 different mobile camera devices.</a:t>
            </a:r>
          </a:p>
          <a:p>
            <a:endParaRPr lang="en-US" baseline="0" dirty="0" smtClean="0"/>
          </a:p>
          <a:p>
            <a:r>
              <a:rPr lang="en-US" baseline="0" dirty="0" smtClean="0"/>
              <a:t>Note that this database does not capture any post-capture </a:t>
            </a:r>
            <a:r>
              <a:rPr lang="en-US" baseline="0" dirty="0" err="1" smtClean="0"/>
              <a:t>disotrtions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62831AE-0C4A-4893-9C37-3FEDB4CA6F73}" type="slidenum">
              <a:rPr lang="en-US" smtClean="0"/>
              <a:t>14</a:t>
            </a:fld>
            <a:endParaRPr lang="en-US"/>
          </a:p>
        </p:txBody>
      </p:sp>
    </p:spTree>
    <p:extLst>
      <p:ext uri="{BB962C8B-B14F-4D97-AF65-F5344CB8AC3E}">
        <p14:creationId xmlns:p14="http://schemas.microsoft.com/office/powerpoint/2010/main" val="204677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a:t>
            </a:r>
            <a:r>
              <a:rPr lang="en-US" baseline="0" dirty="0" smtClean="0"/>
              <a:t> different phones that were used to capture the video content in our database. Also is the </a:t>
            </a:r>
            <a:r>
              <a:rPr lang="en-US" dirty="0" smtClean="0"/>
              <a:t>Here is  the distribution</a:t>
            </a:r>
            <a:r>
              <a:rPr lang="en-US" baseline="0" dirty="0" smtClean="0"/>
              <a:t> of the number of videos captured using each device.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choice of mobile devices was driven by two key factors: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r>
              <a:rPr lang="en-US" baseline="0" dirty="0" smtClean="0"/>
              <a:t>Some of these were among the widely-used mobile devices during the time of video content acquisition.</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r>
              <a:rPr lang="en-US" baseline="0" dirty="0" smtClean="0"/>
              <a:t>We aimed to have videos span the entire quality spectrum reasonably. </a:t>
            </a:r>
            <a:endParaRPr lang="en-US" dirty="0" smtClean="0"/>
          </a:p>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15</a:t>
            </a:fld>
            <a:endParaRPr lang="en-US"/>
          </a:p>
        </p:txBody>
      </p:sp>
    </p:spTree>
    <p:extLst>
      <p:ext uri="{BB962C8B-B14F-4D97-AF65-F5344CB8AC3E}">
        <p14:creationId xmlns:p14="http://schemas.microsoft.com/office/powerpoint/2010/main" val="1266672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was to capture videos afflicted with any of the following distortion </a:t>
            </a:r>
            <a:r>
              <a:rPr lang="en-US" dirty="0" err="1" smtClean="0"/>
              <a:t>catgories</a:t>
            </a:r>
            <a:r>
              <a:rPr lang="en-US" dirty="0" smtClean="0"/>
              <a:t>.</a:t>
            </a:r>
          </a:p>
          <a:p>
            <a:endParaRPr lang="en-US" dirty="0" smtClean="0"/>
          </a:p>
          <a:p>
            <a:r>
              <a:rPr lang="en-US" sz="1200" b="0" i="0" u="none" strike="noStrike" kern="1200" baseline="0" dirty="0" smtClean="0">
                <a:solidFill>
                  <a:schemeClr val="tx1"/>
                </a:solidFill>
                <a:latin typeface="+mn-lt"/>
                <a:ea typeface="+mn-ea"/>
                <a:cs typeface="+mn-cs"/>
              </a:rPr>
              <a:t> Artifacts - Noise and blockiness distortions not part of the video content.</a:t>
            </a:r>
          </a:p>
          <a:p>
            <a:r>
              <a:rPr lang="en-US" sz="1200" b="0" i="0" u="none" strike="noStrike" kern="1200" baseline="0" dirty="0" smtClean="0">
                <a:solidFill>
                  <a:schemeClr val="tx1"/>
                </a:solidFill>
                <a:latin typeface="+mn-lt"/>
                <a:ea typeface="+mn-ea"/>
                <a:cs typeface="+mn-cs"/>
              </a:rPr>
              <a:t>  Color - Videos with incorrect or insufficient color representation.</a:t>
            </a:r>
          </a:p>
          <a:p>
            <a:r>
              <a:rPr lang="en-US" sz="1200" b="0" i="0" u="none" strike="noStrike" kern="1200" baseline="0" dirty="0" smtClean="0">
                <a:solidFill>
                  <a:schemeClr val="tx1"/>
                </a:solidFill>
                <a:latin typeface="+mn-lt"/>
                <a:ea typeface="+mn-ea"/>
                <a:cs typeface="+mn-cs"/>
              </a:rPr>
              <a:t>  Exposure - Over/under-exposure, making it difficult to see parts or the entirety of the scene.</a:t>
            </a:r>
          </a:p>
          <a:p>
            <a:r>
              <a:rPr lang="en-US" sz="1200" b="0" i="0" u="none" strike="noStrike" kern="1200" baseline="0" dirty="0" smtClean="0">
                <a:solidFill>
                  <a:schemeClr val="tx1"/>
                </a:solidFill>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392AD23D-E9A3-4014-BB99-7369E5B896C9}" type="slidenum">
              <a:rPr lang="en-US" smtClean="0"/>
              <a:t>17</a:t>
            </a:fld>
            <a:endParaRPr lang="en-US"/>
          </a:p>
        </p:txBody>
      </p:sp>
    </p:spTree>
    <p:extLst>
      <p:ext uri="{BB962C8B-B14F-4D97-AF65-F5344CB8AC3E}">
        <p14:creationId xmlns:p14="http://schemas.microsoft.com/office/powerpoint/2010/main" val="103668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Focus - Autofocus related distortions, i.e., videos that are intermittently sharp or blurry over time.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Sharpness - General </a:t>
            </a:r>
            <a:r>
              <a:rPr lang="en-US" sz="1200" b="0" i="0" u="none" strike="noStrike" kern="1200" baseline="0" dirty="0" err="1" smtClean="0">
                <a:solidFill>
                  <a:schemeClr val="tx1"/>
                </a:solidFill>
                <a:latin typeface="+mn-lt"/>
                <a:ea typeface="+mn-ea"/>
                <a:cs typeface="+mn-cs"/>
              </a:rPr>
              <a:t>unsharpness</a:t>
            </a:r>
            <a:r>
              <a:rPr lang="en-US" sz="1200" b="0" i="0" u="none" strike="noStrike" kern="1200" baseline="0" dirty="0" smtClean="0">
                <a:solidFill>
                  <a:schemeClr val="tx1"/>
                </a:solidFill>
                <a:latin typeface="+mn-lt"/>
                <a:ea typeface="+mn-ea"/>
                <a:cs typeface="+mn-cs"/>
              </a:rPr>
              <a:t>, i.e., lack of detail, texture in the content. This distortion differs from out-of focus distortion in that with sharpness distortion, objects</a:t>
            </a:r>
          </a:p>
          <a:p>
            <a:r>
              <a:rPr lang="en-US" sz="1200" b="0" i="0" u="none" strike="noStrike" kern="1200" baseline="0" dirty="0" smtClean="0">
                <a:solidFill>
                  <a:schemeClr val="tx1"/>
                </a:solidFill>
                <a:latin typeface="+mn-lt"/>
                <a:ea typeface="+mn-ea"/>
                <a:cs typeface="+mn-cs"/>
              </a:rPr>
              <a:t>are in focus but do not appear ‘crisp’ or detailed.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Stabilization - Camera shake that overwhelms content</a:t>
            </a:r>
            <a:endParaRPr lang="en-US" dirty="0" smtClean="0"/>
          </a:p>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18</a:t>
            </a:fld>
            <a:endParaRPr lang="en-US"/>
          </a:p>
        </p:txBody>
      </p:sp>
    </p:spTree>
    <p:extLst>
      <p:ext uri="{BB962C8B-B14F-4D97-AF65-F5344CB8AC3E}">
        <p14:creationId xmlns:p14="http://schemas.microsoft.com/office/powerpoint/2010/main" val="678026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distribution</a:t>
            </a:r>
            <a:r>
              <a:rPr lang="en-US" baseline="0" dirty="0" smtClean="0"/>
              <a:t> of all the videos into the 6 distortion categories. </a:t>
            </a:r>
          </a:p>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19</a:t>
            </a:fld>
            <a:endParaRPr lang="en-US"/>
          </a:p>
        </p:txBody>
      </p:sp>
    </p:spTree>
    <p:extLst>
      <p:ext uri="{BB962C8B-B14F-4D97-AF65-F5344CB8AC3E}">
        <p14:creationId xmlns:p14="http://schemas.microsoft.com/office/powerpoint/2010/main" val="1847171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every content capture, we divided the eight phones into two groups of four phones such that each group had sufficient perception separability.</a:t>
            </a:r>
          </a:p>
          <a:p>
            <a:endParaRPr lang="en-US" baseline="0" dirty="0" smtClean="0"/>
          </a:p>
          <a:p>
            <a:r>
              <a:rPr lang="en-US" baseline="0" dirty="0" smtClean="0"/>
              <a:t>We used a rig which can hold four phones to simultaneously capture a video content. Thus, the four video contents captured at a given time are spatially and temporally aligned </a:t>
            </a:r>
            <a:r>
              <a:rPr lang="mr-IN" baseline="0" dirty="0" smtClean="0"/>
              <a:t>–</a:t>
            </a:r>
            <a:r>
              <a:rPr lang="en-US" baseline="0" dirty="0" smtClean="0"/>
              <a:t> thus allowing us to compare the performance of different phones.</a:t>
            </a:r>
          </a:p>
          <a:p>
            <a:endParaRPr lang="en-US" baseline="0" dirty="0" smtClean="0"/>
          </a:p>
          <a:p>
            <a:r>
              <a:rPr lang="en-US" baseline="0" dirty="0" smtClean="0"/>
              <a:t>We used the default settings of each phone.</a:t>
            </a:r>
          </a:p>
          <a:p>
            <a:endParaRPr lang="en-US" baseline="0" dirty="0" smtClean="0"/>
          </a:p>
          <a:p>
            <a:r>
              <a:rPr lang="en-US" baseline="0" dirty="0" smtClean="0"/>
              <a:t>And the video contents were captured with an intended distortion in mind, for instance, to test the quality of stabilization, we captured videos while walking. </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20</a:t>
            </a:fld>
            <a:endParaRPr lang="en-US"/>
          </a:p>
        </p:txBody>
      </p:sp>
    </p:spTree>
    <p:extLst>
      <p:ext uri="{BB962C8B-B14F-4D97-AF65-F5344CB8AC3E}">
        <p14:creationId xmlns:p14="http://schemas.microsoft.com/office/powerpoint/2010/main" val="3233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noRot="1" noChangeAspect="1"/>
          </p:cNvSpPr>
          <p:nvPr>
            <p:ph type="sldImg"/>
          </p:nvPr>
        </p:nvSpPr>
        <p:spPr>
          <a:prstGeom prst="rect">
            <a:avLst/>
          </a:prstGeom>
        </p:spPr>
        <p:txBody>
          <a:bodyPr/>
          <a:lstStyle/>
          <a:p>
            <a:pPr lvl="0"/>
            <a:endParaRPr dirty="0"/>
          </a:p>
        </p:txBody>
      </p:sp>
      <p:sp>
        <p:nvSpPr>
          <p:cNvPr id="36" name="Shape 36"/>
          <p:cNvSpPr>
            <a:spLocks noGrp="1"/>
          </p:cNvSpPr>
          <p:nvPr>
            <p:ph type="body" sz="quarter" idx="1"/>
          </p:nvPr>
        </p:nvSpPr>
        <p:spPr>
          <a:prstGeom prst="rect">
            <a:avLst/>
          </a:prstGeom>
        </p:spPr>
        <p:txBody>
          <a:bodyPr/>
          <a:lstStyle/>
          <a:p>
            <a:pPr lvl="0">
              <a:defRPr sz="1800"/>
            </a:pPr>
            <a:r>
              <a:rPr lang="en-US" sz="2400" dirty="0" smtClean="0"/>
              <a:t>In this talk, </a:t>
            </a:r>
            <a:r>
              <a:rPr lang="en-US" sz="2400" baseline="0" dirty="0" smtClean="0"/>
              <a:t>I will very briefly introduce the problem of perceptual video quality assessment, describe a new video quality assessment database and </a:t>
            </a:r>
            <a:r>
              <a:rPr lang="en-US" sz="2400" dirty="0" smtClean="0"/>
              <a:t> our subjective study framework to</a:t>
            </a:r>
            <a:r>
              <a:rPr lang="en-US" sz="2400" baseline="0" dirty="0" smtClean="0"/>
              <a:t> </a:t>
            </a:r>
            <a:r>
              <a:rPr lang="en-US" sz="2400" dirty="0" smtClean="0"/>
              <a:t>conduct a</a:t>
            </a:r>
            <a:r>
              <a:rPr lang="en-US" sz="2400" baseline="0" dirty="0" smtClean="0"/>
              <a:t> video quality assessment </a:t>
            </a:r>
            <a:r>
              <a:rPr lang="en-US" sz="2400" dirty="0" smtClean="0"/>
              <a:t>study.</a:t>
            </a:r>
          </a:p>
          <a:p>
            <a:pPr lvl="0">
              <a:defRPr sz="1800"/>
            </a:pPr>
            <a:endParaRPr lang="en-US" sz="2400" dirty="0" smtClean="0"/>
          </a:p>
          <a:p>
            <a:pPr lvl="0">
              <a:defRPr sz="1800"/>
            </a:pPr>
            <a:r>
              <a:rPr lang="en-US" sz="2400" dirty="0" smtClean="0"/>
              <a:t>Then</a:t>
            </a:r>
            <a:r>
              <a:rPr lang="en-US" sz="2400" baseline="0" dirty="0" smtClean="0"/>
              <a:t>, I will discuss our findings from the subjective data about the performance of different emergent mobile phones and also about aspects of subjects’ perception of distortions.</a:t>
            </a:r>
            <a:endParaRPr lang="en-US" sz="2400" dirty="0" smtClean="0"/>
          </a:p>
        </p:txBody>
      </p:sp>
    </p:spTree>
    <p:extLst>
      <p:ext uri="{BB962C8B-B14F-4D97-AF65-F5344CB8AC3E}">
        <p14:creationId xmlns:p14="http://schemas.microsoft.com/office/powerpoint/2010/main" val="3707853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pPr lvl="0"/>
            <a:endParaRPr/>
          </a:p>
        </p:txBody>
      </p:sp>
      <p:sp>
        <p:nvSpPr>
          <p:cNvPr id="395" name="Shape 395"/>
          <p:cNvSpPr>
            <a:spLocks noGrp="1"/>
          </p:cNvSpPr>
          <p:nvPr>
            <p:ph type="body" sz="quarter" idx="1"/>
          </p:nvPr>
        </p:nvSpPr>
        <p:spPr>
          <a:prstGeom prst="rect">
            <a:avLst/>
          </a:prstGeom>
        </p:spPr>
        <p:txBody>
          <a:bodyPr/>
          <a:lstStyle/>
          <a:p>
            <a:pPr lvl="0">
              <a:defRPr sz="1800"/>
            </a:pPr>
            <a:r>
              <a:rPr lang="en-US" sz="2400" dirty="0" smtClean="0"/>
              <a:t>With this setup,</a:t>
            </a:r>
            <a:r>
              <a:rPr lang="en-US" sz="2400" baseline="0" dirty="0" smtClean="0"/>
              <a:t> we captured a wide-variety of video content - of people, objects, indoor and outdoor scenes.</a:t>
            </a:r>
          </a:p>
          <a:p>
            <a:pPr lvl="0">
              <a:defRPr sz="1800"/>
            </a:pPr>
            <a:endParaRPr lang="en-US" sz="2400" baseline="0" dirty="0" smtClean="0"/>
          </a:p>
          <a:p>
            <a:pPr lvl="0">
              <a:defRPr sz="1800"/>
            </a:pPr>
            <a:r>
              <a:rPr lang="en-US" sz="2400" dirty="0" smtClean="0"/>
              <a:t>It</a:t>
            </a:r>
            <a:r>
              <a:rPr lang="en-US" sz="2400" baseline="0" dirty="0" smtClean="0"/>
              <a:t> has incapture distortions of varied severities. </a:t>
            </a:r>
          </a:p>
          <a:p>
            <a:pPr lvl="0">
              <a:defRPr sz="1800"/>
            </a:pPr>
            <a:endParaRPr lang="en-US" sz="2400" baseline="0" dirty="0" smtClean="0"/>
          </a:p>
          <a:p>
            <a:pPr lvl="0">
              <a:defRPr sz="1800"/>
            </a:pPr>
            <a:r>
              <a:rPr lang="en-US" sz="2400" baseline="0" dirty="0" smtClean="0"/>
              <a:t>T</a:t>
            </a:r>
            <a:r>
              <a:rPr sz="2400" dirty="0" smtClean="0"/>
              <a:t>hese </a:t>
            </a:r>
            <a:r>
              <a:rPr lang="en-US" sz="2400" dirty="0" smtClean="0"/>
              <a:t>videos </a:t>
            </a:r>
            <a:r>
              <a:rPr sz="2400" dirty="0" smtClean="0"/>
              <a:t>have </a:t>
            </a:r>
            <a:r>
              <a:rPr sz="2400" dirty="0"/>
              <a:t>been captured under a high variety of lighting conditions during both night and day, thus introducing </a:t>
            </a:r>
            <a:r>
              <a:rPr lang="en-US" sz="2400" dirty="0" smtClean="0"/>
              <a:t>different</a:t>
            </a:r>
            <a:r>
              <a:rPr lang="en-US" sz="2400" baseline="0" dirty="0" smtClean="0"/>
              <a:t> degrees of </a:t>
            </a:r>
            <a:r>
              <a:rPr sz="2400" dirty="0" smtClean="0"/>
              <a:t>over </a:t>
            </a:r>
            <a:r>
              <a:rPr sz="2400" dirty="0"/>
              <a:t>and under </a:t>
            </a:r>
            <a:r>
              <a:rPr sz="2400" dirty="0" smtClean="0"/>
              <a:t>exposure</a:t>
            </a:r>
            <a:r>
              <a:rPr lang="en-US" sz="2400" dirty="0" smtClean="0"/>
              <a:t> distortions. </a:t>
            </a:r>
            <a:endParaRPr sz="2400" dirty="0"/>
          </a:p>
        </p:txBody>
      </p:sp>
    </p:spTree>
    <p:extLst>
      <p:ext uri="{BB962C8B-B14F-4D97-AF65-F5344CB8AC3E}">
        <p14:creationId xmlns:p14="http://schemas.microsoft.com/office/powerpoint/2010/main" val="310054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Upon</a:t>
            </a:r>
            <a:r>
              <a:rPr lang="en-US" baseline="0" dirty="0" smtClean="0"/>
              <a:t> collecting the video content, our next task was to gather subjective scores on these videos. </a:t>
            </a:r>
            <a:endParaRPr lang="en-US" dirty="0"/>
          </a:p>
        </p:txBody>
      </p:sp>
      <p:sp>
        <p:nvSpPr>
          <p:cNvPr id="4" name="Slide Number Placeholder 3"/>
          <p:cNvSpPr>
            <a:spLocks noGrp="1"/>
          </p:cNvSpPr>
          <p:nvPr>
            <p:ph type="sldNum" sz="quarter" idx="10"/>
          </p:nvPr>
        </p:nvSpPr>
        <p:spPr/>
        <p:txBody>
          <a:bodyPr/>
          <a:lstStyle/>
          <a:p>
            <a:fld id="{2324AEC3-9705-4107-ACAE-C14C1DB92A16}" type="slidenum">
              <a:rPr lang="en-US" smtClean="0"/>
              <a:t>22</a:t>
            </a:fld>
            <a:endParaRPr lang="en-US"/>
          </a:p>
        </p:txBody>
      </p:sp>
    </p:spTree>
    <p:extLst>
      <p:ext uri="{BB962C8B-B14F-4D97-AF65-F5344CB8AC3E}">
        <p14:creationId xmlns:p14="http://schemas.microsoft.com/office/powerpoint/2010/main" val="176392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understand</a:t>
            </a:r>
            <a:r>
              <a:rPr lang="en-US" baseline="0" dirty="0" smtClean="0"/>
              <a:t> two different aspects of human perception.</a:t>
            </a:r>
          </a:p>
          <a:p>
            <a:endParaRPr lang="en-US" baseline="0" dirty="0" smtClean="0"/>
          </a:p>
          <a:p>
            <a:pPr marL="228600" indent="-228600">
              <a:buAutoNum type="arabicPeriod"/>
            </a:pPr>
            <a:r>
              <a:rPr lang="en-US" baseline="0" dirty="0" smtClean="0"/>
              <a:t>First, we wanted to understand given a video, which distortion most dominates a viewer’s perception. </a:t>
            </a:r>
          </a:p>
          <a:p>
            <a:pPr marL="228600" indent="-228600">
              <a:buAutoNum type="arabicPeriod"/>
            </a:pPr>
            <a:r>
              <a:rPr lang="en-US" baseline="0" dirty="0" smtClean="0"/>
              <a:t>And second, how each of the six dominant distortion categories influence human judgments.</a:t>
            </a:r>
          </a:p>
          <a:p>
            <a:pPr marL="228600" indent="-228600">
              <a:buAutoNum type="arabicPeriod"/>
            </a:pPr>
            <a:endParaRPr lang="en-US" baseline="0" dirty="0" smtClean="0"/>
          </a:p>
          <a:p>
            <a:pPr marL="0" indent="0">
              <a:buNone/>
            </a:pPr>
            <a:r>
              <a:rPr lang="en-US" baseline="0" dirty="0" smtClean="0"/>
              <a:t>For the first goal, the subjects viewed videos in a free-viewing setup, where no information was provided about the underlying dominant distortion type.</a:t>
            </a:r>
          </a:p>
          <a:p>
            <a:pPr marL="0" indent="0">
              <a:buNone/>
            </a:pPr>
            <a:endParaRPr lang="en-US" baseline="0" dirty="0" smtClean="0"/>
          </a:p>
          <a:p>
            <a:pPr marL="0" indent="0">
              <a:buNone/>
            </a:pPr>
            <a:r>
              <a:rPr lang="en-US" baseline="0" dirty="0" smtClean="0"/>
              <a:t>Thus, viewers paid attention to the overall quality in general and later reported whichever distortion dominated their perception.</a:t>
            </a:r>
          </a:p>
          <a:p>
            <a:pPr marL="0" indent="0">
              <a:buNone/>
            </a:pPr>
            <a:endParaRPr lang="en-US" baseline="0" dirty="0" smtClean="0"/>
          </a:p>
          <a:p>
            <a:pPr marL="0" indent="0">
              <a:buNone/>
            </a:pPr>
            <a:r>
              <a:rPr lang="en-US" baseline="0" dirty="0" smtClean="0"/>
              <a:t>The second setup was a guided setup, where subjects were informed a priori about the type of distortion dominating the video that will be viewed next.</a:t>
            </a:r>
          </a:p>
          <a:p>
            <a:pPr marL="0" indent="0">
              <a:buNone/>
            </a:pPr>
            <a:endParaRPr lang="en-US" baseline="0" dirty="0" smtClean="0"/>
          </a:p>
          <a:p>
            <a:pPr marL="0" indent="0">
              <a:buNone/>
            </a:pPr>
            <a:r>
              <a:rPr lang="en-US" baseline="0" dirty="0" smtClean="0"/>
              <a:t>This bias led to viewers paying attention to a particular distortion and rating a video based on that distortion. </a:t>
            </a:r>
          </a:p>
        </p:txBody>
      </p:sp>
      <p:sp>
        <p:nvSpPr>
          <p:cNvPr id="4" name="Slide Number Placeholder 3"/>
          <p:cNvSpPr>
            <a:spLocks noGrp="1"/>
          </p:cNvSpPr>
          <p:nvPr>
            <p:ph type="sldNum" sz="quarter" idx="10"/>
          </p:nvPr>
        </p:nvSpPr>
        <p:spPr/>
        <p:txBody>
          <a:bodyPr/>
          <a:lstStyle/>
          <a:p>
            <a:fld id="{392AD23D-E9A3-4014-BB99-7369E5B896C9}" type="slidenum">
              <a:rPr lang="en-US" smtClean="0"/>
              <a:t>23</a:t>
            </a:fld>
            <a:endParaRPr lang="en-US"/>
          </a:p>
        </p:txBody>
      </p:sp>
    </p:spTree>
    <p:extLst>
      <p:ext uri="{BB962C8B-B14F-4D97-AF65-F5344CB8AC3E}">
        <p14:creationId xmlns:p14="http://schemas.microsoft.com/office/powerpoint/2010/main" val="1740601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in the unbiased setup, after a subject</a:t>
            </a:r>
            <a:r>
              <a:rPr lang="en-US" baseline="0" dirty="0" smtClean="0"/>
              <a:t> reads instructions and participates in a training phase which helped a subject to understand the task and learn to navigate through the interface.  </a:t>
            </a:r>
          </a:p>
          <a:p>
            <a:endParaRPr lang="en-US" baseline="0" dirty="0" smtClean="0"/>
          </a:p>
          <a:p>
            <a:r>
              <a:rPr lang="en-US" baseline="0" dirty="0" smtClean="0"/>
              <a:t>The training phase was followed by a test phase were a video is presented one after the other. Upon watching the video, a subject is asked to provide an overall quality score. Next, a subject is also asked to pick which of the 6 distortions they perceived in the presented video. </a:t>
            </a:r>
          </a:p>
          <a:p>
            <a:endParaRPr lang="en-US" baseline="0" dirty="0" smtClean="0"/>
          </a:p>
          <a:p>
            <a:r>
              <a:rPr lang="en-US" dirty="0" smtClean="0"/>
              <a:t>By contrast, a</a:t>
            </a:r>
            <a:r>
              <a:rPr lang="en-US" baseline="0" dirty="0" smtClean="0"/>
              <a:t> </a:t>
            </a:r>
            <a:r>
              <a:rPr lang="en-US" dirty="0" smtClean="0"/>
              <a:t>biased study session, is divided into two sub-sessions,</a:t>
            </a:r>
            <a:r>
              <a:rPr lang="en-US" baseline="0" dirty="0" smtClean="0"/>
              <a:t> one per distortion category. Thus, after reading through the instructions, a subject participates in a training phase where videos afflicted with only one dominant distortion are presented. This process repeats in the test phase as well. Upon watching each test video, the viewer is simply asked to rate their overall quality score. </a:t>
            </a:r>
          </a:p>
        </p:txBody>
      </p:sp>
      <p:sp>
        <p:nvSpPr>
          <p:cNvPr id="4" name="Slide Number Placeholder 3"/>
          <p:cNvSpPr>
            <a:spLocks noGrp="1"/>
          </p:cNvSpPr>
          <p:nvPr>
            <p:ph type="sldNum" sz="quarter" idx="10"/>
          </p:nvPr>
        </p:nvSpPr>
        <p:spPr/>
        <p:txBody>
          <a:bodyPr/>
          <a:lstStyle/>
          <a:p>
            <a:fld id="{392AD23D-E9A3-4014-BB99-7369E5B896C9}" type="slidenum">
              <a:rPr lang="en-US" smtClean="0"/>
              <a:t>24</a:t>
            </a:fld>
            <a:endParaRPr lang="en-US"/>
          </a:p>
        </p:txBody>
      </p:sp>
    </p:spTree>
    <p:extLst>
      <p:ext uri="{BB962C8B-B14F-4D97-AF65-F5344CB8AC3E}">
        <p14:creationId xmlns:p14="http://schemas.microsoft.com/office/powerpoint/2010/main" val="1864005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25</a:t>
            </a:fld>
            <a:endParaRPr lang="en-US"/>
          </a:p>
        </p:txBody>
      </p:sp>
    </p:spTree>
    <p:extLst>
      <p:ext uri="{BB962C8B-B14F-4D97-AF65-F5344CB8AC3E}">
        <p14:creationId xmlns:p14="http://schemas.microsoft.com/office/powerpoint/2010/main" val="1938304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present</a:t>
            </a:r>
            <a:r>
              <a:rPr lang="en-US" baseline="0" dirty="0" smtClean="0"/>
              <a:t> some of the findings from the subjective data on behavioral responses and performance of phones</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26</a:t>
            </a:fld>
            <a:endParaRPr lang="en-US"/>
          </a:p>
        </p:txBody>
      </p:sp>
    </p:spTree>
    <p:extLst>
      <p:ext uri="{BB962C8B-B14F-4D97-AF65-F5344CB8AC3E}">
        <p14:creationId xmlns:p14="http://schemas.microsoft.com/office/powerpoint/2010/main" val="331128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a:t>
            </a:r>
            <a:r>
              <a:rPr lang="en-US" baseline="0" dirty="0" smtClean="0"/>
              <a:t> that the unbiased subjects also selected the most dominant distortion category, in addition to providing an overall quality score.</a:t>
            </a:r>
          </a:p>
          <a:p>
            <a:endParaRPr lang="en-US" baseline="0" dirty="0" smtClean="0"/>
          </a:p>
          <a:p>
            <a:r>
              <a:rPr lang="en-US" baseline="0" dirty="0" smtClean="0"/>
              <a:t>We used a majority ruling strategy to derive the preferred distortion category and computed a confusion matrix between the chosen distortion labels and the true distortion labels.</a:t>
            </a:r>
          </a:p>
          <a:p>
            <a:endParaRPr lang="en-US" baseline="0" dirty="0" smtClean="0"/>
          </a:p>
          <a:p>
            <a:r>
              <a:rPr lang="en-US" baseline="0" dirty="0" smtClean="0"/>
              <a:t>We found that subjects in general did not agree well with the expert labels with about 26% accuracy.  </a:t>
            </a:r>
          </a:p>
          <a:p>
            <a:endParaRPr lang="en-US" baseline="0" dirty="0" smtClean="0"/>
          </a:p>
          <a:p>
            <a:r>
              <a:rPr lang="en-US" baseline="0" dirty="0" smtClean="0"/>
              <a:t>Another key takeaway is that stabilization was a distortion that was quite easy to identify but there was a lot of confusion between exposure and color distortions. The latter is not surprising because the color and exposure distortions cannot always occur in isolation as they are interrelated.</a:t>
            </a:r>
          </a:p>
          <a:p>
            <a:endParaRPr lang="en-US" baseline="0" dirty="0" smtClean="0"/>
          </a:p>
          <a:p>
            <a:r>
              <a:rPr lang="en-US" baseline="0" dirty="0" smtClean="0"/>
              <a:t>This analysis also highlights that humans have different degrees of sensitivity to the distortions that occur in videos.</a:t>
            </a:r>
          </a:p>
        </p:txBody>
      </p:sp>
      <p:sp>
        <p:nvSpPr>
          <p:cNvPr id="4" name="Slide Number Placeholder 3"/>
          <p:cNvSpPr>
            <a:spLocks noGrp="1"/>
          </p:cNvSpPr>
          <p:nvPr>
            <p:ph type="sldNum" sz="quarter" idx="10"/>
          </p:nvPr>
        </p:nvSpPr>
        <p:spPr/>
        <p:txBody>
          <a:bodyPr/>
          <a:lstStyle/>
          <a:p>
            <a:fld id="{0A8C9DC9-69CE-4DA8-B3DD-CA8B3DB3A84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64826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next compared the MOS values obtained from the bias and the unbiased</a:t>
            </a:r>
            <a:r>
              <a:rPr lang="en-US" baseline="0" dirty="0" smtClean="0"/>
              <a:t> subjects. We found that these two groups agree reasonably well </a:t>
            </a:r>
            <a:r>
              <a:rPr lang="en-US" baseline="0" dirty="0" err="1" smtClean="0"/>
              <a:t>wrt</a:t>
            </a:r>
            <a:r>
              <a:rPr lang="en-US" baseline="0" dirty="0" smtClean="0"/>
              <a:t> their perceptual quality rating, with a </a:t>
            </a:r>
            <a:r>
              <a:rPr lang="en-US" baseline="0" dirty="0" err="1" smtClean="0"/>
              <a:t>pearson</a:t>
            </a:r>
            <a:r>
              <a:rPr lang="en-US" baseline="0" dirty="0" smtClean="0"/>
              <a:t> correlation of 0.8.</a:t>
            </a:r>
          </a:p>
          <a:p>
            <a:endParaRPr lang="en-US" baseline="0" dirty="0" smtClean="0"/>
          </a:p>
          <a:p>
            <a:r>
              <a:rPr lang="en-US" baseline="0" dirty="0" smtClean="0"/>
              <a:t>This shows that though the two groups do not agree well on the type of distortion, they generally agree with each other in estimating and rating the severity of distortion.</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28</a:t>
            </a:fld>
            <a:endParaRPr lang="en-US"/>
          </a:p>
        </p:txBody>
      </p:sp>
    </p:spTree>
    <p:extLst>
      <p:ext uri="{BB962C8B-B14F-4D97-AF65-F5344CB8AC3E}">
        <p14:creationId xmlns:p14="http://schemas.microsoft.com/office/powerpoint/2010/main" val="96984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next</a:t>
            </a:r>
            <a:r>
              <a:rPr lang="en-US" baseline="0" dirty="0" smtClean="0"/>
              <a:t> aggregated the MOS values obtained from each phone over all the contents. We found that </a:t>
            </a:r>
            <a:r>
              <a:rPr lang="en-US" baseline="0" dirty="0" err="1" smtClean="0"/>
              <a:t>samsung’s</a:t>
            </a:r>
            <a:r>
              <a:rPr lang="en-US" baseline="0" dirty="0" smtClean="0"/>
              <a:t> galaxy gs6 and apple 5S were considered as the top-performing phones. On the other hand, HTC One X performed consistently poorly.</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29</a:t>
            </a:fld>
            <a:endParaRPr lang="en-US"/>
          </a:p>
        </p:txBody>
      </p:sp>
    </p:spTree>
    <p:extLst>
      <p:ext uri="{BB962C8B-B14F-4D97-AF65-F5344CB8AC3E}">
        <p14:creationId xmlns:p14="http://schemas.microsoft.com/office/powerpoint/2010/main" val="934287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We evaluate</a:t>
            </a:r>
            <a:r>
              <a:rPr lang="en-US" sz="1200" baseline="0" dirty="0" smtClean="0"/>
              <a:t> </a:t>
            </a:r>
            <a:r>
              <a:rPr lang="en-US" sz="1200" dirty="0" smtClean="0"/>
              <a:t>the performance of several IQA</a:t>
            </a:r>
            <a:r>
              <a:rPr lang="en-US" sz="1200" baseline="0" dirty="0" smtClean="0"/>
              <a:t> and VQA</a:t>
            </a:r>
            <a:r>
              <a:rPr lang="en-US" sz="1200" dirty="0" smtClean="0"/>
              <a:t> models and compute a </a:t>
            </a:r>
            <a:r>
              <a:rPr lang="en-US" sz="1200" dirty="0" err="1" smtClean="0"/>
              <a:t>pearson</a:t>
            </a:r>
            <a:r>
              <a:rPr lang="en-US" sz="1200" dirty="0" smtClean="0"/>
              <a:t> correlation values between the predicted and the human opinion scores.  From</a:t>
            </a:r>
            <a:r>
              <a:rPr lang="en-US" sz="1200" baseline="0" dirty="0" smtClean="0"/>
              <a:t> these correlations scores, it can be noted that existing VQA models have room for improvement in their ability to predict the quality of videos suffering from incapture distortions.</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30</a:t>
            </a:fld>
            <a:endParaRPr lang="en-US"/>
          </a:p>
        </p:txBody>
      </p:sp>
    </p:spTree>
    <p:extLst>
      <p:ext uri="{BB962C8B-B14F-4D97-AF65-F5344CB8AC3E}">
        <p14:creationId xmlns:p14="http://schemas.microsoft.com/office/powerpoint/2010/main" val="134730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prstGeom prst="rect">
            <a:avLst/>
          </a:prstGeom>
        </p:spPr>
        <p:txBody>
          <a:bodyPr/>
          <a:lstStyle/>
          <a:p>
            <a:pPr lvl="0"/>
            <a:endParaRPr dirty="0"/>
          </a:p>
        </p:txBody>
      </p:sp>
      <p:sp>
        <p:nvSpPr>
          <p:cNvPr id="59" name="Shape 59"/>
          <p:cNvSpPr>
            <a:spLocks noGrp="1"/>
          </p:cNvSpPr>
          <p:nvPr>
            <p:ph type="body" sz="quarter" idx="1"/>
          </p:nvPr>
        </p:nvSpPr>
        <p:spPr>
          <a:prstGeom prst="rect">
            <a:avLst/>
          </a:prstGeom>
        </p:spPr>
        <p:txBody>
          <a:bodyPr/>
          <a:lstStyle/>
          <a:p>
            <a:pPr lvl="0">
              <a:defRPr sz="1800"/>
            </a:pPr>
            <a:r>
              <a:rPr lang="en-US" sz="2400" dirty="0" smtClean="0"/>
              <a:t>We are all aware of the </a:t>
            </a:r>
            <a:r>
              <a:rPr sz="2400" dirty="0" smtClean="0"/>
              <a:t>explosive </a:t>
            </a:r>
            <a:r>
              <a:rPr sz="2400" dirty="0"/>
              <a:t>growth in the field of visual media driven by significant advances in the technology made by camera and mobile devices manufacturers, the development of several photo-centric social networking and e-commerce websites. All of these </a:t>
            </a:r>
            <a:r>
              <a:rPr lang="en-US" sz="2400" dirty="0" smtClean="0"/>
              <a:t>are </a:t>
            </a:r>
            <a:r>
              <a:rPr sz="2400" dirty="0" smtClean="0"/>
              <a:t>allow</a:t>
            </a:r>
            <a:r>
              <a:rPr lang="en-US" sz="2400" dirty="0" smtClean="0"/>
              <a:t>ing</a:t>
            </a:r>
            <a:r>
              <a:rPr sz="2400" dirty="0" smtClean="0"/>
              <a:t> </a:t>
            </a:r>
            <a:r>
              <a:rPr sz="2400" dirty="0"/>
              <a:t>us to efficiently capture, store, and share large volumes of </a:t>
            </a:r>
            <a:r>
              <a:rPr lang="en-US" sz="2400" dirty="0" smtClean="0"/>
              <a:t>pictures and videos </a:t>
            </a:r>
            <a:r>
              <a:rPr sz="2400" dirty="0" smtClean="0"/>
              <a:t>with </a:t>
            </a:r>
            <a:r>
              <a:rPr sz="2400" dirty="0"/>
              <a:t>our </a:t>
            </a:r>
            <a:r>
              <a:rPr sz="2400" dirty="0" smtClean="0"/>
              <a:t>friends</a:t>
            </a:r>
            <a:r>
              <a:rPr lang="en-US" sz="2400" baseline="0" dirty="0" smtClean="0"/>
              <a:t> and communities.</a:t>
            </a:r>
            <a:endParaRPr sz="2400" dirty="0"/>
          </a:p>
        </p:txBody>
      </p:sp>
    </p:spTree>
    <p:extLst>
      <p:ext uri="{BB962C8B-B14F-4D97-AF65-F5344CB8AC3E}">
        <p14:creationId xmlns:p14="http://schemas.microsoft.com/office/powerpoint/2010/main" val="1287710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31</a:t>
            </a:fld>
            <a:endParaRPr lang="en-US"/>
          </a:p>
        </p:txBody>
      </p:sp>
    </p:spTree>
    <p:extLst>
      <p:ext uri="{BB962C8B-B14F-4D97-AF65-F5344CB8AC3E}">
        <p14:creationId xmlns:p14="http://schemas.microsoft.com/office/powerpoint/2010/main" val="42179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pPr lvl="0"/>
            <a:endParaRPr dirty="0"/>
          </a:p>
        </p:txBody>
      </p:sp>
      <p:sp>
        <p:nvSpPr>
          <p:cNvPr id="150" name="Shape 150"/>
          <p:cNvSpPr>
            <a:spLocks noGrp="1"/>
          </p:cNvSpPr>
          <p:nvPr>
            <p:ph type="body" sz="quarter" idx="1"/>
          </p:nvPr>
        </p:nvSpPr>
        <p:spPr>
          <a:prstGeom prst="rect">
            <a:avLst/>
          </a:prstGeom>
        </p:spPr>
        <p:txBody>
          <a:bodyPr/>
          <a:lstStyle/>
          <a:p>
            <a:pPr lvl="0">
              <a:defRPr sz="1800"/>
            </a:pPr>
            <a:r>
              <a:rPr lang="en-US" sz="2400" dirty="0" smtClean="0"/>
              <a:t>However, </a:t>
            </a:r>
            <a:r>
              <a:rPr sz="2400" dirty="0" smtClean="0"/>
              <a:t>a </a:t>
            </a:r>
            <a:r>
              <a:rPr sz="2400" dirty="0"/>
              <a:t>vast majority of these </a:t>
            </a:r>
            <a:r>
              <a:rPr lang="en-US" sz="2400" dirty="0" smtClean="0"/>
              <a:t>videos </a:t>
            </a:r>
            <a:r>
              <a:rPr sz="2400" dirty="0" smtClean="0"/>
              <a:t>are </a:t>
            </a:r>
            <a:r>
              <a:rPr sz="2400" dirty="0"/>
              <a:t>taken by casual, inexpert users and delicate variables such as lighting conditions, exposure, and lens limitations can adversely affect the quality of the captured </a:t>
            </a:r>
            <a:r>
              <a:rPr lang="en-US" sz="2400" baseline="0" dirty="0" smtClean="0"/>
              <a:t>videos.</a:t>
            </a:r>
          </a:p>
          <a:p>
            <a:pPr lvl="0">
              <a:defRPr sz="1800"/>
            </a:pPr>
            <a:endParaRPr lang="en-US" sz="2400" baseline="0" dirty="0" smtClean="0"/>
          </a:p>
          <a:p>
            <a:pPr lvl="0">
              <a:defRPr sz="1800"/>
            </a:pPr>
            <a:r>
              <a:rPr lang="en-US" sz="2400" baseline="0" dirty="0" smtClean="0"/>
              <a:t>Additionally, insufficient network capacity especially while transmitting videos could introduce frequent playback interruptions which are probably the worst kind of distortions that can effect our quality of experience.</a:t>
            </a:r>
            <a:endParaRPr lang="en-US" sz="2400" dirty="0" smtClean="0"/>
          </a:p>
          <a:p>
            <a:pPr lvl="0">
              <a:defRPr sz="1800"/>
            </a:pPr>
            <a:endParaRPr sz="2400" dirty="0"/>
          </a:p>
          <a:p>
            <a:pPr lvl="0">
              <a:defRPr sz="1800"/>
            </a:pPr>
            <a:r>
              <a:rPr lang="en-US" sz="2400" dirty="0" smtClean="0"/>
              <a:t>Moreover</a:t>
            </a:r>
            <a:r>
              <a:rPr sz="2400" dirty="0" smtClean="0"/>
              <a:t>, </a:t>
            </a:r>
            <a:r>
              <a:rPr sz="2400" dirty="0"/>
              <a:t>every </a:t>
            </a:r>
            <a:r>
              <a:rPr sz="2400" dirty="0" smtClean="0"/>
              <a:t>image</a:t>
            </a:r>
            <a:r>
              <a:rPr lang="en-US" sz="2400" dirty="0" smtClean="0"/>
              <a:t> and video </a:t>
            </a:r>
            <a:r>
              <a:rPr sz="2400" dirty="0" smtClean="0"/>
              <a:t> pass</a:t>
            </a:r>
            <a:r>
              <a:rPr lang="en-US" sz="2400" dirty="0" smtClean="0"/>
              <a:t>es</a:t>
            </a:r>
            <a:r>
              <a:rPr sz="2400" dirty="0" smtClean="0"/>
              <a:t> </a:t>
            </a:r>
            <a:r>
              <a:rPr sz="2400" dirty="0"/>
              <a:t>through numerous processing stages each of which could potentially introduce visual distortions </a:t>
            </a:r>
            <a:r>
              <a:rPr lang="en-US" sz="2400" dirty="0" smtClean="0"/>
              <a:t>thereby effecting their overall</a:t>
            </a:r>
            <a:r>
              <a:rPr lang="en-US" sz="2400" baseline="0" dirty="0" smtClean="0"/>
              <a:t> </a:t>
            </a:r>
            <a:r>
              <a:rPr sz="2400" dirty="0" smtClean="0"/>
              <a:t>quality</a:t>
            </a:r>
            <a:r>
              <a:rPr sz="2400" dirty="0"/>
              <a:t>.</a:t>
            </a:r>
          </a:p>
          <a:p>
            <a:pPr lvl="0">
              <a:defRPr sz="1800"/>
            </a:pPr>
            <a:endParaRPr sz="2400" dirty="0"/>
          </a:p>
        </p:txBody>
      </p:sp>
    </p:spTree>
    <p:extLst>
      <p:ext uri="{BB962C8B-B14F-4D97-AF65-F5344CB8AC3E}">
        <p14:creationId xmlns:p14="http://schemas.microsoft.com/office/powerpoint/2010/main" val="265661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smtClean="0"/>
              <a:t>This aspect of quality of visual media “as perceived by human observers” is</a:t>
            </a:r>
            <a:r>
              <a:rPr lang="en-US" sz="1200" baseline="0" dirty="0" smtClean="0"/>
              <a:t> termed as perceptual visual quality. </a:t>
            </a:r>
          </a:p>
          <a:p>
            <a:pPr marL="0" marR="0" lvl="0" indent="0" algn="l" defTabSz="914400" rtl="0" eaLnBrk="1" fontAlgn="auto" latinLnBrk="0" hangingPunct="1">
              <a:lnSpc>
                <a:spcPct val="100000"/>
              </a:lnSpc>
              <a:spcBef>
                <a:spcPts val="0"/>
              </a:spcBef>
              <a:spcAft>
                <a:spcPts val="0"/>
              </a:spcAft>
              <a:buClrTx/>
              <a:buSzTx/>
              <a:buFontTx/>
              <a:buNone/>
              <a:tabLst/>
              <a:defRPr sz="1800"/>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baseline="0" dirty="0" smtClean="0"/>
              <a:t>And as has been illustrated earlier, perceptual visual quality different from  the standard signal fidelity. </a:t>
            </a: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4AEC3-9705-4107-ACAE-C14C1DB9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89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Designing “objective” automatic predictors</a:t>
            </a:r>
            <a:r>
              <a:rPr lang="en-US" sz="1200" baseline="0" dirty="0" smtClean="0"/>
              <a:t> typically follows the following pipeline. Given a large collection of distorted videos along with subjective human opinion scores. This data is analyzed to derive a quality predictor such that, given an unseen test video, its quality can be accurately predicted.</a:t>
            </a:r>
            <a:endParaRPr lang="en-US" sz="1200" dirty="0" smtClean="0"/>
          </a:p>
        </p:txBody>
      </p:sp>
      <p:sp>
        <p:nvSpPr>
          <p:cNvPr id="4" name="Slide Number Placeholder 3"/>
          <p:cNvSpPr>
            <a:spLocks noGrp="1"/>
          </p:cNvSpPr>
          <p:nvPr>
            <p:ph type="sldNum" sz="quarter" idx="10"/>
          </p:nvPr>
        </p:nvSpPr>
        <p:spPr/>
        <p:txBody>
          <a:bodyPr/>
          <a:lstStyle/>
          <a:p>
            <a:fld id="{0A8C9DC9-69CE-4DA8-B3DD-CA8B3DB3A84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24000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And there are a number of standard benchmark databases designed to support this framework. Each of these databases</a:t>
            </a:r>
            <a:r>
              <a:rPr lang="en-US" sz="1200" baseline="0" dirty="0" smtClean="0"/>
              <a:t> model different forms of single distortions such as frame freezes, bitrate variations, temporal jitter, and so on. </a:t>
            </a:r>
          </a:p>
          <a:p>
            <a:endParaRPr lang="en-US" dirty="0" smtClean="0"/>
          </a:p>
          <a:p>
            <a:r>
              <a:rPr lang="en-US" dirty="0" smtClean="0"/>
              <a:t>And</a:t>
            </a:r>
            <a:r>
              <a:rPr lang="en-US" baseline="0" dirty="0" smtClean="0"/>
              <a:t> these databases have proven to be very valuable towards designing a number of video quality predictors. </a:t>
            </a:r>
          </a:p>
          <a:p>
            <a:endParaRPr lang="en-US" baseline="0" dirty="0" smtClean="0"/>
          </a:p>
          <a:p>
            <a:r>
              <a:rPr lang="en-US" baseline="0" dirty="0" smtClean="0"/>
              <a:t>In this work, we focus on the construction of a video quality database.</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7</a:t>
            </a:fld>
            <a:endParaRPr lang="en-US"/>
          </a:p>
        </p:txBody>
      </p:sp>
    </p:spTree>
    <p:extLst>
      <p:ext uri="{BB962C8B-B14F-4D97-AF65-F5344CB8AC3E}">
        <p14:creationId xmlns:p14="http://schemas.microsoft.com/office/powerpoint/2010/main" val="205918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pPr lvl="0"/>
            <a:endParaRPr dirty="0"/>
          </a:p>
        </p:txBody>
      </p:sp>
      <p:sp>
        <p:nvSpPr>
          <p:cNvPr id="303" name="Shape 303"/>
          <p:cNvSpPr>
            <a:spLocks noGrp="1"/>
          </p:cNvSpPr>
          <p:nvPr>
            <p:ph type="body" sz="quarter" idx="1"/>
          </p:nvPr>
        </p:nvSpPr>
        <p:spPr>
          <a:prstGeom prst="rect">
            <a:avLst/>
          </a:prstGeom>
        </p:spPr>
        <p:txBody>
          <a:bodyPr/>
          <a:lstStyle/>
          <a:p>
            <a:pPr lvl="0">
              <a:defRPr sz="1800"/>
            </a:pPr>
            <a:r>
              <a:rPr lang="en-US" sz="2400" dirty="0" smtClean="0"/>
              <a:t>All of the benchmark video quality databases</a:t>
            </a:r>
            <a:r>
              <a:rPr lang="en-US" sz="2400" baseline="0" dirty="0" smtClean="0"/>
              <a:t> have been designed in the following manner. A small collection of high quality photos and videos are taken and under controlled conditions, a  single distortion of known severity is added to those videos. .</a:t>
            </a:r>
          </a:p>
          <a:p>
            <a:pPr lvl="0">
              <a:defRPr sz="1800"/>
            </a:pPr>
            <a:endParaRPr lang="en-US" sz="2400" baseline="0" dirty="0" smtClean="0"/>
          </a:p>
          <a:p>
            <a:pPr lvl="0">
              <a:defRPr sz="1800"/>
            </a:pPr>
            <a:r>
              <a:rPr lang="en-US" sz="2400" baseline="0" dirty="0" smtClean="0"/>
              <a:t>This generates  a pool of distorted videos, afflicted with a single distortion..</a:t>
            </a:r>
          </a:p>
          <a:p>
            <a:pPr lvl="0">
              <a:defRPr sz="1800"/>
            </a:pPr>
            <a:endParaRPr lang="en-US" sz="2400" baseline="0" dirty="0" smtClean="0"/>
          </a:p>
          <a:p>
            <a:pPr lvl="0">
              <a:defRPr sz="1800"/>
            </a:pPr>
            <a:r>
              <a:rPr lang="en-US" sz="2400" baseline="0" dirty="0" smtClean="0"/>
              <a:t>Also note that, since the distortions are introduced after a video is captured, we refer to these distortions as post capture distortions.</a:t>
            </a:r>
          </a:p>
        </p:txBody>
      </p:sp>
    </p:spTree>
    <p:extLst>
      <p:ext uri="{BB962C8B-B14F-4D97-AF65-F5344CB8AC3E}">
        <p14:creationId xmlns:p14="http://schemas.microsoft.com/office/powerpoint/2010/main" val="115366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a:t>
            </a:r>
            <a:r>
              <a:rPr lang="en-US" baseline="0" dirty="0" smtClean="0"/>
              <a:t> of the type of distortions modeled in these database are compression artifacts, frame freezes, upscaling  or downscaling artifacts,  and so on. Note that since these distortions are being synthetically introduced into these videos, we refer to them as “inauthentic distortions. </a:t>
            </a:r>
            <a:endParaRPr lang="en-US" dirty="0"/>
          </a:p>
        </p:txBody>
      </p:sp>
      <p:sp>
        <p:nvSpPr>
          <p:cNvPr id="4" name="Slide Number Placeholder 3"/>
          <p:cNvSpPr>
            <a:spLocks noGrp="1"/>
          </p:cNvSpPr>
          <p:nvPr>
            <p:ph type="sldNum" sz="quarter" idx="10"/>
          </p:nvPr>
        </p:nvSpPr>
        <p:spPr/>
        <p:txBody>
          <a:bodyPr/>
          <a:lstStyle/>
          <a:p>
            <a:fld id="{392AD23D-E9A3-4014-BB99-7369E5B896C9}" type="slidenum">
              <a:rPr lang="en-US" smtClean="0"/>
              <a:t>9</a:t>
            </a:fld>
            <a:endParaRPr lang="en-US"/>
          </a:p>
        </p:txBody>
      </p:sp>
    </p:spTree>
    <p:extLst>
      <p:ext uri="{BB962C8B-B14F-4D97-AF65-F5344CB8AC3E}">
        <p14:creationId xmlns:p14="http://schemas.microsoft.com/office/powerpoint/2010/main" val="193473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57C54B-DD63-4FC2-9289-E62A25439D67}"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3617105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57C54B-DD63-4FC2-9289-E62A25439D67}"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96850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57C54B-DD63-4FC2-9289-E62A25439D67}"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202531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0"/>
            <a:ext cx="9810750" cy="3473648"/>
          </a:xfrm>
          <a:prstGeom prst="rect">
            <a:avLst/>
          </a:prstGeom>
        </p:spPr>
        <p:txBody>
          <a:bodyPr anchor="b"/>
          <a:lstStyle/>
          <a:p>
            <a:pPr lvl="0">
              <a:defRPr sz="1800"/>
            </a:pPr>
            <a:r>
              <a:rPr sz="5625"/>
              <a:t>Title Text</a:t>
            </a:r>
          </a:p>
        </p:txBody>
      </p:sp>
      <p:sp>
        <p:nvSpPr>
          <p:cNvPr id="6" name="Shape 6"/>
          <p:cNvSpPr>
            <a:spLocks noGrp="1"/>
          </p:cNvSpPr>
          <p:nvPr>
            <p:ph type="body" idx="1"/>
          </p:nvPr>
        </p:nvSpPr>
        <p:spPr>
          <a:xfrm>
            <a:off x="1190625" y="3536156"/>
            <a:ext cx="9810750" cy="25092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
        <p:nvSpPr>
          <p:cNvPr id="2" name="Slide Number Placeholder 1"/>
          <p:cNvSpPr>
            <a:spLocks noGrp="1"/>
          </p:cNvSpPr>
          <p:nvPr>
            <p:ph type="sldNum" sz="quarter" idx="10"/>
          </p:nvPr>
        </p:nvSpPr>
        <p:spPr/>
        <p:txBody>
          <a:bodyPr/>
          <a:lstStyle/>
          <a:p>
            <a:fld id="{83852300-DCEB-4174-83D2-2412C18F7F92}" type="slidenum">
              <a:rPr lang="en-US" smtClean="0"/>
              <a:t>‹#›</a:t>
            </a:fld>
            <a:endParaRPr lang="en-US"/>
          </a:p>
        </p:txBody>
      </p:sp>
    </p:spTree>
    <p:extLst>
      <p:ext uri="{BB962C8B-B14F-4D97-AF65-F5344CB8AC3E}">
        <p14:creationId xmlns:p14="http://schemas.microsoft.com/office/powerpoint/2010/main" val="330279300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8" name="Shape 8"/>
          <p:cNvSpPr>
            <a:spLocks noGrp="1"/>
          </p:cNvSpPr>
          <p:nvPr>
            <p:ph type="title"/>
          </p:nvPr>
        </p:nvSpPr>
        <p:spPr>
          <a:xfrm>
            <a:off x="1190625" y="2268141"/>
            <a:ext cx="9810750" cy="2321719"/>
          </a:xfrm>
          <a:prstGeom prst="rect">
            <a:avLst/>
          </a:prstGeom>
        </p:spPr>
        <p:txBody>
          <a:bodyPr/>
          <a:lstStyle/>
          <a:p>
            <a:pPr lvl="0">
              <a:defRPr sz="1800"/>
            </a:pPr>
            <a:r>
              <a:rPr sz="5625"/>
              <a:t>Title Text</a:t>
            </a:r>
          </a:p>
        </p:txBody>
      </p:sp>
      <p:sp>
        <p:nvSpPr>
          <p:cNvPr id="2" name="Slide Number Placeholder 1"/>
          <p:cNvSpPr>
            <a:spLocks noGrp="1"/>
          </p:cNvSpPr>
          <p:nvPr>
            <p:ph type="sldNum" sz="quarter" idx="10"/>
          </p:nvPr>
        </p:nvSpPr>
        <p:spPr/>
        <p:txBody>
          <a:bodyPr/>
          <a:lstStyle/>
          <a:p>
            <a:fld id="{83852300-DCEB-4174-83D2-2412C18F7F92}" type="slidenum">
              <a:rPr lang="en-US" smtClean="0"/>
              <a:t>‹#›</a:t>
            </a:fld>
            <a:endParaRPr lang="en-US"/>
          </a:p>
        </p:txBody>
      </p:sp>
    </p:spTree>
    <p:extLst>
      <p:ext uri="{BB962C8B-B14F-4D97-AF65-F5344CB8AC3E}">
        <p14:creationId xmlns:p14="http://schemas.microsoft.com/office/powerpoint/2010/main" val="30386745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0" name="Shape 10"/>
          <p:cNvSpPr>
            <a:spLocks noGrp="1"/>
          </p:cNvSpPr>
          <p:nvPr>
            <p:ph type="title"/>
          </p:nvPr>
        </p:nvSpPr>
        <p:spPr>
          <a:xfrm>
            <a:off x="892969" y="0"/>
            <a:ext cx="5000625" cy="3250406"/>
          </a:xfrm>
          <a:prstGeom prst="rect">
            <a:avLst/>
          </a:prstGeom>
        </p:spPr>
        <p:txBody>
          <a:bodyPr anchor="b"/>
          <a:lstStyle>
            <a:lvl1pPr>
              <a:defRPr sz="4219"/>
            </a:lvl1pPr>
          </a:lstStyle>
          <a:p>
            <a:pPr lvl="0">
              <a:defRPr sz="1800"/>
            </a:pPr>
            <a:r>
              <a:rPr sz="4219"/>
              <a:t>Title Text</a:t>
            </a:r>
          </a:p>
        </p:txBody>
      </p:sp>
      <p:sp>
        <p:nvSpPr>
          <p:cNvPr id="11" name="Shape 11"/>
          <p:cNvSpPr>
            <a:spLocks noGrp="1"/>
          </p:cNvSpPr>
          <p:nvPr>
            <p:ph type="body" idx="1"/>
          </p:nvPr>
        </p:nvSpPr>
        <p:spPr>
          <a:xfrm>
            <a:off x="892969" y="3348633"/>
            <a:ext cx="5000625" cy="3509367"/>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
        <p:nvSpPr>
          <p:cNvPr id="2" name="Slide Number Placeholder 1"/>
          <p:cNvSpPr>
            <a:spLocks noGrp="1"/>
          </p:cNvSpPr>
          <p:nvPr>
            <p:ph type="sldNum" sz="quarter" idx="10"/>
          </p:nvPr>
        </p:nvSpPr>
        <p:spPr/>
        <p:txBody>
          <a:bodyPr/>
          <a:lstStyle/>
          <a:p>
            <a:fld id="{83852300-DCEB-4174-83D2-2412C18F7F92}" type="slidenum">
              <a:rPr lang="en-US" smtClean="0"/>
              <a:t>‹#›</a:t>
            </a:fld>
            <a:endParaRPr lang="en-US"/>
          </a:p>
        </p:txBody>
      </p:sp>
    </p:spTree>
    <p:extLst>
      <p:ext uri="{BB962C8B-B14F-4D97-AF65-F5344CB8AC3E}">
        <p14:creationId xmlns:p14="http://schemas.microsoft.com/office/powerpoint/2010/main" val="11205833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 name="Shape 13"/>
          <p:cNvSpPr>
            <a:spLocks noGrp="1"/>
          </p:cNvSpPr>
          <p:nvPr>
            <p:ph type="title"/>
          </p:nvPr>
        </p:nvSpPr>
        <p:spPr>
          <a:xfrm>
            <a:off x="892969" y="65747"/>
            <a:ext cx="10406063" cy="2011632"/>
          </a:xfrm>
          <a:prstGeom prst="rect">
            <a:avLst/>
          </a:prstGeom>
        </p:spPr>
        <p:txBody>
          <a:bodyPr/>
          <a:lstStyle/>
          <a:p>
            <a:pPr lvl="0">
              <a:defRPr sz="1800"/>
            </a:pPr>
            <a:r>
              <a:rPr sz="5625"/>
              <a:t>Title Text</a:t>
            </a:r>
          </a:p>
        </p:txBody>
      </p:sp>
    </p:spTree>
    <p:extLst>
      <p:ext uri="{BB962C8B-B14F-4D97-AF65-F5344CB8AC3E}">
        <p14:creationId xmlns:p14="http://schemas.microsoft.com/office/powerpoint/2010/main" val="251157787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5625"/>
              <a:t>Title Text</a:t>
            </a:r>
          </a:p>
        </p:txBody>
      </p:sp>
      <p:sp>
        <p:nvSpPr>
          <p:cNvPr id="16" name="Shape 16"/>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
        <p:nvSpPr>
          <p:cNvPr id="2" name="Slide Number Placeholder 1"/>
          <p:cNvSpPr>
            <a:spLocks noGrp="1"/>
          </p:cNvSpPr>
          <p:nvPr>
            <p:ph type="sldNum" sz="quarter" idx="10"/>
          </p:nvPr>
        </p:nvSpPr>
        <p:spPr/>
        <p:txBody>
          <a:bodyPr/>
          <a:lstStyle/>
          <a:p>
            <a:fld id="{83852300-DCEB-4174-83D2-2412C18F7F92}" type="slidenum">
              <a:rPr lang="en-US" smtClean="0"/>
              <a:t>‹#›</a:t>
            </a:fld>
            <a:endParaRPr lang="en-US"/>
          </a:p>
        </p:txBody>
      </p:sp>
    </p:spTree>
    <p:extLst>
      <p:ext uri="{BB962C8B-B14F-4D97-AF65-F5344CB8AC3E}">
        <p14:creationId xmlns:p14="http://schemas.microsoft.com/office/powerpoint/2010/main" val="391620803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xfrm>
            <a:off x="892969" y="183058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pPr lvl="0">
              <a:defRPr sz="1800"/>
            </a:pPr>
            <a:r>
              <a:rPr sz="1969"/>
              <a:t>Body Level One</a:t>
            </a:r>
          </a:p>
          <a:p>
            <a:pPr lvl="1">
              <a:defRPr sz="1800"/>
            </a:pPr>
            <a:r>
              <a:rPr sz="1969"/>
              <a:t>Body Level Two</a:t>
            </a:r>
          </a:p>
          <a:p>
            <a:pPr lvl="2">
              <a:defRPr sz="1800"/>
            </a:pPr>
            <a:r>
              <a:rPr sz="1969"/>
              <a:t>Body Level Three</a:t>
            </a:r>
          </a:p>
          <a:p>
            <a:pPr lvl="3">
              <a:defRPr sz="1800"/>
            </a:pPr>
            <a:r>
              <a:rPr sz="1969"/>
              <a:t>Body Level Four</a:t>
            </a:r>
          </a:p>
          <a:p>
            <a:pPr lvl="4">
              <a:defRPr sz="1800"/>
            </a:pPr>
            <a:r>
              <a:rPr sz="1969"/>
              <a:t>Body Level Five</a:t>
            </a:r>
          </a:p>
        </p:txBody>
      </p:sp>
    </p:spTree>
    <p:extLst>
      <p:ext uri="{BB962C8B-B14F-4D97-AF65-F5344CB8AC3E}">
        <p14:creationId xmlns:p14="http://schemas.microsoft.com/office/powerpoint/2010/main" val="336179567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1" name="Shape 21"/>
          <p:cNvSpPr>
            <a:spLocks noGrp="1"/>
          </p:cNvSpPr>
          <p:nvPr>
            <p:ph type="body" idx="1"/>
          </p:nvPr>
        </p:nvSpPr>
        <p:spPr>
          <a:xfrm>
            <a:off x="892969" y="892969"/>
            <a:ext cx="10406063" cy="5072063"/>
          </a:xfrm>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292279682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3852300-DCEB-4174-83D2-2412C18F7F92}" type="slidenum">
              <a:rPr lang="en-US" smtClean="0"/>
              <a:t>‹#›</a:t>
            </a:fld>
            <a:endParaRPr lang="en-US"/>
          </a:p>
        </p:txBody>
      </p:sp>
    </p:spTree>
    <p:extLst>
      <p:ext uri="{BB962C8B-B14F-4D97-AF65-F5344CB8AC3E}">
        <p14:creationId xmlns:p14="http://schemas.microsoft.com/office/powerpoint/2010/main" val="32550673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57C54B-DD63-4FC2-9289-E62A25439D67}"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4043883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99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0419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0287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0"/>
            <a:ext cx="9810750" cy="3473648"/>
          </a:xfrm>
          <a:prstGeom prst="rect">
            <a:avLst/>
          </a:prstGeom>
        </p:spPr>
        <p:txBody>
          <a:bodyPr anchor="b"/>
          <a:lstStyle/>
          <a:p>
            <a:pPr lvl="0">
              <a:defRPr sz="1800"/>
            </a:pPr>
            <a:r>
              <a:rPr sz="5625"/>
              <a:t>Title Text</a:t>
            </a:r>
          </a:p>
        </p:txBody>
      </p:sp>
      <p:sp>
        <p:nvSpPr>
          <p:cNvPr id="6" name="Shape 6"/>
          <p:cNvSpPr>
            <a:spLocks noGrp="1"/>
          </p:cNvSpPr>
          <p:nvPr>
            <p:ph type="body" idx="1"/>
          </p:nvPr>
        </p:nvSpPr>
        <p:spPr>
          <a:xfrm>
            <a:off x="1190625" y="3536156"/>
            <a:ext cx="9810750" cy="25092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32838277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8" name="Shape 8"/>
          <p:cNvSpPr>
            <a:spLocks noGrp="1"/>
          </p:cNvSpPr>
          <p:nvPr>
            <p:ph type="title"/>
          </p:nvPr>
        </p:nvSpPr>
        <p:spPr>
          <a:xfrm>
            <a:off x="1190625" y="2268141"/>
            <a:ext cx="9810750" cy="2321719"/>
          </a:xfrm>
          <a:prstGeom prst="rect">
            <a:avLst/>
          </a:prstGeom>
        </p:spPr>
        <p:txBody>
          <a:bodyPr/>
          <a:lstStyle/>
          <a:p>
            <a:pPr lvl="0">
              <a:defRPr sz="1800"/>
            </a:pPr>
            <a:r>
              <a:rPr sz="5625"/>
              <a:t>Title Text</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257726619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0" name="Shape 10"/>
          <p:cNvSpPr>
            <a:spLocks noGrp="1"/>
          </p:cNvSpPr>
          <p:nvPr>
            <p:ph type="title"/>
          </p:nvPr>
        </p:nvSpPr>
        <p:spPr>
          <a:xfrm>
            <a:off x="892969" y="0"/>
            <a:ext cx="5000625" cy="3250406"/>
          </a:xfrm>
          <a:prstGeom prst="rect">
            <a:avLst/>
          </a:prstGeom>
        </p:spPr>
        <p:txBody>
          <a:bodyPr anchor="b"/>
          <a:lstStyle>
            <a:lvl1pPr>
              <a:defRPr sz="4219"/>
            </a:lvl1pPr>
          </a:lstStyle>
          <a:p>
            <a:pPr lvl="0">
              <a:defRPr sz="1800"/>
            </a:pPr>
            <a:r>
              <a:rPr sz="4219"/>
              <a:t>Title Text</a:t>
            </a:r>
          </a:p>
        </p:txBody>
      </p:sp>
      <p:sp>
        <p:nvSpPr>
          <p:cNvPr id="11" name="Shape 11"/>
          <p:cNvSpPr>
            <a:spLocks noGrp="1"/>
          </p:cNvSpPr>
          <p:nvPr>
            <p:ph type="body" idx="1"/>
          </p:nvPr>
        </p:nvSpPr>
        <p:spPr>
          <a:xfrm>
            <a:off x="892969" y="3348633"/>
            <a:ext cx="5000625" cy="3509367"/>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362230999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 name="Shape 13"/>
          <p:cNvSpPr>
            <a:spLocks noGrp="1"/>
          </p:cNvSpPr>
          <p:nvPr>
            <p:ph type="title"/>
          </p:nvPr>
        </p:nvSpPr>
        <p:spPr>
          <a:xfrm>
            <a:off x="892969" y="65747"/>
            <a:ext cx="10406063" cy="2011632"/>
          </a:xfrm>
          <a:prstGeom prst="rect">
            <a:avLst/>
          </a:prstGeom>
        </p:spPr>
        <p:txBody>
          <a:bodyPr/>
          <a:lstStyle/>
          <a:p>
            <a:pPr lvl="0">
              <a:defRPr sz="1800"/>
            </a:pPr>
            <a:r>
              <a:rPr sz="5625"/>
              <a:t>Title Text</a:t>
            </a:r>
          </a:p>
        </p:txBody>
      </p:sp>
    </p:spTree>
    <p:extLst>
      <p:ext uri="{BB962C8B-B14F-4D97-AF65-F5344CB8AC3E}">
        <p14:creationId xmlns:p14="http://schemas.microsoft.com/office/powerpoint/2010/main" val="9359266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5625"/>
              <a:t>Title Text</a:t>
            </a:r>
          </a:p>
        </p:txBody>
      </p:sp>
      <p:sp>
        <p:nvSpPr>
          <p:cNvPr id="16" name="Shape 16"/>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409579760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xfrm>
            <a:off x="892969" y="183058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pPr lvl="0">
              <a:defRPr sz="1800"/>
            </a:pPr>
            <a:r>
              <a:rPr sz="1969"/>
              <a:t>Body Level One</a:t>
            </a:r>
          </a:p>
          <a:p>
            <a:pPr lvl="1">
              <a:defRPr sz="1800"/>
            </a:pPr>
            <a:r>
              <a:rPr sz="1969"/>
              <a:t>Body Level Two</a:t>
            </a:r>
          </a:p>
          <a:p>
            <a:pPr lvl="2">
              <a:defRPr sz="1800"/>
            </a:pPr>
            <a:r>
              <a:rPr sz="1969"/>
              <a:t>Body Level Three</a:t>
            </a:r>
          </a:p>
          <a:p>
            <a:pPr lvl="3">
              <a:defRPr sz="1800"/>
            </a:pPr>
            <a:r>
              <a:rPr sz="1969"/>
              <a:t>Body Level Four</a:t>
            </a:r>
          </a:p>
          <a:p>
            <a:pPr lvl="4">
              <a:defRPr sz="1800"/>
            </a:pPr>
            <a:r>
              <a:rPr sz="1969"/>
              <a:t>Body Level Five</a:t>
            </a:r>
          </a:p>
        </p:txBody>
      </p:sp>
    </p:spTree>
    <p:extLst>
      <p:ext uri="{BB962C8B-B14F-4D97-AF65-F5344CB8AC3E}">
        <p14:creationId xmlns:p14="http://schemas.microsoft.com/office/powerpoint/2010/main" val="50845908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1" name="Shape 21"/>
          <p:cNvSpPr>
            <a:spLocks noGrp="1"/>
          </p:cNvSpPr>
          <p:nvPr>
            <p:ph type="body" idx="1"/>
          </p:nvPr>
        </p:nvSpPr>
        <p:spPr>
          <a:xfrm>
            <a:off x="892969" y="892969"/>
            <a:ext cx="10406063" cy="5072063"/>
          </a:xfrm>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3490892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57C54B-DD63-4FC2-9289-E62A25439D67}"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1029977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177138519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8237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017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63842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30D9B5B-1458-4FA2-B86B-0092D72839DE}" type="datetimeFigureOut">
              <a:rPr lang="en-US" smtClean="0"/>
              <a:t>3/9/17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267392-82EE-4F59-8134-AEBDFF68FFB2}" type="slidenum">
              <a:rPr lang="en-US" smtClean="0"/>
              <a:t>‹#›</a:t>
            </a:fld>
            <a:endParaRPr lang="en-US"/>
          </a:p>
        </p:txBody>
      </p:sp>
    </p:spTree>
    <p:extLst>
      <p:ext uri="{BB962C8B-B14F-4D97-AF65-F5344CB8AC3E}">
        <p14:creationId xmlns:p14="http://schemas.microsoft.com/office/powerpoint/2010/main" val="801454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73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702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76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38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13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57C54B-DD63-4FC2-9289-E62A25439D67}" type="datetimeFigureOut">
              <a:rPr lang="en-US" smtClean="0"/>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3183581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606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745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89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173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347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4219"/>
              <a:t>Title Text</a:t>
            </a:r>
          </a:p>
        </p:txBody>
      </p:sp>
      <p:sp>
        <p:nvSpPr>
          <p:cNvPr id="16" name="Shape 16"/>
          <p:cNvSpPr>
            <a:spLocks noGrp="1"/>
          </p:cNvSpPr>
          <p:nvPr>
            <p:ph type="body" idx="1"/>
          </p:nvPr>
        </p:nvSpPr>
        <p:spPr>
          <a:prstGeom prst="rect">
            <a:avLst/>
          </a:prstGeom>
        </p:spPr>
        <p:txBody>
          <a:body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
        <p:nvSpPr>
          <p:cNvPr id="2" name="Slide Number Placeholder 1"/>
          <p:cNvSpPr>
            <a:spLocks noGrp="1"/>
          </p:cNvSpPr>
          <p:nvPr>
            <p:ph type="sldNum" sz="quarter" idx="10"/>
          </p:nvPr>
        </p:nvSpPr>
        <p:spPr/>
        <p:txBody>
          <a:bodyPr/>
          <a:lstStyle/>
          <a:p>
            <a:pPr defTabSz="685800">
              <a:defRPr/>
            </a:pPr>
            <a:fld id="{83852300-DCEB-4174-83D2-2412C18F7F92}" type="slidenum">
              <a:rPr lang="en-US" sz="900" smtClean="0">
                <a:solidFill>
                  <a:srgbClr val="000000">
                    <a:tint val="75000"/>
                  </a:srgbClr>
                </a:solidFill>
                <a:latin typeface="Avenir Roman"/>
              </a:rPr>
              <a:pPr defTabSz="685800">
                <a:defRPr/>
              </a:pPr>
              <a:t>‹#›</a:t>
            </a:fld>
            <a:endParaRPr lang="en-US" sz="900">
              <a:solidFill>
                <a:srgbClr val="000000">
                  <a:tint val="75000"/>
                </a:srgbClr>
              </a:solidFill>
              <a:latin typeface="Avenir Roman"/>
            </a:endParaRPr>
          </a:p>
        </p:txBody>
      </p:sp>
    </p:spTree>
    <p:extLst>
      <p:ext uri="{BB962C8B-B14F-4D97-AF65-F5344CB8AC3E}">
        <p14:creationId xmlns:p14="http://schemas.microsoft.com/office/powerpoint/2010/main" val="63995298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268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183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11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57C54B-DD63-4FC2-9289-E62A25439D67}" type="datetimeFigureOut">
              <a:rPr lang="en-US" smtClean="0"/>
              <a:t>3/9/17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3940035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222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002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21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136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561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227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082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326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744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93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57C54B-DD63-4FC2-9289-E62A25439D67}" type="datetimeFigureOut">
              <a:rPr lang="en-US" smtClean="0"/>
              <a:t>3/9/17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1718367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846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9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693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116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25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87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906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295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969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4219"/>
              <a:t>Title Text</a:t>
            </a:r>
          </a:p>
        </p:txBody>
      </p:sp>
      <p:sp>
        <p:nvSpPr>
          <p:cNvPr id="16" name="Shape 16"/>
          <p:cNvSpPr>
            <a:spLocks noGrp="1"/>
          </p:cNvSpPr>
          <p:nvPr>
            <p:ph type="body" idx="1"/>
          </p:nvPr>
        </p:nvSpPr>
        <p:spPr>
          <a:prstGeom prst="rect">
            <a:avLst/>
          </a:prstGeom>
        </p:spPr>
        <p:txBody>
          <a:body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
        <p:nvSpPr>
          <p:cNvPr id="2" name="Slide Number Placeholder 1"/>
          <p:cNvSpPr>
            <a:spLocks noGrp="1"/>
          </p:cNvSpPr>
          <p:nvPr>
            <p:ph type="sldNum" sz="quarter" idx="10"/>
          </p:nvPr>
        </p:nvSpPr>
        <p:spPr/>
        <p:txBody>
          <a:bodyPr/>
          <a:lstStyle/>
          <a:p>
            <a:pPr defTabSz="685800">
              <a:defRPr/>
            </a:pPr>
            <a:fld id="{83852300-DCEB-4174-83D2-2412C18F7F92}" type="slidenum">
              <a:rPr lang="en-US" sz="900" smtClean="0">
                <a:solidFill>
                  <a:srgbClr val="000000">
                    <a:tint val="75000"/>
                  </a:srgbClr>
                </a:solidFill>
                <a:latin typeface="Avenir Roman"/>
              </a:rPr>
              <a:pPr defTabSz="685800">
                <a:defRPr/>
              </a:pPr>
              <a:t>‹#›</a:t>
            </a:fld>
            <a:endParaRPr lang="en-US" sz="900">
              <a:solidFill>
                <a:srgbClr val="000000">
                  <a:tint val="75000"/>
                </a:srgbClr>
              </a:solidFill>
              <a:latin typeface="Avenir Roman"/>
            </a:endParaRPr>
          </a:p>
        </p:txBody>
      </p:sp>
    </p:spTree>
    <p:extLst>
      <p:ext uri="{BB962C8B-B14F-4D97-AF65-F5344CB8AC3E}">
        <p14:creationId xmlns:p14="http://schemas.microsoft.com/office/powerpoint/2010/main" val="108505505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57C54B-DD63-4FC2-9289-E62A25439D67}" type="datetimeFigureOut">
              <a:rPr lang="en-US" smtClean="0"/>
              <a:t>3/9/17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39662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57C54B-DD63-4FC2-9289-E62A25439D67}" type="datetimeFigureOut">
              <a:rPr lang="en-US" smtClean="0"/>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74634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57C54B-DD63-4FC2-9289-E62A25439D67}" type="datetimeFigureOut">
              <a:rPr lang="en-US" smtClean="0"/>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BE88A-2208-4464-8F1C-E4700966D23A}" type="slidenum">
              <a:rPr lang="en-US" smtClean="0"/>
              <a:t>‹#›</a:t>
            </a:fld>
            <a:endParaRPr lang="en-US"/>
          </a:p>
        </p:txBody>
      </p:sp>
    </p:spTree>
    <p:extLst>
      <p:ext uri="{BB962C8B-B14F-4D97-AF65-F5344CB8AC3E}">
        <p14:creationId xmlns:p14="http://schemas.microsoft.com/office/powerpoint/2010/main" val="376730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7C54B-DD63-4FC2-9289-E62A25439D67}" type="datetimeFigureOut">
              <a:rPr lang="en-US" smtClean="0"/>
              <a:t>3/9/17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BE88A-2208-4464-8F1C-E4700966D23A}" type="slidenum">
              <a:rPr lang="en-US" smtClean="0"/>
              <a:t>‹#›</a:t>
            </a:fld>
            <a:endParaRPr lang="en-US"/>
          </a:p>
        </p:txBody>
      </p:sp>
    </p:spTree>
    <p:extLst>
      <p:ext uri="{BB962C8B-B14F-4D97-AF65-F5344CB8AC3E}">
        <p14:creationId xmlns:p14="http://schemas.microsoft.com/office/powerpoint/2010/main" val="2111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3"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25"/>
              <a:t>Title Text</a:t>
            </a:r>
          </a:p>
        </p:txBody>
      </p:sp>
      <p:sp>
        <p:nvSpPr>
          <p:cNvPr id="3" name="Shape 3"/>
          <p:cNvSpPr>
            <a:spLocks noGrp="1"/>
          </p:cNvSpPr>
          <p:nvPr>
            <p:ph type="body" idx="1"/>
          </p:nvPr>
        </p:nvSpPr>
        <p:spPr>
          <a:xfrm>
            <a:off x="892969" y="1830586"/>
            <a:ext cx="10406063"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
        <p:nvSpPr>
          <p:cNvPr id="4"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52300-DCEB-4174-83D2-2412C18F7F92}" type="slidenum">
              <a:rPr lang="en-US" smtClean="0"/>
              <a:t>‹#›</a:t>
            </a:fld>
            <a:endParaRPr lang="en-US"/>
          </a:p>
        </p:txBody>
      </p:sp>
    </p:spTree>
    <p:extLst>
      <p:ext uri="{BB962C8B-B14F-4D97-AF65-F5344CB8AC3E}">
        <p14:creationId xmlns:p14="http://schemas.microsoft.com/office/powerpoint/2010/main" val="2235789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hf hdr="0" ftr="0" dt="0"/>
  <p:txStyles>
    <p:titleStyle>
      <a:lvl1pPr algn="ctr" defTabSz="410751">
        <a:defRPr sz="5625">
          <a:latin typeface="Helvetica Light"/>
          <a:ea typeface="Helvetica Light"/>
          <a:cs typeface="Helvetica Light"/>
          <a:sym typeface="Helvetica Light"/>
        </a:defRPr>
      </a:lvl1pPr>
      <a:lvl2pPr algn="ctr" defTabSz="410751">
        <a:defRPr sz="5625">
          <a:latin typeface="Helvetica Light"/>
          <a:ea typeface="Helvetica Light"/>
          <a:cs typeface="Helvetica Light"/>
          <a:sym typeface="Helvetica Light"/>
        </a:defRPr>
      </a:lvl2pPr>
      <a:lvl3pPr algn="ctr" defTabSz="410751">
        <a:defRPr sz="5625">
          <a:latin typeface="Helvetica Light"/>
          <a:ea typeface="Helvetica Light"/>
          <a:cs typeface="Helvetica Light"/>
          <a:sym typeface="Helvetica Light"/>
        </a:defRPr>
      </a:lvl3pPr>
      <a:lvl4pPr algn="ctr" defTabSz="410751">
        <a:defRPr sz="5625">
          <a:latin typeface="Helvetica Light"/>
          <a:ea typeface="Helvetica Light"/>
          <a:cs typeface="Helvetica Light"/>
          <a:sym typeface="Helvetica Light"/>
        </a:defRPr>
      </a:lvl4pPr>
      <a:lvl5pPr algn="ctr" defTabSz="410751">
        <a:defRPr sz="5625">
          <a:latin typeface="Helvetica Light"/>
          <a:ea typeface="Helvetica Light"/>
          <a:cs typeface="Helvetica Light"/>
          <a:sym typeface="Helvetica Light"/>
        </a:defRPr>
      </a:lvl5pPr>
      <a:lvl6pPr algn="ctr" defTabSz="410751">
        <a:defRPr sz="5625">
          <a:latin typeface="Helvetica Light"/>
          <a:ea typeface="Helvetica Light"/>
          <a:cs typeface="Helvetica Light"/>
          <a:sym typeface="Helvetica Light"/>
        </a:defRPr>
      </a:lvl6pPr>
      <a:lvl7pPr algn="ctr" defTabSz="410751">
        <a:defRPr sz="5625">
          <a:latin typeface="Helvetica Light"/>
          <a:ea typeface="Helvetica Light"/>
          <a:cs typeface="Helvetica Light"/>
          <a:sym typeface="Helvetica Light"/>
        </a:defRPr>
      </a:lvl7pPr>
      <a:lvl8pPr algn="ctr" defTabSz="410751">
        <a:defRPr sz="5625">
          <a:latin typeface="Helvetica Light"/>
          <a:ea typeface="Helvetica Light"/>
          <a:cs typeface="Helvetica Light"/>
          <a:sym typeface="Helvetica Light"/>
        </a:defRPr>
      </a:lvl8pPr>
      <a:lvl9pPr algn="ctr" defTabSz="410751">
        <a:defRPr sz="5625">
          <a:latin typeface="Helvetica Light"/>
          <a:ea typeface="Helvetica Light"/>
          <a:cs typeface="Helvetica Light"/>
          <a:sym typeface="Helvetica Light"/>
        </a:defRPr>
      </a:lvl9pPr>
    </p:titleStyle>
    <p:bodyStyle>
      <a:lvl1pPr marL="312528" indent="-312528" defTabSz="410751">
        <a:spcBef>
          <a:spcPts val="2953"/>
        </a:spcBef>
        <a:buSzPct val="75000"/>
        <a:buChar char="•"/>
        <a:defRPr sz="2531">
          <a:latin typeface="Helvetica Light"/>
          <a:ea typeface="Helvetica Light"/>
          <a:cs typeface="Helvetica Light"/>
          <a:sym typeface="Helvetica Light"/>
        </a:defRPr>
      </a:lvl1pPr>
      <a:lvl2pPr marL="625056" indent="-312528" defTabSz="410751">
        <a:spcBef>
          <a:spcPts val="2953"/>
        </a:spcBef>
        <a:buSzPct val="75000"/>
        <a:buChar char="•"/>
        <a:defRPr sz="2531">
          <a:latin typeface="Helvetica Light"/>
          <a:ea typeface="Helvetica Light"/>
          <a:cs typeface="Helvetica Light"/>
          <a:sym typeface="Helvetica Light"/>
        </a:defRPr>
      </a:lvl2pPr>
      <a:lvl3pPr marL="937584" indent="-312528" defTabSz="410751">
        <a:spcBef>
          <a:spcPts val="2953"/>
        </a:spcBef>
        <a:buSzPct val="75000"/>
        <a:buChar char="•"/>
        <a:defRPr sz="2531">
          <a:latin typeface="Helvetica Light"/>
          <a:ea typeface="Helvetica Light"/>
          <a:cs typeface="Helvetica Light"/>
          <a:sym typeface="Helvetica Light"/>
        </a:defRPr>
      </a:lvl3pPr>
      <a:lvl4pPr marL="1250112" indent="-312528" defTabSz="410751">
        <a:spcBef>
          <a:spcPts val="2953"/>
        </a:spcBef>
        <a:buSzPct val="75000"/>
        <a:buChar char="•"/>
        <a:defRPr sz="2531">
          <a:latin typeface="Helvetica Light"/>
          <a:ea typeface="Helvetica Light"/>
          <a:cs typeface="Helvetica Light"/>
          <a:sym typeface="Helvetica Light"/>
        </a:defRPr>
      </a:lvl4pPr>
      <a:lvl5pPr marL="1562640" indent="-312528" defTabSz="410751">
        <a:spcBef>
          <a:spcPts val="2953"/>
        </a:spcBef>
        <a:buSzPct val="75000"/>
        <a:buChar char="•"/>
        <a:defRPr sz="2531">
          <a:latin typeface="Helvetica Light"/>
          <a:ea typeface="Helvetica Light"/>
          <a:cs typeface="Helvetica Light"/>
          <a:sym typeface="Helvetica Light"/>
        </a:defRPr>
      </a:lvl5pPr>
      <a:lvl6pPr marL="1875168" indent="-312528" defTabSz="410751">
        <a:spcBef>
          <a:spcPts val="2953"/>
        </a:spcBef>
        <a:buSzPct val="75000"/>
        <a:buChar char="•"/>
        <a:defRPr sz="2531">
          <a:latin typeface="Helvetica Light"/>
          <a:ea typeface="Helvetica Light"/>
          <a:cs typeface="Helvetica Light"/>
          <a:sym typeface="Helvetica Light"/>
        </a:defRPr>
      </a:lvl6pPr>
      <a:lvl7pPr marL="2187696" indent="-312528" defTabSz="410751">
        <a:spcBef>
          <a:spcPts val="2953"/>
        </a:spcBef>
        <a:buSzPct val="75000"/>
        <a:buChar char="•"/>
        <a:defRPr sz="2531">
          <a:latin typeface="Helvetica Light"/>
          <a:ea typeface="Helvetica Light"/>
          <a:cs typeface="Helvetica Light"/>
          <a:sym typeface="Helvetica Light"/>
        </a:defRPr>
      </a:lvl7pPr>
      <a:lvl8pPr marL="2500224" indent="-312528" defTabSz="410751">
        <a:spcBef>
          <a:spcPts val="2953"/>
        </a:spcBef>
        <a:buSzPct val="75000"/>
        <a:buChar char="•"/>
        <a:defRPr sz="2531">
          <a:latin typeface="Helvetica Light"/>
          <a:ea typeface="Helvetica Light"/>
          <a:cs typeface="Helvetica Light"/>
          <a:sym typeface="Helvetica Light"/>
        </a:defRPr>
      </a:lvl8pPr>
      <a:lvl9pPr marL="2812752" indent="-312528" defTabSz="410751">
        <a:spcBef>
          <a:spcPts val="2953"/>
        </a:spcBef>
        <a:buSzPct val="75000"/>
        <a:buChar char="•"/>
        <a:defRPr sz="2531">
          <a:latin typeface="Helvetica Light"/>
          <a:ea typeface="Helvetica Light"/>
          <a:cs typeface="Helvetica Light"/>
          <a:sym typeface="Helvetica Light"/>
        </a:defRPr>
      </a:lvl9pPr>
    </p:bodyStyle>
    <p:otherStyle>
      <a:lvl1pPr algn="r" defTabSz="410751">
        <a:defRPr sz="844">
          <a:solidFill>
            <a:schemeClr val="tx1"/>
          </a:solidFill>
          <a:latin typeface="+mn-lt"/>
          <a:ea typeface="+mn-ea"/>
          <a:cs typeface="+mn-cs"/>
          <a:sym typeface="Helvetica Light"/>
        </a:defRPr>
      </a:lvl1pPr>
      <a:lvl2pPr algn="r" defTabSz="410751">
        <a:defRPr sz="844">
          <a:solidFill>
            <a:schemeClr val="tx1"/>
          </a:solidFill>
          <a:latin typeface="+mn-lt"/>
          <a:ea typeface="+mn-ea"/>
          <a:cs typeface="+mn-cs"/>
          <a:sym typeface="Helvetica Light"/>
        </a:defRPr>
      </a:lvl2pPr>
      <a:lvl3pPr algn="r" defTabSz="410751">
        <a:defRPr sz="844">
          <a:solidFill>
            <a:schemeClr val="tx1"/>
          </a:solidFill>
          <a:latin typeface="+mn-lt"/>
          <a:ea typeface="+mn-ea"/>
          <a:cs typeface="+mn-cs"/>
          <a:sym typeface="Helvetica Light"/>
        </a:defRPr>
      </a:lvl3pPr>
      <a:lvl4pPr algn="r" defTabSz="410751">
        <a:defRPr sz="844">
          <a:solidFill>
            <a:schemeClr val="tx1"/>
          </a:solidFill>
          <a:latin typeface="+mn-lt"/>
          <a:ea typeface="+mn-ea"/>
          <a:cs typeface="+mn-cs"/>
          <a:sym typeface="Helvetica Light"/>
        </a:defRPr>
      </a:lvl4pPr>
      <a:lvl5pPr algn="r" defTabSz="410751">
        <a:defRPr sz="844">
          <a:solidFill>
            <a:schemeClr val="tx1"/>
          </a:solidFill>
          <a:latin typeface="+mn-lt"/>
          <a:ea typeface="+mn-ea"/>
          <a:cs typeface="+mn-cs"/>
          <a:sym typeface="Helvetica Light"/>
        </a:defRPr>
      </a:lvl5pPr>
      <a:lvl6pPr algn="r" defTabSz="410751">
        <a:defRPr sz="844">
          <a:solidFill>
            <a:schemeClr val="tx1"/>
          </a:solidFill>
          <a:latin typeface="+mn-lt"/>
          <a:ea typeface="+mn-ea"/>
          <a:cs typeface="+mn-cs"/>
          <a:sym typeface="Helvetica Light"/>
        </a:defRPr>
      </a:lvl6pPr>
      <a:lvl7pPr algn="r" defTabSz="410751">
        <a:defRPr sz="844">
          <a:solidFill>
            <a:schemeClr val="tx1"/>
          </a:solidFill>
          <a:latin typeface="+mn-lt"/>
          <a:ea typeface="+mn-ea"/>
          <a:cs typeface="+mn-cs"/>
          <a:sym typeface="Helvetica Light"/>
        </a:defRPr>
      </a:lvl7pPr>
      <a:lvl8pPr algn="r" defTabSz="410751">
        <a:defRPr sz="844">
          <a:solidFill>
            <a:schemeClr val="tx1"/>
          </a:solidFill>
          <a:latin typeface="+mn-lt"/>
          <a:ea typeface="+mn-ea"/>
          <a:cs typeface="+mn-cs"/>
          <a:sym typeface="Helvetica Light"/>
        </a:defRPr>
      </a:lvl8pPr>
      <a:lvl9pPr algn="r" defTabSz="410751">
        <a:defRPr sz="844">
          <a:solidFill>
            <a:schemeClr val="tx1"/>
          </a:solidFill>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3"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25"/>
              <a:t>Title Text</a:t>
            </a:r>
          </a:p>
        </p:txBody>
      </p:sp>
      <p:sp>
        <p:nvSpPr>
          <p:cNvPr id="3" name="Shape 3"/>
          <p:cNvSpPr>
            <a:spLocks noGrp="1"/>
          </p:cNvSpPr>
          <p:nvPr>
            <p:ph type="body" idx="1"/>
          </p:nvPr>
        </p:nvSpPr>
        <p:spPr>
          <a:xfrm>
            <a:off x="892969" y="1830586"/>
            <a:ext cx="10406063"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
        <p:nvSpPr>
          <p:cNvPr id="4"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3402555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hf hdr="0" ftr="0" dt="0"/>
  <p:txStyles>
    <p:titleStyle>
      <a:lvl1pPr algn="ctr" defTabSz="410751">
        <a:defRPr sz="5625">
          <a:latin typeface="Helvetica Light"/>
          <a:ea typeface="Helvetica Light"/>
          <a:cs typeface="Helvetica Light"/>
          <a:sym typeface="Helvetica Light"/>
        </a:defRPr>
      </a:lvl1pPr>
      <a:lvl2pPr algn="ctr" defTabSz="410751">
        <a:defRPr sz="5625">
          <a:latin typeface="Helvetica Light"/>
          <a:ea typeface="Helvetica Light"/>
          <a:cs typeface="Helvetica Light"/>
          <a:sym typeface="Helvetica Light"/>
        </a:defRPr>
      </a:lvl2pPr>
      <a:lvl3pPr algn="ctr" defTabSz="410751">
        <a:defRPr sz="5625">
          <a:latin typeface="Helvetica Light"/>
          <a:ea typeface="Helvetica Light"/>
          <a:cs typeface="Helvetica Light"/>
          <a:sym typeface="Helvetica Light"/>
        </a:defRPr>
      </a:lvl3pPr>
      <a:lvl4pPr algn="ctr" defTabSz="410751">
        <a:defRPr sz="5625">
          <a:latin typeface="Helvetica Light"/>
          <a:ea typeface="Helvetica Light"/>
          <a:cs typeface="Helvetica Light"/>
          <a:sym typeface="Helvetica Light"/>
        </a:defRPr>
      </a:lvl4pPr>
      <a:lvl5pPr algn="ctr" defTabSz="410751">
        <a:defRPr sz="5625">
          <a:latin typeface="Helvetica Light"/>
          <a:ea typeface="Helvetica Light"/>
          <a:cs typeface="Helvetica Light"/>
          <a:sym typeface="Helvetica Light"/>
        </a:defRPr>
      </a:lvl5pPr>
      <a:lvl6pPr algn="ctr" defTabSz="410751">
        <a:defRPr sz="5625">
          <a:latin typeface="Helvetica Light"/>
          <a:ea typeface="Helvetica Light"/>
          <a:cs typeface="Helvetica Light"/>
          <a:sym typeface="Helvetica Light"/>
        </a:defRPr>
      </a:lvl6pPr>
      <a:lvl7pPr algn="ctr" defTabSz="410751">
        <a:defRPr sz="5625">
          <a:latin typeface="Helvetica Light"/>
          <a:ea typeface="Helvetica Light"/>
          <a:cs typeface="Helvetica Light"/>
          <a:sym typeface="Helvetica Light"/>
        </a:defRPr>
      </a:lvl7pPr>
      <a:lvl8pPr algn="ctr" defTabSz="410751">
        <a:defRPr sz="5625">
          <a:latin typeface="Helvetica Light"/>
          <a:ea typeface="Helvetica Light"/>
          <a:cs typeface="Helvetica Light"/>
          <a:sym typeface="Helvetica Light"/>
        </a:defRPr>
      </a:lvl8pPr>
      <a:lvl9pPr algn="ctr" defTabSz="410751">
        <a:defRPr sz="5625">
          <a:latin typeface="Helvetica Light"/>
          <a:ea typeface="Helvetica Light"/>
          <a:cs typeface="Helvetica Light"/>
          <a:sym typeface="Helvetica Light"/>
        </a:defRPr>
      </a:lvl9pPr>
    </p:titleStyle>
    <p:bodyStyle>
      <a:lvl1pPr marL="312528" indent="-312528" defTabSz="410751">
        <a:spcBef>
          <a:spcPts val="2953"/>
        </a:spcBef>
        <a:buSzPct val="75000"/>
        <a:buChar char="•"/>
        <a:defRPr sz="2531">
          <a:latin typeface="Helvetica Light"/>
          <a:ea typeface="Helvetica Light"/>
          <a:cs typeface="Helvetica Light"/>
          <a:sym typeface="Helvetica Light"/>
        </a:defRPr>
      </a:lvl1pPr>
      <a:lvl2pPr marL="625056" indent="-312528" defTabSz="410751">
        <a:spcBef>
          <a:spcPts val="2953"/>
        </a:spcBef>
        <a:buSzPct val="75000"/>
        <a:buChar char="•"/>
        <a:defRPr sz="2531">
          <a:latin typeface="Helvetica Light"/>
          <a:ea typeface="Helvetica Light"/>
          <a:cs typeface="Helvetica Light"/>
          <a:sym typeface="Helvetica Light"/>
        </a:defRPr>
      </a:lvl2pPr>
      <a:lvl3pPr marL="937584" indent="-312528" defTabSz="410751">
        <a:spcBef>
          <a:spcPts val="2953"/>
        </a:spcBef>
        <a:buSzPct val="75000"/>
        <a:buChar char="•"/>
        <a:defRPr sz="2531">
          <a:latin typeface="Helvetica Light"/>
          <a:ea typeface="Helvetica Light"/>
          <a:cs typeface="Helvetica Light"/>
          <a:sym typeface="Helvetica Light"/>
        </a:defRPr>
      </a:lvl3pPr>
      <a:lvl4pPr marL="1250112" indent="-312528" defTabSz="410751">
        <a:spcBef>
          <a:spcPts val="2953"/>
        </a:spcBef>
        <a:buSzPct val="75000"/>
        <a:buChar char="•"/>
        <a:defRPr sz="2531">
          <a:latin typeface="Helvetica Light"/>
          <a:ea typeface="Helvetica Light"/>
          <a:cs typeface="Helvetica Light"/>
          <a:sym typeface="Helvetica Light"/>
        </a:defRPr>
      </a:lvl4pPr>
      <a:lvl5pPr marL="1562640" indent="-312528" defTabSz="410751">
        <a:spcBef>
          <a:spcPts val="2953"/>
        </a:spcBef>
        <a:buSzPct val="75000"/>
        <a:buChar char="•"/>
        <a:defRPr sz="2531">
          <a:latin typeface="Helvetica Light"/>
          <a:ea typeface="Helvetica Light"/>
          <a:cs typeface="Helvetica Light"/>
          <a:sym typeface="Helvetica Light"/>
        </a:defRPr>
      </a:lvl5pPr>
      <a:lvl6pPr marL="1875168" indent="-312528" defTabSz="410751">
        <a:spcBef>
          <a:spcPts val="2953"/>
        </a:spcBef>
        <a:buSzPct val="75000"/>
        <a:buChar char="•"/>
        <a:defRPr sz="2531">
          <a:latin typeface="Helvetica Light"/>
          <a:ea typeface="Helvetica Light"/>
          <a:cs typeface="Helvetica Light"/>
          <a:sym typeface="Helvetica Light"/>
        </a:defRPr>
      </a:lvl6pPr>
      <a:lvl7pPr marL="2187696" indent="-312528" defTabSz="410751">
        <a:spcBef>
          <a:spcPts val="2953"/>
        </a:spcBef>
        <a:buSzPct val="75000"/>
        <a:buChar char="•"/>
        <a:defRPr sz="2531">
          <a:latin typeface="Helvetica Light"/>
          <a:ea typeface="Helvetica Light"/>
          <a:cs typeface="Helvetica Light"/>
          <a:sym typeface="Helvetica Light"/>
        </a:defRPr>
      </a:lvl7pPr>
      <a:lvl8pPr marL="2500224" indent="-312528" defTabSz="410751">
        <a:spcBef>
          <a:spcPts val="2953"/>
        </a:spcBef>
        <a:buSzPct val="75000"/>
        <a:buChar char="•"/>
        <a:defRPr sz="2531">
          <a:latin typeface="Helvetica Light"/>
          <a:ea typeface="Helvetica Light"/>
          <a:cs typeface="Helvetica Light"/>
          <a:sym typeface="Helvetica Light"/>
        </a:defRPr>
      </a:lvl8pPr>
      <a:lvl9pPr marL="2812752" indent="-312528" defTabSz="410751">
        <a:spcBef>
          <a:spcPts val="2953"/>
        </a:spcBef>
        <a:buSzPct val="75000"/>
        <a:buChar char="•"/>
        <a:defRPr sz="2531">
          <a:latin typeface="Helvetica Light"/>
          <a:ea typeface="Helvetica Light"/>
          <a:cs typeface="Helvetica Light"/>
          <a:sym typeface="Helvetica Light"/>
        </a:defRPr>
      </a:lvl9pPr>
    </p:bodyStyle>
    <p:otherStyle>
      <a:lvl1pPr algn="r" defTabSz="410751">
        <a:defRPr sz="844">
          <a:solidFill>
            <a:schemeClr val="tx1"/>
          </a:solidFill>
          <a:latin typeface="+mn-lt"/>
          <a:ea typeface="+mn-ea"/>
          <a:cs typeface="+mn-cs"/>
          <a:sym typeface="Helvetica Light"/>
        </a:defRPr>
      </a:lvl1pPr>
      <a:lvl2pPr algn="r" defTabSz="410751">
        <a:defRPr sz="844">
          <a:solidFill>
            <a:schemeClr val="tx1"/>
          </a:solidFill>
          <a:latin typeface="+mn-lt"/>
          <a:ea typeface="+mn-ea"/>
          <a:cs typeface="+mn-cs"/>
          <a:sym typeface="Helvetica Light"/>
        </a:defRPr>
      </a:lvl2pPr>
      <a:lvl3pPr algn="r" defTabSz="410751">
        <a:defRPr sz="844">
          <a:solidFill>
            <a:schemeClr val="tx1"/>
          </a:solidFill>
          <a:latin typeface="+mn-lt"/>
          <a:ea typeface="+mn-ea"/>
          <a:cs typeface="+mn-cs"/>
          <a:sym typeface="Helvetica Light"/>
        </a:defRPr>
      </a:lvl3pPr>
      <a:lvl4pPr algn="r" defTabSz="410751">
        <a:defRPr sz="844">
          <a:solidFill>
            <a:schemeClr val="tx1"/>
          </a:solidFill>
          <a:latin typeface="+mn-lt"/>
          <a:ea typeface="+mn-ea"/>
          <a:cs typeface="+mn-cs"/>
          <a:sym typeface="Helvetica Light"/>
        </a:defRPr>
      </a:lvl4pPr>
      <a:lvl5pPr algn="r" defTabSz="410751">
        <a:defRPr sz="844">
          <a:solidFill>
            <a:schemeClr val="tx1"/>
          </a:solidFill>
          <a:latin typeface="+mn-lt"/>
          <a:ea typeface="+mn-ea"/>
          <a:cs typeface="+mn-cs"/>
          <a:sym typeface="Helvetica Light"/>
        </a:defRPr>
      </a:lvl5pPr>
      <a:lvl6pPr algn="r" defTabSz="410751">
        <a:defRPr sz="844">
          <a:solidFill>
            <a:schemeClr val="tx1"/>
          </a:solidFill>
          <a:latin typeface="+mn-lt"/>
          <a:ea typeface="+mn-ea"/>
          <a:cs typeface="+mn-cs"/>
          <a:sym typeface="Helvetica Light"/>
        </a:defRPr>
      </a:lvl6pPr>
      <a:lvl7pPr algn="r" defTabSz="410751">
        <a:defRPr sz="844">
          <a:solidFill>
            <a:schemeClr val="tx1"/>
          </a:solidFill>
          <a:latin typeface="+mn-lt"/>
          <a:ea typeface="+mn-ea"/>
          <a:cs typeface="+mn-cs"/>
          <a:sym typeface="Helvetica Light"/>
        </a:defRPr>
      </a:lvl7pPr>
      <a:lvl8pPr algn="r" defTabSz="410751">
        <a:defRPr sz="844">
          <a:solidFill>
            <a:schemeClr val="tx1"/>
          </a:solidFill>
          <a:latin typeface="+mn-lt"/>
          <a:ea typeface="+mn-ea"/>
          <a:cs typeface="+mn-cs"/>
          <a:sym typeface="Helvetica Light"/>
        </a:defRPr>
      </a:lvl8pPr>
      <a:lvl9pPr algn="r" defTabSz="410751">
        <a:defRPr sz="844">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1667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0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9758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D9B5B-1458-4FA2-B86B-0092D72839DE}" type="datetimeFigureOut">
              <a:rPr lang="en-US" smtClean="0">
                <a:solidFill>
                  <a:prstClr val="black">
                    <a:tint val="75000"/>
                  </a:prstClr>
                </a:solidFill>
              </a:rPr>
              <a:pPr/>
              <a:t>3/9/17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7392-82EE-4F59-8134-AEBDFF68FF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2112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tiff"/><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69.tiff"/></Relationships>
</file>

<file path=ppt/slides/_rels/slide28.xml.rels><?xml version="1.0" encoding="UTF-8" standalone="yes"?>
<Relationships xmlns="http://schemas.openxmlformats.org/package/2006/relationships"><Relationship Id="rId11" Type="http://schemas.openxmlformats.org/officeDocument/2006/relationships/image" Target="../media/image73.emf"/><Relationship Id="rId12" Type="http://schemas.openxmlformats.org/officeDocument/2006/relationships/oleObject" Target="../embeddings/oleObject5.bin"/><Relationship Id="rId13" Type="http://schemas.openxmlformats.org/officeDocument/2006/relationships/image" Target="../media/image74.emf"/><Relationship Id="rId14" Type="http://schemas.openxmlformats.org/officeDocument/2006/relationships/oleObject" Target="../embeddings/oleObject6.bin"/><Relationship Id="rId15" Type="http://schemas.openxmlformats.org/officeDocument/2006/relationships/image" Target="../media/image75.emf"/><Relationship Id="rId1" Type="http://schemas.openxmlformats.org/officeDocument/2006/relationships/vmlDrawing" Target="../drawings/vmlDrawing1.vml"/><Relationship Id="rId2" Type="http://schemas.openxmlformats.org/officeDocument/2006/relationships/slideLayout" Target="../slideLayouts/slideLayout46.xml"/><Relationship Id="rId3" Type="http://schemas.openxmlformats.org/officeDocument/2006/relationships/notesSlide" Target="../notesSlides/notesSlide27.xml"/><Relationship Id="rId4" Type="http://schemas.openxmlformats.org/officeDocument/2006/relationships/oleObject" Target="../embeddings/oleObject1.bin"/><Relationship Id="rId5" Type="http://schemas.openxmlformats.org/officeDocument/2006/relationships/image" Target="../media/image70.emf"/><Relationship Id="rId6" Type="http://schemas.openxmlformats.org/officeDocument/2006/relationships/oleObject" Target="../embeddings/oleObject2.bin"/><Relationship Id="rId7" Type="http://schemas.openxmlformats.org/officeDocument/2006/relationships/image" Target="../media/image71.emf"/><Relationship Id="rId8" Type="http://schemas.openxmlformats.org/officeDocument/2006/relationships/oleObject" Target="../embeddings/oleObject3.bin"/><Relationship Id="rId9" Type="http://schemas.openxmlformats.org/officeDocument/2006/relationships/image" Target="../media/image72.emf"/><Relationship Id="rId10"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7.bin"/><Relationship Id="rId5" Type="http://schemas.openxmlformats.org/officeDocument/2006/relationships/image" Target="../media/image76.emf"/><Relationship Id="rId1" Type="http://schemas.openxmlformats.org/officeDocument/2006/relationships/vmlDrawing" Target="../drawings/vmlDrawing2.vml"/><Relationship Id="rId2"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27.xml"/><Relationship Id="rId4" Type="http://schemas.openxmlformats.org/officeDocument/2006/relationships/notesSlide" Target="../notesSlides/notesSlide4.xml"/><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jpe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notesSlide" Target="../notesSlides/notesSlide5.xml"/><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26.png"/><Relationship Id="rId9"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microsoft.com/office/2007/relationships/hdphoto" Target="../media/hdphoto1.wdp"/><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3203" y="1499273"/>
            <a:ext cx="9823268" cy="2297875"/>
          </a:xfrm>
        </p:spPr>
        <p:txBody>
          <a:bodyPr>
            <a:noAutofit/>
          </a:bodyPr>
          <a:lstStyle/>
          <a:p>
            <a:r>
              <a:rPr lang="en-US" sz="5400" b="1" dirty="0" smtClean="0"/>
              <a:t>Quality Assessment of </a:t>
            </a:r>
            <a:r>
              <a:rPr lang="en-US" sz="5400" b="1" dirty="0" smtClean="0">
                <a:solidFill>
                  <a:schemeClr val="accent5">
                    <a:lumMod val="75000"/>
                  </a:schemeClr>
                </a:solidFill>
              </a:rPr>
              <a:t>Mobile Videos </a:t>
            </a:r>
            <a:r>
              <a:rPr lang="en-US" sz="5400" b="1" dirty="0" smtClean="0"/>
              <a:t>with </a:t>
            </a:r>
            <a:r>
              <a:rPr lang="en-US" sz="5400" b="1" dirty="0" smtClean="0">
                <a:solidFill>
                  <a:srgbClr val="C00000"/>
                </a:solidFill>
              </a:rPr>
              <a:t>In-Capture Distortions</a:t>
            </a:r>
            <a:endParaRPr lang="en-US" sz="5400" b="1" dirty="0">
              <a:solidFill>
                <a:srgbClr val="C00000"/>
              </a:solidFill>
            </a:endParaRPr>
          </a:p>
        </p:txBody>
      </p:sp>
      <p:sp>
        <p:nvSpPr>
          <p:cNvPr id="3" name="Subtitle 2"/>
          <p:cNvSpPr>
            <a:spLocks noGrp="1"/>
          </p:cNvSpPr>
          <p:nvPr>
            <p:ph type="subTitle" idx="1"/>
          </p:nvPr>
        </p:nvSpPr>
        <p:spPr>
          <a:xfrm>
            <a:off x="1555024" y="4066769"/>
            <a:ext cx="9144000" cy="1031874"/>
          </a:xfrm>
        </p:spPr>
        <p:txBody>
          <a:bodyPr>
            <a:normAutofit/>
          </a:bodyPr>
          <a:lstStyle/>
          <a:p>
            <a:r>
              <a:rPr lang="en-US" sz="2800" b="1" dirty="0" smtClean="0">
                <a:solidFill>
                  <a:schemeClr val="accent2">
                    <a:lumMod val="50000"/>
                  </a:schemeClr>
                </a:solidFill>
              </a:rPr>
              <a:t>Deepti Ghadiyaram</a:t>
            </a:r>
            <a:r>
              <a:rPr lang="en-US" sz="2800" dirty="0" smtClean="0">
                <a:solidFill>
                  <a:schemeClr val="accent2">
                    <a:lumMod val="50000"/>
                  </a:schemeClr>
                </a:solidFill>
              </a:rPr>
              <a:t>, Janice </a:t>
            </a:r>
            <a:r>
              <a:rPr lang="en-US" sz="2800" dirty="0">
                <a:solidFill>
                  <a:schemeClr val="accent2">
                    <a:lumMod val="50000"/>
                  </a:schemeClr>
                </a:solidFill>
              </a:rPr>
              <a:t>Pan, Alan </a:t>
            </a:r>
            <a:r>
              <a:rPr lang="en-US" sz="2800" dirty="0" err="1" smtClean="0">
                <a:solidFill>
                  <a:schemeClr val="accent2">
                    <a:lumMod val="50000"/>
                  </a:schemeClr>
                </a:solidFill>
              </a:rPr>
              <a:t>Bovik</a:t>
            </a:r>
            <a:r>
              <a:rPr lang="en-US" sz="2800" dirty="0" smtClean="0">
                <a:solidFill>
                  <a:schemeClr val="accent2">
                    <a:lumMod val="50000"/>
                  </a:schemeClr>
                </a:solidFill>
              </a:rPr>
              <a:t>,</a:t>
            </a:r>
          </a:p>
          <a:p>
            <a:r>
              <a:rPr lang="en-US" sz="2800" dirty="0" smtClean="0">
                <a:solidFill>
                  <a:srgbClr val="FF0000"/>
                </a:solidFill>
              </a:rPr>
              <a:t> </a:t>
            </a:r>
            <a:r>
              <a:rPr lang="en-US" sz="2800" dirty="0" err="1" smtClean="0">
                <a:solidFill>
                  <a:srgbClr val="FF0000"/>
                </a:solidFill>
              </a:rPr>
              <a:t>Anush</a:t>
            </a:r>
            <a:r>
              <a:rPr lang="en-US" sz="2800" dirty="0" smtClean="0">
                <a:solidFill>
                  <a:srgbClr val="FF0000"/>
                </a:solidFill>
              </a:rPr>
              <a:t> </a:t>
            </a:r>
            <a:r>
              <a:rPr lang="en-US" sz="2800" dirty="0" err="1" smtClean="0">
                <a:solidFill>
                  <a:srgbClr val="FF0000"/>
                </a:solidFill>
              </a:rPr>
              <a:t>Moorthy</a:t>
            </a:r>
            <a:r>
              <a:rPr lang="en-US" sz="2800" dirty="0" smtClean="0"/>
              <a:t>, </a:t>
            </a:r>
            <a:r>
              <a:rPr lang="en-US" sz="2800" dirty="0" err="1" smtClean="0">
                <a:solidFill>
                  <a:srgbClr val="0070C0"/>
                </a:solidFill>
              </a:rPr>
              <a:t>Prasanjit</a:t>
            </a:r>
            <a:r>
              <a:rPr lang="en-US" sz="2800" dirty="0" smtClean="0">
                <a:solidFill>
                  <a:srgbClr val="0070C0"/>
                </a:solidFill>
              </a:rPr>
              <a:t> </a:t>
            </a:r>
            <a:r>
              <a:rPr lang="en-US" sz="2800" dirty="0">
                <a:solidFill>
                  <a:srgbClr val="0070C0"/>
                </a:solidFill>
              </a:rPr>
              <a:t>Panda, </a:t>
            </a:r>
            <a:r>
              <a:rPr lang="en-US" sz="2800" dirty="0" smtClean="0">
                <a:solidFill>
                  <a:srgbClr val="0070C0"/>
                </a:solidFill>
              </a:rPr>
              <a:t>and Kai-</a:t>
            </a:r>
            <a:r>
              <a:rPr lang="en-US" sz="2800" dirty="0" err="1" smtClean="0">
                <a:solidFill>
                  <a:srgbClr val="0070C0"/>
                </a:solidFill>
              </a:rPr>
              <a:t>Chieh</a:t>
            </a:r>
            <a:r>
              <a:rPr lang="en-US" sz="2800" dirty="0" smtClean="0">
                <a:solidFill>
                  <a:srgbClr val="0070C0"/>
                </a:solidFill>
              </a:rPr>
              <a:t> Yang</a:t>
            </a:r>
            <a:endParaRPr lang="en-US" sz="2800" dirty="0">
              <a:solidFill>
                <a:srgbClr val="0070C0"/>
              </a:solidFill>
            </a:endParaRPr>
          </a:p>
        </p:txBody>
      </p:sp>
      <p:pic>
        <p:nvPicPr>
          <p:cNvPr id="1026" name="Picture 2" descr="http://logonoid.com/images/qualcomm-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9" y="6094982"/>
            <a:ext cx="2666108" cy="594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1.tnwcdn.com/wp-content/blogs.dir/1/files/2016/06/Netflix-Olde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9636" y="5816336"/>
            <a:ext cx="1873250" cy="873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56703" y="1789"/>
            <a:ext cx="3219722" cy="1033326"/>
          </a:xfrm>
          <a:prstGeom prst="rect">
            <a:avLst/>
          </a:prstGeom>
        </p:spPr>
      </p:pic>
      <p:pic>
        <p:nvPicPr>
          <p:cNvPr id="9" name="Picture 8" descr="live-logo-dec-201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7045" y="15547"/>
            <a:ext cx="2313277" cy="1156639"/>
          </a:xfrm>
          <a:prstGeom prst="rect">
            <a:avLst/>
          </a:prstGeom>
        </p:spPr>
      </p:pic>
    </p:spTree>
    <p:extLst>
      <p:ext uri="{BB962C8B-B14F-4D97-AF65-F5344CB8AC3E}">
        <p14:creationId xmlns:p14="http://schemas.microsoft.com/office/powerpoint/2010/main" val="2345175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811" y="165749"/>
            <a:ext cx="10406063" cy="696129"/>
          </a:xfrm>
        </p:spPr>
        <p:txBody>
          <a:bodyPr>
            <a:normAutofit/>
          </a:bodyPr>
          <a:lstStyle/>
          <a:p>
            <a:r>
              <a:rPr lang="en-US" sz="3600" dirty="0" smtClean="0">
                <a:solidFill>
                  <a:schemeClr val="tx1"/>
                </a:solidFill>
                <a:latin typeface="Calibri" panose="020F0502020204030204" pitchFamily="34" charset="0"/>
              </a:rPr>
              <a:t>More limitations with the existing databases</a:t>
            </a:r>
            <a:endParaRPr lang="en-US" sz="3600" dirty="0">
              <a:solidFill>
                <a:schemeClr val="tx1"/>
              </a:solidFill>
              <a:latin typeface="Calibri" panose="020F0502020204030204" pitchFamily="34" charset="0"/>
            </a:endParaRPr>
          </a:p>
        </p:txBody>
      </p:sp>
      <p:sp>
        <p:nvSpPr>
          <p:cNvPr id="3" name="Text Placeholder 2"/>
          <p:cNvSpPr>
            <a:spLocks noGrp="1"/>
          </p:cNvSpPr>
          <p:nvPr>
            <p:ph type="body" idx="1"/>
          </p:nvPr>
        </p:nvSpPr>
        <p:spPr>
          <a:xfrm>
            <a:off x="508000" y="1031176"/>
            <a:ext cx="10459523" cy="4890651"/>
          </a:xfrm>
        </p:spPr>
        <p:txBody>
          <a:bodyPr anchor="t">
            <a:normAutofit/>
          </a:bodyPr>
          <a:lstStyle/>
          <a:p>
            <a:pPr marL="0" indent="0" algn="l">
              <a:spcBef>
                <a:spcPts val="0"/>
              </a:spcBef>
              <a:buNone/>
            </a:pPr>
            <a:r>
              <a:rPr lang="en-US" sz="2800" dirty="0" smtClean="0">
                <a:solidFill>
                  <a:schemeClr val="tx1"/>
                </a:solidFill>
                <a:latin typeface="Calibri" panose="020F0502020204030204" pitchFamily="34" charset="0"/>
              </a:rPr>
              <a:t>2. </a:t>
            </a:r>
            <a:r>
              <a:rPr lang="en-US" sz="2800" b="1" dirty="0" smtClean="0">
                <a:solidFill>
                  <a:srgbClr val="C00000"/>
                </a:solidFill>
                <a:latin typeface="Calibri" panose="020F0502020204030204" pitchFamily="34" charset="0"/>
              </a:rPr>
              <a:t>Limited variety </a:t>
            </a:r>
            <a:r>
              <a:rPr lang="en-US" sz="2800" dirty="0" smtClean="0">
                <a:solidFill>
                  <a:schemeClr val="tx1"/>
                </a:solidFill>
                <a:latin typeface="Calibri" panose="020F0502020204030204" pitchFamily="34" charset="0"/>
              </a:rPr>
              <a:t>of source </a:t>
            </a:r>
            <a:r>
              <a:rPr lang="en-US" sz="2800" b="1" dirty="0" smtClean="0">
                <a:solidFill>
                  <a:srgbClr val="C00000"/>
                </a:solidFill>
                <a:latin typeface="Calibri" panose="020F0502020204030204" pitchFamily="34" charset="0"/>
              </a:rPr>
              <a:t>content</a:t>
            </a:r>
            <a:r>
              <a:rPr lang="en-US" sz="2800" dirty="0" smtClean="0">
                <a:solidFill>
                  <a:schemeClr val="tx1"/>
                </a:solidFill>
                <a:latin typeface="Calibri" panose="020F0502020204030204" pitchFamily="34" charset="0"/>
              </a:rPr>
              <a:t> </a:t>
            </a:r>
            <a:r>
              <a:rPr lang="en-US" sz="2800" dirty="0">
                <a:solidFill>
                  <a:schemeClr val="tx1"/>
                </a:solidFill>
                <a:latin typeface="Calibri" panose="020F0502020204030204" pitchFamily="34" charset="0"/>
              </a:rPr>
              <a:t>(</a:t>
            </a:r>
            <a:r>
              <a:rPr lang="en-US" sz="2800" dirty="0" smtClean="0">
                <a:solidFill>
                  <a:schemeClr val="tx1"/>
                </a:solidFill>
                <a:latin typeface="Calibri" panose="020F0502020204030204" pitchFamily="34" charset="0"/>
              </a:rPr>
              <a:t>restricted to that of pristine videos)</a:t>
            </a:r>
          </a:p>
          <a:p>
            <a:pPr lvl="1" algn="l">
              <a:spcBef>
                <a:spcPts val="0"/>
              </a:spcBef>
            </a:pPr>
            <a:r>
              <a:rPr lang="en-US" sz="2800" dirty="0" smtClean="0">
                <a:solidFill>
                  <a:srgbClr val="C00000"/>
                </a:solidFill>
                <a:latin typeface="Calibri" panose="020F0502020204030204" pitchFamily="34" charset="0"/>
              </a:rPr>
              <a:t>10</a:t>
            </a:r>
            <a:r>
              <a:rPr lang="en-US" sz="2800" dirty="0" smtClean="0">
                <a:solidFill>
                  <a:schemeClr val="tx1"/>
                </a:solidFill>
                <a:latin typeface="Calibri" panose="020F0502020204030204" pitchFamily="34" charset="0"/>
              </a:rPr>
              <a:t> unique video contents in LIVE VQA Database [1] </a:t>
            </a:r>
          </a:p>
          <a:p>
            <a:pPr lvl="1" algn="l">
              <a:spcBef>
                <a:spcPts val="0"/>
              </a:spcBef>
            </a:pPr>
            <a:r>
              <a:rPr lang="en-US" sz="2800" dirty="0" smtClean="0">
                <a:solidFill>
                  <a:srgbClr val="C00000"/>
                </a:solidFill>
                <a:latin typeface="Calibri" panose="020F0502020204030204" pitchFamily="34" charset="0"/>
              </a:rPr>
              <a:t>10 </a:t>
            </a:r>
            <a:r>
              <a:rPr lang="en-US" sz="2800" dirty="0" smtClean="0">
                <a:solidFill>
                  <a:schemeClr val="tx1"/>
                </a:solidFill>
                <a:latin typeface="Calibri" panose="020F0502020204030204" pitchFamily="34" charset="0"/>
              </a:rPr>
              <a:t>unique video contents in LIVE Mobile Video Database [2],</a:t>
            </a:r>
          </a:p>
          <a:p>
            <a:pPr lvl="1" algn="l">
              <a:spcBef>
                <a:spcPts val="0"/>
              </a:spcBef>
            </a:pPr>
            <a:r>
              <a:rPr lang="en-US" sz="2800" dirty="0" smtClean="0">
                <a:solidFill>
                  <a:srgbClr val="C00000"/>
                </a:solidFill>
                <a:latin typeface="Calibri" panose="020F0502020204030204" pitchFamily="34" charset="0"/>
              </a:rPr>
              <a:t>8</a:t>
            </a:r>
            <a:r>
              <a:rPr lang="en-US" sz="2800" dirty="0" smtClean="0">
                <a:solidFill>
                  <a:schemeClr val="tx1"/>
                </a:solidFill>
                <a:latin typeface="Calibri" panose="020F0502020204030204" pitchFamily="34" charset="0"/>
              </a:rPr>
              <a:t> contents in </a:t>
            </a:r>
            <a:r>
              <a:rPr lang="en-US" sz="2800" kern="1200" dirty="0">
                <a:solidFill>
                  <a:schemeClr val="tx1"/>
                </a:solidFill>
                <a:latin typeface="Calibri" panose="020F0502020204030204" pitchFamily="34" charset="0"/>
              </a:rPr>
              <a:t>EPFL-</a:t>
            </a:r>
            <a:r>
              <a:rPr lang="en-US" sz="2800" kern="1200" dirty="0" err="1">
                <a:solidFill>
                  <a:schemeClr val="tx1"/>
                </a:solidFill>
                <a:latin typeface="Calibri" panose="020F0502020204030204" pitchFamily="34" charset="0"/>
              </a:rPr>
              <a:t>Polimi</a:t>
            </a:r>
            <a:r>
              <a:rPr lang="en-US" sz="2800" kern="1200" dirty="0">
                <a:solidFill>
                  <a:schemeClr val="tx1"/>
                </a:solidFill>
                <a:latin typeface="Calibri" panose="020F0502020204030204" pitchFamily="34" charset="0"/>
              </a:rPr>
              <a:t> Video Quality Database [3</a:t>
            </a:r>
            <a:r>
              <a:rPr lang="en-US" sz="2800" kern="1200" dirty="0" smtClean="0">
                <a:solidFill>
                  <a:schemeClr val="tx1"/>
                </a:solidFill>
                <a:latin typeface="Calibri" panose="020F0502020204030204" pitchFamily="34" charset="0"/>
              </a:rPr>
              <a:t>]</a:t>
            </a:r>
            <a:endParaRPr lang="en-US" sz="2800" dirty="0" smtClean="0">
              <a:solidFill>
                <a:schemeClr val="tx1"/>
              </a:solidFill>
              <a:latin typeface="Calibri" panose="020F0502020204030204" pitchFamily="34" charset="0"/>
            </a:endParaRPr>
          </a:p>
        </p:txBody>
      </p:sp>
      <p:sp>
        <p:nvSpPr>
          <p:cNvPr id="6" name="Slide Number Placeholder 5"/>
          <p:cNvSpPr>
            <a:spLocks noGrp="1"/>
          </p:cNvSpPr>
          <p:nvPr>
            <p:ph type="sldNum" sz="quarter" idx="10"/>
          </p:nvPr>
        </p:nvSpPr>
        <p:spPr/>
        <p:txBody>
          <a:bodyPr/>
          <a:lstStyle/>
          <a:p>
            <a:fld id="{7D88844A-3702-4148-8474-B9639E95522F}" type="slidenum">
              <a:rPr lang="en-US" smtClean="0"/>
              <a:t>10</a:t>
            </a:fld>
            <a:endParaRPr lang="en-US" dirty="0"/>
          </a:p>
        </p:txBody>
      </p:sp>
      <p:sp>
        <p:nvSpPr>
          <p:cNvPr id="12" name="TextBox 11"/>
          <p:cNvSpPr txBox="1"/>
          <p:nvPr/>
        </p:nvSpPr>
        <p:spPr>
          <a:xfrm>
            <a:off x="424066" y="3800224"/>
            <a:ext cx="11149235"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en-US" sz="2800" dirty="0" smtClean="0">
                <a:latin typeface="Calibri" panose="020F0502020204030204" pitchFamily="34" charset="0"/>
              </a:rPr>
              <a:t>3. </a:t>
            </a:r>
            <a:r>
              <a:rPr lang="en-US" sz="2800" b="1" dirty="0" smtClean="0">
                <a:solidFill>
                  <a:srgbClr val="C00000"/>
                </a:solidFill>
                <a:latin typeface="Calibri" panose="020F0502020204030204" pitchFamily="34" charset="0"/>
              </a:rPr>
              <a:t>Lack of diversity</a:t>
            </a:r>
            <a:r>
              <a:rPr lang="en-US" sz="2800" dirty="0" smtClean="0">
                <a:latin typeface="Calibri" panose="020F0502020204030204" pitchFamily="34" charset="0"/>
              </a:rPr>
              <a:t> in the video capturing devices.</a:t>
            </a:r>
          </a:p>
          <a:p>
            <a:pPr marL="457200" indent="-457200" defTabSz="584200" latinLnBrk="1" hangingPunct="0">
              <a:buFont typeface="Arial" charset="0"/>
              <a:buChar char="•"/>
            </a:pPr>
            <a:r>
              <a:rPr lang="en-US" sz="2800" dirty="0" smtClean="0">
                <a:latin typeface="Calibri" panose="020F0502020204030204" pitchFamily="34" charset="0"/>
              </a:rPr>
              <a:t>None of the databases have video content captured using mobile devices</a:t>
            </a:r>
          </a:p>
          <a:p>
            <a:pPr defTabSz="584200" latinLnBrk="1" hangingPunct="0"/>
            <a:r>
              <a:rPr kumimoji="0" lang="en-US" sz="2800" i="0" u="none" strike="noStrike" cap="none" spc="0" normalizeH="0" baseline="0" dirty="0" smtClean="0">
                <a:ln>
                  <a:noFill/>
                </a:ln>
                <a:effectLst/>
                <a:uFillTx/>
                <a:latin typeface="Calibri" panose="020F0502020204030204" pitchFamily="34" charset="0"/>
                <a:ea typeface="Helvetica Light"/>
                <a:cs typeface="Helvetica Light"/>
                <a:sym typeface="Helvetica Light"/>
              </a:rPr>
              <a:t>	</a:t>
            </a:r>
            <a:endParaRPr kumimoji="0" lang="en-US" sz="2800" i="0" u="none" strike="noStrike" cap="none" spc="0" normalizeH="0" baseline="0" dirty="0">
              <a:ln>
                <a:noFill/>
              </a:ln>
              <a:effectLst/>
              <a:uFillTx/>
              <a:latin typeface="Helvetica Light"/>
              <a:ea typeface="Helvetica Light"/>
              <a:cs typeface="Helvetica Light"/>
              <a:sym typeface="Helvetica Light"/>
            </a:endParaRPr>
          </a:p>
        </p:txBody>
      </p:sp>
      <p:sp>
        <p:nvSpPr>
          <p:cNvPr id="13" name="TextBox 12"/>
          <p:cNvSpPr txBox="1"/>
          <p:nvPr/>
        </p:nvSpPr>
        <p:spPr>
          <a:xfrm>
            <a:off x="424066" y="5557646"/>
            <a:ext cx="1087258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indent="-457200" defTabSz="584200" latinLnBrk="1" hangingPunct="0">
              <a:buAutoNum type="arabicPeriod" startAt="4"/>
            </a:pPr>
            <a:r>
              <a:rPr lang="en-US" sz="2800" dirty="0" smtClean="0">
                <a:latin typeface="Calibri" panose="020F0502020204030204" pitchFamily="34" charset="0"/>
              </a:rPr>
              <a:t>Do </a:t>
            </a:r>
            <a:r>
              <a:rPr lang="en-US" sz="2800" dirty="0">
                <a:latin typeface="Calibri" panose="020F0502020204030204" pitchFamily="34" charset="0"/>
              </a:rPr>
              <a:t>not model </a:t>
            </a:r>
            <a:r>
              <a:rPr lang="en-US" sz="2800" b="1" dirty="0" smtClean="0">
                <a:solidFill>
                  <a:srgbClr val="C00000"/>
                </a:solidFill>
                <a:latin typeface="Calibri" panose="020F0502020204030204" pitchFamily="34" charset="0"/>
              </a:rPr>
              <a:t>in-capture</a:t>
            </a:r>
            <a:r>
              <a:rPr lang="en-US" sz="2800" dirty="0" smtClean="0">
                <a:solidFill>
                  <a:srgbClr val="C00000"/>
                </a:solidFill>
                <a:latin typeface="Calibri" panose="020F0502020204030204" pitchFamily="34" charset="0"/>
              </a:rPr>
              <a:t>, </a:t>
            </a:r>
            <a:r>
              <a:rPr lang="en-US" sz="2800" b="1" dirty="0" smtClean="0">
                <a:solidFill>
                  <a:srgbClr val="C00000"/>
                </a:solidFill>
                <a:latin typeface="Calibri" panose="020F0502020204030204" pitchFamily="34" charset="0"/>
              </a:rPr>
              <a:t>authentic</a:t>
            </a:r>
            <a:r>
              <a:rPr lang="en-US" sz="2800" dirty="0" smtClean="0">
                <a:solidFill>
                  <a:srgbClr val="C00000"/>
                </a:solidFill>
                <a:latin typeface="Calibri" panose="020F0502020204030204" pitchFamily="34" charset="0"/>
              </a:rPr>
              <a:t> </a:t>
            </a:r>
            <a:r>
              <a:rPr lang="en-US" sz="2800" dirty="0" smtClean="0">
                <a:latin typeface="Calibri" panose="020F0502020204030204" pitchFamily="34" charset="0"/>
              </a:rPr>
              <a:t>distortions.</a:t>
            </a:r>
            <a:endParaRPr lang="en-US" sz="2800" dirty="0" smtClean="0"/>
          </a:p>
        </p:txBody>
      </p:sp>
      <p:sp>
        <p:nvSpPr>
          <p:cNvPr id="7" name="TextBox 6"/>
          <p:cNvSpPr txBox="1"/>
          <p:nvPr/>
        </p:nvSpPr>
        <p:spPr>
          <a:xfrm>
            <a:off x="326333" y="6263497"/>
            <a:ext cx="1106805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[1] K. </a:t>
            </a:r>
            <a:r>
              <a:rPr lang="en-US" dirty="0" err="1" smtClean="0">
                <a:latin typeface="Calibri" charset="0"/>
                <a:ea typeface="Calibri" charset="0"/>
                <a:cs typeface="Calibri" charset="0"/>
              </a:rPr>
              <a:t>Seshadrinathan</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2008 [2]  A. K. </a:t>
            </a:r>
            <a:r>
              <a:rPr lang="en-US" dirty="0" err="1" smtClean="0">
                <a:latin typeface="Calibri" charset="0"/>
                <a:ea typeface="Calibri" charset="0"/>
                <a:cs typeface="Calibri" charset="0"/>
              </a:rPr>
              <a:t>Moorthy</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2012 </a:t>
            </a:r>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[3]</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 F. D. Simone </a:t>
            </a:r>
            <a:r>
              <a:rPr kumimoji="0" lang="en-US" b="0" i="0" u="none" strike="noStrike" cap="none" spc="0" normalizeH="0" dirty="0" err="1" smtClean="0">
                <a:ln>
                  <a:noFill/>
                </a:ln>
                <a:solidFill>
                  <a:srgbClr val="000000"/>
                </a:solidFill>
                <a:effectLst/>
                <a:uFillTx/>
                <a:latin typeface="Calibri" charset="0"/>
                <a:ea typeface="Calibri" charset="0"/>
                <a:cs typeface="Calibri" charset="0"/>
                <a:sym typeface="Helvetica Light"/>
              </a:rPr>
              <a:t>et.al</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 2009</a:t>
            </a:r>
            <a:endParaRPr kumimoji="0" lang="en-US"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Tree>
    <p:extLst>
      <p:ext uri="{BB962C8B-B14F-4D97-AF65-F5344CB8AC3E}">
        <p14:creationId xmlns:p14="http://schemas.microsoft.com/office/powerpoint/2010/main" val="101517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206971"/>
            <a:ext cx="10406063" cy="630437"/>
          </a:xfrm>
        </p:spPr>
        <p:txBody>
          <a:bodyPr>
            <a:normAutofit/>
          </a:bodyPr>
          <a:lstStyle/>
          <a:p>
            <a:r>
              <a:rPr lang="en-US" sz="4000" dirty="0" smtClean="0">
                <a:latin typeface="Calibri" panose="020F0502020204030204" pitchFamily="34" charset="0"/>
              </a:rPr>
              <a:t>Authentic, </a:t>
            </a:r>
            <a:r>
              <a:rPr lang="en-US" sz="4000" b="1" dirty="0" smtClean="0">
                <a:solidFill>
                  <a:srgbClr val="C00000"/>
                </a:solidFill>
                <a:latin typeface="Calibri" panose="020F0502020204030204" pitchFamily="34" charset="0"/>
              </a:rPr>
              <a:t>In-capture</a:t>
            </a:r>
            <a:r>
              <a:rPr lang="en-US" sz="4000" dirty="0" smtClean="0">
                <a:latin typeface="Calibri" panose="020F0502020204030204" pitchFamily="34" charset="0"/>
              </a:rPr>
              <a:t> Video Distortions</a:t>
            </a:r>
            <a:endParaRPr lang="en-US" sz="4000" dirty="0">
              <a:latin typeface="Calibri" panose="020F0502020204030204" pitchFamily="34" charset="0"/>
            </a:endParaRPr>
          </a:p>
        </p:txBody>
      </p:sp>
      <p:sp>
        <p:nvSpPr>
          <p:cNvPr id="3" name="Text Placeholder 2"/>
          <p:cNvSpPr>
            <a:spLocks noGrp="1"/>
          </p:cNvSpPr>
          <p:nvPr>
            <p:ph type="body" idx="1"/>
          </p:nvPr>
        </p:nvSpPr>
        <p:spPr>
          <a:xfrm>
            <a:off x="892969" y="942976"/>
            <a:ext cx="10460831" cy="5307806"/>
          </a:xfrm>
        </p:spPr>
        <p:txBody>
          <a:bodyPr anchor="t">
            <a:normAutofit lnSpcReduction="10000"/>
          </a:bodyPr>
          <a:lstStyle/>
          <a:p>
            <a:pPr algn="l"/>
            <a:endParaRPr lang="en-US" dirty="0" smtClean="0">
              <a:latin typeface="Calibri" panose="020F0502020204030204" pitchFamily="34" charset="0"/>
            </a:endParaRPr>
          </a:p>
          <a:p>
            <a:pPr algn="l">
              <a:lnSpc>
                <a:spcPct val="110000"/>
              </a:lnSpc>
              <a:spcBef>
                <a:spcPts val="1200"/>
              </a:spcBef>
            </a:pPr>
            <a:endParaRPr lang="en-US" dirty="0" smtClean="0">
              <a:solidFill>
                <a:schemeClr val="tx1"/>
              </a:solidFill>
              <a:latin typeface="Calibri" panose="020F0502020204030204" pitchFamily="34" charset="0"/>
            </a:endParaRPr>
          </a:p>
          <a:p>
            <a:pPr algn="l">
              <a:lnSpc>
                <a:spcPct val="110000"/>
              </a:lnSpc>
              <a:spcBef>
                <a:spcPts val="1200"/>
              </a:spcBef>
            </a:pPr>
            <a:r>
              <a:rPr lang="en-US" sz="2800" u="sng" dirty="0" smtClean="0">
                <a:solidFill>
                  <a:schemeClr val="tx1"/>
                </a:solidFill>
                <a:latin typeface="Calibri" panose="020F0502020204030204" pitchFamily="34" charset="0"/>
              </a:rPr>
              <a:t>Sources causing </a:t>
            </a:r>
            <a:r>
              <a:rPr lang="en-US" sz="2800" b="1" u="sng" dirty="0" smtClean="0">
                <a:solidFill>
                  <a:srgbClr val="C00000"/>
                </a:solidFill>
                <a:latin typeface="Calibri" panose="020F0502020204030204" pitchFamily="34" charset="0"/>
              </a:rPr>
              <a:t>in-capture </a:t>
            </a:r>
            <a:r>
              <a:rPr lang="en-US" sz="2800" u="sng" dirty="0" smtClean="0">
                <a:solidFill>
                  <a:schemeClr val="tx1"/>
                </a:solidFill>
                <a:latin typeface="Calibri" panose="020F0502020204030204" pitchFamily="34" charset="0"/>
              </a:rPr>
              <a:t>distortions:</a:t>
            </a:r>
            <a:endParaRPr lang="en-US" u="sng" dirty="0" smtClean="0">
              <a:solidFill>
                <a:schemeClr val="tx1"/>
              </a:solidFill>
              <a:latin typeface="Calibri" panose="020F0502020204030204" pitchFamily="34" charset="0"/>
            </a:endParaRPr>
          </a:p>
          <a:p>
            <a:pPr lvl="2" algn="l">
              <a:lnSpc>
                <a:spcPct val="110000"/>
              </a:lnSpc>
              <a:spcBef>
                <a:spcPts val="1200"/>
              </a:spcBef>
            </a:pPr>
            <a:r>
              <a:rPr lang="en-US" dirty="0" smtClean="0">
                <a:latin typeface="Calibri" panose="020F0502020204030204" pitchFamily="34" charset="0"/>
              </a:rPr>
              <a:t>Scene </a:t>
            </a:r>
            <a:r>
              <a:rPr lang="en-US" dirty="0">
                <a:latin typeface="Calibri" panose="020F0502020204030204" pitchFamily="34" charset="0"/>
              </a:rPr>
              <a:t>lighting</a:t>
            </a:r>
          </a:p>
          <a:p>
            <a:pPr lvl="2" algn="l">
              <a:spcBef>
                <a:spcPts val="1200"/>
              </a:spcBef>
            </a:pPr>
            <a:r>
              <a:rPr lang="fr-FR" dirty="0">
                <a:latin typeface="Calibri" panose="020F0502020204030204" pitchFamily="34" charset="0"/>
              </a:rPr>
              <a:t>Exposure</a:t>
            </a:r>
          </a:p>
          <a:p>
            <a:pPr lvl="2" algn="l">
              <a:spcBef>
                <a:spcPts val="1200"/>
              </a:spcBef>
            </a:pPr>
            <a:r>
              <a:rPr lang="en-US" dirty="0">
                <a:latin typeface="Calibri" panose="020F0502020204030204" pitchFamily="34" charset="0"/>
              </a:rPr>
              <a:t>Camera shake</a:t>
            </a:r>
          </a:p>
          <a:p>
            <a:pPr lvl="2" algn="l">
              <a:spcBef>
                <a:spcPts val="1200"/>
              </a:spcBef>
            </a:pPr>
            <a:r>
              <a:rPr lang="en-US" dirty="0">
                <a:latin typeface="Calibri" panose="020F0502020204030204" pitchFamily="34" charset="0"/>
              </a:rPr>
              <a:t>In-camera processing</a:t>
            </a:r>
          </a:p>
          <a:p>
            <a:pPr lvl="2" algn="l">
              <a:spcBef>
                <a:spcPts val="1200"/>
              </a:spcBef>
            </a:pPr>
            <a:r>
              <a:rPr lang="en-US" dirty="0">
                <a:latin typeface="Calibri" panose="020F0502020204030204" pitchFamily="34" charset="0"/>
              </a:rPr>
              <a:t>Focal </a:t>
            </a:r>
            <a:r>
              <a:rPr lang="en-US" dirty="0" smtClean="0">
                <a:latin typeface="Calibri" panose="020F0502020204030204" pitchFamily="34" charset="0"/>
              </a:rPr>
              <a:t>length</a:t>
            </a:r>
          </a:p>
          <a:p>
            <a:pPr lvl="2" algn="l">
              <a:spcBef>
                <a:spcPts val="1200"/>
              </a:spcBef>
            </a:pPr>
            <a:r>
              <a:rPr lang="en-US" dirty="0" smtClean="0">
                <a:latin typeface="Calibri" panose="020F0502020204030204" pitchFamily="34" charset="0"/>
              </a:rPr>
              <a:t>Noise sensitivity</a:t>
            </a:r>
          </a:p>
          <a:p>
            <a:pPr lvl="2" algn="l">
              <a:spcBef>
                <a:spcPts val="1200"/>
              </a:spcBef>
            </a:pPr>
            <a:r>
              <a:rPr lang="en-US" i="1" dirty="0" smtClean="0">
                <a:latin typeface="Calibri" panose="020F0502020204030204" pitchFamily="34" charset="0"/>
              </a:rPr>
              <a:t>and so on..</a:t>
            </a:r>
            <a:endParaRPr lang="en-US" i="1" dirty="0">
              <a:latin typeface="Calibri" panose="020F0502020204030204" pitchFamily="34" charset="0"/>
            </a:endParaRPr>
          </a:p>
          <a:p>
            <a:pPr algn="l" defTabSz="584200" latinLnBrk="1" hangingPunct="0"/>
            <a:endParaRPr lang="en-US" sz="3600" dirty="0">
              <a:latin typeface="Calibri" panose="020F0502020204030204" pitchFamily="34" charset="0"/>
            </a:endParaRPr>
          </a:p>
          <a:p>
            <a:pPr algn="l"/>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
        <p:nvSpPr>
          <p:cNvPr id="5" name="Rectangle 4"/>
          <p:cNvSpPr/>
          <p:nvPr/>
        </p:nvSpPr>
        <p:spPr>
          <a:xfrm>
            <a:off x="1997858" y="1019176"/>
            <a:ext cx="8196283" cy="523220"/>
          </a:xfrm>
          <a:prstGeom prst="rect">
            <a:avLst/>
          </a:prstGeom>
          <a:solidFill>
            <a:schemeClr val="accent3">
              <a:lumMod val="40000"/>
              <a:lumOff val="60000"/>
            </a:schemeClr>
          </a:solidFill>
          <a:ln w="28575">
            <a:solidFill>
              <a:srgbClr val="C00000"/>
            </a:solidFill>
          </a:ln>
        </p:spPr>
        <p:txBody>
          <a:bodyPr wrap="none">
            <a:spAutoFit/>
          </a:bodyPr>
          <a:lstStyle/>
          <a:p>
            <a:r>
              <a:rPr lang="en-US" sz="2800" dirty="0">
                <a:latin typeface="Calibri" panose="020F0502020204030204" pitchFamily="34" charset="0"/>
              </a:rPr>
              <a:t>Video distortions occurring </a:t>
            </a:r>
            <a:r>
              <a:rPr lang="en-US" sz="2800" i="1" u="sng" dirty="0">
                <a:solidFill>
                  <a:srgbClr val="C00000"/>
                </a:solidFill>
                <a:latin typeface="Calibri" panose="020F0502020204030204" pitchFamily="34" charset="0"/>
              </a:rPr>
              <a:t>during</a:t>
            </a:r>
            <a:r>
              <a:rPr lang="en-US" sz="2800" dirty="0">
                <a:latin typeface="Calibri" panose="020F0502020204030204" pitchFamily="34" charset="0"/>
              </a:rPr>
              <a:t> the capture process.</a:t>
            </a:r>
            <a:endParaRPr lang="en-US" sz="2800" dirty="0"/>
          </a:p>
        </p:txBody>
      </p:sp>
    </p:spTree>
    <p:extLst>
      <p:ext uri="{BB962C8B-B14F-4D97-AF65-F5344CB8AC3E}">
        <p14:creationId xmlns:p14="http://schemas.microsoft.com/office/powerpoint/2010/main" val="879391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 y="242202"/>
            <a:ext cx="12027877" cy="796740"/>
          </a:xfrm>
        </p:spPr>
        <p:txBody>
          <a:bodyPr anchor="t">
            <a:normAutofit fontScale="90000"/>
          </a:bodyPr>
          <a:lstStyle/>
          <a:p>
            <a:r>
              <a:rPr lang="en-US" sz="4000" u="sng" dirty="0" smtClean="0">
                <a:latin typeface="Calibri" panose="020F0502020204030204" pitchFamily="34" charset="0"/>
              </a:rPr>
              <a:t>Our </a:t>
            </a:r>
            <a:r>
              <a:rPr lang="en-US" sz="4000" u="sng" dirty="0">
                <a:latin typeface="Calibri" panose="020F0502020204030204" pitchFamily="34" charset="0"/>
              </a:rPr>
              <a:t>goals:</a:t>
            </a:r>
            <a:r>
              <a:rPr lang="en-US" sz="4000" dirty="0">
                <a:latin typeface="Calibri" panose="020F0502020204030204" pitchFamily="34" charset="0"/>
              </a:rPr>
              <a:t> </a:t>
            </a:r>
            <a:r>
              <a:rPr lang="en-US" sz="3600" dirty="0">
                <a:latin typeface="Calibri" panose="020F0502020204030204" pitchFamily="34" charset="0"/>
              </a:rPr>
              <a:t>LIVE-Qualcomm </a:t>
            </a:r>
            <a:r>
              <a:rPr lang="it-IT" sz="3600" dirty="0">
                <a:latin typeface="Calibri" panose="020F0502020204030204" pitchFamily="34" charset="0"/>
              </a:rPr>
              <a:t>Mobile </a:t>
            </a:r>
            <a:r>
              <a:rPr lang="it-IT" sz="3600" b="1" dirty="0" smtClean="0">
                <a:solidFill>
                  <a:srgbClr val="C00000"/>
                </a:solidFill>
                <a:latin typeface="Calibri" panose="020F0502020204030204" pitchFamily="34" charset="0"/>
              </a:rPr>
              <a:t>In-</a:t>
            </a:r>
            <a:r>
              <a:rPr lang="it-IT" sz="3600" b="1" dirty="0" err="1" smtClean="0">
                <a:solidFill>
                  <a:srgbClr val="C00000"/>
                </a:solidFill>
                <a:latin typeface="Calibri" panose="020F0502020204030204" pitchFamily="34" charset="0"/>
              </a:rPr>
              <a:t>capture</a:t>
            </a:r>
            <a:r>
              <a:rPr lang="it-IT" sz="3600" dirty="0" smtClean="0">
                <a:latin typeface="Calibri" panose="020F0502020204030204" pitchFamily="34" charset="0"/>
              </a:rPr>
              <a:t> </a:t>
            </a:r>
            <a:r>
              <a:rPr lang="it-IT" sz="3600" dirty="0">
                <a:latin typeface="Calibri" panose="020F0502020204030204" pitchFamily="34" charset="0"/>
              </a:rPr>
              <a:t>Video Quality Database</a:t>
            </a:r>
            <a:endParaRPr lang="en-US" sz="4000" dirty="0">
              <a:latin typeface="Calibri" panose="020F0502020204030204" pitchFamily="34" charset="0"/>
            </a:endParaRPr>
          </a:p>
        </p:txBody>
      </p:sp>
      <p:sp>
        <p:nvSpPr>
          <p:cNvPr id="3" name="Text Placeholder 2"/>
          <p:cNvSpPr>
            <a:spLocks noGrp="1"/>
          </p:cNvSpPr>
          <p:nvPr>
            <p:ph type="body" idx="1"/>
          </p:nvPr>
        </p:nvSpPr>
        <p:spPr>
          <a:xfrm>
            <a:off x="681953" y="1660158"/>
            <a:ext cx="10406063" cy="3896580"/>
          </a:xfrm>
        </p:spPr>
        <p:txBody>
          <a:bodyPr anchor="t">
            <a:normAutofit/>
          </a:bodyPr>
          <a:lstStyle/>
          <a:p>
            <a:pPr algn="l">
              <a:spcBef>
                <a:spcPts val="1200"/>
              </a:spcBef>
              <a:defRPr sz="1800"/>
            </a:pPr>
            <a:r>
              <a:rPr lang="en-US" sz="2800" dirty="0">
                <a:latin typeface="Calibri" charset="0"/>
                <a:ea typeface="Calibri" charset="0"/>
                <a:cs typeface="Calibri" charset="0"/>
              </a:rPr>
              <a:t>To design a database containing a large number of </a:t>
            </a:r>
            <a:r>
              <a:rPr lang="en-US" sz="2800" dirty="0">
                <a:solidFill>
                  <a:srgbClr val="C00000"/>
                </a:solidFill>
                <a:latin typeface="Calibri" charset="0"/>
                <a:ea typeface="Calibri" charset="0"/>
                <a:cs typeface="Calibri" charset="0"/>
              </a:rPr>
              <a:t>authentically distorted </a:t>
            </a:r>
            <a:r>
              <a:rPr lang="en-US" sz="2800" dirty="0" smtClean="0">
                <a:solidFill>
                  <a:srgbClr val="C00000"/>
                </a:solidFill>
                <a:latin typeface="Calibri" charset="0"/>
                <a:ea typeface="Calibri" charset="0"/>
                <a:cs typeface="Calibri" charset="0"/>
              </a:rPr>
              <a:t>videos</a:t>
            </a:r>
            <a:r>
              <a:rPr lang="en-US" sz="2800" dirty="0" smtClean="0">
                <a:latin typeface="Calibri" charset="0"/>
                <a:ea typeface="Calibri" charset="0"/>
                <a:cs typeface="Calibri" charset="0"/>
              </a:rPr>
              <a:t> and </a:t>
            </a:r>
            <a:r>
              <a:rPr lang="en-US" sz="2800" dirty="0" smtClean="0">
                <a:solidFill>
                  <a:srgbClr val="C00000"/>
                </a:solidFill>
                <a:latin typeface="Calibri" charset="0"/>
                <a:ea typeface="Calibri" charset="0"/>
                <a:cs typeface="Calibri" charset="0"/>
              </a:rPr>
              <a:t>subjective scores</a:t>
            </a:r>
            <a:r>
              <a:rPr lang="en-US" sz="2800" dirty="0" smtClean="0">
                <a:latin typeface="Calibri" charset="0"/>
                <a:ea typeface="Calibri" charset="0"/>
                <a:cs typeface="Calibri" charset="0"/>
              </a:rPr>
              <a:t>.</a:t>
            </a:r>
          </a:p>
          <a:p>
            <a:r>
              <a:rPr lang="en-US" sz="2800" dirty="0">
                <a:latin typeface="Calibri" charset="0"/>
                <a:ea typeface="Calibri" charset="0"/>
                <a:cs typeface="Calibri" charset="0"/>
              </a:rPr>
              <a:t> </a:t>
            </a:r>
            <a:r>
              <a:rPr lang="en-US" sz="2800" dirty="0" smtClean="0">
                <a:latin typeface="Calibri" charset="0"/>
                <a:ea typeface="Calibri" charset="0"/>
                <a:cs typeface="Calibri" charset="0"/>
              </a:rPr>
              <a:t>To </a:t>
            </a:r>
            <a:r>
              <a:rPr lang="en-US" sz="2800" dirty="0">
                <a:latin typeface="Calibri" charset="0"/>
                <a:ea typeface="Calibri" charset="0"/>
                <a:cs typeface="Calibri" charset="0"/>
              </a:rPr>
              <a:t>better understand the </a:t>
            </a:r>
            <a:r>
              <a:rPr lang="en-US" sz="2800" dirty="0">
                <a:solidFill>
                  <a:srgbClr val="C00000"/>
                </a:solidFill>
                <a:latin typeface="Calibri" charset="0"/>
                <a:ea typeface="Calibri" charset="0"/>
                <a:cs typeface="Calibri" charset="0"/>
              </a:rPr>
              <a:t>quality </a:t>
            </a:r>
            <a:r>
              <a:rPr lang="en-US" sz="2800" dirty="0" smtClean="0">
                <a:solidFill>
                  <a:srgbClr val="C00000"/>
                </a:solidFill>
                <a:latin typeface="Calibri" charset="0"/>
                <a:ea typeface="Calibri" charset="0"/>
                <a:cs typeface="Calibri" charset="0"/>
              </a:rPr>
              <a:t>of videos </a:t>
            </a:r>
            <a:r>
              <a:rPr lang="en-US" sz="2800" dirty="0">
                <a:latin typeface="Calibri" charset="0"/>
                <a:ea typeface="Calibri" charset="0"/>
                <a:cs typeface="Calibri" charset="0"/>
              </a:rPr>
              <a:t>created using cameras </a:t>
            </a:r>
            <a:r>
              <a:rPr lang="en-US" sz="2800" dirty="0" smtClean="0">
                <a:latin typeface="Calibri" charset="0"/>
                <a:ea typeface="Calibri" charset="0"/>
                <a:cs typeface="Calibri" charset="0"/>
              </a:rPr>
              <a:t>in the </a:t>
            </a:r>
            <a:r>
              <a:rPr lang="en-US" sz="2800" dirty="0">
                <a:latin typeface="Calibri" charset="0"/>
                <a:ea typeface="Calibri" charset="0"/>
                <a:cs typeface="Calibri" charset="0"/>
              </a:rPr>
              <a:t>emergent mobile </a:t>
            </a:r>
            <a:r>
              <a:rPr lang="en-US" sz="2800" dirty="0" smtClean="0">
                <a:latin typeface="Calibri" charset="0"/>
                <a:ea typeface="Calibri" charset="0"/>
                <a:cs typeface="Calibri" charset="0"/>
              </a:rPr>
              <a:t>devices.</a:t>
            </a:r>
          </a:p>
          <a:p>
            <a:r>
              <a:rPr lang="en-US" sz="2800" dirty="0" smtClean="0">
                <a:latin typeface="Calibri" charset="0"/>
                <a:ea typeface="Calibri" charset="0"/>
                <a:cs typeface="Calibri" charset="0"/>
              </a:rPr>
              <a:t>To understand the impact of different in-capture distortions on subjective </a:t>
            </a:r>
            <a:r>
              <a:rPr lang="en-US" sz="2800" dirty="0" smtClean="0">
                <a:solidFill>
                  <a:schemeClr val="tx1"/>
                </a:solidFill>
                <a:latin typeface="Calibri" charset="0"/>
                <a:ea typeface="Calibri" charset="0"/>
                <a:cs typeface="Calibri" charset="0"/>
              </a:rPr>
              <a:t>distortion </a:t>
            </a:r>
            <a:r>
              <a:rPr lang="en-US" sz="2800" i="1" dirty="0" smtClean="0">
                <a:solidFill>
                  <a:srgbClr val="C00000"/>
                </a:solidFill>
                <a:latin typeface="Calibri" charset="0"/>
                <a:ea typeface="Calibri" charset="0"/>
                <a:cs typeface="Calibri" charset="0"/>
              </a:rPr>
              <a:t>type</a:t>
            </a:r>
            <a:r>
              <a:rPr lang="en-US" sz="2800" dirty="0" smtClean="0">
                <a:solidFill>
                  <a:srgbClr val="C00000"/>
                </a:solidFill>
                <a:latin typeface="Calibri" charset="0"/>
                <a:ea typeface="Calibri" charset="0"/>
                <a:cs typeface="Calibri" charset="0"/>
              </a:rPr>
              <a:t> and </a:t>
            </a:r>
            <a:r>
              <a:rPr lang="en-US" sz="2800" i="1" dirty="0" smtClean="0">
                <a:solidFill>
                  <a:srgbClr val="C00000"/>
                </a:solidFill>
                <a:latin typeface="Calibri" charset="0"/>
                <a:ea typeface="Calibri" charset="0"/>
                <a:cs typeface="Calibri" charset="0"/>
              </a:rPr>
              <a:t>severity</a:t>
            </a:r>
            <a:r>
              <a:rPr lang="en-US" sz="2800" dirty="0" smtClean="0">
                <a:solidFill>
                  <a:srgbClr val="C00000"/>
                </a:solidFill>
                <a:latin typeface="Calibri" charset="0"/>
                <a:ea typeface="Calibri" charset="0"/>
                <a:cs typeface="Calibri" charset="0"/>
              </a:rPr>
              <a:t> </a:t>
            </a:r>
            <a:r>
              <a:rPr lang="en-US" sz="2800" dirty="0" smtClean="0">
                <a:solidFill>
                  <a:schemeClr val="tx1"/>
                </a:solidFill>
                <a:latin typeface="Calibri" charset="0"/>
                <a:ea typeface="Calibri" charset="0"/>
                <a:cs typeface="Calibri" charset="0"/>
              </a:rPr>
              <a:t>perception.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4138911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094" y="303413"/>
            <a:ext cx="10156031" cy="944761"/>
          </a:xfrm>
        </p:spPr>
        <p:txBody>
          <a:bodyPr>
            <a:normAutofit/>
          </a:bodyPr>
          <a:lstStyle/>
          <a:p>
            <a:r>
              <a:rPr lang="en-US" sz="3400" dirty="0" smtClean="0"/>
              <a:t>Construction of an VQA database</a:t>
            </a:r>
            <a:endParaRPr lang="en-US" sz="3400" dirty="0"/>
          </a:p>
        </p:txBody>
      </p:sp>
      <p:grpSp>
        <p:nvGrpSpPr>
          <p:cNvPr id="4" name="Group 180"/>
          <p:cNvGrpSpPr/>
          <p:nvPr/>
        </p:nvGrpSpPr>
        <p:grpSpPr>
          <a:xfrm>
            <a:off x="1788326" y="2109184"/>
            <a:ext cx="2656674" cy="2867229"/>
            <a:chOff x="0" y="-1"/>
            <a:chExt cx="2045345" cy="2439825"/>
          </a:xfrm>
        </p:grpSpPr>
        <p:pic>
          <p:nvPicPr>
            <p:cNvPr id="5" name="image28.png"/>
            <p:cNvPicPr/>
            <p:nvPr/>
          </p:nvPicPr>
          <p:blipFill>
            <a:blip r:embed="rId3">
              <a:extLst/>
            </a:blip>
            <a:stretch>
              <a:fillRect/>
            </a:stretch>
          </p:blipFill>
          <p:spPr>
            <a:xfrm>
              <a:off x="39335" y="-2"/>
              <a:ext cx="1119464" cy="746309"/>
            </a:xfrm>
            <a:prstGeom prst="rect">
              <a:avLst/>
            </a:prstGeom>
            <a:ln w="12700" cap="flat">
              <a:noFill/>
              <a:miter lim="400000"/>
            </a:ln>
            <a:effectLst/>
          </p:spPr>
        </p:pic>
        <p:pic>
          <p:nvPicPr>
            <p:cNvPr id="6" name="image29.png"/>
            <p:cNvPicPr/>
            <p:nvPr/>
          </p:nvPicPr>
          <p:blipFill>
            <a:blip r:embed="rId4">
              <a:extLst/>
            </a:blip>
            <a:stretch>
              <a:fillRect/>
            </a:stretch>
          </p:blipFill>
          <p:spPr>
            <a:xfrm>
              <a:off x="-1" y="845977"/>
              <a:ext cx="1119464" cy="746308"/>
            </a:xfrm>
            <a:prstGeom prst="rect">
              <a:avLst/>
            </a:prstGeom>
            <a:ln w="12700" cap="flat">
              <a:noFill/>
              <a:miter lim="400000"/>
            </a:ln>
            <a:effectLst/>
          </p:spPr>
        </p:pic>
        <p:pic>
          <p:nvPicPr>
            <p:cNvPr id="7" name="image30.png"/>
            <p:cNvPicPr/>
            <p:nvPr/>
          </p:nvPicPr>
          <p:blipFill>
            <a:blip r:embed="rId5">
              <a:extLst/>
            </a:blip>
            <a:stretch>
              <a:fillRect/>
            </a:stretch>
          </p:blipFill>
          <p:spPr>
            <a:xfrm>
              <a:off x="54403" y="1693517"/>
              <a:ext cx="1119464" cy="746308"/>
            </a:xfrm>
            <a:prstGeom prst="rect">
              <a:avLst/>
            </a:prstGeom>
            <a:ln w="12700" cap="flat">
              <a:noFill/>
              <a:miter lim="400000"/>
            </a:ln>
            <a:effectLst/>
          </p:spPr>
        </p:pic>
        <p:pic>
          <p:nvPicPr>
            <p:cNvPr id="8" name="image31.png"/>
            <p:cNvPicPr/>
            <p:nvPr/>
          </p:nvPicPr>
          <p:blipFill>
            <a:blip r:embed="rId6">
              <a:extLst/>
            </a:blip>
            <a:stretch>
              <a:fillRect/>
            </a:stretch>
          </p:blipFill>
          <p:spPr>
            <a:xfrm>
              <a:off x="1247334" y="1287796"/>
              <a:ext cx="798011" cy="1151183"/>
            </a:xfrm>
            <a:prstGeom prst="rect">
              <a:avLst/>
            </a:prstGeom>
            <a:ln w="12700" cap="flat">
              <a:noFill/>
              <a:miter lim="400000"/>
            </a:ln>
            <a:effectLst/>
          </p:spPr>
        </p:pic>
        <p:pic>
          <p:nvPicPr>
            <p:cNvPr id="9" name="image32.png"/>
            <p:cNvPicPr/>
            <p:nvPr/>
          </p:nvPicPr>
          <p:blipFill>
            <a:blip r:embed="rId7">
              <a:extLst/>
            </a:blip>
            <a:stretch>
              <a:fillRect/>
            </a:stretch>
          </p:blipFill>
          <p:spPr>
            <a:xfrm>
              <a:off x="1220435" y="1045"/>
              <a:ext cx="824910" cy="1231671"/>
            </a:xfrm>
            <a:prstGeom prst="rect">
              <a:avLst/>
            </a:prstGeom>
            <a:ln w="12700" cap="flat">
              <a:noFill/>
              <a:miter lim="400000"/>
            </a:ln>
            <a:effectLst/>
          </p:spPr>
        </p:pic>
      </p:grpSp>
      <p:pic>
        <p:nvPicPr>
          <p:cNvPr id="10" name="image33.png"/>
          <p:cNvPicPr/>
          <p:nvPr/>
        </p:nvPicPr>
        <p:blipFill>
          <a:blip r:embed="rId8">
            <a:extLst/>
          </a:blip>
          <a:srcRect l="36456" t="18808" r="45604" b="42201"/>
          <a:stretch>
            <a:fillRect/>
          </a:stretch>
        </p:blipFill>
        <p:spPr>
          <a:xfrm>
            <a:off x="7731438" y="2181112"/>
            <a:ext cx="2060262" cy="1773650"/>
          </a:xfrm>
          <a:prstGeom prst="rect">
            <a:avLst/>
          </a:prstGeom>
          <a:ln w="12700">
            <a:miter lim="400000"/>
          </a:ln>
        </p:spPr>
      </p:pic>
      <p:sp>
        <p:nvSpPr>
          <p:cNvPr id="11" name="Shape 183"/>
          <p:cNvSpPr/>
          <p:nvPr/>
        </p:nvSpPr>
        <p:spPr>
          <a:xfrm>
            <a:off x="7145818" y="1880755"/>
            <a:ext cx="5518484" cy="456856"/>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defRPr sz="1800"/>
            </a:pPr>
            <a:r>
              <a:rPr lang="en-US" sz="2500" b="1" dirty="0" smtClean="0">
                <a:latin typeface="Calibri" panose="020F0502020204030204" pitchFamily="34" charset="0"/>
              </a:rPr>
              <a:t>Step 2)</a:t>
            </a:r>
            <a:r>
              <a:rPr lang="en-US" sz="2500" dirty="0" smtClean="0">
                <a:latin typeface="Calibri" panose="020F0502020204030204" pitchFamily="34" charset="0"/>
              </a:rPr>
              <a:t> Gather </a:t>
            </a:r>
            <a:r>
              <a:rPr sz="2500" dirty="0" smtClean="0">
                <a:latin typeface="Calibri" panose="020F0502020204030204" pitchFamily="34" charset="0"/>
              </a:rPr>
              <a:t>Opinion </a:t>
            </a:r>
            <a:r>
              <a:rPr lang="en-US" sz="2500" dirty="0" smtClean="0">
                <a:latin typeface="Calibri" panose="020F0502020204030204" pitchFamily="34" charset="0"/>
              </a:rPr>
              <a:t>S</a:t>
            </a:r>
            <a:r>
              <a:rPr sz="2500" dirty="0" smtClean="0">
                <a:latin typeface="Calibri" panose="020F0502020204030204" pitchFamily="34" charset="0"/>
              </a:rPr>
              <a:t>cores</a:t>
            </a:r>
            <a:endParaRPr sz="2500" dirty="0">
              <a:latin typeface="Calibri" panose="020F0502020204030204" pitchFamily="34" charset="0"/>
            </a:endParaRPr>
          </a:p>
        </p:txBody>
      </p:sp>
      <p:sp>
        <p:nvSpPr>
          <p:cNvPr id="12" name="Shape 183"/>
          <p:cNvSpPr/>
          <p:nvPr/>
        </p:nvSpPr>
        <p:spPr>
          <a:xfrm>
            <a:off x="1420719" y="1576316"/>
            <a:ext cx="4039555" cy="456856"/>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defRPr sz="1800"/>
            </a:pPr>
            <a:r>
              <a:rPr lang="en-US" sz="2500" b="1" dirty="0" smtClean="0">
                <a:latin typeface="Calibri" panose="020F0502020204030204" pitchFamily="34" charset="0"/>
              </a:rPr>
              <a:t>Step 1)</a:t>
            </a:r>
            <a:r>
              <a:rPr lang="en-US" sz="2500" dirty="0" smtClean="0">
                <a:latin typeface="Calibri" panose="020F0502020204030204" pitchFamily="34" charset="0"/>
              </a:rPr>
              <a:t> Gather video content</a:t>
            </a:r>
            <a:endParaRPr sz="2500" dirty="0">
              <a:latin typeface="Calibri" panose="020F0502020204030204" pitchFamily="34" charset="0"/>
            </a:endParaRPr>
          </a:p>
        </p:txBody>
      </p:sp>
      <p:sp>
        <p:nvSpPr>
          <p:cNvPr id="3" name="Slide Number Placeholder 2"/>
          <p:cNvSpPr>
            <a:spLocks noGrp="1"/>
          </p:cNvSpPr>
          <p:nvPr>
            <p:ph type="sldNum" sz="quarter" idx="10"/>
          </p:nvPr>
        </p:nvSpPr>
        <p:spPr/>
        <p:txBody>
          <a:bodyPr/>
          <a:lstStyle/>
          <a:p>
            <a:fld id="{83852300-DCEB-4174-83D2-2412C18F7F92}" type="slidenum">
              <a:rPr lang="en-US" smtClean="0"/>
              <a:t>13</a:t>
            </a:fld>
            <a:endParaRPr lang="en-US"/>
          </a:p>
        </p:txBody>
      </p:sp>
    </p:spTree>
    <p:extLst>
      <p:ext uri="{BB962C8B-B14F-4D97-AF65-F5344CB8AC3E}">
        <p14:creationId xmlns:p14="http://schemas.microsoft.com/office/powerpoint/2010/main" val="11619743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8" y="25400"/>
            <a:ext cx="11725012" cy="800100"/>
          </a:xfrm>
        </p:spPr>
        <p:txBody>
          <a:bodyPr>
            <a:noAutofit/>
          </a:bodyPr>
          <a:lstStyle/>
          <a:p>
            <a:r>
              <a:rPr lang="en-US" sz="3600" dirty="0" smtClean="0">
                <a:latin typeface="Calibri" panose="020F0502020204030204" pitchFamily="34" charset="0"/>
              </a:rPr>
              <a:t>LIVE-Qualcomm </a:t>
            </a:r>
            <a:r>
              <a:rPr lang="it-IT" sz="3600" dirty="0" smtClean="0">
                <a:latin typeface="Calibri" panose="020F0502020204030204" pitchFamily="34" charset="0"/>
              </a:rPr>
              <a:t>Mobile </a:t>
            </a:r>
            <a:r>
              <a:rPr lang="it-IT" sz="3600" b="1" dirty="0" smtClean="0">
                <a:solidFill>
                  <a:srgbClr val="C00000"/>
                </a:solidFill>
                <a:latin typeface="Calibri" panose="020F0502020204030204" pitchFamily="34" charset="0"/>
              </a:rPr>
              <a:t>In-</a:t>
            </a:r>
            <a:r>
              <a:rPr lang="it-IT" sz="3600" b="1" dirty="0" err="1" smtClean="0">
                <a:solidFill>
                  <a:srgbClr val="C00000"/>
                </a:solidFill>
                <a:latin typeface="Calibri" panose="020F0502020204030204" pitchFamily="34" charset="0"/>
              </a:rPr>
              <a:t>capture</a:t>
            </a:r>
            <a:r>
              <a:rPr lang="it-IT" sz="3600" dirty="0" smtClean="0">
                <a:latin typeface="Calibri" panose="020F0502020204030204" pitchFamily="34" charset="0"/>
              </a:rPr>
              <a:t> Video </a:t>
            </a:r>
            <a:r>
              <a:rPr lang="it-IT" sz="3600" dirty="0">
                <a:latin typeface="Calibri" panose="020F0502020204030204" pitchFamily="34" charset="0"/>
              </a:rPr>
              <a:t>Quality Database</a:t>
            </a:r>
            <a:endParaRPr lang="en-US" sz="3600" dirty="0">
              <a:latin typeface="Calibri" panose="020F0502020204030204" pitchFamily="34" charset="0"/>
            </a:endParaRPr>
          </a:p>
        </p:txBody>
      </p:sp>
      <p:sp>
        <p:nvSpPr>
          <p:cNvPr id="4" name="Slide Number Placeholder 3"/>
          <p:cNvSpPr>
            <a:spLocks noGrp="1"/>
          </p:cNvSpPr>
          <p:nvPr>
            <p:ph type="sldNum" sz="quarter" idx="10"/>
          </p:nvPr>
        </p:nvSpPr>
        <p:spPr>
          <a:xfrm>
            <a:off x="11430000" y="6393180"/>
            <a:ext cx="635000" cy="365125"/>
          </a:xfrm>
          <a:prstGeom prst="rect">
            <a:avLst/>
          </a:prstGeom>
        </p:spPr>
        <p:txBody>
          <a:bodyPr/>
          <a:lstStyle/>
          <a:p>
            <a:fld id="{B76834FF-AFEB-4890-B8D0-4182BD9C3AB8}" type="slidenum">
              <a:rPr lang="en-US" smtClean="0"/>
              <a:t>14</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759"/>
          <a:stretch/>
        </p:blipFill>
        <p:spPr>
          <a:xfrm>
            <a:off x="85989" y="804322"/>
            <a:ext cx="6613392" cy="5588271"/>
          </a:xfrm>
          <a:prstGeom prst="rect">
            <a:avLst/>
          </a:prstGeom>
        </p:spPr>
      </p:pic>
      <p:sp>
        <p:nvSpPr>
          <p:cNvPr id="7" name="Rectangle 6"/>
          <p:cNvSpPr/>
          <p:nvPr/>
        </p:nvSpPr>
        <p:spPr>
          <a:xfrm>
            <a:off x="6957288" y="1100354"/>
            <a:ext cx="5492619" cy="4708981"/>
          </a:xfrm>
          <a:prstGeom prst="rect">
            <a:avLst/>
          </a:prstGeom>
        </p:spPr>
        <p:txBody>
          <a:bodyPr wrap="square">
            <a:spAutoFit/>
          </a:bodyPr>
          <a:lstStyle/>
          <a:p>
            <a:pPr marL="457200" lvl="0" indent="-457200">
              <a:buFont typeface="Arial" charset="0"/>
              <a:buChar char="•"/>
            </a:pPr>
            <a:r>
              <a:rPr lang="en-US" sz="3000" b="1" dirty="0">
                <a:solidFill>
                  <a:srgbClr val="C00000"/>
                </a:solidFill>
                <a:latin typeface="Calibri" charset="0"/>
                <a:ea typeface="Calibri" charset="0"/>
                <a:cs typeface="Calibri" charset="0"/>
              </a:rPr>
              <a:t>208</a:t>
            </a:r>
            <a:r>
              <a:rPr lang="en-US" sz="3000" dirty="0">
                <a:solidFill>
                  <a:srgbClr val="C00000"/>
                </a:solidFill>
                <a:latin typeface="Calibri" charset="0"/>
                <a:ea typeface="Calibri" charset="0"/>
                <a:cs typeface="Calibri" charset="0"/>
              </a:rPr>
              <a:t> </a:t>
            </a:r>
            <a:r>
              <a:rPr lang="en-US" sz="3000" dirty="0">
                <a:solidFill>
                  <a:srgbClr val="000000"/>
                </a:solidFill>
                <a:latin typeface="Calibri" charset="0"/>
                <a:ea typeface="Calibri" charset="0"/>
                <a:cs typeface="Calibri" charset="0"/>
              </a:rPr>
              <a:t>total </a:t>
            </a:r>
            <a:r>
              <a:rPr lang="en-US" sz="3000" dirty="0" smtClean="0">
                <a:solidFill>
                  <a:srgbClr val="000000"/>
                </a:solidFill>
                <a:latin typeface="Calibri" charset="0"/>
                <a:ea typeface="Calibri" charset="0"/>
                <a:cs typeface="Calibri" charset="0"/>
              </a:rPr>
              <a:t>videos</a:t>
            </a:r>
            <a:endParaRPr lang="en-US" sz="3000" dirty="0">
              <a:solidFill>
                <a:srgbClr val="000000"/>
              </a:solidFill>
              <a:latin typeface="Calibri" charset="0"/>
              <a:ea typeface="Calibri" charset="0"/>
              <a:cs typeface="Calibri" charset="0"/>
            </a:endParaRPr>
          </a:p>
          <a:p>
            <a:pPr marL="457200" indent="-457200">
              <a:buFont typeface="Arial" charset="0"/>
              <a:buChar char="•"/>
            </a:pPr>
            <a:r>
              <a:rPr lang="en-US" sz="3000" b="1" dirty="0">
                <a:solidFill>
                  <a:srgbClr val="C00000"/>
                </a:solidFill>
                <a:latin typeface="Calibri" charset="0"/>
                <a:ea typeface="Calibri" charset="0"/>
                <a:cs typeface="Calibri" charset="0"/>
              </a:rPr>
              <a:t>8</a:t>
            </a:r>
            <a:r>
              <a:rPr lang="en-US" sz="3000" dirty="0">
                <a:solidFill>
                  <a:srgbClr val="000000"/>
                </a:solidFill>
                <a:latin typeface="Calibri" charset="0"/>
                <a:ea typeface="Calibri" charset="0"/>
                <a:cs typeface="Calibri" charset="0"/>
              </a:rPr>
              <a:t> different mobile video capturing </a:t>
            </a:r>
            <a:r>
              <a:rPr lang="en-US" sz="3000" dirty="0" smtClean="0">
                <a:solidFill>
                  <a:srgbClr val="000000"/>
                </a:solidFill>
                <a:latin typeface="Calibri" charset="0"/>
                <a:ea typeface="Calibri" charset="0"/>
                <a:cs typeface="Calibri" charset="0"/>
              </a:rPr>
              <a:t>devices</a:t>
            </a:r>
            <a:endParaRPr lang="en-US" sz="3000" b="1" dirty="0" smtClean="0">
              <a:solidFill>
                <a:srgbClr val="C00000"/>
              </a:solidFill>
              <a:latin typeface="Calibri" charset="0"/>
              <a:ea typeface="Calibri" charset="0"/>
              <a:cs typeface="Calibri" charset="0"/>
            </a:endParaRPr>
          </a:p>
          <a:p>
            <a:pPr marL="457200" lvl="0" indent="-457200">
              <a:buFont typeface="Arial" charset="0"/>
              <a:buChar char="•"/>
            </a:pPr>
            <a:r>
              <a:rPr lang="en-US" sz="3000" b="1" dirty="0" smtClean="0">
                <a:solidFill>
                  <a:srgbClr val="C00000"/>
                </a:solidFill>
                <a:latin typeface="Calibri" charset="0"/>
                <a:ea typeface="Calibri" charset="0"/>
                <a:cs typeface="Calibri" charset="0"/>
              </a:rPr>
              <a:t>54</a:t>
            </a:r>
            <a:r>
              <a:rPr lang="en-US" sz="3000" dirty="0" smtClean="0">
                <a:solidFill>
                  <a:srgbClr val="C00000"/>
                </a:solidFill>
                <a:latin typeface="Calibri" charset="0"/>
                <a:ea typeface="Calibri" charset="0"/>
                <a:cs typeface="Calibri" charset="0"/>
              </a:rPr>
              <a:t> </a:t>
            </a:r>
            <a:r>
              <a:rPr lang="en-US" sz="3000" dirty="0">
                <a:solidFill>
                  <a:srgbClr val="000000"/>
                </a:solidFill>
                <a:latin typeface="Calibri" charset="0"/>
                <a:ea typeface="Calibri" charset="0"/>
                <a:cs typeface="Calibri" charset="0"/>
              </a:rPr>
              <a:t>unique contents</a:t>
            </a:r>
          </a:p>
          <a:p>
            <a:pPr marL="457200" indent="-457200">
              <a:buFont typeface="Arial" charset="0"/>
              <a:buChar char="•"/>
            </a:pPr>
            <a:r>
              <a:rPr lang="en-US" sz="3000" b="1" dirty="0">
                <a:solidFill>
                  <a:srgbClr val="C00000"/>
                </a:solidFill>
                <a:latin typeface="Calibri" charset="0"/>
                <a:ea typeface="Calibri" charset="0"/>
                <a:cs typeface="Calibri" charset="0"/>
              </a:rPr>
              <a:t>6 </a:t>
            </a:r>
            <a:r>
              <a:rPr lang="en-US" sz="3000" dirty="0">
                <a:solidFill>
                  <a:srgbClr val="000000"/>
                </a:solidFill>
                <a:latin typeface="Calibri" charset="0"/>
                <a:ea typeface="Calibri" charset="0"/>
                <a:cs typeface="Calibri" charset="0"/>
              </a:rPr>
              <a:t>dominant </a:t>
            </a:r>
            <a:r>
              <a:rPr lang="en-US" sz="3000" dirty="0" smtClean="0">
                <a:solidFill>
                  <a:srgbClr val="000000"/>
                </a:solidFill>
                <a:latin typeface="Calibri" charset="0"/>
                <a:ea typeface="Calibri" charset="0"/>
                <a:cs typeface="Calibri" charset="0"/>
              </a:rPr>
              <a:t>distortions</a:t>
            </a:r>
            <a:endParaRPr lang="en-US" sz="3000" b="1" dirty="0" smtClean="0">
              <a:solidFill>
                <a:srgbClr val="C00000"/>
              </a:solidFill>
              <a:latin typeface="Calibri" charset="0"/>
              <a:ea typeface="Calibri" charset="0"/>
              <a:cs typeface="Calibri" charset="0"/>
            </a:endParaRPr>
          </a:p>
          <a:p>
            <a:pPr marL="457200" lvl="0" indent="-457200">
              <a:buFont typeface="Arial" charset="0"/>
              <a:buChar char="•"/>
            </a:pPr>
            <a:r>
              <a:rPr lang="en-US" sz="3000" b="1" dirty="0" smtClean="0">
                <a:solidFill>
                  <a:srgbClr val="C00000"/>
                </a:solidFill>
                <a:latin typeface="Calibri" charset="0"/>
                <a:ea typeface="Calibri" charset="0"/>
                <a:cs typeface="Calibri" charset="0"/>
              </a:rPr>
              <a:t>15</a:t>
            </a:r>
            <a:r>
              <a:rPr lang="en-US" sz="3000" dirty="0" smtClean="0">
                <a:solidFill>
                  <a:srgbClr val="C00000"/>
                </a:solidFill>
                <a:latin typeface="Calibri" charset="0"/>
                <a:ea typeface="Calibri" charset="0"/>
                <a:cs typeface="Calibri" charset="0"/>
              </a:rPr>
              <a:t> </a:t>
            </a:r>
            <a:r>
              <a:rPr lang="en-US" sz="3000" dirty="0">
                <a:solidFill>
                  <a:srgbClr val="000000"/>
                </a:solidFill>
                <a:latin typeface="Calibri" charset="0"/>
                <a:ea typeface="Calibri" charset="0"/>
                <a:cs typeface="Calibri" charset="0"/>
              </a:rPr>
              <a:t>second long</a:t>
            </a:r>
          </a:p>
          <a:p>
            <a:pPr marL="457200" lvl="0" indent="-457200">
              <a:buFont typeface="Arial" charset="0"/>
              <a:buChar char="•"/>
            </a:pPr>
            <a:r>
              <a:rPr lang="en-US" sz="3000" dirty="0">
                <a:solidFill>
                  <a:srgbClr val="000000"/>
                </a:solidFill>
                <a:latin typeface="Calibri" charset="0"/>
                <a:ea typeface="Calibri" charset="0"/>
                <a:cs typeface="Calibri" charset="0"/>
              </a:rPr>
              <a:t>All videos of resolution </a:t>
            </a:r>
            <a:r>
              <a:rPr lang="en-US" sz="3000" b="1" dirty="0">
                <a:solidFill>
                  <a:srgbClr val="C00000"/>
                </a:solidFill>
                <a:latin typeface="Calibri" charset="0"/>
                <a:ea typeface="Calibri" charset="0"/>
                <a:cs typeface="Calibri" charset="0"/>
              </a:rPr>
              <a:t>1920x1080</a:t>
            </a:r>
          </a:p>
          <a:p>
            <a:pPr marL="457200" lvl="0" indent="-457200">
              <a:buFont typeface="Arial" charset="0"/>
              <a:buChar char="•"/>
            </a:pPr>
            <a:r>
              <a:rPr lang="en-US" sz="3000" b="1" dirty="0" smtClean="0">
                <a:solidFill>
                  <a:srgbClr val="C00000"/>
                </a:solidFill>
                <a:latin typeface="Calibri" charset="0"/>
                <a:ea typeface="Calibri" charset="0"/>
                <a:cs typeface="Calibri" charset="0"/>
              </a:rPr>
              <a:t>Do </a:t>
            </a:r>
            <a:r>
              <a:rPr lang="en-US" sz="3000" b="1" dirty="0">
                <a:solidFill>
                  <a:srgbClr val="C00000"/>
                </a:solidFill>
                <a:latin typeface="Calibri" charset="0"/>
                <a:ea typeface="Calibri" charset="0"/>
                <a:cs typeface="Calibri" charset="0"/>
              </a:rPr>
              <a:t>not </a:t>
            </a:r>
            <a:r>
              <a:rPr lang="en-US" sz="3000" dirty="0">
                <a:solidFill>
                  <a:srgbClr val="000000"/>
                </a:solidFill>
                <a:latin typeface="Calibri" charset="0"/>
                <a:ea typeface="Calibri" charset="0"/>
                <a:cs typeface="Calibri" charset="0"/>
              </a:rPr>
              <a:t>contain any </a:t>
            </a:r>
            <a:endParaRPr lang="en-US" sz="3000" dirty="0" smtClean="0">
              <a:solidFill>
                <a:srgbClr val="000000"/>
              </a:solidFill>
              <a:latin typeface="Calibri" charset="0"/>
              <a:ea typeface="Calibri" charset="0"/>
              <a:cs typeface="Calibri" charset="0"/>
            </a:endParaRPr>
          </a:p>
          <a:p>
            <a:pPr lvl="0"/>
            <a:r>
              <a:rPr lang="en-US" sz="3000" dirty="0" smtClean="0">
                <a:solidFill>
                  <a:srgbClr val="000000"/>
                </a:solidFill>
                <a:latin typeface="Calibri" charset="0"/>
                <a:ea typeface="Calibri" charset="0"/>
                <a:cs typeface="Calibri" charset="0"/>
              </a:rPr>
              <a:t>post-capture </a:t>
            </a:r>
            <a:r>
              <a:rPr lang="en-US" sz="3000" dirty="0">
                <a:solidFill>
                  <a:srgbClr val="000000"/>
                </a:solidFill>
                <a:latin typeface="Calibri" charset="0"/>
                <a:ea typeface="Calibri" charset="0"/>
                <a:cs typeface="Calibri" charset="0"/>
              </a:rPr>
              <a:t>distortions</a:t>
            </a:r>
          </a:p>
        </p:txBody>
      </p:sp>
    </p:spTree>
    <p:extLst>
      <p:ext uri="{BB962C8B-B14F-4D97-AF65-F5344CB8AC3E}">
        <p14:creationId xmlns:p14="http://schemas.microsoft.com/office/powerpoint/2010/main" val="22252818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8" y="114993"/>
            <a:ext cx="10406063" cy="773311"/>
          </a:xfrm>
        </p:spPr>
        <p:txBody>
          <a:bodyPr>
            <a:normAutofit/>
          </a:bodyPr>
          <a:lstStyle/>
          <a:p>
            <a:r>
              <a:rPr lang="en-US" sz="3600" dirty="0">
                <a:latin typeface="Calibri" panose="020F0502020204030204" pitchFamily="34" charset="0"/>
              </a:rPr>
              <a:t>Distribution of different </a:t>
            </a:r>
            <a:r>
              <a:rPr lang="en-US" sz="3600" dirty="0">
                <a:solidFill>
                  <a:srgbClr val="961C04"/>
                </a:solidFill>
                <a:latin typeface="Calibri" panose="020F0502020204030204" pitchFamily="34" charset="0"/>
              </a:rPr>
              <a:t>mobile devices </a:t>
            </a:r>
            <a:r>
              <a:rPr lang="en-US" sz="3600" dirty="0">
                <a:latin typeface="Calibri" panose="020F0502020204030204" pitchFamily="34" charset="0"/>
              </a:rPr>
              <a:t>used</a:t>
            </a:r>
            <a:endParaRPr lang="en-US" sz="6600" dirty="0"/>
          </a:p>
        </p:txBody>
      </p:sp>
      <p:sp>
        <p:nvSpPr>
          <p:cNvPr id="4" name="Slide Number Placeholder 3"/>
          <p:cNvSpPr>
            <a:spLocks noGrp="1"/>
          </p:cNvSpPr>
          <p:nvPr>
            <p:ph type="sldNum" sz="quarter" idx="10"/>
          </p:nvPr>
        </p:nvSpPr>
        <p:spPr>
          <a:xfrm>
            <a:off x="9258300" y="63754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graphicFrame>
        <p:nvGraphicFramePr>
          <p:cNvPr id="7" name="Chart 6"/>
          <p:cNvGraphicFramePr/>
          <p:nvPr>
            <p:extLst>
              <p:ext uri="{D42A27DB-BD31-4B8C-83A1-F6EECF244321}">
                <p14:modId xmlns:p14="http://schemas.microsoft.com/office/powerpoint/2010/main" val="574174898"/>
              </p:ext>
            </p:extLst>
          </p:nvPr>
        </p:nvGraphicFramePr>
        <p:xfrm>
          <a:off x="66674" y="871362"/>
          <a:ext cx="11934824" cy="255022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95274" y="3596579"/>
            <a:ext cx="11706225" cy="15491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2800" b="1" i="0" u="sng" strike="noStrike" cap="none" spc="0" normalizeH="0" baseline="0" dirty="0" smtClean="0">
                <a:ln>
                  <a:noFill/>
                </a:ln>
                <a:solidFill>
                  <a:schemeClr val="accent5">
                    <a:lumMod val="50000"/>
                  </a:schemeClr>
                </a:solidFill>
                <a:effectLst/>
                <a:uFillTx/>
                <a:latin typeface="Calibri" panose="020F0502020204030204" pitchFamily="34" charset="0"/>
                <a:ea typeface="Helvetica Light"/>
                <a:cs typeface="Helvetica Light"/>
                <a:sym typeface="Helvetica Light"/>
              </a:rPr>
              <a:t>Motivation behind</a:t>
            </a:r>
            <a:r>
              <a:rPr kumimoji="0" lang="en-US" sz="2800" b="1" i="0" u="sng" strike="noStrike" cap="none" spc="0" normalizeH="0" dirty="0" smtClean="0">
                <a:ln>
                  <a:noFill/>
                </a:ln>
                <a:solidFill>
                  <a:schemeClr val="accent5">
                    <a:lumMod val="50000"/>
                  </a:schemeClr>
                </a:solidFill>
                <a:effectLst/>
                <a:uFillTx/>
                <a:latin typeface="Calibri" panose="020F0502020204030204" pitchFamily="34" charset="0"/>
                <a:ea typeface="Helvetica Light"/>
                <a:cs typeface="Helvetica Light"/>
                <a:sym typeface="Helvetica Light"/>
              </a:rPr>
              <a:t> our choice of devices</a:t>
            </a:r>
            <a:r>
              <a:rPr kumimoji="0" lang="en-US" sz="2800" b="1" i="0" u="sng" strike="noStrike" cap="none" spc="0" normalizeH="0" baseline="0" dirty="0" smtClean="0">
                <a:ln>
                  <a:noFill/>
                </a:ln>
                <a:solidFill>
                  <a:schemeClr val="accent5">
                    <a:lumMod val="50000"/>
                  </a:schemeClr>
                </a:solidFill>
                <a:effectLst/>
                <a:uFillTx/>
                <a:latin typeface="Calibri" panose="020F0502020204030204" pitchFamily="34" charset="0"/>
                <a:ea typeface="Helvetica Light"/>
                <a:cs typeface="Helvetica Light"/>
                <a:sym typeface="Helvetica Light"/>
              </a:rPr>
              <a:t>:</a:t>
            </a:r>
          </a:p>
          <a:p>
            <a:pPr marL="971550" lvl="1" indent="-514350">
              <a:spcBef>
                <a:spcPts val="1200"/>
              </a:spcBef>
              <a:buAutoNum type="arabicPeriod"/>
            </a:pPr>
            <a:r>
              <a:rPr lang="en-US" sz="2800" dirty="0" smtClean="0">
                <a:latin typeface="Calibri" panose="020F0502020204030204" pitchFamily="34" charset="0"/>
              </a:rPr>
              <a:t>The above were among the </a:t>
            </a:r>
            <a:r>
              <a:rPr lang="en-US" sz="2800" b="1" dirty="0" smtClean="0">
                <a:solidFill>
                  <a:srgbClr val="C00000"/>
                </a:solidFill>
                <a:latin typeface="Calibri" panose="020F0502020204030204" pitchFamily="34" charset="0"/>
              </a:rPr>
              <a:t>most </a:t>
            </a:r>
            <a:r>
              <a:rPr lang="en-US" sz="2800" b="1" dirty="0">
                <a:solidFill>
                  <a:srgbClr val="C00000"/>
                </a:solidFill>
                <a:latin typeface="Calibri" panose="020F0502020204030204" pitchFamily="34" charset="0"/>
              </a:rPr>
              <a:t>widely-used</a:t>
            </a:r>
            <a:r>
              <a:rPr lang="en-US" sz="2800" dirty="0">
                <a:solidFill>
                  <a:srgbClr val="C00000"/>
                </a:solidFill>
                <a:latin typeface="Calibri" panose="020F0502020204030204" pitchFamily="34" charset="0"/>
              </a:rPr>
              <a:t> </a:t>
            </a:r>
            <a:r>
              <a:rPr lang="en-US" sz="2800" dirty="0" smtClean="0">
                <a:latin typeface="Calibri" panose="020F0502020204030204" pitchFamily="34" charset="0"/>
              </a:rPr>
              <a:t>mobile devices </a:t>
            </a:r>
            <a:r>
              <a:rPr lang="en-US" sz="2800" dirty="0">
                <a:latin typeface="Calibri" panose="020F0502020204030204" pitchFamily="34" charset="0"/>
              </a:rPr>
              <a:t>during the </a:t>
            </a:r>
            <a:r>
              <a:rPr lang="en-US" sz="2800" dirty="0" smtClean="0">
                <a:latin typeface="Calibri" panose="020F0502020204030204" pitchFamily="34" charset="0"/>
              </a:rPr>
              <a:t>time </a:t>
            </a:r>
            <a:r>
              <a:rPr lang="en-US" sz="2800" dirty="0">
                <a:latin typeface="Calibri" panose="020F0502020204030204" pitchFamily="34" charset="0"/>
              </a:rPr>
              <a:t>of video content </a:t>
            </a:r>
            <a:r>
              <a:rPr lang="en-US" sz="2800" dirty="0" smtClean="0">
                <a:latin typeface="Calibri" panose="020F0502020204030204" pitchFamily="34" charset="0"/>
              </a:rPr>
              <a:t>acquisition.</a:t>
            </a:r>
          </a:p>
        </p:txBody>
      </p:sp>
      <p:sp>
        <p:nvSpPr>
          <p:cNvPr id="3" name="Rectangle 2"/>
          <p:cNvSpPr/>
          <p:nvPr/>
        </p:nvSpPr>
        <p:spPr>
          <a:xfrm>
            <a:off x="253999" y="5274567"/>
            <a:ext cx="11747499" cy="523220"/>
          </a:xfrm>
          <a:prstGeom prst="rect">
            <a:avLst/>
          </a:prstGeom>
        </p:spPr>
        <p:txBody>
          <a:bodyPr wrap="square">
            <a:spAutoFit/>
          </a:bodyPr>
          <a:lstStyle/>
          <a:p>
            <a:pPr lvl="1">
              <a:spcBef>
                <a:spcPts val="1200"/>
              </a:spcBef>
            </a:pPr>
            <a:r>
              <a:rPr lang="en-US" sz="2800" dirty="0">
                <a:latin typeface="Calibri" panose="020F0502020204030204" pitchFamily="34" charset="0"/>
              </a:rPr>
              <a:t>2. The resulting video content reasonably </a:t>
            </a:r>
            <a:r>
              <a:rPr lang="en-US" sz="2800" b="1" dirty="0" smtClean="0">
                <a:solidFill>
                  <a:srgbClr val="C00000"/>
                </a:solidFill>
                <a:latin typeface="Calibri" panose="020F0502020204030204" pitchFamily="34" charset="0"/>
              </a:rPr>
              <a:t>spans </a:t>
            </a:r>
            <a:r>
              <a:rPr lang="en-US" sz="2800" b="1" dirty="0">
                <a:solidFill>
                  <a:srgbClr val="C00000"/>
                </a:solidFill>
                <a:latin typeface="Calibri" panose="020F0502020204030204" pitchFamily="34" charset="0"/>
              </a:rPr>
              <a:t>the entire </a:t>
            </a:r>
            <a:r>
              <a:rPr lang="en-US" sz="2800" b="1" dirty="0" smtClean="0">
                <a:solidFill>
                  <a:srgbClr val="C00000"/>
                </a:solidFill>
                <a:latin typeface="Calibri" panose="020F0502020204030204" pitchFamily="34" charset="0"/>
              </a:rPr>
              <a:t>quality spectrum</a:t>
            </a:r>
            <a:r>
              <a:rPr lang="en-US" sz="2800" b="1" dirty="0">
                <a:solidFill>
                  <a:srgbClr val="C00000"/>
                </a:solidFill>
                <a:latin typeface="Calibri" panose="020F0502020204030204" pitchFamily="34" charset="0"/>
              </a:rPr>
              <a:t>.</a:t>
            </a:r>
            <a:endParaRPr lang="en-US" sz="2800" b="1" dirty="0">
              <a:solidFill>
                <a:srgbClr val="C00000"/>
              </a:solidFill>
              <a:latin typeface="Calibri" panose="020F0502020204030204" pitchFamily="34" charset="0"/>
              <a:ea typeface="Helvetica Light"/>
              <a:cs typeface="Helvetica Light"/>
              <a:sym typeface="Helvetica Light"/>
            </a:endParaRPr>
          </a:p>
        </p:txBody>
      </p:sp>
    </p:spTree>
    <p:extLst>
      <p:ext uri="{BB962C8B-B14F-4D97-AF65-F5344CB8AC3E}">
        <p14:creationId xmlns:p14="http://schemas.microsoft.com/office/powerpoint/2010/main" val="13660576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2309290"/>
            <a:ext cx="12042709" cy="1518047"/>
          </a:xfrm>
        </p:spPr>
        <p:txBody>
          <a:bodyPr>
            <a:normAutofit/>
          </a:bodyPr>
          <a:lstStyle/>
          <a:p>
            <a:r>
              <a:rPr lang="en-US" sz="4000" b="1" dirty="0" smtClean="0">
                <a:solidFill>
                  <a:srgbClr val="C00000"/>
                </a:solidFill>
                <a:latin typeface="Calibri" charset="0"/>
                <a:ea typeface="Calibri" charset="0"/>
                <a:cs typeface="Calibri" charset="0"/>
              </a:rPr>
              <a:t>Six </a:t>
            </a:r>
            <a:r>
              <a:rPr lang="en-US" sz="4000" b="1" dirty="0" smtClean="0">
                <a:latin typeface="Calibri" charset="0"/>
                <a:ea typeface="Calibri" charset="0"/>
                <a:cs typeface="Calibri" charset="0"/>
              </a:rPr>
              <a:t>dominant distortion categories</a:t>
            </a:r>
            <a:endParaRPr lang="en-US" sz="4000" b="1"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213890415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862" y="-34332"/>
            <a:ext cx="11090366" cy="601861"/>
          </a:xfrm>
        </p:spPr>
        <p:txBody>
          <a:bodyPr>
            <a:normAutofit/>
          </a:bodyPr>
          <a:lstStyle/>
          <a:p>
            <a:r>
              <a:rPr lang="en-US" sz="2800" b="1" dirty="0" smtClean="0">
                <a:solidFill>
                  <a:schemeClr val="accent2">
                    <a:lumMod val="75000"/>
                  </a:schemeClr>
                </a:solidFill>
                <a:latin typeface="Calibri" charset="0"/>
                <a:ea typeface="Calibri" charset="0"/>
                <a:cs typeface="Calibri" charset="0"/>
              </a:rPr>
              <a:t>Samsung’s Galaxy GS6</a:t>
            </a:r>
            <a:r>
              <a:rPr lang="en-US" sz="2800" dirty="0" smtClean="0">
                <a:latin typeface="Calibri" charset="0"/>
                <a:ea typeface="Calibri" charset="0"/>
                <a:cs typeface="Calibri" charset="0"/>
              </a:rPr>
              <a:t> vs. </a:t>
            </a:r>
            <a:r>
              <a:rPr lang="en-US" sz="2800" b="1" dirty="0" smtClean="0">
                <a:solidFill>
                  <a:srgbClr val="FF0000"/>
                </a:solidFill>
                <a:latin typeface="Calibri" charset="0"/>
                <a:ea typeface="Calibri" charset="0"/>
                <a:cs typeface="Calibri" charset="0"/>
              </a:rPr>
              <a:t>HTC One VX</a:t>
            </a:r>
            <a:endParaRPr lang="en-US" sz="2800" b="1" dirty="0">
              <a:solidFill>
                <a:srgbClr val="FF0000"/>
              </a:solidFill>
              <a:latin typeface="Calibri" charset="0"/>
              <a:ea typeface="Calibri" charset="0"/>
              <a:cs typeface="Calibri" charset="0"/>
            </a:endParaRPr>
          </a:p>
        </p:txBody>
      </p:sp>
      <p:sp>
        <p:nvSpPr>
          <p:cNvPr id="3" name="Text Placeholder 2"/>
          <p:cNvSpPr>
            <a:spLocks noGrp="1"/>
          </p:cNvSpPr>
          <p:nvPr>
            <p:ph type="body" idx="1"/>
          </p:nvPr>
        </p:nvSpPr>
        <p:spPr>
          <a:xfrm>
            <a:off x="183190" y="2966099"/>
            <a:ext cx="2916142" cy="1498528"/>
          </a:xfrm>
        </p:spPr>
        <p:txBody>
          <a:bodyPr>
            <a:noAutofit/>
          </a:bodyPr>
          <a:lstStyle/>
          <a:p>
            <a:pPr marL="0" indent="0" algn="ctr">
              <a:spcBef>
                <a:spcPts val="1200"/>
              </a:spcBef>
              <a:buNone/>
            </a:pPr>
            <a:r>
              <a:rPr lang="en-US" sz="2800" b="1" dirty="0" smtClean="0">
                <a:solidFill>
                  <a:srgbClr val="C00000"/>
                </a:solidFill>
                <a:latin typeface="Calibri" charset="0"/>
                <a:ea typeface="Calibri" charset="0"/>
                <a:cs typeface="Calibri" charset="0"/>
              </a:rPr>
              <a:t>Color</a:t>
            </a:r>
          </a:p>
          <a:p>
            <a:pPr marL="0" indent="0" algn="ctr">
              <a:spcBef>
                <a:spcPts val="1200"/>
              </a:spcBef>
              <a:buNone/>
            </a:pPr>
            <a:r>
              <a:rPr lang="en-US" sz="2400" dirty="0" smtClean="0">
                <a:latin typeface="Calibri" charset="0"/>
                <a:ea typeface="Calibri" charset="0"/>
                <a:cs typeface="Calibri" charset="0"/>
              </a:rPr>
              <a:t>Incorrect </a:t>
            </a:r>
            <a:r>
              <a:rPr lang="en-US" sz="2400" dirty="0">
                <a:latin typeface="Calibri" charset="0"/>
                <a:ea typeface="Calibri" charset="0"/>
                <a:cs typeface="Calibri" charset="0"/>
              </a:rPr>
              <a:t>or i</a:t>
            </a:r>
            <a:r>
              <a:rPr lang="en-US" sz="2400" dirty="0" smtClean="0">
                <a:latin typeface="Calibri" charset="0"/>
                <a:ea typeface="Calibri" charset="0"/>
                <a:cs typeface="Calibri" charset="0"/>
              </a:rPr>
              <a:t>nsufficient </a:t>
            </a:r>
            <a:r>
              <a:rPr lang="en-US" sz="2400" dirty="0">
                <a:latin typeface="Calibri" charset="0"/>
                <a:ea typeface="Calibri" charset="0"/>
                <a:cs typeface="Calibri" charset="0"/>
              </a:rPr>
              <a:t>c</a:t>
            </a:r>
            <a:r>
              <a:rPr lang="en-US" sz="2400" dirty="0" smtClean="0">
                <a:latin typeface="Calibri" charset="0"/>
                <a:ea typeface="Calibri" charset="0"/>
                <a:cs typeface="Calibri" charset="0"/>
              </a:rPr>
              <a:t>olor representation</a:t>
            </a:r>
          </a:p>
        </p:txBody>
      </p:sp>
      <p:sp>
        <p:nvSpPr>
          <p:cNvPr id="4" name="Slide Number Placeholder 3"/>
          <p:cNvSpPr>
            <a:spLocks noGrp="1"/>
          </p:cNvSpPr>
          <p:nvPr>
            <p:ph type="sldNum" sz="quarter" idx="10"/>
          </p:nvPr>
        </p:nvSpPr>
        <p:spPr>
          <a:xfrm>
            <a:off x="9266582" y="6356351"/>
            <a:ext cx="2087217" cy="27385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725" y="4841386"/>
            <a:ext cx="3376320" cy="18991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1485" y="4841386"/>
            <a:ext cx="3376320" cy="18991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788" y="801027"/>
            <a:ext cx="3376320" cy="189918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1485" y="801027"/>
            <a:ext cx="3376320" cy="189918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2725" y="2809585"/>
            <a:ext cx="3376320" cy="189918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7313" y="2822647"/>
            <a:ext cx="3376320" cy="1899181"/>
          </a:xfrm>
          <a:prstGeom prst="rect">
            <a:avLst/>
          </a:prstGeom>
        </p:spPr>
      </p:pic>
      <p:sp>
        <p:nvSpPr>
          <p:cNvPr id="17" name="Rectangle 16"/>
          <p:cNvSpPr/>
          <p:nvPr/>
        </p:nvSpPr>
        <p:spPr>
          <a:xfrm>
            <a:off x="143692" y="918223"/>
            <a:ext cx="2974550" cy="1200329"/>
          </a:xfrm>
          <a:prstGeom prst="rect">
            <a:avLst/>
          </a:prstGeom>
        </p:spPr>
        <p:txBody>
          <a:bodyPr wrap="square">
            <a:spAutoFit/>
          </a:bodyPr>
          <a:lstStyle/>
          <a:p>
            <a:pPr algn="ctr"/>
            <a:r>
              <a:rPr lang="en-US" sz="2800" b="1" dirty="0" smtClean="0">
                <a:solidFill>
                  <a:srgbClr val="C00000"/>
                </a:solidFill>
                <a:latin typeface="Calibri" charset="0"/>
                <a:ea typeface="Calibri" charset="0"/>
                <a:cs typeface="Calibri" charset="0"/>
              </a:rPr>
              <a:t>Artifacts</a:t>
            </a:r>
          </a:p>
          <a:p>
            <a:pPr algn="ctr"/>
            <a:r>
              <a:rPr lang="en-US" sz="2200" dirty="0">
                <a:latin typeface="Calibri" charset="0"/>
                <a:ea typeface="Calibri" charset="0"/>
                <a:cs typeface="Calibri" charset="0"/>
              </a:rPr>
              <a:t>Noise and blockiness distortions</a:t>
            </a:r>
          </a:p>
        </p:txBody>
      </p:sp>
      <p:sp>
        <p:nvSpPr>
          <p:cNvPr id="18" name="Rectangle 17"/>
          <p:cNvSpPr/>
          <p:nvPr/>
        </p:nvSpPr>
        <p:spPr>
          <a:xfrm>
            <a:off x="469914" y="4961060"/>
            <a:ext cx="2365306" cy="1415772"/>
          </a:xfrm>
          <a:prstGeom prst="rect">
            <a:avLst/>
          </a:prstGeom>
        </p:spPr>
        <p:txBody>
          <a:bodyPr wrap="square">
            <a:spAutoFit/>
          </a:bodyPr>
          <a:lstStyle/>
          <a:p>
            <a:pPr algn="ctr">
              <a:spcBef>
                <a:spcPts val="1200"/>
              </a:spcBef>
            </a:pPr>
            <a:r>
              <a:rPr lang="en-US" sz="2800" b="1" dirty="0" smtClean="0">
                <a:solidFill>
                  <a:srgbClr val="C00000"/>
                </a:solidFill>
                <a:latin typeface="Calibri" charset="0"/>
                <a:ea typeface="Calibri" charset="0"/>
                <a:cs typeface="Calibri" charset="0"/>
              </a:rPr>
              <a:t>Exposure</a:t>
            </a:r>
          </a:p>
          <a:p>
            <a:pPr algn="ctr">
              <a:spcBef>
                <a:spcPts val="1200"/>
              </a:spcBef>
            </a:pPr>
            <a:r>
              <a:rPr lang="en-US" sz="2400" kern="0" dirty="0" smtClean="0">
                <a:solidFill>
                  <a:sysClr val="windowText" lastClr="000000"/>
                </a:solidFill>
                <a:latin typeface="Calibri" charset="0"/>
                <a:ea typeface="Calibri" charset="0"/>
                <a:cs typeface="Calibri" charset="0"/>
                <a:sym typeface="Helvetica Light"/>
              </a:rPr>
              <a:t>Over/under exposure</a:t>
            </a:r>
            <a:endParaRPr lang="en-US" sz="2800" b="1" dirty="0" smtClean="0">
              <a:solidFill>
                <a:srgbClr val="C00000"/>
              </a:solidFill>
              <a:latin typeface="Calibri" charset="0"/>
              <a:ea typeface="Calibri" charset="0"/>
              <a:cs typeface="Calibri" charset="0"/>
            </a:endParaRPr>
          </a:p>
        </p:txBody>
      </p:sp>
      <p:sp>
        <p:nvSpPr>
          <p:cNvPr id="7" name="Rectangle 6"/>
          <p:cNvSpPr/>
          <p:nvPr/>
        </p:nvSpPr>
        <p:spPr>
          <a:xfrm>
            <a:off x="3122897" y="606481"/>
            <a:ext cx="3572275" cy="6204221"/>
          </a:xfrm>
          <a:prstGeom prst="rect">
            <a:avLst/>
          </a:prstGeom>
          <a:noFill/>
          <a:ln w="28575" cap="flat">
            <a:solidFill>
              <a:schemeClr val="accent2">
                <a:lumMod val="7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9" name="Rectangle 18"/>
          <p:cNvSpPr/>
          <p:nvPr/>
        </p:nvSpPr>
        <p:spPr>
          <a:xfrm>
            <a:off x="7510182" y="606481"/>
            <a:ext cx="3572275" cy="6204221"/>
          </a:xfrm>
          <a:prstGeom prst="rect">
            <a:avLst/>
          </a:prstGeom>
          <a:noFill/>
          <a:ln w="28575"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8" name="TextBox 7"/>
          <p:cNvSpPr txBox="1"/>
          <p:nvPr/>
        </p:nvSpPr>
        <p:spPr>
          <a:xfrm>
            <a:off x="6758235" y="3035329"/>
            <a:ext cx="808477"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800" dirty="0">
                <a:solidFill>
                  <a:srgbClr val="000000"/>
                </a:solidFill>
                <a:latin typeface="Calibri" charset="0"/>
                <a:ea typeface="Calibri" charset="0"/>
                <a:cs typeface="Calibri" charset="0"/>
                <a:sym typeface="Helvetica Light"/>
              </a:rPr>
              <a:t>v</a:t>
            </a:r>
            <a:r>
              <a:rPr kumimoji="0" lang="en-US" sz="28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s.</a:t>
            </a:r>
            <a:endParaRPr kumimoji="0" lang="en-US" sz="2800"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Tree>
    <p:extLst>
      <p:ext uri="{BB962C8B-B14F-4D97-AF65-F5344CB8AC3E}">
        <p14:creationId xmlns:p14="http://schemas.microsoft.com/office/powerpoint/2010/main" val="1527455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83" y="2660019"/>
            <a:ext cx="3340750" cy="18791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228" y="2660019"/>
            <a:ext cx="3340750" cy="187917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83" y="614164"/>
            <a:ext cx="3340750" cy="187917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3228" y="614164"/>
            <a:ext cx="3340750" cy="187917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8683" y="4692811"/>
            <a:ext cx="3340750" cy="187917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3227" y="4692811"/>
            <a:ext cx="3340750" cy="1879173"/>
          </a:xfrm>
          <a:prstGeom prst="rect">
            <a:avLst/>
          </a:prstGeom>
        </p:spPr>
      </p:pic>
      <p:sp>
        <p:nvSpPr>
          <p:cNvPr id="11" name="Rectangle 10"/>
          <p:cNvSpPr/>
          <p:nvPr/>
        </p:nvSpPr>
        <p:spPr>
          <a:xfrm>
            <a:off x="0" y="797467"/>
            <a:ext cx="2652716" cy="1261884"/>
          </a:xfrm>
          <a:prstGeom prst="rect">
            <a:avLst/>
          </a:prstGeom>
        </p:spPr>
        <p:txBody>
          <a:bodyPr wrap="square">
            <a:spAutoFit/>
          </a:bodyPr>
          <a:lstStyle/>
          <a:p>
            <a:pPr algn="ctr"/>
            <a:r>
              <a:rPr lang="en-US" sz="2800" b="1" dirty="0" smtClean="0">
                <a:solidFill>
                  <a:srgbClr val="C00000"/>
                </a:solidFill>
                <a:latin typeface="Calibri" charset="0"/>
                <a:ea typeface="Calibri" charset="0"/>
                <a:cs typeface="Calibri" charset="0"/>
              </a:rPr>
              <a:t>Sharpness</a:t>
            </a:r>
          </a:p>
          <a:p>
            <a:pPr algn="ctr"/>
            <a:r>
              <a:rPr lang="en-US" sz="2400" dirty="0" smtClean="0">
                <a:latin typeface="Calibri" charset="0"/>
                <a:ea typeface="Calibri" charset="0"/>
                <a:cs typeface="Calibri" charset="0"/>
              </a:rPr>
              <a:t>General lack of detail or crispness</a:t>
            </a:r>
            <a:endParaRPr lang="en-US" sz="2400" b="1" dirty="0" smtClean="0">
              <a:solidFill>
                <a:srgbClr val="C00000"/>
              </a:solidFill>
              <a:latin typeface="Calibri" charset="0"/>
              <a:ea typeface="Calibri" charset="0"/>
              <a:cs typeface="Calibri" charset="0"/>
            </a:endParaRPr>
          </a:p>
        </p:txBody>
      </p:sp>
      <p:sp>
        <p:nvSpPr>
          <p:cNvPr id="12" name="Rectangle 11"/>
          <p:cNvSpPr/>
          <p:nvPr/>
        </p:nvSpPr>
        <p:spPr>
          <a:xfrm>
            <a:off x="78561" y="3005214"/>
            <a:ext cx="2603941" cy="1261884"/>
          </a:xfrm>
          <a:prstGeom prst="rect">
            <a:avLst/>
          </a:prstGeom>
        </p:spPr>
        <p:txBody>
          <a:bodyPr wrap="square">
            <a:spAutoFit/>
          </a:bodyPr>
          <a:lstStyle/>
          <a:p>
            <a:pPr algn="ctr"/>
            <a:r>
              <a:rPr lang="en-US" sz="2800" b="1" dirty="0" smtClean="0">
                <a:solidFill>
                  <a:srgbClr val="C00000"/>
                </a:solidFill>
                <a:latin typeface="Calibri" charset="0"/>
                <a:ea typeface="Calibri" charset="0"/>
                <a:cs typeface="Calibri" charset="0"/>
              </a:rPr>
              <a:t>Focus</a:t>
            </a:r>
          </a:p>
          <a:p>
            <a:pPr algn="ctr"/>
            <a:r>
              <a:rPr lang="en-US" sz="2400" dirty="0">
                <a:latin typeface="Calibri" charset="0"/>
                <a:ea typeface="Calibri" charset="0"/>
                <a:cs typeface="Calibri" charset="0"/>
              </a:rPr>
              <a:t>Autofocus related distortions</a:t>
            </a:r>
          </a:p>
        </p:txBody>
      </p:sp>
      <p:sp>
        <p:nvSpPr>
          <p:cNvPr id="13" name="Rectangle 12"/>
          <p:cNvSpPr/>
          <p:nvPr/>
        </p:nvSpPr>
        <p:spPr>
          <a:xfrm>
            <a:off x="127153" y="5261993"/>
            <a:ext cx="2460250" cy="892552"/>
          </a:xfrm>
          <a:prstGeom prst="rect">
            <a:avLst/>
          </a:prstGeom>
        </p:spPr>
        <p:txBody>
          <a:bodyPr wrap="square">
            <a:spAutoFit/>
          </a:bodyPr>
          <a:lstStyle/>
          <a:p>
            <a:pPr algn="ctr"/>
            <a:r>
              <a:rPr lang="en-US" sz="2800" b="1" dirty="0" smtClean="0">
                <a:solidFill>
                  <a:srgbClr val="C00000"/>
                </a:solidFill>
                <a:latin typeface="Calibri" charset="0"/>
                <a:ea typeface="Calibri" charset="0"/>
                <a:cs typeface="Calibri" charset="0"/>
              </a:rPr>
              <a:t>Stabilization</a:t>
            </a:r>
          </a:p>
          <a:p>
            <a:pPr algn="ctr"/>
            <a:r>
              <a:rPr lang="en-US" sz="2400" dirty="0">
                <a:latin typeface="Calibri" charset="0"/>
                <a:ea typeface="Calibri" charset="0"/>
                <a:cs typeface="Calibri" charset="0"/>
              </a:rPr>
              <a:t>Camera shake</a:t>
            </a:r>
          </a:p>
        </p:txBody>
      </p:sp>
      <p:sp>
        <p:nvSpPr>
          <p:cNvPr id="16" name="Rectangle 15"/>
          <p:cNvSpPr/>
          <p:nvPr/>
        </p:nvSpPr>
        <p:spPr>
          <a:xfrm>
            <a:off x="2697227" y="496119"/>
            <a:ext cx="3572275" cy="6204221"/>
          </a:xfrm>
          <a:prstGeom prst="rect">
            <a:avLst/>
          </a:prstGeom>
          <a:noFill/>
          <a:ln w="28575" cap="flat">
            <a:solidFill>
              <a:schemeClr val="accent2">
                <a:lumMod val="7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7" name="Rectangle 16"/>
          <p:cNvSpPr/>
          <p:nvPr/>
        </p:nvSpPr>
        <p:spPr>
          <a:xfrm>
            <a:off x="7147576" y="496119"/>
            <a:ext cx="3572275" cy="6204221"/>
          </a:xfrm>
          <a:prstGeom prst="rect">
            <a:avLst/>
          </a:prstGeom>
          <a:noFill/>
          <a:ln w="28575"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8" name="TextBox 17"/>
          <p:cNvSpPr txBox="1"/>
          <p:nvPr/>
        </p:nvSpPr>
        <p:spPr>
          <a:xfrm>
            <a:off x="6409953" y="3005214"/>
            <a:ext cx="808477"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800" dirty="0">
                <a:solidFill>
                  <a:srgbClr val="000000"/>
                </a:solidFill>
                <a:latin typeface="Calibri" charset="0"/>
                <a:ea typeface="Calibri" charset="0"/>
                <a:cs typeface="Calibri" charset="0"/>
                <a:sym typeface="Helvetica Light"/>
              </a:rPr>
              <a:t>v</a:t>
            </a:r>
            <a:r>
              <a:rPr kumimoji="0" lang="en-US" sz="2800"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s.</a:t>
            </a:r>
            <a:endParaRPr kumimoji="0" lang="en-US" sz="2800"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20" name="Title 1"/>
          <p:cNvSpPr>
            <a:spLocks noGrp="1"/>
          </p:cNvSpPr>
          <p:nvPr>
            <p:ph type="title"/>
          </p:nvPr>
        </p:nvSpPr>
        <p:spPr>
          <a:xfrm>
            <a:off x="1059114" y="-49080"/>
            <a:ext cx="11090366" cy="601861"/>
          </a:xfrm>
        </p:spPr>
        <p:txBody>
          <a:bodyPr>
            <a:normAutofit/>
          </a:bodyPr>
          <a:lstStyle/>
          <a:p>
            <a:r>
              <a:rPr lang="en-US" sz="2800" b="1" dirty="0" smtClean="0">
                <a:solidFill>
                  <a:schemeClr val="accent2">
                    <a:lumMod val="75000"/>
                  </a:schemeClr>
                </a:solidFill>
                <a:latin typeface="Calibri" charset="0"/>
                <a:ea typeface="Calibri" charset="0"/>
                <a:cs typeface="Calibri" charset="0"/>
              </a:rPr>
              <a:t>Samsung’s Galaxy GS6</a:t>
            </a:r>
            <a:r>
              <a:rPr lang="en-US" sz="2800" dirty="0" smtClean="0">
                <a:latin typeface="Calibri" charset="0"/>
                <a:ea typeface="Calibri" charset="0"/>
                <a:cs typeface="Calibri" charset="0"/>
              </a:rPr>
              <a:t> vs. </a:t>
            </a:r>
            <a:r>
              <a:rPr lang="en-US" sz="2800" b="1" dirty="0" smtClean="0">
                <a:solidFill>
                  <a:srgbClr val="FF0000"/>
                </a:solidFill>
                <a:latin typeface="Calibri" charset="0"/>
                <a:ea typeface="Calibri" charset="0"/>
                <a:cs typeface="Calibri" charset="0"/>
              </a:rPr>
              <a:t>HTC One VX</a:t>
            </a:r>
            <a:endParaRPr lang="en-US" sz="2800" b="1"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11331481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312539"/>
            <a:ext cx="10406063" cy="902307"/>
          </a:xfrm>
        </p:spPr>
        <p:txBody>
          <a:bodyPr>
            <a:normAutofit/>
          </a:bodyPr>
          <a:lstStyle/>
          <a:p>
            <a:r>
              <a:rPr lang="en-US" sz="4000" dirty="0" smtClean="0">
                <a:latin typeface="Calibri" charset="0"/>
                <a:ea typeface="Calibri" charset="0"/>
                <a:cs typeface="Calibri" charset="0"/>
              </a:rPr>
              <a:t>Categorization of videos into distortion categories</a:t>
            </a:r>
            <a:endParaRPr lang="en-US" sz="4000"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graphicFrame>
        <p:nvGraphicFramePr>
          <p:cNvPr id="5" name="Chart 4"/>
          <p:cNvGraphicFramePr/>
          <p:nvPr>
            <p:extLst>
              <p:ext uri="{D42A27DB-BD31-4B8C-83A1-F6EECF244321}">
                <p14:modId xmlns:p14="http://schemas.microsoft.com/office/powerpoint/2010/main" val="7043659"/>
              </p:ext>
            </p:extLst>
          </p:nvPr>
        </p:nvGraphicFramePr>
        <p:xfrm>
          <a:off x="1841864" y="1214845"/>
          <a:ext cx="8318136" cy="550662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571245" y="3227823"/>
            <a:ext cx="10946678" cy="1015663"/>
          </a:xfrm>
          <a:prstGeom prst="rect">
            <a:avLst/>
          </a:prstGeom>
          <a:solidFill>
            <a:schemeClr val="accent3">
              <a:lumMod val="40000"/>
              <a:lumOff val="60000"/>
            </a:schemeClr>
          </a:solidFill>
          <a:ln w="28575">
            <a:solidFill>
              <a:srgbClr val="C00000"/>
            </a:solidFill>
          </a:ln>
        </p:spPr>
        <p:txBody>
          <a:bodyPr wrap="square">
            <a:spAutoFit/>
          </a:bodyPr>
          <a:lstStyle/>
          <a:p>
            <a:pPr algn="ctr"/>
            <a:r>
              <a:rPr lang="en-US" sz="3000" dirty="0" smtClean="0">
                <a:latin typeface="Calibri" charset="0"/>
                <a:ea typeface="Calibri" charset="0"/>
                <a:cs typeface="Calibri" charset="0"/>
              </a:rPr>
              <a:t>These are the six </a:t>
            </a:r>
            <a:r>
              <a:rPr lang="en-US" sz="3000" b="1" dirty="0" smtClean="0">
                <a:solidFill>
                  <a:srgbClr val="C00000"/>
                </a:solidFill>
                <a:latin typeface="Calibri" charset="0"/>
                <a:ea typeface="Calibri" charset="0"/>
                <a:cs typeface="Calibri" charset="0"/>
              </a:rPr>
              <a:t>most </a:t>
            </a:r>
            <a:r>
              <a:rPr lang="en-US" sz="3000" b="1" dirty="0">
                <a:solidFill>
                  <a:srgbClr val="C00000"/>
                </a:solidFill>
                <a:latin typeface="Calibri" charset="0"/>
                <a:ea typeface="Calibri" charset="0"/>
                <a:cs typeface="Calibri" charset="0"/>
              </a:rPr>
              <a:t>significant </a:t>
            </a:r>
            <a:r>
              <a:rPr lang="en-US" sz="3000" dirty="0" smtClean="0">
                <a:latin typeface="Calibri" charset="0"/>
                <a:ea typeface="Calibri" charset="0"/>
                <a:cs typeface="Calibri" charset="0"/>
              </a:rPr>
              <a:t>in-capture distortions </a:t>
            </a:r>
            <a:r>
              <a:rPr lang="en-US" sz="3000" dirty="0">
                <a:latin typeface="Calibri" charset="0"/>
                <a:ea typeface="Calibri" charset="0"/>
                <a:cs typeface="Calibri" charset="0"/>
              </a:rPr>
              <a:t>that </a:t>
            </a:r>
            <a:r>
              <a:rPr lang="en-US" sz="3000" dirty="0" smtClean="0">
                <a:latin typeface="Calibri" charset="0"/>
                <a:ea typeface="Calibri" charset="0"/>
                <a:cs typeface="Calibri" charset="0"/>
              </a:rPr>
              <a:t>frequently occur </a:t>
            </a:r>
            <a:r>
              <a:rPr lang="en-US" sz="3000" dirty="0">
                <a:latin typeface="Calibri" charset="0"/>
                <a:ea typeface="Calibri" charset="0"/>
                <a:cs typeface="Calibri" charset="0"/>
              </a:rPr>
              <a:t>in </a:t>
            </a:r>
            <a:r>
              <a:rPr lang="en-US" sz="3000" dirty="0" smtClean="0">
                <a:latin typeface="Calibri" charset="0"/>
                <a:ea typeface="Calibri" charset="0"/>
                <a:cs typeface="Calibri" charset="0"/>
              </a:rPr>
              <a:t>mobile </a:t>
            </a:r>
            <a:r>
              <a:rPr lang="en-US" sz="3000" dirty="0">
                <a:latin typeface="Calibri" charset="0"/>
                <a:ea typeface="Calibri" charset="0"/>
                <a:cs typeface="Calibri" charset="0"/>
              </a:rPr>
              <a:t>videos.</a:t>
            </a:r>
          </a:p>
        </p:txBody>
      </p:sp>
      <p:sp>
        <p:nvSpPr>
          <p:cNvPr id="7" name="Rectangle 6"/>
          <p:cNvSpPr/>
          <p:nvPr/>
        </p:nvSpPr>
        <p:spPr>
          <a:xfrm>
            <a:off x="571245" y="4541261"/>
            <a:ext cx="10946678" cy="1015663"/>
          </a:xfrm>
          <a:prstGeom prst="rect">
            <a:avLst/>
          </a:prstGeom>
          <a:solidFill>
            <a:schemeClr val="accent3">
              <a:lumMod val="40000"/>
              <a:lumOff val="60000"/>
            </a:schemeClr>
          </a:solidFill>
          <a:ln w="28575">
            <a:solidFill>
              <a:srgbClr val="C00000"/>
            </a:solidFill>
          </a:ln>
        </p:spPr>
        <p:txBody>
          <a:bodyPr wrap="square">
            <a:spAutoFit/>
          </a:bodyPr>
          <a:lstStyle/>
          <a:p>
            <a:pPr algn="ctr"/>
            <a:r>
              <a:rPr lang="en-US" sz="3000" dirty="0" smtClean="0">
                <a:latin typeface="Calibri" charset="0"/>
                <a:ea typeface="Calibri" charset="0"/>
                <a:cs typeface="Calibri" charset="0"/>
              </a:rPr>
              <a:t>Some of these distortions are </a:t>
            </a:r>
            <a:r>
              <a:rPr lang="en-US" sz="3000" b="1" dirty="0" smtClean="0">
                <a:solidFill>
                  <a:srgbClr val="C00000"/>
                </a:solidFill>
                <a:latin typeface="Calibri" charset="0"/>
                <a:ea typeface="Calibri" charset="0"/>
                <a:cs typeface="Calibri" charset="0"/>
              </a:rPr>
              <a:t>very subtle </a:t>
            </a:r>
            <a:r>
              <a:rPr lang="en-US" sz="3000" dirty="0" smtClean="0">
                <a:latin typeface="Calibri" charset="0"/>
                <a:ea typeface="Calibri" charset="0"/>
                <a:cs typeface="Calibri" charset="0"/>
              </a:rPr>
              <a:t>to perceive and distinguish, thus challenging the existing objective VQA metrics.</a:t>
            </a:r>
            <a:endParaRPr lang="en-US" sz="3000" dirty="0">
              <a:latin typeface="Calibri" charset="0"/>
              <a:ea typeface="Calibri" charset="0"/>
              <a:cs typeface="Calibri" charset="0"/>
            </a:endParaRPr>
          </a:p>
        </p:txBody>
      </p:sp>
    </p:spTree>
    <p:extLst>
      <p:ext uri="{BB962C8B-B14F-4D97-AF65-F5344CB8AC3E}">
        <p14:creationId xmlns:p14="http://schemas.microsoft.com/office/powerpoint/2010/main" val="6299369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2311293" y="164996"/>
            <a:ext cx="7804547" cy="884039"/>
          </a:xfrm>
          <a:prstGeom prst="rect">
            <a:avLst/>
          </a:prstGeom>
        </p:spPr>
        <p:txBody>
          <a:bodyPr/>
          <a:lstStyle>
            <a:lvl1pPr>
              <a:defRPr sz="4800"/>
            </a:lvl1pPr>
          </a:lstStyle>
          <a:p>
            <a:pPr lvl="0">
              <a:defRPr sz="1800"/>
            </a:pPr>
            <a:r>
              <a:rPr lang="en-US" sz="3375" dirty="0" smtClean="0"/>
              <a:t>Presentation Overview</a:t>
            </a:r>
            <a:endParaRPr sz="3375" dirty="0"/>
          </a:p>
        </p:txBody>
      </p:sp>
      <p:sp>
        <p:nvSpPr>
          <p:cNvPr id="34" name="Shape 34"/>
          <p:cNvSpPr>
            <a:spLocks noGrp="1"/>
          </p:cNvSpPr>
          <p:nvPr>
            <p:ph type="body" idx="1"/>
          </p:nvPr>
        </p:nvSpPr>
        <p:spPr>
          <a:xfrm>
            <a:off x="417467" y="946725"/>
            <a:ext cx="11403874" cy="5495455"/>
          </a:xfrm>
          <a:prstGeom prst="rect">
            <a:avLst/>
          </a:prstGeom>
        </p:spPr>
        <p:txBody>
          <a:bodyPr anchor="t">
            <a:normAutofit/>
          </a:bodyPr>
          <a:lstStyle/>
          <a:p>
            <a:pPr marL="361639" indent="-361639">
              <a:buFont typeface="+mj-lt"/>
              <a:buAutoNum type="arabicPeriod"/>
              <a:defRPr sz="1800"/>
            </a:pPr>
            <a:endParaRPr lang="en-US" sz="2800" dirty="0" smtClean="0">
              <a:latin typeface="Calibri" panose="020F0502020204030204" pitchFamily="34" charset="0"/>
            </a:endParaRPr>
          </a:p>
          <a:p>
            <a:pPr marL="514350" indent="-514350">
              <a:buFont typeface="+mj-lt"/>
              <a:buAutoNum type="arabicPeriod"/>
              <a:defRPr sz="1800"/>
            </a:pPr>
            <a:r>
              <a:rPr sz="2800" dirty="0" smtClean="0">
                <a:latin typeface="Calibri" panose="020F0502020204030204" pitchFamily="34" charset="0"/>
              </a:rPr>
              <a:t>Introduce </a:t>
            </a:r>
            <a:r>
              <a:rPr sz="2800" dirty="0">
                <a:latin typeface="Calibri" panose="020F0502020204030204" pitchFamily="34" charset="0"/>
              </a:rPr>
              <a:t>the </a:t>
            </a:r>
            <a:r>
              <a:rPr lang="en-US" sz="2800" dirty="0">
                <a:latin typeface="Calibri" panose="020F0502020204030204" pitchFamily="34" charset="0"/>
              </a:rPr>
              <a:t>problem of </a:t>
            </a:r>
            <a:r>
              <a:rPr lang="en-US" sz="2800" dirty="0" smtClean="0">
                <a:solidFill>
                  <a:srgbClr val="C00000"/>
                </a:solidFill>
                <a:latin typeface="Calibri" panose="020F0502020204030204" pitchFamily="34" charset="0"/>
              </a:rPr>
              <a:t>perceptual video quality assessment</a:t>
            </a:r>
            <a:r>
              <a:rPr lang="en-US" sz="2800" dirty="0" smtClean="0">
                <a:latin typeface="Calibri" panose="020F0502020204030204" pitchFamily="34" charset="0"/>
              </a:rPr>
              <a:t>.</a:t>
            </a:r>
          </a:p>
          <a:p>
            <a:pPr marL="514350" indent="-514350">
              <a:buFont typeface="+mj-lt"/>
              <a:buAutoNum type="arabicPeriod"/>
              <a:defRPr sz="1800"/>
            </a:pPr>
            <a:r>
              <a:rPr lang="en-US" sz="2800" dirty="0" smtClean="0">
                <a:solidFill>
                  <a:schemeClr val="tx1"/>
                </a:solidFill>
                <a:latin typeface="Calibri" panose="020F0502020204030204" pitchFamily="34" charset="0"/>
              </a:rPr>
              <a:t>Describe the characteristics of a new </a:t>
            </a:r>
            <a:r>
              <a:rPr lang="en-US" sz="2800" dirty="0" smtClean="0">
                <a:solidFill>
                  <a:srgbClr val="C00000"/>
                </a:solidFill>
                <a:latin typeface="Calibri" panose="020F0502020204030204" pitchFamily="34" charset="0"/>
              </a:rPr>
              <a:t>video</a:t>
            </a:r>
            <a:r>
              <a:rPr sz="2800" dirty="0" smtClean="0">
                <a:solidFill>
                  <a:srgbClr val="C00000"/>
                </a:solidFill>
                <a:latin typeface="Calibri" panose="020F0502020204030204" pitchFamily="34" charset="0"/>
              </a:rPr>
              <a:t> </a:t>
            </a:r>
            <a:r>
              <a:rPr lang="en-US" sz="2800" dirty="0">
                <a:solidFill>
                  <a:srgbClr val="C00000"/>
                </a:solidFill>
                <a:latin typeface="Calibri" panose="020F0502020204030204" pitchFamily="34" charset="0"/>
              </a:rPr>
              <a:t>q</a:t>
            </a:r>
            <a:r>
              <a:rPr sz="2800" dirty="0" smtClean="0">
                <a:solidFill>
                  <a:srgbClr val="C00000"/>
                </a:solidFill>
                <a:latin typeface="Calibri" panose="020F0502020204030204" pitchFamily="34" charset="0"/>
              </a:rPr>
              <a:t>uality </a:t>
            </a:r>
            <a:r>
              <a:rPr lang="en-US" sz="2800" dirty="0" smtClean="0">
                <a:solidFill>
                  <a:srgbClr val="C00000"/>
                </a:solidFill>
                <a:latin typeface="Calibri" panose="020F0502020204030204" pitchFamily="34" charset="0"/>
              </a:rPr>
              <a:t>assessment d</a:t>
            </a:r>
            <a:r>
              <a:rPr sz="2800" dirty="0" smtClean="0">
                <a:solidFill>
                  <a:srgbClr val="C00000"/>
                </a:solidFill>
                <a:latin typeface="Calibri" panose="020F0502020204030204" pitchFamily="34" charset="0"/>
              </a:rPr>
              <a:t>atabase</a:t>
            </a:r>
            <a:r>
              <a:rPr lang="en-US" sz="2800" dirty="0" smtClean="0">
                <a:solidFill>
                  <a:srgbClr val="C00000"/>
                </a:solidFill>
                <a:latin typeface="Calibri" panose="020F0502020204030204" pitchFamily="34" charset="0"/>
              </a:rPr>
              <a:t> </a:t>
            </a:r>
            <a:r>
              <a:rPr lang="en-US" sz="2800" dirty="0" smtClean="0">
                <a:solidFill>
                  <a:schemeClr val="tx1"/>
                </a:solidFill>
                <a:latin typeface="Calibri" panose="020F0502020204030204" pitchFamily="34" charset="0"/>
              </a:rPr>
              <a:t>that we created.</a:t>
            </a:r>
          </a:p>
          <a:p>
            <a:pPr marL="514350" indent="-514350">
              <a:buFont typeface="+mj-lt"/>
              <a:buAutoNum type="arabicPeriod"/>
              <a:defRPr sz="1800"/>
            </a:pPr>
            <a:r>
              <a:rPr lang="en-US" sz="2800" dirty="0" smtClean="0">
                <a:latin typeface="Calibri" panose="020F0502020204030204" pitchFamily="34" charset="0"/>
              </a:rPr>
              <a:t>Describe </a:t>
            </a:r>
            <a:r>
              <a:rPr lang="en-US" sz="2800" dirty="0">
                <a:latin typeface="Calibri" panose="020F0502020204030204" pitchFamily="34" charset="0"/>
              </a:rPr>
              <a:t>our </a:t>
            </a:r>
            <a:r>
              <a:rPr lang="en-US" sz="2800" dirty="0" smtClean="0">
                <a:solidFill>
                  <a:srgbClr val="C00000"/>
                </a:solidFill>
                <a:latin typeface="Calibri" panose="020F0502020204030204" pitchFamily="34" charset="0"/>
              </a:rPr>
              <a:t>subjective </a:t>
            </a:r>
            <a:r>
              <a:rPr sz="2800" dirty="0" smtClean="0">
                <a:solidFill>
                  <a:srgbClr val="C00000"/>
                </a:solidFill>
                <a:latin typeface="Calibri" panose="020F0502020204030204" pitchFamily="34" charset="0"/>
              </a:rPr>
              <a:t>quality assessment</a:t>
            </a:r>
            <a:r>
              <a:rPr lang="en-US" sz="2800" dirty="0" smtClean="0">
                <a:solidFill>
                  <a:srgbClr val="C00000"/>
                </a:solidFill>
                <a:latin typeface="Calibri" panose="020F0502020204030204" pitchFamily="34" charset="0"/>
              </a:rPr>
              <a:t> study</a:t>
            </a:r>
            <a:r>
              <a:rPr lang="en-US" sz="2800" dirty="0" smtClean="0">
                <a:solidFill>
                  <a:schemeClr val="tx1"/>
                </a:solidFill>
                <a:latin typeface="Calibri" panose="020F0502020204030204" pitchFamily="34" charset="0"/>
              </a:rPr>
              <a:t> on this database to gather ground truth human opinion scores.</a:t>
            </a:r>
          </a:p>
          <a:p>
            <a:pPr marL="514350" indent="-514350">
              <a:buFont typeface="+mj-lt"/>
              <a:buAutoNum type="arabicPeriod"/>
              <a:defRPr sz="1800"/>
            </a:pPr>
            <a:r>
              <a:rPr lang="en-US" sz="2800" dirty="0" smtClean="0">
                <a:solidFill>
                  <a:schemeClr val="tx1"/>
                </a:solidFill>
                <a:latin typeface="Calibri" panose="020F0502020204030204" pitchFamily="34" charset="0"/>
              </a:rPr>
              <a:t>Analyze several aspects of emergent mobile devices in capturing videos.</a:t>
            </a:r>
          </a:p>
          <a:p>
            <a:pPr marL="514350" indent="-514350">
              <a:buFont typeface="+mj-lt"/>
              <a:buAutoNum type="arabicPeriod"/>
              <a:defRPr sz="1800"/>
            </a:pPr>
            <a:r>
              <a:rPr lang="en-US" sz="2800" dirty="0" smtClean="0">
                <a:solidFill>
                  <a:schemeClr val="tx1"/>
                </a:solidFill>
                <a:latin typeface="Calibri" panose="020F0502020204030204" pitchFamily="34" charset="0"/>
              </a:rPr>
              <a:t>Analyze different aspects of </a:t>
            </a:r>
            <a:r>
              <a:rPr lang="en-US" sz="2800" dirty="0" smtClean="0">
                <a:solidFill>
                  <a:srgbClr val="C00000"/>
                </a:solidFill>
                <a:latin typeface="Calibri" panose="020F0502020204030204" pitchFamily="34" charset="0"/>
              </a:rPr>
              <a:t>subjects’ sensitivity to distortions</a:t>
            </a:r>
            <a:r>
              <a:rPr lang="en-US" sz="2800" dirty="0" smtClean="0">
                <a:solidFill>
                  <a:schemeClr val="tx1"/>
                </a:solidFill>
                <a:latin typeface="Calibri" panose="020F0502020204030204" pitchFamily="34" charset="0"/>
              </a:rPr>
              <a:t>.</a:t>
            </a:r>
            <a:endParaRPr sz="2800" dirty="0">
              <a:solidFill>
                <a:schemeClr val="tx1"/>
              </a:solidFill>
              <a:latin typeface="Calibri" panose="020F0502020204030204" pitchFamily="34" charset="0"/>
            </a:endParaRP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281039408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500"/>
                                        <p:tgtEl>
                                          <p:spTgt spid="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3" end="3"/>
                                            </p:txEl>
                                          </p:spTgt>
                                        </p:tgtEl>
                                        <p:attrNameLst>
                                          <p:attrName>style.visibility</p:attrName>
                                        </p:attrNameLst>
                                      </p:cBhvr>
                                      <p:to>
                                        <p:strVal val="visible"/>
                                      </p:to>
                                    </p:set>
                                    <p:animEffect transition="in" filter="fade">
                                      <p:cBhvr>
                                        <p:cTn id="12" dur="500"/>
                                        <p:tgtEl>
                                          <p:spTgt spid="3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xEl>
                                              <p:pRg st="4" end="4"/>
                                            </p:txEl>
                                          </p:spTgt>
                                        </p:tgtEl>
                                        <p:attrNameLst>
                                          <p:attrName>style.visibility</p:attrName>
                                        </p:attrNameLst>
                                      </p:cBhvr>
                                      <p:to>
                                        <p:strVal val="visible"/>
                                      </p:to>
                                    </p:set>
                                    <p:animEffect transition="in" filter="fade">
                                      <p:cBhvr>
                                        <p:cTn id="17" dur="500"/>
                                        <p:tgtEl>
                                          <p:spTgt spid="3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xEl>
                                              <p:pRg st="5" end="5"/>
                                            </p:txEl>
                                          </p:spTgt>
                                        </p:tgtEl>
                                        <p:attrNameLst>
                                          <p:attrName>style.visibility</p:attrName>
                                        </p:attrNameLst>
                                      </p:cBhvr>
                                      <p:to>
                                        <p:strVal val="visible"/>
                                      </p:to>
                                    </p:set>
                                    <p:animEffect transition="in" filter="fade">
                                      <p:cBhvr>
                                        <p:cTn id="22" dur="500"/>
                                        <p:tgtEl>
                                          <p:spTgt spid="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62" y="221099"/>
            <a:ext cx="9857762" cy="680238"/>
          </a:xfrm>
        </p:spPr>
        <p:txBody>
          <a:bodyPr>
            <a:normAutofit/>
          </a:bodyPr>
          <a:lstStyle/>
          <a:p>
            <a:r>
              <a:rPr lang="en-US" sz="4000" dirty="0" smtClean="0">
                <a:latin typeface="Calibri" charset="0"/>
                <a:ea typeface="Calibri" charset="0"/>
                <a:cs typeface="Calibri" charset="0"/>
              </a:rPr>
              <a:t>Video capturing process</a:t>
            </a:r>
            <a:endParaRPr lang="en-US" sz="4000" dirty="0">
              <a:latin typeface="Calibri" charset="0"/>
              <a:ea typeface="Calibri" charset="0"/>
              <a:cs typeface="Calibri" charset="0"/>
            </a:endParaRPr>
          </a:p>
        </p:txBody>
      </p:sp>
      <p:sp>
        <p:nvSpPr>
          <p:cNvPr id="3" name="Text Placeholder 2"/>
          <p:cNvSpPr>
            <a:spLocks noGrp="1"/>
          </p:cNvSpPr>
          <p:nvPr>
            <p:ph type="body" idx="1"/>
          </p:nvPr>
        </p:nvSpPr>
        <p:spPr>
          <a:xfrm>
            <a:off x="339634" y="992778"/>
            <a:ext cx="11260183" cy="5363572"/>
          </a:xfrm>
        </p:spPr>
        <p:txBody>
          <a:bodyPr anchor="t">
            <a:normAutofit lnSpcReduction="10000"/>
          </a:bodyPr>
          <a:lstStyle/>
          <a:p>
            <a:pPr algn="l">
              <a:lnSpc>
                <a:spcPct val="110000"/>
              </a:lnSpc>
              <a:spcBef>
                <a:spcPts val="1000"/>
              </a:spcBef>
              <a:buFont typeface="Wingdings" charset="2"/>
              <a:buChar char="ü"/>
            </a:pPr>
            <a:r>
              <a:rPr lang="en-US" sz="2600" dirty="0">
                <a:solidFill>
                  <a:schemeClr val="tx1"/>
                </a:solidFill>
                <a:latin typeface="Calibri" charset="0"/>
                <a:ea typeface="Calibri" charset="0"/>
                <a:cs typeface="Calibri" charset="0"/>
              </a:rPr>
              <a:t>D</a:t>
            </a:r>
            <a:r>
              <a:rPr lang="en-US" sz="2600" dirty="0" smtClean="0">
                <a:solidFill>
                  <a:schemeClr val="tx1"/>
                </a:solidFill>
                <a:latin typeface="Calibri" charset="0"/>
                <a:ea typeface="Calibri" charset="0"/>
                <a:cs typeface="Calibri" charset="0"/>
              </a:rPr>
              <a:t>iv</a:t>
            </a:r>
            <a:r>
              <a:rPr lang="en-US" sz="2600" dirty="0" smtClean="0">
                <a:latin typeface="Calibri" charset="0"/>
                <a:ea typeface="Calibri" charset="0"/>
                <a:cs typeface="Calibri" charset="0"/>
              </a:rPr>
              <a:t>ided </a:t>
            </a:r>
            <a:r>
              <a:rPr lang="en-US" sz="2600" b="1" dirty="0" smtClean="0">
                <a:solidFill>
                  <a:srgbClr val="C00000"/>
                </a:solidFill>
                <a:latin typeface="Calibri" charset="0"/>
                <a:ea typeface="Calibri" charset="0"/>
                <a:cs typeface="Calibri" charset="0"/>
              </a:rPr>
              <a:t>eight</a:t>
            </a:r>
            <a:r>
              <a:rPr lang="en-US" sz="2600" dirty="0" smtClean="0">
                <a:latin typeface="Calibri" charset="0"/>
                <a:ea typeface="Calibri" charset="0"/>
                <a:cs typeface="Calibri" charset="0"/>
              </a:rPr>
              <a:t> phones into groups of </a:t>
            </a:r>
            <a:r>
              <a:rPr lang="en-US" sz="2600" b="1" dirty="0" smtClean="0">
                <a:solidFill>
                  <a:srgbClr val="C00000"/>
                </a:solidFill>
                <a:latin typeface="Calibri" charset="0"/>
                <a:ea typeface="Calibri" charset="0"/>
                <a:cs typeface="Calibri" charset="0"/>
              </a:rPr>
              <a:t>four </a:t>
            </a:r>
            <a:r>
              <a:rPr lang="en-US" sz="2600" dirty="0" smtClean="0">
                <a:solidFill>
                  <a:schemeClr val="tx1"/>
                </a:solidFill>
                <a:latin typeface="Calibri" charset="0"/>
                <a:ea typeface="Calibri" charset="0"/>
                <a:cs typeface="Calibri" charset="0"/>
              </a:rPr>
              <a:t>for every video content capture.</a:t>
            </a:r>
          </a:p>
          <a:p>
            <a:pPr lvl="1" algn="l">
              <a:lnSpc>
                <a:spcPct val="110000"/>
              </a:lnSpc>
              <a:spcBef>
                <a:spcPts val="1000"/>
              </a:spcBef>
            </a:pPr>
            <a:r>
              <a:rPr lang="en-US" sz="2600" dirty="0">
                <a:latin typeface="Calibri" charset="0"/>
                <a:ea typeface="Calibri" charset="0"/>
                <a:cs typeface="Calibri" charset="0"/>
              </a:rPr>
              <a:t>B</a:t>
            </a:r>
            <a:r>
              <a:rPr lang="en-US" sz="2600" dirty="0" smtClean="0">
                <a:latin typeface="Calibri" charset="0"/>
                <a:ea typeface="Calibri" charset="0"/>
                <a:cs typeface="Calibri" charset="0"/>
              </a:rPr>
              <a:t>oth groups had phones that reasonably span the entire quality spectrum.</a:t>
            </a:r>
          </a:p>
          <a:p>
            <a:pPr algn="l">
              <a:lnSpc>
                <a:spcPct val="110000"/>
              </a:lnSpc>
              <a:spcBef>
                <a:spcPts val="1200"/>
              </a:spcBef>
              <a:buFont typeface="Wingdings" charset="2"/>
              <a:buChar char="ü"/>
            </a:pPr>
            <a:r>
              <a:rPr lang="en-US" sz="2600" dirty="0" smtClean="0">
                <a:latin typeface="Calibri" charset="0"/>
                <a:ea typeface="Calibri" charset="0"/>
                <a:cs typeface="Calibri" charset="0"/>
              </a:rPr>
              <a:t>Used a </a:t>
            </a:r>
            <a:r>
              <a:rPr lang="en-US" sz="2600" b="1" dirty="0" smtClean="0">
                <a:solidFill>
                  <a:srgbClr val="C00000"/>
                </a:solidFill>
                <a:latin typeface="Calibri" charset="0"/>
                <a:ea typeface="Calibri" charset="0"/>
                <a:cs typeface="Calibri" charset="0"/>
              </a:rPr>
              <a:t>rig</a:t>
            </a:r>
            <a:r>
              <a:rPr lang="en-US" sz="2600" b="1" dirty="0" smtClean="0">
                <a:latin typeface="Calibri" charset="0"/>
                <a:ea typeface="Calibri" charset="0"/>
                <a:cs typeface="Calibri" charset="0"/>
              </a:rPr>
              <a:t> </a:t>
            </a:r>
            <a:r>
              <a:rPr lang="en-US" sz="2600" dirty="0" smtClean="0">
                <a:latin typeface="Calibri" charset="0"/>
                <a:ea typeface="Calibri" charset="0"/>
                <a:cs typeface="Calibri" charset="0"/>
              </a:rPr>
              <a:t>capable of holding </a:t>
            </a:r>
            <a:r>
              <a:rPr lang="en-US" sz="2600" b="1" dirty="0" smtClean="0">
                <a:solidFill>
                  <a:srgbClr val="C00000"/>
                </a:solidFill>
                <a:latin typeface="Calibri" charset="0"/>
                <a:ea typeface="Calibri" charset="0"/>
                <a:cs typeface="Calibri" charset="0"/>
              </a:rPr>
              <a:t>four</a:t>
            </a:r>
            <a:r>
              <a:rPr lang="en-US" sz="2600" dirty="0" smtClean="0">
                <a:solidFill>
                  <a:srgbClr val="C00000"/>
                </a:solidFill>
                <a:latin typeface="Calibri" charset="0"/>
                <a:ea typeface="Calibri" charset="0"/>
                <a:cs typeface="Calibri" charset="0"/>
              </a:rPr>
              <a:t> </a:t>
            </a:r>
            <a:r>
              <a:rPr lang="en-US" sz="2600" dirty="0" smtClean="0">
                <a:latin typeface="Calibri" charset="0"/>
                <a:ea typeface="Calibri" charset="0"/>
                <a:cs typeface="Calibri" charset="0"/>
              </a:rPr>
              <a:t>phones simultaneously while capturing a video content. </a:t>
            </a:r>
            <a:endParaRPr lang="en-US" sz="2600" dirty="0" smtClean="0">
              <a:solidFill>
                <a:schemeClr val="tx1"/>
              </a:solidFill>
              <a:latin typeface="Calibri" charset="0"/>
              <a:ea typeface="Calibri" charset="0"/>
              <a:cs typeface="Calibri" charset="0"/>
            </a:endParaRPr>
          </a:p>
          <a:p>
            <a:pPr lvl="1" algn="l">
              <a:lnSpc>
                <a:spcPct val="110000"/>
              </a:lnSpc>
              <a:spcBef>
                <a:spcPts val="1200"/>
              </a:spcBef>
            </a:pPr>
            <a:r>
              <a:rPr lang="en-US" sz="2600" dirty="0" smtClean="0">
                <a:solidFill>
                  <a:schemeClr val="tx1"/>
                </a:solidFill>
                <a:latin typeface="Calibri" charset="0"/>
                <a:ea typeface="Calibri" charset="0"/>
                <a:cs typeface="Calibri" charset="0"/>
              </a:rPr>
              <a:t>Content was </a:t>
            </a:r>
            <a:r>
              <a:rPr lang="en-US" sz="2600" b="1" dirty="0" smtClean="0">
                <a:solidFill>
                  <a:srgbClr val="C00000"/>
                </a:solidFill>
                <a:latin typeface="Calibri" charset="0"/>
                <a:ea typeface="Calibri" charset="0"/>
                <a:cs typeface="Calibri" charset="0"/>
              </a:rPr>
              <a:t>spatially </a:t>
            </a:r>
            <a:r>
              <a:rPr lang="en-US" sz="2600" dirty="0" smtClean="0">
                <a:solidFill>
                  <a:schemeClr val="tx1"/>
                </a:solidFill>
                <a:latin typeface="Calibri" charset="0"/>
                <a:ea typeface="Calibri" charset="0"/>
                <a:cs typeface="Calibri" charset="0"/>
              </a:rPr>
              <a:t>and</a:t>
            </a:r>
            <a:r>
              <a:rPr lang="en-US" sz="2600" b="1" dirty="0" smtClean="0">
                <a:solidFill>
                  <a:srgbClr val="C00000"/>
                </a:solidFill>
                <a:latin typeface="Calibri" charset="0"/>
                <a:ea typeface="Calibri" charset="0"/>
                <a:cs typeface="Calibri" charset="0"/>
              </a:rPr>
              <a:t> </a:t>
            </a:r>
            <a:r>
              <a:rPr lang="en-US" sz="2600" b="1" dirty="0">
                <a:solidFill>
                  <a:srgbClr val="C00000"/>
                </a:solidFill>
                <a:latin typeface="Calibri" charset="0"/>
                <a:ea typeface="Calibri" charset="0"/>
                <a:cs typeface="Calibri" charset="0"/>
              </a:rPr>
              <a:t>temporally aligned </a:t>
            </a:r>
            <a:r>
              <a:rPr lang="en-US" sz="2600" dirty="0">
                <a:solidFill>
                  <a:schemeClr val="tx1"/>
                </a:solidFill>
                <a:latin typeface="Calibri" charset="0"/>
                <a:ea typeface="Calibri" charset="0"/>
                <a:cs typeface="Calibri" charset="0"/>
              </a:rPr>
              <a:t>across </a:t>
            </a:r>
            <a:r>
              <a:rPr lang="en-US" sz="2600" dirty="0" smtClean="0">
                <a:solidFill>
                  <a:schemeClr val="tx1"/>
                </a:solidFill>
                <a:latin typeface="Calibri" charset="0"/>
                <a:ea typeface="Calibri" charset="0"/>
                <a:cs typeface="Calibri" charset="0"/>
              </a:rPr>
              <a:t>phones.</a:t>
            </a:r>
          </a:p>
          <a:p>
            <a:pPr lvl="1" algn="l">
              <a:lnSpc>
                <a:spcPct val="110000"/>
              </a:lnSpc>
              <a:spcBef>
                <a:spcPts val="1200"/>
              </a:spcBef>
            </a:pPr>
            <a:r>
              <a:rPr lang="en-US" sz="2600" dirty="0" smtClean="0">
                <a:solidFill>
                  <a:schemeClr val="tx1"/>
                </a:solidFill>
                <a:latin typeface="Calibri" charset="0"/>
                <a:ea typeface="Calibri" charset="0"/>
                <a:cs typeface="Calibri" charset="0"/>
              </a:rPr>
              <a:t>Allowed us to analyze the performance of different phones given common content.</a:t>
            </a:r>
            <a:endParaRPr lang="en-US" sz="2600" dirty="0" smtClean="0">
              <a:solidFill>
                <a:srgbClr val="C00000"/>
              </a:solidFill>
              <a:latin typeface="Calibri" charset="0"/>
              <a:ea typeface="Calibri" charset="0"/>
              <a:cs typeface="Calibri" charset="0"/>
            </a:endParaRPr>
          </a:p>
          <a:p>
            <a:pPr algn="l">
              <a:lnSpc>
                <a:spcPct val="110000"/>
              </a:lnSpc>
              <a:spcBef>
                <a:spcPts val="1200"/>
              </a:spcBef>
              <a:buFont typeface="Wingdings" charset="2"/>
              <a:buChar char="ü"/>
            </a:pPr>
            <a:r>
              <a:rPr lang="en-US" sz="2600" dirty="0" smtClean="0">
                <a:latin typeface="Calibri" charset="0"/>
                <a:ea typeface="Calibri" charset="0"/>
                <a:cs typeface="Calibri" charset="0"/>
              </a:rPr>
              <a:t>Used each phone’s default settings.</a:t>
            </a:r>
          </a:p>
          <a:p>
            <a:pPr>
              <a:lnSpc>
                <a:spcPct val="110000"/>
              </a:lnSpc>
              <a:spcBef>
                <a:spcPts val="1200"/>
              </a:spcBef>
              <a:buFont typeface="Wingdings" charset="2"/>
              <a:buChar char="ü"/>
            </a:pPr>
            <a:r>
              <a:rPr lang="en-US" sz="2600" dirty="0" smtClean="0">
                <a:latin typeface="Calibri" charset="0"/>
                <a:ea typeface="Calibri" charset="0"/>
                <a:cs typeface="Calibri" charset="0"/>
              </a:rPr>
              <a:t>Each </a:t>
            </a:r>
            <a:r>
              <a:rPr lang="en-US" sz="2600" dirty="0">
                <a:latin typeface="Calibri" charset="0"/>
                <a:ea typeface="Calibri" charset="0"/>
                <a:cs typeface="Calibri" charset="0"/>
              </a:rPr>
              <a:t>video content was captured with an </a:t>
            </a:r>
            <a:r>
              <a:rPr lang="en-US" sz="2600" b="1" dirty="0">
                <a:solidFill>
                  <a:srgbClr val="C00000"/>
                </a:solidFill>
                <a:latin typeface="Calibri" charset="0"/>
                <a:ea typeface="Calibri" charset="0"/>
                <a:cs typeface="Calibri" charset="0"/>
              </a:rPr>
              <a:t>intended </a:t>
            </a:r>
            <a:r>
              <a:rPr lang="en-US" sz="2600" b="1" dirty="0" smtClean="0">
                <a:solidFill>
                  <a:srgbClr val="C00000"/>
                </a:solidFill>
                <a:latin typeface="Calibri" charset="0"/>
                <a:ea typeface="Calibri" charset="0"/>
                <a:cs typeface="Calibri" charset="0"/>
              </a:rPr>
              <a:t>distortion</a:t>
            </a:r>
            <a:r>
              <a:rPr lang="en-US" sz="2600" dirty="0" smtClean="0">
                <a:latin typeface="Calibri" charset="0"/>
                <a:ea typeface="Calibri" charset="0"/>
                <a:cs typeface="Calibri" charset="0"/>
              </a:rPr>
              <a:t> in mind.</a:t>
            </a:r>
          </a:p>
          <a:p>
            <a:pPr lvl="1" algn="l">
              <a:lnSpc>
                <a:spcPct val="110000"/>
              </a:lnSpc>
              <a:spcBef>
                <a:spcPts val="1200"/>
              </a:spcBef>
            </a:pPr>
            <a:r>
              <a:rPr lang="en-US" sz="2600" dirty="0" err="1" smtClean="0">
                <a:latin typeface="Calibri" charset="0"/>
                <a:ea typeface="Calibri" charset="0"/>
                <a:cs typeface="Calibri" charset="0"/>
              </a:rPr>
              <a:t>Eg</a:t>
            </a:r>
            <a:r>
              <a:rPr lang="en-US" sz="2600" dirty="0" smtClean="0">
                <a:latin typeface="Calibri" charset="0"/>
                <a:ea typeface="Calibri" charset="0"/>
                <a:cs typeface="Calibri" charset="0"/>
              </a:rPr>
              <a:t>: To test the quality of stabilization, videos were captured while walking.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sp>
        <p:nvSpPr>
          <p:cNvPr id="5" name="Rectangle 4"/>
          <p:cNvSpPr/>
          <p:nvPr/>
        </p:nvSpPr>
        <p:spPr>
          <a:xfrm>
            <a:off x="-8329" y="6140655"/>
            <a:ext cx="12192000" cy="584775"/>
          </a:xfrm>
          <a:prstGeom prst="rect">
            <a:avLst/>
          </a:prstGeom>
          <a:solidFill>
            <a:srgbClr val="FFC000">
              <a:lumMod val="40000"/>
              <a:lumOff val="6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
                <a:cs typeface=""/>
              </a:rPr>
              <a:t>Other in-capture</a:t>
            </a:r>
            <a:r>
              <a:rPr kumimoji="0" lang="en-US" sz="3200" b="0" i="0" u="none" strike="noStrike" kern="0" cap="none" spc="0" normalizeH="0" noProof="0" dirty="0" smtClean="0">
                <a:ln>
                  <a:noFill/>
                </a:ln>
                <a:solidFill>
                  <a:prstClr val="black"/>
                </a:solidFill>
                <a:effectLst/>
                <a:uLnTx/>
                <a:uFillTx/>
                <a:latin typeface="Calibri" panose="020F0502020204030204"/>
                <a:ea typeface=""/>
                <a:cs typeface=""/>
              </a:rPr>
              <a:t> distortions could </a:t>
            </a:r>
            <a:r>
              <a:rPr kumimoji="0" lang="en-US" sz="3200" b="0" i="0" u="none" strike="noStrike" kern="0" cap="none" spc="0" normalizeH="0" noProof="0" smtClean="0">
                <a:ln>
                  <a:noFill/>
                </a:ln>
                <a:solidFill>
                  <a:prstClr val="black"/>
                </a:solidFill>
                <a:effectLst/>
                <a:uLnTx/>
                <a:uFillTx/>
                <a:latin typeface="Calibri" panose="020F0502020204030204"/>
                <a:ea typeface=""/>
                <a:cs typeface=""/>
              </a:rPr>
              <a:t>also jointly occur in a video.</a:t>
            </a:r>
            <a:endParaRPr kumimoji="0" lang="en-US" sz="3200" b="0" i="0" u="none" strike="noStrike" kern="0" cap="none" spc="0" normalizeH="0" baseline="0" noProof="0" dirty="0" smtClean="0">
              <a:ln>
                <a:noFill/>
              </a:ln>
              <a:solidFill>
                <a:prstClr val="black"/>
              </a:solidFill>
              <a:effectLst/>
              <a:uLnTx/>
              <a:uFillTx/>
              <a:latin typeface="Calibri" panose="020F0502020204030204"/>
              <a:ea typeface=""/>
              <a:cs typeface=""/>
            </a:endParaRPr>
          </a:p>
        </p:txBody>
      </p:sp>
    </p:spTree>
    <p:extLst>
      <p:ext uri="{BB962C8B-B14F-4D97-AF65-F5344CB8AC3E}">
        <p14:creationId xmlns:p14="http://schemas.microsoft.com/office/powerpoint/2010/main" val="1282769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 name="Group 381"/>
          <p:cNvGrpSpPr/>
          <p:nvPr/>
        </p:nvGrpSpPr>
        <p:grpSpPr>
          <a:xfrm>
            <a:off x="540498" y="75415"/>
            <a:ext cx="11304172" cy="1944202"/>
            <a:chOff x="-1" y="-49498"/>
            <a:chExt cx="14832414" cy="2512781"/>
          </a:xfrm>
        </p:grpSpPr>
        <p:sp>
          <p:nvSpPr>
            <p:cNvPr id="372" name="Shape 372"/>
            <p:cNvSpPr/>
            <p:nvPr/>
          </p:nvSpPr>
          <p:spPr>
            <a:xfrm>
              <a:off x="-1" y="472083"/>
              <a:ext cx="14832414" cy="1991200"/>
            </a:xfrm>
            <a:prstGeom prst="rect">
              <a:avLst/>
            </a:prstGeom>
            <a:noFill/>
            <a:ln w="34925" cap="flat">
              <a:solidFill>
                <a:srgbClr val="641303"/>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sz="2200">
                <a:latin typeface="Calibri" panose="020F0502020204030204" pitchFamily="34" charset="0"/>
              </a:endParaRPr>
            </a:p>
          </p:txBody>
        </p:sp>
        <p:sp>
          <p:nvSpPr>
            <p:cNvPr id="380" name="Shape 380"/>
            <p:cNvSpPr/>
            <p:nvPr/>
          </p:nvSpPr>
          <p:spPr>
            <a:xfrm>
              <a:off x="-1" y="-49498"/>
              <a:ext cx="14588267" cy="530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p>
              <a:pPr lvl="0" algn="l">
                <a:defRPr sz="1800"/>
              </a:pPr>
              <a:r>
                <a:rPr sz="2200" dirty="0">
                  <a:solidFill>
                    <a:srgbClr val="C00000"/>
                  </a:solidFill>
                  <a:latin typeface="Calibri" panose="020F0502020204030204" pitchFamily="34" charset="0"/>
                </a:rPr>
                <a:t>Wide variety of </a:t>
              </a:r>
              <a:r>
                <a:rPr lang="en-US" sz="2200" dirty="0" smtClean="0">
                  <a:solidFill>
                    <a:srgbClr val="C00000"/>
                  </a:solidFill>
                  <a:latin typeface="Calibri" panose="020F0502020204030204" pitchFamily="34" charset="0"/>
                </a:rPr>
                <a:t>video </a:t>
              </a:r>
              <a:r>
                <a:rPr sz="2200" dirty="0" smtClean="0">
                  <a:solidFill>
                    <a:srgbClr val="C00000"/>
                  </a:solidFill>
                  <a:latin typeface="Calibri" panose="020F0502020204030204" pitchFamily="34" charset="0"/>
                </a:rPr>
                <a:t>content</a:t>
              </a:r>
              <a:r>
                <a:rPr sz="2200" dirty="0">
                  <a:solidFill>
                    <a:srgbClr val="C00000"/>
                  </a:solidFill>
                  <a:latin typeface="Calibri" panose="020F0502020204030204" pitchFamily="34" charset="0"/>
                </a:rPr>
                <a:t>:</a:t>
              </a:r>
              <a:r>
                <a:rPr sz="2200" dirty="0">
                  <a:latin typeface="Calibri" panose="020F0502020204030204" pitchFamily="34" charset="0"/>
                </a:rPr>
                <a:t> </a:t>
              </a:r>
              <a:r>
                <a:rPr lang="en-US" sz="2200" dirty="0" smtClean="0">
                  <a:latin typeface="Calibri" panose="020F0502020204030204" pitchFamily="34" charset="0"/>
                </a:rPr>
                <a:t>videos </a:t>
              </a:r>
              <a:r>
                <a:rPr sz="2200" dirty="0" smtClean="0">
                  <a:latin typeface="Calibri" panose="020F0502020204030204" pitchFamily="34" charset="0"/>
                </a:rPr>
                <a:t>of </a:t>
              </a:r>
              <a:r>
                <a:rPr sz="2200" dirty="0">
                  <a:latin typeface="Calibri" panose="020F0502020204030204" pitchFamily="34" charset="0"/>
                </a:rPr>
                <a:t>people, objects, indoor, and outdoor </a:t>
              </a:r>
              <a:r>
                <a:rPr sz="2200" dirty="0" smtClean="0">
                  <a:latin typeface="Calibri" panose="020F0502020204030204" pitchFamily="34" charset="0"/>
                </a:rPr>
                <a:t>scenes</a:t>
              </a:r>
              <a:endParaRPr sz="2200" dirty="0">
                <a:latin typeface="Calibri" panose="020F0502020204030204" pitchFamily="34" charset="0"/>
              </a:endParaRPr>
            </a:p>
          </p:txBody>
        </p:sp>
      </p:grpSp>
      <p:sp>
        <p:nvSpPr>
          <p:cNvPr id="4" name="Slide Number Placeholder 3"/>
          <p:cNvSpPr>
            <a:spLocks noGrp="1"/>
          </p:cNvSpPr>
          <p:nvPr>
            <p:ph type="sldNum" sz="quarter" idx="10"/>
          </p:nvPr>
        </p:nvSpPr>
        <p:spPr/>
        <p:txBody>
          <a:bodyPr/>
          <a:lstStyle/>
          <a:p>
            <a:fld id="{A1EA4A80-F0F3-4925-87F3-FDEF63ED6AA8}" type="slidenum">
              <a:rPr lang="en-US" smtClean="0"/>
              <a:t>21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59" y="637468"/>
            <a:ext cx="2130675" cy="11985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043" y="643728"/>
            <a:ext cx="2097123" cy="117963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068" y="637468"/>
            <a:ext cx="2108251" cy="118589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6338" y="638851"/>
            <a:ext cx="2132207" cy="119936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0360" y="643727"/>
            <a:ext cx="2114868" cy="1189614"/>
          </a:xfrm>
          <a:prstGeom prst="rect">
            <a:avLst/>
          </a:prstGeom>
        </p:spPr>
      </p:pic>
      <p:grpSp>
        <p:nvGrpSpPr>
          <p:cNvPr id="3" name="Group 2"/>
          <p:cNvGrpSpPr/>
          <p:nvPr/>
        </p:nvGrpSpPr>
        <p:grpSpPr>
          <a:xfrm>
            <a:off x="345654" y="4480787"/>
            <a:ext cx="11507788" cy="1998938"/>
            <a:chOff x="336882" y="2280918"/>
            <a:chExt cx="11507788" cy="1998938"/>
          </a:xfrm>
        </p:grpSpPr>
        <p:sp>
          <p:nvSpPr>
            <p:cNvPr id="2" name="Rectangle 1"/>
            <p:cNvSpPr/>
            <p:nvPr/>
          </p:nvSpPr>
          <p:spPr>
            <a:xfrm>
              <a:off x="336882" y="2280918"/>
              <a:ext cx="6675286" cy="430887"/>
            </a:xfrm>
            <a:prstGeom prst="rect">
              <a:avLst/>
            </a:prstGeom>
          </p:spPr>
          <p:txBody>
            <a:bodyPr wrap="square">
              <a:spAutoFit/>
            </a:bodyPr>
            <a:lstStyle/>
            <a:p>
              <a:pPr lvl="0">
                <a:defRPr sz="1800">
                  <a:solidFill>
                    <a:srgbClr val="000000"/>
                  </a:solidFill>
                </a:defRPr>
              </a:pPr>
              <a:r>
                <a:rPr lang="en-US" sz="2200" dirty="0" smtClean="0">
                  <a:solidFill>
                    <a:srgbClr val="C00000"/>
                  </a:solidFill>
                  <a:latin typeface="Calibri" panose="020F0502020204030204" pitchFamily="34" charset="0"/>
                </a:rPr>
                <a:t>In-capture distortions </a:t>
              </a:r>
              <a:r>
                <a:rPr lang="en-US" sz="2200" dirty="0" smtClean="0">
                  <a:latin typeface="Calibri" panose="020F0502020204030204" pitchFamily="34" charset="0"/>
                </a:rPr>
                <a:t>of varied severities</a:t>
              </a:r>
              <a:endParaRPr lang="en-US" sz="2200" dirty="0">
                <a:latin typeface="Calibri" panose="020F0502020204030204" pitchFamily="34" charset="0"/>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1642" y="2936844"/>
              <a:ext cx="2132203" cy="119936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1679" y="2936845"/>
              <a:ext cx="2096304" cy="1179172"/>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630" y="2936844"/>
              <a:ext cx="2132204" cy="119936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1602" y="2933166"/>
              <a:ext cx="2145073" cy="1206603"/>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8849" y="2936844"/>
              <a:ext cx="2132204" cy="1199365"/>
            </a:xfrm>
            <a:prstGeom prst="rect">
              <a:avLst/>
            </a:prstGeom>
          </p:spPr>
        </p:pic>
        <p:sp>
          <p:nvSpPr>
            <p:cNvPr id="29" name="Shape 372"/>
            <p:cNvSpPr/>
            <p:nvPr/>
          </p:nvSpPr>
          <p:spPr>
            <a:xfrm>
              <a:off x="540498" y="2739214"/>
              <a:ext cx="11304172" cy="1540642"/>
            </a:xfrm>
            <a:prstGeom prst="rect">
              <a:avLst/>
            </a:prstGeom>
            <a:noFill/>
            <a:ln w="34925" cap="flat">
              <a:solidFill>
                <a:srgbClr val="641303"/>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sz="2200">
                <a:latin typeface="Calibri" panose="020F0502020204030204" pitchFamily="34" charset="0"/>
              </a:endParaRPr>
            </a:p>
          </p:txBody>
        </p:sp>
      </p:grpSp>
      <p:sp>
        <p:nvSpPr>
          <p:cNvPr id="28" name="Rectangle 27"/>
          <p:cNvSpPr/>
          <p:nvPr/>
        </p:nvSpPr>
        <p:spPr>
          <a:xfrm>
            <a:off x="-23668" y="3143533"/>
            <a:ext cx="12192000" cy="1077218"/>
          </a:xfrm>
          <a:prstGeom prst="rect">
            <a:avLst/>
          </a:prstGeom>
          <a:solidFill>
            <a:srgbClr val="FFC000">
              <a:lumMod val="40000"/>
              <a:lumOff val="6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
                <a:cs typeface=""/>
              </a:rPr>
              <a:t>None of these features are modeled in any of the existing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
                <a:cs typeface=""/>
              </a:rPr>
              <a:t>video quality databases!</a:t>
            </a:r>
          </a:p>
        </p:txBody>
      </p:sp>
    </p:spTree>
    <p:extLst>
      <p:ext uri="{BB962C8B-B14F-4D97-AF65-F5344CB8AC3E}">
        <p14:creationId xmlns:p14="http://schemas.microsoft.com/office/powerpoint/2010/main" val="251988580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094" y="303413"/>
            <a:ext cx="10156031" cy="944761"/>
          </a:xfrm>
        </p:spPr>
        <p:txBody>
          <a:bodyPr>
            <a:normAutofit/>
          </a:bodyPr>
          <a:lstStyle/>
          <a:p>
            <a:r>
              <a:rPr lang="en-US" sz="3400" dirty="0" smtClean="0"/>
              <a:t>Construction of an VQA database</a:t>
            </a:r>
            <a:endParaRPr lang="en-US" sz="3400" dirty="0"/>
          </a:p>
        </p:txBody>
      </p:sp>
      <p:grpSp>
        <p:nvGrpSpPr>
          <p:cNvPr id="4" name="Group 180"/>
          <p:cNvGrpSpPr/>
          <p:nvPr/>
        </p:nvGrpSpPr>
        <p:grpSpPr>
          <a:xfrm>
            <a:off x="1788326" y="2109184"/>
            <a:ext cx="2656674" cy="2867229"/>
            <a:chOff x="0" y="-1"/>
            <a:chExt cx="2045345" cy="2439825"/>
          </a:xfrm>
        </p:grpSpPr>
        <p:pic>
          <p:nvPicPr>
            <p:cNvPr id="5" name="image28.png"/>
            <p:cNvPicPr/>
            <p:nvPr/>
          </p:nvPicPr>
          <p:blipFill>
            <a:blip r:embed="rId3">
              <a:extLst/>
            </a:blip>
            <a:stretch>
              <a:fillRect/>
            </a:stretch>
          </p:blipFill>
          <p:spPr>
            <a:xfrm>
              <a:off x="39335" y="-2"/>
              <a:ext cx="1119464" cy="746309"/>
            </a:xfrm>
            <a:prstGeom prst="rect">
              <a:avLst/>
            </a:prstGeom>
            <a:ln w="12700" cap="flat">
              <a:noFill/>
              <a:miter lim="400000"/>
            </a:ln>
            <a:effectLst/>
          </p:spPr>
        </p:pic>
        <p:pic>
          <p:nvPicPr>
            <p:cNvPr id="6" name="image29.png"/>
            <p:cNvPicPr/>
            <p:nvPr/>
          </p:nvPicPr>
          <p:blipFill>
            <a:blip r:embed="rId4">
              <a:extLst/>
            </a:blip>
            <a:stretch>
              <a:fillRect/>
            </a:stretch>
          </p:blipFill>
          <p:spPr>
            <a:xfrm>
              <a:off x="-1" y="845977"/>
              <a:ext cx="1119464" cy="746308"/>
            </a:xfrm>
            <a:prstGeom prst="rect">
              <a:avLst/>
            </a:prstGeom>
            <a:ln w="12700" cap="flat">
              <a:noFill/>
              <a:miter lim="400000"/>
            </a:ln>
            <a:effectLst/>
          </p:spPr>
        </p:pic>
        <p:pic>
          <p:nvPicPr>
            <p:cNvPr id="7" name="image30.png"/>
            <p:cNvPicPr/>
            <p:nvPr/>
          </p:nvPicPr>
          <p:blipFill>
            <a:blip r:embed="rId5">
              <a:extLst/>
            </a:blip>
            <a:stretch>
              <a:fillRect/>
            </a:stretch>
          </p:blipFill>
          <p:spPr>
            <a:xfrm>
              <a:off x="54403" y="1693517"/>
              <a:ext cx="1119464" cy="746308"/>
            </a:xfrm>
            <a:prstGeom prst="rect">
              <a:avLst/>
            </a:prstGeom>
            <a:ln w="12700" cap="flat">
              <a:noFill/>
              <a:miter lim="400000"/>
            </a:ln>
            <a:effectLst/>
          </p:spPr>
        </p:pic>
        <p:pic>
          <p:nvPicPr>
            <p:cNvPr id="8" name="image31.png"/>
            <p:cNvPicPr/>
            <p:nvPr/>
          </p:nvPicPr>
          <p:blipFill>
            <a:blip r:embed="rId6">
              <a:extLst/>
            </a:blip>
            <a:stretch>
              <a:fillRect/>
            </a:stretch>
          </p:blipFill>
          <p:spPr>
            <a:xfrm>
              <a:off x="1247334" y="1287796"/>
              <a:ext cx="798011" cy="1151183"/>
            </a:xfrm>
            <a:prstGeom prst="rect">
              <a:avLst/>
            </a:prstGeom>
            <a:ln w="12700" cap="flat">
              <a:noFill/>
              <a:miter lim="400000"/>
            </a:ln>
            <a:effectLst/>
          </p:spPr>
        </p:pic>
        <p:pic>
          <p:nvPicPr>
            <p:cNvPr id="9" name="image32.png"/>
            <p:cNvPicPr/>
            <p:nvPr/>
          </p:nvPicPr>
          <p:blipFill>
            <a:blip r:embed="rId7">
              <a:extLst/>
            </a:blip>
            <a:stretch>
              <a:fillRect/>
            </a:stretch>
          </p:blipFill>
          <p:spPr>
            <a:xfrm>
              <a:off x="1220435" y="1045"/>
              <a:ext cx="824910" cy="1231671"/>
            </a:xfrm>
            <a:prstGeom prst="rect">
              <a:avLst/>
            </a:prstGeom>
            <a:ln w="12700" cap="flat">
              <a:noFill/>
              <a:miter lim="400000"/>
            </a:ln>
            <a:effectLst/>
          </p:spPr>
        </p:pic>
      </p:grpSp>
      <p:pic>
        <p:nvPicPr>
          <p:cNvPr id="10" name="image33.png"/>
          <p:cNvPicPr/>
          <p:nvPr/>
        </p:nvPicPr>
        <p:blipFill>
          <a:blip r:embed="rId8">
            <a:extLst/>
          </a:blip>
          <a:srcRect l="36456" t="18808" r="45604" b="42201"/>
          <a:stretch>
            <a:fillRect/>
          </a:stretch>
        </p:blipFill>
        <p:spPr>
          <a:xfrm>
            <a:off x="7731438" y="2181112"/>
            <a:ext cx="2060262" cy="1773650"/>
          </a:xfrm>
          <a:prstGeom prst="rect">
            <a:avLst/>
          </a:prstGeom>
          <a:ln w="12700">
            <a:miter lim="400000"/>
          </a:ln>
        </p:spPr>
      </p:pic>
      <p:sp>
        <p:nvSpPr>
          <p:cNvPr id="11" name="Shape 183"/>
          <p:cNvSpPr/>
          <p:nvPr/>
        </p:nvSpPr>
        <p:spPr>
          <a:xfrm>
            <a:off x="7145818" y="1880755"/>
            <a:ext cx="5518484" cy="456856"/>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defRPr sz="1800"/>
            </a:pPr>
            <a:r>
              <a:rPr lang="en-US" sz="2500" b="1" dirty="0" smtClean="0">
                <a:latin typeface="Calibri" panose="020F0502020204030204" pitchFamily="34" charset="0"/>
              </a:rPr>
              <a:t>Step 2)</a:t>
            </a:r>
            <a:r>
              <a:rPr lang="en-US" sz="2500" dirty="0" smtClean="0">
                <a:latin typeface="Calibri" panose="020F0502020204030204" pitchFamily="34" charset="0"/>
              </a:rPr>
              <a:t> Gather </a:t>
            </a:r>
            <a:r>
              <a:rPr sz="2500" dirty="0" smtClean="0">
                <a:latin typeface="Calibri" panose="020F0502020204030204" pitchFamily="34" charset="0"/>
              </a:rPr>
              <a:t>Opinion </a:t>
            </a:r>
            <a:r>
              <a:rPr lang="en-US" sz="2500" dirty="0" smtClean="0">
                <a:latin typeface="Calibri" panose="020F0502020204030204" pitchFamily="34" charset="0"/>
              </a:rPr>
              <a:t>S</a:t>
            </a:r>
            <a:r>
              <a:rPr sz="2500" dirty="0" smtClean="0">
                <a:latin typeface="Calibri" panose="020F0502020204030204" pitchFamily="34" charset="0"/>
              </a:rPr>
              <a:t>cores</a:t>
            </a:r>
            <a:endParaRPr sz="2500" dirty="0">
              <a:latin typeface="Calibri" panose="020F0502020204030204" pitchFamily="34" charset="0"/>
            </a:endParaRPr>
          </a:p>
        </p:txBody>
      </p:sp>
      <p:sp>
        <p:nvSpPr>
          <p:cNvPr id="12" name="Shape 183"/>
          <p:cNvSpPr/>
          <p:nvPr/>
        </p:nvSpPr>
        <p:spPr>
          <a:xfrm>
            <a:off x="1420719" y="1576316"/>
            <a:ext cx="4039555" cy="456856"/>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defRPr sz="1800"/>
            </a:pPr>
            <a:r>
              <a:rPr lang="en-US" sz="2500" b="1" dirty="0" smtClean="0">
                <a:latin typeface="Calibri" panose="020F0502020204030204" pitchFamily="34" charset="0"/>
              </a:rPr>
              <a:t>Step 1)</a:t>
            </a:r>
            <a:r>
              <a:rPr lang="en-US" sz="2500" dirty="0" smtClean="0">
                <a:latin typeface="Calibri" panose="020F0502020204030204" pitchFamily="34" charset="0"/>
              </a:rPr>
              <a:t> Gather video content</a:t>
            </a:r>
            <a:endParaRPr sz="2500" dirty="0">
              <a:latin typeface="Calibri" panose="020F0502020204030204" pitchFamily="34" charset="0"/>
            </a:endParaRPr>
          </a:p>
        </p:txBody>
      </p:sp>
      <p:sp>
        <p:nvSpPr>
          <p:cNvPr id="3" name="Slide Number Placeholder 2"/>
          <p:cNvSpPr>
            <a:spLocks noGrp="1"/>
          </p:cNvSpPr>
          <p:nvPr>
            <p:ph type="sldNum" sz="quarter" idx="10"/>
          </p:nvPr>
        </p:nvSpPr>
        <p:spPr/>
        <p:txBody>
          <a:bodyPr/>
          <a:lstStyle/>
          <a:p>
            <a:fld id="{83852300-DCEB-4174-83D2-2412C18F7F92}" type="slidenum">
              <a:rPr lang="en-US" smtClean="0"/>
              <a:t>22</a:t>
            </a:fld>
            <a:endParaRPr lang="en-US"/>
          </a:p>
        </p:txBody>
      </p:sp>
    </p:spTree>
    <p:extLst>
      <p:ext uri="{BB962C8B-B14F-4D97-AF65-F5344CB8AC3E}">
        <p14:creationId xmlns:p14="http://schemas.microsoft.com/office/powerpoint/2010/main" val="45464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181909"/>
            <a:ext cx="10406063" cy="693301"/>
          </a:xfrm>
        </p:spPr>
        <p:txBody>
          <a:bodyPr>
            <a:normAutofit/>
          </a:bodyPr>
          <a:lstStyle/>
          <a:p>
            <a:r>
              <a:rPr lang="en-US" sz="4000" dirty="0" smtClean="0">
                <a:latin typeface="Calibri" charset="0"/>
                <a:ea typeface="Calibri" charset="0"/>
                <a:cs typeface="Calibri" charset="0"/>
              </a:rPr>
              <a:t>Goals of our Subjective Study</a:t>
            </a:r>
            <a:endParaRPr lang="en-US" sz="4000"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
        <p:nvSpPr>
          <p:cNvPr id="7" name="Rectangle 6"/>
          <p:cNvSpPr/>
          <p:nvPr/>
        </p:nvSpPr>
        <p:spPr>
          <a:xfrm>
            <a:off x="287384" y="847643"/>
            <a:ext cx="5342708" cy="1949252"/>
          </a:xfrm>
          <a:prstGeom prst="rect">
            <a:avLst/>
          </a:prstGeom>
          <a:solidFill>
            <a:schemeClr val="tx2">
              <a:lumMod val="20000"/>
              <a:lumOff val="8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1" i="0" u="sng" strike="noStrike" cap="none" spc="0" normalizeH="0" baseline="0" dirty="0" smtClean="0">
                <a:ln>
                  <a:noFill/>
                </a:ln>
                <a:solidFill>
                  <a:schemeClr val="accent1">
                    <a:lumMod val="75000"/>
                  </a:schemeClr>
                </a:solidFill>
                <a:effectLst/>
                <a:uFillTx/>
                <a:latin typeface="Calibri" panose="020F0502020204030204" pitchFamily="34" charset="0"/>
                <a:ea typeface="Helvetica Light"/>
                <a:cs typeface="Helvetica Light"/>
                <a:sym typeface="Helvetica Light"/>
              </a:rPr>
              <a:t>Goal 1</a:t>
            </a:r>
          </a:p>
          <a:p>
            <a:pPr marL="0" marR="0" indent="0" algn="ctr" defTabSz="584200" rtl="0" fontAlgn="auto" latinLnBrk="1" hangingPunct="0">
              <a:lnSpc>
                <a:spcPct val="100000"/>
              </a:lnSpc>
              <a:spcBef>
                <a:spcPts val="0"/>
              </a:spcBef>
              <a:spcAft>
                <a:spcPts val="0"/>
              </a:spcAft>
              <a:buClrTx/>
              <a:buSzTx/>
              <a:buFontTx/>
              <a:buNone/>
              <a:tabLst/>
            </a:pPr>
            <a:endParaRPr kumimoji="0" lang="en-US" sz="2400" b="1" i="0" u="sng" strike="noStrike" cap="none" spc="0" normalizeH="0" baseline="0" dirty="0" smtClean="0">
              <a:ln>
                <a:noFill/>
              </a:ln>
              <a:solidFill>
                <a:schemeClr val="accent1">
                  <a:lumMod val="75000"/>
                </a:schemeClr>
              </a:solidFill>
              <a:effectLst/>
              <a:uFillTx/>
              <a:latin typeface="Calibri" panose="020F0502020204030204" pitchFamily="34" charset="0"/>
              <a:ea typeface="Helvetica Light"/>
              <a:cs typeface="Helvetica Light"/>
              <a:sym typeface="Helvetica Light"/>
            </a:endParaRPr>
          </a:p>
          <a:p>
            <a:pPr algn="ctr" defTabSz="584200" latinLnBrk="1" hangingPunct="0"/>
            <a:r>
              <a:rPr lang="en-US" sz="2400" dirty="0">
                <a:latin typeface="Calibri" charset="0"/>
                <a:ea typeface="Calibri" charset="0"/>
                <a:cs typeface="Calibri" charset="0"/>
              </a:rPr>
              <a:t>To understand </a:t>
            </a:r>
            <a:r>
              <a:rPr lang="en-US" sz="2400" dirty="0" smtClean="0">
                <a:latin typeface="Calibri" charset="0"/>
                <a:ea typeface="Calibri" charset="0"/>
                <a:cs typeface="Calibri" charset="0"/>
              </a:rPr>
              <a:t>the distortion that </a:t>
            </a:r>
          </a:p>
          <a:p>
            <a:pPr algn="ctr" defTabSz="584200" latinLnBrk="1" hangingPunct="0"/>
            <a:r>
              <a:rPr lang="en-US" sz="2400" b="1" dirty="0">
                <a:solidFill>
                  <a:srgbClr val="C00000"/>
                </a:solidFill>
                <a:latin typeface="Calibri" charset="0"/>
                <a:ea typeface="Calibri" charset="0"/>
                <a:cs typeface="Calibri" charset="0"/>
              </a:rPr>
              <a:t>m</a:t>
            </a:r>
            <a:r>
              <a:rPr lang="en-US" sz="2400" b="1" dirty="0" smtClean="0">
                <a:solidFill>
                  <a:srgbClr val="C00000"/>
                </a:solidFill>
                <a:latin typeface="Calibri" charset="0"/>
                <a:ea typeface="Calibri" charset="0"/>
                <a:cs typeface="Calibri" charset="0"/>
              </a:rPr>
              <a:t>ost dominated </a:t>
            </a:r>
            <a:r>
              <a:rPr lang="en-US" sz="2400" dirty="0">
                <a:latin typeface="Calibri" charset="0"/>
                <a:ea typeface="Calibri" charset="0"/>
                <a:cs typeface="Calibri" charset="0"/>
              </a:rPr>
              <a:t>a </a:t>
            </a:r>
            <a:r>
              <a:rPr lang="en-US" sz="2400" dirty="0" smtClean="0">
                <a:latin typeface="Calibri" charset="0"/>
                <a:ea typeface="Calibri" charset="0"/>
                <a:cs typeface="Calibri" charset="0"/>
              </a:rPr>
              <a:t>viewer’s </a:t>
            </a:r>
            <a:r>
              <a:rPr lang="en-US" sz="2400" b="1" dirty="0" smtClean="0">
                <a:solidFill>
                  <a:srgbClr val="C00000"/>
                </a:solidFill>
                <a:latin typeface="Calibri" charset="0"/>
                <a:ea typeface="Calibri" charset="0"/>
                <a:cs typeface="Calibri" charset="0"/>
              </a:rPr>
              <a:t>perception</a:t>
            </a:r>
            <a:r>
              <a:rPr lang="en-US" sz="2400" dirty="0" smtClean="0">
                <a:latin typeface="Calibri" charset="0"/>
                <a:ea typeface="Calibri" charset="0"/>
                <a:cs typeface="Calibri" charset="0"/>
              </a:rPr>
              <a:t> </a:t>
            </a:r>
            <a:endParaRPr lang="en-US" sz="2400" dirty="0">
              <a:latin typeface="Calibri" charset="0"/>
              <a:ea typeface="Calibri" charset="0"/>
              <a:cs typeface="Calibri" charset="0"/>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400" b="1" i="0" u="sng" strike="noStrike" cap="none" spc="0" normalizeH="0" baseline="0" dirty="0" smtClean="0">
              <a:ln>
                <a:noFill/>
              </a:ln>
              <a:solidFill>
                <a:schemeClr val="accent1">
                  <a:lumMod val="75000"/>
                </a:schemeClr>
              </a:solidFill>
              <a:effectLst/>
              <a:uFillTx/>
              <a:latin typeface="Calibri" panose="020F0502020204030204" pitchFamily="34" charset="0"/>
              <a:ea typeface="Helvetica Light"/>
              <a:cs typeface="Helvetica Light"/>
              <a:sym typeface="Helvetica Light"/>
            </a:endParaRPr>
          </a:p>
        </p:txBody>
      </p:sp>
      <p:sp>
        <p:nvSpPr>
          <p:cNvPr id="8" name="Rectangle 7"/>
          <p:cNvSpPr/>
          <p:nvPr/>
        </p:nvSpPr>
        <p:spPr>
          <a:xfrm>
            <a:off x="6439989" y="847643"/>
            <a:ext cx="5434148" cy="1949252"/>
          </a:xfrm>
          <a:prstGeom prst="rect">
            <a:avLst/>
          </a:prstGeom>
          <a:solidFill>
            <a:schemeClr val="accent3">
              <a:lumMod val="20000"/>
              <a:lumOff val="8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1" i="0" u="sng" strike="noStrike" cap="none" spc="0" normalizeH="0" baseline="0" dirty="0" smtClean="0">
                <a:ln>
                  <a:noFill/>
                </a:ln>
                <a:solidFill>
                  <a:schemeClr val="accent1">
                    <a:lumMod val="75000"/>
                  </a:schemeClr>
                </a:solidFill>
                <a:effectLst/>
                <a:uFillTx/>
                <a:latin typeface="Calibri" panose="020F0502020204030204" pitchFamily="34" charset="0"/>
                <a:ea typeface="Helvetica Light"/>
                <a:cs typeface="Helvetica Light"/>
                <a:sym typeface="Helvetica Light"/>
              </a:rPr>
              <a:t>Goal 2</a:t>
            </a:r>
          </a:p>
          <a:p>
            <a:pPr marL="0" marR="0" indent="0" algn="ctr" defTabSz="584200" rtl="0" fontAlgn="auto" latinLnBrk="1" hangingPunct="0">
              <a:lnSpc>
                <a:spcPct val="100000"/>
              </a:lnSpc>
              <a:spcBef>
                <a:spcPts val="0"/>
              </a:spcBef>
              <a:spcAft>
                <a:spcPts val="0"/>
              </a:spcAft>
              <a:buClrTx/>
              <a:buSzTx/>
              <a:buFontTx/>
              <a:buNone/>
              <a:tabLst/>
            </a:pPr>
            <a:endParaRPr kumimoji="0" lang="en-US" sz="2400" b="1" i="0" u="sng" strike="noStrike" cap="none" spc="0" normalizeH="0" baseline="0" dirty="0" smtClean="0">
              <a:ln>
                <a:noFill/>
              </a:ln>
              <a:solidFill>
                <a:schemeClr val="accent1">
                  <a:lumMod val="75000"/>
                </a:schemeClr>
              </a:solidFill>
              <a:effectLst/>
              <a:uFillTx/>
              <a:latin typeface="Calibri" panose="020F0502020204030204" pitchFamily="34" charset="0"/>
              <a:ea typeface="Helvetica Light"/>
              <a:cs typeface="Helvetica Light"/>
              <a:sym typeface="Helvetica Light"/>
            </a:endParaRPr>
          </a:p>
          <a:p>
            <a:pPr algn="ctr" defTabSz="584200" latinLnBrk="1" hangingPunct="0"/>
            <a:r>
              <a:rPr lang="en-US" sz="2400" dirty="0">
                <a:latin typeface="Calibri" charset="0"/>
                <a:ea typeface="Calibri" charset="0"/>
                <a:cs typeface="Calibri" charset="0"/>
              </a:rPr>
              <a:t>To understand </a:t>
            </a:r>
            <a:r>
              <a:rPr lang="en-US" sz="2400" b="1" dirty="0">
                <a:solidFill>
                  <a:srgbClr val="C00000"/>
                </a:solidFill>
                <a:latin typeface="Calibri" charset="0"/>
                <a:ea typeface="Calibri" charset="0"/>
                <a:cs typeface="Calibri" charset="0"/>
              </a:rPr>
              <a:t>how each of the </a:t>
            </a:r>
            <a:r>
              <a:rPr lang="en-US" sz="2400" b="1" dirty="0" smtClean="0">
                <a:solidFill>
                  <a:srgbClr val="C00000"/>
                </a:solidFill>
                <a:latin typeface="Calibri" charset="0"/>
                <a:ea typeface="Calibri" charset="0"/>
                <a:cs typeface="Calibri" charset="0"/>
              </a:rPr>
              <a:t>six </a:t>
            </a:r>
          </a:p>
          <a:p>
            <a:pPr algn="ctr" defTabSz="584200" latinLnBrk="1" hangingPunct="0"/>
            <a:r>
              <a:rPr lang="en-US" sz="2400" b="1" dirty="0" smtClean="0">
                <a:solidFill>
                  <a:srgbClr val="C00000"/>
                </a:solidFill>
                <a:latin typeface="Calibri" charset="0"/>
                <a:ea typeface="Calibri" charset="0"/>
                <a:cs typeface="Calibri" charset="0"/>
              </a:rPr>
              <a:t>dominant </a:t>
            </a:r>
            <a:r>
              <a:rPr lang="en-US" sz="2400" b="1" dirty="0">
                <a:solidFill>
                  <a:srgbClr val="C00000"/>
                </a:solidFill>
                <a:latin typeface="Calibri" charset="0"/>
                <a:ea typeface="Calibri" charset="0"/>
                <a:cs typeface="Calibri" charset="0"/>
              </a:rPr>
              <a:t>distortions </a:t>
            </a:r>
            <a:r>
              <a:rPr lang="en-US" sz="2400" dirty="0" smtClean="0">
                <a:latin typeface="Calibri" charset="0"/>
                <a:ea typeface="Calibri" charset="0"/>
                <a:cs typeface="Calibri" charset="0"/>
              </a:rPr>
              <a:t>influence </a:t>
            </a:r>
            <a:r>
              <a:rPr lang="en-US" sz="2400" dirty="0">
                <a:latin typeface="Calibri" charset="0"/>
                <a:ea typeface="Calibri" charset="0"/>
                <a:cs typeface="Calibri" charset="0"/>
              </a:rPr>
              <a:t>human </a:t>
            </a:r>
            <a:endParaRPr lang="en-US" sz="2400" dirty="0" smtClean="0">
              <a:latin typeface="Calibri" charset="0"/>
              <a:ea typeface="Calibri" charset="0"/>
              <a:cs typeface="Calibri" charset="0"/>
            </a:endParaRPr>
          </a:p>
          <a:p>
            <a:pPr algn="ctr" defTabSz="584200" latinLnBrk="1" hangingPunct="0"/>
            <a:r>
              <a:rPr lang="en-US" sz="2400" dirty="0" smtClean="0">
                <a:latin typeface="Calibri" charset="0"/>
                <a:ea typeface="Calibri" charset="0"/>
                <a:cs typeface="Calibri" charset="0"/>
              </a:rPr>
              <a:t>judgments</a:t>
            </a:r>
            <a:endParaRPr lang="en-US" sz="2400" dirty="0">
              <a:latin typeface="Calibri" charset="0"/>
              <a:ea typeface="Calibri" charset="0"/>
              <a:cs typeface="Calibri" charset="0"/>
            </a:endParaRPr>
          </a:p>
        </p:txBody>
      </p:sp>
      <p:sp>
        <p:nvSpPr>
          <p:cNvPr id="10" name="Down Arrow 9"/>
          <p:cNvSpPr/>
          <p:nvPr/>
        </p:nvSpPr>
        <p:spPr>
          <a:xfrm>
            <a:off x="2606041" y="2894145"/>
            <a:ext cx="496389" cy="914400"/>
          </a:xfrm>
          <a:prstGeom prst="downArrow">
            <a:avLst/>
          </a:prstGeom>
          <a:solidFill>
            <a:schemeClr val="accent1">
              <a:lumMod val="20000"/>
              <a:lumOff val="8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2" name="Rectangle 11"/>
          <p:cNvSpPr/>
          <p:nvPr/>
        </p:nvSpPr>
        <p:spPr>
          <a:xfrm>
            <a:off x="287383" y="3905795"/>
            <a:ext cx="5251267" cy="2677656"/>
          </a:xfrm>
          <a:prstGeom prst="rect">
            <a:avLst/>
          </a:prstGeom>
          <a:solidFill>
            <a:schemeClr val="tx2">
              <a:lumMod val="20000"/>
              <a:lumOff val="80000"/>
            </a:schemeClr>
          </a:solidFill>
          <a:ln>
            <a:solidFill>
              <a:schemeClr val="tx1"/>
            </a:solidFill>
          </a:ln>
        </p:spPr>
        <p:txBody>
          <a:bodyPr wrap="square">
            <a:spAutoFit/>
          </a:bodyPr>
          <a:lstStyle/>
          <a:p>
            <a:pPr algn="ctr"/>
            <a:r>
              <a:rPr lang="en-US" sz="2400" b="1" u="sng" kern="0" dirty="0" smtClean="0">
                <a:solidFill>
                  <a:srgbClr val="0070C0"/>
                </a:solidFill>
                <a:latin typeface="Calibri" charset="0"/>
                <a:ea typeface="Calibri" charset="0"/>
                <a:cs typeface="Calibri" charset="0"/>
              </a:rPr>
              <a:t>Distortion-unbiased study setup</a:t>
            </a:r>
          </a:p>
          <a:p>
            <a:pPr marL="342900" indent="-342900">
              <a:buFont typeface="Arial" charset="0"/>
              <a:buChar char="•"/>
            </a:pPr>
            <a:endParaRPr lang="en-US" sz="2400" kern="0" dirty="0" smtClean="0">
              <a:solidFill>
                <a:sysClr val="windowText" lastClr="000000"/>
              </a:solidFill>
              <a:latin typeface="Calibri" charset="0"/>
              <a:ea typeface="Calibri" charset="0"/>
              <a:cs typeface="Calibri" charset="0"/>
            </a:endParaRPr>
          </a:p>
          <a:p>
            <a:pPr marL="342900" indent="-342900">
              <a:buFont typeface="Arial" charset="0"/>
              <a:buChar char="•"/>
            </a:pPr>
            <a:r>
              <a:rPr lang="en-US" sz="2400" b="1" kern="0" dirty="0">
                <a:solidFill>
                  <a:srgbClr val="C00000"/>
                </a:solidFill>
                <a:latin typeface="Calibri" charset="0"/>
                <a:ea typeface="Calibri" charset="0"/>
                <a:cs typeface="Calibri" charset="0"/>
              </a:rPr>
              <a:t>Free viewing </a:t>
            </a:r>
            <a:r>
              <a:rPr lang="en-US" sz="2400" kern="0" dirty="0" smtClean="0">
                <a:solidFill>
                  <a:sysClr val="windowText" lastClr="000000"/>
                </a:solidFill>
                <a:latin typeface="Calibri" charset="0"/>
                <a:ea typeface="Calibri" charset="0"/>
                <a:cs typeface="Calibri" charset="0"/>
              </a:rPr>
              <a:t>setup</a:t>
            </a:r>
            <a:endParaRPr lang="en-US" sz="2400" b="1" kern="0" dirty="0" smtClean="0">
              <a:solidFill>
                <a:srgbClr val="C00000"/>
              </a:solidFill>
              <a:latin typeface="Calibri" charset="0"/>
              <a:ea typeface="Calibri" charset="0"/>
              <a:cs typeface="Calibri" charset="0"/>
            </a:endParaRPr>
          </a:p>
          <a:p>
            <a:pPr marL="342900" indent="-342900">
              <a:buFont typeface="Arial" charset="0"/>
              <a:buChar char="•"/>
            </a:pPr>
            <a:r>
              <a:rPr lang="en-US" sz="2400" b="1" kern="0" dirty="0" smtClean="0">
                <a:solidFill>
                  <a:srgbClr val="C00000"/>
                </a:solidFill>
                <a:latin typeface="Calibri" charset="0"/>
                <a:ea typeface="Calibri" charset="0"/>
                <a:cs typeface="Calibri" charset="0"/>
              </a:rPr>
              <a:t>No </a:t>
            </a:r>
            <a:r>
              <a:rPr lang="en-US" sz="2400" b="1" kern="0" dirty="0">
                <a:solidFill>
                  <a:srgbClr val="C00000"/>
                </a:solidFill>
                <a:latin typeface="Calibri" charset="0"/>
                <a:ea typeface="Calibri" charset="0"/>
                <a:cs typeface="Calibri" charset="0"/>
              </a:rPr>
              <a:t>information</a:t>
            </a:r>
            <a:r>
              <a:rPr lang="en-US" sz="2400" kern="0" dirty="0">
                <a:solidFill>
                  <a:sysClr val="windowText" lastClr="000000"/>
                </a:solidFill>
                <a:latin typeface="Calibri" charset="0"/>
                <a:ea typeface="Calibri" charset="0"/>
                <a:cs typeface="Calibri" charset="0"/>
              </a:rPr>
              <a:t> about the underlying distortion is </a:t>
            </a:r>
            <a:r>
              <a:rPr lang="en-US" sz="2400" kern="0" dirty="0" smtClean="0">
                <a:solidFill>
                  <a:sysClr val="windowText" lastClr="000000"/>
                </a:solidFill>
                <a:latin typeface="Calibri" charset="0"/>
                <a:ea typeface="Calibri" charset="0"/>
                <a:cs typeface="Calibri" charset="0"/>
              </a:rPr>
              <a:t>provided</a:t>
            </a:r>
          </a:p>
          <a:p>
            <a:pPr marL="342900" indent="-342900">
              <a:buFont typeface="Arial" charset="0"/>
              <a:buChar char="•"/>
            </a:pPr>
            <a:r>
              <a:rPr lang="en-US" sz="2400" kern="0" dirty="0" smtClean="0">
                <a:solidFill>
                  <a:sysClr val="windowText" lastClr="000000"/>
                </a:solidFill>
                <a:latin typeface="Calibri" charset="0"/>
                <a:ea typeface="Calibri" charset="0"/>
                <a:cs typeface="Calibri" charset="0"/>
              </a:rPr>
              <a:t>Have </a:t>
            </a:r>
            <a:r>
              <a:rPr lang="en-US" sz="2400" kern="0" dirty="0">
                <a:solidFill>
                  <a:sysClr val="windowText" lastClr="000000"/>
                </a:solidFill>
                <a:latin typeface="Calibri" charset="0"/>
                <a:ea typeface="Calibri" charset="0"/>
                <a:cs typeface="Calibri" charset="0"/>
              </a:rPr>
              <a:t>viewers </a:t>
            </a:r>
            <a:r>
              <a:rPr lang="en-US" sz="2400" b="1" kern="0" dirty="0">
                <a:solidFill>
                  <a:srgbClr val="C00000"/>
                </a:solidFill>
                <a:latin typeface="Calibri" charset="0"/>
                <a:ea typeface="Calibri" charset="0"/>
                <a:cs typeface="Calibri" charset="0"/>
              </a:rPr>
              <a:t>pay attention to overall quality </a:t>
            </a:r>
            <a:r>
              <a:rPr lang="en-US" sz="2400" kern="0" dirty="0">
                <a:solidFill>
                  <a:sysClr val="windowText" lastClr="000000"/>
                </a:solidFill>
                <a:latin typeface="Calibri" charset="0"/>
                <a:ea typeface="Calibri" charset="0"/>
                <a:cs typeface="Calibri" charset="0"/>
              </a:rPr>
              <a:t>during </a:t>
            </a:r>
            <a:r>
              <a:rPr lang="en-US" sz="2400" kern="0" dirty="0" smtClean="0">
                <a:solidFill>
                  <a:sysClr val="windowText" lastClr="000000"/>
                </a:solidFill>
                <a:latin typeface="Calibri" charset="0"/>
                <a:ea typeface="Calibri" charset="0"/>
                <a:cs typeface="Calibri" charset="0"/>
              </a:rPr>
              <a:t>playback</a:t>
            </a:r>
          </a:p>
        </p:txBody>
      </p:sp>
      <p:sp>
        <p:nvSpPr>
          <p:cNvPr id="13" name="Rectangle 12"/>
          <p:cNvSpPr/>
          <p:nvPr/>
        </p:nvSpPr>
        <p:spPr>
          <a:xfrm>
            <a:off x="6439989" y="3905795"/>
            <a:ext cx="5434148" cy="2677656"/>
          </a:xfrm>
          <a:prstGeom prst="rect">
            <a:avLst/>
          </a:prstGeom>
          <a:solidFill>
            <a:schemeClr val="accent3">
              <a:lumMod val="20000"/>
              <a:lumOff val="80000"/>
            </a:schemeClr>
          </a:solidFill>
          <a:ln>
            <a:solidFill>
              <a:schemeClr val="tx1"/>
            </a:solidFill>
          </a:ln>
        </p:spPr>
        <p:txBody>
          <a:bodyPr wrap="square">
            <a:spAutoFit/>
          </a:bodyPr>
          <a:lstStyle/>
          <a:p>
            <a:pPr algn="ctr"/>
            <a:r>
              <a:rPr lang="en-US" sz="2400" b="1" u="sng" kern="0" dirty="0" smtClean="0">
                <a:solidFill>
                  <a:srgbClr val="0070C0"/>
                </a:solidFill>
                <a:latin typeface="Calibri" charset="0"/>
                <a:ea typeface="Calibri" charset="0"/>
                <a:cs typeface="Calibri" charset="0"/>
              </a:rPr>
              <a:t>Distortion-biased study setup</a:t>
            </a:r>
          </a:p>
          <a:p>
            <a:pPr marL="342900" indent="-342900">
              <a:buFont typeface="Arial" charset="0"/>
              <a:buChar char="•"/>
            </a:pPr>
            <a:endParaRPr lang="en-US" sz="2400" kern="0" dirty="0" smtClean="0">
              <a:solidFill>
                <a:sysClr val="windowText" lastClr="000000"/>
              </a:solidFill>
              <a:latin typeface="Calibri" charset="0"/>
              <a:ea typeface="Calibri" charset="0"/>
              <a:cs typeface="Calibri" charset="0"/>
            </a:endParaRPr>
          </a:p>
          <a:p>
            <a:pPr marL="342900" indent="-342900">
              <a:buFont typeface="Arial" charset="0"/>
              <a:buChar char="•"/>
            </a:pPr>
            <a:r>
              <a:rPr lang="en-US" sz="2400" kern="0" dirty="0">
                <a:solidFill>
                  <a:sysClr val="windowText" lastClr="000000"/>
                </a:solidFill>
                <a:latin typeface="Calibri" charset="0"/>
                <a:ea typeface="Calibri" charset="0"/>
                <a:cs typeface="Calibri" charset="0"/>
              </a:rPr>
              <a:t>A </a:t>
            </a:r>
            <a:r>
              <a:rPr lang="en-US" sz="2400" b="1" kern="0" dirty="0">
                <a:solidFill>
                  <a:srgbClr val="C00000"/>
                </a:solidFill>
                <a:latin typeface="Calibri" charset="0"/>
                <a:ea typeface="Calibri" charset="0"/>
                <a:cs typeface="Calibri" charset="0"/>
              </a:rPr>
              <a:t>guided </a:t>
            </a:r>
            <a:r>
              <a:rPr lang="en-US" sz="2400" kern="0" dirty="0">
                <a:solidFill>
                  <a:sysClr val="windowText" lastClr="000000"/>
                </a:solidFill>
                <a:latin typeface="Calibri" charset="0"/>
                <a:ea typeface="Calibri" charset="0"/>
                <a:cs typeface="Calibri" charset="0"/>
              </a:rPr>
              <a:t>study </a:t>
            </a:r>
            <a:r>
              <a:rPr lang="en-US" sz="2400" kern="0" dirty="0" smtClean="0">
                <a:solidFill>
                  <a:sysClr val="windowText" lastClr="000000"/>
                </a:solidFill>
                <a:latin typeface="Calibri" charset="0"/>
                <a:ea typeface="Calibri" charset="0"/>
                <a:cs typeface="Calibri" charset="0"/>
              </a:rPr>
              <a:t>setup</a:t>
            </a:r>
            <a:endParaRPr lang="en-US" sz="2400" b="1" kern="0" dirty="0" smtClean="0">
              <a:solidFill>
                <a:srgbClr val="C00000"/>
              </a:solidFill>
              <a:latin typeface="Calibri" charset="0"/>
              <a:ea typeface="Calibri" charset="0"/>
              <a:cs typeface="Calibri" charset="0"/>
            </a:endParaRPr>
          </a:p>
          <a:p>
            <a:pPr marL="342900" indent="-342900">
              <a:buFont typeface="Arial" charset="0"/>
              <a:buChar char="•"/>
            </a:pPr>
            <a:r>
              <a:rPr lang="en-US" sz="2400" b="1" kern="0" dirty="0" smtClean="0">
                <a:solidFill>
                  <a:srgbClr val="C00000"/>
                </a:solidFill>
                <a:latin typeface="Calibri" charset="0"/>
                <a:ea typeface="Calibri" charset="0"/>
                <a:cs typeface="Calibri" charset="0"/>
              </a:rPr>
              <a:t>Prior information</a:t>
            </a:r>
            <a:r>
              <a:rPr lang="en-US" sz="2400" kern="0" dirty="0" smtClean="0">
                <a:solidFill>
                  <a:sysClr val="windowText" lastClr="000000"/>
                </a:solidFill>
                <a:latin typeface="Calibri" charset="0"/>
                <a:ea typeface="Calibri" charset="0"/>
                <a:cs typeface="Calibri" charset="0"/>
              </a:rPr>
              <a:t> about the underlying distortion is provided</a:t>
            </a:r>
          </a:p>
          <a:p>
            <a:pPr marL="342900" lvl="0" indent="-342900">
              <a:buFont typeface="Arial" charset="0"/>
              <a:buChar char="•"/>
            </a:pPr>
            <a:r>
              <a:rPr lang="en-US" sz="2400" kern="0" dirty="0" smtClean="0">
                <a:solidFill>
                  <a:sysClr val="windowText" lastClr="000000"/>
                </a:solidFill>
                <a:latin typeface="Calibri" charset="0"/>
                <a:ea typeface="Calibri" charset="0"/>
                <a:cs typeface="Calibri" charset="0"/>
              </a:rPr>
              <a:t>Have </a:t>
            </a:r>
            <a:r>
              <a:rPr lang="en-US" sz="2400" kern="0" dirty="0">
                <a:solidFill>
                  <a:sysClr val="windowText" lastClr="000000"/>
                </a:solidFill>
                <a:latin typeface="Calibri" charset="0"/>
                <a:ea typeface="Calibri" charset="0"/>
                <a:cs typeface="Calibri" charset="0"/>
              </a:rPr>
              <a:t>viewers </a:t>
            </a:r>
            <a:r>
              <a:rPr lang="en-US" sz="2400" b="1" kern="0" dirty="0">
                <a:solidFill>
                  <a:srgbClr val="C00000"/>
                </a:solidFill>
                <a:latin typeface="Calibri" charset="0"/>
                <a:ea typeface="Calibri" charset="0"/>
                <a:cs typeface="Calibri" charset="0"/>
              </a:rPr>
              <a:t>pay attention to a particular distortion </a:t>
            </a:r>
            <a:r>
              <a:rPr lang="en-US" sz="2400" kern="0" dirty="0">
                <a:solidFill>
                  <a:sysClr val="windowText" lastClr="000000"/>
                </a:solidFill>
                <a:latin typeface="Calibri" charset="0"/>
                <a:ea typeface="Calibri" charset="0"/>
                <a:cs typeface="Calibri" charset="0"/>
              </a:rPr>
              <a:t>during </a:t>
            </a:r>
            <a:r>
              <a:rPr lang="en-US" sz="2400" kern="0" dirty="0" smtClean="0">
                <a:solidFill>
                  <a:sysClr val="windowText" lastClr="000000"/>
                </a:solidFill>
                <a:latin typeface="Calibri" charset="0"/>
                <a:ea typeface="Calibri" charset="0"/>
                <a:cs typeface="Calibri" charset="0"/>
              </a:rPr>
              <a:t>playback</a:t>
            </a:r>
            <a:endParaRPr lang="en-US" sz="2400" kern="0" dirty="0">
              <a:solidFill>
                <a:sysClr val="windowText" lastClr="000000"/>
              </a:solidFill>
              <a:latin typeface="Calibri" charset="0"/>
              <a:ea typeface="Calibri" charset="0"/>
              <a:cs typeface="Calibri" charset="0"/>
            </a:endParaRPr>
          </a:p>
        </p:txBody>
      </p:sp>
      <p:sp>
        <p:nvSpPr>
          <p:cNvPr id="15" name="Down Arrow 14"/>
          <p:cNvSpPr/>
          <p:nvPr/>
        </p:nvSpPr>
        <p:spPr>
          <a:xfrm>
            <a:off x="8908868" y="2884938"/>
            <a:ext cx="496389" cy="914400"/>
          </a:xfrm>
          <a:prstGeom prst="downArrow">
            <a:avLst/>
          </a:prstGeom>
          <a:solidFill>
            <a:schemeClr val="accent1">
              <a:lumMod val="20000"/>
              <a:lumOff val="8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0845060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1" nodeType="click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53588" y="3920891"/>
            <a:ext cx="9760131" cy="2707530"/>
          </a:xfrm>
          <a:prstGeom prst="rect">
            <a:avLst/>
          </a:prstGeom>
        </p:spPr>
      </p:pic>
      <p:sp>
        <p:nvSpPr>
          <p:cNvPr id="2" name="Title 1"/>
          <p:cNvSpPr>
            <a:spLocks noGrp="1"/>
          </p:cNvSpPr>
          <p:nvPr>
            <p:ph type="title"/>
          </p:nvPr>
        </p:nvSpPr>
        <p:spPr>
          <a:xfrm>
            <a:off x="3115831" y="214121"/>
            <a:ext cx="5442517" cy="641050"/>
          </a:xfrm>
        </p:spPr>
        <p:txBody>
          <a:bodyPr>
            <a:normAutofit/>
          </a:bodyPr>
          <a:lstStyle/>
          <a:p>
            <a:r>
              <a:rPr lang="en-US" sz="3000" b="1" dirty="0" smtClean="0">
                <a:solidFill>
                  <a:srgbClr val="C00000"/>
                </a:solidFill>
                <a:latin typeface="Calibri" charset="0"/>
                <a:ea typeface="Calibri" charset="0"/>
                <a:cs typeface="Calibri" charset="0"/>
              </a:rPr>
              <a:t>Unbiased Study Setup</a:t>
            </a:r>
            <a:endParaRPr lang="en-US" sz="3000" b="1" dirty="0">
              <a:solidFill>
                <a:srgbClr val="C00000"/>
              </a:solidFill>
              <a:latin typeface="Calibri" charset="0"/>
              <a:ea typeface="Calibri" charset="0"/>
              <a:cs typeface="Calibri" charset="0"/>
            </a:endParaRPr>
          </a:p>
        </p:txBody>
      </p:sp>
      <p:sp>
        <p:nvSpPr>
          <p:cNvPr id="4" name="Slide Number Placeholder 3"/>
          <p:cNvSpPr>
            <a:spLocks noGrp="1"/>
          </p:cNvSpPr>
          <p:nvPr>
            <p:ph type="sldNum" sz="quarter" idx="10"/>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pic>
        <p:nvPicPr>
          <p:cNvPr id="6" name="Picture 5"/>
          <p:cNvPicPr>
            <a:picLocks noChangeAspect="1"/>
          </p:cNvPicPr>
          <p:nvPr/>
        </p:nvPicPr>
        <p:blipFill rotWithShape="1">
          <a:blip r:embed="rId4"/>
          <a:srcRect l="1" t="13801" r="-380" b="51157"/>
          <a:stretch/>
        </p:blipFill>
        <p:spPr>
          <a:xfrm>
            <a:off x="816769" y="855171"/>
            <a:ext cx="10064591" cy="2295497"/>
          </a:xfrm>
          <a:prstGeom prst="rect">
            <a:avLst/>
          </a:prstGeom>
        </p:spPr>
      </p:pic>
      <p:sp>
        <p:nvSpPr>
          <p:cNvPr id="7" name="Title 1"/>
          <p:cNvSpPr txBox="1">
            <a:spLocks/>
          </p:cNvSpPr>
          <p:nvPr/>
        </p:nvSpPr>
        <p:spPr>
          <a:xfrm>
            <a:off x="3220335" y="3267506"/>
            <a:ext cx="5442517" cy="64105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410751">
              <a:defRPr sz="5625">
                <a:latin typeface="Helvetica Light"/>
                <a:ea typeface="Helvetica Light"/>
                <a:cs typeface="Helvetica Light"/>
                <a:sym typeface="Helvetica Light"/>
              </a:defRPr>
            </a:lvl1pPr>
            <a:lvl2pPr algn="ctr" defTabSz="410751">
              <a:defRPr sz="5625">
                <a:latin typeface="Helvetica Light"/>
                <a:ea typeface="Helvetica Light"/>
                <a:cs typeface="Helvetica Light"/>
                <a:sym typeface="Helvetica Light"/>
              </a:defRPr>
            </a:lvl2pPr>
            <a:lvl3pPr algn="ctr" defTabSz="410751">
              <a:defRPr sz="5625">
                <a:latin typeface="Helvetica Light"/>
                <a:ea typeface="Helvetica Light"/>
                <a:cs typeface="Helvetica Light"/>
                <a:sym typeface="Helvetica Light"/>
              </a:defRPr>
            </a:lvl3pPr>
            <a:lvl4pPr algn="ctr" defTabSz="410751">
              <a:defRPr sz="5625">
                <a:latin typeface="Helvetica Light"/>
                <a:ea typeface="Helvetica Light"/>
                <a:cs typeface="Helvetica Light"/>
                <a:sym typeface="Helvetica Light"/>
              </a:defRPr>
            </a:lvl4pPr>
            <a:lvl5pPr algn="ctr" defTabSz="410751">
              <a:defRPr sz="5625">
                <a:latin typeface="Helvetica Light"/>
                <a:ea typeface="Helvetica Light"/>
                <a:cs typeface="Helvetica Light"/>
                <a:sym typeface="Helvetica Light"/>
              </a:defRPr>
            </a:lvl5pPr>
            <a:lvl6pPr algn="ctr" defTabSz="410751">
              <a:defRPr sz="5625">
                <a:latin typeface="Helvetica Light"/>
                <a:ea typeface="Helvetica Light"/>
                <a:cs typeface="Helvetica Light"/>
                <a:sym typeface="Helvetica Light"/>
              </a:defRPr>
            </a:lvl6pPr>
            <a:lvl7pPr algn="ctr" defTabSz="410751">
              <a:defRPr sz="5625">
                <a:latin typeface="Helvetica Light"/>
                <a:ea typeface="Helvetica Light"/>
                <a:cs typeface="Helvetica Light"/>
                <a:sym typeface="Helvetica Light"/>
              </a:defRPr>
            </a:lvl7pPr>
            <a:lvl8pPr algn="ctr" defTabSz="410751">
              <a:defRPr sz="5625">
                <a:latin typeface="Helvetica Light"/>
                <a:ea typeface="Helvetica Light"/>
                <a:cs typeface="Helvetica Light"/>
                <a:sym typeface="Helvetica Light"/>
              </a:defRPr>
            </a:lvl8pPr>
            <a:lvl9pPr algn="ctr" defTabSz="410751">
              <a:defRPr sz="5625">
                <a:latin typeface="Helvetica Light"/>
                <a:ea typeface="Helvetica Light"/>
                <a:cs typeface="Helvetica Light"/>
                <a:sym typeface="Helvetica Light"/>
              </a:defRPr>
            </a:lvl9pPr>
          </a:lstStyle>
          <a:p>
            <a:r>
              <a:rPr lang="en-US" sz="3000" b="1" kern="0" smtClean="0">
                <a:solidFill>
                  <a:srgbClr val="C00000"/>
                </a:solidFill>
                <a:latin typeface="Calibri" charset="0"/>
                <a:ea typeface="Calibri" charset="0"/>
                <a:cs typeface="Calibri" charset="0"/>
              </a:rPr>
              <a:t>Biased </a:t>
            </a:r>
            <a:r>
              <a:rPr lang="en-US" sz="3000" b="1" kern="0" dirty="0" smtClean="0">
                <a:solidFill>
                  <a:srgbClr val="C00000"/>
                </a:solidFill>
                <a:latin typeface="Calibri" charset="0"/>
                <a:ea typeface="Calibri" charset="0"/>
                <a:cs typeface="Calibri" charset="0"/>
              </a:rPr>
              <a:t>Study Setup</a:t>
            </a:r>
            <a:endParaRPr lang="en-US" sz="3000" b="1" kern="0" dirty="0">
              <a:solidFill>
                <a:srgbClr val="C00000"/>
              </a:solidFill>
              <a:latin typeface="Calibri" charset="0"/>
              <a:ea typeface="Calibri" charset="0"/>
              <a:cs typeface="Calibri" charset="0"/>
            </a:endParaRPr>
          </a:p>
        </p:txBody>
      </p:sp>
      <p:cxnSp>
        <p:nvCxnSpPr>
          <p:cNvPr id="8" name="Straight Connector 7"/>
          <p:cNvCxnSpPr/>
          <p:nvPr/>
        </p:nvCxnSpPr>
        <p:spPr>
          <a:xfrm>
            <a:off x="0" y="3330570"/>
            <a:ext cx="12192000" cy="0"/>
          </a:xfrm>
          <a:prstGeom prst="line">
            <a:avLst/>
          </a:prstGeom>
          <a:noFill/>
          <a:ln w="28575" cap="flat">
            <a:solidFill>
              <a:srgbClr val="C00000"/>
            </a:solidFill>
            <a:prstDash val="sysDash"/>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61064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312540"/>
            <a:ext cx="10406063" cy="508076"/>
          </a:xfrm>
        </p:spPr>
        <p:txBody>
          <a:bodyPr>
            <a:noAutofit/>
          </a:bodyPr>
          <a:lstStyle/>
          <a:p>
            <a:r>
              <a:rPr lang="en-US" sz="4000" dirty="0" smtClean="0">
                <a:latin typeface="Calibri" charset="0"/>
                <a:ea typeface="Calibri" charset="0"/>
                <a:cs typeface="Calibri" charset="0"/>
              </a:rPr>
              <a:t>Subjective Study details</a:t>
            </a:r>
            <a:endParaRPr lang="en-US" sz="4000" dirty="0">
              <a:latin typeface="Calibri" charset="0"/>
              <a:ea typeface="Calibri" charset="0"/>
              <a:cs typeface="Calibri" charset="0"/>
            </a:endParaRPr>
          </a:p>
        </p:txBody>
      </p:sp>
      <p:sp>
        <p:nvSpPr>
          <p:cNvPr id="3" name="Text Placeholder 2"/>
          <p:cNvSpPr>
            <a:spLocks noGrp="1"/>
          </p:cNvSpPr>
          <p:nvPr>
            <p:ph type="body" idx="1"/>
          </p:nvPr>
        </p:nvSpPr>
        <p:spPr>
          <a:xfrm>
            <a:off x="468923" y="2373994"/>
            <a:ext cx="10830110" cy="4158140"/>
          </a:xfrm>
        </p:spPr>
        <p:txBody>
          <a:bodyPr anchor="t">
            <a:normAutofit fontScale="92500" lnSpcReduction="10000"/>
          </a:bodyPr>
          <a:lstStyle/>
          <a:p>
            <a:endParaRPr lang="en-US" sz="2800" dirty="0" smtClean="0">
              <a:solidFill>
                <a:schemeClr val="tx1"/>
              </a:solidFill>
              <a:latin typeface="Calibri" charset="0"/>
              <a:ea typeface="Calibri" charset="0"/>
              <a:cs typeface="Calibri" charset="0"/>
            </a:endParaRPr>
          </a:p>
          <a:p>
            <a:r>
              <a:rPr lang="en-US" sz="2800" dirty="0" smtClean="0">
                <a:solidFill>
                  <a:schemeClr val="tx1"/>
                </a:solidFill>
                <a:latin typeface="Calibri" charset="0"/>
                <a:ea typeface="Calibri" charset="0"/>
                <a:cs typeface="Calibri" charset="0"/>
              </a:rPr>
              <a:t>Undergraduate </a:t>
            </a:r>
            <a:r>
              <a:rPr lang="en-US" sz="2800" dirty="0">
                <a:solidFill>
                  <a:schemeClr val="tx1"/>
                </a:solidFill>
                <a:latin typeface="Calibri" charset="0"/>
                <a:ea typeface="Calibri" charset="0"/>
                <a:cs typeface="Calibri" charset="0"/>
              </a:rPr>
              <a:t>and graduate students studying electrical engineering at UT-Austin</a:t>
            </a:r>
            <a:r>
              <a:rPr lang="en-US" sz="2800" dirty="0" smtClean="0">
                <a:solidFill>
                  <a:schemeClr val="tx1"/>
                </a:solidFill>
                <a:latin typeface="Calibri" charset="0"/>
                <a:ea typeface="Calibri" charset="0"/>
                <a:cs typeface="Calibri" charset="0"/>
              </a:rPr>
              <a:t>.</a:t>
            </a:r>
            <a:endParaRPr lang="en-US" sz="2800" dirty="0">
              <a:solidFill>
                <a:schemeClr val="tx1"/>
              </a:solidFill>
              <a:latin typeface="Calibri" charset="0"/>
              <a:ea typeface="Calibri" charset="0"/>
              <a:cs typeface="Calibri" charset="0"/>
            </a:endParaRPr>
          </a:p>
          <a:p>
            <a:r>
              <a:rPr lang="en-US" sz="2800" dirty="0" smtClean="0">
                <a:solidFill>
                  <a:schemeClr val="tx1"/>
                </a:solidFill>
                <a:latin typeface="Calibri" charset="0"/>
                <a:ea typeface="Calibri" charset="0"/>
                <a:cs typeface="Calibri" charset="0"/>
              </a:rPr>
              <a:t>The </a:t>
            </a:r>
            <a:r>
              <a:rPr lang="en-US" sz="2800" dirty="0">
                <a:solidFill>
                  <a:schemeClr val="tx1"/>
                </a:solidFill>
                <a:latin typeface="Calibri" charset="0"/>
                <a:ea typeface="Calibri" charset="0"/>
                <a:cs typeface="Calibri" charset="0"/>
              </a:rPr>
              <a:t>study was conducted in a controlled laboratory environment. </a:t>
            </a:r>
            <a:endParaRPr lang="en-US" sz="2800" dirty="0" smtClean="0">
              <a:solidFill>
                <a:schemeClr val="tx1"/>
              </a:solidFill>
              <a:latin typeface="Calibri" charset="0"/>
              <a:ea typeface="Calibri" charset="0"/>
              <a:cs typeface="Calibri" charset="0"/>
            </a:endParaRPr>
          </a:p>
          <a:p>
            <a:r>
              <a:rPr lang="en-US" sz="2800" dirty="0" smtClean="0">
                <a:solidFill>
                  <a:schemeClr val="tx1"/>
                </a:solidFill>
                <a:latin typeface="Calibri" charset="0"/>
                <a:ea typeface="Calibri" charset="0"/>
                <a:cs typeface="Calibri" charset="0"/>
              </a:rPr>
              <a:t>3 sessions of 45 minutes each, 70 videos per session. </a:t>
            </a:r>
          </a:p>
          <a:p>
            <a:r>
              <a:rPr lang="en-US" sz="2800" dirty="0">
                <a:latin typeface="Calibri" charset="0"/>
                <a:ea typeface="Calibri" charset="0"/>
                <a:cs typeface="Calibri" charset="0"/>
              </a:rPr>
              <a:t>We computed </a:t>
            </a:r>
            <a:r>
              <a:rPr lang="en-US" sz="2800" i="1" dirty="0" smtClean="0">
                <a:solidFill>
                  <a:srgbClr val="C00000"/>
                </a:solidFill>
                <a:latin typeface="Calibri" charset="0"/>
                <a:ea typeface="Calibri" charset="0"/>
                <a:cs typeface="Calibri" charset="0"/>
              </a:rPr>
              <a:t>biased</a:t>
            </a:r>
            <a:r>
              <a:rPr lang="en-US" sz="2800" dirty="0" smtClean="0">
                <a:solidFill>
                  <a:srgbClr val="C00000"/>
                </a:solidFill>
                <a:latin typeface="Calibri" charset="0"/>
                <a:ea typeface="Calibri" charset="0"/>
                <a:cs typeface="Calibri" charset="0"/>
              </a:rPr>
              <a:t> </a:t>
            </a:r>
            <a:r>
              <a:rPr lang="en-US" sz="2800" dirty="0" smtClean="0">
                <a:latin typeface="Calibri" charset="0"/>
                <a:ea typeface="Calibri" charset="0"/>
                <a:cs typeface="Calibri" charset="0"/>
              </a:rPr>
              <a:t>and </a:t>
            </a:r>
            <a:r>
              <a:rPr lang="en-US" sz="2800" i="1" dirty="0" smtClean="0">
                <a:solidFill>
                  <a:srgbClr val="C00000"/>
                </a:solidFill>
                <a:latin typeface="Calibri" charset="0"/>
                <a:ea typeface="Calibri" charset="0"/>
                <a:cs typeface="Calibri" charset="0"/>
              </a:rPr>
              <a:t>unbiased</a:t>
            </a:r>
            <a:r>
              <a:rPr lang="en-US" sz="2800" dirty="0" smtClean="0">
                <a:latin typeface="Calibri" charset="0"/>
                <a:ea typeface="Calibri" charset="0"/>
                <a:cs typeface="Calibri" charset="0"/>
              </a:rPr>
              <a:t> </a:t>
            </a:r>
            <a:r>
              <a:rPr lang="en-US" sz="2800" b="1" dirty="0">
                <a:solidFill>
                  <a:srgbClr val="C00000"/>
                </a:solidFill>
                <a:latin typeface="Calibri" charset="0"/>
                <a:ea typeface="Calibri" charset="0"/>
                <a:cs typeface="Calibri" charset="0"/>
              </a:rPr>
              <a:t>Mean Opinion Score </a:t>
            </a:r>
            <a:r>
              <a:rPr lang="en-US" sz="2800" dirty="0">
                <a:latin typeface="Calibri" charset="0"/>
                <a:ea typeface="Calibri" charset="0"/>
                <a:cs typeface="Calibri" charset="0"/>
              </a:rPr>
              <a:t>(MOS) per video from individual subject scores. </a:t>
            </a:r>
          </a:p>
          <a:p>
            <a:endParaRPr lang="en-US" sz="2800" dirty="0">
              <a:solidFill>
                <a:schemeClr val="tx1"/>
              </a:solidFill>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
        <p:nvSpPr>
          <p:cNvPr id="5" name="Rectangle 4"/>
          <p:cNvSpPr/>
          <p:nvPr/>
        </p:nvSpPr>
        <p:spPr>
          <a:xfrm>
            <a:off x="633047" y="5220189"/>
            <a:ext cx="10863943" cy="461665"/>
          </a:xfrm>
          <a:prstGeom prst="rect">
            <a:avLst/>
          </a:prstGeom>
        </p:spPr>
        <p:txBody>
          <a:bodyPr wrap="square">
            <a:spAutoFit/>
          </a:bodyPr>
          <a:lstStyle/>
          <a:p>
            <a:endParaRPr lang="en-US" sz="2400" dirty="0">
              <a:latin typeface="Calibri" charset="0"/>
              <a:ea typeface="Calibri" charset="0"/>
              <a:cs typeface="Calibri"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01633795"/>
              </p:ext>
            </p:extLst>
          </p:nvPr>
        </p:nvGraphicFramePr>
        <p:xfrm>
          <a:off x="1257300" y="2373994"/>
          <a:ext cx="8305800" cy="542422"/>
        </p:xfrm>
        <a:graphic>
          <a:graphicData uri="http://schemas.openxmlformats.org/drawingml/2006/table">
            <a:tbl>
              <a:tblPr firstRow="1" bandRow="1"/>
              <a:tblGrid>
                <a:gridCol w="4152900">
                  <a:extLst>
                    <a:ext uri="{9D8B030D-6E8A-4147-A177-3AD203B41FA5}">
                      <a16:colId xmlns="" xmlns:a16="http://schemas.microsoft.com/office/drawing/2014/main" val="3532001943"/>
                    </a:ext>
                  </a:extLst>
                </a:gridCol>
                <a:gridCol w="4152900">
                  <a:extLst>
                    <a:ext uri="{9D8B030D-6E8A-4147-A177-3AD203B41FA5}">
                      <a16:colId xmlns="" xmlns:a16="http://schemas.microsoft.com/office/drawing/2014/main" val="4249367569"/>
                    </a:ext>
                  </a:extLst>
                </a:gridCol>
              </a:tblGrid>
              <a:tr h="542422">
                <a:tc>
                  <a:txBody>
                    <a:bodyPr/>
                    <a:lstStyle>
                      <a:lvl1pPr algn="r" defTabSz="410751">
                        <a:defRPr sz="844" b="1">
                          <a:solidFill>
                            <a:schemeClr val="lt1"/>
                          </a:solidFill>
                          <a:latin typeface="Calibri"/>
                          <a:ea typeface=""/>
                          <a:cs typeface=""/>
                          <a:sym typeface="Helvetica Light"/>
                        </a:defRPr>
                      </a:lvl1pPr>
                      <a:lvl2pPr algn="r" defTabSz="410751">
                        <a:defRPr sz="844" b="1">
                          <a:solidFill>
                            <a:schemeClr val="lt1"/>
                          </a:solidFill>
                          <a:latin typeface="Calibri"/>
                          <a:ea typeface=""/>
                          <a:cs typeface=""/>
                          <a:sym typeface="Helvetica Light"/>
                        </a:defRPr>
                      </a:lvl2pPr>
                      <a:lvl3pPr algn="r" defTabSz="410751">
                        <a:defRPr sz="844" b="1">
                          <a:solidFill>
                            <a:schemeClr val="lt1"/>
                          </a:solidFill>
                          <a:latin typeface="Calibri"/>
                          <a:ea typeface=""/>
                          <a:cs typeface=""/>
                          <a:sym typeface="Helvetica Light"/>
                        </a:defRPr>
                      </a:lvl3pPr>
                      <a:lvl4pPr algn="r" defTabSz="410751">
                        <a:defRPr sz="844" b="1">
                          <a:solidFill>
                            <a:schemeClr val="lt1"/>
                          </a:solidFill>
                          <a:latin typeface="Calibri"/>
                          <a:ea typeface=""/>
                          <a:cs typeface=""/>
                          <a:sym typeface="Helvetica Light"/>
                        </a:defRPr>
                      </a:lvl4pPr>
                      <a:lvl5pPr algn="r" defTabSz="410751">
                        <a:defRPr sz="844" b="1">
                          <a:solidFill>
                            <a:schemeClr val="lt1"/>
                          </a:solidFill>
                          <a:latin typeface="Calibri"/>
                          <a:ea typeface=""/>
                          <a:cs typeface=""/>
                          <a:sym typeface="Helvetica Light"/>
                        </a:defRPr>
                      </a:lvl5pPr>
                      <a:lvl6pPr algn="r" defTabSz="410751">
                        <a:defRPr sz="844" b="1">
                          <a:solidFill>
                            <a:schemeClr val="lt1"/>
                          </a:solidFill>
                          <a:latin typeface="Calibri"/>
                          <a:ea typeface=""/>
                          <a:cs typeface=""/>
                          <a:sym typeface="Helvetica Light"/>
                        </a:defRPr>
                      </a:lvl6pPr>
                      <a:lvl7pPr algn="r" defTabSz="410751">
                        <a:defRPr sz="844" b="1">
                          <a:solidFill>
                            <a:schemeClr val="lt1"/>
                          </a:solidFill>
                          <a:latin typeface="Calibri"/>
                          <a:ea typeface=""/>
                          <a:cs typeface=""/>
                          <a:sym typeface="Helvetica Light"/>
                        </a:defRPr>
                      </a:lvl7pPr>
                      <a:lvl8pPr algn="r" defTabSz="410751">
                        <a:defRPr sz="844" b="1">
                          <a:solidFill>
                            <a:schemeClr val="lt1"/>
                          </a:solidFill>
                          <a:latin typeface="Calibri"/>
                          <a:ea typeface=""/>
                          <a:cs typeface=""/>
                          <a:sym typeface="Helvetica Light"/>
                        </a:defRPr>
                      </a:lvl8pPr>
                      <a:lvl9pPr algn="r" defTabSz="410751">
                        <a:defRPr sz="844" b="1">
                          <a:solidFill>
                            <a:schemeClr val="lt1"/>
                          </a:solidFill>
                          <a:latin typeface="Calibri"/>
                          <a:ea typeface=""/>
                          <a:cs typeface=""/>
                          <a:sym typeface="Helvetica Light"/>
                        </a:defRPr>
                      </a:lvl9pPr>
                    </a:lstStyle>
                    <a:p>
                      <a:pPr algn="ctr"/>
                      <a:r>
                        <a:rPr lang="en-US" sz="2400" dirty="0" smtClean="0">
                          <a:solidFill>
                            <a:srgbClr val="C00000"/>
                          </a:solidFill>
                        </a:rPr>
                        <a:t>    </a:t>
                      </a:r>
                      <a:r>
                        <a:rPr lang="en-US" sz="2400" b="0" dirty="0" smtClean="0">
                          <a:solidFill>
                            <a:srgbClr val="C00000"/>
                          </a:solidFill>
                        </a:rPr>
                        <a:t> Biased group</a:t>
                      </a:r>
                      <a:endParaRPr lang="en-US" sz="24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gradFill>
                  </a:tcPr>
                </a:tc>
                <a:tc>
                  <a:txBody>
                    <a:bodyPr/>
                    <a:lstStyle>
                      <a:lvl1pPr algn="r" defTabSz="410751">
                        <a:defRPr sz="844" b="1">
                          <a:solidFill>
                            <a:schemeClr val="lt1"/>
                          </a:solidFill>
                          <a:latin typeface="Calibri"/>
                          <a:ea typeface=""/>
                          <a:cs typeface=""/>
                          <a:sym typeface="Helvetica Light"/>
                        </a:defRPr>
                      </a:lvl1pPr>
                      <a:lvl2pPr algn="r" defTabSz="410751">
                        <a:defRPr sz="844" b="1">
                          <a:solidFill>
                            <a:schemeClr val="lt1"/>
                          </a:solidFill>
                          <a:latin typeface="Calibri"/>
                          <a:ea typeface=""/>
                          <a:cs typeface=""/>
                          <a:sym typeface="Helvetica Light"/>
                        </a:defRPr>
                      </a:lvl2pPr>
                      <a:lvl3pPr algn="r" defTabSz="410751">
                        <a:defRPr sz="844" b="1">
                          <a:solidFill>
                            <a:schemeClr val="lt1"/>
                          </a:solidFill>
                          <a:latin typeface="Calibri"/>
                          <a:ea typeface=""/>
                          <a:cs typeface=""/>
                          <a:sym typeface="Helvetica Light"/>
                        </a:defRPr>
                      </a:lvl3pPr>
                      <a:lvl4pPr algn="r" defTabSz="410751">
                        <a:defRPr sz="844" b="1">
                          <a:solidFill>
                            <a:schemeClr val="lt1"/>
                          </a:solidFill>
                          <a:latin typeface="Calibri"/>
                          <a:ea typeface=""/>
                          <a:cs typeface=""/>
                          <a:sym typeface="Helvetica Light"/>
                        </a:defRPr>
                      </a:lvl4pPr>
                      <a:lvl5pPr algn="r" defTabSz="410751">
                        <a:defRPr sz="844" b="1">
                          <a:solidFill>
                            <a:schemeClr val="lt1"/>
                          </a:solidFill>
                          <a:latin typeface="Calibri"/>
                          <a:ea typeface=""/>
                          <a:cs typeface=""/>
                          <a:sym typeface="Helvetica Light"/>
                        </a:defRPr>
                      </a:lvl5pPr>
                      <a:lvl6pPr algn="r" defTabSz="410751">
                        <a:defRPr sz="844" b="1">
                          <a:solidFill>
                            <a:schemeClr val="lt1"/>
                          </a:solidFill>
                          <a:latin typeface="Calibri"/>
                          <a:ea typeface=""/>
                          <a:cs typeface=""/>
                          <a:sym typeface="Helvetica Light"/>
                        </a:defRPr>
                      </a:lvl6pPr>
                      <a:lvl7pPr algn="r" defTabSz="410751">
                        <a:defRPr sz="844" b="1">
                          <a:solidFill>
                            <a:schemeClr val="lt1"/>
                          </a:solidFill>
                          <a:latin typeface="Calibri"/>
                          <a:ea typeface=""/>
                          <a:cs typeface=""/>
                          <a:sym typeface="Helvetica Light"/>
                        </a:defRPr>
                      </a:lvl7pPr>
                      <a:lvl8pPr algn="r" defTabSz="410751">
                        <a:defRPr sz="844" b="1">
                          <a:solidFill>
                            <a:schemeClr val="lt1"/>
                          </a:solidFill>
                          <a:latin typeface="Calibri"/>
                          <a:ea typeface=""/>
                          <a:cs typeface=""/>
                          <a:sym typeface="Helvetica Light"/>
                        </a:defRPr>
                      </a:lvl8pPr>
                      <a:lvl9pPr algn="r" defTabSz="410751">
                        <a:defRPr sz="844" b="1">
                          <a:solidFill>
                            <a:schemeClr val="lt1"/>
                          </a:solidFill>
                          <a:latin typeface="Calibri"/>
                          <a:ea typeface=""/>
                          <a:cs typeface=""/>
                          <a:sym typeface="Helvetica Light"/>
                        </a:defRPr>
                      </a:lvl9pPr>
                    </a:lstStyle>
                    <a:p>
                      <a:pPr algn="ctr"/>
                      <a:r>
                        <a:rPr lang="en-US" sz="2400" b="0" dirty="0" smtClean="0">
                          <a:solidFill>
                            <a:srgbClr val="C00000"/>
                          </a:solidFill>
                        </a:rPr>
                        <a:t>Unbiased group</a:t>
                      </a:r>
                      <a:endParaRPr lang="en-US" sz="24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gradFill>
                  </a:tcPr>
                </a:tc>
                <a:extLst>
                  <a:ext uri="{0D108BD9-81ED-4DB2-BD59-A6C34878D82A}">
                    <a16:rowId xmlns="" xmlns:a16="http://schemas.microsoft.com/office/drawing/2014/main" val="1100068325"/>
                  </a:ext>
                </a:extLst>
              </a:tr>
            </a:tbl>
          </a:graphicData>
        </a:graphic>
      </p:graphicFrame>
      <p:sp>
        <p:nvSpPr>
          <p:cNvPr id="11" name="Cloud 10"/>
          <p:cNvSpPr/>
          <p:nvPr/>
        </p:nvSpPr>
        <p:spPr>
          <a:xfrm>
            <a:off x="4413739" y="843830"/>
            <a:ext cx="2514600" cy="914400"/>
          </a:xfrm>
          <a:prstGeom prst="cloud">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a:ea typeface=""/>
                <a:cs typeface=""/>
              </a:rPr>
              <a:t>39 subjects</a:t>
            </a:r>
          </a:p>
        </p:txBody>
      </p:sp>
      <p:cxnSp>
        <p:nvCxnSpPr>
          <p:cNvPr id="12" name="Straight Arrow Connector 11"/>
          <p:cNvCxnSpPr/>
          <p:nvPr/>
        </p:nvCxnSpPr>
        <p:spPr>
          <a:xfrm flipH="1">
            <a:off x="4648200" y="1843452"/>
            <a:ext cx="304800" cy="530542"/>
          </a:xfrm>
          <a:prstGeom prst="straightConnector1">
            <a:avLst/>
          </a:prstGeom>
          <a:noFill/>
          <a:ln w="31750" cap="flat" cmpd="sng" algn="ctr">
            <a:solidFill>
              <a:srgbClr val="4F81BD">
                <a:shade val="95000"/>
                <a:satMod val="105000"/>
              </a:srgbClr>
            </a:solidFill>
            <a:prstDash val="solid"/>
            <a:tailEnd type="triangle"/>
          </a:ln>
          <a:effectLst/>
        </p:spPr>
      </p:cxnSp>
      <p:cxnSp>
        <p:nvCxnSpPr>
          <p:cNvPr id="13" name="Straight Arrow Connector 12"/>
          <p:cNvCxnSpPr/>
          <p:nvPr/>
        </p:nvCxnSpPr>
        <p:spPr>
          <a:xfrm>
            <a:off x="6248400" y="1843452"/>
            <a:ext cx="381000" cy="530542"/>
          </a:xfrm>
          <a:prstGeom prst="straightConnector1">
            <a:avLst/>
          </a:prstGeom>
          <a:noFill/>
          <a:ln w="31750" cap="flat" cmpd="sng" algn="ctr">
            <a:solidFill>
              <a:srgbClr val="4F81BD">
                <a:shade val="95000"/>
                <a:satMod val="105000"/>
              </a:srgbClr>
            </a:solidFill>
            <a:prstDash val="solid"/>
            <a:tailEnd type="triangle"/>
          </a:ln>
          <a:effectLst/>
        </p:spPr>
      </p:cxnSp>
    </p:spTree>
    <p:extLst>
      <p:ext uri="{BB962C8B-B14F-4D97-AF65-F5344CB8AC3E}">
        <p14:creationId xmlns:p14="http://schemas.microsoft.com/office/powerpoint/2010/main" val="1633889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737" y="2428722"/>
            <a:ext cx="10406063" cy="1518047"/>
          </a:xfrm>
        </p:spPr>
        <p:txBody>
          <a:bodyPr>
            <a:normAutofit/>
          </a:bodyPr>
          <a:lstStyle/>
          <a:p>
            <a:r>
              <a:rPr lang="en-US" sz="5000" dirty="0" smtClean="0">
                <a:latin typeface="Calibri" charset="0"/>
                <a:ea typeface="Calibri" charset="0"/>
                <a:cs typeface="Calibri" charset="0"/>
              </a:rPr>
              <a:t>Subjective Data Analysis and Findings</a:t>
            </a:r>
            <a:endParaRPr lang="en-US" sz="5000" dirty="0">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fld id="{A9267392-82EE-4F59-8134-AEBDFF68FFB2}" type="slidenum">
              <a:rPr lang="en-US" smtClean="0"/>
              <a:t>26</a:t>
            </a:fld>
            <a:endParaRPr lang="en-US"/>
          </a:p>
        </p:txBody>
      </p:sp>
    </p:spTree>
    <p:extLst>
      <p:ext uri="{BB962C8B-B14F-4D97-AF65-F5344CB8AC3E}">
        <p14:creationId xmlns:p14="http://schemas.microsoft.com/office/powerpoint/2010/main" val="1171060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2314" y="2282163"/>
            <a:ext cx="4823786" cy="4177423"/>
          </a:xfrm>
          <a:prstGeom prst="rect">
            <a:avLst/>
          </a:prstGeom>
        </p:spPr>
      </p:pic>
      <p:sp>
        <p:nvSpPr>
          <p:cNvPr id="2" name="Title 1"/>
          <p:cNvSpPr>
            <a:spLocks noGrp="1"/>
          </p:cNvSpPr>
          <p:nvPr>
            <p:ph type="title"/>
          </p:nvPr>
        </p:nvSpPr>
        <p:spPr>
          <a:xfrm>
            <a:off x="1528355" y="131370"/>
            <a:ext cx="9413277" cy="838200"/>
          </a:xfrm>
        </p:spPr>
        <p:txBody>
          <a:bodyPr>
            <a:noAutofit/>
          </a:bodyPr>
          <a:lstStyle/>
          <a:p>
            <a:r>
              <a:rPr lang="en-US" sz="4000" dirty="0"/>
              <a:t>Unbiased vs. Expert </a:t>
            </a:r>
            <a:r>
              <a:rPr lang="en-US" sz="4000" b="1" dirty="0">
                <a:solidFill>
                  <a:schemeClr val="accent6">
                    <a:lumMod val="50000"/>
                  </a:schemeClr>
                </a:solidFill>
              </a:rPr>
              <a:t>Distortion</a:t>
            </a:r>
            <a:r>
              <a:rPr lang="en-US" sz="4000" dirty="0"/>
              <a:t> </a:t>
            </a:r>
            <a:r>
              <a:rPr lang="en-US" sz="4000" b="1" dirty="0">
                <a:solidFill>
                  <a:schemeClr val="accent6">
                    <a:lumMod val="50000"/>
                  </a:schemeClr>
                </a:solidFill>
              </a:rPr>
              <a:t>Labeling</a:t>
            </a:r>
          </a:p>
        </p:txBody>
      </p:sp>
      <p:sp>
        <p:nvSpPr>
          <p:cNvPr id="3" name="Content Placeholder 2"/>
          <p:cNvSpPr>
            <a:spLocks noGrp="1"/>
          </p:cNvSpPr>
          <p:nvPr>
            <p:ph idx="1"/>
          </p:nvPr>
        </p:nvSpPr>
        <p:spPr>
          <a:xfrm>
            <a:off x="391886" y="809897"/>
            <a:ext cx="11508378" cy="5438503"/>
          </a:xfrm>
        </p:spPr>
        <p:txBody>
          <a:bodyPr>
            <a:normAutofit/>
          </a:bodyPr>
          <a:lstStyle/>
          <a:p>
            <a:r>
              <a:rPr lang="en-US" sz="2400" u="sng" dirty="0"/>
              <a:t>Recall:</a:t>
            </a:r>
            <a:r>
              <a:rPr lang="en-US" sz="2400" b="1" dirty="0"/>
              <a:t> </a:t>
            </a:r>
            <a:r>
              <a:rPr lang="en-US" sz="2400" dirty="0"/>
              <a:t>Unbiased subjects selected the </a:t>
            </a:r>
            <a:r>
              <a:rPr lang="en-US" sz="2400" b="1" dirty="0">
                <a:solidFill>
                  <a:srgbClr val="C00000"/>
                </a:solidFill>
              </a:rPr>
              <a:t>most dominant distortion </a:t>
            </a:r>
            <a:r>
              <a:rPr lang="en-US" sz="2400" dirty="0"/>
              <a:t>for each presented video.</a:t>
            </a:r>
          </a:p>
          <a:p>
            <a:r>
              <a:rPr lang="en-US" sz="2400" dirty="0"/>
              <a:t> </a:t>
            </a:r>
            <a:r>
              <a:rPr lang="en-US" sz="2400" dirty="0" smtClean="0"/>
              <a:t>Selected distortion labels </a:t>
            </a:r>
            <a:r>
              <a:rPr lang="en-US" sz="2400" b="1" dirty="0" smtClean="0">
                <a:solidFill>
                  <a:srgbClr val="C00000"/>
                </a:solidFill>
              </a:rPr>
              <a:t>do not agree well </a:t>
            </a:r>
            <a:r>
              <a:rPr lang="en-US" sz="2400" dirty="0" smtClean="0"/>
              <a:t>with the expert distortion labels (</a:t>
            </a:r>
            <a:r>
              <a:rPr lang="en-US" sz="2400" b="1" dirty="0" smtClean="0">
                <a:solidFill>
                  <a:srgbClr val="C00000"/>
                </a:solidFill>
              </a:rPr>
              <a:t>accuracy</a:t>
            </a:r>
            <a:r>
              <a:rPr lang="en-US" sz="2400" b="1" dirty="0">
                <a:solidFill>
                  <a:srgbClr val="C00000"/>
                </a:solidFill>
              </a:rPr>
              <a:t>: 26.44%</a:t>
            </a:r>
            <a:r>
              <a:rPr lang="en-US" sz="2400" dirty="0"/>
              <a:t>) </a:t>
            </a:r>
            <a:r>
              <a:rPr lang="en-US" sz="2400" dirty="0" smtClean="0"/>
              <a:t>for </a:t>
            </a:r>
            <a:r>
              <a:rPr lang="en-US" sz="2400" dirty="0"/>
              <a:t>certain distortions.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8" name="TextBox 7"/>
          <p:cNvSpPr txBox="1"/>
          <p:nvPr/>
        </p:nvSpPr>
        <p:spPr>
          <a:xfrm rot="16200000">
            <a:off x="1356980" y="4162039"/>
            <a:ext cx="2516778" cy="461665"/>
          </a:xfrm>
          <a:prstGeom prst="rect">
            <a:avLst/>
          </a:prstGeom>
          <a:noFill/>
        </p:spPr>
        <p:txBody>
          <a:bodyPr wrap="square" rtlCol="0">
            <a:spAutoFit/>
          </a:bodyPr>
          <a:lstStyle/>
          <a:p>
            <a:r>
              <a:rPr lang="en-US" sz="2400" b="1" dirty="0">
                <a:solidFill>
                  <a:srgbClr val="F79646">
                    <a:lumMod val="50000"/>
                  </a:srgbClr>
                </a:solidFill>
              </a:rPr>
              <a:t>TRUE DISTORTION</a:t>
            </a:r>
          </a:p>
        </p:txBody>
      </p:sp>
      <p:sp>
        <p:nvSpPr>
          <p:cNvPr id="12" name="TextBox 11"/>
          <p:cNvSpPr txBox="1"/>
          <p:nvPr/>
        </p:nvSpPr>
        <p:spPr>
          <a:xfrm>
            <a:off x="8092856" y="5145514"/>
            <a:ext cx="2972967" cy="769441"/>
          </a:xfrm>
          <a:prstGeom prst="rect">
            <a:avLst/>
          </a:prstGeom>
          <a:noFill/>
        </p:spPr>
        <p:txBody>
          <a:bodyPr wrap="square" rtlCol="0">
            <a:spAutoFit/>
          </a:bodyPr>
          <a:lstStyle/>
          <a:p>
            <a:pPr algn="ctr"/>
            <a:r>
              <a:rPr lang="en-US" sz="2200" b="1" dirty="0">
                <a:solidFill>
                  <a:srgbClr val="00B050"/>
                </a:solidFill>
              </a:rPr>
              <a:t>Easy to identify stabilization distortion!</a:t>
            </a:r>
          </a:p>
        </p:txBody>
      </p:sp>
      <p:sp>
        <p:nvSpPr>
          <p:cNvPr id="13" name="TextBox 12"/>
          <p:cNvSpPr txBox="1"/>
          <p:nvPr/>
        </p:nvSpPr>
        <p:spPr>
          <a:xfrm>
            <a:off x="8077699" y="3529148"/>
            <a:ext cx="4099144" cy="769441"/>
          </a:xfrm>
          <a:prstGeom prst="rect">
            <a:avLst/>
          </a:prstGeom>
          <a:noFill/>
        </p:spPr>
        <p:txBody>
          <a:bodyPr wrap="square" rtlCol="0">
            <a:spAutoFit/>
          </a:bodyPr>
          <a:lstStyle/>
          <a:p>
            <a:pPr algn="ctr"/>
            <a:r>
              <a:rPr lang="en-US" sz="2200" b="1" dirty="0">
                <a:solidFill>
                  <a:srgbClr val="FF0000"/>
                </a:solidFill>
              </a:rPr>
              <a:t>Exposure and Color related distortions are confusing!</a:t>
            </a:r>
          </a:p>
        </p:txBody>
      </p:sp>
      <p:sp>
        <p:nvSpPr>
          <p:cNvPr id="15" name="Slide Number Placeholder 3"/>
          <p:cNvSpPr>
            <a:spLocks noGrp="1"/>
          </p:cNvSpPr>
          <p:nvPr>
            <p:ph type="sldNum" sz="quarter" idx="10"/>
          </p:nvPr>
        </p:nvSpPr>
        <p:spPr>
          <a:xfrm>
            <a:off x="9384321"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tint val="75000"/>
                  </a:srgbClr>
                </a:solidFill>
                <a:effectLst/>
                <a:uLnTx/>
                <a:uFillTx/>
                <a:latin typeface="Avenir Roman"/>
              </a:rPr>
              <a:t>27</a:t>
            </a:r>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sp>
        <p:nvSpPr>
          <p:cNvPr id="10" name="Rectangle 9"/>
          <p:cNvSpPr/>
          <p:nvPr/>
        </p:nvSpPr>
        <p:spPr>
          <a:xfrm>
            <a:off x="3172314" y="5235676"/>
            <a:ext cx="4881486" cy="54188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53913" y="3621344"/>
            <a:ext cx="4799889" cy="556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269659" y="6308079"/>
            <a:ext cx="3415936" cy="461665"/>
          </a:xfrm>
          <a:prstGeom prst="rect">
            <a:avLst/>
          </a:prstGeom>
          <a:noFill/>
        </p:spPr>
        <p:txBody>
          <a:bodyPr wrap="square" rtlCol="0">
            <a:spAutoFit/>
          </a:bodyPr>
          <a:lstStyle/>
          <a:p>
            <a:r>
              <a:rPr lang="en-US" sz="2400" b="1" dirty="0">
                <a:solidFill>
                  <a:srgbClr val="F79646">
                    <a:lumMod val="50000"/>
                  </a:srgbClr>
                </a:solidFill>
              </a:rPr>
              <a:t>SELECTED DISTORTION</a:t>
            </a:r>
          </a:p>
        </p:txBody>
      </p:sp>
      <p:sp>
        <p:nvSpPr>
          <p:cNvPr id="14" name="Content Placeholder 10"/>
          <p:cNvSpPr txBox="1">
            <a:spLocks/>
          </p:cNvSpPr>
          <p:nvPr/>
        </p:nvSpPr>
        <p:spPr>
          <a:xfrm>
            <a:off x="369769" y="5855344"/>
            <a:ext cx="11730447" cy="914400"/>
          </a:xfrm>
          <a:prstGeom prst="rect">
            <a:avLst/>
          </a:prstGeom>
          <a:solidFill>
            <a:schemeClr val="accent3">
              <a:lumMod val="20000"/>
              <a:lumOff val="80000"/>
            </a:schemeClr>
          </a:solidFill>
          <a:ln w="28575">
            <a:solidFill>
              <a:srgbClr val="C0000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None/>
            </a:pPr>
            <a:r>
              <a:rPr lang="en-US" sz="2400" dirty="0"/>
              <a:t>Humans have different degrees of sensitivity to different </a:t>
            </a:r>
            <a:r>
              <a:rPr lang="en-US" sz="2400" dirty="0" smtClean="0"/>
              <a:t>distortions occurring </a:t>
            </a:r>
          </a:p>
          <a:p>
            <a:pPr marL="457200" lvl="1" indent="0" algn="ctr">
              <a:buNone/>
            </a:pPr>
            <a:r>
              <a:rPr lang="en-US" sz="2400" dirty="0" smtClean="0"/>
              <a:t>jointly in a video.</a:t>
            </a:r>
            <a:endParaRPr lang="en-US" sz="2400" dirty="0"/>
          </a:p>
        </p:txBody>
      </p:sp>
    </p:spTree>
    <p:extLst>
      <p:ext uri="{BB962C8B-B14F-4D97-AF65-F5344CB8AC3E}">
        <p14:creationId xmlns:p14="http://schemas.microsoft.com/office/powerpoint/2010/main" val="195937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bg/>
                                          </p:spTgt>
                                        </p:tgtEl>
                                        <p:attrNameLst>
                                          <p:attrName>style.visibility</p:attrName>
                                        </p:attrNameLst>
                                      </p:cBhvr>
                                      <p:to>
                                        <p:strVal val="visible"/>
                                      </p:to>
                                    </p:set>
                                    <p:animEffect transition="in" filter="fade">
                                      <p:cBhvr>
                                        <p:cTn id="41" dur="500"/>
                                        <p:tgtEl>
                                          <p:spTgt spid="14">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fade">
                                      <p:cBhvr>
                                        <p:cTn id="4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0" grpId="0" animBg="1"/>
      <p:bldP spid="11" grpId="0" animBg="1"/>
      <p:bldP spid="9" grpId="0"/>
      <p:bldP spid="1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 y="990600"/>
            <a:ext cx="11490960" cy="5486400"/>
          </a:xfrm>
        </p:spPr>
        <p:txBody>
          <a:bodyPr anchor="t"/>
          <a:lstStyle/>
          <a:p>
            <a:pPr marL="0" indent="0">
              <a:buNone/>
            </a:pPr>
            <a:r>
              <a:rPr lang="en-US" sz="2400" dirty="0"/>
              <a:t>Biased and unbiased subjects generally agree with respect to perceptual video quality: </a:t>
            </a:r>
            <a:r>
              <a:rPr lang="en-US" sz="2400" dirty="0">
                <a:solidFill>
                  <a:srgbClr val="C00000"/>
                </a:solidFill>
              </a:rPr>
              <a:t>Pearson correlation = 0.80</a:t>
            </a:r>
          </a:p>
          <a:p>
            <a:endParaRPr lang="en-US" dirty="0"/>
          </a:p>
        </p:txBody>
      </p:sp>
      <p:sp>
        <p:nvSpPr>
          <p:cNvPr id="4" name="Slide Number Placeholder 3"/>
          <p:cNvSpPr>
            <a:spLocks noGrp="1"/>
          </p:cNvSpPr>
          <p:nvPr>
            <p:ph type="sldNum" sz="quarter" idx="10"/>
          </p:nvPr>
        </p:nvSpPr>
        <p:spPr/>
        <p:txBody>
          <a:bodyPr/>
          <a:lstStyle/>
          <a:p>
            <a:pPr defTabSz="685800">
              <a:defRPr/>
            </a:pPr>
            <a:fld id="{83852300-DCEB-4174-83D2-2412C18F7F92}" type="slidenum">
              <a:rPr lang="en-US" sz="900">
                <a:solidFill>
                  <a:srgbClr val="000000">
                    <a:tint val="75000"/>
                  </a:srgbClr>
                </a:solidFill>
                <a:latin typeface="Avenir Roman"/>
              </a:rPr>
              <a:pPr defTabSz="685800">
                <a:defRPr/>
              </a:pPr>
              <a:t>28</a:t>
            </a:fld>
            <a:endParaRPr lang="en-US" sz="900">
              <a:solidFill>
                <a:srgbClr val="000000">
                  <a:tint val="75000"/>
                </a:srgbClr>
              </a:solidFill>
              <a:latin typeface="Avenir Roman"/>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66707511"/>
              </p:ext>
            </p:extLst>
          </p:nvPr>
        </p:nvGraphicFramePr>
        <p:xfrm>
          <a:off x="5328257" y="4289952"/>
          <a:ext cx="2209799" cy="2376726"/>
        </p:xfrm>
        <a:graphic>
          <a:graphicData uri="http://schemas.openxmlformats.org/presentationml/2006/ole">
            <mc:AlternateContent xmlns:mc="http://schemas.openxmlformats.org/markup-compatibility/2006">
              <mc:Choice xmlns:v="urn:schemas-microsoft-com:vml" Requires="v">
                <p:oleObj spid="_x0000_s10626" name="Acrobat Document" r:id="rId4" imgW="2647876" imgH="2847975" progId="AcroExch.Document.DC">
                  <p:embed/>
                </p:oleObj>
              </mc:Choice>
              <mc:Fallback>
                <p:oleObj name="Acrobat Document" r:id="rId4" imgW="2647876" imgH="2847975" progId="AcroExch.Document.DC">
                  <p:embed/>
                  <p:pic>
                    <p:nvPicPr>
                      <p:cNvPr id="0" name=""/>
                      <p:cNvPicPr/>
                      <p:nvPr/>
                    </p:nvPicPr>
                    <p:blipFill>
                      <a:blip r:embed="rId5"/>
                      <a:stretch>
                        <a:fillRect/>
                      </a:stretch>
                    </p:blipFill>
                    <p:spPr>
                      <a:xfrm>
                        <a:off x="5328257" y="4289952"/>
                        <a:ext cx="2209799" cy="237672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8805105"/>
              </p:ext>
            </p:extLst>
          </p:nvPr>
        </p:nvGraphicFramePr>
        <p:xfrm>
          <a:off x="7885177" y="4302361"/>
          <a:ext cx="2209799" cy="2376726"/>
        </p:xfrm>
        <a:graphic>
          <a:graphicData uri="http://schemas.openxmlformats.org/presentationml/2006/ole">
            <mc:AlternateContent xmlns:mc="http://schemas.openxmlformats.org/markup-compatibility/2006">
              <mc:Choice xmlns:v="urn:schemas-microsoft-com:vml" Requires="v">
                <p:oleObj spid="_x0000_s10627" name="Acrobat Document" r:id="rId6" imgW="2647876" imgH="2847975" progId="AcroExch.Document.DC">
                  <p:embed/>
                </p:oleObj>
              </mc:Choice>
              <mc:Fallback>
                <p:oleObj name="Acrobat Document" r:id="rId6" imgW="2647876" imgH="2847975" progId="AcroExch.Document.DC">
                  <p:embed/>
                  <p:pic>
                    <p:nvPicPr>
                      <p:cNvPr id="0" name=""/>
                      <p:cNvPicPr/>
                      <p:nvPr/>
                    </p:nvPicPr>
                    <p:blipFill>
                      <a:blip r:embed="rId7"/>
                      <a:stretch>
                        <a:fillRect/>
                      </a:stretch>
                    </p:blipFill>
                    <p:spPr>
                      <a:xfrm>
                        <a:off x="7885177" y="4302361"/>
                        <a:ext cx="2209799" cy="237672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32943069"/>
              </p:ext>
            </p:extLst>
          </p:nvPr>
        </p:nvGraphicFramePr>
        <p:xfrm>
          <a:off x="2783707" y="1847912"/>
          <a:ext cx="2209799" cy="2376726"/>
        </p:xfrm>
        <a:graphic>
          <a:graphicData uri="http://schemas.openxmlformats.org/presentationml/2006/ole">
            <mc:AlternateContent xmlns:mc="http://schemas.openxmlformats.org/markup-compatibility/2006">
              <mc:Choice xmlns:v="urn:schemas-microsoft-com:vml" Requires="v">
                <p:oleObj spid="_x0000_s10628" name="Acrobat Document" r:id="rId8" imgW="2647876" imgH="2847975" progId="AcroExch.Document.DC">
                  <p:embed/>
                </p:oleObj>
              </mc:Choice>
              <mc:Fallback>
                <p:oleObj name="Acrobat Document" r:id="rId8" imgW="2647876" imgH="2847975" progId="AcroExch.Document.DC">
                  <p:embed/>
                  <p:pic>
                    <p:nvPicPr>
                      <p:cNvPr id="0" name=""/>
                      <p:cNvPicPr/>
                      <p:nvPr/>
                    </p:nvPicPr>
                    <p:blipFill>
                      <a:blip r:embed="rId9"/>
                      <a:stretch>
                        <a:fillRect/>
                      </a:stretch>
                    </p:blipFill>
                    <p:spPr>
                      <a:xfrm>
                        <a:off x="2783707" y="1847912"/>
                        <a:ext cx="2209799" cy="237672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96374968"/>
              </p:ext>
            </p:extLst>
          </p:nvPr>
        </p:nvGraphicFramePr>
        <p:xfrm>
          <a:off x="5322396" y="1847912"/>
          <a:ext cx="2209799" cy="2376726"/>
        </p:xfrm>
        <a:graphic>
          <a:graphicData uri="http://schemas.openxmlformats.org/presentationml/2006/ole">
            <mc:AlternateContent xmlns:mc="http://schemas.openxmlformats.org/markup-compatibility/2006">
              <mc:Choice xmlns:v="urn:schemas-microsoft-com:vml" Requires="v">
                <p:oleObj spid="_x0000_s10629" name="Acrobat Document" r:id="rId10" imgW="2647876" imgH="2847975" progId="AcroExch.Document.DC">
                  <p:embed/>
                </p:oleObj>
              </mc:Choice>
              <mc:Fallback>
                <p:oleObj name="Acrobat Document" r:id="rId10" imgW="2647876" imgH="2847975" progId="AcroExch.Document.DC">
                  <p:embed/>
                  <p:pic>
                    <p:nvPicPr>
                      <p:cNvPr id="0" name=""/>
                      <p:cNvPicPr/>
                      <p:nvPr/>
                    </p:nvPicPr>
                    <p:blipFill>
                      <a:blip r:embed="rId11"/>
                      <a:stretch>
                        <a:fillRect/>
                      </a:stretch>
                    </p:blipFill>
                    <p:spPr>
                      <a:xfrm>
                        <a:off x="5322396" y="1847912"/>
                        <a:ext cx="2209799" cy="237672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20004019"/>
              </p:ext>
            </p:extLst>
          </p:nvPr>
        </p:nvGraphicFramePr>
        <p:xfrm>
          <a:off x="7872985" y="1847912"/>
          <a:ext cx="2209799" cy="2376726"/>
        </p:xfrm>
        <a:graphic>
          <a:graphicData uri="http://schemas.openxmlformats.org/presentationml/2006/ole">
            <mc:AlternateContent xmlns:mc="http://schemas.openxmlformats.org/markup-compatibility/2006">
              <mc:Choice xmlns:v="urn:schemas-microsoft-com:vml" Requires="v">
                <p:oleObj spid="_x0000_s10630" name="Acrobat Document" r:id="rId12" imgW="2647876" imgH="2847975" progId="AcroExch.Document.DC">
                  <p:embed/>
                </p:oleObj>
              </mc:Choice>
              <mc:Fallback>
                <p:oleObj name="Acrobat Document" r:id="rId12" imgW="2647876" imgH="2847975" progId="AcroExch.Document.DC">
                  <p:embed/>
                  <p:pic>
                    <p:nvPicPr>
                      <p:cNvPr id="0" name=""/>
                      <p:cNvPicPr/>
                      <p:nvPr/>
                    </p:nvPicPr>
                    <p:blipFill>
                      <a:blip r:embed="rId13"/>
                      <a:stretch>
                        <a:fillRect/>
                      </a:stretch>
                    </p:blipFill>
                    <p:spPr>
                      <a:xfrm>
                        <a:off x="7872985" y="1847912"/>
                        <a:ext cx="2209799" cy="237672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38466089"/>
              </p:ext>
            </p:extLst>
          </p:nvPr>
        </p:nvGraphicFramePr>
        <p:xfrm>
          <a:off x="2723972" y="4302361"/>
          <a:ext cx="2209799" cy="2376726"/>
        </p:xfrm>
        <a:graphic>
          <a:graphicData uri="http://schemas.openxmlformats.org/presentationml/2006/ole">
            <mc:AlternateContent xmlns:mc="http://schemas.openxmlformats.org/markup-compatibility/2006">
              <mc:Choice xmlns:v="urn:schemas-microsoft-com:vml" Requires="v">
                <p:oleObj spid="_x0000_s10631" name="Acrobat Document" r:id="rId14" imgW="2647876" imgH="2847975" progId="AcroExch.Document.DC">
                  <p:embed/>
                </p:oleObj>
              </mc:Choice>
              <mc:Fallback>
                <p:oleObj name="Acrobat Document" r:id="rId14" imgW="2647876" imgH="2847975" progId="AcroExch.Document.DC">
                  <p:embed/>
                  <p:pic>
                    <p:nvPicPr>
                      <p:cNvPr id="0" name=""/>
                      <p:cNvPicPr/>
                      <p:nvPr/>
                    </p:nvPicPr>
                    <p:blipFill>
                      <a:blip r:embed="rId15"/>
                      <a:stretch>
                        <a:fillRect/>
                      </a:stretch>
                    </p:blipFill>
                    <p:spPr>
                      <a:xfrm>
                        <a:off x="2723972" y="4302361"/>
                        <a:ext cx="2209799" cy="2376726"/>
                      </a:xfrm>
                      <a:prstGeom prst="rect">
                        <a:avLst/>
                      </a:prstGeom>
                    </p:spPr>
                  </p:pic>
                </p:oleObj>
              </mc:Fallback>
            </mc:AlternateContent>
          </a:graphicData>
        </a:graphic>
      </p:graphicFrame>
      <p:sp>
        <p:nvSpPr>
          <p:cNvPr id="12" name="Title 1"/>
          <p:cNvSpPr>
            <a:spLocks noGrp="1"/>
          </p:cNvSpPr>
          <p:nvPr>
            <p:ph type="title"/>
          </p:nvPr>
        </p:nvSpPr>
        <p:spPr>
          <a:xfrm>
            <a:off x="2057400" y="274638"/>
            <a:ext cx="8153400" cy="715962"/>
          </a:xfrm>
        </p:spPr>
        <p:txBody>
          <a:bodyPr>
            <a:normAutofit/>
          </a:bodyPr>
          <a:lstStyle/>
          <a:p>
            <a:r>
              <a:rPr lang="en-US" sz="3600" dirty="0"/>
              <a:t>Unbiased vs. </a:t>
            </a:r>
            <a:r>
              <a:rPr lang="en-US" sz="3600" dirty="0" smtClean="0"/>
              <a:t>Biased Distortion </a:t>
            </a:r>
            <a:r>
              <a:rPr lang="en-US" sz="3600" b="1" dirty="0">
                <a:solidFill>
                  <a:schemeClr val="accent6">
                    <a:lumMod val="50000"/>
                  </a:schemeClr>
                </a:solidFill>
              </a:rPr>
              <a:t>Perception</a:t>
            </a:r>
          </a:p>
        </p:txBody>
      </p:sp>
      <p:sp>
        <p:nvSpPr>
          <p:cNvPr id="15" name="Content Placeholder 10"/>
          <p:cNvSpPr txBox="1">
            <a:spLocks/>
          </p:cNvSpPr>
          <p:nvPr/>
        </p:nvSpPr>
        <p:spPr>
          <a:xfrm>
            <a:off x="268876" y="3733800"/>
            <a:ext cx="11730447" cy="914400"/>
          </a:xfrm>
          <a:prstGeom prst="rect">
            <a:avLst/>
          </a:prstGeom>
          <a:solidFill>
            <a:schemeClr val="accent3">
              <a:lumMod val="20000"/>
              <a:lumOff val="80000"/>
            </a:schemeClr>
          </a:solidFill>
          <a:ln w="28575">
            <a:solidFill>
              <a:srgbClr val="C0000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smtClean="0"/>
              <a:t>Though the unbiased subjects could not accurately identify the type of distortion, </a:t>
            </a:r>
          </a:p>
          <a:p>
            <a:pPr marL="0" indent="0" algn="ctr">
              <a:buFont typeface="Arial" panose="020B0604020202020204" pitchFamily="34" charset="0"/>
              <a:buNone/>
            </a:pPr>
            <a:r>
              <a:rPr lang="en-US" sz="2400" smtClean="0"/>
              <a:t>they generally </a:t>
            </a:r>
            <a:r>
              <a:rPr lang="en-US" sz="2400" b="1" smtClean="0">
                <a:solidFill>
                  <a:srgbClr val="C00000"/>
                </a:solidFill>
              </a:rPr>
              <a:t>agree</a:t>
            </a:r>
            <a:r>
              <a:rPr lang="en-US" sz="2400" smtClean="0">
                <a:solidFill>
                  <a:srgbClr val="C00000"/>
                </a:solidFill>
              </a:rPr>
              <a:t> </a:t>
            </a:r>
            <a:r>
              <a:rPr lang="en-US" sz="2400" smtClean="0"/>
              <a:t>with the biased subjects on </a:t>
            </a:r>
            <a:r>
              <a:rPr lang="en-US" sz="2400" b="1" smtClean="0">
                <a:solidFill>
                  <a:srgbClr val="C00000"/>
                </a:solidFill>
              </a:rPr>
              <a:t>distortion perception</a:t>
            </a:r>
            <a:r>
              <a:rPr lang="en-US" sz="2400" smtClean="0">
                <a:solidFill>
                  <a:schemeClr val="accent6">
                    <a:lumMod val="75000"/>
                  </a:schemeClr>
                </a:solidFill>
              </a:rPr>
              <a:t>.</a:t>
            </a:r>
            <a:endParaRPr lang="en-US" sz="2400" dirty="0">
              <a:solidFill>
                <a:schemeClr val="accent6">
                  <a:lumMod val="75000"/>
                </a:schemeClr>
              </a:solidFill>
            </a:endParaRPr>
          </a:p>
        </p:txBody>
      </p:sp>
    </p:spTree>
    <p:extLst>
      <p:ext uri="{BB962C8B-B14F-4D97-AF65-F5344CB8AC3E}">
        <p14:creationId xmlns:p14="http://schemas.microsoft.com/office/powerpoint/2010/main" val="1091664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0" y="134798"/>
            <a:ext cx="11482251" cy="614924"/>
          </a:xfrm>
        </p:spPr>
        <p:txBody>
          <a:bodyPr>
            <a:normAutofit/>
          </a:bodyPr>
          <a:lstStyle/>
          <a:p>
            <a:r>
              <a:rPr lang="en-US" sz="4000" dirty="0" smtClean="0">
                <a:latin typeface="Calibri" charset="0"/>
                <a:ea typeface="Calibri" charset="0"/>
                <a:cs typeface="Calibri" charset="0"/>
              </a:rPr>
              <a:t>Phone Rankings based on </a:t>
            </a:r>
            <a:r>
              <a:rPr lang="en-US" sz="4000" smtClean="0">
                <a:latin typeface="Calibri" charset="0"/>
                <a:ea typeface="Calibri" charset="0"/>
                <a:cs typeface="Calibri" charset="0"/>
              </a:rPr>
              <a:t>Subjective Scores (overall)</a:t>
            </a:r>
            <a:endParaRPr lang="en-US" sz="4000"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212525472"/>
              </p:ext>
            </p:extLst>
          </p:nvPr>
        </p:nvGraphicFramePr>
        <p:xfrm>
          <a:off x="3678159" y="1049466"/>
          <a:ext cx="4716031" cy="4414331"/>
        </p:xfrm>
        <a:graphic>
          <a:graphicData uri="http://schemas.openxmlformats.org/presentationml/2006/ole">
            <mc:AlternateContent xmlns:mc="http://schemas.openxmlformats.org/markup-compatibility/2006">
              <mc:Choice xmlns:v="urn:schemas-microsoft-com:vml" Requires="v">
                <p:oleObj spid="_x0000_s5463" name="Acrobat Document" r:id="rId4" imgW="2828638" imgH="2647950" progId="AcroExch.Document.DC">
                  <p:embed/>
                </p:oleObj>
              </mc:Choice>
              <mc:Fallback>
                <p:oleObj name="Acrobat Document" r:id="rId4" imgW="2828638" imgH="2647950" progId="AcroExch.Document.DC">
                  <p:embed/>
                  <p:pic>
                    <p:nvPicPr>
                      <p:cNvPr id="0" name=""/>
                      <p:cNvPicPr/>
                      <p:nvPr/>
                    </p:nvPicPr>
                    <p:blipFill>
                      <a:blip r:embed="rId5"/>
                      <a:stretch>
                        <a:fillRect/>
                      </a:stretch>
                    </p:blipFill>
                    <p:spPr>
                      <a:xfrm>
                        <a:off x="3678159" y="1049466"/>
                        <a:ext cx="4716031" cy="4414331"/>
                      </a:xfrm>
                      <a:prstGeom prst="rect">
                        <a:avLst/>
                      </a:prstGeom>
                    </p:spPr>
                  </p:pic>
                </p:oleObj>
              </mc:Fallback>
            </mc:AlternateContent>
          </a:graphicData>
        </a:graphic>
      </p:graphicFrame>
      <p:sp>
        <p:nvSpPr>
          <p:cNvPr id="13" name="Rectangle 12"/>
          <p:cNvSpPr/>
          <p:nvPr/>
        </p:nvSpPr>
        <p:spPr>
          <a:xfrm>
            <a:off x="295050" y="5646360"/>
            <a:ext cx="11620683" cy="892552"/>
          </a:xfrm>
          <a:prstGeom prst="rect">
            <a:avLst/>
          </a:prstGeom>
          <a:solidFill>
            <a:schemeClr val="accent3">
              <a:lumMod val="20000"/>
              <a:lumOff val="80000"/>
            </a:schemeClr>
          </a:solidFill>
          <a:ln w="28575">
            <a:solidFill>
              <a:schemeClr val="tx1"/>
            </a:solidFill>
          </a:ln>
        </p:spPr>
        <p:txBody>
          <a:bodyPr wrap="square">
            <a:spAutoFit/>
          </a:bodyPr>
          <a:lstStyle/>
          <a:p>
            <a:pPr marL="457200" indent="-457200">
              <a:buFont typeface="Arial" charset="0"/>
              <a:buChar char="•"/>
            </a:pPr>
            <a:r>
              <a:rPr lang="en-US" sz="2600" b="1" dirty="0" smtClean="0">
                <a:solidFill>
                  <a:srgbClr val="C00000"/>
                </a:solidFill>
                <a:latin typeface="Calibri" charset="0"/>
                <a:ea typeface="Calibri" charset="0"/>
                <a:cs typeface="Calibri" charset="0"/>
              </a:rPr>
              <a:t>Samsung’s Galaxy S6</a:t>
            </a:r>
            <a:r>
              <a:rPr lang="en-US" sz="2600" dirty="0" smtClean="0">
                <a:latin typeface="Calibri" charset="0"/>
                <a:ea typeface="Calibri" charset="0"/>
                <a:cs typeface="Calibri" charset="0"/>
              </a:rPr>
              <a:t> </a:t>
            </a:r>
            <a:r>
              <a:rPr lang="en-US" sz="2600" dirty="0">
                <a:latin typeface="Calibri" charset="0"/>
                <a:ea typeface="Calibri" charset="0"/>
                <a:cs typeface="Calibri" charset="0"/>
              </a:rPr>
              <a:t>and </a:t>
            </a:r>
            <a:r>
              <a:rPr lang="en-US" sz="2600" b="1" dirty="0">
                <a:solidFill>
                  <a:srgbClr val="C00000"/>
                </a:solidFill>
                <a:latin typeface="Calibri" charset="0"/>
                <a:ea typeface="Calibri" charset="0"/>
                <a:cs typeface="Calibri" charset="0"/>
              </a:rPr>
              <a:t>Apple’s iPhone 5S</a:t>
            </a:r>
            <a:r>
              <a:rPr lang="en-US" sz="2600" dirty="0">
                <a:latin typeface="Calibri" charset="0"/>
                <a:ea typeface="Calibri" charset="0"/>
                <a:cs typeface="Calibri" charset="0"/>
              </a:rPr>
              <a:t> </a:t>
            </a:r>
            <a:r>
              <a:rPr lang="en-US" sz="2600" dirty="0" smtClean="0">
                <a:latin typeface="Calibri" charset="0"/>
                <a:ea typeface="Calibri" charset="0"/>
                <a:cs typeface="Calibri" charset="0"/>
              </a:rPr>
              <a:t>were the best performing phones.</a:t>
            </a:r>
          </a:p>
          <a:p>
            <a:pPr marL="457200" indent="-457200">
              <a:buFont typeface="Arial" charset="0"/>
              <a:buChar char="•"/>
            </a:pPr>
            <a:r>
              <a:rPr lang="en-US" sz="2600" b="1" dirty="0" smtClean="0">
                <a:solidFill>
                  <a:srgbClr val="C00000"/>
                </a:solidFill>
                <a:latin typeface="Calibri" charset="0"/>
                <a:ea typeface="Calibri" charset="0"/>
                <a:cs typeface="Calibri" charset="0"/>
              </a:rPr>
              <a:t>HTC One VX</a:t>
            </a:r>
            <a:r>
              <a:rPr lang="en-US" sz="2600" dirty="0" smtClean="0">
                <a:latin typeface="Calibri" charset="0"/>
                <a:ea typeface="Calibri" charset="0"/>
                <a:cs typeface="Calibri" charset="0"/>
              </a:rPr>
              <a:t> performed very poorly.</a:t>
            </a:r>
            <a:endParaRPr lang="en-US" sz="2600" dirty="0">
              <a:latin typeface="Calibri" charset="0"/>
              <a:ea typeface="Calibri" charset="0"/>
              <a:cs typeface="Calibri" charset="0"/>
            </a:endParaRPr>
          </a:p>
        </p:txBody>
      </p:sp>
    </p:spTree>
    <p:extLst>
      <p:ext uri="{BB962C8B-B14F-4D97-AF65-F5344CB8AC3E}">
        <p14:creationId xmlns:p14="http://schemas.microsoft.com/office/powerpoint/2010/main" val="15830963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xfrm>
            <a:off x="2350116" y="124023"/>
            <a:ext cx="7804549" cy="537040"/>
          </a:xfrm>
          <a:prstGeom prst="rect">
            <a:avLst/>
          </a:prstGeom>
        </p:spPr>
        <p:txBody>
          <a:bodyPr/>
          <a:lstStyle>
            <a:lvl1pPr defTabSz="537462">
              <a:defRPr sz="4400"/>
            </a:lvl1pPr>
          </a:lstStyle>
          <a:p>
            <a:pPr lvl="0">
              <a:defRPr sz="1800"/>
            </a:pPr>
            <a:r>
              <a:rPr sz="3094" dirty="0"/>
              <a:t>Pervasiveness of visual media</a:t>
            </a:r>
          </a:p>
        </p:txBody>
      </p:sp>
      <p:pic>
        <p:nvPicPr>
          <p:cNvPr id="39" name="image3.jpeg"/>
          <p:cNvPicPr/>
          <p:nvPr/>
        </p:nvPicPr>
        <p:blipFill>
          <a:blip r:embed="rId3">
            <a:extLst/>
          </a:blip>
          <a:stretch>
            <a:fillRect/>
          </a:stretch>
        </p:blipFill>
        <p:spPr>
          <a:xfrm>
            <a:off x="1618966" y="1164472"/>
            <a:ext cx="2900351" cy="1553591"/>
          </a:xfrm>
          <a:prstGeom prst="rect">
            <a:avLst/>
          </a:prstGeom>
          <a:ln w="12700">
            <a:miter lim="400000"/>
          </a:ln>
        </p:spPr>
      </p:pic>
      <p:pic>
        <p:nvPicPr>
          <p:cNvPr id="40" name="image4.jpeg"/>
          <p:cNvPicPr/>
          <p:nvPr/>
        </p:nvPicPr>
        <p:blipFill>
          <a:blip r:embed="rId4">
            <a:extLst/>
          </a:blip>
          <a:stretch>
            <a:fillRect/>
          </a:stretch>
        </p:blipFill>
        <p:spPr>
          <a:xfrm>
            <a:off x="4661355" y="2491850"/>
            <a:ext cx="1734808" cy="1817920"/>
          </a:xfrm>
          <a:prstGeom prst="rect">
            <a:avLst/>
          </a:prstGeom>
          <a:ln w="12700">
            <a:miter lim="400000"/>
          </a:ln>
        </p:spPr>
      </p:pic>
      <p:pic>
        <p:nvPicPr>
          <p:cNvPr id="41" name="image5.jpeg"/>
          <p:cNvPicPr/>
          <p:nvPr/>
        </p:nvPicPr>
        <p:blipFill>
          <a:blip r:embed="rId5">
            <a:extLst/>
          </a:blip>
          <a:stretch>
            <a:fillRect/>
          </a:stretch>
        </p:blipFill>
        <p:spPr>
          <a:xfrm>
            <a:off x="4449865" y="919905"/>
            <a:ext cx="2042348" cy="1356121"/>
          </a:xfrm>
          <a:prstGeom prst="rect">
            <a:avLst/>
          </a:prstGeom>
          <a:ln w="12700">
            <a:miter lim="400000"/>
          </a:ln>
        </p:spPr>
      </p:pic>
      <p:pic>
        <p:nvPicPr>
          <p:cNvPr id="42" name="image6.png"/>
          <p:cNvPicPr/>
          <p:nvPr/>
        </p:nvPicPr>
        <p:blipFill>
          <a:blip r:embed="rId6">
            <a:extLst/>
          </a:blip>
          <a:srcRect l="33376" r="34355"/>
          <a:stretch>
            <a:fillRect/>
          </a:stretch>
        </p:blipFill>
        <p:spPr>
          <a:xfrm>
            <a:off x="122932" y="861741"/>
            <a:ext cx="1460222" cy="2452731"/>
          </a:xfrm>
          <a:prstGeom prst="rect">
            <a:avLst/>
          </a:prstGeom>
          <a:ln w="12700">
            <a:miter lim="400000"/>
          </a:ln>
        </p:spPr>
      </p:pic>
      <p:pic>
        <p:nvPicPr>
          <p:cNvPr id="43" name="image7.jpeg"/>
          <p:cNvPicPr/>
          <p:nvPr/>
        </p:nvPicPr>
        <p:blipFill>
          <a:blip r:embed="rId7">
            <a:extLst/>
          </a:blip>
          <a:stretch>
            <a:fillRect/>
          </a:stretch>
        </p:blipFill>
        <p:spPr>
          <a:xfrm>
            <a:off x="6837433" y="1451773"/>
            <a:ext cx="1975509" cy="1646258"/>
          </a:xfrm>
          <a:prstGeom prst="rect">
            <a:avLst/>
          </a:prstGeom>
          <a:ln w="12700">
            <a:miter lim="400000"/>
          </a:ln>
        </p:spPr>
      </p:pic>
      <p:pic>
        <p:nvPicPr>
          <p:cNvPr id="44" name="image8.jpeg"/>
          <p:cNvPicPr/>
          <p:nvPr/>
        </p:nvPicPr>
        <p:blipFill>
          <a:blip r:embed="rId8">
            <a:extLst/>
          </a:blip>
          <a:stretch>
            <a:fillRect/>
          </a:stretch>
        </p:blipFill>
        <p:spPr>
          <a:xfrm>
            <a:off x="5534722" y="4751806"/>
            <a:ext cx="3927609" cy="1433093"/>
          </a:xfrm>
          <a:prstGeom prst="rect">
            <a:avLst/>
          </a:prstGeom>
          <a:ln w="12700">
            <a:miter lim="400000"/>
          </a:ln>
        </p:spPr>
      </p:pic>
      <p:pic>
        <p:nvPicPr>
          <p:cNvPr id="45" name="image9.png"/>
          <p:cNvPicPr/>
          <p:nvPr/>
        </p:nvPicPr>
        <p:blipFill>
          <a:blip r:embed="rId9">
            <a:extLst/>
          </a:blip>
          <a:srcRect l="17296" t="25301" r="16197" b="26170"/>
          <a:stretch>
            <a:fillRect/>
          </a:stretch>
        </p:blipFill>
        <p:spPr>
          <a:xfrm>
            <a:off x="9805389" y="972076"/>
            <a:ext cx="1204450" cy="539267"/>
          </a:xfrm>
          <a:prstGeom prst="rect">
            <a:avLst/>
          </a:prstGeom>
          <a:ln w="12700">
            <a:miter lim="400000"/>
          </a:ln>
        </p:spPr>
      </p:pic>
      <p:pic>
        <p:nvPicPr>
          <p:cNvPr id="46" name="image10.jpeg"/>
          <p:cNvPicPr/>
          <p:nvPr/>
        </p:nvPicPr>
        <p:blipFill>
          <a:blip r:embed="rId10">
            <a:extLst/>
          </a:blip>
          <a:stretch>
            <a:fillRect/>
          </a:stretch>
        </p:blipFill>
        <p:spPr>
          <a:xfrm>
            <a:off x="9675605" y="1749420"/>
            <a:ext cx="1601362" cy="1921634"/>
          </a:xfrm>
          <a:prstGeom prst="rect">
            <a:avLst/>
          </a:prstGeom>
          <a:ln w="12700">
            <a:miter lim="400000"/>
          </a:ln>
        </p:spPr>
      </p:pic>
      <p:pic>
        <p:nvPicPr>
          <p:cNvPr id="47" name="image11.jpeg"/>
          <p:cNvPicPr/>
          <p:nvPr/>
        </p:nvPicPr>
        <p:blipFill>
          <a:blip r:embed="rId11">
            <a:extLst/>
          </a:blip>
          <a:stretch>
            <a:fillRect/>
          </a:stretch>
        </p:blipFill>
        <p:spPr>
          <a:xfrm>
            <a:off x="6501031" y="3299386"/>
            <a:ext cx="2660743" cy="1280090"/>
          </a:xfrm>
          <a:prstGeom prst="rect">
            <a:avLst/>
          </a:prstGeom>
          <a:ln w="12700">
            <a:miter lim="400000"/>
          </a:ln>
        </p:spPr>
      </p:pic>
      <p:pic>
        <p:nvPicPr>
          <p:cNvPr id="48" name="image12.jpeg"/>
          <p:cNvPicPr/>
          <p:nvPr/>
        </p:nvPicPr>
        <p:blipFill>
          <a:blip r:embed="rId12">
            <a:extLst/>
          </a:blip>
          <a:stretch>
            <a:fillRect/>
          </a:stretch>
        </p:blipFill>
        <p:spPr>
          <a:xfrm>
            <a:off x="116180" y="3833832"/>
            <a:ext cx="1987115" cy="1894662"/>
          </a:xfrm>
          <a:prstGeom prst="rect">
            <a:avLst/>
          </a:prstGeom>
          <a:ln w="12700">
            <a:miter lim="400000"/>
          </a:ln>
        </p:spPr>
      </p:pic>
      <p:pic>
        <p:nvPicPr>
          <p:cNvPr id="49" name="image13.jpeg"/>
          <p:cNvPicPr/>
          <p:nvPr/>
        </p:nvPicPr>
        <p:blipFill>
          <a:blip r:embed="rId13">
            <a:extLst/>
          </a:blip>
          <a:stretch>
            <a:fillRect/>
          </a:stretch>
        </p:blipFill>
        <p:spPr>
          <a:xfrm>
            <a:off x="2864364" y="5141273"/>
            <a:ext cx="2202936" cy="1372044"/>
          </a:xfrm>
          <a:prstGeom prst="rect">
            <a:avLst/>
          </a:prstGeom>
          <a:ln w="12700">
            <a:miter lim="400000"/>
          </a:ln>
        </p:spPr>
      </p:pic>
      <p:pic>
        <p:nvPicPr>
          <p:cNvPr id="50" name="image14.jpeg"/>
          <p:cNvPicPr/>
          <p:nvPr/>
        </p:nvPicPr>
        <p:blipFill>
          <a:blip r:embed="rId14">
            <a:extLst/>
          </a:blip>
          <a:stretch>
            <a:fillRect/>
          </a:stretch>
        </p:blipFill>
        <p:spPr>
          <a:xfrm>
            <a:off x="2161268" y="3108900"/>
            <a:ext cx="2288597" cy="1262305"/>
          </a:xfrm>
          <a:prstGeom prst="rect">
            <a:avLst/>
          </a:prstGeom>
          <a:ln w="12700">
            <a:miter lim="400000"/>
          </a:ln>
        </p:spPr>
      </p:pic>
      <p:pic>
        <p:nvPicPr>
          <p:cNvPr id="51" name="image15.jpeg"/>
          <p:cNvPicPr/>
          <p:nvPr/>
        </p:nvPicPr>
        <p:blipFill>
          <a:blip r:embed="rId15">
            <a:extLst/>
          </a:blip>
          <a:stretch>
            <a:fillRect/>
          </a:stretch>
        </p:blipFill>
        <p:spPr>
          <a:xfrm>
            <a:off x="9576076" y="4342273"/>
            <a:ext cx="2239797" cy="1386221"/>
          </a:xfrm>
          <a:prstGeom prst="rect">
            <a:avLst/>
          </a:prstGeom>
          <a:ln w="12700">
            <a:miter lim="400000"/>
          </a:ln>
        </p:spPr>
      </p:pic>
      <p:sp>
        <p:nvSpPr>
          <p:cNvPr id="54" name="Shape 54"/>
          <p:cNvSpPr/>
          <p:nvPr/>
        </p:nvSpPr>
        <p:spPr>
          <a:xfrm>
            <a:off x="993167" y="1731358"/>
            <a:ext cx="1840247" cy="389466"/>
          </a:xfrm>
          <a:prstGeom prst="rect">
            <a:avLst/>
          </a:prstGeom>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BFBFBF"/>
                </a:solidFill>
              </a:defRPr>
            </a:lvl1pPr>
          </a:lstStyle>
          <a:p>
            <a:pPr marL="0" marR="0" lvl="0" indent="0" algn="ctr" defTabSz="410751" rtl="0" eaLnBrk="1" fontAlgn="auto" latinLnBrk="0" hangingPunct="1">
              <a:lnSpc>
                <a:spcPct val="100000"/>
              </a:lnSpc>
              <a:spcBef>
                <a:spcPts val="0"/>
              </a:spcBef>
              <a:spcAft>
                <a:spcPts val="0"/>
              </a:spcAft>
              <a:buClrTx/>
              <a:buSzTx/>
              <a:buFontTx/>
              <a:buNone/>
              <a:tabLst/>
              <a:defRPr sz="1800">
                <a:solidFill>
                  <a:srgbClr val="000000"/>
                </a:solidFill>
              </a:defRPr>
            </a:pPr>
            <a:r>
              <a:rPr kumimoji="0" sz="2531" b="0" i="0" u="none" strike="noStrike" kern="0" cap="none" spc="0" normalizeH="0" baseline="0" noProof="0" dirty="0">
                <a:ln>
                  <a:noFill/>
                </a:ln>
                <a:solidFill>
                  <a:srgbClr val="FFFFFF"/>
                </a:solidFill>
                <a:effectLst/>
                <a:uLnTx/>
                <a:uFillTx/>
                <a:latin typeface="Helvetica Light"/>
                <a:sym typeface="Helvetica Light"/>
              </a:rPr>
              <a:t>E-commerce</a:t>
            </a:r>
          </a:p>
        </p:txBody>
      </p:sp>
      <p:sp>
        <p:nvSpPr>
          <p:cNvPr id="55" name="Shape 55"/>
          <p:cNvSpPr/>
          <p:nvPr/>
        </p:nvSpPr>
        <p:spPr>
          <a:xfrm>
            <a:off x="6320460" y="4353281"/>
            <a:ext cx="3484929" cy="389466"/>
          </a:xfrm>
          <a:prstGeom prst="rect">
            <a:avLst/>
          </a:prstGeom>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2531" b="0" i="0" u="none" strike="noStrike" kern="0" cap="none" spc="0" normalizeH="0" baseline="0" noProof="0" dirty="0">
                <a:ln>
                  <a:noFill/>
                </a:ln>
                <a:solidFill>
                  <a:srgbClr val="BFBFBF"/>
                </a:solidFill>
                <a:effectLst/>
                <a:uLnTx/>
                <a:uFillTx/>
                <a:latin typeface="Helvetica Light"/>
                <a:sym typeface="Helvetica Light"/>
              </a:rPr>
              <a:t>High-definition Cameras</a:t>
            </a:r>
          </a:p>
        </p:txBody>
      </p:sp>
      <p:sp>
        <p:nvSpPr>
          <p:cNvPr id="56" name="Shape 56"/>
          <p:cNvSpPr/>
          <p:nvPr/>
        </p:nvSpPr>
        <p:spPr>
          <a:xfrm>
            <a:off x="1496654" y="4751807"/>
            <a:ext cx="1896353" cy="389466"/>
          </a:xfrm>
          <a:prstGeom prst="rect">
            <a:avLst/>
          </a:prstGeom>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BFBFBF"/>
                </a:solidFill>
              </a:defRPr>
            </a:lvl1pPr>
          </a:lstStyle>
          <a:p>
            <a:pPr marL="0" marR="0" lvl="0" indent="0" algn="ctr" defTabSz="410751" rtl="0" eaLnBrk="1" fontAlgn="auto" latinLnBrk="0" hangingPunct="1">
              <a:lnSpc>
                <a:spcPct val="100000"/>
              </a:lnSpc>
              <a:spcBef>
                <a:spcPts val="0"/>
              </a:spcBef>
              <a:spcAft>
                <a:spcPts val="0"/>
              </a:spcAft>
              <a:buClrTx/>
              <a:buSzTx/>
              <a:buFontTx/>
              <a:buNone/>
              <a:tabLst/>
              <a:defRPr sz="1800">
                <a:solidFill>
                  <a:srgbClr val="000000"/>
                </a:solidFill>
              </a:defRPr>
            </a:pPr>
            <a:r>
              <a:rPr kumimoji="0" sz="2531" b="0" i="0" u="none" strike="noStrike" kern="0" cap="none" spc="0" normalizeH="0" baseline="0" noProof="0" dirty="0">
                <a:ln>
                  <a:noFill/>
                </a:ln>
                <a:solidFill>
                  <a:srgbClr val="FFFFFF"/>
                </a:solidFill>
                <a:effectLst/>
                <a:uLnTx/>
                <a:uFillTx/>
                <a:latin typeface="Helvetica Light"/>
                <a:sym typeface="Helvetica Light"/>
              </a:rPr>
              <a:t>Google glass</a:t>
            </a:r>
          </a:p>
        </p:txBody>
      </p:sp>
      <p:sp>
        <p:nvSpPr>
          <p:cNvPr id="57" name="Shape 57"/>
          <p:cNvSpPr/>
          <p:nvPr/>
        </p:nvSpPr>
        <p:spPr>
          <a:xfrm>
            <a:off x="3646970" y="4751807"/>
            <a:ext cx="1534074" cy="389466"/>
          </a:xfrm>
          <a:prstGeom prst="rect">
            <a:avLst/>
          </a:prstGeom>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BFBFBF"/>
                </a:solidFill>
              </a:defRPr>
            </a:lvl1pPr>
          </a:lstStyle>
          <a:p>
            <a:pPr marL="0" marR="0" lvl="0" indent="0" algn="ctr" defTabSz="410751" rtl="0" eaLnBrk="1" fontAlgn="auto" latinLnBrk="0" hangingPunct="1">
              <a:lnSpc>
                <a:spcPct val="100000"/>
              </a:lnSpc>
              <a:spcBef>
                <a:spcPts val="0"/>
              </a:spcBef>
              <a:spcAft>
                <a:spcPts val="0"/>
              </a:spcAft>
              <a:buClrTx/>
              <a:buSzTx/>
              <a:buFontTx/>
              <a:buNone/>
              <a:tabLst/>
              <a:defRPr sz="1800">
                <a:solidFill>
                  <a:srgbClr val="000000"/>
                </a:solidFill>
              </a:defRPr>
            </a:pPr>
            <a:r>
              <a:rPr kumimoji="0" sz="2531" b="0" i="0" u="none" strike="noStrike" kern="0" cap="none" spc="0" normalizeH="0" baseline="0" noProof="0" dirty="0">
                <a:ln>
                  <a:noFill/>
                </a:ln>
                <a:solidFill>
                  <a:srgbClr val="FFFFFF"/>
                </a:solidFill>
                <a:effectLst/>
                <a:uLnTx/>
                <a:uFillTx/>
                <a:latin typeface="Helvetica Light"/>
                <a:sym typeface="Helvetica Light"/>
              </a:rPr>
              <a:t>3D movies</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3852-6916-4B58-89FA-A43FC16BE898}"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4281421440"/>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59" y="1571700"/>
            <a:ext cx="10358011" cy="4310622"/>
          </a:xfrm>
          <a:prstGeom prst="rect">
            <a:avLst/>
          </a:prstGeom>
        </p:spPr>
      </p:pic>
      <p:sp>
        <p:nvSpPr>
          <p:cNvPr id="9" name="TextBox 8"/>
          <p:cNvSpPr txBox="1"/>
          <p:nvPr/>
        </p:nvSpPr>
        <p:spPr>
          <a:xfrm>
            <a:off x="228599" y="5882322"/>
            <a:ext cx="1175238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[1] </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 </a:t>
            </a:r>
            <a:r>
              <a:rPr lang="en-US" dirty="0" smtClean="0">
                <a:latin typeface="Calibri" charset="0"/>
                <a:ea typeface="Calibri" charset="0"/>
                <a:cs typeface="Calibri" charset="0"/>
              </a:rPr>
              <a:t>D. </a:t>
            </a:r>
            <a:r>
              <a:rPr lang="en-US" dirty="0" err="1" smtClean="0">
                <a:latin typeface="Calibri" charset="0"/>
                <a:ea typeface="Calibri" charset="0"/>
                <a:cs typeface="Calibri" charset="0"/>
              </a:rPr>
              <a:t>Ghadiyaram</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2017 [2] A. Mittal et. al., 2012 [3</a:t>
            </a:r>
            <a:r>
              <a:rPr lang="en-US" dirty="0">
                <a:latin typeface="Calibri" charset="0"/>
                <a:ea typeface="Calibri" charset="0"/>
                <a:cs typeface="Calibri" charset="0"/>
              </a:rPr>
              <a:t>] A. Mittal et. al., </a:t>
            </a:r>
            <a:r>
              <a:rPr lang="en-US" dirty="0" smtClean="0">
                <a:latin typeface="Calibri" charset="0"/>
                <a:ea typeface="Calibri" charset="0"/>
                <a:cs typeface="Calibri" charset="0"/>
              </a:rPr>
              <a:t>2013 [4] M. </a:t>
            </a:r>
            <a:r>
              <a:rPr lang="en-US" dirty="0" err="1" smtClean="0">
                <a:latin typeface="Calibri" charset="0"/>
                <a:ea typeface="Calibri" charset="0"/>
                <a:cs typeface="Calibri" charset="0"/>
              </a:rPr>
              <a:t>Saad</a:t>
            </a:r>
            <a:r>
              <a:rPr lang="en-US" dirty="0" smtClean="0">
                <a:latin typeface="Calibri" charset="0"/>
                <a:ea typeface="Calibri" charset="0"/>
                <a:cs typeface="Calibri" charset="0"/>
              </a:rPr>
              <a:t> et. al., 2014 </a:t>
            </a:r>
          </a:p>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[5]</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 </a:t>
            </a:r>
            <a:r>
              <a:rPr lang="en-US" dirty="0">
                <a:latin typeface="Calibri" charset="0"/>
                <a:ea typeface="Calibri" charset="0"/>
                <a:cs typeface="Calibri" charset="0"/>
              </a:rPr>
              <a:t>A. Mittal et. al., </a:t>
            </a:r>
            <a:r>
              <a:rPr lang="en-US" dirty="0" smtClean="0">
                <a:latin typeface="Calibri" charset="0"/>
                <a:ea typeface="Calibri" charset="0"/>
                <a:cs typeface="Calibri" charset="0"/>
              </a:rPr>
              <a:t>2016</a:t>
            </a:r>
            <a:endParaRPr kumimoji="0" lang="en-US"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2" name="Title 1"/>
          <p:cNvSpPr>
            <a:spLocks noGrp="1"/>
          </p:cNvSpPr>
          <p:nvPr>
            <p:ph type="title"/>
          </p:nvPr>
        </p:nvSpPr>
        <p:spPr>
          <a:xfrm>
            <a:off x="892969" y="104834"/>
            <a:ext cx="10460831" cy="654112"/>
          </a:xfrm>
        </p:spPr>
        <p:txBody>
          <a:bodyPr>
            <a:normAutofit/>
          </a:bodyPr>
          <a:lstStyle/>
          <a:p>
            <a:r>
              <a:rPr lang="en-US" sz="4000" dirty="0" smtClean="0">
                <a:latin typeface="Calibri" charset="0"/>
                <a:ea typeface="Calibri" charset="0"/>
                <a:cs typeface="Calibri" charset="0"/>
              </a:rPr>
              <a:t>Performance of Objective Quality Metrics</a:t>
            </a:r>
            <a:endParaRPr lang="en-US" sz="4000"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58" y="1543338"/>
            <a:ext cx="10358011" cy="4310622"/>
          </a:xfrm>
          <a:prstGeom prst="rect">
            <a:avLst/>
          </a:prstGeom>
        </p:spPr>
      </p:pic>
      <p:sp>
        <p:nvSpPr>
          <p:cNvPr id="8" name="Shape 538"/>
          <p:cNvSpPr/>
          <p:nvPr/>
        </p:nvSpPr>
        <p:spPr>
          <a:xfrm>
            <a:off x="497559" y="876645"/>
            <a:ext cx="11131734" cy="83099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l">
              <a:defRPr sz="3200"/>
            </a:lvl1pPr>
          </a:lstStyle>
          <a:p>
            <a:pPr lvl="0">
              <a:defRPr sz="1800"/>
            </a:pPr>
            <a:r>
              <a:rPr lang="en-US" sz="2400" b="1" u="sng" dirty="0" smtClean="0">
                <a:latin typeface="Calibri" charset="0"/>
                <a:ea typeface="Calibri" charset="0"/>
                <a:cs typeface="Calibri" charset="0"/>
              </a:rPr>
              <a:t>Performance metric:</a:t>
            </a:r>
            <a:r>
              <a:rPr lang="en-US" sz="2400" dirty="0" smtClean="0">
                <a:latin typeface="Calibri" charset="0"/>
                <a:ea typeface="Calibri" charset="0"/>
                <a:cs typeface="Calibri" charset="0"/>
              </a:rPr>
              <a:t>  </a:t>
            </a:r>
            <a:r>
              <a:rPr lang="en-US" sz="2400" b="1" dirty="0" smtClean="0">
                <a:solidFill>
                  <a:srgbClr val="FF0000"/>
                </a:solidFill>
                <a:latin typeface="Calibri" charset="0"/>
                <a:ea typeface="Calibri" charset="0"/>
                <a:cs typeface="Calibri" charset="0"/>
              </a:rPr>
              <a:t>Pearson correlation </a:t>
            </a:r>
            <a:r>
              <a:rPr lang="en-US" sz="2400" dirty="0" smtClean="0">
                <a:latin typeface="Calibri" charset="0"/>
                <a:ea typeface="Calibri" charset="0"/>
                <a:cs typeface="Calibri" charset="0"/>
              </a:rPr>
              <a:t>between the subject human opinion scores and predicted scores by the model.</a:t>
            </a:r>
          </a:p>
        </p:txBody>
      </p:sp>
      <p:sp>
        <p:nvSpPr>
          <p:cNvPr id="6" name="Text Placeholder 2"/>
          <p:cNvSpPr txBox="1">
            <a:spLocks/>
          </p:cNvSpPr>
          <p:nvPr/>
        </p:nvSpPr>
        <p:spPr>
          <a:xfrm>
            <a:off x="205153" y="5830514"/>
            <a:ext cx="11400694" cy="867515"/>
          </a:xfrm>
          <a:prstGeom prst="rect">
            <a:avLst/>
          </a:prstGeom>
          <a:solidFill>
            <a:schemeClr val="accent3">
              <a:lumMod val="20000"/>
              <a:lumOff val="80000"/>
            </a:schemeClr>
          </a:solidFill>
          <a:ln w="28575">
            <a:solidFill>
              <a:srgbClr val="C00000"/>
            </a:solidFill>
            <a:miter lim="400000"/>
          </a:ln>
          <a:extLst>
            <a:ext uri="{C572A759-6A51-4108-AA02-DFA0A04FC94B}">
              <ma14:wrappingTextBoxFlag xmlns:ma14="http://schemas.microsoft.com/office/mac/drawingml/2011/main" val="1"/>
            </a:ext>
          </a:extLst>
        </p:spPr>
        <p:txBody>
          <a:bodyPr lIns="0" tIns="0" rIns="0" bIns="0" anchor="t" anchorCtr="0">
            <a:normAutofit/>
          </a:bodyPr>
          <a:lstStyle>
            <a:lvl1pPr marL="312528" indent="-312528" defTabSz="410751">
              <a:spcBef>
                <a:spcPts val="2953"/>
              </a:spcBef>
              <a:buSzPct val="75000"/>
              <a:buChar char="•"/>
              <a:defRPr sz="2531">
                <a:latin typeface="Helvetica Light"/>
                <a:ea typeface="Helvetica Light"/>
                <a:cs typeface="Helvetica Light"/>
                <a:sym typeface="Helvetica Light"/>
              </a:defRPr>
            </a:lvl1pPr>
            <a:lvl2pPr marL="625056" indent="-312528" defTabSz="410751">
              <a:spcBef>
                <a:spcPts val="2953"/>
              </a:spcBef>
              <a:buSzPct val="75000"/>
              <a:buChar char="•"/>
              <a:defRPr sz="2531">
                <a:latin typeface="Helvetica Light"/>
                <a:ea typeface="Helvetica Light"/>
                <a:cs typeface="Helvetica Light"/>
                <a:sym typeface="Helvetica Light"/>
              </a:defRPr>
            </a:lvl2pPr>
            <a:lvl3pPr marL="937584" indent="-312528" defTabSz="410751">
              <a:spcBef>
                <a:spcPts val="2953"/>
              </a:spcBef>
              <a:buSzPct val="75000"/>
              <a:buChar char="•"/>
              <a:defRPr sz="2531">
                <a:latin typeface="Helvetica Light"/>
                <a:ea typeface="Helvetica Light"/>
                <a:cs typeface="Helvetica Light"/>
                <a:sym typeface="Helvetica Light"/>
              </a:defRPr>
            </a:lvl3pPr>
            <a:lvl4pPr marL="1250112" indent="-312528" defTabSz="410751">
              <a:spcBef>
                <a:spcPts val="2953"/>
              </a:spcBef>
              <a:buSzPct val="75000"/>
              <a:buChar char="•"/>
              <a:defRPr sz="2531">
                <a:latin typeface="Helvetica Light"/>
                <a:ea typeface="Helvetica Light"/>
                <a:cs typeface="Helvetica Light"/>
                <a:sym typeface="Helvetica Light"/>
              </a:defRPr>
            </a:lvl4pPr>
            <a:lvl5pPr marL="1562640" indent="-312528" defTabSz="410751">
              <a:spcBef>
                <a:spcPts val="2953"/>
              </a:spcBef>
              <a:buSzPct val="75000"/>
              <a:buChar char="•"/>
              <a:defRPr sz="2531">
                <a:latin typeface="Helvetica Light"/>
                <a:ea typeface="Helvetica Light"/>
                <a:cs typeface="Helvetica Light"/>
                <a:sym typeface="Helvetica Light"/>
              </a:defRPr>
            </a:lvl5pPr>
            <a:lvl6pPr marL="1875168" indent="-312528" defTabSz="410751">
              <a:spcBef>
                <a:spcPts val="2953"/>
              </a:spcBef>
              <a:buSzPct val="75000"/>
              <a:buChar char="•"/>
              <a:defRPr sz="2531">
                <a:latin typeface="Helvetica Light"/>
                <a:ea typeface="Helvetica Light"/>
                <a:cs typeface="Helvetica Light"/>
                <a:sym typeface="Helvetica Light"/>
              </a:defRPr>
            </a:lvl6pPr>
            <a:lvl7pPr marL="2187696" indent="-312528" defTabSz="410751">
              <a:spcBef>
                <a:spcPts val="2953"/>
              </a:spcBef>
              <a:buSzPct val="75000"/>
              <a:buChar char="•"/>
              <a:defRPr sz="2531">
                <a:latin typeface="Helvetica Light"/>
                <a:ea typeface="Helvetica Light"/>
                <a:cs typeface="Helvetica Light"/>
                <a:sym typeface="Helvetica Light"/>
              </a:defRPr>
            </a:lvl7pPr>
            <a:lvl8pPr marL="2500224" indent="-312528" defTabSz="410751">
              <a:spcBef>
                <a:spcPts val="2953"/>
              </a:spcBef>
              <a:buSzPct val="75000"/>
              <a:buChar char="•"/>
              <a:defRPr sz="2531">
                <a:latin typeface="Helvetica Light"/>
                <a:ea typeface="Helvetica Light"/>
                <a:cs typeface="Helvetica Light"/>
                <a:sym typeface="Helvetica Light"/>
              </a:defRPr>
            </a:lvl8pPr>
            <a:lvl9pPr marL="2812752" indent="-312528" defTabSz="410751">
              <a:spcBef>
                <a:spcPts val="2953"/>
              </a:spcBef>
              <a:buSzPct val="75000"/>
              <a:buChar char="•"/>
              <a:defRPr sz="2531">
                <a:latin typeface="Helvetica Light"/>
                <a:ea typeface="Helvetica Light"/>
                <a:cs typeface="Helvetica Light"/>
                <a:sym typeface="Helvetica Light"/>
              </a:defRPr>
            </a:lvl9pPr>
          </a:lstStyle>
          <a:p>
            <a:pPr marL="0" indent="0" algn="ctr">
              <a:buNone/>
            </a:pPr>
            <a:r>
              <a:rPr lang="en-US" sz="2400" kern="0" dirty="0" smtClean="0">
                <a:latin typeface="Calibri" charset="0"/>
                <a:ea typeface="Calibri" charset="0"/>
                <a:cs typeface="Calibri" charset="0"/>
              </a:rPr>
              <a:t>Existing </a:t>
            </a:r>
            <a:r>
              <a:rPr lang="en-US" sz="2400" kern="0" dirty="0" smtClean="0">
                <a:solidFill>
                  <a:srgbClr val="C00000"/>
                </a:solidFill>
                <a:latin typeface="Calibri" charset="0"/>
                <a:ea typeface="Calibri" charset="0"/>
                <a:cs typeface="Calibri" charset="0"/>
              </a:rPr>
              <a:t>blind IQA/VQA algorithms </a:t>
            </a:r>
            <a:r>
              <a:rPr lang="en-US" sz="2400" kern="0" dirty="0" smtClean="0">
                <a:latin typeface="Calibri" charset="0"/>
                <a:ea typeface="Calibri" charset="0"/>
                <a:cs typeface="Calibri" charset="0"/>
              </a:rPr>
              <a:t>have room for improvement in their ability to predict quality of videos with </a:t>
            </a:r>
            <a:r>
              <a:rPr lang="en-US" sz="2400" kern="0" dirty="0" smtClean="0">
                <a:solidFill>
                  <a:srgbClr val="C00000"/>
                </a:solidFill>
                <a:latin typeface="Calibri" charset="0"/>
                <a:ea typeface="Calibri" charset="0"/>
                <a:cs typeface="Calibri" charset="0"/>
              </a:rPr>
              <a:t>naturally-occurring, in-capture distortions</a:t>
            </a:r>
          </a:p>
        </p:txBody>
      </p:sp>
    </p:spTree>
    <p:extLst>
      <p:ext uri="{BB962C8B-B14F-4D97-AF65-F5344CB8AC3E}">
        <p14:creationId xmlns:p14="http://schemas.microsoft.com/office/powerpoint/2010/main" val="1383016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07819880"/>
              </p:ext>
            </p:extLst>
          </p:nvPr>
        </p:nvGraphicFramePr>
        <p:xfrm>
          <a:off x="164648" y="860526"/>
          <a:ext cx="11827278" cy="2562612"/>
        </p:xfrm>
        <a:graphic>
          <a:graphicData uri="http://schemas.openxmlformats.org/drawingml/2006/table">
            <a:tbl>
              <a:tblPr firstRow="1" bandRow="1">
                <a:tableStyleId>{5940675A-B579-460E-94D1-54222C63F5DA}</a:tableStyleId>
              </a:tblPr>
              <a:tblGrid>
                <a:gridCol w="4786886">
                  <a:extLst>
                    <a:ext uri="{9D8B030D-6E8A-4147-A177-3AD203B41FA5}">
                      <a16:colId xmlns="" xmlns:a16="http://schemas.microsoft.com/office/drawing/2014/main" val="20000"/>
                    </a:ext>
                  </a:extLst>
                </a:gridCol>
                <a:gridCol w="2781998">
                  <a:extLst>
                    <a:ext uri="{9D8B030D-6E8A-4147-A177-3AD203B41FA5}">
                      <a16:colId xmlns="" xmlns:a16="http://schemas.microsoft.com/office/drawing/2014/main" val="20001"/>
                    </a:ext>
                  </a:extLst>
                </a:gridCol>
                <a:gridCol w="4258394">
                  <a:extLst>
                    <a:ext uri="{9D8B030D-6E8A-4147-A177-3AD203B41FA5}">
                      <a16:colId xmlns="" xmlns:a16="http://schemas.microsoft.com/office/drawing/2014/main" val="20002"/>
                    </a:ext>
                  </a:extLst>
                </a:gridCol>
              </a:tblGrid>
              <a:tr h="686920">
                <a:tc>
                  <a:txBody>
                    <a:bodyPr/>
                    <a:lstStyle/>
                    <a:p>
                      <a:pPr algn="ctr"/>
                      <a:endParaRPr lang="en-US" sz="2200" dirty="0"/>
                    </a:p>
                  </a:txBody>
                  <a:tcPr/>
                </a:tc>
                <a:tc>
                  <a:txBody>
                    <a:bodyPr/>
                    <a:lstStyle/>
                    <a:p>
                      <a:pPr algn="ctr"/>
                      <a:r>
                        <a:rPr lang="en-US" sz="2200" dirty="0" smtClean="0">
                          <a:solidFill>
                            <a:schemeClr val="tx1"/>
                          </a:solidFill>
                        </a:rPr>
                        <a:t>All</a:t>
                      </a:r>
                      <a:r>
                        <a:rPr lang="en-US" sz="2200" baseline="0" dirty="0" smtClean="0">
                          <a:solidFill>
                            <a:schemeClr val="tx1"/>
                          </a:solidFill>
                        </a:rPr>
                        <a:t> the benchmark databases</a:t>
                      </a:r>
                      <a:endParaRPr lang="en-US" sz="22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latin typeface="Calibri" panose="020F0502020204030204" pitchFamily="34" charset="0"/>
                        </a:rPr>
                        <a:t>LIVE-Qualcomm </a:t>
                      </a:r>
                      <a:r>
                        <a:rPr lang="it-IT" sz="2200" dirty="0" smtClean="0">
                          <a:latin typeface="Calibri" panose="020F0502020204030204" pitchFamily="34" charset="0"/>
                        </a:rPr>
                        <a:t>Mobile </a:t>
                      </a:r>
                      <a:r>
                        <a:rPr lang="it-IT" sz="2200" b="1" dirty="0" smtClean="0">
                          <a:solidFill>
                            <a:srgbClr val="C00000"/>
                          </a:solidFill>
                          <a:latin typeface="Calibri" panose="020F0502020204030204" pitchFamily="34" charset="0"/>
                        </a:rPr>
                        <a:t>In-</a:t>
                      </a:r>
                      <a:r>
                        <a:rPr lang="it-IT" sz="2200" b="1" dirty="0" err="1" smtClean="0">
                          <a:solidFill>
                            <a:srgbClr val="C00000"/>
                          </a:solidFill>
                          <a:latin typeface="Calibri" panose="020F0502020204030204" pitchFamily="34" charset="0"/>
                        </a:rPr>
                        <a:t>capture</a:t>
                      </a:r>
                      <a:r>
                        <a:rPr lang="it-IT" sz="2200" dirty="0" smtClean="0">
                          <a:latin typeface="Calibri" panose="020F0502020204030204" pitchFamily="34" charset="0"/>
                        </a:rPr>
                        <a:t> Video Quality</a:t>
                      </a:r>
                      <a:r>
                        <a:rPr lang="it-IT" sz="2200" baseline="0" dirty="0" smtClean="0">
                          <a:latin typeface="Calibri" panose="020F0502020204030204" pitchFamily="34" charset="0"/>
                        </a:rPr>
                        <a:t> </a:t>
                      </a:r>
                      <a:r>
                        <a:rPr lang="it-IT" sz="2200" dirty="0" smtClean="0">
                          <a:latin typeface="Calibri" panose="020F0502020204030204" pitchFamily="34" charset="0"/>
                        </a:rPr>
                        <a:t>Database</a:t>
                      </a:r>
                      <a:endParaRPr lang="en-US" sz="2200" dirty="0">
                        <a:solidFill>
                          <a:schemeClr val="accent2">
                            <a:lumMod val="75000"/>
                          </a:schemeClr>
                        </a:solidFill>
                      </a:endParaRPr>
                    </a:p>
                  </a:txBody>
                  <a:tcPr/>
                </a:tc>
                <a:extLst>
                  <a:ext uri="{0D108BD9-81ED-4DB2-BD59-A6C34878D82A}">
                    <a16:rowId xmlns="" xmlns:a16="http://schemas.microsoft.com/office/drawing/2014/main" val="10000"/>
                  </a:ext>
                </a:extLst>
              </a:tr>
              <a:tr h="417289">
                <a:tc>
                  <a:txBody>
                    <a:bodyPr/>
                    <a:lstStyle/>
                    <a:p>
                      <a:pPr algn="ctr"/>
                      <a:r>
                        <a:rPr lang="en-US" sz="2200" dirty="0" smtClean="0"/>
                        <a:t>Authentic, </a:t>
                      </a:r>
                      <a:r>
                        <a:rPr lang="en-US" sz="2200" b="1" dirty="0" smtClean="0">
                          <a:solidFill>
                            <a:srgbClr val="C00000"/>
                          </a:solidFill>
                        </a:rPr>
                        <a:t>in-capture</a:t>
                      </a:r>
                      <a:r>
                        <a:rPr lang="en-US" sz="2200" b="1" baseline="0" dirty="0" smtClean="0">
                          <a:solidFill>
                            <a:srgbClr val="C00000"/>
                          </a:solidFill>
                        </a:rPr>
                        <a:t> </a:t>
                      </a:r>
                      <a:r>
                        <a:rPr lang="en-US" sz="2200" dirty="0" smtClean="0"/>
                        <a:t>distortions</a:t>
                      </a:r>
                      <a:endParaRPr lang="en-US" sz="2200" dirty="0"/>
                    </a:p>
                  </a:txBody>
                  <a:tcPr/>
                </a:tc>
                <a:tc>
                  <a:txBody>
                    <a:bodyPr/>
                    <a:lstStyle/>
                    <a:p>
                      <a:pPr algn="ctr"/>
                      <a:endParaRPr lang="en-US" sz="2200" dirty="0"/>
                    </a:p>
                  </a:txBody>
                  <a:tcPr/>
                </a:tc>
                <a:tc>
                  <a:txBody>
                    <a:bodyPr/>
                    <a:lstStyle/>
                    <a:p>
                      <a:pPr algn="ctr"/>
                      <a:endParaRPr lang="en-US" sz="2200" dirty="0"/>
                    </a:p>
                  </a:txBody>
                  <a:tcPr/>
                </a:tc>
                <a:extLst>
                  <a:ext uri="{0D108BD9-81ED-4DB2-BD59-A6C34878D82A}">
                    <a16:rowId xmlns="" xmlns:a16="http://schemas.microsoft.com/office/drawing/2014/main" val="10001"/>
                  </a:ext>
                </a:extLst>
              </a:tr>
              <a:tr h="459492">
                <a:tc>
                  <a:txBody>
                    <a:bodyPr/>
                    <a:lstStyle/>
                    <a:p>
                      <a:pPr algn="ctr"/>
                      <a:r>
                        <a:rPr lang="en-US" sz="2200" dirty="0" smtClean="0"/>
                        <a:t>Wide-variety of source</a:t>
                      </a:r>
                      <a:r>
                        <a:rPr lang="en-US" sz="2200" baseline="0" dirty="0" smtClean="0"/>
                        <a:t> content</a:t>
                      </a:r>
                      <a:endParaRPr lang="en-US" sz="2200" dirty="0"/>
                    </a:p>
                  </a:txBody>
                  <a:tcPr/>
                </a:tc>
                <a:tc>
                  <a:txBody>
                    <a:bodyPr/>
                    <a:lstStyle/>
                    <a:p>
                      <a:pPr algn="ctr"/>
                      <a:endParaRPr lang="en-US" sz="2200" dirty="0"/>
                    </a:p>
                  </a:txBody>
                  <a:tcPr/>
                </a:tc>
                <a:tc>
                  <a:txBody>
                    <a:bodyPr/>
                    <a:lstStyle/>
                    <a:p>
                      <a:pPr algn="ctr"/>
                      <a:endParaRPr lang="en-US" sz="2200" dirty="0"/>
                    </a:p>
                  </a:txBody>
                  <a:tcPr/>
                </a:tc>
                <a:extLst>
                  <a:ext uri="{0D108BD9-81ED-4DB2-BD59-A6C34878D82A}">
                    <a16:rowId xmlns="" xmlns:a16="http://schemas.microsoft.com/office/drawing/2014/main" val="10002"/>
                  </a:ext>
                </a:extLst>
              </a:tr>
              <a:tr h="468924">
                <a:tc>
                  <a:txBody>
                    <a:bodyPr/>
                    <a:lstStyle/>
                    <a:p>
                      <a:pPr algn="ctr"/>
                      <a:r>
                        <a:rPr lang="en-US" sz="2200" dirty="0" smtClean="0"/>
                        <a:t>Diverse source</a:t>
                      </a:r>
                      <a:r>
                        <a:rPr lang="en-US" sz="2200" baseline="0" dirty="0" smtClean="0"/>
                        <a:t> capturing mobile devices</a:t>
                      </a:r>
                      <a:endParaRPr lang="en-US" sz="2200" dirty="0"/>
                    </a:p>
                  </a:txBody>
                  <a:tcPr/>
                </a:tc>
                <a:tc>
                  <a:txBody>
                    <a:bodyPr/>
                    <a:lstStyle/>
                    <a:p>
                      <a:pPr algn="ctr"/>
                      <a:endParaRPr lang="en-US" sz="2200" dirty="0"/>
                    </a:p>
                  </a:txBody>
                  <a:tcPr/>
                </a:tc>
                <a:tc>
                  <a:txBody>
                    <a:bodyPr/>
                    <a:lstStyle/>
                    <a:p>
                      <a:pPr algn="ctr"/>
                      <a:endParaRPr lang="en-US" sz="2200" dirty="0"/>
                    </a:p>
                  </a:txBody>
                  <a:tcPr/>
                </a:tc>
                <a:extLst>
                  <a:ext uri="{0D108BD9-81ED-4DB2-BD59-A6C34878D82A}">
                    <a16:rowId xmlns="" xmlns:a16="http://schemas.microsoft.com/office/drawing/2014/main" val="10003"/>
                  </a:ext>
                </a:extLst>
              </a:tr>
              <a:tr h="445476">
                <a:tc>
                  <a:txBody>
                    <a:bodyPr/>
                    <a:lstStyle/>
                    <a:p>
                      <a:pPr algn="ctr"/>
                      <a:r>
                        <a:rPr lang="en-US" sz="2200" dirty="0" smtClean="0"/>
                        <a:t>Reference videos</a:t>
                      </a:r>
                      <a:endParaRPr lang="en-US" sz="2200" dirty="0"/>
                    </a:p>
                  </a:txBody>
                  <a:tcPr/>
                </a:tc>
                <a:tc>
                  <a:txBody>
                    <a:bodyPr/>
                    <a:lstStyle/>
                    <a:p>
                      <a:pPr algn="ctr"/>
                      <a:endParaRPr lang="en-US" sz="2200" dirty="0"/>
                    </a:p>
                  </a:txBody>
                  <a:tcPr/>
                </a:tc>
                <a:tc>
                  <a:txBody>
                    <a:bodyPr/>
                    <a:lstStyle/>
                    <a:p>
                      <a:pPr algn="ctr"/>
                      <a:endParaRPr lang="en-US" sz="2200" dirty="0"/>
                    </a:p>
                  </a:txBody>
                  <a:tcPr/>
                </a:tc>
                <a:extLst>
                  <a:ext uri="{0D108BD9-81ED-4DB2-BD59-A6C34878D82A}">
                    <a16:rowId xmlns="" xmlns:a16="http://schemas.microsoft.com/office/drawing/2014/main" val="10004"/>
                  </a:ext>
                </a:extLst>
              </a:tr>
            </a:tbl>
          </a:graphicData>
        </a:graphic>
      </p:graphicFrame>
      <p:sp>
        <p:nvSpPr>
          <p:cNvPr id="9" name="Title 3"/>
          <p:cNvSpPr>
            <a:spLocks noGrp="1"/>
          </p:cNvSpPr>
          <p:nvPr>
            <p:ph type="title"/>
          </p:nvPr>
        </p:nvSpPr>
        <p:spPr>
          <a:xfrm>
            <a:off x="1149896" y="220912"/>
            <a:ext cx="10386059" cy="460950"/>
          </a:xfrm>
        </p:spPr>
        <p:txBody>
          <a:bodyPr>
            <a:normAutofit fontScale="90000"/>
          </a:bodyPr>
          <a:lstStyle/>
          <a:p>
            <a:r>
              <a:rPr lang="en-US" sz="4000" dirty="0" smtClean="0"/>
              <a:t>Summary and Conclusions</a:t>
            </a:r>
            <a:endParaRPr lang="en-US" sz="4000" dirty="0"/>
          </a:p>
        </p:txBody>
      </p:sp>
      <p:sp>
        <p:nvSpPr>
          <p:cNvPr id="12" name="Rectangle 11"/>
          <p:cNvSpPr/>
          <p:nvPr/>
        </p:nvSpPr>
        <p:spPr>
          <a:xfrm>
            <a:off x="9921855" y="1565860"/>
            <a:ext cx="546945" cy="646331"/>
          </a:xfrm>
          <a:prstGeom prst="rect">
            <a:avLst/>
          </a:prstGeom>
        </p:spPr>
        <p:txBody>
          <a:bodyPr wrap="none">
            <a:spAutoFit/>
          </a:bodyPr>
          <a:lstStyle/>
          <a:p>
            <a:pPr algn="ctr" defTabSz="584200"/>
            <a:r>
              <a:rPr lang="en-US" sz="3600" kern="0" dirty="0">
                <a:solidFill>
                  <a:srgbClr val="00B050"/>
                </a:solidFill>
                <a:latin typeface="Helvetica Light"/>
                <a:ea typeface="Helvetica Light"/>
                <a:cs typeface="Helvetica Light"/>
                <a:sym typeface="Wingdings" panose="05000000000000000000" pitchFamily="2" charset="2"/>
              </a:rPr>
              <a:t></a:t>
            </a:r>
            <a:endParaRPr lang="en-US" sz="3600" kern="0" dirty="0">
              <a:solidFill>
                <a:sysClr val="windowText" lastClr="000000"/>
              </a:solidFill>
              <a:latin typeface="Helvetica Light"/>
              <a:ea typeface="Helvetica Light"/>
              <a:cs typeface="Helvetica Light"/>
              <a:sym typeface="Helvetica Light"/>
            </a:endParaRPr>
          </a:p>
        </p:txBody>
      </p:sp>
      <p:sp>
        <p:nvSpPr>
          <p:cNvPr id="13" name="Rectangle 12"/>
          <p:cNvSpPr/>
          <p:nvPr/>
        </p:nvSpPr>
        <p:spPr>
          <a:xfrm>
            <a:off x="6002131" y="1531993"/>
            <a:ext cx="478016" cy="646331"/>
          </a:xfrm>
          <a:prstGeom prst="rect">
            <a:avLst/>
          </a:prstGeom>
        </p:spPr>
        <p:txBody>
          <a:bodyPr wrap="none">
            <a:spAutoFit/>
          </a:bodyPr>
          <a:lstStyle/>
          <a:p>
            <a:pPr algn="ctr" defTabSz="584200"/>
            <a:r>
              <a:rPr lang="en-US" sz="3600" kern="0" dirty="0" smtClean="0">
                <a:solidFill>
                  <a:srgbClr val="C00000"/>
                </a:solidFill>
                <a:latin typeface="Helvetica Light"/>
                <a:ea typeface="Helvetica Light"/>
                <a:cs typeface="Helvetica Light"/>
                <a:sym typeface="Wingdings" panose="05000000000000000000" pitchFamily="2" charset="2"/>
              </a:rPr>
              <a:t></a:t>
            </a:r>
            <a:endParaRPr lang="en-US" sz="3600" kern="0" dirty="0">
              <a:solidFill>
                <a:srgbClr val="C00000"/>
              </a:solidFill>
              <a:latin typeface="Helvetica Light"/>
              <a:ea typeface="Helvetica Light"/>
              <a:cs typeface="Helvetica Light"/>
              <a:sym typeface="Helvetica Light"/>
            </a:endParaRPr>
          </a:p>
        </p:txBody>
      </p:sp>
      <p:sp>
        <p:nvSpPr>
          <p:cNvPr id="16" name="Rectangle 15"/>
          <p:cNvSpPr/>
          <p:nvPr/>
        </p:nvSpPr>
        <p:spPr>
          <a:xfrm>
            <a:off x="9885010" y="2014567"/>
            <a:ext cx="568346" cy="646331"/>
          </a:xfrm>
          <a:prstGeom prst="rect">
            <a:avLst/>
          </a:prstGeom>
        </p:spPr>
        <p:txBody>
          <a:bodyPr wrap="square">
            <a:spAutoFit/>
          </a:bodyPr>
          <a:lstStyle/>
          <a:p>
            <a:pPr algn="ctr" defTabSz="584200"/>
            <a:r>
              <a:rPr lang="en-US" sz="3600" kern="0" dirty="0">
                <a:solidFill>
                  <a:srgbClr val="00B050"/>
                </a:solidFill>
                <a:latin typeface="Helvetica Light"/>
                <a:ea typeface="Helvetica Light"/>
                <a:cs typeface="Helvetica Light"/>
                <a:sym typeface="Wingdings" panose="05000000000000000000" pitchFamily="2" charset="2"/>
              </a:rPr>
              <a:t></a:t>
            </a:r>
            <a:endParaRPr lang="en-US" sz="3600" kern="0" dirty="0">
              <a:solidFill>
                <a:sysClr val="windowText" lastClr="000000"/>
              </a:solidFill>
              <a:latin typeface="Helvetica Light"/>
              <a:ea typeface="Helvetica Light"/>
              <a:cs typeface="Helvetica Light"/>
              <a:sym typeface="Helvetica Light"/>
            </a:endParaRPr>
          </a:p>
        </p:txBody>
      </p:sp>
      <p:sp>
        <p:nvSpPr>
          <p:cNvPr id="17" name="Rectangle 16"/>
          <p:cNvSpPr/>
          <p:nvPr/>
        </p:nvSpPr>
        <p:spPr>
          <a:xfrm>
            <a:off x="5986687" y="1946584"/>
            <a:ext cx="478016" cy="646331"/>
          </a:xfrm>
          <a:prstGeom prst="rect">
            <a:avLst/>
          </a:prstGeom>
        </p:spPr>
        <p:txBody>
          <a:bodyPr wrap="none">
            <a:spAutoFit/>
          </a:bodyPr>
          <a:lstStyle/>
          <a:p>
            <a:pPr algn="ctr" defTabSz="584200"/>
            <a:r>
              <a:rPr lang="en-US" sz="3600" kern="0" dirty="0" smtClean="0">
                <a:solidFill>
                  <a:srgbClr val="C00000"/>
                </a:solidFill>
                <a:latin typeface="Helvetica Light"/>
                <a:ea typeface="Helvetica Light"/>
                <a:cs typeface="Helvetica Light"/>
                <a:sym typeface="Wingdings" panose="05000000000000000000" pitchFamily="2" charset="2"/>
              </a:rPr>
              <a:t></a:t>
            </a:r>
            <a:endParaRPr lang="en-US" sz="3600" kern="0" dirty="0">
              <a:solidFill>
                <a:srgbClr val="C00000"/>
              </a:solidFill>
              <a:latin typeface="Helvetica Light"/>
              <a:ea typeface="Helvetica Light"/>
              <a:cs typeface="Helvetica Light"/>
              <a:sym typeface="Helvetica Light"/>
            </a:endParaRPr>
          </a:p>
        </p:txBody>
      </p:sp>
      <p:sp>
        <p:nvSpPr>
          <p:cNvPr id="18" name="Rectangle 17"/>
          <p:cNvSpPr/>
          <p:nvPr/>
        </p:nvSpPr>
        <p:spPr>
          <a:xfrm>
            <a:off x="9912369" y="2495278"/>
            <a:ext cx="566479" cy="646331"/>
          </a:xfrm>
          <a:prstGeom prst="rect">
            <a:avLst/>
          </a:prstGeom>
        </p:spPr>
        <p:txBody>
          <a:bodyPr wrap="square">
            <a:spAutoFit/>
          </a:bodyPr>
          <a:lstStyle/>
          <a:p>
            <a:pPr algn="ctr" defTabSz="584200"/>
            <a:r>
              <a:rPr lang="en-US" sz="3600" kern="0" dirty="0">
                <a:solidFill>
                  <a:srgbClr val="00B050"/>
                </a:solidFill>
                <a:latin typeface="Helvetica Light"/>
                <a:ea typeface="Helvetica Light"/>
                <a:cs typeface="Helvetica Light"/>
                <a:sym typeface="Wingdings" panose="05000000000000000000" pitchFamily="2" charset="2"/>
              </a:rPr>
              <a:t></a:t>
            </a:r>
            <a:endParaRPr lang="en-US" sz="3600" kern="0" dirty="0">
              <a:solidFill>
                <a:sysClr val="windowText" lastClr="000000"/>
              </a:solidFill>
              <a:latin typeface="Helvetica Light"/>
              <a:ea typeface="Helvetica Light"/>
              <a:cs typeface="Helvetica Light"/>
              <a:sym typeface="Helvetica Light"/>
            </a:endParaRPr>
          </a:p>
        </p:txBody>
      </p:sp>
      <p:sp>
        <p:nvSpPr>
          <p:cNvPr id="19" name="Rectangle 18"/>
          <p:cNvSpPr/>
          <p:nvPr/>
        </p:nvSpPr>
        <p:spPr>
          <a:xfrm>
            <a:off x="5985133" y="2441941"/>
            <a:ext cx="478016" cy="646331"/>
          </a:xfrm>
          <a:prstGeom prst="rect">
            <a:avLst/>
          </a:prstGeom>
        </p:spPr>
        <p:txBody>
          <a:bodyPr wrap="none">
            <a:spAutoFit/>
          </a:bodyPr>
          <a:lstStyle/>
          <a:p>
            <a:pPr algn="ctr" defTabSz="584200"/>
            <a:r>
              <a:rPr lang="en-US" sz="3600" kern="0" dirty="0" smtClean="0">
                <a:solidFill>
                  <a:srgbClr val="C00000"/>
                </a:solidFill>
                <a:latin typeface="Helvetica Light"/>
                <a:ea typeface="Helvetica Light"/>
                <a:cs typeface="Helvetica Light"/>
                <a:sym typeface="Wingdings" panose="05000000000000000000" pitchFamily="2" charset="2"/>
              </a:rPr>
              <a:t></a:t>
            </a:r>
            <a:endParaRPr lang="en-US" sz="3600" kern="0" dirty="0">
              <a:solidFill>
                <a:srgbClr val="C00000"/>
              </a:solidFill>
              <a:latin typeface="Helvetica Light"/>
              <a:ea typeface="Helvetica Light"/>
              <a:cs typeface="Helvetica Light"/>
              <a:sym typeface="Helvetica Light"/>
            </a:endParaRPr>
          </a:p>
        </p:txBody>
      </p:sp>
      <p:sp>
        <p:nvSpPr>
          <p:cNvPr id="22" name="Rectangle 21"/>
          <p:cNvSpPr/>
          <p:nvPr/>
        </p:nvSpPr>
        <p:spPr>
          <a:xfrm>
            <a:off x="5935617" y="2980792"/>
            <a:ext cx="566479" cy="646331"/>
          </a:xfrm>
          <a:prstGeom prst="rect">
            <a:avLst/>
          </a:prstGeom>
        </p:spPr>
        <p:txBody>
          <a:bodyPr wrap="square">
            <a:spAutoFit/>
          </a:bodyPr>
          <a:lstStyle/>
          <a:p>
            <a:pPr algn="ctr" defTabSz="584200"/>
            <a:r>
              <a:rPr lang="en-US" sz="3600" kern="0" dirty="0">
                <a:solidFill>
                  <a:srgbClr val="00B050"/>
                </a:solidFill>
                <a:latin typeface="Helvetica Light"/>
                <a:ea typeface="Helvetica Light"/>
                <a:cs typeface="Helvetica Light"/>
                <a:sym typeface="Wingdings" panose="05000000000000000000" pitchFamily="2" charset="2"/>
              </a:rPr>
              <a:t></a:t>
            </a:r>
            <a:endParaRPr lang="en-US" sz="3600" kern="0" dirty="0">
              <a:solidFill>
                <a:sysClr val="windowText" lastClr="000000"/>
              </a:solidFill>
              <a:latin typeface="Helvetica Light"/>
              <a:ea typeface="Helvetica Light"/>
              <a:cs typeface="Helvetica Light"/>
              <a:sym typeface="Helvetica Light"/>
            </a:endParaRPr>
          </a:p>
        </p:txBody>
      </p:sp>
      <p:sp>
        <p:nvSpPr>
          <p:cNvPr id="23" name="Rectangle 22"/>
          <p:cNvSpPr/>
          <p:nvPr/>
        </p:nvSpPr>
        <p:spPr>
          <a:xfrm>
            <a:off x="9956600" y="2931031"/>
            <a:ext cx="478016" cy="646331"/>
          </a:xfrm>
          <a:prstGeom prst="rect">
            <a:avLst/>
          </a:prstGeom>
        </p:spPr>
        <p:txBody>
          <a:bodyPr wrap="none">
            <a:spAutoFit/>
          </a:bodyPr>
          <a:lstStyle/>
          <a:p>
            <a:pPr algn="ctr" defTabSz="584200"/>
            <a:r>
              <a:rPr lang="en-US" sz="3600" kern="0" dirty="0" smtClean="0">
                <a:solidFill>
                  <a:srgbClr val="C00000"/>
                </a:solidFill>
                <a:latin typeface="Helvetica Light"/>
                <a:ea typeface="Helvetica Light"/>
                <a:cs typeface="Helvetica Light"/>
                <a:sym typeface="Wingdings" panose="05000000000000000000" pitchFamily="2" charset="2"/>
              </a:rPr>
              <a:t></a:t>
            </a:r>
            <a:endParaRPr lang="en-US" sz="3600" kern="0" dirty="0">
              <a:solidFill>
                <a:srgbClr val="C00000"/>
              </a:solidFill>
              <a:latin typeface="Helvetica Light"/>
              <a:ea typeface="Helvetica Light"/>
              <a:cs typeface="Helvetica Light"/>
              <a:sym typeface="Helvetica Light"/>
            </a:endParaRPr>
          </a:p>
        </p:txBody>
      </p:sp>
      <p:sp>
        <p:nvSpPr>
          <p:cNvPr id="24" name="Rectangle 23"/>
          <p:cNvSpPr/>
          <p:nvPr/>
        </p:nvSpPr>
        <p:spPr>
          <a:xfrm>
            <a:off x="575140" y="4359759"/>
            <a:ext cx="11776017" cy="461665"/>
          </a:xfrm>
          <a:prstGeom prst="rect">
            <a:avLst/>
          </a:prstGeom>
        </p:spPr>
        <p:txBody>
          <a:bodyPr wrap="square">
            <a:spAutoFit/>
          </a:bodyPr>
          <a:lstStyle/>
          <a:p>
            <a:pPr marL="342900" indent="-342900">
              <a:buFont typeface="Arial" charset="0"/>
              <a:buChar char="•"/>
            </a:pPr>
            <a:r>
              <a:rPr lang="en-US" sz="2400" dirty="0" smtClean="0"/>
              <a:t>The database will be made publicly available very soon!</a:t>
            </a:r>
            <a:endParaRPr lang="en-US" sz="2400" dirty="0"/>
          </a:p>
        </p:txBody>
      </p:sp>
      <p:sp>
        <p:nvSpPr>
          <p:cNvPr id="2" name="Rectangle 1"/>
          <p:cNvSpPr/>
          <p:nvPr/>
        </p:nvSpPr>
        <p:spPr>
          <a:xfrm>
            <a:off x="492971" y="4966941"/>
            <a:ext cx="11408651" cy="830997"/>
          </a:xfrm>
          <a:prstGeom prst="rect">
            <a:avLst/>
          </a:prstGeom>
        </p:spPr>
        <p:txBody>
          <a:bodyPr wrap="square">
            <a:spAutoFit/>
          </a:bodyPr>
          <a:lstStyle/>
          <a:p>
            <a:pPr marL="342900" indent="-342900">
              <a:buFont typeface="Arial" charset="0"/>
              <a:buChar char="•"/>
            </a:pPr>
            <a:r>
              <a:rPr lang="en-US" sz="2400" dirty="0" smtClean="0">
                <a:latin typeface="Calibri" charset="0"/>
                <a:ea typeface="Calibri" charset="0"/>
                <a:cs typeface="Calibri" charset="0"/>
              </a:rPr>
              <a:t>This database is a valuable resource for developing </a:t>
            </a:r>
            <a:r>
              <a:rPr lang="en-US" sz="2400" dirty="0" smtClean="0">
                <a:solidFill>
                  <a:srgbClr val="C00000"/>
                </a:solidFill>
                <a:latin typeface="Calibri" charset="0"/>
                <a:ea typeface="Calibri" charset="0"/>
                <a:cs typeface="Calibri" charset="0"/>
              </a:rPr>
              <a:t>robust video quality predictors </a:t>
            </a:r>
            <a:r>
              <a:rPr lang="en-US" sz="2400" dirty="0" smtClean="0">
                <a:latin typeface="Calibri" charset="0"/>
                <a:ea typeface="Calibri" charset="0"/>
                <a:cs typeface="Calibri" charset="0"/>
              </a:rPr>
              <a:t>for real-world distortions.</a:t>
            </a:r>
            <a:endParaRPr lang="en-US" sz="2400" dirty="0">
              <a:latin typeface="Calibri" charset="0"/>
              <a:ea typeface="Calibri" charset="0"/>
              <a:cs typeface="Calibri" charset="0"/>
            </a:endParaRPr>
          </a:p>
        </p:txBody>
      </p:sp>
      <p:sp>
        <p:nvSpPr>
          <p:cNvPr id="14" name="Shape 551"/>
          <p:cNvSpPr/>
          <p:nvPr/>
        </p:nvSpPr>
        <p:spPr>
          <a:xfrm>
            <a:off x="3471864" y="5747389"/>
            <a:ext cx="6060463" cy="810799"/>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3200"/>
            </a:lvl1pPr>
          </a:lstStyle>
          <a:p>
            <a:pPr lvl="0" algn="ctr">
              <a:defRPr sz="1800"/>
            </a:pPr>
            <a:r>
              <a:rPr sz="2400" dirty="0"/>
              <a:t>Thank you!</a:t>
            </a:r>
            <a:endParaRPr lang="en-US" sz="2400" dirty="0"/>
          </a:p>
          <a:p>
            <a:pPr lvl="0" algn="ctr">
              <a:defRPr sz="1800"/>
            </a:pPr>
            <a:r>
              <a:rPr lang="en-US" sz="2400" dirty="0">
                <a:solidFill>
                  <a:schemeClr val="accent2">
                    <a:lumMod val="50000"/>
                  </a:schemeClr>
                </a:solidFill>
              </a:rPr>
              <a:t>(Contact Information: deepti@cs.utexas.edu)</a:t>
            </a:r>
            <a:endParaRPr sz="2400" dirty="0">
              <a:solidFill>
                <a:schemeClr val="accent2">
                  <a:lumMod val="50000"/>
                </a:schemeClr>
              </a:solidFill>
            </a:endParaRPr>
          </a:p>
        </p:txBody>
      </p:sp>
      <p:sp>
        <p:nvSpPr>
          <p:cNvPr id="15" name="Rectangle 14"/>
          <p:cNvSpPr/>
          <p:nvPr/>
        </p:nvSpPr>
        <p:spPr>
          <a:xfrm>
            <a:off x="568383" y="3808722"/>
            <a:ext cx="11776017" cy="461665"/>
          </a:xfrm>
          <a:prstGeom prst="rect">
            <a:avLst/>
          </a:prstGeom>
        </p:spPr>
        <p:txBody>
          <a:bodyPr wrap="square">
            <a:spAutoFit/>
          </a:bodyPr>
          <a:lstStyle/>
          <a:p>
            <a:pPr marL="342900" indent="-342900">
              <a:buFont typeface="Arial" charset="0"/>
              <a:buChar char="•"/>
            </a:pPr>
            <a:r>
              <a:rPr lang="en-US" sz="2400" dirty="0" smtClean="0"/>
              <a:t>Conducted an </a:t>
            </a:r>
            <a:r>
              <a:rPr lang="en-US" sz="2400" dirty="0" smtClean="0">
                <a:solidFill>
                  <a:srgbClr val="C00000"/>
                </a:solidFill>
              </a:rPr>
              <a:t>unbiased </a:t>
            </a:r>
            <a:r>
              <a:rPr lang="en-US" sz="2400" dirty="0" smtClean="0"/>
              <a:t>and</a:t>
            </a:r>
            <a:r>
              <a:rPr lang="en-US" sz="2400" dirty="0" smtClean="0">
                <a:solidFill>
                  <a:srgbClr val="C00000"/>
                </a:solidFill>
              </a:rPr>
              <a:t> biased </a:t>
            </a:r>
            <a:r>
              <a:rPr lang="en-US" sz="2400" dirty="0" smtClean="0"/>
              <a:t>subjective study to gather human opinion scores.</a:t>
            </a:r>
            <a:endParaRPr lang="en-US" sz="2400" dirty="0"/>
          </a:p>
        </p:txBody>
      </p:sp>
      <p:sp>
        <p:nvSpPr>
          <p:cNvPr id="20" name="Slide Number Placeholder 3"/>
          <p:cNvSpPr>
            <a:spLocks noGrp="1"/>
          </p:cNvSpPr>
          <p:nvPr>
            <p:ph type="sldNum" sz="quarter" idx="10"/>
          </p:nvPr>
        </p:nvSpPr>
        <p:spPr>
          <a:xfrm>
            <a:off x="9248726" y="63119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tint val="75000"/>
                  </a:srgbClr>
                </a:solidFill>
                <a:effectLst/>
                <a:uLnTx/>
                <a:uFillTx/>
                <a:latin typeface="Avenir Roman"/>
              </a:rPr>
              <a:t>32</a:t>
            </a:r>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5687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xfrm>
            <a:off x="1791096" y="179887"/>
            <a:ext cx="9288969" cy="526987"/>
          </a:xfrm>
          <a:prstGeom prst="rect">
            <a:avLst/>
          </a:prstGeom>
        </p:spPr>
        <p:txBody>
          <a:bodyPr>
            <a:noAutofit/>
          </a:bodyPr>
          <a:lstStyle/>
          <a:p>
            <a:pPr lvl="0">
              <a:defRPr sz="1800"/>
            </a:pPr>
            <a:r>
              <a:rPr sz="4000" dirty="0">
                <a:latin typeface="Calibri" charset="0"/>
                <a:ea typeface="Calibri" charset="0"/>
                <a:cs typeface="Calibri" charset="0"/>
              </a:rPr>
              <a:t>Sources of </a:t>
            </a:r>
            <a:r>
              <a:rPr lang="en-US" sz="4000" dirty="0" smtClean="0">
                <a:latin typeface="Calibri" charset="0"/>
                <a:ea typeface="Calibri" charset="0"/>
                <a:cs typeface="Calibri" charset="0"/>
              </a:rPr>
              <a:t>d</a:t>
            </a:r>
            <a:r>
              <a:rPr sz="4000" dirty="0" smtClean="0">
                <a:latin typeface="Calibri" charset="0"/>
                <a:ea typeface="Calibri" charset="0"/>
                <a:cs typeface="Calibri" charset="0"/>
              </a:rPr>
              <a:t>istortion</a:t>
            </a:r>
            <a:r>
              <a:rPr lang="en-US" sz="4000" dirty="0" smtClean="0">
                <a:latin typeface="Calibri" charset="0"/>
                <a:ea typeface="Calibri" charset="0"/>
                <a:cs typeface="Calibri" charset="0"/>
              </a:rPr>
              <a:t>s in images and videos</a:t>
            </a:r>
            <a:endParaRPr sz="4000" dirty="0">
              <a:latin typeface="Calibri" charset="0"/>
              <a:ea typeface="Calibri" charset="0"/>
              <a:cs typeface="Calibri" charset="0"/>
            </a:endParaRPr>
          </a:p>
        </p:txBody>
      </p:sp>
      <p:grpSp>
        <p:nvGrpSpPr>
          <p:cNvPr id="73" name="Group 73"/>
          <p:cNvGrpSpPr/>
          <p:nvPr/>
        </p:nvGrpSpPr>
        <p:grpSpPr>
          <a:xfrm>
            <a:off x="-37751" y="864889"/>
            <a:ext cx="9126888" cy="2620429"/>
            <a:chOff x="-203828" y="-5208"/>
            <a:chExt cx="10501498" cy="2452315"/>
          </a:xfrm>
        </p:grpSpPr>
        <p:pic>
          <p:nvPicPr>
            <p:cNvPr id="67" name="image20.jpg"/>
            <p:cNvPicPr/>
            <p:nvPr/>
          </p:nvPicPr>
          <p:blipFill>
            <a:blip r:embed="rId5">
              <a:extLst/>
            </a:blip>
            <a:stretch>
              <a:fillRect/>
            </a:stretch>
          </p:blipFill>
          <p:spPr>
            <a:xfrm>
              <a:off x="2878632" y="621353"/>
              <a:ext cx="1076104" cy="1408943"/>
            </a:xfrm>
            <a:prstGeom prst="rect">
              <a:avLst/>
            </a:prstGeom>
            <a:ln w="12700" cap="flat">
              <a:noFill/>
              <a:miter lim="400000"/>
            </a:ln>
            <a:effectLst/>
          </p:spPr>
        </p:pic>
        <p:pic>
          <p:nvPicPr>
            <p:cNvPr id="66" name="image19.png"/>
            <p:cNvPicPr/>
            <p:nvPr/>
          </p:nvPicPr>
          <p:blipFill>
            <a:blip r:embed="rId6">
              <a:extLst/>
            </a:blip>
            <a:stretch>
              <a:fillRect/>
            </a:stretch>
          </p:blipFill>
          <p:spPr>
            <a:xfrm>
              <a:off x="3744142" y="758819"/>
              <a:ext cx="1940565" cy="1024179"/>
            </a:xfrm>
            <a:prstGeom prst="rect">
              <a:avLst/>
            </a:prstGeom>
            <a:ln w="12700" cap="flat">
              <a:noFill/>
              <a:miter lim="400000"/>
            </a:ln>
            <a:effectLst/>
          </p:spPr>
        </p:pic>
        <p:pic>
          <p:nvPicPr>
            <p:cNvPr id="62" name="image16.jpeg"/>
            <p:cNvPicPr/>
            <p:nvPr/>
          </p:nvPicPr>
          <p:blipFill>
            <a:blip r:embed="rId7">
              <a:extLst/>
            </a:blip>
            <a:stretch>
              <a:fillRect/>
            </a:stretch>
          </p:blipFill>
          <p:spPr>
            <a:xfrm>
              <a:off x="284406" y="560701"/>
              <a:ext cx="2198313" cy="1307593"/>
            </a:xfrm>
            <a:prstGeom prst="rect">
              <a:avLst/>
            </a:prstGeom>
            <a:ln w="12700" cap="flat">
              <a:noFill/>
              <a:miter lim="400000"/>
            </a:ln>
            <a:effectLst/>
          </p:spPr>
        </p:pic>
        <p:pic>
          <p:nvPicPr>
            <p:cNvPr id="63" name="image17.png"/>
            <p:cNvPicPr/>
            <p:nvPr/>
          </p:nvPicPr>
          <p:blipFill>
            <a:blip r:embed="rId8">
              <a:extLst/>
            </a:blip>
            <a:stretch>
              <a:fillRect/>
            </a:stretch>
          </p:blipFill>
          <p:spPr>
            <a:xfrm>
              <a:off x="5917894" y="552208"/>
              <a:ext cx="1623797" cy="1402788"/>
            </a:xfrm>
            <a:prstGeom prst="rect">
              <a:avLst/>
            </a:prstGeom>
            <a:ln w="12700" cap="flat">
              <a:noFill/>
              <a:miter lim="400000"/>
            </a:ln>
            <a:effectLst/>
          </p:spPr>
        </p:pic>
        <p:pic>
          <p:nvPicPr>
            <p:cNvPr id="64" name="image18.png"/>
            <p:cNvPicPr/>
            <p:nvPr/>
          </p:nvPicPr>
          <p:blipFill>
            <a:blip r:embed="rId9">
              <a:extLst/>
            </a:blip>
            <a:stretch>
              <a:fillRect/>
            </a:stretch>
          </p:blipFill>
          <p:spPr>
            <a:xfrm>
              <a:off x="8042465" y="565972"/>
              <a:ext cx="1683386" cy="1391165"/>
            </a:xfrm>
            <a:prstGeom prst="rect">
              <a:avLst/>
            </a:prstGeom>
            <a:ln w="12700" cap="flat">
              <a:noFill/>
              <a:miter lim="400000"/>
            </a:ln>
            <a:effectLst/>
          </p:spPr>
        </p:pic>
        <p:sp>
          <p:nvSpPr>
            <p:cNvPr id="65" name="Shape 65"/>
            <p:cNvSpPr/>
            <p:nvPr/>
          </p:nvSpPr>
          <p:spPr>
            <a:xfrm>
              <a:off x="5787626" y="-2866"/>
              <a:ext cx="4195435" cy="2449973"/>
            </a:xfrm>
            <a:prstGeom prst="rect">
              <a:avLst/>
            </a:prstGeom>
            <a:noFill/>
            <a:ln w="25400" cap="flat">
              <a:solidFill>
                <a:srgbClr val="00000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Calibri" charset="0"/>
                <a:ea typeface="Calibri" charset="0"/>
                <a:cs typeface="Calibri" charset="0"/>
                <a:sym typeface="Helvetica Light"/>
              </a:endParaRPr>
            </a:p>
          </p:txBody>
        </p:sp>
        <p:sp>
          <p:nvSpPr>
            <p:cNvPr id="68" name="Shape 68"/>
            <p:cNvSpPr/>
            <p:nvPr/>
          </p:nvSpPr>
          <p:spPr>
            <a:xfrm>
              <a:off x="-203828" y="80037"/>
              <a:ext cx="3405958" cy="355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2400"/>
              </a:lvl1p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2000" b="0" i="0" u="none" strike="noStrike" kern="1200" cap="none" spc="0" normalizeH="0" baseline="0" noProof="0" dirty="0">
                  <a:ln>
                    <a:noFill/>
                  </a:ln>
                  <a:solidFill>
                    <a:srgbClr val="000000"/>
                  </a:solidFill>
                  <a:effectLst/>
                  <a:uLnTx/>
                  <a:uFillTx/>
                  <a:latin typeface="Calibri" charset="0"/>
                  <a:ea typeface="Calibri" charset="0"/>
                  <a:cs typeface="Calibri" charset="0"/>
                  <a:sym typeface="Helvetica Light"/>
                </a:rPr>
                <a:t>Amateur camera users</a:t>
              </a:r>
            </a:p>
          </p:txBody>
        </p:sp>
        <p:sp>
          <p:nvSpPr>
            <p:cNvPr id="69" name="Shape 69"/>
            <p:cNvSpPr/>
            <p:nvPr/>
          </p:nvSpPr>
          <p:spPr>
            <a:xfrm>
              <a:off x="2659534" y="105105"/>
              <a:ext cx="3405958" cy="355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2400"/>
              </a:lvl1p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2000" b="0" i="0" u="none" strike="noStrike" kern="1200" cap="none" spc="0" normalizeH="0" baseline="0" noProof="0" dirty="0">
                  <a:ln>
                    <a:noFill/>
                  </a:ln>
                  <a:solidFill>
                    <a:srgbClr val="000000"/>
                  </a:solidFill>
                  <a:effectLst/>
                  <a:uLnTx/>
                  <a:uFillTx/>
                  <a:latin typeface="Calibri" charset="0"/>
                  <a:ea typeface="Calibri" charset="0"/>
                  <a:cs typeface="Calibri" charset="0"/>
                  <a:sym typeface="Helvetica Light"/>
                </a:rPr>
                <a:t>Varied camera devices</a:t>
              </a:r>
            </a:p>
          </p:txBody>
        </p:sp>
        <p:sp>
          <p:nvSpPr>
            <p:cNvPr id="70" name="Shape 70"/>
            <p:cNvSpPr/>
            <p:nvPr/>
          </p:nvSpPr>
          <p:spPr>
            <a:xfrm>
              <a:off x="2923653" y="-886"/>
              <a:ext cx="2887512" cy="2441234"/>
            </a:xfrm>
            <a:prstGeom prst="rect">
              <a:avLst/>
            </a:prstGeom>
            <a:noFill/>
            <a:ln w="25400" cap="flat">
              <a:solidFill>
                <a:srgbClr val="00000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Calibri" charset="0"/>
                <a:ea typeface="Calibri" charset="0"/>
                <a:cs typeface="Calibri" charset="0"/>
                <a:sym typeface="Helvetica Light"/>
              </a:endParaRPr>
            </a:p>
          </p:txBody>
        </p:sp>
        <p:sp>
          <p:nvSpPr>
            <p:cNvPr id="71" name="Shape 71"/>
            <p:cNvSpPr/>
            <p:nvPr/>
          </p:nvSpPr>
          <p:spPr>
            <a:xfrm>
              <a:off x="134794" y="-5208"/>
              <a:ext cx="2770155" cy="2441233"/>
            </a:xfrm>
            <a:prstGeom prst="rect">
              <a:avLst/>
            </a:prstGeom>
            <a:noFill/>
            <a:ln w="25400" cap="flat">
              <a:solidFill>
                <a:srgbClr val="00000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Calibri" charset="0"/>
                <a:ea typeface="Calibri" charset="0"/>
                <a:cs typeface="Calibri" charset="0"/>
                <a:sym typeface="Helvetica Light"/>
              </a:endParaRPr>
            </a:p>
          </p:txBody>
        </p:sp>
        <p:sp>
          <p:nvSpPr>
            <p:cNvPr id="72" name="Shape 72"/>
            <p:cNvSpPr/>
            <p:nvPr/>
          </p:nvSpPr>
          <p:spPr>
            <a:xfrm>
              <a:off x="5525467" y="83528"/>
              <a:ext cx="4772203" cy="355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2400"/>
              </a:lvl1p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20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rPr>
                <a:t>Ambient illumination conditions</a:t>
              </a:r>
            </a:p>
          </p:txBody>
        </p:sp>
      </p:grpSp>
      <p:grpSp>
        <p:nvGrpSpPr>
          <p:cNvPr id="5" name="Group 4"/>
          <p:cNvGrpSpPr/>
          <p:nvPr/>
        </p:nvGrpSpPr>
        <p:grpSpPr>
          <a:xfrm>
            <a:off x="238048" y="3492304"/>
            <a:ext cx="11777168" cy="2959114"/>
            <a:chOff x="238048" y="3721607"/>
            <a:chExt cx="11777168" cy="2721723"/>
          </a:xfrm>
        </p:grpSpPr>
        <p:sp>
          <p:nvSpPr>
            <p:cNvPr id="75" name="Shape 75"/>
            <p:cNvSpPr/>
            <p:nvPr/>
          </p:nvSpPr>
          <p:spPr>
            <a:xfrm>
              <a:off x="253362" y="3721607"/>
              <a:ext cx="11761854" cy="2721723"/>
            </a:xfrm>
            <a:prstGeom prst="rect">
              <a:avLst/>
            </a:prstGeom>
            <a:noFill/>
            <a:ln w="25400" cap="flat">
              <a:solidFill>
                <a:srgbClr val="00000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1687" b="0" i="0" u="none" strike="noStrike" kern="0" cap="none" spc="0" normalizeH="0" baseline="0" noProof="0" dirty="0">
                <a:ln>
                  <a:noFill/>
                </a:ln>
                <a:solidFill>
                  <a:srgbClr val="FFFFFF"/>
                </a:solidFill>
                <a:effectLst/>
                <a:uLnTx/>
                <a:uFillTx/>
                <a:latin typeface="Calibri" charset="0"/>
                <a:ea typeface="Calibri" charset="0"/>
                <a:cs typeface="Calibri" charset="0"/>
                <a:sym typeface="Helvetica Light"/>
              </a:endParaRPr>
            </a:p>
          </p:txBody>
        </p:sp>
        <p:pic>
          <p:nvPicPr>
            <p:cNvPr id="76" name="image21.jpg"/>
            <p:cNvPicPr/>
            <p:nvPr/>
          </p:nvPicPr>
          <p:blipFill>
            <a:blip r:embed="rId10">
              <a:extLst/>
            </a:blip>
            <a:stretch>
              <a:fillRect/>
            </a:stretch>
          </p:blipFill>
          <p:spPr>
            <a:xfrm>
              <a:off x="10559067" y="4270504"/>
              <a:ext cx="1013682" cy="850055"/>
            </a:xfrm>
            <a:prstGeom prst="rect">
              <a:avLst/>
            </a:prstGeom>
            <a:ln w="12700" cap="flat">
              <a:noFill/>
              <a:miter lim="400000"/>
            </a:ln>
            <a:effectLst/>
          </p:spPr>
        </p:pic>
        <p:grpSp>
          <p:nvGrpSpPr>
            <p:cNvPr id="115" name="Group 115"/>
            <p:cNvGrpSpPr/>
            <p:nvPr/>
          </p:nvGrpSpPr>
          <p:grpSpPr>
            <a:xfrm>
              <a:off x="2597456" y="4639714"/>
              <a:ext cx="562174" cy="449615"/>
              <a:chOff x="0" y="0"/>
              <a:chExt cx="556437" cy="530690"/>
            </a:xfrm>
          </p:grpSpPr>
          <p:sp>
            <p:nvSpPr>
              <p:cNvPr id="77" name="Shape 77"/>
              <p:cNvSpPr/>
              <p:nvPr/>
            </p:nvSpPr>
            <p:spPr>
              <a:xfrm>
                <a:off x="133759" y="142685"/>
                <a:ext cx="255035" cy="370484"/>
              </a:xfrm>
              <a:custGeom>
                <a:avLst/>
                <a:gdLst/>
                <a:ahLst/>
                <a:cxnLst>
                  <a:cxn ang="0">
                    <a:pos x="wd2" y="hd2"/>
                  </a:cxn>
                  <a:cxn ang="5400000">
                    <a:pos x="wd2" y="hd2"/>
                  </a:cxn>
                  <a:cxn ang="10800000">
                    <a:pos x="wd2" y="hd2"/>
                  </a:cxn>
                  <a:cxn ang="16200000">
                    <a:pos x="wd2" y="hd2"/>
                  </a:cxn>
                </a:cxnLst>
                <a:rect l="0" t="0" r="r" b="b"/>
                <a:pathLst>
                  <a:path w="21600" h="21600" extrusionOk="0">
                    <a:moveTo>
                      <a:pt x="36" y="0"/>
                    </a:moveTo>
                    <a:lnTo>
                      <a:pt x="0" y="1305"/>
                    </a:lnTo>
                    <a:lnTo>
                      <a:pt x="4538" y="2192"/>
                    </a:lnTo>
                    <a:lnTo>
                      <a:pt x="8386" y="2192"/>
                    </a:lnTo>
                    <a:lnTo>
                      <a:pt x="8386" y="2694"/>
                    </a:lnTo>
                    <a:lnTo>
                      <a:pt x="12633" y="3480"/>
                    </a:lnTo>
                    <a:lnTo>
                      <a:pt x="9584" y="20964"/>
                    </a:lnTo>
                    <a:lnTo>
                      <a:pt x="12597" y="21600"/>
                    </a:lnTo>
                    <a:lnTo>
                      <a:pt x="20148" y="18505"/>
                    </a:lnTo>
                    <a:lnTo>
                      <a:pt x="21600" y="0"/>
                    </a:lnTo>
                    <a:lnTo>
                      <a:pt x="36" y="0"/>
                    </a:lnTo>
                    <a:close/>
                  </a:path>
                </a:pathLst>
              </a:custGeom>
              <a:solidFill>
                <a:srgbClr val="757272"/>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78" name="Shape 78"/>
              <p:cNvSpPr/>
              <p:nvPr/>
            </p:nvSpPr>
            <p:spPr>
              <a:xfrm>
                <a:off x="131975" y="142685"/>
                <a:ext cx="55287" cy="38801"/>
              </a:xfrm>
              <a:custGeom>
                <a:avLst/>
                <a:gdLst/>
                <a:ahLst/>
                <a:cxnLst>
                  <a:cxn ang="0">
                    <a:pos x="wd2" y="hd2"/>
                  </a:cxn>
                  <a:cxn ang="5400000">
                    <a:pos x="wd2" y="hd2"/>
                  </a:cxn>
                  <a:cxn ang="10800000">
                    <a:pos x="wd2" y="hd2"/>
                  </a:cxn>
                  <a:cxn ang="16200000">
                    <a:pos x="wd2" y="hd2"/>
                  </a:cxn>
                </a:cxnLst>
                <a:rect l="0" t="0" r="r" b="b"/>
                <a:pathLst>
                  <a:path w="21600" h="21600" extrusionOk="0">
                    <a:moveTo>
                      <a:pt x="12927" y="4385"/>
                    </a:moveTo>
                    <a:lnTo>
                      <a:pt x="21600" y="6821"/>
                    </a:lnTo>
                    <a:lnTo>
                      <a:pt x="21600" y="21600"/>
                    </a:lnTo>
                    <a:lnTo>
                      <a:pt x="0" y="12180"/>
                    </a:lnTo>
                    <a:lnTo>
                      <a:pt x="1636" y="0"/>
                    </a:lnTo>
                    <a:lnTo>
                      <a:pt x="12927" y="4385"/>
                    </a:lnTo>
                    <a:close/>
                  </a:path>
                </a:pathLst>
              </a:custGeom>
              <a:solidFill>
                <a:srgbClr val="9B939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79" name="Shape 79"/>
              <p:cNvSpPr/>
              <p:nvPr/>
            </p:nvSpPr>
            <p:spPr>
              <a:xfrm>
                <a:off x="76687" y="1251"/>
                <a:ext cx="474400" cy="148945"/>
              </a:xfrm>
              <a:custGeom>
                <a:avLst/>
                <a:gdLst/>
                <a:ahLst/>
                <a:cxnLst>
                  <a:cxn ang="0">
                    <a:pos x="wd2" y="hd2"/>
                  </a:cxn>
                  <a:cxn ang="5400000">
                    <a:pos x="wd2" y="hd2"/>
                  </a:cxn>
                  <a:cxn ang="10800000">
                    <a:pos x="wd2" y="hd2"/>
                  </a:cxn>
                  <a:cxn ang="16200000">
                    <a:pos x="wd2" y="hd2"/>
                  </a:cxn>
                </a:cxnLst>
                <a:rect l="0" t="0" r="r" b="b"/>
                <a:pathLst>
                  <a:path w="21600" h="21600" extrusionOk="0">
                    <a:moveTo>
                      <a:pt x="156" y="0"/>
                    </a:moveTo>
                    <a:lnTo>
                      <a:pt x="17202" y="125"/>
                    </a:lnTo>
                    <a:lnTo>
                      <a:pt x="21600" y="2799"/>
                    </a:lnTo>
                    <a:lnTo>
                      <a:pt x="20603" y="21433"/>
                    </a:lnTo>
                    <a:lnTo>
                      <a:pt x="3616" y="21600"/>
                    </a:lnTo>
                    <a:lnTo>
                      <a:pt x="0" y="16754"/>
                    </a:lnTo>
                    <a:lnTo>
                      <a:pt x="156" y="0"/>
                    </a:lnTo>
                    <a:close/>
                  </a:path>
                </a:pathLst>
              </a:custGeom>
              <a:solidFill>
                <a:srgbClr val="FFF4E8"/>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0" name="Shape 80"/>
              <p:cNvSpPr/>
              <p:nvPr/>
            </p:nvSpPr>
            <p:spPr>
              <a:xfrm>
                <a:off x="151593" y="13767"/>
                <a:ext cx="404843" cy="136429"/>
              </a:xfrm>
              <a:custGeom>
                <a:avLst/>
                <a:gdLst/>
                <a:ahLst/>
                <a:cxnLst>
                  <a:cxn ang="0">
                    <a:pos x="wd2" y="hd2"/>
                  </a:cxn>
                  <a:cxn ang="5400000">
                    <a:pos x="wd2" y="hd2"/>
                  </a:cxn>
                  <a:cxn ang="10800000">
                    <a:pos x="wd2" y="hd2"/>
                  </a:cxn>
                  <a:cxn ang="16200000">
                    <a:pos x="wd2" y="hd2"/>
                  </a:cxn>
                </a:cxnLst>
                <a:rect l="0" t="0" r="r" b="b"/>
                <a:pathLst>
                  <a:path w="21600" h="21600" extrusionOk="0">
                    <a:moveTo>
                      <a:pt x="1146" y="0"/>
                    </a:moveTo>
                    <a:lnTo>
                      <a:pt x="21600" y="998"/>
                    </a:lnTo>
                    <a:lnTo>
                      <a:pt x="19834" y="21600"/>
                    </a:lnTo>
                    <a:lnTo>
                      <a:pt x="0" y="21600"/>
                    </a:lnTo>
                    <a:lnTo>
                      <a:pt x="1146" y="0"/>
                    </a:lnTo>
                    <a:close/>
                  </a:path>
                </a:pathLst>
              </a:custGeom>
              <a:solidFill>
                <a:srgbClr val="D8CCC4"/>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1" name="Shape 81"/>
              <p:cNvSpPr/>
              <p:nvPr/>
            </p:nvSpPr>
            <p:spPr>
              <a:xfrm>
                <a:off x="53503" y="0"/>
                <a:ext cx="130194" cy="155202"/>
              </a:xfrm>
              <a:custGeom>
                <a:avLst/>
                <a:gdLst/>
                <a:ahLst/>
                <a:cxnLst>
                  <a:cxn ang="0">
                    <a:pos x="wd2" y="hd2"/>
                  </a:cxn>
                  <a:cxn ang="5400000">
                    <a:pos x="wd2" y="hd2"/>
                  </a:cxn>
                  <a:cxn ang="10800000">
                    <a:pos x="wd2" y="hd2"/>
                  </a:cxn>
                  <a:cxn ang="16200000">
                    <a:pos x="wd2" y="hd2"/>
                  </a:cxn>
                </a:cxnLst>
                <a:rect l="0" t="0" r="r" b="b"/>
                <a:pathLst>
                  <a:path w="21600" h="21600" extrusionOk="0">
                    <a:moveTo>
                      <a:pt x="4634" y="0"/>
                    </a:moveTo>
                    <a:lnTo>
                      <a:pt x="21600" y="2084"/>
                    </a:lnTo>
                    <a:lnTo>
                      <a:pt x="17109" y="21600"/>
                    </a:lnTo>
                    <a:lnTo>
                      <a:pt x="0" y="18795"/>
                    </a:lnTo>
                    <a:lnTo>
                      <a:pt x="4634" y="0"/>
                    </a:lnTo>
                    <a:close/>
                  </a:path>
                </a:pathLst>
              </a:custGeom>
              <a:solidFill>
                <a:srgbClr val="2B2628"/>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2" name="Shape 82"/>
              <p:cNvSpPr/>
              <p:nvPr/>
            </p:nvSpPr>
            <p:spPr>
              <a:xfrm>
                <a:off x="444079" y="3754"/>
                <a:ext cx="112358" cy="175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82" y="21600"/>
                    </a:lnTo>
                    <a:lnTo>
                      <a:pt x="21600" y="20903"/>
                    </a:lnTo>
                    <a:lnTo>
                      <a:pt x="5318" y="2090"/>
                    </a:lnTo>
                    <a:lnTo>
                      <a:pt x="0" y="0"/>
                    </a:lnTo>
                    <a:close/>
                  </a:path>
                </a:pathLst>
              </a:custGeom>
              <a:solidFill>
                <a:srgbClr val="726B6B"/>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3" name="Shape 83"/>
              <p:cNvSpPr/>
              <p:nvPr/>
            </p:nvSpPr>
            <p:spPr>
              <a:xfrm>
                <a:off x="180129" y="51316"/>
                <a:ext cx="358475" cy="11266"/>
              </a:xfrm>
              <a:custGeom>
                <a:avLst/>
                <a:gdLst/>
                <a:ahLst/>
                <a:cxnLst>
                  <a:cxn ang="0">
                    <a:pos x="wd2" y="hd2"/>
                  </a:cxn>
                  <a:cxn ang="5400000">
                    <a:pos x="wd2" y="hd2"/>
                  </a:cxn>
                  <a:cxn ang="10800000">
                    <a:pos x="wd2" y="hd2"/>
                  </a:cxn>
                  <a:cxn ang="16200000">
                    <a:pos x="wd2" y="hd2"/>
                  </a:cxn>
                </a:cxnLst>
                <a:rect l="0" t="0" r="r" b="b"/>
                <a:pathLst>
                  <a:path w="21600" h="21600" extrusionOk="0">
                    <a:moveTo>
                      <a:pt x="78" y="0"/>
                    </a:moveTo>
                    <a:lnTo>
                      <a:pt x="21600" y="12706"/>
                    </a:lnTo>
                    <a:lnTo>
                      <a:pt x="21600" y="21600"/>
                    </a:lnTo>
                    <a:lnTo>
                      <a:pt x="0" y="13976"/>
                    </a:lnTo>
                    <a:lnTo>
                      <a:pt x="78" y="0"/>
                    </a:lnTo>
                    <a:close/>
                  </a:path>
                </a:pathLst>
              </a:custGeom>
              <a:solidFill>
                <a:srgbClr val="B5A89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4" name="Shape 84"/>
              <p:cNvSpPr/>
              <p:nvPr/>
            </p:nvSpPr>
            <p:spPr>
              <a:xfrm>
                <a:off x="172994" y="95123"/>
                <a:ext cx="360259" cy="6259"/>
              </a:xfrm>
              <a:custGeom>
                <a:avLst/>
                <a:gdLst/>
                <a:ahLst/>
                <a:cxnLst>
                  <a:cxn ang="0">
                    <a:pos x="wd2" y="hd2"/>
                  </a:cxn>
                  <a:cxn ang="5400000">
                    <a:pos x="wd2" y="hd2"/>
                  </a:cxn>
                  <a:cxn ang="10800000">
                    <a:pos x="wd2" y="hd2"/>
                  </a:cxn>
                  <a:cxn ang="16200000">
                    <a:pos x="wd2" y="hd2"/>
                  </a:cxn>
                </a:cxnLst>
                <a:rect l="0" t="0" r="r" b="b"/>
                <a:pathLst>
                  <a:path w="21600" h="21600" extrusionOk="0">
                    <a:moveTo>
                      <a:pt x="103" y="0"/>
                    </a:moveTo>
                    <a:lnTo>
                      <a:pt x="21600" y="9969"/>
                    </a:lnTo>
                    <a:lnTo>
                      <a:pt x="21600" y="21600"/>
                    </a:lnTo>
                    <a:lnTo>
                      <a:pt x="0" y="17446"/>
                    </a:lnTo>
                    <a:lnTo>
                      <a:pt x="103" y="0"/>
                    </a:lnTo>
                    <a:close/>
                  </a:path>
                </a:pathLst>
              </a:custGeom>
              <a:solidFill>
                <a:srgbClr val="FFF4E8"/>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5" name="Shape 85"/>
              <p:cNvSpPr/>
              <p:nvPr/>
            </p:nvSpPr>
            <p:spPr>
              <a:xfrm>
                <a:off x="146243" y="12515"/>
                <a:ext cx="44587" cy="142687"/>
              </a:xfrm>
              <a:custGeom>
                <a:avLst/>
                <a:gdLst/>
                <a:ahLst/>
                <a:cxnLst>
                  <a:cxn ang="0">
                    <a:pos x="wd2" y="hd2"/>
                  </a:cxn>
                  <a:cxn ang="5400000">
                    <a:pos x="wd2" y="hd2"/>
                  </a:cxn>
                  <a:cxn ang="10800000">
                    <a:pos x="wd2" y="hd2"/>
                  </a:cxn>
                  <a:cxn ang="16200000">
                    <a:pos x="wd2" y="hd2"/>
                  </a:cxn>
                </a:cxnLst>
                <a:rect l="0" t="0" r="r" b="b"/>
                <a:pathLst>
                  <a:path w="21600" h="21600" extrusionOk="0">
                    <a:moveTo>
                      <a:pt x="16567" y="0"/>
                    </a:moveTo>
                    <a:lnTo>
                      <a:pt x="0" y="21600"/>
                    </a:lnTo>
                    <a:lnTo>
                      <a:pt x="6711" y="21469"/>
                    </a:lnTo>
                    <a:lnTo>
                      <a:pt x="21600" y="175"/>
                    </a:lnTo>
                    <a:lnTo>
                      <a:pt x="16567" y="0"/>
                    </a:lnTo>
                    <a:close/>
                  </a:path>
                </a:pathLst>
              </a:custGeom>
              <a:solidFill>
                <a:srgbClr val="564C5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6" name="Shape 86"/>
              <p:cNvSpPr/>
              <p:nvPr/>
            </p:nvSpPr>
            <p:spPr>
              <a:xfrm>
                <a:off x="517201" y="18773"/>
                <a:ext cx="39237" cy="13267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0" y="21600"/>
                    </a:lnTo>
                    <a:lnTo>
                      <a:pt x="6960" y="21506"/>
                    </a:lnTo>
                    <a:lnTo>
                      <a:pt x="21600" y="188"/>
                    </a:lnTo>
                    <a:lnTo>
                      <a:pt x="14880" y="0"/>
                    </a:lnTo>
                    <a:close/>
                  </a:path>
                </a:pathLst>
              </a:custGeom>
              <a:solidFill>
                <a:srgbClr val="564C5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7" name="Shape 87"/>
              <p:cNvSpPr/>
              <p:nvPr/>
            </p:nvSpPr>
            <p:spPr>
              <a:xfrm>
                <a:off x="87389" y="1251"/>
                <a:ext cx="103440" cy="13769"/>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3644" y="0"/>
                    </a:lnTo>
                    <a:lnTo>
                      <a:pt x="21600" y="20250"/>
                    </a:lnTo>
                    <a:lnTo>
                      <a:pt x="18933" y="21600"/>
                    </a:lnTo>
                    <a:lnTo>
                      <a:pt x="0" y="1350"/>
                    </a:lnTo>
                    <a:close/>
                  </a:path>
                </a:pathLst>
              </a:custGeom>
              <a:solidFill>
                <a:srgbClr val="777775"/>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8" name="Shape 88"/>
              <p:cNvSpPr/>
              <p:nvPr/>
            </p:nvSpPr>
            <p:spPr>
              <a:xfrm>
                <a:off x="87389" y="21277"/>
                <a:ext cx="51721" cy="103886"/>
              </a:xfrm>
              <a:custGeom>
                <a:avLst/>
                <a:gdLst/>
                <a:ahLst/>
                <a:cxnLst>
                  <a:cxn ang="0">
                    <a:pos x="wd2" y="hd2"/>
                  </a:cxn>
                  <a:cxn ang="5400000">
                    <a:pos x="wd2" y="hd2"/>
                  </a:cxn>
                  <a:cxn ang="10800000">
                    <a:pos x="wd2" y="hd2"/>
                  </a:cxn>
                  <a:cxn ang="16200000">
                    <a:pos x="wd2" y="hd2"/>
                  </a:cxn>
                </a:cxnLst>
                <a:rect l="0" t="0" r="r" b="b"/>
                <a:pathLst>
                  <a:path w="21600" h="21600" extrusionOk="0">
                    <a:moveTo>
                      <a:pt x="732" y="0"/>
                    </a:moveTo>
                    <a:lnTo>
                      <a:pt x="12264" y="292"/>
                    </a:lnTo>
                    <a:lnTo>
                      <a:pt x="15925" y="2102"/>
                    </a:lnTo>
                    <a:lnTo>
                      <a:pt x="18488" y="4437"/>
                    </a:lnTo>
                    <a:lnTo>
                      <a:pt x="20685" y="7064"/>
                    </a:lnTo>
                    <a:lnTo>
                      <a:pt x="21600" y="9866"/>
                    </a:lnTo>
                    <a:lnTo>
                      <a:pt x="21600" y="12726"/>
                    </a:lnTo>
                    <a:lnTo>
                      <a:pt x="20685" y="15529"/>
                    </a:lnTo>
                    <a:lnTo>
                      <a:pt x="18305" y="18097"/>
                    </a:lnTo>
                    <a:lnTo>
                      <a:pt x="15010" y="20374"/>
                    </a:lnTo>
                    <a:lnTo>
                      <a:pt x="2746" y="21600"/>
                    </a:lnTo>
                    <a:lnTo>
                      <a:pt x="0" y="19907"/>
                    </a:lnTo>
                    <a:lnTo>
                      <a:pt x="732" y="0"/>
                    </a:lnTo>
                    <a:close/>
                  </a:path>
                </a:pathLst>
              </a:custGeom>
              <a:solidFill>
                <a:srgbClr val="000000"/>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89" name="Shape 89"/>
              <p:cNvSpPr/>
              <p:nvPr/>
            </p:nvSpPr>
            <p:spPr>
              <a:xfrm>
                <a:off x="99873" y="28786"/>
                <a:ext cx="39237" cy="68842"/>
              </a:xfrm>
              <a:custGeom>
                <a:avLst/>
                <a:gdLst/>
                <a:ahLst/>
                <a:cxnLst>
                  <a:cxn ang="0">
                    <a:pos x="wd2" y="hd2"/>
                  </a:cxn>
                  <a:cxn ang="5400000">
                    <a:pos x="wd2" y="hd2"/>
                  </a:cxn>
                  <a:cxn ang="10800000">
                    <a:pos x="wd2" y="hd2"/>
                  </a:cxn>
                  <a:cxn ang="16200000">
                    <a:pos x="wd2" y="hd2"/>
                  </a:cxn>
                </a:cxnLst>
                <a:rect l="0" t="0" r="r" b="b"/>
                <a:pathLst>
                  <a:path w="21600" h="21600" extrusionOk="0">
                    <a:moveTo>
                      <a:pt x="0" y="91"/>
                    </a:moveTo>
                    <a:lnTo>
                      <a:pt x="3798" y="3449"/>
                    </a:lnTo>
                    <a:lnTo>
                      <a:pt x="6646" y="6262"/>
                    </a:lnTo>
                    <a:lnTo>
                      <a:pt x="8545" y="8440"/>
                    </a:lnTo>
                    <a:lnTo>
                      <a:pt x="9495" y="10528"/>
                    </a:lnTo>
                    <a:lnTo>
                      <a:pt x="9969" y="12706"/>
                    </a:lnTo>
                    <a:lnTo>
                      <a:pt x="9732" y="15066"/>
                    </a:lnTo>
                    <a:lnTo>
                      <a:pt x="9020" y="17879"/>
                    </a:lnTo>
                    <a:lnTo>
                      <a:pt x="8070" y="21600"/>
                    </a:lnTo>
                    <a:lnTo>
                      <a:pt x="20413" y="21146"/>
                    </a:lnTo>
                    <a:lnTo>
                      <a:pt x="21125" y="18061"/>
                    </a:lnTo>
                    <a:lnTo>
                      <a:pt x="21600" y="15338"/>
                    </a:lnTo>
                    <a:lnTo>
                      <a:pt x="21600" y="12797"/>
                    </a:lnTo>
                    <a:lnTo>
                      <a:pt x="20888" y="10346"/>
                    </a:lnTo>
                    <a:lnTo>
                      <a:pt x="19938" y="7896"/>
                    </a:lnTo>
                    <a:lnTo>
                      <a:pt x="18514" y="5445"/>
                    </a:lnTo>
                    <a:lnTo>
                      <a:pt x="16378" y="2813"/>
                    </a:lnTo>
                    <a:lnTo>
                      <a:pt x="14004" y="0"/>
                    </a:lnTo>
                    <a:lnTo>
                      <a:pt x="0" y="91"/>
                    </a:lnTo>
                    <a:close/>
                  </a:path>
                </a:pathLst>
              </a:custGeom>
              <a:solidFill>
                <a:srgbClr val="191919"/>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0" name="Shape 90"/>
              <p:cNvSpPr/>
              <p:nvPr/>
            </p:nvSpPr>
            <p:spPr>
              <a:xfrm>
                <a:off x="110574" y="41303"/>
                <a:ext cx="30320" cy="425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503" y="0"/>
                    </a:lnTo>
                    <a:lnTo>
                      <a:pt x="18823" y="5437"/>
                    </a:lnTo>
                    <a:lnTo>
                      <a:pt x="20983" y="10139"/>
                    </a:lnTo>
                    <a:lnTo>
                      <a:pt x="21600" y="15135"/>
                    </a:lnTo>
                    <a:lnTo>
                      <a:pt x="20366" y="20865"/>
                    </a:lnTo>
                    <a:lnTo>
                      <a:pt x="3703" y="21600"/>
                    </a:lnTo>
                    <a:lnTo>
                      <a:pt x="3703" y="16016"/>
                    </a:lnTo>
                    <a:lnTo>
                      <a:pt x="3394" y="10433"/>
                    </a:lnTo>
                    <a:lnTo>
                      <a:pt x="2469" y="5143"/>
                    </a:lnTo>
                    <a:lnTo>
                      <a:pt x="0" y="0"/>
                    </a:lnTo>
                    <a:close/>
                  </a:path>
                </a:pathLst>
              </a:custGeom>
              <a:solidFill>
                <a:srgbClr val="333333"/>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1" name="Shape 91"/>
              <p:cNvSpPr/>
              <p:nvPr/>
            </p:nvSpPr>
            <p:spPr>
              <a:xfrm>
                <a:off x="115924" y="53819"/>
                <a:ext cx="23186" cy="13769"/>
              </a:xfrm>
              <a:custGeom>
                <a:avLst/>
                <a:gdLst/>
                <a:ahLst/>
                <a:cxnLst>
                  <a:cxn ang="0">
                    <a:pos x="wd2" y="hd2"/>
                  </a:cxn>
                  <a:cxn ang="5400000">
                    <a:pos x="wd2" y="hd2"/>
                  </a:cxn>
                  <a:cxn ang="10800000">
                    <a:pos x="wd2" y="hd2"/>
                  </a:cxn>
                  <a:cxn ang="16200000">
                    <a:pos x="wd2" y="hd2"/>
                  </a:cxn>
                </a:cxnLst>
                <a:rect l="0" t="0" r="r" b="b"/>
                <a:pathLst>
                  <a:path w="21600" h="21600" extrusionOk="0">
                    <a:moveTo>
                      <a:pt x="0" y="919"/>
                    </a:moveTo>
                    <a:lnTo>
                      <a:pt x="19523" y="0"/>
                    </a:lnTo>
                    <a:lnTo>
                      <a:pt x="21600" y="18843"/>
                    </a:lnTo>
                    <a:lnTo>
                      <a:pt x="1662" y="21600"/>
                    </a:lnTo>
                    <a:lnTo>
                      <a:pt x="0" y="919"/>
                    </a:lnTo>
                    <a:close/>
                  </a:path>
                </a:pathLst>
              </a:custGeom>
              <a:solidFill>
                <a:srgbClr val="4C4C4C"/>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2" name="Shape 92"/>
              <p:cNvSpPr/>
              <p:nvPr/>
            </p:nvSpPr>
            <p:spPr>
              <a:xfrm>
                <a:off x="115924" y="58826"/>
                <a:ext cx="21402" cy="5008"/>
              </a:xfrm>
              <a:custGeom>
                <a:avLst/>
                <a:gdLst/>
                <a:ahLst/>
                <a:cxnLst>
                  <a:cxn ang="0">
                    <a:pos x="wd2" y="hd2"/>
                  </a:cxn>
                  <a:cxn ang="5400000">
                    <a:pos x="wd2" y="hd2"/>
                  </a:cxn>
                  <a:cxn ang="10800000">
                    <a:pos x="wd2" y="hd2"/>
                  </a:cxn>
                  <a:cxn ang="16200000">
                    <a:pos x="wd2" y="hd2"/>
                  </a:cxn>
                </a:cxnLst>
                <a:rect l="0" t="0" r="r" b="b"/>
                <a:pathLst>
                  <a:path w="21600" h="21600" extrusionOk="0">
                    <a:moveTo>
                      <a:pt x="0" y="1200"/>
                    </a:moveTo>
                    <a:lnTo>
                      <a:pt x="21150" y="0"/>
                    </a:lnTo>
                    <a:lnTo>
                      <a:pt x="21600" y="12000"/>
                    </a:lnTo>
                    <a:lnTo>
                      <a:pt x="900" y="21600"/>
                    </a:lnTo>
                    <a:lnTo>
                      <a:pt x="0" y="1200"/>
                    </a:lnTo>
                    <a:close/>
                  </a:path>
                </a:pathLst>
              </a:custGeom>
              <a:solidFill>
                <a:srgbClr val="59637C"/>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3" name="Shape 93"/>
              <p:cNvSpPr/>
              <p:nvPr/>
            </p:nvSpPr>
            <p:spPr>
              <a:xfrm>
                <a:off x="69555" y="18773"/>
                <a:ext cx="46371" cy="103886"/>
              </a:xfrm>
              <a:custGeom>
                <a:avLst/>
                <a:gdLst/>
                <a:ahLst/>
                <a:cxnLst>
                  <a:cxn ang="0">
                    <a:pos x="wd2" y="hd2"/>
                  </a:cxn>
                  <a:cxn ang="5400000">
                    <a:pos x="wd2" y="hd2"/>
                  </a:cxn>
                  <a:cxn ang="10800000">
                    <a:pos x="wd2" y="hd2"/>
                  </a:cxn>
                  <a:cxn ang="16200000">
                    <a:pos x="wd2" y="hd2"/>
                  </a:cxn>
                </a:cxnLst>
                <a:rect l="0" t="0" r="r" b="b"/>
                <a:pathLst>
                  <a:path w="21600" h="21600" extrusionOk="0">
                    <a:moveTo>
                      <a:pt x="10093" y="0"/>
                    </a:moveTo>
                    <a:lnTo>
                      <a:pt x="12112" y="238"/>
                    </a:lnTo>
                    <a:lnTo>
                      <a:pt x="14333" y="774"/>
                    </a:lnTo>
                    <a:lnTo>
                      <a:pt x="16150" y="1785"/>
                    </a:lnTo>
                    <a:lnTo>
                      <a:pt x="17764" y="2975"/>
                    </a:lnTo>
                    <a:lnTo>
                      <a:pt x="19379" y="4522"/>
                    </a:lnTo>
                    <a:lnTo>
                      <a:pt x="20591" y="6426"/>
                    </a:lnTo>
                    <a:lnTo>
                      <a:pt x="21196" y="8390"/>
                    </a:lnTo>
                    <a:lnTo>
                      <a:pt x="21600" y="10532"/>
                    </a:lnTo>
                    <a:lnTo>
                      <a:pt x="21600" y="12734"/>
                    </a:lnTo>
                    <a:lnTo>
                      <a:pt x="20994" y="14757"/>
                    </a:lnTo>
                    <a:lnTo>
                      <a:pt x="20187" y="16602"/>
                    </a:lnTo>
                    <a:lnTo>
                      <a:pt x="18976" y="18208"/>
                    </a:lnTo>
                    <a:lnTo>
                      <a:pt x="17361" y="19577"/>
                    </a:lnTo>
                    <a:lnTo>
                      <a:pt x="15746" y="20648"/>
                    </a:lnTo>
                    <a:lnTo>
                      <a:pt x="13727" y="21302"/>
                    </a:lnTo>
                    <a:lnTo>
                      <a:pt x="11507" y="21600"/>
                    </a:lnTo>
                    <a:lnTo>
                      <a:pt x="9286" y="21421"/>
                    </a:lnTo>
                    <a:lnTo>
                      <a:pt x="7065" y="20886"/>
                    </a:lnTo>
                    <a:lnTo>
                      <a:pt x="5249" y="19874"/>
                    </a:lnTo>
                    <a:lnTo>
                      <a:pt x="3634" y="18625"/>
                    </a:lnTo>
                    <a:lnTo>
                      <a:pt x="2422" y="17018"/>
                    </a:lnTo>
                    <a:lnTo>
                      <a:pt x="1009" y="15233"/>
                    </a:lnTo>
                    <a:lnTo>
                      <a:pt x="404" y="13210"/>
                    </a:lnTo>
                    <a:lnTo>
                      <a:pt x="0" y="11008"/>
                    </a:lnTo>
                    <a:lnTo>
                      <a:pt x="0" y="8866"/>
                    </a:lnTo>
                    <a:lnTo>
                      <a:pt x="606" y="6902"/>
                    </a:lnTo>
                    <a:lnTo>
                      <a:pt x="1413" y="5058"/>
                    </a:lnTo>
                    <a:lnTo>
                      <a:pt x="2624" y="3392"/>
                    </a:lnTo>
                    <a:lnTo>
                      <a:pt x="4239" y="2083"/>
                    </a:lnTo>
                    <a:lnTo>
                      <a:pt x="5854" y="1012"/>
                    </a:lnTo>
                    <a:lnTo>
                      <a:pt x="8075" y="357"/>
                    </a:lnTo>
                    <a:lnTo>
                      <a:pt x="10093" y="0"/>
                    </a:lnTo>
                    <a:close/>
                  </a:path>
                </a:pathLst>
              </a:custGeom>
              <a:solidFill>
                <a:srgbClr val="333D56"/>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4" name="Shape 94"/>
              <p:cNvSpPr/>
              <p:nvPr/>
            </p:nvSpPr>
            <p:spPr>
              <a:xfrm>
                <a:off x="0" y="31290"/>
                <a:ext cx="46371" cy="86364"/>
              </a:xfrm>
              <a:custGeom>
                <a:avLst/>
                <a:gdLst/>
                <a:ahLst/>
                <a:cxnLst>
                  <a:cxn ang="0">
                    <a:pos x="wd2" y="hd2"/>
                  </a:cxn>
                  <a:cxn ang="5400000">
                    <a:pos x="wd2" y="hd2"/>
                  </a:cxn>
                  <a:cxn ang="10800000">
                    <a:pos x="wd2" y="hd2"/>
                  </a:cxn>
                  <a:cxn ang="16200000">
                    <a:pos x="wd2" y="hd2"/>
                  </a:cxn>
                </a:cxnLst>
                <a:rect l="0" t="0" r="r" b="b"/>
                <a:pathLst>
                  <a:path w="21600" h="21600" extrusionOk="0">
                    <a:moveTo>
                      <a:pt x="10295" y="0"/>
                    </a:moveTo>
                    <a:lnTo>
                      <a:pt x="12314" y="145"/>
                    </a:lnTo>
                    <a:lnTo>
                      <a:pt x="14535" y="800"/>
                    </a:lnTo>
                    <a:lnTo>
                      <a:pt x="16351" y="1745"/>
                    </a:lnTo>
                    <a:lnTo>
                      <a:pt x="17966" y="3055"/>
                    </a:lnTo>
                    <a:lnTo>
                      <a:pt x="19581" y="4582"/>
                    </a:lnTo>
                    <a:lnTo>
                      <a:pt x="20591" y="6473"/>
                    </a:lnTo>
                    <a:lnTo>
                      <a:pt x="21398" y="8436"/>
                    </a:lnTo>
                    <a:lnTo>
                      <a:pt x="21600" y="10618"/>
                    </a:lnTo>
                    <a:lnTo>
                      <a:pt x="21600" y="12727"/>
                    </a:lnTo>
                    <a:lnTo>
                      <a:pt x="20994" y="14764"/>
                    </a:lnTo>
                    <a:lnTo>
                      <a:pt x="20187" y="16655"/>
                    </a:lnTo>
                    <a:lnTo>
                      <a:pt x="18976" y="18255"/>
                    </a:lnTo>
                    <a:lnTo>
                      <a:pt x="17361" y="19564"/>
                    </a:lnTo>
                    <a:lnTo>
                      <a:pt x="15544" y="20655"/>
                    </a:lnTo>
                    <a:lnTo>
                      <a:pt x="13727" y="21309"/>
                    </a:lnTo>
                    <a:lnTo>
                      <a:pt x="11305" y="21600"/>
                    </a:lnTo>
                    <a:lnTo>
                      <a:pt x="9286" y="21455"/>
                    </a:lnTo>
                    <a:lnTo>
                      <a:pt x="7065" y="20873"/>
                    </a:lnTo>
                    <a:lnTo>
                      <a:pt x="5249" y="19927"/>
                    </a:lnTo>
                    <a:lnTo>
                      <a:pt x="3634" y="18618"/>
                    </a:lnTo>
                    <a:lnTo>
                      <a:pt x="2221" y="17091"/>
                    </a:lnTo>
                    <a:lnTo>
                      <a:pt x="1009" y="15200"/>
                    </a:lnTo>
                    <a:lnTo>
                      <a:pt x="404" y="13236"/>
                    </a:lnTo>
                    <a:lnTo>
                      <a:pt x="0" y="11055"/>
                    </a:lnTo>
                    <a:lnTo>
                      <a:pt x="202" y="8873"/>
                    </a:lnTo>
                    <a:lnTo>
                      <a:pt x="606" y="6836"/>
                    </a:lnTo>
                    <a:lnTo>
                      <a:pt x="1615" y="5018"/>
                    </a:lnTo>
                    <a:lnTo>
                      <a:pt x="3028" y="3345"/>
                    </a:lnTo>
                    <a:lnTo>
                      <a:pt x="4441" y="1964"/>
                    </a:lnTo>
                    <a:lnTo>
                      <a:pt x="6056" y="1018"/>
                    </a:lnTo>
                    <a:lnTo>
                      <a:pt x="8277" y="291"/>
                    </a:lnTo>
                    <a:lnTo>
                      <a:pt x="10295" y="0"/>
                    </a:lnTo>
                    <a:close/>
                  </a:path>
                </a:pathLst>
              </a:custGeom>
              <a:solidFill>
                <a:srgbClr val="333D56"/>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5" name="Shape 95"/>
              <p:cNvSpPr/>
              <p:nvPr/>
            </p:nvSpPr>
            <p:spPr>
              <a:xfrm>
                <a:off x="7133" y="36296"/>
                <a:ext cx="32104" cy="75099"/>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11700" y="162"/>
                    </a:lnTo>
                    <a:lnTo>
                      <a:pt x="13800" y="731"/>
                    </a:lnTo>
                    <a:lnTo>
                      <a:pt x="15900" y="1786"/>
                    </a:lnTo>
                    <a:lnTo>
                      <a:pt x="17700" y="3005"/>
                    </a:lnTo>
                    <a:lnTo>
                      <a:pt x="19200" y="4629"/>
                    </a:lnTo>
                    <a:lnTo>
                      <a:pt x="20400" y="6496"/>
                    </a:lnTo>
                    <a:lnTo>
                      <a:pt x="21300" y="8445"/>
                    </a:lnTo>
                    <a:lnTo>
                      <a:pt x="21600" y="10638"/>
                    </a:lnTo>
                    <a:lnTo>
                      <a:pt x="21600" y="12830"/>
                    </a:lnTo>
                    <a:lnTo>
                      <a:pt x="21300" y="14860"/>
                    </a:lnTo>
                    <a:lnTo>
                      <a:pt x="20400" y="16728"/>
                    </a:lnTo>
                    <a:lnTo>
                      <a:pt x="19500" y="18271"/>
                    </a:lnTo>
                    <a:lnTo>
                      <a:pt x="18000" y="19651"/>
                    </a:lnTo>
                    <a:lnTo>
                      <a:pt x="16500" y="20626"/>
                    </a:lnTo>
                    <a:lnTo>
                      <a:pt x="14100" y="21356"/>
                    </a:lnTo>
                    <a:lnTo>
                      <a:pt x="12000" y="21600"/>
                    </a:lnTo>
                    <a:lnTo>
                      <a:pt x="9900" y="21438"/>
                    </a:lnTo>
                    <a:lnTo>
                      <a:pt x="7800" y="20788"/>
                    </a:lnTo>
                    <a:lnTo>
                      <a:pt x="5700" y="19814"/>
                    </a:lnTo>
                    <a:lnTo>
                      <a:pt x="4200" y="18514"/>
                    </a:lnTo>
                    <a:lnTo>
                      <a:pt x="2700" y="16971"/>
                    </a:lnTo>
                    <a:lnTo>
                      <a:pt x="1500" y="15104"/>
                    </a:lnTo>
                    <a:lnTo>
                      <a:pt x="600" y="13155"/>
                    </a:lnTo>
                    <a:lnTo>
                      <a:pt x="0" y="10962"/>
                    </a:lnTo>
                    <a:lnTo>
                      <a:pt x="0" y="8770"/>
                    </a:lnTo>
                    <a:lnTo>
                      <a:pt x="300" y="6740"/>
                    </a:lnTo>
                    <a:lnTo>
                      <a:pt x="1200" y="4872"/>
                    </a:lnTo>
                    <a:lnTo>
                      <a:pt x="2400" y="3248"/>
                    </a:lnTo>
                    <a:lnTo>
                      <a:pt x="3900" y="1949"/>
                    </a:lnTo>
                    <a:lnTo>
                      <a:pt x="5400" y="893"/>
                    </a:lnTo>
                    <a:lnTo>
                      <a:pt x="7500" y="244"/>
                    </a:lnTo>
                    <a:lnTo>
                      <a:pt x="9600" y="0"/>
                    </a:lnTo>
                    <a:close/>
                  </a:path>
                </a:pathLst>
              </a:custGeom>
              <a:solidFill>
                <a:srgbClr val="000000"/>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6" name="Shape 96"/>
              <p:cNvSpPr/>
              <p:nvPr/>
            </p:nvSpPr>
            <p:spPr>
              <a:xfrm>
                <a:off x="10701" y="40051"/>
                <a:ext cx="19619" cy="41305"/>
              </a:xfrm>
              <a:custGeom>
                <a:avLst/>
                <a:gdLst/>
                <a:ahLst/>
                <a:cxnLst>
                  <a:cxn ang="0">
                    <a:pos x="wd2" y="hd2"/>
                  </a:cxn>
                  <a:cxn ang="5400000">
                    <a:pos x="wd2" y="hd2"/>
                  </a:cxn>
                  <a:cxn ang="10800000">
                    <a:pos x="wd2" y="hd2"/>
                  </a:cxn>
                  <a:cxn ang="16200000">
                    <a:pos x="wd2" y="hd2"/>
                  </a:cxn>
                </a:cxnLst>
                <a:rect l="0" t="0" r="r" b="b"/>
                <a:pathLst>
                  <a:path w="21600" h="21600" extrusionOk="0">
                    <a:moveTo>
                      <a:pt x="10330" y="0"/>
                    </a:moveTo>
                    <a:lnTo>
                      <a:pt x="21600" y="13200"/>
                    </a:lnTo>
                    <a:lnTo>
                      <a:pt x="11739" y="15450"/>
                    </a:lnTo>
                    <a:lnTo>
                      <a:pt x="13617" y="21600"/>
                    </a:lnTo>
                    <a:lnTo>
                      <a:pt x="0" y="19500"/>
                    </a:lnTo>
                    <a:lnTo>
                      <a:pt x="1878" y="9900"/>
                    </a:lnTo>
                    <a:lnTo>
                      <a:pt x="10330" y="0"/>
                    </a:lnTo>
                    <a:close/>
                  </a:path>
                </a:pathLst>
              </a:custGeom>
              <a:solidFill>
                <a:srgbClr val="333333"/>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7" name="Shape 97"/>
              <p:cNvSpPr/>
              <p:nvPr/>
            </p:nvSpPr>
            <p:spPr>
              <a:xfrm>
                <a:off x="12484" y="53819"/>
                <a:ext cx="12485" cy="16272"/>
              </a:xfrm>
              <a:custGeom>
                <a:avLst/>
                <a:gdLst/>
                <a:ahLst/>
                <a:cxnLst>
                  <a:cxn ang="0">
                    <a:pos x="wd2" y="hd2"/>
                  </a:cxn>
                  <a:cxn ang="5400000">
                    <a:pos x="wd2" y="hd2"/>
                  </a:cxn>
                  <a:cxn ang="10800000">
                    <a:pos x="wd2" y="hd2"/>
                  </a:cxn>
                  <a:cxn ang="16200000">
                    <a:pos x="wd2" y="hd2"/>
                  </a:cxn>
                </a:cxnLst>
                <a:rect l="0" t="0" r="r" b="b"/>
                <a:pathLst>
                  <a:path w="21600" h="21600" extrusionOk="0">
                    <a:moveTo>
                      <a:pt x="21600" y="13587"/>
                    </a:moveTo>
                    <a:lnTo>
                      <a:pt x="14400" y="21600"/>
                    </a:lnTo>
                    <a:lnTo>
                      <a:pt x="0" y="20206"/>
                    </a:lnTo>
                    <a:lnTo>
                      <a:pt x="2618" y="0"/>
                    </a:lnTo>
                    <a:lnTo>
                      <a:pt x="21600" y="13587"/>
                    </a:lnTo>
                    <a:close/>
                  </a:path>
                </a:pathLst>
              </a:custGeom>
              <a:solidFill>
                <a:srgbClr val="666666"/>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8" name="Shape 98"/>
              <p:cNvSpPr/>
              <p:nvPr/>
            </p:nvSpPr>
            <p:spPr>
              <a:xfrm>
                <a:off x="48153" y="50064"/>
                <a:ext cx="57071" cy="28789"/>
              </a:xfrm>
              <a:custGeom>
                <a:avLst/>
                <a:gdLst/>
                <a:ahLst/>
                <a:cxnLst>
                  <a:cxn ang="0">
                    <a:pos x="wd2" y="hd2"/>
                  </a:cxn>
                  <a:cxn ang="5400000">
                    <a:pos x="wd2" y="hd2"/>
                  </a:cxn>
                  <a:cxn ang="10800000">
                    <a:pos x="wd2" y="hd2"/>
                  </a:cxn>
                  <a:cxn ang="16200000">
                    <a:pos x="wd2" y="hd2"/>
                  </a:cxn>
                </a:cxnLst>
                <a:rect l="0" t="0" r="r" b="b"/>
                <a:pathLst>
                  <a:path w="21600" h="21600" extrusionOk="0">
                    <a:moveTo>
                      <a:pt x="0" y="2097"/>
                    </a:moveTo>
                    <a:lnTo>
                      <a:pt x="20291" y="0"/>
                    </a:lnTo>
                    <a:lnTo>
                      <a:pt x="21600" y="6291"/>
                    </a:lnTo>
                    <a:lnTo>
                      <a:pt x="21109" y="19922"/>
                    </a:lnTo>
                    <a:lnTo>
                      <a:pt x="818" y="21600"/>
                    </a:lnTo>
                    <a:lnTo>
                      <a:pt x="1145" y="12792"/>
                    </a:lnTo>
                    <a:lnTo>
                      <a:pt x="0" y="2097"/>
                    </a:lnTo>
                    <a:close/>
                  </a:path>
                </a:pathLst>
              </a:custGeom>
              <a:solidFill>
                <a:srgbClr val="191919"/>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99" name="Shape 99"/>
              <p:cNvSpPr/>
              <p:nvPr/>
            </p:nvSpPr>
            <p:spPr>
              <a:xfrm>
                <a:off x="48153" y="55071"/>
                <a:ext cx="57071" cy="2127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20965" y="0"/>
                    </a:lnTo>
                    <a:lnTo>
                      <a:pt x="21600" y="20674"/>
                    </a:lnTo>
                    <a:lnTo>
                      <a:pt x="0" y="21600"/>
                    </a:lnTo>
                    <a:lnTo>
                      <a:pt x="0" y="3086"/>
                    </a:lnTo>
                    <a:close/>
                  </a:path>
                </a:pathLst>
              </a:custGeom>
              <a:solidFill>
                <a:srgbClr val="333333"/>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0" name="Shape 100"/>
              <p:cNvSpPr/>
              <p:nvPr/>
            </p:nvSpPr>
            <p:spPr>
              <a:xfrm>
                <a:off x="48153" y="62580"/>
                <a:ext cx="57071" cy="10014"/>
              </a:xfrm>
              <a:custGeom>
                <a:avLst/>
                <a:gdLst/>
                <a:ahLst/>
                <a:cxnLst>
                  <a:cxn ang="0">
                    <a:pos x="wd2" y="hd2"/>
                  </a:cxn>
                  <a:cxn ang="5400000">
                    <a:pos x="wd2" y="hd2"/>
                  </a:cxn>
                  <a:cxn ang="10800000">
                    <a:pos x="wd2" y="hd2"/>
                  </a:cxn>
                  <a:cxn ang="16200000">
                    <a:pos x="wd2" y="hd2"/>
                  </a:cxn>
                </a:cxnLst>
                <a:rect l="0" t="0" r="r" b="b"/>
                <a:pathLst>
                  <a:path w="21600" h="21600" extrusionOk="0">
                    <a:moveTo>
                      <a:pt x="0" y="1851"/>
                    </a:moveTo>
                    <a:lnTo>
                      <a:pt x="21431" y="0"/>
                    </a:lnTo>
                    <a:lnTo>
                      <a:pt x="21600" y="21600"/>
                    </a:lnTo>
                    <a:lnTo>
                      <a:pt x="337" y="20983"/>
                    </a:lnTo>
                    <a:lnTo>
                      <a:pt x="0" y="1851"/>
                    </a:lnTo>
                    <a:close/>
                  </a:path>
                </a:pathLst>
              </a:custGeom>
              <a:solidFill>
                <a:srgbClr val="4C4C4C"/>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1" name="Shape 101"/>
              <p:cNvSpPr/>
              <p:nvPr/>
            </p:nvSpPr>
            <p:spPr>
              <a:xfrm>
                <a:off x="48153" y="65084"/>
                <a:ext cx="57071" cy="3756"/>
              </a:xfrm>
              <a:custGeom>
                <a:avLst/>
                <a:gdLst/>
                <a:ahLst/>
                <a:cxnLst>
                  <a:cxn ang="0">
                    <a:pos x="wd2" y="hd2"/>
                  </a:cxn>
                  <a:cxn ang="5400000">
                    <a:pos x="wd2" y="hd2"/>
                  </a:cxn>
                  <a:cxn ang="10800000">
                    <a:pos x="wd2" y="hd2"/>
                  </a:cxn>
                  <a:cxn ang="16200000">
                    <a:pos x="wd2" y="hd2"/>
                  </a:cxn>
                </a:cxnLst>
                <a:rect l="0" t="0" r="r" b="b"/>
                <a:pathLst>
                  <a:path w="21600" h="21600" extrusionOk="0">
                    <a:moveTo>
                      <a:pt x="322" y="1662"/>
                    </a:moveTo>
                    <a:lnTo>
                      <a:pt x="20794" y="0"/>
                    </a:lnTo>
                    <a:lnTo>
                      <a:pt x="21600" y="19938"/>
                    </a:lnTo>
                    <a:lnTo>
                      <a:pt x="0" y="21600"/>
                    </a:lnTo>
                    <a:lnTo>
                      <a:pt x="322" y="1662"/>
                    </a:lnTo>
                    <a:close/>
                  </a:path>
                </a:pathLst>
              </a:custGeom>
              <a:solidFill>
                <a:srgbClr val="59637C"/>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2" name="Shape 102"/>
              <p:cNvSpPr/>
              <p:nvPr/>
            </p:nvSpPr>
            <p:spPr>
              <a:xfrm>
                <a:off x="278218" y="270351"/>
                <a:ext cx="99874" cy="260340"/>
              </a:xfrm>
              <a:custGeom>
                <a:avLst/>
                <a:gdLst/>
                <a:ahLst/>
                <a:cxnLst>
                  <a:cxn ang="0">
                    <a:pos x="wd2" y="hd2"/>
                  </a:cxn>
                  <a:cxn ang="5400000">
                    <a:pos x="wd2" y="hd2"/>
                  </a:cxn>
                  <a:cxn ang="10800000">
                    <a:pos x="wd2" y="hd2"/>
                  </a:cxn>
                  <a:cxn ang="16200000">
                    <a:pos x="wd2" y="hd2"/>
                  </a:cxn>
                </a:cxnLst>
                <a:rect l="0" t="0" r="r" b="b"/>
                <a:pathLst>
                  <a:path w="21600" h="21600" extrusionOk="0">
                    <a:moveTo>
                      <a:pt x="5217" y="0"/>
                    </a:moveTo>
                    <a:lnTo>
                      <a:pt x="10983" y="1073"/>
                    </a:lnTo>
                    <a:lnTo>
                      <a:pt x="21600" y="5722"/>
                    </a:lnTo>
                    <a:lnTo>
                      <a:pt x="20593" y="20766"/>
                    </a:lnTo>
                    <a:lnTo>
                      <a:pt x="0" y="21600"/>
                    </a:lnTo>
                    <a:lnTo>
                      <a:pt x="5217" y="0"/>
                    </a:lnTo>
                    <a:close/>
                  </a:path>
                </a:pathLst>
              </a:custGeom>
              <a:solidFill>
                <a:srgbClr val="D8CCC4"/>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3" name="Shape 103"/>
              <p:cNvSpPr/>
              <p:nvPr/>
            </p:nvSpPr>
            <p:spPr>
              <a:xfrm>
                <a:off x="244333" y="264094"/>
                <a:ext cx="62422" cy="265346"/>
              </a:xfrm>
              <a:custGeom>
                <a:avLst/>
                <a:gdLst/>
                <a:ahLst/>
                <a:cxnLst>
                  <a:cxn ang="0">
                    <a:pos x="wd2" y="hd2"/>
                  </a:cxn>
                  <a:cxn ang="5400000">
                    <a:pos x="wd2" y="hd2"/>
                  </a:cxn>
                  <a:cxn ang="10800000">
                    <a:pos x="wd2" y="hd2"/>
                  </a:cxn>
                  <a:cxn ang="16200000">
                    <a:pos x="wd2" y="hd2"/>
                  </a:cxn>
                </a:cxnLst>
                <a:rect l="0" t="0" r="r" b="b"/>
                <a:pathLst>
                  <a:path w="21600" h="21600" extrusionOk="0">
                    <a:moveTo>
                      <a:pt x="8757" y="3022"/>
                    </a:moveTo>
                    <a:lnTo>
                      <a:pt x="21600" y="0"/>
                    </a:lnTo>
                    <a:lnTo>
                      <a:pt x="11530" y="21600"/>
                    </a:lnTo>
                    <a:lnTo>
                      <a:pt x="0" y="20639"/>
                    </a:lnTo>
                    <a:lnTo>
                      <a:pt x="8757" y="3022"/>
                    </a:lnTo>
                    <a:close/>
                  </a:path>
                </a:pathLst>
              </a:custGeom>
              <a:solidFill>
                <a:srgbClr val="C6B59E"/>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4" name="Shape 104"/>
              <p:cNvSpPr/>
              <p:nvPr/>
            </p:nvSpPr>
            <p:spPr>
              <a:xfrm>
                <a:off x="271085" y="200261"/>
                <a:ext cx="41020" cy="102634"/>
              </a:xfrm>
              <a:custGeom>
                <a:avLst/>
                <a:gdLst/>
                <a:ahLst/>
                <a:cxnLst>
                  <a:cxn ang="0">
                    <a:pos x="wd2" y="hd2"/>
                  </a:cxn>
                  <a:cxn ang="5400000">
                    <a:pos x="wd2" y="hd2"/>
                  </a:cxn>
                  <a:cxn ang="10800000">
                    <a:pos x="wd2" y="hd2"/>
                  </a:cxn>
                  <a:cxn ang="16200000">
                    <a:pos x="wd2" y="hd2"/>
                  </a:cxn>
                </a:cxnLst>
                <a:rect l="0" t="0" r="r" b="b"/>
                <a:pathLst>
                  <a:path w="21600" h="21600" extrusionOk="0">
                    <a:moveTo>
                      <a:pt x="7714" y="0"/>
                    </a:moveTo>
                    <a:lnTo>
                      <a:pt x="0" y="21600"/>
                    </a:lnTo>
                    <a:lnTo>
                      <a:pt x="20278" y="15593"/>
                    </a:lnTo>
                    <a:lnTo>
                      <a:pt x="21600" y="1517"/>
                    </a:lnTo>
                    <a:lnTo>
                      <a:pt x="7714" y="0"/>
                    </a:lnTo>
                    <a:close/>
                  </a:path>
                </a:pathLst>
              </a:custGeom>
              <a:solidFill>
                <a:srgbClr val="9B939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5" name="Shape 105"/>
              <p:cNvSpPr/>
              <p:nvPr/>
            </p:nvSpPr>
            <p:spPr>
              <a:xfrm>
                <a:off x="306754" y="153950"/>
                <a:ext cx="90957" cy="71344"/>
              </a:xfrm>
              <a:custGeom>
                <a:avLst/>
                <a:gdLst/>
                <a:ahLst/>
                <a:cxnLst>
                  <a:cxn ang="0">
                    <a:pos x="wd2" y="hd2"/>
                  </a:cxn>
                  <a:cxn ang="5400000">
                    <a:pos x="wd2" y="hd2"/>
                  </a:cxn>
                  <a:cxn ang="10800000">
                    <a:pos x="wd2" y="hd2"/>
                  </a:cxn>
                  <a:cxn ang="16200000">
                    <a:pos x="wd2" y="hd2"/>
                  </a:cxn>
                </a:cxnLst>
                <a:rect l="0" t="0" r="r" b="b"/>
                <a:pathLst>
                  <a:path w="21600" h="21600" extrusionOk="0">
                    <a:moveTo>
                      <a:pt x="12372" y="0"/>
                    </a:moveTo>
                    <a:lnTo>
                      <a:pt x="14501" y="173"/>
                    </a:lnTo>
                    <a:lnTo>
                      <a:pt x="16428" y="864"/>
                    </a:lnTo>
                    <a:lnTo>
                      <a:pt x="18051" y="1901"/>
                    </a:lnTo>
                    <a:lnTo>
                      <a:pt x="19470" y="3197"/>
                    </a:lnTo>
                    <a:lnTo>
                      <a:pt x="20586" y="4752"/>
                    </a:lnTo>
                    <a:lnTo>
                      <a:pt x="21296" y="6566"/>
                    </a:lnTo>
                    <a:lnTo>
                      <a:pt x="21600" y="8640"/>
                    </a:lnTo>
                    <a:lnTo>
                      <a:pt x="21499" y="10800"/>
                    </a:lnTo>
                    <a:lnTo>
                      <a:pt x="20890" y="12960"/>
                    </a:lnTo>
                    <a:lnTo>
                      <a:pt x="19977" y="15034"/>
                    </a:lnTo>
                    <a:lnTo>
                      <a:pt x="18761" y="16848"/>
                    </a:lnTo>
                    <a:lnTo>
                      <a:pt x="17239" y="18403"/>
                    </a:lnTo>
                    <a:lnTo>
                      <a:pt x="15414" y="19699"/>
                    </a:lnTo>
                    <a:lnTo>
                      <a:pt x="13487" y="20736"/>
                    </a:lnTo>
                    <a:lnTo>
                      <a:pt x="11358" y="21427"/>
                    </a:lnTo>
                    <a:lnTo>
                      <a:pt x="9127" y="21600"/>
                    </a:lnTo>
                    <a:lnTo>
                      <a:pt x="6997" y="21427"/>
                    </a:lnTo>
                    <a:lnTo>
                      <a:pt x="5172" y="20736"/>
                    </a:lnTo>
                    <a:lnTo>
                      <a:pt x="3448" y="19699"/>
                    </a:lnTo>
                    <a:lnTo>
                      <a:pt x="2130" y="18403"/>
                    </a:lnTo>
                    <a:lnTo>
                      <a:pt x="913" y="16848"/>
                    </a:lnTo>
                    <a:lnTo>
                      <a:pt x="304" y="15034"/>
                    </a:lnTo>
                    <a:lnTo>
                      <a:pt x="0" y="12960"/>
                    </a:lnTo>
                    <a:lnTo>
                      <a:pt x="101" y="10800"/>
                    </a:lnTo>
                    <a:lnTo>
                      <a:pt x="608" y="8640"/>
                    </a:lnTo>
                    <a:lnTo>
                      <a:pt x="1521" y="6566"/>
                    </a:lnTo>
                    <a:lnTo>
                      <a:pt x="2839" y="4752"/>
                    </a:lnTo>
                    <a:lnTo>
                      <a:pt x="4361" y="3197"/>
                    </a:lnTo>
                    <a:lnTo>
                      <a:pt x="6085" y="1901"/>
                    </a:lnTo>
                    <a:lnTo>
                      <a:pt x="8113" y="864"/>
                    </a:lnTo>
                    <a:lnTo>
                      <a:pt x="10242" y="173"/>
                    </a:lnTo>
                    <a:lnTo>
                      <a:pt x="12372" y="0"/>
                    </a:lnTo>
                    <a:close/>
                  </a:path>
                </a:pathLst>
              </a:custGeom>
              <a:solidFill>
                <a:srgbClr val="BAAA9E"/>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6" name="Shape 106"/>
              <p:cNvSpPr/>
              <p:nvPr/>
            </p:nvSpPr>
            <p:spPr>
              <a:xfrm>
                <a:off x="317454" y="156454"/>
                <a:ext cx="92740" cy="72595"/>
              </a:xfrm>
              <a:custGeom>
                <a:avLst/>
                <a:gdLst/>
                <a:ahLst/>
                <a:cxnLst>
                  <a:cxn ang="0">
                    <a:pos x="wd2" y="hd2"/>
                  </a:cxn>
                  <a:cxn ang="5400000">
                    <a:pos x="wd2" y="hd2"/>
                  </a:cxn>
                  <a:cxn ang="10800000">
                    <a:pos x="wd2" y="hd2"/>
                  </a:cxn>
                  <a:cxn ang="16200000">
                    <a:pos x="wd2" y="hd2"/>
                  </a:cxn>
                </a:cxnLst>
                <a:rect l="0" t="0" r="r" b="b"/>
                <a:pathLst>
                  <a:path w="21600" h="21600" extrusionOk="0">
                    <a:moveTo>
                      <a:pt x="12415" y="0"/>
                    </a:moveTo>
                    <a:lnTo>
                      <a:pt x="14535" y="173"/>
                    </a:lnTo>
                    <a:lnTo>
                      <a:pt x="16452" y="778"/>
                    </a:lnTo>
                    <a:lnTo>
                      <a:pt x="17966" y="1901"/>
                    </a:lnTo>
                    <a:lnTo>
                      <a:pt x="19480" y="3110"/>
                    </a:lnTo>
                    <a:lnTo>
                      <a:pt x="20490" y="4752"/>
                    </a:lnTo>
                    <a:lnTo>
                      <a:pt x="21297" y="6566"/>
                    </a:lnTo>
                    <a:lnTo>
                      <a:pt x="21600" y="8554"/>
                    </a:lnTo>
                    <a:lnTo>
                      <a:pt x="21499" y="10714"/>
                    </a:lnTo>
                    <a:lnTo>
                      <a:pt x="20893" y="12874"/>
                    </a:lnTo>
                    <a:lnTo>
                      <a:pt x="19985" y="14947"/>
                    </a:lnTo>
                    <a:lnTo>
                      <a:pt x="18774" y="16848"/>
                    </a:lnTo>
                    <a:lnTo>
                      <a:pt x="17159" y="18490"/>
                    </a:lnTo>
                    <a:lnTo>
                      <a:pt x="15342" y="19699"/>
                    </a:lnTo>
                    <a:lnTo>
                      <a:pt x="13525" y="20822"/>
                    </a:lnTo>
                    <a:lnTo>
                      <a:pt x="11406" y="21427"/>
                    </a:lnTo>
                    <a:lnTo>
                      <a:pt x="9185" y="21600"/>
                    </a:lnTo>
                    <a:lnTo>
                      <a:pt x="7065" y="21427"/>
                    </a:lnTo>
                    <a:lnTo>
                      <a:pt x="5249" y="20822"/>
                    </a:lnTo>
                    <a:lnTo>
                      <a:pt x="3533" y="19699"/>
                    </a:lnTo>
                    <a:lnTo>
                      <a:pt x="2221" y="18490"/>
                    </a:lnTo>
                    <a:lnTo>
                      <a:pt x="1009" y="16848"/>
                    </a:lnTo>
                    <a:lnTo>
                      <a:pt x="303" y="14947"/>
                    </a:lnTo>
                    <a:lnTo>
                      <a:pt x="0" y="12874"/>
                    </a:lnTo>
                    <a:lnTo>
                      <a:pt x="101" y="10714"/>
                    </a:lnTo>
                    <a:lnTo>
                      <a:pt x="606" y="8554"/>
                    </a:lnTo>
                    <a:lnTo>
                      <a:pt x="1514" y="6566"/>
                    </a:lnTo>
                    <a:lnTo>
                      <a:pt x="2927" y="4752"/>
                    </a:lnTo>
                    <a:lnTo>
                      <a:pt x="4340" y="3110"/>
                    </a:lnTo>
                    <a:lnTo>
                      <a:pt x="6157" y="1901"/>
                    </a:lnTo>
                    <a:lnTo>
                      <a:pt x="8176" y="778"/>
                    </a:lnTo>
                    <a:lnTo>
                      <a:pt x="10295" y="173"/>
                    </a:lnTo>
                    <a:lnTo>
                      <a:pt x="12415" y="0"/>
                    </a:lnTo>
                    <a:close/>
                  </a:path>
                </a:pathLst>
              </a:custGeom>
              <a:solidFill>
                <a:srgbClr val="D1C1B5"/>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7" name="Shape 107"/>
              <p:cNvSpPr/>
              <p:nvPr/>
            </p:nvSpPr>
            <p:spPr>
              <a:xfrm>
                <a:off x="328155" y="205267"/>
                <a:ext cx="30320" cy="200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212" y="626"/>
                    </a:lnTo>
                    <a:lnTo>
                      <a:pt x="21600" y="21600"/>
                    </a:lnTo>
                    <a:lnTo>
                      <a:pt x="14294" y="21600"/>
                    </a:lnTo>
                    <a:lnTo>
                      <a:pt x="8894" y="16904"/>
                    </a:lnTo>
                    <a:lnTo>
                      <a:pt x="0" y="0"/>
                    </a:lnTo>
                    <a:close/>
                  </a:path>
                </a:pathLst>
              </a:custGeom>
              <a:solidFill>
                <a:srgbClr val="A38970"/>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8" name="Shape 108"/>
              <p:cNvSpPr/>
              <p:nvPr/>
            </p:nvSpPr>
            <p:spPr>
              <a:xfrm>
                <a:off x="340639" y="172725"/>
                <a:ext cx="71339" cy="52569"/>
              </a:xfrm>
              <a:custGeom>
                <a:avLst/>
                <a:gdLst/>
                <a:ahLst/>
                <a:cxnLst>
                  <a:cxn ang="0">
                    <a:pos x="wd2" y="hd2"/>
                  </a:cxn>
                  <a:cxn ang="5400000">
                    <a:pos x="wd2" y="hd2"/>
                  </a:cxn>
                  <a:cxn ang="10800000">
                    <a:pos x="wd2" y="hd2"/>
                  </a:cxn>
                  <a:cxn ang="16200000">
                    <a:pos x="wd2" y="hd2"/>
                  </a:cxn>
                </a:cxnLst>
                <a:rect l="0" t="0" r="r" b="b"/>
                <a:pathLst>
                  <a:path w="21600" h="21600" extrusionOk="0">
                    <a:moveTo>
                      <a:pt x="0" y="13724"/>
                    </a:moveTo>
                    <a:lnTo>
                      <a:pt x="16525" y="0"/>
                    </a:lnTo>
                    <a:lnTo>
                      <a:pt x="19258" y="1551"/>
                    </a:lnTo>
                    <a:lnTo>
                      <a:pt x="21600" y="7041"/>
                    </a:lnTo>
                    <a:lnTo>
                      <a:pt x="4814" y="21600"/>
                    </a:lnTo>
                    <a:lnTo>
                      <a:pt x="0" y="13724"/>
                    </a:lnTo>
                    <a:close/>
                  </a:path>
                </a:pathLst>
              </a:custGeom>
              <a:solidFill>
                <a:srgbClr val="D3C1AA"/>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09" name="Shape 109"/>
              <p:cNvSpPr/>
              <p:nvPr/>
            </p:nvSpPr>
            <p:spPr>
              <a:xfrm>
                <a:off x="328155" y="170221"/>
                <a:ext cx="69556" cy="36298"/>
              </a:xfrm>
              <a:custGeom>
                <a:avLst/>
                <a:gdLst/>
                <a:ahLst/>
                <a:cxnLst>
                  <a:cxn ang="0">
                    <a:pos x="wd2" y="hd2"/>
                  </a:cxn>
                  <a:cxn ang="5400000">
                    <a:pos x="wd2" y="hd2"/>
                  </a:cxn>
                  <a:cxn ang="10800000">
                    <a:pos x="wd2" y="hd2"/>
                  </a:cxn>
                  <a:cxn ang="16200000">
                    <a:pos x="wd2" y="hd2"/>
                  </a:cxn>
                </a:cxnLst>
                <a:rect l="0" t="0" r="r" b="b"/>
                <a:pathLst>
                  <a:path w="21600" h="21600" extrusionOk="0">
                    <a:moveTo>
                      <a:pt x="0" y="20903"/>
                    </a:moveTo>
                    <a:lnTo>
                      <a:pt x="17955" y="0"/>
                    </a:lnTo>
                    <a:lnTo>
                      <a:pt x="21600" y="1394"/>
                    </a:lnTo>
                    <a:lnTo>
                      <a:pt x="4455" y="21600"/>
                    </a:lnTo>
                    <a:lnTo>
                      <a:pt x="0" y="20903"/>
                    </a:lnTo>
                    <a:close/>
                  </a:path>
                </a:pathLst>
              </a:custGeom>
              <a:solidFill>
                <a:srgbClr val="F2E5D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10" name="Shape 110"/>
              <p:cNvSpPr/>
              <p:nvPr/>
            </p:nvSpPr>
            <p:spPr>
              <a:xfrm>
                <a:off x="351340" y="191499"/>
                <a:ext cx="58855" cy="3629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2777" y="20381"/>
                    </a:lnTo>
                    <a:lnTo>
                      <a:pt x="21600" y="0"/>
                    </a:lnTo>
                    <a:lnTo>
                      <a:pt x="20211" y="5052"/>
                    </a:lnTo>
                    <a:lnTo>
                      <a:pt x="16046" y="11845"/>
                    </a:lnTo>
                    <a:lnTo>
                      <a:pt x="11417" y="16897"/>
                    </a:lnTo>
                    <a:lnTo>
                      <a:pt x="5400" y="21426"/>
                    </a:lnTo>
                    <a:lnTo>
                      <a:pt x="2931" y="21600"/>
                    </a:lnTo>
                    <a:lnTo>
                      <a:pt x="0" y="21077"/>
                    </a:lnTo>
                    <a:close/>
                  </a:path>
                </a:pathLst>
              </a:custGeom>
              <a:solidFill>
                <a:srgbClr val="89827F"/>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11" name="Shape 111"/>
              <p:cNvSpPr/>
              <p:nvPr/>
            </p:nvSpPr>
            <p:spPr>
              <a:xfrm>
                <a:off x="288919" y="153950"/>
                <a:ext cx="64205" cy="51317"/>
              </a:xfrm>
              <a:custGeom>
                <a:avLst/>
                <a:gdLst/>
                <a:ahLst/>
                <a:cxnLst>
                  <a:cxn ang="0">
                    <a:pos x="wd2" y="hd2"/>
                  </a:cxn>
                  <a:cxn ang="5400000">
                    <a:pos x="wd2" y="hd2"/>
                  </a:cxn>
                  <a:cxn ang="10800000">
                    <a:pos x="wd2" y="hd2"/>
                  </a:cxn>
                  <a:cxn ang="16200000">
                    <a:pos x="wd2" y="hd2"/>
                  </a:cxn>
                </a:cxnLst>
                <a:rect l="0" t="0" r="r" b="b"/>
                <a:pathLst>
                  <a:path w="21600" h="21600" extrusionOk="0">
                    <a:moveTo>
                      <a:pt x="6723" y="14360"/>
                    </a:moveTo>
                    <a:lnTo>
                      <a:pt x="6723" y="17739"/>
                    </a:lnTo>
                    <a:lnTo>
                      <a:pt x="7438" y="21600"/>
                    </a:lnTo>
                    <a:lnTo>
                      <a:pt x="4148" y="20514"/>
                    </a:lnTo>
                    <a:lnTo>
                      <a:pt x="2003" y="19066"/>
                    </a:lnTo>
                    <a:lnTo>
                      <a:pt x="0" y="11102"/>
                    </a:lnTo>
                    <a:lnTo>
                      <a:pt x="4721" y="11102"/>
                    </a:lnTo>
                    <a:lnTo>
                      <a:pt x="5865" y="9292"/>
                    </a:lnTo>
                    <a:lnTo>
                      <a:pt x="6866" y="7602"/>
                    </a:lnTo>
                    <a:lnTo>
                      <a:pt x="7868" y="5792"/>
                    </a:lnTo>
                    <a:lnTo>
                      <a:pt x="9441" y="4223"/>
                    </a:lnTo>
                    <a:lnTo>
                      <a:pt x="11158" y="2775"/>
                    </a:lnTo>
                    <a:lnTo>
                      <a:pt x="13875" y="1569"/>
                    </a:lnTo>
                    <a:lnTo>
                      <a:pt x="17166" y="603"/>
                    </a:lnTo>
                    <a:lnTo>
                      <a:pt x="21600" y="0"/>
                    </a:lnTo>
                    <a:lnTo>
                      <a:pt x="18167" y="965"/>
                    </a:lnTo>
                    <a:lnTo>
                      <a:pt x="15449" y="2051"/>
                    </a:lnTo>
                    <a:lnTo>
                      <a:pt x="13303" y="3379"/>
                    </a:lnTo>
                    <a:lnTo>
                      <a:pt x="11587" y="5068"/>
                    </a:lnTo>
                    <a:lnTo>
                      <a:pt x="10156" y="6878"/>
                    </a:lnTo>
                    <a:lnTo>
                      <a:pt x="8869" y="9050"/>
                    </a:lnTo>
                    <a:lnTo>
                      <a:pt x="7868" y="11584"/>
                    </a:lnTo>
                    <a:lnTo>
                      <a:pt x="6723" y="14360"/>
                    </a:lnTo>
                    <a:close/>
                  </a:path>
                </a:pathLst>
              </a:custGeom>
              <a:solidFill>
                <a:srgbClr val="444456"/>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12" name="Shape 112"/>
              <p:cNvSpPr/>
              <p:nvPr/>
            </p:nvSpPr>
            <p:spPr>
              <a:xfrm>
                <a:off x="237199" y="181486"/>
                <a:ext cx="58855" cy="112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400"/>
                    </a:lnTo>
                    <a:lnTo>
                      <a:pt x="21600" y="21600"/>
                    </a:lnTo>
                    <a:lnTo>
                      <a:pt x="3574" y="15840"/>
                    </a:lnTo>
                    <a:lnTo>
                      <a:pt x="0" y="0"/>
                    </a:lnTo>
                    <a:close/>
                  </a:path>
                </a:pathLst>
              </a:custGeom>
              <a:solidFill>
                <a:srgbClr val="444456"/>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13" name="Shape 113"/>
              <p:cNvSpPr/>
              <p:nvPr/>
            </p:nvSpPr>
            <p:spPr>
              <a:xfrm>
                <a:off x="172995" y="151446"/>
                <a:ext cx="190830" cy="12518"/>
              </a:xfrm>
              <a:custGeom>
                <a:avLst/>
                <a:gdLst/>
                <a:ahLst/>
                <a:cxnLst>
                  <a:cxn ang="0">
                    <a:pos x="wd2" y="hd2"/>
                  </a:cxn>
                  <a:cxn ang="5400000">
                    <a:pos x="wd2" y="hd2"/>
                  </a:cxn>
                  <a:cxn ang="10800000">
                    <a:pos x="wd2" y="hd2"/>
                  </a:cxn>
                  <a:cxn ang="16200000">
                    <a:pos x="wd2" y="hd2"/>
                  </a:cxn>
                </a:cxnLst>
                <a:rect l="0" t="0" r="r" b="b"/>
                <a:pathLst>
                  <a:path w="21600" h="21600" extrusionOk="0">
                    <a:moveTo>
                      <a:pt x="3293" y="2842"/>
                    </a:moveTo>
                    <a:lnTo>
                      <a:pt x="21600" y="0"/>
                    </a:lnTo>
                    <a:lnTo>
                      <a:pt x="18113" y="18758"/>
                    </a:lnTo>
                    <a:lnTo>
                      <a:pt x="1598" y="21600"/>
                    </a:lnTo>
                    <a:lnTo>
                      <a:pt x="0" y="2842"/>
                    </a:lnTo>
                    <a:lnTo>
                      <a:pt x="3293" y="2842"/>
                    </a:lnTo>
                    <a:close/>
                  </a:path>
                </a:pathLst>
              </a:custGeom>
              <a:solidFill>
                <a:srgbClr val="564C5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sp>
            <p:nvSpPr>
              <p:cNvPr id="114" name="Shape 114"/>
              <p:cNvSpPr/>
              <p:nvPr/>
            </p:nvSpPr>
            <p:spPr>
              <a:xfrm>
                <a:off x="304970" y="205267"/>
                <a:ext cx="78473" cy="42556"/>
              </a:xfrm>
              <a:custGeom>
                <a:avLst/>
                <a:gdLst/>
                <a:ahLst/>
                <a:cxnLst>
                  <a:cxn ang="0">
                    <a:pos x="wd2" y="hd2"/>
                  </a:cxn>
                  <a:cxn ang="5400000">
                    <a:pos x="wd2" y="hd2"/>
                  </a:cxn>
                  <a:cxn ang="10800000">
                    <a:pos x="wd2" y="hd2"/>
                  </a:cxn>
                  <a:cxn ang="16200000">
                    <a:pos x="wd2" y="hd2"/>
                  </a:cxn>
                </a:cxnLst>
                <a:rect l="0" t="0" r="r" b="b"/>
                <a:pathLst>
                  <a:path w="21600" h="21600" extrusionOk="0">
                    <a:moveTo>
                      <a:pt x="3305" y="5436"/>
                    </a:moveTo>
                    <a:lnTo>
                      <a:pt x="9089" y="11158"/>
                    </a:lnTo>
                    <a:lnTo>
                      <a:pt x="21600" y="11158"/>
                    </a:lnTo>
                    <a:lnTo>
                      <a:pt x="19711" y="21600"/>
                    </a:lnTo>
                    <a:lnTo>
                      <a:pt x="13810" y="19883"/>
                    </a:lnTo>
                    <a:lnTo>
                      <a:pt x="1889" y="11873"/>
                    </a:lnTo>
                    <a:lnTo>
                      <a:pt x="0" y="0"/>
                    </a:lnTo>
                    <a:lnTo>
                      <a:pt x="3305" y="5436"/>
                    </a:lnTo>
                    <a:close/>
                  </a:path>
                </a:pathLst>
              </a:custGeom>
              <a:solidFill>
                <a:srgbClr val="564C51"/>
              </a:solidFill>
              <a:ln w="12700" cap="flat">
                <a:noFill/>
                <a:miter lim="400000"/>
              </a:ln>
              <a:effectLst/>
            </p:spPr>
            <p:txBody>
              <a:bodyPr wrap="square" lIns="0" tIns="0" rIns="0" bIns="0" numCol="1" anchor="t">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grpSp>
        <p:grpSp>
          <p:nvGrpSpPr>
            <p:cNvPr id="118" name="Group 118"/>
            <p:cNvGrpSpPr/>
            <p:nvPr/>
          </p:nvGrpSpPr>
          <p:grpSpPr>
            <a:xfrm>
              <a:off x="5407741" y="4525534"/>
              <a:ext cx="1089084" cy="578547"/>
              <a:chOff x="-36294" y="0"/>
              <a:chExt cx="1077972" cy="682873"/>
            </a:xfrm>
          </p:grpSpPr>
          <p:sp>
            <p:nvSpPr>
              <p:cNvPr id="116" name="Shape 116"/>
              <p:cNvSpPr/>
              <p:nvPr/>
            </p:nvSpPr>
            <p:spPr>
              <a:xfrm>
                <a:off x="0" y="0"/>
                <a:ext cx="981059" cy="663650"/>
              </a:xfrm>
              <a:prstGeom prst="rect">
                <a:avLst/>
              </a:prstGeom>
              <a:solidFill>
                <a:srgbClr val="FFFFFF"/>
              </a:solidFill>
              <a:ln w="9525" cap="flat">
                <a:solidFill>
                  <a:srgbClr val="000000"/>
                </a:solidFill>
                <a:prstDash val="solid"/>
                <a:miter lim="800000"/>
              </a:ln>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latin typeface="Times New Roman"/>
                    <a:ea typeface="Times New Roman"/>
                    <a:cs typeface="Times New Roman"/>
                    <a:sym typeface="Times New Roman"/>
                  </a:defRPr>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endParaRPr>
              </a:p>
            </p:txBody>
          </p:sp>
          <p:sp>
            <p:nvSpPr>
              <p:cNvPr id="117" name="Shape 117"/>
              <p:cNvSpPr/>
              <p:nvPr/>
            </p:nvSpPr>
            <p:spPr>
              <a:xfrm>
                <a:off x="-36294" y="10955"/>
                <a:ext cx="1077972" cy="671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classical</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channel</a:t>
                </a:r>
              </a:p>
            </p:txBody>
          </p:sp>
        </p:grpSp>
        <p:grpSp>
          <p:nvGrpSpPr>
            <p:cNvPr id="121" name="Group 121"/>
            <p:cNvGrpSpPr/>
            <p:nvPr/>
          </p:nvGrpSpPr>
          <p:grpSpPr>
            <a:xfrm>
              <a:off x="3500221" y="4409658"/>
              <a:ext cx="1537169" cy="776499"/>
              <a:chOff x="-103266" y="-22428"/>
              <a:chExt cx="1521484" cy="916519"/>
            </a:xfrm>
          </p:grpSpPr>
          <p:sp>
            <p:nvSpPr>
              <p:cNvPr id="119" name="Shape 119"/>
              <p:cNvSpPr/>
              <p:nvPr/>
            </p:nvSpPr>
            <p:spPr>
              <a:xfrm>
                <a:off x="54567" y="-15814"/>
                <a:ext cx="1247460" cy="909905"/>
              </a:xfrm>
              <a:prstGeom prst="rect">
                <a:avLst/>
              </a:prstGeom>
              <a:solidFill>
                <a:srgbClr val="FFFFFF"/>
              </a:solidFill>
              <a:ln w="9525" cap="flat">
                <a:solidFill>
                  <a:srgbClr val="000000"/>
                </a:solidFill>
                <a:prstDash val="solid"/>
                <a:miter lim="800000"/>
              </a:ln>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latin typeface="Times New Roman"/>
                    <a:ea typeface="Times New Roman"/>
                    <a:cs typeface="Times New Roman"/>
                    <a:sym typeface="Times New Roman"/>
                  </a:defRPr>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endParaRPr>
              </a:p>
            </p:txBody>
          </p:sp>
          <p:sp>
            <p:nvSpPr>
              <p:cNvPr id="120" name="Shape 120"/>
              <p:cNvSpPr/>
              <p:nvPr/>
            </p:nvSpPr>
            <p:spPr>
              <a:xfrm>
                <a:off x="-103266" y="-22428"/>
                <a:ext cx="1521484" cy="872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All front-end</a:t>
                </a:r>
                <a:endParaRPr kumimoji="0" sz="1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digital</a:t>
                </a:r>
                <a:endParaRPr kumimoji="0" sz="1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processing</a:t>
                </a:r>
              </a:p>
            </p:txBody>
          </p:sp>
        </p:grpSp>
        <p:grpSp>
          <p:nvGrpSpPr>
            <p:cNvPr id="124" name="Group 124"/>
            <p:cNvGrpSpPr/>
            <p:nvPr/>
          </p:nvGrpSpPr>
          <p:grpSpPr>
            <a:xfrm>
              <a:off x="6937029" y="4460041"/>
              <a:ext cx="1539224" cy="895916"/>
              <a:chOff x="-175451" y="-28798"/>
              <a:chExt cx="1523521" cy="1057471"/>
            </a:xfrm>
          </p:grpSpPr>
          <p:sp>
            <p:nvSpPr>
              <p:cNvPr id="122" name="Shape 122"/>
              <p:cNvSpPr/>
              <p:nvPr/>
            </p:nvSpPr>
            <p:spPr>
              <a:xfrm>
                <a:off x="-92593" y="-14097"/>
                <a:ext cx="1398214" cy="1042770"/>
              </a:xfrm>
              <a:prstGeom prst="rect">
                <a:avLst/>
              </a:prstGeom>
              <a:solidFill>
                <a:srgbClr val="FFFFFF"/>
              </a:solidFill>
              <a:ln w="9525" cap="flat">
                <a:solidFill>
                  <a:srgbClr val="000000"/>
                </a:solidFill>
                <a:prstDash val="solid"/>
                <a:miter lim="800000"/>
              </a:ln>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1600">
                    <a:latin typeface="Times New Roman"/>
                    <a:ea typeface="Times New Roman"/>
                    <a:cs typeface="Times New Roman"/>
                    <a:sym typeface="Times New Roman"/>
                  </a:defRPr>
                </a:pPr>
                <a:endParaRPr kumimoji="0" sz="1125"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endParaRPr>
              </a:p>
            </p:txBody>
          </p:sp>
          <p:sp>
            <p:nvSpPr>
              <p:cNvPr id="123" name="Shape 123"/>
              <p:cNvSpPr/>
              <p:nvPr/>
            </p:nvSpPr>
            <p:spPr>
              <a:xfrm>
                <a:off x="-175451" y="-28798"/>
                <a:ext cx="1523521" cy="9726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All back-end</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digital</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processing</a:t>
                </a:r>
              </a:p>
            </p:txBody>
          </p:sp>
        </p:grpSp>
        <p:pic>
          <p:nvPicPr>
            <p:cNvPr id="125" name="image22.png"/>
            <p:cNvPicPr/>
            <p:nvPr/>
          </p:nvPicPr>
          <p:blipFill>
            <a:blip r:embed="rId11">
              <a:extLst/>
            </a:blip>
            <a:stretch>
              <a:fillRect/>
            </a:stretch>
          </p:blipFill>
          <p:spPr>
            <a:xfrm>
              <a:off x="672970" y="4259841"/>
              <a:ext cx="1090993" cy="911713"/>
            </a:xfrm>
            <a:prstGeom prst="rect">
              <a:avLst/>
            </a:prstGeom>
            <a:ln w="12700" cap="flat">
              <a:noFill/>
              <a:miter lim="400000"/>
            </a:ln>
            <a:effectLst/>
          </p:spPr>
        </p:pic>
        <p:sp>
          <p:nvSpPr>
            <p:cNvPr id="126" name="Shape 126"/>
            <p:cNvSpPr/>
            <p:nvPr/>
          </p:nvSpPr>
          <p:spPr>
            <a:xfrm>
              <a:off x="238048" y="5101266"/>
              <a:ext cx="1950446" cy="569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Natural image</a:t>
              </a: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signal</a:t>
              </a:r>
            </a:p>
          </p:txBody>
        </p:sp>
        <p:sp>
          <p:nvSpPr>
            <p:cNvPr id="127" name="Shape 127"/>
            <p:cNvSpPr/>
            <p:nvPr/>
          </p:nvSpPr>
          <p:spPr>
            <a:xfrm>
              <a:off x="2302122" y="5190774"/>
              <a:ext cx="1286129" cy="569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Sensing &amp;</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digitizing</a:t>
              </a:r>
            </a:p>
          </p:txBody>
        </p:sp>
        <p:sp>
          <p:nvSpPr>
            <p:cNvPr id="128" name="Shape 128"/>
            <p:cNvSpPr/>
            <p:nvPr/>
          </p:nvSpPr>
          <p:spPr>
            <a:xfrm>
              <a:off x="8357851" y="5020764"/>
              <a:ext cx="1941007" cy="824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Mapping</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&amp;</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display</a:t>
              </a:r>
            </a:p>
          </p:txBody>
        </p:sp>
        <p:sp>
          <p:nvSpPr>
            <p:cNvPr id="129" name="Shape 129"/>
            <p:cNvSpPr/>
            <p:nvPr/>
          </p:nvSpPr>
          <p:spPr>
            <a:xfrm>
              <a:off x="2108493" y="4817499"/>
              <a:ext cx="369531" cy="1"/>
            </a:xfrm>
            <a:prstGeom prst="line">
              <a:avLst/>
            </a:prstGeom>
            <a:noFill/>
            <a:ln w="57150" cap="flat">
              <a:solidFill>
                <a:srgbClr val="0000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30" name="Shape 130"/>
            <p:cNvSpPr/>
            <p:nvPr/>
          </p:nvSpPr>
          <p:spPr>
            <a:xfrm>
              <a:off x="3290152" y="4830587"/>
              <a:ext cx="369531" cy="1"/>
            </a:xfrm>
            <a:prstGeom prst="line">
              <a:avLst/>
            </a:prstGeom>
            <a:noFill/>
            <a:ln w="57150" cap="flat">
              <a:solidFill>
                <a:srgbClr val="0000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31" name="Shape 131"/>
            <p:cNvSpPr/>
            <p:nvPr/>
          </p:nvSpPr>
          <p:spPr>
            <a:xfrm>
              <a:off x="4917182" y="4861066"/>
              <a:ext cx="369531" cy="1"/>
            </a:xfrm>
            <a:prstGeom prst="line">
              <a:avLst/>
            </a:prstGeom>
            <a:noFill/>
            <a:ln w="57150" cap="flat">
              <a:solidFill>
                <a:srgbClr val="0000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32" name="Shape 132"/>
            <p:cNvSpPr/>
            <p:nvPr/>
          </p:nvSpPr>
          <p:spPr>
            <a:xfrm>
              <a:off x="6674460" y="4861903"/>
              <a:ext cx="369531" cy="1"/>
            </a:xfrm>
            <a:prstGeom prst="line">
              <a:avLst/>
            </a:prstGeom>
            <a:noFill/>
            <a:ln w="57150" cap="flat">
              <a:solidFill>
                <a:srgbClr val="0000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33" name="Shape 133"/>
            <p:cNvSpPr/>
            <p:nvPr/>
          </p:nvSpPr>
          <p:spPr>
            <a:xfrm>
              <a:off x="8447804" y="4917645"/>
              <a:ext cx="369531" cy="1"/>
            </a:xfrm>
            <a:prstGeom prst="line">
              <a:avLst/>
            </a:prstGeom>
            <a:noFill/>
            <a:ln w="57150" cap="flat">
              <a:solidFill>
                <a:srgbClr val="0000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34" name="Shape 134"/>
            <p:cNvSpPr/>
            <p:nvPr/>
          </p:nvSpPr>
          <p:spPr>
            <a:xfrm>
              <a:off x="9939622" y="4933558"/>
              <a:ext cx="369531" cy="1"/>
            </a:xfrm>
            <a:prstGeom prst="line">
              <a:avLst/>
            </a:prstGeom>
            <a:noFill/>
            <a:ln w="57150" cap="flat">
              <a:solidFill>
                <a:srgbClr val="0000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35" name="Shape 135"/>
            <p:cNvSpPr/>
            <p:nvPr/>
          </p:nvSpPr>
          <p:spPr>
            <a:xfrm>
              <a:off x="10464855" y="5107929"/>
              <a:ext cx="1335105" cy="824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p>
              <a:pPr marL="0" marR="0" lvl="0" indent="0" algn="l"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Perceptual </a:t>
              </a:r>
              <a:endParaRPr kumimoji="0" sz="36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Century Schoolbook"/>
              </a:endParaRPr>
            </a:p>
            <a:p>
              <a:pPr marL="0" marR="0" lvl="0" indent="0" algn="l" defTabSz="410751" rtl="0" eaLnBrk="1" fontAlgn="auto" latinLnBrk="0" hangingPunct="1">
                <a:lnSpc>
                  <a:spcPct val="100000"/>
                </a:lnSpc>
                <a:spcBef>
                  <a:spcPts val="0"/>
                </a:spcBef>
                <a:spcAft>
                  <a:spcPts val="0"/>
                </a:spcAft>
                <a:buClrTx/>
                <a:buSzTx/>
                <a:buFontTx/>
                <a:buNone/>
                <a:tabLst/>
                <a:defRPr sz="1800"/>
              </a:pPr>
              <a:r>
                <a:rPr kumimoji="0" lang="en-US" sz="1800" b="0" i="0" u="none" strike="noStrike" kern="0" cap="none" spc="0" normalizeH="0" baseline="0" noProof="0" dirty="0" smtClean="0">
                  <a:ln>
                    <a:noFill/>
                  </a:ln>
                  <a:solidFill>
                    <a:sysClr val="windowText" lastClr="000000"/>
                  </a:solidFill>
                  <a:effectLst/>
                  <a:uLnTx/>
                  <a:uFillTx/>
                  <a:latin typeface="Calibri" charset="0"/>
                  <a:ea typeface="Calibri" charset="0"/>
                  <a:cs typeface="Calibri" charset="0"/>
                  <a:sym typeface="Times New Roman"/>
                </a:rPr>
                <a:t>i</a:t>
              </a:r>
              <a:r>
                <a:rPr kumimoji="0" sz="1800" b="0" i="0" u="none" strike="noStrike" kern="0" cap="none" spc="0" normalizeH="0" baseline="0" noProof="0" dirty="0" smtClean="0">
                  <a:ln>
                    <a:noFill/>
                  </a:ln>
                  <a:solidFill>
                    <a:sysClr val="windowText" lastClr="000000"/>
                  </a:solidFill>
                  <a:effectLst/>
                  <a:uLnTx/>
                  <a:uFillTx/>
                  <a:latin typeface="Calibri" charset="0"/>
                  <a:ea typeface="Calibri" charset="0"/>
                  <a:cs typeface="Calibri" charset="0"/>
                  <a:sym typeface="Times New Roman"/>
                </a:rPr>
                <a:t>mage</a:t>
              </a:r>
              <a:r>
                <a:rPr kumimoji="0" lang="en-US" sz="1800" b="0" i="0" u="none" strike="noStrike" kern="0" cap="none" spc="0" normalizeH="0" baseline="0" noProof="0" dirty="0" smtClean="0">
                  <a:ln>
                    <a:noFill/>
                  </a:ln>
                  <a:solidFill>
                    <a:sysClr val="windowText" lastClr="000000"/>
                  </a:solidFill>
                  <a:effectLst/>
                  <a:uLnTx/>
                  <a:uFillTx/>
                  <a:latin typeface="Calibri" charset="0"/>
                  <a:ea typeface="Calibri" charset="0"/>
                  <a:cs typeface="Calibri" charset="0"/>
                  <a:sym typeface="Times New Roman"/>
                </a:rPr>
                <a:t>/video</a:t>
              </a:r>
            </a:p>
            <a:p>
              <a:pPr marL="0" marR="0" lvl="0" indent="0" algn="l" defTabSz="410751" rtl="0" eaLnBrk="1" fontAlgn="auto" latinLnBrk="0" hangingPunct="1">
                <a:lnSpc>
                  <a:spcPct val="100000"/>
                </a:lnSpc>
                <a:spcBef>
                  <a:spcPts val="0"/>
                </a:spcBef>
                <a:spcAft>
                  <a:spcPts val="0"/>
                </a:spcAft>
                <a:buClrTx/>
                <a:buSzTx/>
                <a:buFontTx/>
                <a:buNone/>
                <a:tabLst/>
                <a:defRPr sz="1800"/>
              </a:pPr>
              <a:r>
                <a:rPr kumimoji="0" sz="1800" b="0" i="0" u="none" strike="noStrike" kern="0" cap="none" spc="0" normalizeH="0" baseline="0" noProof="0" dirty="0" smtClean="0">
                  <a:ln>
                    <a:noFill/>
                  </a:ln>
                  <a:solidFill>
                    <a:sysClr val="windowText" lastClr="000000"/>
                  </a:solidFill>
                  <a:effectLst/>
                  <a:uLnTx/>
                  <a:uFillTx/>
                  <a:latin typeface="Calibri" charset="0"/>
                  <a:ea typeface="Calibri" charset="0"/>
                  <a:cs typeface="Calibri" charset="0"/>
                  <a:sym typeface="Times New Roman"/>
                </a:rPr>
                <a:t> </a:t>
              </a:r>
              <a:r>
                <a:rPr kumimoji="0" sz="18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Times New Roman"/>
                </a:rPr>
                <a:t>signal</a:t>
              </a:r>
            </a:p>
          </p:txBody>
        </p:sp>
        <p:sp>
          <p:nvSpPr>
            <p:cNvPr id="136" name="Shape 136"/>
            <p:cNvSpPr/>
            <p:nvPr/>
          </p:nvSpPr>
          <p:spPr>
            <a:xfrm>
              <a:off x="408337" y="5750561"/>
              <a:ext cx="1646034" cy="3144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lvl1pPr>
                <a:defRPr sz="1600">
                  <a:solidFill>
                    <a:srgbClr val="C00000"/>
                  </a:solidFill>
                  <a:latin typeface="Times New Roman Bold"/>
                  <a:ea typeface="Times New Roman Bold"/>
                  <a:cs typeface="Times New Roman Bold"/>
                  <a:sym typeface="Times New Roman Bold"/>
                </a:defRPr>
              </a:lvl1pPr>
            </a:lstStyle>
            <a:p>
              <a:pPr marL="0" marR="0" lvl="0" indent="0" algn="ctr" defTabSz="410751" rtl="0" eaLnBrk="1" fontAlgn="auto" latinLnBrk="0" hangingPunct="1">
                <a:lnSpc>
                  <a:spcPct val="100000"/>
                </a:lnSpc>
                <a:spcBef>
                  <a:spcPts val="0"/>
                </a:spcBef>
                <a:spcAft>
                  <a:spcPts val="0"/>
                </a:spcAft>
                <a:buClrTx/>
                <a:buSzTx/>
                <a:buFontTx/>
                <a:buNone/>
                <a:tabLst/>
                <a:defRPr sz="1800">
                  <a:solidFill>
                    <a:srgbClr val="000000"/>
                  </a:solidFill>
                </a:defRPr>
              </a:pPr>
              <a:r>
                <a:rPr kumimoji="0" sz="1800" b="1" i="0" u="none" strike="noStrike" kern="0" cap="none" spc="0" normalizeH="0" baseline="0" noProof="0" dirty="0">
                  <a:ln>
                    <a:noFill/>
                  </a:ln>
                  <a:solidFill>
                    <a:srgbClr val="000000"/>
                  </a:solidFill>
                  <a:effectLst/>
                  <a:uLnTx/>
                  <a:uFillTx/>
                  <a:latin typeface="Calibri" charset="0"/>
                  <a:ea typeface="Calibri" charset="0"/>
                  <a:cs typeface="Calibri" charset="0"/>
                  <a:sym typeface="Times New Roman Bold"/>
                </a:rPr>
                <a:t>Transmitter</a:t>
              </a:r>
            </a:p>
          </p:txBody>
        </p:sp>
        <p:sp>
          <p:nvSpPr>
            <p:cNvPr id="137" name="Shape 137"/>
            <p:cNvSpPr/>
            <p:nvPr/>
          </p:nvSpPr>
          <p:spPr>
            <a:xfrm>
              <a:off x="4875950" y="6000501"/>
              <a:ext cx="2747554" cy="3144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lvl1pPr>
                <a:defRPr sz="1600">
                  <a:solidFill>
                    <a:srgbClr val="C00000"/>
                  </a:solidFill>
                  <a:latin typeface="Times New Roman Bold"/>
                  <a:ea typeface="Times New Roman Bold"/>
                  <a:cs typeface="Times New Roman Bold"/>
                  <a:sym typeface="Times New Roman Bold"/>
                </a:defRPr>
              </a:lvl1pPr>
            </a:lstStyle>
            <a:p>
              <a:pPr marL="0" marR="0" lvl="0" indent="0" algn="ctr" defTabSz="410751" rtl="0" eaLnBrk="1" fontAlgn="auto" latinLnBrk="0" hangingPunct="1">
                <a:lnSpc>
                  <a:spcPct val="100000"/>
                </a:lnSpc>
                <a:spcBef>
                  <a:spcPts val="0"/>
                </a:spcBef>
                <a:spcAft>
                  <a:spcPts val="0"/>
                </a:spcAft>
                <a:buClrTx/>
                <a:buSzTx/>
                <a:buFontTx/>
                <a:buNone/>
                <a:tabLst/>
                <a:defRPr sz="1800">
                  <a:solidFill>
                    <a:srgbClr val="000000"/>
                  </a:solidFill>
                </a:defRPr>
              </a:pPr>
              <a:r>
                <a:rPr kumimoji="0" sz="1800" b="1" i="0" u="none" strike="noStrike" kern="0" cap="none" spc="0" normalizeH="0" baseline="0" noProof="0" dirty="0">
                  <a:ln>
                    <a:noFill/>
                  </a:ln>
                  <a:solidFill>
                    <a:srgbClr val="000000"/>
                  </a:solidFill>
                  <a:effectLst/>
                  <a:uLnTx/>
                  <a:uFillTx/>
                  <a:latin typeface="Calibri" charset="0"/>
                  <a:ea typeface="Calibri" charset="0"/>
                  <a:cs typeface="Calibri" charset="0"/>
                  <a:sym typeface="Times New Roman Bold"/>
                </a:rPr>
                <a:t>The </a:t>
              </a:r>
              <a:r>
                <a:rPr kumimoji="0" sz="1800" b="1" i="0" u="none" strike="noStrike" kern="0" cap="none" spc="0" normalizeH="0" baseline="0" noProof="0" dirty="0" smtClean="0">
                  <a:ln>
                    <a:noFill/>
                  </a:ln>
                  <a:solidFill>
                    <a:srgbClr val="000000"/>
                  </a:solidFill>
                  <a:effectLst/>
                  <a:uLnTx/>
                  <a:uFillTx/>
                  <a:latin typeface="Calibri" charset="0"/>
                  <a:ea typeface="Calibri" charset="0"/>
                  <a:cs typeface="Calibri" charset="0"/>
                  <a:sym typeface="Times New Roman Bold"/>
                </a:rPr>
                <a:t>Image</a:t>
              </a:r>
              <a:r>
                <a:rPr kumimoji="0" lang="en-US" sz="1800" b="1" i="0" u="none" strike="noStrike" kern="0" cap="none" spc="0" normalizeH="0" baseline="0" noProof="0" dirty="0" smtClean="0">
                  <a:ln>
                    <a:noFill/>
                  </a:ln>
                  <a:solidFill>
                    <a:srgbClr val="000000"/>
                  </a:solidFill>
                  <a:effectLst/>
                  <a:uLnTx/>
                  <a:uFillTx/>
                  <a:latin typeface="Calibri" charset="0"/>
                  <a:ea typeface="Calibri" charset="0"/>
                  <a:cs typeface="Calibri" charset="0"/>
                  <a:sym typeface="Times New Roman Bold"/>
                </a:rPr>
                <a:t>/Video</a:t>
              </a:r>
              <a:r>
                <a:rPr kumimoji="0" sz="1800" b="1" i="0" u="none" strike="noStrike" kern="0" cap="none" spc="0" normalizeH="0" baseline="0" noProof="0" dirty="0" smtClean="0">
                  <a:ln>
                    <a:noFill/>
                  </a:ln>
                  <a:solidFill>
                    <a:srgbClr val="000000"/>
                  </a:solidFill>
                  <a:effectLst/>
                  <a:uLnTx/>
                  <a:uFillTx/>
                  <a:latin typeface="Calibri" charset="0"/>
                  <a:ea typeface="Calibri" charset="0"/>
                  <a:cs typeface="Calibri" charset="0"/>
                  <a:sym typeface="Times New Roman Bold"/>
                </a:rPr>
                <a:t> </a:t>
              </a:r>
              <a:r>
                <a:rPr kumimoji="0" sz="1800" b="1" i="0" u="none" strike="noStrike" kern="0" cap="none" spc="0" normalizeH="0" baseline="0" noProof="0" dirty="0">
                  <a:ln>
                    <a:noFill/>
                  </a:ln>
                  <a:solidFill>
                    <a:srgbClr val="000000"/>
                  </a:solidFill>
                  <a:effectLst/>
                  <a:uLnTx/>
                  <a:uFillTx/>
                  <a:latin typeface="Calibri" charset="0"/>
                  <a:ea typeface="Calibri" charset="0"/>
                  <a:cs typeface="Calibri" charset="0"/>
                  <a:sym typeface="Times New Roman Bold"/>
                </a:rPr>
                <a:t>Channel</a:t>
              </a:r>
            </a:p>
          </p:txBody>
        </p:sp>
        <p:sp>
          <p:nvSpPr>
            <p:cNvPr id="138" name="Shape 138"/>
            <p:cNvSpPr/>
            <p:nvPr/>
          </p:nvSpPr>
          <p:spPr>
            <a:xfrm>
              <a:off x="10252033" y="5938845"/>
              <a:ext cx="1446963" cy="3144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spAutoFit/>
            </a:bodyPr>
            <a:lstStyle>
              <a:lvl1pPr>
                <a:defRPr sz="1600">
                  <a:solidFill>
                    <a:srgbClr val="C00000"/>
                  </a:solidFill>
                  <a:latin typeface="Times New Roman Bold"/>
                  <a:ea typeface="Times New Roman Bold"/>
                  <a:cs typeface="Times New Roman Bold"/>
                  <a:sym typeface="Times New Roman Bold"/>
                </a:defRPr>
              </a:lvl1pPr>
            </a:lstStyle>
            <a:p>
              <a:pPr marL="0" marR="0" lvl="0" indent="0" algn="ctr" defTabSz="410751" rtl="0" eaLnBrk="1" fontAlgn="auto" latinLnBrk="0" hangingPunct="1">
                <a:lnSpc>
                  <a:spcPct val="100000"/>
                </a:lnSpc>
                <a:spcBef>
                  <a:spcPts val="0"/>
                </a:spcBef>
                <a:spcAft>
                  <a:spcPts val="0"/>
                </a:spcAft>
                <a:buClrTx/>
                <a:buSzTx/>
                <a:buFontTx/>
                <a:buNone/>
                <a:tabLst/>
                <a:defRPr sz="1800">
                  <a:solidFill>
                    <a:srgbClr val="000000"/>
                  </a:solidFill>
                </a:defRPr>
              </a:pPr>
              <a:r>
                <a:rPr kumimoji="0" sz="1800" b="1" i="0" u="none" strike="noStrike" kern="0" cap="none" spc="0" normalizeH="0" baseline="0" noProof="0" dirty="0">
                  <a:ln>
                    <a:noFill/>
                  </a:ln>
                  <a:solidFill>
                    <a:srgbClr val="000000"/>
                  </a:solidFill>
                  <a:effectLst/>
                  <a:uLnTx/>
                  <a:uFillTx/>
                  <a:latin typeface="Calibri" charset="0"/>
                  <a:ea typeface="Calibri" charset="0"/>
                  <a:cs typeface="Calibri" charset="0"/>
                  <a:sym typeface="Times New Roman Bold"/>
                </a:rPr>
                <a:t>Receiver</a:t>
              </a:r>
            </a:p>
          </p:txBody>
        </p:sp>
        <p:pic>
          <p:nvPicPr>
            <p:cNvPr id="139" name="image23.pdf" descr="j0404053"/>
            <p:cNvPicPr/>
            <p:nvPr/>
          </p:nvPicPr>
          <p:blipFill>
            <a:blip r:embed="rId12">
              <a:extLst/>
            </a:blip>
            <a:stretch>
              <a:fillRect/>
            </a:stretch>
          </p:blipFill>
          <p:spPr>
            <a:xfrm flipH="1">
              <a:off x="8831293" y="4369269"/>
              <a:ext cx="820503" cy="671645"/>
            </a:xfrm>
            <a:prstGeom prst="rect">
              <a:avLst/>
            </a:prstGeom>
            <a:ln w="12700" cap="flat">
              <a:noFill/>
              <a:miter lim="400000"/>
            </a:ln>
            <a:effectLst/>
          </p:spPr>
        </p:pic>
        <p:sp>
          <p:nvSpPr>
            <p:cNvPr id="140" name="Shape 140"/>
            <p:cNvSpPr/>
            <p:nvPr/>
          </p:nvSpPr>
          <p:spPr>
            <a:xfrm>
              <a:off x="1219896" y="3800710"/>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1" name="Shape 141"/>
            <p:cNvSpPr/>
            <p:nvPr/>
          </p:nvSpPr>
          <p:spPr>
            <a:xfrm>
              <a:off x="2928990" y="3800710"/>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2" name="Shape 142"/>
            <p:cNvSpPr/>
            <p:nvPr/>
          </p:nvSpPr>
          <p:spPr>
            <a:xfrm>
              <a:off x="4227338" y="3819960"/>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3" name="Shape 143"/>
            <p:cNvSpPr/>
            <p:nvPr/>
          </p:nvSpPr>
          <p:spPr>
            <a:xfrm>
              <a:off x="5922583" y="3848247"/>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4" name="Shape 144"/>
            <p:cNvSpPr/>
            <p:nvPr/>
          </p:nvSpPr>
          <p:spPr>
            <a:xfrm>
              <a:off x="9260165" y="3848143"/>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5" name="Shape 145"/>
            <p:cNvSpPr/>
            <p:nvPr/>
          </p:nvSpPr>
          <p:spPr>
            <a:xfrm>
              <a:off x="10975515" y="3848143"/>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6" name="Shape 146"/>
            <p:cNvSpPr/>
            <p:nvPr/>
          </p:nvSpPr>
          <p:spPr>
            <a:xfrm>
              <a:off x="7594176" y="3832233"/>
              <a:ext cx="1" cy="387351"/>
            </a:xfrm>
            <a:prstGeom prst="line">
              <a:avLst/>
            </a:prstGeom>
            <a:noFill/>
            <a:ln w="38100" cap="flat">
              <a:solidFill>
                <a:srgbClr val="FF3300"/>
              </a:solidFill>
              <a:prstDash val="solid"/>
              <a:miter lim="800000"/>
              <a:tailEnd type="triangle" w="med" len="med"/>
            </a:ln>
            <a:effectLst/>
          </p:spPr>
          <p:txBody>
            <a:bodyPr wrap="square" lIns="0" tIns="0" rIns="0" bIns="0" numCol="1" anchor="t">
              <a:no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844"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a:endParaRPr>
            </a:p>
          </p:txBody>
        </p:sp>
        <p:sp>
          <p:nvSpPr>
            <p:cNvPr id="147" name="Shape 147"/>
            <p:cNvSpPr/>
            <p:nvPr/>
          </p:nvSpPr>
          <p:spPr>
            <a:xfrm rot="16200000">
              <a:off x="6153007" y="2569523"/>
              <a:ext cx="193441" cy="67439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72"/>
                    <a:pt x="10800" y="21538"/>
                  </a:cubicBezTo>
                  <a:lnTo>
                    <a:pt x="10800" y="10862"/>
                  </a:lnTo>
                  <a:cubicBezTo>
                    <a:pt x="10800" y="10828"/>
                    <a:pt x="5965" y="10800"/>
                    <a:pt x="0" y="10800"/>
                  </a:cubicBezTo>
                  <a:cubicBezTo>
                    <a:pt x="5965" y="10800"/>
                    <a:pt x="10800" y="10772"/>
                    <a:pt x="10800" y="10738"/>
                  </a:cubicBezTo>
                  <a:lnTo>
                    <a:pt x="10800" y="62"/>
                  </a:lnTo>
                  <a:cubicBezTo>
                    <a:pt x="10800" y="28"/>
                    <a:pt x="15635" y="0"/>
                    <a:pt x="21600" y="0"/>
                  </a:cubicBezTo>
                </a:path>
              </a:pathLst>
            </a:custGeom>
            <a:noFill/>
            <a:ln w="25400" cap="flat">
              <a:solidFill>
                <a:srgbClr val="0365C0"/>
              </a:solidFill>
              <a:prstDash val="solid"/>
              <a:bevel/>
            </a:ln>
            <a:effectLst>
              <a:outerShdw blurRad="38100" dist="25400" dir="5400000" rotWithShape="0">
                <a:srgbClr val="000000">
                  <a:alpha val="50000"/>
                </a:srgbClr>
              </a:outerShdw>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266"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gr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
        <p:nvSpPr>
          <p:cNvPr id="161" name="Shape 70"/>
          <p:cNvSpPr/>
          <p:nvPr/>
        </p:nvSpPr>
        <p:spPr>
          <a:xfrm>
            <a:off x="8834619" y="862763"/>
            <a:ext cx="3180597" cy="2630739"/>
          </a:xfrm>
          <a:prstGeom prst="rect">
            <a:avLst/>
          </a:prstGeom>
          <a:noFill/>
          <a:ln w="25400" cap="flat">
            <a:solidFill>
              <a:srgbClr val="000000"/>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marL="0" marR="0" lvl="0" indent="0" algn="ctr" defTabSz="410751"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1687" b="0" i="0" u="none" strike="noStrike" kern="0" cap="none" spc="0" normalizeH="0" baseline="0" noProof="0" dirty="0">
              <a:ln>
                <a:noFill/>
              </a:ln>
              <a:solidFill>
                <a:srgbClr val="FFFFFF"/>
              </a:solidFill>
              <a:effectLst/>
              <a:uLnTx/>
              <a:uFillTx/>
              <a:latin typeface="Helvetica Light"/>
              <a:sym typeface="Helvetica Light"/>
            </a:endParaRPr>
          </a:p>
        </p:txBody>
      </p:sp>
      <p:sp>
        <p:nvSpPr>
          <p:cNvPr id="163" name="Shape 72"/>
          <p:cNvSpPr/>
          <p:nvPr/>
        </p:nvSpPr>
        <p:spPr>
          <a:xfrm>
            <a:off x="8900261" y="985562"/>
            <a:ext cx="2966222" cy="379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2400"/>
            </a:lvl1pPr>
          </a:lstStyle>
          <a:p>
            <a:pPr marL="0" marR="0" lvl="0" indent="0" algn="ctr" defTabSz="410751" rtl="0" eaLnBrk="1" fontAlgn="auto" latinLnBrk="0" hangingPunct="1">
              <a:lnSpc>
                <a:spcPct val="100000"/>
              </a:lnSpc>
              <a:spcBef>
                <a:spcPts val="0"/>
              </a:spcBef>
              <a:spcAft>
                <a:spcPts val="0"/>
              </a:spcAft>
              <a:buClrTx/>
              <a:buSzTx/>
              <a:buFontTx/>
              <a:buNone/>
              <a:tabLst/>
              <a:defRPr sz="1800"/>
            </a:pPr>
            <a:r>
              <a:rPr kumimoji="0" lang="en-US" sz="2000" b="0" i="0" u="none" strike="noStrike" kern="0" cap="none" spc="0" normalizeH="0" baseline="0" noProof="0" dirty="0" smtClean="0">
                <a:ln>
                  <a:noFill/>
                </a:ln>
                <a:solidFill>
                  <a:sysClr val="windowText" lastClr="000000"/>
                </a:solidFill>
                <a:effectLst/>
                <a:uLnTx/>
                <a:uFillTx/>
                <a:latin typeface="Calibri" charset="0"/>
                <a:ea typeface="Calibri" charset="0"/>
                <a:cs typeface="Calibri" charset="0"/>
                <a:sym typeface="Helvetica Light"/>
              </a:rPr>
              <a:t>Network congestion</a:t>
            </a:r>
            <a:endParaRPr kumimoji="0" sz="2000" b="0" i="0" u="none" strike="noStrike" kern="0" cap="none" spc="0" normalizeH="0" baseline="0" noProof="0" dirty="0">
              <a:ln>
                <a:noFill/>
              </a:ln>
              <a:solidFill>
                <a:sysClr val="windowText" lastClr="000000"/>
              </a:solidFill>
              <a:effectLst/>
              <a:uLnTx/>
              <a:uFillTx/>
              <a:latin typeface="Calibri" charset="0"/>
              <a:ea typeface="Calibri" charset="0"/>
              <a:cs typeface="Calibri" charset="0"/>
              <a:sym typeface="Helvetica Light"/>
            </a:endParaRPr>
          </a:p>
        </p:txBody>
      </p:sp>
      <p:pic>
        <p:nvPicPr>
          <p:cNvPr id="148" name="rebuffering_OcVL2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900261" y="1384847"/>
            <a:ext cx="2900846" cy="1636077"/>
          </a:xfrm>
          <a:prstGeom prst="rect">
            <a:avLst/>
          </a:prstGeom>
        </p:spPr>
      </p:pic>
    </p:spTree>
    <p:extLst>
      <p:ext uri="{BB962C8B-B14F-4D97-AF65-F5344CB8AC3E}">
        <p14:creationId xmlns:p14="http://schemas.microsoft.com/office/powerpoint/2010/main" val="315842153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fade">
                                      <p:cBhvr>
                                        <p:cTn id="10" dur="500"/>
                                        <p:tgtEl>
                                          <p:spTgt spid="161"/>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960" fill="hold"/>
                                        <p:tgtEl>
                                          <p:spTgt spid="148"/>
                                        </p:tgtEl>
                                      </p:cBhvr>
                                    </p:cmd>
                                  </p:childTnLst>
                                </p:cTn>
                              </p:par>
                              <p:par>
                                <p:cTn id="14" presetID="10" presetClass="entr" presetSubtype="0" fill="hold" grpId="0" nodeType="with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fade">
                                      <p:cBhvr>
                                        <p:cTn id="16" dur="500"/>
                                        <p:tgtEl>
                                          <p:spTgt spid="1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148"/>
                </p:tgtEl>
              </p:cMediaNode>
            </p:video>
            <p:seq concurrent="1" nextAc="seek">
              <p:cTn id="23" restart="whenNotActive" fill="hold" evtFilter="cancelBubble" nodeType="interactiveSeq">
                <p:stCondLst>
                  <p:cond evt="onClick" delay="0">
                    <p:tgtEl>
                      <p:spTgt spid="14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48"/>
                                        </p:tgtEl>
                                      </p:cBhvr>
                                    </p:cmd>
                                  </p:childTnLst>
                                </p:cTn>
                              </p:par>
                            </p:childTnLst>
                          </p:cTn>
                        </p:par>
                      </p:childTnLst>
                    </p:cTn>
                  </p:par>
                </p:childTnLst>
              </p:cTn>
              <p:nextCondLst>
                <p:cond evt="onClick" delay="0">
                  <p:tgtEl>
                    <p:spTgt spid="148"/>
                  </p:tgtEl>
                </p:cond>
              </p:nextCondLst>
            </p:seq>
          </p:childTnLst>
        </p:cTn>
      </p:par>
    </p:tnLst>
    <p:bldLst>
      <p:bldP spid="161" grpId="0" animBg="1"/>
      <p:bldP spid="1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312539"/>
            <a:ext cx="10494698" cy="728861"/>
          </a:xfrm>
        </p:spPr>
        <p:txBody>
          <a:bodyPr>
            <a:normAutofit/>
          </a:bodyPr>
          <a:lstStyle/>
          <a:p>
            <a:r>
              <a:rPr lang="en-US" sz="4000" dirty="0">
                <a:latin typeface="Calibri" charset="0"/>
                <a:ea typeface="Calibri" charset="0"/>
                <a:cs typeface="Calibri" charset="0"/>
              </a:rPr>
              <a:t>What is </a:t>
            </a:r>
            <a:r>
              <a:rPr lang="en-US" sz="4000" dirty="0">
                <a:solidFill>
                  <a:srgbClr val="C00000"/>
                </a:solidFill>
                <a:latin typeface="Calibri" charset="0"/>
                <a:ea typeface="Calibri" charset="0"/>
                <a:cs typeface="Calibri" charset="0"/>
              </a:rPr>
              <a:t>Perceptual</a:t>
            </a:r>
            <a:r>
              <a:rPr lang="en-US" sz="4000" dirty="0">
                <a:latin typeface="Calibri" charset="0"/>
                <a:ea typeface="Calibri" charset="0"/>
                <a:cs typeface="Calibri" charset="0"/>
              </a:rPr>
              <a:t> Visual Quality?</a:t>
            </a:r>
          </a:p>
        </p:txBody>
      </p:sp>
      <p:sp>
        <p:nvSpPr>
          <p:cNvPr id="3" name="Text Placeholder 2"/>
          <p:cNvSpPr>
            <a:spLocks noGrp="1"/>
          </p:cNvSpPr>
          <p:nvPr>
            <p:ph type="body" idx="1"/>
          </p:nvPr>
        </p:nvSpPr>
        <p:spPr>
          <a:xfrm>
            <a:off x="301083" y="1238442"/>
            <a:ext cx="11533030" cy="4215003"/>
          </a:xfrm>
        </p:spPr>
        <p:txBody>
          <a:bodyPr anchor="t">
            <a:normAutofit/>
          </a:bodyPr>
          <a:lstStyle/>
          <a:p>
            <a:pPr marL="432137" indent="-432137" algn="l">
              <a:lnSpc>
                <a:spcPct val="80000"/>
              </a:lnSpc>
              <a:buClr>
                <a:srgbClr val="000000"/>
              </a:buClr>
              <a:defRPr sz="1800"/>
            </a:pPr>
            <a:endParaRPr lang="en-US" sz="3200" dirty="0" smtClean="0">
              <a:latin typeface="Calibri" panose="020F0502020204030204" pitchFamily="34" charset="0"/>
            </a:endParaRPr>
          </a:p>
          <a:p>
            <a:pPr marL="432137" indent="-432137" algn="l">
              <a:lnSpc>
                <a:spcPct val="80000"/>
              </a:lnSpc>
              <a:buClr>
                <a:srgbClr val="000000"/>
              </a:buClr>
              <a:defRPr sz="1800"/>
            </a:pPr>
            <a:endParaRPr lang="en-US" sz="3200" dirty="0">
              <a:latin typeface="Calibri" panose="020F0502020204030204" pitchFamily="34" charset="0"/>
            </a:endParaRPr>
          </a:p>
          <a:p>
            <a:pPr marL="432137" indent="-432137" algn="l">
              <a:lnSpc>
                <a:spcPct val="80000"/>
              </a:lnSpc>
              <a:buClr>
                <a:srgbClr val="000000"/>
              </a:buClr>
              <a:defRPr sz="1800"/>
            </a:pPr>
            <a:endParaRPr lang="en-US" sz="3200" dirty="0" smtClean="0">
              <a:latin typeface="Calibri" panose="020F0502020204030204" pitchFamily="34" charset="0"/>
            </a:endParaRPr>
          </a:p>
          <a:p>
            <a:pPr algn="l">
              <a:spcBef>
                <a:spcPts val="1400"/>
              </a:spcBef>
              <a:buClr>
                <a:srgbClr val="000000"/>
              </a:buClr>
              <a:defRPr sz="1800"/>
            </a:pPr>
            <a:endParaRPr lang="en-US" sz="2800" b="1" dirty="0" smtClean="0">
              <a:solidFill>
                <a:schemeClr val="accent4">
                  <a:lumMod val="50000"/>
                </a:schemeClr>
              </a:solidFill>
              <a:latin typeface="Calibri" panose="020F0502020204030204" pitchFamily="34" charset="0"/>
            </a:endParaRPr>
          </a:p>
          <a:p>
            <a:pPr algn="l">
              <a:spcBef>
                <a:spcPts val="1400"/>
              </a:spcBef>
              <a:buClr>
                <a:srgbClr val="000000"/>
              </a:buClr>
              <a:defRPr sz="1800"/>
            </a:pPr>
            <a:endParaRPr lang="en-US" sz="2800" b="1" dirty="0" smtClean="0">
              <a:solidFill>
                <a:schemeClr val="accent4">
                  <a:lumMod val="50000"/>
                </a:schemeClr>
              </a:solidFill>
              <a:latin typeface="Calibri" panose="020F0502020204030204" pitchFamily="34" charset="0"/>
            </a:endParaRPr>
          </a:p>
          <a:p>
            <a:pPr algn="l">
              <a:spcBef>
                <a:spcPts val="1400"/>
              </a:spcBef>
              <a:buClr>
                <a:srgbClr val="000000"/>
              </a:buClr>
              <a:defRPr sz="1800"/>
            </a:pPr>
            <a:endParaRPr lang="en-US" sz="2800" b="1" dirty="0">
              <a:solidFill>
                <a:schemeClr val="accent4">
                  <a:lumMod val="50000"/>
                </a:schemeClr>
              </a:solidFill>
              <a:latin typeface="Calibri" panose="020F0502020204030204" pitchFamily="34" charset="0"/>
            </a:endParaRPr>
          </a:p>
          <a:p>
            <a:pPr algn="l">
              <a:spcBef>
                <a:spcPts val="1400"/>
              </a:spcBef>
              <a:buClr>
                <a:srgbClr val="000000"/>
              </a:buClr>
              <a:defRPr sz="1800"/>
            </a:pPr>
            <a:endParaRPr lang="en-US" sz="2800" b="1" u="sng" dirty="0" smtClean="0">
              <a:solidFill>
                <a:schemeClr val="accent4">
                  <a:lumMod val="50000"/>
                </a:schemeClr>
              </a:solidFill>
              <a:latin typeface="Calibri" panose="020F0502020204030204" pitchFamily="34" charset="0"/>
            </a:endParaRPr>
          </a:p>
        </p:txBody>
      </p:sp>
      <p:pic>
        <p:nvPicPr>
          <p:cNvPr id="4" name="Picture 4" descr="http://i.kinja-img.com/gawker-media/image/upload/s--naDB76Lc--/18e0moeml8anv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84" t="26950" r="20684" b="20702"/>
          <a:stretch/>
        </p:blipFill>
        <p:spPr bwMode="auto">
          <a:xfrm>
            <a:off x="467879" y="1355740"/>
            <a:ext cx="1055209" cy="7991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13586" y="1463499"/>
            <a:ext cx="2248554" cy="6914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365C0">
                    <a:lumMod val="75000"/>
                  </a:srgbClr>
                </a:solidFill>
                <a:effectLst/>
                <a:uLnTx/>
                <a:uFillTx/>
                <a:latin typeface="Calibri" charset="0"/>
                <a:ea typeface="Calibri" charset="0"/>
                <a:cs typeface="Calibri" charset="0"/>
              </a:rPr>
              <a:t>Save, transmit, render</a:t>
            </a:r>
            <a:endParaRPr kumimoji="0" lang="en-US" sz="2400" b="0" i="0" u="none" strike="noStrike" kern="1200" cap="none" spc="0" normalizeH="0" baseline="0" noProof="0" dirty="0">
              <a:ln>
                <a:noFill/>
              </a:ln>
              <a:solidFill>
                <a:srgbClr val="0365C0">
                  <a:lumMod val="75000"/>
                </a:srgbClr>
              </a:solidFill>
              <a:effectLst/>
              <a:uLnTx/>
              <a:uFillTx/>
              <a:latin typeface="Calibri" charset="0"/>
              <a:ea typeface="Calibri" charset="0"/>
              <a:cs typeface="Calibri" charset="0"/>
            </a:endParaRPr>
          </a:p>
        </p:txBody>
      </p:sp>
      <p:cxnSp>
        <p:nvCxnSpPr>
          <p:cNvPr id="10" name="Straight Arrow Connector 9"/>
          <p:cNvCxnSpPr/>
          <p:nvPr/>
        </p:nvCxnSpPr>
        <p:spPr>
          <a:xfrm>
            <a:off x="1708957" y="1672636"/>
            <a:ext cx="419100" cy="0"/>
          </a:xfrm>
          <a:prstGeom prst="straightConnector1">
            <a:avLst/>
          </a:prstGeom>
          <a:noFill/>
          <a:ln w="25400" cap="flat">
            <a:solidFill>
              <a:srgbClr val="0365C0"/>
            </a:solidFill>
            <a:prstDash val="solid"/>
            <a:bevel/>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1" name="Straight Arrow Connector 10"/>
          <p:cNvCxnSpPr/>
          <p:nvPr/>
        </p:nvCxnSpPr>
        <p:spPr>
          <a:xfrm>
            <a:off x="6375128" y="1775004"/>
            <a:ext cx="419100" cy="0"/>
          </a:xfrm>
          <a:prstGeom prst="straightConnector1">
            <a:avLst/>
          </a:prstGeom>
          <a:noFill/>
          <a:ln w="25400" cap="flat">
            <a:solidFill>
              <a:srgbClr val="0365C0"/>
            </a:solidFill>
            <a:prstDash val="solid"/>
            <a:bevel/>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9" name="Slide Number Placeholder 8"/>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r="50621"/>
          <a:stretch/>
        </p:blipFill>
        <p:spPr>
          <a:xfrm>
            <a:off x="9931314" y="986321"/>
            <a:ext cx="1391390" cy="2018225"/>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52644"/>
          <a:stretch/>
        </p:blipFill>
        <p:spPr>
          <a:xfrm>
            <a:off x="10272307" y="3348515"/>
            <a:ext cx="1391713" cy="2104930"/>
          </a:xfrm>
          <a:prstGeom prst="rect">
            <a:avLst/>
          </a:prstGeom>
        </p:spPr>
      </p:pic>
      <p:pic>
        <p:nvPicPr>
          <p:cNvPr id="20" name="Picture 4" descr="http://i.kinja-img.com/gawker-media/image/upload/s--naDB76Lc--/18e0moeml8anv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84" t="26950" r="20684" b="20702"/>
          <a:stretch/>
        </p:blipFill>
        <p:spPr bwMode="auto">
          <a:xfrm>
            <a:off x="467879" y="3726824"/>
            <a:ext cx="1055209" cy="7991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1708957" y="4043720"/>
            <a:ext cx="419100" cy="0"/>
          </a:xfrm>
          <a:prstGeom prst="straightConnector1">
            <a:avLst/>
          </a:prstGeom>
          <a:noFill/>
          <a:ln w="25400" cap="flat">
            <a:solidFill>
              <a:srgbClr val="0365C0"/>
            </a:solidFill>
            <a:prstDash val="solid"/>
            <a:bevel/>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22" name="Rectangle 21"/>
          <p:cNvSpPr/>
          <p:nvPr/>
        </p:nvSpPr>
        <p:spPr>
          <a:xfrm>
            <a:off x="7003215" y="3826276"/>
            <a:ext cx="2248554" cy="7242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365C0">
                    <a:lumMod val="75000"/>
                  </a:srgbClr>
                </a:solidFill>
                <a:effectLst/>
                <a:uLnTx/>
                <a:uFillTx/>
                <a:latin typeface="Calibri" charset="0"/>
                <a:ea typeface="Calibri" charset="0"/>
                <a:cs typeface="Calibri" charset="0"/>
              </a:rPr>
              <a:t>Save, transmit, render</a:t>
            </a:r>
            <a:endParaRPr kumimoji="0" lang="en-US" sz="2400" b="0" i="0" u="none" strike="noStrike" kern="1200" cap="none" spc="0" normalizeH="0" baseline="0" noProof="0" dirty="0">
              <a:ln>
                <a:noFill/>
              </a:ln>
              <a:solidFill>
                <a:srgbClr val="0365C0">
                  <a:lumMod val="75000"/>
                </a:srgbClr>
              </a:solidFill>
              <a:effectLst/>
              <a:uLnTx/>
              <a:uFillTx/>
              <a:latin typeface="Calibri" charset="0"/>
              <a:ea typeface="Calibri" charset="0"/>
              <a:cs typeface="Calibri" charset="0"/>
            </a:endParaRPr>
          </a:p>
        </p:txBody>
      </p:sp>
      <p:cxnSp>
        <p:nvCxnSpPr>
          <p:cNvPr id="23" name="Straight Arrow Connector 22"/>
          <p:cNvCxnSpPr/>
          <p:nvPr/>
        </p:nvCxnSpPr>
        <p:spPr>
          <a:xfrm>
            <a:off x="6375128" y="4181358"/>
            <a:ext cx="419100" cy="0"/>
          </a:xfrm>
          <a:prstGeom prst="straightConnector1">
            <a:avLst/>
          </a:prstGeom>
          <a:noFill/>
          <a:ln w="25400" cap="flat">
            <a:solidFill>
              <a:srgbClr val="0365C0"/>
            </a:solidFill>
            <a:prstDash val="solid"/>
            <a:bevel/>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9449544" y="4181358"/>
            <a:ext cx="419100" cy="0"/>
          </a:xfrm>
          <a:prstGeom prst="straightConnector1">
            <a:avLst/>
          </a:prstGeom>
          <a:noFill/>
          <a:ln w="25400" cap="flat">
            <a:solidFill>
              <a:srgbClr val="0365C0"/>
            </a:solidFill>
            <a:prstDash val="solid"/>
            <a:bevel/>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5" name="Straight Arrow Connector 24"/>
          <p:cNvCxnSpPr/>
          <p:nvPr/>
        </p:nvCxnSpPr>
        <p:spPr>
          <a:xfrm>
            <a:off x="9449544" y="1659936"/>
            <a:ext cx="419100" cy="0"/>
          </a:xfrm>
          <a:prstGeom prst="straightConnector1">
            <a:avLst/>
          </a:prstGeom>
          <a:noFill/>
          <a:ln w="25400" cap="flat">
            <a:solidFill>
              <a:srgbClr val="0365C0"/>
            </a:solidFill>
            <a:prstDash val="solid"/>
            <a:bevel/>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pic>
        <p:nvPicPr>
          <p:cNvPr id="26" name="rebuffering_OcVL2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13926" y="3303945"/>
            <a:ext cx="3637763" cy="2051698"/>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0625" y="1041399"/>
            <a:ext cx="3443093" cy="2146904"/>
          </a:xfrm>
          <a:prstGeom prst="rect">
            <a:avLst/>
          </a:prstGeom>
        </p:spPr>
      </p:pic>
      <p:sp>
        <p:nvSpPr>
          <p:cNvPr id="6" name="Rectangle 5"/>
          <p:cNvSpPr/>
          <p:nvPr/>
        </p:nvSpPr>
        <p:spPr>
          <a:xfrm>
            <a:off x="467879" y="5836298"/>
            <a:ext cx="10988565" cy="523220"/>
          </a:xfrm>
          <a:prstGeom prst="rect">
            <a:avLst/>
          </a:prstGeom>
          <a:solidFill>
            <a:schemeClr val="accent3">
              <a:lumMod val="20000"/>
              <a:lumOff val="80000"/>
            </a:schemeClr>
          </a:solidFill>
        </p:spPr>
        <p:txBody>
          <a:bodyPr wrap="square">
            <a:spAutoFit/>
          </a:bodyPr>
          <a:lstStyle/>
          <a:p>
            <a:pPr marL="1250112" lvl="4">
              <a:spcBef>
                <a:spcPts val="1400"/>
              </a:spcBef>
              <a:buClr>
                <a:srgbClr val="000000"/>
              </a:buClr>
              <a:defRPr sz="1800"/>
            </a:pPr>
            <a:r>
              <a:rPr lang="en-US" sz="2800" b="1" u="sng" dirty="0">
                <a:solidFill>
                  <a:schemeClr val="accent4">
                    <a:lumMod val="50000"/>
                  </a:schemeClr>
                </a:solidFill>
                <a:latin typeface="Calibri" panose="020F0502020204030204" pitchFamily="34" charset="0"/>
              </a:rPr>
              <a:t>Perceptual quality:</a:t>
            </a:r>
            <a:r>
              <a:rPr lang="en-US" sz="2800" u="sng" dirty="0">
                <a:solidFill>
                  <a:schemeClr val="accent4">
                    <a:lumMod val="50000"/>
                  </a:schemeClr>
                </a:solidFill>
                <a:latin typeface="Calibri" panose="020F0502020204030204" pitchFamily="34" charset="0"/>
              </a:rPr>
              <a:t> Quality as perceived by human </a:t>
            </a:r>
            <a:r>
              <a:rPr lang="en-US" sz="2800" u="sng">
                <a:solidFill>
                  <a:schemeClr val="accent4">
                    <a:lumMod val="50000"/>
                  </a:schemeClr>
                </a:solidFill>
                <a:latin typeface="Calibri" panose="020F0502020204030204" pitchFamily="34" charset="0"/>
              </a:rPr>
              <a:t>observers</a:t>
            </a:r>
            <a:r>
              <a:rPr lang="en-US" sz="2800" smtClean="0">
                <a:solidFill>
                  <a:schemeClr val="accent4">
                    <a:lumMod val="50000"/>
                  </a:schemeClr>
                </a:solidFill>
                <a:latin typeface="Calibri" panose="020F0502020204030204" pitchFamily="34" charset="0"/>
              </a:rPr>
              <a:t>.</a:t>
            </a:r>
            <a:endParaRPr lang="en-US" sz="2800" dirty="0">
              <a:solidFill>
                <a:schemeClr val="accent4">
                  <a:lumMod val="50000"/>
                </a:schemeClr>
              </a:solidFill>
              <a:latin typeface="Calibri" panose="020F0502020204030204" pitchFamily="34" charset="0"/>
            </a:endParaRPr>
          </a:p>
        </p:txBody>
      </p:sp>
    </p:spTree>
    <p:extLst>
      <p:ext uri="{BB962C8B-B14F-4D97-AF65-F5344CB8AC3E}">
        <p14:creationId xmlns:p14="http://schemas.microsoft.com/office/powerpoint/2010/main" val="36004831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
                                        <p:tgtEl>
                                          <p:spTgt spid="26"/>
                                        </p:tgtEl>
                                      </p:cBhvr>
                                    </p:animEffect>
                                  </p:childTnLst>
                                </p:cTn>
                              </p:par>
                            </p:childTnLst>
                          </p:cTn>
                        </p:par>
                        <p:par>
                          <p:cTn id="41" fill="hold">
                            <p:stCondLst>
                              <p:cond delay="600"/>
                            </p:stCondLst>
                            <p:childTnLst>
                              <p:par>
                                <p:cTn id="42" presetID="1" presetClass="mediacall" presetSubtype="0" fill="hold" nodeType="afterEffect">
                                  <p:stCondLst>
                                    <p:cond delay="0"/>
                                  </p:stCondLst>
                                  <p:childTnLst>
                                    <p:cmd type="call" cmd="playFrom(0.0)">
                                      <p:cBhvr>
                                        <p:cTn id="43" dur="1960" fill="hold"/>
                                        <p:tgtEl>
                                          <p:spTgt spid="26"/>
                                        </p:tgtEl>
                                      </p:cBhvr>
                                    </p:cmd>
                                  </p:childTnLst>
                                </p:cTn>
                              </p:par>
                            </p:childTnLst>
                          </p:cTn>
                        </p:par>
                        <p:par>
                          <p:cTn id="44" fill="hold">
                            <p:stCondLst>
                              <p:cond delay="256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
                                        <p:tgtEl>
                                          <p:spTgt spid="22"/>
                                        </p:tgtEl>
                                      </p:cBhvr>
                                    </p:animEffect>
                                  </p:childTnLst>
                                </p:cTn>
                              </p:par>
                            </p:childTnLst>
                          </p:cTn>
                        </p:par>
                        <p:par>
                          <p:cTn id="51" fill="hold">
                            <p:stCondLst>
                              <p:cond delay="276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00"/>
                                        <p:tgtEl>
                                          <p:spTgt spid="24"/>
                                        </p:tgtEl>
                                      </p:cBhvr>
                                    </p:animEffect>
                                  </p:childTnLst>
                                </p:cTn>
                              </p:par>
                            </p:childTnLst>
                          </p:cTn>
                        </p:par>
                        <p:par>
                          <p:cTn id="55" fill="hold">
                            <p:stCondLst>
                              <p:cond delay="2960"/>
                            </p:stCondLst>
                            <p:childTnLst>
                              <p:par>
                                <p:cTn id="56" presetID="10" presetClass="entr" presetSubtype="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repeatCount="indefinite" fill="hold" display="0">
                  <p:stCondLst>
                    <p:cond delay="indefinite"/>
                  </p:stCondLst>
                </p:cTn>
                <p:tgtEl>
                  <p:spTgt spid="26"/>
                </p:tgtEl>
              </p:cMediaNode>
            </p:video>
          </p:childTnLst>
        </p:cTn>
      </p:par>
    </p:tnLst>
    <p:bldLst>
      <p:bldP spid="8" grpId="0" animBg="1"/>
      <p:bldP spid="2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762126" y="115889"/>
            <a:ext cx="8658225" cy="962025"/>
          </a:xfrm>
        </p:spPr>
        <p:txBody>
          <a:bodyPr/>
          <a:lstStyle/>
          <a:p>
            <a:r>
              <a:rPr lang="en-US" altLang="en-US" b="1" dirty="0" smtClean="0">
                <a:solidFill>
                  <a:srgbClr val="C00000"/>
                </a:solidFill>
              </a:rPr>
              <a:t>Objective</a:t>
            </a:r>
            <a:r>
              <a:rPr lang="en-US" altLang="en-US" dirty="0" smtClean="0">
                <a:solidFill>
                  <a:srgbClr val="C00000"/>
                </a:solidFill>
              </a:rPr>
              <a:t> </a:t>
            </a:r>
            <a:r>
              <a:rPr lang="en-US" altLang="en-US" dirty="0" smtClean="0"/>
              <a:t>Video Quality Assessment</a:t>
            </a:r>
            <a:endParaRPr altLang="en-US" dirty="0" smtClean="0"/>
          </a:p>
        </p:txBody>
      </p:sp>
      <p:sp>
        <p:nvSpPr>
          <p:cNvPr id="21" name="Slide Number Placeholder 3"/>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4AC5D0D-B225-4FA6-8A5C-34AD08D29F49}" type="slidenum">
              <a:rPr lang="en-US" altLang="en-US" sz="1200">
                <a:solidFill>
                  <a:prstClr val="black"/>
                </a:solidFill>
                <a:latin typeface="Avenir Book" charset="0"/>
                <a:ea typeface="Avenir Book" charset="0"/>
                <a:cs typeface="Avenir Book" charset="0"/>
              </a:rPr>
              <a:pPr eaLnBrk="1" hangingPunct="1"/>
              <a:t>6</a:t>
            </a:fld>
            <a:endParaRPr lang="en-US" altLang="en-US" sz="1200">
              <a:solidFill>
                <a:prstClr val="black"/>
              </a:solidFill>
              <a:latin typeface="Avenir Book" charset="0"/>
              <a:ea typeface="Avenir Book" charset="0"/>
              <a:cs typeface="Avenir Book" charset="0"/>
            </a:endParaRPr>
          </a:p>
        </p:txBody>
      </p:sp>
      <p:cxnSp>
        <p:nvCxnSpPr>
          <p:cNvPr id="16" name="Straight Arrow Connector 20"/>
          <p:cNvCxnSpPr>
            <a:cxnSpLocks noChangeShapeType="1"/>
            <a:endCxn id="18" idx="1"/>
          </p:cNvCxnSpPr>
          <p:nvPr/>
        </p:nvCxnSpPr>
        <p:spPr bwMode="auto">
          <a:xfrm flipV="1">
            <a:off x="5732412" y="4363250"/>
            <a:ext cx="2590770" cy="1110817"/>
          </a:xfrm>
          <a:prstGeom prst="straightConnector1">
            <a:avLst/>
          </a:prstGeom>
          <a:noFill/>
          <a:ln w="28575"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18" name="TextBox 17"/>
          <p:cNvSpPr txBox="1">
            <a:spLocks noChangeArrowheads="1"/>
          </p:cNvSpPr>
          <p:nvPr/>
        </p:nvSpPr>
        <p:spPr bwMode="auto">
          <a:xfrm>
            <a:off x="8323182" y="3855418"/>
            <a:ext cx="3259218" cy="1015663"/>
          </a:xfrm>
          <a:prstGeom prst="rect">
            <a:avLst/>
          </a:prstGeom>
          <a:solidFill>
            <a:schemeClr val="accent6">
              <a:lumMod val="40000"/>
              <a:lumOff val="60000"/>
            </a:schemeClr>
          </a:solidFill>
          <a:ln w="28575">
            <a:solidFill>
              <a:srgbClr val="C00000"/>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entury Schoolbook" panose="020406040505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entury Schoolbook" panose="020406040505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entury Schoolbook" panose="020406040505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entury Schoolbook" panose="020406040505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entury Schoolbook" panose="020406040505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Schoolbook" panose="020406040505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Schoolbook" panose="020406040505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Schoolbook" panose="020406040505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Schoolbook" panose="02040604050505020304" pitchFamily="18" charset="0"/>
              </a:defRPr>
            </a:lvl9pPr>
          </a:lstStyle>
          <a:p>
            <a:pPr algn="ctr" eaLnBrk="1" hangingPunct="1">
              <a:spcBef>
                <a:spcPct val="0"/>
              </a:spcBef>
              <a:buFontTx/>
              <a:buNone/>
            </a:pPr>
            <a:r>
              <a:rPr lang="en-US" altLang="en-US" sz="3000" dirty="0" smtClean="0">
                <a:solidFill>
                  <a:srgbClr val="C00000"/>
                </a:solidFill>
                <a:latin typeface="Calibri" charset="0"/>
                <a:ea typeface="Calibri" charset="0"/>
                <a:cs typeface="Calibri" charset="0"/>
              </a:rPr>
              <a:t>Video Quality </a:t>
            </a:r>
            <a:r>
              <a:rPr lang="en-US" altLang="en-US" sz="3000" dirty="0">
                <a:solidFill>
                  <a:srgbClr val="C00000"/>
                </a:solidFill>
                <a:latin typeface="Calibri" charset="0"/>
                <a:ea typeface="Calibri" charset="0"/>
                <a:cs typeface="Calibri" charset="0"/>
              </a:rPr>
              <a:t>predictor</a:t>
            </a:r>
          </a:p>
        </p:txBody>
      </p:sp>
      <p:sp>
        <p:nvSpPr>
          <p:cNvPr id="4" name="Rectangle 3"/>
          <p:cNvSpPr/>
          <p:nvPr/>
        </p:nvSpPr>
        <p:spPr>
          <a:xfrm>
            <a:off x="691672" y="2806348"/>
            <a:ext cx="5040740" cy="1384995"/>
          </a:xfrm>
          <a:prstGeom prst="rect">
            <a:avLst/>
          </a:prstGeom>
          <a:solidFill>
            <a:schemeClr val="accent1">
              <a:lumMod val="20000"/>
              <a:lumOff val="80000"/>
            </a:schemeClr>
          </a:solidFill>
        </p:spPr>
        <p:txBody>
          <a:bodyPr wrap="square">
            <a:spAutoFit/>
          </a:bodyPr>
          <a:lstStyle/>
          <a:p>
            <a:pPr algn="ctr">
              <a:spcBef>
                <a:spcPct val="0"/>
              </a:spcBef>
            </a:pPr>
            <a:r>
              <a:rPr lang="en-US" altLang="en-US" sz="2800" dirty="0">
                <a:solidFill>
                  <a:srgbClr val="0066FF"/>
                </a:solidFill>
                <a:latin typeface="Calibri" charset="0"/>
                <a:ea typeface="Calibri" charset="0"/>
                <a:cs typeface="Calibri" charset="0"/>
              </a:rPr>
              <a:t>Large database of </a:t>
            </a:r>
          </a:p>
          <a:p>
            <a:pPr algn="ctr">
              <a:spcBef>
                <a:spcPct val="0"/>
              </a:spcBef>
            </a:pPr>
            <a:r>
              <a:rPr lang="en-US" altLang="en-US" sz="2800" dirty="0">
                <a:solidFill>
                  <a:srgbClr val="0066FF"/>
                </a:solidFill>
                <a:latin typeface="Calibri" charset="0"/>
                <a:ea typeface="Calibri" charset="0"/>
                <a:cs typeface="Calibri" charset="0"/>
              </a:rPr>
              <a:t>pristine and distorted </a:t>
            </a:r>
          </a:p>
          <a:p>
            <a:pPr algn="ctr">
              <a:spcBef>
                <a:spcPct val="0"/>
              </a:spcBef>
            </a:pPr>
            <a:r>
              <a:rPr lang="en-US" altLang="en-US" sz="2800" dirty="0">
                <a:solidFill>
                  <a:srgbClr val="0066FF"/>
                </a:solidFill>
                <a:latin typeface="Calibri" charset="0"/>
                <a:ea typeface="Calibri" charset="0"/>
                <a:cs typeface="Calibri" charset="0"/>
              </a:rPr>
              <a:t>videos</a:t>
            </a:r>
          </a:p>
        </p:txBody>
      </p:sp>
      <p:sp>
        <p:nvSpPr>
          <p:cNvPr id="20" name="Rectangle 19"/>
          <p:cNvSpPr/>
          <p:nvPr/>
        </p:nvSpPr>
        <p:spPr>
          <a:xfrm>
            <a:off x="730044" y="4997014"/>
            <a:ext cx="5002368" cy="954107"/>
          </a:xfrm>
          <a:prstGeom prst="rect">
            <a:avLst/>
          </a:prstGeom>
          <a:solidFill>
            <a:schemeClr val="tx2">
              <a:lumMod val="20000"/>
              <a:lumOff val="80000"/>
            </a:schemeClr>
          </a:solidFill>
        </p:spPr>
        <p:txBody>
          <a:bodyPr wrap="square">
            <a:spAutoFit/>
          </a:bodyPr>
          <a:lstStyle/>
          <a:p>
            <a:pPr algn="ctr">
              <a:spcBef>
                <a:spcPct val="0"/>
              </a:spcBef>
            </a:pPr>
            <a:r>
              <a:rPr lang="en-US" altLang="en-US" sz="2800" dirty="0">
                <a:solidFill>
                  <a:srgbClr val="0066FF"/>
                </a:solidFill>
                <a:latin typeface="Calibri" charset="0"/>
                <a:ea typeface="Calibri" charset="0"/>
                <a:cs typeface="Calibri" charset="0"/>
              </a:rPr>
              <a:t>Associated human </a:t>
            </a:r>
          </a:p>
          <a:p>
            <a:pPr algn="ctr">
              <a:spcBef>
                <a:spcPct val="0"/>
              </a:spcBef>
            </a:pPr>
            <a:r>
              <a:rPr lang="en-US" altLang="en-US" sz="2800" dirty="0">
                <a:solidFill>
                  <a:srgbClr val="0066FF"/>
                </a:solidFill>
                <a:latin typeface="Calibri" charset="0"/>
                <a:ea typeface="Calibri" charset="0"/>
                <a:cs typeface="Calibri" charset="0"/>
              </a:rPr>
              <a:t>opinion scores (MOS)</a:t>
            </a:r>
          </a:p>
        </p:txBody>
      </p:sp>
      <p:cxnSp>
        <p:nvCxnSpPr>
          <p:cNvPr id="22" name="Straight Arrow Connector 20"/>
          <p:cNvCxnSpPr>
            <a:cxnSpLocks noChangeShapeType="1"/>
            <a:stCxn id="4" idx="3"/>
            <a:endCxn id="18" idx="1"/>
          </p:cNvCxnSpPr>
          <p:nvPr/>
        </p:nvCxnSpPr>
        <p:spPr bwMode="auto">
          <a:xfrm>
            <a:off x="5732412" y="3498846"/>
            <a:ext cx="2590770" cy="864404"/>
          </a:xfrm>
          <a:prstGeom prst="straightConnector1">
            <a:avLst/>
          </a:prstGeom>
          <a:noFill/>
          <a:ln w="28575"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7" name="Rectangle 6"/>
          <p:cNvSpPr/>
          <p:nvPr/>
        </p:nvSpPr>
        <p:spPr>
          <a:xfrm>
            <a:off x="691672" y="2797641"/>
            <a:ext cx="5040740" cy="3153480"/>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469461" y="2438421"/>
            <a:ext cx="2872273" cy="523220"/>
          </a:xfrm>
          <a:prstGeom prst="rect">
            <a:avLst/>
          </a:prstGeom>
        </p:spPr>
        <p:txBody>
          <a:bodyPr wrap="square">
            <a:spAutoFit/>
          </a:bodyPr>
          <a:lstStyle/>
          <a:p>
            <a:pPr algn="ctr">
              <a:spcBef>
                <a:spcPct val="0"/>
              </a:spcBef>
            </a:pPr>
            <a:r>
              <a:rPr lang="en-US" altLang="en-US" sz="2800" b="1" dirty="0">
                <a:solidFill>
                  <a:srgbClr val="F79646">
                    <a:lumMod val="75000"/>
                  </a:srgbClr>
                </a:solidFill>
                <a:latin typeface="Calibri" charset="0"/>
                <a:ea typeface="Calibri" charset="0"/>
                <a:cs typeface="Calibri" charset="0"/>
              </a:rPr>
              <a:t>Test video</a:t>
            </a:r>
          </a:p>
        </p:txBody>
      </p:sp>
      <p:cxnSp>
        <p:nvCxnSpPr>
          <p:cNvPr id="28" name="Straight Arrow Connector 27"/>
          <p:cNvCxnSpPr/>
          <p:nvPr/>
        </p:nvCxnSpPr>
        <p:spPr>
          <a:xfrm>
            <a:off x="9928293" y="3054396"/>
            <a:ext cx="0" cy="70423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451205" y="5627385"/>
            <a:ext cx="2890529" cy="954107"/>
          </a:xfrm>
          <a:prstGeom prst="rect">
            <a:avLst/>
          </a:prstGeom>
        </p:spPr>
        <p:txBody>
          <a:bodyPr wrap="square">
            <a:spAutoFit/>
          </a:bodyPr>
          <a:lstStyle/>
          <a:p>
            <a:pPr algn="ctr">
              <a:spcBef>
                <a:spcPct val="0"/>
              </a:spcBef>
            </a:pPr>
            <a:r>
              <a:rPr lang="en-US" altLang="en-US" sz="2800" b="1" dirty="0">
                <a:solidFill>
                  <a:srgbClr val="F79646">
                    <a:lumMod val="75000"/>
                  </a:srgbClr>
                </a:solidFill>
                <a:latin typeface="Calibri" charset="0"/>
                <a:ea typeface="Calibri" charset="0"/>
                <a:cs typeface="Calibri" charset="0"/>
              </a:rPr>
              <a:t>Predicted human </a:t>
            </a:r>
            <a:r>
              <a:rPr lang="en-US" altLang="en-US" sz="2800" b="1" dirty="0" smtClean="0">
                <a:solidFill>
                  <a:srgbClr val="F79646">
                    <a:lumMod val="75000"/>
                  </a:srgbClr>
                </a:solidFill>
                <a:latin typeface="Calibri" charset="0"/>
                <a:ea typeface="Calibri" charset="0"/>
                <a:cs typeface="Calibri" charset="0"/>
              </a:rPr>
              <a:t>opinion score.</a:t>
            </a:r>
            <a:endParaRPr lang="en-US" altLang="en-US" sz="2800" b="1" dirty="0">
              <a:solidFill>
                <a:srgbClr val="F79646">
                  <a:lumMod val="75000"/>
                </a:srgbClr>
              </a:solidFill>
              <a:latin typeface="Calibri" charset="0"/>
              <a:ea typeface="Calibri" charset="0"/>
              <a:cs typeface="Calibri" charset="0"/>
            </a:endParaRPr>
          </a:p>
        </p:txBody>
      </p:sp>
      <p:cxnSp>
        <p:nvCxnSpPr>
          <p:cNvPr id="38" name="Straight Arrow Connector 37"/>
          <p:cNvCxnSpPr/>
          <p:nvPr/>
        </p:nvCxnSpPr>
        <p:spPr>
          <a:xfrm>
            <a:off x="9969128" y="4974415"/>
            <a:ext cx="0" cy="70423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91672" y="1217824"/>
            <a:ext cx="11148635" cy="830997"/>
          </a:xfrm>
          <a:prstGeom prst="rect">
            <a:avLst/>
          </a:prstGeom>
        </p:spPr>
        <p:txBody>
          <a:bodyPr wrap="square">
            <a:spAutoFit/>
          </a:bodyPr>
          <a:lstStyle/>
          <a:p>
            <a:r>
              <a:rPr lang="en-US" sz="2400" b="1" u="sng" dirty="0" smtClean="0">
                <a:latin typeface="Calibri" charset="0"/>
                <a:ea typeface="Calibri" charset="0"/>
                <a:cs typeface="Calibri" charset="0"/>
              </a:rPr>
              <a:t>Goal:</a:t>
            </a:r>
            <a:r>
              <a:rPr lang="en-US" sz="2400" dirty="0" smtClean="0">
                <a:latin typeface="Calibri" charset="0"/>
                <a:ea typeface="Calibri" charset="0"/>
                <a:cs typeface="Calibri" charset="0"/>
              </a:rPr>
              <a:t> Given a video (possibly distorted), automatically </a:t>
            </a:r>
            <a:r>
              <a:rPr lang="en-US" sz="2400" dirty="0">
                <a:latin typeface="Calibri" charset="0"/>
                <a:ea typeface="Calibri" charset="0"/>
                <a:cs typeface="Calibri" charset="0"/>
              </a:rPr>
              <a:t>and accurately predict its perceptual quality. </a:t>
            </a:r>
          </a:p>
        </p:txBody>
      </p:sp>
    </p:spTree>
    <p:extLst>
      <p:ext uri="{BB962C8B-B14F-4D97-AF65-F5344CB8AC3E}">
        <p14:creationId xmlns:p14="http://schemas.microsoft.com/office/powerpoint/2010/main" val="890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9" presetClass="emph" presetSubtype="0" nodeType="withEffect">
                                  <p:stCondLst>
                                    <p:cond delay="0"/>
                                  </p:stCondLst>
                                  <p:childTnLst>
                                    <p:set>
                                      <p:cBhvr rctx="PPT">
                                        <p:cTn id="23" dur="indefinite"/>
                                        <p:tgtEl>
                                          <p:spTgt spid="16"/>
                                        </p:tgtEl>
                                        <p:attrNameLst>
                                          <p:attrName>style.opacity</p:attrName>
                                        </p:attrNameLst>
                                      </p:cBhvr>
                                      <p:to>
                                        <p:strVal val="0.5"/>
                                      </p:to>
                                    </p:set>
                                    <p:animEffect filter="image" prLst="opacity: 0.5">
                                      <p:cBhvr rctx="IE">
                                        <p:cTn id="24" dur="indefinite"/>
                                        <p:tgtEl>
                                          <p:spTgt spid="16"/>
                                        </p:tgtEl>
                                      </p:cBhvr>
                                    </p:animEffect>
                                  </p:childTnLst>
                                </p:cTn>
                              </p:par>
                              <p:par>
                                <p:cTn id="25" presetID="9" presetClass="emph" presetSubtype="0" grpId="0" nodeType="withEffect">
                                  <p:stCondLst>
                                    <p:cond delay="0"/>
                                  </p:stCondLst>
                                  <p:childTnLst>
                                    <p:set>
                                      <p:cBhvr rctx="PPT">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9" presetClass="emph" presetSubtype="0" grpId="0" nodeType="withEffect">
                                  <p:stCondLst>
                                    <p:cond delay="0"/>
                                  </p:stCondLst>
                                  <p:childTnLst>
                                    <p:set>
                                      <p:cBhvr rctx="PPT">
                                        <p:cTn id="29" dur="indefinite"/>
                                        <p:tgtEl>
                                          <p:spTgt spid="20"/>
                                        </p:tgtEl>
                                        <p:attrNameLst>
                                          <p:attrName>style.opacity</p:attrName>
                                        </p:attrNameLst>
                                      </p:cBhvr>
                                      <p:to>
                                        <p:strVal val="0.5"/>
                                      </p:to>
                                    </p:set>
                                    <p:animEffect filter="image" prLst="opacity: 0.5">
                                      <p:cBhvr rctx="IE">
                                        <p:cTn id="30" dur="indefinite"/>
                                        <p:tgtEl>
                                          <p:spTgt spid="20"/>
                                        </p:tgtEl>
                                      </p:cBhvr>
                                    </p:animEffect>
                                  </p:childTnLst>
                                </p:cTn>
                              </p:par>
                              <p:par>
                                <p:cTn id="31" presetID="9" presetClass="emph" presetSubtype="0" nodeType="withEffect">
                                  <p:stCondLst>
                                    <p:cond delay="0"/>
                                  </p:stCondLst>
                                  <p:childTnLst>
                                    <p:set>
                                      <p:cBhvr rctx="PPT">
                                        <p:cTn id="32" dur="indefinite"/>
                                        <p:tgtEl>
                                          <p:spTgt spid="22"/>
                                        </p:tgtEl>
                                        <p:attrNameLst>
                                          <p:attrName>style.opacity</p:attrName>
                                        </p:attrNameLst>
                                      </p:cBhvr>
                                      <p:to>
                                        <p:strVal val="0.5"/>
                                      </p:to>
                                    </p:set>
                                    <p:animEffect filter="image" prLst="opacity: 0.5">
                                      <p:cBhvr rctx="IE">
                                        <p:cTn id="33" dur="indefinite"/>
                                        <p:tgtEl>
                                          <p:spTgt spid="22"/>
                                        </p:tgtEl>
                                      </p:cBhvr>
                                    </p:animEffect>
                                  </p:childTnLst>
                                </p:cTn>
                              </p:par>
                              <p:par>
                                <p:cTn id="34" presetID="9" presetClass="emph" presetSubtype="0" grpId="0" nodeType="withEffect">
                                  <p:stCondLst>
                                    <p:cond delay="0"/>
                                  </p:stCondLst>
                                  <p:childTnLst>
                                    <p:set>
                                      <p:cBhvr rctx="PPT">
                                        <p:cTn id="35" dur="indefinite"/>
                                        <p:tgtEl>
                                          <p:spTgt spid="7"/>
                                        </p:tgtEl>
                                        <p:attrNameLst>
                                          <p:attrName>style.opacity</p:attrName>
                                        </p:attrNameLst>
                                      </p:cBhvr>
                                      <p:to>
                                        <p:strVal val="0.5"/>
                                      </p:to>
                                    </p:set>
                                    <p:animEffect filter="image" prLst="opacity: 0.5">
                                      <p:cBhvr rctx="IE">
                                        <p:cTn id="36" dur="indefinite"/>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20" grpId="0" animBg="1"/>
      <p:bldP spid="7" grpId="0" animBg="1"/>
      <p:bldP spid="2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82" y="268390"/>
            <a:ext cx="10420350" cy="630435"/>
          </a:xfrm>
        </p:spPr>
        <p:txBody>
          <a:bodyPr>
            <a:noAutofit/>
          </a:bodyPr>
          <a:lstStyle/>
          <a:p>
            <a:r>
              <a:rPr lang="en-US" sz="4000" dirty="0" smtClean="0">
                <a:latin typeface="Calibri" panose="020F0502020204030204" pitchFamily="34" charset="0"/>
              </a:rPr>
              <a:t>Current work in Video Quality Assessment (VQA)</a:t>
            </a:r>
            <a:endParaRPr lang="en-US" sz="40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Avenir Roman"/>
            </a:endParaRPr>
          </a:p>
        </p:txBody>
      </p:sp>
      <p:sp>
        <p:nvSpPr>
          <p:cNvPr id="5" name="Rectangle 4"/>
          <p:cNvSpPr/>
          <p:nvPr/>
        </p:nvSpPr>
        <p:spPr>
          <a:xfrm>
            <a:off x="457201" y="1293572"/>
            <a:ext cx="4800599" cy="3980577"/>
          </a:xfrm>
          <a:prstGeom prst="rect">
            <a:avLst/>
          </a:prstGeom>
          <a:solidFill>
            <a:schemeClr val="accent1">
              <a:lumMod val="20000"/>
              <a:lumOff val="8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1" i="0" u="sng" strike="noStrike" cap="none" spc="0" normalizeH="0" baseline="0" dirty="0" smtClean="0">
                <a:ln>
                  <a:noFill/>
                </a:ln>
                <a:solidFill>
                  <a:schemeClr val="accent1">
                    <a:lumMod val="75000"/>
                  </a:schemeClr>
                </a:solidFill>
                <a:effectLst/>
                <a:uFillTx/>
                <a:latin typeface="Calibri" panose="020F0502020204030204" pitchFamily="34" charset="0"/>
                <a:ea typeface="Helvetica Light"/>
                <a:cs typeface="Helvetica Light"/>
                <a:sym typeface="Helvetica Light"/>
              </a:rPr>
              <a:t>Video Quality Assessment Databases</a:t>
            </a:r>
          </a:p>
          <a:p>
            <a:pPr marL="0" marR="0" indent="0" algn="ctr" defTabSz="584200" rtl="0" fontAlgn="auto" latinLnBrk="1" hangingPunct="0">
              <a:lnSpc>
                <a:spcPct val="100000"/>
              </a:lnSpc>
              <a:spcBef>
                <a:spcPts val="0"/>
              </a:spcBef>
              <a:spcAft>
                <a:spcPts val="0"/>
              </a:spcAft>
              <a:buClrTx/>
              <a:buSzTx/>
              <a:buFontTx/>
              <a:buNone/>
              <a:tabLst/>
            </a:pPr>
            <a:endParaRPr kumimoji="0" lang="en-US" sz="2400" b="1" i="0" u="sng" strike="noStrike" cap="none" spc="0" normalizeH="0" baseline="0" dirty="0" smtClean="0">
              <a:ln>
                <a:noFill/>
              </a:ln>
              <a:solidFill>
                <a:srgbClr val="000000"/>
              </a:solidFill>
              <a:effectLst/>
              <a:uFillTx/>
              <a:latin typeface="Calibri" panose="020F0502020204030204" pitchFamily="34" charset="0"/>
              <a:ea typeface="Helvetica Light"/>
              <a:cs typeface="Helvetica Light"/>
              <a:sym typeface="Helvetica Light"/>
            </a:endParaRP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LIVE VQA Database [1]</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LIVE Mobile Video Database [2]</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EPFL-</a:t>
            </a:r>
            <a:r>
              <a:rPr lang="en-US" sz="2000" dirty="0" err="1" smtClean="0">
                <a:solidFill>
                  <a:schemeClr val="accent1">
                    <a:lumMod val="75000"/>
                  </a:schemeClr>
                </a:solidFill>
                <a:latin typeface="Calibri" panose="020F0502020204030204" pitchFamily="34" charset="0"/>
                <a:ea typeface="Helvetica Light"/>
                <a:cs typeface="Helvetica Light"/>
                <a:sym typeface="Helvetica Light"/>
              </a:rPr>
              <a:t>Polimi</a:t>
            </a: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 Video Quality Database [3]</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VQEG HD3 Database [4]</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LIVE Mobile Stall Video Database-II [5]</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LIVE-NFLX Database [6]</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1">
                    <a:lumMod val="75000"/>
                  </a:schemeClr>
                </a:solidFill>
                <a:latin typeface="Calibri" panose="020F0502020204030204" pitchFamily="34" charset="0"/>
                <a:ea typeface="Helvetica Light"/>
                <a:cs typeface="Helvetica Light"/>
                <a:sym typeface="Helvetica Light"/>
              </a:rPr>
              <a:t>.</a:t>
            </a:r>
            <a:endParaRPr lang="en-US" sz="2400" dirty="0">
              <a:solidFill>
                <a:srgbClr val="000000"/>
              </a:solidFill>
              <a:latin typeface="Calibri" panose="020F0502020204030204" pitchFamily="34" charset="0"/>
              <a:ea typeface="Helvetica Light"/>
              <a:cs typeface="Helvetica Light"/>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400" b="1" i="0" u="sng" strike="noStrike" cap="none" spc="0" normalizeH="0" baseline="0" dirty="0">
              <a:ln>
                <a:noFill/>
              </a:ln>
              <a:solidFill>
                <a:srgbClr val="000000"/>
              </a:solidFill>
              <a:effectLst/>
              <a:uFillTx/>
              <a:latin typeface="Calibri" panose="020F0502020204030204" pitchFamily="34" charset="0"/>
              <a:ea typeface="Helvetica Light"/>
              <a:cs typeface="Helvetica Light"/>
              <a:sym typeface="Helvetica Light"/>
            </a:endParaRPr>
          </a:p>
        </p:txBody>
      </p:sp>
      <p:sp>
        <p:nvSpPr>
          <p:cNvPr id="8" name="Rectangle 7"/>
          <p:cNvSpPr/>
          <p:nvPr/>
        </p:nvSpPr>
        <p:spPr>
          <a:xfrm>
            <a:off x="6696075" y="1293572"/>
            <a:ext cx="4095750" cy="3980577"/>
          </a:xfrm>
          <a:prstGeom prst="rect">
            <a:avLst/>
          </a:prstGeom>
          <a:solidFill>
            <a:schemeClr val="accent3">
              <a:lumMod val="20000"/>
              <a:lumOff val="80000"/>
            </a:schemeClr>
          </a:solidFill>
          <a:ln w="25400" cap="flat">
            <a:solidFill>
              <a:schemeClr val="accent5">
                <a:lumMod val="50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1" i="0" u="sng" strike="noStrike" cap="none" spc="0" normalizeH="0" baseline="0" dirty="0" smtClean="0">
                <a:ln>
                  <a:noFill/>
                </a:ln>
                <a:solidFill>
                  <a:schemeClr val="accent5">
                    <a:lumMod val="50000"/>
                  </a:schemeClr>
                </a:solidFill>
                <a:effectLst/>
                <a:uFillTx/>
                <a:latin typeface="Calibri" panose="020F0502020204030204" pitchFamily="34" charset="0"/>
                <a:ea typeface="Helvetica Light"/>
                <a:cs typeface="Helvetica Light"/>
                <a:sym typeface="Helvetica Light"/>
              </a:rPr>
              <a:t>Video Quality Predictors</a:t>
            </a:r>
          </a:p>
          <a:p>
            <a:pPr marL="0" marR="0" indent="0" algn="ctr" defTabSz="584200" rtl="0" fontAlgn="auto" latinLnBrk="1" hangingPunct="0">
              <a:lnSpc>
                <a:spcPct val="100000"/>
              </a:lnSpc>
              <a:spcBef>
                <a:spcPts val="0"/>
              </a:spcBef>
              <a:spcAft>
                <a:spcPts val="0"/>
              </a:spcAft>
              <a:buClrTx/>
              <a:buSzTx/>
              <a:buFontTx/>
              <a:buNone/>
              <a:tabLst/>
            </a:pPr>
            <a:endParaRPr kumimoji="0" lang="en-US" sz="2400" b="1" i="0" u="sng" strike="noStrike" cap="none" spc="0" normalizeH="0" baseline="0" dirty="0" smtClean="0">
              <a:ln>
                <a:noFill/>
              </a:ln>
              <a:solidFill>
                <a:schemeClr val="accent5">
                  <a:lumMod val="50000"/>
                </a:schemeClr>
              </a:solidFill>
              <a:effectLst/>
              <a:uFillTx/>
              <a:latin typeface="Calibri" panose="020F0502020204030204" pitchFamily="34" charset="0"/>
              <a:ea typeface="Helvetica Light"/>
              <a:cs typeface="Helvetica Light"/>
              <a:sym typeface="Helvetica Light"/>
            </a:endParaRP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MOVIE index [7]</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ST-RED index [8]</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V-BLIINDS  [9]</a:t>
            </a:r>
          </a:p>
          <a:p>
            <a:pPr marL="342900" indent="-342900" defTabSz="584200" latinLnBrk="1" hangingPunct="0">
              <a:buFont typeface="Arial" panose="020B0604020202020204" pitchFamily="34" charset="0"/>
              <a:buChar char="•"/>
            </a:pPr>
            <a:r>
              <a:rPr lang="en-US" sz="2000" dirty="0">
                <a:solidFill>
                  <a:schemeClr val="accent5">
                    <a:lumMod val="50000"/>
                  </a:schemeClr>
                </a:solidFill>
                <a:latin typeface="Calibri" panose="020F0502020204030204" pitchFamily="34" charset="0"/>
                <a:ea typeface="Helvetica Light"/>
                <a:cs typeface="Helvetica Light"/>
                <a:sym typeface="Helvetica Light"/>
              </a:rPr>
              <a:t>VIIDEO [10]</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VMAF [11]</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ST-MAD [12]</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000" dirty="0" smtClean="0">
              <a:solidFill>
                <a:schemeClr val="accent5">
                  <a:lumMod val="50000"/>
                </a:schemeClr>
              </a:solidFill>
              <a:latin typeface="Calibri" panose="020F0502020204030204" pitchFamily="34" charset="0"/>
              <a:ea typeface="Helvetica Light"/>
              <a:cs typeface="Helvetica Light"/>
              <a:sym typeface="Helvetica Light"/>
            </a:endParaRP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a:t>
            </a: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smtClean="0">
                <a:solidFill>
                  <a:schemeClr val="accent5">
                    <a:lumMod val="50000"/>
                  </a:schemeClr>
                </a:solidFill>
                <a:latin typeface="Calibri" panose="020F0502020204030204" pitchFamily="34" charset="0"/>
                <a:ea typeface="Helvetica Light"/>
                <a:cs typeface="Helvetica Light"/>
                <a:sym typeface="Helvetica Light"/>
              </a:rPr>
              <a:t>.</a:t>
            </a:r>
            <a:endParaRPr lang="en-US" sz="2400" dirty="0" smtClean="0">
              <a:solidFill>
                <a:schemeClr val="accent5">
                  <a:lumMod val="50000"/>
                </a:schemeClr>
              </a:solidFill>
              <a:latin typeface="Calibri" panose="020F0502020204030204" pitchFamily="34" charset="0"/>
              <a:ea typeface="Helvetica Light"/>
              <a:cs typeface="Helvetica Light"/>
              <a:sym typeface="Helvetica Light"/>
            </a:endParaRPr>
          </a:p>
          <a:p>
            <a:pPr marR="0" defTabSz="584200" rtl="0" fontAlgn="auto" latinLnBrk="1" hangingPunct="0">
              <a:lnSpc>
                <a:spcPct val="100000"/>
              </a:lnSpc>
              <a:spcBef>
                <a:spcPts val="0"/>
              </a:spcBef>
              <a:spcAft>
                <a:spcPts val="0"/>
              </a:spcAft>
              <a:buClrTx/>
              <a:buSzTx/>
              <a:tabLst/>
            </a:pPr>
            <a:endParaRPr lang="en-US" sz="2400" dirty="0">
              <a:solidFill>
                <a:schemeClr val="accent5">
                  <a:lumMod val="50000"/>
                </a:schemeClr>
              </a:solidFill>
              <a:latin typeface="Calibri" panose="020F0502020204030204" pitchFamily="34" charset="0"/>
              <a:ea typeface="Helvetica Light"/>
              <a:cs typeface="Helvetica Light"/>
              <a:sym typeface="Helvetica Light"/>
            </a:endParaRPr>
          </a:p>
        </p:txBody>
      </p:sp>
      <p:sp>
        <p:nvSpPr>
          <p:cNvPr id="9" name="Right Arrow 8"/>
          <p:cNvSpPr/>
          <p:nvPr/>
        </p:nvSpPr>
        <p:spPr>
          <a:xfrm>
            <a:off x="5667375" y="2950483"/>
            <a:ext cx="619125" cy="361950"/>
          </a:xfrm>
          <a:prstGeom prst="rightArrow">
            <a:avLst/>
          </a:prstGeom>
          <a:solidFill>
            <a:schemeClr val="accent1">
              <a:lumMod val="40000"/>
              <a:lumOff val="6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1" name="Rectangle 10"/>
          <p:cNvSpPr/>
          <p:nvPr/>
        </p:nvSpPr>
        <p:spPr>
          <a:xfrm>
            <a:off x="228600" y="1143000"/>
            <a:ext cx="5248275" cy="4381500"/>
          </a:xfrm>
          <a:prstGeom prst="rect">
            <a:avLst/>
          </a:prstGeom>
          <a:noFill/>
          <a:ln w="38100"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 name="TextBox 2"/>
          <p:cNvSpPr txBox="1"/>
          <p:nvPr/>
        </p:nvSpPr>
        <p:spPr>
          <a:xfrm>
            <a:off x="0" y="5765361"/>
            <a:ext cx="6057900"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[1] K. </a:t>
            </a:r>
            <a:r>
              <a:rPr lang="en-US" dirty="0" err="1" smtClean="0">
                <a:latin typeface="Calibri" charset="0"/>
                <a:ea typeface="Calibri" charset="0"/>
                <a:cs typeface="Calibri" charset="0"/>
              </a:rPr>
              <a:t>Seshadrinathan</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2008 [2]  A. K. </a:t>
            </a:r>
            <a:r>
              <a:rPr lang="en-US" dirty="0" err="1" smtClean="0">
                <a:latin typeface="Calibri" charset="0"/>
                <a:ea typeface="Calibri" charset="0"/>
                <a:cs typeface="Calibri" charset="0"/>
              </a:rPr>
              <a:t>Moorthy</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2012</a:t>
            </a:r>
          </a:p>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[3]</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 F. D. Simone </a:t>
            </a:r>
            <a:r>
              <a:rPr kumimoji="0" lang="en-US" b="0" i="0" u="none" strike="noStrike" cap="none" spc="0" normalizeH="0" dirty="0" err="1" smtClean="0">
                <a:ln>
                  <a:noFill/>
                </a:ln>
                <a:solidFill>
                  <a:srgbClr val="000000"/>
                </a:solidFill>
                <a:effectLst/>
                <a:uFillTx/>
                <a:latin typeface="Calibri" charset="0"/>
                <a:ea typeface="Calibri" charset="0"/>
                <a:cs typeface="Calibri" charset="0"/>
                <a:sym typeface="Helvetica Light"/>
              </a:rPr>
              <a:t>et.al</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 2009 [4]</a:t>
            </a:r>
            <a:r>
              <a:rPr lang="en-US" dirty="0">
                <a:latin typeface="Calibri" charset="0"/>
                <a:ea typeface="Calibri" charset="0"/>
                <a:cs typeface="Calibri" charset="0"/>
              </a:rPr>
              <a:t> </a:t>
            </a:r>
            <a:r>
              <a:rPr lang="en-US" dirty="0" smtClean="0">
                <a:latin typeface="Calibri" charset="0"/>
                <a:ea typeface="Calibri" charset="0"/>
                <a:cs typeface="Calibri" charset="0"/>
              </a:rPr>
              <a:t>VQEG, 2010 </a:t>
            </a:r>
          </a:p>
          <a:p>
            <a:pPr defTabSz="584200" latinLnBrk="1" hangingPunct="0"/>
            <a:r>
              <a:rPr lang="en-US" dirty="0" smtClean="0">
                <a:latin typeface="Calibri" charset="0"/>
                <a:ea typeface="Calibri" charset="0"/>
                <a:cs typeface="Calibri" charset="0"/>
              </a:rPr>
              <a:t>[5] D. </a:t>
            </a:r>
            <a:r>
              <a:rPr lang="en-US" dirty="0" err="1" smtClean="0">
                <a:latin typeface="Calibri" charset="0"/>
                <a:ea typeface="Calibri" charset="0"/>
                <a:cs typeface="Calibri" charset="0"/>
              </a:rPr>
              <a:t>Ghadiyaram</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2017 [6] C. </a:t>
            </a:r>
            <a:r>
              <a:rPr lang="en-US" dirty="0" err="1" smtClean="0">
                <a:latin typeface="Calibri" charset="0"/>
                <a:ea typeface="Calibri" charset="0"/>
                <a:cs typeface="Calibri" charset="0"/>
              </a:rPr>
              <a:t>Bampis</a:t>
            </a:r>
            <a:r>
              <a:rPr lang="en-US" dirty="0" smtClean="0">
                <a:latin typeface="Calibri" charset="0"/>
                <a:ea typeface="Calibri" charset="0"/>
                <a:cs typeface="Calibri" charset="0"/>
              </a:rPr>
              <a:t> et. al., 2017 </a:t>
            </a:r>
            <a:endParaRPr kumimoji="0" lang="en-US"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
        <p:nvSpPr>
          <p:cNvPr id="10" name="TextBox 9"/>
          <p:cNvSpPr txBox="1"/>
          <p:nvPr/>
        </p:nvSpPr>
        <p:spPr>
          <a:xfrm>
            <a:off x="5897074" y="5762968"/>
            <a:ext cx="6377354"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[7] K. </a:t>
            </a:r>
            <a:r>
              <a:rPr lang="en-US" dirty="0" err="1" smtClean="0">
                <a:latin typeface="Calibri" charset="0"/>
                <a:ea typeface="Calibri" charset="0"/>
                <a:cs typeface="Calibri" charset="0"/>
              </a:rPr>
              <a:t>Seshadrinathan</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2008 [8] R. </a:t>
            </a:r>
            <a:r>
              <a:rPr lang="en-US" dirty="0" err="1" smtClean="0">
                <a:latin typeface="Calibri" charset="0"/>
                <a:ea typeface="Calibri" charset="0"/>
                <a:cs typeface="Calibri" charset="0"/>
              </a:rPr>
              <a:t>Soundararajan</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et.al</a:t>
            </a:r>
            <a:r>
              <a:rPr lang="en-US" dirty="0" smtClean="0">
                <a:latin typeface="Calibri" charset="0"/>
                <a:ea typeface="Calibri" charset="0"/>
                <a:cs typeface="Calibri" charset="0"/>
              </a:rPr>
              <a:t> 2012</a:t>
            </a:r>
          </a:p>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a:t>
            </a:r>
            <a:r>
              <a:rPr lang="en-US" dirty="0" smtClean="0">
                <a:solidFill>
                  <a:srgbClr val="000000"/>
                </a:solidFill>
                <a:latin typeface="Calibri" charset="0"/>
                <a:ea typeface="Calibri" charset="0"/>
                <a:cs typeface="Calibri" charset="0"/>
                <a:sym typeface="Helvetica Light"/>
              </a:rPr>
              <a:t>9] M. </a:t>
            </a:r>
            <a:r>
              <a:rPr lang="en-US" dirty="0" err="1" smtClean="0">
                <a:solidFill>
                  <a:srgbClr val="000000"/>
                </a:solidFill>
                <a:latin typeface="Calibri" charset="0"/>
                <a:ea typeface="Calibri" charset="0"/>
                <a:cs typeface="Calibri" charset="0"/>
                <a:sym typeface="Helvetica Light"/>
              </a:rPr>
              <a:t>Saad</a:t>
            </a:r>
            <a:r>
              <a:rPr lang="en-US" dirty="0" smtClean="0">
                <a:solidFill>
                  <a:srgbClr val="000000"/>
                </a:solidFill>
                <a:latin typeface="Calibri" charset="0"/>
                <a:ea typeface="Calibri" charset="0"/>
                <a:cs typeface="Calibri" charset="0"/>
                <a:sym typeface="Helvetica Light"/>
              </a:rPr>
              <a:t> et al., 2014 [10] A. Mittal </a:t>
            </a:r>
            <a:r>
              <a:rPr lang="en-US" dirty="0" err="1" smtClean="0">
                <a:solidFill>
                  <a:srgbClr val="000000"/>
                </a:solidFill>
                <a:latin typeface="Calibri" charset="0"/>
                <a:ea typeface="Calibri" charset="0"/>
                <a:cs typeface="Calibri" charset="0"/>
                <a:sym typeface="Helvetica Light"/>
              </a:rPr>
              <a:t>et.al</a:t>
            </a:r>
            <a:r>
              <a:rPr lang="en-US" dirty="0" smtClean="0">
                <a:solidFill>
                  <a:srgbClr val="000000"/>
                </a:solidFill>
                <a:latin typeface="Calibri" charset="0"/>
                <a:ea typeface="Calibri" charset="0"/>
                <a:cs typeface="Calibri" charset="0"/>
                <a:sym typeface="Helvetica Light"/>
              </a:rPr>
              <a:t>., 2016</a:t>
            </a:r>
          </a:p>
          <a:p>
            <a:pPr defTabSz="584200" latinLnBrk="1" hangingPunct="0"/>
            <a:r>
              <a:rPr kumimoji="0" lang="en-US" b="0" i="0" u="none" strike="noStrike" cap="none" spc="0" normalizeH="0" baseline="0" dirty="0" smtClean="0">
                <a:ln>
                  <a:noFill/>
                </a:ln>
                <a:solidFill>
                  <a:srgbClr val="000000"/>
                </a:solidFill>
                <a:effectLst/>
                <a:uFillTx/>
                <a:latin typeface="Calibri" charset="0"/>
                <a:ea typeface="Calibri" charset="0"/>
                <a:cs typeface="Calibri" charset="0"/>
                <a:sym typeface="Helvetica Light"/>
              </a:rPr>
              <a:t> </a:t>
            </a:r>
            <a:r>
              <a:rPr kumimoji="0" lang="en-US" b="0" i="0" u="none" strike="noStrike" cap="none" spc="0" normalizeH="0" dirty="0" smtClean="0">
                <a:ln>
                  <a:noFill/>
                </a:ln>
                <a:solidFill>
                  <a:srgbClr val="000000"/>
                </a:solidFill>
                <a:effectLst/>
                <a:uFillTx/>
                <a:latin typeface="Calibri" charset="0"/>
                <a:ea typeface="Calibri" charset="0"/>
                <a:cs typeface="Calibri" charset="0"/>
                <a:sym typeface="Helvetica Light"/>
              </a:rPr>
              <a:t>[11] Netflix, 2016 [</a:t>
            </a:r>
            <a:r>
              <a:rPr lang="en-US" dirty="0" smtClean="0">
                <a:solidFill>
                  <a:srgbClr val="000000"/>
                </a:solidFill>
                <a:latin typeface="Calibri" charset="0"/>
                <a:ea typeface="Calibri" charset="0"/>
                <a:cs typeface="Calibri" charset="0"/>
                <a:sym typeface="Helvetica Light"/>
              </a:rPr>
              <a:t>12] </a:t>
            </a:r>
            <a:r>
              <a:rPr lang="en-US" dirty="0">
                <a:solidFill>
                  <a:srgbClr val="000000"/>
                </a:solidFill>
                <a:latin typeface="Calibri" charset="0"/>
                <a:ea typeface="Calibri" charset="0"/>
                <a:cs typeface="Calibri" charset="0"/>
                <a:sym typeface="Helvetica Light"/>
              </a:rPr>
              <a:t>V. </a:t>
            </a:r>
            <a:r>
              <a:rPr lang="en-US" dirty="0" err="1">
                <a:solidFill>
                  <a:srgbClr val="000000"/>
                </a:solidFill>
                <a:latin typeface="Calibri" charset="0"/>
                <a:ea typeface="Calibri" charset="0"/>
                <a:cs typeface="Calibri" charset="0"/>
                <a:sym typeface="Helvetica Light"/>
              </a:rPr>
              <a:t>Phong</a:t>
            </a:r>
            <a:r>
              <a:rPr lang="en-US" dirty="0">
                <a:solidFill>
                  <a:srgbClr val="000000"/>
                </a:solidFill>
                <a:latin typeface="Calibri" charset="0"/>
                <a:ea typeface="Calibri" charset="0"/>
                <a:cs typeface="Calibri" charset="0"/>
                <a:sym typeface="Helvetica Light"/>
              </a:rPr>
              <a:t> et. al., 2012 </a:t>
            </a:r>
            <a:endParaRPr kumimoji="0" lang="en-US" b="0" i="0" u="none" strike="noStrike" cap="none" spc="0" normalizeH="0" baseline="0" dirty="0">
              <a:ln>
                <a:noFill/>
              </a:ln>
              <a:solidFill>
                <a:srgbClr val="000000"/>
              </a:solidFill>
              <a:effectLst/>
              <a:uFillTx/>
              <a:latin typeface="Calibri" charset="0"/>
              <a:ea typeface="Calibri" charset="0"/>
              <a:cs typeface="Calibri" charset="0"/>
              <a:sym typeface="Helvetica Light"/>
            </a:endParaRPr>
          </a:p>
        </p:txBody>
      </p:sp>
    </p:spTree>
    <p:extLst>
      <p:ext uri="{BB962C8B-B14F-4D97-AF65-F5344CB8AC3E}">
        <p14:creationId xmlns:p14="http://schemas.microsoft.com/office/powerpoint/2010/main" val="3350532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9" presetClass="emph" presetSubtype="0" grpId="1" nodeType="withEffect">
                                  <p:stCondLst>
                                    <p:cond delay="0"/>
                                  </p:stCondLst>
                                  <p:childTnLst>
                                    <p:set>
                                      <p:cBhvr rctx="PPT">
                                        <p:cTn id="23" dur="indefinite"/>
                                        <p:tgtEl>
                                          <p:spTgt spid="8"/>
                                        </p:tgtEl>
                                        <p:attrNameLst>
                                          <p:attrName>style.opacity</p:attrName>
                                        </p:attrNameLst>
                                      </p:cBhvr>
                                      <p:to>
                                        <p:strVal val="0.5"/>
                                      </p:to>
                                    </p:set>
                                    <p:animEffect filter="image" prLst="opacity: 0.5">
                                      <p:cBhvr rctx="IE">
                                        <p:cTn id="24"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11"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xfrm>
            <a:off x="1458102" y="253404"/>
            <a:ext cx="9844898" cy="495177"/>
          </a:xfrm>
          <a:prstGeom prst="rect">
            <a:avLst/>
          </a:prstGeom>
        </p:spPr>
        <p:txBody>
          <a:bodyPr>
            <a:noAutofit/>
          </a:bodyPr>
          <a:lstStyle>
            <a:lvl1pPr algn="l">
              <a:defRPr sz="4000"/>
            </a:lvl1pPr>
          </a:lstStyle>
          <a:p>
            <a:pPr lvl="0">
              <a:defRPr sz="1800"/>
            </a:pPr>
            <a:r>
              <a:rPr sz="3600" dirty="0">
                <a:latin typeface="Calibri" panose="020F0502020204030204" pitchFamily="34" charset="0"/>
              </a:rPr>
              <a:t>Standard process followed by database originators</a:t>
            </a:r>
          </a:p>
        </p:txBody>
      </p:sp>
      <p:sp>
        <p:nvSpPr>
          <p:cNvPr id="284" name="Shape 284"/>
          <p:cNvSpPr/>
          <p:nvPr/>
        </p:nvSpPr>
        <p:spPr>
          <a:xfrm>
            <a:off x="5734301" y="3154390"/>
            <a:ext cx="143177" cy="475205"/>
          </a:xfrm>
          <a:custGeom>
            <a:avLst/>
            <a:gdLst/>
            <a:ahLst/>
            <a:cxnLst>
              <a:cxn ang="0">
                <a:pos x="wd2" y="hd2"/>
              </a:cxn>
              <a:cxn ang="5400000">
                <a:pos x="wd2" y="hd2"/>
              </a:cxn>
              <a:cxn ang="10800000">
                <a:pos x="wd2" y="hd2"/>
              </a:cxn>
              <a:cxn ang="16200000">
                <a:pos x="wd2" y="hd2"/>
              </a:cxn>
            </a:cxnLst>
            <a:rect l="0" t="0" r="r" b="b"/>
            <a:pathLst>
              <a:path w="21600" h="21600" extrusionOk="0">
                <a:moveTo>
                  <a:pt x="0" y="18346"/>
                </a:moveTo>
                <a:lnTo>
                  <a:pt x="5400" y="18346"/>
                </a:lnTo>
                <a:lnTo>
                  <a:pt x="5400" y="0"/>
                </a:lnTo>
                <a:lnTo>
                  <a:pt x="16200" y="0"/>
                </a:lnTo>
                <a:lnTo>
                  <a:pt x="16200" y="18346"/>
                </a:lnTo>
                <a:lnTo>
                  <a:pt x="21600" y="18346"/>
                </a:lnTo>
                <a:lnTo>
                  <a:pt x="10800" y="21600"/>
                </a:lnTo>
                <a:close/>
              </a:path>
            </a:pathLst>
          </a:custGeom>
          <a:solidFill>
            <a:srgbClr val="002060"/>
          </a:solidFill>
          <a:ln w="12700">
            <a:miter lim="400000"/>
          </a:ln>
          <a:effectLst>
            <a:outerShdw blurRad="38100" dist="25400" dir="5400000" rotWithShape="0">
              <a:srgbClr val="000000">
                <a:alpha val="50000"/>
              </a:srgbClr>
            </a:outerShdw>
          </a:effectLst>
        </p:spPr>
        <p:txBody>
          <a:bodyPr lIns="0" tIns="0" rIns="0" bIns="0" anchor="ctr"/>
          <a:lstStyle/>
          <a:p>
            <a:pPr algn="ctr" defTabSz="410751">
              <a:defRPr sz="2400">
                <a:solidFill>
                  <a:srgbClr val="FFFFFF"/>
                </a:solidFill>
              </a:defRPr>
            </a:pPr>
            <a:endParaRPr sz="1687" kern="0" dirty="0">
              <a:solidFill>
                <a:srgbClr val="FFFFFF"/>
              </a:solidFill>
              <a:latin typeface="Helvetica Light"/>
              <a:sym typeface="Helvetica Light"/>
            </a:endParaRPr>
          </a:p>
        </p:txBody>
      </p:sp>
      <p:sp>
        <p:nvSpPr>
          <p:cNvPr id="285" name="Shape 285"/>
          <p:cNvSpPr/>
          <p:nvPr/>
        </p:nvSpPr>
        <p:spPr>
          <a:xfrm>
            <a:off x="4021747" y="3495317"/>
            <a:ext cx="3711463" cy="677108"/>
          </a:xfrm>
          <a:prstGeom prst="rect">
            <a:avLst/>
          </a:prstGeom>
          <a:solidFill>
            <a:srgbClr val="D9D9D9"/>
          </a:solidFill>
          <a:ln w="22225">
            <a:solidFill>
              <a:srgbClr val="00206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410751">
              <a:defRPr sz="1800"/>
            </a:pPr>
            <a:r>
              <a:rPr sz="2200" kern="0" dirty="0">
                <a:solidFill>
                  <a:sysClr val="windowText" lastClr="000000"/>
                </a:solidFill>
                <a:latin typeface="Calibri" panose="020F0502020204030204" pitchFamily="34" charset="0"/>
                <a:sym typeface="Helvetica Light"/>
              </a:rPr>
              <a:t>A </a:t>
            </a:r>
            <a:r>
              <a:rPr sz="2200" kern="0" dirty="0">
                <a:solidFill>
                  <a:srgbClr val="C00000"/>
                </a:solidFill>
                <a:latin typeface="Calibri" panose="020F0502020204030204" pitchFamily="34" charset="0"/>
                <a:sym typeface="Helvetica Light"/>
              </a:rPr>
              <a:t>single </a:t>
            </a:r>
            <a:r>
              <a:rPr sz="2200" kern="0" dirty="0">
                <a:solidFill>
                  <a:sysClr val="windowText" lastClr="000000"/>
                </a:solidFill>
                <a:latin typeface="Calibri" panose="020F0502020204030204" pitchFamily="34" charset="0"/>
                <a:sym typeface="Helvetica Light"/>
              </a:rPr>
              <a:t>distortion type of a </a:t>
            </a:r>
            <a:r>
              <a:rPr sz="2200" kern="0" dirty="0">
                <a:solidFill>
                  <a:srgbClr val="C00000"/>
                </a:solidFill>
                <a:latin typeface="Calibri" panose="020F0502020204030204" pitchFamily="34" charset="0"/>
                <a:sym typeface="Helvetica Light"/>
              </a:rPr>
              <a:t>specific</a:t>
            </a:r>
            <a:r>
              <a:rPr sz="2200" kern="0" dirty="0">
                <a:solidFill>
                  <a:sysClr val="windowText" lastClr="000000"/>
                </a:solidFill>
                <a:latin typeface="Calibri" panose="020F0502020204030204" pitchFamily="34" charset="0"/>
                <a:sym typeface="Helvetica Light"/>
              </a:rPr>
              <a:t> severity</a:t>
            </a:r>
          </a:p>
        </p:txBody>
      </p:sp>
      <p:sp>
        <p:nvSpPr>
          <p:cNvPr id="286" name="Shape 286"/>
          <p:cNvSpPr/>
          <p:nvPr/>
        </p:nvSpPr>
        <p:spPr>
          <a:xfrm>
            <a:off x="5734300" y="4262385"/>
            <a:ext cx="143177" cy="475205"/>
          </a:xfrm>
          <a:custGeom>
            <a:avLst/>
            <a:gdLst/>
            <a:ahLst/>
            <a:cxnLst>
              <a:cxn ang="0">
                <a:pos x="wd2" y="hd2"/>
              </a:cxn>
              <a:cxn ang="5400000">
                <a:pos x="wd2" y="hd2"/>
              </a:cxn>
              <a:cxn ang="10800000">
                <a:pos x="wd2" y="hd2"/>
              </a:cxn>
              <a:cxn ang="16200000">
                <a:pos x="wd2" y="hd2"/>
              </a:cxn>
            </a:cxnLst>
            <a:rect l="0" t="0" r="r" b="b"/>
            <a:pathLst>
              <a:path w="21600" h="21600" extrusionOk="0">
                <a:moveTo>
                  <a:pt x="0" y="18346"/>
                </a:moveTo>
                <a:lnTo>
                  <a:pt x="5400" y="18346"/>
                </a:lnTo>
                <a:lnTo>
                  <a:pt x="5400" y="0"/>
                </a:lnTo>
                <a:lnTo>
                  <a:pt x="16200" y="0"/>
                </a:lnTo>
                <a:lnTo>
                  <a:pt x="16200" y="18346"/>
                </a:lnTo>
                <a:lnTo>
                  <a:pt x="21600" y="18346"/>
                </a:lnTo>
                <a:lnTo>
                  <a:pt x="10800" y="21600"/>
                </a:lnTo>
                <a:close/>
              </a:path>
            </a:pathLst>
          </a:custGeom>
          <a:solidFill>
            <a:srgbClr val="002060"/>
          </a:solidFill>
          <a:ln w="12700">
            <a:miter lim="400000"/>
          </a:ln>
          <a:effectLst>
            <a:outerShdw blurRad="38100" dist="25400" dir="5400000" rotWithShape="0">
              <a:srgbClr val="000000">
                <a:alpha val="50000"/>
              </a:srgbClr>
            </a:outerShdw>
          </a:effectLst>
        </p:spPr>
        <p:txBody>
          <a:bodyPr lIns="0" tIns="0" rIns="0" bIns="0" anchor="ctr"/>
          <a:lstStyle/>
          <a:p>
            <a:pPr algn="ctr" defTabSz="410751">
              <a:defRPr sz="2400">
                <a:solidFill>
                  <a:srgbClr val="FFFFFF"/>
                </a:solidFill>
              </a:defRPr>
            </a:pPr>
            <a:endParaRPr sz="1687" kern="0" dirty="0">
              <a:solidFill>
                <a:srgbClr val="FFFFFF"/>
              </a:solidFill>
              <a:latin typeface="Helvetica Light"/>
              <a:sym typeface="Helvetica Light"/>
            </a:endParaRPr>
          </a:p>
        </p:txBody>
      </p:sp>
      <p:grpSp>
        <p:nvGrpSpPr>
          <p:cNvPr id="298" name="Group 298"/>
          <p:cNvGrpSpPr/>
          <p:nvPr/>
        </p:nvGrpSpPr>
        <p:grpSpPr>
          <a:xfrm>
            <a:off x="2665683" y="4882794"/>
            <a:ext cx="6814565" cy="1712618"/>
            <a:chOff x="-1" y="-1"/>
            <a:chExt cx="9691824" cy="2435723"/>
          </a:xfrm>
        </p:grpSpPr>
        <p:pic>
          <p:nvPicPr>
            <p:cNvPr id="287" name="image51.png"/>
            <p:cNvPicPr/>
            <p:nvPr/>
          </p:nvPicPr>
          <p:blipFill>
            <a:blip r:embed="rId3">
              <a:extLst/>
            </a:blip>
            <a:stretch>
              <a:fillRect/>
            </a:stretch>
          </p:blipFill>
          <p:spPr>
            <a:xfrm>
              <a:off x="634893" y="809000"/>
              <a:ext cx="1776802" cy="1184535"/>
            </a:xfrm>
            <a:prstGeom prst="rect">
              <a:avLst/>
            </a:prstGeom>
            <a:ln w="12700" cap="flat">
              <a:noFill/>
              <a:miter lim="400000"/>
            </a:ln>
            <a:effectLst/>
          </p:spPr>
        </p:pic>
        <p:pic>
          <p:nvPicPr>
            <p:cNvPr id="288" name="image52.png"/>
            <p:cNvPicPr/>
            <p:nvPr/>
          </p:nvPicPr>
          <p:blipFill>
            <a:blip r:embed="rId4">
              <a:extLst/>
            </a:blip>
            <a:stretch>
              <a:fillRect/>
            </a:stretch>
          </p:blipFill>
          <p:spPr>
            <a:xfrm>
              <a:off x="2548649" y="808999"/>
              <a:ext cx="1776800" cy="1184535"/>
            </a:xfrm>
            <a:prstGeom prst="rect">
              <a:avLst/>
            </a:prstGeom>
            <a:ln w="12700" cap="flat">
              <a:noFill/>
              <a:miter lim="400000"/>
            </a:ln>
            <a:effectLst/>
          </p:spPr>
        </p:pic>
        <p:pic>
          <p:nvPicPr>
            <p:cNvPr id="289" name="image53.png"/>
            <p:cNvPicPr/>
            <p:nvPr/>
          </p:nvPicPr>
          <p:blipFill>
            <a:blip r:embed="rId5">
              <a:extLst/>
            </a:blip>
            <a:stretch>
              <a:fillRect/>
            </a:stretch>
          </p:blipFill>
          <p:spPr>
            <a:xfrm>
              <a:off x="4462402" y="807282"/>
              <a:ext cx="1787434" cy="1191623"/>
            </a:xfrm>
            <a:prstGeom prst="rect">
              <a:avLst/>
            </a:prstGeom>
            <a:ln w="12700" cap="flat">
              <a:noFill/>
              <a:miter lim="400000"/>
            </a:ln>
            <a:effectLst/>
          </p:spPr>
        </p:pic>
        <p:pic>
          <p:nvPicPr>
            <p:cNvPr id="290" name="image54.png"/>
            <p:cNvPicPr/>
            <p:nvPr/>
          </p:nvPicPr>
          <p:blipFill>
            <a:blip r:embed="rId6">
              <a:extLst/>
            </a:blip>
            <a:stretch>
              <a:fillRect/>
            </a:stretch>
          </p:blipFill>
          <p:spPr>
            <a:xfrm>
              <a:off x="6376157" y="807282"/>
              <a:ext cx="1779375" cy="1186251"/>
            </a:xfrm>
            <a:prstGeom prst="rect">
              <a:avLst/>
            </a:prstGeom>
            <a:ln w="12700" cap="flat">
              <a:noFill/>
              <a:miter lim="400000"/>
            </a:ln>
            <a:effectLst/>
          </p:spPr>
        </p:pic>
        <p:sp>
          <p:nvSpPr>
            <p:cNvPr id="291" name="Shape 291"/>
            <p:cNvSpPr/>
            <p:nvPr/>
          </p:nvSpPr>
          <p:spPr>
            <a:xfrm>
              <a:off x="242614" y="125008"/>
              <a:ext cx="119861" cy="21747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56"/>
                    <a:pt x="10800" y="21501"/>
                  </a:cubicBezTo>
                  <a:lnTo>
                    <a:pt x="10800" y="10899"/>
                  </a:lnTo>
                  <a:cubicBezTo>
                    <a:pt x="10800" y="10844"/>
                    <a:pt x="5965" y="10800"/>
                    <a:pt x="0" y="10800"/>
                  </a:cubicBezTo>
                  <a:cubicBezTo>
                    <a:pt x="5965" y="10800"/>
                    <a:pt x="10800" y="10756"/>
                    <a:pt x="10800" y="10701"/>
                  </a:cubicBezTo>
                  <a:lnTo>
                    <a:pt x="10800" y="99"/>
                  </a:lnTo>
                  <a:cubicBezTo>
                    <a:pt x="10800" y="44"/>
                    <a:pt x="15635" y="0"/>
                    <a:pt x="21600" y="0"/>
                  </a:cubicBezTo>
                </a:path>
              </a:pathLst>
            </a:custGeom>
            <a:noFill/>
            <a:ln w="25400" cap="flat">
              <a:solidFill>
                <a:srgbClr val="000000"/>
              </a:solidFill>
              <a:prstDash val="solid"/>
              <a:miter lim="400000"/>
            </a:ln>
            <a:effectLst/>
          </p:spPr>
          <p:txBody>
            <a:bodyPr wrap="square" lIns="0" tIns="0" rIns="0" bIns="0" numCol="1" anchor="t">
              <a:noAutofit/>
            </a:bodyPr>
            <a:lstStyle/>
            <a:p>
              <a:pPr>
                <a:defRPr sz="1800"/>
              </a:pPr>
              <a:endParaRPr sz="1266" kern="0" dirty="0">
                <a:solidFill>
                  <a:sysClr val="windowText" lastClr="000000"/>
                </a:solidFill>
                <a:latin typeface="Helvetica Light"/>
                <a:sym typeface="Helvetica Light"/>
              </a:endParaRPr>
            </a:p>
          </p:txBody>
        </p:sp>
        <p:sp>
          <p:nvSpPr>
            <p:cNvPr id="292" name="Shape 292"/>
            <p:cNvSpPr/>
            <p:nvPr/>
          </p:nvSpPr>
          <p:spPr>
            <a:xfrm>
              <a:off x="8245627" y="1907035"/>
              <a:ext cx="91440" cy="914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0751">
                <a:defRPr sz="2400">
                  <a:solidFill>
                    <a:srgbClr val="FFFFFF"/>
                  </a:solidFill>
                </a:defRPr>
              </a:pPr>
              <a:endParaRPr sz="1687" kern="0" dirty="0">
                <a:solidFill>
                  <a:srgbClr val="FFFFFF"/>
                </a:solidFill>
                <a:latin typeface="Helvetica Light"/>
                <a:sym typeface="Helvetica Light"/>
              </a:endParaRPr>
            </a:p>
          </p:txBody>
        </p:sp>
        <p:sp>
          <p:nvSpPr>
            <p:cNvPr id="293" name="Shape 293"/>
            <p:cNvSpPr/>
            <p:nvPr/>
          </p:nvSpPr>
          <p:spPr>
            <a:xfrm>
              <a:off x="8612211" y="1902918"/>
              <a:ext cx="91440" cy="914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0751">
                <a:defRPr sz="2400">
                  <a:solidFill>
                    <a:srgbClr val="FFFFFF"/>
                  </a:solidFill>
                </a:defRPr>
              </a:pPr>
              <a:endParaRPr sz="1687" kern="0" dirty="0">
                <a:solidFill>
                  <a:srgbClr val="FFFFFF"/>
                </a:solidFill>
                <a:latin typeface="Helvetica Light"/>
                <a:sym typeface="Helvetica Light"/>
              </a:endParaRPr>
            </a:p>
          </p:txBody>
        </p:sp>
        <p:sp>
          <p:nvSpPr>
            <p:cNvPr id="294" name="Shape 294"/>
            <p:cNvSpPr/>
            <p:nvPr/>
          </p:nvSpPr>
          <p:spPr>
            <a:xfrm>
              <a:off x="8801681" y="1907034"/>
              <a:ext cx="91440" cy="914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0751">
                <a:defRPr sz="2400">
                  <a:solidFill>
                    <a:srgbClr val="FFFFFF"/>
                  </a:solidFill>
                </a:defRPr>
              </a:pPr>
              <a:endParaRPr sz="1687" kern="0" dirty="0">
                <a:solidFill>
                  <a:srgbClr val="FFFFFF"/>
                </a:solidFill>
                <a:latin typeface="Helvetica Light"/>
                <a:sym typeface="Helvetica Light"/>
              </a:endParaRPr>
            </a:p>
          </p:txBody>
        </p:sp>
        <p:sp>
          <p:nvSpPr>
            <p:cNvPr id="295" name="Shape 295"/>
            <p:cNvSpPr/>
            <p:nvPr/>
          </p:nvSpPr>
          <p:spPr>
            <a:xfrm>
              <a:off x="8427163" y="1907035"/>
              <a:ext cx="91440" cy="914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0751">
                <a:defRPr sz="2400">
                  <a:solidFill>
                    <a:srgbClr val="FFFFFF"/>
                  </a:solidFill>
                </a:defRPr>
              </a:pPr>
              <a:endParaRPr sz="1687" kern="0" dirty="0">
                <a:solidFill>
                  <a:srgbClr val="FFFFFF"/>
                </a:solidFill>
                <a:latin typeface="Helvetica Light"/>
                <a:sym typeface="Helvetica Light"/>
              </a:endParaRPr>
            </a:p>
          </p:txBody>
        </p:sp>
        <p:sp>
          <p:nvSpPr>
            <p:cNvPr id="296" name="Shape 296"/>
            <p:cNvSpPr/>
            <p:nvPr/>
          </p:nvSpPr>
          <p:spPr>
            <a:xfrm>
              <a:off x="9333475" y="125007"/>
              <a:ext cx="118873" cy="21747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5965" y="0"/>
                    <a:pt x="10800" y="44"/>
                    <a:pt x="10800" y="98"/>
                  </a:cubicBezTo>
                  <a:lnTo>
                    <a:pt x="10800" y="10702"/>
                  </a:lnTo>
                  <a:cubicBezTo>
                    <a:pt x="10800" y="10756"/>
                    <a:pt x="15635" y="10800"/>
                    <a:pt x="21600" y="10800"/>
                  </a:cubicBezTo>
                  <a:cubicBezTo>
                    <a:pt x="15635" y="10800"/>
                    <a:pt x="10800" y="10844"/>
                    <a:pt x="10800" y="10898"/>
                  </a:cubicBezTo>
                  <a:lnTo>
                    <a:pt x="10800" y="21502"/>
                  </a:lnTo>
                  <a:cubicBezTo>
                    <a:pt x="10800" y="21556"/>
                    <a:pt x="5965" y="21600"/>
                    <a:pt x="0" y="21600"/>
                  </a:cubicBezTo>
                </a:path>
              </a:pathLst>
            </a:custGeom>
            <a:noFill/>
            <a:ln w="25400" cap="flat">
              <a:solidFill>
                <a:srgbClr val="000000"/>
              </a:solidFill>
              <a:prstDash val="solid"/>
              <a:miter lim="400000"/>
            </a:ln>
            <a:effectLst/>
          </p:spPr>
          <p:txBody>
            <a:bodyPr wrap="square" lIns="0" tIns="0" rIns="0" bIns="0" numCol="1" anchor="t">
              <a:noAutofit/>
            </a:bodyPr>
            <a:lstStyle/>
            <a:p>
              <a:pPr>
                <a:defRPr sz="1800"/>
              </a:pPr>
              <a:endParaRPr sz="1266" kern="0" dirty="0">
                <a:solidFill>
                  <a:sysClr val="windowText" lastClr="000000"/>
                </a:solidFill>
                <a:latin typeface="Helvetica Light"/>
                <a:sym typeface="Helvetica Light"/>
              </a:endParaRPr>
            </a:p>
          </p:txBody>
        </p:sp>
        <p:sp>
          <p:nvSpPr>
            <p:cNvPr id="297" name="Shape 297"/>
            <p:cNvSpPr/>
            <p:nvPr/>
          </p:nvSpPr>
          <p:spPr>
            <a:xfrm>
              <a:off x="-1" y="-1"/>
              <a:ext cx="9691824" cy="2435723"/>
            </a:xfrm>
            <a:prstGeom prst="rect">
              <a:avLst/>
            </a:prstGeom>
            <a:noFill/>
            <a:ln w="31750" cap="sq">
              <a:solidFill>
                <a:srgbClr val="002060"/>
              </a:solidFill>
              <a:prstDash val="solid"/>
              <a:round/>
            </a:ln>
            <a:effectLst>
              <a:outerShdw blurRad="38100" dist="25400" dir="5400000" rotWithShape="0">
                <a:srgbClr val="000000">
                  <a:alpha val="50000"/>
                </a:srgbClr>
              </a:outerShdw>
            </a:effectLst>
          </p:spPr>
          <p:txBody>
            <a:bodyPr wrap="square" lIns="0" tIns="0" rIns="0" bIns="0" numCol="1" anchor="ctr">
              <a:noAutofit/>
            </a:bodyPr>
            <a:lstStyle/>
            <a:p>
              <a:pPr algn="ctr" defTabSz="410751">
                <a:defRPr sz="2400">
                  <a:solidFill>
                    <a:srgbClr val="FFFFFF"/>
                  </a:solidFill>
                </a:defRPr>
              </a:pPr>
              <a:endParaRPr sz="1687" kern="0" dirty="0">
                <a:solidFill>
                  <a:srgbClr val="FFFFFF"/>
                </a:solidFill>
                <a:latin typeface="Helvetica Light"/>
                <a:sym typeface="Helvetica Light"/>
              </a:endParaRPr>
            </a:p>
          </p:txBody>
        </p:sp>
      </p:grpSp>
      <p:sp>
        <p:nvSpPr>
          <p:cNvPr id="299" name="Shape 299"/>
          <p:cNvSpPr/>
          <p:nvPr/>
        </p:nvSpPr>
        <p:spPr>
          <a:xfrm>
            <a:off x="3359331" y="1297490"/>
            <a:ext cx="5040958" cy="410690"/>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lgn="ctr" defTabSz="410751">
              <a:defRPr sz="1800"/>
            </a:pPr>
            <a:r>
              <a:rPr sz="2200" kern="0" dirty="0">
                <a:solidFill>
                  <a:sysClr val="windowText" lastClr="000000"/>
                </a:solidFill>
                <a:latin typeface="Calibri" panose="020F0502020204030204" pitchFamily="34" charset="0"/>
                <a:sym typeface="Helvetica Light"/>
              </a:rPr>
              <a:t>High-quality </a:t>
            </a:r>
            <a:r>
              <a:rPr lang="en-US" sz="2200" kern="0" dirty="0" smtClean="0">
                <a:solidFill>
                  <a:sysClr val="windowText" lastClr="000000"/>
                </a:solidFill>
                <a:latin typeface="Calibri" panose="020F0502020204030204" pitchFamily="34" charset="0"/>
                <a:sym typeface="Helvetica Light"/>
              </a:rPr>
              <a:t>(pristine) video</a:t>
            </a:r>
            <a:endParaRPr sz="2200" kern="0" dirty="0">
              <a:solidFill>
                <a:sysClr val="windowText" lastClr="000000"/>
              </a:solidFill>
              <a:latin typeface="Calibri" panose="020F0502020204030204" pitchFamily="34" charset="0"/>
              <a:sym typeface="Helvetica Light"/>
            </a:endParaRPr>
          </a:p>
        </p:txBody>
      </p:sp>
      <p:sp>
        <p:nvSpPr>
          <p:cNvPr id="300" name="Shape 300"/>
          <p:cNvSpPr/>
          <p:nvPr/>
        </p:nvSpPr>
        <p:spPr>
          <a:xfrm>
            <a:off x="7399922" y="4018456"/>
            <a:ext cx="4828674" cy="74924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lgn="ctr" defTabSz="410751">
              <a:defRPr sz="1800"/>
            </a:pPr>
            <a:r>
              <a:rPr sz="2200" kern="0" dirty="0" smtClean="0">
                <a:latin typeface="Calibri" panose="020F0502020204030204" pitchFamily="34" charset="0"/>
                <a:sym typeface="Helvetica Light"/>
              </a:rPr>
              <a:t>Systematically </a:t>
            </a:r>
            <a:r>
              <a:rPr sz="2200" kern="0" dirty="0">
                <a:latin typeface="Calibri" panose="020F0502020204030204" pitchFamily="34" charset="0"/>
                <a:sym typeface="Helvetica Light"/>
              </a:rPr>
              <a:t>simulated</a:t>
            </a:r>
          </a:p>
          <a:p>
            <a:pPr algn="ctr" defTabSz="410751">
              <a:defRPr sz="1800"/>
            </a:pPr>
            <a:r>
              <a:rPr sz="2200" kern="0" dirty="0" smtClean="0">
                <a:solidFill>
                  <a:srgbClr val="C00000"/>
                </a:solidFill>
                <a:latin typeface="Calibri" panose="020F0502020204030204" pitchFamily="34" charset="0"/>
                <a:sym typeface="Helvetica Light"/>
              </a:rPr>
              <a:t>synthetically</a:t>
            </a:r>
            <a:r>
              <a:rPr sz="2200" kern="0" dirty="0" smtClean="0">
                <a:latin typeface="Calibri" panose="020F0502020204030204" pitchFamily="34" charset="0"/>
                <a:sym typeface="Helvetica Light"/>
              </a:rPr>
              <a:t> </a:t>
            </a:r>
            <a:r>
              <a:rPr sz="2200" kern="0" dirty="0" smtClean="0">
                <a:solidFill>
                  <a:srgbClr val="C00000"/>
                </a:solidFill>
                <a:latin typeface="Calibri" panose="020F0502020204030204" pitchFamily="34" charset="0"/>
                <a:sym typeface="Helvetica Light"/>
              </a:rPr>
              <a:t>distorted </a:t>
            </a:r>
            <a:r>
              <a:rPr lang="en-US" sz="2200" kern="0" dirty="0" smtClean="0">
                <a:latin typeface="Calibri" panose="020F0502020204030204" pitchFamily="34" charset="0"/>
                <a:sym typeface="Helvetica Light"/>
              </a:rPr>
              <a:t>videos.</a:t>
            </a:r>
            <a:endParaRPr sz="2200" kern="0" dirty="0">
              <a:latin typeface="Calibri" panose="020F0502020204030204" pitchFamily="34" charset="0"/>
              <a:sym typeface="Helvetica Light"/>
            </a:endParaRPr>
          </a:p>
        </p:txBody>
      </p:sp>
      <p:sp>
        <p:nvSpPr>
          <p:cNvPr id="301" name="Shape 301"/>
          <p:cNvSpPr/>
          <p:nvPr/>
        </p:nvSpPr>
        <p:spPr>
          <a:xfrm>
            <a:off x="2526644" y="3073488"/>
            <a:ext cx="3262918" cy="41069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400">
                <a:solidFill>
                  <a:srgbClr val="C00000"/>
                </a:solidFill>
              </a:defRPr>
            </a:lvl1pPr>
          </a:lstStyle>
          <a:p>
            <a:pPr algn="ctr" defTabSz="410751">
              <a:defRPr sz="1800">
                <a:solidFill>
                  <a:srgbClr val="000000"/>
                </a:solidFill>
              </a:defRPr>
            </a:pPr>
            <a:r>
              <a:rPr sz="2200" kern="0" dirty="0">
                <a:latin typeface="Calibri" panose="020F0502020204030204" pitchFamily="34" charset="0"/>
                <a:sym typeface="Helvetica Light"/>
              </a:rPr>
              <a:t>Highly controlled conditions</a:t>
            </a:r>
          </a:p>
        </p:txBody>
      </p:sp>
      <p:sp>
        <p:nvSpPr>
          <p:cNvPr id="30" name="Rectangle 29"/>
          <p:cNvSpPr/>
          <p:nvPr/>
        </p:nvSpPr>
        <p:spPr>
          <a:xfrm>
            <a:off x="4266158" y="1713450"/>
            <a:ext cx="3258592" cy="13564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679925" y="2110844"/>
            <a:ext cx="821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832325" y="2034644"/>
            <a:ext cx="821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984725" y="1958444"/>
            <a:ext cx="821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image43.png"/>
          <p:cNvPicPr/>
          <p:nvPr/>
        </p:nvPicPr>
        <p:blipFill>
          <a:blip r:embed="rId8">
            <a:extLst/>
          </a:blip>
          <a:stretch>
            <a:fillRect/>
          </a:stretch>
        </p:blipFill>
        <p:spPr>
          <a:xfrm>
            <a:off x="4561837" y="1995790"/>
            <a:ext cx="1357591" cy="985707"/>
          </a:xfrm>
          <a:prstGeom prst="rect">
            <a:avLst/>
          </a:prstGeom>
          <a:ln w="12700" cap="flat">
            <a:noFill/>
            <a:miter lim="400000"/>
          </a:ln>
          <a:effectLst/>
        </p:spPr>
      </p:pic>
      <p:pic>
        <p:nvPicPr>
          <p:cNvPr id="38" name="image43.png"/>
          <p:cNvPicPr/>
          <p:nvPr/>
        </p:nvPicPr>
        <p:blipFill>
          <a:blip r:embed="rId8">
            <a:extLst/>
          </a:blip>
          <a:stretch>
            <a:fillRect/>
          </a:stretch>
        </p:blipFill>
        <p:spPr>
          <a:xfrm>
            <a:off x="4872771" y="1836245"/>
            <a:ext cx="1357591" cy="985707"/>
          </a:xfrm>
          <a:prstGeom prst="rect">
            <a:avLst/>
          </a:prstGeom>
          <a:ln w="12700" cap="flat">
            <a:noFill/>
            <a:miter lim="400000"/>
          </a:ln>
          <a:effectLst/>
        </p:spPr>
      </p:pic>
      <p:pic>
        <p:nvPicPr>
          <p:cNvPr id="39" name="image43.png"/>
          <p:cNvPicPr/>
          <p:nvPr/>
        </p:nvPicPr>
        <p:blipFill>
          <a:blip r:embed="rId8">
            <a:extLst/>
          </a:blip>
          <a:stretch>
            <a:fillRect/>
          </a:stretch>
        </p:blipFill>
        <p:spPr>
          <a:xfrm>
            <a:off x="5240632" y="1754277"/>
            <a:ext cx="1357591" cy="985707"/>
          </a:xfrm>
          <a:prstGeom prst="rect">
            <a:avLst/>
          </a:prstGeom>
          <a:ln w="12700" cap="flat">
            <a:noFill/>
            <a:miter lim="400000"/>
          </a:ln>
          <a:effectLst/>
        </p:spPr>
      </p:pic>
      <p:pic>
        <p:nvPicPr>
          <p:cNvPr id="1026" name="Picture 2" descr="http://epfilms.tv/wp-content/uploads/2014/04/xf205reviewerpi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778" b="95333" l="4889" r="91852"/>
                    </a14:imgEffect>
                  </a14:imgLayer>
                </a14:imgProps>
              </a:ext>
              <a:ext uri="{28A0092B-C50C-407E-A947-70E740481C1C}">
                <a14:useLocalDpi xmlns:a14="http://schemas.microsoft.com/office/drawing/2010/main" val="0"/>
              </a:ext>
            </a:extLst>
          </a:blip>
          <a:srcRect/>
          <a:stretch>
            <a:fillRect/>
          </a:stretch>
        </p:blipFill>
        <p:spPr bwMode="auto">
          <a:xfrm>
            <a:off x="1715100" y="1046033"/>
            <a:ext cx="2282707" cy="1521805"/>
          </a:xfrm>
          <a:prstGeom prst="rect">
            <a:avLst/>
          </a:prstGeom>
          <a:noFill/>
          <a:extLst>
            <a:ext uri="{909E8E84-426E-40DD-AFC4-6F175D3DCCD1}">
              <a14:hiddenFill xmlns:a14="http://schemas.microsoft.com/office/drawing/2010/main">
                <a:solidFill>
                  <a:srgbClr val="FFFFFF"/>
                </a:solidFill>
              </a14:hiddenFill>
            </a:ext>
          </a:extLst>
        </p:spPr>
      </p:pic>
      <p:sp>
        <p:nvSpPr>
          <p:cNvPr id="31" name="Shape 299"/>
          <p:cNvSpPr/>
          <p:nvPr/>
        </p:nvSpPr>
        <p:spPr>
          <a:xfrm>
            <a:off x="184651" y="813481"/>
            <a:ext cx="2175731" cy="410690"/>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lgn="ctr" defTabSz="410751">
              <a:defRPr sz="1800"/>
            </a:pPr>
            <a:r>
              <a:rPr lang="en-US" sz="2200" kern="0" dirty="0" smtClean="0">
                <a:solidFill>
                  <a:srgbClr val="C00000"/>
                </a:solidFill>
                <a:latin typeface="Calibri" panose="020F0502020204030204" pitchFamily="34" charset="0"/>
                <a:sym typeface="Helvetica Light"/>
              </a:rPr>
              <a:t>High-end cameras</a:t>
            </a:r>
            <a:endParaRPr sz="2200" kern="0" dirty="0">
              <a:solidFill>
                <a:srgbClr val="C00000"/>
              </a:solidFill>
              <a:latin typeface="Calibri" panose="020F0502020204030204" pitchFamily="34" charset="0"/>
              <a:sym typeface="Helvetica Light"/>
            </a:endParaRPr>
          </a:p>
        </p:txBody>
      </p:sp>
      <p:sp>
        <p:nvSpPr>
          <p:cNvPr id="5" name="TextBox 4"/>
          <p:cNvSpPr txBox="1"/>
          <p:nvPr/>
        </p:nvSpPr>
        <p:spPr>
          <a:xfrm>
            <a:off x="3731334" y="4834111"/>
            <a:ext cx="4179029"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dirty="0" smtClean="0">
                <a:ln>
                  <a:noFill/>
                </a:ln>
                <a:solidFill>
                  <a:srgbClr val="C00000"/>
                </a:solidFill>
                <a:effectLst/>
                <a:uFillTx/>
                <a:latin typeface="Calibri" panose="020F0502020204030204" pitchFamily="34" charset="0"/>
                <a:ea typeface="Helvetica Light"/>
                <a:cs typeface="Helvetica Light"/>
                <a:sym typeface="Helvetica Light"/>
              </a:rPr>
              <a:t>Post-capture distortions</a:t>
            </a:r>
            <a:endParaRPr kumimoji="0" lang="en-US" sz="3200" b="1" i="0" u="none" strike="noStrike" cap="none" spc="0" normalizeH="0" baseline="0" dirty="0">
              <a:ln>
                <a:noFill/>
              </a:ln>
              <a:solidFill>
                <a:srgbClr val="C00000"/>
              </a:solidFill>
              <a:effectLst/>
              <a:uFillTx/>
              <a:latin typeface="Calibri" panose="020F0502020204030204" pitchFamily="34" charset="0"/>
              <a:ea typeface="Helvetica Light"/>
              <a:cs typeface="Helvetica Light"/>
              <a:sym typeface="Helvetica Light"/>
            </a:endParaRPr>
          </a:p>
        </p:txBody>
      </p:sp>
      <p:sp>
        <p:nvSpPr>
          <p:cNvPr id="32" name="Slide Number Placeholder 3"/>
          <p:cNvSpPr>
            <a:spLocks noGrp="1"/>
          </p:cNvSpPr>
          <p:nvPr>
            <p:ph type="sldNum" sz="quarter" idx="10"/>
          </p:nvPr>
        </p:nvSpPr>
        <p:spPr>
          <a:xfrm>
            <a:off x="9005781" y="613471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0000">
                    <a:tint val="75000"/>
                  </a:srgbClr>
                </a:solidFill>
                <a:latin typeface="Avenir Roman"/>
              </a:rPr>
              <a:t>8</a:t>
            </a:r>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spTree>
    <p:extLst>
      <p:ext uri="{BB962C8B-B14F-4D97-AF65-F5344CB8AC3E}">
        <p14:creationId xmlns:p14="http://schemas.microsoft.com/office/powerpoint/2010/main" val="41368471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28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285"/>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301"/>
                                        </p:tgtEl>
                                        <p:attrNameLst>
                                          <p:attrName>style.visibility</p:attrName>
                                        </p:attrNameLst>
                                      </p:cBhvr>
                                      <p:to>
                                        <p:strVal val="visible"/>
                                      </p:to>
                                    </p:set>
                                    <p:animEffect transition="in" filter="fade">
                                      <p:cBhvr>
                                        <p:cTn id="18" dur="500"/>
                                        <p:tgtEl>
                                          <p:spTgt spid="30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8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298"/>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300"/>
                                        </p:tgtEl>
                                        <p:attrNameLst>
                                          <p:attrName>style.visibility</p:attrName>
                                        </p:attrNameLst>
                                      </p:cBhvr>
                                      <p:to>
                                        <p:strVal val="visible"/>
                                      </p:to>
                                    </p:set>
                                    <p:animEffect transition="in" filter="fade">
                                      <p:cBhvr>
                                        <p:cTn id="29" dur="500"/>
                                        <p:tgtEl>
                                          <p:spTgt spid="30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26" presetClass="emph" presetSubtype="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advAuto="0"/>
      <p:bldP spid="285" grpId="0" animBg="1" advAuto="0"/>
      <p:bldP spid="286" grpId="0" animBg="1" advAuto="0"/>
      <p:bldP spid="298" grpId="0" animBg="1" advAuto="0"/>
      <p:bldP spid="300" grpId="0" animBg="1"/>
      <p:bldP spid="301" grpId="0" animBg="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619" y="264914"/>
            <a:ext cx="10406063" cy="792361"/>
          </a:xfrm>
        </p:spPr>
        <p:txBody>
          <a:bodyPr>
            <a:noAutofit/>
          </a:bodyPr>
          <a:lstStyle/>
          <a:p>
            <a:r>
              <a:rPr lang="en-US" sz="4000" dirty="0" smtClean="0">
                <a:solidFill>
                  <a:schemeClr val="tx1"/>
                </a:solidFill>
                <a:latin typeface="Calibri" panose="020F0502020204030204" pitchFamily="34" charset="0"/>
              </a:rPr>
              <a:t>Limitations of </a:t>
            </a:r>
            <a:r>
              <a:rPr lang="en-US" sz="4000" dirty="0">
                <a:solidFill>
                  <a:schemeClr val="tx1"/>
                </a:solidFill>
                <a:latin typeface="Calibri" panose="020F0502020204030204" pitchFamily="34" charset="0"/>
              </a:rPr>
              <a:t>the existing databases</a:t>
            </a:r>
            <a:endParaRPr lang="en-US" sz="4000" dirty="0">
              <a:latin typeface="Calibri" panose="020F0502020204030204" pitchFamily="34" charset="0"/>
            </a:endParaRPr>
          </a:p>
        </p:txBody>
      </p:sp>
      <p:sp>
        <p:nvSpPr>
          <p:cNvPr id="3" name="Text Placeholder 2"/>
          <p:cNvSpPr>
            <a:spLocks noGrp="1"/>
          </p:cNvSpPr>
          <p:nvPr>
            <p:ph type="body" idx="1"/>
          </p:nvPr>
        </p:nvSpPr>
        <p:spPr>
          <a:xfrm>
            <a:off x="561975" y="1057275"/>
            <a:ext cx="10737057" cy="5193507"/>
          </a:xfrm>
        </p:spPr>
        <p:txBody>
          <a:bodyPr anchor="t">
            <a:normAutofit fontScale="92500" lnSpcReduction="10000"/>
          </a:bodyPr>
          <a:lstStyle/>
          <a:p>
            <a:pPr marL="0" indent="0">
              <a:buNone/>
            </a:pPr>
            <a:r>
              <a:rPr lang="en-US" sz="3200" dirty="0" smtClean="0">
                <a:latin typeface="Calibri" panose="020F0502020204030204" pitchFamily="34" charset="0"/>
              </a:rPr>
              <a:t>1. Type </a:t>
            </a:r>
            <a:r>
              <a:rPr lang="en-US" sz="3200" dirty="0">
                <a:latin typeface="Calibri" panose="020F0502020204030204" pitchFamily="34" charset="0"/>
              </a:rPr>
              <a:t>of </a:t>
            </a:r>
            <a:r>
              <a:rPr lang="en-US" sz="3200" b="1" dirty="0">
                <a:solidFill>
                  <a:srgbClr val="C00000"/>
                </a:solidFill>
                <a:latin typeface="Calibri" panose="020F0502020204030204" pitchFamily="34" charset="0"/>
              </a:rPr>
              <a:t>synthetic distortions </a:t>
            </a:r>
            <a:r>
              <a:rPr lang="en-US" sz="3200" dirty="0">
                <a:latin typeface="Calibri" panose="020F0502020204030204" pitchFamily="34" charset="0"/>
              </a:rPr>
              <a:t>modeled in </a:t>
            </a:r>
            <a:r>
              <a:rPr lang="en-US" sz="3200" u="sng" dirty="0">
                <a:latin typeface="Calibri" panose="020F0502020204030204" pitchFamily="34" charset="0"/>
              </a:rPr>
              <a:t>all</a:t>
            </a:r>
            <a:r>
              <a:rPr lang="en-US" sz="3200" dirty="0">
                <a:latin typeface="Calibri" panose="020F0502020204030204" pitchFamily="34" charset="0"/>
              </a:rPr>
              <a:t> existing databases</a:t>
            </a:r>
            <a:endParaRPr lang="en-US" sz="3000" dirty="0" smtClean="0">
              <a:solidFill>
                <a:schemeClr val="tx1"/>
              </a:solidFill>
              <a:latin typeface="Calibri" panose="020F0502020204030204" pitchFamily="34" charset="0"/>
            </a:endParaRPr>
          </a:p>
          <a:p>
            <a:pPr lvl="1"/>
            <a:r>
              <a:rPr lang="en-US" sz="3000" dirty="0" smtClean="0">
                <a:solidFill>
                  <a:schemeClr val="tx1"/>
                </a:solidFill>
                <a:latin typeface="Calibri" panose="020F0502020204030204" pitchFamily="34" charset="0"/>
              </a:rPr>
              <a:t>MPEG-2 and H.264 compression artifacts</a:t>
            </a:r>
          </a:p>
          <a:p>
            <a:pPr lvl="1"/>
            <a:r>
              <a:rPr lang="en-US" sz="3000" dirty="0" smtClean="0">
                <a:solidFill>
                  <a:schemeClr val="tx1"/>
                </a:solidFill>
                <a:latin typeface="Calibri" panose="020F0502020204030204" pitchFamily="34" charset="0"/>
              </a:rPr>
              <a:t>Frame-freezes</a:t>
            </a:r>
          </a:p>
          <a:p>
            <a:pPr lvl="1"/>
            <a:r>
              <a:rPr lang="en-US" sz="3000" dirty="0" smtClean="0">
                <a:solidFill>
                  <a:schemeClr val="tx1"/>
                </a:solidFill>
                <a:latin typeface="Calibri" panose="020F0502020204030204" pitchFamily="34" charset="0"/>
              </a:rPr>
              <a:t>Wireless channel packet loss</a:t>
            </a:r>
          </a:p>
          <a:p>
            <a:pPr lvl="1"/>
            <a:r>
              <a:rPr lang="en-US" sz="3000" dirty="0" smtClean="0">
                <a:solidFill>
                  <a:schemeClr val="tx1"/>
                </a:solidFill>
                <a:latin typeface="Calibri" panose="020F0502020204030204" pitchFamily="34" charset="0"/>
              </a:rPr>
              <a:t>Bitrate-switches.</a:t>
            </a:r>
          </a:p>
          <a:p>
            <a:pPr lvl="1"/>
            <a:r>
              <a:rPr lang="en-US" sz="3000" dirty="0" smtClean="0">
                <a:solidFill>
                  <a:schemeClr val="tx1"/>
                </a:solidFill>
                <a:latin typeface="Calibri" panose="020F0502020204030204" pitchFamily="34" charset="0"/>
              </a:rPr>
              <a:t>Scaling artifacts</a:t>
            </a:r>
          </a:p>
          <a:p>
            <a:pPr lvl="1"/>
            <a:r>
              <a:rPr lang="en-US" sz="3000" dirty="0" smtClean="0">
                <a:solidFill>
                  <a:schemeClr val="tx1"/>
                </a:solidFill>
                <a:latin typeface="Calibri" panose="020F0502020204030204" pitchFamily="34" charset="0"/>
              </a:rPr>
              <a:t>and so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52300-DCEB-4174-83D2-2412C18F7F92}" type="slidenum">
              <a:rPr kumimoji="0" lang="en-US" sz="1200" b="0" i="0" u="none" strike="noStrike" kern="1200" cap="none" spc="0" normalizeH="0" baseline="0" noProof="0" smtClean="0">
                <a:ln>
                  <a:noFill/>
                </a:ln>
                <a:solidFill>
                  <a:srgbClr val="000000">
                    <a:tint val="75000"/>
                  </a:srgbClr>
                </a:solidFill>
                <a:effectLst/>
                <a:uLnTx/>
                <a:uFillTx/>
                <a:latin typeface="Avenir Roman"/>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venir Roman"/>
            </a:endParaRPr>
          </a:p>
        </p:txBody>
      </p:sp>
      <p:sp>
        <p:nvSpPr>
          <p:cNvPr id="5" name="Rectangle 4"/>
          <p:cNvSpPr/>
          <p:nvPr/>
        </p:nvSpPr>
        <p:spPr>
          <a:xfrm>
            <a:off x="561975" y="3419475"/>
            <a:ext cx="10032206" cy="553998"/>
          </a:xfrm>
          <a:prstGeom prst="rect">
            <a:avLst/>
          </a:prstGeom>
          <a:solidFill>
            <a:schemeClr val="accent3">
              <a:lumMod val="40000"/>
              <a:lumOff val="60000"/>
            </a:schemeClr>
          </a:solidFill>
          <a:ln w="28575">
            <a:solidFill>
              <a:schemeClr val="accent5">
                <a:lumMod val="75000"/>
              </a:schemeClr>
            </a:solidFill>
          </a:ln>
        </p:spPr>
        <p:txBody>
          <a:bodyPr wrap="square">
            <a:spAutoFit/>
          </a:bodyPr>
          <a:lstStyle/>
          <a:p>
            <a:pPr algn="ctr"/>
            <a:r>
              <a:rPr lang="en-US" sz="3000" dirty="0" smtClean="0">
                <a:latin typeface="Calibri" panose="020F0502020204030204" pitchFamily="34" charset="0"/>
              </a:rPr>
              <a:t>Real-world video distortions do not occur in isolation!</a:t>
            </a:r>
          </a:p>
        </p:txBody>
      </p:sp>
    </p:spTree>
    <p:extLst>
      <p:ext uri="{BB962C8B-B14F-4D97-AF65-F5344CB8AC3E}">
        <p14:creationId xmlns:p14="http://schemas.microsoft.com/office/powerpoint/2010/main" val="33823953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4295</TotalTime>
  <Words>3561</Words>
  <Application>Microsoft Macintosh PowerPoint</Application>
  <PresentationFormat>Widescreen</PresentationFormat>
  <Paragraphs>434</Paragraphs>
  <Slides>31</Slides>
  <Notes>30</Notes>
  <HiddenSlides>0</HiddenSlides>
  <MMClips>2</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31</vt:i4>
      </vt:variant>
    </vt:vector>
  </HeadingPairs>
  <TitlesOfParts>
    <vt:vector size="50" baseType="lpstr">
      <vt:lpstr>Avenir Book</vt:lpstr>
      <vt:lpstr>Avenir Roman</vt:lpstr>
      <vt:lpstr>Calibri</vt:lpstr>
      <vt:lpstr>Calibri Light</vt:lpstr>
      <vt:lpstr>Century Schoolbook</vt:lpstr>
      <vt:lpstr>Helvetica</vt:lpstr>
      <vt:lpstr>Helvetica Light</vt:lpstr>
      <vt:lpstr>Mangal</vt:lpstr>
      <vt:lpstr>Times New Roman</vt:lpstr>
      <vt:lpstr>Times New Roman Bold</vt:lpstr>
      <vt:lpstr>Wingdings</vt:lpstr>
      <vt:lpstr>Arial</vt:lpstr>
      <vt:lpstr>Office Theme</vt:lpstr>
      <vt:lpstr>Default</vt:lpstr>
      <vt:lpstr>1_Default</vt:lpstr>
      <vt:lpstr>1_Office Theme</vt:lpstr>
      <vt:lpstr>3_Office Theme</vt:lpstr>
      <vt:lpstr>4_Office Theme</vt:lpstr>
      <vt:lpstr>Acrobat Document</vt:lpstr>
      <vt:lpstr>Quality Assessment of Mobile Videos with In-Capture Distortions</vt:lpstr>
      <vt:lpstr>Presentation Overview</vt:lpstr>
      <vt:lpstr>Pervasiveness of visual media</vt:lpstr>
      <vt:lpstr>Sources of distortions in images and videos</vt:lpstr>
      <vt:lpstr>What is Perceptual Visual Quality?</vt:lpstr>
      <vt:lpstr>Objective Video Quality Assessment</vt:lpstr>
      <vt:lpstr>Current work in Video Quality Assessment (VQA)</vt:lpstr>
      <vt:lpstr>Standard process followed by database originators</vt:lpstr>
      <vt:lpstr>Limitations of the existing databases</vt:lpstr>
      <vt:lpstr>More limitations with the existing databases</vt:lpstr>
      <vt:lpstr>Authentic, In-capture Video Distortions</vt:lpstr>
      <vt:lpstr>Our goals: LIVE-Qualcomm Mobile In-capture Video Quality Database</vt:lpstr>
      <vt:lpstr>Construction of an VQA database</vt:lpstr>
      <vt:lpstr>LIVE-Qualcomm Mobile In-capture Video Quality Database</vt:lpstr>
      <vt:lpstr>Distribution of different mobile devices used</vt:lpstr>
      <vt:lpstr>Six dominant distortion categories</vt:lpstr>
      <vt:lpstr>Samsung’s Galaxy GS6 vs. HTC One VX</vt:lpstr>
      <vt:lpstr>Samsung’s Galaxy GS6 vs. HTC One VX</vt:lpstr>
      <vt:lpstr>Categorization of videos into distortion categories</vt:lpstr>
      <vt:lpstr>Video capturing process</vt:lpstr>
      <vt:lpstr>PowerPoint Presentation</vt:lpstr>
      <vt:lpstr>Construction of an VQA database</vt:lpstr>
      <vt:lpstr>Goals of our Subjective Study</vt:lpstr>
      <vt:lpstr>Unbiased Study Setup</vt:lpstr>
      <vt:lpstr>Subjective Study details</vt:lpstr>
      <vt:lpstr>Subjective Data Analysis and Findings</vt:lpstr>
      <vt:lpstr>Unbiased vs. Expert Distortion Labeling</vt:lpstr>
      <vt:lpstr>Unbiased vs. Biased Distortion Perception</vt:lpstr>
      <vt:lpstr>Phone Rankings based on Subjective Scores (overall)</vt:lpstr>
      <vt:lpstr>Performance of Objective Quality Metrics</vt:lpstr>
      <vt:lpstr>Summary and Conclusions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 Deepti</dc:creator>
  <cp:lastModifiedBy>Microsoft Office User</cp:lastModifiedBy>
  <cp:revision>821</cp:revision>
  <dcterms:created xsi:type="dcterms:W3CDTF">2017-02-28T00:01:43Z</dcterms:created>
  <dcterms:modified xsi:type="dcterms:W3CDTF">2017-03-09T19:04:50Z</dcterms:modified>
</cp:coreProperties>
</file>