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67"/>
  </p:notesMasterIdLst>
  <p:sldIdLst>
    <p:sldId id="256" r:id="rId2"/>
    <p:sldId id="307" r:id="rId3"/>
    <p:sldId id="261" r:id="rId4"/>
    <p:sldId id="258" r:id="rId5"/>
    <p:sldId id="285" r:id="rId6"/>
    <p:sldId id="284" r:id="rId7"/>
    <p:sldId id="257" r:id="rId8"/>
    <p:sldId id="259" r:id="rId9"/>
    <p:sldId id="272" r:id="rId10"/>
    <p:sldId id="286" r:id="rId11"/>
    <p:sldId id="311" r:id="rId12"/>
    <p:sldId id="287" r:id="rId13"/>
    <p:sldId id="312" r:id="rId14"/>
    <p:sldId id="314" r:id="rId15"/>
    <p:sldId id="315" r:id="rId16"/>
    <p:sldId id="316" r:id="rId17"/>
    <p:sldId id="317" r:id="rId18"/>
    <p:sldId id="318" r:id="rId19"/>
    <p:sldId id="294" r:id="rId20"/>
    <p:sldId id="295" r:id="rId21"/>
    <p:sldId id="320" r:id="rId22"/>
    <p:sldId id="321" r:id="rId23"/>
    <p:sldId id="291" r:id="rId24"/>
    <p:sldId id="292" r:id="rId25"/>
    <p:sldId id="296" r:id="rId26"/>
    <p:sldId id="297" r:id="rId27"/>
    <p:sldId id="298" r:id="rId28"/>
    <p:sldId id="299" r:id="rId29"/>
    <p:sldId id="300" r:id="rId30"/>
    <p:sldId id="342" r:id="rId31"/>
    <p:sldId id="305" r:id="rId32"/>
    <p:sldId id="302" r:id="rId33"/>
    <p:sldId id="301" r:id="rId34"/>
    <p:sldId id="310" r:id="rId35"/>
    <p:sldId id="334" r:id="rId36"/>
    <p:sldId id="323" r:id="rId37"/>
    <p:sldId id="343" r:id="rId38"/>
    <p:sldId id="328" r:id="rId39"/>
    <p:sldId id="344" r:id="rId40"/>
    <p:sldId id="345" r:id="rId41"/>
    <p:sldId id="329" r:id="rId42"/>
    <p:sldId id="330" r:id="rId43"/>
    <p:sldId id="346" r:id="rId44"/>
    <p:sldId id="347" r:id="rId45"/>
    <p:sldId id="348" r:id="rId46"/>
    <p:sldId id="349" r:id="rId47"/>
    <p:sldId id="350" r:id="rId48"/>
    <p:sldId id="351" r:id="rId49"/>
    <p:sldId id="352" r:id="rId50"/>
    <p:sldId id="353" r:id="rId51"/>
    <p:sldId id="354" r:id="rId52"/>
    <p:sldId id="355" r:id="rId53"/>
    <p:sldId id="356" r:id="rId54"/>
    <p:sldId id="357" r:id="rId55"/>
    <p:sldId id="358" r:id="rId56"/>
    <p:sldId id="359" r:id="rId57"/>
    <p:sldId id="324" r:id="rId58"/>
    <p:sldId id="360" r:id="rId59"/>
    <p:sldId id="325" r:id="rId60"/>
    <p:sldId id="341" r:id="rId61"/>
    <p:sldId id="326" r:id="rId62"/>
    <p:sldId id="327" r:id="rId63"/>
    <p:sldId id="361" r:id="rId64"/>
    <p:sldId id="362" r:id="rId65"/>
    <p:sldId id="322" r:id="rId66"/>
  </p:sldIdLst>
  <p:sldSz cx="9144000" cy="5143500" type="screen16x9"/>
  <p:notesSz cx="6858000" cy="9144000"/>
  <p:embeddedFontLst>
    <p:embeddedFont>
      <p:font typeface="Calibri" panose="020F0502020204030204" pitchFamily="34" charset="0"/>
      <p:regular r:id="rId68"/>
      <p:bold r:id="rId69"/>
      <p:italic r:id="rId70"/>
      <p:boldItalic r:id="rId71"/>
    </p:embeddedFont>
    <p:embeddedFont>
      <p:font typeface="Roboto Slab" panose="020B0604020202020204" charset="0"/>
      <p:regular r:id="rId72"/>
      <p:bold r:id="rId73"/>
    </p:embeddedFont>
    <p:embeddedFont>
      <p:font typeface="Nixie One" panose="020B0604020202020204" charset="0"/>
      <p:regular r:id="rId74"/>
    </p:embeddedFont>
    <p:embeddedFont>
      <p:font typeface="MS Mincho" panose="02070309020205020404" pitchFamily="49" charset="-128"/>
      <p:regular r:id="rId75"/>
    </p:embeddedFont>
  </p:embeddedFontLst>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0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F64CD98-1592-4033-B1B8-9FB83E523C5C}">
  <a:tblStyle styleId="{EF64CD98-1592-4033-B1B8-9FB83E523C5C}"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07" autoAdjust="0"/>
  </p:normalViewPr>
  <p:slideViewPr>
    <p:cSldViewPr>
      <p:cViewPr varScale="1">
        <p:scale>
          <a:sx n="107" d="100"/>
          <a:sy n="107" d="100"/>
        </p:scale>
        <p:origin x="682" y="77"/>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font" Target="fonts/font1.fntdata"/><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font" Target="fonts/font7.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font" Target="fonts/font2.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font" Target="fonts/font6.fntdata"/><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4.fntdata"/><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1158540208"/>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95" name="Shape 9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951112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25606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079615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4794235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898485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500647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45769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921255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06450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495600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095713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07857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35226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706515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068729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5590259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41702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9179437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031163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27618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023605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8967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57539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665772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39405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3335731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863724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4647741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47930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209193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139968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427309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061149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561688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695622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95166839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649311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4357480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514934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936670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70970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0651038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66249411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1226745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Shape 12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24" name="Shape 12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911447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3716096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11484336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137277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2642915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1585641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01489176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73026063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9591240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79609065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8966443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08" name="Shape 10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56241243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15613091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766781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8029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131" name="Shape 13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540921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0019016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Shape 3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323" name="Shape 32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946776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7"/>
        <p:cNvGrpSpPr/>
        <p:nvPr/>
      </p:nvGrpSpPr>
      <p:grpSpPr>
        <a:xfrm>
          <a:off x="0" y="0"/>
          <a:ext cx="0" cy="0"/>
          <a:chOff x="0" y="0"/>
          <a:chExt cx="0" cy="0"/>
        </a:xfrm>
      </p:grpSpPr>
      <p:sp>
        <p:nvSpPr>
          <p:cNvPr id="8" name="Shape 8"/>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a:spcBef>
                <a:spcPts val="0"/>
              </a:spcBef>
              <a:buNone/>
            </a:pPr>
            <a:endParaRPr/>
          </a:p>
        </p:txBody>
      </p:sp>
      <p:sp>
        <p:nvSpPr>
          <p:cNvPr id="9" name="Shape 9"/>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0" name="Shape 10"/>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a:spcBef>
                <a:spcPts val="0"/>
              </a:spcBef>
              <a:buNone/>
            </a:pPr>
            <a:endParaRPr/>
          </a:p>
        </p:txBody>
      </p:sp>
      <p:sp>
        <p:nvSpPr>
          <p:cNvPr id="11" name="Shape 11"/>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a:spcBef>
                <a:spcPts val="0"/>
              </a:spcBef>
              <a:buNone/>
            </a:pPr>
            <a:endParaRPr/>
          </a:p>
        </p:txBody>
      </p:sp>
      <p:sp>
        <p:nvSpPr>
          <p:cNvPr id="12" name="Shape 12"/>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a:spcBef>
                <a:spcPts val="0"/>
              </a:spcBef>
              <a:buNone/>
            </a:pPr>
            <a:endParaRPr/>
          </a:p>
        </p:txBody>
      </p:sp>
      <p:sp>
        <p:nvSpPr>
          <p:cNvPr id="13" name="Shape 13"/>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a:spcBef>
                <a:spcPts val="0"/>
              </a:spcBef>
              <a:buSzPct val="100000"/>
              <a:defRPr sz="4800"/>
            </a:lvl1pPr>
            <a:lvl2pPr algn="ctr">
              <a:spcBef>
                <a:spcPts val="0"/>
              </a:spcBef>
              <a:buSzPct val="100000"/>
              <a:defRPr sz="6000"/>
            </a:lvl2pPr>
            <a:lvl3pPr algn="ctr">
              <a:spcBef>
                <a:spcPts val="0"/>
              </a:spcBef>
              <a:buSzPct val="100000"/>
              <a:defRPr sz="6000"/>
            </a:lvl3pPr>
            <a:lvl4pPr algn="ctr">
              <a:spcBef>
                <a:spcPts val="0"/>
              </a:spcBef>
              <a:buSzPct val="100000"/>
              <a:defRPr sz="6000"/>
            </a:lvl4pPr>
            <a:lvl5pPr algn="ctr">
              <a:spcBef>
                <a:spcPts val="0"/>
              </a:spcBef>
              <a:buSzPct val="100000"/>
              <a:defRPr sz="6000"/>
            </a:lvl5pPr>
            <a:lvl6pPr algn="ctr">
              <a:spcBef>
                <a:spcPts val="0"/>
              </a:spcBef>
              <a:buSzPct val="100000"/>
              <a:defRPr sz="6000"/>
            </a:lvl6pPr>
            <a:lvl7pPr algn="ctr">
              <a:spcBef>
                <a:spcPts val="0"/>
              </a:spcBef>
              <a:buSzPct val="100000"/>
              <a:defRPr sz="6000"/>
            </a:lvl7pPr>
            <a:lvl8pPr algn="ctr">
              <a:spcBef>
                <a:spcPts val="0"/>
              </a:spcBef>
              <a:buSzPct val="100000"/>
              <a:defRPr sz="6000"/>
            </a:lvl8pPr>
            <a:lvl9pPr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rtl="0">
              <a:spcBef>
                <a:spcPts val="0"/>
              </a:spcBef>
              <a:buClr>
                <a:srgbClr val="114454"/>
              </a:buClr>
              <a:buSzPct val="100000"/>
              <a:defRPr sz="4800">
                <a:solidFill>
                  <a:srgbClr val="114454"/>
                </a:solidFill>
              </a:defRPr>
            </a:lvl1pPr>
            <a:lvl2pPr rtl="0">
              <a:spcBef>
                <a:spcPts val="0"/>
              </a:spcBef>
              <a:buClr>
                <a:srgbClr val="114454"/>
              </a:buClr>
              <a:buSzPct val="100000"/>
              <a:defRPr sz="4800">
                <a:solidFill>
                  <a:srgbClr val="114454"/>
                </a:solidFill>
              </a:defRPr>
            </a:lvl2pPr>
            <a:lvl3pPr rtl="0">
              <a:spcBef>
                <a:spcPts val="0"/>
              </a:spcBef>
              <a:buClr>
                <a:srgbClr val="114454"/>
              </a:buClr>
              <a:buSzPct val="100000"/>
              <a:defRPr sz="4800">
                <a:solidFill>
                  <a:srgbClr val="114454"/>
                </a:solidFill>
              </a:defRPr>
            </a:lvl3pPr>
            <a:lvl4pPr rtl="0">
              <a:spcBef>
                <a:spcPts val="0"/>
              </a:spcBef>
              <a:buClr>
                <a:srgbClr val="114454"/>
              </a:buClr>
              <a:buSzPct val="100000"/>
              <a:defRPr sz="4800">
                <a:solidFill>
                  <a:srgbClr val="114454"/>
                </a:solidFill>
              </a:defRPr>
            </a:lvl4pPr>
            <a:lvl5pPr rtl="0">
              <a:spcBef>
                <a:spcPts val="0"/>
              </a:spcBef>
              <a:buClr>
                <a:srgbClr val="114454"/>
              </a:buClr>
              <a:buSzPct val="100000"/>
              <a:defRPr sz="4800">
                <a:solidFill>
                  <a:srgbClr val="114454"/>
                </a:solidFill>
              </a:defRPr>
            </a:lvl5pPr>
            <a:lvl6pPr rtl="0">
              <a:spcBef>
                <a:spcPts val="0"/>
              </a:spcBef>
              <a:buClr>
                <a:srgbClr val="114454"/>
              </a:buClr>
              <a:buSzPct val="100000"/>
              <a:defRPr sz="4800">
                <a:solidFill>
                  <a:srgbClr val="114454"/>
                </a:solidFill>
              </a:defRPr>
            </a:lvl6pPr>
            <a:lvl7pPr rtl="0">
              <a:spcBef>
                <a:spcPts val="0"/>
              </a:spcBef>
              <a:buClr>
                <a:srgbClr val="114454"/>
              </a:buClr>
              <a:buSzPct val="100000"/>
              <a:defRPr sz="4800">
                <a:solidFill>
                  <a:srgbClr val="114454"/>
                </a:solidFill>
              </a:defRPr>
            </a:lvl7pPr>
            <a:lvl8pPr rtl="0">
              <a:spcBef>
                <a:spcPts val="0"/>
              </a:spcBef>
              <a:buClr>
                <a:srgbClr val="114454"/>
              </a:buClr>
              <a:buSzPct val="100000"/>
              <a:defRPr sz="4800">
                <a:solidFill>
                  <a:srgbClr val="114454"/>
                </a:solidFill>
              </a:defRPr>
            </a:lvl8pPr>
            <a:lvl9pPr rtl="0">
              <a:spcBef>
                <a:spcPts val="0"/>
              </a:spcBef>
              <a:buClr>
                <a:srgbClr val="114454"/>
              </a:buClr>
              <a:buSzPct val="100000"/>
              <a:defRPr sz="4800">
                <a:solidFill>
                  <a:srgbClr val="114454"/>
                </a:solidFill>
              </a:defRPr>
            </a:lvl9pPr>
          </a:lstStyle>
          <a:p>
            <a:endParaRPr/>
          </a:p>
        </p:txBody>
      </p:sp>
      <p:sp>
        <p:nvSpPr>
          <p:cNvPr id="16" name="Shape 16"/>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rtl="0">
              <a:spcBef>
                <a:spcPts val="0"/>
              </a:spcBef>
              <a:buClr>
                <a:srgbClr val="94BF6E"/>
              </a:buClr>
              <a:buSzPct val="100000"/>
              <a:buNone/>
              <a:defRPr sz="1800" b="1">
                <a:solidFill>
                  <a:srgbClr val="94BF6E"/>
                </a:solidFill>
              </a:defRPr>
            </a:lvl1pPr>
            <a:lvl2pPr rtl="0">
              <a:spcBef>
                <a:spcPts val="0"/>
              </a:spcBef>
              <a:buClr>
                <a:srgbClr val="94BF6E"/>
              </a:buClr>
              <a:buSzPct val="100000"/>
              <a:buNone/>
              <a:defRPr sz="1800" b="1">
                <a:solidFill>
                  <a:srgbClr val="94BF6E"/>
                </a:solidFill>
              </a:defRPr>
            </a:lvl2pPr>
            <a:lvl3pPr rtl="0">
              <a:spcBef>
                <a:spcPts val="0"/>
              </a:spcBef>
              <a:buClr>
                <a:srgbClr val="94BF6E"/>
              </a:buClr>
              <a:buSzPct val="100000"/>
              <a:buNone/>
              <a:defRPr sz="1800" b="1">
                <a:solidFill>
                  <a:srgbClr val="94BF6E"/>
                </a:solidFill>
              </a:defRPr>
            </a:lvl3pPr>
            <a:lvl4pPr rtl="0">
              <a:spcBef>
                <a:spcPts val="0"/>
              </a:spcBef>
              <a:buClr>
                <a:srgbClr val="94BF6E"/>
              </a:buClr>
              <a:buNone/>
              <a:defRPr b="1">
                <a:solidFill>
                  <a:srgbClr val="94BF6E"/>
                </a:solidFill>
              </a:defRPr>
            </a:lvl4pPr>
            <a:lvl5pPr rtl="0">
              <a:spcBef>
                <a:spcPts val="0"/>
              </a:spcBef>
              <a:buClr>
                <a:srgbClr val="94BF6E"/>
              </a:buClr>
              <a:buNone/>
              <a:defRPr b="1">
                <a:solidFill>
                  <a:srgbClr val="94BF6E"/>
                </a:solidFill>
              </a:defRPr>
            </a:lvl5pPr>
            <a:lvl6pPr rtl="0">
              <a:spcBef>
                <a:spcPts val="0"/>
              </a:spcBef>
              <a:buClr>
                <a:srgbClr val="94BF6E"/>
              </a:buClr>
              <a:buNone/>
              <a:defRPr b="1">
                <a:solidFill>
                  <a:srgbClr val="94BF6E"/>
                </a:solidFill>
              </a:defRPr>
            </a:lvl6pPr>
            <a:lvl7pPr rtl="0">
              <a:spcBef>
                <a:spcPts val="0"/>
              </a:spcBef>
              <a:buClr>
                <a:srgbClr val="94BF6E"/>
              </a:buClr>
              <a:buNone/>
              <a:defRPr b="1">
                <a:solidFill>
                  <a:srgbClr val="94BF6E"/>
                </a:solidFill>
              </a:defRPr>
            </a:lvl7pPr>
            <a:lvl8pPr rtl="0">
              <a:spcBef>
                <a:spcPts val="0"/>
              </a:spcBef>
              <a:buClr>
                <a:srgbClr val="94BF6E"/>
              </a:buClr>
              <a:buNone/>
              <a:defRPr b="1">
                <a:solidFill>
                  <a:srgbClr val="94BF6E"/>
                </a:solidFill>
              </a:defRPr>
            </a:lvl8pPr>
            <a:lvl9pPr rtl="0">
              <a:spcBef>
                <a:spcPts val="0"/>
              </a:spcBef>
              <a:buClr>
                <a:srgbClr val="94BF6E"/>
              </a:buClr>
              <a:buNone/>
              <a:defRPr b="1">
                <a:solidFill>
                  <a:srgbClr val="94BF6E"/>
                </a:solidFill>
              </a:defRPr>
            </a:lvl9pPr>
          </a:lstStyle>
          <a:p>
            <a:endParaRPr/>
          </a:p>
        </p:txBody>
      </p:sp>
      <p:sp>
        <p:nvSpPr>
          <p:cNvPr id="17" name="Shape 17"/>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a:spcBef>
                <a:spcPts val="0"/>
              </a:spcBef>
              <a:buNone/>
            </a:pPr>
            <a:endParaRPr/>
          </a:p>
        </p:txBody>
      </p:sp>
      <p:sp>
        <p:nvSpPr>
          <p:cNvPr id="18" name="Shape 18"/>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9" name="Shape 19"/>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a:spcBef>
                <a:spcPts val="0"/>
              </a:spcBef>
              <a:buNone/>
            </a:pPr>
            <a:endParaRPr/>
          </a:p>
        </p:txBody>
      </p:sp>
      <p:sp>
        <p:nvSpPr>
          <p:cNvPr id="20" name="Shape 20"/>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a:spcBef>
                <a:spcPts val="0"/>
              </a:spcBef>
              <a:buNone/>
            </a:pPr>
            <a:endParaRPr/>
          </a:p>
        </p:txBody>
      </p:sp>
      <p:sp>
        <p:nvSpPr>
          <p:cNvPr id="21" name="Shape 21"/>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0"/>
        <p:cNvGrpSpPr/>
        <p:nvPr/>
      </p:nvGrpSpPr>
      <p:grpSpPr>
        <a:xfrm>
          <a:off x="0" y="0"/>
          <a:ext cx="0" cy="0"/>
          <a:chOff x="0" y="0"/>
          <a:chExt cx="0" cy="0"/>
        </a:xfrm>
      </p:grpSpPr>
      <p:sp>
        <p:nvSpPr>
          <p:cNvPr id="31" name="Shape 3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2" name="Shape 3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a:spcBef>
                <a:spcPts val="0"/>
              </a:spcBef>
              <a:buNone/>
            </a:pPr>
            <a:endParaRPr/>
          </a:p>
        </p:txBody>
      </p:sp>
      <p:sp>
        <p:nvSpPr>
          <p:cNvPr id="33" name="Shape 3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a:spcBef>
                <a:spcPts val="0"/>
              </a:spcBef>
              <a:buNone/>
            </a:pPr>
            <a:endParaRPr/>
          </a:p>
        </p:txBody>
      </p:sp>
      <p:sp>
        <p:nvSpPr>
          <p:cNvPr id="34" name="Shape 3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a:spcBef>
                <a:spcPts val="0"/>
              </a:spcBef>
              <a:buNone/>
            </a:pPr>
            <a:endParaRPr/>
          </a:p>
        </p:txBody>
      </p:sp>
      <p:sp>
        <p:nvSpPr>
          <p:cNvPr id="35" name="Shape 3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a:spcBef>
                <a:spcPts val="0"/>
              </a:spcBef>
              <a:buNone/>
            </a:pPr>
            <a:endParaRPr/>
          </a:p>
        </p:txBody>
      </p:sp>
      <p:cxnSp>
        <p:nvCxnSpPr>
          <p:cNvPr id="36" name="Shape 3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7" name="Shape 3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8" name="Shape 38"/>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a:spcBef>
                <a:spcPts val="0"/>
              </a:spcBef>
              <a:buSzPct val="100000"/>
              <a:defRPr sz="2800"/>
            </a:lvl1pPr>
            <a:lvl2pPr>
              <a:spcBef>
                <a:spcPts val="0"/>
              </a:spcBef>
              <a:buSzPct val="100000"/>
              <a:defRPr sz="2800"/>
            </a:lvl2pPr>
            <a:lvl3pPr>
              <a:spcBef>
                <a:spcPts val="0"/>
              </a:spcBef>
              <a:buSzPct val="100000"/>
              <a:defRPr sz="2800"/>
            </a:lvl3pPr>
            <a:lvl4pPr>
              <a:spcBef>
                <a:spcPts val="0"/>
              </a:spcBef>
              <a:buSzPct val="100000"/>
              <a:defRPr sz="2800"/>
            </a:lvl4pPr>
            <a:lvl5pPr>
              <a:spcBef>
                <a:spcPts val="0"/>
              </a:spcBef>
              <a:buSzPct val="100000"/>
              <a:defRPr sz="2800"/>
            </a:lvl5pPr>
            <a:lvl6pPr>
              <a:spcBef>
                <a:spcPts val="0"/>
              </a:spcBef>
              <a:buSzPct val="100000"/>
              <a:defRPr sz="2800"/>
            </a:lvl6pPr>
            <a:lvl7pPr>
              <a:spcBef>
                <a:spcPts val="0"/>
              </a:spcBef>
              <a:buSzPct val="100000"/>
              <a:defRPr sz="2800"/>
            </a:lvl7pPr>
            <a:lvl8pPr>
              <a:spcBef>
                <a:spcPts val="0"/>
              </a:spcBef>
              <a:buSzPct val="100000"/>
              <a:defRPr sz="2800"/>
            </a:lvl8pPr>
            <a:lvl9pPr>
              <a:spcBef>
                <a:spcPts val="0"/>
              </a:spcBef>
              <a:buSzPct val="100000"/>
              <a:defRPr sz="28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9"/>
        <p:cNvGrpSpPr/>
        <p:nvPr/>
      </p:nvGrpSpPr>
      <p:grpSpPr>
        <a:xfrm>
          <a:off x="0" y="0"/>
          <a:ext cx="0" cy="0"/>
          <a:chOff x="0" y="0"/>
          <a:chExt cx="0" cy="0"/>
        </a:xfrm>
      </p:grpSpPr>
      <p:sp>
        <p:nvSpPr>
          <p:cNvPr id="40" name="Shape 40"/>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1" name="Shape 41"/>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a:spcBef>
                <a:spcPts val="0"/>
              </a:spcBef>
              <a:buNone/>
            </a:pPr>
            <a:endParaRPr/>
          </a:p>
        </p:txBody>
      </p:sp>
      <p:sp>
        <p:nvSpPr>
          <p:cNvPr id="42" name="Shape 42"/>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a:spcBef>
                <a:spcPts val="0"/>
              </a:spcBef>
              <a:buNone/>
            </a:pPr>
            <a:endParaRPr/>
          </a:p>
        </p:txBody>
      </p:sp>
      <p:sp>
        <p:nvSpPr>
          <p:cNvPr id="43" name="Shape 43"/>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a:spcBef>
                <a:spcPts val="0"/>
              </a:spcBef>
              <a:buNone/>
            </a:pPr>
            <a:endParaRPr/>
          </a:p>
        </p:txBody>
      </p:sp>
      <p:sp>
        <p:nvSpPr>
          <p:cNvPr id="44" name="Shape 44"/>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a:spcBef>
                <a:spcPts val="0"/>
              </a:spcBef>
              <a:buNone/>
            </a:pPr>
            <a:endParaRPr/>
          </a:p>
        </p:txBody>
      </p:sp>
      <p:cxnSp>
        <p:nvCxnSpPr>
          <p:cNvPr id="45" name="Shape 45"/>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6" name="Shape 46"/>
          <p:cNvSpPr txBox="1">
            <a:spLocks noGrp="1"/>
          </p:cNvSpPr>
          <p:nvPr>
            <p:ph type="title"/>
          </p:nvPr>
        </p:nvSpPr>
        <p:spPr>
          <a:xfrm>
            <a:off x="1146025" y="530725"/>
            <a:ext cx="3208799" cy="10287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7" name="Shape 47"/>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a:spcBef>
                <a:spcPts val="0"/>
              </a:spcBef>
              <a:buSzPct val="100000"/>
              <a:defRPr sz="2000"/>
            </a:lvl1pPr>
            <a:lvl2pPr>
              <a:spcBef>
                <a:spcPts val="0"/>
              </a:spcBef>
              <a:buSzPct val="100000"/>
              <a:defRPr sz="2000"/>
            </a:lvl2pPr>
            <a:lvl3pPr>
              <a:spcBef>
                <a:spcPts val="0"/>
              </a:spcBef>
              <a:buSzPct val="100000"/>
              <a:defRPr sz="2000"/>
            </a:lvl3pPr>
            <a:lvl4pPr>
              <a:spcBef>
                <a:spcPts val="0"/>
              </a:spcBef>
              <a:buSzPct val="100000"/>
              <a:defRPr sz="2000"/>
            </a:lvl4pPr>
            <a:lvl5pPr>
              <a:spcBef>
                <a:spcPts val="0"/>
              </a:spcBef>
              <a:buSzPct val="100000"/>
              <a:defRPr sz="2000"/>
            </a:lvl5pPr>
            <a:lvl6pPr>
              <a:spcBef>
                <a:spcPts val="0"/>
              </a:spcBef>
              <a:buSzPct val="100000"/>
              <a:defRPr sz="2000"/>
            </a:lvl6pPr>
            <a:lvl7pPr>
              <a:spcBef>
                <a:spcPts val="0"/>
              </a:spcBef>
              <a:buSzPct val="100000"/>
              <a:defRPr sz="2000"/>
            </a:lvl7pPr>
            <a:lvl8pPr>
              <a:spcBef>
                <a:spcPts val="0"/>
              </a:spcBef>
              <a:buSzPct val="100000"/>
              <a:defRPr sz="2000"/>
            </a:lvl8pPr>
            <a:lvl9pPr>
              <a:spcBef>
                <a:spcPts val="0"/>
              </a:spcBef>
              <a:buSzPct val="100000"/>
              <a:defRPr sz="2000"/>
            </a:lvl9pPr>
          </a:lstStyle>
          <a:p>
            <a:endParaRPr/>
          </a:p>
        </p:txBody>
      </p:sp>
      <p:sp>
        <p:nvSpPr>
          <p:cNvPr id="48" name="Shape 48"/>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a:spcBef>
                <a:spcPts val="0"/>
              </a:spcBef>
              <a:buSzPct val="100000"/>
              <a:defRPr sz="2000"/>
            </a:lvl1pPr>
            <a:lvl2pPr>
              <a:spcBef>
                <a:spcPts val="0"/>
              </a:spcBef>
              <a:buSzPct val="100000"/>
              <a:defRPr sz="2000"/>
            </a:lvl2pPr>
            <a:lvl3pPr>
              <a:spcBef>
                <a:spcPts val="0"/>
              </a:spcBef>
              <a:buSzPct val="100000"/>
              <a:defRPr sz="2000"/>
            </a:lvl3pPr>
            <a:lvl4pPr>
              <a:spcBef>
                <a:spcPts val="0"/>
              </a:spcBef>
              <a:buSzPct val="100000"/>
              <a:defRPr sz="2000"/>
            </a:lvl4pPr>
            <a:lvl5pPr>
              <a:spcBef>
                <a:spcPts val="0"/>
              </a:spcBef>
              <a:buSzPct val="100000"/>
              <a:defRPr sz="2000"/>
            </a:lvl5pPr>
            <a:lvl6pPr>
              <a:spcBef>
                <a:spcPts val="0"/>
              </a:spcBef>
              <a:buSzPct val="100000"/>
              <a:defRPr sz="2000"/>
            </a:lvl6pPr>
            <a:lvl7pPr>
              <a:spcBef>
                <a:spcPts val="0"/>
              </a:spcBef>
              <a:buSzPct val="100000"/>
              <a:defRPr sz="2000"/>
            </a:lvl7pPr>
            <a:lvl8pPr>
              <a:spcBef>
                <a:spcPts val="0"/>
              </a:spcBef>
              <a:buSzPct val="100000"/>
              <a:defRPr sz="2000"/>
            </a:lvl8pPr>
            <a:lvl9pPr>
              <a:spcBef>
                <a:spcPts val="0"/>
              </a:spcBef>
              <a:buSzPct val="100000"/>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5"/>
        <p:cNvGrpSpPr/>
        <p:nvPr/>
      </p:nvGrpSpPr>
      <p:grpSpPr>
        <a:xfrm>
          <a:off x="0" y="0"/>
          <a:ext cx="0" cy="0"/>
          <a:chOff x="0" y="0"/>
          <a:chExt cx="0" cy="0"/>
        </a:xfrm>
      </p:grpSpPr>
      <p:sp>
        <p:nvSpPr>
          <p:cNvPr id="76" name="Shape 76"/>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77" name="Shape 77"/>
          <p:cNvSpPr/>
          <p:nvPr/>
        </p:nvSpPr>
        <p:spPr>
          <a:xfrm>
            <a:off x="0" y="500625"/>
            <a:ext cx="247200" cy="1058699"/>
          </a:xfrm>
          <a:prstGeom prst="rect">
            <a:avLst/>
          </a:prstGeom>
          <a:solidFill>
            <a:srgbClr val="124057"/>
          </a:solidFill>
          <a:ln>
            <a:noFill/>
          </a:ln>
        </p:spPr>
        <p:txBody>
          <a:bodyPr lIns="91425" tIns="91425" rIns="91425" bIns="91425" anchor="ctr" anchorCtr="0">
            <a:noAutofit/>
          </a:bodyPr>
          <a:lstStyle/>
          <a:p>
            <a:pPr>
              <a:spcBef>
                <a:spcPts val="0"/>
              </a:spcBef>
              <a:buNone/>
            </a:pPr>
            <a:endParaRPr/>
          </a:p>
        </p:txBody>
      </p:sp>
      <p:sp>
        <p:nvSpPr>
          <p:cNvPr id="78" name="Shape 78"/>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a:spcBef>
                <a:spcPts val="0"/>
              </a:spcBef>
              <a:buNone/>
            </a:pPr>
            <a:endParaRPr/>
          </a:p>
        </p:txBody>
      </p:sp>
      <p:sp>
        <p:nvSpPr>
          <p:cNvPr id="79" name="Shape 79"/>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a:spcBef>
                <a:spcPts val="0"/>
              </a:spcBef>
              <a:buNone/>
            </a:pPr>
            <a:endParaRPr/>
          </a:p>
        </p:txBody>
      </p:sp>
      <p:sp>
        <p:nvSpPr>
          <p:cNvPr id="80" name="Shape 80"/>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style A">
    <p:spTree>
      <p:nvGrpSpPr>
        <p:cNvPr id="1" name="Shape 81"/>
        <p:cNvGrpSpPr/>
        <p:nvPr/>
      </p:nvGrpSpPr>
      <p:grpSpPr>
        <a:xfrm>
          <a:off x="0" y="0"/>
          <a:ext cx="0" cy="0"/>
          <a:chOff x="0" y="0"/>
          <a:chExt cx="0" cy="0"/>
        </a:xfrm>
      </p:grpSpPr>
      <p:sp>
        <p:nvSpPr>
          <p:cNvPr id="82" name="Shape 82"/>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a:spcBef>
                <a:spcPts val="0"/>
              </a:spcBef>
              <a:buNone/>
            </a:pPr>
            <a:endParaRPr/>
          </a:p>
        </p:txBody>
      </p:sp>
      <p:sp>
        <p:nvSpPr>
          <p:cNvPr id="83" name="Shape 83"/>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84" name="Shape 84"/>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a:spcBef>
                <a:spcPts val="0"/>
              </a:spcBef>
              <a:buNone/>
            </a:pPr>
            <a:endParaRPr/>
          </a:p>
        </p:txBody>
      </p:sp>
      <p:sp>
        <p:nvSpPr>
          <p:cNvPr id="85" name="Shape 85"/>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a:spcBef>
                <a:spcPts val="0"/>
              </a:spcBef>
              <a:buNone/>
            </a:pPr>
            <a:endParaRPr/>
          </a:p>
        </p:txBody>
      </p:sp>
      <p:sp>
        <p:nvSpPr>
          <p:cNvPr id="86" name="Shape 86"/>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5"/>
            <a:ext cx="2133600" cy="273844"/>
          </a:xfrm>
          <a:prstGeom prst="rect">
            <a:avLst/>
          </a:prstGeom>
        </p:spPr>
        <p:txBody>
          <a:bodyPr/>
          <a:lstStyle/>
          <a:p>
            <a:fld id="{CAA01E5B-78EE-4122-80EC-B7EE0146E7FE}" type="datetimeFigureOut">
              <a:rPr lang="en-US" smtClean="0"/>
              <a:pPr/>
              <a:t>8/24/2016</a:t>
            </a:fld>
            <a:endParaRPr lang="en-US"/>
          </a:p>
        </p:txBody>
      </p:sp>
      <p:sp>
        <p:nvSpPr>
          <p:cNvPr id="5" name="Footer Placeholder 4"/>
          <p:cNvSpPr>
            <a:spLocks noGrp="1"/>
          </p:cNvSpPr>
          <p:nvPr>
            <p:ph type="ftr" sz="quarter" idx="11"/>
          </p:nvPr>
        </p:nvSpPr>
        <p:spPr>
          <a:xfrm>
            <a:off x="3124200" y="4767265"/>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4767265"/>
            <a:ext cx="2133600" cy="273844"/>
          </a:xfrm>
          <a:prstGeom prst="rect">
            <a:avLst/>
          </a:prstGeom>
        </p:spPr>
        <p:txBody>
          <a:bodyPr/>
          <a:lstStyle/>
          <a:p>
            <a:fld id="{A843AB5F-ABDA-42C6-B327-CAF355F36CE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6" name="Shape 6"/>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6" r:id="rId5"/>
    <p:sldLayoutId id="2147483657" r:id="rId6"/>
    <p:sldLayoutId id="2147483660"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hyperlink" Target="http://www.cdc.gov/nchs/fastats/lcod.html" TargetMode="External"/><Relationship Id="rId2" Type="http://schemas.openxmlformats.org/officeDocument/2006/relationships/notesSlide" Target="../notesSlides/notesSlide61.xml"/><Relationship Id="rId1" Type="http://schemas.openxmlformats.org/officeDocument/2006/relationships/slideLayout" Target="../slideLayouts/slideLayout5.xml"/><Relationship Id="rId4" Type="http://schemas.openxmlformats.org/officeDocument/2006/relationships/hyperlink" Target="http://www.physionet.org/physiobank/database/mitdb.html"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www.physionet.org/physiobank/database/mitdb.html" TargetMode="External"/><Relationship Id="rId2" Type="http://schemas.openxmlformats.org/officeDocument/2006/relationships/notesSlide" Target="../notesSlides/notesSlide62.xml"/><Relationship Id="rId1" Type="http://schemas.openxmlformats.org/officeDocument/2006/relationships/slideLayout" Target="../slideLayouts/slideLayout5.xml"/><Relationship Id="rId4" Type="http://schemas.openxmlformats.org/officeDocument/2006/relationships/hyperlink" Target="https://www.physionet.org/" TargetMode="Externa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a:spLocks noGrp="1"/>
          </p:cNvSpPr>
          <p:nvPr>
            <p:ph type="ctrTitle"/>
          </p:nvPr>
        </p:nvSpPr>
        <p:spPr>
          <a:xfrm>
            <a:off x="1600200" y="666750"/>
            <a:ext cx="6115200" cy="1143001"/>
          </a:xfrm>
          <a:prstGeom prst="rect">
            <a:avLst/>
          </a:prstGeom>
        </p:spPr>
        <p:txBody>
          <a:bodyPr lIns="91425" tIns="91425" rIns="91425" bIns="91425" anchor="b" anchorCtr="0">
            <a:noAutofit/>
          </a:bodyPr>
          <a:lstStyle/>
          <a:p>
            <a:pPr algn="ctr">
              <a:spcBef>
                <a:spcPts val="0"/>
              </a:spcBef>
              <a:buNone/>
            </a:pPr>
            <a:r>
              <a:rPr lang="en" sz="2400" dirty="0" smtClean="0"/>
              <a:t>ABNORMALITY CLASSIFICATION OF ECG SIGNAL USING DSP PROCESSOR</a:t>
            </a:r>
            <a:endParaRPr lang="en" sz="2400" dirty="0"/>
          </a:p>
        </p:txBody>
      </p:sp>
      <p:sp>
        <p:nvSpPr>
          <p:cNvPr id="11" name="Shape 97"/>
          <p:cNvSpPr txBox="1">
            <a:spLocks/>
          </p:cNvSpPr>
          <p:nvPr/>
        </p:nvSpPr>
        <p:spPr>
          <a:xfrm>
            <a:off x="990600" y="2800350"/>
            <a:ext cx="3339952" cy="1113275"/>
          </a:xfrm>
          <a:prstGeom prst="rect">
            <a:avLst/>
          </a:prstGeom>
          <a:noFill/>
          <a:ln>
            <a:noFill/>
          </a:ln>
        </p:spPr>
        <p:txBody>
          <a:bodyPr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 typeface="Roboto Slab"/>
              <a:buNone/>
              <a:tabLst/>
              <a:defRPr/>
            </a:pPr>
            <a:r>
              <a:rPr kumimoji="0" lang="en" sz="1200" b="1" i="0" u="none" strike="noStrike" kern="0" cap="none" spc="0" normalizeH="0" baseline="0" noProof="0" dirty="0" smtClean="0">
                <a:ln>
                  <a:noFill/>
                </a:ln>
                <a:solidFill>
                  <a:srgbClr val="FFFFFF"/>
                </a:solidFill>
                <a:effectLst/>
                <a:uLnTx/>
                <a:uFillTx/>
                <a:latin typeface="Roboto Slab"/>
                <a:ea typeface="Roboto Slab"/>
                <a:cs typeface="Roboto Slab"/>
                <a:sym typeface="Roboto Slab"/>
              </a:rPr>
              <a:t>DR</a:t>
            </a:r>
            <a:r>
              <a:rPr kumimoji="0" lang="en" sz="1200" b="1" i="0" u="none" strike="noStrike" kern="0" cap="none" spc="0" normalizeH="0" baseline="0" noProof="0" dirty="0" smtClean="0">
                <a:ln>
                  <a:noFill/>
                </a:ln>
                <a:solidFill>
                  <a:srgbClr val="FFFFFF"/>
                </a:solidFill>
                <a:effectLst/>
                <a:uLnTx/>
                <a:uFillTx/>
                <a:latin typeface="Roboto Slab"/>
                <a:ea typeface="Roboto Slab"/>
                <a:cs typeface="Roboto Slab"/>
                <a:sym typeface="Roboto Slab"/>
              </a:rPr>
              <a:t>. RAHUL</a:t>
            </a:r>
            <a:r>
              <a:rPr kumimoji="0" lang="en" sz="1200" b="1" i="0" u="none" strike="noStrike" kern="0" cap="none" spc="0" normalizeH="0" noProof="0" dirty="0" smtClean="0">
                <a:ln>
                  <a:noFill/>
                </a:ln>
                <a:solidFill>
                  <a:srgbClr val="FFFFFF"/>
                </a:solidFill>
                <a:effectLst/>
                <a:uLnTx/>
                <a:uFillTx/>
                <a:latin typeface="Roboto Slab"/>
                <a:ea typeface="Roboto Slab"/>
                <a:cs typeface="Roboto Slab"/>
                <a:sym typeface="Roboto Slab"/>
              </a:rPr>
              <a:t> KHER</a:t>
            </a:r>
          </a:p>
          <a:p>
            <a:pPr marL="0" marR="0" lvl="0" indent="0" algn="ctr" defTabSz="914400" rtl="0" eaLnBrk="1" fontAlgn="auto" latinLnBrk="0" hangingPunct="1">
              <a:lnSpc>
                <a:spcPct val="100000"/>
              </a:lnSpc>
              <a:spcBef>
                <a:spcPts val="0"/>
              </a:spcBef>
              <a:spcAft>
                <a:spcPts val="0"/>
              </a:spcAft>
              <a:buClr>
                <a:srgbClr val="FFFFFF"/>
              </a:buClr>
              <a:buSzPct val="100000"/>
              <a:buFont typeface="Roboto Slab"/>
              <a:buNone/>
              <a:tabLst/>
              <a:defRPr/>
            </a:pPr>
            <a:r>
              <a:rPr lang="en" sz="1200" baseline="0" dirty="0" smtClean="0">
                <a:solidFill>
                  <a:srgbClr val="FFFFFF"/>
                </a:solidFill>
                <a:latin typeface="Roboto Slab"/>
                <a:ea typeface="Roboto Slab"/>
                <a:cs typeface="Roboto Slab"/>
                <a:sym typeface="Roboto Slab"/>
              </a:rPr>
              <a:t>ASSOCIATE</a:t>
            </a:r>
            <a:r>
              <a:rPr lang="en" sz="1200" dirty="0" smtClean="0">
                <a:solidFill>
                  <a:srgbClr val="FFFFFF"/>
                </a:solidFill>
                <a:latin typeface="Roboto Slab"/>
                <a:ea typeface="Roboto Slab"/>
                <a:cs typeface="Roboto Slab"/>
                <a:sym typeface="Roboto Slab"/>
              </a:rPr>
              <a:t> </a:t>
            </a:r>
            <a:r>
              <a:rPr lang="en" sz="1200" dirty="0" smtClean="0">
                <a:solidFill>
                  <a:srgbClr val="FFFFFF"/>
                </a:solidFill>
                <a:latin typeface="Roboto Slab"/>
                <a:ea typeface="Roboto Slab"/>
                <a:cs typeface="Roboto Slab"/>
                <a:sym typeface="Roboto Slab"/>
              </a:rPr>
              <a:t>PROFESSOR, EC DEPT,</a:t>
            </a:r>
            <a:endParaRPr lang="en" sz="1200" dirty="0" smtClean="0">
              <a:solidFill>
                <a:srgbClr val="FFFFFF"/>
              </a:solidFill>
              <a:latin typeface="Roboto Slab"/>
              <a:ea typeface="Roboto Slab"/>
              <a:cs typeface="Roboto Slab"/>
              <a:sym typeface="Roboto Slab"/>
            </a:endParaRPr>
          </a:p>
          <a:p>
            <a:pPr marL="0" marR="0" lvl="0" indent="0" algn="ctr" defTabSz="914400" rtl="0" eaLnBrk="1" fontAlgn="auto" latinLnBrk="0" hangingPunct="1">
              <a:lnSpc>
                <a:spcPct val="100000"/>
              </a:lnSpc>
              <a:spcBef>
                <a:spcPts val="0"/>
              </a:spcBef>
              <a:spcAft>
                <a:spcPts val="0"/>
              </a:spcAft>
              <a:buClr>
                <a:srgbClr val="FFFFFF"/>
              </a:buClr>
              <a:buSzPct val="100000"/>
              <a:buFont typeface="Roboto Slab"/>
              <a:buNone/>
              <a:tabLst/>
              <a:defRPr/>
            </a:pPr>
            <a:r>
              <a:rPr kumimoji="0" lang="en" sz="1200" i="0" u="none" strike="noStrike" kern="0" cap="none" spc="0" normalizeH="0" baseline="0" noProof="0" dirty="0" smtClean="0">
                <a:ln>
                  <a:noFill/>
                </a:ln>
                <a:solidFill>
                  <a:srgbClr val="FFFFFF"/>
                </a:solidFill>
                <a:effectLst/>
                <a:uLnTx/>
                <a:uFillTx/>
                <a:latin typeface="Roboto Slab"/>
                <a:ea typeface="Roboto Slab"/>
                <a:cs typeface="Roboto Slab"/>
                <a:sym typeface="Roboto Slab"/>
              </a:rPr>
              <a:t>G</a:t>
            </a:r>
            <a:r>
              <a:rPr kumimoji="0" lang="en" sz="1200" i="0" u="none" strike="noStrike" kern="0" cap="none" spc="0" normalizeH="0" baseline="0" noProof="0" dirty="0" smtClean="0">
                <a:ln>
                  <a:noFill/>
                </a:ln>
                <a:solidFill>
                  <a:srgbClr val="FFFFFF"/>
                </a:solidFill>
                <a:effectLst/>
                <a:uLnTx/>
                <a:uFillTx/>
                <a:latin typeface="Roboto Slab"/>
                <a:ea typeface="Roboto Slab"/>
                <a:cs typeface="Roboto Slab"/>
                <a:sym typeface="Roboto Slab"/>
              </a:rPr>
              <a:t>. H. PATEL</a:t>
            </a:r>
            <a:r>
              <a:rPr kumimoji="0" lang="en" sz="1200" i="0" u="none" strike="noStrike" kern="0" cap="none" spc="0" normalizeH="0" noProof="0" dirty="0" smtClean="0">
                <a:ln>
                  <a:noFill/>
                </a:ln>
                <a:solidFill>
                  <a:srgbClr val="FFFFFF"/>
                </a:solidFill>
                <a:effectLst/>
                <a:uLnTx/>
                <a:uFillTx/>
                <a:latin typeface="Roboto Slab"/>
                <a:ea typeface="Roboto Slab"/>
                <a:cs typeface="Roboto Slab"/>
                <a:sym typeface="Roboto Slab"/>
              </a:rPr>
              <a:t> </a:t>
            </a:r>
            <a:r>
              <a:rPr kumimoji="0" lang="en" sz="1200" i="0" u="none" strike="noStrike" kern="0" cap="none" spc="0" normalizeH="0" noProof="0" dirty="0" smtClean="0">
                <a:ln>
                  <a:noFill/>
                </a:ln>
                <a:solidFill>
                  <a:srgbClr val="FFFFFF"/>
                </a:solidFill>
                <a:effectLst/>
                <a:uLnTx/>
                <a:uFillTx/>
                <a:latin typeface="Roboto Slab"/>
                <a:ea typeface="Roboto Slab"/>
                <a:cs typeface="Roboto Slab"/>
                <a:sym typeface="Roboto Slab"/>
              </a:rPr>
              <a:t>COLLEGE OF </a:t>
            </a:r>
            <a:r>
              <a:rPr kumimoji="0" lang="en" sz="1200" i="0" u="none" strike="noStrike" kern="0" cap="none" spc="0" normalizeH="0" noProof="0" dirty="0" smtClean="0">
                <a:ln>
                  <a:noFill/>
                </a:ln>
                <a:solidFill>
                  <a:srgbClr val="FFFFFF"/>
                </a:solidFill>
                <a:effectLst/>
                <a:uLnTx/>
                <a:uFillTx/>
                <a:latin typeface="Roboto Slab"/>
                <a:ea typeface="Roboto Slab"/>
                <a:cs typeface="Roboto Slab"/>
                <a:sym typeface="Roboto Slab"/>
              </a:rPr>
              <a:t>ENGINEERING, </a:t>
            </a:r>
          </a:p>
          <a:p>
            <a:pPr marL="0" marR="0" lvl="0" indent="0" algn="ctr" defTabSz="914400" rtl="0" eaLnBrk="1" fontAlgn="auto" latinLnBrk="0" hangingPunct="1">
              <a:lnSpc>
                <a:spcPct val="100000"/>
              </a:lnSpc>
              <a:spcBef>
                <a:spcPts val="0"/>
              </a:spcBef>
              <a:spcAft>
                <a:spcPts val="0"/>
              </a:spcAft>
              <a:buClr>
                <a:srgbClr val="FFFFFF"/>
              </a:buClr>
              <a:buSzPct val="100000"/>
              <a:buFont typeface="Roboto Slab"/>
              <a:buNone/>
              <a:tabLst/>
              <a:defRPr/>
            </a:pPr>
            <a:r>
              <a:rPr lang="en" sz="1200" noProof="0" dirty="0" smtClean="0">
                <a:solidFill>
                  <a:srgbClr val="FFFFFF"/>
                </a:solidFill>
                <a:latin typeface="Roboto Slab"/>
                <a:ea typeface="Roboto Slab"/>
                <a:cs typeface="Roboto Slab"/>
                <a:sym typeface="Roboto Slab"/>
              </a:rPr>
              <a:t>VALLABH VIDYANAGAR, GUJARAT, INDIA</a:t>
            </a:r>
            <a:endParaRPr kumimoji="0" lang="en" sz="1200" i="0" u="none" strike="noStrike" kern="0" cap="none" spc="0" normalizeH="0" baseline="0" noProof="0" dirty="0">
              <a:ln>
                <a:noFill/>
              </a:ln>
              <a:solidFill>
                <a:srgbClr val="FFFFFF"/>
              </a:solidFill>
              <a:effectLst/>
              <a:uLnTx/>
              <a:uFillTx/>
              <a:latin typeface="Roboto Slab"/>
              <a:ea typeface="Roboto Slab"/>
              <a:cs typeface="Roboto Slab"/>
              <a:sym typeface="Roboto Slab"/>
            </a:endParaRPr>
          </a:p>
        </p:txBody>
      </p:sp>
      <p:sp>
        <p:nvSpPr>
          <p:cNvPr id="12" name="Shape 97"/>
          <p:cNvSpPr txBox="1">
            <a:spLocks/>
          </p:cNvSpPr>
          <p:nvPr/>
        </p:nvSpPr>
        <p:spPr>
          <a:xfrm>
            <a:off x="6019800" y="2419349"/>
            <a:ext cx="2362200" cy="1341875"/>
          </a:xfrm>
          <a:prstGeom prst="rect">
            <a:avLst/>
          </a:prstGeom>
          <a:noFill/>
          <a:ln>
            <a:noFill/>
          </a:ln>
        </p:spPr>
        <p:txBody>
          <a:bodyPr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 typeface="Roboto Slab"/>
              <a:buNone/>
              <a:tabLst/>
              <a:defRPr/>
            </a:pPr>
            <a:endParaRPr kumimoji="0" lang="en" sz="1200" b="1" i="0" u="none" strike="noStrike" kern="0" cap="none" spc="0" normalizeH="0" baseline="0" noProof="0" dirty="0">
              <a:ln>
                <a:noFill/>
              </a:ln>
              <a:solidFill>
                <a:srgbClr val="FFFFFF"/>
              </a:solidFill>
              <a:effectLst/>
              <a:uLnTx/>
              <a:uFillTx/>
              <a:latin typeface="Roboto Slab"/>
              <a:ea typeface="Roboto Slab"/>
              <a:cs typeface="Roboto Slab"/>
              <a:sym typeface="Roboto Slab"/>
            </a:endParaRPr>
          </a:p>
        </p:txBody>
      </p:sp>
      <p:sp>
        <p:nvSpPr>
          <p:cNvPr id="13" name="Shape 97"/>
          <p:cNvSpPr txBox="1">
            <a:spLocks/>
          </p:cNvSpPr>
          <p:nvPr/>
        </p:nvSpPr>
        <p:spPr>
          <a:xfrm>
            <a:off x="4800600" y="2952750"/>
            <a:ext cx="3581400" cy="960872"/>
          </a:xfrm>
          <a:prstGeom prst="rect">
            <a:avLst/>
          </a:prstGeom>
          <a:noFill/>
          <a:ln>
            <a:noFill/>
          </a:ln>
        </p:spPr>
        <p:txBody>
          <a:bodyPr lIns="91425" tIns="91425" rIns="91425" bIns="91425" anchor="b" anchorCtr="0">
            <a:noAutofit/>
          </a:bodyPr>
          <a:lstStyle/>
          <a:p>
            <a:pPr marL="0" marR="0" lvl="0" indent="0" algn="ctr" defTabSz="914400" rtl="0" eaLnBrk="1" fontAlgn="auto" latinLnBrk="0" hangingPunct="1">
              <a:lnSpc>
                <a:spcPct val="100000"/>
              </a:lnSpc>
              <a:spcBef>
                <a:spcPts val="0"/>
              </a:spcBef>
              <a:spcAft>
                <a:spcPts val="0"/>
              </a:spcAft>
              <a:buClr>
                <a:srgbClr val="FFFFFF"/>
              </a:buClr>
              <a:buSzPct val="100000"/>
              <a:buFont typeface="Roboto Slab"/>
              <a:buNone/>
              <a:tabLst/>
              <a:defRPr/>
            </a:pPr>
            <a:r>
              <a:rPr lang="en" sz="1200" b="1" baseline="0" dirty="0" smtClean="0">
                <a:solidFill>
                  <a:srgbClr val="FFFFFF"/>
                </a:solidFill>
                <a:latin typeface="Roboto Slab"/>
                <a:ea typeface="Roboto Slab"/>
                <a:cs typeface="Roboto Slab"/>
                <a:sym typeface="Roboto Slab"/>
              </a:rPr>
              <a:t>SHIVANG</a:t>
            </a:r>
            <a:r>
              <a:rPr lang="en" sz="1200" b="1" dirty="0" smtClean="0">
                <a:solidFill>
                  <a:srgbClr val="FFFFFF"/>
                </a:solidFill>
                <a:latin typeface="Roboto Slab"/>
                <a:ea typeface="Roboto Slab"/>
                <a:cs typeface="Roboto Slab"/>
                <a:sym typeface="Roboto Slab"/>
              </a:rPr>
              <a:t>  </a:t>
            </a:r>
            <a:r>
              <a:rPr lang="en" sz="1200" b="1" dirty="0" smtClean="0">
                <a:solidFill>
                  <a:srgbClr val="FFFFFF"/>
                </a:solidFill>
                <a:latin typeface="Roboto Slab"/>
                <a:ea typeface="Roboto Slab"/>
                <a:cs typeface="Roboto Slab"/>
                <a:sym typeface="Roboto Slab"/>
              </a:rPr>
              <a:t>GOHEL</a:t>
            </a:r>
          </a:p>
          <a:p>
            <a:pPr marL="0" marR="0" lvl="0" indent="0" algn="ctr" defTabSz="914400" rtl="0" eaLnBrk="1" fontAlgn="auto" latinLnBrk="0" hangingPunct="1">
              <a:lnSpc>
                <a:spcPct val="100000"/>
              </a:lnSpc>
              <a:spcBef>
                <a:spcPts val="0"/>
              </a:spcBef>
              <a:spcAft>
                <a:spcPts val="0"/>
              </a:spcAft>
              <a:buClr>
                <a:srgbClr val="FFFFFF"/>
              </a:buClr>
              <a:buSzPct val="100000"/>
              <a:buFont typeface="Roboto Slab"/>
              <a:buNone/>
              <a:tabLst/>
              <a:defRPr/>
            </a:pPr>
            <a:r>
              <a:rPr lang="en" sz="1200" dirty="0" smtClean="0">
                <a:solidFill>
                  <a:srgbClr val="FFFFFF"/>
                </a:solidFill>
                <a:latin typeface="Roboto Slab"/>
                <a:ea typeface="Roboto Slab"/>
                <a:cs typeface="Roboto Slab"/>
                <a:sym typeface="Roboto Slab"/>
              </a:rPr>
              <a:t>M. E. (EMBEDDED SYSTEM)</a:t>
            </a:r>
            <a:endParaRPr lang="en" sz="1200" dirty="0" smtClean="0">
              <a:solidFill>
                <a:srgbClr val="FFFFFF"/>
              </a:solidFill>
              <a:latin typeface="Roboto Slab"/>
              <a:ea typeface="Roboto Slab"/>
              <a:cs typeface="Roboto Slab"/>
              <a:sym typeface="Roboto Slab"/>
            </a:endParaRPr>
          </a:p>
          <a:p>
            <a:pPr algn="ctr">
              <a:buClr>
                <a:srgbClr val="FFFFFF"/>
              </a:buClr>
              <a:buSzPct val="100000"/>
            </a:pPr>
            <a:r>
              <a:rPr lang="en" sz="1200" dirty="0" smtClean="0">
                <a:solidFill>
                  <a:srgbClr val="FFFFFF"/>
                </a:solidFill>
                <a:latin typeface="Roboto Slab"/>
                <a:ea typeface="Roboto Slab"/>
                <a:cs typeface="Roboto Slab"/>
                <a:sym typeface="Roboto Slab"/>
              </a:rPr>
              <a:t>G</a:t>
            </a:r>
            <a:r>
              <a:rPr lang="en" sz="1200" dirty="0" smtClean="0">
                <a:solidFill>
                  <a:srgbClr val="FFFFFF"/>
                </a:solidFill>
                <a:latin typeface="Roboto Slab"/>
                <a:ea typeface="Roboto Slab"/>
                <a:cs typeface="Roboto Slab"/>
                <a:sym typeface="Roboto Slab"/>
              </a:rPr>
              <a:t>. H. PATEL </a:t>
            </a:r>
            <a:r>
              <a:rPr lang="en" sz="1200" dirty="0" smtClean="0">
                <a:solidFill>
                  <a:srgbClr val="FFFFFF"/>
                </a:solidFill>
                <a:latin typeface="Roboto Slab"/>
                <a:ea typeface="Roboto Slab"/>
                <a:cs typeface="Roboto Slab"/>
                <a:sym typeface="Roboto Slab"/>
              </a:rPr>
              <a:t>COLLEGE OF </a:t>
            </a:r>
            <a:r>
              <a:rPr lang="en" sz="1200" dirty="0" smtClean="0">
                <a:solidFill>
                  <a:srgbClr val="FFFFFF"/>
                </a:solidFill>
                <a:latin typeface="Roboto Slab"/>
                <a:ea typeface="Roboto Slab"/>
                <a:cs typeface="Roboto Slab"/>
                <a:sym typeface="Roboto Slab"/>
              </a:rPr>
              <a:t>ENGINEERING,</a:t>
            </a:r>
          </a:p>
          <a:p>
            <a:pPr algn="ctr">
              <a:buClr>
                <a:srgbClr val="FFFFFF"/>
              </a:buClr>
              <a:buSzPct val="100000"/>
            </a:pPr>
            <a:r>
              <a:rPr lang="en" sz="1200" dirty="0">
                <a:solidFill>
                  <a:srgbClr val="FFFFFF"/>
                </a:solidFill>
                <a:latin typeface="Roboto Slab"/>
                <a:ea typeface="Roboto Slab"/>
                <a:cs typeface="Roboto Slab"/>
                <a:sym typeface="Roboto Slab"/>
              </a:rPr>
              <a:t>VALLABH VIDYANAGAR, GUJARAT, </a:t>
            </a:r>
            <a:r>
              <a:rPr lang="en" sz="1200" dirty="0" smtClean="0">
                <a:solidFill>
                  <a:srgbClr val="FFFFFF"/>
                </a:solidFill>
                <a:latin typeface="Roboto Slab"/>
                <a:ea typeface="Roboto Slab"/>
                <a:cs typeface="Roboto Slab"/>
                <a:sym typeface="Roboto Slab"/>
              </a:rPr>
              <a:t>INDIA</a:t>
            </a:r>
            <a:endParaRPr kumimoji="0" lang="en" sz="1200" i="0" u="none" strike="noStrike" kern="0" cap="none" spc="0" normalizeH="0" baseline="0" noProof="0" dirty="0">
              <a:ln>
                <a:noFill/>
              </a:ln>
              <a:solidFill>
                <a:srgbClr val="FFFFFF"/>
              </a:solidFill>
              <a:effectLst/>
              <a:uLnTx/>
              <a:uFillTx/>
              <a:latin typeface="Roboto Slab"/>
              <a:ea typeface="Roboto Slab"/>
              <a:cs typeface="Roboto Slab"/>
              <a:sym typeface="Roboto Slab"/>
            </a:endParaRPr>
          </a:p>
        </p:txBody>
      </p:sp>
      <p:sp>
        <p:nvSpPr>
          <p:cNvPr id="2" name="TextBox 1"/>
          <p:cNvSpPr txBox="1"/>
          <p:nvPr/>
        </p:nvSpPr>
        <p:spPr>
          <a:xfrm>
            <a:off x="4191000" y="2724150"/>
            <a:ext cx="473206" cy="307777"/>
          </a:xfrm>
          <a:prstGeom prst="rect">
            <a:avLst/>
          </a:prstGeom>
          <a:noFill/>
        </p:spPr>
        <p:txBody>
          <a:bodyPr wrap="none" rtlCol="0">
            <a:spAutoFit/>
          </a:bodyPr>
          <a:lstStyle/>
          <a:p>
            <a:r>
              <a:rPr lang="en-IN" b="1" dirty="0" smtClean="0">
                <a:solidFill>
                  <a:schemeClr val="bg1"/>
                </a:solidFill>
              </a:rPr>
              <a:t>By:</a:t>
            </a:r>
            <a:endParaRPr lang="en-IN" b="1" dirty="0">
              <a:solidFill>
                <a:schemeClr val="bg1"/>
              </a:solidFill>
            </a:endParaRP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2133600" y="209550"/>
            <a:ext cx="5486400" cy="759900"/>
          </a:xfrm>
          <a:prstGeom prst="rect">
            <a:avLst/>
          </a:prstGeom>
          <a:noFill/>
          <a:ln>
            <a:noFill/>
          </a:ln>
        </p:spPr>
        <p:txBody>
          <a:bodyPr lIns="91425" tIns="91425" rIns="91425" bIns="91425" anchor="ctr" anchorCtr="0">
            <a:noAutofit/>
          </a:bodyPr>
          <a:lstStyle/>
          <a:p>
            <a:pPr marL="342900" indent="-342900" algn="ctr">
              <a:buFont typeface="+mj-lt"/>
              <a:buAutoNum type="arabicPeriod"/>
            </a:pPr>
            <a:r>
              <a:rPr lang="en-IN" sz="1800" b="1" dirty="0" smtClean="0">
                <a:solidFill>
                  <a:schemeClr val="tx1"/>
                </a:solidFill>
              </a:rPr>
              <a:t>Study of ECG signal processing using wavelet transform</a:t>
            </a:r>
            <a:endParaRPr lang="en-US" sz="1800" b="1" dirty="0">
              <a:solidFill>
                <a:schemeClr val="tx1"/>
              </a:solidFill>
            </a:endParaRPr>
          </a:p>
        </p:txBody>
      </p:sp>
      <p:sp>
        <p:nvSpPr>
          <p:cNvPr id="16" name="Rectangle 15"/>
          <p:cNvSpPr/>
          <p:nvPr/>
        </p:nvSpPr>
        <p:spPr>
          <a:xfrm>
            <a:off x="7620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5" name="Picture 4"/>
          <p:cNvPicPr/>
          <p:nvPr/>
        </p:nvPicPr>
        <p:blipFill>
          <a:blip r:embed="rId3" cstate="print"/>
          <a:srcRect/>
          <a:stretch>
            <a:fillRect/>
          </a:stretch>
        </p:blipFill>
        <p:spPr bwMode="auto">
          <a:xfrm>
            <a:off x="2209800" y="1428750"/>
            <a:ext cx="5729439" cy="33051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2133600" y="209550"/>
            <a:ext cx="5486400" cy="759900"/>
          </a:xfrm>
          <a:prstGeom prst="rect">
            <a:avLst/>
          </a:prstGeom>
          <a:noFill/>
          <a:ln>
            <a:noFill/>
          </a:ln>
        </p:spPr>
        <p:txBody>
          <a:bodyPr lIns="91425" tIns="91425" rIns="91425" bIns="91425" anchor="ctr" anchorCtr="0">
            <a:noAutofit/>
          </a:bodyPr>
          <a:lstStyle/>
          <a:p>
            <a:pPr marL="342900" indent="-342900" algn="ctr">
              <a:buFont typeface="+mj-lt"/>
              <a:buAutoNum type="arabicPeriod"/>
            </a:pPr>
            <a:r>
              <a:rPr lang="en-IN" sz="1800" b="1" dirty="0" smtClean="0">
                <a:solidFill>
                  <a:schemeClr val="tx1"/>
                </a:solidFill>
              </a:rPr>
              <a:t>Study of ECG signal processing using wavelet transform</a:t>
            </a:r>
            <a:endParaRPr lang="en-US" sz="1800" b="1" dirty="0">
              <a:solidFill>
                <a:schemeClr val="tx1"/>
              </a:solidFill>
            </a:endParaRPr>
          </a:p>
        </p:txBody>
      </p:sp>
      <p:sp>
        <p:nvSpPr>
          <p:cNvPr id="16" name="Rectangle 15"/>
          <p:cNvSpPr/>
          <p:nvPr/>
        </p:nvSpPr>
        <p:spPr>
          <a:xfrm>
            <a:off x="7620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6" name="Picture 5"/>
          <p:cNvPicPr/>
          <p:nvPr/>
        </p:nvPicPr>
        <p:blipFill>
          <a:blip r:embed="rId3" cstate="print"/>
          <a:srcRect/>
          <a:stretch>
            <a:fillRect/>
          </a:stretch>
        </p:blipFill>
        <p:spPr bwMode="auto">
          <a:xfrm>
            <a:off x="1447800" y="1200150"/>
            <a:ext cx="6858000" cy="34290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2133600" y="209550"/>
            <a:ext cx="5486400" cy="759900"/>
          </a:xfrm>
          <a:prstGeom prst="rect">
            <a:avLst/>
          </a:prstGeom>
          <a:noFill/>
          <a:ln>
            <a:noFill/>
          </a:ln>
        </p:spPr>
        <p:txBody>
          <a:bodyPr lIns="91425" tIns="91425" rIns="91425" bIns="91425" anchor="ctr" anchorCtr="0">
            <a:noAutofit/>
          </a:bodyPr>
          <a:lstStyle/>
          <a:p>
            <a:pPr marL="342900" indent="-342900" algn="ctr"/>
            <a:r>
              <a:rPr lang="en-US" sz="1800" b="1" dirty="0" smtClean="0">
                <a:solidFill>
                  <a:schemeClr val="tx1"/>
                </a:solidFill>
                <a:latin typeface="+mn-lt"/>
                <a:ea typeface="Roboto Slab" charset="0"/>
              </a:rPr>
              <a:t>2.	</a:t>
            </a:r>
            <a:r>
              <a:rPr lang="en-US" sz="1800" dirty="0" smtClean="0">
                <a:solidFill>
                  <a:schemeClr val="tx1"/>
                </a:solidFill>
                <a:latin typeface="+mn-lt"/>
              </a:rPr>
              <a:t>Using Independent Component Analysis to Obtain Feature Space for Reliable ECG Arrhythmia Classification </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7620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1"/>
            <a:ext cx="7848600" cy="1815882"/>
          </a:xfrm>
          <a:prstGeom prst="rect">
            <a:avLst/>
          </a:prstGeom>
        </p:spPr>
        <p:txBody>
          <a:bodyPr wrap="square">
            <a:spAutoFit/>
          </a:bodyPr>
          <a:lstStyle/>
          <a:p>
            <a:pPr>
              <a:buFont typeface="Arial" pitchFamily="34" charset="0"/>
              <a:buChar char="•"/>
            </a:pPr>
            <a:r>
              <a:rPr lang="en-US" b="1" dirty="0" smtClean="0">
                <a:solidFill>
                  <a:schemeClr val="tx1"/>
                </a:solidFill>
                <a:latin typeface="Nixie One" charset="0"/>
              </a:rPr>
              <a:t> </a:t>
            </a:r>
            <a:r>
              <a:rPr lang="en-US" b="1" dirty="0" smtClean="0">
                <a:solidFill>
                  <a:schemeClr val="tx1"/>
                </a:solidFill>
                <a:latin typeface="+mn-lt"/>
              </a:rPr>
              <a:t>Authors: </a:t>
            </a:r>
            <a:r>
              <a:rPr lang="en-US" dirty="0" smtClean="0">
                <a:solidFill>
                  <a:schemeClr val="tx1"/>
                </a:solidFill>
                <a:latin typeface="+mn-lt"/>
              </a:rPr>
              <a:t>Mohammad Sarfraz, Ateeq Ahmed Khan and  Francis F. Li</a:t>
            </a:r>
          </a:p>
          <a:p>
            <a:pPr>
              <a:buFont typeface="Arial" pitchFamily="34" charset="0"/>
              <a:buChar char="•"/>
            </a:pPr>
            <a:r>
              <a:rPr lang="en-US" b="1" dirty="0" smtClean="0">
                <a:solidFill>
                  <a:schemeClr val="tx1"/>
                </a:solidFill>
                <a:latin typeface="+mn-lt"/>
              </a:rPr>
              <a:t>Publisher</a:t>
            </a:r>
            <a:r>
              <a:rPr lang="en-US" dirty="0" smtClean="0">
                <a:solidFill>
                  <a:schemeClr val="tx1"/>
                </a:solidFill>
                <a:latin typeface="+mn-lt"/>
              </a:rPr>
              <a:t>: IEEE International Conference on Bioinformatics and Biomedicine</a:t>
            </a:r>
            <a:r>
              <a:rPr lang="en-IN" dirty="0" smtClean="0">
                <a:solidFill>
                  <a:schemeClr val="tx1"/>
                </a:solidFill>
                <a:latin typeface="+mn-lt"/>
              </a:rPr>
              <a:t>.</a:t>
            </a:r>
            <a:endParaRPr lang="en-US" dirty="0" smtClean="0">
              <a:solidFill>
                <a:schemeClr val="tx1"/>
              </a:solidFill>
              <a:latin typeface="+mn-lt"/>
            </a:endParaRPr>
          </a:p>
          <a:p>
            <a:pPr>
              <a:buFont typeface="Arial" pitchFamily="34" charset="0"/>
              <a:buChar char="•"/>
            </a:pPr>
            <a:r>
              <a:rPr lang="en-US" b="1" dirty="0" smtClean="0">
                <a:solidFill>
                  <a:schemeClr val="tx1"/>
                </a:solidFill>
                <a:latin typeface="+mn-lt"/>
              </a:rPr>
              <a:t>Year: 2014</a:t>
            </a:r>
          </a:p>
          <a:p>
            <a:endParaRPr lang="en-US" b="1" dirty="0" smtClean="0">
              <a:solidFill>
                <a:schemeClr val="tx1"/>
              </a:solidFill>
              <a:latin typeface="Nixie One" charset="0"/>
            </a:endParaRPr>
          </a:p>
          <a:p>
            <a:pPr>
              <a:buFont typeface="Courier New" pitchFamily="49" charset="0"/>
              <a:buChar char="o"/>
            </a:pPr>
            <a:r>
              <a:rPr lang="en-US" dirty="0" smtClean="0">
                <a:solidFill>
                  <a:schemeClr val="tx1"/>
                </a:solidFill>
                <a:latin typeface="Nixie One" charset="0"/>
              </a:rPr>
              <a:t> </a:t>
            </a:r>
            <a:r>
              <a:rPr lang="en-US" dirty="0" smtClean="0">
                <a:solidFill>
                  <a:schemeClr val="tx1"/>
                </a:solidFill>
                <a:latin typeface="+mn-lt"/>
              </a:rPr>
              <a:t>In this paper the authors have proposed an algorithm that uses independent component analysis (ICA) to improve the performance of ECG pattern recognition.</a:t>
            </a:r>
          </a:p>
          <a:p>
            <a:pPr>
              <a:buFont typeface="Courier New" pitchFamily="49" charset="0"/>
              <a:buChar char="o"/>
            </a:pPr>
            <a:r>
              <a:rPr lang="en-US" dirty="0" smtClean="0">
                <a:solidFill>
                  <a:schemeClr val="tx1"/>
                </a:solidFill>
                <a:latin typeface="+mn-lt"/>
              </a:rPr>
              <a:t>ICA is a statistical method for that is used to identify underlying factors or components that are statistically independent.</a:t>
            </a:r>
          </a:p>
        </p:txBody>
      </p:sp>
      <p:pic>
        <p:nvPicPr>
          <p:cNvPr id="5" name="Picture 4"/>
          <p:cNvPicPr/>
          <p:nvPr/>
        </p:nvPicPr>
        <p:blipFill>
          <a:blip r:embed="rId3" cstate="print"/>
          <a:srcRect/>
          <a:stretch>
            <a:fillRect/>
          </a:stretch>
        </p:blipFill>
        <p:spPr bwMode="auto">
          <a:xfrm>
            <a:off x="4114800" y="2800350"/>
            <a:ext cx="4278630" cy="23431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2133600" y="209550"/>
            <a:ext cx="5486400" cy="759900"/>
          </a:xfrm>
          <a:prstGeom prst="rect">
            <a:avLst/>
          </a:prstGeom>
          <a:noFill/>
          <a:ln>
            <a:noFill/>
          </a:ln>
        </p:spPr>
        <p:txBody>
          <a:bodyPr lIns="91425" tIns="91425" rIns="91425" bIns="91425" anchor="ctr" anchorCtr="0">
            <a:noAutofit/>
          </a:bodyPr>
          <a:lstStyle/>
          <a:p>
            <a:pPr marL="342900" indent="-342900" algn="ctr"/>
            <a:r>
              <a:rPr lang="en-US" sz="1800" b="1" dirty="0" smtClean="0">
                <a:solidFill>
                  <a:schemeClr val="tx1"/>
                </a:solidFill>
                <a:latin typeface="+mn-lt"/>
                <a:ea typeface="Roboto Slab" charset="0"/>
              </a:rPr>
              <a:t>2.	</a:t>
            </a:r>
            <a:r>
              <a:rPr lang="en-US" sz="1800" b="1" dirty="0" smtClean="0">
                <a:solidFill>
                  <a:schemeClr val="tx1"/>
                </a:solidFill>
                <a:latin typeface="+mn-lt"/>
              </a:rPr>
              <a:t>Using Independent Component Analysis to Obtain Feature Space for Reliable ECG Arrhythmia Classification </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7620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7" name="Picture 6"/>
          <p:cNvPicPr/>
          <p:nvPr/>
        </p:nvPicPr>
        <p:blipFill>
          <a:blip r:embed="rId3" cstate="print"/>
          <a:srcRect/>
          <a:stretch>
            <a:fillRect/>
          </a:stretch>
        </p:blipFill>
        <p:spPr bwMode="auto">
          <a:xfrm>
            <a:off x="2209800" y="1276350"/>
            <a:ext cx="5731510" cy="3363612"/>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1143000" y="209550"/>
            <a:ext cx="7086600" cy="838200"/>
          </a:xfrm>
          <a:prstGeom prst="rect">
            <a:avLst/>
          </a:prstGeom>
          <a:noFill/>
          <a:ln>
            <a:noFill/>
          </a:ln>
        </p:spPr>
        <p:txBody>
          <a:bodyPr lIns="91425" tIns="91425" rIns="91425" bIns="91425" anchor="ctr" anchorCtr="0">
            <a:noAutofit/>
          </a:bodyPr>
          <a:lstStyle/>
          <a:p>
            <a:pPr algn="ctr"/>
            <a:r>
              <a:rPr lang="en-IN" sz="1800" b="1" dirty="0" smtClean="0">
                <a:solidFill>
                  <a:schemeClr val="tx1"/>
                </a:solidFill>
              </a:rPr>
              <a:t>3. ECG Signal Feature Extraction and Classification using Harr Wavelet Transform and Neural Network</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6" name="Rectangle 5"/>
          <p:cNvSpPr/>
          <p:nvPr/>
        </p:nvSpPr>
        <p:spPr>
          <a:xfrm>
            <a:off x="838200" y="1200151"/>
            <a:ext cx="7848600" cy="2677656"/>
          </a:xfrm>
          <a:prstGeom prst="rect">
            <a:avLst/>
          </a:prstGeom>
        </p:spPr>
        <p:txBody>
          <a:bodyPr wrap="square">
            <a:spAutoFit/>
          </a:bodyPr>
          <a:lstStyle/>
          <a:p>
            <a:pPr>
              <a:buFont typeface="Arial" pitchFamily="34" charset="0"/>
              <a:buChar char="•"/>
            </a:pPr>
            <a:r>
              <a:rPr lang="en-US" b="1" dirty="0" smtClean="0">
                <a:solidFill>
                  <a:schemeClr val="tx1"/>
                </a:solidFill>
                <a:latin typeface="Nixie One" charset="0"/>
              </a:rPr>
              <a:t> </a:t>
            </a:r>
            <a:r>
              <a:rPr lang="en-US" b="1" dirty="0" smtClean="0">
                <a:solidFill>
                  <a:schemeClr val="tx1"/>
                </a:solidFill>
                <a:latin typeface="+mn-lt"/>
              </a:rPr>
              <a:t>Authors: </a:t>
            </a:r>
            <a:r>
              <a:rPr lang="en-IN" dirty="0" smtClean="0">
                <a:solidFill>
                  <a:schemeClr val="tx1"/>
                </a:solidFill>
              </a:rPr>
              <a:t>K.Muthuvel, L.Padma Suresh, S.H.Krishna Veni ,K.Bharathi Kannan</a:t>
            </a:r>
            <a:endParaRPr lang="en-US" dirty="0" smtClean="0">
              <a:solidFill>
                <a:schemeClr val="tx1"/>
              </a:solidFill>
              <a:latin typeface="+mn-lt"/>
            </a:endParaRPr>
          </a:p>
          <a:p>
            <a:pPr>
              <a:buFont typeface="Arial" pitchFamily="34" charset="0"/>
              <a:buChar char="•"/>
            </a:pPr>
            <a:r>
              <a:rPr lang="en-US" b="1" dirty="0" smtClean="0">
                <a:solidFill>
                  <a:schemeClr val="tx1"/>
                </a:solidFill>
                <a:latin typeface="+mn-lt"/>
              </a:rPr>
              <a:t>Publisher</a:t>
            </a:r>
            <a:r>
              <a:rPr lang="en-IN" dirty="0" smtClean="0">
                <a:solidFill>
                  <a:schemeClr val="tx1"/>
                </a:solidFill>
              </a:rPr>
              <a:t> International Conference on Circuit, Power and Computing Technologies [ICCPCT] IEEE</a:t>
            </a:r>
            <a:endParaRPr lang="en-US" i="1" dirty="0" smtClean="0">
              <a:solidFill>
                <a:schemeClr val="tx1"/>
              </a:solidFill>
              <a:latin typeface="+mn-lt"/>
            </a:endParaRPr>
          </a:p>
          <a:p>
            <a:pPr>
              <a:buFont typeface="Arial" pitchFamily="34" charset="0"/>
              <a:buChar char="•"/>
            </a:pPr>
            <a:r>
              <a:rPr lang="en-US" b="1" dirty="0" smtClean="0">
                <a:solidFill>
                  <a:schemeClr val="tx1"/>
                </a:solidFill>
                <a:latin typeface="+mn-lt"/>
              </a:rPr>
              <a:t>Year: 2014</a:t>
            </a:r>
          </a:p>
          <a:p>
            <a:endParaRPr lang="en-US" b="1" dirty="0" smtClean="0">
              <a:solidFill>
                <a:schemeClr val="tx1"/>
              </a:solidFill>
              <a:latin typeface="+mn-lt"/>
            </a:endParaRPr>
          </a:p>
          <a:p>
            <a:endParaRPr lang="en-US" b="1" dirty="0" smtClean="0">
              <a:solidFill>
                <a:schemeClr val="tx1"/>
              </a:solidFill>
              <a:latin typeface="+mn-lt"/>
            </a:endParaRPr>
          </a:p>
          <a:p>
            <a:pPr>
              <a:buFont typeface="Courier New" pitchFamily="49" charset="0"/>
              <a:buChar char="o"/>
            </a:pPr>
            <a:r>
              <a:rPr lang="en-US" dirty="0" smtClean="0">
                <a:solidFill>
                  <a:schemeClr val="tx1"/>
                </a:solidFill>
                <a:latin typeface="+mn-lt"/>
              </a:rPr>
              <a:t> </a:t>
            </a:r>
            <a:r>
              <a:rPr lang="en-IN" dirty="0" smtClean="0">
                <a:solidFill>
                  <a:schemeClr val="tx1"/>
                </a:solidFill>
              </a:rPr>
              <a:t>In this paper, Harr Wavelet Transform (HWT) is used in order to extract features from the ECG signal. Pre-processing and the classification of ECG signals is done using Forward Feed Neural Network.</a:t>
            </a:r>
          </a:p>
          <a:p>
            <a:endParaRPr lang="en-US" dirty="0" smtClean="0">
              <a:solidFill>
                <a:schemeClr val="tx1"/>
              </a:solidFill>
              <a:latin typeface="+mn-lt"/>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1143000" y="209550"/>
            <a:ext cx="7086600" cy="838200"/>
          </a:xfrm>
          <a:prstGeom prst="rect">
            <a:avLst/>
          </a:prstGeom>
          <a:noFill/>
          <a:ln>
            <a:noFill/>
          </a:ln>
        </p:spPr>
        <p:txBody>
          <a:bodyPr lIns="91425" tIns="91425" rIns="91425" bIns="91425" anchor="ctr" anchorCtr="0">
            <a:noAutofit/>
          </a:bodyPr>
          <a:lstStyle/>
          <a:p>
            <a:pPr algn="ctr"/>
            <a:r>
              <a:rPr lang="en-IN" sz="1800" b="1" dirty="0" smtClean="0">
                <a:solidFill>
                  <a:schemeClr val="tx1"/>
                </a:solidFill>
              </a:rPr>
              <a:t>3. ECG Signal Feature Extraction and Classification using Harr Wavelet Transform and Neural Network</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pic>
        <p:nvPicPr>
          <p:cNvPr id="7" name="Picture 6"/>
          <p:cNvPicPr/>
          <p:nvPr/>
        </p:nvPicPr>
        <p:blipFill>
          <a:blip r:embed="rId3" cstate="print"/>
          <a:srcRect/>
          <a:stretch>
            <a:fillRect/>
          </a:stretch>
        </p:blipFill>
        <p:spPr bwMode="auto">
          <a:xfrm>
            <a:off x="1938337" y="637654"/>
            <a:ext cx="5267325" cy="3381896"/>
          </a:xfrm>
          <a:prstGeom prst="rect">
            <a:avLst/>
          </a:prstGeom>
          <a:noFill/>
          <a:ln w="9525">
            <a:noFill/>
            <a:miter lim="800000"/>
            <a:headEnd/>
            <a:tailEnd/>
          </a:ln>
        </p:spPr>
      </p:pic>
      <p:sp>
        <p:nvSpPr>
          <p:cNvPr id="8" name="TextBox 7"/>
          <p:cNvSpPr txBox="1"/>
          <p:nvPr/>
        </p:nvSpPr>
        <p:spPr>
          <a:xfrm>
            <a:off x="1905000" y="4248150"/>
            <a:ext cx="5334000" cy="523220"/>
          </a:xfrm>
          <a:prstGeom prst="rect">
            <a:avLst/>
          </a:prstGeom>
          <a:noFill/>
        </p:spPr>
        <p:txBody>
          <a:bodyPr wrap="square" rtlCol="0">
            <a:spAutoFit/>
          </a:bodyPr>
          <a:lstStyle/>
          <a:p>
            <a:r>
              <a:rPr lang="en-US" dirty="0" err="1" smtClean="0">
                <a:solidFill>
                  <a:schemeClr val="tx1"/>
                </a:solidFill>
              </a:rPr>
              <a:t>Harr</a:t>
            </a:r>
            <a:r>
              <a:rPr lang="en-US" dirty="0" smtClean="0">
                <a:solidFill>
                  <a:schemeClr val="tx1"/>
                </a:solidFill>
              </a:rPr>
              <a:t> wavelet transform decomposes signal into elementary building blocks that are well organized in time and frequency. </a:t>
            </a:r>
            <a:endParaRPr lang="en-US"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1143000" y="209550"/>
            <a:ext cx="7086600" cy="838200"/>
          </a:xfrm>
          <a:prstGeom prst="rect">
            <a:avLst/>
          </a:prstGeom>
          <a:noFill/>
          <a:ln>
            <a:noFill/>
          </a:ln>
        </p:spPr>
        <p:txBody>
          <a:bodyPr lIns="91425" tIns="91425" rIns="91425" bIns="91425" anchor="ctr" anchorCtr="0">
            <a:noAutofit/>
          </a:bodyPr>
          <a:lstStyle/>
          <a:p>
            <a:pPr algn="ctr"/>
            <a:r>
              <a:rPr lang="en-IN" sz="1800" b="1" dirty="0" smtClean="0">
                <a:solidFill>
                  <a:schemeClr val="tx1"/>
                </a:solidFill>
              </a:rPr>
              <a:t>4. </a:t>
            </a:r>
            <a:r>
              <a:rPr lang="en-US" sz="1800" b="1" dirty="0" smtClean="0">
                <a:solidFill>
                  <a:schemeClr val="tx1"/>
                </a:solidFill>
              </a:rPr>
              <a:t>Acquisition and processing on DSP of a cardiac signal </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6" name="Rectangle 5"/>
          <p:cNvSpPr/>
          <p:nvPr/>
        </p:nvSpPr>
        <p:spPr>
          <a:xfrm>
            <a:off x="838200" y="1200151"/>
            <a:ext cx="7848600" cy="2893100"/>
          </a:xfrm>
          <a:prstGeom prst="rect">
            <a:avLst/>
          </a:prstGeom>
        </p:spPr>
        <p:txBody>
          <a:bodyPr wrap="square">
            <a:spAutoFit/>
          </a:bodyPr>
          <a:lstStyle/>
          <a:p>
            <a:pPr>
              <a:buFont typeface="Arial" pitchFamily="34" charset="0"/>
              <a:buChar char="•"/>
            </a:pPr>
            <a:r>
              <a:rPr lang="en-US" b="1" dirty="0" smtClean="0">
                <a:solidFill>
                  <a:schemeClr val="tx1"/>
                </a:solidFill>
                <a:latin typeface="Nixie One" charset="0"/>
              </a:rPr>
              <a:t> </a:t>
            </a:r>
            <a:r>
              <a:rPr lang="en-US" b="1" dirty="0" smtClean="0">
                <a:solidFill>
                  <a:schemeClr val="tx1"/>
                </a:solidFill>
                <a:latin typeface="+mn-lt"/>
              </a:rPr>
              <a:t>Authors: </a:t>
            </a:r>
            <a:r>
              <a:rPr lang="en-IN" dirty="0" smtClean="0">
                <a:solidFill>
                  <a:schemeClr val="tx1"/>
                </a:solidFill>
                <a:latin typeface="+mn-lt"/>
              </a:rPr>
              <a:t>Meddour Cherif, Malika-Djahida Kedir-</a:t>
            </a:r>
            <a:r>
              <a:rPr lang="en-IN" dirty="0" err="1" smtClean="0">
                <a:solidFill>
                  <a:schemeClr val="tx1"/>
                </a:solidFill>
                <a:latin typeface="+mn-lt"/>
              </a:rPr>
              <a:t>Talha</a:t>
            </a:r>
            <a:r>
              <a:rPr lang="en-IN" dirty="0" smtClean="0">
                <a:solidFill>
                  <a:schemeClr val="tx1"/>
                </a:solidFill>
                <a:latin typeface="+mn-lt"/>
              </a:rPr>
              <a:t>, Malika Tighidet</a:t>
            </a:r>
            <a:endParaRPr lang="en-US" dirty="0" smtClean="0">
              <a:solidFill>
                <a:schemeClr val="tx1"/>
              </a:solidFill>
              <a:latin typeface="+mn-lt"/>
            </a:endParaRPr>
          </a:p>
          <a:p>
            <a:pPr>
              <a:buFont typeface="Arial" pitchFamily="34" charset="0"/>
              <a:buChar char="•"/>
            </a:pPr>
            <a:r>
              <a:rPr lang="en-US" b="1" dirty="0" smtClean="0">
                <a:solidFill>
                  <a:schemeClr val="tx1"/>
                </a:solidFill>
                <a:latin typeface="+mn-lt"/>
              </a:rPr>
              <a:t>Publisher</a:t>
            </a:r>
            <a:r>
              <a:rPr lang="en-IN" dirty="0" smtClean="0">
                <a:solidFill>
                  <a:schemeClr val="tx1"/>
                </a:solidFill>
                <a:latin typeface="+mn-lt"/>
              </a:rPr>
              <a:t> : IEEE </a:t>
            </a:r>
            <a:r>
              <a:rPr lang="en-US" dirty="0" smtClean="0">
                <a:solidFill>
                  <a:schemeClr val="tx1"/>
                </a:solidFill>
                <a:latin typeface="+mn-lt"/>
              </a:rPr>
              <a:t>5th International Conference on Information and Communication Systems (ICICS), IEEE</a:t>
            </a:r>
            <a:endParaRPr lang="en-US" i="1" dirty="0" smtClean="0">
              <a:solidFill>
                <a:schemeClr val="tx1"/>
              </a:solidFill>
              <a:latin typeface="+mn-lt"/>
            </a:endParaRPr>
          </a:p>
          <a:p>
            <a:pPr>
              <a:buFont typeface="Arial" pitchFamily="34" charset="0"/>
              <a:buChar char="•"/>
            </a:pPr>
            <a:r>
              <a:rPr lang="en-US" b="1" dirty="0" smtClean="0">
                <a:solidFill>
                  <a:schemeClr val="tx1"/>
                </a:solidFill>
                <a:latin typeface="+mn-lt"/>
              </a:rPr>
              <a:t>Year: 2014</a:t>
            </a:r>
          </a:p>
          <a:p>
            <a:endParaRPr lang="en-US" b="1" dirty="0" smtClean="0">
              <a:solidFill>
                <a:schemeClr val="tx1"/>
              </a:solidFill>
              <a:latin typeface="+mn-lt"/>
            </a:endParaRPr>
          </a:p>
          <a:p>
            <a:endParaRPr lang="en-US" b="1" dirty="0" smtClean="0">
              <a:solidFill>
                <a:schemeClr val="tx1"/>
              </a:solidFill>
              <a:latin typeface="+mn-lt"/>
            </a:endParaRPr>
          </a:p>
          <a:p>
            <a:pPr>
              <a:buFont typeface="Courier New" pitchFamily="49" charset="0"/>
              <a:buChar char="o"/>
            </a:pPr>
            <a:r>
              <a:rPr lang="en-US" dirty="0" smtClean="0">
                <a:solidFill>
                  <a:schemeClr val="tx1"/>
                </a:solidFill>
                <a:latin typeface="+mn-lt"/>
              </a:rPr>
              <a:t> </a:t>
            </a:r>
            <a:r>
              <a:rPr lang="en-IN" dirty="0" smtClean="0">
                <a:solidFill>
                  <a:schemeClr val="tx1"/>
                </a:solidFill>
                <a:latin typeface="+mn-lt"/>
              </a:rPr>
              <a:t>In this paper, a system for collecting cardiac signals with minimal equipment is proposed.</a:t>
            </a:r>
          </a:p>
          <a:p>
            <a:endParaRPr lang="en-IN" dirty="0" smtClean="0">
              <a:solidFill>
                <a:schemeClr val="tx1"/>
              </a:solidFill>
              <a:latin typeface="+mn-lt"/>
            </a:endParaRPr>
          </a:p>
          <a:p>
            <a:pPr>
              <a:buFont typeface="Courier New" pitchFamily="49" charset="0"/>
              <a:buChar char="o"/>
            </a:pPr>
            <a:r>
              <a:rPr lang="en-IN" dirty="0" smtClean="0">
                <a:solidFill>
                  <a:schemeClr val="tx1"/>
                </a:solidFill>
                <a:latin typeface="+mn-lt"/>
              </a:rPr>
              <a:t>This system reduces the size of the circuitry by using a processor specializing in audio processing which is </a:t>
            </a:r>
            <a:r>
              <a:rPr lang="en-US" dirty="0" smtClean="0">
                <a:solidFill>
                  <a:schemeClr val="tx1"/>
                </a:solidFill>
                <a:latin typeface="+mn-lt"/>
              </a:rPr>
              <a:t>the Texas Instruments TMS320C6713 DSP development board.</a:t>
            </a:r>
            <a:endParaRPr lang="en-IN" dirty="0" smtClean="0">
              <a:solidFill>
                <a:schemeClr val="tx1"/>
              </a:solidFill>
              <a:latin typeface="+mn-lt"/>
            </a:endParaRPr>
          </a:p>
          <a:p>
            <a:endParaRPr lang="en-US" dirty="0" smtClean="0">
              <a:solidFill>
                <a:schemeClr val="tx1"/>
              </a:solidFill>
              <a:latin typeface="+mn-lt"/>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Tree>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1143000" y="209550"/>
            <a:ext cx="7086600" cy="838200"/>
          </a:xfrm>
          <a:prstGeom prst="rect">
            <a:avLst/>
          </a:prstGeom>
          <a:noFill/>
          <a:ln>
            <a:noFill/>
          </a:ln>
        </p:spPr>
        <p:txBody>
          <a:bodyPr lIns="91425" tIns="91425" rIns="91425" bIns="91425" anchor="ctr" anchorCtr="0">
            <a:noAutofit/>
          </a:bodyPr>
          <a:lstStyle/>
          <a:p>
            <a:pPr algn="ctr"/>
            <a:r>
              <a:rPr lang="en-IN" sz="1800" b="1" dirty="0" smtClean="0">
                <a:solidFill>
                  <a:schemeClr val="tx1"/>
                </a:solidFill>
              </a:rPr>
              <a:t>4. </a:t>
            </a:r>
            <a:r>
              <a:rPr lang="en-US" sz="1800" b="1" dirty="0" smtClean="0">
                <a:solidFill>
                  <a:schemeClr val="tx1"/>
                </a:solidFill>
              </a:rPr>
              <a:t>Acquisition and processing on DSP of a cardiac signal </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pic>
        <p:nvPicPr>
          <p:cNvPr id="7" name="Picture 6"/>
          <p:cNvPicPr/>
          <p:nvPr/>
        </p:nvPicPr>
        <p:blipFill>
          <a:blip r:embed="rId3" cstate="print"/>
          <a:srcRect/>
          <a:stretch>
            <a:fillRect/>
          </a:stretch>
        </p:blipFill>
        <p:spPr bwMode="auto">
          <a:xfrm>
            <a:off x="2057400" y="1291590"/>
            <a:ext cx="5334000" cy="310896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1143000" y="209550"/>
            <a:ext cx="7086600" cy="838200"/>
          </a:xfrm>
          <a:prstGeom prst="rect">
            <a:avLst/>
          </a:prstGeom>
          <a:noFill/>
          <a:ln>
            <a:noFill/>
          </a:ln>
        </p:spPr>
        <p:txBody>
          <a:bodyPr lIns="91425" tIns="91425" rIns="91425" bIns="91425" anchor="ctr" anchorCtr="0">
            <a:noAutofit/>
          </a:bodyPr>
          <a:lstStyle/>
          <a:p>
            <a:pPr algn="ctr"/>
            <a:r>
              <a:rPr lang="en-IN" sz="1800" b="1" dirty="0" smtClean="0">
                <a:solidFill>
                  <a:schemeClr val="tx1"/>
                </a:solidFill>
              </a:rPr>
              <a:t>5. </a:t>
            </a:r>
            <a:r>
              <a:rPr lang="en-US" sz="1800" b="1" dirty="0" smtClean="0">
                <a:solidFill>
                  <a:schemeClr val="tx1"/>
                </a:solidFill>
              </a:rPr>
              <a:t>A New Method for ECG Signal Feature Extraction </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6" name="Rectangle 5"/>
          <p:cNvSpPr/>
          <p:nvPr/>
        </p:nvSpPr>
        <p:spPr>
          <a:xfrm>
            <a:off x="838200" y="1200151"/>
            <a:ext cx="7315200" cy="2677656"/>
          </a:xfrm>
          <a:prstGeom prst="rect">
            <a:avLst/>
          </a:prstGeom>
        </p:spPr>
        <p:txBody>
          <a:bodyPr wrap="square">
            <a:spAutoFit/>
          </a:bodyPr>
          <a:lstStyle/>
          <a:p>
            <a:pPr>
              <a:buFont typeface="Arial" pitchFamily="34" charset="0"/>
              <a:buChar char="•"/>
            </a:pPr>
            <a:r>
              <a:rPr lang="en-US" b="1" dirty="0" smtClean="0">
                <a:solidFill>
                  <a:schemeClr val="tx1"/>
                </a:solidFill>
                <a:latin typeface="Nixie One" charset="0"/>
              </a:rPr>
              <a:t> </a:t>
            </a:r>
            <a:r>
              <a:rPr lang="en-US" b="1" dirty="0" smtClean="0">
                <a:solidFill>
                  <a:schemeClr val="tx1"/>
                </a:solidFill>
                <a:latin typeface="+mn-lt"/>
              </a:rPr>
              <a:t>Authors: </a:t>
            </a:r>
            <a:r>
              <a:rPr lang="en-US" dirty="0" smtClean="0">
                <a:solidFill>
                  <a:schemeClr val="tx1"/>
                </a:solidFill>
              </a:rPr>
              <a:t>Adam Szczepa´nski, Khalid Saied, and Alois Ferscha</a:t>
            </a:r>
            <a:endParaRPr lang="en-US" dirty="0" smtClean="0">
              <a:solidFill>
                <a:schemeClr val="tx1"/>
              </a:solidFill>
              <a:latin typeface="+mn-lt"/>
            </a:endParaRPr>
          </a:p>
          <a:p>
            <a:pPr>
              <a:buFont typeface="Arial" pitchFamily="34" charset="0"/>
              <a:buChar char="•"/>
            </a:pPr>
            <a:r>
              <a:rPr lang="en-US" b="1" dirty="0" smtClean="0">
                <a:solidFill>
                  <a:schemeClr val="tx1"/>
                </a:solidFill>
                <a:latin typeface="+mn-lt"/>
              </a:rPr>
              <a:t>Publisher</a:t>
            </a:r>
            <a:r>
              <a:rPr lang="en-IN" dirty="0" smtClean="0">
                <a:solidFill>
                  <a:schemeClr val="tx1"/>
                </a:solidFill>
                <a:latin typeface="+mn-lt"/>
              </a:rPr>
              <a:t> : </a:t>
            </a:r>
            <a:r>
              <a:rPr lang="en-US" dirty="0" smtClean="0">
                <a:solidFill>
                  <a:schemeClr val="tx1"/>
                </a:solidFill>
              </a:rPr>
              <a:t>Springer-Verlag Berlin Heidelberg</a:t>
            </a:r>
            <a:endParaRPr lang="en-US" i="1" dirty="0" smtClean="0">
              <a:solidFill>
                <a:schemeClr val="tx1"/>
              </a:solidFill>
              <a:latin typeface="+mn-lt"/>
            </a:endParaRPr>
          </a:p>
          <a:p>
            <a:pPr>
              <a:buFont typeface="Arial" pitchFamily="34" charset="0"/>
              <a:buChar char="•"/>
            </a:pPr>
            <a:r>
              <a:rPr lang="en-US" b="1" dirty="0" smtClean="0">
                <a:solidFill>
                  <a:schemeClr val="tx1"/>
                </a:solidFill>
                <a:latin typeface="+mn-lt"/>
              </a:rPr>
              <a:t>Year: 2010</a:t>
            </a:r>
          </a:p>
          <a:p>
            <a:endParaRPr lang="en-US" b="1" dirty="0" smtClean="0">
              <a:solidFill>
                <a:schemeClr val="tx1"/>
              </a:solidFill>
              <a:latin typeface="+mn-lt"/>
            </a:endParaRPr>
          </a:p>
          <a:p>
            <a:endParaRPr lang="en-US" b="1" dirty="0" smtClean="0">
              <a:solidFill>
                <a:schemeClr val="tx1"/>
              </a:solidFill>
              <a:latin typeface="+mn-lt"/>
            </a:endParaRPr>
          </a:p>
          <a:p>
            <a:pPr>
              <a:buFont typeface="Courier New" pitchFamily="49" charset="0"/>
              <a:buChar char="o"/>
            </a:pPr>
            <a:r>
              <a:rPr lang="en-US" dirty="0" smtClean="0">
                <a:solidFill>
                  <a:schemeClr val="tx1"/>
                </a:solidFill>
                <a:latin typeface="+mn-lt"/>
              </a:rPr>
              <a:t> The authors have introduced a new method for ECG signal analysis.</a:t>
            </a:r>
          </a:p>
          <a:p>
            <a:endParaRPr lang="en-US" dirty="0" smtClean="0">
              <a:solidFill>
                <a:schemeClr val="tx1"/>
              </a:solidFill>
              <a:latin typeface="+mn-lt"/>
            </a:endParaRPr>
          </a:p>
          <a:p>
            <a:pPr>
              <a:buFont typeface="Courier New" pitchFamily="49" charset="0"/>
              <a:buChar char="o"/>
            </a:pPr>
            <a:r>
              <a:rPr lang="en-US" dirty="0" smtClean="0">
                <a:solidFill>
                  <a:schemeClr val="tx1"/>
                </a:solidFill>
                <a:latin typeface="+mn-lt"/>
              </a:rPr>
              <a:t>In this paper, authors have analyzed the ECG signal on the basis of voltage extremes and the time distribution of voltage extreme values.</a:t>
            </a:r>
            <a:endParaRPr lang="en-IN" dirty="0" smtClean="0">
              <a:solidFill>
                <a:schemeClr val="tx1"/>
              </a:solidFill>
              <a:latin typeface="+mn-lt"/>
            </a:endParaRPr>
          </a:p>
          <a:p>
            <a:endParaRPr lang="en-US" dirty="0" smtClean="0">
              <a:solidFill>
                <a:schemeClr val="tx1"/>
              </a:solidFill>
              <a:latin typeface="+mn-lt"/>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pic>
        <p:nvPicPr>
          <p:cNvPr id="7" name="Picture 6"/>
          <p:cNvPicPr/>
          <p:nvPr/>
        </p:nvPicPr>
        <p:blipFill>
          <a:blip r:embed="rId3" cstate="print"/>
          <a:srcRect/>
          <a:stretch>
            <a:fillRect/>
          </a:stretch>
        </p:blipFill>
        <p:spPr bwMode="auto">
          <a:xfrm>
            <a:off x="1600200" y="3486150"/>
            <a:ext cx="5731510" cy="629031"/>
          </a:xfrm>
          <a:prstGeom prst="rect">
            <a:avLst/>
          </a:prstGeom>
          <a:noFill/>
          <a:ln w="9525">
            <a:noFill/>
            <a:miter lim="800000"/>
            <a:headEnd/>
            <a:tailEnd/>
          </a:ln>
        </p:spPr>
      </p:pic>
      <p:sp>
        <p:nvSpPr>
          <p:cNvPr id="8" name="TextBox 7"/>
          <p:cNvSpPr txBox="1"/>
          <p:nvPr/>
        </p:nvSpPr>
        <p:spPr>
          <a:xfrm>
            <a:off x="1752600" y="4324350"/>
            <a:ext cx="5486400" cy="307777"/>
          </a:xfrm>
          <a:prstGeom prst="rect">
            <a:avLst/>
          </a:prstGeom>
          <a:noFill/>
        </p:spPr>
        <p:txBody>
          <a:bodyPr wrap="square" rtlCol="0">
            <a:spAutoFit/>
          </a:bodyPr>
          <a:lstStyle/>
          <a:p>
            <a:pPr algn="ctr"/>
            <a:r>
              <a:rPr lang="en-US" dirty="0" smtClean="0">
                <a:solidFill>
                  <a:schemeClr val="tx1"/>
                </a:solidFill>
              </a:rPr>
              <a:t>The flow of the system</a:t>
            </a:r>
            <a:endParaRPr lang="en-US"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8382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mn-lt"/>
                <a:ea typeface="Roboto Slab" charset="0"/>
              </a:rPr>
              <a:t>6. USING CORRELATION COEFFICIENT IN ECG</a:t>
            </a:r>
          </a:p>
          <a:p>
            <a:pPr algn="ctr"/>
            <a:r>
              <a:rPr lang="en-US" sz="1800" b="1" dirty="0" smtClean="0">
                <a:solidFill>
                  <a:schemeClr val="tx1"/>
                </a:solidFill>
                <a:latin typeface="+mn-lt"/>
                <a:ea typeface="Roboto Slab" charset="0"/>
              </a:rPr>
              <a:t>WAVEFORM FOR ARRHYTHMIA DETECTION</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6" name="Rectangle 5"/>
          <p:cNvSpPr/>
          <p:nvPr/>
        </p:nvSpPr>
        <p:spPr>
          <a:xfrm>
            <a:off x="838200" y="1200150"/>
            <a:ext cx="7848600" cy="3323987"/>
          </a:xfrm>
          <a:prstGeom prst="rect">
            <a:avLst/>
          </a:prstGeom>
        </p:spPr>
        <p:txBody>
          <a:bodyPr wrap="square">
            <a:spAutoFit/>
          </a:bodyPr>
          <a:lstStyle/>
          <a:p>
            <a:pPr>
              <a:buFont typeface="Arial" pitchFamily="34" charset="0"/>
              <a:buChar char="•"/>
            </a:pPr>
            <a:r>
              <a:rPr lang="en-US" b="1" dirty="0" smtClean="0">
                <a:solidFill>
                  <a:schemeClr val="tx1"/>
                </a:solidFill>
                <a:latin typeface="+mn-lt"/>
              </a:rPr>
              <a:t> Authors: </a:t>
            </a:r>
            <a:r>
              <a:rPr lang="en-US" dirty="0" smtClean="0">
                <a:solidFill>
                  <a:schemeClr val="tx1"/>
                </a:solidFill>
                <a:latin typeface="+mn-lt"/>
              </a:rPr>
              <a:t> CHUANG-CHIEN CHIU1,2, TONG-HONG LIN1 and BEN-YI LIAU</a:t>
            </a:r>
          </a:p>
          <a:p>
            <a:r>
              <a:rPr lang="en-US" b="1" dirty="0" smtClean="0">
                <a:solidFill>
                  <a:schemeClr val="tx1"/>
                </a:solidFill>
                <a:latin typeface="+mn-lt"/>
              </a:rPr>
              <a:t>Publisher</a:t>
            </a:r>
            <a:r>
              <a:rPr lang="en-US" dirty="0" smtClean="0">
                <a:solidFill>
                  <a:schemeClr val="tx1"/>
                </a:solidFill>
                <a:latin typeface="+mn-lt"/>
              </a:rPr>
              <a:t>: BIOMEDICAL ENGINEERING APPLICATIONS, BASIS &amp; COMMUNICATIONS</a:t>
            </a:r>
            <a:endParaRPr lang="en-US" i="1" dirty="0" smtClean="0">
              <a:solidFill>
                <a:schemeClr val="tx1"/>
              </a:solidFill>
              <a:latin typeface="+mn-lt"/>
            </a:endParaRPr>
          </a:p>
          <a:p>
            <a:pPr>
              <a:buFont typeface="Arial" pitchFamily="34" charset="0"/>
              <a:buChar char="•"/>
            </a:pPr>
            <a:r>
              <a:rPr lang="en-US" b="1" dirty="0" smtClean="0">
                <a:solidFill>
                  <a:schemeClr val="tx1"/>
                </a:solidFill>
                <a:latin typeface="+mn-lt"/>
              </a:rPr>
              <a:t>Year: 2013</a:t>
            </a:r>
          </a:p>
          <a:p>
            <a:endParaRPr lang="en-US" b="1" dirty="0" smtClean="0">
              <a:solidFill>
                <a:schemeClr val="tx1"/>
              </a:solidFill>
              <a:latin typeface="+mn-lt"/>
            </a:endParaRPr>
          </a:p>
          <a:p>
            <a:endParaRPr lang="en-US" b="1" dirty="0" smtClean="0">
              <a:solidFill>
                <a:schemeClr val="tx1"/>
              </a:solidFill>
              <a:latin typeface="+mn-lt"/>
            </a:endParaRPr>
          </a:p>
          <a:p>
            <a:pPr>
              <a:buFont typeface="Courier New" pitchFamily="49" charset="0"/>
              <a:buChar char="o"/>
            </a:pPr>
            <a:r>
              <a:rPr lang="en-US" dirty="0" smtClean="0">
                <a:solidFill>
                  <a:schemeClr val="tx1"/>
                </a:solidFill>
                <a:latin typeface="+mn-lt"/>
              </a:rPr>
              <a:t> </a:t>
            </a:r>
            <a:r>
              <a:rPr lang="en-US" i="1" dirty="0" smtClean="0">
                <a:solidFill>
                  <a:schemeClr val="tx1"/>
                </a:solidFill>
                <a:latin typeface="+mn-lt"/>
              </a:rPr>
              <a:t>The main purpose of this study is to develop an efficient arrhythmia detection algorithm based on the morphology characteristics of arrhythmias using correlation coefficient in ECG signal.</a:t>
            </a:r>
            <a:endParaRPr lang="en-US" dirty="0" smtClean="0">
              <a:solidFill>
                <a:schemeClr val="tx1"/>
              </a:solidFill>
              <a:latin typeface="+mn-lt"/>
            </a:endParaRPr>
          </a:p>
          <a:p>
            <a:pPr>
              <a:buFont typeface="Courier New" pitchFamily="49" charset="0"/>
              <a:buChar char="o"/>
            </a:pPr>
            <a:r>
              <a:rPr lang="en-US" dirty="0" smtClean="0">
                <a:solidFill>
                  <a:schemeClr val="tx1"/>
                </a:solidFill>
                <a:latin typeface="+mn-lt"/>
              </a:rPr>
              <a:t>The </a:t>
            </a:r>
            <a:r>
              <a:rPr lang="en-US" i="1" dirty="0" smtClean="0">
                <a:solidFill>
                  <a:schemeClr val="tx1"/>
                </a:solidFill>
                <a:latin typeface="+mn-lt"/>
              </a:rPr>
              <a:t>algorithm was used to find the locations of QRS complexes. When the QRS complexes were detected, the correlation coefficient and RR-interval were utilized to calculate the similarity of arrhythmias</a:t>
            </a:r>
            <a:r>
              <a:rPr lang="en-US" dirty="0" smtClean="0">
                <a:solidFill>
                  <a:schemeClr val="tx1"/>
                </a:solidFill>
                <a:latin typeface="+mn-lt"/>
              </a:rPr>
              <a:t>.</a:t>
            </a:r>
          </a:p>
          <a:p>
            <a:pPr>
              <a:buFont typeface="Courier New" pitchFamily="49" charset="0"/>
              <a:buChar char="o"/>
            </a:pPr>
            <a:r>
              <a:rPr lang="en-US" dirty="0" smtClean="0">
                <a:solidFill>
                  <a:schemeClr val="tx1"/>
                </a:solidFill>
                <a:latin typeface="+mn-lt"/>
              </a:rPr>
              <a:t>The authors addressed two arrhythmias.</a:t>
            </a:r>
          </a:p>
          <a:p>
            <a:pPr>
              <a:buFont typeface="Courier New" pitchFamily="49" charset="0"/>
              <a:buChar char="o"/>
            </a:pPr>
            <a:r>
              <a:rPr lang="en-US" dirty="0" smtClean="0">
                <a:solidFill>
                  <a:schemeClr val="tx1"/>
                </a:solidFill>
                <a:latin typeface="+mn-lt"/>
              </a:rPr>
              <a:t>Ventricular Premature Contraction (VPC)</a:t>
            </a:r>
          </a:p>
          <a:p>
            <a:pPr>
              <a:buFont typeface="Courier New" pitchFamily="49" charset="0"/>
              <a:buChar char="o"/>
            </a:pPr>
            <a:r>
              <a:rPr lang="en-US" dirty="0" smtClean="0">
                <a:solidFill>
                  <a:schemeClr val="tx1"/>
                </a:solidFill>
                <a:latin typeface="+mn-lt"/>
              </a:rPr>
              <a:t>Atrial Premature Contraction (APC)</a:t>
            </a:r>
            <a:endParaRPr lang="en-US" b="1" i="1" dirty="0" smtClean="0">
              <a:solidFill>
                <a:schemeClr val="tx1"/>
              </a:solidFill>
              <a:latin typeface="+mn-lt"/>
            </a:endParaRPr>
          </a:p>
          <a:p>
            <a:pPr>
              <a:buFont typeface="Courier New" pitchFamily="49" charset="0"/>
              <a:buChar char="o"/>
            </a:pPr>
            <a:endParaRPr lang="en-US" b="1" dirty="0" smtClean="0">
              <a:solidFill>
                <a:schemeClr val="tx1"/>
              </a:solidFill>
              <a:latin typeface="+mn-lt"/>
            </a:endParaRPr>
          </a:p>
          <a:p>
            <a:pPr>
              <a:buFont typeface="Arial" pitchFamily="34" charset="0"/>
              <a:buChar char="•"/>
            </a:pPr>
            <a:endParaRPr lang="en-US" dirty="0">
              <a:solidFill>
                <a:schemeClr val="tx1"/>
              </a:solidFill>
              <a:latin typeface="+mn-lt"/>
            </a:endParaRP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CONTENT</a:t>
            </a:r>
            <a:endParaRPr lang="en-US" dirty="0"/>
          </a:p>
        </p:txBody>
      </p:sp>
      <p:sp>
        <p:nvSpPr>
          <p:cNvPr id="3" name="Content Placeholder 2"/>
          <p:cNvSpPr>
            <a:spLocks noGrp="1"/>
          </p:cNvSpPr>
          <p:nvPr>
            <p:ph type="body" idx="1"/>
          </p:nvPr>
        </p:nvSpPr>
        <p:spPr>
          <a:xfrm>
            <a:off x="1371600" y="1809750"/>
            <a:ext cx="7540800" cy="3158699"/>
          </a:xfrm>
        </p:spPr>
        <p:txBody>
          <a:bodyPr>
            <a:normAutofit/>
          </a:bodyPr>
          <a:lstStyle/>
          <a:p>
            <a:pPr>
              <a:buFont typeface="Courier New" pitchFamily="49" charset="0"/>
              <a:buChar char="o"/>
            </a:pPr>
            <a:r>
              <a:rPr lang="en-US" sz="2000" dirty="0" smtClean="0">
                <a:solidFill>
                  <a:schemeClr val="tx1"/>
                </a:solidFill>
                <a:latin typeface="+mn-lt"/>
              </a:rPr>
              <a:t>Motivation </a:t>
            </a:r>
          </a:p>
          <a:p>
            <a:pPr>
              <a:buFont typeface="Courier New" pitchFamily="49" charset="0"/>
              <a:buChar char="o"/>
            </a:pPr>
            <a:r>
              <a:rPr lang="en-US" sz="2000" dirty="0" smtClean="0">
                <a:solidFill>
                  <a:schemeClr val="tx1"/>
                </a:solidFill>
                <a:latin typeface="+mn-lt"/>
              </a:rPr>
              <a:t>Introduction</a:t>
            </a:r>
          </a:p>
          <a:p>
            <a:pPr>
              <a:buFont typeface="Courier New" pitchFamily="49" charset="0"/>
              <a:buChar char="o"/>
            </a:pPr>
            <a:r>
              <a:rPr lang="en-US" sz="2000" dirty="0" smtClean="0">
                <a:solidFill>
                  <a:schemeClr val="tx1"/>
                </a:solidFill>
                <a:latin typeface="+mn-lt"/>
              </a:rPr>
              <a:t>Literature Survey</a:t>
            </a:r>
          </a:p>
          <a:p>
            <a:pPr>
              <a:buFont typeface="Courier New" pitchFamily="49" charset="0"/>
              <a:buChar char="o"/>
            </a:pPr>
            <a:r>
              <a:rPr lang="en-US" sz="2000" dirty="0" smtClean="0">
                <a:solidFill>
                  <a:schemeClr val="tx1"/>
                </a:solidFill>
                <a:latin typeface="+mn-lt"/>
              </a:rPr>
              <a:t>Overview of System</a:t>
            </a:r>
          </a:p>
          <a:p>
            <a:pPr>
              <a:buFont typeface="Courier New" pitchFamily="49" charset="0"/>
              <a:buChar char="o"/>
            </a:pPr>
            <a:r>
              <a:rPr lang="en-US" sz="2000" dirty="0" smtClean="0">
                <a:solidFill>
                  <a:schemeClr val="tx1"/>
                </a:solidFill>
                <a:latin typeface="+mn-lt"/>
              </a:rPr>
              <a:t>System Components</a:t>
            </a:r>
          </a:p>
          <a:p>
            <a:pPr>
              <a:buFont typeface="Courier New" pitchFamily="49" charset="0"/>
              <a:buChar char="o"/>
            </a:pPr>
            <a:r>
              <a:rPr lang="en-US" sz="2000" dirty="0" smtClean="0">
                <a:solidFill>
                  <a:schemeClr val="tx1"/>
                </a:solidFill>
                <a:latin typeface="+mn-lt"/>
              </a:rPr>
              <a:t>Work done</a:t>
            </a:r>
          </a:p>
          <a:p>
            <a:pPr>
              <a:buFont typeface="Courier New" pitchFamily="49" charset="0"/>
              <a:buChar char="o"/>
            </a:pPr>
            <a:r>
              <a:rPr lang="en-US" sz="2000" dirty="0" smtClean="0">
                <a:solidFill>
                  <a:schemeClr val="tx1"/>
                </a:solidFill>
                <a:latin typeface="+mn-lt"/>
              </a:rPr>
              <a:t>Conclusion</a:t>
            </a:r>
          </a:p>
          <a:p>
            <a:pPr>
              <a:buFont typeface="Courier New" pitchFamily="49" charset="0"/>
              <a:buChar char="o"/>
            </a:pPr>
            <a:r>
              <a:rPr lang="en-US" sz="2000" dirty="0" smtClean="0">
                <a:solidFill>
                  <a:schemeClr val="tx1"/>
                </a:solidFill>
                <a:latin typeface="+mn-lt"/>
              </a:rPr>
              <a:t>References</a:t>
            </a:r>
          </a:p>
          <a:p>
            <a:pPr>
              <a:buNone/>
            </a:pPr>
            <a:endParaRPr lang="en-US" sz="2000" dirty="0" smtClean="0">
              <a:solidFill>
                <a:schemeClr val="tx1"/>
              </a:solidFill>
            </a:endParaRPr>
          </a:p>
          <a:p>
            <a:endParaRPr lang="en-US" dirty="0" smtClean="0">
              <a:solidFill>
                <a:schemeClr val="tx1"/>
              </a:solidFill>
            </a:endParaRPr>
          </a:p>
          <a:p>
            <a:endParaRPr lang="en-US" dirty="0">
              <a:solidFill>
                <a:schemeClr val="tx1"/>
              </a:solidFill>
            </a:endParaRPr>
          </a:p>
        </p:txBody>
      </p:sp>
      <p:grpSp>
        <p:nvGrpSpPr>
          <p:cNvPr id="4" name="Shape 147"/>
          <p:cNvGrpSpPr/>
          <p:nvPr/>
        </p:nvGrpSpPr>
        <p:grpSpPr>
          <a:xfrm>
            <a:off x="304800" y="895350"/>
            <a:ext cx="366457" cy="366436"/>
            <a:chOff x="1923675" y="1633650"/>
            <a:chExt cx="436000" cy="435975"/>
          </a:xfrm>
        </p:grpSpPr>
        <p:sp>
          <p:nvSpPr>
            <p:cNvPr id="5" name="Shape 14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 name="Shape 14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7" name="Shape 15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8" name="Shape 15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 name="Shape 15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0" name="Shape 15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0"/>
            <a:ext cx="7239000" cy="74295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mn-lt"/>
                <a:ea typeface="Roboto Slab" charset="0"/>
              </a:rPr>
              <a:t>6. USING CORRELATION COEFFICIENT IN ECG</a:t>
            </a:r>
          </a:p>
          <a:p>
            <a:pPr algn="ctr"/>
            <a:r>
              <a:rPr lang="en-US" sz="1800" b="1" dirty="0" smtClean="0">
                <a:solidFill>
                  <a:schemeClr val="tx1"/>
                </a:solidFill>
                <a:latin typeface="+mn-lt"/>
                <a:ea typeface="Roboto Slab" charset="0"/>
              </a:rPr>
              <a:t>WAVEFORM FOR ARRHYTHMIA DETECTION</a:t>
            </a:r>
            <a:endParaRPr lang="en" sz="1800" b="1" dirty="0" smtClean="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pic>
        <p:nvPicPr>
          <p:cNvPr id="6" name="Picture 5"/>
          <p:cNvPicPr/>
          <p:nvPr/>
        </p:nvPicPr>
        <p:blipFill>
          <a:blip r:embed="rId3" cstate="print"/>
          <a:srcRect/>
          <a:stretch>
            <a:fillRect/>
          </a:stretch>
        </p:blipFill>
        <p:spPr bwMode="auto">
          <a:xfrm>
            <a:off x="2895600" y="590550"/>
            <a:ext cx="3581400" cy="4552951"/>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8382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mn-lt"/>
                <a:ea typeface="Roboto Slab" charset="0"/>
              </a:rPr>
              <a:t>7. </a:t>
            </a:r>
            <a:r>
              <a:rPr lang="en-US" sz="1800" b="1" dirty="0" smtClean="0">
                <a:solidFill>
                  <a:schemeClr val="tx1"/>
                </a:solidFill>
                <a:latin typeface="+mn-lt"/>
              </a:rPr>
              <a:t>DSP Based ECG Abnormality Classification using Artificial Neural Network</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6" name="Rectangle 5"/>
          <p:cNvSpPr/>
          <p:nvPr/>
        </p:nvSpPr>
        <p:spPr>
          <a:xfrm>
            <a:off x="838200" y="1200150"/>
            <a:ext cx="7848600" cy="2893100"/>
          </a:xfrm>
          <a:prstGeom prst="rect">
            <a:avLst/>
          </a:prstGeom>
        </p:spPr>
        <p:txBody>
          <a:bodyPr wrap="square">
            <a:spAutoFit/>
          </a:bodyPr>
          <a:lstStyle/>
          <a:p>
            <a:pPr>
              <a:buFont typeface="Arial" pitchFamily="34" charset="0"/>
              <a:buChar char="•"/>
            </a:pPr>
            <a:r>
              <a:rPr lang="en-US" b="1" dirty="0" smtClean="0">
                <a:solidFill>
                  <a:schemeClr val="tx1"/>
                </a:solidFill>
                <a:latin typeface="+mn-lt"/>
              </a:rPr>
              <a:t> Authors: </a:t>
            </a:r>
            <a:r>
              <a:rPr lang="en-US" dirty="0" smtClean="0">
                <a:solidFill>
                  <a:schemeClr val="tx1"/>
                </a:solidFill>
                <a:latin typeface="+mn-lt"/>
              </a:rPr>
              <a:t>Prof. R.D.Thakare, Mr. V. P. Meshram, Mr. I. S. Chintawar and Mr. I. A. Patil</a:t>
            </a:r>
            <a:r>
              <a:rPr lang="en-US" b="1" dirty="0" smtClean="0">
                <a:solidFill>
                  <a:schemeClr val="tx1"/>
                </a:solidFill>
                <a:latin typeface="+mn-lt"/>
              </a:rPr>
              <a:t> </a:t>
            </a:r>
            <a:endParaRPr lang="en-US" dirty="0" smtClean="0">
              <a:solidFill>
                <a:schemeClr val="tx1"/>
              </a:solidFill>
              <a:latin typeface="+mn-lt"/>
            </a:endParaRPr>
          </a:p>
          <a:p>
            <a:pPr>
              <a:buFont typeface="Arial" pitchFamily="34" charset="0"/>
              <a:buChar char="•"/>
            </a:pPr>
            <a:r>
              <a:rPr lang="en-US" b="1" dirty="0" smtClean="0">
                <a:solidFill>
                  <a:schemeClr val="tx1"/>
                </a:solidFill>
                <a:latin typeface="+mn-lt"/>
              </a:rPr>
              <a:t>Publisher</a:t>
            </a:r>
            <a:r>
              <a:rPr lang="en-US" dirty="0" smtClean="0">
                <a:solidFill>
                  <a:schemeClr val="tx1"/>
                </a:solidFill>
                <a:latin typeface="+mn-lt"/>
              </a:rPr>
              <a:t>: </a:t>
            </a:r>
            <a:r>
              <a:rPr lang="en-IN" b="1" dirty="0" smtClean="0">
                <a:solidFill>
                  <a:schemeClr val="tx1"/>
                </a:solidFill>
                <a:latin typeface="+mn-lt"/>
              </a:rPr>
              <a:t>: </a:t>
            </a:r>
            <a:r>
              <a:rPr lang="en-US" dirty="0" smtClean="0">
                <a:solidFill>
                  <a:schemeClr val="tx1"/>
                </a:solidFill>
                <a:latin typeface="+mn-lt"/>
              </a:rPr>
              <a:t>International Journal of Advanced Research in Computer Science and Software Engineering</a:t>
            </a:r>
            <a:endParaRPr lang="en-US" i="1" dirty="0" smtClean="0">
              <a:solidFill>
                <a:schemeClr val="tx1"/>
              </a:solidFill>
              <a:latin typeface="+mn-lt"/>
            </a:endParaRPr>
          </a:p>
          <a:p>
            <a:pPr>
              <a:buFont typeface="Arial" pitchFamily="34" charset="0"/>
              <a:buChar char="•"/>
            </a:pPr>
            <a:r>
              <a:rPr lang="en-US" b="1" dirty="0" smtClean="0">
                <a:solidFill>
                  <a:schemeClr val="tx1"/>
                </a:solidFill>
                <a:latin typeface="+mn-lt"/>
              </a:rPr>
              <a:t>Year: 2014</a:t>
            </a:r>
          </a:p>
          <a:p>
            <a:endParaRPr lang="en-US" b="1" dirty="0" smtClean="0">
              <a:solidFill>
                <a:schemeClr val="tx1"/>
              </a:solidFill>
              <a:latin typeface="+mn-lt"/>
            </a:endParaRPr>
          </a:p>
          <a:p>
            <a:endParaRPr lang="en-US" b="1" dirty="0" smtClean="0">
              <a:solidFill>
                <a:schemeClr val="tx1"/>
              </a:solidFill>
              <a:latin typeface="+mn-lt"/>
            </a:endParaRPr>
          </a:p>
          <a:p>
            <a:endParaRPr lang="en-US" b="1" dirty="0" smtClean="0">
              <a:solidFill>
                <a:schemeClr val="tx1"/>
              </a:solidFill>
              <a:latin typeface="+mn-lt"/>
            </a:endParaRPr>
          </a:p>
          <a:p>
            <a:pPr>
              <a:buFont typeface="Courier New" pitchFamily="49" charset="0"/>
              <a:buChar char="o"/>
            </a:pPr>
            <a:r>
              <a:rPr lang="en-US" dirty="0" smtClean="0">
                <a:solidFill>
                  <a:schemeClr val="tx1"/>
                </a:solidFill>
                <a:latin typeface="+mn-lt"/>
              </a:rPr>
              <a:t> </a:t>
            </a:r>
            <a:r>
              <a:rPr lang="en-IN" dirty="0" smtClean="0">
                <a:solidFill>
                  <a:schemeClr val="tx1"/>
                </a:solidFill>
                <a:latin typeface="+mn-lt"/>
              </a:rPr>
              <a:t>The paper presents processing system based on a DSP Processor TMS 320C6711 for classification of various abnormalities.</a:t>
            </a:r>
          </a:p>
          <a:p>
            <a:pPr>
              <a:buFont typeface="Courier New" pitchFamily="49" charset="0"/>
              <a:buChar char="o"/>
            </a:pPr>
            <a:r>
              <a:rPr lang="en-IN" dirty="0" smtClean="0">
                <a:solidFill>
                  <a:schemeClr val="tx1"/>
                </a:solidFill>
                <a:latin typeface="+mn-lt"/>
              </a:rPr>
              <a:t>Authors have used Fourier transform for extracting the features of ECG signal.</a:t>
            </a:r>
          </a:p>
          <a:p>
            <a:pPr>
              <a:buFont typeface="Courier New" pitchFamily="49" charset="0"/>
              <a:buChar char="o"/>
            </a:pPr>
            <a:r>
              <a:rPr lang="en-IN" dirty="0" smtClean="0">
                <a:solidFill>
                  <a:schemeClr val="tx1"/>
                </a:solidFill>
                <a:latin typeface="+mn-lt"/>
              </a:rPr>
              <a:t>After getting the dataset, they are trained by using ANN.</a:t>
            </a:r>
          </a:p>
          <a:p>
            <a:pPr>
              <a:buFont typeface="Courier New" pitchFamily="49" charset="0"/>
              <a:buChar char="o"/>
            </a:pPr>
            <a:r>
              <a:rPr lang="en-IN" dirty="0" smtClean="0">
                <a:solidFill>
                  <a:schemeClr val="tx1"/>
                </a:solidFill>
                <a:latin typeface="+mn-lt"/>
              </a:rPr>
              <a:t>Authors trained the dataset on MATLAB.</a:t>
            </a:r>
            <a:endParaRPr lang="en-US" dirty="0" smtClean="0">
              <a:solidFill>
                <a:schemeClr val="tx1"/>
              </a:solidFill>
              <a:latin typeface="+mn-lt"/>
            </a:endParaRPr>
          </a:p>
          <a:p>
            <a:pPr>
              <a:buFont typeface="Arial" pitchFamily="34" charset="0"/>
              <a:buChar char="•"/>
            </a:pPr>
            <a:endParaRPr lang="en-US" dirty="0">
              <a:solidFill>
                <a:schemeClr val="tx1"/>
              </a:solidFill>
              <a:latin typeface="+mn-lt"/>
            </a:endParaRPr>
          </a:p>
        </p:txBody>
      </p:sp>
    </p:spTree>
  </p:cSld>
  <p:clrMapOvr>
    <a:masterClrMapping/>
  </p:clrMapOvr>
  <p:transition spd="slow">
    <p:cu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8382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mn-lt"/>
                <a:ea typeface="Roboto Slab" charset="0"/>
              </a:rPr>
              <a:t>7. </a:t>
            </a:r>
            <a:r>
              <a:rPr lang="en-US" sz="1800" b="1" dirty="0" smtClean="0">
                <a:solidFill>
                  <a:schemeClr val="tx1"/>
                </a:solidFill>
                <a:latin typeface="+mn-lt"/>
              </a:rPr>
              <a:t>DSP Based ECG Abnormality Classification using Artificial Neural Network</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pic>
        <p:nvPicPr>
          <p:cNvPr id="7" name="Picture 6"/>
          <p:cNvPicPr/>
          <p:nvPr/>
        </p:nvPicPr>
        <p:blipFill>
          <a:blip r:embed="rId3" cstate="print"/>
          <a:srcRect/>
          <a:stretch>
            <a:fillRect/>
          </a:stretch>
        </p:blipFill>
        <p:spPr bwMode="auto">
          <a:xfrm>
            <a:off x="3505200" y="1123950"/>
            <a:ext cx="2663436" cy="2118946"/>
          </a:xfrm>
          <a:prstGeom prst="rect">
            <a:avLst/>
          </a:prstGeom>
          <a:noFill/>
          <a:ln w="9525">
            <a:noFill/>
            <a:miter lim="800000"/>
            <a:headEnd/>
            <a:tailEnd/>
          </a:ln>
        </p:spPr>
      </p:pic>
      <p:sp>
        <p:nvSpPr>
          <p:cNvPr id="8" name="TextBox 7"/>
          <p:cNvSpPr txBox="1"/>
          <p:nvPr/>
        </p:nvSpPr>
        <p:spPr>
          <a:xfrm>
            <a:off x="2057400" y="3562350"/>
            <a:ext cx="5410200" cy="954107"/>
          </a:xfrm>
          <a:prstGeom prst="rect">
            <a:avLst/>
          </a:prstGeom>
          <a:noFill/>
        </p:spPr>
        <p:txBody>
          <a:bodyPr wrap="square" rtlCol="0">
            <a:spAutoFit/>
          </a:bodyPr>
          <a:lstStyle/>
          <a:p>
            <a:pPr>
              <a:buFont typeface="Arial" pitchFamily="34" charset="0"/>
              <a:buChar char="•"/>
            </a:pPr>
            <a:r>
              <a:rPr lang="en-US" dirty="0" smtClean="0">
                <a:solidFill>
                  <a:schemeClr val="tx1"/>
                </a:solidFill>
              </a:rPr>
              <a:t>ANN are parallel computation models as shown in figure.</a:t>
            </a:r>
          </a:p>
          <a:p>
            <a:pPr>
              <a:buFont typeface="Arial" pitchFamily="34" charset="0"/>
              <a:buChar char="•"/>
            </a:pPr>
            <a:r>
              <a:rPr lang="en-IN" dirty="0" smtClean="0">
                <a:solidFill>
                  <a:schemeClr val="tx1"/>
                </a:solidFill>
              </a:rPr>
              <a:t>Here the individual element input z1,z2,……</a:t>
            </a:r>
            <a:r>
              <a:rPr lang="en-IN" dirty="0" err="1" smtClean="0">
                <a:solidFill>
                  <a:schemeClr val="tx1"/>
                </a:solidFill>
              </a:rPr>
              <a:t>zn</a:t>
            </a:r>
            <a:r>
              <a:rPr lang="en-IN" dirty="0" smtClean="0">
                <a:solidFill>
                  <a:schemeClr val="tx1"/>
                </a:solidFill>
              </a:rPr>
              <a:t> and multiply by weight w1,w2,….</a:t>
            </a:r>
            <a:r>
              <a:rPr lang="en-IN" dirty="0" err="1" smtClean="0">
                <a:solidFill>
                  <a:schemeClr val="tx1"/>
                </a:solidFill>
              </a:rPr>
              <a:t>wn</a:t>
            </a:r>
            <a:r>
              <a:rPr lang="en-IN" dirty="0" smtClean="0">
                <a:solidFill>
                  <a:schemeClr val="tx1"/>
                </a:solidFill>
              </a:rPr>
              <a:t>. The neuron has bias, which is summed with weight input to form net input.</a:t>
            </a:r>
            <a:endParaRPr lang="en-US"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1143000" y="209550"/>
            <a:ext cx="7086600" cy="8382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mn-lt"/>
                <a:ea typeface="Roboto Slab" charset="0"/>
              </a:rPr>
              <a:t>8. Implementation of ECG Signal Processing and</a:t>
            </a:r>
          </a:p>
          <a:p>
            <a:pPr algn="ctr"/>
            <a:r>
              <a:rPr lang="fr-FR" sz="1800" b="1" dirty="0" smtClean="0">
                <a:solidFill>
                  <a:schemeClr val="tx1"/>
                </a:solidFill>
                <a:latin typeface="+mn-lt"/>
                <a:ea typeface="Roboto Slab" charset="0"/>
              </a:rPr>
              <a:t>Analysis Techniques in Digital Signal Processor </a:t>
            </a:r>
            <a:r>
              <a:rPr lang="en-US" sz="1800" b="1" dirty="0" smtClean="0">
                <a:solidFill>
                  <a:schemeClr val="tx1"/>
                </a:solidFill>
                <a:latin typeface="+mn-lt"/>
                <a:ea typeface="Roboto Slab" charset="0"/>
              </a:rPr>
              <a:t>based System</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6" name="Rectangle 5"/>
          <p:cNvSpPr/>
          <p:nvPr/>
        </p:nvSpPr>
        <p:spPr>
          <a:xfrm>
            <a:off x="838200" y="1200151"/>
            <a:ext cx="7848600" cy="3754874"/>
          </a:xfrm>
          <a:prstGeom prst="rect">
            <a:avLst/>
          </a:prstGeom>
        </p:spPr>
        <p:txBody>
          <a:bodyPr wrap="square">
            <a:spAutoFit/>
          </a:bodyPr>
          <a:lstStyle/>
          <a:p>
            <a:pPr>
              <a:buFont typeface="Arial" pitchFamily="34" charset="0"/>
              <a:buChar char="•"/>
            </a:pPr>
            <a:r>
              <a:rPr lang="en-US" b="1" dirty="0" smtClean="0">
                <a:solidFill>
                  <a:schemeClr val="tx1"/>
                </a:solidFill>
                <a:latin typeface="Nixie One" charset="0"/>
              </a:rPr>
              <a:t> </a:t>
            </a:r>
            <a:r>
              <a:rPr lang="en-US" b="1" dirty="0" smtClean="0">
                <a:solidFill>
                  <a:schemeClr val="tx1"/>
                </a:solidFill>
                <a:latin typeface="+mn-lt"/>
              </a:rPr>
              <a:t>Authors: </a:t>
            </a:r>
            <a:r>
              <a:rPr lang="en-US" dirty="0" smtClean="0">
                <a:solidFill>
                  <a:schemeClr val="tx1"/>
                </a:solidFill>
                <a:latin typeface="+mn-lt"/>
              </a:rPr>
              <a:t> D. </a:t>
            </a:r>
            <a:r>
              <a:rPr lang="en-US" dirty="0" err="1" smtClean="0">
                <a:solidFill>
                  <a:schemeClr val="tx1"/>
                </a:solidFill>
                <a:latin typeface="+mn-lt"/>
              </a:rPr>
              <a:t>Balasubramaniam</a:t>
            </a:r>
            <a:r>
              <a:rPr lang="en-US" dirty="0" smtClean="0">
                <a:solidFill>
                  <a:schemeClr val="tx1"/>
                </a:solidFill>
                <a:latin typeface="+mn-lt"/>
              </a:rPr>
              <a:t> and D. </a:t>
            </a:r>
            <a:r>
              <a:rPr lang="en-US" dirty="0" err="1" smtClean="0">
                <a:solidFill>
                  <a:schemeClr val="tx1"/>
                </a:solidFill>
                <a:latin typeface="+mn-lt"/>
              </a:rPr>
              <a:t>Nedumaran</a:t>
            </a:r>
            <a:endParaRPr lang="en-US" dirty="0" smtClean="0">
              <a:solidFill>
                <a:schemeClr val="tx1"/>
              </a:solidFill>
              <a:latin typeface="+mn-lt"/>
            </a:endParaRPr>
          </a:p>
          <a:p>
            <a:pPr>
              <a:buFont typeface="Arial" pitchFamily="34" charset="0"/>
              <a:buChar char="•"/>
            </a:pPr>
            <a:r>
              <a:rPr lang="en-US" b="1" dirty="0" smtClean="0">
                <a:solidFill>
                  <a:schemeClr val="tx1"/>
                </a:solidFill>
                <a:latin typeface="+mn-lt"/>
              </a:rPr>
              <a:t>Publisher</a:t>
            </a:r>
            <a:r>
              <a:rPr lang="en-US" dirty="0" smtClean="0">
                <a:solidFill>
                  <a:schemeClr val="tx1"/>
                </a:solidFill>
                <a:latin typeface="+mn-lt"/>
              </a:rPr>
              <a:t>: IEEE TRANSACTIONS ON INFORMATION TECHNOLOGY IN BIOMEDICINE</a:t>
            </a:r>
            <a:r>
              <a:rPr lang="en-US" i="1" dirty="0" smtClean="0">
                <a:solidFill>
                  <a:schemeClr val="tx1"/>
                </a:solidFill>
                <a:latin typeface="+mn-lt"/>
              </a:rPr>
              <a:t> </a:t>
            </a:r>
          </a:p>
          <a:p>
            <a:pPr>
              <a:buFont typeface="Arial" pitchFamily="34" charset="0"/>
              <a:buChar char="•"/>
            </a:pPr>
            <a:r>
              <a:rPr lang="en-US" b="1" dirty="0" smtClean="0">
                <a:solidFill>
                  <a:schemeClr val="tx1"/>
                </a:solidFill>
                <a:latin typeface="+mn-lt"/>
              </a:rPr>
              <a:t>Year: 2014</a:t>
            </a:r>
          </a:p>
          <a:p>
            <a:endParaRPr lang="en-US" b="1" dirty="0" smtClean="0">
              <a:solidFill>
                <a:schemeClr val="tx1"/>
              </a:solidFill>
              <a:latin typeface="+mn-lt"/>
            </a:endParaRPr>
          </a:p>
          <a:p>
            <a:endParaRPr lang="en-US" b="1" dirty="0" smtClean="0">
              <a:solidFill>
                <a:schemeClr val="tx1"/>
              </a:solidFill>
              <a:latin typeface="+mn-lt"/>
            </a:endParaRPr>
          </a:p>
          <a:p>
            <a:pPr>
              <a:buFont typeface="Courier New" pitchFamily="49" charset="0"/>
              <a:buChar char="o"/>
            </a:pPr>
            <a:r>
              <a:rPr lang="en-US" dirty="0" smtClean="0">
                <a:solidFill>
                  <a:schemeClr val="tx1"/>
                </a:solidFill>
                <a:latin typeface="+mn-lt"/>
              </a:rPr>
              <a:t> </a:t>
            </a:r>
            <a:r>
              <a:rPr lang="en-US" i="1" dirty="0" smtClean="0">
                <a:solidFill>
                  <a:schemeClr val="tx1"/>
                </a:solidFill>
                <a:latin typeface="+mn-lt"/>
              </a:rPr>
              <a:t>This work describes the implementation of wavelet-based de noising algorithm on electrocardiogram (ECG) signal and detection of important parameter such as heart rate, amplitude, timings of the ECG, etc.</a:t>
            </a:r>
            <a:endParaRPr lang="en-US" dirty="0" smtClean="0">
              <a:solidFill>
                <a:schemeClr val="tx1"/>
              </a:solidFill>
              <a:latin typeface="+mn-lt"/>
            </a:endParaRPr>
          </a:p>
          <a:p>
            <a:pPr>
              <a:buFont typeface="Courier New" pitchFamily="49" charset="0"/>
              <a:buChar char="o"/>
            </a:pPr>
            <a:r>
              <a:rPr lang="en-US" dirty="0" smtClean="0">
                <a:solidFill>
                  <a:schemeClr val="tx1"/>
                </a:solidFill>
                <a:latin typeface="+mn-lt"/>
              </a:rPr>
              <a:t> </a:t>
            </a:r>
            <a:r>
              <a:rPr lang="en-US" i="1" dirty="0" smtClean="0">
                <a:solidFill>
                  <a:schemeClr val="tx1"/>
                </a:solidFill>
                <a:latin typeface="+mn-lt"/>
              </a:rPr>
              <a:t>The algorithm is implemented in DSP (TI TMS320C67x) based starter kit (DSK) with a two-electrode ECG preamplifier. The signal from the ECG preamplifier is acquired through the Codec input of the DSP starter kit.</a:t>
            </a:r>
            <a:endParaRPr lang="en-US" dirty="0" smtClean="0">
              <a:solidFill>
                <a:schemeClr val="tx1"/>
              </a:solidFill>
              <a:latin typeface="+mn-lt"/>
            </a:endParaRPr>
          </a:p>
          <a:p>
            <a:pPr>
              <a:buFont typeface="Courier New" pitchFamily="49" charset="0"/>
              <a:buChar char="o"/>
            </a:pPr>
            <a:r>
              <a:rPr lang="en-US" i="1" dirty="0" smtClean="0">
                <a:solidFill>
                  <a:schemeClr val="tx1"/>
                </a:solidFill>
                <a:latin typeface="+mn-lt"/>
              </a:rPr>
              <a:t> The acquired data is subjected to signal processing techniques such as removal of power line frequencies and high frequency component removal using wavelet         de-noising.</a:t>
            </a:r>
          </a:p>
          <a:p>
            <a:pPr>
              <a:buFont typeface="Courier New" pitchFamily="49" charset="0"/>
              <a:buChar char="o"/>
            </a:pPr>
            <a:r>
              <a:rPr lang="en-US" i="1" dirty="0" smtClean="0">
                <a:solidFill>
                  <a:schemeClr val="tx1"/>
                </a:solidFill>
                <a:latin typeface="+mn-lt"/>
              </a:rPr>
              <a:t>technique. ECG component analysis such as QRS peak detection, heart rate calculation, etc is performed using nonlinear filter technique called first order derivative and moving average filter.</a:t>
            </a:r>
            <a:endParaRPr lang="en-US" dirty="0" smtClean="0">
              <a:solidFill>
                <a:schemeClr val="tx1"/>
              </a:solidFill>
              <a:latin typeface="+mn-lt"/>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Tree>
  </p:cSld>
  <p:clrMapOvr>
    <a:masterClrMapping/>
  </p:clrMapOvr>
  <p:transition spd="slow">
    <p:cu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1143000" y="209550"/>
            <a:ext cx="7086600" cy="8382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mn-lt"/>
                <a:ea typeface="Roboto Slab" charset="0"/>
              </a:rPr>
              <a:t>8</a:t>
            </a:r>
            <a:r>
              <a:rPr lang="en-US" sz="1800" dirty="0" smtClean="0">
                <a:solidFill>
                  <a:schemeClr val="tx1"/>
                </a:solidFill>
                <a:latin typeface="+mn-lt"/>
                <a:ea typeface="Roboto Slab" charset="0"/>
              </a:rPr>
              <a:t>. </a:t>
            </a:r>
            <a:r>
              <a:rPr lang="en-US" sz="1800" b="1" dirty="0" smtClean="0">
                <a:solidFill>
                  <a:schemeClr val="tx1"/>
                </a:solidFill>
                <a:latin typeface="+mn-lt"/>
                <a:ea typeface="Roboto Slab" charset="0"/>
              </a:rPr>
              <a:t>Implementation of ECG Signal Processing and</a:t>
            </a:r>
          </a:p>
          <a:p>
            <a:pPr algn="ctr"/>
            <a:r>
              <a:rPr lang="fr-FR" sz="1800" b="1" dirty="0" smtClean="0">
                <a:solidFill>
                  <a:schemeClr val="tx1"/>
                </a:solidFill>
                <a:latin typeface="+mn-lt"/>
                <a:ea typeface="Roboto Slab" charset="0"/>
              </a:rPr>
              <a:t>Analysis Techniques in Digital Signal Processor </a:t>
            </a:r>
            <a:r>
              <a:rPr lang="en-US" sz="1800" b="1" dirty="0" smtClean="0">
                <a:solidFill>
                  <a:schemeClr val="tx1"/>
                </a:solidFill>
                <a:latin typeface="+mn-lt"/>
                <a:ea typeface="Roboto Slab" charset="0"/>
              </a:rPr>
              <a:t>based System</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pic>
        <p:nvPicPr>
          <p:cNvPr id="1026" name="Picture 2"/>
          <p:cNvPicPr>
            <a:picLocks noChangeAspect="1" noChangeArrowheads="1"/>
          </p:cNvPicPr>
          <p:nvPr/>
        </p:nvPicPr>
        <p:blipFill>
          <a:blip r:embed="rId3"/>
          <a:srcRect/>
          <a:stretch>
            <a:fillRect/>
          </a:stretch>
        </p:blipFill>
        <p:spPr bwMode="auto">
          <a:xfrm>
            <a:off x="1833563" y="1452563"/>
            <a:ext cx="5476875" cy="22383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733801" y="1504950"/>
            <a:ext cx="5257799" cy="2533599"/>
          </a:xfrm>
          <a:prstGeom prst="rect">
            <a:avLst/>
          </a:prstGeom>
        </p:spPr>
        <p:txBody>
          <a:bodyPr lIns="91425" tIns="91425" rIns="91425" bIns="91425" anchor="b" anchorCtr="0">
            <a:noAutofit/>
          </a:bodyPr>
          <a:lstStyle/>
          <a:p>
            <a:pPr lvl="0" rtl="0">
              <a:spcBef>
                <a:spcPts val="0"/>
              </a:spcBef>
              <a:buNone/>
            </a:pPr>
            <a:r>
              <a:rPr lang="en" dirty="0" smtClean="0"/>
              <a:t>Conclusions from literature review</a:t>
            </a:r>
            <a:endParaRPr lang="en" dirty="0"/>
          </a:p>
        </p:txBody>
      </p:sp>
      <p:sp>
        <p:nvSpPr>
          <p:cNvPr id="134" name="Shape 134"/>
          <p:cNvSpPr txBox="1">
            <a:spLocks noGrp="1"/>
          </p:cNvSpPr>
          <p:nvPr>
            <p:ph type="subTitle" idx="1"/>
          </p:nvPr>
        </p:nvSpPr>
        <p:spPr>
          <a:xfrm>
            <a:off x="4113600" y="3983050"/>
            <a:ext cx="4505699" cy="784799"/>
          </a:xfrm>
          <a:prstGeom prst="rect">
            <a:avLst/>
          </a:prstGeom>
        </p:spPr>
        <p:txBody>
          <a:bodyPr lIns="91425" tIns="91425" rIns="91425" bIns="91425" anchor="t" anchorCtr="0">
            <a:noAutofit/>
          </a:bodyPr>
          <a:lstStyle/>
          <a:p>
            <a:pPr lvl="0" rtl="0">
              <a:spcBef>
                <a:spcPts val="0"/>
              </a:spcBef>
              <a:buNone/>
            </a:pPr>
            <a:r>
              <a:rPr lang="en-US" dirty="0" smtClean="0"/>
              <a:t>W</a:t>
            </a:r>
            <a:r>
              <a:rPr lang="en" dirty="0" smtClean="0"/>
              <a:t>hat </a:t>
            </a:r>
            <a:r>
              <a:rPr lang="en-US" dirty="0" smtClean="0"/>
              <a:t>I</a:t>
            </a:r>
            <a:r>
              <a:rPr lang="en" dirty="0" smtClean="0"/>
              <a:t> will be adding in this field</a:t>
            </a:r>
            <a:endParaRPr lang="en" dirty="0"/>
          </a:p>
        </p:txBody>
      </p:sp>
      <p:sp>
        <p:nvSpPr>
          <p:cNvPr id="135" name="Shape 135"/>
          <p:cNvSpPr txBox="1"/>
          <p:nvPr/>
        </p:nvSpPr>
        <p:spPr>
          <a:xfrm>
            <a:off x="0" y="503350"/>
            <a:ext cx="3471299" cy="3818699"/>
          </a:xfrm>
          <a:prstGeom prst="rect">
            <a:avLst/>
          </a:prstGeom>
          <a:noFill/>
          <a:ln>
            <a:noFill/>
          </a:ln>
        </p:spPr>
        <p:txBody>
          <a:bodyPr lIns="91425" tIns="91425" rIns="91425" bIns="91425" anchor="ctr" anchorCtr="0">
            <a:noAutofit/>
          </a:bodyPr>
          <a:lstStyle/>
          <a:p>
            <a:pPr algn="ctr">
              <a:spcBef>
                <a:spcPts val="0"/>
              </a:spcBef>
              <a:buNone/>
            </a:pPr>
            <a:endParaRPr lang="en" sz="20000" dirty="0">
              <a:solidFill>
                <a:srgbClr val="18637B"/>
              </a:solidFill>
              <a:latin typeface="Roboto Slab"/>
              <a:ea typeface="Roboto Slab"/>
              <a:cs typeface="Roboto Slab"/>
              <a:sym typeface="Roboto Slab"/>
            </a:endParaRPr>
          </a:p>
        </p:txBody>
      </p:sp>
    </p:spTree>
  </p:cSld>
  <p:clrMapOvr>
    <a:masterClrMapping/>
  </p:clrMapOvr>
  <p:transition spd="slow">
    <p:cu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8382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Roboto Slab" charset="0"/>
                <a:ea typeface="Roboto Slab" charset="0"/>
              </a:rPr>
              <a:t>Conclusions from literature review</a:t>
            </a:r>
            <a:endParaRPr lang="en" sz="1800" b="1" dirty="0">
              <a:solidFill>
                <a:schemeClr val="tx1"/>
              </a:solidFill>
              <a:latin typeface="Roboto Slab" charset="0"/>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6" name="Rectangle 5"/>
          <p:cNvSpPr/>
          <p:nvPr/>
        </p:nvSpPr>
        <p:spPr>
          <a:xfrm>
            <a:off x="838200" y="1200150"/>
            <a:ext cx="7848600" cy="2031325"/>
          </a:xfrm>
          <a:prstGeom prst="rect">
            <a:avLst/>
          </a:prstGeom>
        </p:spPr>
        <p:txBody>
          <a:bodyPr wrap="square">
            <a:spAutoFit/>
          </a:bodyPr>
          <a:lstStyle/>
          <a:p>
            <a:pPr>
              <a:buFont typeface="Arial" pitchFamily="34" charset="0"/>
              <a:buChar char="•"/>
            </a:pPr>
            <a:r>
              <a:rPr lang="en-US" dirty="0" smtClean="0">
                <a:solidFill>
                  <a:schemeClr val="tx1"/>
                </a:solidFill>
                <a:latin typeface="+mn-lt"/>
              </a:rPr>
              <a:t>Various methods for feature extraction and classification of ECG signal.</a:t>
            </a:r>
          </a:p>
          <a:p>
            <a:pPr>
              <a:buFont typeface="Arial" pitchFamily="34" charset="0"/>
              <a:buChar char="•"/>
            </a:pPr>
            <a:endParaRPr lang="en-US" dirty="0" smtClean="0">
              <a:solidFill>
                <a:schemeClr val="tx1"/>
              </a:solidFill>
              <a:latin typeface="+mn-lt"/>
            </a:endParaRPr>
          </a:p>
          <a:p>
            <a:pPr>
              <a:buFont typeface="Arial" pitchFamily="34" charset="0"/>
              <a:buChar char="•"/>
            </a:pPr>
            <a:r>
              <a:rPr lang="en-US" dirty="0" smtClean="0">
                <a:solidFill>
                  <a:schemeClr val="tx1"/>
                </a:solidFill>
                <a:latin typeface="+mn-lt"/>
              </a:rPr>
              <a:t>Wavelet transform</a:t>
            </a:r>
          </a:p>
          <a:p>
            <a:pPr>
              <a:buFont typeface="Arial" pitchFamily="34" charset="0"/>
              <a:buChar char="•"/>
            </a:pPr>
            <a:r>
              <a:rPr lang="en-US" dirty="0" smtClean="0">
                <a:solidFill>
                  <a:schemeClr val="tx1"/>
                </a:solidFill>
                <a:latin typeface="+mn-lt"/>
              </a:rPr>
              <a:t>Principal Component Analysis(PCA)</a:t>
            </a:r>
          </a:p>
          <a:p>
            <a:pPr>
              <a:buFont typeface="Arial" pitchFamily="34" charset="0"/>
              <a:buChar char="•"/>
            </a:pPr>
            <a:r>
              <a:rPr lang="en-US" b="1" dirty="0" smtClean="0">
                <a:solidFill>
                  <a:schemeClr val="tx1"/>
                </a:solidFill>
                <a:latin typeface="+mn-lt"/>
              </a:rPr>
              <a:t>Correlation</a:t>
            </a:r>
          </a:p>
          <a:p>
            <a:pPr>
              <a:buFont typeface="Arial" pitchFamily="34" charset="0"/>
              <a:buChar char="•"/>
            </a:pPr>
            <a:r>
              <a:rPr lang="en-US" dirty="0" smtClean="0">
                <a:solidFill>
                  <a:schemeClr val="tx1"/>
                </a:solidFill>
                <a:latin typeface="+mn-lt"/>
              </a:rPr>
              <a:t>Artificial Neural Network(ANN)</a:t>
            </a:r>
          </a:p>
          <a:p>
            <a:pPr>
              <a:buFont typeface="Arial" pitchFamily="34" charset="0"/>
              <a:buChar char="•"/>
            </a:pPr>
            <a:endParaRPr lang="en-US" dirty="0" smtClean="0">
              <a:solidFill>
                <a:schemeClr val="tx1"/>
              </a:solidFill>
              <a:latin typeface="+mn-lt"/>
            </a:endParaRPr>
          </a:p>
          <a:p>
            <a:pPr marL="342900" lvl="4" indent="-342900"/>
            <a:endParaRPr lang="en-US" dirty="0" smtClean="0">
              <a:solidFill>
                <a:schemeClr val="tx1"/>
              </a:solidFill>
              <a:latin typeface="Nixie One" charset="0"/>
            </a:endParaRPr>
          </a:p>
          <a:p>
            <a:pPr marL="342900" lvl="4" indent="-342900"/>
            <a:r>
              <a:rPr lang="en-US" dirty="0" smtClean="0">
                <a:solidFill>
                  <a:schemeClr val="tx1"/>
                </a:solidFill>
                <a:latin typeface="Nixie One" charset="0"/>
              </a:rPr>
              <a:t> </a:t>
            </a:r>
            <a:endParaRPr lang="en-US" dirty="0">
              <a:solidFill>
                <a:schemeClr val="tx1"/>
              </a:solidFill>
              <a:latin typeface="Nixie One" charset="0"/>
            </a:endParaRPr>
          </a:p>
        </p:txBody>
      </p:sp>
    </p:spTree>
  </p:cSld>
  <p:clrMapOvr>
    <a:masterClrMapping/>
  </p:clrMapOvr>
  <p:transition spd="slow">
    <p:cu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8382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Roboto Slab" charset="0"/>
                <a:ea typeface="Roboto Slab" charset="0"/>
              </a:rPr>
              <a:t>Conclusions from literature review</a:t>
            </a:r>
            <a:endParaRPr lang="en" sz="1800" b="1" dirty="0">
              <a:solidFill>
                <a:schemeClr val="tx1"/>
              </a:solidFill>
              <a:latin typeface="Roboto Slab" charset="0"/>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6" name="Rectangle 5"/>
          <p:cNvSpPr/>
          <p:nvPr/>
        </p:nvSpPr>
        <p:spPr>
          <a:xfrm>
            <a:off x="838200" y="1200150"/>
            <a:ext cx="7848600" cy="738664"/>
          </a:xfrm>
          <a:prstGeom prst="rect">
            <a:avLst/>
          </a:prstGeom>
        </p:spPr>
        <p:txBody>
          <a:bodyPr wrap="square">
            <a:spAutoFit/>
          </a:bodyPr>
          <a:lstStyle/>
          <a:p>
            <a:pPr>
              <a:buFont typeface="Arial" pitchFamily="34" charset="0"/>
              <a:buChar char="•"/>
            </a:pPr>
            <a:endParaRPr lang="en-US" dirty="0" smtClean="0">
              <a:solidFill>
                <a:schemeClr val="tx1"/>
              </a:solidFill>
              <a:latin typeface="Nixie One" charset="0"/>
            </a:endParaRPr>
          </a:p>
          <a:p>
            <a:pPr marL="342900" lvl="4" indent="-342900"/>
            <a:endParaRPr lang="en-US" dirty="0" smtClean="0">
              <a:solidFill>
                <a:schemeClr val="tx1"/>
              </a:solidFill>
              <a:latin typeface="Nixie One" charset="0"/>
            </a:endParaRPr>
          </a:p>
          <a:p>
            <a:pPr marL="342900" lvl="4" indent="-342900"/>
            <a:r>
              <a:rPr lang="en-US" dirty="0" smtClean="0">
                <a:solidFill>
                  <a:schemeClr val="tx1"/>
                </a:solidFill>
                <a:latin typeface="Nixie One" charset="0"/>
              </a:rPr>
              <a:t> </a:t>
            </a:r>
            <a:endParaRPr lang="en-US" dirty="0">
              <a:solidFill>
                <a:schemeClr val="tx1"/>
              </a:solidFill>
              <a:latin typeface="Nixie One" charset="0"/>
            </a:endParaRPr>
          </a:p>
        </p:txBody>
      </p:sp>
      <p:sp>
        <p:nvSpPr>
          <p:cNvPr id="7" name="TextBox 6"/>
          <p:cNvSpPr txBox="1"/>
          <p:nvPr/>
        </p:nvSpPr>
        <p:spPr>
          <a:xfrm>
            <a:off x="838200" y="1200150"/>
            <a:ext cx="7772400" cy="1384995"/>
          </a:xfrm>
          <a:prstGeom prst="rect">
            <a:avLst/>
          </a:prstGeom>
          <a:noFill/>
        </p:spPr>
        <p:txBody>
          <a:bodyPr wrap="square" rtlCol="0">
            <a:spAutoFit/>
          </a:bodyPr>
          <a:lstStyle/>
          <a:p>
            <a:pPr>
              <a:buFont typeface="Arial" pitchFamily="34" charset="0"/>
              <a:buChar char="•"/>
            </a:pPr>
            <a:r>
              <a:rPr lang="en-US" dirty="0" smtClean="0">
                <a:solidFill>
                  <a:schemeClr val="tx1"/>
                </a:solidFill>
                <a:latin typeface="+mn-lt"/>
              </a:rPr>
              <a:t>We can see that there is no system which classifies the abnormalities of the ECG signal solely on a DSP.</a:t>
            </a:r>
          </a:p>
          <a:p>
            <a:pPr>
              <a:buFont typeface="Arial" pitchFamily="34" charset="0"/>
              <a:buChar char="•"/>
            </a:pPr>
            <a:r>
              <a:rPr lang="en-US" dirty="0" smtClean="0">
                <a:solidFill>
                  <a:schemeClr val="tx1"/>
                </a:solidFill>
                <a:latin typeface="+mn-lt"/>
              </a:rPr>
              <a:t>This fact makes these systems unattractive for real time use.</a:t>
            </a:r>
          </a:p>
          <a:p>
            <a:pPr>
              <a:buFont typeface="Arial" pitchFamily="34" charset="0"/>
              <a:buChar char="•"/>
            </a:pPr>
            <a:r>
              <a:rPr lang="en-US" dirty="0" smtClean="0">
                <a:solidFill>
                  <a:schemeClr val="tx1"/>
                </a:solidFill>
                <a:latin typeface="+mn-lt"/>
              </a:rPr>
              <a:t>The complexity level of the algorithms used in this systems is also quite high.(i.e. ANN). This makes their implementation very difficult.</a:t>
            </a:r>
          </a:p>
          <a:p>
            <a:endParaRPr lang="en-US" dirty="0">
              <a:solidFill>
                <a:schemeClr val="tx1"/>
              </a:solidFill>
              <a:latin typeface="Nixie One" charset="0"/>
            </a:endParaRPr>
          </a:p>
        </p:txBody>
      </p:sp>
    </p:spTree>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733801" y="1504950"/>
            <a:ext cx="5257799" cy="2533599"/>
          </a:xfrm>
          <a:prstGeom prst="rect">
            <a:avLst/>
          </a:prstGeom>
        </p:spPr>
        <p:txBody>
          <a:bodyPr lIns="91425" tIns="91425" rIns="91425" bIns="91425" anchor="b" anchorCtr="0">
            <a:noAutofit/>
          </a:bodyPr>
          <a:lstStyle/>
          <a:p>
            <a:r>
              <a:rPr lang="en-US" dirty="0" smtClean="0"/>
              <a:t>Overview of System</a:t>
            </a:r>
          </a:p>
        </p:txBody>
      </p:sp>
      <p:sp>
        <p:nvSpPr>
          <p:cNvPr id="135" name="Shape 135"/>
          <p:cNvSpPr txBox="1"/>
          <p:nvPr/>
        </p:nvSpPr>
        <p:spPr>
          <a:xfrm>
            <a:off x="0" y="503350"/>
            <a:ext cx="3471299" cy="3818699"/>
          </a:xfrm>
          <a:prstGeom prst="rect">
            <a:avLst/>
          </a:prstGeom>
          <a:noFill/>
          <a:ln>
            <a:noFill/>
          </a:ln>
        </p:spPr>
        <p:txBody>
          <a:bodyPr lIns="91425" tIns="91425" rIns="91425" bIns="91425" anchor="ctr" anchorCtr="0">
            <a:noAutofit/>
          </a:bodyPr>
          <a:lstStyle/>
          <a:p>
            <a:pPr algn="ctr">
              <a:spcBef>
                <a:spcPts val="0"/>
              </a:spcBef>
              <a:buNone/>
            </a:pPr>
            <a:endParaRPr lang="en" sz="20000" dirty="0">
              <a:solidFill>
                <a:srgbClr val="18637B"/>
              </a:solidFill>
              <a:latin typeface="Roboto Slab"/>
              <a:ea typeface="Roboto Slab"/>
              <a:cs typeface="Roboto Slab"/>
              <a:sym typeface="Roboto Slab"/>
            </a:endParaRPr>
          </a:p>
        </p:txBody>
      </p:sp>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838200"/>
          </a:xfrm>
          <a:prstGeom prst="rect">
            <a:avLst/>
          </a:prstGeom>
          <a:noFill/>
          <a:ln>
            <a:noFill/>
          </a:ln>
        </p:spPr>
        <p:txBody>
          <a:bodyPr lIns="91425" tIns="91425" rIns="91425" bIns="91425" anchor="ctr" anchorCtr="0">
            <a:noAutofit/>
          </a:bodyPr>
          <a:lstStyle/>
          <a:p>
            <a:pPr algn="ctr"/>
            <a:r>
              <a:rPr lang="en-US" sz="1800" b="1" dirty="0" smtClean="0">
                <a:solidFill>
                  <a:schemeClr val="accent1">
                    <a:lumMod val="50000"/>
                  </a:schemeClr>
                </a:solidFill>
                <a:latin typeface="Roboto Slab" charset="0"/>
                <a:ea typeface="Roboto Slab" charset="0"/>
                <a:cs typeface="Roboto Slab"/>
                <a:sym typeface="Roboto Slab"/>
              </a:rPr>
              <a:t>Block diagram </a:t>
            </a:r>
            <a:r>
              <a:rPr lang="en" sz="1800" b="1" dirty="0" smtClean="0">
                <a:solidFill>
                  <a:schemeClr val="accent1">
                    <a:lumMod val="50000"/>
                  </a:schemeClr>
                </a:solidFill>
                <a:latin typeface="Roboto Slab" charset="0"/>
                <a:ea typeface="Roboto Slab" charset="0"/>
                <a:cs typeface="Roboto Slab"/>
                <a:sym typeface="Roboto Slab"/>
              </a:rPr>
              <a:t>of the proposed system</a:t>
            </a: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pic>
        <p:nvPicPr>
          <p:cNvPr id="23" name="Picture 22"/>
          <p:cNvPicPr/>
          <p:nvPr/>
        </p:nvPicPr>
        <p:blipFill>
          <a:blip r:embed="rId3" cstate="print"/>
          <a:srcRect/>
          <a:stretch>
            <a:fillRect/>
          </a:stretch>
        </p:blipFill>
        <p:spPr bwMode="auto">
          <a:xfrm>
            <a:off x="1295400" y="1276350"/>
            <a:ext cx="6826885" cy="322897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a:spcBef>
                <a:spcPts val="0"/>
              </a:spcBef>
              <a:buNone/>
            </a:pPr>
            <a:r>
              <a:rPr lang="en" dirty="0" smtClean="0"/>
              <a:t>MOTIVATION</a:t>
            </a:r>
            <a:endParaRPr lang="en" dirty="0"/>
          </a:p>
        </p:txBody>
      </p:sp>
      <p:sp>
        <p:nvSpPr>
          <p:cNvPr id="146" name="Shape 146"/>
          <p:cNvSpPr txBox="1">
            <a:spLocks noGrp="1"/>
          </p:cNvSpPr>
          <p:nvPr>
            <p:ph type="body" idx="1"/>
          </p:nvPr>
        </p:nvSpPr>
        <p:spPr>
          <a:xfrm>
            <a:off x="1146025" y="1767275"/>
            <a:ext cx="7540800" cy="3158699"/>
          </a:xfrm>
          <a:prstGeom prst="rect">
            <a:avLst/>
          </a:prstGeom>
        </p:spPr>
        <p:txBody>
          <a:bodyPr lIns="91425" tIns="91425" rIns="91425" bIns="91425" anchor="t" anchorCtr="0">
            <a:noAutofit/>
          </a:bodyPr>
          <a:lstStyle/>
          <a:p>
            <a:pPr marL="457200" lvl="0" indent="-228600" algn="just"/>
            <a:r>
              <a:rPr lang="en-US" sz="1800" dirty="0" smtClean="0">
                <a:solidFill>
                  <a:schemeClr val="tx1"/>
                </a:solidFill>
                <a:latin typeface="+mn-lt"/>
              </a:rPr>
              <a:t>The electrocardiogram (ECG) is one of the simplest and oldest cardiac investigations available. And it provides a wealth of information about the heart of the patient.</a:t>
            </a:r>
          </a:p>
          <a:p>
            <a:pPr marL="457200" lvl="0" indent="-228600" algn="just"/>
            <a:endParaRPr lang="en-US" sz="1800" dirty="0" smtClean="0">
              <a:solidFill>
                <a:schemeClr val="tx1"/>
              </a:solidFill>
              <a:latin typeface="+mn-lt"/>
            </a:endParaRPr>
          </a:p>
          <a:p>
            <a:pPr marL="457200" lvl="0" indent="-228600" algn="just"/>
            <a:r>
              <a:rPr lang="en-US" sz="1800" dirty="0" smtClean="0">
                <a:solidFill>
                  <a:schemeClr val="tx1"/>
                </a:solidFill>
                <a:latin typeface="+mn-lt"/>
              </a:rPr>
              <a:t>This work implements an algorithm that classifies the abnormalities in the ECG signals.</a:t>
            </a:r>
            <a:endParaRPr lang="en" sz="1800" dirty="0">
              <a:solidFill>
                <a:schemeClr val="tx1"/>
              </a:solidFill>
              <a:latin typeface="+mn-lt"/>
            </a:endParaRPr>
          </a:p>
        </p:txBody>
      </p:sp>
      <p:grpSp>
        <p:nvGrpSpPr>
          <p:cNvPr id="147" name="Shape 147"/>
          <p:cNvGrpSpPr/>
          <p:nvPr/>
        </p:nvGrpSpPr>
        <p:grpSpPr>
          <a:xfrm>
            <a:off x="333622" y="861852"/>
            <a:ext cx="366457" cy="366436"/>
            <a:chOff x="1923675" y="1633650"/>
            <a:chExt cx="436000" cy="435975"/>
          </a:xfrm>
        </p:grpSpPr>
        <p:sp>
          <p:nvSpPr>
            <p:cNvPr id="148" name="Shape 148"/>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49" name="Shape 149"/>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0" name="Shape 150"/>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1" name="Shape 151"/>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2" name="Shape 152"/>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53" name="Shape 153"/>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838200"/>
          </a:xfrm>
          <a:prstGeom prst="rect">
            <a:avLst/>
          </a:prstGeom>
          <a:noFill/>
          <a:ln>
            <a:noFill/>
          </a:ln>
        </p:spPr>
        <p:txBody>
          <a:bodyPr lIns="91425" tIns="91425" rIns="91425" bIns="91425" anchor="ctr" anchorCtr="0">
            <a:noAutofit/>
          </a:bodyPr>
          <a:lstStyle/>
          <a:p>
            <a:pPr algn="ctr"/>
            <a:r>
              <a:rPr lang="en-US" sz="1800" b="1" dirty="0" smtClean="0">
                <a:solidFill>
                  <a:schemeClr val="accent1">
                    <a:lumMod val="50000"/>
                  </a:schemeClr>
                </a:solidFill>
                <a:latin typeface="Roboto Slab" charset="0"/>
                <a:ea typeface="Roboto Slab" charset="0"/>
                <a:cs typeface="Roboto Slab"/>
                <a:sym typeface="Roboto Slab"/>
              </a:rPr>
              <a:t> </a:t>
            </a:r>
            <a:r>
              <a:rPr lang="en" sz="1800" b="1" dirty="0" smtClean="0">
                <a:solidFill>
                  <a:schemeClr val="accent1">
                    <a:lumMod val="50000"/>
                  </a:schemeClr>
                </a:solidFill>
                <a:latin typeface="Roboto Slab" charset="0"/>
                <a:ea typeface="Roboto Slab" charset="0"/>
                <a:cs typeface="Roboto Slab"/>
                <a:sym typeface="Roboto Slab"/>
              </a:rPr>
              <a:t>Morphology</a:t>
            </a: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6" name="TextBox 5"/>
          <p:cNvSpPr txBox="1"/>
          <p:nvPr/>
        </p:nvSpPr>
        <p:spPr>
          <a:xfrm>
            <a:off x="762000" y="1123950"/>
            <a:ext cx="7924800" cy="3108543"/>
          </a:xfrm>
          <a:prstGeom prst="rect">
            <a:avLst/>
          </a:prstGeom>
          <a:noFill/>
        </p:spPr>
        <p:txBody>
          <a:bodyPr wrap="square" rtlCol="0">
            <a:spAutoFit/>
          </a:bodyPr>
          <a:lstStyle/>
          <a:p>
            <a:pPr lvl="0">
              <a:buFont typeface="Arial" pitchFamily="34" charset="0"/>
              <a:buChar char="•"/>
            </a:pPr>
            <a:r>
              <a:rPr lang="en-IN" dirty="0" smtClean="0"/>
              <a:t>In a general sense, morphology means the study of shape. Different objects having different appearance and shape have different morphology. Morphology is how we perceive an object by studying its appearance. </a:t>
            </a:r>
          </a:p>
          <a:p>
            <a:pPr lvl="0">
              <a:buFont typeface="Arial" pitchFamily="34" charset="0"/>
              <a:buChar char="•"/>
            </a:pPr>
            <a:r>
              <a:rPr lang="en-IN" dirty="0" smtClean="0"/>
              <a:t>Different morphological characteristics of the ECG signal are listed below</a:t>
            </a:r>
          </a:p>
          <a:p>
            <a:pPr marL="342900" lvl="2" indent="-342900">
              <a:buFont typeface="+mj-lt"/>
              <a:buAutoNum type="arabicPeriod"/>
            </a:pPr>
            <a:r>
              <a:rPr lang="en-IN" dirty="0" smtClean="0"/>
              <a:t>Voltage extremes (amplitude)</a:t>
            </a:r>
          </a:p>
          <a:p>
            <a:pPr marL="342900" lvl="2" indent="-342900">
              <a:buFont typeface="+mj-lt"/>
              <a:buAutoNum type="arabicPeriod"/>
            </a:pPr>
            <a:r>
              <a:rPr lang="en-IN" dirty="0" smtClean="0"/>
              <a:t>Frequency</a:t>
            </a:r>
          </a:p>
          <a:p>
            <a:pPr marL="342900" lvl="2" indent="-342900">
              <a:buFont typeface="+mj-lt"/>
              <a:buAutoNum type="arabicPeriod"/>
            </a:pPr>
            <a:r>
              <a:rPr lang="en-IN" dirty="0" smtClean="0"/>
              <a:t>Time interval</a:t>
            </a:r>
          </a:p>
          <a:p>
            <a:pPr marL="342900" lvl="2" indent="-342900">
              <a:buFont typeface="+mj-lt"/>
              <a:buAutoNum type="arabicPeriod"/>
            </a:pPr>
            <a:r>
              <a:rPr lang="en-IN" dirty="0" smtClean="0"/>
              <a:t>Slope</a:t>
            </a:r>
          </a:p>
          <a:p>
            <a:pPr lvl="0">
              <a:buFont typeface="Arial" pitchFamily="34" charset="0"/>
              <a:buChar char="•"/>
            </a:pPr>
            <a:r>
              <a:rPr lang="en-IN" dirty="0" smtClean="0"/>
              <a:t>These are different morphological characteristics of ECG signal. We use them in our system to classify the ECG signal.</a:t>
            </a:r>
            <a:endParaRPr lang="en-US" sz="1200" dirty="0" smtClean="0"/>
          </a:p>
          <a:p>
            <a:pPr>
              <a:buFont typeface="Arial" pitchFamily="34" charset="0"/>
              <a:buChar char="•"/>
            </a:pPr>
            <a:r>
              <a:rPr lang="en-IN" dirty="0" smtClean="0"/>
              <a:t>This way of identifying signals with distinguish characteristics is an unorthodox approach and needs some more exploring. </a:t>
            </a:r>
          </a:p>
          <a:p>
            <a:pPr lvl="0"/>
            <a:endParaRPr lang="en-US" dirty="0" smtClean="0"/>
          </a:p>
          <a:p>
            <a:endParaRPr lang="en-US" dirty="0"/>
          </a:p>
        </p:txBody>
      </p:sp>
    </p:spTree>
  </p:cSld>
  <p:clrMapOvr>
    <a:masterClrMapping/>
  </p:clrMapOvr>
  <p:transition spd="slow">
    <p:cu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733801" y="1504950"/>
            <a:ext cx="5257799" cy="2533599"/>
          </a:xfrm>
          <a:prstGeom prst="rect">
            <a:avLst/>
          </a:prstGeom>
        </p:spPr>
        <p:txBody>
          <a:bodyPr lIns="91425" tIns="91425" rIns="91425" bIns="91425" anchor="b" anchorCtr="0">
            <a:noAutofit/>
          </a:bodyPr>
          <a:lstStyle/>
          <a:p>
            <a:pPr lvl="0" rtl="0">
              <a:spcBef>
                <a:spcPts val="0"/>
              </a:spcBef>
              <a:buNone/>
            </a:pPr>
            <a:r>
              <a:rPr lang="en" dirty="0" smtClean="0"/>
              <a:t>System components</a:t>
            </a:r>
            <a:endParaRPr lang="en" dirty="0"/>
          </a:p>
        </p:txBody>
      </p:sp>
      <p:sp>
        <p:nvSpPr>
          <p:cNvPr id="135" name="Shape 135"/>
          <p:cNvSpPr txBox="1"/>
          <p:nvPr/>
        </p:nvSpPr>
        <p:spPr>
          <a:xfrm>
            <a:off x="0" y="503350"/>
            <a:ext cx="3471299" cy="3818699"/>
          </a:xfrm>
          <a:prstGeom prst="rect">
            <a:avLst/>
          </a:prstGeom>
          <a:noFill/>
          <a:ln>
            <a:noFill/>
          </a:ln>
        </p:spPr>
        <p:txBody>
          <a:bodyPr lIns="91425" tIns="91425" rIns="91425" bIns="91425" anchor="ctr" anchorCtr="0">
            <a:noAutofit/>
          </a:bodyPr>
          <a:lstStyle/>
          <a:p>
            <a:pPr algn="ctr">
              <a:spcBef>
                <a:spcPts val="0"/>
              </a:spcBef>
              <a:buNone/>
            </a:pPr>
            <a:endParaRPr lang="en" sz="20000" dirty="0">
              <a:solidFill>
                <a:srgbClr val="18637B"/>
              </a:solidFill>
              <a:latin typeface="Roboto Slab"/>
              <a:ea typeface="Roboto Slab"/>
              <a:cs typeface="Roboto Slab"/>
              <a:sym typeface="Roboto Slab"/>
            </a:endParaRPr>
          </a:p>
        </p:txBody>
      </p:sp>
    </p:spTree>
  </p:cSld>
  <p:clrMapOvr>
    <a:masterClrMapping/>
  </p:clrMapOvr>
  <p:transition spd="slow">
    <p:cu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US" dirty="0" smtClean="0">
                <a:solidFill>
                  <a:schemeClr val="bg1"/>
                </a:solidFill>
                <a:latin typeface="Roboto Slab" charset="0"/>
                <a:ea typeface="Roboto Slab" charset="0"/>
              </a:rPr>
              <a:t>Texas Instruments TMS320C6713 DSP</a:t>
            </a:r>
            <a:endParaRPr lang="en" dirty="0">
              <a:solidFill>
                <a:schemeClr val="bg1"/>
              </a:solidFill>
              <a:latin typeface="Roboto Slab" charset="0"/>
              <a:ea typeface="Roboto Slab" charset="0"/>
            </a:endParaRPr>
          </a:p>
        </p:txBody>
      </p:sp>
      <p:grpSp>
        <p:nvGrpSpPr>
          <p:cNvPr id="2" name="Shape 111"/>
          <p:cNvGrpSpPr/>
          <p:nvPr/>
        </p:nvGrpSpPr>
        <p:grpSpPr>
          <a:xfrm>
            <a:off x="333622" y="861852"/>
            <a:ext cx="366457" cy="366436"/>
            <a:chOff x="1923675" y="1633650"/>
            <a:chExt cx="436000" cy="435975"/>
          </a:xfrm>
        </p:grpSpPr>
        <p:sp>
          <p:nvSpPr>
            <p:cNvPr id="112" name="Shape 112"/>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 name="Shape 114"/>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 name="Shape 115"/>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 name="Shape 116"/>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7" name="Shape 117"/>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18" name="Shape 118"/>
          <p:cNvSpPr txBox="1"/>
          <p:nvPr/>
        </p:nvSpPr>
        <p:spPr>
          <a:xfrm>
            <a:off x="685800" y="2419350"/>
            <a:ext cx="7086600" cy="2438400"/>
          </a:xfrm>
          <a:prstGeom prst="rect">
            <a:avLst/>
          </a:prstGeom>
          <a:noFill/>
          <a:ln>
            <a:noFill/>
          </a:ln>
        </p:spPr>
        <p:txBody>
          <a:bodyPr lIns="91425" tIns="91425" rIns="91425" bIns="91425" anchor="t" anchorCtr="0">
            <a:noAutofit/>
          </a:bodyPr>
          <a:lstStyle/>
          <a:p>
            <a:pPr>
              <a:buFont typeface="Arial" pitchFamily="34" charset="0"/>
              <a:buChar char="•"/>
            </a:pPr>
            <a:r>
              <a:rPr lang="en-US" dirty="0" smtClean="0">
                <a:solidFill>
                  <a:schemeClr val="tx1"/>
                </a:solidFill>
                <a:latin typeface="+mn-lt"/>
              </a:rPr>
              <a:t>32bit floating point processor</a:t>
            </a:r>
          </a:p>
          <a:p>
            <a:pPr>
              <a:buFont typeface="Arial" pitchFamily="34" charset="0"/>
              <a:buChar char="•"/>
            </a:pPr>
            <a:r>
              <a:rPr lang="en-US" dirty="0" smtClean="0">
                <a:solidFill>
                  <a:schemeClr val="tx1"/>
                </a:solidFill>
                <a:latin typeface="+mn-lt"/>
              </a:rPr>
              <a:t>operating frequency of 225MHz</a:t>
            </a:r>
          </a:p>
          <a:p>
            <a:pPr>
              <a:buFont typeface="Arial" pitchFamily="34" charset="0"/>
              <a:buChar char="•"/>
            </a:pPr>
            <a:r>
              <a:rPr lang="en-US" dirty="0" smtClean="0">
                <a:solidFill>
                  <a:schemeClr val="tx1"/>
                </a:solidFill>
                <a:latin typeface="+mn-lt"/>
              </a:rPr>
              <a:t>Embedded JTAG support via USB</a:t>
            </a:r>
          </a:p>
          <a:p>
            <a:pPr>
              <a:buFont typeface="Arial" pitchFamily="34" charset="0"/>
              <a:buChar char="•"/>
            </a:pPr>
            <a:r>
              <a:rPr lang="en-US" dirty="0" smtClean="0">
                <a:solidFill>
                  <a:schemeClr val="tx1"/>
                </a:solidFill>
                <a:latin typeface="+mn-lt"/>
              </a:rPr>
              <a:t>High-quality 24-bit stereo codec</a:t>
            </a:r>
          </a:p>
          <a:p>
            <a:pPr>
              <a:buFont typeface="Arial" pitchFamily="34" charset="0"/>
              <a:buChar char="•"/>
            </a:pPr>
            <a:r>
              <a:rPr lang="en-US" dirty="0" smtClean="0">
                <a:solidFill>
                  <a:schemeClr val="tx1"/>
                </a:solidFill>
                <a:latin typeface="+mn-lt"/>
              </a:rPr>
              <a:t>Four 3.5mm audio jacks for microphone, line in, speaker and line out</a:t>
            </a:r>
          </a:p>
          <a:p>
            <a:pPr>
              <a:buFont typeface="Arial" pitchFamily="34" charset="0"/>
              <a:buChar char="•"/>
            </a:pPr>
            <a:r>
              <a:rPr lang="en-US" dirty="0" smtClean="0">
                <a:solidFill>
                  <a:schemeClr val="tx1"/>
                </a:solidFill>
                <a:latin typeface="+mn-lt"/>
              </a:rPr>
              <a:t>512K words of Flash and 16 MB SDRAM</a:t>
            </a:r>
          </a:p>
          <a:p>
            <a:pPr>
              <a:buFont typeface="Arial" pitchFamily="34" charset="0"/>
              <a:buChar char="•"/>
            </a:pPr>
            <a:r>
              <a:rPr lang="en-US" dirty="0" smtClean="0">
                <a:solidFill>
                  <a:schemeClr val="tx1"/>
                </a:solidFill>
                <a:latin typeface="+mn-lt"/>
              </a:rPr>
              <a:t>Expansion port connector for plug-in modules</a:t>
            </a:r>
          </a:p>
          <a:p>
            <a:pPr>
              <a:buFont typeface="Arial" pitchFamily="34" charset="0"/>
              <a:buChar char="•"/>
            </a:pPr>
            <a:r>
              <a:rPr lang="en-US" dirty="0" smtClean="0">
                <a:solidFill>
                  <a:schemeClr val="tx1"/>
                </a:solidFill>
                <a:latin typeface="+mn-lt"/>
              </a:rPr>
              <a:t>On-board standard IEEE JTAG interface</a:t>
            </a:r>
          </a:p>
          <a:p>
            <a:pPr>
              <a:buFont typeface="Arial" pitchFamily="34" charset="0"/>
              <a:buChar char="•"/>
            </a:pPr>
            <a:r>
              <a:rPr lang="en-US" dirty="0" smtClean="0">
                <a:solidFill>
                  <a:schemeClr val="tx1"/>
                </a:solidFill>
                <a:latin typeface="+mn-lt"/>
              </a:rPr>
              <a:t>+5V universal power supply</a:t>
            </a:r>
          </a:p>
          <a:p>
            <a:pPr>
              <a:buFont typeface="Arial" pitchFamily="34" charset="0"/>
              <a:buChar char="•"/>
            </a:pPr>
            <a:endParaRPr lang="en-US" dirty="0" smtClean="0">
              <a:solidFill>
                <a:schemeClr val="tx1"/>
              </a:solidFill>
              <a:latin typeface="Nixie One" charset="0"/>
            </a:endParaRPr>
          </a:p>
          <a:p>
            <a:pPr>
              <a:buFont typeface="Arial" pitchFamily="34" charset="0"/>
              <a:buChar char="•"/>
            </a:pPr>
            <a:endParaRPr lang="en-US" sz="1200" dirty="0" smtClean="0">
              <a:solidFill>
                <a:schemeClr val="tx1"/>
              </a:solidFill>
              <a:latin typeface="Nixie One" charset="0"/>
              <a:ea typeface="Roboto Slab" charset="0"/>
            </a:endParaRPr>
          </a:p>
          <a:p>
            <a:endParaRPr lang="en-US" sz="1200" b="1" dirty="0">
              <a:solidFill>
                <a:schemeClr val="tx1"/>
              </a:solidFill>
              <a:latin typeface="Nixie One" charset="0"/>
            </a:endParaRPr>
          </a:p>
        </p:txBody>
      </p:sp>
      <p:sp>
        <p:nvSpPr>
          <p:cNvPr id="11" name="TextBox 10"/>
          <p:cNvSpPr txBox="1"/>
          <p:nvPr/>
        </p:nvSpPr>
        <p:spPr>
          <a:xfrm>
            <a:off x="609600" y="1885950"/>
            <a:ext cx="6096000" cy="369332"/>
          </a:xfrm>
          <a:prstGeom prst="rect">
            <a:avLst/>
          </a:prstGeom>
          <a:noFill/>
        </p:spPr>
        <p:txBody>
          <a:bodyPr wrap="square" rtlCol="0">
            <a:spAutoFit/>
          </a:bodyPr>
          <a:lstStyle/>
          <a:p>
            <a:pPr>
              <a:buFont typeface="Arial" pitchFamily="34" charset="0"/>
              <a:buChar char="•"/>
            </a:pPr>
            <a:r>
              <a:rPr lang="en-US" sz="1800" dirty="0" smtClean="0">
                <a:solidFill>
                  <a:schemeClr val="tx1"/>
                </a:solidFill>
                <a:latin typeface="+mn-lt"/>
              </a:rPr>
              <a:t>Features</a:t>
            </a:r>
            <a:endParaRPr lang="en-US" sz="1800" dirty="0">
              <a:solidFill>
                <a:schemeClr val="tx1"/>
              </a:solidFill>
              <a:latin typeface="+mn-lt"/>
            </a:endParaRPr>
          </a:p>
        </p:txBody>
      </p:sp>
    </p:spTree>
  </p:cSld>
  <p:clrMapOvr>
    <a:masterClrMapping/>
  </p:clrMapOvr>
  <p:transition spd="slow">
    <p:cu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a:r>
              <a:rPr lang="en" dirty="0" smtClean="0">
                <a:solidFill>
                  <a:schemeClr val="bg1"/>
                </a:solidFill>
                <a:latin typeface="Roboto Slab" charset="0"/>
                <a:ea typeface="Roboto Slab" charset="0"/>
              </a:rPr>
              <a:t>Software development tool</a:t>
            </a:r>
            <a:endParaRPr lang="en" dirty="0">
              <a:solidFill>
                <a:schemeClr val="bg1"/>
              </a:solidFill>
              <a:latin typeface="Roboto Slab" charset="0"/>
              <a:ea typeface="Roboto Slab" charset="0"/>
            </a:endParaRPr>
          </a:p>
        </p:txBody>
      </p:sp>
      <p:grpSp>
        <p:nvGrpSpPr>
          <p:cNvPr id="2" name="Shape 111"/>
          <p:cNvGrpSpPr/>
          <p:nvPr/>
        </p:nvGrpSpPr>
        <p:grpSpPr>
          <a:xfrm>
            <a:off x="333622" y="861852"/>
            <a:ext cx="366457" cy="366436"/>
            <a:chOff x="1923675" y="1633650"/>
            <a:chExt cx="436000" cy="435975"/>
          </a:xfrm>
        </p:grpSpPr>
        <p:sp>
          <p:nvSpPr>
            <p:cNvPr id="112" name="Shape 112"/>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 name="Shape 114"/>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 name="Shape 115"/>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 name="Shape 116"/>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7" name="Shape 117"/>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18" name="Shape 118"/>
          <p:cNvSpPr txBox="1"/>
          <p:nvPr/>
        </p:nvSpPr>
        <p:spPr>
          <a:xfrm>
            <a:off x="685800" y="2419350"/>
            <a:ext cx="7086600" cy="2438400"/>
          </a:xfrm>
          <a:prstGeom prst="rect">
            <a:avLst/>
          </a:prstGeom>
          <a:noFill/>
          <a:ln>
            <a:noFill/>
          </a:ln>
        </p:spPr>
        <p:txBody>
          <a:bodyPr lIns="91425" tIns="91425" rIns="91425" bIns="91425" anchor="t" anchorCtr="0">
            <a:noAutofit/>
          </a:bodyPr>
          <a:lstStyle/>
          <a:p>
            <a:pPr>
              <a:buFont typeface="Arial" pitchFamily="34" charset="0"/>
              <a:buChar char="•"/>
            </a:pPr>
            <a:r>
              <a:rPr lang="en-US" sz="1600" b="1" dirty="0" smtClean="0">
                <a:solidFill>
                  <a:schemeClr val="tx1"/>
                </a:solidFill>
                <a:latin typeface="+mn-lt"/>
              </a:rPr>
              <a:t>Code Composer Studio</a:t>
            </a:r>
            <a:r>
              <a:rPr lang="en-US" sz="1600" dirty="0" smtClean="0">
                <a:solidFill>
                  <a:schemeClr val="tx1"/>
                </a:solidFill>
                <a:latin typeface="+mn-lt"/>
              </a:rPr>
              <a:t> (</a:t>
            </a:r>
            <a:r>
              <a:rPr lang="en-US" sz="1600" dirty="0" err="1" smtClean="0">
                <a:solidFill>
                  <a:schemeClr val="tx1"/>
                </a:solidFill>
                <a:latin typeface="+mn-lt"/>
              </a:rPr>
              <a:t>CCStudio</a:t>
            </a:r>
            <a:r>
              <a:rPr lang="en-US" sz="1600" dirty="0" smtClean="0">
                <a:solidFill>
                  <a:schemeClr val="tx1"/>
                </a:solidFill>
                <a:latin typeface="+mn-lt"/>
              </a:rPr>
              <a:t> or CCS) is an integrated development environment (IDE) to develop applications for Texas Instruments (TI) embedded processors.</a:t>
            </a:r>
          </a:p>
          <a:p>
            <a:pPr>
              <a:buFont typeface="Arial" pitchFamily="34" charset="0"/>
              <a:buChar char="•"/>
            </a:pPr>
            <a:r>
              <a:rPr lang="en-US" sz="1600" dirty="0" smtClean="0">
                <a:solidFill>
                  <a:schemeClr val="tx1"/>
                </a:solidFill>
                <a:latin typeface="+mn-lt"/>
              </a:rPr>
              <a:t>It includes an optimizing C/C++ compiler, source code editor, project build environment, debugger, profiler, and many other features. </a:t>
            </a:r>
            <a:endParaRPr lang="en-US" sz="1600" b="1" dirty="0" smtClean="0">
              <a:solidFill>
                <a:schemeClr val="tx1"/>
              </a:solidFill>
              <a:latin typeface="+mn-lt"/>
            </a:endParaRPr>
          </a:p>
          <a:p>
            <a:pPr>
              <a:buFont typeface="Arial" pitchFamily="34" charset="0"/>
              <a:buChar char="•"/>
            </a:pPr>
            <a:endParaRPr lang="en-US" sz="1200" dirty="0" smtClean="0">
              <a:solidFill>
                <a:schemeClr val="tx1"/>
              </a:solidFill>
              <a:latin typeface="Nixie One" charset="0"/>
              <a:ea typeface="Roboto Slab" charset="0"/>
            </a:endParaRPr>
          </a:p>
          <a:p>
            <a:endParaRPr lang="en-US" sz="1200" b="1" dirty="0">
              <a:solidFill>
                <a:schemeClr val="tx1"/>
              </a:solidFill>
              <a:latin typeface="Nixie One" charset="0"/>
            </a:endParaRPr>
          </a:p>
        </p:txBody>
      </p:sp>
    </p:spTree>
  </p:cSld>
  <p:clrMapOvr>
    <a:masterClrMapping/>
  </p:clrMapOvr>
  <p:transition spd="slow">
    <p:cu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Constraints with the CCS</a:t>
            </a:r>
            <a:endParaRPr lang="en-US" dirty="0"/>
          </a:p>
        </p:txBody>
      </p:sp>
      <p:sp>
        <p:nvSpPr>
          <p:cNvPr id="6" name="Text Placeholder 5"/>
          <p:cNvSpPr>
            <a:spLocks noGrp="1"/>
          </p:cNvSpPr>
          <p:nvPr>
            <p:ph type="body" idx="1"/>
          </p:nvPr>
        </p:nvSpPr>
        <p:spPr/>
        <p:txBody>
          <a:bodyPr/>
          <a:lstStyle/>
          <a:p>
            <a:r>
              <a:rPr lang="en-US" sz="1600" dirty="0" smtClean="0">
                <a:solidFill>
                  <a:schemeClr val="tx1"/>
                </a:solidFill>
                <a:latin typeface="+mn-lt"/>
              </a:rPr>
              <a:t>The main constraint with CCS was that until recently there were no Board Support Package(BSP) of TMS320C6713 for recent OSs like windows 7 &amp; 8.</a:t>
            </a:r>
          </a:p>
          <a:p>
            <a:r>
              <a:rPr lang="en-US" sz="1600" dirty="0" smtClean="0">
                <a:solidFill>
                  <a:schemeClr val="tx1"/>
                </a:solidFill>
                <a:latin typeface="+mn-lt"/>
              </a:rPr>
              <a:t>These BSPs only supported OSs like windows </a:t>
            </a:r>
            <a:r>
              <a:rPr lang="en-US" sz="1600" dirty="0" err="1" smtClean="0">
                <a:solidFill>
                  <a:schemeClr val="tx1"/>
                </a:solidFill>
                <a:latin typeface="+mn-lt"/>
              </a:rPr>
              <a:t>xp</a:t>
            </a:r>
            <a:r>
              <a:rPr lang="en-US" sz="1600" dirty="0" smtClean="0">
                <a:solidFill>
                  <a:schemeClr val="tx1"/>
                </a:solidFill>
                <a:latin typeface="+mn-lt"/>
              </a:rPr>
              <a:t> and 2000 which are obsolete nowadays.</a:t>
            </a:r>
          </a:p>
          <a:p>
            <a:r>
              <a:rPr lang="en-US" sz="1600" dirty="0" smtClean="0">
                <a:solidFill>
                  <a:schemeClr val="tx1"/>
                </a:solidFill>
                <a:latin typeface="+mn-lt"/>
              </a:rPr>
              <a:t> It was crucial for me to find a BSP so I could work on my system at my home.</a:t>
            </a:r>
          </a:p>
          <a:p>
            <a:r>
              <a:rPr lang="en-US" sz="1600" dirty="0" smtClean="0">
                <a:solidFill>
                  <a:schemeClr val="tx1"/>
                </a:solidFill>
                <a:latin typeface="+mn-lt"/>
              </a:rPr>
              <a:t>I contacted the support forum of TI and found the BSP for windows 7.</a:t>
            </a:r>
          </a:p>
          <a:p>
            <a:pPr>
              <a:buNone/>
            </a:pPr>
            <a:endParaRPr lang="en-US" sz="1600" dirty="0">
              <a:solidFill>
                <a:schemeClr val="tx1"/>
              </a:solidFill>
              <a:latin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733801" y="1504950"/>
            <a:ext cx="5257799" cy="2533599"/>
          </a:xfrm>
          <a:prstGeom prst="rect">
            <a:avLst/>
          </a:prstGeom>
        </p:spPr>
        <p:txBody>
          <a:bodyPr lIns="91425" tIns="91425" rIns="91425" bIns="91425" anchor="b" anchorCtr="0">
            <a:noAutofit/>
          </a:bodyPr>
          <a:lstStyle/>
          <a:p>
            <a:pPr lvl="0" rtl="0">
              <a:spcBef>
                <a:spcPts val="0"/>
              </a:spcBef>
              <a:buNone/>
            </a:pPr>
            <a:r>
              <a:rPr lang="en" dirty="0" smtClean="0"/>
              <a:t>Work done</a:t>
            </a:r>
            <a:endParaRPr lang="en" dirty="0"/>
          </a:p>
        </p:txBody>
      </p:sp>
      <p:sp>
        <p:nvSpPr>
          <p:cNvPr id="135" name="Shape 135"/>
          <p:cNvSpPr txBox="1"/>
          <p:nvPr/>
        </p:nvSpPr>
        <p:spPr>
          <a:xfrm>
            <a:off x="0" y="503350"/>
            <a:ext cx="3471299" cy="3818699"/>
          </a:xfrm>
          <a:prstGeom prst="rect">
            <a:avLst/>
          </a:prstGeom>
          <a:noFill/>
          <a:ln>
            <a:noFill/>
          </a:ln>
        </p:spPr>
        <p:txBody>
          <a:bodyPr lIns="91425" tIns="91425" rIns="91425" bIns="91425" anchor="ctr" anchorCtr="0">
            <a:noAutofit/>
          </a:bodyPr>
          <a:lstStyle/>
          <a:p>
            <a:pPr algn="ctr">
              <a:spcBef>
                <a:spcPts val="0"/>
              </a:spcBef>
              <a:buNone/>
            </a:pPr>
            <a:endParaRPr lang="en" sz="20000" dirty="0">
              <a:solidFill>
                <a:srgbClr val="18637B"/>
              </a:solidFill>
              <a:latin typeface="Roboto Slab"/>
              <a:ea typeface="Roboto Slab"/>
              <a:cs typeface="Roboto Slab"/>
              <a:sym typeface="Roboto Slab"/>
            </a:endParaRPr>
          </a:p>
        </p:txBody>
      </p:sp>
    </p:spTree>
  </p:cSld>
  <p:clrMapOvr>
    <a:masterClrMapping/>
  </p:clrMapOvr>
  <p:transition spd="slow">
    <p:cu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81000"/>
          </a:xfrm>
          <a:prstGeom prst="rect">
            <a:avLst/>
          </a:prstGeom>
          <a:noFill/>
          <a:ln>
            <a:noFill/>
          </a:ln>
        </p:spPr>
        <p:txBody>
          <a:bodyPr lIns="91425" tIns="91425" rIns="91425" bIns="91425" anchor="ctr" anchorCtr="0">
            <a:noAutofit/>
          </a:bodyPr>
          <a:lstStyle/>
          <a:p>
            <a:pPr algn="ctr"/>
            <a:r>
              <a:rPr lang="en-US" sz="1800" b="1" dirty="0" smtClean="0">
                <a:solidFill>
                  <a:schemeClr val="accent1">
                    <a:lumMod val="50000"/>
                  </a:schemeClr>
                </a:solidFill>
                <a:latin typeface="Roboto Slab" charset="0"/>
                <a:ea typeface="Roboto Slab" charset="0"/>
                <a:cs typeface="Roboto Slab"/>
              </a:rPr>
              <a:t>MIT-BIH database</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8" name="TextBox 7"/>
          <p:cNvSpPr txBox="1"/>
          <p:nvPr/>
        </p:nvSpPr>
        <p:spPr>
          <a:xfrm>
            <a:off x="457200" y="742950"/>
            <a:ext cx="2819400" cy="4401205"/>
          </a:xfrm>
          <a:prstGeom prst="rect">
            <a:avLst/>
          </a:prstGeom>
          <a:noFill/>
        </p:spPr>
        <p:txBody>
          <a:bodyPr wrap="square" rtlCol="0">
            <a:spAutoFit/>
          </a:bodyPr>
          <a:lstStyle/>
          <a:p>
            <a:pPr>
              <a:buFont typeface="Arial" pitchFamily="34" charset="0"/>
              <a:buChar char="•"/>
            </a:pPr>
            <a:r>
              <a:rPr lang="en-IN" dirty="0" smtClean="0"/>
              <a:t>All the ECG signals whether they are normal or abnormal are downloaded from the online database of MIT-BIH. This database and many other databases are on contained in a database called ‘</a:t>
            </a:r>
            <a:r>
              <a:rPr lang="en-IN" dirty="0" err="1" smtClean="0"/>
              <a:t>PhysioNet</a:t>
            </a:r>
            <a:r>
              <a:rPr lang="en-IN" dirty="0" smtClean="0"/>
              <a:t> ATM [14]’.</a:t>
            </a:r>
          </a:p>
          <a:p>
            <a:pPr>
              <a:buFont typeface="Arial" pitchFamily="34" charset="0"/>
              <a:buChar char="•"/>
            </a:pPr>
            <a:r>
              <a:rPr lang="en-IN" dirty="0" smtClean="0"/>
              <a:t>This database contains the ECG data in many formats like .</a:t>
            </a:r>
            <a:r>
              <a:rPr lang="en-IN" dirty="0" err="1" smtClean="0"/>
              <a:t>atr</a:t>
            </a:r>
            <a:r>
              <a:rPr lang="en-IN" dirty="0" smtClean="0"/>
              <a:t> file format, .</a:t>
            </a:r>
            <a:r>
              <a:rPr lang="en-IN" dirty="0" err="1" smtClean="0"/>
              <a:t>hea</a:t>
            </a:r>
            <a:r>
              <a:rPr lang="en-IN" dirty="0" smtClean="0"/>
              <a:t> file format, .</a:t>
            </a:r>
            <a:r>
              <a:rPr lang="en-IN" dirty="0" err="1" smtClean="0"/>
              <a:t>dat</a:t>
            </a:r>
            <a:r>
              <a:rPr lang="en-IN" dirty="0" smtClean="0"/>
              <a:t> file format and it also gives data in text files. The data in this database are taw data, meaning they have not gone under any processing. So, we have to do some pre-processing like noise removal before we actually use the data.</a:t>
            </a:r>
            <a:endParaRPr lang="en-US" dirty="0" smtClean="0"/>
          </a:p>
          <a:p>
            <a:pPr>
              <a:buFont typeface="Arial" pitchFamily="34" charset="0"/>
              <a:buChar char="•"/>
            </a:pPr>
            <a:endParaRPr lang="en-US" dirty="0"/>
          </a:p>
        </p:txBody>
      </p:sp>
      <p:pic>
        <p:nvPicPr>
          <p:cNvPr id="10" name="Picture 9"/>
          <p:cNvPicPr/>
          <p:nvPr/>
        </p:nvPicPr>
        <p:blipFill>
          <a:blip r:embed="rId3" cstate="print"/>
          <a:srcRect/>
          <a:stretch>
            <a:fillRect/>
          </a:stretch>
        </p:blipFill>
        <p:spPr bwMode="auto">
          <a:xfrm>
            <a:off x="3276600" y="819150"/>
            <a:ext cx="5638800" cy="40386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81000"/>
          </a:xfrm>
          <a:prstGeom prst="rect">
            <a:avLst/>
          </a:prstGeom>
          <a:noFill/>
          <a:ln>
            <a:noFill/>
          </a:ln>
        </p:spPr>
        <p:txBody>
          <a:bodyPr lIns="91425" tIns="91425" rIns="91425" bIns="91425" anchor="ctr" anchorCtr="0">
            <a:noAutofit/>
          </a:bodyPr>
          <a:lstStyle/>
          <a:p>
            <a:pPr algn="ctr"/>
            <a:r>
              <a:rPr lang="en-US" sz="1800" b="1" dirty="0" smtClean="0">
                <a:solidFill>
                  <a:schemeClr val="accent1">
                    <a:lumMod val="50000"/>
                  </a:schemeClr>
                </a:solidFill>
                <a:latin typeface="Roboto Slab" charset="0"/>
                <a:ea typeface="Roboto Slab" charset="0"/>
              </a:rPr>
              <a:t>Pre-processing the ECG signal</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pic>
        <p:nvPicPr>
          <p:cNvPr id="2" name="Picture 2" descr="C:\Users\SHIV\Desktop\ECG SIGNAL\New folder\122(1).jpg"/>
          <p:cNvPicPr>
            <a:picLocks noChangeAspect="1" noChangeArrowheads="1"/>
          </p:cNvPicPr>
          <p:nvPr/>
        </p:nvPicPr>
        <p:blipFill>
          <a:blip r:embed="rId3"/>
          <a:srcRect/>
          <a:stretch>
            <a:fillRect/>
          </a:stretch>
        </p:blipFill>
        <p:spPr bwMode="auto">
          <a:xfrm>
            <a:off x="914400" y="1276350"/>
            <a:ext cx="4800600" cy="3124200"/>
          </a:xfrm>
          <a:prstGeom prst="rect">
            <a:avLst/>
          </a:prstGeom>
          <a:noFill/>
        </p:spPr>
      </p:pic>
      <p:sp>
        <p:nvSpPr>
          <p:cNvPr id="9" name="TextBox 8"/>
          <p:cNvSpPr txBox="1"/>
          <p:nvPr/>
        </p:nvSpPr>
        <p:spPr>
          <a:xfrm>
            <a:off x="1143000" y="742950"/>
            <a:ext cx="7010400" cy="307777"/>
          </a:xfrm>
          <a:prstGeom prst="rect">
            <a:avLst/>
          </a:prstGeom>
          <a:noFill/>
        </p:spPr>
        <p:txBody>
          <a:bodyPr wrap="square" rtlCol="0">
            <a:spAutoFit/>
          </a:bodyPr>
          <a:lstStyle/>
          <a:p>
            <a:pPr algn="ctr"/>
            <a:r>
              <a:rPr lang="en-US" dirty="0" smtClean="0"/>
              <a:t>Noisy signal</a:t>
            </a:r>
            <a:endParaRPr lang="en-US" dirty="0"/>
          </a:p>
        </p:txBody>
      </p:sp>
      <p:sp>
        <p:nvSpPr>
          <p:cNvPr id="7" name="TextBox 6"/>
          <p:cNvSpPr txBox="1"/>
          <p:nvPr/>
        </p:nvSpPr>
        <p:spPr>
          <a:xfrm>
            <a:off x="6096000" y="1352550"/>
            <a:ext cx="2514600" cy="1169551"/>
          </a:xfrm>
          <a:prstGeom prst="rect">
            <a:avLst/>
          </a:prstGeom>
          <a:noFill/>
        </p:spPr>
        <p:txBody>
          <a:bodyPr wrap="square" rtlCol="0">
            <a:spAutoFit/>
          </a:bodyPr>
          <a:lstStyle/>
          <a:p>
            <a:pPr>
              <a:buFont typeface="Arial" pitchFamily="34" charset="0"/>
              <a:buChar char="•"/>
            </a:pPr>
            <a:r>
              <a:rPr lang="en-US" dirty="0" smtClean="0"/>
              <a:t>Here a noisy ECG signal is shown.  </a:t>
            </a:r>
          </a:p>
          <a:p>
            <a:pPr>
              <a:buFont typeface="Arial" pitchFamily="34" charset="0"/>
              <a:buChar char="•"/>
            </a:pPr>
            <a:r>
              <a:rPr lang="en-US" dirty="0" smtClean="0"/>
              <a:t>To classify the signal it is very important to remove the noise from it.</a:t>
            </a:r>
            <a:endParaRPr lang="en-US" dirty="0"/>
          </a:p>
        </p:txBody>
      </p:sp>
    </p:spTree>
  </p:cSld>
  <p:clrMapOvr>
    <a:masterClrMapping/>
  </p:clrMapOvr>
  <p:transition spd="slow">
    <p:cu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81000"/>
          </a:xfrm>
          <a:prstGeom prst="rect">
            <a:avLst/>
          </a:prstGeom>
          <a:noFill/>
          <a:ln>
            <a:noFill/>
          </a:ln>
        </p:spPr>
        <p:txBody>
          <a:bodyPr lIns="91425" tIns="91425" rIns="91425" bIns="91425" anchor="ctr" anchorCtr="0">
            <a:noAutofit/>
          </a:bodyPr>
          <a:lstStyle/>
          <a:p>
            <a:pPr algn="ctr"/>
            <a:r>
              <a:rPr lang="en-US" sz="1800" b="1" smtClean="0">
                <a:solidFill>
                  <a:schemeClr val="accent1">
                    <a:lumMod val="50000"/>
                  </a:schemeClr>
                </a:solidFill>
                <a:latin typeface="Roboto Slab" charset="0"/>
                <a:ea typeface="Roboto Slab" charset="0"/>
              </a:rPr>
              <a:t>Pre-processing the ECG signal</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9" name="TextBox 8"/>
          <p:cNvSpPr txBox="1"/>
          <p:nvPr/>
        </p:nvSpPr>
        <p:spPr>
          <a:xfrm>
            <a:off x="1143000" y="742950"/>
            <a:ext cx="7010400" cy="307777"/>
          </a:xfrm>
          <a:prstGeom prst="rect">
            <a:avLst/>
          </a:prstGeom>
          <a:noFill/>
        </p:spPr>
        <p:txBody>
          <a:bodyPr wrap="square" rtlCol="0">
            <a:spAutoFit/>
          </a:bodyPr>
          <a:lstStyle/>
          <a:p>
            <a:pPr algn="ctr"/>
            <a:r>
              <a:rPr lang="en-US" dirty="0" smtClean="0"/>
              <a:t>De-noised signal</a:t>
            </a:r>
            <a:endParaRPr lang="en-US" dirty="0"/>
          </a:p>
        </p:txBody>
      </p:sp>
      <p:pic>
        <p:nvPicPr>
          <p:cNvPr id="2050" name="Picture 2" descr="C:\Users\SHIV\Desktop\ECG SIGNAL\New folder\122.jpg"/>
          <p:cNvPicPr>
            <a:picLocks noChangeAspect="1" noChangeArrowheads="1"/>
          </p:cNvPicPr>
          <p:nvPr/>
        </p:nvPicPr>
        <p:blipFill>
          <a:blip r:embed="rId3"/>
          <a:srcRect/>
          <a:stretch>
            <a:fillRect/>
          </a:stretch>
        </p:blipFill>
        <p:spPr bwMode="auto">
          <a:xfrm>
            <a:off x="914400" y="1123950"/>
            <a:ext cx="5105400" cy="3505200"/>
          </a:xfrm>
          <a:prstGeom prst="rect">
            <a:avLst/>
          </a:prstGeom>
          <a:noFill/>
        </p:spPr>
      </p:pic>
      <p:sp>
        <p:nvSpPr>
          <p:cNvPr id="8" name="TextBox 7"/>
          <p:cNvSpPr txBox="1"/>
          <p:nvPr/>
        </p:nvSpPr>
        <p:spPr>
          <a:xfrm>
            <a:off x="6172200" y="1200150"/>
            <a:ext cx="2438400" cy="1600438"/>
          </a:xfrm>
          <a:prstGeom prst="rect">
            <a:avLst/>
          </a:prstGeom>
          <a:noFill/>
        </p:spPr>
        <p:txBody>
          <a:bodyPr wrap="square" rtlCol="0">
            <a:spAutoFit/>
          </a:bodyPr>
          <a:lstStyle/>
          <a:p>
            <a:pPr>
              <a:buFont typeface="Arial" pitchFamily="34" charset="0"/>
              <a:buChar char="•"/>
            </a:pPr>
            <a:r>
              <a:rPr lang="en-US" dirty="0" smtClean="0"/>
              <a:t>The de-noised signal is shown here.</a:t>
            </a:r>
          </a:p>
          <a:p>
            <a:pPr>
              <a:buFont typeface="Arial" pitchFamily="34" charset="0"/>
              <a:buChar char="•"/>
            </a:pPr>
            <a:r>
              <a:rPr lang="en-US" dirty="0" smtClean="0"/>
              <a:t>Here, we can see that the 50-60 Hz noise is removed and the signal is quite smooth.</a:t>
            </a:r>
          </a:p>
          <a:p>
            <a:endParaRPr lang="en-US" dirty="0"/>
          </a:p>
        </p:txBody>
      </p:sp>
    </p:spTree>
  </p:cSld>
  <p:clrMapOvr>
    <a:masterClrMapping/>
  </p:clrMapOvr>
  <p:transition spd="slow">
    <p:cu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81000"/>
          </a:xfrm>
          <a:prstGeom prst="rect">
            <a:avLst/>
          </a:prstGeom>
          <a:noFill/>
          <a:ln>
            <a:noFill/>
          </a:ln>
        </p:spPr>
        <p:txBody>
          <a:bodyPr lIns="91425" tIns="91425" rIns="91425" bIns="91425" anchor="ctr" anchorCtr="0">
            <a:noAutofit/>
          </a:bodyPr>
          <a:lstStyle/>
          <a:p>
            <a:pPr algn="ctr"/>
            <a:r>
              <a:rPr lang="en-IN" sz="1800" b="1" dirty="0" smtClean="0">
                <a:solidFill>
                  <a:schemeClr val="accent1">
                    <a:lumMod val="50000"/>
                  </a:schemeClr>
                </a:solidFill>
                <a:latin typeface="Roboto Slab" charset="0"/>
                <a:ea typeface="Roboto Slab" charset="0"/>
              </a:rPr>
              <a:t>filtering of ECG2 on DSP kit (record 106 of MIT-BIH</a:t>
            </a:r>
            <a:r>
              <a:rPr lang="en-IN" sz="1800" dirty="0" smtClean="0"/>
              <a:t>)</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pic>
        <p:nvPicPr>
          <p:cNvPr id="11" name="Picture 10"/>
          <p:cNvPicPr/>
          <p:nvPr/>
        </p:nvPicPr>
        <p:blipFill>
          <a:blip r:embed="rId3" cstate="print"/>
          <a:srcRect/>
          <a:stretch>
            <a:fillRect/>
          </a:stretch>
        </p:blipFill>
        <p:spPr bwMode="auto">
          <a:xfrm>
            <a:off x="1295400" y="819150"/>
            <a:ext cx="6629400" cy="41148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ctrTitle" idx="4294967295"/>
          </p:nvPr>
        </p:nvSpPr>
        <p:spPr>
          <a:xfrm>
            <a:off x="685800" y="499125"/>
            <a:ext cx="6593700" cy="759900"/>
          </a:xfrm>
          <a:prstGeom prst="rect">
            <a:avLst/>
          </a:prstGeom>
          <a:noFill/>
          <a:ln>
            <a:noFill/>
          </a:ln>
        </p:spPr>
        <p:txBody>
          <a:bodyPr lIns="91425" tIns="91425" rIns="91425" bIns="91425" anchor="ctr" anchorCtr="0">
            <a:noAutofit/>
          </a:bodyPr>
          <a:lstStyle/>
          <a:p>
            <a:pPr>
              <a:spcBef>
                <a:spcPts val="0"/>
              </a:spcBef>
              <a:buNone/>
            </a:pPr>
            <a:r>
              <a:rPr lang="en" dirty="0" smtClean="0"/>
              <a:t>WHAT IS AN ECG</a:t>
            </a:r>
            <a:r>
              <a:rPr lang="en" dirty="0" smtClean="0"/>
              <a:t>?</a:t>
            </a:r>
            <a:endParaRPr lang="en" dirty="0"/>
          </a:p>
        </p:txBody>
      </p:sp>
      <p:sp>
        <p:nvSpPr>
          <p:cNvPr id="127" name="Shape 127"/>
          <p:cNvSpPr txBox="1">
            <a:spLocks noGrp="1"/>
          </p:cNvSpPr>
          <p:nvPr>
            <p:ph type="subTitle" idx="4294967295"/>
          </p:nvPr>
        </p:nvSpPr>
        <p:spPr>
          <a:xfrm>
            <a:off x="533400" y="1276350"/>
            <a:ext cx="4724400" cy="2703599"/>
          </a:xfrm>
          <a:prstGeom prst="rect">
            <a:avLst/>
          </a:prstGeom>
          <a:noFill/>
          <a:ln>
            <a:noFill/>
          </a:ln>
        </p:spPr>
        <p:txBody>
          <a:bodyPr lIns="91425" tIns="91425" rIns="91425" bIns="91425" anchor="ctr" anchorCtr="0">
            <a:noAutofit/>
          </a:bodyPr>
          <a:lstStyle/>
          <a:p>
            <a:r>
              <a:rPr lang="en-US" sz="2400" dirty="0" smtClean="0">
                <a:solidFill>
                  <a:schemeClr val="bg1"/>
                </a:solidFill>
                <a:latin typeface="Nixie One" charset="0"/>
                <a:ea typeface="Roboto Slab" charset="0"/>
              </a:rPr>
              <a:t> </a:t>
            </a:r>
            <a:r>
              <a:rPr lang="en-US" sz="2400" dirty="0" smtClean="0">
                <a:solidFill>
                  <a:schemeClr val="bg1"/>
                </a:solidFill>
                <a:latin typeface="+mn-lt"/>
              </a:rPr>
              <a:t>An ECG is simply a representation of the electrical activity of the heart muscle as it changes with time, usually printed on paper</a:t>
            </a:r>
            <a:r>
              <a:rPr lang="en-US" sz="2400" dirty="0" smtClean="0">
                <a:solidFill>
                  <a:schemeClr val="bg1"/>
                </a:solidFill>
                <a:latin typeface="+mn-lt"/>
                <a:ea typeface="Roboto Slab" charset="0"/>
              </a:rPr>
              <a:t>.</a:t>
            </a:r>
          </a:p>
        </p:txBody>
      </p:sp>
      <p:pic>
        <p:nvPicPr>
          <p:cNvPr id="2050" name="Picture 2"/>
          <p:cNvPicPr>
            <a:picLocks noChangeAspect="1" noChangeArrowheads="1"/>
          </p:cNvPicPr>
          <p:nvPr/>
        </p:nvPicPr>
        <p:blipFill>
          <a:blip r:embed="rId3"/>
          <a:srcRect/>
          <a:stretch>
            <a:fillRect/>
          </a:stretch>
        </p:blipFill>
        <p:spPr bwMode="auto">
          <a:xfrm>
            <a:off x="5257800" y="1200150"/>
            <a:ext cx="3886200" cy="3181350"/>
          </a:xfrm>
          <a:prstGeom prst="rect">
            <a:avLst/>
          </a:prstGeom>
          <a:noFill/>
          <a:ln w="9525">
            <a:noFill/>
            <a:miter lim="800000"/>
            <a:headEnd/>
            <a:tailEnd/>
          </a:ln>
        </p:spPr>
      </p:pic>
      <p:sp>
        <p:nvSpPr>
          <p:cNvPr id="6" name="Rectangle 5"/>
          <p:cNvSpPr/>
          <p:nvPr/>
        </p:nvSpPr>
        <p:spPr>
          <a:xfrm>
            <a:off x="5334000" y="1276350"/>
            <a:ext cx="38100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7" name="Picture 6" descr="https://upload.wikimedia.org/wikipedia/commons/thumb/9/9e/SinusRhythmLabels.svg/2000px-SinusRhythmLabels.svg.png"/>
          <p:cNvPicPr/>
          <p:nvPr/>
        </p:nvPicPr>
        <p:blipFill>
          <a:blip r:embed="rId4" cstate="print"/>
          <a:srcRect/>
          <a:stretch>
            <a:fillRect/>
          </a:stretch>
        </p:blipFill>
        <p:spPr bwMode="auto">
          <a:xfrm>
            <a:off x="5410200" y="1276350"/>
            <a:ext cx="3581400" cy="304800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733801" y="1504950"/>
            <a:ext cx="5257799" cy="2533599"/>
          </a:xfrm>
          <a:prstGeom prst="rect">
            <a:avLst/>
          </a:prstGeom>
        </p:spPr>
        <p:txBody>
          <a:bodyPr lIns="91425" tIns="91425" rIns="91425" bIns="91425" anchor="b" anchorCtr="0">
            <a:noAutofit/>
          </a:bodyPr>
          <a:lstStyle/>
          <a:p>
            <a:pPr lvl="0" rtl="0">
              <a:spcBef>
                <a:spcPts val="0"/>
              </a:spcBef>
              <a:buNone/>
            </a:pPr>
            <a:r>
              <a:rPr lang="en" dirty="0" smtClean="0"/>
              <a:t>Abnormalities Addressed</a:t>
            </a:r>
            <a:endParaRPr lang="en" dirty="0"/>
          </a:p>
        </p:txBody>
      </p:sp>
      <p:sp>
        <p:nvSpPr>
          <p:cNvPr id="135" name="Shape 135"/>
          <p:cNvSpPr txBox="1"/>
          <p:nvPr/>
        </p:nvSpPr>
        <p:spPr>
          <a:xfrm>
            <a:off x="0" y="503350"/>
            <a:ext cx="3471299" cy="3818699"/>
          </a:xfrm>
          <a:prstGeom prst="rect">
            <a:avLst/>
          </a:prstGeom>
          <a:noFill/>
          <a:ln>
            <a:noFill/>
          </a:ln>
        </p:spPr>
        <p:txBody>
          <a:bodyPr lIns="91425" tIns="91425" rIns="91425" bIns="91425" anchor="ctr" anchorCtr="0">
            <a:noAutofit/>
          </a:bodyPr>
          <a:lstStyle/>
          <a:p>
            <a:pPr algn="ctr">
              <a:spcBef>
                <a:spcPts val="0"/>
              </a:spcBef>
              <a:buNone/>
            </a:pPr>
            <a:endParaRPr lang="en" sz="20000" dirty="0">
              <a:solidFill>
                <a:srgbClr val="18637B"/>
              </a:solidFill>
              <a:latin typeface="Roboto Slab"/>
              <a:ea typeface="Roboto Slab"/>
              <a:cs typeface="Roboto Slab"/>
              <a:sym typeface="Roboto Slab"/>
            </a:endParaRPr>
          </a:p>
        </p:txBody>
      </p:sp>
    </p:spTree>
  </p:cSld>
  <p:clrMapOvr>
    <a:masterClrMapping/>
  </p:clrMapOvr>
  <p:transition spd="slow">
    <p:cut/>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81000"/>
          </a:xfrm>
          <a:prstGeom prst="rect">
            <a:avLst/>
          </a:prstGeom>
          <a:noFill/>
          <a:ln>
            <a:noFill/>
          </a:ln>
        </p:spPr>
        <p:txBody>
          <a:bodyPr lIns="91425" tIns="91425" rIns="91425" bIns="91425" anchor="ctr" anchorCtr="0">
            <a:noAutofit/>
          </a:bodyPr>
          <a:lstStyle/>
          <a:p>
            <a:pPr algn="ctr"/>
            <a:r>
              <a:rPr lang="en-US" sz="1800" b="1" dirty="0" smtClean="0">
                <a:solidFill>
                  <a:schemeClr val="accent1">
                    <a:lumMod val="50000"/>
                  </a:schemeClr>
                </a:solidFill>
                <a:latin typeface="Roboto Slab" charset="0"/>
                <a:ea typeface="Roboto Slab" charset="0"/>
              </a:rPr>
              <a:t>Pre-mature Ventricular Contraction(PVC)</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9" name="TextBox 8"/>
          <p:cNvSpPr txBox="1"/>
          <p:nvPr/>
        </p:nvSpPr>
        <p:spPr>
          <a:xfrm>
            <a:off x="1143000" y="742950"/>
            <a:ext cx="7010400" cy="307777"/>
          </a:xfrm>
          <a:prstGeom prst="rect">
            <a:avLst/>
          </a:prstGeom>
          <a:noFill/>
        </p:spPr>
        <p:txBody>
          <a:bodyPr wrap="square" rtlCol="0">
            <a:spAutoFit/>
          </a:bodyPr>
          <a:lstStyle/>
          <a:p>
            <a:pPr algn="ctr"/>
            <a:r>
              <a:rPr lang="en-US" dirty="0" smtClean="0"/>
              <a:t>What is PVC???</a:t>
            </a:r>
            <a:endParaRPr lang="en-US" dirty="0"/>
          </a:p>
        </p:txBody>
      </p:sp>
      <p:pic>
        <p:nvPicPr>
          <p:cNvPr id="3074" name="Picture 2"/>
          <p:cNvPicPr>
            <a:picLocks noChangeAspect="1" noChangeArrowheads="1"/>
          </p:cNvPicPr>
          <p:nvPr/>
        </p:nvPicPr>
        <p:blipFill>
          <a:blip r:embed="rId3"/>
          <a:srcRect/>
          <a:stretch>
            <a:fillRect/>
          </a:stretch>
        </p:blipFill>
        <p:spPr bwMode="auto">
          <a:xfrm>
            <a:off x="457200" y="1123950"/>
            <a:ext cx="5562600" cy="3643276"/>
          </a:xfrm>
          <a:prstGeom prst="rect">
            <a:avLst/>
          </a:prstGeom>
          <a:noFill/>
          <a:ln w="9525">
            <a:noFill/>
            <a:miter lim="800000"/>
            <a:headEnd/>
            <a:tailEnd/>
          </a:ln>
        </p:spPr>
      </p:pic>
      <p:sp>
        <p:nvSpPr>
          <p:cNvPr id="10" name="TextBox 9"/>
          <p:cNvSpPr txBox="1"/>
          <p:nvPr/>
        </p:nvSpPr>
        <p:spPr>
          <a:xfrm>
            <a:off x="2362200" y="4705350"/>
            <a:ext cx="5029200" cy="304800"/>
          </a:xfrm>
          <a:prstGeom prst="rect">
            <a:avLst/>
          </a:prstGeom>
          <a:noFill/>
        </p:spPr>
        <p:txBody>
          <a:bodyPr wrap="square" rtlCol="0">
            <a:spAutoFit/>
          </a:bodyPr>
          <a:lstStyle/>
          <a:p>
            <a:pPr algn="ctr"/>
            <a:r>
              <a:rPr lang="en-US" dirty="0" smtClean="0"/>
              <a:t>Record 105</a:t>
            </a:r>
            <a:endParaRPr lang="en-US" dirty="0"/>
          </a:p>
        </p:txBody>
      </p:sp>
      <p:sp>
        <p:nvSpPr>
          <p:cNvPr id="8" name="TextBox 7"/>
          <p:cNvSpPr txBox="1"/>
          <p:nvPr/>
        </p:nvSpPr>
        <p:spPr>
          <a:xfrm>
            <a:off x="6248400" y="1276350"/>
            <a:ext cx="2286000" cy="2462213"/>
          </a:xfrm>
          <a:prstGeom prst="rect">
            <a:avLst/>
          </a:prstGeom>
          <a:noFill/>
        </p:spPr>
        <p:txBody>
          <a:bodyPr wrap="square" rtlCol="0">
            <a:spAutoFit/>
          </a:bodyPr>
          <a:lstStyle/>
          <a:p>
            <a:pPr>
              <a:buFont typeface="Arial" pitchFamily="34" charset="0"/>
              <a:buChar char="•"/>
            </a:pPr>
            <a:r>
              <a:rPr lang="en-IN" dirty="0" smtClean="0"/>
              <a:t>Essentially PVC is a premature beat which arises between two regular beats. </a:t>
            </a:r>
          </a:p>
          <a:p>
            <a:pPr>
              <a:buFont typeface="Arial" pitchFamily="34" charset="0"/>
              <a:buChar char="•"/>
            </a:pPr>
            <a:r>
              <a:rPr lang="en-IN" dirty="0" smtClean="0"/>
              <a:t>As the name suggests this premature beat occurs in the lower region of the heart (ventricles). </a:t>
            </a:r>
          </a:p>
          <a:p>
            <a:pPr>
              <a:buFont typeface="Arial" pitchFamily="34" charset="0"/>
              <a:buChar char="•"/>
            </a:pPr>
            <a:r>
              <a:rPr lang="en-IN" dirty="0" smtClean="0"/>
              <a:t>This abnormality feels like a skipped beat in our chest. </a:t>
            </a:r>
            <a:endParaRPr lang="en-US" dirty="0" smtClean="0"/>
          </a:p>
        </p:txBody>
      </p:sp>
    </p:spTree>
  </p:cSld>
  <p:clrMapOvr>
    <a:masterClrMapping/>
  </p:clrMapOvr>
  <p:transition spd="slow">
    <p:cut/>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81000"/>
          </a:xfrm>
          <a:prstGeom prst="rect">
            <a:avLst/>
          </a:prstGeom>
          <a:noFill/>
          <a:ln>
            <a:noFill/>
          </a:ln>
        </p:spPr>
        <p:txBody>
          <a:bodyPr lIns="91425" tIns="91425" rIns="91425" bIns="91425" anchor="ctr" anchorCtr="0">
            <a:noAutofit/>
          </a:bodyPr>
          <a:lstStyle/>
          <a:p>
            <a:pPr algn="ctr"/>
            <a:r>
              <a:rPr lang="en-US" sz="1800" b="1" dirty="0" smtClean="0">
                <a:solidFill>
                  <a:schemeClr val="accent1">
                    <a:lumMod val="50000"/>
                  </a:schemeClr>
                </a:solidFill>
                <a:latin typeface="Roboto Slab" charset="0"/>
                <a:ea typeface="Roboto Slab" charset="0"/>
              </a:rPr>
              <a:t>Pre-mature Ventricular Contraction(PVC)</a:t>
            </a:r>
            <a:endParaRPr lang="en" sz="1800" b="1" dirty="0">
              <a:solidFill>
                <a:schemeClr val="accent1">
                  <a:lumMod val="50000"/>
                </a:schemeClr>
              </a:solidFill>
              <a:latin typeface="+mn-lt"/>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8" name="TextBox 7"/>
          <p:cNvSpPr txBox="1"/>
          <p:nvPr/>
        </p:nvSpPr>
        <p:spPr>
          <a:xfrm>
            <a:off x="2819400" y="4781550"/>
            <a:ext cx="4267200" cy="307777"/>
          </a:xfrm>
          <a:prstGeom prst="rect">
            <a:avLst/>
          </a:prstGeom>
          <a:noFill/>
        </p:spPr>
        <p:txBody>
          <a:bodyPr wrap="square" rtlCol="0">
            <a:spAutoFit/>
          </a:bodyPr>
          <a:lstStyle/>
          <a:p>
            <a:pPr algn="ctr"/>
            <a:r>
              <a:rPr lang="en-US" dirty="0" smtClean="0"/>
              <a:t>Record 109</a:t>
            </a:r>
            <a:endParaRPr lang="en-US" dirty="0"/>
          </a:p>
        </p:txBody>
      </p:sp>
      <p:sp>
        <p:nvSpPr>
          <p:cNvPr id="7" name="TextBox 6"/>
          <p:cNvSpPr txBox="1"/>
          <p:nvPr/>
        </p:nvSpPr>
        <p:spPr>
          <a:xfrm>
            <a:off x="6553200" y="1352550"/>
            <a:ext cx="2133600" cy="2462213"/>
          </a:xfrm>
          <a:prstGeom prst="rect">
            <a:avLst/>
          </a:prstGeom>
          <a:noFill/>
        </p:spPr>
        <p:txBody>
          <a:bodyPr wrap="square" rtlCol="0">
            <a:spAutoFit/>
          </a:bodyPr>
          <a:lstStyle/>
          <a:p>
            <a:pPr>
              <a:buFont typeface="Arial" pitchFamily="34" charset="0"/>
              <a:buChar char="•"/>
            </a:pPr>
            <a:r>
              <a:rPr lang="en-IN" dirty="0" smtClean="0"/>
              <a:t>As we can see this abnormality has a distinctive characteristic in terms of amplitude and the slope of QRS complex of this beat is lower than that of a regular QRS complex. </a:t>
            </a:r>
          </a:p>
          <a:p>
            <a:pPr>
              <a:buFont typeface="Arial" pitchFamily="34" charset="0"/>
              <a:buChar char="•"/>
            </a:pPr>
            <a:r>
              <a:rPr lang="en-IN" dirty="0" smtClean="0"/>
              <a:t>Utilizing these characteristics we can classify the signal. </a:t>
            </a:r>
            <a:endParaRPr lang="en-US" dirty="0"/>
          </a:p>
        </p:txBody>
      </p:sp>
      <p:pic>
        <p:nvPicPr>
          <p:cNvPr id="10" name="Picture 2" descr="C:\Users\SHIV\Desktop\untitled4.jpg"/>
          <p:cNvPicPr>
            <a:picLocks noChangeAspect="1" noChangeArrowheads="1"/>
          </p:cNvPicPr>
          <p:nvPr/>
        </p:nvPicPr>
        <p:blipFill>
          <a:blip r:embed="rId3"/>
          <a:srcRect/>
          <a:stretch>
            <a:fillRect/>
          </a:stretch>
        </p:blipFill>
        <p:spPr bwMode="auto">
          <a:xfrm>
            <a:off x="304800" y="1276350"/>
            <a:ext cx="5562600" cy="3124200"/>
          </a:xfrm>
          <a:prstGeom prst="rect">
            <a:avLst/>
          </a:prstGeom>
          <a:noFill/>
        </p:spPr>
      </p:pic>
    </p:spTree>
  </p:cSld>
  <p:clrMapOvr>
    <a:masterClrMapping/>
  </p:clrMapOvr>
  <p:transition spd="slow">
    <p:cut/>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81000"/>
          </a:xfrm>
          <a:prstGeom prst="rect">
            <a:avLst/>
          </a:prstGeom>
          <a:noFill/>
          <a:ln>
            <a:noFill/>
          </a:ln>
        </p:spPr>
        <p:txBody>
          <a:bodyPr lIns="91425" tIns="91425" rIns="91425" bIns="91425" anchor="ctr" anchorCtr="0">
            <a:noAutofit/>
          </a:bodyPr>
          <a:lstStyle/>
          <a:p>
            <a:pPr algn="ctr"/>
            <a:r>
              <a:rPr lang="en" sz="1800" b="1" dirty="0" smtClean="0">
                <a:solidFill>
                  <a:schemeClr val="accent1">
                    <a:lumMod val="50000"/>
                  </a:schemeClr>
                </a:solidFill>
                <a:latin typeface="Roboto Slab" charset="0"/>
                <a:ea typeface="Roboto Slab" charset="0"/>
                <a:cs typeface="Roboto Slab"/>
                <a:sym typeface="Roboto Slab"/>
              </a:rPr>
              <a:t>Atrial Fibrillation</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pic>
        <p:nvPicPr>
          <p:cNvPr id="9" name="Picture 8" descr="http://ekg.academy/ecgLessons/atrialAssets/atrial15.gif"/>
          <p:cNvPicPr/>
          <p:nvPr/>
        </p:nvPicPr>
        <p:blipFill>
          <a:blip r:embed="rId3" cstate="print"/>
          <a:srcRect/>
          <a:stretch>
            <a:fillRect/>
          </a:stretch>
        </p:blipFill>
        <p:spPr bwMode="auto">
          <a:xfrm>
            <a:off x="1524000" y="2343150"/>
            <a:ext cx="6324600" cy="1464945"/>
          </a:xfrm>
          <a:prstGeom prst="rect">
            <a:avLst/>
          </a:prstGeom>
          <a:noFill/>
          <a:ln w="9525">
            <a:noFill/>
            <a:miter lim="800000"/>
            <a:headEnd/>
            <a:tailEnd/>
          </a:ln>
        </p:spPr>
      </p:pic>
      <p:sp>
        <p:nvSpPr>
          <p:cNvPr id="11" name="TextBox 10"/>
          <p:cNvSpPr txBox="1"/>
          <p:nvPr/>
        </p:nvSpPr>
        <p:spPr>
          <a:xfrm>
            <a:off x="762000" y="895350"/>
            <a:ext cx="7620000" cy="738664"/>
          </a:xfrm>
          <a:prstGeom prst="rect">
            <a:avLst/>
          </a:prstGeom>
          <a:noFill/>
        </p:spPr>
        <p:txBody>
          <a:bodyPr wrap="square" rtlCol="0">
            <a:spAutoFit/>
          </a:bodyPr>
          <a:lstStyle/>
          <a:p>
            <a:r>
              <a:rPr lang="en-IN" dirty="0" smtClean="0"/>
              <a:t>Atrial fibrillation is a combination of rapid and irregular beating of heart. The QRS-complexes are not regular and sometimes P and T wave seem indistinguishable.</a:t>
            </a:r>
            <a:endParaRPr lang="en-US" dirty="0" smtClean="0"/>
          </a:p>
          <a:p>
            <a:endParaRPr lang="en-US" dirty="0"/>
          </a:p>
        </p:txBody>
      </p:sp>
    </p:spTree>
  </p:cSld>
  <p:clrMapOvr>
    <a:masterClrMapping/>
  </p:clrMapOvr>
  <p:transition spd="slow">
    <p:cut/>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81000"/>
          </a:xfrm>
          <a:prstGeom prst="rect">
            <a:avLst/>
          </a:prstGeom>
          <a:noFill/>
          <a:ln>
            <a:noFill/>
          </a:ln>
        </p:spPr>
        <p:txBody>
          <a:bodyPr lIns="91425" tIns="91425" rIns="91425" bIns="91425" anchor="ctr" anchorCtr="0">
            <a:noAutofit/>
          </a:bodyPr>
          <a:lstStyle/>
          <a:p>
            <a:pPr algn="ctr"/>
            <a:r>
              <a:rPr lang="en" sz="1800" b="1" dirty="0" smtClean="0">
                <a:solidFill>
                  <a:schemeClr val="accent1">
                    <a:lumMod val="50000"/>
                  </a:schemeClr>
                </a:solidFill>
                <a:latin typeface="Roboto Slab" charset="0"/>
                <a:ea typeface="Roboto Slab" charset="0"/>
                <a:cs typeface="Roboto Slab"/>
                <a:sym typeface="Roboto Slab"/>
              </a:rPr>
              <a:t>Atrial Fibrillation</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11" name="TextBox 10"/>
          <p:cNvSpPr txBox="1"/>
          <p:nvPr/>
        </p:nvSpPr>
        <p:spPr>
          <a:xfrm>
            <a:off x="762000" y="895350"/>
            <a:ext cx="7620000" cy="307777"/>
          </a:xfrm>
          <a:prstGeom prst="rect">
            <a:avLst/>
          </a:prstGeom>
          <a:noFill/>
        </p:spPr>
        <p:txBody>
          <a:bodyPr wrap="square" rtlCol="0">
            <a:spAutoFit/>
          </a:bodyPr>
          <a:lstStyle/>
          <a:p>
            <a:r>
              <a:rPr lang="en-US" dirty="0" smtClean="0"/>
              <a:t>Actual atrial fibrillation signal taken from the MIT-BIH database record 05091 is shown below.</a:t>
            </a:r>
            <a:endParaRPr lang="en-US" dirty="0"/>
          </a:p>
        </p:txBody>
      </p:sp>
      <p:pic>
        <p:nvPicPr>
          <p:cNvPr id="6" name="Picture 5" descr="C:\Users\SHIV\Desktop\ECG SIGNAL\Atrial fibrilation\untitled.jpg"/>
          <p:cNvPicPr/>
          <p:nvPr/>
        </p:nvPicPr>
        <p:blipFill>
          <a:blip r:embed="rId3" cstate="print"/>
          <a:srcRect/>
          <a:stretch>
            <a:fillRect/>
          </a:stretch>
        </p:blipFill>
        <p:spPr bwMode="auto">
          <a:xfrm>
            <a:off x="1981200" y="1962150"/>
            <a:ext cx="5722244" cy="2842591"/>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733801" y="1504950"/>
            <a:ext cx="5257799" cy="2533599"/>
          </a:xfrm>
          <a:prstGeom prst="rect">
            <a:avLst/>
          </a:prstGeom>
        </p:spPr>
        <p:txBody>
          <a:bodyPr lIns="91425" tIns="91425" rIns="91425" bIns="91425" anchor="b" anchorCtr="0">
            <a:noAutofit/>
          </a:bodyPr>
          <a:lstStyle/>
          <a:p>
            <a:pPr lvl="0" rtl="0">
              <a:spcBef>
                <a:spcPts val="0"/>
              </a:spcBef>
              <a:buNone/>
            </a:pPr>
            <a:r>
              <a:rPr lang="en-US" dirty="0" smtClean="0"/>
              <a:t>C</a:t>
            </a:r>
            <a:r>
              <a:rPr lang="en" dirty="0" smtClean="0"/>
              <a:t>orrelation</a:t>
            </a:r>
            <a:br>
              <a:rPr lang="en" dirty="0" smtClean="0"/>
            </a:br>
            <a:r>
              <a:rPr lang="en" dirty="0" smtClean="0"/>
              <a:t>Classification Algorithm</a:t>
            </a:r>
            <a:endParaRPr lang="en" dirty="0"/>
          </a:p>
        </p:txBody>
      </p:sp>
      <p:sp>
        <p:nvSpPr>
          <p:cNvPr id="135" name="Shape 135"/>
          <p:cNvSpPr txBox="1"/>
          <p:nvPr/>
        </p:nvSpPr>
        <p:spPr>
          <a:xfrm>
            <a:off x="0" y="503350"/>
            <a:ext cx="3471299" cy="3818699"/>
          </a:xfrm>
          <a:prstGeom prst="rect">
            <a:avLst/>
          </a:prstGeom>
          <a:noFill/>
          <a:ln>
            <a:noFill/>
          </a:ln>
        </p:spPr>
        <p:txBody>
          <a:bodyPr lIns="91425" tIns="91425" rIns="91425" bIns="91425" anchor="ctr" anchorCtr="0">
            <a:noAutofit/>
          </a:bodyPr>
          <a:lstStyle/>
          <a:p>
            <a:pPr algn="ctr">
              <a:spcBef>
                <a:spcPts val="0"/>
              </a:spcBef>
              <a:buNone/>
            </a:pPr>
            <a:endParaRPr lang="en" sz="20000" dirty="0">
              <a:solidFill>
                <a:srgbClr val="18637B"/>
              </a:solidFill>
              <a:latin typeface="Roboto Slab"/>
              <a:ea typeface="Roboto Slab"/>
              <a:cs typeface="Roboto Slab"/>
              <a:sym typeface="Roboto Slab"/>
            </a:endParaRPr>
          </a:p>
        </p:txBody>
      </p:sp>
    </p:spTree>
  </p:cSld>
  <p:clrMapOvr>
    <a:masterClrMapping/>
  </p:clrMapOvr>
  <p:transition spd="slow">
    <p:cut/>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81000"/>
          </a:xfrm>
          <a:prstGeom prst="rect">
            <a:avLst/>
          </a:prstGeom>
          <a:noFill/>
          <a:ln>
            <a:noFill/>
          </a:ln>
        </p:spPr>
        <p:txBody>
          <a:bodyPr lIns="91425" tIns="91425" rIns="91425" bIns="91425" anchor="ctr" anchorCtr="0">
            <a:noAutofit/>
          </a:bodyPr>
          <a:lstStyle/>
          <a:p>
            <a:pPr algn="ctr"/>
            <a:r>
              <a:rPr lang="en" sz="1800" b="1" dirty="0" smtClean="0">
                <a:solidFill>
                  <a:schemeClr val="accent1">
                    <a:lumMod val="50000"/>
                  </a:schemeClr>
                </a:solidFill>
                <a:latin typeface="Roboto Slab" charset="0"/>
                <a:ea typeface="Roboto Slab" charset="0"/>
                <a:cs typeface="Roboto Slab"/>
                <a:sym typeface="Roboto Slab"/>
              </a:rPr>
              <a:t>Correlation classification algorithm</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11" name="TextBox 10"/>
          <p:cNvSpPr txBox="1"/>
          <p:nvPr/>
        </p:nvSpPr>
        <p:spPr>
          <a:xfrm>
            <a:off x="762000" y="895350"/>
            <a:ext cx="2438400" cy="3754874"/>
          </a:xfrm>
          <a:prstGeom prst="rect">
            <a:avLst/>
          </a:prstGeom>
          <a:noFill/>
        </p:spPr>
        <p:txBody>
          <a:bodyPr wrap="square" rtlCol="0">
            <a:spAutoFit/>
          </a:bodyPr>
          <a:lstStyle/>
          <a:p>
            <a:pPr>
              <a:buFont typeface="Arial" pitchFamily="34" charset="0"/>
              <a:buChar char="•"/>
            </a:pPr>
            <a:r>
              <a:rPr lang="en-IN" dirty="0" smtClean="0"/>
              <a:t>This algorithm uses the distinguishing characteristics of abnormal signals in general to classify them. </a:t>
            </a:r>
          </a:p>
          <a:p>
            <a:pPr>
              <a:buFont typeface="Arial" pitchFamily="34" charset="0"/>
              <a:buChar char="•"/>
            </a:pPr>
            <a:r>
              <a:rPr lang="en-IN" dirty="0" smtClean="0"/>
              <a:t>Meaning, all the abnormal signal have a set of features that make it different than others. </a:t>
            </a:r>
          </a:p>
          <a:p>
            <a:pPr>
              <a:buFont typeface="Arial" pitchFamily="34" charset="0"/>
              <a:buChar char="•"/>
            </a:pPr>
            <a:r>
              <a:rPr lang="en-IN" dirty="0" smtClean="0"/>
              <a:t>Using this fact we developed an algorithm to correlate a template signal which is a normal signal and depending upon the value or rather the range of values the abnormal signals are classified. </a:t>
            </a:r>
            <a:endParaRPr lang="en-US" dirty="0"/>
          </a:p>
        </p:txBody>
      </p:sp>
      <p:pic>
        <p:nvPicPr>
          <p:cNvPr id="7" name="Picture 6"/>
          <p:cNvPicPr/>
          <p:nvPr/>
        </p:nvPicPr>
        <p:blipFill>
          <a:blip r:embed="rId3" cstate="print"/>
          <a:srcRect/>
          <a:stretch>
            <a:fillRect/>
          </a:stretch>
        </p:blipFill>
        <p:spPr bwMode="auto">
          <a:xfrm>
            <a:off x="3124200" y="590550"/>
            <a:ext cx="6019800" cy="45529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81000"/>
          </a:xfrm>
          <a:prstGeom prst="rect">
            <a:avLst/>
          </a:prstGeom>
          <a:noFill/>
          <a:ln>
            <a:noFill/>
          </a:ln>
        </p:spPr>
        <p:txBody>
          <a:bodyPr lIns="91425" tIns="91425" rIns="91425" bIns="91425" anchor="ctr" anchorCtr="0">
            <a:noAutofit/>
          </a:bodyPr>
          <a:lstStyle/>
          <a:p>
            <a:pPr algn="ctr"/>
            <a:r>
              <a:rPr lang="en" sz="1800" b="1" dirty="0" smtClean="0">
                <a:solidFill>
                  <a:schemeClr val="accent1">
                    <a:lumMod val="50000"/>
                  </a:schemeClr>
                </a:solidFill>
                <a:latin typeface="Roboto Slab" charset="0"/>
                <a:ea typeface="Roboto Slab" charset="0"/>
                <a:cs typeface="Roboto Slab"/>
                <a:sym typeface="Roboto Slab"/>
              </a:rPr>
              <a:t>Correlation classification algorithm for atrial fibrillation</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11" name="TextBox 10"/>
          <p:cNvSpPr txBox="1"/>
          <p:nvPr/>
        </p:nvSpPr>
        <p:spPr>
          <a:xfrm>
            <a:off x="762000" y="895350"/>
            <a:ext cx="2438400" cy="3108543"/>
          </a:xfrm>
          <a:prstGeom prst="rect">
            <a:avLst/>
          </a:prstGeom>
          <a:noFill/>
        </p:spPr>
        <p:txBody>
          <a:bodyPr wrap="square" rtlCol="0">
            <a:spAutoFit/>
          </a:bodyPr>
          <a:lstStyle/>
          <a:p>
            <a:pPr>
              <a:buFont typeface="Arial" pitchFamily="34" charset="0"/>
              <a:buChar char="•"/>
            </a:pPr>
            <a:r>
              <a:rPr lang="en-IN" dirty="0" smtClean="0"/>
              <a:t>Here the screen shot of the digital signal processor is shown. </a:t>
            </a:r>
          </a:p>
          <a:p>
            <a:pPr>
              <a:buFont typeface="Arial" pitchFamily="34" charset="0"/>
              <a:buChar char="•"/>
            </a:pPr>
            <a:r>
              <a:rPr lang="en-IN" dirty="0" smtClean="0"/>
              <a:t>The value of correlation coefficient for a normal beat and an abnormal beat with atrial fibrillation as abnormality comes in the range of 0.09 to 0.12. </a:t>
            </a:r>
          </a:p>
          <a:p>
            <a:pPr>
              <a:buFont typeface="Arial" pitchFamily="34" charset="0"/>
              <a:buChar char="•"/>
            </a:pPr>
            <a:r>
              <a:rPr lang="en-IN" dirty="0" smtClean="0"/>
              <a:t>So for beats which have correlation coefficient in this range is classified as an abnormal beat having atrial fibrillation as an abnormality.</a:t>
            </a:r>
            <a:endParaRPr lang="en-US" dirty="0"/>
          </a:p>
        </p:txBody>
      </p:sp>
      <p:pic>
        <p:nvPicPr>
          <p:cNvPr id="6" name="Picture 5"/>
          <p:cNvPicPr/>
          <p:nvPr/>
        </p:nvPicPr>
        <p:blipFill>
          <a:blip r:embed="rId3" cstate="print"/>
          <a:srcRect/>
          <a:stretch>
            <a:fillRect/>
          </a:stretch>
        </p:blipFill>
        <p:spPr bwMode="auto">
          <a:xfrm>
            <a:off x="3423262" y="924040"/>
            <a:ext cx="5720738" cy="421946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81000"/>
          </a:xfrm>
          <a:prstGeom prst="rect">
            <a:avLst/>
          </a:prstGeom>
          <a:noFill/>
          <a:ln>
            <a:noFill/>
          </a:ln>
        </p:spPr>
        <p:txBody>
          <a:bodyPr lIns="91425" tIns="91425" rIns="91425" bIns="91425" anchor="ctr" anchorCtr="0">
            <a:noAutofit/>
          </a:bodyPr>
          <a:lstStyle/>
          <a:p>
            <a:pPr algn="ctr"/>
            <a:r>
              <a:rPr lang="en" sz="1800" b="1" dirty="0" smtClean="0">
                <a:solidFill>
                  <a:schemeClr val="accent1">
                    <a:lumMod val="50000"/>
                  </a:schemeClr>
                </a:solidFill>
                <a:latin typeface="Roboto Slab" charset="0"/>
                <a:ea typeface="Roboto Slab" charset="0"/>
                <a:cs typeface="Roboto Slab"/>
                <a:sym typeface="Roboto Slab"/>
              </a:rPr>
              <a:t>Correlation classification algorithm for PVC</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11" name="TextBox 10"/>
          <p:cNvSpPr txBox="1"/>
          <p:nvPr/>
        </p:nvSpPr>
        <p:spPr>
          <a:xfrm>
            <a:off x="762000" y="895350"/>
            <a:ext cx="2438400" cy="3323987"/>
          </a:xfrm>
          <a:prstGeom prst="rect">
            <a:avLst/>
          </a:prstGeom>
          <a:noFill/>
        </p:spPr>
        <p:txBody>
          <a:bodyPr wrap="square" rtlCol="0">
            <a:spAutoFit/>
          </a:bodyPr>
          <a:lstStyle/>
          <a:p>
            <a:pPr>
              <a:buFont typeface="Arial" pitchFamily="34" charset="0"/>
              <a:buChar char="•"/>
            </a:pPr>
            <a:r>
              <a:rPr lang="en-IN" dirty="0" smtClean="0"/>
              <a:t>The figure shows the result of correlation between a normal and an abnormal beat with premature ventricular contraction. </a:t>
            </a:r>
          </a:p>
          <a:p>
            <a:pPr>
              <a:buFont typeface="Arial" pitchFamily="34" charset="0"/>
              <a:buChar char="•"/>
            </a:pPr>
            <a:r>
              <a:rPr lang="en-IN" dirty="0" smtClean="0"/>
              <a:t>The range for correlation coefficient for PVC beat and normal beat is in the range of 0.28 to 0.30. </a:t>
            </a:r>
          </a:p>
          <a:p>
            <a:pPr>
              <a:buFont typeface="Arial" pitchFamily="34" charset="0"/>
              <a:buChar char="•"/>
            </a:pPr>
            <a:r>
              <a:rPr lang="en-IN" dirty="0" smtClean="0"/>
              <a:t>So the beats having the correlation coefficients in this range are classified as beats with PVC as abnormality.</a:t>
            </a:r>
            <a:endParaRPr lang="en-US" dirty="0" smtClean="0"/>
          </a:p>
          <a:p>
            <a:pPr>
              <a:buFont typeface="Arial" pitchFamily="34" charset="0"/>
              <a:buChar char="•"/>
            </a:pPr>
            <a:endParaRPr lang="en-US" dirty="0"/>
          </a:p>
        </p:txBody>
      </p:sp>
      <p:pic>
        <p:nvPicPr>
          <p:cNvPr id="7" name="Picture 6"/>
          <p:cNvPicPr/>
          <p:nvPr/>
        </p:nvPicPr>
        <p:blipFill>
          <a:blip r:embed="rId3" cstate="print"/>
          <a:srcRect/>
          <a:stretch>
            <a:fillRect/>
          </a:stretch>
        </p:blipFill>
        <p:spPr bwMode="auto">
          <a:xfrm>
            <a:off x="3421978" y="1123951"/>
            <a:ext cx="5722022" cy="40195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609600"/>
          </a:xfrm>
          <a:prstGeom prst="rect">
            <a:avLst/>
          </a:prstGeom>
          <a:noFill/>
          <a:ln>
            <a:noFill/>
          </a:ln>
        </p:spPr>
        <p:txBody>
          <a:bodyPr lIns="91425" tIns="91425" rIns="91425" bIns="91425" anchor="ctr" anchorCtr="0">
            <a:noAutofit/>
          </a:bodyPr>
          <a:lstStyle/>
          <a:p>
            <a:pPr algn="ctr"/>
            <a:r>
              <a:rPr lang="en" sz="1800" b="1" dirty="0" smtClean="0">
                <a:solidFill>
                  <a:schemeClr val="accent1">
                    <a:lumMod val="50000"/>
                  </a:schemeClr>
                </a:solidFill>
                <a:latin typeface="Roboto Slab" charset="0"/>
                <a:ea typeface="Roboto Slab" charset="0"/>
                <a:cs typeface="Roboto Slab"/>
                <a:sym typeface="Roboto Slab"/>
              </a:rPr>
              <a:t>Results of Correlation classification algorithm for atrial fibrillation</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graphicFrame>
        <p:nvGraphicFramePr>
          <p:cNvPr id="6" name="Table 5"/>
          <p:cNvGraphicFramePr>
            <a:graphicFrameLocks noGrp="1"/>
          </p:cNvGraphicFramePr>
          <p:nvPr/>
        </p:nvGraphicFramePr>
        <p:xfrm>
          <a:off x="1219200" y="1428750"/>
          <a:ext cx="6964680" cy="3154680"/>
        </p:xfrm>
        <a:graphic>
          <a:graphicData uri="http://schemas.openxmlformats.org/drawingml/2006/table">
            <a:tbl>
              <a:tblPr/>
              <a:tblGrid>
                <a:gridCol w="1746602"/>
                <a:gridCol w="1830401"/>
                <a:gridCol w="1830401"/>
                <a:gridCol w="1557276"/>
              </a:tblGrid>
              <a:tr h="1183005">
                <a:tc>
                  <a:txBody>
                    <a:bodyPr/>
                    <a:lstStyle/>
                    <a:p>
                      <a:pPr marL="0" marR="0">
                        <a:lnSpc>
                          <a:spcPct val="150000"/>
                        </a:lnSpc>
                        <a:spcBef>
                          <a:spcPts val="0"/>
                        </a:spcBef>
                        <a:spcAft>
                          <a:spcPts val="0"/>
                        </a:spcAft>
                      </a:pPr>
                      <a:r>
                        <a:rPr lang="en-IN" sz="1200">
                          <a:latin typeface="Times New Roman"/>
                          <a:ea typeface="Calibri"/>
                          <a:cs typeface="Times New Roman"/>
                        </a:rPr>
                        <a:t>Sample file no.</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Number of atrial fibrillation beats</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Detected atrial fibrillation beat number</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Accuracy </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35">
                <a:tc>
                  <a:txBody>
                    <a:bodyPr/>
                    <a:lstStyle/>
                    <a:p>
                      <a:pPr marL="0" marR="0">
                        <a:lnSpc>
                          <a:spcPct val="150000"/>
                        </a:lnSpc>
                        <a:spcBef>
                          <a:spcPts val="0"/>
                        </a:spcBef>
                        <a:spcAft>
                          <a:spcPts val="0"/>
                        </a:spcAft>
                      </a:pPr>
                      <a:r>
                        <a:rPr lang="en-IN" sz="1200">
                          <a:latin typeface="Times New Roman"/>
                          <a:ea typeface="Calibri"/>
                          <a:cs typeface="Times New Roman"/>
                        </a:rPr>
                        <a:t>05091</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40</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25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62.5%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35">
                <a:tc>
                  <a:txBody>
                    <a:bodyPr/>
                    <a:lstStyle/>
                    <a:p>
                      <a:pPr marL="0" marR="0">
                        <a:lnSpc>
                          <a:spcPct val="150000"/>
                        </a:lnSpc>
                        <a:spcBef>
                          <a:spcPts val="0"/>
                        </a:spcBef>
                        <a:spcAft>
                          <a:spcPts val="0"/>
                        </a:spcAft>
                      </a:pPr>
                      <a:r>
                        <a:rPr lang="en-IN" sz="1200">
                          <a:latin typeface="Times New Roman"/>
                          <a:ea typeface="Calibri"/>
                          <a:cs typeface="Times New Roman"/>
                        </a:rPr>
                        <a:t>06695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35</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22</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62.8%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4335">
                <a:tc>
                  <a:txBody>
                    <a:bodyPr/>
                    <a:lstStyle/>
                    <a:p>
                      <a:pPr marL="0" marR="0">
                        <a:lnSpc>
                          <a:spcPct val="150000"/>
                        </a:lnSpc>
                        <a:spcBef>
                          <a:spcPts val="0"/>
                        </a:spcBef>
                        <a:spcAft>
                          <a:spcPts val="0"/>
                        </a:spcAft>
                      </a:pPr>
                      <a:r>
                        <a:rPr lang="en-IN" sz="1200">
                          <a:latin typeface="Times New Roman"/>
                          <a:ea typeface="Calibri"/>
                          <a:cs typeface="Times New Roman"/>
                        </a:rPr>
                        <a:t>06426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43</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29</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67.4%</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88670">
                <a:tc>
                  <a:txBody>
                    <a:bodyPr/>
                    <a:lstStyle/>
                    <a:p>
                      <a:pPr marL="0" marR="0">
                        <a:lnSpc>
                          <a:spcPct val="150000"/>
                        </a:lnSpc>
                        <a:spcBef>
                          <a:spcPts val="0"/>
                        </a:spcBef>
                        <a:spcAft>
                          <a:spcPts val="0"/>
                        </a:spcAft>
                      </a:pPr>
                      <a:endParaRPr lang="en-IN" sz="12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Total beats=118</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a:latin typeface="Times New Roman"/>
                          <a:ea typeface="Calibri"/>
                          <a:cs typeface="Times New Roman"/>
                        </a:rPr>
                        <a:t>Total detected beats=76</a:t>
                      </a:r>
                      <a:endParaRPr lang="en-U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50000"/>
                        </a:lnSpc>
                        <a:spcBef>
                          <a:spcPts val="0"/>
                        </a:spcBef>
                        <a:spcAft>
                          <a:spcPts val="0"/>
                        </a:spcAft>
                      </a:pPr>
                      <a:r>
                        <a:rPr lang="en-IN" sz="1200" dirty="0">
                          <a:latin typeface="Times New Roman"/>
                          <a:ea typeface="Calibri"/>
                          <a:cs typeface="Times New Roman"/>
                        </a:rPr>
                        <a:t>64.06%</a:t>
                      </a:r>
                      <a:endParaRPr lang="en-U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ctrTitle" idx="4294967295"/>
          </p:nvPr>
        </p:nvSpPr>
        <p:spPr>
          <a:xfrm>
            <a:off x="457200" y="499125"/>
            <a:ext cx="5486400" cy="759900"/>
          </a:xfrm>
          <a:prstGeom prst="rect">
            <a:avLst/>
          </a:prstGeom>
          <a:noFill/>
          <a:ln>
            <a:noFill/>
          </a:ln>
        </p:spPr>
        <p:txBody>
          <a:bodyPr lIns="91425" tIns="91425" rIns="91425" bIns="91425" anchor="ctr" anchorCtr="0">
            <a:noAutofit/>
          </a:bodyPr>
          <a:lstStyle/>
          <a:p>
            <a:pPr>
              <a:spcBef>
                <a:spcPts val="0"/>
              </a:spcBef>
              <a:buNone/>
            </a:pPr>
            <a:r>
              <a:rPr lang="en" dirty="0" smtClean="0"/>
              <a:t>AN ACTUAL ECG SIGNAL ON PAPER</a:t>
            </a:r>
            <a:endParaRPr lang="en" dirty="0"/>
          </a:p>
        </p:txBody>
      </p:sp>
      <p:sp>
        <p:nvSpPr>
          <p:cNvPr id="127" name="Shape 127"/>
          <p:cNvSpPr txBox="1">
            <a:spLocks noGrp="1"/>
          </p:cNvSpPr>
          <p:nvPr>
            <p:ph type="subTitle" idx="4294967295"/>
          </p:nvPr>
        </p:nvSpPr>
        <p:spPr>
          <a:xfrm>
            <a:off x="533400" y="1276350"/>
            <a:ext cx="4038600" cy="3047999"/>
          </a:xfrm>
          <a:prstGeom prst="rect">
            <a:avLst/>
          </a:prstGeom>
          <a:noFill/>
          <a:ln>
            <a:noFill/>
          </a:ln>
        </p:spPr>
        <p:txBody>
          <a:bodyPr lIns="91425" tIns="91425" rIns="91425" bIns="91425" anchor="ctr" anchorCtr="0">
            <a:noAutofit/>
          </a:bodyPr>
          <a:lstStyle/>
          <a:p>
            <a:r>
              <a:rPr lang="en-US" sz="1600" dirty="0" smtClean="0">
                <a:solidFill>
                  <a:schemeClr val="bg1"/>
                </a:solidFill>
                <a:latin typeface="+mn-lt"/>
                <a:ea typeface="Roboto Slab" charset="0"/>
              </a:rPr>
              <a:t>Here we can see there are many intricate details printed on this paper.</a:t>
            </a:r>
          </a:p>
          <a:p>
            <a:pPr>
              <a:buNone/>
            </a:pPr>
            <a:endParaRPr lang="en-US" sz="1600" dirty="0" smtClean="0">
              <a:solidFill>
                <a:schemeClr val="bg1"/>
              </a:solidFill>
              <a:latin typeface="Nixie One" charset="0"/>
              <a:ea typeface="Roboto Slab" charset="0"/>
            </a:endParaRPr>
          </a:p>
        </p:txBody>
      </p:sp>
      <p:pic>
        <p:nvPicPr>
          <p:cNvPr id="4098" name="Picture 2"/>
          <p:cNvPicPr>
            <a:picLocks noChangeAspect="1" noChangeArrowheads="1"/>
          </p:cNvPicPr>
          <p:nvPr/>
        </p:nvPicPr>
        <p:blipFill>
          <a:blip r:embed="rId3"/>
          <a:srcRect/>
          <a:stretch>
            <a:fillRect/>
          </a:stretch>
        </p:blipFill>
        <p:spPr bwMode="auto">
          <a:xfrm>
            <a:off x="5257800" y="1276350"/>
            <a:ext cx="3732642" cy="2945055"/>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609600"/>
          </a:xfrm>
          <a:prstGeom prst="rect">
            <a:avLst/>
          </a:prstGeom>
          <a:noFill/>
          <a:ln>
            <a:noFill/>
          </a:ln>
        </p:spPr>
        <p:txBody>
          <a:bodyPr lIns="91425" tIns="91425" rIns="91425" bIns="91425" anchor="ctr" anchorCtr="0">
            <a:noAutofit/>
          </a:bodyPr>
          <a:lstStyle/>
          <a:p>
            <a:pPr algn="ctr"/>
            <a:r>
              <a:rPr lang="en" sz="1800" b="1" dirty="0" smtClean="0">
                <a:solidFill>
                  <a:schemeClr val="accent1">
                    <a:lumMod val="50000"/>
                  </a:schemeClr>
                </a:solidFill>
                <a:latin typeface="Roboto Slab" charset="0"/>
                <a:ea typeface="Roboto Slab" charset="0"/>
                <a:cs typeface="Roboto Slab"/>
                <a:sym typeface="Roboto Slab"/>
              </a:rPr>
              <a:t>Results of Correlation classification algorithm for PVC</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graphicFrame>
        <p:nvGraphicFramePr>
          <p:cNvPr id="8" name="Table 7"/>
          <p:cNvGraphicFramePr>
            <a:graphicFrameLocks noGrp="1"/>
          </p:cNvGraphicFramePr>
          <p:nvPr/>
        </p:nvGraphicFramePr>
        <p:xfrm>
          <a:off x="1143000" y="1276350"/>
          <a:ext cx="7028816" cy="3383280"/>
        </p:xfrm>
        <a:graphic>
          <a:graphicData uri="http://schemas.openxmlformats.org/drawingml/2006/table">
            <a:tbl>
              <a:tblPr/>
              <a:tblGrid>
                <a:gridCol w="1400709"/>
                <a:gridCol w="1550046"/>
                <a:gridCol w="1550046"/>
                <a:gridCol w="2528015"/>
              </a:tblGrid>
              <a:tr h="845820">
                <a:tc>
                  <a:txBody>
                    <a:bodyPr/>
                    <a:lstStyle/>
                    <a:p>
                      <a:pPr marL="0" marR="0" algn="ctr">
                        <a:lnSpc>
                          <a:spcPct val="150000"/>
                        </a:lnSpc>
                        <a:spcBef>
                          <a:spcPts val="0"/>
                        </a:spcBef>
                        <a:spcAft>
                          <a:spcPts val="600"/>
                        </a:spcAft>
                        <a:tabLst>
                          <a:tab pos="182880" algn="l"/>
                        </a:tabLst>
                      </a:pPr>
                      <a:r>
                        <a:rPr lang="en-IN" sz="1200" b="0" dirty="0">
                          <a:solidFill>
                            <a:srgbClr val="000000"/>
                          </a:solidFill>
                          <a:latin typeface="Times New Roman"/>
                          <a:ea typeface="MS Mincho"/>
                          <a:cs typeface="Times New Roman"/>
                        </a:rPr>
                        <a:t>Sample file No.</a:t>
                      </a:r>
                      <a:endParaRPr lang="en-US" sz="900" b="1" dirty="0">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No. of PVC beats</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No. of detected PVC beats</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Accuracy</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10">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119</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37</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26</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70.27%</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10">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106</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30</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21</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70%</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10">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105</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07</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04</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57.14%</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2910">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215</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19</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12</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63.15%</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5820">
                <a:tc>
                  <a:txBody>
                    <a:bodyPr/>
                    <a:lstStyle/>
                    <a:p>
                      <a:pPr marL="0" marR="0" indent="182880">
                        <a:lnSpc>
                          <a:spcPct val="150000"/>
                        </a:lnSpc>
                        <a:spcBef>
                          <a:spcPts val="0"/>
                        </a:spcBef>
                        <a:spcAft>
                          <a:spcPts val="600"/>
                        </a:spcAft>
                        <a:tabLst>
                          <a:tab pos="182880" algn="l"/>
                        </a:tabLst>
                      </a:pPr>
                      <a:endParaRPr lang="en-IN" sz="1200" b="0">
                        <a:solidFill>
                          <a:srgbClr val="000000"/>
                        </a:solidFill>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Total beats=93</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a:solidFill>
                            <a:srgbClr val="000000"/>
                          </a:solidFill>
                          <a:latin typeface="Times New Roman"/>
                          <a:ea typeface="MS Mincho"/>
                          <a:cs typeface="Times New Roman"/>
                        </a:rPr>
                        <a:t>Total detected beats=63</a:t>
                      </a:r>
                      <a:endParaRPr lang="en-US" sz="900" b="1">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1200" b="0" dirty="0">
                          <a:solidFill>
                            <a:srgbClr val="000000"/>
                          </a:solidFill>
                          <a:latin typeface="Times New Roman"/>
                          <a:ea typeface="MS Mincho"/>
                          <a:cs typeface="Times New Roman"/>
                        </a:rPr>
                        <a:t>Overall Accuracy=67.41%</a:t>
                      </a:r>
                      <a:endParaRPr lang="en-US" sz="900" b="1" dirty="0">
                        <a:solidFill>
                          <a:srgbClr val="4F81BD"/>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733801" y="666750"/>
            <a:ext cx="5257799" cy="3371799"/>
          </a:xfrm>
          <a:prstGeom prst="rect">
            <a:avLst/>
          </a:prstGeom>
        </p:spPr>
        <p:txBody>
          <a:bodyPr lIns="91425" tIns="91425" rIns="91425" bIns="91425" anchor="b" anchorCtr="0">
            <a:noAutofit/>
          </a:bodyPr>
          <a:lstStyle/>
          <a:p>
            <a:pPr lvl="0" rtl="0">
              <a:spcBef>
                <a:spcPts val="0"/>
              </a:spcBef>
              <a:buNone/>
            </a:pPr>
            <a:r>
              <a:rPr lang="en-US" dirty="0" smtClean="0"/>
              <a:t>QRS-Complex slope based</a:t>
            </a:r>
            <a:r>
              <a:rPr lang="en" dirty="0" smtClean="0"/>
              <a:t/>
            </a:r>
            <a:br>
              <a:rPr lang="en" dirty="0" smtClean="0"/>
            </a:br>
            <a:r>
              <a:rPr lang="en" dirty="0" smtClean="0"/>
              <a:t>Classification Algorithm</a:t>
            </a:r>
            <a:endParaRPr lang="en" dirty="0"/>
          </a:p>
        </p:txBody>
      </p:sp>
      <p:sp>
        <p:nvSpPr>
          <p:cNvPr id="135" name="Shape 135"/>
          <p:cNvSpPr txBox="1"/>
          <p:nvPr/>
        </p:nvSpPr>
        <p:spPr>
          <a:xfrm>
            <a:off x="0" y="503350"/>
            <a:ext cx="3471299" cy="3818699"/>
          </a:xfrm>
          <a:prstGeom prst="rect">
            <a:avLst/>
          </a:prstGeom>
          <a:noFill/>
          <a:ln>
            <a:noFill/>
          </a:ln>
        </p:spPr>
        <p:txBody>
          <a:bodyPr lIns="91425" tIns="91425" rIns="91425" bIns="91425" anchor="ctr" anchorCtr="0">
            <a:noAutofit/>
          </a:bodyPr>
          <a:lstStyle/>
          <a:p>
            <a:pPr algn="ctr">
              <a:spcBef>
                <a:spcPts val="0"/>
              </a:spcBef>
              <a:buNone/>
            </a:pPr>
            <a:endParaRPr lang="en" sz="20000" dirty="0">
              <a:solidFill>
                <a:srgbClr val="18637B"/>
              </a:solidFill>
              <a:latin typeface="Roboto Slab"/>
              <a:ea typeface="Roboto Slab"/>
              <a:cs typeface="Roboto Slab"/>
              <a:sym typeface="Roboto Slab"/>
            </a:endParaRPr>
          </a:p>
        </p:txBody>
      </p:sp>
    </p:spTree>
  </p:cSld>
  <p:clrMapOvr>
    <a:masterClrMapping/>
  </p:clrMapOvr>
  <p:transition spd="slow">
    <p:cut/>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609600"/>
          </a:xfrm>
          <a:prstGeom prst="rect">
            <a:avLst/>
          </a:prstGeom>
          <a:noFill/>
          <a:ln>
            <a:noFill/>
          </a:ln>
        </p:spPr>
        <p:txBody>
          <a:bodyPr lIns="91425" tIns="91425" rIns="91425" bIns="91425" anchor="ctr" anchorCtr="0">
            <a:noAutofit/>
          </a:bodyPr>
          <a:lstStyle/>
          <a:p>
            <a:pPr algn="ctr"/>
            <a:r>
              <a:rPr lang="en-US" sz="1800" b="1" dirty="0" smtClean="0">
                <a:solidFill>
                  <a:schemeClr val="accent1">
                    <a:lumMod val="50000"/>
                  </a:schemeClr>
                </a:solidFill>
                <a:latin typeface="Roboto Slab" charset="0"/>
                <a:ea typeface="Roboto Slab" charset="0"/>
              </a:rPr>
              <a:t>QRS-Complex slope based</a:t>
            </a:r>
            <a:r>
              <a:rPr lang="en" sz="1800" b="1" dirty="0" smtClean="0">
                <a:solidFill>
                  <a:schemeClr val="accent1">
                    <a:lumMod val="50000"/>
                  </a:schemeClr>
                </a:solidFill>
                <a:latin typeface="Roboto Slab" charset="0"/>
                <a:ea typeface="Roboto Slab" charset="0"/>
              </a:rPr>
              <a:t> Classification Algorithm</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pic>
        <p:nvPicPr>
          <p:cNvPr id="129026" name="Picture 2"/>
          <p:cNvPicPr>
            <a:picLocks noChangeAspect="1" noChangeArrowheads="1"/>
          </p:cNvPicPr>
          <p:nvPr/>
        </p:nvPicPr>
        <p:blipFill>
          <a:blip r:embed="rId3"/>
          <a:srcRect/>
          <a:stretch>
            <a:fillRect/>
          </a:stretch>
        </p:blipFill>
        <p:spPr bwMode="auto">
          <a:xfrm>
            <a:off x="4876800" y="755512"/>
            <a:ext cx="4267201" cy="4387988"/>
          </a:xfrm>
          <a:prstGeom prst="rect">
            <a:avLst/>
          </a:prstGeom>
          <a:noFill/>
          <a:ln w="9525">
            <a:noFill/>
            <a:miter lim="800000"/>
            <a:headEnd/>
            <a:tailEnd/>
          </a:ln>
        </p:spPr>
      </p:pic>
      <p:sp>
        <p:nvSpPr>
          <p:cNvPr id="6" name="TextBox 5"/>
          <p:cNvSpPr txBox="1"/>
          <p:nvPr/>
        </p:nvSpPr>
        <p:spPr>
          <a:xfrm>
            <a:off x="533400" y="895350"/>
            <a:ext cx="4038600" cy="2462213"/>
          </a:xfrm>
          <a:prstGeom prst="rect">
            <a:avLst/>
          </a:prstGeom>
          <a:noFill/>
        </p:spPr>
        <p:txBody>
          <a:bodyPr wrap="square" rtlCol="0">
            <a:spAutoFit/>
          </a:bodyPr>
          <a:lstStyle/>
          <a:p>
            <a:pPr algn="just"/>
            <a:r>
              <a:rPr lang="en-IN" dirty="0" smtClean="0"/>
              <a:t>In this, algorithm two parameters slope and amplitude are used to classify the abnormal beats. As explained earlier, the PVC has broader waveform and higher amplitude than the regular normal QRS-waves. Using this fact to our advantage we classified the abnormal beat. The amplitude parameter is self-explanatory but the formula used for slope is given below.</a:t>
            </a:r>
            <a:endParaRPr lang="en-US" dirty="0" smtClean="0"/>
          </a:p>
          <a:p>
            <a:endParaRPr lang="en-US" dirty="0" smtClean="0"/>
          </a:p>
          <a:p>
            <a:endParaRPr lang="en-US" dirty="0" smtClean="0"/>
          </a:p>
          <a:p>
            <a:endParaRPr lang="en-US" dirty="0"/>
          </a:p>
        </p:txBody>
      </p:sp>
      <p:sp>
        <p:nvSpPr>
          <p:cNvPr id="129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29027" name="Picture 3"/>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533400" y="2952750"/>
            <a:ext cx="4038600" cy="372794"/>
          </a:xfrm>
          <a:prstGeom prst="rect">
            <a:avLst/>
          </a:prstGeom>
          <a:noFill/>
        </p:spPr>
      </p:pic>
      <p:sp>
        <p:nvSpPr>
          <p:cNvPr id="10" name="TextBox 9"/>
          <p:cNvSpPr txBox="1"/>
          <p:nvPr/>
        </p:nvSpPr>
        <p:spPr>
          <a:xfrm>
            <a:off x="609600" y="3486150"/>
            <a:ext cx="3886200" cy="1384995"/>
          </a:xfrm>
          <a:prstGeom prst="rect">
            <a:avLst/>
          </a:prstGeom>
          <a:noFill/>
        </p:spPr>
        <p:txBody>
          <a:bodyPr wrap="square" rtlCol="0">
            <a:spAutoFit/>
          </a:bodyPr>
          <a:lstStyle/>
          <a:p>
            <a:r>
              <a:rPr lang="en-IN" dirty="0" smtClean="0"/>
              <a:t>The reason for using four elements to count the slope is to increase the resolution of the end result which increases the margin between the value of slop for PVC beat and that of the normal beat.</a:t>
            </a:r>
            <a:endParaRPr lang="en-US" dirty="0" smtClean="0"/>
          </a:p>
          <a:p>
            <a:endParaRPr lang="en-US" dirty="0"/>
          </a:p>
        </p:txBody>
      </p:sp>
    </p:spTree>
  </p:cSld>
  <p:clrMapOvr>
    <a:masterClrMapping/>
  </p:clrMapOvr>
  <p:transition spd="slow">
    <p:cut/>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609600"/>
          </a:xfrm>
          <a:prstGeom prst="rect">
            <a:avLst/>
          </a:prstGeom>
          <a:noFill/>
          <a:ln>
            <a:noFill/>
          </a:ln>
        </p:spPr>
        <p:txBody>
          <a:bodyPr lIns="91425" tIns="91425" rIns="91425" bIns="91425" anchor="ctr" anchorCtr="0">
            <a:noAutofit/>
          </a:bodyPr>
          <a:lstStyle/>
          <a:p>
            <a:pPr algn="ctr"/>
            <a:r>
              <a:rPr lang="en-IN" sz="1800" b="1" dirty="0" smtClean="0">
                <a:solidFill>
                  <a:schemeClr val="accent1">
                    <a:lumMod val="50000"/>
                  </a:schemeClr>
                </a:solidFill>
                <a:latin typeface="Roboto Slab" charset="0"/>
                <a:ea typeface="Roboto Slab" charset="0"/>
              </a:rPr>
              <a:t>Classification result of PVC beat of record 105 of MIT-BIH</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129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C:\Users\SHIV\Desktop\CCS screenshots\pvc beat of 105.jpg"/>
          <p:cNvPicPr/>
          <p:nvPr/>
        </p:nvPicPr>
        <p:blipFill>
          <a:blip r:embed="rId3" cstate="print"/>
          <a:srcRect/>
          <a:stretch>
            <a:fillRect/>
          </a:stretch>
        </p:blipFill>
        <p:spPr bwMode="auto">
          <a:xfrm>
            <a:off x="1295400" y="819150"/>
            <a:ext cx="6705600" cy="43243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609600"/>
          </a:xfrm>
          <a:prstGeom prst="rect">
            <a:avLst/>
          </a:prstGeom>
          <a:noFill/>
          <a:ln>
            <a:noFill/>
          </a:ln>
        </p:spPr>
        <p:txBody>
          <a:bodyPr lIns="91425" tIns="91425" rIns="91425" bIns="91425" anchor="ctr" anchorCtr="0">
            <a:noAutofit/>
          </a:bodyPr>
          <a:lstStyle/>
          <a:p>
            <a:pPr algn="ctr"/>
            <a:r>
              <a:rPr lang="en-IN" sz="1800" b="1" dirty="0" smtClean="0">
                <a:solidFill>
                  <a:schemeClr val="accent1">
                    <a:lumMod val="50000"/>
                  </a:schemeClr>
                </a:solidFill>
                <a:latin typeface="Roboto Slab" charset="0"/>
                <a:ea typeface="Roboto Slab" charset="0"/>
              </a:rPr>
              <a:t>Classification result of normal beat of record 105 of MIT-BIH</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129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C:\Users\SHIV\Desktop\CCS screenshots\normal beat of 105.jpg"/>
          <p:cNvPicPr/>
          <p:nvPr/>
        </p:nvPicPr>
        <p:blipFill>
          <a:blip r:embed="rId3" cstate="print"/>
          <a:srcRect/>
          <a:stretch>
            <a:fillRect/>
          </a:stretch>
        </p:blipFill>
        <p:spPr bwMode="auto">
          <a:xfrm>
            <a:off x="1219200" y="1044448"/>
            <a:ext cx="6781799" cy="4099052"/>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609600"/>
          </a:xfrm>
          <a:prstGeom prst="rect">
            <a:avLst/>
          </a:prstGeom>
          <a:noFill/>
          <a:ln>
            <a:noFill/>
          </a:ln>
        </p:spPr>
        <p:txBody>
          <a:bodyPr lIns="91425" tIns="91425" rIns="91425" bIns="91425" anchor="ctr" anchorCtr="0">
            <a:noAutofit/>
          </a:bodyPr>
          <a:lstStyle/>
          <a:p>
            <a:pPr algn="ctr"/>
            <a:r>
              <a:rPr lang="en-IN" sz="1800" b="1" dirty="0" smtClean="0">
                <a:solidFill>
                  <a:schemeClr val="accent1">
                    <a:lumMod val="50000"/>
                  </a:schemeClr>
                </a:solidFill>
                <a:latin typeface="Roboto Slab" charset="0"/>
                <a:ea typeface="Roboto Slab" charset="0"/>
              </a:rPr>
              <a:t>Classification result of PVC beat of record 106 of MIT-BIH</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129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C:\Users\SHIV\Desktop\CCS screenshots\pvc beat of 106.jpg"/>
          <p:cNvPicPr/>
          <p:nvPr/>
        </p:nvPicPr>
        <p:blipFill>
          <a:blip r:embed="rId3" cstate="print"/>
          <a:srcRect/>
          <a:stretch>
            <a:fillRect/>
          </a:stretch>
        </p:blipFill>
        <p:spPr bwMode="auto">
          <a:xfrm>
            <a:off x="1295400" y="1047750"/>
            <a:ext cx="6934200" cy="40957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609600"/>
          </a:xfrm>
          <a:prstGeom prst="rect">
            <a:avLst/>
          </a:prstGeom>
          <a:noFill/>
          <a:ln>
            <a:noFill/>
          </a:ln>
        </p:spPr>
        <p:txBody>
          <a:bodyPr lIns="91425" tIns="91425" rIns="91425" bIns="91425" anchor="ctr" anchorCtr="0">
            <a:noAutofit/>
          </a:bodyPr>
          <a:lstStyle/>
          <a:p>
            <a:pPr algn="ctr"/>
            <a:r>
              <a:rPr lang="en-IN" sz="1800" b="1" dirty="0" smtClean="0">
                <a:solidFill>
                  <a:schemeClr val="accent1">
                    <a:lumMod val="50000"/>
                  </a:schemeClr>
                </a:solidFill>
                <a:latin typeface="Roboto Slab" charset="0"/>
                <a:ea typeface="Roboto Slab" charset="0"/>
              </a:rPr>
              <a:t>Classification result of normal beat of record 106 of MIT-BIH</a:t>
            </a:r>
            <a:endParaRPr lang="en" sz="1800" b="1" dirty="0">
              <a:solidFill>
                <a:schemeClr val="accent1">
                  <a:lumMod val="50000"/>
                </a:schemeClr>
              </a:solidFill>
              <a:latin typeface="Roboto Slab" charset="0"/>
              <a:ea typeface="Roboto Slab" charset="0"/>
              <a:cs typeface="Roboto Slab"/>
              <a:sym typeface="Roboto Slab"/>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accent1">
                  <a:lumMod val="50000"/>
                </a:schemeClr>
              </a:solidFill>
              <a:latin typeface="Nixie One" charset="0"/>
            </a:endParaRPr>
          </a:p>
          <a:p>
            <a:pPr>
              <a:buFont typeface="Courier New" pitchFamily="49" charset="0"/>
              <a:buChar char="o"/>
            </a:pPr>
            <a:endParaRPr lang="en-US" b="1" dirty="0" smtClean="0">
              <a:solidFill>
                <a:schemeClr val="accent1">
                  <a:lumMod val="50000"/>
                </a:schemeClr>
              </a:solidFill>
              <a:latin typeface="Nixie One" charset="0"/>
            </a:endParaRPr>
          </a:p>
          <a:p>
            <a:pPr>
              <a:buFont typeface="Arial" pitchFamily="34" charset="0"/>
              <a:buChar char="•"/>
            </a:pPr>
            <a:endParaRPr lang="en-US" dirty="0">
              <a:latin typeface="Nixie One" charset="0"/>
            </a:endParaRPr>
          </a:p>
        </p:txBody>
      </p:sp>
      <p:sp>
        <p:nvSpPr>
          <p:cNvPr id="1290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C:\Users\SHIV\Desktop\CCS screenshots\normal beat of 106.jpg"/>
          <p:cNvPicPr/>
          <p:nvPr/>
        </p:nvPicPr>
        <p:blipFill>
          <a:blip r:embed="rId3" cstate="print"/>
          <a:srcRect/>
          <a:stretch>
            <a:fillRect/>
          </a:stretch>
        </p:blipFill>
        <p:spPr bwMode="auto">
          <a:xfrm>
            <a:off x="1295400" y="841804"/>
            <a:ext cx="6705599" cy="4301696"/>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048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Roboto Slab" charset="0"/>
                <a:ea typeface="Roboto Slab" charset="0"/>
              </a:rPr>
              <a:t>Results of the classification algorithm on MATLAB </a:t>
            </a:r>
            <a:endParaRPr lang="en" sz="1800" b="1" dirty="0">
              <a:solidFill>
                <a:schemeClr val="tx1"/>
              </a:solidFill>
              <a:latin typeface="Roboto Slab" charset="0"/>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graphicFrame>
        <p:nvGraphicFramePr>
          <p:cNvPr id="8" name="Table 7"/>
          <p:cNvGraphicFramePr>
            <a:graphicFrameLocks noGrp="1"/>
          </p:cNvGraphicFramePr>
          <p:nvPr/>
        </p:nvGraphicFramePr>
        <p:xfrm>
          <a:off x="1828800" y="1276350"/>
          <a:ext cx="5800725" cy="3453768"/>
        </p:xfrm>
        <a:graphic>
          <a:graphicData uri="http://schemas.openxmlformats.org/drawingml/2006/table">
            <a:tbl>
              <a:tblPr/>
              <a:tblGrid>
                <a:gridCol w="1155569"/>
                <a:gridCol w="1279134"/>
                <a:gridCol w="1279134"/>
                <a:gridCol w="2086888"/>
              </a:tblGrid>
              <a:tr h="912741">
                <a:tc>
                  <a:txBody>
                    <a:bodyPr/>
                    <a:lstStyle/>
                    <a:p>
                      <a:pPr marL="0" marR="0" algn="just">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Sample file No.</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No. of PVC beats</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No. of detected PVC beats</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Accuracy</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150">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119</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107</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106</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99.06%</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150">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106</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51</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50</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98.03%</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1150">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105</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12</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12</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100%</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18">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112</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00</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00</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100%</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2418">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215</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20</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20</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100%</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12741">
                <a:tc>
                  <a:txBody>
                    <a:bodyPr/>
                    <a:lstStyle/>
                    <a:p>
                      <a:pPr marL="0" marR="0" indent="182880">
                        <a:lnSpc>
                          <a:spcPct val="150000"/>
                        </a:lnSpc>
                        <a:spcBef>
                          <a:spcPts val="0"/>
                        </a:spcBef>
                        <a:spcAft>
                          <a:spcPts val="600"/>
                        </a:spcAft>
                        <a:tabLst>
                          <a:tab pos="182880" algn="l"/>
                        </a:tabLst>
                      </a:pPr>
                      <a:endParaRPr lang="en-IN" sz="900" b="0">
                        <a:solidFill>
                          <a:schemeClr val="tx1"/>
                        </a:solidFill>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Total beats=190</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Total detected beats=188</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Overall Accuracy=98.94%</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3048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Roboto Slab" charset="0"/>
                <a:ea typeface="Roboto Slab" charset="0"/>
              </a:rPr>
              <a:t>Results of the classification algorithm on DSP processor </a:t>
            </a:r>
            <a:endParaRPr lang="en" sz="1800" b="1" dirty="0">
              <a:solidFill>
                <a:schemeClr val="tx1"/>
              </a:solidFill>
              <a:latin typeface="Roboto Slab" charset="0"/>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graphicFrame>
        <p:nvGraphicFramePr>
          <p:cNvPr id="6" name="Table 5"/>
          <p:cNvGraphicFramePr>
            <a:graphicFrameLocks noGrp="1"/>
          </p:cNvGraphicFramePr>
          <p:nvPr/>
        </p:nvGraphicFramePr>
        <p:xfrm>
          <a:off x="1524000" y="971551"/>
          <a:ext cx="6029325" cy="3682364"/>
        </p:xfrm>
        <a:graphic>
          <a:graphicData uri="http://schemas.openxmlformats.org/drawingml/2006/table">
            <a:tbl>
              <a:tblPr/>
              <a:tblGrid>
                <a:gridCol w="1201109"/>
                <a:gridCol w="1329543"/>
                <a:gridCol w="1329543"/>
                <a:gridCol w="2169130"/>
              </a:tblGrid>
              <a:tr h="973153">
                <a:tc>
                  <a:txBody>
                    <a:bodyPr/>
                    <a:lstStyle/>
                    <a:p>
                      <a:pPr marL="0" marR="0" algn="just">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Sample file No.</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No. of PVC beats</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No. of detected PVC beats</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Accuracy</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406">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119</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23</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23</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100%</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406">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106</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30</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29</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97%</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406">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105</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07</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07</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100%</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420">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112</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00</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00</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100%</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420">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215</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05</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05</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100%</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3153">
                <a:tc>
                  <a:txBody>
                    <a:bodyPr/>
                    <a:lstStyle/>
                    <a:p>
                      <a:pPr marL="0" marR="0" indent="182880">
                        <a:lnSpc>
                          <a:spcPct val="150000"/>
                        </a:lnSpc>
                        <a:spcBef>
                          <a:spcPts val="0"/>
                        </a:spcBef>
                        <a:spcAft>
                          <a:spcPts val="600"/>
                        </a:spcAft>
                        <a:tabLst>
                          <a:tab pos="182880" algn="l"/>
                        </a:tabLst>
                      </a:pPr>
                      <a:endParaRPr lang="en-IN" sz="900" b="0">
                        <a:solidFill>
                          <a:schemeClr val="tx1"/>
                        </a:solidFill>
                        <a:latin typeface="Times New Roman"/>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Total beats=65</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a:solidFill>
                            <a:schemeClr val="tx1"/>
                          </a:solidFill>
                          <a:latin typeface="Times New Roman"/>
                          <a:ea typeface="MS Mincho"/>
                          <a:cs typeface="Times New Roman"/>
                        </a:rPr>
                        <a:t>Total detected beats=64</a:t>
                      </a:r>
                      <a:endParaRPr lang="en-US" sz="900" b="1">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182880">
                        <a:lnSpc>
                          <a:spcPct val="150000"/>
                        </a:lnSpc>
                        <a:spcBef>
                          <a:spcPts val="0"/>
                        </a:spcBef>
                        <a:spcAft>
                          <a:spcPts val="600"/>
                        </a:spcAft>
                        <a:tabLst>
                          <a:tab pos="182880" algn="l"/>
                        </a:tabLst>
                      </a:pPr>
                      <a:r>
                        <a:rPr lang="en-IN" sz="900" b="0" dirty="0">
                          <a:solidFill>
                            <a:schemeClr val="tx1"/>
                          </a:solidFill>
                          <a:latin typeface="Times New Roman"/>
                          <a:ea typeface="MS Mincho"/>
                          <a:cs typeface="Times New Roman"/>
                        </a:rPr>
                        <a:t>Overall Accuracy=98.46%</a:t>
                      </a:r>
                      <a:endParaRPr lang="en-US" sz="900" b="1" dirty="0">
                        <a:solidFill>
                          <a:schemeClr val="tx1"/>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ut/>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838200"/>
          </a:xfrm>
          <a:prstGeom prst="rect">
            <a:avLst/>
          </a:prstGeom>
          <a:noFill/>
          <a:ln>
            <a:noFill/>
          </a:ln>
        </p:spPr>
        <p:txBody>
          <a:bodyPr lIns="91425" tIns="91425" rIns="91425" bIns="91425" anchor="ctr" anchorCtr="0">
            <a:noAutofit/>
          </a:bodyPr>
          <a:lstStyle/>
          <a:p>
            <a:pPr algn="ctr"/>
            <a:r>
              <a:rPr lang="en" sz="1800" b="1" dirty="0" smtClean="0">
                <a:solidFill>
                  <a:schemeClr val="tx1"/>
                </a:solidFill>
                <a:latin typeface="Roboto Slab" charset="0"/>
                <a:ea typeface="Roboto Slab" charset="0"/>
                <a:cs typeface="Roboto Slab"/>
                <a:sym typeface="Roboto Slab"/>
              </a:rPr>
              <a:t>Paper publication</a:t>
            </a:r>
            <a:endParaRPr lang="en" sz="1800" b="1" dirty="0">
              <a:solidFill>
                <a:schemeClr val="tx1"/>
              </a:solidFill>
              <a:latin typeface="Roboto Slab" charset="0"/>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8" name="TextBox 7"/>
          <p:cNvSpPr txBox="1"/>
          <p:nvPr/>
        </p:nvSpPr>
        <p:spPr>
          <a:xfrm>
            <a:off x="1066800" y="1200150"/>
            <a:ext cx="7239000" cy="1384995"/>
          </a:xfrm>
          <a:prstGeom prst="rect">
            <a:avLst/>
          </a:prstGeom>
          <a:noFill/>
        </p:spPr>
        <p:txBody>
          <a:bodyPr wrap="square" rtlCol="0">
            <a:spAutoFit/>
          </a:bodyPr>
          <a:lstStyle/>
          <a:p>
            <a:pPr>
              <a:buFont typeface="Arial" pitchFamily="34" charset="0"/>
              <a:buChar char="•"/>
            </a:pPr>
            <a:r>
              <a:rPr lang="en-IN" dirty="0" smtClean="0">
                <a:solidFill>
                  <a:schemeClr val="tx1"/>
                </a:solidFill>
                <a:latin typeface="+mn-lt"/>
              </a:rPr>
              <a:t>A paper titled ‘abnormality classification of ECG signal using DSP processor’ has been accepted in the</a:t>
            </a:r>
            <a:r>
              <a:rPr lang="en-US" dirty="0" smtClean="0">
                <a:solidFill>
                  <a:schemeClr val="tx1"/>
                </a:solidFill>
                <a:latin typeface="+mn-lt"/>
              </a:rPr>
              <a:t> ”International Conference on Electrical Engineering and Computer Sciences(ICEECS) 2016”.</a:t>
            </a:r>
            <a:endParaRPr lang="en-IN" dirty="0" smtClean="0">
              <a:solidFill>
                <a:schemeClr val="tx1"/>
              </a:solidFill>
              <a:latin typeface="+mn-lt"/>
            </a:endParaRPr>
          </a:p>
          <a:p>
            <a:pPr>
              <a:buFont typeface="Arial" pitchFamily="34" charset="0"/>
              <a:buChar char="•"/>
            </a:pPr>
            <a:endParaRPr lang="en-IN" dirty="0" smtClean="0">
              <a:solidFill>
                <a:schemeClr val="tx1"/>
              </a:solidFill>
              <a:latin typeface="+mn-lt"/>
            </a:endParaRPr>
          </a:p>
          <a:p>
            <a:pPr>
              <a:buFont typeface="Arial" pitchFamily="34" charset="0"/>
              <a:buChar char="•"/>
            </a:pPr>
            <a:endParaRPr lang="en-US" dirty="0" smtClean="0">
              <a:solidFill>
                <a:schemeClr val="tx1"/>
              </a:solidFill>
              <a:latin typeface="+mn-lt"/>
            </a:endParaRPr>
          </a:p>
          <a:p>
            <a:pPr algn="ctr"/>
            <a:endParaRPr lang="en-US"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Shape 126"/>
          <p:cNvSpPr txBox="1">
            <a:spLocks noGrp="1"/>
          </p:cNvSpPr>
          <p:nvPr>
            <p:ph type="ctrTitle" idx="4294967295"/>
          </p:nvPr>
        </p:nvSpPr>
        <p:spPr>
          <a:xfrm>
            <a:off x="457200" y="499125"/>
            <a:ext cx="5486400" cy="759900"/>
          </a:xfrm>
          <a:prstGeom prst="rect">
            <a:avLst/>
          </a:prstGeom>
          <a:noFill/>
          <a:ln>
            <a:noFill/>
          </a:ln>
        </p:spPr>
        <p:txBody>
          <a:bodyPr lIns="91425" tIns="91425" rIns="91425" bIns="91425" anchor="ctr" anchorCtr="0">
            <a:noAutofit/>
          </a:bodyPr>
          <a:lstStyle/>
          <a:p>
            <a:pPr>
              <a:spcBef>
                <a:spcPts val="0"/>
              </a:spcBef>
              <a:buNone/>
            </a:pPr>
            <a:r>
              <a:rPr lang="en" dirty="0" smtClean="0"/>
              <a:t>TRADIOTIONAL METHOD OF READING ECG</a:t>
            </a:r>
            <a:endParaRPr lang="en" dirty="0"/>
          </a:p>
        </p:txBody>
      </p:sp>
      <p:sp>
        <p:nvSpPr>
          <p:cNvPr id="127" name="Shape 127"/>
          <p:cNvSpPr txBox="1">
            <a:spLocks noGrp="1"/>
          </p:cNvSpPr>
          <p:nvPr>
            <p:ph type="subTitle" idx="4294967295"/>
          </p:nvPr>
        </p:nvSpPr>
        <p:spPr>
          <a:xfrm>
            <a:off x="533400" y="1276350"/>
            <a:ext cx="8229600" cy="3047999"/>
          </a:xfrm>
          <a:prstGeom prst="rect">
            <a:avLst/>
          </a:prstGeom>
          <a:noFill/>
          <a:ln>
            <a:noFill/>
          </a:ln>
        </p:spPr>
        <p:txBody>
          <a:bodyPr lIns="91425" tIns="91425" rIns="91425" bIns="91425" anchor="ctr" anchorCtr="0">
            <a:noAutofit/>
          </a:bodyPr>
          <a:lstStyle/>
          <a:p>
            <a:r>
              <a:rPr lang="en-US" sz="1600" dirty="0" smtClean="0">
                <a:solidFill>
                  <a:schemeClr val="bg1"/>
                </a:solidFill>
                <a:latin typeface="Nixie One" charset="0"/>
                <a:ea typeface="Roboto Slab" charset="0"/>
              </a:rPr>
              <a:t> </a:t>
            </a:r>
            <a:r>
              <a:rPr lang="en-US" sz="1600" dirty="0" smtClean="0">
                <a:solidFill>
                  <a:schemeClr val="bg1"/>
                </a:solidFill>
                <a:latin typeface="+mn-lt"/>
              </a:rPr>
              <a:t>ECG paper is marked with a grid of small and large squares. Each small square represents 40 milliseconds (ms) in time along the horizontal axis and each larger square contains 5 small squares, thus representing 200 </a:t>
            </a:r>
            <a:r>
              <a:rPr lang="en-US" sz="1600" dirty="0" err="1" smtClean="0">
                <a:solidFill>
                  <a:schemeClr val="bg1"/>
                </a:solidFill>
                <a:latin typeface="+mn-lt"/>
              </a:rPr>
              <a:t>ms.</a:t>
            </a:r>
            <a:r>
              <a:rPr lang="en-US" sz="1600" dirty="0" smtClean="0">
                <a:solidFill>
                  <a:schemeClr val="bg1"/>
                </a:solidFill>
                <a:latin typeface="+mn-lt"/>
              </a:rPr>
              <a:t> Standard paper speeds and square markings allow easy measurement of cardiac timing intervals. This  enables calculation of heart rates and identification of abnormal electrical conduction within the heart</a:t>
            </a:r>
          </a:p>
          <a:p>
            <a:r>
              <a:rPr lang="en-US" sz="1600" dirty="0" smtClean="0">
                <a:solidFill>
                  <a:schemeClr val="bg1"/>
                </a:solidFill>
                <a:latin typeface="+mn-lt"/>
              </a:rPr>
              <a:t>5 - the HR is 60 beats per minute.</a:t>
            </a:r>
          </a:p>
          <a:p>
            <a:r>
              <a:rPr lang="en-US" sz="1600" dirty="0" smtClean="0">
                <a:solidFill>
                  <a:schemeClr val="bg1"/>
                </a:solidFill>
                <a:latin typeface="+mn-lt"/>
              </a:rPr>
              <a:t>3 - the HR is 100 per minute.</a:t>
            </a:r>
          </a:p>
          <a:p>
            <a:r>
              <a:rPr lang="en-US" sz="1600" dirty="0" smtClean="0">
                <a:solidFill>
                  <a:schemeClr val="bg1"/>
                </a:solidFill>
                <a:latin typeface="+mn-lt"/>
              </a:rPr>
              <a:t>2 - the HR is 150 per minute.</a:t>
            </a:r>
          </a:p>
          <a:p>
            <a:endParaRPr lang="en-US" sz="1600" dirty="0" smtClean="0">
              <a:solidFill>
                <a:schemeClr val="bg1"/>
              </a:solidFill>
              <a:latin typeface="Nixie One" charset="0"/>
              <a:ea typeface="Roboto Slab" charset="0"/>
            </a:endParaRPr>
          </a:p>
        </p:txBody>
      </p:sp>
      <p:pic>
        <p:nvPicPr>
          <p:cNvPr id="3074" name="Picture 2"/>
          <p:cNvPicPr>
            <a:picLocks noChangeAspect="1" noChangeArrowheads="1"/>
          </p:cNvPicPr>
          <p:nvPr/>
        </p:nvPicPr>
        <p:blipFill>
          <a:blip r:embed="rId3"/>
          <a:srcRect/>
          <a:stretch>
            <a:fillRect/>
          </a:stretch>
        </p:blipFill>
        <p:spPr bwMode="auto">
          <a:xfrm>
            <a:off x="4648200" y="3105150"/>
            <a:ext cx="4286250" cy="1276350"/>
          </a:xfrm>
          <a:prstGeom prst="rect">
            <a:avLst/>
          </a:prstGeom>
          <a:noFill/>
          <a:ln w="9525">
            <a:noFill/>
            <a:miter lim="800000"/>
            <a:headEnd/>
            <a:tailEnd/>
          </a:ln>
        </p:spPr>
      </p:pic>
    </p:spTree>
  </p:cSld>
  <p:clrMapOvr>
    <a:masterClrMapping/>
  </p:clrMapOvr>
  <p:transition spd="slow">
    <p:cut/>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8382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Roboto Slab" charset="0"/>
                <a:ea typeface="Roboto Slab" charset="0"/>
              </a:rPr>
              <a:t>Conclusions</a:t>
            </a:r>
            <a:r>
              <a:rPr lang="en-US" sz="1800" b="1" dirty="0" smtClean="0">
                <a:solidFill>
                  <a:schemeClr val="tx1"/>
                </a:solidFill>
                <a:latin typeface="+mn-lt"/>
                <a:ea typeface="Roboto Slab" charset="0"/>
              </a:rPr>
              <a:t> </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8" name="TextBox 7"/>
          <p:cNvSpPr txBox="1"/>
          <p:nvPr/>
        </p:nvSpPr>
        <p:spPr>
          <a:xfrm>
            <a:off x="1066800" y="1200150"/>
            <a:ext cx="7239000" cy="2246769"/>
          </a:xfrm>
          <a:prstGeom prst="rect">
            <a:avLst/>
          </a:prstGeom>
          <a:noFill/>
        </p:spPr>
        <p:txBody>
          <a:bodyPr wrap="square" rtlCol="0">
            <a:spAutoFit/>
          </a:bodyPr>
          <a:lstStyle/>
          <a:p>
            <a:pPr>
              <a:buFont typeface="Arial" pitchFamily="34" charset="0"/>
              <a:buChar char="•"/>
            </a:pPr>
            <a:r>
              <a:rPr lang="en-IN" dirty="0" smtClean="0">
                <a:solidFill>
                  <a:schemeClr val="tx1"/>
                </a:solidFill>
                <a:latin typeface="+mn-lt"/>
              </a:rPr>
              <a:t>After surveying the literature we came to know that more focus is laid upon implementing classification algorithms on signal processing software and hardware implementation is being given less importance. Hardware implementation of algorithm makes it possible to use the system ideal for using it in real time. </a:t>
            </a:r>
            <a:endParaRPr lang="en-US" dirty="0" smtClean="0">
              <a:solidFill>
                <a:schemeClr val="tx1"/>
              </a:solidFill>
              <a:latin typeface="+mn-lt"/>
            </a:endParaRPr>
          </a:p>
          <a:p>
            <a:pPr>
              <a:buFont typeface="Arial" pitchFamily="34" charset="0"/>
              <a:buChar char="•"/>
            </a:pPr>
            <a:r>
              <a:rPr lang="en-IN" dirty="0" smtClean="0"/>
              <a:t>The exploitation of morphological characteristics of signals make it possible to reduce the computing efforts required to classify the signal.</a:t>
            </a:r>
            <a:endParaRPr lang="en-IN" dirty="0" smtClean="0">
              <a:solidFill>
                <a:schemeClr val="tx1"/>
              </a:solidFill>
              <a:latin typeface="+mn-lt"/>
            </a:endParaRPr>
          </a:p>
          <a:p>
            <a:pPr>
              <a:buFont typeface="Arial" pitchFamily="34" charset="0"/>
              <a:buChar char="•"/>
            </a:pPr>
            <a:endParaRPr lang="en-IN" dirty="0" smtClean="0">
              <a:solidFill>
                <a:schemeClr val="tx1"/>
              </a:solidFill>
              <a:latin typeface="+mn-lt"/>
            </a:endParaRPr>
          </a:p>
          <a:p>
            <a:pPr>
              <a:buFont typeface="Arial" pitchFamily="34" charset="0"/>
              <a:buChar char="•"/>
            </a:pPr>
            <a:endParaRPr lang="en-IN" dirty="0" smtClean="0">
              <a:solidFill>
                <a:schemeClr val="tx1"/>
              </a:solidFill>
              <a:latin typeface="+mn-lt"/>
            </a:endParaRPr>
          </a:p>
          <a:p>
            <a:pPr>
              <a:buFont typeface="Arial" pitchFamily="34" charset="0"/>
              <a:buChar char="•"/>
            </a:pPr>
            <a:endParaRPr lang="en-US" dirty="0" smtClean="0">
              <a:solidFill>
                <a:schemeClr val="tx1"/>
              </a:solidFill>
              <a:latin typeface="+mn-lt"/>
            </a:endParaRPr>
          </a:p>
          <a:p>
            <a:pPr algn="ctr"/>
            <a:endParaRPr lang="en-US" dirty="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5334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mn-lt"/>
                <a:ea typeface="Roboto Slab" charset="0"/>
              </a:rPr>
              <a:t>References </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8" name="TextBox 7"/>
          <p:cNvSpPr txBox="1"/>
          <p:nvPr/>
        </p:nvSpPr>
        <p:spPr>
          <a:xfrm>
            <a:off x="1066800" y="1200150"/>
            <a:ext cx="7239000" cy="3293209"/>
          </a:xfrm>
          <a:prstGeom prst="rect">
            <a:avLst/>
          </a:prstGeom>
          <a:noFill/>
        </p:spPr>
        <p:txBody>
          <a:bodyPr wrap="square" rtlCol="0">
            <a:spAutoFit/>
          </a:bodyPr>
          <a:lstStyle/>
          <a:p>
            <a:r>
              <a:rPr lang="en-IN" sz="1600" dirty="0" smtClean="0">
                <a:solidFill>
                  <a:schemeClr val="tx1"/>
                </a:solidFill>
              </a:rPr>
              <a:t>[1] Adriana Maria Ciupe and Nicolae Marius Roman, “Study of ECG signal processing using wavelet transform”, IEEE, 2015.</a:t>
            </a:r>
            <a:endParaRPr lang="en-US" sz="1600" dirty="0" smtClean="0">
              <a:solidFill>
                <a:schemeClr val="tx1"/>
              </a:solidFill>
            </a:endParaRPr>
          </a:p>
          <a:p>
            <a:r>
              <a:rPr lang="en-IN" sz="1600" dirty="0" smtClean="0">
                <a:solidFill>
                  <a:schemeClr val="tx1"/>
                </a:solidFill>
              </a:rPr>
              <a:t>[2] </a:t>
            </a:r>
            <a:r>
              <a:rPr lang="en-US" sz="1600" dirty="0" smtClean="0">
                <a:solidFill>
                  <a:schemeClr val="tx1"/>
                </a:solidFill>
              </a:rPr>
              <a:t>Mohammad Sarfraz, Ateeq Ahmed Khan and Francis F. Li, </a:t>
            </a:r>
            <a:r>
              <a:rPr lang="en-IN" sz="1600" dirty="0" smtClean="0">
                <a:solidFill>
                  <a:schemeClr val="tx1"/>
                </a:solidFill>
              </a:rPr>
              <a:t>“</a:t>
            </a:r>
            <a:r>
              <a:rPr lang="en-US" sz="1600" dirty="0" smtClean="0">
                <a:solidFill>
                  <a:schemeClr val="tx1"/>
                </a:solidFill>
              </a:rPr>
              <a:t>Using Independent Component Analysis to Obtain Feature Space for Reliable ECG Arrhythmia Classification”, IEEE International Conference on Bioinformatics and Biomedicine</a:t>
            </a:r>
            <a:r>
              <a:rPr lang="en-IN" sz="1600" dirty="0" smtClean="0">
                <a:solidFill>
                  <a:schemeClr val="tx1"/>
                </a:solidFill>
              </a:rPr>
              <a:t>, 2014.</a:t>
            </a:r>
            <a:endParaRPr lang="en-US" sz="1600" dirty="0" smtClean="0">
              <a:solidFill>
                <a:schemeClr val="tx1"/>
              </a:solidFill>
            </a:endParaRPr>
          </a:p>
          <a:p>
            <a:r>
              <a:rPr lang="en-IN" sz="1600" dirty="0" smtClean="0">
                <a:solidFill>
                  <a:schemeClr val="tx1"/>
                </a:solidFill>
              </a:rPr>
              <a:t>[3] K.Muthuvel, L.Padma Suresh, S.H.Krishna Veni, K.Bharathi Kannan, “ECG Signal Feature Extraction and Classification using Harr Wavelet Transform and Neural Network” International Conference on Circuit, Power and Computing Technologies [ICCPCT] IEEE, 2014.</a:t>
            </a:r>
            <a:endParaRPr lang="en-US" sz="1600" dirty="0" smtClean="0">
              <a:solidFill>
                <a:schemeClr val="tx1"/>
              </a:solidFill>
            </a:endParaRPr>
          </a:p>
          <a:p>
            <a:r>
              <a:rPr lang="en-IN" sz="1600" dirty="0" smtClean="0">
                <a:solidFill>
                  <a:schemeClr val="tx1"/>
                </a:solidFill>
              </a:rPr>
              <a:t>[4] Meddour Cherif, Malika-Djahida Kedir-</a:t>
            </a:r>
            <a:r>
              <a:rPr lang="en-IN" sz="1600" dirty="0" err="1" smtClean="0">
                <a:solidFill>
                  <a:schemeClr val="tx1"/>
                </a:solidFill>
              </a:rPr>
              <a:t>Talha</a:t>
            </a:r>
            <a:r>
              <a:rPr lang="en-IN" sz="1600" dirty="0" smtClean="0">
                <a:solidFill>
                  <a:schemeClr val="tx1"/>
                </a:solidFill>
              </a:rPr>
              <a:t>, Malika Tighidet, “</a:t>
            </a:r>
            <a:r>
              <a:rPr lang="en-US" sz="1600" dirty="0" smtClean="0">
                <a:solidFill>
                  <a:schemeClr val="tx1"/>
                </a:solidFill>
              </a:rPr>
              <a:t>Acquisition and processing on DSP of a cardiac signal”</a:t>
            </a:r>
            <a:r>
              <a:rPr lang="en-IN" sz="1600" dirty="0" smtClean="0">
                <a:solidFill>
                  <a:schemeClr val="tx1"/>
                </a:solidFill>
              </a:rPr>
              <a:t>, </a:t>
            </a:r>
            <a:r>
              <a:rPr lang="en-US" sz="1600" dirty="0" smtClean="0">
                <a:solidFill>
                  <a:schemeClr val="tx1"/>
                </a:solidFill>
              </a:rPr>
              <a:t>5th International Conference on Information and Communication Systems (ICICS), IEEE, 2014.</a:t>
            </a:r>
          </a:p>
        </p:txBody>
      </p:sp>
    </p:spTree>
  </p:cSld>
  <p:clrMapOvr>
    <a:masterClrMapping/>
  </p:clrMapOvr>
  <p:transition spd="slow">
    <p:cut/>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5334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mn-lt"/>
                <a:ea typeface="Roboto Slab" charset="0"/>
              </a:rPr>
              <a:t>References </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8" name="TextBox 7"/>
          <p:cNvSpPr txBox="1"/>
          <p:nvPr/>
        </p:nvSpPr>
        <p:spPr>
          <a:xfrm>
            <a:off x="1066800" y="1200151"/>
            <a:ext cx="7239000" cy="4031873"/>
          </a:xfrm>
          <a:prstGeom prst="rect">
            <a:avLst/>
          </a:prstGeom>
          <a:noFill/>
        </p:spPr>
        <p:txBody>
          <a:bodyPr wrap="square" rtlCol="0">
            <a:spAutoFit/>
          </a:bodyPr>
          <a:lstStyle/>
          <a:p>
            <a:r>
              <a:rPr lang="en-IN" sz="1600" dirty="0" smtClean="0">
                <a:solidFill>
                  <a:schemeClr val="tx1"/>
                </a:solidFill>
              </a:rPr>
              <a:t>[5] </a:t>
            </a:r>
            <a:r>
              <a:rPr lang="en-US" sz="1600" dirty="0" smtClean="0">
                <a:solidFill>
                  <a:schemeClr val="tx1"/>
                </a:solidFill>
              </a:rPr>
              <a:t>Adam Szczepa´nski, Khalid Saied, and Alois Ferscha</a:t>
            </a:r>
            <a:r>
              <a:rPr lang="en-IN" sz="1600" dirty="0" smtClean="0">
                <a:solidFill>
                  <a:schemeClr val="tx1"/>
                </a:solidFill>
              </a:rPr>
              <a:t> “</a:t>
            </a:r>
            <a:r>
              <a:rPr lang="en-US" sz="1600" dirty="0" smtClean="0">
                <a:solidFill>
                  <a:schemeClr val="tx1"/>
                </a:solidFill>
              </a:rPr>
              <a:t>A New Method for ECG Signal Feature Extraction”</a:t>
            </a:r>
            <a:r>
              <a:rPr lang="en-IN" sz="1600" dirty="0" smtClean="0">
                <a:solidFill>
                  <a:schemeClr val="tx1"/>
                </a:solidFill>
              </a:rPr>
              <a:t>, </a:t>
            </a:r>
            <a:r>
              <a:rPr lang="en-US" sz="1600" dirty="0" smtClean="0">
                <a:solidFill>
                  <a:schemeClr val="tx1"/>
                </a:solidFill>
              </a:rPr>
              <a:t>ICCVG, Part II, LNCS 6375, pp. 334–341, Springer-Verlag Berlin Heidelberg 2010.</a:t>
            </a:r>
          </a:p>
          <a:p>
            <a:r>
              <a:rPr lang="en-IN" sz="1600" dirty="0" smtClean="0">
                <a:solidFill>
                  <a:schemeClr val="tx1"/>
                </a:solidFill>
              </a:rPr>
              <a:t>[6]</a:t>
            </a:r>
            <a:r>
              <a:rPr lang="en-US" sz="1600" dirty="0" smtClean="0">
                <a:solidFill>
                  <a:schemeClr val="tx1"/>
                </a:solidFill>
              </a:rPr>
              <a:t> Chuang-</a:t>
            </a:r>
            <a:r>
              <a:rPr lang="en-US" sz="1600" dirty="0" err="1" smtClean="0">
                <a:solidFill>
                  <a:schemeClr val="tx1"/>
                </a:solidFill>
              </a:rPr>
              <a:t>Chien</a:t>
            </a:r>
            <a:r>
              <a:rPr lang="en-US" sz="1600" dirty="0" smtClean="0">
                <a:solidFill>
                  <a:schemeClr val="tx1"/>
                </a:solidFill>
              </a:rPr>
              <a:t> Chiu Tong-Hong Lin And Ben-Yi Liau</a:t>
            </a:r>
            <a:r>
              <a:rPr lang="en-IN" sz="1600" dirty="0" smtClean="0">
                <a:solidFill>
                  <a:schemeClr val="tx1"/>
                </a:solidFill>
              </a:rPr>
              <a:t>, “</a:t>
            </a:r>
            <a:r>
              <a:rPr lang="en-US" sz="1600" dirty="0" smtClean="0">
                <a:solidFill>
                  <a:schemeClr val="tx1"/>
                </a:solidFill>
              </a:rPr>
              <a:t>DSP Based ECG Abnormality Classification using Artificial Neural Network DSP Based ECG Abnormality Classification using Artificial Neural Network</a:t>
            </a:r>
            <a:r>
              <a:rPr lang="en-IN" sz="1600" dirty="0" smtClean="0">
                <a:solidFill>
                  <a:schemeClr val="tx1"/>
                </a:solidFill>
              </a:rPr>
              <a:t>”, </a:t>
            </a:r>
            <a:r>
              <a:rPr lang="en-US" sz="1600" dirty="0" smtClean="0">
                <a:solidFill>
                  <a:schemeClr val="tx1"/>
                </a:solidFill>
              </a:rPr>
              <a:t>Biomedical engineering applications, basis &amp; communications, 2005.</a:t>
            </a:r>
          </a:p>
          <a:p>
            <a:r>
              <a:rPr lang="en-US" sz="1600" dirty="0" smtClean="0">
                <a:solidFill>
                  <a:schemeClr val="tx1"/>
                </a:solidFill>
              </a:rPr>
              <a:t> [7] </a:t>
            </a:r>
            <a:r>
              <a:rPr lang="en-US" sz="1600" dirty="0" err="1" smtClean="0">
                <a:solidFill>
                  <a:schemeClr val="tx1"/>
                </a:solidFill>
              </a:rPr>
              <a:t>R.D.Thakare</a:t>
            </a:r>
            <a:r>
              <a:rPr lang="en-US" sz="1600" dirty="0" smtClean="0">
                <a:solidFill>
                  <a:schemeClr val="tx1"/>
                </a:solidFill>
              </a:rPr>
              <a:t>, Mr. V. P. Meshram, Mr. I. S. Chintawar and Mr. I. A. Patil</a:t>
            </a:r>
            <a:r>
              <a:rPr lang="en-IN" sz="1600" dirty="0" smtClean="0">
                <a:solidFill>
                  <a:schemeClr val="tx1"/>
                </a:solidFill>
              </a:rPr>
              <a:t>,  “</a:t>
            </a:r>
            <a:r>
              <a:rPr lang="en-US" sz="1600" dirty="0" smtClean="0">
                <a:solidFill>
                  <a:schemeClr val="tx1"/>
                </a:solidFill>
              </a:rPr>
              <a:t>DSP Based ECG Abnormality Classification using Artificial Neural Network</a:t>
            </a:r>
            <a:r>
              <a:rPr lang="en-IN" sz="1600" dirty="0" smtClean="0">
                <a:solidFill>
                  <a:schemeClr val="tx1"/>
                </a:solidFill>
              </a:rPr>
              <a:t>” ,</a:t>
            </a:r>
            <a:r>
              <a:rPr lang="en-US" sz="1600" dirty="0" smtClean="0">
                <a:solidFill>
                  <a:schemeClr val="tx1"/>
                </a:solidFill>
              </a:rPr>
              <a:t> International Journal of Advanced Research in Computer Science and Software Engineering, 2014 </a:t>
            </a:r>
          </a:p>
          <a:p>
            <a:pPr lvl="0"/>
            <a:r>
              <a:rPr lang="en-US" sz="1600" dirty="0" smtClean="0"/>
              <a:t>[8] Tan KF, Chan KL and </a:t>
            </a:r>
            <a:r>
              <a:rPr lang="en-US" sz="1600" dirty="0" err="1" smtClean="0"/>
              <a:t>Choi</a:t>
            </a:r>
            <a:r>
              <a:rPr lang="en-US" sz="1600" dirty="0" smtClean="0"/>
              <a:t> K, “Detection of the QRS complex, P wave and T wave in electrocardiogram”, Advances in medical signal and information processing 2000; page no.41-47.</a:t>
            </a:r>
          </a:p>
          <a:p>
            <a:endParaRPr lang="en-US" sz="1600" dirty="0" smtClean="0">
              <a:solidFill>
                <a:schemeClr val="tx1"/>
              </a:solidFill>
            </a:endParaRPr>
          </a:p>
          <a:p>
            <a:endParaRPr lang="en-US" sz="1600" dirty="0" smtClean="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5334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mn-lt"/>
                <a:ea typeface="Roboto Slab" charset="0"/>
              </a:rPr>
              <a:t>References </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8" name="TextBox 7"/>
          <p:cNvSpPr txBox="1"/>
          <p:nvPr/>
        </p:nvSpPr>
        <p:spPr>
          <a:xfrm>
            <a:off x="1066800" y="1200151"/>
            <a:ext cx="7239000" cy="4278094"/>
          </a:xfrm>
          <a:prstGeom prst="rect">
            <a:avLst/>
          </a:prstGeom>
          <a:noFill/>
        </p:spPr>
        <p:txBody>
          <a:bodyPr wrap="square" rtlCol="0">
            <a:spAutoFit/>
          </a:bodyPr>
          <a:lstStyle/>
          <a:p>
            <a:pPr lvl="0"/>
            <a:r>
              <a:rPr lang="en-US" sz="1600" dirty="0" smtClean="0"/>
              <a:t>[9] J. Pan and W. J. Tompkins, “A real-time QRS detection algorithm,” IEEE Transaction  on Biomedical Engineering, 1985,  vol. 3, pp. 230–236, 1985.</a:t>
            </a:r>
          </a:p>
          <a:p>
            <a:pPr lvl="0"/>
            <a:endParaRPr lang="en-US" sz="1600" dirty="0" smtClean="0"/>
          </a:p>
          <a:p>
            <a:pPr lvl="0"/>
            <a:r>
              <a:rPr lang="en-US" sz="1600" dirty="0" smtClean="0"/>
              <a:t>[10] J.-S. Wang, W.-C. Chiang, Y.-T. C. Yang and Y.-L. Hsu, “An effective ECG arrhythmia classification algorithm,” in Bio-Inspired Computing and Applications, Springer, 2012, vol. 4, pp. 545–550.</a:t>
            </a:r>
          </a:p>
          <a:p>
            <a:pPr lvl="0"/>
            <a:endParaRPr lang="en-US" sz="1600" dirty="0" smtClean="0"/>
          </a:p>
          <a:p>
            <a:r>
              <a:rPr lang="en-US" sz="1600" b="1" dirty="0" smtClean="0"/>
              <a:t>WEBSITES</a:t>
            </a:r>
            <a:endParaRPr lang="en-US" sz="1600" dirty="0" smtClean="0"/>
          </a:p>
          <a:p>
            <a:r>
              <a:rPr lang="en-US" sz="1600" dirty="0" smtClean="0"/>
              <a:t> </a:t>
            </a:r>
          </a:p>
          <a:p>
            <a:pPr lvl="0"/>
            <a:r>
              <a:rPr lang="en-US" sz="1600" dirty="0" smtClean="0"/>
              <a:t>[11] D. L. </a:t>
            </a:r>
            <a:r>
              <a:rPr lang="en-US" sz="1600" dirty="0" err="1" smtClean="0"/>
              <a:t>Hoyert</a:t>
            </a:r>
            <a:r>
              <a:rPr lang="en-US" sz="1600" dirty="0" smtClean="0"/>
              <a:t> and J. </a:t>
            </a:r>
            <a:r>
              <a:rPr lang="en-US" sz="1600" dirty="0" err="1" smtClean="0"/>
              <a:t>Xu</a:t>
            </a:r>
            <a:r>
              <a:rPr lang="en-US" sz="1600" dirty="0" smtClean="0"/>
              <a:t>, (2012, Oct. 10) Deaths: Preliminary Data for 2011, National vital statistics reports, vol. 61, no. 6. [Online]. Available: </a:t>
            </a:r>
            <a:r>
              <a:rPr lang="en-US" sz="1600" u="sng" dirty="0" smtClean="0">
                <a:hlinkClick r:id="rId3"/>
              </a:rPr>
              <a:t>http://www.cdc.gov/nchs/fastats/lcod.html</a:t>
            </a:r>
            <a:endParaRPr lang="en-US" sz="1600" u="sng" dirty="0" smtClean="0"/>
          </a:p>
          <a:p>
            <a:pPr lvl="0"/>
            <a:endParaRPr lang="en-US" sz="1600" dirty="0" smtClean="0"/>
          </a:p>
          <a:p>
            <a:pPr lvl="0"/>
            <a:r>
              <a:rPr lang="en-US" sz="1600" dirty="0" smtClean="0"/>
              <a:t>[12] MIT-BIH Arrhythmia Database available: </a:t>
            </a:r>
          </a:p>
          <a:p>
            <a:r>
              <a:rPr lang="en-US" sz="1600" u="sng" dirty="0" smtClean="0">
                <a:hlinkClick r:id="rId4"/>
              </a:rPr>
              <a:t>http://www.physionet.org/physiobank/database/mitdb.html</a:t>
            </a:r>
            <a:endParaRPr lang="en-US" sz="1600" dirty="0" smtClean="0"/>
          </a:p>
          <a:p>
            <a:endParaRPr lang="en-US" sz="1600" dirty="0" smtClean="0">
              <a:solidFill>
                <a:schemeClr val="tx1"/>
              </a:solidFill>
            </a:endParaRPr>
          </a:p>
          <a:p>
            <a:endParaRPr lang="en-US" sz="1600" dirty="0" smtClean="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990600" y="209550"/>
            <a:ext cx="7239000" cy="533400"/>
          </a:xfrm>
          <a:prstGeom prst="rect">
            <a:avLst/>
          </a:prstGeom>
          <a:noFill/>
          <a:ln>
            <a:noFill/>
          </a:ln>
        </p:spPr>
        <p:txBody>
          <a:bodyPr lIns="91425" tIns="91425" rIns="91425" bIns="91425" anchor="ctr" anchorCtr="0">
            <a:noAutofit/>
          </a:bodyPr>
          <a:lstStyle/>
          <a:p>
            <a:pPr algn="ctr"/>
            <a:r>
              <a:rPr lang="en-US" sz="1800" b="1" dirty="0" smtClean="0">
                <a:solidFill>
                  <a:schemeClr val="tx1"/>
                </a:solidFill>
                <a:latin typeface="+mn-lt"/>
                <a:ea typeface="Roboto Slab" charset="0"/>
              </a:rPr>
              <a:t>References </a:t>
            </a:r>
            <a:endParaRPr lang="en" sz="1800" b="1" dirty="0">
              <a:solidFill>
                <a:schemeClr val="tx1"/>
              </a:solidFill>
              <a:latin typeface="+mn-lt"/>
              <a:ea typeface="Roboto Slab" charset="0"/>
              <a:cs typeface="Roboto Slab"/>
              <a:sym typeface="Roboto Slab"/>
            </a:endParaRPr>
          </a:p>
        </p:txBody>
      </p:sp>
      <p:sp>
        <p:nvSpPr>
          <p:cNvPr id="16" name="Rectangle 15"/>
          <p:cNvSpPr/>
          <p:nvPr/>
        </p:nvSpPr>
        <p:spPr>
          <a:xfrm>
            <a:off x="6858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738664"/>
          </a:xfrm>
          <a:prstGeom prst="rect">
            <a:avLst/>
          </a:prstGeom>
        </p:spPr>
        <p:txBody>
          <a:bodyPr wrap="square">
            <a:spAutoFit/>
          </a:bodyPr>
          <a:lstStyle/>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
        <p:nvSpPr>
          <p:cNvPr id="8" name="TextBox 7"/>
          <p:cNvSpPr txBox="1"/>
          <p:nvPr/>
        </p:nvSpPr>
        <p:spPr>
          <a:xfrm>
            <a:off x="1066800" y="1200151"/>
            <a:ext cx="7239000" cy="4031873"/>
          </a:xfrm>
          <a:prstGeom prst="rect">
            <a:avLst/>
          </a:prstGeom>
          <a:noFill/>
        </p:spPr>
        <p:txBody>
          <a:bodyPr wrap="square" rtlCol="0">
            <a:spAutoFit/>
          </a:bodyPr>
          <a:lstStyle/>
          <a:p>
            <a:pPr lvl="0"/>
            <a:r>
              <a:rPr lang="en-US" sz="1600" dirty="0" smtClean="0"/>
              <a:t>[13]MIT-BIH Atrial Fibrillation database available:</a:t>
            </a:r>
          </a:p>
          <a:p>
            <a:r>
              <a:rPr lang="en-US" sz="1600" u="sng" dirty="0" smtClean="0">
                <a:hlinkClick r:id="rId3"/>
              </a:rPr>
              <a:t>http://www.physionet.org/physiobank/database/mitdb.html</a:t>
            </a:r>
            <a:endParaRPr lang="en-US" sz="1600" u="sng" dirty="0" smtClean="0"/>
          </a:p>
          <a:p>
            <a:endParaRPr lang="en-US" sz="1600" dirty="0" smtClean="0"/>
          </a:p>
          <a:p>
            <a:pPr lvl="0"/>
            <a:r>
              <a:rPr lang="en-US" sz="1600" dirty="0" smtClean="0"/>
              <a:t>[14]</a:t>
            </a:r>
            <a:r>
              <a:rPr lang="en-US" sz="1600" dirty="0" err="1" smtClean="0"/>
              <a:t>PhysioNet</a:t>
            </a:r>
            <a:r>
              <a:rPr lang="en-US" sz="1600" dirty="0" smtClean="0"/>
              <a:t> database:</a:t>
            </a:r>
          </a:p>
          <a:p>
            <a:r>
              <a:rPr lang="en-US" sz="1600" u="sng" dirty="0" smtClean="0">
                <a:hlinkClick r:id="rId4"/>
              </a:rPr>
              <a:t>https://www.physionet.org</a:t>
            </a:r>
            <a:endParaRPr lang="en-US" sz="1600" u="sng" dirty="0" smtClean="0"/>
          </a:p>
          <a:p>
            <a:endParaRPr lang="en-US" sz="1600" u="sng" dirty="0" smtClean="0"/>
          </a:p>
          <a:p>
            <a:r>
              <a:rPr lang="en-IN" sz="1600" b="1" dirty="0" smtClean="0"/>
              <a:t>BOOKS</a:t>
            </a:r>
            <a:endParaRPr lang="en-US" sz="1600" dirty="0" smtClean="0"/>
          </a:p>
          <a:p>
            <a:r>
              <a:rPr lang="en-IN" sz="1600" b="1" dirty="0" smtClean="0"/>
              <a:t> </a:t>
            </a:r>
            <a:endParaRPr lang="en-US" sz="1600" dirty="0" smtClean="0"/>
          </a:p>
          <a:p>
            <a:pPr lvl="0"/>
            <a:r>
              <a:rPr lang="en-IN" sz="1600" dirty="0" smtClean="0"/>
              <a:t>[15]Leslie Cromwell, Fred J. </a:t>
            </a:r>
            <a:r>
              <a:rPr lang="en-IN" sz="1600" dirty="0" err="1" smtClean="0"/>
              <a:t>Weibell</a:t>
            </a:r>
            <a:r>
              <a:rPr lang="en-IN" sz="1600" dirty="0" smtClean="0"/>
              <a:t>, Erich A. Pfeifer, Biomedical Instrumentation and Measurements, PHI learning, 1980.</a:t>
            </a:r>
            <a:endParaRPr lang="en-IN" sz="1600" smtClean="0"/>
          </a:p>
          <a:p>
            <a:pPr lvl="0"/>
            <a:endParaRPr lang="en-US" sz="1600" dirty="0" smtClean="0"/>
          </a:p>
          <a:p>
            <a:pPr lvl="0"/>
            <a:r>
              <a:rPr lang="en-IN" sz="1600" dirty="0" smtClean="0"/>
              <a:t>[16]</a:t>
            </a:r>
            <a:r>
              <a:rPr lang="en-IN" sz="1600" dirty="0" err="1" smtClean="0"/>
              <a:t>R.S.Khandpur</a:t>
            </a:r>
            <a:r>
              <a:rPr lang="en-IN" sz="1600" dirty="0" smtClean="0"/>
              <a:t>, Handbook of  Biomedical Instrumentation, Tata </a:t>
            </a:r>
            <a:r>
              <a:rPr lang="en-IN" sz="1600" dirty="0" err="1" smtClean="0"/>
              <a:t>Mcgraw</a:t>
            </a:r>
            <a:r>
              <a:rPr lang="en-IN" sz="1600" dirty="0" smtClean="0"/>
              <a:t>-hill Education, 2003.</a:t>
            </a:r>
            <a:endParaRPr lang="en-US" sz="1600" dirty="0" smtClean="0"/>
          </a:p>
          <a:p>
            <a:endParaRPr lang="en-US" sz="1600" dirty="0" smtClean="0"/>
          </a:p>
          <a:p>
            <a:endParaRPr lang="en-US" sz="1600" dirty="0" smtClean="0">
              <a:solidFill>
                <a:schemeClr val="tx1"/>
              </a:solidFill>
            </a:endParaRPr>
          </a:p>
          <a:p>
            <a:endParaRPr lang="en-US" sz="1600" dirty="0" smtClean="0">
              <a:solidFill>
                <a:schemeClr val="tx1"/>
              </a:solidFill>
            </a:endParaRPr>
          </a:p>
        </p:txBody>
      </p:sp>
    </p:spTree>
  </p:cSld>
  <p:clrMapOvr>
    <a:masterClrMapping/>
  </p:clrMapOvr>
  <p:transition spd="slow">
    <p:cut/>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09800" y="2114550"/>
            <a:ext cx="5181600" cy="830997"/>
          </a:xfrm>
          <a:prstGeom prst="rect">
            <a:avLst/>
          </a:prstGeom>
          <a:noFill/>
        </p:spPr>
        <p:txBody>
          <a:bodyPr wrap="square" rtlCol="0">
            <a:spAutoFit/>
          </a:bodyPr>
          <a:lstStyle/>
          <a:p>
            <a:pPr algn="ctr"/>
            <a:r>
              <a:rPr lang="en-US" sz="4800" dirty="0" smtClean="0">
                <a:solidFill>
                  <a:schemeClr val="tx1"/>
                </a:solidFill>
                <a:latin typeface="Roboto Slab" charset="0"/>
                <a:ea typeface="Roboto Slab" charset="0"/>
              </a:rPr>
              <a:t>Thank you</a:t>
            </a:r>
            <a:endParaRPr lang="en-US" sz="4800" dirty="0">
              <a:solidFill>
                <a:schemeClr val="tx1"/>
              </a:solidFill>
              <a:latin typeface="Roboto Slab" charset="0"/>
              <a:ea typeface="Roboto Slab"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smtClean="0"/>
              <a:t>DRAWBACKS OF THE TRADITIONAL METHOD</a:t>
            </a:r>
            <a:endParaRPr lang="en" dirty="0"/>
          </a:p>
        </p:txBody>
      </p:sp>
      <p:grpSp>
        <p:nvGrpSpPr>
          <p:cNvPr id="111" name="Shape 111"/>
          <p:cNvGrpSpPr/>
          <p:nvPr/>
        </p:nvGrpSpPr>
        <p:grpSpPr>
          <a:xfrm>
            <a:off x="333622" y="861852"/>
            <a:ext cx="366457" cy="366436"/>
            <a:chOff x="1923675" y="1633650"/>
            <a:chExt cx="436000" cy="435975"/>
          </a:xfrm>
        </p:grpSpPr>
        <p:sp>
          <p:nvSpPr>
            <p:cNvPr id="112" name="Shape 112"/>
            <p:cNvSpPr/>
            <p:nvPr/>
          </p:nvSpPr>
          <p:spPr>
            <a:xfrm>
              <a:off x="2209250" y="1633650"/>
              <a:ext cx="150425" cy="150425"/>
            </a:xfrm>
            <a:custGeom>
              <a:avLst/>
              <a:gdLst/>
              <a:ahLst/>
              <a:cxnLst/>
              <a:rect l="0" t="0" r="0" b="0"/>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3" name="Shape 113"/>
            <p:cNvSpPr/>
            <p:nvPr/>
          </p:nvSpPr>
          <p:spPr>
            <a:xfrm>
              <a:off x="2019900" y="1757250"/>
              <a:ext cx="261825" cy="261850"/>
            </a:xfrm>
            <a:custGeom>
              <a:avLst/>
              <a:gdLst/>
              <a:ahLst/>
              <a:cxnLst/>
              <a:rect l="0" t="0" r="0" b="0"/>
              <a:pathLst>
                <a:path w="10473" h="10474" fill="none" extrusionOk="0">
                  <a:moveTo>
                    <a:pt x="10473" y="1"/>
                  </a:moveTo>
                  <a:lnTo>
                    <a:pt x="0" y="10473"/>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4" name="Shape 114"/>
            <p:cNvSpPr/>
            <p:nvPr/>
          </p:nvSpPr>
          <p:spPr>
            <a:xfrm>
              <a:off x="1923675" y="1681150"/>
              <a:ext cx="388500" cy="388475"/>
            </a:xfrm>
            <a:custGeom>
              <a:avLst/>
              <a:gdLst/>
              <a:ahLst/>
              <a:cxnLst/>
              <a:rect l="0" t="0" r="0" b="0"/>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5" name="Shape 115"/>
            <p:cNvSpPr/>
            <p:nvPr/>
          </p:nvSpPr>
          <p:spPr>
            <a:xfrm>
              <a:off x="1974225" y="1711575"/>
              <a:ext cx="261825" cy="261850"/>
            </a:xfrm>
            <a:custGeom>
              <a:avLst/>
              <a:gdLst/>
              <a:ahLst/>
              <a:cxnLst/>
              <a:rect l="0" t="0" r="0" b="0"/>
              <a:pathLst>
                <a:path w="10473" h="10474" fill="none" extrusionOk="0">
                  <a:moveTo>
                    <a:pt x="0" y="10474"/>
                  </a:moveTo>
                  <a:lnTo>
                    <a:pt x="10473"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6" name="Shape 116"/>
            <p:cNvSpPr/>
            <p:nvPr/>
          </p:nvSpPr>
          <p:spPr>
            <a:xfrm>
              <a:off x="1934650" y="2014200"/>
              <a:ext cx="44475" cy="44475"/>
            </a:xfrm>
            <a:custGeom>
              <a:avLst/>
              <a:gdLst/>
              <a:ahLst/>
              <a:cxnLst/>
              <a:rect l="0" t="0" r="0" b="0"/>
              <a:pathLst>
                <a:path w="1779" h="1779" fill="none" extrusionOk="0">
                  <a:moveTo>
                    <a:pt x="1778" y="1778"/>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117" name="Shape 117"/>
            <p:cNvSpPr/>
            <p:nvPr/>
          </p:nvSpPr>
          <p:spPr>
            <a:xfrm>
              <a:off x="1944375" y="1947225"/>
              <a:ext cx="101725" cy="101700"/>
            </a:xfrm>
            <a:custGeom>
              <a:avLst/>
              <a:gdLst/>
              <a:ahLst/>
              <a:cxnLst/>
              <a:rect l="0" t="0" r="0" b="0"/>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grpSp>
      <p:sp>
        <p:nvSpPr>
          <p:cNvPr id="118" name="Shape 118"/>
          <p:cNvSpPr txBox="1"/>
          <p:nvPr/>
        </p:nvSpPr>
        <p:spPr>
          <a:xfrm>
            <a:off x="685800" y="2038350"/>
            <a:ext cx="7086600" cy="1250100"/>
          </a:xfrm>
          <a:prstGeom prst="rect">
            <a:avLst/>
          </a:prstGeom>
          <a:noFill/>
          <a:ln>
            <a:noFill/>
          </a:ln>
        </p:spPr>
        <p:txBody>
          <a:bodyPr lIns="91425" tIns="91425" rIns="91425" bIns="91425" anchor="t" anchorCtr="0">
            <a:noAutofit/>
          </a:bodyPr>
          <a:lstStyle/>
          <a:p>
            <a:pPr>
              <a:buFont typeface="Wingdings" pitchFamily="2" charset="2"/>
              <a:buChar char="Ø"/>
            </a:pPr>
            <a:r>
              <a:rPr lang="en-US" sz="1600" dirty="0" smtClean="0">
                <a:solidFill>
                  <a:schemeClr val="tx1"/>
                </a:solidFill>
                <a:latin typeface="+mn-lt"/>
                <a:ea typeface="Roboto Slab" charset="0"/>
              </a:rPr>
              <a:t>Because of intricacies of details there is a chance of error in measurements.</a:t>
            </a:r>
          </a:p>
          <a:p>
            <a:pPr>
              <a:buFont typeface="Wingdings" pitchFamily="2" charset="2"/>
              <a:buChar char="Ø"/>
            </a:pPr>
            <a:r>
              <a:rPr lang="en-US" sz="1600" dirty="0" smtClean="0">
                <a:solidFill>
                  <a:schemeClr val="tx1"/>
                </a:solidFill>
                <a:latin typeface="+mn-lt"/>
                <a:ea typeface="Roboto Slab" charset="0"/>
              </a:rPr>
              <a:t>It is a tedious and time consuming process. </a:t>
            </a:r>
          </a:p>
          <a:p>
            <a:pPr>
              <a:buFont typeface="Wingdings" pitchFamily="2" charset="2"/>
              <a:buChar char="Ø"/>
            </a:pPr>
            <a:r>
              <a:rPr lang="en-US" sz="1600" dirty="0" smtClean="0">
                <a:solidFill>
                  <a:schemeClr val="tx1"/>
                </a:solidFill>
                <a:latin typeface="+mn-lt"/>
                <a:ea typeface="Roboto Slab" charset="0"/>
              </a:rPr>
              <a:t>Requires an experienced physician or technician.</a:t>
            </a:r>
          </a:p>
          <a:p>
            <a:endParaRPr lang="en-US" sz="1200" dirty="0" smtClean="0">
              <a:solidFill>
                <a:schemeClr val="tx1"/>
              </a:solidFill>
              <a:latin typeface="Nixie One" charset="0"/>
              <a:ea typeface="Roboto Slab" charset="0"/>
            </a:endParaRPr>
          </a:p>
          <a:p>
            <a:endParaRPr lang="en-US" sz="1200" b="1" dirty="0">
              <a:solidFill>
                <a:schemeClr val="tx1"/>
              </a:solidFill>
              <a:latin typeface="Nixie One" charset="0"/>
            </a:endParaRP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ctrTitle"/>
          </p:nvPr>
        </p:nvSpPr>
        <p:spPr>
          <a:xfrm>
            <a:off x="3733801" y="2647950"/>
            <a:ext cx="5257799" cy="1390599"/>
          </a:xfrm>
          <a:prstGeom prst="rect">
            <a:avLst/>
          </a:prstGeom>
        </p:spPr>
        <p:txBody>
          <a:bodyPr lIns="91425" tIns="91425" rIns="91425" bIns="91425" anchor="b" anchorCtr="0">
            <a:noAutofit/>
          </a:bodyPr>
          <a:lstStyle/>
          <a:p>
            <a:pPr lvl="0" rtl="0">
              <a:spcBef>
                <a:spcPts val="0"/>
              </a:spcBef>
              <a:buNone/>
            </a:pPr>
            <a:r>
              <a:rPr lang="en" dirty="0" smtClean="0"/>
              <a:t>Literature review</a:t>
            </a:r>
            <a:endParaRPr lang="en" dirty="0"/>
          </a:p>
        </p:txBody>
      </p:sp>
      <p:sp>
        <p:nvSpPr>
          <p:cNvPr id="134" name="Shape 134"/>
          <p:cNvSpPr txBox="1">
            <a:spLocks noGrp="1"/>
          </p:cNvSpPr>
          <p:nvPr>
            <p:ph type="subTitle" idx="1"/>
          </p:nvPr>
        </p:nvSpPr>
        <p:spPr>
          <a:xfrm>
            <a:off x="4113600" y="3983050"/>
            <a:ext cx="4505699" cy="784799"/>
          </a:xfrm>
          <a:prstGeom prst="rect">
            <a:avLst/>
          </a:prstGeom>
        </p:spPr>
        <p:txBody>
          <a:bodyPr lIns="91425" tIns="91425" rIns="91425" bIns="91425" anchor="t" anchorCtr="0">
            <a:noAutofit/>
          </a:bodyPr>
          <a:lstStyle/>
          <a:p>
            <a:pPr lvl="0" rtl="0">
              <a:spcBef>
                <a:spcPts val="0"/>
              </a:spcBef>
              <a:buNone/>
            </a:pPr>
            <a:r>
              <a:rPr lang="en" dirty="0"/>
              <a:t>Let’s </a:t>
            </a:r>
            <a:r>
              <a:rPr lang="en" dirty="0" smtClean="0"/>
              <a:t>have a look at the work previously done</a:t>
            </a:r>
            <a:endParaRPr lang="en" dirty="0"/>
          </a:p>
        </p:txBody>
      </p:sp>
      <p:sp>
        <p:nvSpPr>
          <p:cNvPr id="135" name="Shape 135"/>
          <p:cNvSpPr txBox="1"/>
          <p:nvPr/>
        </p:nvSpPr>
        <p:spPr>
          <a:xfrm>
            <a:off x="0" y="503350"/>
            <a:ext cx="3471299" cy="3818699"/>
          </a:xfrm>
          <a:prstGeom prst="rect">
            <a:avLst/>
          </a:prstGeom>
          <a:noFill/>
          <a:ln>
            <a:noFill/>
          </a:ln>
        </p:spPr>
        <p:txBody>
          <a:bodyPr lIns="91425" tIns="91425" rIns="91425" bIns="91425" anchor="ctr" anchorCtr="0">
            <a:noAutofit/>
          </a:bodyPr>
          <a:lstStyle/>
          <a:p>
            <a:pPr algn="ctr">
              <a:spcBef>
                <a:spcPts val="0"/>
              </a:spcBef>
              <a:buNone/>
            </a:pPr>
            <a:endParaRPr lang="en" sz="20000" dirty="0">
              <a:solidFill>
                <a:srgbClr val="18637B"/>
              </a:solidFill>
              <a:latin typeface="Roboto Slab"/>
              <a:ea typeface="Roboto Slab"/>
              <a:cs typeface="Roboto Slab"/>
              <a:sym typeface="Roboto Slab"/>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15" name="Shape 126"/>
          <p:cNvSpPr txBox="1">
            <a:spLocks/>
          </p:cNvSpPr>
          <p:nvPr/>
        </p:nvSpPr>
        <p:spPr>
          <a:xfrm>
            <a:off x="2133600" y="209550"/>
            <a:ext cx="5486400" cy="759900"/>
          </a:xfrm>
          <a:prstGeom prst="rect">
            <a:avLst/>
          </a:prstGeom>
          <a:noFill/>
          <a:ln>
            <a:noFill/>
          </a:ln>
        </p:spPr>
        <p:txBody>
          <a:bodyPr lIns="91425" tIns="91425" rIns="91425" bIns="91425" anchor="ctr" anchorCtr="0">
            <a:noAutofit/>
          </a:bodyPr>
          <a:lstStyle/>
          <a:p>
            <a:pPr algn="ctr"/>
            <a:r>
              <a:rPr lang="en-IN" sz="1800" b="1" dirty="0" smtClean="0">
                <a:solidFill>
                  <a:schemeClr val="tx1"/>
                </a:solidFill>
              </a:rPr>
              <a:t>1. Study of ECG signal processing using wavelet transform</a:t>
            </a:r>
            <a:endParaRPr lang="en-US" sz="1800" b="1" dirty="0">
              <a:solidFill>
                <a:schemeClr val="tx1"/>
              </a:solidFill>
            </a:endParaRPr>
          </a:p>
        </p:txBody>
      </p:sp>
      <p:sp>
        <p:nvSpPr>
          <p:cNvPr id="16" name="Rectangle 15"/>
          <p:cNvSpPr/>
          <p:nvPr/>
        </p:nvSpPr>
        <p:spPr>
          <a:xfrm>
            <a:off x="762000" y="1276350"/>
            <a:ext cx="7696200" cy="2677656"/>
          </a:xfrm>
          <a:prstGeom prst="rect">
            <a:avLst/>
          </a:prstGeom>
        </p:spPr>
        <p:txBody>
          <a:bodyPr wrap="square">
            <a:spAutoFit/>
          </a:bodyPr>
          <a:lstStyle/>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smtClean="0">
              <a:solidFill>
                <a:schemeClr val="tx1"/>
              </a:solidFill>
            </a:endParaRPr>
          </a:p>
          <a:p>
            <a:endParaRPr lang="en-US" dirty="0">
              <a:solidFill>
                <a:schemeClr val="tx1"/>
              </a:solidFill>
            </a:endParaRPr>
          </a:p>
        </p:txBody>
      </p:sp>
      <p:sp>
        <p:nvSpPr>
          <p:cNvPr id="17" name="Rectangle 16"/>
          <p:cNvSpPr/>
          <p:nvPr/>
        </p:nvSpPr>
        <p:spPr>
          <a:xfrm>
            <a:off x="838200" y="1200150"/>
            <a:ext cx="7848600" cy="3108543"/>
          </a:xfrm>
          <a:prstGeom prst="rect">
            <a:avLst/>
          </a:prstGeom>
        </p:spPr>
        <p:txBody>
          <a:bodyPr wrap="square">
            <a:spAutoFit/>
          </a:bodyPr>
          <a:lstStyle/>
          <a:p>
            <a:endParaRPr lang="en-US" b="1" dirty="0" smtClean="0">
              <a:solidFill>
                <a:schemeClr val="tx1"/>
              </a:solidFill>
              <a:latin typeface="+mn-lt"/>
            </a:endParaRPr>
          </a:p>
          <a:p>
            <a:pPr>
              <a:buFont typeface="Arial" pitchFamily="34" charset="0"/>
              <a:buChar char="•"/>
            </a:pPr>
            <a:r>
              <a:rPr lang="en-US" b="1" dirty="0" smtClean="0">
                <a:solidFill>
                  <a:schemeClr val="tx1"/>
                </a:solidFill>
                <a:latin typeface="+mn-lt"/>
              </a:rPr>
              <a:t>Authors: </a:t>
            </a:r>
            <a:r>
              <a:rPr lang="en-US" dirty="0" err="1" smtClean="0">
                <a:solidFill>
                  <a:schemeClr val="tx1"/>
                </a:solidFill>
                <a:latin typeface="+mn-lt"/>
              </a:rPr>
              <a:t>Meddour</a:t>
            </a:r>
            <a:r>
              <a:rPr lang="en-US" dirty="0" smtClean="0">
                <a:solidFill>
                  <a:schemeClr val="tx1"/>
                </a:solidFill>
                <a:latin typeface="+mn-lt"/>
              </a:rPr>
              <a:t> </a:t>
            </a:r>
            <a:r>
              <a:rPr lang="en-US" dirty="0" err="1" smtClean="0">
                <a:solidFill>
                  <a:schemeClr val="tx1"/>
                </a:solidFill>
                <a:latin typeface="+mn-lt"/>
              </a:rPr>
              <a:t>Cherif</a:t>
            </a:r>
            <a:r>
              <a:rPr lang="en-US" dirty="0" smtClean="0">
                <a:solidFill>
                  <a:schemeClr val="tx1"/>
                </a:solidFill>
                <a:latin typeface="+mn-lt"/>
              </a:rPr>
              <a:t>, </a:t>
            </a:r>
            <a:r>
              <a:rPr lang="en-US" dirty="0" err="1" smtClean="0">
                <a:solidFill>
                  <a:schemeClr val="tx1"/>
                </a:solidFill>
                <a:latin typeface="+mn-lt"/>
              </a:rPr>
              <a:t>Malika-Djahida</a:t>
            </a:r>
            <a:r>
              <a:rPr lang="en-US" dirty="0" smtClean="0">
                <a:solidFill>
                  <a:schemeClr val="tx1"/>
                </a:solidFill>
                <a:latin typeface="+mn-lt"/>
              </a:rPr>
              <a:t> Kedir-</a:t>
            </a:r>
            <a:r>
              <a:rPr lang="en-US" dirty="0" err="1" smtClean="0">
                <a:solidFill>
                  <a:schemeClr val="tx1"/>
                </a:solidFill>
                <a:latin typeface="+mn-lt"/>
              </a:rPr>
              <a:t>Talha</a:t>
            </a:r>
            <a:r>
              <a:rPr lang="en-US" dirty="0" smtClean="0">
                <a:solidFill>
                  <a:schemeClr val="tx1"/>
                </a:solidFill>
                <a:latin typeface="+mn-lt"/>
              </a:rPr>
              <a:t>, </a:t>
            </a:r>
            <a:r>
              <a:rPr lang="en-US" dirty="0" err="1" smtClean="0">
                <a:solidFill>
                  <a:schemeClr val="tx1"/>
                </a:solidFill>
                <a:latin typeface="+mn-lt"/>
              </a:rPr>
              <a:t>Malika</a:t>
            </a:r>
            <a:r>
              <a:rPr lang="en-US" dirty="0" smtClean="0">
                <a:solidFill>
                  <a:schemeClr val="tx1"/>
                </a:solidFill>
                <a:latin typeface="+mn-lt"/>
              </a:rPr>
              <a:t> </a:t>
            </a:r>
            <a:r>
              <a:rPr lang="en-US" dirty="0" err="1" smtClean="0">
                <a:solidFill>
                  <a:schemeClr val="tx1"/>
                </a:solidFill>
                <a:latin typeface="+mn-lt"/>
              </a:rPr>
              <a:t>Tighidet</a:t>
            </a:r>
            <a:endParaRPr lang="en-US" dirty="0" smtClean="0">
              <a:solidFill>
                <a:schemeClr val="tx1"/>
              </a:solidFill>
              <a:latin typeface="+mn-lt"/>
            </a:endParaRPr>
          </a:p>
          <a:p>
            <a:pPr>
              <a:buFont typeface="Arial" pitchFamily="34" charset="0"/>
              <a:buChar char="•"/>
            </a:pPr>
            <a:r>
              <a:rPr lang="en-US" b="1" dirty="0" smtClean="0">
                <a:solidFill>
                  <a:schemeClr val="tx1"/>
                </a:solidFill>
                <a:latin typeface="+mn-lt"/>
              </a:rPr>
              <a:t>Publisher</a:t>
            </a:r>
            <a:r>
              <a:rPr lang="en-US" dirty="0" smtClean="0">
                <a:solidFill>
                  <a:schemeClr val="tx1"/>
                </a:solidFill>
                <a:latin typeface="+mn-lt"/>
              </a:rPr>
              <a:t>: </a:t>
            </a:r>
            <a:r>
              <a:rPr lang="en-IN" dirty="0" smtClean="0">
                <a:solidFill>
                  <a:schemeClr val="tx1"/>
                </a:solidFill>
                <a:latin typeface="+mn-lt"/>
              </a:rPr>
              <a:t>International symposium on advanced topics in electrical engineering, IEEE</a:t>
            </a:r>
            <a:endParaRPr lang="en-US" dirty="0" smtClean="0">
              <a:solidFill>
                <a:schemeClr val="tx1"/>
              </a:solidFill>
              <a:latin typeface="+mn-lt"/>
            </a:endParaRPr>
          </a:p>
          <a:p>
            <a:pPr>
              <a:buFont typeface="Arial" pitchFamily="34" charset="0"/>
              <a:buChar char="•"/>
            </a:pPr>
            <a:r>
              <a:rPr lang="en-US" b="1" dirty="0" smtClean="0">
                <a:solidFill>
                  <a:schemeClr val="tx1"/>
                </a:solidFill>
                <a:latin typeface="+mn-lt"/>
              </a:rPr>
              <a:t>Year: 2015</a:t>
            </a:r>
          </a:p>
          <a:p>
            <a:endParaRPr lang="en-US" b="1" dirty="0" smtClean="0">
              <a:solidFill>
                <a:schemeClr val="tx1"/>
              </a:solidFill>
              <a:latin typeface="+mn-lt"/>
            </a:endParaRPr>
          </a:p>
          <a:p>
            <a:endParaRPr lang="en-US" b="1" dirty="0" smtClean="0">
              <a:solidFill>
                <a:schemeClr val="tx1"/>
              </a:solidFill>
              <a:latin typeface="+mn-lt"/>
            </a:endParaRPr>
          </a:p>
          <a:p>
            <a:pPr>
              <a:buFont typeface="Courier New" pitchFamily="49" charset="0"/>
              <a:buChar char="o"/>
            </a:pPr>
            <a:r>
              <a:rPr lang="en-US" dirty="0" smtClean="0">
                <a:solidFill>
                  <a:schemeClr val="tx1"/>
                </a:solidFill>
                <a:latin typeface="+mn-lt"/>
              </a:rPr>
              <a:t> In this paper, authors have acquired a noisy ECG signal from database recording and processed it for noise removal. </a:t>
            </a:r>
          </a:p>
          <a:p>
            <a:pPr>
              <a:buFont typeface="Courier New" pitchFamily="49" charset="0"/>
              <a:buChar char="o"/>
            </a:pPr>
            <a:r>
              <a:rPr lang="en-US" dirty="0" smtClean="0">
                <a:solidFill>
                  <a:schemeClr val="tx1"/>
                </a:solidFill>
                <a:latin typeface="+mn-lt"/>
              </a:rPr>
              <a:t>Then they used continuous wavelet transform to detect different pathologies.</a:t>
            </a:r>
          </a:p>
          <a:p>
            <a:pPr>
              <a:buFont typeface="Courier New" pitchFamily="49" charset="0"/>
              <a:buChar char="o"/>
            </a:pPr>
            <a:r>
              <a:rPr lang="en-US" dirty="0" smtClean="0">
                <a:solidFill>
                  <a:schemeClr val="tx1"/>
                </a:solidFill>
                <a:latin typeface="+mn-lt"/>
              </a:rPr>
              <a:t>Their main focus was towards de-noising.</a:t>
            </a:r>
          </a:p>
          <a:p>
            <a:pPr>
              <a:buFont typeface="Courier New" pitchFamily="49" charset="0"/>
              <a:buChar char="o"/>
            </a:pPr>
            <a:r>
              <a:rPr lang="en-US" dirty="0" smtClean="0">
                <a:solidFill>
                  <a:schemeClr val="tx1"/>
                </a:solidFill>
                <a:latin typeface="+mn-lt"/>
              </a:rPr>
              <a:t>Authors used MATLAB which is a very powerful signal analyzing tool.</a:t>
            </a:r>
          </a:p>
          <a:p>
            <a:pPr>
              <a:buFont typeface="Courier New" pitchFamily="49" charset="0"/>
              <a:buChar char="o"/>
            </a:pPr>
            <a:endParaRPr lang="en-US" dirty="0" smtClean="0">
              <a:solidFill>
                <a:schemeClr val="tx1"/>
              </a:solidFill>
              <a:latin typeface="Nixie One" charset="0"/>
            </a:endParaRPr>
          </a:p>
          <a:p>
            <a:pPr>
              <a:buFont typeface="Courier New" pitchFamily="49" charset="0"/>
              <a:buChar char="o"/>
            </a:pPr>
            <a:endParaRPr lang="en-US" b="1" dirty="0" smtClean="0">
              <a:solidFill>
                <a:schemeClr val="tx1"/>
              </a:solidFill>
              <a:latin typeface="Nixie One" charset="0"/>
            </a:endParaRPr>
          </a:p>
          <a:p>
            <a:pPr>
              <a:buFont typeface="Arial" pitchFamily="34" charset="0"/>
              <a:buChar char="•"/>
            </a:pPr>
            <a:endParaRPr lang="en-US" dirty="0">
              <a:solidFill>
                <a:schemeClr val="tx1"/>
              </a:solidFill>
              <a:latin typeface="Nixie One"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1592</TotalTime>
  <Words>2981</Words>
  <Application>Microsoft Office PowerPoint</Application>
  <PresentationFormat>On-screen Show (16:9)</PresentationFormat>
  <Paragraphs>748</Paragraphs>
  <Slides>65</Slides>
  <Notes>62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65</vt:i4>
      </vt:variant>
    </vt:vector>
  </HeadingPairs>
  <TitlesOfParts>
    <vt:vector size="74" baseType="lpstr">
      <vt:lpstr>Courier New</vt:lpstr>
      <vt:lpstr>Calibri</vt:lpstr>
      <vt:lpstr>Wingdings</vt:lpstr>
      <vt:lpstr>Times New Roman</vt:lpstr>
      <vt:lpstr>Roboto Slab</vt:lpstr>
      <vt:lpstr>Nixie One</vt:lpstr>
      <vt:lpstr>Arial</vt:lpstr>
      <vt:lpstr>MS Mincho</vt:lpstr>
      <vt:lpstr>Warwick template</vt:lpstr>
      <vt:lpstr>ABNORMALITY CLASSIFICATION OF ECG SIGNAL USING DSP PROCESSOR</vt:lpstr>
      <vt:lpstr>CONTENT</vt:lpstr>
      <vt:lpstr>MOTIVATION</vt:lpstr>
      <vt:lpstr>WHAT IS AN ECG?</vt:lpstr>
      <vt:lpstr>AN ACTUAL ECG SIGNAL ON PAPER</vt:lpstr>
      <vt:lpstr>TRADIOTIONAL METHOD OF READING ECG</vt:lpstr>
      <vt:lpstr>DRAWBACKS OF THE TRADITIONAL METHOD</vt:lpstr>
      <vt:lpstr>Literature review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from literature review</vt:lpstr>
      <vt:lpstr>PowerPoint Presentation</vt:lpstr>
      <vt:lpstr>PowerPoint Presentation</vt:lpstr>
      <vt:lpstr>Overview of System</vt:lpstr>
      <vt:lpstr>PowerPoint Presentation</vt:lpstr>
      <vt:lpstr>PowerPoint Presentation</vt:lpstr>
      <vt:lpstr>System components</vt:lpstr>
      <vt:lpstr>Texas Instruments TMS320C6713 DSP</vt:lpstr>
      <vt:lpstr>Software development tool</vt:lpstr>
      <vt:lpstr>Constraints with the CCS</vt:lpstr>
      <vt:lpstr>Work done</vt:lpstr>
      <vt:lpstr>PowerPoint Presentation</vt:lpstr>
      <vt:lpstr>PowerPoint Presentation</vt:lpstr>
      <vt:lpstr>PowerPoint Presentation</vt:lpstr>
      <vt:lpstr>PowerPoint Presentation</vt:lpstr>
      <vt:lpstr>Abnormalities Addressed</vt:lpstr>
      <vt:lpstr>PowerPoint Presentation</vt:lpstr>
      <vt:lpstr>PowerPoint Presentation</vt:lpstr>
      <vt:lpstr>PowerPoint Presentation</vt:lpstr>
      <vt:lpstr>PowerPoint Presentation</vt:lpstr>
      <vt:lpstr>Correlation Classification Algorithm</vt:lpstr>
      <vt:lpstr>PowerPoint Presentation</vt:lpstr>
      <vt:lpstr>PowerPoint Presentation</vt:lpstr>
      <vt:lpstr>PowerPoint Presentation</vt:lpstr>
      <vt:lpstr>PowerPoint Presentation</vt:lpstr>
      <vt:lpstr>PowerPoint Presentation</vt:lpstr>
      <vt:lpstr>QRS-Complex slope based Classification Algorithm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ABNORMALITY CLASSIFOCATION OF ECG SIGNAL USING DSP MICROPROCESSOR</dc:title>
  <dc:creator>Rahul Kher</dc:creator>
  <cp:lastModifiedBy>Microsoft account</cp:lastModifiedBy>
  <cp:revision>159</cp:revision>
  <dcterms:modified xsi:type="dcterms:W3CDTF">2016-08-24T06:13:25Z</dcterms:modified>
</cp:coreProperties>
</file>