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5" r:id="rId2"/>
    <p:sldId id="269" r:id="rId3"/>
    <p:sldId id="261" r:id="rId4"/>
    <p:sldId id="289" r:id="rId5"/>
    <p:sldId id="310" r:id="rId6"/>
    <p:sldId id="262" r:id="rId7"/>
    <p:sldId id="282" r:id="rId8"/>
    <p:sldId id="279" r:id="rId9"/>
    <p:sldId id="260" r:id="rId10"/>
    <p:sldId id="284" r:id="rId11"/>
    <p:sldId id="270" r:id="rId12"/>
    <p:sldId id="285" r:id="rId13"/>
    <p:sldId id="272" r:id="rId14"/>
    <p:sldId id="273" r:id="rId15"/>
    <p:sldId id="286" r:id="rId16"/>
    <p:sldId id="287" r:id="rId17"/>
    <p:sldId id="288" r:id="rId18"/>
    <p:sldId id="274" r:id="rId19"/>
    <p:sldId id="276" r:id="rId20"/>
    <p:sldId id="283" r:id="rId21"/>
    <p:sldId id="275" r:id="rId22"/>
    <p:sldId id="277" r:id="rId23"/>
    <p:sldId id="278" r:id="rId24"/>
    <p:sldId id="306" r:id="rId25"/>
    <p:sldId id="307" r:id="rId26"/>
    <p:sldId id="308" r:id="rId27"/>
    <p:sldId id="309" r:id="rId28"/>
    <p:sldId id="311" r:id="rId2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AFF"/>
    <a:srgbClr val="2D56B4"/>
    <a:srgbClr val="2466FF"/>
    <a:srgbClr val="FF4701"/>
    <a:srgbClr val="FF0A21"/>
    <a:srgbClr val="FF2600"/>
    <a:srgbClr val="2157C4"/>
    <a:srgbClr val="AFABAB"/>
    <a:srgbClr val="C4305A"/>
    <a:srgbClr val="8DC4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테마 스타일 1 - 강조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밝은 스타일 2 - 강조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5" autoAdjust="0"/>
    <p:restoredTop sz="77007" autoAdjust="0"/>
  </p:normalViewPr>
  <p:slideViewPr>
    <p:cSldViewPr snapToGrid="0">
      <p:cViewPr varScale="1">
        <p:scale>
          <a:sx n="90" d="100"/>
          <a:sy n="90" d="100"/>
        </p:scale>
        <p:origin x="12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A7E7-DFEF-4EAB-99B1-5E7ED085C4C8}" type="datetimeFigureOut">
              <a:rPr lang="ko-KR" altLang="en-US" smtClean="0"/>
              <a:t>2024. 4. 15.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43F7-7152-43E7-8123-F15038C0DC5C}" type="slidenum">
              <a:rPr lang="ko-KR" altLang="en-US" smtClean="0"/>
              <a:t>‹#›</a:t>
            </a:fld>
            <a:endParaRPr lang="ko-KR" altLang="en-US"/>
          </a:p>
        </p:txBody>
      </p:sp>
    </p:spTree>
    <p:extLst>
      <p:ext uri="{BB962C8B-B14F-4D97-AF65-F5344CB8AC3E}">
        <p14:creationId xmlns:p14="http://schemas.microsoft.com/office/powerpoint/2010/main" val="179665269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Good morning everyone, I am </a:t>
            </a:r>
            <a:r>
              <a:rPr kumimoji="1" lang="en-US" altLang="ko-KR" dirty="0" err="1"/>
              <a:t>Chaeyoung</a:t>
            </a:r>
            <a:r>
              <a:rPr kumimoji="1" lang="en-US" altLang="ko-KR" dirty="0"/>
              <a:t> Jung, from the KAIST multimodal AI lab. </a:t>
            </a:r>
            <a:r>
              <a:rPr lang="en" altLang="ko-KR" dirty="0"/>
              <a:t>It is an honor to </a:t>
            </a:r>
            <a:r>
              <a:rPr lang="en-US" altLang="ko-KR" dirty="0"/>
              <a:t>be here and </a:t>
            </a:r>
            <a:r>
              <a:rPr lang="en" altLang="ko-KR" dirty="0"/>
              <a:t>I hope this will be a worthwhile experience for you as well. </a:t>
            </a:r>
            <a:r>
              <a:rPr kumimoji="1" lang="en-US" altLang="ko-KR" dirty="0"/>
              <a:t>Our presentation title is ~, and </a:t>
            </a:r>
            <a:r>
              <a:rPr kumimoji="1" lang="en-US" altLang="ko-KR" dirty="0" err="1"/>
              <a:t>Suyeon</a:t>
            </a:r>
            <a:r>
              <a:rPr kumimoji="1" lang="en-US" altLang="ko-KR" dirty="0"/>
              <a:t> Lee contributed equally to this paper.</a:t>
            </a:r>
          </a:p>
          <a:p>
            <a:endParaRPr kumimoji="1" lang="en-US" altLang="ko-KR" dirty="0"/>
          </a:p>
          <a:p>
            <a:endParaRPr kumimoji="1" lang="ko-KR" altLang="en-US" dirty="0"/>
          </a:p>
        </p:txBody>
      </p:sp>
      <p:sp>
        <p:nvSpPr>
          <p:cNvPr id="4" name="슬라이드 번호 개체 틀 3"/>
          <p:cNvSpPr>
            <a:spLocks noGrp="1"/>
          </p:cNvSpPr>
          <p:nvPr>
            <p:ph type="sldNum" sz="quarter" idx="5"/>
          </p:nvPr>
        </p:nvSpPr>
        <p:spPr/>
        <p:txBody>
          <a:bodyPr/>
          <a:lstStyle/>
          <a:p>
            <a:fld id="{CD6A03E4-225D-2046-8B81-6849FF44A002}" type="slidenum">
              <a:rPr kumimoji="1" lang="ko-KR" altLang="en-US" smtClean="0"/>
              <a:t>1</a:t>
            </a:fld>
            <a:endParaRPr kumimoji="1" lang="ko-KR" altLang="en-US"/>
          </a:p>
        </p:txBody>
      </p:sp>
    </p:spTree>
    <p:extLst>
      <p:ext uri="{BB962C8B-B14F-4D97-AF65-F5344CB8AC3E}">
        <p14:creationId xmlns:p14="http://schemas.microsoft.com/office/powerpoint/2010/main" val="76191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 altLang="ko-KR" b="0" i="0" dirty="0">
                <a:solidFill>
                  <a:srgbClr val="0D0D0D"/>
                </a:solidFill>
                <a:effectLst/>
                <a:latin typeface="Söhne"/>
              </a:rPr>
              <a:t>To summarize, the ASD task has been approached through the following processes:</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For audio-visual fusion, cross-attention or concatenation is typically used.</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For temporal modeling, techniques like self-attention, bidirectional GRU, or LSTM are employed.</a:t>
            </a:r>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10</a:t>
            </a:fld>
            <a:endParaRPr lang="ko-KR" altLang="en-US"/>
          </a:p>
        </p:txBody>
      </p:sp>
    </p:spTree>
    <p:extLst>
      <p:ext uri="{BB962C8B-B14F-4D97-AF65-F5344CB8AC3E}">
        <p14:creationId xmlns:p14="http://schemas.microsoft.com/office/powerpoint/2010/main" val="1652559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R" b="0" i="0" dirty="0">
                <a:solidFill>
                  <a:srgbClr val="0D0D0D"/>
                </a:solidFill>
                <a:effectLst/>
                <a:latin typeface="Söhne"/>
              </a:rPr>
              <a:t>Therefore, I believed that the existing works primarily focused on architectural changes, and I identified a need for additional supervision in the encoder's embeddings. </a:t>
            </a:r>
          </a:p>
          <a:p>
            <a:endParaRPr lang="en" altLang="ko-KR" b="0" i="0" dirty="0">
              <a:solidFill>
                <a:srgbClr val="0D0D0D"/>
              </a:solidFill>
              <a:effectLst/>
              <a:latin typeface="Söhne"/>
            </a:endParaRPr>
          </a:p>
          <a:p>
            <a:r>
              <a:rPr lang="en" altLang="ko-KR" b="0" i="0" dirty="0">
                <a:solidFill>
                  <a:srgbClr val="0D0D0D"/>
                </a:solidFill>
                <a:effectLst/>
                <a:latin typeface="Söhne"/>
              </a:rPr>
              <a:t>This is because, to excel in ASD, it is crucial for the mouth movements of the speaker to align well with their speech. </a:t>
            </a:r>
          </a:p>
          <a:p>
            <a:endParaRPr lang="en" altLang="ko-KR" b="0" i="0" dirty="0">
              <a:solidFill>
                <a:srgbClr val="0D0D0D"/>
              </a:solidFill>
              <a:effectLst/>
              <a:latin typeface="Söhne"/>
            </a:endParaRPr>
          </a:p>
          <a:p>
            <a:r>
              <a:rPr lang="en" altLang="ko-KR" b="0" i="0" dirty="0">
                <a:solidFill>
                  <a:srgbClr val="0D0D0D"/>
                </a:solidFill>
                <a:effectLst/>
                <a:latin typeface="Söhne"/>
              </a:rPr>
              <a:t>This alignment is essential for effectively handling situations where multiple people are speaking simultaneously or in more challenging scenarios.</a:t>
            </a:r>
            <a:endParaRPr kumimoji="1" lang="ko-KR" altLang="en-US" dirty="0"/>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11</a:t>
            </a:fld>
            <a:endParaRPr lang="ko-KR" altLang="en-US"/>
          </a:p>
        </p:txBody>
      </p:sp>
    </p:spTree>
    <p:extLst>
      <p:ext uri="{BB962C8B-B14F-4D97-AF65-F5344CB8AC3E}">
        <p14:creationId xmlns:p14="http://schemas.microsoft.com/office/powerpoint/2010/main" val="237701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R" b="0" i="0" dirty="0">
                <a:solidFill>
                  <a:srgbClr val="0D0D0D"/>
                </a:solidFill>
                <a:effectLst/>
                <a:latin typeface="Söhne"/>
              </a:rPr>
              <a:t>The existing loss function consisted solely of cross-entropy loss between the predictions and ground truth labels, applied after the audio-visual fusion process.</a:t>
            </a:r>
            <a:endParaRPr kumimoji="1" lang="ko-KR" altLang="en-US" dirty="0"/>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12</a:t>
            </a:fld>
            <a:endParaRPr lang="ko-KR" altLang="en-US"/>
          </a:p>
        </p:txBody>
      </p:sp>
    </p:spTree>
    <p:extLst>
      <p:ext uri="{BB962C8B-B14F-4D97-AF65-F5344CB8AC3E}">
        <p14:creationId xmlns:p14="http://schemas.microsoft.com/office/powerpoint/2010/main" val="349426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R" b="0" i="0" dirty="0">
                <a:solidFill>
                  <a:srgbClr val="0D0D0D"/>
                </a:solidFill>
                <a:effectLst/>
                <a:latin typeface="Söhne"/>
              </a:rPr>
              <a:t>Therefore, I believed that additional supervision for audio-visual synchronization, performed before the audio-visual fusion, was necessary. </a:t>
            </a:r>
          </a:p>
          <a:p>
            <a:endParaRPr lang="en" altLang="ko-KR" b="0" i="0" dirty="0">
              <a:solidFill>
                <a:srgbClr val="0D0D0D"/>
              </a:solidFill>
              <a:effectLst/>
              <a:latin typeface="Söhne"/>
            </a:endParaRPr>
          </a:p>
          <a:p>
            <a:r>
              <a:rPr lang="en" altLang="ko-KR" b="0" i="0" dirty="0">
                <a:solidFill>
                  <a:srgbClr val="0D0D0D"/>
                </a:solidFill>
                <a:effectLst/>
                <a:latin typeface="Söhne"/>
              </a:rPr>
              <a:t>Consequently, I designed and implemented the </a:t>
            </a:r>
            <a:r>
              <a:rPr lang="en" altLang="ko-KR" b="0" i="0" dirty="0" err="1">
                <a:solidFill>
                  <a:srgbClr val="0D0D0D"/>
                </a:solidFill>
                <a:effectLst/>
                <a:latin typeface="Söhne"/>
              </a:rPr>
              <a:t>TalkNCE</a:t>
            </a:r>
            <a:r>
              <a:rPr lang="en" altLang="ko-KR" b="0" i="0" dirty="0">
                <a:solidFill>
                  <a:srgbClr val="0D0D0D"/>
                </a:solidFill>
                <a:effectLst/>
                <a:latin typeface="Söhne"/>
              </a:rPr>
              <a:t> loss to address this need, resulting in significant performance improvement.</a:t>
            </a:r>
            <a:endParaRPr kumimoji="1" lang="ko-KR" altLang="en-US" dirty="0"/>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13</a:t>
            </a:fld>
            <a:endParaRPr lang="ko-KR" altLang="en-US"/>
          </a:p>
        </p:txBody>
      </p:sp>
    </p:spTree>
    <p:extLst>
      <p:ext uri="{BB962C8B-B14F-4D97-AF65-F5344CB8AC3E}">
        <p14:creationId xmlns:p14="http://schemas.microsoft.com/office/powerpoint/2010/main" val="131228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 altLang="ko-KR" b="0" i="0" dirty="0">
                <a:solidFill>
                  <a:srgbClr val="0D0D0D"/>
                </a:solidFill>
                <a:effectLst/>
                <a:latin typeface="Söhne"/>
              </a:rPr>
              <a:t>The </a:t>
            </a:r>
            <a:r>
              <a:rPr lang="en" altLang="ko-KR" b="0" i="0" dirty="0" err="1">
                <a:solidFill>
                  <a:srgbClr val="0D0D0D"/>
                </a:solidFill>
                <a:effectLst/>
                <a:latin typeface="Söhne"/>
              </a:rPr>
              <a:t>TalkNCE</a:t>
            </a:r>
            <a:r>
              <a:rPr lang="en" altLang="ko-KR" b="0" i="0" dirty="0">
                <a:solidFill>
                  <a:srgbClr val="0D0D0D"/>
                </a:solidFill>
                <a:effectLst/>
                <a:latin typeface="Söhne"/>
              </a:rPr>
              <a:t> loss is based on the </a:t>
            </a:r>
            <a:r>
              <a:rPr lang="en" altLang="ko-KR" b="0" i="0" dirty="0" err="1">
                <a:solidFill>
                  <a:srgbClr val="0D0D0D"/>
                </a:solidFill>
                <a:effectLst/>
                <a:latin typeface="Söhne"/>
              </a:rPr>
              <a:t>infoNCE</a:t>
            </a:r>
            <a:r>
              <a:rPr lang="en" altLang="ko-KR" b="0" i="0" dirty="0">
                <a:solidFill>
                  <a:srgbClr val="0D0D0D"/>
                </a:solidFill>
                <a:effectLst/>
                <a:latin typeface="Söhne"/>
              </a:rPr>
              <a:t> loss.</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Firstly, using the existing active speaker labels, I extracted segments where the label was 1, indicating active speaking periods. These segments are represented by the green and pink  regions in the right figure.</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Among the speaking segments, the diagonal segments represent instances where audio and visual information are aligned in time, indicating synchronization.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Therefore, I designated the diagonal segments as positive, indicating that audio and visual information should match at these time points.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On the other hand, the pink segments represent speaking intervals where audio and visual information do not align, thus designated as negative.</a:t>
            </a:r>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14</a:t>
            </a:fld>
            <a:endParaRPr lang="ko-KR" altLang="en-US"/>
          </a:p>
        </p:txBody>
      </p:sp>
    </p:spTree>
    <p:extLst>
      <p:ext uri="{BB962C8B-B14F-4D97-AF65-F5344CB8AC3E}">
        <p14:creationId xmlns:p14="http://schemas.microsoft.com/office/powerpoint/2010/main" val="330910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5732E-2376-6964-BACF-DC1A438F6A2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A5D0318-E9AC-5397-AB0A-2E99D41217A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8E72DD14-D36F-EFE8-4B67-CD4B60B7FE35}"/>
              </a:ext>
            </a:extLst>
          </p:cNvPr>
          <p:cNvSpPr>
            <a:spLocks noGrp="1"/>
          </p:cNvSpPr>
          <p:nvPr>
            <p:ph type="body" idx="1"/>
          </p:nvPr>
        </p:nvSpPr>
        <p:spPr/>
        <p:txBody>
          <a:bodyPr/>
          <a:lstStyle/>
          <a:p>
            <a:pPr algn="l"/>
            <a:r>
              <a:rPr lang="en" altLang="ko-KR" b="0" i="0" dirty="0">
                <a:solidFill>
                  <a:srgbClr val="0D0D0D"/>
                </a:solidFill>
                <a:effectLst/>
                <a:latin typeface="Söhne"/>
              </a:rPr>
              <a:t>Expressed in a formula, the Tact part corresponds to the length of the active speaking region.</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Furthermore, the audio embedding and visual embedding are represented as frame-level features for the parts within the active speaking region.</a:t>
            </a:r>
          </a:p>
        </p:txBody>
      </p:sp>
      <p:sp>
        <p:nvSpPr>
          <p:cNvPr id="4" name="슬라이드 번호 개체 틀 3">
            <a:extLst>
              <a:ext uri="{FF2B5EF4-FFF2-40B4-BE49-F238E27FC236}">
                <a16:creationId xmlns:a16="http://schemas.microsoft.com/office/drawing/2014/main" id="{A7CCB9EF-A348-9A31-AEF3-7BC976DDF0E0}"/>
              </a:ext>
            </a:extLst>
          </p:cNvPr>
          <p:cNvSpPr>
            <a:spLocks noGrp="1"/>
          </p:cNvSpPr>
          <p:nvPr>
            <p:ph type="sldNum" sz="quarter" idx="5"/>
          </p:nvPr>
        </p:nvSpPr>
        <p:spPr/>
        <p:txBody>
          <a:bodyPr/>
          <a:lstStyle/>
          <a:p>
            <a:fld id="{A89C43F7-7152-43E7-8123-F15038C0DC5C}" type="slidenum">
              <a:rPr lang="ko-KR" altLang="en-US" smtClean="0"/>
              <a:t>15</a:t>
            </a:fld>
            <a:endParaRPr lang="ko-KR" altLang="en-US"/>
          </a:p>
        </p:txBody>
      </p:sp>
    </p:spTree>
    <p:extLst>
      <p:ext uri="{BB962C8B-B14F-4D97-AF65-F5344CB8AC3E}">
        <p14:creationId xmlns:p14="http://schemas.microsoft.com/office/powerpoint/2010/main" val="4235898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7E378-4F44-6A5F-C8DF-BEBF2904BFC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DEFDAA3-7974-6A3D-0ED1-81DE69C6C48D}"/>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0B96084-CD29-ACCE-0B8D-68C05D8F7143}"/>
              </a:ext>
            </a:extLst>
          </p:cNvPr>
          <p:cNvSpPr>
            <a:spLocks noGrp="1"/>
          </p:cNvSpPr>
          <p:nvPr>
            <p:ph type="body" idx="1"/>
          </p:nvPr>
        </p:nvSpPr>
        <p:spPr/>
        <p:txBody>
          <a:bodyPr/>
          <a:lstStyle/>
          <a:p>
            <a:pPr algn="l"/>
            <a:r>
              <a:rPr lang="en" altLang="ko-KR" b="0" i="0" dirty="0">
                <a:solidFill>
                  <a:srgbClr val="0D0D0D"/>
                </a:solidFill>
                <a:effectLst/>
                <a:latin typeface="Söhne"/>
              </a:rPr>
              <a:t>Therefore, the </a:t>
            </a:r>
            <a:r>
              <a:rPr lang="en" altLang="ko-KR" b="0" i="0" dirty="0" err="1">
                <a:solidFill>
                  <a:srgbClr val="0D0D0D"/>
                </a:solidFill>
                <a:effectLst/>
                <a:latin typeface="Söhne"/>
              </a:rPr>
              <a:t>TalkNCE</a:t>
            </a:r>
            <a:r>
              <a:rPr lang="en" altLang="ko-KR" b="0" i="0" dirty="0">
                <a:solidFill>
                  <a:srgbClr val="0D0D0D"/>
                </a:solidFill>
                <a:effectLst/>
                <a:latin typeface="Söhne"/>
              </a:rPr>
              <a:t> loss is derived as follows:</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S represents the transformation of audio and visual embeddings into a T*T </a:t>
            </a:r>
            <a:r>
              <a:rPr lang="en-US" altLang="ko-KR" b="0" i="0" dirty="0">
                <a:solidFill>
                  <a:srgbClr val="0D0D0D"/>
                </a:solidFill>
                <a:effectLst/>
                <a:latin typeface="Söhne"/>
              </a:rPr>
              <a:t>similarity </a:t>
            </a:r>
            <a:r>
              <a:rPr lang="en" altLang="ko-KR" b="0" i="0" dirty="0">
                <a:solidFill>
                  <a:srgbClr val="0D0D0D"/>
                </a:solidFill>
                <a:effectLst/>
                <a:latin typeface="Söhne"/>
              </a:rPr>
              <a:t>matrix, where T is the length of the active speaking region.</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To reduce loss, the </a:t>
            </a:r>
            <a:r>
              <a:rPr lang="en-US" altLang="ko-KR" b="0" i="0" dirty="0">
                <a:solidFill>
                  <a:srgbClr val="0D0D0D"/>
                </a:solidFill>
                <a:effectLst/>
                <a:latin typeface="Söhne"/>
              </a:rPr>
              <a:t>numerator should be increased and the denominator should be decreased. The numerator is the similarity between positive pairs and the denominator indicates the similarity between positive and negative pairs. Therefore, synchronized information could be learned. </a:t>
            </a:r>
            <a:endParaRPr lang="en" altLang="ko-KR" b="0" i="0" dirty="0">
              <a:solidFill>
                <a:srgbClr val="0D0D0D"/>
              </a:solidFill>
              <a:effectLst/>
              <a:latin typeface="Söhne"/>
            </a:endParaRP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 and tau is a temperature constant, which is fixed at 1.</a:t>
            </a:r>
          </a:p>
        </p:txBody>
      </p:sp>
      <p:sp>
        <p:nvSpPr>
          <p:cNvPr id="4" name="슬라이드 번호 개체 틀 3">
            <a:extLst>
              <a:ext uri="{FF2B5EF4-FFF2-40B4-BE49-F238E27FC236}">
                <a16:creationId xmlns:a16="http://schemas.microsoft.com/office/drawing/2014/main" id="{9C4F37DA-D4D1-5586-293B-BB54D87908B4}"/>
              </a:ext>
            </a:extLst>
          </p:cNvPr>
          <p:cNvSpPr>
            <a:spLocks noGrp="1"/>
          </p:cNvSpPr>
          <p:nvPr>
            <p:ph type="sldNum" sz="quarter" idx="5"/>
          </p:nvPr>
        </p:nvSpPr>
        <p:spPr/>
        <p:txBody>
          <a:bodyPr/>
          <a:lstStyle/>
          <a:p>
            <a:fld id="{A89C43F7-7152-43E7-8123-F15038C0DC5C}" type="slidenum">
              <a:rPr lang="ko-KR" altLang="en-US" smtClean="0"/>
              <a:t>16</a:t>
            </a:fld>
            <a:endParaRPr lang="ko-KR" altLang="en-US"/>
          </a:p>
        </p:txBody>
      </p:sp>
    </p:spTree>
    <p:extLst>
      <p:ext uri="{BB962C8B-B14F-4D97-AF65-F5344CB8AC3E}">
        <p14:creationId xmlns:p14="http://schemas.microsoft.com/office/powerpoint/2010/main" val="432272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CD7CB-37D2-AEBD-205A-A76EE81CD2A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A5DC036-A45F-1FCF-7054-3CF45839EA86}"/>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7A7F253-1A2F-659A-9A92-3EDA663FF3CD}"/>
              </a:ext>
            </a:extLst>
          </p:cNvPr>
          <p:cNvSpPr>
            <a:spLocks noGrp="1"/>
          </p:cNvSpPr>
          <p:nvPr>
            <p:ph type="body" idx="1"/>
          </p:nvPr>
        </p:nvSpPr>
        <p:spPr/>
        <p:txBody>
          <a:bodyPr/>
          <a:lstStyle/>
          <a:p>
            <a:pPr algn="l"/>
            <a:r>
              <a:rPr lang="en" altLang="ko-KR" b="0" i="0" dirty="0">
                <a:solidFill>
                  <a:srgbClr val="0D0D0D"/>
                </a:solidFill>
                <a:effectLst/>
                <a:latin typeface="Söhne"/>
              </a:rPr>
              <a:t>Therefore, the total loss is as follows: The original model loss consists of the final loss, </a:t>
            </a:r>
            <a:r>
              <a:rPr lang="en" altLang="ko-KR" b="0" i="0" dirty="0" err="1">
                <a:solidFill>
                  <a:srgbClr val="0D0D0D"/>
                </a:solidFill>
                <a:effectLst/>
                <a:latin typeface="Söhne"/>
              </a:rPr>
              <a:t>Lav</a:t>
            </a:r>
            <a:r>
              <a:rPr lang="en" altLang="ko-KR" b="0" i="0" dirty="0">
                <a:solidFill>
                  <a:srgbClr val="0D0D0D"/>
                </a:solidFill>
                <a:effectLst/>
                <a:latin typeface="Söhne"/>
              </a:rPr>
              <a:t>, and the sum of losses assigned to the audio-visual embeddings obtained from multimodal fusion.</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The total loss combines the original model loss with the newly devised </a:t>
            </a:r>
            <a:r>
              <a:rPr lang="en" altLang="ko-KR" b="0" i="0" dirty="0" err="1">
                <a:solidFill>
                  <a:srgbClr val="0D0D0D"/>
                </a:solidFill>
                <a:effectLst/>
                <a:latin typeface="Söhne"/>
              </a:rPr>
              <a:t>TalkNCE</a:t>
            </a:r>
            <a:r>
              <a:rPr lang="en" altLang="ko-KR" b="0" i="0" dirty="0">
                <a:solidFill>
                  <a:srgbClr val="0D0D0D"/>
                </a:solidFill>
                <a:effectLst/>
                <a:latin typeface="Söhne"/>
              </a:rPr>
              <a:t> loss.</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The weight values were adjusted to approximately 0.3 for </a:t>
            </a:r>
            <a:r>
              <a:rPr lang="en" altLang="ko-KR" b="0" i="0" dirty="0" err="1">
                <a:solidFill>
                  <a:srgbClr val="0D0D0D"/>
                </a:solidFill>
                <a:effectLst/>
                <a:latin typeface="Söhne"/>
              </a:rPr>
              <a:t>talknce</a:t>
            </a:r>
            <a:r>
              <a:rPr lang="en" altLang="ko-KR" b="0" i="0" dirty="0">
                <a:solidFill>
                  <a:srgbClr val="0D0D0D"/>
                </a:solidFill>
                <a:effectLst/>
                <a:latin typeface="Söhne"/>
              </a:rPr>
              <a:t> loss and 0.4 for loss a and loss v.</a:t>
            </a:r>
          </a:p>
          <a:p>
            <a:endParaRPr kumimoji="1" lang="ko-KR" altLang="en-US" dirty="0"/>
          </a:p>
        </p:txBody>
      </p:sp>
      <p:sp>
        <p:nvSpPr>
          <p:cNvPr id="4" name="슬라이드 번호 개체 틀 3">
            <a:extLst>
              <a:ext uri="{FF2B5EF4-FFF2-40B4-BE49-F238E27FC236}">
                <a16:creationId xmlns:a16="http://schemas.microsoft.com/office/drawing/2014/main" id="{461EAE41-88A8-A988-F763-A940E4E09EA2}"/>
              </a:ext>
            </a:extLst>
          </p:cNvPr>
          <p:cNvSpPr>
            <a:spLocks noGrp="1"/>
          </p:cNvSpPr>
          <p:nvPr>
            <p:ph type="sldNum" sz="quarter" idx="5"/>
          </p:nvPr>
        </p:nvSpPr>
        <p:spPr/>
        <p:txBody>
          <a:bodyPr/>
          <a:lstStyle/>
          <a:p>
            <a:fld id="{A89C43F7-7152-43E7-8123-F15038C0DC5C}" type="slidenum">
              <a:rPr lang="ko-KR" altLang="en-US" smtClean="0"/>
              <a:t>17</a:t>
            </a:fld>
            <a:endParaRPr lang="ko-KR" altLang="en-US"/>
          </a:p>
        </p:txBody>
      </p:sp>
    </p:spTree>
    <p:extLst>
      <p:ext uri="{BB962C8B-B14F-4D97-AF65-F5344CB8AC3E}">
        <p14:creationId xmlns:p14="http://schemas.microsoft.com/office/powerpoint/2010/main" val="3826785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 altLang="ko-KR" b="0" i="0" dirty="0">
                <a:solidFill>
                  <a:srgbClr val="0D0D0D"/>
                </a:solidFill>
                <a:effectLst/>
                <a:latin typeface="Söhne"/>
              </a:rPr>
              <a:t>Next, I will discuss the experimental results.</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Our approach was primarily based on the </a:t>
            </a:r>
            <a:r>
              <a:rPr lang="en" altLang="ko-KR" b="0" i="0" dirty="0" err="1">
                <a:solidFill>
                  <a:srgbClr val="0D0D0D"/>
                </a:solidFill>
                <a:effectLst/>
                <a:latin typeface="Söhne"/>
              </a:rPr>
              <a:t>LOCOnet</a:t>
            </a:r>
            <a:r>
              <a:rPr lang="en" altLang="ko-KR" b="0" i="0" dirty="0">
                <a:solidFill>
                  <a:srgbClr val="0D0D0D"/>
                </a:solidFill>
                <a:effectLst/>
                <a:latin typeface="Söhne"/>
              </a:rPr>
              <a:t> architecture. We achieved state-of-the-art performance on both the AVA Active Speaker dataset and the ASW dataset.</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It seems that the utilization of the sync information we devised had relatively little impact on AVA dataset since AVA dataset includes dubbed videos. </a:t>
            </a:r>
          </a:p>
          <a:p>
            <a:pPr algn="l"/>
            <a:endParaRPr lang="en" altLang="ko-KR" b="0" i="0" dirty="0">
              <a:solidFill>
                <a:srgbClr val="0D0D0D"/>
              </a:solidFill>
              <a:effectLst/>
              <a:latin typeface="Söhne"/>
            </a:endParaRP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However, the significant difference in performance compared to previous works on the ASW dataset can prove the effectiveness of sync information. </a:t>
            </a:r>
          </a:p>
          <a:p>
            <a:pPr algn="l"/>
            <a:endParaRPr lang="en" altLang="ko-KR" b="0" i="0" dirty="0">
              <a:solidFill>
                <a:srgbClr val="0D0D0D"/>
              </a:solidFill>
              <a:effectLst/>
              <a:latin typeface="Söhne"/>
            </a:endParaRPr>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18</a:t>
            </a:fld>
            <a:endParaRPr lang="ko-KR" altLang="en-US"/>
          </a:p>
        </p:txBody>
      </p:sp>
    </p:spTree>
    <p:extLst>
      <p:ext uri="{BB962C8B-B14F-4D97-AF65-F5344CB8AC3E}">
        <p14:creationId xmlns:p14="http://schemas.microsoft.com/office/powerpoint/2010/main" val="4214837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 altLang="ko-KR" b="0" i="0" dirty="0">
                <a:solidFill>
                  <a:srgbClr val="0D0D0D"/>
                </a:solidFill>
                <a:effectLst/>
                <a:latin typeface="Söhne"/>
              </a:rPr>
              <a:t>Furthermore, we applied our loss to several other models.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it is noteworthy that there was a noticeable improvement in performance observed in the </a:t>
            </a:r>
            <a:r>
              <a:rPr lang="en" altLang="ko-KR" b="0" i="0" dirty="0" err="1">
                <a:solidFill>
                  <a:srgbClr val="0D0D0D"/>
                </a:solidFill>
                <a:effectLst/>
                <a:latin typeface="Söhne"/>
              </a:rPr>
              <a:t>TalkNet</a:t>
            </a:r>
            <a:r>
              <a:rPr lang="en" altLang="ko-KR" b="0" i="0" dirty="0">
                <a:solidFill>
                  <a:srgbClr val="0D0D0D"/>
                </a:solidFill>
                <a:effectLst/>
                <a:latin typeface="Söhne"/>
              </a:rPr>
              <a:t> and Light ASD papers.</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While directly applying our loss to different model architectures may be challenging, we believe that leveraging the importance of sync information can contribute to performance improvement.</a:t>
            </a:r>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19</a:t>
            </a:fld>
            <a:endParaRPr lang="ko-KR" altLang="en-US"/>
          </a:p>
        </p:txBody>
      </p:sp>
    </p:spTree>
    <p:extLst>
      <p:ext uri="{BB962C8B-B14F-4D97-AF65-F5344CB8AC3E}">
        <p14:creationId xmlns:p14="http://schemas.microsoft.com/office/powerpoint/2010/main" val="323174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R" b="0" i="0" dirty="0">
                <a:solidFill>
                  <a:srgbClr val="0D0D0D"/>
                </a:solidFill>
                <a:effectLst/>
                <a:latin typeface="Söhne"/>
              </a:rPr>
              <a:t>The presentation order is as follows: First, I will summarize past papers on the task of Active Speaker Detection. </a:t>
            </a:r>
          </a:p>
          <a:p>
            <a:endParaRPr lang="en" altLang="ko-KR" b="0" i="0" dirty="0">
              <a:solidFill>
                <a:srgbClr val="0D0D0D"/>
              </a:solidFill>
              <a:effectLst/>
              <a:latin typeface="Söhne"/>
            </a:endParaRPr>
          </a:p>
          <a:p>
            <a:r>
              <a:rPr lang="en" altLang="ko-KR" b="0" i="0" dirty="0">
                <a:solidFill>
                  <a:srgbClr val="0D0D0D"/>
                </a:solidFill>
                <a:effectLst/>
                <a:latin typeface="Söhne"/>
              </a:rPr>
              <a:t>Based on this, I will explain the motivation and method behind </a:t>
            </a:r>
            <a:r>
              <a:rPr lang="en" altLang="ko-KR" b="0" i="0" dirty="0" err="1">
                <a:solidFill>
                  <a:srgbClr val="0D0D0D"/>
                </a:solidFill>
                <a:effectLst/>
                <a:latin typeface="Söhne"/>
              </a:rPr>
              <a:t>Talknce</a:t>
            </a:r>
            <a:r>
              <a:rPr lang="en" altLang="ko-KR" b="0" i="0" dirty="0">
                <a:solidFill>
                  <a:srgbClr val="0D0D0D"/>
                </a:solidFill>
                <a:effectLst/>
                <a:latin typeface="Söhne"/>
              </a:rPr>
              <a:t>. </a:t>
            </a:r>
          </a:p>
          <a:p>
            <a:endParaRPr lang="en" altLang="ko-KR" b="0" i="0" dirty="0">
              <a:solidFill>
                <a:srgbClr val="0D0D0D"/>
              </a:solidFill>
              <a:effectLst/>
              <a:latin typeface="Söhne"/>
            </a:endParaRPr>
          </a:p>
          <a:p>
            <a:r>
              <a:rPr lang="en" altLang="ko-KR" b="0" i="0" dirty="0">
                <a:solidFill>
                  <a:srgbClr val="0D0D0D"/>
                </a:solidFill>
                <a:effectLst/>
                <a:latin typeface="Söhne"/>
              </a:rPr>
              <a:t>Then, I will present the experimental results, and finally, I will conclude the presentation.</a:t>
            </a:r>
            <a:endParaRPr kumimoji="1" lang="en-US" altLang="ko-KR" dirty="0"/>
          </a:p>
          <a:p>
            <a:endParaRPr kumimoji="1" lang="ko-KR" altLang="en-US" dirty="0"/>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2</a:t>
            </a:fld>
            <a:endParaRPr lang="ko-KR" altLang="en-US"/>
          </a:p>
        </p:txBody>
      </p:sp>
    </p:spTree>
    <p:extLst>
      <p:ext uri="{BB962C8B-B14F-4D97-AF65-F5344CB8AC3E}">
        <p14:creationId xmlns:p14="http://schemas.microsoft.com/office/powerpoint/2010/main" val="2022042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R" b="0" i="0" dirty="0">
                <a:solidFill>
                  <a:srgbClr val="0D0D0D"/>
                </a:solidFill>
                <a:effectLst/>
                <a:latin typeface="Söhne"/>
              </a:rPr>
              <a:t>Additionally, we conducted experiments on the sample choice for our loss. </a:t>
            </a:r>
          </a:p>
          <a:p>
            <a:endParaRPr lang="en" altLang="ko-KR" b="0" i="0" dirty="0">
              <a:solidFill>
                <a:srgbClr val="0D0D0D"/>
              </a:solidFill>
              <a:effectLst/>
              <a:latin typeface="Söhne"/>
            </a:endParaRPr>
          </a:p>
          <a:p>
            <a:r>
              <a:rPr lang="en" altLang="ko-KR" b="0" i="0" dirty="0">
                <a:solidFill>
                  <a:srgbClr val="0D0D0D"/>
                </a:solidFill>
                <a:effectLst/>
                <a:latin typeface="Söhne"/>
              </a:rPr>
              <a:t>We found that including inactive segments in the formation of positive and negative pairs for sync information led to even greater performance degradation compared to the baseline model. </a:t>
            </a:r>
          </a:p>
          <a:p>
            <a:endParaRPr lang="en" altLang="ko-KR" b="0" i="0" dirty="0">
              <a:solidFill>
                <a:srgbClr val="0D0D0D"/>
              </a:solidFill>
              <a:effectLst/>
              <a:latin typeface="Söhne"/>
            </a:endParaRPr>
          </a:p>
          <a:p>
            <a:r>
              <a:rPr lang="en" altLang="ko-KR" b="0" i="0" dirty="0">
                <a:solidFill>
                  <a:srgbClr val="0D0D0D"/>
                </a:solidFill>
                <a:effectLst/>
                <a:latin typeface="Söhne"/>
              </a:rPr>
              <a:t>This indicates the importance of precisely focusing on loss within active regions.</a:t>
            </a:r>
            <a:endParaRPr kumimoji="1" lang="ko-KR" altLang="en-US" dirty="0"/>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20</a:t>
            </a:fld>
            <a:endParaRPr lang="ko-KR" altLang="en-US"/>
          </a:p>
        </p:txBody>
      </p:sp>
    </p:spTree>
    <p:extLst>
      <p:ext uri="{BB962C8B-B14F-4D97-AF65-F5344CB8AC3E}">
        <p14:creationId xmlns:p14="http://schemas.microsoft.com/office/powerpoint/2010/main" val="1491449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R" b="0" i="0" dirty="0">
                <a:solidFill>
                  <a:srgbClr val="0D0D0D"/>
                </a:solidFill>
                <a:effectLst/>
                <a:latin typeface="Söhne"/>
              </a:rPr>
              <a:t>We also conducted experiments on the placement of the loss. </a:t>
            </a:r>
          </a:p>
          <a:p>
            <a:endParaRPr lang="en" altLang="ko-KR" b="0" i="0" dirty="0">
              <a:solidFill>
                <a:srgbClr val="0D0D0D"/>
              </a:solidFill>
              <a:effectLst/>
              <a:latin typeface="Söhne"/>
            </a:endParaRPr>
          </a:p>
          <a:p>
            <a:r>
              <a:rPr lang="en" altLang="ko-KR" b="0" i="0" dirty="0">
                <a:solidFill>
                  <a:srgbClr val="0D0D0D"/>
                </a:solidFill>
                <a:effectLst/>
                <a:latin typeface="Söhne"/>
              </a:rPr>
              <a:t>Given that our loss provides supervision for the sync information of each modality, passing through cross-attention, which integrates multimodal information, resulted in decreased performance. </a:t>
            </a:r>
          </a:p>
          <a:p>
            <a:endParaRPr lang="en" altLang="ko-KR" b="0" i="0" dirty="0">
              <a:solidFill>
                <a:srgbClr val="0D0D0D"/>
              </a:solidFill>
              <a:effectLst/>
              <a:latin typeface="Söhne"/>
            </a:endParaRPr>
          </a:p>
          <a:p>
            <a:r>
              <a:rPr lang="en" altLang="ko-KR" b="0" i="0" dirty="0">
                <a:solidFill>
                  <a:srgbClr val="0D0D0D"/>
                </a:solidFill>
                <a:effectLst/>
                <a:latin typeface="Söhne"/>
              </a:rPr>
              <a:t>We also found that using appropriate weight values for the loss was crucial.</a:t>
            </a:r>
            <a:endParaRPr kumimoji="1" lang="ko-KR" altLang="en-US" dirty="0"/>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21</a:t>
            </a:fld>
            <a:endParaRPr lang="ko-KR" altLang="en-US"/>
          </a:p>
        </p:txBody>
      </p:sp>
    </p:spTree>
    <p:extLst>
      <p:ext uri="{BB962C8B-B14F-4D97-AF65-F5344CB8AC3E}">
        <p14:creationId xmlns:p14="http://schemas.microsoft.com/office/powerpoint/2010/main" val="2997923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R" b="0" i="0" dirty="0">
                <a:solidFill>
                  <a:srgbClr val="0D0D0D"/>
                </a:solidFill>
                <a:effectLst/>
                <a:latin typeface="Söhne"/>
              </a:rPr>
              <a:t>Our contributions are as follows:</a:t>
            </a:r>
            <a:endParaRPr kumimoji="1" lang="en-US" altLang="ko-KR" dirty="0"/>
          </a:p>
          <a:p>
            <a:endParaRPr kumimoji="1" lang="en-US" altLang="ko-KR" dirty="0"/>
          </a:p>
          <a:p>
            <a:r>
              <a:rPr kumimoji="1" lang="en-US" altLang="ko-KR" dirty="0"/>
              <a:t>We give additional supervision on </a:t>
            </a:r>
            <a:r>
              <a:rPr kumimoji="1" lang="en-US" altLang="ko-KR" dirty="0" err="1"/>
              <a:t>uni</a:t>
            </a:r>
            <a:r>
              <a:rPr kumimoji="1" lang="en-US" altLang="ko-KR" dirty="0"/>
              <a:t>-modal features, rather than modify architectures. </a:t>
            </a:r>
          </a:p>
          <a:p>
            <a:endParaRPr kumimoji="1" lang="en-US" altLang="ko-KR" dirty="0"/>
          </a:p>
          <a:p>
            <a:r>
              <a:rPr kumimoji="1" lang="en-US" altLang="ko-KR" dirty="0"/>
              <a:t>Our loss can be applied to various models and increase performances. </a:t>
            </a:r>
          </a:p>
          <a:p>
            <a:endParaRPr kumimoji="1" lang="en-US" altLang="ko-KR" dirty="0"/>
          </a:p>
          <a:p>
            <a:r>
              <a:rPr kumimoji="1" lang="en-US" altLang="ko-KR" dirty="0"/>
              <a:t>And it achieves state-of-the-art results on AVA and ASW datasets.</a:t>
            </a:r>
            <a:endParaRPr kumimoji="1" lang="ko-KR" altLang="en-US" dirty="0"/>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22</a:t>
            </a:fld>
            <a:endParaRPr lang="ko-KR" altLang="en-US"/>
          </a:p>
        </p:txBody>
      </p:sp>
    </p:spTree>
    <p:extLst>
      <p:ext uri="{BB962C8B-B14F-4D97-AF65-F5344CB8AC3E}">
        <p14:creationId xmlns:p14="http://schemas.microsoft.com/office/powerpoint/2010/main" val="1590933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23</a:t>
            </a:fld>
            <a:endParaRPr lang="ko-KR" altLang="en-US"/>
          </a:p>
        </p:txBody>
      </p:sp>
    </p:spTree>
    <p:extLst>
      <p:ext uri="{BB962C8B-B14F-4D97-AF65-F5344CB8AC3E}">
        <p14:creationId xmlns:p14="http://schemas.microsoft.com/office/powerpoint/2010/main" val="701227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1FD30-7CAD-1C0C-5237-C107EB1CA88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94FA478F-393A-C5C9-F976-A3195377ED2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39260B8F-EAC9-7599-FE8D-E8A497770975}"/>
              </a:ext>
            </a:extLst>
          </p:cNvPr>
          <p:cNvSpPr>
            <a:spLocks noGrp="1"/>
          </p:cNvSpPr>
          <p:nvPr>
            <p:ph type="body" idx="1"/>
          </p:nvPr>
        </p:nvSpPr>
        <p:spPr/>
        <p:txBody>
          <a:bodyPr/>
          <a:lstStyle/>
          <a:p>
            <a:r>
              <a:rPr kumimoji="1" lang="en" altLang="ko-KR" b="0" i="0" dirty="0">
                <a:solidFill>
                  <a:srgbClr val="0D0D0D"/>
                </a:solidFill>
                <a:effectLst/>
                <a:latin typeface="Söhne"/>
              </a:rPr>
              <a:t>For involving audio inactive regions in negative samples, there could be some cases when the audio could be silence or another person’s voice. Therefore, it can confuse synchronization loss. </a:t>
            </a:r>
            <a:endParaRPr kumimoji="1" lang="ko-KR" altLang="en-US" dirty="0"/>
          </a:p>
        </p:txBody>
      </p:sp>
      <p:sp>
        <p:nvSpPr>
          <p:cNvPr id="4" name="슬라이드 번호 개체 틀 3">
            <a:extLst>
              <a:ext uri="{FF2B5EF4-FFF2-40B4-BE49-F238E27FC236}">
                <a16:creationId xmlns:a16="http://schemas.microsoft.com/office/drawing/2014/main" id="{59F0A626-6B4C-A87E-7150-ADDDFFF53ADF}"/>
              </a:ext>
            </a:extLst>
          </p:cNvPr>
          <p:cNvSpPr>
            <a:spLocks noGrp="1"/>
          </p:cNvSpPr>
          <p:nvPr>
            <p:ph type="sldNum" sz="quarter" idx="5"/>
          </p:nvPr>
        </p:nvSpPr>
        <p:spPr/>
        <p:txBody>
          <a:bodyPr/>
          <a:lstStyle/>
          <a:p>
            <a:fld id="{A89C43F7-7152-43E7-8123-F15038C0DC5C}" type="slidenum">
              <a:rPr lang="ko-KR" altLang="en-US" smtClean="0"/>
              <a:t>24</a:t>
            </a:fld>
            <a:endParaRPr lang="ko-KR" altLang="en-US"/>
          </a:p>
        </p:txBody>
      </p:sp>
    </p:spTree>
    <p:extLst>
      <p:ext uri="{BB962C8B-B14F-4D97-AF65-F5344CB8AC3E}">
        <p14:creationId xmlns:p14="http://schemas.microsoft.com/office/powerpoint/2010/main" val="759283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C4CE0-8FF3-3D40-2300-6412788F1C4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DC1C47B-0F2A-C92D-5390-BEFEC19A292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FC834624-2BA8-C7D4-8010-B4DE208156CB}"/>
              </a:ext>
            </a:extLst>
          </p:cNvPr>
          <p:cNvSpPr>
            <a:spLocks noGrp="1"/>
          </p:cNvSpPr>
          <p:nvPr>
            <p:ph type="body" idx="1"/>
          </p:nvPr>
        </p:nvSpPr>
        <p:spPr/>
        <p:txBody>
          <a:bodyPr/>
          <a:lstStyle/>
          <a:p>
            <a:r>
              <a:rPr kumimoji="1" lang="en" altLang="ko-KR" b="0" i="0" dirty="0">
                <a:solidFill>
                  <a:srgbClr val="0D0D0D"/>
                </a:solidFill>
                <a:effectLst/>
                <a:latin typeface="Söhne"/>
              </a:rPr>
              <a:t>Similarly, for involving visual inactive regions in negative samples, when visual information denotes silence, however, audio could be another person’s voice. Therefore, it can degrade synchronization loss. </a:t>
            </a:r>
            <a:endParaRPr kumimoji="1" lang="ko-KR" altLang="en-US" dirty="0"/>
          </a:p>
        </p:txBody>
      </p:sp>
      <p:sp>
        <p:nvSpPr>
          <p:cNvPr id="4" name="슬라이드 번호 개체 틀 3">
            <a:extLst>
              <a:ext uri="{FF2B5EF4-FFF2-40B4-BE49-F238E27FC236}">
                <a16:creationId xmlns:a16="http://schemas.microsoft.com/office/drawing/2014/main" id="{38FBEF07-59D4-B9A7-5083-AB48A18D7CB7}"/>
              </a:ext>
            </a:extLst>
          </p:cNvPr>
          <p:cNvSpPr>
            <a:spLocks noGrp="1"/>
          </p:cNvSpPr>
          <p:nvPr>
            <p:ph type="sldNum" sz="quarter" idx="5"/>
          </p:nvPr>
        </p:nvSpPr>
        <p:spPr/>
        <p:txBody>
          <a:bodyPr/>
          <a:lstStyle/>
          <a:p>
            <a:fld id="{A89C43F7-7152-43E7-8123-F15038C0DC5C}" type="slidenum">
              <a:rPr lang="ko-KR" altLang="en-US" smtClean="0"/>
              <a:t>25</a:t>
            </a:fld>
            <a:endParaRPr lang="ko-KR" altLang="en-US"/>
          </a:p>
        </p:txBody>
      </p:sp>
    </p:spTree>
    <p:extLst>
      <p:ext uri="{BB962C8B-B14F-4D97-AF65-F5344CB8AC3E}">
        <p14:creationId xmlns:p14="http://schemas.microsoft.com/office/powerpoint/2010/main" val="392529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F8A3B-6A33-8A94-E046-957806CDACB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7FB934E-F02F-03FE-7931-AD87C621F3D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0E8E330-C86F-4A38-18FF-427A12789A67}"/>
              </a:ext>
            </a:extLst>
          </p:cNvPr>
          <p:cNvSpPr>
            <a:spLocks noGrp="1"/>
          </p:cNvSpPr>
          <p:nvPr>
            <p:ph type="body" idx="1"/>
          </p:nvPr>
        </p:nvSpPr>
        <p:spPr/>
        <p:txBody>
          <a:bodyPr/>
          <a:lstStyle/>
          <a:p>
            <a:endParaRPr kumimoji="1" lang="ko-KR" altLang="en-US" dirty="0"/>
          </a:p>
        </p:txBody>
      </p:sp>
      <p:sp>
        <p:nvSpPr>
          <p:cNvPr id="4" name="슬라이드 번호 개체 틀 3">
            <a:extLst>
              <a:ext uri="{FF2B5EF4-FFF2-40B4-BE49-F238E27FC236}">
                <a16:creationId xmlns:a16="http://schemas.microsoft.com/office/drawing/2014/main" id="{C2A00436-E990-6C4E-98C2-10594954C40E}"/>
              </a:ext>
            </a:extLst>
          </p:cNvPr>
          <p:cNvSpPr>
            <a:spLocks noGrp="1"/>
          </p:cNvSpPr>
          <p:nvPr>
            <p:ph type="sldNum" sz="quarter" idx="5"/>
          </p:nvPr>
        </p:nvSpPr>
        <p:spPr/>
        <p:txBody>
          <a:bodyPr/>
          <a:lstStyle/>
          <a:p>
            <a:fld id="{A89C43F7-7152-43E7-8123-F15038C0DC5C}" type="slidenum">
              <a:rPr lang="ko-KR" altLang="en-US" smtClean="0"/>
              <a:t>26</a:t>
            </a:fld>
            <a:endParaRPr lang="ko-KR" altLang="en-US"/>
          </a:p>
        </p:txBody>
      </p:sp>
    </p:spTree>
    <p:extLst>
      <p:ext uri="{BB962C8B-B14F-4D97-AF65-F5344CB8AC3E}">
        <p14:creationId xmlns:p14="http://schemas.microsoft.com/office/powerpoint/2010/main" val="1138780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D88EE-5455-2234-0B7A-64E1E9A83E2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2BD44E6-9CCB-F710-A050-A8F087A8FB0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F30B94DE-EAF3-6014-4121-7943A1343230}"/>
              </a:ext>
            </a:extLst>
          </p:cNvPr>
          <p:cNvSpPr>
            <a:spLocks noGrp="1"/>
          </p:cNvSpPr>
          <p:nvPr>
            <p:ph type="body" idx="1"/>
          </p:nvPr>
        </p:nvSpPr>
        <p:spPr/>
        <p:txBody>
          <a:bodyPr/>
          <a:lstStyle/>
          <a:p>
            <a:pPr marL="342900" indent="-342900">
              <a:buFontTx/>
              <a:buChar char="-"/>
            </a:pPr>
            <a:r>
              <a:rPr lang="en-US" altLang="ko-KR" sz="1200" dirty="0">
                <a:latin typeface="Abadi" panose="020B0604020104020204" pitchFamily="34" charset="0"/>
              </a:rPr>
              <a:t>Several videos which are not synchronized with video and audio.</a:t>
            </a:r>
          </a:p>
          <a:p>
            <a:pPr marL="342900" indent="-342900">
              <a:buFontTx/>
              <a:buChar char="-"/>
            </a:pPr>
            <a:endParaRPr lang="en-US" altLang="ko-KR" sz="1200" dirty="0">
              <a:latin typeface="Abadi" panose="020B0604020104020204" pitchFamily="34" charset="0"/>
            </a:endParaRPr>
          </a:p>
          <a:p>
            <a:pPr marL="342900" indent="-342900">
              <a:buFontTx/>
              <a:buChar char="-"/>
            </a:pPr>
            <a:r>
              <a:rPr lang="en-US" altLang="ko-KR" sz="1200" dirty="0">
                <a:latin typeface="Abadi" panose="020B0604020104020204" pitchFamily="34" charset="0"/>
              </a:rPr>
              <a:t>Imperfect to measure ablation performances.</a:t>
            </a:r>
          </a:p>
          <a:p>
            <a:pPr marL="342900" indent="-342900">
              <a:buFontTx/>
              <a:buChar char="-"/>
            </a:pPr>
            <a:endParaRPr lang="en-US" altLang="ko-KR" sz="1200" dirty="0">
              <a:latin typeface="Abadi" panose="020B0604020104020204" pitchFamily="34" charset="0"/>
            </a:endParaRPr>
          </a:p>
          <a:p>
            <a:pPr marL="342900" indent="-342900">
              <a:buFontTx/>
              <a:buChar char="-"/>
            </a:pPr>
            <a:r>
              <a:rPr lang="en-US" altLang="ko-KR" sz="1200" dirty="0">
                <a:latin typeface="Abadi" panose="020B0604020104020204" pitchFamily="34" charset="0"/>
              </a:rPr>
              <a:t>Noteworthy to suggest a tendency for sync importance.</a:t>
            </a:r>
          </a:p>
          <a:p>
            <a:endParaRPr kumimoji="1" lang="ko-KR" altLang="en-US" dirty="0"/>
          </a:p>
        </p:txBody>
      </p:sp>
      <p:sp>
        <p:nvSpPr>
          <p:cNvPr id="4" name="슬라이드 번호 개체 틀 3">
            <a:extLst>
              <a:ext uri="{FF2B5EF4-FFF2-40B4-BE49-F238E27FC236}">
                <a16:creationId xmlns:a16="http://schemas.microsoft.com/office/drawing/2014/main" id="{D8BA76A3-5C1A-CF2D-162E-24F7B781991D}"/>
              </a:ext>
            </a:extLst>
          </p:cNvPr>
          <p:cNvSpPr>
            <a:spLocks noGrp="1"/>
          </p:cNvSpPr>
          <p:nvPr>
            <p:ph type="sldNum" sz="quarter" idx="5"/>
          </p:nvPr>
        </p:nvSpPr>
        <p:spPr/>
        <p:txBody>
          <a:bodyPr/>
          <a:lstStyle/>
          <a:p>
            <a:fld id="{A89C43F7-7152-43E7-8123-F15038C0DC5C}" type="slidenum">
              <a:rPr lang="ko-KR" altLang="en-US" smtClean="0"/>
              <a:t>27</a:t>
            </a:fld>
            <a:endParaRPr lang="ko-KR" altLang="en-US"/>
          </a:p>
        </p:txBody>
      </p:sp>
    </p:spTree>
    <p:extLst>
      <p:ext uri="{BB962C8B-B14F-4D97-AF65-F5344CB8AC3E}">
        <p14:creationId xmlns:p14="http://schemas.microsoft.com/office/powerpoint/2010/main" val="3889964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7E9D2-D41A-4D7F-3ABF-57D8C2D22F7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184BE32-C493-8A30-88CC-77FD58BA910D}"/>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8F8F6E2-C35E-E650-B068-DF84850E6DC1}"/>
              </a:ext>
            </a:extLst>
          </p:cNvPr>
          <p:cNvSpPr>
            <a:spLocks noGrp="1"/>
          </p:cNvSpPr>
          <p:nvPr>
            <p:ph type="body" idx="1"/>
          </p:nvPr>
        </p:nvSpPr>
        <p:spPr/>
        <p:txBody>
          <a:bodyPr/>
          <a:lstStyle/>
          <a:p>
            <a:r>
              <a:rPr kumimoji="1" lang="en" altLang="ko-KR" b="0" i="0" dirty="0">
                <a:solidFill>
                  <a:srgbClr val="0D0D0D"/>
                </a:solidFill>
                <a:effectLst/>
                <a:latin typeface="Söhne"/>
              </a:rPr>
              <a:t>There are no losses dealing with synchronization. All loss is cross-entropy loss with predictions and ground truth labels.</a:t>
            </a:r>
            <a:endParaRPr kumimoji="1" lang="ko-KR" altLang="en-US" dirty="0"/>
          </a:p>
        </p:txBody>
      </p:sp>
      <p:sp>
        <p:nvSpPr>
          <p:cNvPr id="4" name="슬라이드 번호 개체 틀 3">
            <a:extLst>
              <a:ext uri="{FF2B5EF4-FFF2-40B4-BE49-F238E27FC236}">
                <a16:creationId xmlns:a16="http://schemas.microsoft.com/office/drawing/2014/main" id="{C040C6A6-4C30-FDDD-5437-D27621119C6C}"/>
              </a:ext>
            </a:extLst>
          </p:cNvPr>
          <p:cNvSpPr>
            <a:spLocks noGrp="1"/>
          </p:cNvSpPr>
          <p:nvPr>
            <p:ph type="sldNum" sz="quarter" idx="5"/>
          </p:nvPr>
        </p:nvSpPr>
        <p:spPr/>
        <p:txBody>
          <a:bodyPr/>
          <a:lstStyle/>
          <a:p>
            <a:fld id="{A89C43F7-7152-43E7-8123-F15038C0DC5C}" type="slidenum">
              <a:rPr lang="ko-KR" altLang="en-US" smtClean="0"/>
              <a:t>28</a:t>
            </a:fld>
            <a:endParaRPr lang="ko-KR" altLang="en-US"/>
          </a:p>
        </p:txBody>
      </p:sp>
    </p:spTree>
    <p:extLst>
      <p:ext uri="{BB962C8B-B14F-4D97-AF65-F5344CB8AC3E}">
        <p14:creationId xmlns:p14="http://schemas.microsoft.com/office/powerpoint/2010/main" val="261338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R" b="0" i="0" dirty="0">
                <a:solidFill>
                  <a:srgbClr val="0D0D0D"/>
                </a:solidFill>
                <a:effectLst/>
                <a:latin typeface="Söhne"/>
              </a:rPr>
              <a:t>For those who may not be familiar, the term "Active speaker detection" </a:t>
            </a:r>
            <a:r>
              <a:rPr lang="en-US" altLang="ko-KR" b="0" i="0" dirty="0">
                <a:solidFill>
                  <a:srgbClr val="0D0D0D"/>
                </a:solidFill>
                <a:effectLst/>
                <a:latin typeface="Söhne"/>
              </a:rPr>
              <a:t>aims to ~.</a:t>
            </a:r>
            <a:endParaRPr lang="en" altLang="ko-KR" b="0" i="0" dirty="0">
              <a:solidFill>
                <a:srgbClr val="0D0D0D"/>
              </a:solidFill>
              <a:effectLst/>
              <a:latin typeface="Söhne"/>
            </a:endParaRPr>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3</a:t>
            </a:fld>
            <a:endParaRPr lang="ko-KR" altLang="en-US"/>
          </a:p>
        </p:txBody>
      </p:sp>
    </p:spTree>
    <p:extLst>
      <p:ext uri="{BB962C8B-B14F-4D97-AF65-F5344CB8AC3E}">
        <p14:creationId xmlns:p14="http://schemas.microsoft.com/office/powerpoint/2010/main" val="392144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CA63-4F26-8E2A-DF0D-364A71A7E10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F10D263-C6FD-6594-2947-9CBE12CFABB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DAA090EF-3A75-AF7B-71DF-D483BCB8FF43}"/>
              </a:ext>
            </a:extLst>
          </p:cNvPr>
          <p:cNvSpPr>
            <a:spLocks noGrp="1"/>
          </p:cNvSpPr>
          <p:nvPr>
            <p:ph type="body" idx="1"/>
          </p:nvPr>
        </p:nvSpPr>
        <p:spPr/>
        <p:txBody>
          <a:bodyPr/>
          <a:lstStyle/>
          <a:p>
            <a:r>
              <a:rPr lang="en" altLang="ko-KR" b="0" i="0" dirty="0">
                <a:solidFill>
                  <a:srgbClr val="0D0D0D"/>
                </a:solidFill>
                <a:effectLst/>
                <a:latin typeface="Söhne"/>
              </a:rPr>
              <a:t>For example, it can contribute as a pre-processing module in situations such as speech separation or speaker </a:t>
            </a:r>
            <a:r>
              <a:rPr lang="en" altLang="ko-KR" b="0" i="0" dirty="0" err="1">
                <a:solidFill>
                  <a:srgbClr val="0D0D0D"/>
                </a:solidFill>
                <a:effectLst/>
                <a:latin typeface="Söhne"/>
              </a:rPr>
              <a:t>diarization</a:t>
            </a:r>
            <a:r>
              <a:rPr lang="en" altLang="ko-KR" b="0" i="0" dirty="0">
                <a:solidFill>
                  <a:srgbClr val="0D0D0D"/>
                </a:solidFill>
                <a:effectLst/>
                <a:latin typeface="Söhne"/>
              </a:rPr>
              <a:t>.</a:t>
            </a:r>
            <a:endParaRPr kumimoji="1" lang="en-US" altLang="ko-KR" dirty="0"/>
          </a:p>
        </p:txBody>
      </p:sp>
      <p:sp>
        <p:nvSpPr>
          <p:cNvPr id="4" name="슬라이드 번호 개체 틀 3">
            <a:extLst>
              <a:ext uri="{FF2B5EF4-FFF2-40B4-BE49-F238E27FC236}">
                <a16:creationId xmlns:a16="http://schemas.microsoft.com/office/drawing/2014/main" id="{2352159E-FF1D-0D38-9EA3-8CE2E365CA38}"/>
              </a:ext>
            </a:extLst>
          </p:cNvPr>
          <p:cNvSpPr>
            <a:spLocks noGrp="1"/>
          </p:cNvSpPr>
          <p:nvPr>
            <p:ph type="sldNum" sz="quarter" idx="5"/>
          </p:nvPr>
        </p:nvSpPr>
        <p:spPr/>
        <p:txBody>
          <a:bodyPr/>
          <a:lstStyle/>
          <a:p>
            <a:fld id="{A89C43F7-7152-43E7-8123-F15038C0DC5C}" type="slidenum">
              <a:rPr lang="ko-KR" altLang="en-US" smtClean="0"/>
              <a:t>4</a:t>
            </a:fld>
            <a:endParaRPr lang="ko-KR" altLang="en-US"/>
          </a:p>
        </p:txBody>
      </p:sp>
    </p:spTree>
    <p:extLst>
      <p:ext uri="{BB962C8B-B14F-4D97-AF65-F5344CB8AC3E}">
        <p14:creationId xmlns:p14="http://schemas.microsoft.com/office/powerpoint/2010/main" val="164582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BE57D-CCBD-4C29-B8F1-AD38B54DE92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8B61789-602E-049A-3B87-FF4B5CAE03E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DD7DDD74-F858-6BBE-275D-042D930BAD99}"/>
              </a:ext>
            </a:extLst>
          </p:cNvPr>
          <p:cNvSpPr>
            <a:spLocks noGrp="1"/>
          </p:cNvSpPr>
          <p:nvPr>
            <p:ph type="body" idx="1"/>
          </p:nvPr>
        </p:nvSpPr>
        <p:spPr/>
        <p:txBody>
          <a:bodyPr/>
          <a:lstStyle/>
          <a:p>
            <a:r>
              <a:rPr lang="en" altLang="ko-KR" b="0" i="0" dirty="0">
                <a:solidFill>
                  <a:srgbClr val="0D0D0D"/>
                </a:solidFill>
                <a:effectLst/>
                <a:latin typeface="Söhne"/>
              </a:rPr>
              <a:t>For example, it can contribute as a pre-processing module in situations such as speech separation or speaker </a:t>
            </a:r>
            <a:r>
              <a:rPr lang="en" altLang="ko-KR" b="0" i="0" dirty="0" err="1">
                <a:solidFill>
                  <a:srgbClr val="0D0D0D"/>
                </a:solidFill>
                <a:effectLst/>
                <a:latin typeface="Söhne"/>
              </a:rPr>
              <a:t>diarization</a:t>
            </a:r>
            <a:r>
              <a:rPr lang="en" altLang="ko-KR" b="0" i="0" dirty="0">
                <a:solidFill>
                  <a:srgbClr val="0D0D0D"/>
                </a:solidFill>
                <a:effectLst/>
                <a:latin typeface="Söhne"/>
              </a:rPr>
              <a:t>.</a:t>
            </a:r>
            <a:endParaRPr kumimoji="1" lang="en-US" altLang="ko-KR" dirty="0"/>
          </a:p>
        </p:txBody>
      </p:sp>
      <p:sp>
        <p:nvSpPr>
          <p:cNvPr id="4" name="슬라이드 번호 개체 틀 3">
            <a:extLst>
              <a:ext uri="{FF2B5EF4-FFF2-40B4-BE49-F238E27FC236}">
                <a16:creationId xmlns:a16="http://schemas.microsoft.com/office/drawing/2014/main" id="{53FD72E5-4A6F-D593-019F-66BA08D995C1}"/>
              </a:ext>
            </a:extLst>
          </p:cNvPr>
          <p:cNvSpPr>
            <a:spLocks noGrp="1"/>
          </p:cNvSpPr>
          <p:nvPr>
            <p:ph type="sldNum" sz="quarter" idx="5"/>
          </p:nvPr>
        </p:nvSpPr>
        <p:spPr/>
        <p:txBody>
          <a:bodyPr/>
          <a:lstStyle/>
          <a:p>
            <a:fld id="{A89C43F7-7152-43E7-8123-F15038C0DC5C}" type="slidenum">
              <a:rPr lang="ko-KR" altLang="en-US" smtClean="0"/>
              <a:t>5</a:t>
            </a:fld>
            <a:endParaRPr lang="ko-KR" altLang="en-US"/>
          </a:p>
        </p:txBody>
      </p:sp>
    </p:spTree>
    <p:extLst>
      <p:ext uri="{BB962C8B-B14F-4D97-AF65-F5344CB8AC3E}">
        <p14:creationId xmlns:p14="http://schemas.microsoft.com/office/powerpoint/2010/main" val="55445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 altLang="ko-KR" b="0" i="0" dirty="0">
                <a:solidFill>
                  <a:srgbClr val="0D0D0D"/>
                </a:solidFill>
                <a:effectLst/>
                <a:latin typeface="Söhne"/>
              </a:rPr>
              <a:t>The basic structure for solving the Active speaker detection task is depicted in the slide.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Initially, scenes with multiple people are inputted, and the speech of the speaker in those scenes is captured.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Therefore, the feature extractor module is used to extract visual and audio embeddings. The visual encoder is primarily based on </a:t>
            </a:r>
            <a:r>
              <a:rPr lang="en" altLang="ko-KR" b="0" i="0" dirty="0" err="1">
                <a:solidFill>
                  <a:srgbClr val="0D0D0D"/>
                </a:solidFill>
                <a:effectLst/>
                <a:latin typeface="Söhne"/>
              </a:rPr>
              <a:t>ResNet</a:t>
            </a:r>
            <a:r>
              <a:rPr lang="en" altLang="ko-KR" b="0" i="0" dirty="0">
                <a:solidFill>
                  <a:srgbClr val="0D0D0D"/>
                </a:solidFill>
                <a:effectLst/>
                <a:latin typeface="Söhne"/>
              </a:rPr>
              <a:t>, while the audio encoder is composed of Convolution 2D layers.</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Next, the process goes through audio-visual fusion to handle multi-modal embeddings.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This process creates meaningful features through interaction between modalities.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Finally, temporal modeling is applied between video time steps to predict whether each frame contains an active speaker or not, by connecting frames.</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Hence, the most crucial aspects of this task are how audio-visual fusion is conducted and the method of temporal modeling.</a:t>
            </a:r>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6</a:t>
            </a:fld>
            <a:endParaRPr lang="ko-KR" altLang="en-US"/>
          </a:p>
        </p:txBody>
      </p:sp>
    </p:spTree>
    <p:extLst>
      <p:ext uri="{BB962C8B-B14F-4D97-AF65-F5344CB8AC3E}">
        <p14:creationId xmlns:p14="http://schemas.microsoft.com/office/powerpoint/2010/main" val="243232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 altLang="ko-KR" b="0" i="0" dirty="0">
                <a:solidFill>
                  <a:srgbClr val="0D0D0D"/>
                </a:solidFill>
                <a:effectLst/>
                <a:latin typeface="Söhne"/>
              </a:rPr>
              <a:t>Now, let's briefly overview some prominent papers in ASD (Active Speaker Detection).</a:t>
            </a:r>
          </a:p>
          <a:p>
            <a:pPr algn="l"/>
            <a:endParaRPr lang="en" altLang="ko-KR" b="0" i="0" dirty="0">
              <a:solidFill>
                <a:srgbClr val="0D0D0D"/>
              </a:solidFill>
              <a:effectLst/>
              <a:latin typeface="Söhne"/>
            </a:endParaRPr>
          </a:p>
          <a:p>
            <a:pPr algn="l"/>
            <a:r>
              <a:rPr lang="en" altLang="ko-KR" b="0" i="0" dirty="0" err="1">
                <a:solidFill>
                  <a:srgbClr val="0D0D0D"/>
                </a:solidFill>
                <a:effectLst/>
                <a:latin typeface="Söhne"/>
              </a:rPr>
              <a:t>Talkne</a:t>
            </a:r>
            <a:r>
              <a:rPr lang="en-US" altLang="ko-KR" b="0" i="0" dirty="0">
                <a:solidFill>
                  <a:srgbClr val="0D0D0D"/>
                </a:solidFill>
                <a:effectLst/>
                <a:latin typeface="Söhne"/>
              </a:rPr>
              <a:t>t</a:t>
            </a:r>
            <a:r>
              <a:rPr lang="en" altLang="ko-KR" b="0" i="0" dirty="0">
                <a:solidFill>
                  <a:srgbClr val="0D0D0D"/>
                </a:solidFill>
                <a:effectLst/>
                <a:latin typeface="Söhne"/>
              </a:rPr>
              <a:t>, published in 2021, addresses audio-visual fusion using cross-attention.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The paper combines multi-modal features after passing through cross-attention and introduces self-attention in temporal modeling.</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This paper has had a significant impact on subsequent research due to its well-organized codebase.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However, it showed vulnerability in scenarios where multiple speakers appear simultaneously, as evident from the visual encoder focusing on handling only one speaker.</a:t>
            </a:r>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7</a:t>
            </a:fld>
            <a:endParaRPr lang="ko-KR" altLang="en-US"/>
          </a:p>
        </p:txBody>
      </p:sp>
    </p:spTree>
    <p:extLst>
      <p:ext uri="{BB962C8B-B14F-4D97-AF65-F5344CB8AC3E}">
        <p14:creationId xmlns:p14="http://schemas.microsoft.com/office/powerpoint/2010/main" val="148230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2D6C6-AD60-47FA-516B-FAE2ADF3206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AAA8447-C8C7-7BE1-EDF6-9A03D22EB63F}"/>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E83C587F-B8DA-CF3A-D97A-C0D9D639AB5E}"/>
              </a:ext>
            </a:extLst>
          </p:cNvPr>
          <p:cNvSpPr>
            <a:spLocks noGrp="1"/>
          </p:cNvSpPr>
          <p:nvPr>
            <p:ph type="body" idx="1"/>
          </p:nvPr>
        </p:nvSpPr>
        <p:spPr/>
        <p:txBody>
          <a:bodyPr/>
          <a:lstStyle/>
          <a:p>
            <a:pPr algn="l"/>
            <a:r>
              <a:rPr lang="en" altLang="ko-KR" b="0" i="0" dirty="0" err="1">
                <a:solidFill>
                  <a:srgbClr val="0D0D0D"/>
                </a:solidFill>
                <a:effectLst/>
                <a:latin typeface="Söhne"/>
              </a:rPr>
              <a:t>ASDNet</a:t>
            </a:r>
            <a:r>
              <a:rPr lang="en" altLang="ko-KR" b="0" i="0" dirty="0">
                <a:solidFill>
                  <a:srgbClr val="0D0D0D"/>
                </a:solidFill>
                <a:effectLst/>
                <a:latin typeface="Söhne"/>
              </a:rPr>
              <a:t> utilizes an inter-speaker feature extraction module to incorporate information about speakers appearing outside the designated speaker.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It concatenates audio and visual embeddings for temporal modeling and prediction. The temporal modeling process employs bidirectional GRU.</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While this paper leverages information about multiple speakers, it does not attempt to facilitate interaction between speakers.</a:t>
            </a:r>
          </a:p>
        </p:txBody>
      </p:sp>
      <p:sp>
        <p:nvSpPr>
          <p:cNvPr id="4" name="슬라이드 번호 개체 틀 3">
            <a:extLst>
              <a:ext uri="{FF2B5EF4-FFF2-40B4-BE49-F238E27FC236}">
                <a16:creationId xmlns:a16="http://schemas.microsoft.com/office/drawing/2014/main" id="{397AC3AF-4234-2E74-7204-A15C503B0E52}"/>
              </a:ext>
            </a:extLst>
          </p:cNvPr>
          <p:cNvSpPr>
            <a:spLocks noGrp="1"/>
          </p:cNvSpPr>
          <p:nvPr>
            <p:ph type="sldNum" sz="quarter" idx="5"/>
          </p:nvPr>
        </p:nvSpPr>
        <p:spPr/>
        <p:txBody>
          <a:bodyPr/>
          <a:lstStyle/>
          <a:p>
            <a:fld id="{A89C43F7-7152-43E7-8123-F15038C0DC5C}" type="slidenum">
              <a:rPr lang="ko-KR" altLang="en-US" smtClean="0"/>
              <a:t>8</a:t>
            </a:fld>
            <a:endParaRPr lang="ko-KR" altLang="en-US"/>
          </a:p>
        </p:txBody>
      </p:sp>
    </p:spTree>
    <p:extLst>
      <p:ext uri="{BB962C8B-B14F-4D97-AF65-F5344CB8AC3E}">
        <p14:creationId xmlns:p14="http://schemas.microsoft.com/office/powerpoint/2010/main" val="1443397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 altLang="ko-KR" b="0" i="0" dirty="0" err="1">
                <a:solidFill>
                  <a:srgbClr val="0D0D0D"/>
                </a:solidFill>
                <a:effectLst/>
                <a:latin typeface="Söhne"/>
              </a:rPr>
              <a:t>LoCoNet</a:t>
            </a:r>
            <a:r>
              <a:rPr lang="en" altLang="ko-KR" b="0" i="0" dirty="0">
                <a:solidFill>
                  <a:srgbClr val="0D0D0D"/>
                </a:solidFill>
                <a:effectLst/>
                <a:latin typeface="Söhne"/>
              </a:rPr>
              <a:t> combines the strengths of previous papers.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It utilizes information from multiple speakers, but instead of simply using it, it facilitates interaction between speakers through convolution.</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This approach is based on the assumption that when a specific speaker is speaking, other speakers are looking at them, and such interactions can aid in speaker detection. </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The audio-visual fusion is achieved through cross-attention, while the temporal modeling process employs self-attention.</a:t>
            </a:r>
          </a:p>
          <a:p>
            <a:pPr algn="l"/>
            <a:endParaRPr lang="en" altLang="ko-KR" b="0" i="0" dirty="0">
              <a:solidFill>
                <a:srgbClr val="0D0D0D"/>
              </a:solidFill>
              <a:effectLst/>
              <a:latin typeface="Söhne"/>
            </a:endParaRPr>
          </a:p>
          <a:p>
            <a:pPr algn="l"/>
            <a:r>
              <a:rPr lang="en" altLang="ko-KR" b="0" i="0" dirty="0">
                <a:solidFill>
                  <a:srgbClr val="0D0D0D"/>
                </a:solidFill>
                <a:effectLst/>
                <a:latin typeface="Söhne"/>
              </a:rPr>
              <a:t>Ultimately, </a:t>
            </a:r>
            <a:r>
              <a:rPr lang="en" altLang="ko-KR" b="0" i="0" dirty="0" err="1">
                <a:solidFill>
                  <a:srgbClr val="0D0D0D"/>
                </a:solidFill>
                <a:effectLst/>
                <a:latin typeface="Söhne"/>
              </a:rPr>
              <a:t>LoCoNet</a:t>
            </a:r>
            <a:r>
              <a:rPr lang="en" altLang="ko-KR" b="0" i="0" dirty="0">
                <a:solidFill>
                  <a:srgbClr val="0D0D0D"/>
                </a:solidFill>
                <a:effectLst/>
                <a:latin typeface="Söhne"/>
              </a:rPr>
              <a:t> achieved state-of-the-art performance on the AVA dataset surpassing previous models.</a:t>
            </a:r>
          </a:p>
        </p:txBody>
      </p:sp>
      <p:sp>
        <p:nvSpPr>
          <p:cNvPr id="4" name="슬라이드 번호 개체 틀 3"/>
          <p:cNvSpPr>
            <a:spLocks noGrp="1"/>
          </p:cNvSpPr>
          <p:nvPr>
            <p:ph type="sldNum" sz="quarter" idx="5"/>
          </p:nvPr>
        </p:nvSpPr>
        <p:spPr/>
        <p:txBody>
          <a:bodyPr/>
          <a:lstStyle/>
          <a:p>
            <a:fld id="{A89C43F7-7152-43E7-8123-F15038C0DC5C}" type="slidenum">
              <a:rPr lang="ko-KR" altLang="en-US" smtClean="0"/>
              <a:t>9</a:t>
            </a:fld>
            <a:endParaRPr lang="ko-KR" altLang="en-US"/>
          </a:p>
        </p:txBody>
      </p:sp>
    </p:spTree>
    <p:extLst>
      <p:ext uri="{BB962C8B-B14F-4D97-AF65-F5344CB8AC3E}">
        <p14:creationId xmlns:p14="http://schemas.microsoft.com/office/powerpoint/2010/main" val="424355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E3EC169-381D-EDB6-22A4-AB992E81994B}"/>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DBD25C3F-57DD-5936-392C-F170DA082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DE15E28C-CBDA-DE02-2A27-046A0DBF9BD5}"/>
              </a:ext>
            </a:extLst>
          </p:cNvPr>
          <p:cNvSpPr>
            <a:spLocks noGrp="1"/>
          </p:cNvSpPr>
          <p:nvPr>
            <p:ph type="dt" sz="half" idx="10"/>
          </p:nvPr>
        </p:nvSpPr>
        <p:spPr/>
        <p:txBody>
          <a:bodyPr/>
          <a:lstStyle/>
          <a:p>
            <a:fld id="{A9EC79DF-6D7D-45BC-AACB-9AF6F1B36872}" type="datetimeFigureOut">
              <a:rPr lang="ko-KR" altLang="en-US" smtClean="0"/>
              <a:t>2024. 4. 15.</a:t>
            </a:fld>
            <a:endParaRPr lang="ko-KR" altLang="en-US"/>
          </a:p>
        </p:txBody>
      </p:sp>
      <p:sp>
        <p:nvSpPr>
          <p:cNvPr id="5" name="바닥글 개체 틀 4">
            <a:extLst>
              <a:ext uri="{FF2B5EF4-FFF2-40B4-BE49-F238E27FC236}">
                <a16:creationId xmlns:a16="http://schemas.microsoft.com/office/drawing/2014/main" id="{2F389838-EB6C-90A1-4AF7-A8C4C4BD805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C7595B3-EE5C-8946-EE7B-6F2293D898B9}"/>
              </a:ext>
            </a:extLst>
          </p:cNvPr>
          <p:cNvSpPr>
            <a:spLocks noGrp="1"/>
          </p:cNvSpPr>
          <p:nvPr>
            <p:ph type="sldNum" sz="quarter" idx="12"/>
          </p:nvPr>
        </p:nvSpPr>
        <p:spPr/>
        <p:txBody>
          <a:body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328731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B38723C-C4BA-6CD7-AA3B-F24B2D347BFC}"/>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838525C7-9D11-0AE0-7388-9E5B05444995}"/>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D2544A91-8C58-0CAD-B660-63680B51F28F}"/>
              </a:ext>
            </a:extLst>
          </p:cNvPr>
          <p:cNvSpPr>
            <a:spLocks noGrp="1"/>
          </p:cNvSpPr>
          <p:nvPr>
            <p:ph type="dt" sz="half" idx="10"/>
          </p:nvPr>
        </p:nvSpPr>
        <p:spPr/>
        <p:txBody>
          <a:bodyPr/>
          <a:lstStyle/>
          <a:p>
            <a:fld id="{A9EC79DF-6D7D-45BC-AACB-9AF6F1B36872}" type="datetimeFigureOut">
              <a:rPr lang="ko-KR" altLang="en-US" smtClean="0"/>
              <a:t>2024. 4. 15.</a:t>
            </a:fld>
            <a:endParaRPr lang="ko-KR" altLang="en-US"/>
          </a:p>
        </p:txBody>
      </p:sp>
      <p:sp>
        <p:nvSpPr>
          <p:cNvPr id="5" name="바닥글 개체 틀 4">
            <a:extLst>
              <a:ext uri="{FF2B5EF4-FFF2-40B4-BE49-F238E27FC236}">
                <a16:creationId xmlns:a16="http://schemas.microsoft.com/office/drawing/2014/main" id="{A5A8B66D-E3AB-6702-7404-3AEFEDC9FDC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9AAA2E61-B698-76DD-763D-B66416C10571}"/>
              </a:ext>
            </a:extLst>
          </p:cNvPr>
          <p:cNvSpPr>
            <a:spLocks noGrp="1"/>
          </p:cNvSpPr>
          <p:nvPr>
            <p:ph type="sldNum" sz="quarter" idx="12"/>
          </p:nvPr>
        </p:nvSpPr>
        <p:spPr/>
        <p:txBody>
          <a:body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243384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3BBAF3B-915F-54BC-C676-F051BCD1B86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26E8DEFA-4392-D4FD-F019-E4E8DDB80E64}"/>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CA1FF032-1447-7EA3-5784-DD66BFF18DAB}"/>
              </a:ext>
            </a:extLst>
          </p:cNvPr>
          <p:cNvSpPr>
            <a:spLocks noGrp="1"/>
          </p:cNvSpPr>
          <p:nvPr>
            <p:ph type="dt" sz="half" idx="10"/>
          </p:nvPr>
        </p:nvSpPr>
        <p:spPr/>
        <p:txBody>
          <a:bodyPr/>
          <a:lstStyle/>
          <a:p>
            <a:fld id="{A9EC79DF-6D7D-45BC-AACB-9AF6F1B36872}" type="datetimeFigureOut">
              <a:rPr lang="ko-KR" altLang="en-US" smtClean="0"/>
              <a:t>2024. 4. 15.</a:t>
            </a:fld>
            <a:endParaRPr lang="ko-KR" altLang="en-US"/>
          </a:p>
        </p:txBody>
      </p:sp>
      <p:sp>
        <p:nvSpPr>
          <p:cNvPr id="5" name="바닥글 개체 틀 4">
            <a:extLst>
              <a:ext uri="{FF2B5EF4-FFF2-40B4-BE49-F238E27FC236}">
                <a16:creationId xmlns:a16="http://schemas.microsoft.com/office/drawing/2014/main" id="{E3D338F9-D276-5192-C938-2A818ED07E5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9B7B2FFF-90D0-6193-191D-6BA394258A0F}"/>
              </a:ext>
            </a:extLst>
          </p:cNvPr>
          <p:cNvSpPr>
            <a:spLocks noGrp="1"/>
          </p:cNvSpPr>
          <p:nvPr>
            <p:ph type="sldNum" sz="quarter" idx="12"/>
          </p:nvPr>
        </p:nvSpPr>
        <p:spPr/>
        <p:txBody>
          <a:body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257078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2539121-C3D1-409C-C27D-1950844A294C}"/>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0D6CB4D7-D965-B7AD-98DD-99D42C79AF6C}"/>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BE8DB312-ED1D-C9F5-3B73-6060074A0ACE}"/>
              </a:ext>
            </a:extLst>
          </p:cNvPr>
          <p:cNvSpPr>
            <a:spLocks noGrp="1"/>
          </p:cNvSpPr>
          <p:nvPr>
            <p:ph type="dt" sz="half" idx="10"/>
          </p:nvPr>
        </p:nvSpPr>
        <p:spPr/>
        <p:txBody>
          <a:bodyPr/>
          <a:lstStyle/>
          <a:p>
            <a:fld id="{A9EC79DF-6D7D-45BC-AACB-9AF6F1B36872}" type="datetimeFigureOut">
              <a:rPr lang="ko-KR" altLang="en-US" smtClean="0"/>
              <a:t>2024. 4. 15.</a:t>
            </a:fld>
            <a:endParaRPr lang="ko-KR" altLang="en-US"/>
          </a:p>
        </p:txBody>
      </p:sp>
      <p:sp>
        <p:nvSpPr>
          <p:cNvPr id="5" name="바닥글 개체 틀 4">
            <a:extLst>
              <a:ext uri="{FF2B5EF4-FFF2-40B4-BE49-F238E27FC236}">
                <a16:creationId xmlns:a16="http://schemas.microsoft.com/office/drawing/2014/main" id="{FA29B7CC-CE5D-9D5E-C5D2-63812E9F3FF9}"/>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166CB1C-C6B5-DC6E-A2C2-CF3169E327D0}"/>
              </a:ext>
            </a:extLst>
          </p:cNvPr>
          <p:cNvSpPr>
            <a:spLocks noGrp="1"/>
          </p:cNvSpPr>
          <p:nvPr>
            <p:ph type="sldNum" sz="quarter" idx="12"/>
          </p:nvPr>
        </p:nvSpPr>
        <p:spPr/>
        <p:txBody>
          <a:body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314359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DC26C05-DC7B-7B2E-1F97-3EFF5CD3FADA}"/>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681145E8-CA32-7257-3E68-3988618AF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712AD8BF-2D74-88E9-BE4E-99C59F58A284}"/>
              </a:ext>
            </a:extLst>
          </p:cNvPr>
          <p:cNvSpPr>
            <a:spLocks noGrp="1"/>
          </p:cNvSpPr>
          <p:nvPr>
            <p:ph type="dt" sz="half" idx="10"/>
          </p:nvPr>
        </p:nvSpPr>
        <p:spPr/>
        <p:txBody>
          <a:bodyPr/>
          <a:lstStyle/>
          <a:p>
            <a:fld id="{A9EC79DF-6D7D-45BC-AACB-9AF6F1B36872}" type="datetimeFigureOut">
              <a:rPr lang="ko-KR" altLang="en-US" smtClean="0"/>
              <a:t>2024. 4. 15.</a:t>
            </a:fld>
            <a:endParaRPr lang="ko-KR" altLang="en-US"/>
          </a:p>
        </p:txBody>
      </p:sp>
      <p:sp>
        <p:nvSpPr>
          <p:cNvPr id="5" name="바닥글 개체 틀 4">
            <a:extLst>
              <a:ext uri="{FF2B5EF4-FFF2-40B4-BE49-F238E27FC236}">
                <a16:creationId xmlns:a16="http://schemas.microsoft.com/office/drawing/2014/main" id="{7538FB17-54CB-B917-4ED5-6ECF28E98D7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4B9C3F7-B79C-4AAE-B902-FA3D32F26DAC}"/>
              </a:ext>
            </a:extLst>
          </p:cNvPr>
          <p:cNvSpPr>
            <a:spLocks noGrp="1"/>
          </p:cNvSpPr>
          <p:nvPr>
            <p:ph type="sldNum" sz="quarter" idx="12"/>
          </p:nvPr>
        </p:nvSpPr>
        <p:spPr/>
        <p:txBody>
          <a:body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272962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82104FB-8C17-B7C2-E1B8-888A7C8C295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58F02B56-DC71-ED3E-23BB-6FB4A13E32C5}"/>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23958E05-D3B0-A399-A258-920E8516014C}"/>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3719EEFE-8A9E-2D6D-6C7E-AE022DDA15D4}"/>
              </a:ext>
            </a:extLst>
          </p:cNvPr>
          <p:cNvSpPr>
            <a:spLocks noGrp="1"/>
          </p:cNvSpPr>
          <p:nvPr>
            <p:ph type="dt" sz="half" idx="10"/>
          </p:nvPr>
        </p:nvSpPr>
        <p:spPr/>
        <p:txBody>
          <a:bodyPr/>
          <a:lstStyle/>
          <a:p>
            <a:fld id="{A9EC79DF-6D7D-45BC-AACB-9AF6F1B36872}" type="datetimeFigureOut">
              <a:rPr lang="ko-KR" altLang="en-US" smtClean="0"/>
              <a:t>2024. 4. 15.</a:t>
            </a:fld>
            <a:endParaRPr lang="ko-KR" altLang="en-US"/>
          </a:p>
        </p:txBody>
      </p:sp>
      <p:sp>
        <p:nvSpPr>
          <p:cNvPr id="6" name="바닥글 개체 틀 5">
            <a:extLst>
              <a:ext uri="{FF2B5EF4-FFF2-40B4-BE49-F238E27FC236}">
                <a16:creationId xmlns:a16="http://schemas.microsoft.com/office/drawing/2014/main" id="{AC90F1A1-4DAD-1B02-1BA8-776BDFA6EE4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146AB7C-C381-413B-34EC-AD77E77E5ECE}"/>
              </a:ext>
            </a:extLst>
          </p:cNvPr>
          <p:cNvSpPr>
            <a:spLocks noGrp="1"/>
          </p:cNvSpPr>
          <p:nvPr>
            <p:ph type="sldNum" sz="quarter" idx="12"/>
          </p:nvPr>
        </p:nvSpPr>
        <p:spPr/>
        <p:txBody>
          <a:body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59864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CB96C83-62CE-7D62-4950-62FC56479E05}"/>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78549B79-360A-DBF4-381F-F45FF39B0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1B3F3D08-9787-D0D5-3DD4-F6E2DAB6552C}"/>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C3231D19-DEAA-BF67-2D6C-EB1C0DC9CE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42AD1028-01F0-DD56-420C-7F5715CB300C}"/>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000C2115-C636-8382-3324-D7E7891877E7}"/>
              </a:ext>
            </a:extLst>
          </p:cNvPr>
          <p:cNvSpPr>
            <a:spLocks noGrp="1"/>
          </p:cNvSpPr>
          <p:nvPr>
            <p:ph type="dt" sz="half" idx="10"/>
          </p:nvPr>
        </p:nvSpPr>
        <p:spPr/>
        <p:txBody>
          <a:bodyPr/>
          <a:lstStyle/>
          <a:p>
            <a:fld id="{A9EC79DF-6D7D-45BC-AACB-9AF6F1B36872}" type="datetimeFigureOut">
              <a:rPr lang="ko-KR" altLang="en-US" smtClean="0"/>
              <a:t>2024. 4. 15.</a:t>
            </a:fld>
            <a:endParaRPr lang="ko-KR" altLang="en-US"/>
          </a:p>
        </p:txBody>
      </p:sp>
      <p:sp>
        <p:nvSpPr>
          <p:cNvPr id="8" name="바닥글 개체 틀 7">
            <a:extLst>
              <a:ext uri="{FF2B5EF4-FFF2-40B4-BE49-F238E27FC236}">
                <a16:creationId xmlns:a16="http://schemas.microsoft.com/office/drawing/2014/main" id="{6C0C0503-06E9-1CC9-A6CC-1293326960BF}"/>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BF5FA8BE-42B9-210E-60E5-16CFD0026FDE}"/>
              </a:ext>
            </a:extLst>
          </p:cNvPr>
          <p:cNvSpPr>
            <a:spLocks noGrp="1"/>
          </p:cNvSpPr>
          <p:nvPr>
            <p:ph type="sldNum" sz="quarter" idx="12"/>
          </p:nvPr>
        </p:nvSpPr>
        <p:spPr/>
        <p:txBody>
          <a:body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3197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19D73F-E8F0-4B9B-1876-7D250184BBBE}"/>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33E8A6B9-7ED7-2531-4843-8DC6729F403D}"/>
              </a:ext>
            </a:extLst>
          </p:cNvPr>
          <p:cNvSpPr>
            <a:spLocks noGrp="1"/>
          </p:cNvSpPr>
          <p:nvPr>
            <p:ph type="dt" sz="half" idx="10"/>
          </p:nvPr>
        </p:nvSpPr>
        <p:spPr/>
        <p:txBody>
          <a:bodyPr/>
          <a:lstStyle/>
          <a:p>
            <a:fld id="{A9EC79DF-6D7D-45BC-AACB-9AF6F1B36872}" type="datetimeFigureOut">
              <a:rPr lang="ko-KR" altLang="en-US" smtClean="0"/>
              <a:t>2024. 4. 15.</a:t>
            </a:fld>
            <a:endParaRPr lang="ko-KR" altLang="en-US"/>
          </a:p>
        </p:txBody>
      </p:sp>
      <p:sp>
        <p:nvSpPr>
          <p:cNvPr id="4" name="바닥글 개체 틀 3">
            <a:extLst>
              <a:ext uri="{FF2B5EF4-FFF2-40B4-BE49-F238E27FC236}">
                <a16:creationId xmlns:a16="http://schemas.microsoft.com/office/drawing/2014/main" id="{0FF22336-0B44-4CC4-322B-6410321BB9C6}"/>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35A9C21B-87F5-8414-22F5-7E3ACA0FC30B}"/>
              </a:ext>
            </a:extLst>
          </p:cNvPr>
          <p:cNvSpPr>
            <a:spLocks noGrp="1"/>
          </p:cNvSpPr>
          <p:nvPr>
            <p:ph type="sldNum" sz="quarter" idx="12"/>
          </p:nvPr>
        </p:nvSpPr>
        <p:spPr/>
        <p:txBody>
          <a:body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6686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BC5C30DB-5779-E03E-E564-CB5C78290A76}"/>
              </a:ext>
            </a:extLst>
          </p:cNvPr>
          <p:cNvSpPr>
            <a:spLocks noGrp="1"/>
          </p:cNvSpPr>
          <p:nvPr>
            <p:ph type="dt" sz="half" idx="10"/>
          </p:nvPr>
        </p:nvSpPr>
        <p:spPr/>
        <p:txBody>
          <a:bodyPr/>
          <a:lstStyle/>
          <a:p>
            <a:fld id="{A9EC79DF-6D7D-45BC-AACB-9AF6F1B36872}" type="datetimeFigureOut">
              <a:rPr lang="ko-KR" altLang="en-US" smtClean="0"/>
              <a:t>2024. 4. 15.</a:t>
            </a:fld>
            <a:endParaRPr lang="ko-KR" altLang="en-US"/>
          </a:p>
        </p:txBody>
      </p:sp>
      <p:sp>
        <p:nvSpPr>
          <p:cNvPr id="3" name="바닥글 개체 틀 2">
            <a:extLst>
              <a:ext uri="{FF2B5EF4-FFF2-40B4-BE49-F238E27FC236}">
                <a16:creationId xmlns:a16="http://schemas.microsoft.com/office/drawing/2014/main" id="{94E6938C-338B-370C-9CCA-B9995CC1AC04}"/>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D799D6AD-EBD0-EED8-5714-913CDFD01A4F}"/>
              </a:ext>
            </a:extLst>
          </p:cNvPr>
          <p:cNvSpPr>
            <a:spLocks noGrp="1"/>
          </p:cNvSpPr>
          <p:nvPr>
            <p:ph type="sldNum" sz="quarter" idx="12"/>
          </p:nvPr>
        </p:nvSpPr>
        <p:spPr/>
        <p:txBody>
          <a:body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24455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137575A-720D-1334-201A-C156795C3C6E}"/>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D190F90D-F269-BDF8-17C3-E6C822022E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20C7D7C6-971B-0D82-D5AA-62343A7A6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DB1F010A-B781-60BB-D978-F01AFA7E91B0}"/>
              </a:ext>
            </a:extLst>
          </p:cNvPr>
          <p:cNvSpPr>
            <a:spLocks noGrp="1"/>
          </p:cNvSpPr>
          <p:nvPr>
            <p:ph type="dt" sz="half" idx="10"/>
          </p:nvPr>
        </p:nvSpPr>
        <p:spPr/>
        <p:txBody>
          <a:bodyPr/>
          <a:lstStyle/>
          <a:p>
            <a:fld id="{A9EC79DF-6D7D-45BC-AACB-9AF6F1B36872}" type="datetimeFigureOut">
              <a:rPr lang="ko-KR" altLang="en-US" smtClean="0"/>
              <a:t>2024. 4. 15.</a:t>
            </a:fld>
            <a:endParaRPr lang="ko-KR" altLang="en-US"/>
          </a:p>
        </p:txBody>
      </p:sp>
      <p:sp>
        <p:nvSpPr>
          <p:cNvPr id="6" name="바닥글 개체 틀 5">
            <a:extLst>
              <a:ext uri="{FF2B5EF4-FFF2-40B4-BE49-F238E27FC236}">
                <a16:creationId xmlns:a16="http://schemas.microsoft.com/office/drawing/2014/main" id="{EFB902CA-8ABC-B765-C17F-86EDF3E6011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02D5F42-46B6-3C49-EDDD-E0450062969F}"/>
              </a:ext>
            </a:extLst>
          </p:cNvPr>
          <p:cNvSpPr>
            <a:spLocks noGrp="1"/>
          </p:cNvSpPr>
          <p:nvPr>
            <p:ph type="sldNum" sz="quarter" idx="12"/>
          </p:nvPr>
        </p:nvSpPr>
        <p:spPr/>
        <p:txBody>
          <a:body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247428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7FC77B1-8745-6AD7-E05E-2DB99CE0B90C}"/>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C4C8FECD-C12A-2CF2-0524-680B48BBF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66012F18-8452-5AD3-8569-C37CB8AD2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E1E50AC7-9220-87AC-BF44-94599E5F3273}"/>
              </a:ext>
            </a:extLst>
          </p:cNvPr>
          <p:cNvSpPr>
            <a:spLocks noGrp="1"/>
          </p:cNvSpPr>
          <p:nvPr>
            <p:ph type="dt" sz="half" idx="10"/>
          </p:nvPr>
        </p:nvSpPr>
        <p:spPr/>
        <p:txBody>
          <a:bodyPr/>
          <a:lstStyle/>
          <a:p>
            <a:fld id="{A9EC79DF-6D7D-45BC-AACB-9AF6F1B36872}" type="datetimeFigureOut">
              <a:rPr lang="ko-KR" altLang="en-US" smtClean="0"/>
              <a:t>2024. 4. 15.</a:t>
            </a:fld>
            <a:endParaRPr lang="ko-KR" altLang="en-US"/>
          </a:p>
        </p:txBody>
      </p:sp>
      <p:sp>
        <p:nvSpPr>
          <p:cNvPr id="6" name="바닥글 개체 틀 5">
            <a:extLst>
              <a:ext uri="{FF2B5EF4-FFF2-40B4-BE49-F238E27FC236}">
                <a16:creationId xmlns:a16="http://schemas.microsoft.com/office/drawing/2014/main" id="{0BB6D9D2-77C9-19EC-7811-888C8C50F6F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39D3F157-19AF-F023-6CA2-FC170A59166F}"/>
              </a:ext>
            </a:extLst>
          </p:cNvPr>
          <p:cNvSpPr>
            <a:spLocks noGrp="1"/>
          </p:cNvSpPr>
          <p:nvPr>
            <p:ph type="sldNum" sz="quarter" idx="12"/>
          </p:nvPr>
        </p:nvSpPr>
        <p:spPr/>
        <p:txBody>
          <a:body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420164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3FD38F4D-3A28-D0B9-F09E-599400425D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44BF573A-3D48-F2FB-379B-6B1E0D535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383D1BA-D1C5-2E06-1268-2CE63D395B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C79DF-6D7D-45BC-AACB-9AF6F1B36872}" type="datetimeFigureOut">
              <a:rPr lang="ko-KR" altLang="en-US" smtClean="0"/>
              <a:t>2024. 4. 15.</a:t>
            </a:fld>
            <a:endParaRPr lang="ko-KR" altLang="en-US"/>
          </a:p>
        </p:txBody>
      </p:sp>
      <p:sp>
        <p:nvSpPr>
          <p:cNvPr id="5" name="바닥글 개체 틀 4">
            <a:extLst>
              <a:ext uri="{FF2B5EF4-FFF2-40B4-BE49-F238E27FC236}">
                <a16:creationId xmlns:a16="http://schemas.microsoft.com/office/drawing/2014/main" id="{7B51B4CB-1AF2-A59F-4945-C1BDBCBB8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D42F4585-AC42-748A-E70E-42EC8A183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E5431-E141-4A81-8914-5A5DEEFC58C9}" type="slidenum">
              <a:rPr lang="ko-KR" altLang="en-US" smtClean="0"/>
              <a:t>‹#›</a:t>
            </a:fld>
            <a:endParaRPr lang="ko-KR" altLang="en-US"/>
          </a:p>
        </p:txBody>
      </p:sp>
    </p:spTree>
    <p:extLst>
      <p:ext uri="{BB962C8B-B14F-4D97-AF65-F5344CB8AC3E}">
        <p14:creationId xmlns:p14="http://schemas.microsoft.com/office/powerpoint/2010/main" val="2494809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5.emf"/><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5.em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5.emf"/><Relationship Id="rId4" Type="http://schemas.openxmlformats.org/officeDocument/2006/relationships/image" Target="../media/image11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661E249-2B07-1E51-5A70-993FC2A4660C}"/>
              </a:ext>
            </a:extLst>
          </p:cNvPr>
          <p:cNvSpPr>
            <a:spLocks noGrp="1"/>
          </p:cNvSpPr>
          <p:nvPr>
            <p:ph type="title"/>
          </p:nvPr>
        </p:nvSpPr>
        <p:spPr>
          <a:xfrm>
            <a:off x="127363" y="788778"/>
            <a:ext cx="11937274" cy="2968375"/>
          </a:xfrm>
        </p:spPr>
        <p:txBody>
          <a:bodyPr>
            <a:normAutofit/>
          </a:bodyPr>
          <a:lstStyle/>
          <a:p>
            <a:pPr algn="ctr"/>
            <a:r>
              <a:rPr lang="en" altLang="ko-KR" sz="3600" dirty="0">
                <a:latin typeface="Abadi" panose="020B0604020104020204" pitchFamily="34" charset="0"/>
              </a:rPr>
              <a:t>TALKNCE: IMPROVING ACTIVE SPEAKER DETECTION</a:t>
            </a:r>
            <a:br>
              <a:rPr lang="en" altLang="ko-KR" sz="3600" dirty="0">
                <a:latin typeface="Abadi" panose="020B0604020104020204" pitchFamily="34" charset="0"/>
              </a:rPr>
            </a:br>
            <a:r>
              <a:rPr lang="en" altLang="ko-KR" sz="3600" dirty="0">
                <a:latin typeface="Abadi" panose="020B0604020104020204" pitchFamily="34" charset="0"/>
              </a:rPr>
              <a:t>WITH TALK-AWARE CONTRASTIVE LEARNING</a:t>
            </a:r>
            <a:endParaRPr lang="ko-KR" altLang="en-US" sz="3600" dirty="0">
              <a:latin typeface="Abadi" panose="020B0604020104020204" pitchFamily="34" charset="0"/>
            </a:endParaRPr>
          </a:p>
        </p:txBody>
      </p:sp>
      <p:sp>
        <p:nvSpPr>
          <p:cNvPr id="3" name="TextBox 2">
            <a:extLst>
              <a:ext uri="{FF2B5EF4-FFF2-40B4-BE49-F238E27FC236}">
                <a16:creationId xmlns:a16="http://schemas.microsoft.com/office/drawing/2014/main" id="{C54FB114-1EFC-07A7-5CF6-9631DD610ABA}"/>
              </a:ext>
            </a:extLst>
          </p:cNvPr>
          <p:cNvSpPr txBox="1"/>
          <p:nvPr/>
        </p:nvSpPr>
        <p:spPr>
          <a:xfrm>
            <a:off x="1312374" y="3113577"/>
            <a:ext cx="9881884" cy="830997"/>
          </a:xfrm>
          <a:prstGeom prst="rect">
            <a:avLst/>
          </a:prstGeom>
          <a:noFill/>
        </p:spPr>
        <p:txBody>
          <a:bodyPr wrap="square" rtlCol="0">
            <a:spAutoFit/>
          </a:bodyPr>
          <a:lstStyle/>
          <a:p>
            <a:r>
              <a:rPr kumimoji="1" lang="en-US" altLang="ko-KR" sz="2400" i="1" dirty="0" err="1">
                <a:latin typeface="Abadi" panose="020B0604020104020204" pitchFamily="34" charset="0"/>
              </a:rPr>
              <a:t>Chaeyoung</a:t>
            </a:r>
            <a:r>
              <a:rPr kumimoji="1" lang="en-US" altLang="ko-KR" sz="2400" i="1" dirty="0">
                <a:latin typeface="Abadi" panose="020B0604020104020204" pitchFamily="34" charset="0"/>
              </a:rPr>
              <a:t> Jung*, </a:t>
            </a:r>
            <a:r>
              <a:rPr kumimoji="1" lang="en-US" altLang="ko-KR" sz="2400" i="1" dirty="0" err="1">
                <a:latin typeface="Abadi" panose="020B0604020104020204" pitchFamily="34" charset="0"/>
              </a:rPr>
              <a:t>Suyeon</a:t>
            </a:r>
            <a:r>
              <a:rPr kumimoji="1" lang="en-US" altLang="ko-KR" sz="2400" i="1" dirty="0">
                <a:latin typeface="Abadi" panose="020B0604020104020204" pitchFamily="34" charset="0"/>
              </a:rPr>
              <a:t> Lee*, </a:t>
            </a:r>
            <a:r>
              <a:rPr kumimoji="1" lang="en-US" altLang="ko-KR" sz="2400" i="1" dirty="0" err="1">
                <a:latin typeface="Abadi" panose="020B0604020104020204" pitchFamily="34" charset="0"/>
              </a:rPr>
              <a:t>Kihyun</a:t>
            </a:r>
            <a:r>
              <a:rPr kumimoji="1" lang="en-US" altLang="ko-KR" sz="2400" i="1" dirty="0">
                <a:latin typeface="Abadi" panose="020B0604020104020204" pitchFamily="34" charset="0"/>
              </a:rPr>
              <a:t> Nam, </a:t>
            </a:r>
            <a:r>
              <a:rPr kumimoji="1" lang="en-US" altLang="ko-KR" sz="2400" i="1" dirty="0" err="1">
                <a:latin typeface="Abadi" panose="020B0604020104020204" pitchFamily="34" charset="0"/>
              </a:rPr>
              <a:t>Kyeongha</a:t>
            </a:r>
            <a:r>
              <a:rPr kumimoji="1" lang="en-US" altLang="ko-KR" sz="2400" i="1" dirty="0">
                <a:latin typeface="Abadi" panose="020B0604020104020204" pitchFamily="34" charset="0"/>
              </a:rPr>
              <a:t> Rho, You </a:t>
            </a:r>
            <a:r>
              <a:rPr kumimoji="1" lang="en-US" altLang="ko-KR" sz="2400" i="1" dirty="0" err="1">
                <a:latin typeface="Abadi" panose="020B0604020104020204" pitchFamily="34" charset="0"/>
              </a:rPr>
              <a:t>Jin</a:t>
            </a:r>
            <a:r>
              <a:rPr kumimoji="1" lang="en-US" altLang="ko-KR" sz="2400" i="1" dirty="0">
                <a:latin typeface="Abadi" panose="020B0604020104020204" pitchFamily="34" charset="0"/>
              </a:rPr>
              <a:t> Kim,  </a:t>
            </a:r>
            <a:r>
              <a:rPr kumimoji="1" lang="en-US" altLang="ko-KR" sz="2400" i="1" dirty="0" err="1">
                <a:latin typeface="Abadi" panose="020B0604020104020204" pitchFamily="34" charset="0"/>
              </a:rPr>
              <a:t>Youngjoon</a:t>
            </a:r>
            <a:r>
              <a:rPr kumimoji="1" lang="en-US" altLang="ko-KR" sz="2400" i="1" dirty="0">
                <a:latin typeface="Abadi" panose="020B0604020104020204" pitchFamily="34" charset="0"/>
              </a:rPr>
              <a:t> Jang, Joon Son Chung</a:t>
            </a:r>
            <a:endParaRPr kumimoji="1" lang="ko-KR" altLang="en-US" sz="2400" i="1" dirty="0">
              <a:latin typeface="Abadi" panose="020B0604020104020204" pitchFamily="34" charset="0"/>
            </a:endParaRPr>
          </a:p>
        </p:txBody>
      </p:sp>
      <p:sp>
        <p:nvSpPr>
          <p:cNvPr id="4" name="TextBox 3">
            <a:extLst>
              <a:ext uri="{FF2B5EF4-FFF2-40B4-BE49-F238E27FC236}">
                <a16:creationId xmlns:a16="http://schemas.microsoft.com/office/drawing/2014/main" id="{2D774CC4-EF34-87D2-0356-28D13E01454B}"/>
              </a:ext>
            </a:extLst>
          </p:cNvPr>
          <p:cNvSpPr txBox="1"/>
          <p:nvPr/>
        </p:nvSpPr>
        <p:spPr>
          <a:xfrm>
            <a:off x="3187760" y="5786996"/>
            <a:ext cx="5981640" cy="400110"/>
          </a:xfrm>
          <a:prstGeom prst="rect">
            <a:avLst/>
          </a:prstGeom>
          <a:noFill/>
        </p:spPr>
        <p:txBody>
          <a:bodyPr wrap="square" rtlCol="0">
            <a:spAutoFit/>
          </a:bodyPr>
          <a:lstStyle/>
          <a:p>
            <a:pPr algn="ctr"/>
            <a:r>
              <a:rPr kumimoji="1" lang="en-US" altLang="ko-KR" sz="2000" dirty="0">
                <a:solidFill>
                  <a:srgbClr val="425AFF"/>
                </a:solidFill>
                <a:latin typeface="Abadi" panose="020B0604020104020204" pitchFamily="34" charset="0"/>
              </a:rPr>
              <a:t>K</a:t>
            </a:r>
            <a:r>
              <a:rPr kumimoji="1" lang="en-US" altLang="ko-KR" sz="2000" dirty="0">
                <a:latin typeface="Abadi" panose="020B0604020104020204" pitchFamily="34" charset="0"/>
              </a:rPr>
              <a:t>orea </a:t>
            </a:r>
            <a:r>
              <a:rPr kumimoji="1" lang="en-US" altLang="ko-KR" sz="2000" dirty="0">
                <a:solidFill>
                  <a:srgbClr val="425AFF"/>
                </a:solidFill>
                <a:latin typeface="Abadi" panose="020B0604020104020204" pitchFamily="34" charset="0"/>
              </a:rPr>
              <a:t>A</a:t>
            </a:r>
            <a:r>
              <a:rPr kumimoji="1" lang="en-US" altLang="ko-KR" sz="2000" dirty="0">
                <a:latin typeface="Abadi" panose="020B0604020104020204" pitchFamily="34" charset="0"/>
              </a:rPr>
              <a:t>dvanced </a:t>
            </a:r>
            <a:r>
              <a:rPr kumimoji="1" lang="en-US" altLang="ko-KR" sz="2000" dirty="0">
                <a:solidFill>
                  <a:srgbClr val="425AFF"/>
                </a:solidFill>
                <a:latin typeface="Abadi" panose="020B0604020104020204" pitchFamily="34" charset="0"/>
              </a:rPr>
              <a:t>I</a:t>
            </a:r>
            <a:r>
              <a:rPr kumimoji="1" lang="en-US" altLang="ko-KR" sz="2000" dirty="0">
                <a:latin typeface="Abadi" panose="020B0604020104020204" pitchFamily="34" charset="0"/>
              </a:rPr>
              <a:t>nstitute of </a:t>
            </a:r>
            <a:r>
              <a:rPr kumimoji="1" lang="en-US" altLang="ko-KR" sz="2000" dirty="0">
                <a:solidFill>
                  <a:srgbClr val="425AFF"/>
                </a:solidFill>
                <a:latin typeface="Abadi" panose="020B0604020104020204" pitchFamily="34" charset="0"/>
              </a:rPr>
              <a:t>S</a:t>
            </a:r>
            <a:r>
              <a:rPr kumimoji="1" lang="en-US" altLang="ko-KR" sz="2000" dirty="0">
                <a:latin typeface="Abadi" panose="020B0604020104020204" pitchFamily="34" charset="0"/>
              </a:rPr>
              <a:t>cience and </a:t>
            </a:r>
            <a:r>
              <a:rPr kumimoji="1" lang="en-US" altLang="ko-KR" sz="2000" dirty="0">
                <a:solidFill>
                  <a:srgbClr val="425AFF"/>
                </a:solidFill>
                <a:latin typeface="Abadi" panose="020B0604020104020204" pitchFamily="34" charset="0"/>
              </a:rPr>
              <a:t>T</a:t>
            </a:r>
            <a:r>
              <a:rPr kumimoji="1" lang="en-US" altLang="ko-KR" sz="2000" dirty="0">
                <a:latin typeface="Abadi" panose="020B0604020104020204" pitchFamily="34" charset="0"/>
              </a:rPr>
              <a:t>echnology</a:t>
            </a:r>
            <a:endParaRPr kumimoji="1" lang="ko-KR" altLang="en-US" sz="2000" dirty="0">
              <a:latin typeface="Abadi" panose="020B0604020104020204" pitchFamily="34" charset="0"/>
            </a:endParaRPr>
          </a:p>
        </p:txBody>
      </p:sp>
      <p:pic>
        <p:nvPicPr>
          <p:cNvPr id="6" name="그림 5">
            <a:extLst>
              <a:ext uri="{FF2B5EF4-FFF2-40B4-BE49-F238E27FC236}">
                <a16:creationId xmlns:a16="http://schemas.microsoft.com/office/drawing/2014/main" id="{6C21723C-0301-FFC5-9E44-F23B2389FFB3}"/>
              </a:ext>
            </a:extLst>
          </p:cNvPr>
          <p:cNvPicPr>
            <a:picLocks noChangeAspect="1"/>
          </p:cNvPicPr>
          <p:nvPr/>
        </p:nvPicPr>
        <p:blipFill rotWithShape="1">
          <a:blip r:embed="rId3"/>
          <a:srcRect l="14893" t="20317" r="14776" b="15437"/>
          <a:stretch/>
        </p:blipFill>
        <p:spPr>
          <a:xfrm>
            <a:off x="9629775" y="319684"/>
            <a:ext cx="2434862" cy="1056482"/>
          </a:xfrm>
          <a:prstGeom prst="rect">
            <a:avLst/>
          </a:prstGeom>
        </p:spPr>
      </p:pic>
      <p:pic>
        <p:nvPicPr>
          <p:cNvPr id="5" name="Picture 6" descr="IEEE ICASSP (@ieeeICASSP) / X">
            <a:extLst>
              <a:ext uri="{FF2B5EF4-FFF2-40B4-BE49-F238E27FC236}">
                <a16:creationId xmlns:a16="http://schemas.microsoft.com/office/drawing/2014/main" id="{97CE3151-5E13-6C1D-EE7E-0FD9294168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085"/>
          <a:stretch/>
        </p:blipFill>
        <p:spPr bwMode="auto">
          <a:xfrm>
            <a:off x="0" y="57146"/>
            <a:ext cx="1700213" cy="15287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8995B0-517B-BF6C-95AB-F1380D6AA8DC}"/>
              </a:ext>
            </a:extLst>
          </p:cNvPr>
          <p:cNvSpPr txBox="1"/>
          <p:nvPr/>
        </p:nvSpPr>
        <p:spPr>
          <a:xfrm>
            <a:off x="1312374" y="3887251"/>
            <a:ext cx="2614108" cy="369332"/>
          </a:xfrm>
          <a:prstGeom prst="rect">
            <a:avLst/>
          </a:prstGeom>
          <a:noFill/>
        </p:spPr>
        <p:txBody>
          <a:bodyPr wrap="square" rtlCol="0">
            <a:spAutoFit/>
          </a:bodyPr>
          <a:lstStyle/>
          <a:p>
            <a:r>
              <a:rPr kumimoji="1" lang="en-US" altLang="ko-KR" i="1" dirty="0">
                <a:latin typeface="Abadi" panose="020B0604020104020204" pitchFamily="34" charset="0"/>
              </a:rPr>
              <a:t>*: equal contribution</a:t>
            </a:r>
            <a:endParaRPr kumimoji="1" lang="ko-KR" altLang="en-US" i="1" dirty="0">
              <a:latin typeface="Abadi" panose="020B0604020104020204" pitchFamily="34" charset="0"/>
            </a:endParaRPr>
          </a:p>
        </p:txBody>
      </p:sp>
      <p:pic>
        <p:nvPicPr>
          <p:cNvPr id="11" name="pasted-movie.png" descr="pasted-movie.png">
            <a:extLst>
              <a:ext uri="{FF2B5EF4-FFF2-40B4-BE49-F238E27FC236}">
                <a16:creationId xmlns:a16="http://schemas.microsoft.com/office/drawing/2014/main" id="{F1394E49-7EAA-8348-E492-6E00DEC1869B}"/>
              </a:ext>
            </a:extLst>
          </p:cNvPr>
          <p:cNvPicPr>
            <a:picLocks noChangeAspect="1"/>
          </p:cNvPicPr>
          <p:nvPr/>
        </p:nvPicPr>
        <p:blipFill>
          <a:blip r:embed="rId5"/>
          <a:srcRect l="9761" t="22454" r="9168"/>
          <a:stretch>
            <a:fillRect/>
          </a:stretch>
        </p:blipFill>
        <p:spPr>
          <a:xfrm>
            <a:off x="7289462" y="4283640"/>
            <a:ext cx="1375747" cy="1315935"/>
          </a:xfrm>
          <a:custGeom>
            <a:avLst/>
            <a:gdLst/>
            <a:ahLst/>
            <a:cxnLst>
              <a:cxn ang="0">
                <a:pos x="wd2" y="hd2"/>
              </a:cxn>
              <a:cxn ang="5400000">
                <a:pos x="wd2" y="hd2"/>
              </a:cxn>
              <a:cxn ang="10800000">
                <a:pos x="wd2" y="hd2"/>
              </a:cxn>
              <a:cxn ang="16200000">
                <a:pos x="wd2" y="hd2"/>
              </a:cxn>
            </a:cxnLst>
            <a:rect l="0" t="0" r="r" b="b"/>
            <a:pathLst>
              <a:path w="21600" h="21600" extrusionOk="0">
                <a:moveTo>
                  <a:pt x="10026" y="0"/>
                </a:moveTo>
                <a:lnTo>
                  <a:pt x="9197" y="219"/>
                </a:lnTo>
                <a:cubicBezTo>
                  <a:pt x="8103" y="504"/>
                  <a:pt x="7880" y="608"/>
                  <a:pt x="7470" y="1062"/>
                </a:cubicBezTo>
                <a:cubicBezTo>
                  <a:pt x="6756" y="1853"/>
                  <a:pt x="6633" y="2068"/>
                  <a:pt x="6450" y="2781"/>
                </a:cubicBezTo>
                <a:cubicBezTo>
                  <a:pt x="6338" y="3215"/>
                  <a:pt x="6327" y="3353"/>
                  <a:pt x="6350" y="4433"/>
                </a:cubicBezTo>
                <a:cubicBezTo>
                  <a:pt x="6363" y="5082"/>
                  <a:pt x="6408" y="5846"/>
                  <a:pt x="6445" y="6129"/>
                </a:cubicBezTo>
                <a:lnTo>
                  <a:pt x="6514" y="6643"/>
                </a:lnTo>
                <a:lnTo>
                  <a:pt x="6345" y="6824"/>
                </a:lnTo>
                <a:cubicBezTo>
                  <a:pt x="6019" y="7177"/>
                  <a:pt x="5977" y="7602"/>
                  <a:pt x="6195" y="8319"/>
                </a:cubicBezTo>
                <a:cubicBezTo>
                  <a:pt x="6387" y="8952"/>
                  <a:pt x="6468" y="9100"/>
                  <a:pt x="6924" y="9590"/>
                </a:cubicBezTo>
                <a:cubicBezTo>
                  <a:pt x="7320" y="10017"/>
                  <a:pt x="7331" y="10038"/>
                  <a:pt x="7438" y="10519"/>
                </a:cubicBezTo>
                <a:cubicBezTo>
                  <a:pt x="7499" y="10790"/>
                  <a:pt x="7575" y="11084"/>
                  <a:pt x="7607" y="11171"/>
                </a:cubicBezTo>
                <a:cubicBezTo>
                  <a:pt x="7639" y="11259"/>
                  <a:pt x="7705" y="11588"/>
                  <a:pt x="7753" y="11905"/>
                </a:cubicBezTo>
                <a:cubicBezTo>
                  <a:pt x="7829" y="12408"/>
                  <a:pt x="7832" y="12500"/>
                  <a:pt x="7762" y="12643"/>
                </a:cubicBezTo>
                <a:cubicBezTo>
                  <a:pt x="7718" y="12733"/>
                  <a:pt x="7661" y="12898"/>
                  <a:pt x="7639" y="13010"/>
                </a:cubicBezTo>
                <a:cubicBezTo>
                  <a:pt x="7601" y="13195"/>
                  <a:pt x="7452" y="13415"/>
                  <a:pt x="7010" y="13919"/>
                </a:cubicBezTo>
                <a:cubicBezTo>
                  <a:pt x="6855" y="14097"/>
                  <a:pt x="5756" y="14695"/>
                  <a:pt x="5584" y="14695"/>
                </a:cubicBezTo>
                <a:cubicBezTo>
                  <a:pt x="5539" y="14695"/>
                  <a:pt x="5102" y="14889"/>
                  <a:pt x="4614" y="15129"/>
                </a:cubicBezTo>
                <a:cubicBezTo>
                  <a:pt x="3939" y="15460"/>
                  <a:pt x="3546" y="15612"/>
                  <a:pt x="2965" y="15767"/>
                </a:cubicBezTo>
                <a:cubicBezTo>
                  <a:pt x="2120" y="15991"/>
                  <a:pt x="1426" y="16317"/>
                  <a:pt x="1048" y="16667"/>
                </a:cubicBezTo>
                <a:cubicBezTo>
                  <a:pt x="722" y="16967"/>
                  <a:pt x="299" y="17637"/>
                  <a:pt x="159" y="18071"/>
                </a:cubicBezTo>
                <a:cubicBezTo>
                  <a:pt x="55" y="18397"/>
                  <a:pt x="36" y="18601"/>
                  <a:pt x="18" y="20019"/>
                </a:cubicBezTo>
                <a:lnTo>
                  <a:pt x="0" y="21600"/>
                </a:lnTo>
                <a:lnTo>
                  <a:pt x="10800" y="21600"/>
                </a:lnTo>
                <a:lnTo>
                  <a:pt x="21600" y="21600"/>
                </a:lnTo>
                <a:lnTo>
                  <a:pt x="21600" y="21481"/>
                </a:lnTo>
                <a:cubicBezTo>
                  <a:pt x="21600" y="21369"/>
                  <a:pt x="21135" y="19027"/>
                  <a:pt x="21067" y="18795"/>
                </a:cubicBezTo>
                <a:cubicBezTo>
                  <a:pt x="21050" y="18737"/>
                  <a:pt x="20928" y="18563"/>
                  <a:pt x="20794" y="18405"/>
                </a:cubicBezTo>
                <a:cubicBezTo>
                  <a:pt x="20660" y="18247"/>
                  <a:pt x="20511" y="18043"/>
                  <a:pt x="20466" y="17952"/>
                </a:cubicBezTo>
                <a:cubicBezTo>
                  <a:pt x="20370" y="17760"/>
                  <a:pt x="20062" y="17465"/>
                  <a:pt x="19819" y="17333"/>
                </a:cubicBezTo>
                <a:cubicBezTo>
                  <a:pt x="19725" y="17283"/>
                  <a:pt x="19419" y="17059"/>
                  <a:pt x="19140" y="16838"/>
                </a:cubicBezTo>
                <a:cubicBezTo>
                  <a:pt x="18862" y="16617"/>
                  <a:pt x="18523" y="16391"/>
                  <a:pt x="18384" y="16338"/>
                </a:cubicBezTo>
                <a:cubicBezTo>
                  <a:pt x="17799" y="16116"/>
                  <a:pt x="16550" y="15537"/>
                  <a:pt x="16216" y="15333"/>
                </a:cubicBezTo>
                <a:cubicBezTo>
                  <a:pt x="16017" y="15212"/>
                  <a:pt x="15557" y="14952"/>
                  <a:pt x="15191" y="14752"/>
                </a:cubicBezTo>
                <a:cubicBezTo>
                  <a:pt x="14093" y="14154"/>
                  <a:pt x="13938" y="14032"/>
                  <a:pt x="13938" y="13752"/>
                </a:cubicBezTo>
                <a:cubicBezTo>
                  <a:pt x="13938" y="13525"/>
                  <a:pt x="13825" y="13254"/>
                  <a:pt x="13588" y="12929"/>
                </a:cubicBezTo>
                <a:cubicBezTo>
                  <a:pt x="13311" y="12549"/>
                  <a:pt x="13318" y="12363"/>
                  <a:pt x="13629" y="11929"/>
                </a:cubicBezTo>
                <a:cubicBezTo>
                  <a:pt x="14109" y="11257"/>
                  <a:pt x="14458" y="10371"/>
                  <a:pt x="14517" y="9676"/>
                </a:cubicBezTo>
                <a:cubicBezTo>
                  <a:pt x="14545" y="9344"/>
                  <a:pt x="14605" y="9118"/>
                  <a:pt x="14722" y="8867"/>
                </a:cubicBezTo>
                <a:cubicBezTo>
                  <a:pt x="14812" y="8674"/>
                  <a:pt x="14885" y="8422"/>
                  <a:pt x="14886" y="8310"/>
                </a:cubicBezTo>
                <a:cubicBezTo>
                  <a:pt x="14887" y="8197"/>
                  <a:pt x="14936" y="7966"/>
                  <a:pt x="14995" y="7790"/>
                </a:cubicBezTo>
                <a:cubicBezTo>
                  <a:pt x="15146" y="7341"/>
                  <a:pt x="15136" y="7012"/>
                  <a:pt x="14963" y="6705"/>
                </a:cubicBezTo>
                <a:cubicBezTo>
                  <a:pt x="14828" y="6463"/>
                  <a:pt x="14823" y="6422"/>
                  <a:pt x="14836" y="5629"/>
                </a:cubicBezTo>
                <a:cubicBezTo>
                  <a:pt x="14858" y="4249"/>
                  <a:pt x="14791" y="3558"/>
                  <a:pt x="14567" y="2857"/>
                </a:cubicBezTo>
                <a:cubicBezTo>
                  <a:pt x="14333" y="2126"/>
                  <a:pt x="13952" y="1301"/>
                  <a:pt x="13697" y="976"/>
                </a:cubicBezTo>
                <a:cubicBezTo>
                  <a:pt x="13480" y="700"/>
                  <a:pt x="12803" y="301"/>
                  <a:pt x="12303" y="157"/>
                </a:cubicBezTo>
                <a:cubicBezTo>
                  <a:pt x="12081" y="93"/>
                  <a:pt x="11649" y="54"/>
                  <a:pt x="11000" y="33"/>
                </a:cubicBezTo>
                <a:lnTo>
                  <a:pt x="10026" y="0"/>
                </a:lnTo>
                <a:close/>
              </a:path>
            </a:pathLst>
          </a:custGeom>
          <a:ln w="12700">
            <a:miter lim="400000"/>
          </a:ln>
        </p:spPr>
      </p:pic>
      <p:pic>
        <p:nvPicPr>
          <p:cNvPr id="1026" name="Picture 2" descr="Member image">
            <a:extLst>
              <a:ext uri="{FF2B5EF4-FFF2-40B4-BE49-F238E27FC236}">
                <a16:creationId xmlns:a16="http://schemas.microsoft.com/office/drawing/2014/main" id="{2B9B7C95-CE20-99D9-4557-86C4C8D481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8796" y="4223829"/>
            <a:ext cx="1375746" cy="13757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mber image">
            <a:extLst>
              <a:ext uri="{FF2B5EF4-FFF2-40B4-BE49-F238E27FC236}">
                <a16:creationId xmlns:a16="http://schemas.microsoft.com/office/drawing/2014/main" id="{5D2A4587-2231-AC73-E6E7-3EE65B327F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8129" y="4223829"/>
            <a:ext cx="1375747" cy="137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10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328C-99A4-4801-0A76-30AC84C365B2}"/>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CC7A35D-AABE-8199-90EC-038D4E06CD78}"/>
              </a:ext>
            </a:extLst>
          </p:cNvPr>
          <p:cNvSpPr txBox="1"/>
          <p:nvPr/>
        </p:nvSpPr>
        <p:spPr>
          <a:xfrm>
            <a:off x="1567112" y="1999355"/>
            <a:ext cx="7703722" cy="1142044"/>
          </a:xfrm>
          <a:prstGeom prst="rect">
            <a:avLst/>
          </a:prstGeom>
          <a:noFill/>
        </p:spPr>
        <p:txBody>
          <a:bodyPr wrap="square" rtlCol="0">
            <a:spAutoFit/>
          </a:bodyPr>
          <a:lstStyle/>
          <a:p>
            <a:pPr marL="457200" indent="-457200">
              <a:lnSpc>
                <a:spcPct val="150000"/>
              </a:lnSpc>
              <a:buAutoNum type="arabicParenR"/>
            </a:pPr>
            <a:r>
              <a:rPr lang="en-US" altLang="ko-KR" sz="2400" dirty="0">
                <a:latin typeface="Abadi" panose="020B0604020104020204" pitchFamily="34" charset="0"/>
              </a:rPr>
              <a:t>Audio-Visual Fusion</a:t>
            </a:r>
          </a:p>
          <a:p>
            <a:pPr marL="457200" indent="-457200">
              <a:lnSpc>
                <a:spcPct val="150000"/>
              </a:lnSpc>
              <a:buAutoNum type="arabicParenR"/>
            </a:pPr>
            <a:r>
              <a:rPr lang="en-US" altLang="ko-KR" sz="2400" dirty="0">
                <a:latin typeface="Abadi" panose="020B0604020104020204" pitchFamily="34" charset="0"/>
              </a:rPr>
              <a:t>Temporal Modeling</a:t>
            </a:r>
          </a:p>
        </p:txBody>
      </p:sp>
      <p:sp>
        <p:nvSpPr>
          <p:cNvPr id="2" name="제목 1">
            <a:extLst>
              <a:ext uri="{FF2B5EF4-FFF2-40B4-BE49-F238E27FC236}">
                <a16:creationId xmlns:a16="http://schemas.microsoft.com/office/drawing/2014/main" id="{7DC6B279-BDED-3241-DADF-0098BAFA2784}"/>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Previous Works</a:t>
            </a:r>
            <a:endParaRPr kumimoji="1" lang="ko-KR" altLang="en-US" dirty="0">
              <a:latin typeface="Abadi" panose="020F0502020204030204" pitchFamily="34" charset="0"/>
              <a:cs typeface="Abadi" panose="020F0502020204030204" pitchFamily="34" charset="0"/>
            </a:endParaRPr>
          </a:p>
        </p:txBody>
      </p:sp>
      <p:sp>
        <p:nvSpPr>
          <p:cNvPr id="3" name="제목 1">
            <a:extLst>
              <a:ext uri="{FF2B5EF4-FFF2-40B4-BE49-F238E27FC236}">
                <a16:creationId xmlns:a16="http://schemas.microsoft.com/office/drawing/2014/main" id="{EBBD5D8E-F168-2E84-25E9-8E5C82FA2B84}"/>
              </a:ext>
            </a:extLst>
          </p:cNvPr>
          <p:cNvSpPr>
            <a:spLocks noGrp="1"/>
          </p:cNvSpPr>
          <p:nvPr>
            <p:ph type="title"/>
          </p:nvPr>
        </p:nvSpPr>
        <p:spPr>
          <a:xfrm>
            <a:off x="526590" y="1382042"/>
            <a:ext cx="10515600" cy="550294"/>
          </a:xfrm>
        </p:spPr>
        <p:txBody>
          <a:bodyPr>
            <a:normAutofit/>
          </a:bodyPr>
          <a:lstStyle/>
          <a:p>
            <a:r>
              <a:rPr lang="en-US" altLang="ko-KR" sz="2800" dirty="0">
                <a:latin typeface="Abadi" panose="020B0604020104020204" pitchFamily="34" charset="0"/>
              </a:rPr>
              <a:t>Two important keys</a:t>
            </a:r>
            <a:endParaRPr lang="ko-KR" altLang="en-US" sz="2800" dirty="0">
              <a:latin typeface="Abadi" panose="020B0604020104020204" pitchFamily="34" charset="0"/>
            </a:endParaRPr>
          </a:p>
        </p:txBody>
      </p:sp>
      <p:sp>
        <p:nvSpPr>
          <p:cNvPr id="5" name="오른쪽 화살표[R] 4">
            <a:extLst>
              <a:ext uri="{FF2B5EF4-FFF2-40B4-BE49-F238E27FC236}">
                <a16:creationId xmlns:a16="http://schemas.microsoft.com/office/drawing/2014/main" id="{99DF8FAD-6CF5-116B-EC7E-69261FA42365}"/>
              </a:ext>
            </a:extLst>
          </p:cNvPr>
          <p:cNvSpPr/>
          <p:nvPr/>
        </p:nvSpPr>
        <p:spPr>
          <a:xfrm>
            <a:off x="4858535" y="2759978"/>
            <a:ext cx="1120876" cy="309911"/>
          </a:xfrm>
          <a:prstGeom prst="rightArrow">
            <a:avLst/>
          </a:prstGeom>
          <a:solidFill>
            <a:srgbClr val="425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6" name="오른쪽 화살표[R] 5">
            <a:extLst>
              <a:ext uri="{FF2B5EF4-FFF2-40B4-BE49-F238E27FC236}">
                <a16:creationId xmlns:a16="http://schemas.microsoft.com/office/drawing/2014/main" id="{4D896F87-E97B-D302-68F3-4DE61F201024}"/>
              </a:ext>
            </a:extLst>
          </p:cNvPr>
          <p:cNvSpPr/>
          <p:nvPr/>
        </p:nvSpPr>
        <p:spPr>
          <a:xfrm>
            <a:off x="4858535" y="2221606"/>
            <a:ext cx="1120876" cy="309911"/>
          </a:xfrm>
          <a:prstGeom prst="rightArrow">
            <a:avLst/>
          </a:prstGeom>
          <a:solidFill>
            <a:srgbClr val="425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rgbClr val="425AFF"/>
              </a:solidFill>
            </a:endParaRPr>
          </a:p>
        </p:txBody>
      </p:sp>
      <p:sp>
        <p:nvSpPr>
          <p:cNvPr id="7" name="TextBox 6">
            <a:extLst>
              <a:ext uri="{FF2B5EF4-FFF2-40B4-BE49-F238E27FC236}">
                <a16:creationId xmlns:a16="http://schemas.microsoft.com/office/drawing/2014/main" id="{CAD427AF-9837-87DF-4045-9CC94B51AA8E}"/>
              </a:ext>
            </a:extLst>
          </p:cNvPr>
          <p:cNvSpPr txBox="1"/>
          <p:nvPr/>
        </p:nvSpPr>
        <p:spPr>
          <a:xfrm>
            <a:off x="6096000" y="1999355"/>
            <a:ext cx="4404852" cy="1142044"/>
          </a:xfrm>
          <a:prstGeom prst="rect">
            <a:avLst/>
          </a:prstGeom>
          <a:noFill/>
        </p:spPr>
        <p:txBody>
          <a:bodyPr wrap="square" rtlCol="0">
            <a:spAutoFit/>
          </a:bodyPr>
          <a:lstStyle/>
          <a:p>
            <a:pPr>
              <a:lnSpc>
                <a:spcPct val="150000"/>
              </a:lnSpc>
            </a:pPr>
            <a:r>
              <a:rPr lang="en-US" altLang="ko-KR" sz="2400" dirty="0">
                <a:latin typeface="Abadi" panose="020B0604020104020204" pitchFamily="34" charset="0"/>
              </a:rPr>
              <a:t>Cross-Attention, Concatenation</a:t>
            </a:r>
          </a:p>
          <a:p>
            <a:pPr>
              <a:lnSpc>
                <a:spcPct val="150000"/>
              </a:lnSpc>
            </a:pPr>
            <a:r>
              <a:rPr lang="en-US" altLang="ko-KR" sz="2400" dirty="0">
                <a:latin typeface="Abadi" panose="020B0604020104020204" pitchFamily="34" charset="0"/>
              </a:rPr>
              <a:t>Self-Attention, Bi-GRU, LSTM</a:t>
            </a:r>
          </a:p>
        </p:txBody>
      </p:sp>
      <p:pic>
        <p:nvPicPr>
          <p:cNvPr id="4" name="그림 3">
            <a:extLst>
              <a:ext uri="{FF2B5EF4-FFF2-40B4-BE49-F238E27FC236}">
                <a16:creationId xmlns:a16="http://schemas.microsoft.com/office/drawing/2014/main" id="{C67C5B45-0F86-1420-7720-D9EB94003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90" y="3258343"/>
            <a:ext cx="11329559" cy="2336721"/>
          </a:xfrm>
          <a:prstGeom prst="rect">
            <a:avLst/>
          </a:prstGeom>
        </p:spPr>
      </p:pic>
      <p:pic>
        <p:nvPicPr>
          <p:cNvPr id="9" name="Picture 6" descr="IEEE ICASSP (@ieeeICASSP) / X">
            <a:extLst>
              <a:ext uri="{FF2B5EF4-FFF2-40B4-BE49-F238E27FC236}">
                <a16:creationId xmlns:a16="http://schemas.microsoft.com/office/drawing/2014/main" id="{2524E247-5216-9E9D-5998-7A5375BC9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그룹 9">
            <a:extLst>
              <a:ext uri="{FF2B5EF4-FFF2-40B4-BE49-F238E27FC236}">
                <a16:creationId xmlns:a16="http://schemas.microsoft.com/office/drawing/2014/main" id="{4298BD60-F063-66C2-5FE0-623BDA674D89}"/>
              </a:ext>
            </a:extLst>
          </p:cNvPr>
          <p:cNvGrpSpPr/>
          <p:nvPr/>
        </p:nvGrpSpPr>
        <p:grpSpPr>
          <a:xfrm>
            <a:off x="85728" y="6263483"/>
            <a:ext cx="3300410" cy="483547"/>
            <a:chOff x="85728" y="6263483"/>
            <a:chExt cx="3300410" cy="483547"/>
          </a:xfrm>
        </p:grpSpPr>
        <p:pic>
          <p:nvPicPr>
            <p:cNvPr id="11" name="그림 10">
              <a:extLst>
                <a:ext uri="{FF2B5EF4-FFF2-40B4-BE49-F238E27FC236}">
                  <a16:creationId xmlns:a16="http://schemas.microsoft.com/office/drawing/2014/main" id="{DB68BBB7-0F4C-A7C3-7912-87023B6A5592}"/>
                </a:ext>
              </a:extLst>
            </p:cNvPr>
            <p:cNvPicPr>
              <a:picLocks noChangeAspect="1"/>
            </p:cNvPicPr>
            <p:nvPr/>
          </p:nvPicPr>
          <p:blipFill rotWithShape="1">
            <a:blip r:embed="rId5"/>
            <a:srcRect l="14893" t="20317" r="14776" b="15437"/>
            <a:stretch/>
          </p:blipFill>
          <p:spPr>
            <a:xfrm>
              <a:off x="85728" y="6263483"/>
              <a:ext cx="1114425" cy="483547"/>
            </a:xfrm>
            <a:prstGeom prst="rect">
              <a:avLst/>
            </a:prstGeom>
          </p:spPr>
        </p:pic>
        <p:sp>
          <p:nvSpPr>
            <p:cNvPr id="13" name="TextBox 12">
              <a:extLst>
                <a:ext uri="{FF2B5EF4-FFF2-40B4-BE49-F238E27FC236}">
                  <a16:creationId xmlns:a16="http://schemas.microsoft.com/office/drawing/2014/main" id="{62B816EA-9226-776A-CD15-2ACE6ECB3F39}"/>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77019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1">
            <a:extLst>
              <a:ext uri="{FF2B5EF4-FFF2-40B4-BE49-F238E27FC236}">
                <a16:creationId xmlns:a16="http://schemas.microsoft.com/office/drawing/2014/main" id="{AB15DB13-479F-6B37-9E3B-F7712144D0CA}"/>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err="1">
                <a:latin typeface="Abadi" panose="020F0502020204030204" pitchFamily="34" charset="0"/>
                <a:cs typeface="Abadi" panose="020F0502020204030204" pitchFamily="34" charset="0"/>
              </a:rPr>
              <a:t>TalkNCE</a:t>
            </a:r>
            <a:endParaRPr kumimoji="1" lang="ko-KR" altLang="en-US" dirty="0">
              <a:latin typeface="Abadi" panose="020F0502020204030204" pitchFamily="34" charset="0"/>
              <a:cs typeface="Abadi" panose="020F0502020204030204" pitchFamily="34" charset="0"/>
            </a:endParaRPr>
          </a:p>
        </p:txBody>
      </p:sp>
      <p:sp>
        <p:nvSpPr>
          <p:cNvPr id="10" name="제목 1">
            <a:extLst>
              <a:ext uri="{FF2B5EF4-FFF2-40B4-BE49-F238E27FC236}">
                <a16:creationId xmlns:a16="http://schemas.microsoft.com/office/drawing/2014/main" id="{91931FAD-19FF-BD19-C642-E660393B6D45}"/>
              </a:ext>
            </a:extLst>
          </p:cNvPr>
          <p:cNvSpPr>
            <a:spLocks noGrp="1"/>
          </p:cNvSpPr>
          <p:nvPr>
            <p:ph type="title"/>
          </p:nvPr>
        </p:nvSpPr>
        <p:spPr>
          <a:xfrm>
            <a:off x="526590" y="1382042"/>
            <a:ext cx="10515600" cy="550294"/>
          </a:xfrm>
        </p:spPr>
        <p:txBody>
          <a:bodyPr>
            <a:normAutofit/>
          </a:bodyPr>
          <a:lstStyle/>
          <a:p>
            <a:r>
              <a:rPr lang="en-US" altLang="ko-KR" sz="2800" dirty="0">
                <a:latin typeface="Abadi" panose="020B0604020104020204" pitchFamily="34" charset="0"/>
              </a:rPr>
              <a:t>Motivation</a:t>
            </a:r>
            <a:endParaRPr lang="ko-KR" altLang="en-US" sz="2800" dirty="0">
              <a:latin typeface="Abadi" panose="020B0604020104020204" pitchFamily="34" charset="0"/>
            </a:endParaRPr>
          </a:p>
        </p:txBody>
      </p:sp>
      <p:sp>
        <p:nvSpPr>
          <p:cNvPr id="11" name="TextBox 10">
            <a:extLst>
              <a:ext uri="{FF2B5EF4-FFF2-40B4-BE49-F238E27FC236}">
                <a16:creationId xmlns:a16="http://schemas.microsoft.com/office/drawing/2014/main" id="{2D7A9707-DE38-B35C-1711-864E7383AC36}"/>
              </a:ext>
            </a:extLst>
          </p:cNvPr>
          <p:cNvSpPr txBox="1"/>
          <p:nvPr/>
        </p:nvSpPr>
        <p:spPr>
          <a:xfrm>
            <a:off x="1567111" y="1999355"/>
            <a:ext cx="9730153" cy="1142044"/>
          </a:xfrm>
          <a:prstGeom prst="rect">
            <a:avLst/>
          </a:prstGeom>
          <a:noFill/>
        </p:spPr>
        <p:txBody>
          <a:bodyPr wrap="square" rtlCol="0">
            <a:spAutoFit/>
          </a:bodyPr>
          <a:lstStyle/>
          <a:p>
            <a:pPr>
              <a:lnSpc>
                <a:spcPct val="150000"/>
              </a:lnSpc>
            </a:pPr>
            <a:r>
              <a:rPr lang="en-US" altLang="ko-KR" sz="2400" dirty="0">
                <a:latin typeface="Abadi" panose="020B0604020104020204" pitchFamily="34" charset="0"/>
              </a:rPr>
              <a:t>Previous works focus on </a:t>
            </a:r>
            <a:r>
              <a:rPr lang="en-US" altLang="ko-KR" sz="2400" dirty="0">
                <a:solidFill>
                  <a:srgbClr val="425AFF"/>
                </a:solidFill>
                <a:latin typeface="Abadi" panose="020B0604020104020204" pitchFamily="34" charset="0"/>
              </a:rPr>
              <a:t>architectural changes</a:t>
            </a:r>
            <a:r>
              <a:rPr lang="en-US" altLang="ko-KR" sz="2400" dirty="0">
                <a:latin typeface="Abadi" panose="020B0604020104020204" pitchFamily="34" charset="0"/>
              </a:rPr>
              <a:t>, but it is important to give </a:t>
            </a:r>
            <a:r>
              <a:rPr lang="en-US" altLang="ko-KR" sz="2400" dirty="0">
                <a:solidFill>
                  <a:srgbClr val="FF4701"/>
                </a:solidFill>
                <a:latin typeface="Abadi" panose="020B0604020104020204" pitchFamily="34" charset="0"/>
              </a:rPr>
              <a:t>additional supervision for encoders</a:t>
            </a:r>
            <a:r>
              <a:rPr lang="en-US" altLang="ko-KR" sz="2400" dirty="0">
                <a:latin typeface="Abadi" panose="020B0604020104020204" pitchFamily="34" charset="0"/>
              </a:rPr>
              <a:t>.</a:t>
            </a:r>
          </a:p>
        </p:txBody>
      </p:sp>
      <p:pic>
        <p:nvPicPr>
          <p:cNvPr id="2" name="그림 1">
            <a:extLst>
              <a:ext uri="{FF2B5EF4-FFF2-40B4-BE49-F238E27FC236}">
                <a16:creationId xmlns:a16="http://schemas.microsoft.com/office/drawing/2014/main" id="{CF146978-3401-3FA1-C871-61D96F8BD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90" y="3258343"/>
            <a:ext cx="11329559" cy="2336721"/>
          </a:xfrm>
          <a:prstGeom prst="rect">
            <a:avLst/>
          </a:prstGeom>
        </p:spPr>
      </p:pic>
      <p:pic>
        <p:nvPicPr>
          <p:cNvPr id="4" name="Picture 6" descr="IEEE ICASSP (@ieeeICASSP) / X">
            <a:extLst>
              <a:ext uri="{FF2B5EF4-FFF2-40B4-BE49-F238E27FC236}">
                <a16:creationId xmlns:a16="http://schemas.microsoft.com/office/drawing/2014/main" id="{F9F458B7-6857-1CDE-8836-DD06C70EB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그룹 4">
            <a:extLst>
              <a:ext uri="{FF2B5EF4-FFF2-40B4-BE49-F238E27FC236}">
                <a16:creationId xmlns:a16="http://schemas.microsoft.com/office/drawing/2014/main" id="{B88A8F2A-DF31-12F2-65E8-846D8240B998}"/>
              </a:ext>
            </a:extLst>
          </p:cNvPr>
          <p:cNvGrpSpPr/>
          <p:nvPr/>
        </p:nvGrpSpPr>
        <p:grpSpPr>
          <a:xfrm>
            <a:off x="85728" y="6263483"/>
            <a:ext cx="3300410" cy="483547"/>
            <a:chOff x="85728" y="6263483"/>
            <a:chExt cx="3300410" cy="483547"/>
          </a:xfrm>
        </p:grpSpPr>
        <p:pic>
          <p:nvPicPr>
            <p:cNvPr id="6" name="그림 5">
              <a:extLst>
                <a:ext uri="{FF2B5EF4-FFF2-40B4-BE49-F238E27FC236}">
                  <a16:creationId xmlns:a16="http://schemas.microsoft.com/office/drawing/2014/main" id="{D3C0D98F-AB29-EEEE-F34B-8936AEA7DE95}"/>
                </a:ext>
              </a:extLst>
            </p:cNvPr>
            <p:cNvPicPr>
              <a:picLocks noChangeAspect="1"/>
            </p:cNvPicPr>
            <p:nvPr/>
          </p:nvPicPr>
          <p:blipFill rotWithShape="1">
            <a:blip r:embed="rId5"/>
            <a:srcRect l="14893" t="20317" r="14776" b="15437"/>
            <a:stretch/>
          </p:blipFill>
          <p:spPr>
            <a:xfrm>
              <a:off x="85728" y="6263483"/>
              <a:ext cx="1114425" cy="483547"/>
            </a:xfrm>
            <a:prstGeom prst="rect">
              <a:avLst/>
            </a:prstGeom>
          </p:spPr>
        </p:pic>
        <p:sp>
          <p:nvSpPr>
            <p:cNvPr id="7" name="TextBox 6">
              <a:extLst>
                <a:ext uri="{FF2B5EF4-FFF2-40B4-BE49-F238E27FC236}">
                  <a16:creationId xmlns:a16="http://schemas.microsoft.com/office/drawing/2014/main" id="{29AFA3AD-C56E-3ED4-3A63-C17A3DD846A4}"/>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83684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6E3F-F408-D9EC-52B3-D2F9486C1517}"/>
            </a:ext>
          </a:extLst>
        </p:cNvPr>
        <p:cNvGrpSpPr/>
        <p:nvPr/>
      </p:nvGrpSpPr>
      <p:grpSpPr>
        <a:xfrm>
          <a:off x="0" y="0"/>
          <a:ext cx="0" cy="0"/>
          <a:chOff x="0" y="0"/>
          <a:chExt cx="0" cy="0"/>
        </a:xfrm>
      </p:grpSpPr>
      <p:sp>
        <p:nvSpPr>
          <p:cNvPr id="9" name="제목 1">
            <a:extLst>
              <a:ext uri="{FF2B5EF4-FFF2-40B4-BE49-F238E27FC236}">
                <a16:creationId xmlns:a16="http://schemas.microsoft.com/office/drawing/2014/main" id="{A37132D9-3AC4-4C0F-489C-2FA60870D5CF}"/>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err="1">
                <a:latin typeface="Abadi" panose="020F0502020204030204" pitchFamily="34" charset="0"/>
                <a:cs typeface="Abadi" panose="020F0502020204030204" pitchFamily="34" charset="0"/>
              </a:rPr>
              <a:t>TalkNCE</a:t>
            </a:r>
            <a:endParaRPr kumimoji="1" lang="ko-KR" altLang="en-US" dirty="0">
              <a:latin typeface="Abadi" panose="020F0502020204030204" pitchFamily="34" charset="0"/>
              <a:cs typeface="Abadi" panose="020F0502020204030204" pitchFamily="34" charset="0"/>
            </a:endParaRPr>
          </a:p>
        </p:txBody>
      </p:sp>
      <p:sp>
        <p:nvSpPr>
          <p:cNvPr id="10" name="제목 1">
            <a:extLst>
              <a:ext uri="{FF2B5EF4-FFF2-40B4-BE49-F238E27FC236}">
                <a16:creationId xmlns:a16="http://schemas.microsoft.com/office/drawing/2014/main" id="{43304BE2-CC15-C3F7-C684-BDD9C7A04B10}"/>
              </a:ext>
            </a:extLst>
          </p:cNvPr>
          <p:cNvSpPr>
            <a:spLocks noGrp="1"/>
          </p:cNvSpPr>
          <p:nvPr>
            <p:ph type="title"/>
          </p:nvPr>
        </p:nvSpPr>
        <p:spPr>
          <a:xfrm>
            <a:off x="526590" y="1382042"/>
            <a:ext cx="10515600" cy="550294"/>
          </a:xfrm>
        </p:spPr>
        <p:txBody>
          <a:bodyPr>
            <a:normAutofit/>
          </a:bodyPr>
          <a:lstStyle/>
          <a:p>
            <a:r>
              <a:rPr lang="en-US" altLang="ko-KR" sz="2800" dirty="0">
                <a:latin typeface="Abadi" panose="020B0604020104020204" pitchFamily="34" charset="0"/>
              </a:rPr>
              <a:t>Motivation</a:t>
            </a:r>
            <a:endParaRPr lang="ko-KR" altLang="en-US" sz="2800" dirty="0">
              <a:latin typeface="Abadi" panose="020B0604020104020204" pitchFamily="34" charset="0"/>
            </a:endParaRPr>
          </a:p>
        </p:txBody>
      </p:sp>
      <p:sp>
        <p:nvSpPr>
          <p:cNvPr id="11" name="TextBox 10">
            <a:extLst>
              <a:ext uri="{FF2B5EF4-FFF2-40B4-BE49-F238E27FC236}">
                <a16:creationId xmlns:a16="http://schemas.microsoft.com/office/drawing/2014/main" id="{4D3C3FEA-156C-7249-9682-ECC137718649}"/>
              </a:ext>
            </a:extLst>
          </p:cNvPr>
          <p:cNvSpPr txBox="1"/>
          <p:nvPr/>
        </p:nvSpPr>
        <p:spPr>
          <a:xfrm>
            <a:off x="1567111" y="1999355"/>
            <a:ext cx="9730153" cy="1142044"/>
          </a:xfrm>
          <a:prstGeom prst="rect">
            <a:avLst/>
          </a:prstGeom>
          <a:noFill/>
        </p:spPr>
        <p:txBody>
          <a:bodyPr wrap="square" rtlCol="0">
            <a:spAutoFit/>
          </a:bodyPr>
          <a:lstStyle/>
          <a:p>
            <a:pPr>
              <a:lnSpc>
                <a:spcPct val="150000"/>
              </a:lnSpc>
            </a:pPr>
            <a:r>
              <a:rPr lang="en-US" altLang="ko-KR" sz="2400" dirty="0">
                <a:latin typeface="Abadi" panose="020B0604020104020204" pitchFamily="34" charset="0"/>
              </a:rPr>
              <a:t>Previous works focus on </a:t>
            </a:r>
            <a:r>
              <a:rPr lang="en-US" altLang="ko-KR" sz="2400" dirty="0">
                <a:solidFill>
                  <a:srgbClr val="425AFF"/>
                </a:solidFill>
                <a:latin typeface="Abadi" panose="020B0604020104020204" pitchFamily="34" charset="0"/>
              </a:rPr>
              <a:t>architectural changes</a:t>
            </a:r>
            <a:r>
              <a:rPr lang="en-US" altLang="ko-KR" sz="2400" dirty="0">
                <a:latin typeface="Abadi" panose="020B0604020104020204" pitchFamily="34" charset="0"/>
              </a:rPr>
              <a:t>, but it is important to give </a:t>
            </a:r>
            <a:r>
              <a:rPr lang="en-US" altLang="ko-KR" sz="2400" dirty="0">
                <a:solidFill>
                  <a:srgbClr val="FF4701"/>
                </a:solidFill>
                <a:latin typeface="Abadi" panose="020B0604020104020204" pitchFamily="34" charset="0"/>
              </a:rPr>
              <a:t>additional supervision for encoders</a:t>
            </a:r>
            <a:r>
              <a:rPr lang="en-US" altLang="ko-KR" sz="2400" dirty="0">
                <a:latin typeface="Abadi" panose="020B0604020104020204" pitchFamily="34" charset="0"/>
              </a:rPr>
              <a:t>.</a:t>
            </a:r>
          </a:p>
        </p:txBody>
      </p:sp>
      <p:sp>
        <p:nvSpPr>
          <p:cNvPr id="2" name="타원형 설명선[O] 1">
            <a:extLst>
              <a:ext uri="{FF2B5EF4-FFF2-40B4-BE49-F238E27FC236}">
                <a16:creationId xmlns:a16="http://schemas.microsoft.com/office/drawing/2014/main" id="{9C9AF0AE-A0BB-7A96-A595-CC6507D0CA0E}"/>
              </a:ext>
            </a:extLst>
          </p:cNvPr>
          <p:cNvSpPr/>
          <p:nvPr/>
        </p:nvSpPr>
        <p:spPr>
          <a:xfrm rot="10800000">
            <a:off x="4572000" y="5623640"/>
            <a:ext cx="6015038" cy="849980"/>
          </a:xfrm>
          <a:prstGeom prst="wedgeEllipseCallout">
            <a:avLst>
              <a:gd name="adj1" fmla="val -43605"/>
              <a:gd name="adj2" fmla="val 49128"/>
            </a:avLst>
          </a:prstGeom>
          <a:noFill/>
          <a:ln w="38100">
            <a:solidFill>
              <a:srgbClr val="425A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ko-KR" altLang="en-US"/>
          </a:p>
        </p:txBody>
      </p:sp>
      <p:sp>
        <p:nvSpPr>
          <p:cNvPr id="3" name="TextBox 2">
            <a:extLst>
              <a:ext uri="{FF2B5EF4-FFF2-40B4-BE49-F238E27FC236}">
                <a16:creationId xmlns:a16="http://schemas.microsoft.com/office/drawing/2014/main" id="{E1A2A1AF-DD6E-F81E-8FC3-9EAE9963618B}"/>
              </a:ext>
            </a:extLst>
          </p:cNvPr>
          <p:cNvSpPr txBox="1"/>
          <p:nvPr/>
        </p:nvSpPr>
        <p:spPr>
          <a:xfrm>
            <a:off x="4808864" y="5830127"/>
            <a:ext cx="5632995" cy="415498"/>
          </a:xfrm>
          <a:prstGeom prst="rect">
            <a:avLst/>
          </a:prstGeom>
          <a:noFill/>
        </p:spPr>
        <p:txBody>
          <a:bodyPr wrap="square" rtlCol="0">
            <a:spAutoFit/>
          </a:bodyPr>
          <a:lstStyle/>
          <a:p>
            <a:r>
              <a:rPr kumimoji="1" lang="en-US" altLang="ko-KR" sz="2100" b="1" dirty="0">
                <a:latin typeface="Abadi" panose="020B0604020104020204" pitchFamily="34" charset="0"/>
              </a:rPr>
              <a:t>Existing loss applied after the fusion process.</a:t>
            </a:r>
            <a:endParaRPr kumimoji="1" lang="ko-KR" altLang="en-US" sz="2100" b="1" dirty="0">
              <a:latin typeface="Abadi" panose="020B0604020104020204" pitchFamily="34" charset="0"/>
            </a:endParaRPr>
          </a:p>
        </p:txBody>
      </p:sp>
      <p:pic>
        <p:nvPicPr>
          <p:cNvPr id="4" name="그림 3">
            <a:extLst>
              <a:ext uri="{FF2B5EF4-FFF2-40B4-BE49-F238E27FC236}">
                <a16:creationId xmlns:a16="http://schemas.microsoft.com/office/drawing/2014/main" id="{E7976F58-79B8-1ADD-5724-996D28A96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90" y="3258343"/>
            <a:ext cx="11329559" cy="2336721"/>
          </a:xfrm>
          <a:prstGeom prst="rect">
            <a:avLst/>
          </a:prstGeom>
        </p:spPr>
      </p:pic>
      <p:pic>
        <p:nvPicPr>
          <p:cNvPr id="6" name="Picture 6" descr="IEEE ICASSP (@ieeeICASSP) / X">
            <a:extLst>
              <a:ext uri="{FF2B5EF4-FFF2-40B4-BE49-F238E27FC236}">
                <a16:creationId xmlns:a16="http://schemas.microsoft.com/office/drawing/2014/main" id="{A576D834-A3B1-37F2-9D76-027E5B81B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a:extLst>
              <a:ext uri="{FF2B5EF4-FFF2-40B4-BE49-F238E27FC236}">
                <a16:creationId xmlns:a16="http://schemas.microsoft.com/office/drawing/2014/main" id="{6EFB9226-226D-ED3B-EC5F-0583B137801B}"/>
              </a:ext>
            </a:extLst>
          </p:cNvPr>
          <p:cNvGrpSpPr/>
          <p:nvPr/>
        </p:nvGrpSpPr>
        <p:grpSpPr>
          <a:xfrm>
            <a:off x="85728" y="6263483"/>
            <a:ext cx="3300410" cy="483547"/>
            <a:chOff x="85728" y="6263483"/>
            <a:chExt cx="3300410" cy="483547"/>
          </a:xfrm>
        </p:grpSpPr>
        <p:pic>
          <p:nvPicPr>
            <p:cNvPr id="8" name="그림 7">
              <a:extLst>
                <a:ext uri="{FF2B5EF4-FFF2-40B4-BE49-F238E27FC236}">
                  <a16:creationId xmlns:a16="http://schemas.microsoft.com/office/drawing/2014/main" id="{B0337766-7F5A-26D5-970B-2DF3BF0009C0}"/>
                </a:ext>
              </a:extLst>
            </p:cNvPr>
            <p:cNvPicPr>
              <a:picLocks noChangeAspect="1"/>
            </p:cNvPicPr>
            <p:nvPr/>
          </p:nvPicPr>
          <p:blipFill rotWithShape="1">
            <a:blip r:embed="rId5"/>
            <a:srcRect l="14893" t="20317" r="14776" b="15437"/>
            <a:stretch/>
          </p:blipFill>
          <p:spPr>
            <a:xfrm>
              <a:off x="85728" y="6263483"/>
              <a:ext cx="1114425" cy="483547"/>
            </a:xfrm>
            <a:prstGeom prst="rect">
              <a:avLst/>
            </a:prstGeom>
          </p:spPr>
        </p:pic>
        <p:sp>
          <p:nvSpPr>
            <p:cNvPr id="12" name="TextBox 11">
              <a:extLst>
                <a:ext uri="{FF2B5EF4-FFF2-40B4-BE49-F238E27FC236}">
                  <a16:creationId xmlns:a16="http://schemas.microsoft.com/office/drawing/2014/main" id="{DA7B37D1-F441-A26E-74A6-1298DFB366F2}"/>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368172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78B0B0FC-486B-1CB1-A0AC-7296B6430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91" y="3883824"/>
            <a:ext cx="11064018" cy="2143492"/>
          </a:xfrm>
          <a:prstGeom prst="rect">
            <a:avLst/>
          </a:prstGeom>
        </p:spPr>
      </p:pic>
      <p:sp>
        <p:nvSpPr>
          <p:cNvPr id="7" name="왼쪽 화살표[L] 6">
            <a:extLst>
              <a:ext uri="{FF2B5EF4-FFF2-40B4-BE49-F238E27FC236}">
                <a16:creationId xmlns:a16="http://schemas.microsoft.com/office/drawing/2014/main" id="{7AE23EB7-07E8-6786-6D2B-B0137AA04B1B}"/>
              </a:ext>
            </a:extLst>
          </p:cNvPr>
          <p:cNvSpPr/>
          <p:nvPr/>
        </p:nvSpPr>
        <p:spPr>
          <a:xfrm rot="16200000">
            <a:off x="4496320" y="3618339"/>
            <a:ext cx="490574" cy="383490"/>
          </a:xfrm>
          <a:prstGeom prst="leftArrow">
            <a:avLst>
              <a:gd name="adj1" fmla="val 34616"/>
              <a:gd name="adj2" fmla="val 53846"/>
            </a:avLst>
          </a:prstGeom>
          <a:solidFill>
            <a:srgbClr val="425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TextBox 7">
            <a:extLst>
              <a:ext uri="{FF2B5EF4-FFF2-40B4-BE49-F238E27FC236}">
                <a16:creationId xmlns:a16="http://schemas.microsoft.com/office/drawing/2014/main" id="{A7B2A5F4-B3C5-26DC-ECC6-F6FF9ABAEE6B}"/>
              </a:ext>
            </a:extLst>
          </p:cNvPr>
          <p:cNvSpPr txBox="1"/>
          <p:nvPr/>
        </p:nvSpPr>
        <p:spPr>
          <a:xfrm>
            <a:off x="3861227" y="3158902"/>
            <a:ext cx="2495619" cy="400110"/>
          </a:xfrm>
          <a:prstGeom prst="rect">
            <a:avLst/>
          </a:prstGeom>
          <a:noFill/>
          <a:ln>
            <a:noFill/>
          </a:ln>
        </p:spPr>
        <p:txBody>
          <a:bodyPr wrap="square" rtlCol="0">
            <a:spAutoFit/>
          </a:bodyPr>
          <a:lstStyle/>
          <a:p>
            <a:r>
              <a:rPr kumimoji="1" lang="en-US" altLang="ko-KR" sz="2000" dirty="0">
                <a:solidFill>
                  <a:srgbClr val="FF4701"/>
                </a:solidFill>
                <a:latin typeface="Abadi" panose="020B0604020104020204" pitchFamily="34" charset="0"/>
              </a:rPr>
              <a:t>Additional Loss</a:t>
            </a:r>
            <a:endParaRPr kumimoji="1" lang="ko-KR" altLang="en-US" sz="2000" dirty="0">
              <a:solidFill>
                <a:srgbClr val="FF4701"/>
              </a:solidFill>
              <a:latin typeface="Abadi" panose="020B0604020104020204" pitchFamily="34" charset="0"/>
            </a:endParaRPr>
          </a:p>
        </p:txBody>
      </p:sp>
      <p:sp>
        <p:nvSpPr>
          <p:cNvPr id="2" name="제목 1">
            <a:extLst>
              <a:ext uri="{FF2B5EF4-FFF2-40B4-BE49-F238E27FC236}">
                <a16:creationId xmlns:a16="http://schemas.microsoft.com/office/drawing/2014/main" id="{875E3D42-22B2-CA66-27B9-4B1D0DB0AA2E}"/>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err="1">
                <a:latin typeface="Abadi" panose="020F0502020204030204" pitchFamily="34" charset="0"/>
                <a:cs typeface="Abadi" panose="020F0502020204030204" pitchFamily="34" charset="0"/>
              </a:rPr>
              <a:t>TalkNCE</a:t>
            </a:r>
            <a:endParaRPr kumimoji="1" lang="ko-KR" altLang="en-US" dirty="0">
              <a:latin typeface="Abadi" panose="020F0502020204030204" pitchFamily="34" charset="0"/>
              <a:cs typeface="Abadi" panose="020F0502020204030204" pitchFamily="34" charset="0"/>
            </a:endParaRPr>
          </a:p>
        </p:txBody>
      </p:sp>
      <p:sp>
        <p:nvSpPr>
          <p:cNvPr id="3" name="제목 1">
            <a:extLst>
              <a:ext uri="{FF2B5EF4-FFF2-40B4-BE49-F238E27FC236}">
                <a16:creationId xmlns:a16="http://schemas.microsoft.com/office/drawing/2014/main" id="{0A5090B5-A6EA-1D38-7FF8-62D4F47BC199}"/>
              </a:ext>
            </a:extLst>
          </p:cNvPr>
          <p:cNvSpPr>
            <a:spLocks noGrp="1"/>
          </p:cNvSpPr>
          <p:nvPr>
            <p:ph type="title"/>
          </p:nvPr>
        </p:nvSpPr>
        <p:spPr>
          <a:xfrm>
            <a:off x="526590" y="1382042"/>
            <a:ext cx="10515600" cy="550294"/>
          </a:xfrm>
        </p:spPr>
        <p:txBody>
          <a:bodyPr>
            <a:normAutofit/>
          </a:bodyPr>
          <a:lstStyle/>
          <a:p>
            <a:r>
              <a:rPr lang="en-US" altLang="ko-KR" sz="2800" dirty="0">
                <a:latin typeface="Abadi" panose="020B0604020104020204" pitchFamily="34" charset="0"/>
              </a:rPr>
              <a:t>Applying further supervision</a:t>
            </a:r>
            <a:endParaRPr lang="ko-KR" altLang="en-US" sz="2800" dirty="0">
              <a:latin typeface="Abadi" panose="020B0604020104020204" pitchFamily="34" charset="0"/>
            </a:endParaRPr>
          </a:p>
        </p:txBody>
      </p:sp>
      <p:sp>
        <p:nvSpPr>
          <p:cNvPr id="5" name="TextBox 4">
            <a:extLst>
              <a:ext uri="{FF2B5EF4-FFF2-40B4-BE49-F238E27FC236}">
                <a16:creationId xmlns:a16="http://schemas.microsoft.com/office/drawing/2014/main" id="{7F645848-F526-7465-B313-27A6A0237B47}"/>
              </a:ext>
            </a:extLst>
          </p:cNvPr>
          <p:cNvSpPr txBox="1"/>
          <p:nvPr/>
        </p:nvSpPr>
        <p:spPr>
          <a:xfrm>
            <a:off x="1567111" y="1999355"/>
            <a:ext cx="10231599" cy="588046"/>
          </a:xfrm>
          <a:prstGeom prst="rect">
            <a:avLst/>
          </a:prstGeom>
          <a:noFill/>
        </p:spPr>
        <p:txBody>
          <a:bodyPr wrap="square" rtlCol="0">
            <a:spAutoFit/>
          </a:bodyPr>
          <a:lstStyle/>
          <a:p>
            <a:pPr>
              <a:lnSpc>
                <a:spcPct val="150000"/>
              </a:lnSpc>
            </a:pPr>
            <a:r>
              <a:rPr lang="en-US" altLang="ko-KR" sz="2400" dirty="0">
                <a:latin typeface="Abadi" panose="020B0604020104020204" pitchFamily="34" charset="0"/>
              </a:rPr>
              <a:t>Before audio-visual fusion, refine </a:t>
            </a:r>
            <a:r>
              <a:rPr lang="en-US" altLang="ko-KR" sz="2400" dirty="0" err="1">
                <a:latin typeface="Abadi" panose="020B0604020104020204" pitchFamily="34" charset="0"/>
              </a:rPr>
              <a:t>uni</a:t>
            </a:r>
            <a:r>
              <a:rPr lang="en-US" altLang="ko-KR" sz="2400" dirty="0">
                <a:latin typeface="Abadi" panose="020B0604020104020204" pitchFamily="34" charset="0"/>
              </a:rPr>
              <a:t>-modal features to give rich information.</a:t>
            </a:r>
          </a:p>
        </p:txBody>
      </p:sp>
      <p:pic>
        <p:nvPicPr>
          <p:cNvPr id="6" name="Picture 6" descr="IEEE ICASSP (@ieeeICASSP) / X">
            <a:extLst>
              <a:ext uri="{FF2B5EF4-FFF2-40B4-BE49-F238E27FC236}">
                <a16:creationId xmlns:a16="http://schemas.microsoft.com/office/drawing/2014/main" id="{39AFB361-D2B5-9919-8F89-C54C8A24F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그룹 9">
            <a:extLst>
              <a:ext uri="{FF2B5EF4-FFF2-40B4-BE49-F238E27FC236}">
                <a16:creationId xmlns:a16="http://schemas.microsoft.com/office/drawing/2014/main" id="{505D3B3D-590A-E4C5-9B3A-79BA70495844}"/>
              </a:ext>
            </a:extLst>
          </p:cNvPr>
          <p:cNvGrpSpPr/>
          <p:nvPr/>
        </p:nvGrpSpPr>
        <p:grpSpPr>
          <a:xfrm>
            <a:off x="85728" y="6263483"/>
            <a:ext cx="3300410" cy="483547"/>
            <a:chOff x="85728" y="6263483"/>
            <a:chExt cx="3300410" cy="483547"/>
          </a:xfrm>
        </p:grpSpPr>
        <p:pic>
          <p:nvPicPr>
            <p:cNvPr id="11" name="그림 10">
              <a:extLst>
                <a:ext uri="{FF2B5EF4-FFF2-40B4-BE49-F238E27FC236}">
                  <a16:creationId xmlns:a16="http://schemas.microsoft.com/office/drawing/2014/main" id="{39CEBEEA-BD23-056B-85DF-0CD3ABB4E97F}"/>
                </a:ext>
              </a:extLst>
            </p:cNvPr>
            <p:cNvPicPr>
              <a:picLocks noChangeAspect="1"/>
            </p:cNvPicPr>
            <p:nvPr/>
          </p:nvPicPr>
          <p:blipFill rotWithShape="1">
            <a:blip r:embed="rId5"/>
            <a:srcRect l="14893" t="20317" r="14776" b="15437"/>
            <a:stretch/>
          </p:blipFill>
          <p:spPr>
            <a:xfrm>
              <a:off x="85728" y="6263483"/>
              <a:ext cx="1114425" cy="483547"/>
            </a:xfrm>
            <a:prstGeom prst="rect">
              <a:avLst/>
            </a:prstGeom>
          </p:spPr>
        </p:pic>
        <p:sp>
          <p:nvSpPr>
            <p:cNvPr id="12" name="TextBox 11">
              <a:extLst>
                <a:ext uri="{FF2B5EF4-FFF2-40B4-BE49-F238E27FC236}">
                  <a16:creationId xmlns:a16="http://schemas.microsoft.com/office/drawing/2014/main" id="{86183AC0-D69D-1C28-FD76-8D3055B25985}"/>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19723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F7E9EA-F5CA-69B6-6E60-51DBA2BD59B5}"/>
              </a:ext>
            </a:extLst>
          </p:cNvPr>
          <p:cNvSpPr txBox="1"/>
          <p:nvPr/>
        </p:nvSpPr>
        <p:spPr>
          <a:xfrm>
            <a:off x="910871" y="2745545"/>
            <a:ext cx="5917632" cy="3416320"/>
          </a:xfrm>
          <a:prstGeom prst="rect">
            <a:avLst/>
          </a:prstGeom>
          <a:noFill/>
        </p:spPr>
        <p:txBody>
          <a:bodyPr wrap="square" rtlCol="0">
            <a:spAutoFit/>
          </a:bodyPr>
          <a:lstStyle/>
          <a:p>
            <a:pPr marL="342900" indent="-342900">
              <a:buFontTx/>
              <a:buChar char="-"/>
            </a:pPr>
            <a:r>
              <a:rPr lang="en-US" altLang="ko-KR" sz="2400" dirty="0">
                <a:latin typeface="Abadi" panose="020B0604020104020204" pitchFamily="34" charset="0"/>
              </a:rPr>
              <a:t>Using existing labels, extract active-speaking regions.</a:t>
            </a:r>
          </a:p>
          <a:p>
            <a:pPr marL="342900" indent="-342900">
              <a:buFontTx/>
              <a:buChar char="-"/>
            </a:pPr>
            <a:endParaRPr lang="en-US" altLang="ko-KR" sz="2400" dirty="0">
              <a:latin typeface="Abadi" panose="020B0604020104020204" pitchFamily="34" charset="0"/>
            </a:endParaRPr>
          </a:p>
          <a:p>
            <a:pPr marL="342900" indent="-342900">
              <a:buFontTx/>
              <a:buChar char="-"/>
            </a:pPr>
            <a:r>
              <a:rPr lang="en-US" altLang="ko-KR" sz="2400" dirty="0">
                <a:latin typeface="Abadi" panose="020B0604020104020204" pitchFamily="34" charset="0"/>
              </a:rPr>
              <a:t>A diagonal part is audio-visual synchronized, and it will be a positive</a:t>
            </a:r>
          </a:p>
          <a:p>
            <a:pPr marL="342900" indent="-342900">
              <a:buFontTx/>
              <a:buChar char="-"/>
            </a:pPr>
            <a:endParaRPr lang="en-US" altLang="ko-KR" sz="2400" dirty="0">
              <a:latin typeface="Abadi" panose="020B0604020104020204" pitchFamily="34" charset="0"/>
            </a:endParaRPr>
          </a:p>
          <a:p>
            <a:pPr marL="342900" indent="-342900">
              <a:buFontTx/>
              <a:buChar char="-"/>
            </a:pPr>
            <a:r>
              <a:rPr lang="en-US" altLang="ko-KR" sz="2400" dirty="0">
                <a:latin typeface="Abadi" panose="020B0604020104020204" pitchFamily="34" charset="0"/>
              </a:rPr>
              <a:t>Except for aligned frames, the rest is assigned as negative </a:t>
            </a:r>
          </a:p>
          <a:p>
            <a:pPr marL="342900" indent="-342900">
              <a:buFontTx/>
              <a:buChar char="-"/>
            </a:pPr>
            <a:endParaRPr lang="en-US" altLang="ko-KR" sz="2400" dirty="0">
              <a:latin typeface="Abadi" panose="020B0604020104020204" pitchFamily="34" charset="0"/>
            </a:endParaRPr>
          </a:p>
        </p:txBody>
      </p:sp>
      <p:pic>
        <p:nvPicPr>
          <p:cNvPr id="9" name="그림 8">
            <a:extLst>
              <a:ext uri="{FF2B5EF4-FFF2-40B4-BE49-F238E27FC236}">
                <a16:creationId xmlns:a16="http://schemas.microsoft.com/office/drawing/2014/main" id="{72B8955E-9C4C-DB84-9A4E-D06C36D6D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709" y="1130185"/>
            <a:ext cx="5470781" cy="4597629"/>
          </a:xfrm>
          <a:prstGeom prst="rect">
            <a:avLst/>
          </a:prstGeom>
        </p:spPr>
      </p:pic>
      <p:sp>
        <p:nvSpPr>
          <p:cNvPr id="5" name="제목 1">
            <a:extLst>
              <a:ext uri="{FF2B5EF4-FFF2-40B4-BE49-F238E27FC236}">
                <a16:creationId xmlns:a16="http://schemas.microsoft.com/office/drawing/2014/main" id="{9C2686FF-959C-59ED-2BE5-3A4238592DC0}"/>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err="1">
                <a:latin typeface="Abadi" panose="020F0502020204030204" pitchFamily="34" charset="0"/>
                <a:cs typeface="Abadi" panose="020F0502020204030204" pitchFamily="34" charset="0"/>
              </a:rPr>
              <a:t>TalkNCE</a:t>
            </a:r>
            <a:endParaRPr kumimoji="1" lang="ko-KR" altLang="en-US" dirty="0">
              <a:latin typeface="Abadi" panose="020F0502020204030204" pitchFamily="34" charset="0"/>
              <a:cs typeface="Abadi" panose="020F0502020204030204" pitchFamily="34" charset="0"/>
            </a:endParaRPr>
          </a:p>
        </p:txBody>
      </p:sp>
      <p:sp>
        <p:nvSpPr>
          <p:cNvPr id="8" name="제목 1">
            <a:extLst>
              <a:ext uri="{FF2B5EF4-FFF2-40B4-BE49-F238E27FC236}">
                <a16:creationId xmlns:a16="http://schemas.microsoft.com/office/drawing/2014/main" id="{131A151A-051E-4AB3-9D24-BB34B6A4D80B}"/>
              </a:ext>
            </a:extLst>
          </p:cNvPr>
          <p:cNvSpPr>
            <a:spLocks noGrp="1"/>
          </p:cNvSpPr>
          <p:nvPr>
            <p:ph type="title"/>
          </p:nvPr>
        </p:nvSpPr>
        <p:spPr>
          <a:xfrm>
            <a:off x="526590" y="1382041"/>
            <a:ext cx="10515600" cy="1058947"/>
          </a:xfrm>
        </p:spPr>
        <p:txBody>
          <a:bodyPr>
            <a:normAutofit/>
          </a:bodyPr>
          <a:lstStyle/>
          <a:p>
            <a:r>
              <a:rPr lang="en-US" altLang="ko-KR" sz="2800" dirty="0">
                <a:latin typeface="Abadi" panose="020B0604020104020204" pitchFamily="34" charset="0"/>
              </a:rPr>
              <a:t>Utilizing </a:t>
            </a:r>
            <a:r>
              <a:rPr lang="en-US" altLang="ko-KR" sz="2800" dirty="0" err="1">
                <a:latin typeface="Abadi" panose="020B0604020104020204" pitchFamily="34" charset="0"/>
              </a:rPr>
              <a:t>InfoNCE</a:t>
            </a:r>
            <a:r>
              <a:rPr lang="en-US" altLang="ko-KR" sz="2800" dirty="0">
                <a:latin typeface="Abadi" panose="020B0604020104020204" pitchFamily="34" charset="0"/>
              </a:rPr>
              <a:t> loss,</a:t>
            </a:r>
            <a:br>
              <a:rPr lang="en-US" altLang="ko-KR" sz="2800" dirty="0">
                <a:latin typeface="Abadi" panose="020B0604020104020204" pitchFamily="34" charset="0"/>
              </a:rPr>
            </a:br>
            <a:r>
              <a:rPr lang="en-US" altLang="ko-KR" sz="2800" dirty="0">
                <a:latin typeface="Abadi" panose="020B0604020104020204" pitchFamily="34" charset="0"/>
              </a:rPr>
              <a:t>Suggest </a:t>
            </a:r>
            <a:r>
              <a:rPr lang="en-US" altLang="ko-KR" sz="2800" dirty="0" err="1">
                <a:latin typeface="Abadi" panose="020B0604020104020204" pitchFamily="34" charset="0"/>
              </a:rPr>
              <a:t>TalkNCE</a:t>
            </a:r>
            <a:r>
              <a:rPr lang="en-US" altLang="ko-KR" sz="2800" dirty="0">
                <a:latin typeface="Abadi" panose="020B0604020104020204" pitchFamily="34" charset="0"/>
              </a:rPr>
              <a:t> loss</a:t>
            </a:r>
            <a:endParaRPr lang="ko-KR" altLang="en-US" sz="2800" dirty="0">
              <a:latin typeface="Abadi" panose="020B0604020104020204" pitchFamily="34" charset="0"/>
            </a:endParaRPr>
          </a:p>
        </p:txBody>
      </p:sp>
      <p:pic>
        <p:nvPicPr>
          <p:cNvPr id="3" name="Picture 6" descr="IEEE ICASSP (@ieeeICASSP) / X">
            <a:extLst>
              <a:ext uri="{FF2B5EF4-FFF2-40B4-BE49-F238E27FC236}">
                <a16:creationId xmlns:a16="http://schemas.microsoft.com/office/drawing/2014/main" id="{B1A38571-C443-3283-885E-3215C2477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그룹 3">
            <a:extLst>
              <a:ext uri="{FF2B5EF4-FFF2-40B4-BE49-F238E27FC236}">
                <a16:creationId xmlns:a16="http://schemas.microsoft.com/office/drawing/2014/main" id="{EF0336C4-D498-E39D-8087-8F6079707BD3}"/>
              </a:ext>
            </a:extLst>
          </p:cNvPr>
          <p:cNvGrpSpPr/>
          <p:nvPr/>
        </p:nvGrpSpPr>
        <p:grpSpPr>
          <a:xfrm>
            <a:off x="85728" y="6263483"/>
            <a:ext cx="3300410" cy="483547"/>
            <a:chOff x="85728" y="6263483"/>
            <a:chExt cx="3300410" cy="483547"/>
          </a:xfrm>
        </p:grpSpPr>
        <p:pic>
          <p:nvPicPr>
            <p:cNvPr id="7" name="그림 6">
              <a:extLst>
                <a:ext uri="{FF2B5EF4-FFF2-40B4-BE49-F238E27FC236}">
                  <a16:creationId xmlns:a16="http://schemas.microsoft.com/office/drawing/2014/main" id="{A5E1944A-61DF-0406-3A73-4440888EB123}"/>
                </a:ext>
              </a:extLst>
            </p:cNvPr>
            <p:cNvPicPr>
              <a:picLocks noChangeAspect="1"/>
            </p:cNvPicPr>
            <p:nvPr/>
          </p:nvPicPr>
          <p:blipFill rotWithShape="1">
            <a:blip r:embed="rId5"/>
            <a:srcRect l="14893" t="20317" r="14776" b="15437"/>
            <a:stretch/>
          </p:blipFill>
          <p:spPr>
            <a:xfrm>
              <a:off x="85728" y="6263483"/>
              <a:ext cx="1114425" cy="483547"/>
            </a:xfrm>
            <a:prstGeom prst="rect">
              <a:avLst/>
            </a:prstGeom>
          </p:spPr>
        </p:pic>
        <p:sp>
          <p:nvSpPr>
            <p:cNvPr id="10" name="TextBox 9">
              <a:extLst>
                <a:ext uri="{FF2B5EF4-FFF2-40B4-BE49-F238E27FC236}">
                  <a16:creationId xmlns:a16="http://schemas.microsoft.com/office/drawing/2014/main" id="{EB3051FD-992A-8533-B544-F40C92CD745E}"/>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357183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50D3A-20BC-AFFB-9AC6-F30DE8DDD63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4445599-606B-EBD6-62F0-E469C11F9014}"/>
                  </a:ext>
                </a:extLst>
              </p:cNvPr>
              <p:cNvSpPr txBox="1"/>
              <p:nvPr/>
            </p:nvSpPr>
            <p:spPr>
              <a:xfrm>
                <a:off x="910871" y="2745545"/>
                <a:ext cx="5185129" cy="2711320"/>
              </a:xfrm>
              <a:prstGeom prst="rect">
                <a:avLst/>
              </a:prstGeom>
              <a:noFill/>
            </p:spPr>
            <p:txBody>
              <a:bodyPr wrap="square" rtlCol="0">
                <a:spAutoFit/>
              </a:bodyPr>
              <a:lstStyle/>
              <a:p>
                <a:pPr marL="342900" indent="-342900">
                  <a:buFontTx/>
                  <a:buChar char="-"/>
                </a:pPr>
                <a:r>
                  <a:rPr lang="en-US" altLang="ko-KR" sz="2400" dirty="0">
                    <a:latin typeface="Abadi" panose="020B0604020104020204" pitchFamily="34" charset="0"/>
                  </a:rPr>
                  <a:t>Let </a:t>
                </a:r>
                <a14:m>
                  <m:oMath xmlns:m="http://schemas.openxmlformats.org/officeDocument/2006/math">
                    <m:sSub>
                      <m:sSubPr>
                        <m:ctrlPr>
                          <a:rPr lang="en-US" altLang="ko-KR" sz="2400" i="1" smtClean="0">
                            <a:latin typeface="Cambria Math" panose="02040503050406030204" pitchFamily="18" charset="0"/>
                          </a:rPr>
                        </m:ctrlPr>
                      </m:sSubPr>
                      <m:e>
                        <m:r>
                          <a:rPr lang="en-US" altLang="ko-KR" sz="2400" b="0" i="1" smtClean="0">
                            <a:latin typeface="Cambria Math" panose="02040503050406030204" pitchFamily="18" charset="0"/>
                          </a:rPr>
                          <m:t>𝑇</m:t>
                        </m:r>
                      </m:e>
                      <m:sub>
                        <m:r>
                          <a:rPr lang="en-US" altLang="ko-KR" sz="2400" b="0" i="1" smtClean="0">
                            <a:latin typeface="Cambria Math" panose="02040503050406030204" pitchFamily="18" charset="0"/>
                          </a:rPr>
                          <m:t>𝑎𝑐𝑡</m:t>
                        </m:r>
                      </m:sub>
                    </m:sSub>
                  </m:oMath>
                </a14:m>
                <a:r>
                  <a:rPr lang="en-US" altLang="ko-KR" sz="2400" dirty="0">
                    <a:latin typeface="Abadi" panose="020B0604020104020204" pitchFamily="34" charset="0"/>
                  </a:rPr>
                  <a:t> be the length of active speaking region.</a:t>
                </a:r>
              </a:p>
              <a:p>
                <a:pPr marL="342900" indent="-342900">
                  <a:buFontTx/>
                  <a:buChar char="-"/>
                </a:pPr>
                <a:endParaRPr lang="en-US" altLang="ko-KR" sz="2400" dirty="0">
                  <a:latin typeface="Abadi" panose="020B0604020104020204" pitchFamily="34" charset="0"/>
                </a:endParaRPr>
              </a:p>
              <a:p>
                <a:pPr marL="342900" indent="-342900">
                  <a:buFontTx/>
                  <a:buChar char="-"/>
                </a:pPr>
                <a:r>
                  <a:rPr lang="en-US" altLang="ko-KR" sz="2400" dirty="0">
                    <a:latin typeface="Abadi" panose="020B0604020104020204" pitchFamily="34" charset="0"/>
                  </a:rPr>
                  <a:t>{</a:t>
                </a:r>
                <a14:m>
                  <m:oMath xmlns:m="http://schemas.openxmlformats.org/officeDocument/2006/math">
                    <m:sSub>
                      <m:sSubPr>
                        <m:ctrlPr>
                          <a:rPr lang="en-US" altLang="ko-KR" sz="2400" i="1" smtClean="0">
                            <a:latin typeface="Cambria Math" panose="02040503050406030204" pitchFamily="18" charset="0"/>
                          </a:rPr>
                        </m:ctrlPr>
                      </m:sSubPr>
                      <m:e>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𝑒</m:t>
                            </m:r>
                          </m:e>
                          <m:sub>
                            <m:r>
                              <a:rPr lang="en-US" altLang="ko-KR" sz="2400" i="1">
                                <a:latin typeface="Cambria Math" panose="02040503050406030204" pitchFamily="18" charset="0"/>
                              </a:rPr>
                              <m:t>𝑎</m:t>
                            </m:r>
                            <m:r>
                              <a:rPr lang="en-US" altLang="ko-KR" sz="2400" i="1">
                                <a:latin typeface="Cambria Math" panose="02040503050406030204" pitchFamily="18" charset="0"/>
                              </a:rPr>
                              <m:t>,</m:t>
                            </m:r>
                            <m:r>
                              <a:rPr lang="en-US" altLang="ko-KR" sz="2400" i="1">
                                <a:latin typeface="Cambria Math" panose="02040503050406030204" pitchFamily="18" charset="0"/>
                              </a:rPr>
                              <m:t>𝑖</m:t>
                            </m:r>
                          </m:sub>
                        </m:sSub>
                        <m:r>
                          <a:rPr lang="en-US" altLang="ko-KR" sz="2400" b="0" i="1" smtClean="0">
                            <a:latin typeface="Cambria Math" panose="02040503050406030204" pitchFamily="18" charset="0"/>
                          </a:rPr>
                          <m:t>}</m:t>
                        </m:r>
                      </m:e>
                      <m:sub>
                        <m:r>
                          <a:rPr lang="en-US" altLang="ko-KR" sz="2400" b="0" i="1" smtClean="0">
                            <a:latin typeface="Cambria Math" panose="02040503050406030204" pitchFamily="18" charset="0"/>
                          </a:rPr>
                          <m:t>𝑖</m:t>
                        </m:r>
                        <m:r>
                          <a:rPr lang="en-US" altLang="ko-KR" sz="2400" b="0" i="1" smtClean="0">
                            <a:latin typeface="Cambria Math" panose="02040503050406030204" pitchFamily="18" charset="0"/>
                            <a:ea typeface="Cambria Math" panose="02040503050406030204" pitchFamily="18" charset="0"/>
                          </a:rPr>
                          <m:t>∈</m:t>
                        </m:r>
                        <m:d>
                          <m:dPr>
                            <m:begChr m:val="{"/>
                            <m:endChr m:val="}"/>
                            <m:ctrlPr>
                              <a:rPr lang="en-US" altLang="ko-KR" sz="2400" b="0" i="1" smtClean="0">
                                <a:latin typeface="Cambria Math" panose="02040503050406030204" pitchFamily="18" charset="0"/>
                                <a:ea typeface="Cambria Math" panose="02040503050406030204" pitchFamily="18" charset="0"/>
                              </a:rPr>
                            </m:ctrlPr>
                          </m:dPr>
                          <m:e>
                            <m:r>
                              <a:rPr lang="en-US" altLang="ko-KR" sz="2400" b="0" i="1" smtClean="0">
                                <a:latin typeface="Cambria Math" panose="02040503050406030204" pitchFamily="18" charset="0"/>
                                <a:ea typeface="Cambria Math" panose="02040503050406030204" pitchFamily="18" charset="0"/>
                              </a:rPr>
                              <m:t>1,…,</m:t>
                            </m:r>
                            <m:sSub>
                              <m:sSubPr>
                                <m:ctrlPr>
                                  <a:rPr lang="en-US" altLang="ko-KR" sz="2400" i="1">
                                    <a:latin typeface="Cambria Math" panose="02040503050406030204" pitchFamily="18" charset="0"/>
                                  </a:rPr>
                                </m:ctrlPr>
                              </m:sSubPr>
                              <m:e>
                                <m:r>
                                  <a:rPr lang="en-US" altLang="ko-KR" sz="2400" b="0" i="1" smtClean="0">
                                    <a:latin typeface="Cambria Math" panose="02040503050406030204" pitchFamily="18" charset="0"/>
                                  </a:rPr>
                                  <m:t>𝑇</m:t>
                                </m:r>
                              </m:e>
                              <m:sub>
                                <m:r>
                                  <a:rPr lang="en-US" altLang="ko-KR" sz="2400" i="1">
                                    <a:latin typeface="Cambria Math" panose="02040503050406030204" pitchFamily="18" charset="0"/>
                                  </a:rPr>
                                  <m:t>𝑎</m:t>
                                </m:r>
                                <m:r>
                                  <a:rPr lang="en-US" altLang="ko-KR" sz="2400" b="0" i="1" smtClean="0">
                                    <a:latin typeface="Cambria Math" panose="02040503050406030204" pitchFamily="18" charset="0"/>
                                  </a:rPr>
                                  <m:t>𝑐𝑡</m:t>
                                </m:r>
                              </m:sub>
                            </m:sSub>
                          </m:e>
                        </m:d>
                        <m:r>
                          <a:rPr lang="en-US" altLang="ko-KR" sz="2400" b="0" i="1" smtClean="0">
                            <a:latin typeface="Cambria Math" panose="02040503050406030204" pitchFamily="18" charset="0"/>
                          </a:rPr>
                          <m:t>,</m:t>
                        </m:r>
                      </m:sub>
                    </m:sSub>
                    <m:r>
                      <a:rPr lang="en-US" altLang="ko-KR" sz="2400" b="0" i="1" smtClean="0">
                        <a:latin typeface="Cambria Math" panose="02040503050406030204" pitchFamily="18" charset="0"/>
                      </a:rPr>
                      <m:t> {</m:t>
                    </m:r>
                    <m:sSub>
                      <m:sSubPr>
                        <m:ctrlPr>
                          <a:rPr lang="en-US" altLang="ko-KR" sz="2400" i="1">
                            <a:latin typeface="Cambria Math" panose="02040503050406030204" pitchFamily="18" charset="0"/>
                          </a:rPr>
                        </m:ctrlPr>
                      </m:sSubPr>
                      <m:e>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𝑒</m:t>
                            </m:r>
                          </m:e>
                          <m:sub>
                            <m:r>
                              <a:rPr lang="en-US" altLang="ko-KR" sz="2400" b="0" i="1" smtClean="0">
                                <a:latin typeface="Cambria Math" panose="02040503050406030204" pitchFamily="18" charset="0"/>
                              </a:rPr>
                              <m:t>𝑣</m:t>
                            </m:r>
                            <m:r>
                              <a:rPr lang="en-US" altLang="ko-KR" sz="2400" i="1">
                                <a:latin typeface="Cambria Math" panose="02040503050406030204" pitchFamily="18" charset="0"/>
                              </a:rPr>
                              <m:t>,</m:t>
                            </m:r>
                            <m:r>
                              <a:rPr lang="en-US" altLang="ko-KR" sz="2400" i="1">
                                <a:latin typeface="Cambria Math" panose="02040503050406030204" pitchFamily="18" charset="0"/>
                              </a:rPr>
                              <m:t>𝑖</m:t>
                            </m:r>
                          </m:sub>
                        </m:sSub>
                        <m:r>
                          <a:rPr lang="en-US" altLang="ko-KR" sz="2400" i="1">
                            <a:latin typeface="Cambria Math" panose="02040503050406030204" pitchFamily="18" charset="0"/>
                          </a:rPr>
                          <m:t>}</m:t>
                        </m:r>
                      </m:e>
                      <m:sub>
                        <m:r>
                          <a:rPr lang="en-US" altLang="ko-KR" sz="2400" i="1">
                            <a:latin typeface="Cambria Math" panose="02040503050406030204" pitchFamily="18" charset="0"/>
                          </a:rPr>
                          <m:t>𝑖</m:t>
                        </m:r>
                        <m:r>
                          <a:rPr lang="en-US" altLang="ko-KR" sz="2400" i="1">
                            <a:latin typeface="Cambria Math" panose="02040503050406030204" pitchFamily="18" charset="0"/>
                            <a:ea typeface="Cambria Math" panose="02040503050406030204" pitchFamily="18" charset="0"/>
                          </a:rPr>
                          <m:t>∈</m:t>
                        </m:r>
                        <m:d>
                          <m:dPr>
                            <m:begChr m:val="{"/>
                            <m:endChr m:val="}"/>
                            <m:ctrlPr>
                              <a:rPr lang="en-US" altLang="ko-KR" sz="2400"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1,…,</m:t>
                            </m:r>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𝑇</m:t>
                                </m:r>
                              </m:e>
                              <m:sub>
                                <m:r>
                                  <a:rPr lang="en-US" altLang="ko-KR" sz="2400" i="1">
                                    <a:latin typeface="Cambria Math" panose="02040503050406030204" pitchFamily="18" charset="0"/>
                                  </a:rPr>
                                  <m:t>𝑎𝑐𝑡</m:t>
                                </m:r>
                              </m:sub>
                            </m:sSub>
                          </m:e>
                        </m:d>
                      </m:sub>
                    </m:sSub>
                  </m:oMath>
                </a14:m>
                <a:r>
                  <a:rPr lang="en-US" altLang="ko-KR" sz="2400" dirty="0">
                    <a:latin typeface="Abadi" panose="020B0604020104020204" pitchFamily="34" charset="0"/>
                  </a:rPr>
                  <a:t> are the frame-level audio and visual embeddings for the active speaking region.</a:t>
                </a:r>
              </a:p>
            </p:txBody>
          </p:sp>
        </mc:Choice>
        <mc:Fallback xmlns="">
          <p:sp>
            <p:nvSpPr>
              <p:cNvPr id="6" name="TextBox 5">
                <a:extLst>
                  <a:ext uri="{FF2B5EF4-FFF2-40B4-BE49-F238E27FC236}">
                    <a16:creationId xmlns:a16="http://schemas.microsoft.com/office/drawing/2014/main" id="{C4445599-606B-EBD6-62F0-E469C11F9014}"/>
                  </a:ext>
                </a:extLst>
              </p:cNvPr>
              <p:cNvSpPr txBox="1">
                <a:spLocks noRot="1" noChangeAspect="1" noMove="1" noResize="1" noEditPoints="1" noAdjustHandles="1" noChangeArrowheads="1" noChangeShapeType="1" noTextEdit="1"/>
              </p:cNvSpPr>
              <p:nvPr/>
            </p:nvSpPr>
            <p:spPr>
              <a:xfrm>
                <a:off x="910871" y="2745545"/>
                <a:ext cx="5185129" cy="2711320"/>
              </a:xfrm>
              <a:prstGeom prst="rect">
                <a:avLst/>
              </a:prstGeom>
              <a:blipFill>
                <a:blip r:embed="rId4"/>
                <a:stretch>
                  <a:fillRect l="-1463" t="-1869" r="-3171" b="-4206"/>
                </a:stretch>
              </a:blipFill>
            </p:spPr>
            <p:txBody>
              <a:bodyPr/>
              <a:lstStyle/>
              <a:p>
                <a:r>
                  <a:rPr lang="ko-KR" altLang="en-US">
                    <a:noFill/>
                  </a:rPr>
                  <a:t> </a:t>
                </a:r>
              </a:p>
            </p:txBody>
          </p:sp>
        </mc:Fallback>
      </mc:AlternateContent>
      <p:sp>
        <p:nvSpPr>
          <p:cNvPr id="5" name="제목 1">
            <a:extLst>
              <a:ext uri="{FF2B5EF4-FFF2-40B4-BE49-F238E27FC236}">
                <a16:creationId xmlns:a16="http://schemas.microsoft.com/office/drawing/2014/main" id="{714120AB-46E6-765C-84BB-C1E621BEB897}"/>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err="1">
                <a:latin typeface="Abadi" panose="020F0502020204030204" pitchFamily="34" charset="0"/>
                <a:cs typeface="Abadi" panose="020F0502020204030204" pitchFamily="34" charset="0"/>
              </a:rPr>
              <a:t>TalkNCE</a:t>
            </a:r>
            <a:endParaRPr kumimoji="1" lang="ko-KR" altLang="en-US" dirty="0">
              <a:latin typeface="Abadi" panose="020F0502020204030204" pitchFamily="34" charset="0"/>
              <a:cs typeface="Abadi" panose="020F0502020204030204" pitchFamily="34" charset="0"/>
            </a:endParaRPr>
          </a:p>
        </p:txBody>
      </p:sp>
      <p:sp>
        <p:nvSpPr>
          <p:cNvPr id="8" name="제목 1">
            <a:extLst>
              <a:ext uri="{FF2B5EF4-FFF2-40B4-BE49-F238E27FC236}">
                <a16:creationId xmlns:a16="http://schemas.microsoft.com/office/drawing/2014/main" id="{C1B39FDE-EF9C-193F-1980-9AD52053BEB9}"/>
              </a:ext>
            </a:extLst>
          </p:cNvPr>
          <p:cNvSpPr>
            <a:spLocks noGrp="1"/>
          </p:cNvSpPr>
          <p:nvPr>
            <p:ph type="title"/>
          </p:nvPr>
        </p:nvSpPr>
        <p:spPr>
          <a:xfrm>
            <a:off x="526590" y="1382041"/>
            <a:ext cx="10515600" cy="1058947"/>
          </a:xfrm>
        </p:spPr>
        <p:txBody>
          <a:bodyPr>
            <a:normAutofit/>
          </a:bodyPr>
          <a:lstStyle/>
          <a:p>
            <a:r>
              <a:rPr lang="en-US" altLang="ko-KR" sz="2800" dirty="0">
                <a:latin typeface="Abadi" panose="020B0604020104020204" pitchFamily="34" charset="0"/>
              </a:rPr>
              <a:t>Utilizing </a:t>
            </a:r>
            <a:r>
              <a:rPr lang="en-US" altLang="ko-KR" sz="2800" dirty="0" err="1">
                <a:latin typeface="Abadi" panose="020B0604020104020204" pitchFamily="34" charset="0"/>
              </a:rPr>
              <a:t>InfoNCE</a:t>
            </a:r>
            <a:r>
              <a:rPr lang="en-US" altLang="ko-KR" sz="2800" dirty="0">
                <a:latin typeface="Abadi" panose="020B0604020104020204" pitchFamily="34" charset="0"/>
              </a:rPr>
              <a:t> loss,</a:t>
            </a:r>
            <a:br>
              <a:rPr lang="en-US" altLang="ko-KR" sz="2800" dirty="0">
                <a:latin typeface="Abadi" panose="020B0604020104020204" pitchFamily="34" charset="0"/>
              </a:rPr>
            </a:br>
            <a:r>
              <a:rPr lang="en-US" altLang="ko-KR" sz="2800" dirty="0">
                <a:latin typeface="Abadi" panose="020B0604020104020204" pitchFamily="34" charset="0"/>
              </a:rPr>
              <a:t>Suggest </a:t>
            </a:r>
            <a:r>
              <a:rPr lang="en-US" altLang="ko-KR" sz="2800" dirty="0" err="1">
                <a:latin typeface="Abadi" panose="020B0604020104020204" pitchFamily="34" charset="0"/>
              </a:rPr>
              <a:t>TalkNCE</a:t>
            </a:r>
            <a:r>
              <a:rPr lang="en-US" altLang="ko-KR" sz="2800" dirty="0">
                <a:latin typeface="Abadi" panose="020B0604020104020204" pitchFamily="34" charset="0"/>
              </a:rPr>
              <a:t> loss</a:t>
            </a:r>
            <a:endParaRPr lang="ko-KR" altLang="en-US" sz="2800" dirty="0">
              <a:latin typeface="Abadi" panose="020B0604020104020204" pitchFamily="34" charset="0"/>
            </a:endParaRPr>
          </a:p>
        </p:txBody>
      </p:sp>
      <p:pic>
        <p:nvPicPr>
          <p:cNvPr id="2" name="그림 1">
            <a:extLst>
              <a:ext uri="{FF2B5EF4-FFF2-40B4-BE49-F238E27FC236}">
                <a16:creationId xmlns:a16="http://schemas.microsoft.com/office/drawing/2014/main" id="{85AABDF7-594E-7425-86CA-B2B40D7F11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8709" y="1130185"/>
            <a:ext cx="5470781" cy="4597629"/>
          </a:xfrm>
          <a:prstGeom prst="rect">
            <a:avLst/>
          </a:prstGeom>
        </p:spPr>
      </p:pic>
      <p:pic>
        <p:nvPicPr>
          <p:cNvPr id="4" name="Picture 6" descr="IEEE ICASSP (@ieeeICASSP) / X">
            <a:extLst>
              <a:ext uri="{FF2B5EF4-FFF2-40B4-BE49-F238E27FC236}">
                <a16:creationId xmlns:a16="http://schemas.microsoft.com/office/drawing/2014/main" id="{EEEE3D4E-0FA9-8B2B-DBAF-11C326FE29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a:extLst>
              <a:ext uri="{FF2B5EF4-FFF2-40B4-BE49-F238E27FC236}">
                <a16:creationId xmlns:a16="http://schemas.microsoft.com/office/drawing/2014/main" id="{7C7C98C6-F7F4-CA6C-6B8F-853A95BCEF42}"/>
              </a:ext>
            </a:extLst>
          </p:cNvPr>
          <p:cNvGrpSpPr/>
          <p:nvPr/>
        </p:nvGrpSpPr>
        <p:grpSpPr>
          <a:xfrm>
            <a:off x="85728" y="6263483"/>
            <a:ext cx="3300410" cy="483547"/>
            <a:chOff x="85728" y="6263483"/>
            <a:chExt cx="3300410" cy="483547"/>
          </a:xfrm>
        </p:grpSpPr>
        <p:pic>
          <p:nvPicPr>
            <p:cNvPr id="9" name="그림 8">
              <a:extLst>
                <a:ext uri="{FF2B5EF4-FFF2-40B4-BE49-F238E27FC236}">
                  <a16:creationId xmlns:a16="http://schemas.microsoft.com/office/drawing/2014/main" id="{621310E1-A9C5-2E03-6CB2-36E2A2B4737C}"/>
                </a:ext>
              </a:extLst>
            </p:cNvPr>
            <p:cNvPicPr>
              <a:picLocks noChangeAspect="1"/>
            </p:cNvPicPr>
            <p:nvPr/>
          </p:nvPicPr>
          <p:blipFill rotWithShape="1">
            <a:blip r:embed="rId7"/>
            <a:srcRect l="14893" t="20317" r="14776" b="15437"/>
            <a:stretch/>
          </p:blipFill>
          <p:spPr>
            <a:xfrm>
              <a:off x="85728" y="6263483"/>
              <a:ext cx="1114425" cy="483547"/>
            </a:xfrm>
            <a:prstGeom prst="rect">
              <a:avLst/>
            </a:prstGeom>
          </p:spPr>
        </p:pic>
        <p:sp>
          <p:nvSpPr>
            <p:cNvPr id="10" name="TextBox 9">
              <a:extLst>
                <a:ext uri="{FF2B5EF4-FFF2-40B4-BE49-F238E27FC236}">
                  <a16:creationId xmlns:a16="http://schemas.microsoft.com/office/drawing/2014/main" id="{1B27BB79-F5C8-1690-9EE1-E6F59CF3C244}"/>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55449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F0D5F-6684-70CA-8150-A07F17B3B381}"/>
            </a:ext>
          </a:extLst>
        </p:cNvPr>
        <p:cNvGrpSpPr/>
        <p:nvPr/>
      </p:nvGrpSpPr>
      <p:grpSpPr>
        <a:xfrm>
          <a:off x="0" y="0"/>
          <a:ext cx="0" cy="0"/>
          <a:chOff x="0" y="0"/>
          <a:chExt cx="0" cy="0"/>
        </a:xfrm>
      </p:grpSpPr>
      <p:sp>
        <p:nvSpPr>
          <p:cNvPr id="5" name="제목 1">
            <a:extLst>
              <a:ext uri="{FF2B5EF4-FFF2-40B4-BE49-F238E27FC236}">
                <a16:creationId xmlns:a16="http://schemas.microsoft.com/office/drawing/2014/main" id="{F38C6CB0-0B47-E5E0-3BD2-2F2733CF5B5F}"/>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err="1">
                <a:latin typeface="Abadi" panose="020F0502020204030204" pitchFamily="34" charset="0"/>
                <a:cs typeface="Abadi" panose="020F0502020204030204" pitchFamily="34" charset="0"/>
              </a:rPr>
              <a:t>TalkNCE</a:t>
            </a:r>
            <a:endParaRPr kumimoji="1" lang="ko-KR" altLang="en-US" dirty="0">
              <a:latin typeface="Abadi" panose="020F0502020204030204" pitchFamily="34" charset="0"/>
              <a:cs typeface="Abadi" panose="020F0502020204030204" pitchFamily="34" charset="0"/>
            </a:endParaRPr>
          </a:p>
        </p:txBody>
      </p:sp>
      <p:sp>
        <p:nvSpPr>
          <p:cNvPr id="8" name="제목 1">
            <a:extLst>
              <a:ext uri="{FF2B5EF4-FFF2-40B4-BE49-F238E27FC236}">
                <a16:creationId xmlns:a16="http://schemas.microsoft.com/office/drawing/2014/main" id="{6BFA61FF-FCBF-33AC-242E-19FC4D615A2B}"/>
              </a:ext>
            </a:extLst>
          </p:cNvPr>
          <p:cNvSpPr>
            <a:spLocks noGrp="1"/>
          </p:cNvSpPr>
          <p:nvPr>
            <p:ph type="title"/>
          </p:nvPr>
        </p:nvSpPr>
        <p:spPr>
          <a:xfrm>
            <a:off x="526590" y="1382041"/>
            <a:ext cx="10515600" cy="1058947"/>
          </a:xfrm>
        </p:spPr>
        <p:txBody>
          <a:bodyPr>
            <a:normAutofit/>
          </a:bodyPr>
          <a:lstStyle/>
          <a:p>
            <a:r>
              <a:rPr lang="en-US" altLang="ko-KR" sz="2800" dirty="0">
                <a:latin typeface="Abadi" panose="020B0604020104020204" pitchFamily="34" charset="0"/>
              </a:rPr>
              <a:t>Utilizing </a:t>
            </a:r>
            <a:r>
              <a:rPr lang="en-US" altLang="ko-KR" sz="2800" dirty="0" err="1">
                <a:latin typeface="Abadi" panose="020B0604020104020204" pitchFamily="34" charset="0"/>
              </a:rPr>
              <a:t>InfoNCE</a:t>
            </a:r>
            <a:r>
              <a:rPr lang="en-US" altLang="ko-KR" sz="2800" dirty="0">
                <a:latin typeface="Abadi" panose="020B0604020104020204" pitchFamily="34" charset="0"/>
              </a:rPr>
              <a:t> loss,</a:t>
            </a:r>
            <a:br>
              <a:rPr lang="en-US" altLang="ko-KR" sz="2800" dirty="0">
                <a:latin typeface="Abadi" panose="020B0604020104020204" pitchFamily="34" charset="0"/>
              </a:rPr>
            </a:br>
            <a:r>
              <a:rPr lang="en-US" altLang="ko-KR" sz="2800" dirty="0">
                <a:latin typeface="Abadi" panose="020B0604020104020204" pitchFamily="34" charset="0"/>
              </a:rPr>
              <a:t>Suggest </a:t>
            </a:r>
            <a:r>
              <a:rPr lang="en-US" altLang="ko-KR" sz="2800" dirty="0" err="1">
                <a:latin typeface="Abadi" panose="020B0604020104020204" pitchFamily="34" charset="0"/>
              </a:rPr>
              <a:t>TalkNCE</a:t>
            </a:r>
            <a:r>
              <a:rPr lang="en-US" altLang="ko-KR" sz="2800" dirty="0">
                <a:latin typeface="Abadi" panose="020B0604020104020204" pitchFamily="34" charset="0"/>
              </a:rPr>
              <a:t> loss</a:t>
            </a:r>
            <a:endParaRPr lang="ko-KR" altLang="en-US" sz="2800" dirty="0">
              <a:latin typeface="Abadi" panose="020B0604020104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26CF595-EFE3-A526-DA95-F5B578D35238}"/>
                  </a:ext>
                </a:extLst>
              </p:cNvPr>
              <p:cNvSpPr txBox="1"/>
              <p:nvPr/>
            </p:nvSpPr>
            <p:spPr>
              <a:xfrm>
                <a:off x="910871" y="2745545"/>
                <a:ext cx="5470781" cy="2527038"/>
              </a:xfrm>
              <a:prstGeom prst="rect">
                <a:avLst/>
              </a:prstGeom>
              <a:noFill/>
            </p:spPr>
            <p:txBody>
              <a:bodyPr wrap="square" rtlCol="0">
                <a:spAutoFit/>
              </a:bodyPr>
              <a:lstStyle/>
              <a:p>
                <a:pPr marL="342900" indent="-342900">
                  <a:buFontTx/>
                  <a:buChar char="-"/>
                </a:pPr>
                <a14:m>
                  <m:oMath xmlns:m="http://schemas.openxmlformats.org/officeDocument/2006/math">
                    <m:sSub>
                      <m:sSubPr>
                        <m:ctrlPr>
                          <a:rPr lang="ko-KR" altLang="ko-KR"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𝑠</m:t>
                        </m:r>
                      </m:e>
                      <m:sub>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𝑖</m:t>
                        </m:r>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m:t>
                        </m:r>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𝑗</m:t>
                        </m:r>
                      </m:sub>
                    </m:sSub>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m:t>
                    </m:r>
                    <m:d>
                      <m:dPr>
                        <m:begChr m:val="‖"/>
                        <m:endChr m:val="‖"/>
                        <m:ctrlPr>
                          <a:rPr lang="ko-KR" altLang="ko-KR"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ko-KR" altLang="ko-KR"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ko-KR" altLang="ko-KR"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𝑒</m:t>
                                </m:r>
                              </m:e>
                              <m:sub>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𝑣</m:t>
                                </m:r>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m:t>
                                </m:r>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𝑖</m:t>
                                </m:r>
                              </m:sub>
                            </m:sSub>
                          </m:e>
                          <m:sup>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𝑇</m:t>
                            </m:r>
                          </m:sup>
                        </m:sSup>
                      </m:e>
                    </m:d>
                    <m:d>
                      <m:dPr>
                        <m:begChr m:val="‖"/>
                        <m:endChr m:val="‖"/>
                        <m:ctrlPr>
                          <a:rPr lang="ko-KR" altLang="ko-KR"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ko-KR" altLang="ko-KR"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𝑒</m:t>
                            </m:r>
                          </m:e>
                          <m:sub>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𝑎</m:t>
                            </m:r>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m:t>
                            </m:r>
                            <m:r>
                              <a:rPr lang="en-US" altLang="ko-KR" sz="2400" b="0" i="1" kern="100">
                                <a:effectLst/>
                                <a:latin typeface="Cambria Math" panose="02040503050406030204" pitchFamily="18" charset="0"/>
                                <a:ea typeface="맑은 고딕" panose="020B0503020000020004" pitchFamily="34" charset="-127"/>
                                <a:cs typeface="Times New Roman" panose="02020603050405020304" pitchFamily="18" charset="0"/>
                              </a:rPr>
                              <m:t>𝑗</m:t>
                            </m:r>
                          </m:sub>
                        </m:sSub>
                      </m:e>
                    </m:d>
                  </m:oMath>
                </a14:m>
                <a:endParaRPr lang="en-US" altLang="ko-KR" sz="2400" i="1" dirty="0">
                  <a:latin typeface="Cambria Math" panose="02040503050406030204" pitchFamily="18" charset="0"/>
                  <a:ea typeface="Cambria Math" panose="02040503050406030204" pitchFamily="18" charset="0"/>
                </a:endParaRPr>
              </a:p>
              <a:p>
                <a:pPr marL="342900" indent="-342900">
                  <a:buFontTx/>
                  <a:buChar char="-"/>
                </a:pPr>
                <a:endParaRPr lang="en-US" altLang="ko-KR" sz="2400" i="1" dirty="0">
                  <a:latin typeface="Cambria Math" panose="02040503050406030204" pitchFamily="18" charset="0"/>
                  <a:ea typeface="Cambria Math" panose="02040503050406030204" pitchFamily="18" charset="0"/>
                </a:endParaRPr>
              </a:p>
              <a:p>
                <a:pPr marL="342900" indent="-342900">
                  <a:buFontTx/>
                  <a:buChar char="-"/>
                </a:pPr>
                <a14:m>
                  <m:oMath xmlns:m="http://schemas.openxmlformats.org/officeDocument/2006/math">
                    <m:sSub>
                      <m:sSubPr>
                        <m:ctrlPr>
                          <a:rPr lang="ko-KR" altLang="ko-KR" sz="2400" i="1" smtClean="0">
                            <a:latin typeface="Cambria Math" panose="02040503050406030204" pitchFamily="18" charset="0"/>
                            <a:ea typeface="Cambria Math" panose="02040503050406030204" pitchFamily="18" charset="0"/>
                          </a:rPr>
                        </m:ctrlPr>
                      </m:sSubPr>
                      <m:e>
                        <m:r>
                          <a:rPr lang="en-US" altLang="ko-KR" sz="2400" b="0" i="1">
                            <a:latin typeface="Cambria Math" panose="02040503050406030204" pitchFamily="18" charset="0"/>
                            <a:cs typeface="Times New Roman" panose="02020603050405020304" pitchFamily="18" charset="0"/>
                          </a:rPr>
                          <m:t>ℒ</m:t>
                        </m:r>
                      </m:e>
                      <m:sub>
                        <m:r>
                          <a:rPr lang="en-US" altLang="ko-KR" sz="2400" b="0" i="1">
                            <a:latin typeface="Cambria Math" panose="02040503050406030204" pitchFamily="18" charset="0"/>
                            <a:cs typeface="Times New Roman" panose="02020603050405020304" pitchFamily="18" charset="0"/>
                          </a:rPr>
                          <m:t>𝑇𝑎𝑙𝑘𝑁𝐶𝐸</m:t>
                        </m:r>
                      </m:sub>
                    </m:sSub>
                    <m:r>
                      <a:rPr lang="en-US" altLang="ko-KR" sz="2400" b="0" i="1" smtClean="0">
                        <a:latin typeface="Cambria Math" panose="02040503050406030204" pitchFamily="18" charset="0"/>
                        <a:cs typeface="Times New Roman" panose="02020603050405020304" pitchFamily="18" charset="0"/>
                      </a:rPr>
                      <m:t>=</m:t>
                    </m:r>
                    <m:r>
                      <a:rPr lang="en-US" altLang="ko-KR" sz="2400" b="0" i="1">
                        <a:latin typeface="Cambria Math" panose="02040503050406030204" pitchFamily="18" charset="0"/>
                        <a:cs typeface="Times New Roman" panose="02020603050405020304" pitchFamily="18" charset="0"/>
                      </a:rPr>
                      <m:t>−</m:t>
                    </m:r>
                    <m:f>
                      <m:fPr>
                        <m:ctrlPr>
                          <a:rPr lang="ko-KR" altLang="ko-KR" sz="2400" i="1">
                            <a:latin typeface="Cambria Math" panose="02040503050406030204" pitchFamily="18" charset="0"/>
                            <a:ea typeface="Cambria Math" panose="02040503050406030204" pitchFamily="18" charset="0"/>
                          </a:rPr>
                        </m:ctrlPr>
                      </m:fPr>
                      <m:num>
                        <m:r>
                          <a:rPr lang="en-US" altLang="ko-KR" sz="2400" b="0" i="1">
                            <a:latin typeface="Cambria Math" panose="02040503050406030204" pitchFamily="18" charset="0"/>
                            <a:cs typeface="Times New Roman" panose="02020603050405020304" pitchFamily="18" charset="0"/>
                          </a:rPr>
                          <m:t>1</m:t>
                        </m:r>
                      </m:num>
                      <m:den>
                        <m:sSub>
                          <m:sSubPr>
                            <m:ctrlPr>
                              <a:rPr lang="ko-KR" altLang="ko-KR" sz="2400" i="1">
                                <a:latin typeface="Cambria Math" panose="02040503050406030204" pitchFamily="18" charset="0"/>
                                <a:ea typeface="Cambria Math" panose="02040503050406030204" pitchFamily="18" charset="0"/>
                              </a:rPr>
                            </m:ctrlPr>
                          </m:sSubPr>
                          <m:e>
                            <m:r>
                              <a:rPr lang="en-US" altLang="ko-KR" sz="2400" b="0" i="1">
                                <a:latin typeface="Cambria Math" panose="02040503050406030204" pitchFamily="18" charset="0"/>
                                <a:cs typeface="Times New Roman" panose="02020603050405020304" pitchFamily="18" charset="0"/>
                              </a:rPr>
                              <m:t>𝑇</m:t>
                            </m:r>
                          </m:e>
                          <m:sub>
                            <m:r>
                              <a:rPr lang="en-US" altLang="ko-KR" sz="2400" b="0" i="1">
                                <a:latin typeface="Cambria Math" panose="02040503050406030204" pitchFamily="18" charset="0"/>
                                <a:cs typeface="Times New Roman" panose="02020603050405020304" pitchFamily="18" charset="0"/>
                              </a:rPr>
                              <m:t>𝑎𝑐𝑡</m:t>
                            </m:r>
                          </m:sub>
                        </m:sSub>
                      </m:den>
                    </m:f>
                    <m:nary>
                      <m:naryPr>
                        <m:chr m:val="∑"/>
                        <m:ctrlPr>
                          <a:rPr lang="ko-KR" altLang="ko-KR" sz="2400" i="1">
                            <a:latin typeface="Cambria Math" panose="02040503050406030204" pitchFamily="18" charset="0"/>
                            <a:ea typeface="Cambria Math" panose="02040503050406030204" pitchFamily="18" charset="0"/>
                          </a:rPr>
                        </m:ctrlPr>
                      </m:naryPr>
                      <m:sub>
                        <m:r>
                          <a:rPr lang="en-US" altLang="ko-KR" sz="2400" b="0" i="1">
                            <a:latin typeface="Cambria Math" panose="02040503050406030204" pitchFamily="18" charset="0"/>
                            <a:cs typeface="Times New Roman" panose="02020603050405020304" pitchFamily="18" charset="0"/>
                          </a:rPr>
                          <m:t>𝑖</m:t>
                        </m:r>
                        <m:r>
                          <a:rPr lang="en-US" altLang="ko-KR" sz="2400" b="0" i="1">
                            <a:latin typeface="Cambria Math" panose="02040503050406030204" pitchFamily="18" charset="0"/>
                            <a:cs typeface="Times New Roman" panose="02020603050405020304" pitchFamily="18" charset="0"/>
                          </a:rPr>
                          <m:t>=1</m:t>
                        </m:r>
                      </m:sub>
                      <m:sup>
                        <m:sSub>
                          <m:sSubPr>
                            <m:ctrlPr>
                              <a:rPr lang="ko-KR" altLang="ko-KR" sz="2400" i="1">
                                <a:latin typeface="Cambria Math" panose="02040503050406030204" pitchFamily="18" charset="0"/>
                                <a:ea typeface="Cambria Math" panose="02040503050406030204" pitchFamily="18" charset="0"/>
                              </a:rPr>
                            </m:ctrlPr>
                          </m:sSubPr>
                          <m:e>
                            <m:r>
                              <a:rPr lang="en-US" altLang="ko-KR" sz="2400" b="0" i="1">
                                <a:latin typeface="Cambria Math" panose="02040503050406030204" pitchFamily="18" charset="0"/>
                                <a:cs typeface="Times New Roman" panose="02020603050405020304" pitchFamily="18" charset="0"/>
                              </a:rPr>
                              <m:t>𝑇</m:t>
                            </m:r>
                          </m:e>
                          <m:sub>
                            <m:r>
                              <a:rPr lang="en-US" altLang="ko-KR" sz="2400" b="0" i="1">
                                <a:latin typeface="Cambria Math" panose="02040503050406030204" pitchFamily="18" charset="0"/>
                                <a:cs typeface="Times New Roman" panose="02020603050405020304" pitchFamily="18" charset="0"/>
                              </a:rPr>
                              <m:t>𝑎𝑐𝑡</m:t>
                            </m:r>
                          </m:sub>
                        </m:sSub>
                      </m:sup>
                      <m:e/>
                    </m:nary>
                    <m:func>
                      <m:funcPr>
                        <m:ctrlPr>
                          <a:rPr lang="ko-KR" altLang="ko-KR" sz="2400" i="1">
                            <a:latin typeface="Cambria Math" panose="02040503050406030204" pitchFamily="18" charset="0"/>
                            <a:ea typeface="Cambria Math" panose="02040503050406030204" pitchFamily="18" charset="0"/>
                          </a:rPr>
                        </m:ctrlPr>
                      </m:funcPr>
                      <m:fName>
                        <m:r>
                          <a:rPr lang="en-US" altLang="ko-KR" sz="2400" b="0" i="1">
                            <a:latin typeface="Cambria Math" panose="02040503050406030204" pitchFamily="18" charset="0"/>
                            <a:cs typeface="Times New Roman" panose="02020603050405020304" pitchFamily="18" charset="0"/>
                          </a:rPr>
                          <m:t>𝑙𝑜𝑔</m:t>
                        </m:r>
                      </m:fName>
                      <m:e/>
                    </m:func>
                    <m:f>
                      <m:fPr>
                        <m:ctrlPr>
                          <a:rPr lang="ko-KR" altLang="ko-KR" sz="2400" i="1">
                            <a:latin typeface="Cambria Math" panose="02040503050406030204" pitchFamily="18" charset="0"/>
                            <a:ea typeface="Cambria Math" panose="02040503050406030204" pitchFamily="18" charset="0"/>
                          </a:rPr>
                        </m:ctrlPr>
                      </m:fPr>
                      <m:num>
                        <m:func>
                          <m:funcPr>
                            <m:ctrlPr>
                              <a:rPr lang="ko-KR" altLang="ko-KR" sz="2400" i="1">
                                <a:latin typeface="Cambria Math" panose="02040503050406030204" pitchFamily="18" charset="0"/>
                                <a:ea typeface="Cambria Math" panose="02040503050406030204" pitchFamily="18" charset="0"/>
                              </a:rPr>
                            </m:ctrlPr>
                          </m:funcPr>
                          <m:fName>
                            <m:r>
                              <a:rPr lang="en-US" altLang="ko-KR" sz="2400" b="0" i="1">
                                <a:latin typeface="Cambria Math" panose="02040503050406030204" pitchFamily="18" charset="0"/>
                                <a:cs typeface="Times New Roman" panose="02020603050405020304" pitchFamily="18" charset="0"/>
                              </a:rPr>
                              <m:t>𝑒𝑥𝑝</m:t>
                            </m:r>
                          </m:fName>
                          <m:e>
                            <m:d>
                              <m:dPr>
                                <m:ctrlPr>
                                  <a:rPr lang="ko-KR" altLang="ko-KR" sz="2400" i="1">
                                    <a:latin typeface="Cambria Math" panose="02040503050406030204" pitchFamily="18" charset="0"/>
                                    <a:ea typeface="Cambria Math" panose="02040503050406030204" pitchFamily="18" charset="0"/>
                                  </a:rPr>
                                </m:ctrlPr>
                              </m:dPr>
                              <m:e>
                                <m:f>
                                  <m:fPr>
                                    <m:ctrlPr>
                                      <a:rPr lang="en-US" altLang="ko-KR" sz="2400"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ko-KR" altLang="ko-KR" sz="2400" i="1">
                                            <a:latin typeface="Cambria Math" panose="02040503050406030204" pitchFamily="18" charset="0"/>
                                            <a:ea typeface="Cambria Math" panose="02040503050406030204" pitchFamily="18" charset="0"/>
                                          </a:rPr>
                                        </m:ctrlPr>
                                      </m:sSubPr>
                                      <m:e>
                                        <m:r>
                                          <a:rPr lang="en-US" altLang="ko-KR" sz="2400" b="0" i="1">
                                            <a:latin typeface="Cambria Math" panose="02040503050406030204" pitchFamily="18" charset="0"/>
                                            <a:cs typeface="Times New Roman" panose="02020603050405020304" pitchFamily="18" charset="0"/>
                                          </a:rPr>
                                          <m:t>𝑠</m:t>
                                        </m:r>
                                      </m:e>
                                      <m:sub>
                                        <m:r>
                                          <a:rPr lang="en-US" altLang="ko-KR" sz="2400" b="0" i="1">
                                            <a:latin typeface="Cambria Math" panose="02040503050406030204" pitchFamily="18" charset="0"/>
                                            <a:cs typeface="Times New Roman" panose="02020603050405020304" pitchFamily="18" charset="0"/>
                                          </a:rPr>
                                          <m:t>𝑖</m:t>
                                        </m:r>
                                        <m:r>
                                          <a:rPr lang="en-US" altLang="ko-KR" sz="2400" b="0" i="1">
                                            <a:latin typeface="Cambria Math" panose="02040503050406030204" pitchFamily="18" charset="0"/>
                                            <a:cs typeface="Times New Roman" panose="02020603050405020304" pitchFamily="18" charset="0"/>
                                          </a:rPr>
                                          <m:t>,</m:t>
                                        </m:r>
                                        <m:r>
                                          <a:rPr lang="en-US" altLang="ko-KR" sz="2400" b="0" i="1">
                                            <a:latin typeface="Cambria Math" panose="02040503050406030204" pitchFamily="18" charset="0"/>
                                            <a:cs typeface="Times New Roman" panose="02020603050405020304" pitchFamily="18" charset="0"/>
                                          </a:rPr>
                                          <m:t>𝑖</m:t>
                                        </m:r>
                                      </m:sub>
                                    </m:sSub>
                                  </m:num>
                                  <m:den>
                                    <m:r>
                                      <a:rPr lang="en-US" altLang="ko-KR" sz="2400" b="0" i="1">
                                        <a:latin typeface="Cambria Math" panose="02040503050406030204" pitchFamily="18" charset="0"/>
                                        <a:cs typeface="Times New Roman" panose="02020603050405020304" pitchFamily="18" charset="0"/>
                                      </a:rPr>
                                      <m:t>𝜏</m:t>
                                    </m:r>
                                  </m:den>
                                </m:f>
                              </m:e>
                            </m:d>
                          </m:e>
                        </m:func>
                      </m:num>
                      <m:den>
                        <m:nary>
                          <m:naryPr>
                            <m:chr m:val="∑"/>
                            <m:ctrlPr>
                              <a:rPr lang="ko-KR" altLang="ko-KR" sz="2400" i="1">
                                <a:latin typeface="Cambria Math" panose="02040503050406030204" pitchFamily="18" charset="0"/>
                                <a:ea typeface="Cambria Math" panose="02040503050406030204" pitchFamily="18" charset="0"/>
                              </a:rPr>
                            </m:ctrlPr>
                          </m:naryPr>
                          <m:sub>
                            <m:r>
                              <a:rPr lang="en-US" altLang="ko-KR" sz="2400" b="0" i="1">
                                <a:latin typeface="Cambria Math" panose="02040503050406030204" pitchFamily="18" charset="0"/>
                                <a:cs typeface="Times New Roman" panose="02020603050405020304" pitchFamily="18" charset="0"/>
                              </a:rPr>
                              <m:t>𝑗</m:t>
                            </m:r>
                            <m:r>
                              <a:rPr lang="en-US" altLang="ko-KR" sz="2400" b="0" i="1">
                                <a:latin typeface="Cambria Math" panose="02040503050406030204" pitchFamily="18" charset="0"/>
                                <a:cs typeface="Times New Roman" panose="02020603050405020304" pitchFamily="18" charset="0"/>
                              </a:rPr>
                              <m:t>=1</m:t>
                            </m:r>
                          </m:sub>
                          <m:sup>
                            <m:sSub>
                              <m:sSubPr>
                                <m:ctrlPr>
                                  <a:rPr lang="ko-KR" altLang="ko-KR" sz="2400" i="1">
                                    <a:latin typeface="Cambria Math" panose="02040503050406030204" pitchFamily="18" charset="0"/>
                                    <a:ea typeface="Cambria Math" panose="02040503050406030204" pitchFamily="18" charset="0"/>
                                  </a:rPr>
                                </m:ctrlPr>
                              </m:sSubPr>
                              <m:e>
                                <m:r>
                                  <a:rPr lang="en-US" altLang="ko-KR" sz="2400" b="0" i="1">
                                    <a:latin typeface="Cambria Math" panose="02040503050406030204" pitchFamily="18" charset="0"/>
                                    <a:cs typeface="Times New Roman" panose="02020603050405020304" pitchFamily="18" charset="0"/>
                                  </a:rPr>
                                  <m:t>𝑇</m:t>
                                </m:r>
                              </m:e>
                              <m:sub>
                                <m:r>
                                  <a:rPr lang="en-US" altLang="ko-KR" sz="2400" b="0" i="1">
                                    <a:latin typeface="Cambria Math" panose="02040503050406030204" pitchFamily="18" charset="0"/>
                                    <a:cs typeface="Times New Roman" panose="02020603050405020304" pitchFamily="18" charset="0"/>
                                  </a:rPr>
                                  <m:t>𝑎𝑐𝑡</m:t>
                                </m:r>
                              </m:sub>
                            </m:sSub>
                          </m:sup>
                          <m:e>
                            <m:sSub>
                              <m:sSubPr>
                                <m:ctrlPr>
                                  <a:rPr lang="ko-KR" altLang="ko-KR" sz="2400" i="1">
                                    <a:latin typeface="Cambria Math" panose="02040503050406030204" pitchFamily="18" charset="0"/>
                                    <a:ea typeface="Cambria Math" panose="02040503050406030204" pitchFamily="18" charset="0"/>
                                  </a:rPr>
                                </m:ctrlPr>
                              </m:sSubPr>
                              <m:e>
                                <m:r>
                                  <a:rPr lang="en-US" altLang="ko-KR" sz="2400" b="0" i="1">
                                    <a:latin typeface="Cambria Math" panose="02040503050406030204" pitchFamily="18" charset="0"/>
                                    <a:cs typeface="Times New Roman" panose="02020603050405020304" pitchFamily="18" charset="0"/>
                                  </a:rPr>
                                  <m:t>𝕝</m:t>
                                </m:r>
                              </m:e>
                              <m:sub>
                                <m:d>
                                  <m:dPr>
                                    <m:begChr m:val="["/>
                                    <m:endChr m:val="]"/>
                                    <m:ctrlPr>
                                      <a:rPr lang="ko-KR" altLang="ko-KR" sz="2400" i="1">
                                        <a:latin typeface="Cambria Math" panose="02040503050406030204" pitchFamily="18" charset="0"/>
                                        <a:ea typeface="Cambria Math" panose="02040503050406030204" pitchFamily="18" charset="0"/>
                                      </a:rPr>
                                    </m:ctrlPr>
                                  </m:dPr>
                                  <m:e>
                                    <m:r>
                                      <a:rPr lang="en-US" altLang="ko-KR" sz="2400" b="0" i="1">
                                        <a:latin typeface="Cambria Math" panose="02040503050406030204" pitchFamily="18" charset="0"/>
                                        <a:cs typeface="Times New Roman" panose="02020603050405020304" pitchFamily="18" charset="0"/>
                                      </a:rPr>
                                      <m:t>𝑗</m:t>
                                    </m:r>
                                    <m:r>
                                      <a:rPr lang="ko-KR" altLang="ko-KR" sz="2400" b="0">
                                        <a:latin typeface="Cambria Math" panose="02040503050406030204" pitchFamily="18" charset="0"/>
                                        <a:cs typeface="Times New Roman" panose="02020603050405020304" pitchFamily="18" charset="0"/>
                                      </a:rPr>
                                      <m:t>≠</m:t>
                                    </m:r>
                                    <m:r>
                                      <a:rPr lang="en-US" altLang="ko-KR" sz="2400" b="0" i="1">
                                        <a:latin typeface="Cambria Math" panose="02040503050406030204" pitchFamily="18" charset="0"/>
                                        <a:cs typeface="Times New Roman" panose="02020603050405020304" pitchFamily="18" charset="0"/>
                                      </a:rPr>
                                      <m:t>𝑖</m:t>
                                    </m:r>
                                  </m:e>
                                </m:d>
                              </m:sub>
                            </m:sSub>
                          </m:e>
                        </m:nary>
                        <m:func>
                          <m:funcPr>
                            <m:ctrlPr>
                              <a:rPr lang="ko-KR" altLang="ko-KR" sz="2400" i="1">
                                <a:latin typeface="Cambria Math" panose="02040503050406030204" pitchFamily="18" charset="0"/>
                                <a:ea typeface="Cambria Math" panose="02040503050406030204" pitchFamily="18" charset="0"/>
                              </a:rPr>
                            </m:ctrlPr>
                          </m:funcPr>
                          <m:fName>
                            <m:r>
                              <a:rPr lang="en-US" altLang="ko-KR" sz="2400" b="0" i="1">
                                <a:latin typeface="Cambria Math" panose="02040503050406030204" pitchFamily="18" charset="0"/>
                                <a:cs typeface="Times New Roman" panose="02020603050405020304" pitchFamily="18" charset="0"/>
                              </a:rPr>
                              <m:t>𝑒𝑥𝑝</m:t>
                            </m:r>
                          </m:fName>
                          <m:e>
                            <m:d>
                              <m:dPr>
                                <m:ctrlPr>
                                  <a:rPr lang="ko-KR" altLang="ko-KR" sz="2400" i="1">
                                    <a:latin typeface="Cambria Math" panose="02040503050406030204" pitchFamily="18" charset="0"/>
                                    <a:ea typeface="Cambria Math" panose="02040503050406030204" pitchFamily="18" charset="0"/>
                                  </a:rPr>
                                </m:ctrlPr>
                              </m:dPr>
                              <m:e>
                                <m:f>
                                  <m:fPr>
                                    <m:ctrlPr>
                                      <a:rPr lang="en-US" altLang="ko-KR" sz="2400"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ko-KR" altLang="ko-KR" sz="2400" i="1">
                                            <a:latin typeface="Cambria Math" panose="02040503050406030204" pitchFamily="18" charset="0"/>
                                            <a:ea typeface="Cambria Math" panose="02040503050406030204" pitchFamily="18" charset="0"/>
                                          </a:rPr>
                                        </m:ctrlPr>
                                      </m:sSubPr>
                                      <m:e>
                                        <m:r>
                                          <a:rPr lang="en-US" altLang="ko-KR" sz="2400" b="0" i="1">
                                            <a:latin typeface="Cambria Math" panose="02040503050406030204" pitchFamily="18" charset="0"/>
                                            <a:cs typeface="Times New Roman" panose="02020603050405020304" pitchFamily="18" charset="0"/>
                                          </a:rPr>
                                          <m:t>𝑠</m:t>
                                        </m:r>
                                      </m:e>
                                      <m:sub>
                                        <m:r>
                                          <a:rPr lang="en-US" altLang="ko-KR" sz="2400" b="0" i="1">
                                            <a:latin typeface="Cambria Math" panose="02040503050406030204" pitchFamily="18" charset="0"/>
                                            <a:cs typeface="Times New Roman" panose="02020603050405020304" pitchFamily="18" charset="0"/>
                                          </a:rPr>
                                          <m:t>𝑖</m:t>
                                        </m:r>
                                        <m:r>
                                          <a:rPr lang="en-US" altLang="ko-KR" sz="2400" b="0" i="1">
                                            <a:latin typeface="Cambria Math" panose="02040503050406030204" pitchFamily="18" charset="0"/>
                                            <a:cs typeface="Times New Roman" panose="02020603050405020304" pitchFamily="18" charset="0"/>
                                          </a:rPr>
                                          <m:t>,</m:t>
                                        </m:r>
                                        <m:r>
                                          <a:rPr lang="en-US" altLang="ko-KR" sz="2400" b="0" i="1">
                                            <a:latin typeface="Cambria Math" panose="02040503050406030204" pitchFamily="18" charset="0"/>
                                            <a:cs typeface="Times New Roman" panose="02020603050405020304" pitchFamily="18" charset="0"/>
                                          </a:rPr>
                                          <m:t>𝑗</m:t>
                                        </m:r>
                                      </m:sub>
                                    </m:sSub>
                                  </m:num>
                                  <m:den>
                                    <m:r>
                                      <a:rPr lang="en-US" altLang="ko-KR" sz="2400" b="0" i="1">
                                        <a:latin typeface="Cambria Math" panose="02040503050406030204" pitchFamily="18" charset="0"/>
                                        <a:cs typeface="Times New Roman" panose="02020603050405020304" pitchFamily="18" charset="0"/>
                                      </a:rPr>
                                      <m:t>𝜏</m:t>
                                    </m:r>
                                  </m:den>
                                </m:f>
                              </m:e>
                            </m:d>
                          </m:e>
                        </m:func>
                      </m:den>
                    </m:f>
                  </m:oMath>
                </a14:m>
                <a:endParaRPr lang="en-US" altLang="ko-KR" sz="2400" dirty="0">
                  <a:latin typeface="Times New Roman" panose="02020603050405020304" pitchFamily="18" charset="0"/>
                  <a:cs typeface="Times New Roman" panose="02020603050405020304" pitchFamily="18" charset="0"/>
                </a:endParaRPr>
              </a:p>
              <a:p>
                <a:pPr marL="342900" indent="-342900">
                  <a:buFontTx/>
                  <a:buChar char="-"/>
                </a:pPr>
                <a:endParaRPr lang="en-US" altLang="ko-KR"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126CF595-EFE3-A526-DA95-F5B578D35238}"/>
                  </a:ext>
                </a:extLst>
              </p:cNvPr>
              <p:cNvSpPr txBox="1">
                <a:spLocks noRot="1" noChangeAspect="1" noMove="1" noResize="1" noEditPoints="1" noAdjustHandles="1" noChangeArrowheads="1" noChangeShapeType="1" noTextEdit="1"/>
              </p:cNvSpPr>
              <p:nvPr/>
            </p:nvSpPr>
            <p:spPr>
              <a:xfrm>
                <a:off x="910871" y="2745545"/>
                <a:ext cx="5470781" cy="2527038"/>
              </a:xfrm>
              <a:prstGeom prst="rect">
                <a:avLst/>
              </a:prstGeom>
              <a:blipFill>
                <a:blip r:embed="rId4"/>
                <a:stretch>
                  <a:fillRect l="-1157" b="-9000"/>
                </a:stretch>
              </a:blipFill>
            </p:spPr>
            <p:txBody>
              <a:bodyPr/>
              <a:lstStyle/>
              <a:p>
                <a:r>
                  <a:rPr lang="ko-KR" altLang="en-US">
                    <a:noFill/>
                  </a:rPr>
                  <a:t> </a:t>
                </a:r>
              </a:p>
            </p:txBody>
          </p:sp>
        </mc:Fallback>
      </mc:AlternateContent>
      <p:pic>
        <p:nvPicPr>
          <p:cNvPr id="3" name="그림 2">
            <a:extLst>
              <a:ext uri="{FF2B5EF4-FFF2-40B4-BE49-F238E27FC236}">
                <a16:creationId xmlns:a16="http://schemas.microsoft.com/office/drawing/2014/main" id="{38B6F336-0464-6575-3616-4264245240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8709" y="1130185"/>
            <a:ext cx="5470781" cy="4597629"/>
          </a:xfrm>
          <a:prstGeom prst="rect">
            <a:avLst/>
          </a:prstGeom>
        </p:spPr>
      </p:pic>
      <p:pic>
        <p:nvPicPr>
          <p:cNvPr id="6" name="Picture 6" descr="IEEE ICASSP (@ieeeICASSP) / X">
            <a:extLst>
              <a:ext uri="{FF2B5EF4-FFF2-40B4-BE49-F238E27FC236}">
                <a16:creationId xmlns:a16="http://schemas.microsoft.com/office/drawing/2014/main" id="{3C796BEC-026A-E338-796C-DE384E9143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a:extLst>
              <a:ext uri="{FF2B5EF4-FFF2-40B4-BE49-F238E27FC236}">
                <a16:creationId xmlns:a16="http://schemas.microsoft.com/office/drawing/2014/main" id="{5B6679BC-B42D-C15D-E262-927D80A208C5}"/>
              </a:ext>
            </a:extLst>
          </p:cNvPr>
          <p:cNvGrpSpPr/>
          <p:nvPr/>
        </p:nvGrpSpPr>
        <p:grpSpPr>
          <a:xfrm>
            <a:off x="85728" y="6263483"/>
            <a:ext cx="3300410" cy="483547"/>
            <a:chOff x="85728" y="6263483"/>
            <a:chExt cx="3300410" cy="483547"/>
          </a:xfrm>
        </p:grpSpPr>
        <p:pic>
          <p:nvPicPr>
            <p:cNvPr id="9" name="그림 8">
              <a:extLst>
                <a:ext uri="{FF2B5EF4-FFF2-40B4-BE49-F238E27FC236}">
                  <a16:creationId xmlns:a16="http://schemas.microsoft.com/office/drawing/2014/main" id="{56796BE7-3758-F2ED-4BBC-5705487E7427}"/>
                </a:ext>
              </a:extLst>
            </p:cNvPr>
            <p:cNvPicPr>
              <a:picLocks noChangeAspect="1"/>
            </p:cNvPicPr>
            <p:nvPr/>
          </p:nvPicPr>
          <p:blipFill rotWithShape="1">
            <a:blip r:embed="rId7"/>
            <a:srcRect l="14893" t="20317" r="14776" b="15437"/>
            <a:stretch/>
          </p:blipFill>
          <p:spPr>
            <a:xfrm>
              <a:off x="85728" y="6263483"/>
              <a:ext cx="1114425" cy="483547"/>
            </a:xfrm>
            <a:prstGeom prst="rect">
              <a:avLst/>
            </a:prstGeom>
          </p:spPr>
        </p:pic>
        <p:sp>
          <p:nvSpPr>
            <p:cNvPr id="10" name="TextBox 9">
              <a:extLst>
                <a:ext uri="{FF2B5EF4-FFF2-40B4-BE49-F238E27FC236}">
                  <a16:creationId xmlns:a16="http://schemas.microsoft.com/office/drawing/2014/main" id="{BC8FBD08-4DCC-C58C-8FD1-CB8819A97AA3}"/>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98529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67BC8-9C54-FF31-6762-5A726E040EAE}"/>
            </a:ext>
          </a:extLst>
        </p:cNvPr>
        <p:cNvGrpSpPr/>
        <p:nvPr/>
      </p:nvGrpSpPr>
      <p:grpSpPr>
        <a:xfrm>
          <a:off x="0" y="0"/>
          <a:ext cx="0" cy="0"/>
          <a:chOff x="0" y="0"/>
          <a:chExt cx="0" cy="0"/>
        </a:xfrm>
      </p:grpSpPr>
      <p:sp>
        <p:nvSpPr>
          <p:cNvPr id="5" name="제목 1">
            <a:extLst>
              <a:ext uri="{FF2B5EF4-FFF2-40B4-BE49-F238E27FC236}">
                <a16:creationId xmlns:a16="http://schemas.microsoft.com/office/drawing/2014/main" id="{918F62D1-14AC-62FB-0FB3-FC43B0A484E9}"/>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err="1">
                <a:latin typeface="Abadi" panose="020F0502020204030204" pitchFamily="34" charset="0"/>
                <a:cs typeface="Abadi" panose="020F0502020204030204" pitchFamily="34" charset="0"/>
              </a:rPr>
              <a:t>TalkNCE</a:t>
            </a:r>
            <a:endParaRPr kumimoji="1" lang="ko-KR" altLang="en-US" dirty="0">
              <a:latin typeface="Abadi" panose="020F0502020204030204" pitchFamily="34" charset="0"/>
              <a:cs typeface="Abadi" panose="020F0502020204030204" pitchFamily="34" charset="0"/>
            </a:endParaRPr>
          </a:p>
        </p:txBody>
      </p:sp>
      <p:sp>
        <p:nvSpPr>
          <p:cNvPr id="8" name="제목 1">
            <a:extLst>
              <a:ext uri="{FF2B5EF4-FFF2-40B4-BE49-F238E27FC236}">
                <a16:creationId xmlns:a16="http://schemas.microsoft.com/office/drawing/2014/main" id="{4F17F6BF-9170-EA6A-D204-0A6DF4533C7F}"/>
              </a:ext>
            </a:extLst>
          </p:cNvPr>
          <p:cNvSpPr>
            <a:spLocks noGrp="1"/>
          </p:cNvSpPr>
          <p:nvPr>
            <p:ph type="title"/>
          </p:nvPr>
        </p:nvSpPr>
        <p:spPr>
          <a:xfrm>
            <a:off x="526590" y="1382041"/>
            <a:ext cx="10515600" cy="1058947"/>
          </a:xfrm>
        </p:spPr>
        <p:txBody>
          <a:bodyPr>
            <a:normAutofit/>
          </a:bodyPr>
          <a:lstStyle/>
          <a:p>
            <a:r>
              <a:rPr lang="en-US" altLang="ko-KR" sz="2800" dirty="0">
                <a:latin typeface="Abadi" panose="020B0604020104020204" pitchFamily="34" charset="0"/>
              </a:rPr>
              <a:t>Utilizing </a:t>
            </a:r>
            <a:r>
              <a:rPr lang="en-US" altLang="ko-KR" sz="2800" dirty="0" err="1">
                <a:latin typeface="Abadi" panose="020B0604020104020204" pitchFamily="34" charset="0"/>
              </a:rPr>
              <a:t>InfoNCE</a:t>
            </a:r>
            <a:r>
              <a:rPr lang="en-US" altLang="ko-KR" sz="2800" dirty="0">
                <a:latin typeface="Abadi" panose="020B0604020104020204" pitchFamily="34" charset="0"/>
              </a:rPr>
              <a:t> loss,</a:t>
            </a:r>
            <a:br>
              <a:rPr lang="en-US" altLang="ko-KR" sz="2800" dirty="0">
                <a:latin typeface="Abadi" panose="020B0604020104020204" pitchFamily="34" charset="0"/>
              </a:rPr>
            </a:br>
            <a:r>
              <a:rPr lang="en-US" altLang="ko-KR" sz="2800" dirty="0">
                <a:latin typeface="Abadi" panose="020B0604020104020204" pitchFamily="34" charset="0"/>
              </a:rPr>
              <a:t>Suggest </a:t>
            </a:r>
            <a:r>
              <a:rPr lang="en-US" altLang="ko-KR" sz="2800" dirty="0" err="1">
                <a:latin typeface="Abadi" panose="020B0604020104020204" pitchFamily="34" charset="0"/>
              </a:rPr>
              <a:t>TalkNCE</a:t>
            </a:r>
            <a:r>
              <a:rPr lang="en-US" altLang="ko-KR" sz="2800" dirty="0">
                <a:latin typeface="Abadi" panose="020B0604020104020204" pitchFamily="34" charset="0"/>
              </a:rPr>
              <a:t> loss</a:t>
            </a:r>
            <a:endParaRPr lang="ko-KR" altLang="en-US" sz="2800" dirty="0">
              <a:latin typeface="Abadi" panose="020B0604020104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4FE0F1D-412B-89A2-D119-19408778D65F}"/>
                  </a:ext>
                </a:extLst>
              </p:cNvPr>
              <p:cNvSpPr txBox="1"/>
              <p:nvPr/>
            </p:nvSpPr>
            <p:spPr>
              <a:xfrm>
                <a:off x="851720" y="3216684"/>
                <a:ext cx="6098458" cy="1200329"/>
              </a:xfrm>
              <a:prstGeom prst="rect">
                <a:avLst/>
              </a:prstGeom>
              <a:noFill/>
            </p:spPr>
            <p:txBody>
              <a:bodyPr wrap="square">
                <a:spAutoFit/>
              </a:bodyPr>
              <a:lstStyle/>
              <a:p>
                <a:r>
                  <a:rPr lang="en-US" altLang="ko-KR" sz="2400" dirty="0">
                    <a:solidFill>
                      <a:srgbClr val="836967"/>
                    </a:solidFill>
                    <a:latin typeface="Abadi" panose="020B0604020104020204" pitchFamily="34" charset="0"/>
                  </a:rPr>
                  <a:t>- </a:t>
                </a:r>
                <a14:m>
                  <m:oMath xmlns:m="http://schemas.openxmlformats.org/officeDocument/2006/math">
                    <m:sSub>
                      <m:sSubPr>
                        <m:ctrlPr>
                          <a:rPr lang="ko-KR" altLang="en-US" sz="2400" i="1" smtClean="0">
                            <a:solidFill>
                              <a:srgbClr val="836967"/>
                            </a:solidFill>
                            <a:latin typeface="Cambria Math" panose="02040503050406030204" pitchFamily="18" charset="0"/>
                          </a:rPr>
                        </m:ctrlPr>
                      </m:sSubPr>
                      <m:e>
                        <m:r>
                          <a:rPr lang="ko-KR" altLang="en-US" sz="2400">
                            <a:latin typeface="Cambria Math" panose="02040503050406030204" pitchFamily="18" charset="0"/>
                          </a:rPr>
                          <m:t>ℒ</m:t>
                        </m:r>
                      </m:e>
                      <m:sub>
                        <m:r>
                          <a:rPr lang="en-US" altLang="ko-KR" sz="2400" b="0" i="1" smtClean="0">
                            <a:latin typeface="Cambria Math" panose="02040503050406030204" pitchFamily="18" charset="0"/>
                          </a:rPr>
                          <m:t>𝑚𝑜𝑑𝑒𝑙</m:t>
                        </m:r>
                      </m:sub>
                    </m:sSub>
                    <m:r>
                      <a:rPr lang="ko-KR" altLang="en-US" sz="2400" i="0">
                        <a:latin typeface="Cambria Math" panose="02040503050406030204" pitchFamily="18" charset="0"/>
                      </a:rPr>
                      <m:t>=</m:t>
                    </m:r>
                    <m:sSub>
                      <m:sSubPr>
                        <m:ctrlPr>
                          <a:rPr lang="ko-KR" altLang="en-US" sz="2400" i="1">
                            <a:solidFill>
                              <a:srgbClr val="836967"/>
                            </a:solidFill>
                            <a:latin typeface="Cambria Math" panose="02040503050406030204" pitchFamily="18" charset="0"/>
                          </a:rPr>
                        </m:ctrlPr>
                      </m:sSubPr>
                      <m:e>
                        <m:r>
                          <a:rPr lang="ko-KR" altLang="en-US" sz="2400" i="0">
                            <a:latin typeface="Cambria Math" panose="02040503050406030204" pitchFamily="18" charset="0"/>
                          </a:rPr>
                          <m:t>ℒ</m:t>
                        </m:r>
                      </m:e>
                      <m:sub>
                        <m:r>
                          <a:rPr lang="en-US" altLang="ko-KR" sz="2400" b="0" i="1" smtClean="0">
                            <a:latin typeface="Cambria Math" panose="02040503050406030204" pitchFamily="18" charset="0"/>
                          </a:rPr>
                          <m:t>𝑎𝑣</m:t>
                        </m:r>
                      </m:sub>
                    </m:sSub>
                    <m:r>
                      <a:rPr lang="ko-KR" altLang="en-US" sz="2400" i="0">
                        <a:latin typeface="Cambria Math" panose="02040503050406030204" pitchFamily="18" charset="0"/>
                      </a:rPr>
                      <m:t>+</m:t>
                    </m:r>
                    <m:sSub>
                      <m:sSubPr>
                        <m:ctrlPr>
                          <a:rPr lang="ko-KR" altLang="en-US" sz="2400" i="1">
                            <a:solidFill>
                              <a:srgbClr val="836967"/>
                            </a:solidFill>
                            <a:latin typeface="Cambria Math" panose="02040503050406030204" pitchFamily="18" charset="0"/>
                          </a:rPr>
                        </m:ctrlPr>
                      </m:sSubPr>
                      <m:e>
                        <m:r>
                          <m:rPr>
                            <m:sty m:val="p"/>
                          </m:rPr>
                          <a:rPr lang="ko-KR" altLang="en-US" sz="2400" i="0">
                            <a:latin typeface="Cambria Math" panose="02040503050406030204" pitchFamily="18" charset="0"/>
                          </a:rPr>
                          <m:t>λ</m:t>
                        </m:r>
                      </m:e>
                      <m:sub>
                        <m:r>
                          <a:rPr lang="en-US" altLang="ko-KR" sz="2400" b="0" i="1" smtClean="0">
                            <a:latin typeface="Cambria Math" panose="02040503050406030204" pitchFamily="18" charset="0"/>
                          </a:rPr>
                          <m:t>𝑎</m:t>
                        </m:r>
                      </m:sub>
                    </m:sSub>
                    <m:r>
                      <a:rPr lang="ko-KR" altLang="en-US" sz="2400" i="0">
                        <a:latin typeface="Cambria Math" panose="02040503050406030204" pitchFamily="18" charset="0"/>
                      </a:rPr>
                      <m:t>⋅</m:t>
                    </m:r>
                    <m:sSub>
                      <m:sSubPr>
                        <m:ctrlPr>
                          <a:rPr lang="ko-KR" altLang="en-US" sz="2400" i="1">
                            <a:solidFill>
                              <a:srgbClr val="836967"/>
                            </a:solidFill>
                            <a:latin typeface="Cambria Math" panose="02040503050406030204" pitchFamily="18" charset="0"/>
                          </a:rPr>
                        </m:ctrlPr>
                      </m:sSubPr>
                      <m:e>
                        <m:r>
                          <a:rPr lang="ko-KR" altLang="en-US" sz="2400" i="0">
                            <a:latin typeface="Cambria Math" panose="02040503050406030204" pitchFamily="18" charset="0"/>
                          </a:rPr>
                          <m:t>ℒ</m:t>
                        </m:r>
                      </m:e>
                      <m:sub>
                        <m:r>
                          <a:rPr lang="en-US" altLang="ko-KR" sz="2400" b="0" i="1" smtClean="0">
                            <a:latin typeface="Cambria Math" panose="02040503050406030204" pitchFamily="18" charset="0"/>
                          </a:rPr>
                          <m:t>𝑎</m:t>
                        </m:r>
                      </m:sub>
                    </m:sSub>
                    <m:r>
                      <a:rPr lang="ko-KR" altLang="en-US" sz="2400" i="0">
                        <a:latin typeface="Cambria Math" panose="02040503050406030204" pitchFamily="18" charset="0"/>
                      </a:rPr>
                      <m:t>+</m:t>
                    </m:r>
                    <m:sSub>
                      <m:sSubPr>
                        <m:ctrlPr>
                          <a:rPr lang="ko-KR" altLang="en-US" sz="2400" i="1">
                            <a:solidFill>
                              <a:srgbClr val="836967"/>
                            </a:solidFill>
                            <a:latin typeface="Cambria Math" panose="02040503050406030204" pitchFamily="18" charset="0"/>
                          </a:rPr>
                        </m:ctrlPr>
                      </m:sSubPr>
                      <m:e>
                        <m:r>
                          <m:rPr>
                            <m:sty m:val="p"/>
                          </m:rPr>
                          <a:rPr lang="ko-KR" altLang="en-US" sz="2400" i="0">
                            <a:latin typeface="Cambria Math" panose="02040503050406030204" pitchFamily="18" charset="0"/>
                          </a:rPr>
                          <m:t>λ</m:t>
                        </m:r>
                      </m:e>
                      <m:sub>
                        <m:r>
                          <a:rPr lang="en-US" altLang="ko-KR" sz="2400" b="0" i="1" smtClean="0">
                            <a:latin typeface="Cambria Math" panose="02040503050406030204" pitchFamily="18" charset="0"/>
                          </a:rPr>
                          <m:t>𝑣</m:t>
                        </m:r>
                      </m:sub>
                    </m:sSub>
                    <m:r>
                      <a:rPr lang="ko-KR" altLang="en-US" sz="2400" i="0">
                        <a:latin typeface="Cambria Math" panose="02040503050406030204" pitchFamily="18" charset="0"/>
                      </a:rPr>
                      <m:t>⋅</m:t>
                    </m:r>
                    <m:sSub>
                      <m:sSubPr>
                        <m:ctrlPr>
                          <a:rPr lang="ko-KR" altLang="en-US" sz="2400" i="1">
                            <a:solidFill>
                              <a:srgbClr val="836967"/>
                            </a:solidFill>
                            <a:latin typeface="Cambria Math" panose="02040503050406030204" pitchFamily="18" charset="0"/>
                          </a:rPr>
                        </m:ctrlPr>
                      </m:sSubPr>
                      <m:e>
                        <m:r>
                          <a:rPr lang="ko-KR" altLang="en-US" sz="2400" i="0">
                            <a:latin typeface="Cambria Math" panose="02040503050406030204" pitchFamily="18" charset="0"/>
                          </a:rPr>
                          <m:t>ℒ</m:t>
                        </m:r>
                      </m:e>
                      <m:sub>
                        <m:r>
                          <a:rPr lang="en-US" altLang="ko-KR" sz="2400" b="0" i="1" smtClean="0">
                            <a:latin typeface="Cambria Math" panose="02040503050406030204" pitchFamily="18" charset="0"/>
                          </a:rPr>
                          <m:t>𝑣</m:t>
                        </m:r>
                      </m:sub>
                    </m:sSub>
                    <m:r>
                      <a:rPr lang="ko-KR" altLang="en-US" sz="2400" i="0">
                        <a:latin typeface="Cambria Math" panose="02040503050406030204" pitchFamily="18" charset="0"/>
                      </a:rPr>
                      <m:t>,</m:t>
                    </m:r>
                  </m:oMath>
                </a14:m>
                <a:endParaRPr lang="en-US" altLang="ko-KR" sz="2400" dirty="0">
                  <a:latin typeface="Abadi" panose="020B0604020104020204" pitchFamily="34" charset="0"/>
                </a:endParaRPr>
              </a:p>
              <a:p>
                <a:endParaRPr lang="en-US" altLang="ko-KR" sz="2400" dirty="0">
                  <a:latin typeface="Abadi" panose="020B0604020104020204" pitchFamily="34" charset="0"/>
                </a:endParaRPr>
              </a:p>
              <a:p>
                <a:r>
                  <a:rPr lang="en-US" altLang="ko-KR" sz="2400" dirty="0">
                    <a:solidFill>
                      <a:srgbClr val="836967"/>
                    </a:solidFill>
                    <a:latin typeface="Abadi" panose="020B0604020104020204" pitchFamily="34" charset="0"/>
                  </a:rPr>
                  <a:t>- </a:t>
                </a:r>
                <a14:m>
                  <m:oMath xmlns:m="http://schemas.openxmlformats.org/officeDocument/2006/math">
                    <m:sSub>
                      <m:sSubPr>
                        <m:ctrlPr>
                          <a:rPr lang="ko-KR" altLang="en-US" sz="2400" i="1" smtClean="0">
                            <a:solidFill>
                              <a:srgbClr val="836967"/>
                            </a:solidFill>
                            <a:latin typeface="Cambria Math" panose="02040503050406030204" pitchFamily="18" charset="0"/>
                          </a:rPr>
                        </m:ctrlPr>
                      </m:sSubPr>
                      <m:e>
                        <m:r>
                          <a:rPr lang="ko-KR" altLang="en-US" sz="2400">
                            <a:latin typeface="Cambria Math" panose="02040503050406030204" pitchFamily="18" charset="0"/>
                          </a:rPr>
                          <m:t>ℒ</m:t>
                        </m:r>
                      </m:e>
                      <m:sub>
                        <m:r>
                          <a:rPr lang="en-US" altLang="ko-KR" sz="2400" b="0" i="1" smtClean="0">
                            <a:latin typeface="Cambria Math" panose="02040503050406030204" pitchFamily="18" charset="0"/>
                          </a:rPr>
                          <m:t>𝑇𝑜𝑡𝑎𝑙</m:t>
                        </m:r>
                      </m:sub>
                    </m:sSub>
                    <m:r>
                      <a:rPr lang="en-US" altLang="ko-KR" sz="2400" b="0" i="1" smtClean="0">
                        <a:latin typeface="Cambria Math" panose="02040503050406030204" pitchFamily="18" charset="0"/>
                      </a:rPr>
                      <m:t>=</m:t>
                    </m:r>
                    <m:sSub>
                      <m:sSubPr>
                        <m:ctrlPr>
                          <a:rPr lang="ko-KR" altLang="en-US" sz="2400" i="1">
                            <a:solidFill>
                              <a:srgbClr val="836967"/>
                            </a:solidFill>
                            <a:latin typeface="Cambria Math" panose="02040503050406030204" pitchFamily="18" charset="0"/>
                          </a:rPr>
                        </m:ctrlPr>
                      </m:sSubPr>
                      <m:e>
                        <m:r>
                          <a:rPr lang="ko-KR" altLang="en-US" sz="2400">
                            <a:latin typeface="Cambria Math" panose="02040503050406030204" pitchFamily="18" charset="0"/>
                          </a:rPr>
                          <m:t>ℒ</m:t>
                        </m:r>
                      </m:e>
                      <m:sub>
                        <m:r>
                          <a:rPr lang="en-US" altLang="ko-KR" sz="2400" i="1">
                            <a:latin typeface="Cambria Math" panose="02040503050406030204" pitchFamily="18" charset="0"/>
                          </a:rPr>
                          <m:t>𝑚𝑜𝑑𝑒𝑙</m:t>
                        </m:r>
                      </m:sub>
                    </m:sSub>
                  </m:oMath>
                </a14:m>
                <a:r>
                  <a:rPr lang="en-US" altLang="ko-KR" sz="2400" dirty="0">
                    <a:latin typeface="Abadi" panose="020B0604020104020204" pitchFamily="34" charset="0"/>
                  </a:rPr>
                  <a:t> +</a:t>
                </a:r>
                <a:r>
                  <a:rPr lang="ko-KR" altLang="en-US" sz="2400" dirty="0">
                    <a:latin typeface="Abadi" panose="020B0604020104020204" pitchFamily="34" charset="0"/>
                  </a:rPr>
                  <a:t> </a:t>
                </a:r>
                <a14:m>
                  <m:oMath xmlns:m="http://schemas.openxmlformats.org/officeDocument/2006/math">
                    <m:r>
                      <m:rPr>
                        <m:sty m:val="p"/>
                      </m:rPr>
                      <a:rPr lang="ko-KR" altLang="en-US" sz="2400">
                        <a:latin typeface="Cambria Math" panose="02040503050406030204" pitchFamily="18" charset="0"/>
                      </a:rPr>
                      <m:t>λ</m:t>
                    </m:r>
                  </m:oMath>
                </a14:m>
                <a:r>
                  <a:rPr lang="ko-KR" altLang="en-US" sz="2400" dirty="0">
                    <a:latin typeface="Abadi" panose="020B0604020104020204" pitchFamily="34" charset="0"/>
                  </a:rPr>
                  <a:t> </a:t>
                </a:r>
                <a14:m>
                  <m:oMath xmlns:m="http://schemas.openxmlformats.org/officeDocument/2006/math">
                    <m:r>
                      <a:rPr lang="ko-KR" altLang="en-US" sz="2400">
                        <a:latin typeface="Cambria Math" panose="02040503050406030204" pitchFamily="18" charset="0"/>
                      </a:rPr>
                      <m:t>⋅</m:t>
                    </m:r>
                    <m:sSub>
                      <m:sSubPr>
                        <m:ctrlPr>
                          <a:rPr lang="ko-KR" altLang="en-US" sz="2400" i="1">
                            <a:solidFill>
                              <a:srgbClr val="836967"/>
                            </a:solidFill>
                            <a:latin typeface="Cambria Math" panose="02040503050406030204" pitchFamily="18" charset="0"/>
                          </a:rPr>
                        </m:ctrlPr>
                      </m:sSubPr>
                      <m:e>
                        <m:r>
                          <a:rPr lang="ko-KR" altLang="en-US" sz="2400">
                            <a:latin typeface="Cambria Math" panose="02040503050406030204" pitchFamily="18" charset="0"/>
                          </a:rPr>
                          <m:t>ℒ</m:t>
                        </m:r>
                      </m:e>
                      <m:sub>
                        <m:r>
                          <a:rPr lang="en-US" altLang="ko-KR" sz="2400" b="0" i="1" smtClean="0">
                            <a:latin typeface="Cambria Math" panose="02040503050406030204" pitchFamily="18" charset="0"/>
                          </a:rPr>
                          <m:t>𝑇𝑎𝑙𝑘𝑁𝐶𝐸</m:t>
                        </m:r>
                        <m:r>
                          <a:rPr lang="en-US" altLang="ko-KR" sz="2400" b="0" i="1" smtClean="0">
                            <a:latin typeface="Cambria Math" panose="02040503050406030204" pitchFamily="18" charset="0"/>
                          </a:rPr>
                          <m:t>.</m:t>
                        </m:r>
                      </m:sub>
                    </m:sSub>
                  </m:oMath>
                </a14:m>
                <a:endParaRPr lang="ko-KR" altLang="en-US" sz="2400" dirty="0">
                  <a:latin typeface="Abadi" panose="020B0604020104020204" pitchFamily="34" charset="0"/>
                </a:endParaRPr>
              </a:p>
            </p:txBody>
          </p:sp>
        </mc:Choice>
        <mc:Fallback xmlns="">
          <p:sp>
            <p:nvSpPr>
              <p:cNvPr id="3" name="TextBox 2">
                <a:extLst>
                  <a:ext uri="{FF2B5EF4-FFF2-40B4-BE49-F238E27FC236}">
                    <a16:creationId xmlns:a16="http://schemas.microsoft.com/office/drawing/2014/main" id="{84FE0F1D-412B-89A2-D119-19408778D65F}"/>
                  </a:ext>
                </a:extLst>
              </p:cNvPr>
              <p:cNvSpPr txBox="1">
                <a:spLocks noRot="1" noChangeAspect="1" noMove="1" noResize="1" noEditPoints="1" noAdjustHandles="1" noChangeArrowheads="1" noChangeShapeType="1" noTextEdit="1"/>
              </p:cNvSpPr>
              <p:nvPr/>
            </p:nvSpPr>
            <p:spPr>
              <a:xfrm>
                <a:off x="851720" y="3216684"/>
                <a:ext cx="6098458" cy="1200329"/>
              </a:xfrm>
              <a:prstGeom prst="rect">
                <a:avLst/>
              </a:prstGeom>
              <a:blipFill>
                <a:blip r:embed="rId4"/>
                <a:stretch>
                  <a:fillRect l="-1663" t="-4211" b="-10526"/>
                </a:stretch>
              </a:blipFill>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BF403F7D-69C5-900D-D417-E681D45D6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8709" y="1130185"/>
            <a:ext cx="5470781" cy="4597629"/>
          </a:xfrm>
          <a:prstGeom prst="rect">
            <a:avLst/>
          </a:prstGeom>
        </p:spPr>
      </p:pic>
      <p:pic>
        <p:nvPicPr>
          <p:cNvPr id="6" name="Picture 6" descr="IEEE ICASSP (@ieeeICASSP) / X">
            <a:extLst>
              <a:ext uri="{FF2B5EF4-FFF2-40B4-BE49-F238E27FC236}">
                <a16:creationId xmlns:a16="http://schemas.microsoft.com/office/drawing/2014/main" id="{0DA72DB2-A346-B198-236C-7FFEADF56C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a:extLst>
              <a:ext uri="{FF2B5EF4-FFF2-40B4-BE49-F238E27FC236}">
                <a16:creationId xmlns:a16="http://schemas.microsoft.com/office/drawing/2014/main" id="{4291F717-AE81-EA32-EF3C-8F3FC2B41AD0}"/>
              </a:ext>
            </a:extLst>
          </p:cNvPr>
          <p:cNvGrpSpPr/>
          <p:nvPr/>
        </p:nvGrpSpPr>
        <p:grpSpPr>
          <a:xfrm>
            <a:off x="85728" y="6263483"/>
            <a:ext cx="3300410" cy="483547"/>
            <a:chOff x="85728" y="6263483"/>
            <a:chExt cx="3300410" cy="483547"/>
          </a:xfrm>
        </p:grpSpPr>
        <p:pic>
          <p:nvPicPr>
            <p:cNvPr id="9" name="그림 8">
              <a:extLst>
                <a:ext uri="{FF2B5EF4-FFF2-40B4-BE49-F238E27FC236}">
                  <a16:creationId xmlns:a16="http://schemas.microsoft.com/office/drawing/2014/main" id="{1BAAAB55-78F8-5DED-6D3C-29D77D80B677}"/>
                </a:ext>
              </a:extLst>
            </p:cNvPr>
            <p:cNvPicPr>
              <a:picLocks noChangeAspect="1"/>
            </p:cNvPicPr>
            <p:nvPr/>
          </p:nvPicPr>
          <p:blipFill rotWithShape="1">
            <a:blip r:embed="rId7"/>
            <a:srcRect l="14893" t="20317" r="14776" b="15437"/>
            <a:stretch/>
          </p:blipFill>
          <p:spPr>
            <a:xfrm>
              <a:off x="85728" y="6263483"/>
              <a:ext cx="1114425" cy="483547"/>
            </a:xfrm>
            <a:prstGeom prst="rect">
              <a:avLst/>
            </a:prstGeom>
          </p:spPr>
        </p:pic>
        <p:sp>
          <p:nvSpPr>
            <p:cNvPr id="10" name="TextBox 9">
              <a:extLst>
                <a:ext uri="{FF2B5EF4-FFF2-40B4-BE49-F238E27FC236}">
                  <a16:creationId xmlns:a16="http://schemas.microsoft.com/office/drawing/2014/main" id="{289A4769-1222-B336-0D98-CC625DE7F82D}"/>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320438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텍스트, 스크린샷, 폰트, 번호이(가) 표시된 사진&#10;&#10;자동 생성된 설명">
            <a:extLst>
              <a:ext uri="{FF2B5EF4-FFF2-40B4-BE49-F238E27FC236}">
                <a16:creationId xmlns:a16="http://schemas.microsoft.com/office/drawing/2014/main" id="{E67FC1F7-86FB-0463-9045-7B17BF01F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69" y="1899265"/>
            <a:ext cx="5130800" cy="4267200"/>
          </a:xfrm>
          <a:prstGeom prst="rect">
            <a:avLst/>
          </a:prstGeom>
        </p:spPr>
      </p:pic>
      <p:pic>
        <p:nvPicPr>
          <p:cNvPr id="8" name="그림 7" descr="텍스트, 스크린샷, 폰트, 번호이(가) 표시된 사진&#10;&#10;자동 생성된 설명">
            <a:extLst>
              <a:ext uri="{FF2B5EF4-FFF2-40B4-BE49-F238E27FC236}">
                <a16:creationId xmlns:a16="http://schemas.microsoft.com/office/drawing/2014/main" id="{D391781A-2217-C35A-5D60-07FE070FE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2528" y="2136458"/>
            <a:ext cx="5130800" cy="3276600"/>
          </a:xfrm>
          <a:prstGeom prst="rect">
            <a:avLst/>
          </a:prstGeom>
        </p:spPr>
      </p:pic>
      <p:sp>
        <p:nvSpPr>
          <p:cNvPr id="7" name="제목 1">
            <a:extLst>
              <a:ext uri="{FF2B5EF4-FFF2-40B4-BE49-F238E27FC236}">
                <a16:creationId xmlns:a16="http://schemas.microsoft.com/office/drawing/2014/main" id="{980A7674-4454-A778-B279-9F3985AABD2E}"/>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Experiments</a:t>
            </a:r>
            <a:endParaRPr kumimoji="1" lang="ko-KR" altLang="en-US" dirty="0">
              <a:latin typeface="Abadi" panose="020F0502020204030204" pitchFamily="34" charset="0"/>
              <a:cs typeface="Abadi" panose="020F0502020204030204" pitchFamily="34" charset="0"/>
            </a:endParaRPr>
          </a:p>
        </p:txBody>
      </p:sp>
      <p:sp>
        <p:nvSpPr>
          <p:cNvPr id="11" name="제목 1">
            <a:extLst>
              <a:ext uri="{FF2B5EF4-FFF2-40B4-BE49-F238E27FC236}">
                <a16:creationId xmlns:a16="http://schemas.microsoft.com/office/drawing/2014/main" id="{D696FF15-38E1-6CDE-C96C-3944FEA30D61}"/>
              </a:ext>
            </a:extLst>
          </p:cNvPr>
          <p:cNvSpPr txBox="1">
            <a:spLocks/>
          </p:cNvSpPr>
          <p:nvPr/>
        </p:nvSpPr>
        <p:spPr>
          <a:xfrm>
            <a:off x="6563052" y="1382042"/>
            <a:ext cx="2226985" cy="55029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200" dirty="0">
                <a:latin typeface="Abadi" panose="020B0604020104020204" pitchFamily="34" charset="0"/>
              </a:rPr>
              <a:t>ASW Dataset.</a:t>
            </a:r>
            <a:endParaRPr lang="ko-KR" altLang="en-US" sz="2200" dirty="0">
              <a:latin typeface="Abadi" panose="020B0604020104020204" pitchFamily="34" charset="0"/>
            </a:endParaRPr>
          </a:p>
        </p:txBody>
      </p:sp>
      <p:sp>
        <p:nvSpPr>
          <p:cNvPr id="12" name="제목 1">
            <a:extLst>
              <a:ext uri="{FF2B5EF4-FFF2-40B4-BE49-F238E27FC236}">
                <a16:creationId xmlns:a16="http://schemas.microsoft.com/office/drawing/2014/main" id="{2F4DE622-DD86-7855-4DCF-127E80D30FC4}"/>
              </a:ext>
            </a:extLst>
          </p:cNvPr>
          <p:cNvSpPr txBox="1">
            <a:spLocks/>
          </p:cNvSpPr>
          <p:nvPr/>
        </p:nvSpPr>
        <p:spPr>
          <a:xfrm>
            <a:off x="526590" y="1382042"/>
            <a:ext cx="4797578" cy="55029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200" dirty="0">
                <a:latin typeface="Abadi" panose="020B0604020104020204" pitchFamily="34" charset="0"/>
              </a:rPr>
              <a:t>AVA-Active Speaker validation set.</a:t>
            </a:r>
            <a:endParaRPr lang="ko-KR" altLang="en-US" sz="2200" dirty="0">
              <a:latin typeface="Abadi" panose="020B0604020104020204" pitchFamily="34" charset="0"/>
            </a:endParaRPr>
          </a:p>
        </p:txBody>
      </p:sp>
      <p:pic>
        <p:nvPicPr>
          <p:cNvPr id="3" name="Picture 6" descr="IEEE ICASSP (@ieeeICASSP) / X">
            <a:extLst>
              <a:ext uri="{FF2B5EF4-FFF2-40B4-BE49-F238E27FC236}">
                <a16:creationId xmlns:a16="http://schemas.microsoft.com/office/drawing/2014/main" id="{EE3B1E26-F650-CC0F-5582-203EA92E4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그룹 3">
            <a:extLst>
              <a:ext uri="{FF2B5EF4-FFF2-40B4-BE49-F238E27FC236}">
                <a16:creationId xmlns:a16="http://schemas.microsoft.com/office/drawing/2014/main" id="{5D2C5AAD-8094-B251-BC04-8CC30B8C89F4}"/>
              </a:ext>
            </a:extLst>
          </p:cNvPr>
          <p:cNvGrpSpPr/>
          <p:nvPr/>
        </p:nvGrpSpPr>
        <p:grpSpPr>
          <a:xfrm>
            <a:off x="85728" y="6263483"/>
            <a:ext cx="3300410" cy="483547"/>
            <a:chOff x="85728" y="6263483"/>
            <a:chExt cx="3300410" cy="483547"/>
          </a:xfrm>
        </p:grpSpPr>
        <p:pic>
          <p:nvPicPr>
            <p:cNvPr id="6" name="그림 5">
              <a:extLst>
                <a:ext uri="{FF2B5EF4-FFF2-40B4-BE49-F238E27FC236}">
                  <a16:creationId xmlns:a16="http://schemas.microsoft.com/office/drawing/2014/main" id="{8D5FBDC1-96BB-AFE3-5BCD-73C5786258A7}"/>
                </a:ext>
              </a:extLst>
            </p:cNvPr>
            <p:cNvPicPr>
              <a:picLocks noChangeAspect="1"/>
            </p:cNvPicPr>
            <p:nvPr/>
          </p:nvPicPr>
          <p:blipFill rotWithShape="1">
            <a:blip r:embed="rId6"/>
            <a:srcRect l="14893" t="20317" r="14776" b="15437"/>
            <a:stretch/>
          </p:blipFill>
          <p:spPr>
            <a:xfrm>
              <a:off x="85728" y="6263483"/>
              <a:ext cx="1114425" cy="483547"/>
            </a:xfrm>
            <a:prstGeom prst="rect">
              <a:avLst/>
            </a:prstGeom>
          </p:spPr>
        </p:pic>
        <p:sp>
          <p:nvSpPr>
            <p:cNvPr id="9" name="TextBox 8">
              <a:extLst>
                <a:ext uri="{FF2B5EF4-FFF2-40B4-BE49-F238E27FC236}">
                  <a16:creationId xmlns:a16="http://schemas.microsoft.com/office/drawing/2014/main" id="{0B3A69F5-7F23-3FC0-9498-8DE1616C416F}"/>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345048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텍스트, 스크린샷, 폰트, 번호이(가) 표시된 사진&#10;&#10;자동 생성된 설명">
            <a:extLst>
              <a:ext uri="{FF2B5EF4-FFF2-40B4-BE49-F238E27FC236}">
                <a16:creationId xmlns:a16="http://schemas.microsoft.com/office/drawing/2014/main" id="{7E2FF2DD-2A9D-AC03-0EB5-E58B84C02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869" y="2383127"/>
            <a:ext cx="5770262" cy="3684970"/>
          </a:xfrm>
          <a:prstGeom prst="rect">
            <a:avLst/>
          </a:prstGeom>
        </p:spPr>
      </p:pic>
      <p:sp>
        <p:nvSpPr>
          <p:cNvPr id="3" name="제목 1">
            <a:extLst>
              <a:ext uri="{FF2B5EF4-FFF2-40B4-BE49-F238E27FC236}">
                <a16:creationId xmlns:a16="http://schemas.microsoft.com/office/drawing/2014/main" id="{C93042EA-4B1C-69F3-4A3E-A563AAE52770}"/>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Experiments</a:t>
            </a:r>
            <a:endParaRPr kumimoji="1" lang="ko-KR" altLang="en-US" dirty="0">
              <a:latin typeface="Abadi" panose="020F0502020204030204" pitchFamily="34" charset="0"/>
              <a:cs typeface="Abadi" panose="020F0502020204030204" pitchFamily="34" charset="0"/>
            </a:endParaRPr>
          </a:p>
        </p:txBody>
      </p:sp>
      <p:sp>
        <p:nvSpPr>
          <p:cNvPr id="5" name="제목 1">
            <a:extLst>
              <a:ext uri="{FF2B5EF4-FFF2-40B4-BE49-F238E27FC236}">
                <a16:creationId xmlns:a16="http://schemas.microsoft.com/office/drawing/2014/main" id="{DC9FFBC0-6BEC-390C-287F-25AC49480449}"/>
              </a:ext>
            </a:extLst>
          </p:cNvPr>
          <p:cNvSpPr txBox="1">
            <a:spLocks/>
          </p:cNvSpPr>
          <p:nvPr/>
        </p:nvSpPr>
        <p:spPr>
          <a:xfrm>
            <a:off x="526590" y="1382042"/>
            <a:ext cx="8528920" cy="55029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200" dirty="0">
                <a:latin typeface="Abadi" panose="020B0604020104020204" pitchFamily="34" charset="0"/>
              </a:rPr>
              <a:t>Can applied to several ASD models and increase performances.</a:t>
            </a:r>
            <a:endParaRPr lang="ko-KR" altLang="en-US" sz="2200" dirty="0">
              <a:latin typeface="Abadi" panose="020B0604020104020204" pitchFamily="34" charset="0"/>
            </a:endParaRPr>
          </a:p>
        </p:txBody>
      </p:sp>
      <p:pic>
        <p:nvPicPr>
          <p:cNvPr id="6" name="Picture 6" descr="IEEE ICASSP (@ieeeICASSP) / X">
            <a:extLst>
              <a:ext uri="{FF2B5EF4-FFF2-40B4-BE49-F238E27FC236}">
                <a16:creationId xmlns:a16="http://schemas.microsoft.com/office/drawing/2014/main" id="{FBA0E014-7396-25E3-0DE9-6F91CFFAA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a:extLst>
              <a:ext uri="{FF2B5EF4-FFF2-40B4-BE49-F238E27FC236}">
                <a16:creationId xmlns:a16="http://schemas.microsoft.com/office/drawing/2014/main" id="{4304F416-C4AF-561E-D8BB-F82D93B877E9}"/>
              </a:ext>
            </a:extLst>
          </p:cNvPr>
          <p:cNvGrpSpPr/>
          <p:nvPr/>
        </p:nvGrpSpPr>
        <p:grpSpPr>
          <a:xfrm>
            <a:off x="85728" y="6263483"/>
            <a:ext cx="3300410" cy="483547"/>
            <a:chOff x="85728" y="6263483"/>
            <a:chExt cx="3300410" cy="483547"/>
          </a:xfrm>
        </p:grpSpPr>
        <p:pic>
          <p:nvPicPr>
            <p:cNvPr id="8" name="그림 7">
              <a:extLst>
                <a:ext uri="{FF2B5EF4-FFF2-40B4-BE49-F238E27FC236}">
                  <a16:creationId xmlns:a16="http://schemas.microsoft.com/office/drawing/2014/main" id="{DF6DB340-E5D6-B0B7-C75D-DF64BFF89E05}"/>
                </a:ext>
              </a:extLst>
            </p:cNvPr>
            <p:cNvPicPr>
              <a:picLocks noChangeAspect="1"/>
            </p:cNvPicPr>
            <p:nvPr/>
          </p:nvPicPr>
          <p:blipFill rotWithShape="1">
            <a:blip r:embed="rId5"/>
            <a:srcRect l="14893" t="20317" r="14776" b="15437"/>
            <a:stretch/>
          </p:blipFill>
          <p:spPr>
            <a:xfrm>
              <a:off x="85728" y="6263483"/>
              <a:ext cx="1114425" cy="483547"/>
            </a:xfrm>
            <a:prstGeom prst="rect">
              <a:avLst/>
            </a:prstGeom>
          </p:spPr>
        </p:pic>
        <p:sp>
          <p:nvSpPr>
            <p:cNvPr id="9" name="TextBox 8">
              <a:extLst>
                <a:ext uri="{FF2B5EF4-FFF2-40B4-BE49-F238E27FC236}">
                  <a16:creationId xmlns:a16="http://schemas.microsoft.com/office/drawing/2014/main" id="{6F5DB3BA-61DA-6165-8854-B4EEB41A4142}"/>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342689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D74A11B-97A8-6452-145B-9A1251C35DBF}"/>
              </a:ext>
            </a:extLst>
          </p:cNvPr>
          <p:cNvSpPr>
            <a:spLocks noGrp="1"/>
          </p:cNvSpPr>
          <p:nvPr>
            <p:ph type="title"/>
          </p:nvPr>
        </p:nvSpPr>
        <p:spPr>
          <a:xfrm>
            <a:off x="292510" y="18255"/>
            <a:ext cx="10515600" cy="1325563"/>
          </a:xfrm>
        </p:spPr>
        <p:txBody>
          <a:bodyPr/>
          <a:lstStyle/>
          <a:p>
            <a:r>
              <a:rPr kumimoji="1" lang="en-US" altLang="ko-KR" dirty="0">
                <a:latin typeface="Abadi" panose="020F0502020204030204" pitchFamily="34" charset="0"/>
                <a:cs typeface="Abadi" panose="020F0502020204030204" pitchFamily="34" charset="0"/>
              </a:rPr>
              <a:t>Contents</a:t>
            </a:r>
            <a:endParaRPr kumimoji="1" lang="ko-KR" altLang="en-US" dirty="0">
              <a:latin typeface="Abadi" panose="020F0502020204030204" pitchFamily="34" charset="0"/>
              <a:cs typeface="Abadi" panose="020F0502020204030204" pitchFamily="34" charset="0"/>
            </a:endParaRPr>
          </a:p>
        </p:txBody>
      </p:sp>
      <p:sp>
        <p:nvSpPr>
          <p:cNvPr id="3" name="내용 개체 틀 2">
            <a:extLst>
              <a:ext uri="{FF2B5EF4-FFF2-40B4-BE49-F238E27FC236}">
                <a16:creationId xmlns:a16="http://schemas.microsoft.com/office/drawing/2014/main" id="{EDCCBEF0-E10B-2DEF-B347-213D3BB13EC8}"/>
              </a:ext>
            </a:extLst>
          </p:cNvPr>
          <p:cNvSpPr>
            <a:spLocks noGrp="1"/>
          </p:cNvSpPr>
          <p:nvPr>
            <p:ph idx="1"/>
          </p:nvPr>
        </p:nvSpPr>
        <p:spPr/>
        <p:txBody>
          <a:bodyPr>
            <a:normAutofit/>
          </a:bodyPr>
          <a:lstStyle/>
          <a:p>
            <a:pPr>
              <a:lnSpc>
                <a:spcPct val="100000"/>
              </a:lnSpc>
            </a:pPr>
            <a:r>
              <a:rPr kumimoji="1" lang="en-US" altLang="ko-KR" dirty="0">
                <a:latin typeface="Abadi" panose="020F0502020204030204" pitchFamily="34" charset="0"/>
                <a:cs typeface="Abadi" panose="020F0502020204030204" pitchFamily="34" charset="0"/>
              </a:rPr>
              <a:t>Previous works in Active Speaker Detection</a:t>
            </a:r>
          </a:p>
          <a:p>
            <a:pPr>
              <a:lnSpc>
                <a:spcPct val="100000"/>
              </a:lnSpc>
            </a:pPr>
            <a:endParaRPr kumimoji="1" lang="en-US" altLang="ko-KR" dirty="0">
              <a:latin typeface="Abadi" panose="020F0502020204030204" pitchFamily="34" charset="0"/>
              <a:cs typeface="Abadi" panose="020F0502020204030204" pitchFamily="34" charset="0"/>
            </a:endParaRPr>
          </a:p>
          <a:p>
            <a:pPr>
              <a:lnSpc>
                <a:spcPct val="100000"/>
              </a:lnSpc>
            </a:pPr>
            <a:r>
              <a:rPr kumimoji="1" lang="en-US" altLang="ko-KR" dirty="0">
                <a:latin typeface="Abadi" panose="020F0502020204030204" pitchFamily="34" charset="0"/>
                <a:cs typeface="Abadi" panose="020F0502020204030204" pitchFamily="34" charset="0"/>
              </a:rPr>
              <a:t>Method of </a:t>
            </a:r>
            <a:r>
              <a:rPr kumimoji="1" lang="en-US" altLang="ko-KR" dirty="0" err="1">
                <a:latin typeface="Abadi" panose="020F0502020204030204" pitchFamily="34" charset="0"/>
                <a:cs typeface="Abadi" panose="020F0502020204030204" pitchFamily="34" charset="0"/>
              </a:rPr>
              <a:t>TalkNCE</a:t>
            </a:r>
            <a:endParaRPr kumimoji="1" lang="en-US" altLang="ko-KR" dirty="0">
              <a:latin typeface="Abadi" panose="020F0502020204030204" pitchFamily="34" charset="0"/>
              <a:cs typeface="Abadi" panose="020F0502020204030204" pitchFamily="34" charset="0"/>
            </a:endParaRPr>
          </a:p>
          <a:p>
            <a:pPr>
              <a:lnSpc>
                <a:spcPct val="100000"/>
              </a:lnSpc>
            </a:pPr>
            <a:endParaRPr kumimoji="1" lang="en-US" altLang="ko-KR" dirty="0">
              <a:latin typeface="Abadi" panose="020F0502020204030204" pitchFamily="34" charset="0"/>
              <a:cs typeface="Abadi" panose="020F0502020204030204" pitchFamily="34" charset="0"/>
            </a:endParaRPr>
          </a:p>
          <a:p>
            <a:pPr>
              <a:lnSpc>
                <a:spcPct val="100000"/>
              </a:lnSpc>
            </a:pPr>
            <a:r>
              <a:rPr kumimoji="1" lang="en-US" altLang="ko-KR" dirty="0">
                <a:latin typeface="Abadi" panose="020F0502020204030204" pitchFamily="34" charset="0"/>
                <a:cs typeface="Abadi" panose="020F0502020204030204" pitchFamily="34" charset="0"/>
              </a:rPr>
              <a:t>Experiments</a:t>
            </a:r>
          </a:p>
          <a:p>
            <a:pPr>
              <a:lnSpc>
                <a:spcPct val="100000"/>
              </a:lnSpc>
            </a:pPr>
            <a:endParaRPr kumimoji="1" lang="en-US" altLang="ko-KR" dirty="0">
              <a:latin typeface="Abadi" panose="020F0502020204030204" pitchFamily="34" charset="0"/>
              <a:cs typeface="Abadi" panose="020F0502020204030204" pitchFamily="34" charset="0"/>
            </a:endParaRPr>
          </a:p>
          <a:p>
            <a:pPr>
              <a:lnSpc>
                <a:spcPct val="100000"/>
              </a:lnSpc>
            </a:pPr>
            <a:r>
              <a:rPr kumimoji="1" lang="en-US" altLang="ko-KR" dirty="0">
                <a:latin typeface="Abadi" panose="020F0502020204030204" pitchFamily="34" charset="0"/>
                <a:cs typeface="Abadi" panose="020F0502020204030204" pitchFamily="34" charset="0"/>
              </a:rPr>
              <a:t>Conclusions</a:t>
            </a:r>
          </a:p>
        </p:txBody>
      </p:sp>
      <p:pic>
        <p:nvPicPr>
          <p:cNvPr id="4" name="Picture 6" descr="IEEE ICASSP (@ieeeICASSP) / X">
            <a:extLst>
              <a:ext uri="{FF2B5EF4-FFF2-40B4-BE49-F238E27FC236}">
                <a16:creationId xmlns:a16="http://schemas.microsoft.com/office/drawing/2014/main" id="{A6635D07-81B0-7BD6-4D89-9C9FEC45D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a:extLst>
              <a:ext uri="{FF2B5EF4-FFF2-40B4-BE49-F238E27FC236}">
                <a16:creationId xmlns:a16="http://schemas.microsoft.com/office/drawing/2014/main" id="{C02DC78D-E31C-BCC1-2A0B-FB7E0124F82D}"/>
              </a:ext>
            </a:extLst>
          </p:cNvPr>
          <p:cNvGrpSpPr/>
          <p:nvPr/>
        </p:nvGrpSpPr>
        <p:grpSpPr>
          <a:xfrm>
            <a:off x="85728" y="6263483"/>
            <a:ext cx="3300410" cy="483547"/>
            <a:chOff x="85728" y="6263483"/>
            <a:chExt cx="3300410" cy="483547"/>
          </a:xfrm>
        </p:grpSpPr>
        <p:pic>
          <p:nvPicPr>
            <p:cNvPr id="5" name="그림 4">
              <a:extLst>
                <a:ext uri="{FF2B5EF4-FFF2-40B4-BE49-F238E27FC236}">
                  <a16:creationId xmlns:a16="http://schemas.microsoft.com/office/drawing/2014/main" id="{D3929DC1-B608-3B71-B7DC-F0D2075F3EC4}"/>
                </a:ext>
              </a:extLst>
            </p:cNvPr>
            <p:cNvPicPr>
              <a:picLocks noChangeAspect="1"/>
            </p:cNvPicPr>
            <p:nvPr/>
          </p:nvPicPr>
          <p:blipFill rotWithShape="1">
            <a:blip r:embed="rId4"/>
            <a:srcRect l="14893" t="20317" r="14776" b="15437"/>
            <a:stretch/>
          </p:blipFill>
          <p:spPr>
            <a:xfrm>
              <a:off x="85728" y="6263483"/>
              <a:ext cx="1114425" cy="483547"/>
            </a:xfrm>
            <a:prstGeom prst="rect">
              <a:avLst/>
            </a:prstGeom>
          </p:spPr>
        </p:pic>
        <p:sp>
          <p:nvSpPr>
            <p:cNvPr id="6" name="TextBox 5">
              <a:extLst>
                <a:ext uri="{FF2B5EF4-FFF2-40B4-BE49-F238E27FC236}">
                  <a16:creationId xmlns:a16="http://schemas.microsoft.com/office/drawing/2014/main" id="{E946B1B9-9B64-1A12-5235-67E04F68CD7A}"/>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44587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77806-BD2A-5A29-6BE3-2282F2C9521D}"/>
            </a:ext>
          </a:extLst>
        </p:cNvPr>
        <p:cNvGrpSpPr/>
        <p:nvPr/>
      </p:nvGrpSpPr>
      <p:grpSpPr>
        <a:xfrm>
          <a:off x="0" y="0"/>
          <a:ext cx="0" cy="0"/>
          <a:chOff x="0" y="0"/>
          <a:chExt cx="0" cy="0"/>
        </a:xfrm>
      </p:grpSpPr>
      <p:pic>
        <p:nvPicPr>
          <p:cNvPr id="4" name="그림 3" descr="텍스트, 스크린샷, 폰트, 화이트이(가) 표시된 사진&#10;&#10;자동 생성된 설명">
            <a:extLst>
              <a:ext uri="{FF2B5EF4-FFF2-40B4-BE49-F238E27FC236}">
                <a16:creationId xmlns:a16="http://schemas.microsoft.com/office/drawing/2014/main" id="{8929DDF0-E3C0-1D37-9B46-1AB05C3C6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24" y="2717190"/>
            <a:ext cx="5358376" cy="2758768"/>
          </a:xfrm>
          <a:prstGeom prst="rect">
            <a:avLst/>
          </a:prstGeom>
        </p:spPr>
      </p:pic>
      <p:sp>
        <p:nvSpPr>
          <p:cNvPr id="6" name="제목 1">
            <a:extLst>
              <a:ext uri="{FF2B5EF4-FFF2-40B4-BE49-F238E27FC236}">
                <a16:creationId xmlns:a16="http://schemas.microsoft.com/office/drawing/2014/main" id="{86A83C76-8C56-3A64-6CC8-EC6C53CD16DA}"/>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Experiments</a:t>
            </a:r>
            <a:endParaRPr kumimoji="1" lang="ko-KR" altLang="en-US" dirty="0">
              <a:latin typeface="Abadi" panose="020F0502020204030204" pitchFamily="34" charset="0"/>
              <a:cs typeface="Abadi" panose="020F0502020204030204" pitchFamily="34" charset="0"/>
            </a:endParaRPr>
          </a:p>
        </p:txBody>
      </p:sp>
      <p:sp>
        <p:nvSpPr>
          <p:cNvPr id="8" name="제목 1">
            <a:extLst>
              <a:ext uri="{FF2B5EF4-FFF2-40B4-BE49-F238E27FC236}">
                <a16:creationId xmlns:a16="http://schemas.microsoft.com/office/drawing/2014/main" id="{97F1B53E-EEF8-8514-59CF-87B8A05AE3EF}"/>
              </a:ext>
            </a:extLst>
          </p:cNvPr>
          <p:cNvSpPr txBox="1">
            <a:spLocks/>
          </p:cNvSpPr>
          <p:nvPr/>
        </p:nvSpPr>
        <p:spPr>
          <a:xfrm>
            <a:off x="526590" y="1382042"/>
            <a:ext cx="4797578" cy="55029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200" dirty="0">
                <a:latin typeface="Abadi" panose="020B0604020104020204" pitchFamily="34" charset="0"/>
              </a:rPr>
              <a:t>Ablations on sample choices.</a:t>
            </a:r>
            <a:endParaRPr lang="ko-KR" altLang="en-US" sz="2200" dirty="0">
              <a:latin typeface="Abadi" panose="020B0604020104020204" pitchFamily="34" charset="0"/>
            </a:endParaRPr>
          </a:p>
        </p:txBody>
      </p:sp>
      <p:pic>
        <p:nvPicPr>
          <p:cNvPr id="2" name="그림 1">
            <a:extLst>
              <a:ext uri="{FF2B5EF4-FFF2-40B4-BE49-F238E27FC236}">
                <a16:creationId xmlns:a16="http://schemas.microsoft.com/office/drawing/2014/main" id="{FC80927E-AC9B-8BEC-66B1-D1C519F6A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709" y="1130185"/>
            <a:ext cx="5470781" cy="4597629"/>
          </a:xfrm>
          <a:prstGeom prst="rect">
            <a:avLst/>
          </a:prstGeom>
        </p:spPr>
      </p:pic>
      <p:pic>
        <p:nvPicPr>
          <p:cNvPr id="5" name="Picture 6" descr="IEEE ICASSP (@ieeeICASSP) / X">
            <a:extLst>
              <a:ext uri="{FF2B5EF4-FFF2-40B4-BE49-F238E27FC236}">
                <a16:creationId xmlns:a16="http://schemas.microsoft.com/office/drawing/2014/main" id="{45050AC5-F817-126D-6C93-C2120D314E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a:extLst>
              <a:ext uri="{FF2B5EF4-FFF2-40B4-BE49-F238E27FC236}">
                <a16:creationId xmlns:a16="http://schemas.microsoft.com/office/drawing/2014/main" id="{7C3FF066-F26B-BD7C-EC44-C4194278F81B}"/>
              </a:ext>
            </a:extLst>
          </p:cNvPr>
          <p:cNvGrpSpPr/>
          <p:nvPr/>
        </p:nvGrpSpPr>
        <p:grpSpPr>
          <a:xfrm>
            <a:off x="85728" y="6263483"/>
            <a:ext cx="3300410" cy="483547"/>
            <a:chOff x="85728" y="6263483"/>
            <a:chExt cx="3300410" cy="483547"/>
          </a:xfrm>
        </p:grpSpPr>
        <p:pic>
          <p:nvPicPr>
            <p:cNvPr id="9" name="그림 8">
              <a:extLst>
                <a:ext uri="{FF2B5EF4-FFF2-40B4-BE49-F238E27FC236}">
                  <a16:creationId xmlns:a16="http://schemas.microsoft.com/office/drawing/2014/main" id="{52A374B5-DD88-F473-53CE-FD176ED554E8}"/>
                </a:ext>
              </a:extLst>
            </p:cNvPr>
            <p:cNvPicPr>
              <a:picLocks noChangeAspect="1"/>
            </p:cNvPicPr>
            <p:nvPr/>
          </p:nvPicPr>
          <p:blipFill rotWithShape="1">
            <a:blip r:embed="rId6"/>
            <a:srcRect l="14893" t="20317" r="14776" b="15437"/>
            <a:stretch/>
          </p:blipFill>
          <p:spPr>
            <a:xfrm>
              <a:off x="85728" y="6263483"/>
              <a:ext cx="1114425" cy="483547"/>
            </a:xfrm>
            <a:prstGeom prst="rect">
              <a:avLst/>
            </a:prstGeom>
          </p:spPr>
        </p:pic>
        <p:sp>
          <p:nvSpPr>
            <p:cNvPr id="10" name="TextBox 9">
              <a:extLst>
                <a:ext uri="{FF2B5EF4-FFF2-40B4-BE49-F238E27FC236}">
                  <a16:creationId xmlns:a16="http://schemas.microsoft.com/office/drawing/2014/main" id="{07550950-5DD9-C0B7-13A1-57E25611C5BF}"/>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207001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1B2B058-A364-6761-E973-ED5C70BD5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709" y="1130185"/>
            <a:ext cx="5470781" cy="4597629"/>
          </a:xfrm>
          <a:prstGeom prst="rect">
            <a:avLst/>
          </a:prstGeom>
        </p:spPr>
      </p:pic>
      <p:pic>
        <p:nvPicPr>
          <p:cNvPr id="12" name="그림 11" descr="텍스트, 스크린샷, 폰트, 번호이(가) 표시된 사진&#10;&#10;자동 생성된 설명">
            <a:extLst>
              <a:ext uri="{FF2B5EF4-FFF2-40B4-BE49-F238E27FC236}">
                <a16:creationId xmlns:a16="http://schemas.microsoft.com/office/drawing/2014/main" id="{D2A7D8F3-CF19-567C-CA42-CF0D71C62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286" y="2667514"/>
            <a:ext cx="5471587" cy="2464923"/>
          </a:xfrm>
          <a:prstGeom prst="rect">
            <a:avLst/>
          </a:prstGeom>
        </p:spPr>
      </p:pic>
      <p:sp>
        <p:nvSpPr>
          <p:cNvPr id="4" name="제목 1">
            <a:extLst>
              <a:ext uri="{FF2B5EF4-FFF2-40B4-BE49-F238E27FC236}">
                <a16:creationId xmlns:a16="http://schemas.microsoft.com/office/drawing/2014/main" id="{006FBAF5-A0DD-330F-C451-A3455E89C623}"/>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Experiments</a:t>
            </a:r>
            <a:endParaRPr kumimoji="1" lang="ko-KR" altLang="en-US" dirty="0">
              <a:latin typeface="Abadi" panose="020F0502020204030204" pitchFamily="34" charset="0"/>
              <a:cs typeface="Abadi" panose="020F0502020204030204" pitchFamily="34" charset="0"/>
            </a:endParaRPr>
          </a:p>
        </p:txBody>
      </p:sp>
      <p:sp>
        <p:nvSpPr>
          <p:cNvPr id="6" name="제목 1">
            <a:extLst>
              <a:ext uri="{FF2B5EF4-FFF2-40B4-BE49-F238E27FC236}">
                <a16:creationId xmlns:a16="http://schemas.microsoft.com/office/drawing/2014/main" id="{9076B79C-E607-8B40-15F3-0CEA6CFE6B30}"/>
              </a:ext>
            </a:extLst>
          </p:cNvPr>
          <p:cNvSpPr txBox="1">
            <a:spLocks/>
          </p:cNvSpPr>
          <p:nvPr/>
        </p:nvSpPr>
        <p:spPr>
          <a:xfrm>
            <a:off x="526590" y="1382042"/>
            <a:ext cx="6552636" cy="55029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200" dirty="0">
                <a:latin typeface="Abadi" panose="020B0604020104020204" pitchFamily="34" charset="0"/>
              </a:rPr>
              <a:t>Ablations on position of loss, and lambda values.</a:t>
            </a:r>
            <a:endParaRPr lang="ko-KR" altLang="en-US" sz="2200" dirty="0">
              <a:latin typeface="Abadi" panose="020B0604020104020204" pitchFamily="34" charset="0"/>
            </a:endParaRPr>
          </a:p>
        </p:txBody>
      </p:sp>
      <p:pic>
        <p:nvPicPr>
          <p:cNvPr id="5" name="Picture 6" descr="IEEE ICASSP (@ieeeICASSP) / X">
            <a:extLst>
              <a:ext uri="{FF2B5EF4-FFF2-40B4-BE49-F238E27FC236}">
                <a16:creationId xmlns:a16="http://schemas.microsoft.com/office/drawing/2014/main" id="{EB2E5A54-71CC-9216-97D7-18C4140BE4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a:extLst>
              <a:ext uri="{FF2B5EF4-FFF2-40B4-BE49-F238E27FC236}">
                <a16:creationId xmlns:a16="http://schemas.microsoft.com/office/drawing/2014/main" id="{3691AB25-ED2C-AA6E-F765-2E4E74987B78}"/>
              </a:ext>
            </a:extLst>
          </p:cNvPr>
          <p:cNvGrpSpPr/>
          <p:nvPr/>
        </p:nvGrpSpPr>
        <p:grpSpPr>
          <a:xfrm>
            <a:off x="85728" y="6263483"/>
            <a:ext cx="3300410" cy="483547"/>
            <a:chOff x="85728" y="6263483"/>
            <a:chExt cx="3300410" cy="483547"/>
          </a:xfrm>
        </p:grpSpPr>
        <p:pic>
          <p:nvPicPr>
            <p:cNvPr id="8" name="그림 7">
              <a:extLst>
                <a:ext uri="{FF2B5EF4-FFF2-40B4-BE49-F238E27FC236}">
                  <a16:creationId xmlns:a16="http://schemas.microsoft.com/office/drawing/2014/main" id="{3DC7FFCF-E24F-7BAC-45AB-C5CA9E5B8BFD}"/>
                </a:ext>
              </a:extLst>
            </p:cNvPr>
            <p:cNvPicPr>
              <a:picLocks noChangeAspect="1"/>
            </p:cNvPicPr>
            <p:nvPr/>
          </p:nvPicPr>
          <p:blipFill rotWithShape="1">
            <a:blip r:embed="rId6"/>
            <a:srcRect l="14893" t="20317" r="14776" b="15437"/>
            <a:stretch/>
          </p:blipFill>
          <p:spPr>
            <a:xfrm>
              <a:off x="85728" y="6263483"/>
              <a:ext cx="1114425" cy="483547"/>
            </a:xfrm>
            <a:prstGeom prst="rect">
              <a:avLst/>
            </a:prstGeom>
          </p:spPr>
        </p:pic>
        <p:sp>
          <p:nvSpPr>
            <p:cNvPr id="9" name="TextBox 8">
              <a:extLst>
                <a:ext uri="{FF2B5EF4-FFF2-40B4-BE49-F238E27FC236}">
                  <a16:creationId xmlns:a16="http://schemas.microsoft.com/office/drawing/2014/main" id="{8112E056-11F7-560B-ADDC-AE592F1E92B3}"/>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36704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F7E9EA-F5CA-69B6-6E60-51DBA2BD59B5}"/>
              </a:ext>
            </a:extLst>
          </p:cNvPr>
          <p:cNvSpPr txBox="1"/>
          <p:nvPr/>
        </p:nvSpPr>
        <p:spPr>
          <a:xfrm>
            <a:off x="383059" y="2477308"/>
            <a:ext cx="6950460" cy="2354491"/>
          </a:xfrm>
          <a:prstGeom prst="rect">
            <a:avLst/>
          </a:prstGeom>
          <a:noFill/>
        </p:spPr>
        <p:txBody>
          <a:bodyPr wrap="square" rtlCol="0">
            <a:spAutoFit/>
          </a:bodyPr>
          <a:lstStyle/>
          <a:p>
            <a:pPr marL="342900" indent="-342900">
              <a:buFontTx/>
              <a:buChar char="-"/>
            </a:pPr>
            <a:r>
              <a:rPr lang="en-US" altLang="ko-KR" sz="2100" dirty="0">
                <a:latin typeface="Abadi" panose="020B0604020104020204" pitchFamily="34" charset="0"/>
              </a:rPr>
              <a:t>Give additional supervision on </a:t>
            </a:r>
            <a:r>
              <a:rPr lang="en-US" altLang="ko-KR" sz="2100" dirty="0" err="1">
                <a:latin typeface="Abadi" panose="020B0604020104020204" pitchFamily="34" charset="0"/>
              </a:rPr>
              <a:t>uni</a:t>
            </a:r>
            <a:r>
              <a:rPr lang="en-US" altLang="ko-KR" sz="2100" dirty="0">
                <a:latin typeface="Abadi" panose="020B0604020104020204" pitchFamily="34" charset="0"/>
              </a:rPr>
              <a:t>-modal features, rather than modify architectures.</a:t>
            </a:r>
          </a:p>
          <a:p>
            <a:pPr marL="342900" indent="-342900">
              <a:buFontTx/>
              <a:buChar char="-"/>
            </a:pPr>
            <a:endParaRPr lang="en-US" altLang="ko-KR" sz="2100" dirty="0">
              <a:latin typeface="Abadi" panose="020B0604020104020204" pitchFamily="34" charset="0"/>
            </a:endParaRPr>
          </a:p>
          <a:p>
            <a:pPr marL="342900" indent="-342900">
              <a:buFontTx/>
              <a:buChar char="-"/>
            </a:pPr>
            <a:r>
              <a:rPr lang="en-US" altLang="ko-KR" sz="2100" dirty="0">
                <a:latin typeface="Abadi" panose="020B0604020104020204" pitchFamily="34" charset="0"/>
              </a:rPr>
              <a:t>Appy to various models and increase performances.</a:t>
            </a:r>
          </a:p>
          <a:p>
            <a:pPr marL="342900" indent="-342900">
              <a:buFontTx/>
              <a:buChar char="-"/>
            </a:pPr>
            <a:endParaRPr lang="en-US" altLang="ko-KR" sz="2100" dirty="0">
              <a:latin typeface="Abadi" panose="020B0604020104020204" pitchFamily="34" charset="0"/>
            </a:endParaRPr>
          </a:p>
          <a:p>
            <a:pPr marL="342900" indent="-342900">
              <a:buFontTx/>
              <a:buChar char="-"/>
            </a:pPr>
            <a:r>
              <a:rPr lang="en-US" altLang="ko-KR" sz="2100" dirty="0">
                <a:latin typeface="Abadi" panose="020B0604020104020204" pitchFamily="34" charset="0"/>
              </a:rPr>
              <a:t>Achieve state-of-the-art results on AVA and ASW datasets.</a:t>
            </a:r>
          </a:p>
        </p:txBody>
      </p:sp>
      <p:pic>
        <p:nvPicPr>
          <p:cNvPr id="4" name="그림 3" descr="텍스트, 스크린샷, 번호, 폰트이(가) 표시된 사진&#10;&#10;자동 생성된 설명">
            <a:extLst>
              <a:ext uri="{FF2B5EF4-FFF2-40B4-BE49-F238E27FC236}">
                <a16:creationId xmlns:a16="http://schemas.microsoft.com/office/drawing/2014/main" id="{BA6E8FA9-EBF6-378A-1770-B959E5834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745" y="1625754"/>
            <a:ext cx="4637255" cy="4057598"/>
          </a:xfrm>
          <a:prstGeom prst="rect">
            <a:avLst/>
          </a:prstGeom>
        </p:spPr>
      </p:pic>
      <p:sp>
        <p:nvSpPr>
          <p:cNvPr id="7" name="제목 1">
            <a:extLst>
              <a:ext uri="{FF2B5EF4-FFF2-40B4-BE49-F238E27FC236}">
                <a16:creationId xmlns:a16="http://schemas.microsoft.com/office/drawing/2014/main" id="{C4FC4852-BB8A-90C6-7F62-09CBEB2733FA}"/>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Conclusions</a:t>
            </a:r>
            <a:endParaRPr kumimoji="1" lang="ko-KR" altLang="en-US" dirty="0">
              <a:latin typeface="Abadi" panose="020F0502020204030204" pitchFamily="34" charset="0"/>
              <a:cs typeface="Abadi" panose="020F0502020204030204" pitchFamily="34" charset="0"/>
            </a:endParaRPr>
          </a:p>
        </p:txBody>
      </p:sp>
      <p:pic>
        <p:nvPicPr>
          <p:cNvPr id="3" name="Picture 6" descr="IEEE ICASSP (@ieeeICASSP) / X">
            <a:extLst>
              <a:ext uri="{FF2B5EF4-FFF2-40B4-BE49-F238E27FC236}">
                <a16:creationId xmlns:a16="http://schemas.microsoft.com/office/drawing/2014/main" id="{0923C568-8F47-F655-E7AC-F882FF1D2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그룹 4">
            <a:extLst>
              <a:ext uri="{FF2B5EF4-FFF2-40B4-BE49-F238E27FC236}">
                <a16:creationId xmlns:a16="http://schemas.microsoft.com/office/drawing/2014/main" id="{09208BA2-0ED6-45B7-4047-8CE2E4B13BEF}"/>
              </a:ext>
            </a:extLst>
          </p:cNvPr>
          <p:cNvGrpSpPr/>
          <p:nvPr/>
        </p:nvGrpSpPr>
        <p:grpSpPr>
          <a:xfrm>
            <a:off x="85728" y="6263483"/>
            <a:ext cx="3300410" cy="483547"/>
            <a:chOff x="85728" y="6263483"/>
            <a:chExt cx="3300410" cy="483547"/>
          </a:xfrm>
        </p:grpSpPr>
        <p:pic>
          <p:nvPicPr>
            <p:cNvPr id="8" name="그림 7">
              <a:extLst>
                <a:ext uri="{FF2B5EF4-FFF2-40B4-BE49-F238E27FC236}">
                  <a16:creationId xmlns:a16="http://schemas.microsoft.com/office/drawing/2014/main" id="{AAFA141D-44B3-4BF6-3819-D0AE55C6387A}"/>
                </a:ext>
              </a:extLst>
            </p:cNvPr>
            <p:cNvPicPr>
              <a:picLocks noChangeAspect="1"/>
            </p:cNvPicPr>
            <p:nvPr/>
          </p:nvPicPr>
          <p:blipFill rotWithShape="1">
            <a:blip r:embed="rId5"/>
            <a:srcRect l="14893" t="20317" r="14776" b="15437"/>
            <a:stretch/>
          </p:blipFill>
          <p:spPr>
            <a:xfrm>
              <a:off x="85728" y="6263483"/>
              <a:ext cx="1114425" cy="483547"/>
            </a:xfrm>
            <a:prstGeom prst="rect">
              <a:avLst/>
            </a:prstGeom>
          </p:spPr>
        </p:pic>
        <p:sp>
          <p:nvSpPr>
            <p:cNvPr id="9" name="TextBox 8">
              <a:extLst>
                <a:ext uri="{FF2B5EF4-FFF2-40B4-BE49-F238E27FC236}">
                  <a16:creationId xmlns:a16="http://schemas.microsoft.com/office/drawing/2014/main" id="{30609A72-519D-0D48-65D1-9194BB1A437D}"/>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947722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FBAF7C56-5B7B-49B7-0E71-8709517CE9A9}"/>
              </a:ext>
            </a:extLst>
          </p:cNvPr>
          <p:cNvSpPr>
            <a:spLocks noGrp="1"/>
          </p:cNvSpPr>
          <p:nvPr>
            <p:ph type="title"/>
          </p:nvPr>
        </p:nvSpPr>
        <p:spPr>
          <a:xfrm>
            <a:off x="838199" y="2766218"/>
            <a:ext cx="10515600" cy="1325563"/>
          </a:xfrm>
        </p:spPr>
        <p:txBody>
          <a:bodyPr/>
          <a:lstStyle/>
          <a:p>
            <a:r>
              <a:rPr lang="en-US" altLang="ko-KR" dirty="0">
                <a:latin typeface="Abadi" panose="020B0604020104020204" pitchFamily="34" charset="0"/>
              </a:rPr>
              <a:t>Thank You</a:t>
            </a:r>
            <a:endParaRPr lang="ko-KR" altLang="en-US" dirty="0">
              <a:latin typeface="Abadi" panose="020B0604020104020204" pitchFamily="34" charset="0"/>
            </a:endParaRPr>
          </a:p>
        </p:txBody>
      </p:sp>
      <p:sp>
        <p:nvSpPr>
          <p:cNvPr id="2" name="직사각형 1">
            <a:extLst>
              <a:ext uri="{FF2B5EF4-FFF2-40B4-BE49-F238E27FC236}">
                <a16:creationId xmlns:a16="http://schemas.microsoft.com/office/drawing/2014/main" id="{BE0CFC23-630B-E110-0A23-44E074DBDF67}"/>
              </a:ext>
            </a:extLst>
          </p:cNvPr>
          <p:cNvSpPr/>
          <p:nvPr/>
        </p:nvSpPr>
        <p:spPr>
          <a:xfrm>
            <a:off x="3779005" y="5203590"/>
            <a:ext cx="4633989" cy="10713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ko-KR" sz="2000" b="1" dirty="0">
                <a:latin typeface="Abadi" panose="020B0604020104020204" pitchFamily="34" charset="0"/>
              </a:rPr>
              <a:t>LinkedIn: </a:t>
            </a:r>
            <a:r>
              <a:rPr kumimoji="1" lang="en-US" altLang="ko-KR" sz="2000" b="1" dirty="0" err="1">
                <a:latin typeface="Abadi" panose="020B0604020104020204" pitchFamily="34" charset="0"/>
              </a:rPr>
              <a:t>Chaeyoung</a:t>
            </a:r>
            <a:r>
              <a:rPr kumimoji="1" lang="en-US" altLang="ko-KR" sz="2000" b="1" dirty="0">
                <a:latin typeface="Abadi" panose="020B0604020104020204" pitchFamily="34" charset="0"/>
              </a:rPr>
              <a:t> Jung</a:t>
            </a:r>
          </a:p>
          <a:p>
            <a:pPr algn="ctr"/>
            <a:r>
              <a:rPr kumimoji="1" lang="en-US" altLang="ko-KR" sz="2000" b="1" dirty="0">
                <a:latin typeface="Abadi" panose="020B0604020104020204" pitchFamily="34" charset="0"/>
              </a:rPr>
              <a:t>Email: codud9914@kaist.ac.kr</a:t>
            </a:r>
            <a:endParaRPr kumimoji="1" lang="ko-KR" altLang="en-US" sz="2000" b="1" dirty="0">
              <a:latin typeface="Abadi" panose="020B0604020104020204" pitchFamily="34" charset="0"/>
            </a:endParaRPr>
          </a:p>
        </p:txBody>
      </p:sp>
      <p:grpSp>
        <p:nvGrpSpPr>
          <p:cNvPr id="4" name="그룹 3">
            <a:extLst>
              <a:ext uri="{FF2B5EF4-FFF2-40B4-BE49-F238E27FC236}">
                <a16:creationId xmlns:a16="http://schemas.microsoft.com/office/drawing/2014/main" id="{032FCE63-CA7F-7C27-E390-6A1C5D89C567}"/>
              </a:ext>
            </a:extLst>
          </p:cNvPr>
          <p:cNvGrpSpPr/>
          <p:nvPr/>
        </p:nvGrpSpPr>
        <p:grpSpPr>
          <a:xfrm>
            <a:off x="85728" y="6263483"/>
            <a:ext cx="3300410" cy="483547"/>
            <a:chOff x="85728" y="6263483"/>
            <a:chExt cx="3300410" cy="483547"/>
          </a:xfrm>
        </p:grpSpPr>
        <p:pic>
          <p:nvPicPr>
            <p:cNvPr id="5" name="그림 4">
              <a:extLst>
                <a:ext uri="{FF2B5EF4-FFF2-40B4-BE49-F238E27FC236}">
                  <a16:creationId xmlns:a16="http://schemas.microsoft.com/office/drawing/2014/main" id="{DE4EE5AD-8D16-ACF3-26D6-27AB29132889}"/>
                </a:ext>
              </a:extLst>
            </p:cNvPr>
            <p:cNvPicPr>
              <a:picLocks noChangeAspect="1"/>
            </p:cNvPicPr>
            <p:nvPr/>
          </p:nvPicPr>
          <p:blipFill rotWithShape="1">
            <a:blip r:embed="rId3"/>
            <a:srcRect l="14893" t="20317" r="14776" b="15437"/>
            <a:stretch/>
          </p:blipFill>
          <p:spPr>
            <a:xfrm>
              <a:off x="85728" y="6263483"/>
              <a:ext cx="1114425" cy="483547"/>
            </a:xfrm>
            <a:prstGeom prst="rect">
              <a:avLst/>
            </a:prstGeom>
          </p:spPr>
        </p:pic>
        <p:sp>
          <p:nvSpPr>
            <p:cNvPr id="6" name="TextBox 5">
              <a:extLst>
                <a:ext uri="{FF2B5EF4-FFF2-40B4-BE49-F238E27FC236}">
                  <a16:creationId xmlns:a16="http://schemas.microsoft.com/office/drawing/2014/main" id="{21ED29B6-9633-BB19-3B6D-3EFAF9D8D4FF}"/>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pic>
        <p:nvPicPr>
          <p:cNvPr id="7" name="Picture 6" descr="IEEE ICASSP (@ieeeICASSP) / X">
            <a:extLst>
              <a:ext uri="{FF2B5EF4-FFF2-40B4-BE49-F238E27FC236}">
                <a16:creationId xmlns:a16="http://schemas.microsoft.com/office/drawing/2014/main" id="{586D19C0-4A92-57E4-FB1E-58CA9663D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544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BA471-34F8-9DDC-7F0D-4B5CC4C68A0A}"/>
            </a:ext>
          </a:extLst>
        </p:cNvPr>
        <p:cNvGrpSpPr/>
        <p:nvPr/>
      </p:nvGrpSpPr>
      <p:grpSpPr>
        <a:xfrm>
          <a:off x="0" y="0"/>
          <a:ext cx="0" cy="0"/>
          <a:chOff x="0" y="0"/>
          <a:chExt cx="0" cy="0"/>
        </a:xfrm>
      </p:grpSpPr>
      <p:pic>
        <p:nvPicPr>
          <p:cNvPr id="4" name="그림 3" descr="텍스트, 스크린샷, 폰트, 화이트이(가) 표시된 사진&#10;&#10;자동 생성된 설명">
            <a:extLst>
              <a:ext uri="{FF2B5EF4-FFF2-40B4-BE49-F238E27FC236}">
                <a16:creationId xmlns:a16="http://schemas.microsoft.com/office/drawing/2014/main" id="{90DAE0C9-EC9C-F1AC-FBB9-65E7B954D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24" y="2717190"/>
            <a:ext cx="5358376" cy="2758768"/>
          </a:xfrm>
          <a:prstGeom prst="rect">
            <a:avLst/>
          </a:prstGeom>
        </p:spPr>
      </p:pic>
      <p:sp>
        <p:nvSpPr>
          <p:cNvPr id="6" name="제목 1">
            <a:extLst>
              <a:ext uri="{FF2B5EF4-FFF2-40B4-BE49-F238E27FC236}">
                <a16:creationId xmlns:a16="http://schemas.microsoft.com/office/drawing/2014/main" id="{AF6866AC-CC3F-81D9-ABC7-DBFB9ADD7F4D}"/>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Appendix A</a:t>
            </a:r>
            <a:endParaRPr kumimoji="1" lang="ko-KR" altLang="en-US" dirty="0">
              <a:latin typeface="Abadi" panose="020F0502020204030204" pitchFamily="34" charset="0"/>
              <a:cs typeface="Abadi" panose="020F0502020204030204" pitchFamily="34" charset="0"/>
            </a:endParaRPr>
          </a:p>
        </p:txBody>
      </p:sp>
      <p:sp>
        <p:nvSpPr>
          <p:cNvPr id="8" name="제목 1">
            <a:extLst>
              <a:ext uri="{FF2B5EF4-FFF2-40B4-BE49-F238E27FC236}">
                <a16:creationId xmlns:a16="http://schemas.microsoft.com/office/drawing/2014/main" id="{D8ABDD75-CA8D-768B-AB1F-80C73DE5A867}"/>
              </a:ext>
            </a:extLst>
          </p:cNvPr>
          <p:cNvSpPr txBox="1">
            <a:spLocks/>
          </p:cNvSpPr>
          <p:nvPr/>
        </p:nvSpPr>
        <p:spPr>
          <a:xfrm>
            <a:off x="526590" y="1382042"/>
            <a:ext cx="4797578" cy="55029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200" dirty="0">
                <a:latin typeface="Abadi" panose="020B0604020104020204" pitchFamily="34" charset="0"/>
              </a:rPr>
              <a:t>Ablations on sample choices.</a:t>
            </a:r>
            <a:endParaRPr lang="ko-KR" altLang="en-US" sz="2200" dirty="0">
              <a:latin typeface="Abadi" panose="020B0604020104020204" pitchFamily="34" charset="0"/>
            </a:endParaRPr>
          </a:p>
        </p:txBody>
      </p:sp>
      <p:pic>
        <p:nvPicPr>
          <p:cNvPr id="2" name="그림 1">
            <a:extLst>
              <a:ext uri="{FF2B5EF4-FFF2-40B4-BE49-F238E27FC236}">
                <a16:creationId xmlns:a16="http://schemas.microsoft.com/office/drawing/2014/main" id="{3423EADD-23B4-9AE9-D36B-190A09298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709" y="1130185"/>
            <a:ext cx="5470781" cy="4597629"/>
          </a:xfrm>
          <a:prstGeom prst="rect">
            <a:avLst/>
          </a:prstGeom>
        </p:spPr>
      </p:pic>
      <p:sp>
        <p:nvSpPr>
          <p:cNvPr id="5" name="액자 4">
            <a:extLst>
              <a:ext uri="{FF2B5EF4-FFF2-40B4-BE49-F238E27FC236}">
                <a16:creationId xmlns:a16="http://schemas.microsoft.com/office/drawing/2014/main" id="{0D80EF05-992B-DE11-F0BD-095915331DE2}"/>
              </a:ext>
            </a:extLst>
          </p:cNvPr>
          <p:cNvSpPr/>
          <p:nvPr/>
        </p:nvSpPr>
        <p:spPr>
          <a:xfrm>
            <a:off x="8486776" y="2717190"/>
            <a:ext cx="3214688" cy="954698"/>
          </a:xfrm>
          <a:prstGeom prst="frame">
            <a:avLst>
              <a:gd name="adj1" fmla="val 839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sp>
        <p:nvSpPr>
          <p:cNvPr id="7" name="액자 6">
            <a:extLst>
              <a:ext uri="{FF2B5EF4-FFF2-40B4-BE49-F238E27FC236}">
                <a16:creationId xmlns:a16="http://schemas.microsoft.com/office/drawing/2014/main" id="{9CB7E24E-F942-2916-5C9B-1832B31674D2}"/>
              </a:ext>
            </a:extLst>
          </p:cNvPr>
          <p:cNvSpPr/>
          <p:nvPr/>
        </p:nvSpPr>
        <p:spPr>
          <a:xfrm>
            <a:off x="8486776" y="3960746"/>
            <a:ext cx="3214688" cy="1368335"/>
          </a:xfrm>
          <a:prstGeom prst="frame">
            <a:avLst>
              <a:gd name="adj1" fmla="val 526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sp>
        <p:nvSpPr>
          <p:cNvPr id="9" name="액자 8">
            <a:extLst>
              <a:ext uri="{FF2B5EF4-FFF2-40B4-BE49-F238E27FC236}">
                <a16:creationId xmlns:a16="http://schemas.microsoft.com/office/drawing/2014/main" id="{6DC0159E-0801-1943-12A8-542E75F8E3AD}"/>
              </a:ext>
            </a:extLst>
          </p:cNvPr>
          <p:cNvSpPr/>
          <p:nvPr/>
        </p:nvSpPr>
        <p:spPr>
          <a:xfrm>
            <a:off x="1400175" y="3443289"/>
            <a:ext cx="4029075" cy="314323"/>
          </a:xfrm>
          <a:prstGeom prst="frame">
            <a:avLst>
              <a:gd name="adj1" fmla="val 1515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pic>
        <p:nvPicPr>
          <p:cNvPr id="10" name="Picture 6" descr="IEEE ICASSP (@ieeeICASSP) / X">
            <a:extLst>
              <a:ext uri="{FF2B5EF4-FFF2-40B4-BE49-F238E27FC236}">
                <a16:creationId xmlns:a16="http://schemas.microsoft.com/office/drawing/2014/main" id="{415A3B6B-5498-9C55-91D9-0A36EDBAB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그룹 10">
            <a:extLst>
              <a:ext uri="{FF2B5EF4-FFF2-40B4-BE49-F238E27FC236}">
                <a16:creationId xmlns:a16="http://schemas.microsoft.com/office/drawing/2014/main" id="{D8F42030-4FA5-C38B-7C29-9B68E8122E31}"/>
              </a:ext>
            </a:extLst>
          </p:cNvPr>
          <p:cNvGrpSpPr/>
          <p:nvPr/>
        </p:nvGrpSpPr>
        <p:grpSpPr>
          <a:xfrm>
            <a:off x="85728" y="6263483"/>
            <a:ext cx="3300410" cy="483547"/>
            <a:chOff x="85728" y="6263483"/>
            <a:chExt cx="3300410" cy="483547"/>
          </a:xfrm>
        </p:grpSpPr>
        <p:pic>
          <p:nvPicPr>
            <p:cNvPr id="12" name="그림 11">
              <a:extLst>
                <a:ext uri="{FF2B5EF4-FFF2-40B4-BE49-F238E27FC236}">
                  <a16:creationId xmlns:a16="http://schemas.microsoft.com/office/drawing/2014/main" id="{5BD1FFF5-19FA-3B31-353E-9C318554C622}"/>
                </a:ext>
              </a:extLst>
            </p:cNvPr>
            <p:cNvPicPr>
              <a:picLocks noChangeAspect="1"/>
            </p:cNvPicPr>
            <p:nvPr/>
          </p:nvPicPr>
          <p:blipFill rotWithShape="1">
            <a:blip r:embed="rId6"/>
            <a:srcRect l="14893" t="20317" r="14776" b="15437"/>
            <a:stretch/>
          </p:blipFill>
          <p:spPr>
            <a:xfrm>
              <a:off x="85728" y="6263483"/>
              <a:ext cx="1114425" cy="483547"/>
            </a:xfrm>
            <a:prstGeom prst="rect">
              <a:avLst/>
            </a:prstGeom>
          </p:spPr>
        </p:pic>
        <p:sp>
          <p:nvSpPr>
            <p:cNvPr id="13" name="TextBox 12">
              <a:extLst>
                <a:ext uri="{FF2B5EF4-FFF2-40B4-BE49-F238E27FC236}">
                  <a16:creationId xmlns:a16="http://schemas.microsoft.com/office/drawing/2014/main" id="{F73BF14B-BED3-9B39-0896-B984C96AD7D9}"/>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027734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F1343-7F64-F423-1145-B3FAE90E9D48}"/>
            </a:ext>
          </a:extLst>
        </p:cNvPr>
        <p:cNvGrpSpPr/>
        <p:nvPr/>
      </p:nvGrpSpPr>
      <p:grpSpPr>
        <a:xfrm>
          <a:off x="0" y="0"/>
          <a:ext cx="0" cy="0"/>
          <a:chOff x="0" y="0"/>
          <a:chExt cx="0" cy="0"/>
        </a:xfrm>
      </p:grpSpPr>
      <p:pic>
        <p:nvPicPr>
          <p:cNvPr id="2" name="그림 1">
            <a:extLst>
              <a:ext uri="{FF2B5EF4-FFF2-40B4-BE49-F238E27FC236}">
                <a16:creationId xmlns:a16="http://schemas.microsoft.com/office/drawing/2014/main" id="{E00E1B67-2000-BBB3-4C87-8F3E833C9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709" y="1130185"/>
            <a:ext cx="5470781" cy="4597629"/>
          </a:xfrm>
          <a:prstGeom prst="rect">
            <a:avLst/>
          </a:prstGeom>
        </p:spPr>
      </p:pic>
      <p:pic>
        <p:nvPicPr>
          <p:cNvPr id="4" name="그림 3" descr="텍스트, 스크린샷, 폰트, 화이트이(가) 표시된 사진&#10;&#10;자동 생성된 설명">
            <a:extLst>
              <a:ext uri="{FF2B5EF4-FFF2-40B4-BE49-F238E27FC236}">
                <a16:creationId xmlns:a16="http://schemas.microsoft.com/office/drawing/2014/main" id="{0D47EC73-C473-31B7-CED7-381ADC291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624" y="2717190"/>
            <a:ext cx="5358376" cy="2758768"/>
          </a:xfrm>
          <a:prstGeom prst="rect">
            <a:avLst/>
          </a:prstGeom>
        </p:spPr>
      </p:pic>
      <p:sp>
        <p:nvSpPr>
          <p:cNvPr id="6" name="제목 1">
            <a:extLst>
              <a:ext uri="{FF2B5EF4-FFF2-40B4-BE49-F238E27FC236}">
                <a16:creationId xmlns:a16="http://schemas.microsoft.com/office/drawing/2014/main" id="{0779FB03-2B88-2CAB-4892-46BC0FAF5F3D}"/>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Appendix A</a:t>
            </a:r>
            <a:endParaRPr kumimoji="1" lang="ko-KR" altLang="en-US" dirty="0">
              <a:latin typeface="Abadi" panose="020F0502020204030204" pitchFamily="34" charset="0"/>
              <a:cs typeface="Abadi" panose="020F0502020204030204" pitchFamily="34" charset="0"/>
            </a:endParaRPr>
          </a:p>
        </p:txBody>
      </p:sp>
      <p:sp>
        <p:nvSpPr>
          <p:cNvPr id="8" name="제목 1">
            <a:extLst>
              <a:ext uri="{FF2B5EF4-FFF2-40B4-BE49-F238E27FC236}">
                <a16:creationId xmlns:a16="http://schemas.microsoft.com/office/drawing/2014/main" id="{C9D75FD4-6134-5DBE-608F-2CBE5F3DFB04}"/>
              </a:ext>
            </a:extLst>
          </p:cNvPr>
          <p:cNvSpPr txBox="1">
            <a:spLocks/>
          </p:cNvSpPr>
          <p:nvPr/>
        </p:nvSpPr>
        <p:spPr>
          <a:xfrm>
            <a:off x="526590" y="1382042"/>
            <a:ext cx="4797578" cy="55029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200" dirty="0">
                <a:latin typeface="Abadi" panose="020B0604020104020204" pitchFamily="34" charset="0"/>
              </a:rPr>
              <a:t>Ablations on sample choices.</a:t>
            </a:r>
            <a:endParaRPr lang="ko-KR" altLang="en-US" sz="2200" dirty="0">
              <a:latin typeface="Abadi" panose="020B0604020104020204" pitchFamily="34" charset="0"/>
            </a:endParaRPr>
          </a:p>
        </p:txBody>
      </p:sp>
      <p:sp>
        <p:nvSpPr>
          <p:cNvPr id="5" name="액자 4">
            <a:extLst>
              <a:ext uri="{FF2B5EF4-FFF2-40B4-BE49-F238E27FC236}">
                <a16:creationId xmlns:a16="http://schemas.microsoft.com/office/drawing/2014/main" id="{18DA79C5-BCB5-18D8-BDB5-FDD8A3241C54}"/>
              </a:ext>
            </a:extLst>
          </p:cNvPr>
          <p:cNvSpPr/>
          <p:nvPr/>
        </p:nvSpPr>
        <p:spPr>
          <a:xfrm>
            <a:off x="8486776" y="2731477"/>
            <a:ext cx="1028699" cy="3010625"/>
          </a:xfrm>
          <a:prstGeom prst="frame">
            <a:avLst>
              <a:gd name="adj1" fmla="val 526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sp>
        <p:nvSpPr>
          <p:cNvPr id="7" name="액자 6">
            <a:extLst>
              <a:ext uri="{FF2B5EF4-FFF2-40B4-BE49-F238E27FC236}">
                <a16:creationId xmlns:a16="http://schemas.microsoft.com/office/drawing/2014/main" id="{BD044376-8719-B80E-2AEF-929595E0CF8F}"/>
              </a:ext>
            </a:extLst>
          </p:cNvPr>
          <p:cNvSpPr/>
          <p:nvPr/>
        </p:nvSpPr>
        <p:spPr>
          <a:xfrm>
            <a:off x="9808651" y="2731477"/>
            <a:ext cx="1421324" cy="2996337"/>
          </a:xfrm>
          <a:prstGeom prst="frame">
            <a:avLst>
              <a:gd name="adj1" fmla="val 364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sp>
        <p:nvSpPr>
          <p:cNvPr id="9" name="액자 8">
            <a:extLst>
              <a:ext uri="{FF2B5EF4-FFF2-40B4-BE49-F238E27FC236}">
                <a16:creationId xmlns:a16="http://schemas.microsoft.com/office/drawing/2014/main" id="{16CBCCFA-878B-2A69-9A03-0D104D38E17D}"/>
              </a:ext>
            </a:extLst>
          </p:cNvPr>
          <p:cNvSpPr/>
          <p:nvPr/>
        </p:nvSpPr>
        <p:spPr>
          <a:xfrm>
            <a:off x="1400175" y="3657608"/>
            <a:ext cx="4029075" cy="314323"/>
          </a:xfrm>
          <a:prstGeom prst="frame">
            <a:avLst>
              <a:gd name="adj1" fmla="val 1515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pic>
        <p:nvPicPr>
          <p:cNvPr id="10" name="Picture 6" descr="IEEE ICASSP (@ieeeICASSP) / X">
            <a:extLst>
              <a:ext uri="{FF2B5EF4-FFF2-40B4-BE49-F238E27FC236}">
                <a16:creationId xmlns:a16="http://schemas.microsoft.com/office/drawing/2014/main" id="{3F6C81EB-9DC5-17C3-28E4-1BE110503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그룹 10">
            <a:extLst>
              <a:ext uri="{FF2B5EF4-FFF2-40B4-BE49-F238E27FC236}">
                <a16:creationId xmlns:a16="http://schemas.microsoft.com/office/drawing/2014/main" id="{EB6FF612-8FBB-0C1E-C939-B1657A3840B7}"/>
              </a:ext>
            </a:extLst>
          </p:cNvPr>
          <p:cNvGrpSpPr/>
          <p:nvPr/>
        </p:nvGrpSpPr>
        <p:grpSpPr>
          <a:xfrm>
            <a:off x="85728" y="6263483"/>
            <a:ext cx="3300410" cy="483547"/>
            <a:chOff x="85728" y="6263483"/>
            <a:chExt cx="3300410" cy="483547"/>
          </a:xfrm>
        </p:grpSpPr>
        <p:pic>
          <p:nvPicPr>
            <p:cNvPr id="12" name="그림 11">
              <a:extLst>
                <a:ext uri="{FF2B5EF4-FFF2-40B4-BE49-F238E27FC236}">
                  <a16:creationId xmlns:a16="http://schemas.microsoft.com/office/drawing/2014/main" id="{6EA52219-2838-2182-BC9E-FC77624617CB}"/>
                </a:ext>
              </a:extLst>
            </p:cNvPr>
            <p:cNvPicPr>
              <a:picLocks noChangeAspect="1"/>
            </p:cNvPicPr>
            <p:nvPr/>
          </p:nvPicPr>
          <p:blipFill rotWithShape="1">
            <a:blip r:embed="rId6"/>
            <a:srcRect l="14893" t="20317" r="14776" b="15437"/>
            <a:stretch/>
          </p:blipFill>
          <p:spPr>
            <a:xfrm>
              <a:off x="85728" y="6263483"/>
              <a:ext cx="1114425" cy="483547"/>
            </a:xfrm>
            <a:prstGeom prst="rect">
              <a:avLst/>
            </a:prstGeom>
          </p:spPr>
        </p:pic>
        <p:sp>
          <p:nvSpPr>
            <p:cNvPr id="13" name="TextBox 12">
              <a:extLst>
                <a:ext uri="{FF2B5EF4-FFF2-40B4-BE49-F238E27FC236}">
                  <a16:creationId xmlns:a16="http://schemas.microsoft.com/office/drawing/2014/main" id="{0A22DFDA-9FCB-4ED0-B40A-D0DE44B0BA9C}"/>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807813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49210-CD48-1DEA-BFEC-CBC84CBB7133}"/>
            </a:ext>
          </a:extLst>
        </p:cNvPr>
        <p:cNvGrpSpPr/>
        <p:nvPr/>
      </p:nvGrpSpPr>
      <p:grpSpPr>
        <a:xfrm>
          <a:off x="0" y="0"/>
          <a:ext cx="0" cy="0"/>
          <a:chOff x="0" y="0"/>
          <a:chExt cx="0" cy="0"/>
        </a:xfrm>
      </p:grpSpPr>
      <p:pic>
        <p:nvPicPr>
          <p:cNvPr id="3" name="Picture 6" descr="IEEE ICASSP (@ieeeICASSP) / X">
            <a:extLst>
              <a:ext uri="{FF2B5EF4-FFF2-40B4-BE49-F238E27FC236}">
                <a16:creationId xmlns:a16="http://schemas.microsoft.com/office/drawing/2014/main" id="{3773CF32-7049-648A-9D5F-CB387D1DC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8110" y="5471410"/>
            <a:ext cx="1368335" cy="1368335"/>
          </a:xfrm>
          <a:prstGeom prst="rect">
            <a:avLst/>
          </a:prstGeom>
          <a:noFill/>
          <a:extLst>
            <a:ext uri="{909E8E84-426E-40DD-AFC4-6F175D3DCCD1}">
              <a14:hiddenFill xmlns:a14="http://schemas.microsoft.com/office/drawing/2010/main">
                <a:solidFill>
                  <a:srgbClr val="FFFFFF"/>
                </a:solidFill>
              </a14:hiddenFill>
            </a:ext>
          </a:extLst>
        </p:spPr>
      </p:pic>
      <p:sp>
        <p:nvSpPr>
          <p:cNvPr id="6" name="제목 1">
            <a:extLst>
              <a:ext uri="{FF2B5EF4-FFF2-40B4-BE49-F238E27FC236}">
                <a16:creationId xmlns:a16="http://schemas.microsoft.com/office/drawing/2014/main" id="{351DA65B-D617-7CD9-19C4-66AA2587C60D}"/>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Appendix B</a:t>
            </a:r>
            <a:endParaRPr kumimoji="1" lang="ko-KR" altLang="en-US" dirty="0">
              <a:latin typeface="Abadi" panose="020F0502020204030204" pitchFamily="34" charset="0"/>
              <a:cs typeface="Abadi" panose="020F0502020204030204" pitchFamily="34" charset="0"/>
            </a:endParaRPr>
          </a:p>
        </p:txBody>
      </p:sp>
      <p:sp>
        <p:nvSpPr>
          <p:cNvPr id="8" name="제목 1">
            <a:extLst>
              <a:ext uri="{FF2B5EF4-FFF2-40B4-BE49-F238E27FC236}">
                <a16:creationId xmlns:a16="http://schemas.microsoft.com/office/drawing/2014/main" id="{934F7EA2-371B-C79B-0EB0-48836A0B8B21}"/>
              </a:ext>
            </a:extLst>
          </p:cNvPr>
          <p:cNvSpPr txBox="1">
            <a:spLocks/>
          </p:cNvSpPr>
          <p:nvPr/>
        </p:nvSpPr>
        <p:spPr>
          <a:xfrm>
            <a:off x="526590" y="1382042"/>
            <a:ext cx="4797578" cy="55029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200" dirty="0">
                <a:latin typeface="Abadi" panose="020B0604020104020204" pitchFamily="34" charset="0"/>
              </a:rPr>
              <a:t>Dubbed videos in AVA dataset.</a:t>
            </a:r>
            <a:endParaRPr lang="ko-KR" altLang="en-US" sz="2200" dirty="0">
              <a:latin typeface="Abadi" panose="020B0604020104020204" pitchFamily="34" charset="0"/>
            </a:endParaRPr>
          </a:p>
        </p:txBody>
      </p:sp>
      <p:sp>
        <p:nvSpPr>
          <p:cNvPr id="10" name="TextBox 9">
            <a:extLst>
              <a:ext uri="{FF2B5EF4-FFF2-40B4-BE49-F238E27FC236}">
                <a16:creationId xmlns:a16="http://schemas.microsoft.com/office/drawing/2014/main" id="{2EB70810-6F31-DD32-D7C0-C4CDBCB3E533}"/>
              </a:ext>
            </a:extLst>
          </p:cNvPr>
          <p:cNvSpPr txBox="1"/>
          <p:nvPr/>
        </p:nvSpPr>
        <p:spPr>
          <a:xfrm>
            <a:off x="854546" y="2363008"/>
            <a:ext cx="9661053" cy="2031325"/>
          </a:xfrm>
          <a:prstGeom prst="rect">
            <a:avLst/>
          </a:prstGeom>
          <a:noFill/>
        </p:spPr>
        <p:txBody>
          <a:bodyPr wrap="square" rtlCol="0">
            <a:spAutoFit/>
          </a:bodyPr>
          <a:lstStyle/>
          <a:p>
            <a:pPr marL="342900" indent="-342900">
              <a:buFontTx/>
              <a:buChar char="-"/>
            </a:pPr>
            <a:r>
              <a:rPr lang="en-US" altLang="ko-KR" sz="2100" dirty="0">
                <a:latin typeface="Abadi" panose="020B0604020104020204" pitchFamily="34" charset="0"/>
              </a:rPr>
              <a:t>Several videos which are not synchronized with video and audio.</a:t>
            </a:r>
          </a:p>
          <a:p>
            <a:pPr marL="342900" indent="-342900">
              <a:buFontTx/>
              <a:buChar char="-"/>
            </a:pPr>
            <a:endParaRPr lang="en-US" altLang="ko-KR" sz="2100" dirty="0">
              <a:latin typeface="Abadi" panose="020B0604020104020204" pitchFamily="34" charset="0"/>
            </a:endParaRPr>
          </a:p>
          <a:p>
            <a:pPr marL="342900" indent="-342900">
              <a:buFontTx/>
              <a:buChar char="-"/>
            </a:pPr>
            <a:r>
              <a:rPr lang="en-US" altLang="ko-KR" sz="2100" dirty="0">
                <a:latin typeface="Abadi" panose="020B0604020104020204" pitchFamily="34" charset="0"/>
              </a:rPr>
              <a:t>Imperfect to measure ablation performances.</a:t>
            </a:r>
          </a:p>
          <a:p>
            <a:pPr marL="342900" indent="-342900">
              <a:buFontTx/>
              <a:buChar char="-"/>
            </a:pPr>
            <a:endParaRPr lang="en-US" altLang="ko-KR" sz="2100" dirty="0">
              <a:latin typeface="Abadi" panose="020B0604020104020204" pitchFamily="34" charset="0"/>
            </a:endParaRPr>
          </a:p>
          <a:p>
            <a:pPr marL="342900" indent="-342900">
              <a:buFontTx/>
              <a:buChar char="-"/>
            </a:pPr>
            <a:r>
              <a:rPr lang="en-US" altLang="ko-KR" sz="2100" dirty="0">
                <a:latin typeface="Abadi" panose="020B0604020104020204" pitchFamily="34" charset="0"/>
              </a:rPr>
              <a:t>Noteworthy to suggest a tendency for sync importance.</a:t>
            </a:r>
          </a:p>
          <a:p>
            <a:pPr marL="342900" indent="-342900">
              <a:buFontTx/>
              <a:buChar char="-"/>
            </a:pPr>
            <a:endParaRPr lang="en-US" altLang="ko-KR" sz="2100" dirty="0">
              <a:latin typeface="Abadi" panose="020B0604020104020204" pitchFamily="34" charset="0"/>
            </a:endParaRPr>
          </a:p>
        </p:txBody>
      </p:sp>
      <p:grpSp>
        <p:nvGrpSpPr>
          <p:cNvPr id="11" name="그룹 10">
            <a:extLst>
              <a:ext uri="{FF2B5EF4-FFF2-40B4-BE49-F238E27FC236}">
                <a16:creationId xmlns:a16="http://schemas.microsoft.com/office/drawing/2014/main" id="{2E1353C5-EFA5-1295-33F7-5C9CC348FF55}"/>
              </a:ext>
            </a:extLst>
          </p:cNvPr>
          <p:cNvGrpSpPr/>
          <p:nvPr/>
        </p:nvGrpSpPr>
        <p:grpSpPr>
          <a:xfrm>
            <a:off x="85728" y="6263483"/>
            <a:ext cx="3300410" cy="483547"/>
            <a:chOff x="85728" y="6263483"/>
            <a:chExt cx="3300410" cy="483547"/>
          </a:xfrm>
        </p:grpSpPr>
        <p:pic>
          <p:nvPicPr>
            <p:cNvPr id="12" name="그림 11">
              <a:extLst>
                <a:ext uri="{FF2B5EF4-FFF2-40B4-BE49-F238E27FC236}">
                  <a16:creationId xmlns:a16="http://schemas.microsoft.com/office/drawing/2014/main" id="{9FE33A13-1715-EE2C-CFEB-12E01204AE41}"/>
                </a:ext>
              </a:extLst>
            </p:cNvPr>
            <p:cNvPicPr>
              <a:picLocks noChangeAspect="1"/>
            </p:cNvPicPr>
            <p:nvPr/>
          </p:nvPicPr>
          <p:blipFill rotWithShape="1">
            <a:blip r:embed="rId4"/>
            <a:srcRect l="14893" t="20317" r="14776" b="15437"/>
            <a:stretch/>
          </p:blipFill>
          <p:spPr>
            <a:xfrm>
              <a:off x="85728" y="6263483"/>
              <a:ext cx="1114425" cy="483547"/>
            </a:xfrm>
            <a:prstGeom prst="rect">
              <a:avLst/>
            </a:prstGeom>
          </p:spPr>
        </p:pic>
        <p:sp>
          <p:nvSpPr>
            <p:cNvPr id="13" name="TextBox 12">
              <a:extLst>
                <a:ext uri="{FF2B5EF4-FFF2-40B4-BE49-F238E27FC236}">
                  <a16:creationId xmlns:a16="http://schemas.microsoft.com/office/drawing/2014/main" id="{6F91144C-2D1F-F96A-3C33-7B197FE91092}"/>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262531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ED221-0EA1-E9D5-3898-05EC3AD19C02}"/>
            </a:ext>
          </a:extLst>
        </p:cNvPr>
        <p:cNvGrpSpPr/>
        <p:nvPr/>
      </p:nvGrpSpPr>
      <p:grpSpPr>
        <a:xfrm>
          <a:off x="0" y="0"/>
          <a:ext cx="0" cy="0"/>
          <a:chOff x="0" y="0"/>
          <a:chExt cx="0" cy="0"/>
        </a:xfrm>
      </p:grpSpPr>
      <p:pic>
        <p:nvPicPr>
          <p:cNvPr id="3" name="Picture 6" descr="IEEE ICASSP (@ieeeICASSP) / X">
            <a:extLst>
              <a:ext uri="{FF2B5EF4-FFF2-40B4-BE49-F238E27FC236}">
                <a16:creationId xmlns:a16="http://schemas.microsoft.com/office/drawing/2014/main" id="{2331CBDC-3A9A-939A-918C-EDC1CBD6A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8110" y="5471410"/>
            <a:ext cx="1368335" cy="1368335"/>
          </a:xfrm>
          <a:prstGeom prst="rect">
            <a:avLst/>
          </a:prstGeom>
          <a:noFill/>
          <a:extLst>
            <a:ext uri="{909E8E84-426E-40DD-AFC4-6F175D3DCCD1}">
              <a14:hiddenFill xmlns:a14="http://schemas.microsoft.com/office/drawing/2010/main">
                <a:solidFill>
                  <a:srgbClr val="FFFFFF"/>
                </a:solidFill>
              </a14:hiddenFill>
            </a:ext>
          </a:extLst>
        </p:spPr>
      </p:pic>
      <p:sp>
        <p:nvSpPr>
          <p:cNvPr id="6" name="제목 1">
            <a:extLst>
              <a:ext uri="{FF2B5EF4-FFF2-40B4-BE49-F238E27FC236}">
                <a16:creationId xmlns:a16="http://schemas.microsoft.com/office/drawing/2014/main" id="{2BD9BAA3-9B5A-5DAD-9A09-FAC8836F6DAC}"/>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Appendix C</a:t>
            </a:r>
            <a:endParaRPr kumimoji="1" lang="ko-KR" altLang="en-US" dirty="0">
              <a:latin typeface="Abadi" panose="020F0502020204030204" pitchFamily="34" charset="0"/>
              <a:cs typeface="Abadi" panose="020F0502020204030204" pitchFamily="34" charset="0"/>
            </a:endParaRPr>
          </a:p>
        </p:txBody>
      </p:sp>
      <p:sp>
        <p:nvSpPr>
          <p:cNvPr id="8" name="제목 1">
            <a:extLst>
              <a:ext uri="{FF2B5EF4-FFF2-40B4-BE49-F238E27FC236}">
                <a16:creationId xmlns:a16="http://schemas.microsoft.com/office/drawing/2014/main" id="{C6236774-3236-15A5-E35B-40337F2F7F02}"/>
              </a:ext>
            </a:extLst>
          </p:cNvPr>
          <p:cNvSpPr txBox="1">
            <a:spLocks/>
          </p:cNvSpPr>
          <p:nvPr/>
        </p:nvSpPr>
        <p:spPr>
          <a:xfrm>
            <a:off x="526590" y="1382042"/>
            <a:ext cx="4797578" cy="55029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200" dirty="0">
                <a:latin typeface="Abadi" panose="020B0604020104020204" pitchFamily="34" charset="0"/>
              </a:rPr>
              <a:t>Dubbed videos in AVA dataset.</a:t>
            </a:r>
            <a:endParaRPr lang="ko-KR" altLang="en-US" sz="2200" dirty="0">
              <a:latin typeface="Abadi" panose="020B0604020104020204" pitchFamily="34" charset="0"/>
            </a:endParaRPr>
          </a:p>
        </p:txBody>
      </p:sp>
      <p:grpSp>
        <p:nvGrpSpPr>
          <p:cNvPr id="11" name="그룹 10">
            <a:extLst>
              <a:ext uri="{FF2B5EF4-FFF2-40B4-BE49-F238E27FC236}">
                <a16:creationId xmlns:a16="http://schemas.microsoft.com/office/drawing/2014/main" id="{9727ECC4-BC8A-1674-D635-3A1762EE6035}"/>
              </a:ext>
            </a:extLst>
          </p:cNvPr>
          <p:cNvGrpSpPr/>
          <p:nvPr/>
        </p:nvGrpSpPr>
        <p:grpSpPr>
          <a:xfrm>
            <a:off x="85728" y="6263483"/>
            <a:ext cx="3300410" cy="483547"/>
            <a:chOff x="85728" y="6263483"/>
            <a:chExt cx="3300410" cy="483547"/>
          </a:xfrm>
        </p:grpSpPr>
        <p:pic>
          <p:nvPicPr>
            <p:cNvPr id="12" name="그림 11">
              <a:extLst>
                <a:ext uri="{FF2B5EF4-FFF2-40B4-BE49-F238E27FC236}">
                  <a16:creationId xmlns:a16="http://schemas.microsoft.com/office/drawing/2014/main" id="{6E999D76-A375-B568-BAA2-59DEBA595FDB}"/>
                </a:ext>
              </a:extLst>
            </p:cNvPr>
            <p:cNvPicPr>
              <a:picLocks noChangeAspect="1"/>
            </p:cNvPicPr>
            <p:nvPr/>
          </p:nvPicPr>
          <p:blipFill rotWithShape="1">
            <a:blip r:embed="rId4"/>
            <a:srcRect l="14893" t="20317" r="14776" b="15437"/>
            <a:stretch/>
          </p:blipFill>
          <p:spPr>
            <a:xfrm>
              <a:off x="85728" y="6263483"/>
              <a:ext cx="1114425" cy="483547"/>
            </a:xfrm>
            <a:prstGeom prst="rect">
              <a:avLst/>
            </a:prstGeom>
          </p:spPr>
        </p:pic>
        <p:sp>
          <p:nvSpPr>
            <p:cNvPr id="13" name="TextBox 12">
              <a:extLst>
                <a:ext uri="{FF2B5EF4-FFF2-40B4-BE49-F238E27FC236}">
                  <a16:creationId xmlns:a16="http://schemas.microsoft.com/office/drawing/2014/main" id="{DAE7C420-39A2-782E-2853-D0584F2AC86D}"/>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pic>
        <p:nvPicPr>
          <p:cNvPr id="14" name="그림 13" descr="텍스트, 스크린샷, 폰트, 번호이(가) 표시된 사진&#10;&#10;자동 생성된 설명">
            <a:extLst>
              <a:ext uri="{FF2B5EF4-FFF2-40B4-BE49-F238E27FC236}">
                <a16:creationId xmlns:a16="http://schemas.microsoft.com/office/drawing/2014/main" id="{D9CACB9D-C81D-2088-C3EB-B1BA2FB5EE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9215" y="2521188"/>
            <a:ext cx="5693569" cy="2564925"/>
          </a:xfrm>
          <a:prstGeom prst="rect">
            <a:avLst/>
          </a:prstGeom>
        </p:spPr>
      </p:pic>
    </p:spTree>
    <p:extLst>
      <p:ext uri="{BB962C8B-B14F-4D97-AF65-F5344CB8AC3E}">
        <p14:creationId xmlns:p14="http://schemas.microsoft.com/office/powerpoint/2010/main" val="3733057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0EC9E-9E5E-6DA1-E56C-361ECBD603C3}"/>
            </a:ext>
          </a:extLst>
        </p:cNvPr>
        <p:cNvGrpSpPr/>
        <p:nvPr/>
      </p:nvGrpSpPr>
      <p:grpSpPr>
        <a:xfrm>
          <a:off x="0" y="0"/>
          <a:ext cx="0" cy="0"/>
          <a:chOff x="0" y="0"/>
          <a:chExt cx="0" cy="0"/>
        </a:xfrm>
      </p:grpSpPr>
      <p:sp>
        <p:nvSpPr>
          <p:cNvPr id="9" name="제목 1">
            <a:extLst>
              <a:ext uri="{FF2B5EF4-FFF2-40B4-BE49-F238E27FC236}">
                <a16:creationId xmlns:a16="http://schemas.microsoft.com/office/drawing/2014/main" id="{0F32DC5B-F2A6-416D-5DC7-319C942922B4}"/>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Appendix D</a:t>
            </a:r>
            <a:endParaRPr kumimoji="1" lang="ko-KR" altLang="en-US" dirty="0">
              <a:latin typeface="Abadi" panose="020F0502020204030204" pitchFamily="34" charset="0"/>
              <a:cs typeface="Abadi" panose="020F0502020204030204" pitchFamily="34" charset="0"/>
            </a:endParaRPr>
          </a:p>
        </p:txBody>
      </p:sp>
      <p:sp>
        <p:nvSpPr>
          <p:cNvPr id="10" name="제목 1">
            <a:extLst>
              <a:ext uri="{FF2B5EF4-FFF2-40B4-BE49-F238E27FC236}">
                <a16:creationId xmlns:a16="http://schemas.microsoft.com/office/drawing/2014/main" id="{A9E889A4-B57E-607C-AB30-1AE39D6A3111}"/>
              </a:ext>
            </a:extLst>
          </p:cNvPr>
          <p:cNvSpPr>
            <a:spLocks noGrp="1"/>
          </p:cNvSpPr>
          <p:nvPr>
            <p:ph type="title"/>
          </p:nvPr>
        </p:nvSpPr>
        <p:spPr>
          <a:xfrm>
            <a:off x="526590" y="1382042"/>
            <a:ext cx="10515600" cy="550294"/>
          </a:xfrm>
        </p:spPr>
        <p:txBody>
          <a:bodyPr>
            <a:normAutofit/>
          </a:bodyPr>
          <a:lstStyle/>
          <a:p>
            <a:r>
              <a:rPr lang="en-US" altLang="ko-KR" sz="2800" dirty="0">
                <a:latin typeface="Abadi" panose="020B0604020104020204" pitchFamily="34" charset="0"/>
              </a:rPr>
              <a:t>Existing losses</a:t>
            </a:r>
            <a:endParaRPr lang="ko-KR" altLang="en-US" sz="2800" dirty="0">
              <a:latin typeface="Abadi" panose="020B0604020104020204" pitchFamily="34" charset="0"/>
            </a:endParaRPr>
          </a:p>
        </p:txBody>
      </p:sp>
      <p:sp>
        <p:nvSpPr>
          <p:cNvPr id="11" name="TextBox 10">
            <a:extLst>
              <a:ext uri="{FF2B5EF4-FFF2-40B4-BE49-F238E27FC236}">
                <a16:creationId xmlns:a16="http://schemas.microsoft.com/office/drawing/2014/main" id="{0F786F50-E648-865F-3F46-4DC87D49EC2E}"/>
              </a:ext>
            </a:extLst>
          </p:cNvPr>
          <p:cNvSpPr txBox="1"/>
          <p:nvPr/>
        </p:nvSpPr>
        <p:spPr>
          <a:xfrm>
            <a:off x="1567111" y="1999355"/>
            <a:ext cx="9730153" cy="588046"/>
          </a:xfrm>
          <a:prstGeom prst="rect">
            <a:avLst/>
          </a:prstGeom>
          <a:noFill/>
        </p:spPr>
        <p:txBody>
          <a:bodyPr wrap="square" rtlCol="0">
            <a:spAutoFit/>
          </a:bodyPr>
          <a:lstStyle/>
          <a:p>
            <a:pPr>
              <a:lnSpc>
                <a:spcPct val="150000"/>
              </a:lnSpc>
            </a:pPr>
            <a:r>
              <a:rPr lang="en-US" altLang="ko-KR" sz="2400" dirty="0">
                <a:latin typeface="Abadi" panose="020B0604020104020204" pitchFamily="34" charset="0"/>
              </a:rPr>
              <a:t>Existing losses are applied after audio-visual fusion process.</a:t>
            </a:r>
          </a:p>
        </p:txBody>
      </p:sp>
      <p:pic>
        <p:nvPicPr>
          <p:cNvPr id="4" name="Picture 6" descr="IEEE ICASSP (@ieeeICASSP) / X">
            <a:extLst>
              <a:ext uri="{FF2B5EF4-FFF2-40B4-BE49-F238E27FC236}">
                <a16:creationId xmlns:a16="http://schemas.microsoft.com/office/drawing/2014/main" id="{65D80E9B-E75D-E5F4-AE03-E31054FB6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그룹 4">
            <a:extLst>
              <a:ext uri="{FF2B5EF4-FFF2-40B4-BE49-F238E27FC236}">
                <a16:creationId xmlns:a16="http://schemas.microsoft.com/office/drawing/2014/main" id="{B71B9184-89DA-2A7B-FD9C-DDA689BD75ED}"/>
              </a:ext>
            </a:extLst>
          </p:cNvPr>
          <p:cNvGrpSpPr/>
          <p:nvPr/>
        </p:nvGrpSpPr>
        <p:grpSpPr>
          <a:xfrm>
            <a:off x="85728" y="6263483"/>
            <a:ext cx="3300410" cy="483547"/>
            <a:chOff x="85728" y="6263483"/>
            <a:chExt cx="3300410" cy="483547"/>
          </a:xfrm>
        </p:grpSpPr>
        <p:pic>
          <p:nvPicPr>
            <p:cNvPr id="6" name="그림 5">
              <a:extLst>
                <a:ext uri="{FF2B5EF4-FFF2-40B4-BE49-F238E27FC236}">
                  <a16:creationId xmlns:a16="http://schemas.microsoft.com/office/drawing/2014/main" id="{0C838833-C6AF-E7E3-D254-EDEC4641E52C}"/>
                </a:ext>
              </a:extLst>
            </p:cNvPr>
            <p:cNvPicPr>
              <a:picLocks noChangeAspect="1"/>
            </p:cNvPicPr>
            <p:nvPr/>
          </p:nvPicPr>
          <p:blipFill rotWithShape="1">
            <a:blip r:embed="rId4"/>
            <a:srcRect l="14893" t="20317" r="14776" b="15437"/>
            <a:stretch/>
          </p:blipFill>
          <p:spPr>
            <a:xfrm>
              <a:off x="85728" y="6263483"/>
              <a:ext cx="1114425" cy="483547"/>
            </a:xfrm>
            <a:prstGeom prst="rect">
              <a:avLst/>
            </a:prstGeom>
          </p:spPr>
        </p:pic>
        <p:sp>
          <p:nvSpPr>
            <p:cNvPr id="7" name="TextBox 6">
              <a:extLst>
                <a:ext uri="{FF2B5EF4-FFF2-40B4-BE49-F238E27FC236}">
                  <a16:creationId xmlns:a16="http://schemas.microsoft.com/office/drawing/2014/main" id="{FCF16E14-0DDD-24E1-B520-5ADB6B73F961}"/>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pic>
        <p:nvPicPr>
          <p:cNvPr id="8" name="그림 7">
            <a:extLst>
              <a:ext uri="{FF2B5EF4-FFF2-40B4-BE49-F238E27FC236}">
                <a16:creationId xmlns:a16="http://schemas.microsoft.com/office/drawing/2014/main" id="{AC311346-7F96-3FFA-2476-A2B247E9B8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991" y="3355176"/>
            <a:ext cx="11064018" cy="2143492"/>
          </a:xfrm>
          <a:prstGeom prst="rect">
            <a:avLst/>
          </a:prstGeom>
        </p:spPr>
      </p:pic>
      <p:sp>
        <p:nvSpPr>
          <p:cNvPr id="12" name="아래쪽 화살표[D] 11">
            <a:extLst>
              <a:ext uri="{FF2B5EF4-FFF2-40B4-BE49-F238E27FC236}">
                <a16:creationId xmlns:a16="http://schemas.microsoft.com/office/drawing/2014/main" id="{5DCC76A7-043F-67A1-686B-F1A392A8D275}"/>
              </a:ext>
            </a:extLst>
          </p:cNvPr>
          <p:cNvSpPr/>
          <p:nvPr/>
        </p:nvSpPr>
        <p:spPr>
          <a:xfrm>
            <a:off x="6686551" y="3098728"/>
            <a:ext cx="357187" cy="525179"/>
          </a:xfrm>
          <a:prstGeom prst="downArrow">
            <a:avLst>
              <a:gd name="adj1" fmla="val 29487"/>
              <a:gd name="adj2"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 name="아래쪽 화살표[D] 12">
            <a:extLst>
              <a:ext uri="{FF2B5EF4-FFF2-40B4-BE49-F238E27FC236}">
                <a16:creationId xmlns:a16="http://schemas.microsoft.com/office/drawing/2014/main" id="{4B73F24A-3780-D7D0-C9F5-638B8872B5D1}"/>
              </a:ext>
            </a:extLst>
          </p:cNvPr>
          <p:cNvSpPr/>
          <p:nvPr/>
        </p:nvSpPr>
        <p:spPr>
          <a:xfrm rot="10800000">
            <a:off x="6686550" y="4920330"/>
            <a:ext cx="357187" cy="525179"/>
          </a:xfrm>
          <a:prstGeom prst="downArrow">
            <a:avLst>
              <a:gd name="adj1" fmla="val 29487"/>
              <a:gd name="adj2"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A6147D5-A61C-E457-2724-080C7AD9BA90}"/>
                  </a:ext>
                </a:extLst>
              </p:cNvPr>
              <p:cNvSpPr txBox="1"/>
              <p:nvPr/>
            </p:nvSpPr>
            <p:spPr>
              <a:xfrm>
                <a:off x="6606777" y="2452397"/>
                <a:ext cx="516731" cy="6463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ko-KR" sz="2400" i="1" smtClean="0">
                              <a:solidFill>
                                <a:srgbClr val="FF0000"/>
                              </a:solidFill>
                              <a:latin typeface="Cambria Math" panose="02040503050406030204" pitchFamily="18" charset="0"/>
                            </a:rPr>
                          </m:ctrlPr>
                        </m:sSubPr>
                        <m:e>
                          <m:r>
                            <a:rPr lang="en-US" altLang="ko-KR" sz="2400" b="0" i="1" smtClean="0">
                              <a:solidFill>
                                <a:srgbClr val="FF0000"/>
                              </a:solidFill>
                              <a:latin typeface="Cambria Math" panose="02040503050406030204" pitchFamily="18" charset="0"/>
                            </a:rPr>
                            <m:t>𝐿</m:t>
                          </m:r>
                        </m:e>
                        <m:sub>
                          <m:r>
                            <a:rPr lang="en-US" altLang="ko-KR" sz="2400" b="0" i="1" smtClean="0">
                              <a:solidFill>
                                <a:srgbClr val="FF0000"/>
                              </a:solidFill>
                              <a:latin typeface="Cambria Math" panose="02040503050406030204" pitchFamily="18" charset="0"/>
                            </a:rPr>
                            <m:t>𝑉</m:t>
                          </m:r>
                        </m:sub>
                      </m:sSub>
                    </m:oMath>
                  </m:oMathPara>
                </a14:m>
                <a:endParaRPr lang="en-US" altLang="ko-KR" sz="2400" dirty="0">
                  <a:latin typeface="Abadi" panose="020B0604020104020204" pitchFamily="34" charset="0"/>
                </a:endParaRPr>
              </a:p>
            </p:txBody>
          </p:sp>
        </mc:Choice>
        <mc:Fallback>
          <p:sp>
            <p:nvSpPr>
              <p:cNvPr id="14" name="TextBox 13">
                <a:extLst>
                  <a:ext uri="{FF2B5EF4-FFF2-40B4-BE49-F238E27FC236}">
                    <a16:creationId xmlns:a16="http://schemas.microsoft.com/office/drawing/2014/main" id="{6A6147D5-A61C-E457-2724-080C7AD9BA90}"/>
                  </a:ext>
                </a:extLst>
              </p:cNvPr>
              <p:cNvSpPr txBox="1">
                <a:spLocks noRot="1" noChangeAspect="1" noMove="1" noResize="1" noEditPoints="1" noAdjustHandles="1" noChangeArrowheads="1" noChangeShapeType="1" noTextEdit="1"/>
              </p:cNvSpPr>
              <p:nvPr/>
            </p:nvSpPr>
            <p:spPr>
              <a:xfrm>
                <a:off x="6606777" y="2452397"/>
                <a:ext cx="516731" cy="646331"/>
              </a:xfrm>
              <a:prstGeom prst="rect">
                <a:avLst/>
              </a:prstGeom>
              <a:blipFill>
                <a:blip r:embed="rId6"/>
                <a:stretch>
                  <a:fillRect l="-2381"/>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4E79E6C8-7A63-85E9-FB6F-E70AF139B735}"/>
                  </a:ext>
                </a:extLst>
              </p:cNvPr>
              <p:cNvSpPr txBox="1"/>
              <p:nvPr/>
            </p:nvSpPr>
            <p:spPr>
              <a:xfrm>
                <a:off x="6606777" y="5306046"/>
                <a:ext cx="516731" cy="6463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ko-KR" sz="2400" i="1" smtClean="0">
                              <a:solidFill>
                                <a:srgbClr val="FF0000"/>
                              </a:solidFill>
                              <a:latin typeface="Cambria Math" panose="02040503050406030204" pitchFamily="18" charset="0"/>
                            </a:rPr>
                          </m:ctrlPr>
                        </m:sSubPr>
                        <m:e>
                          <m:r>
                            <a:rPr lang="en-US" altLang="ko-KR" sz="2400" b="0" i="1" smtClean="0">
                              <a:solidFill>
                                <a:srgbClr val="FF0000"/>
                              </a:solidFill>
                              <a:latin typeface="Cambria Math" panose="02040503050406030204" pitchFamily="18" charset="0"/>
                            </a:rPr>
                            <m:t>𝐿</m:t>
                          </m:r>
                        </m:e>
                        <m:sub>
                          <m:r>
                            <a:rPr lang="en-US" altLang="ko-KR" sz="2400" b="0" i="1" smtClean="0">
                              <a:solidFill>
                                <a:srgbClr val="FF0000"/>
                              </a:solidFill>
                              <a:latin typeface="Cambria Math" panose="02040503050406030204" pitchFamily="18" charset="0"/>
                            </a:rPr>
                            <m:t>𝑎</m:t>
                          </m:r>
                        </m:sub>
                      </m:sSub>
                    </m:oMath>
                  </m:oMathPara>
                </a14:m>
                <a:endParaRPr lang="en-US" altLang="ko-KR" sz="2400" dirty="0">
                  <a:latin typeface="Abadi" panose="020B0604020104020204" pitchFamily="34" charset="0"/>
                </a:endParaRPr>
              </a:p>
            </p:txBody>
          </p:sp>
        </mc:Choice>
        <mc:Fallback>
          <p:sp>
            <p:nvSpPr>
              <p:cNvPr id="15" name="TextBox 14">
                <a:extLst>
                  <a:ext uri="{FF2B5EF4-FFF2-40B4-BE49-F238E27FC236}">
                    <a16:creationId xmlns:a16="http://schemas.microsoft.com/office/drawing/2014/main" id="{4E79E6C8-7A63-85E9-FB6F-E70AF139B735}"/>
                  </a:ext>
                </a:extLst>
              </p:cNvPr>
              <p:cNvSpPr txBox="1">
                <a:spLocks noRot="1" noChangeAspect="1" noMove="1" noResize="1" noEditPoints="1" noAdjustHandles="1" noChangeArrowheads="1" noChangeShapeType="1" noTextEdit="1"/>
              </p:cNvSpPr>
              <p:nvPr/>
            </p:nvSpPr>
            <p:spPr>
              <a:xfrm>
                <a:off x="6606777" y="5306046"/>
                <a:ext cx="516731" cy="646331"/>
              </a:xfrm>
              <a:prstGeom prst="rect">
                <a:avLst/>
              </a:prstGeom>
              <a:blipFill>
                <a:blip r:embed="rId7"/>
                <a:stretch>
                  <a:fillRect l="-2381"/>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E141166-9288-9167-E8FC-481386FA29EB}"/>
                  </a:ext>
                </a:extLst>
              </p:cNvPr>
              <p:cNvSpPr txBox="1"/>
              <p:nvPr/>
            </p:nvSpPr>
            <p:spPr>
              <a:xfrm>
                <a:off x="10535578" y="5079191"/>
                <a:ext cx="656036" cy="6463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ko-KR" sz="2400" i="1" smtClean="0">
                              <a:solidFill>
                                <a:srgbClr val="FF0000"/>
                              </a:solidFill>
                              <a:latin typeface="Cambria Math" panose="02040503050406030204" pitchFamily="18" charset="0"/>
                            </a:rPr>
                          </m:ctrlPr>
                        </m:sSubPr>
                        <m:e>
                          <m:r>
                            <a:rPr lang="en-US" altLang="ko-KR" sz="2400" b="0" i="1" smtClean="0">
                              <a:solidFill>
                                <a:srgbClr val="FF0000"/>
                              </a:solidFill>
                              <a:latin typeface="Cambria Math" panose="02040503050406030204" pitchFamily="18" charset="0"/>
                            </a:rPr>
                            <m:t>𝐿</m:t>
                          </m:r>
                        </m:e>
                        <m:sub>
                          <m:r>
                            <a:rPr lang="en-US" altLang="ko-KR" sz="2400" b="0" i="1" smtClean="0">
                              <a:solidFill>
                                <a:srgbClr val="FF0000"/>
                              </a:solidFill>
                              <a:latin typeface="Cambria Math" panose="02040503050406030204" pitchFamily="18" charset="0"/>
                            </a:rPr>
                            <m:t>𝑎𝑣</m:t>
                          </m:r>
                        </m:sub>
                      </m:sSub>
                    </m:oMath>
                  </m:oMathPara>
                </a14:m>
                <a:endParaRPr lang="en-US" altLang="ko-KR" sz="2400" dirty="0">
                  <a:solidFill>
                    <a:srgbClr val="FF0000"/>
                  </a:solidFill>
                  <a:latin typeface="Abadi" panose="020B0604020104020204" pitchFamily="34" charset="0"/>
                </a:endParaRPr>
              </a:p>
            </p:txBody>
          </p:sp>
        </mc:Choice>
        <mc:Fallback>
          <p:sp>
            <p:nvSpPr>
              <p:cNvPr id="16" name="TextBox 15">
                <a:extLst>
                  <a:ext uri="{FF2B5EF4-FFF2-40B4-BE49-F238E27FC236}">
                    <a16:creationId xmlns:a16="http://schemas.microsoft.com/office/drawing/2014/main" id="{DE141166-9288-9167-E8FC-481386FA29EB}"/>
                  </a:ext>
                </a:extLst>
              </p:cNvPr>
              <p:cNvSpPr txBox="1">
                <a:spLocks noRot="1" noChangeAspect="1" noMove="1" noResize="1" noEditPoints="1" noAdjustHandles="1" noChangeArrowheads="1" noChangeShapeType="1" noTextEdit="1"/>
              </p:cNvSpPr>
              <p:nvPr/>
            </p:nvSpPr>
            <p:spPr>
              <a:xfrm>
                <a:off x="10535578" y="5079191"/>
                <a:ext cx="656036" cy="646331"/>
              </a:xfrm>
              <a:prstGeom prst="rect">
                <a:avLst/>
              </a:prstGeom>
              <a:blipFill>
                <a:blip r:embed="rId8"/>
                <a:stretch>
                  <a:fillRect/>
                </a:stretch>
              </a:blipFill>
            </p:spPr>
            <p:txBody>
              <a:bodyPr/>
              <a:lstStyle/>
              <a:p>
                <a:r>
                  <a:rPr lang="ko-KR" altLang="en-US">
                    <a:noFill/>
                  </a:rPr>
                  <a:t> </a:t>
                </a:r>
              </a:p>
            </p:txBody>
          </p:sp>
        </mc:Fallback>
      </mc:AlternateContent>
      <p:sp>
        <p:nvSpPr>
          <p:cNvPr id="17" name="아래쪽 화살표[D] 16">
            <a:extLst>
              <a:ext uri="{FF2B5EF4-FFF2-40B4-BE49-F238E27FC236}">
                <a16:creationId xmlns:a16="http://schemas.microsoft.com/office/drawing/2014/main" id="{9BC65310-BA32-F267-C2FA-67AF025001E9}"/>
              </a:ext>
            </a:extLst>
          </p:cNvPr>
          <p:cNvSpPr/>
          <p:nvPr/>
        </p:nvSpPr>
        <p:spPr>
          <a:xfrm rot="10800000">
            <a:off x="10685003" y="4632559"/>
            <a:ext cx="357187" cy="525179"/>
          </a:xfrm>
          <a:prstGeom prst="downArrow">
            <a:avLst>
              <a:gd name="adj1" fmla="val 29487"/>
              <a:gd name="adj2"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62348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5991259-3138-E826-FB10-D54889B4521B}"/>
              </a:ext>
            </a:extLst>
          </p:cNvPr>
          <p:cNvSpPr>
            <a:spLocks noGrp="1"/>
          </p:cNvSpPr>
          <p:nvPr>
            <p:ph type="title"/>
          </p:nvPr>
        </p:nvSpPr>
        <p:spPr>
          <a:xfrm>
            <a:off x="1528762" y="2766218"/>
            <a:ext cx="9134475" cy="1325563"/>
          </a:xfrm>
        </p:spPr>
        <p:txBody>
          <a:bodyPr>
            <a:normAutofit/>
          </a:bodyPr>
          <a:lstStyle/>
          <a:p>
            <a:pPr>
              <a:lnSpc>
                <a:spcPct val="100000"/>
              </a:lnSpc>
            </a:pPr>
            <a:r>
              <a:rPr lang="en-US" altLang="ko-KR" sz="2800" dirty="0">
                <a:solidFill>
                  <a:srgbClr val="425AFF"/>
                </a:solidFill>
                <a:latin typeface="Abadi" panose="020B0604020104020204" pitchFamily="34" charset="0"/>
              </a:rPr>
              <a:t>A</a:t>
            </a:r>
            <a:r>
              <a:rPr lang="en-US" altLang="ko-KR" sz="2800" dirty="0">
                <a:latin typeface="Abadi" panose="020B0604020104020204" pitchFamily="34" charset="0"/>
              </a:rPr>
              <a:t>ctive </a:t>
            </a:r>
            <a:r>
              <a:rPr lang="en-US" altLang="ko-KR" sz="2800" dirty="0">
                <a:solidFill>
                  <a:srgbClr val="425AFF"/>
                </a:solidFill>
                <a:latin typeface="Abadi" panose="020B0604020104020204" pitchFamily="34" charset="0"/>
              </a:rPr>
              <a:t>S</a:t>
            </a:r>
            <a:r>
              <a:rPr lang="en-US" altLang="ko-KR" sz="2800" dirty="0">
                <a:latin typeface="Abadi" panose="020B0604020104020204" pitchFamily="34" charset="0"/>
              </a:rPr>
              <a:t>peaker </a:t>
            </a:r>
            <a:r>
              <a:rPr lang="en-US" altLang="ko-KR" sz="2800" dirty="0">
                <a:solidFill>
                  <a:srgbClr val="425AFF"/>
                </a:solidFill>
                <a:latin typeface="Abadi" panose="020B0604020104020204" pitchFamily="34" charset="0"/>
              </a:rPr>
              <a:t>D</a:t>
            </a:r>
            <a:r>
              <a:rPr lang="en-US" altLang="ko-KR" sz="2800" dirty="0">
                <a:latin typeface="Abadi" panose="020B0604020104020204" pitchFamily="34" charset="0"/>
              </a:rPr>
              <a:t>etection aims to </a:t>
            </a:r>
            <a:r>
              <a:rPr lang="en-US" altLang="ko-KR" sz="2800" b="1" dirty="0">
                <a:solidFill>
                  <a:srgbClr val="2466FF"/>
                </a:solidFill>
                <a:latin typeface="Abadi" panose="020B0604020104020204" pitchFamily="34" charset="0"/>
              </a:rPr>
              <a:t>detect a talking speaker </a:t>
            </a:r>
            <a:br>
              <a:rPr lang="en-US" altLang="ko-KR" sz="2800" dirty="0">
                <a:latin typeface="Abadi" panose="020B0604020104020204" pitchFamily="34" charset="0"/>
              </a:rPr>
            </a:br>
            <a:r>
              <a:rPr lang="en-US" altLang="ko-KR" sz="2800" dirty="0">
                <a:latin typeface="Abadi" panose="020B0604020104020204" pitchFamily="34" charset="0"/>
              </a:rPr>
              <a:t>from multi-speaker scenes using </a:t>
            </a:r>
            <a:r>
              <a:rPr lang="en-US" altLang="ko-KR" sz="2800" b="1" dirty="0">
                <a:solidFill>
                  <a:srgbClr val="425AFF"/>
                </a:solidFill>
                <a:latin typeface="Abadi" panose="020B0604020104020204" pitchFamily="34" charset="0"/>
              </a:rPr>
              <a:t>speech and video pairs</a:t>
            </a:r>
            <a:r>
              <a:rPr lang="en-US" altLang="ko-KR" sz="2800" dirty="0">
                <a:solidFill>
                  <a:srgbClr val="425AFF"/>
                </a:solidFill>
                <a:latin typeface="Abadi" panose="020B0604020104020204" pitchFamily="34" charset="0"/>
              </a:rPr>
              <a:t>.  </a:t>
            </a:r>
            <a:endParaRPr lang="ko-KR" altLang="en-US" sz="2800" dirty="0">
              <a:solidFill>
                <a:srgbClr val="425AFF"/>
              </a:solidFill>
              <a:latin typeface="Abadi" panose="020B0604020104020204" pitchFamily="34" charset="0"/>
            </a:endParaRPr>
          </a:p>
        </p:txBody>
      </p:sp>
      <p:sp>
        <p:nvSpPr>
          <p:cNvPr id="3" name="제목 1">
            <a:extLst>
              <a:ext uri="{FF2B5EF4-FFF2-40B4-BE49-F238E27FC236}">
                <a16:creationId xmlns:a16="http://schemas.microsoft.com/office/drawing/2014/main" id="{80750663-9762-E16F-660C-7C26933656ED}"/>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Previous Works</a:t>
            </a:r>
            <a:endParaRPr kumimoji="1" lang="ko-KR" altLang="en-US" dirty="0">
              <a:latin typeface="Abadi" panose="020F0502020204030204" pitchFamily="34" charset="0"/>
              <a:cs typeface="Abadi" panose="020F0502020204030204" pitchFamily="34" charset="0"/>
            </a:endParaRPr>
          </a:p>
        </p:txBody>
      </p:sp>
      <p:pic>
        <p:nvPicPr>
          <p:cNvPr id="5" name="Picture 6" descr="IEEE ICASSP (@ieeeICASSP) / X">
            <a:extLst>
              <a:ext uri="{FF2B5EF4-FFF2-40B4-BE49-F238E27FC236}">
                <a16:creationId xmlns:a16="http://schemas.microsoft.com/office/drawing/2014/main" id="{488B161B-FC06-90AC-CD67-0327DDB52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그룹 5">
            <a:extLst>
              <a:ext uri="{FF2B5EF4-FFF2-40B4-BE49-F238E27FC236}">
                <a16:creationId xmlns:a16="http://schemas.microsoft.com/office/drawing/2014/main" id="{15251E40-5793-CD0C-8080-E0491891721B}"/>
              </a:ext>
            </a:extLst>
          </p:cNvPr>
          <p:cNvGrpSpPr/>
          <p:nvPr/>
        </p:nvGrpSpPr>
        <p:grpSpPr>
          <a:xfrm>
            <a:off x="85728" y="6263483"/>
            <a:ext cx="3300410" cy="483547"/>
            <a:chOff x="85728" y="6263483"/>
            <a:chExt cx="3300410" cy="483547"/>
          </a:xfrm>
        </p:grpSpPr>
        <p:pic>
          <p:nvPicPr>
            <p:cNvPr id="7" name="그림 6">
              <a:extLst>
                <a:ext uri="{FF2B5EF4-FFF2-40B4-BE49-F238E27FC236}">
                  <a16:creationId xmlns:a16="http://schemas.microsoft.com/office/drawing/2014/main" id="{3F04C881-94A0-7DB7-3AC8-85DBAF201CE6}"/>
                </a:ext>
              </a:extLst>
            </p:cNvPr>
            <p:cNvPicPr>
              <a:picLocks noChangeAspect="1"/>
            </p:cNvPicPr>
            <p:nvPr/>
          </p:nvPicPr>
          <p:blipFill rotWithShape="1">
            <a:blip r:embed="rId4"/>
            <a:srcRect l="14893" t="20317" r="14776" b="15437"/>
            <a:stretch/>
          </p:blipFill>
          <p:spPr>
            <a:xfrm>
              <a:off x="85728" y="6263483"/>
              <a:ext cx="1114425" cy="483547"/>
            </a:xfrm>
            <a:prstGeom prst="rect">
              <a:avLst/>
            </a:prstGeom>
          </p:spPr>
        </p:pic>
        <p:sp>
          <p:nvSpPr>
            <p:cNvPr id="8" name="TextBox 7">
              <a:extLst>
                <a:ext uri="{FF2B5EF4-FFF2-40B4-BE49-F238E27FC236}">
                  <a16:creationId xmlns:a16="http://schemas.microsoft.com/office/drawing/2014/main" id="{351B8C03-A6CA-A11B-5331-17A1C1933BC4}"/>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233443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D0824-AFC6-ECB7-002C-3CD64E986FEF}"/>
            </a:ext>
          </a:extLst>
        </p:cNvPr>
        <p:cNvGrpSpPr/>
        <p:nvPr/>
      </p:nvGrpSpPr>
      <p:grpSpPr>
        <a:xfrm>
          <a:off x="0" y="0"/>
          <a:ext cx="0" cy="0"/>
          <a:chOff x="0" y="0"/>
          <a:chExt cx="0" cy="0"/>
        </a:xfrm>
      </p:grpSpPr>
      <p:sp>
        <p:nvSpPr>
          <p:cNvPr id="3" name="제목 1">
            <a:extLst>
              <a:ext uri="{FF2B5EF4-FFF2-40B4-BE49-F238E27FC236}">
                <a16:creationId xmlns:a16="http://schemas.microsoft.com/office/drawing/2014/main" id="{29837CE9-6B85-C2C3-F57E-CF2FE41FA68F}"/>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Previous Works</a:t>
            </a:r>
            <a:endParaRPr kumimoji="1" lang="ko-KR" altLang="en-US" dirty="0">
              <a:latin typeface="Abadi" panose="020F0502020204030204" pitchFamily="34" charset="0"/>
              <a:cs typeface="Abadi" panose="020F0502020204030204" pitchFamily="34" charset="0"/>
            </a:endParaRPr>
          </a:p>
        </p:txBody>
      </p:sp>
      <p:pic>
        <p:nvPicPr>
          <p:cNvPr id="1026" name="Picture 2" descr="집들이에 초대 받았을 때 실수하지 않으려면? : 네이버 포스트">
            <a:extLst>
              <a:ext uri="{FF2B5EF4-FFF2-40B4-BE49-F238E27FC236}">
                <a16:creationId xmlns:a16="http://schemas.microsoft.com/office/drawing/2014/main" id="{07ABDFC1-12BF-D8B8-1FF9-88A43AA92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222" y="1735238"/>
            <a:ext cx="6229555" cy="4155905"/>
          </a:xfrm>
          <a:prstGeom prst="rect">
            <a:avLst/>
          </a:prstGeom>
          <a:noFill/>
          <a:extLst>
            <a:ext uri="{909E8E84-426E-40DD-AFC4-6F175D3DCCD1}">
              <a14:hiddenFill xmlns:a14="http://schemas.microsoft.com/office/drawing/2010/main">
                <a:solidFill>
                  <a:srgbClr val="FFFFFF"/>
                </a:solidFill>
              </a14:hiddenFill>
            </a:ext>
          </a:extLst>
        </p:spPr>
      </p:pic>
      <p:sp>
        <p:nvSpPr>
          <p:cNvPr id="6" name="도넛[D] 5">
            <a:extLst>
              <a:ext uri="{FF2B5EF4-FFF2-40B4-BE49-F238E27FC236}">
                <a16:creationId xmlns:a16="http://schemas.microsoft.com/office/drawing/2014/main" id="{D9002AE7-CAD3-A89A-1A04-A9ABED21EDFA}"/>
              </a:ext>
            </a:extLst>
          </p:cNvPr>
          <p:cNvSpPr/>
          <p:nvPr/>
        </p:nvSpPr>
        <p:spPr>
          <a:xfrm>
            <a:off x="5129213" y="1735238"/>
            <a:ext cx="1331502" cy="1325563"/>
          </a:xfrm>
          <a:prstGeom prst="donut">
            <a:avLst>
              <a:gd name="adj" fmla="val 7053"/>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pic>
        <p:nvPicPr>
          <p:cNvPr id="2" name="Picture 6" descr="IEEE ICASSP (@ieeeICASSP) / X">
            <a:extLst>
              <a:ext uri="{FF2B5EF4-FFF2-40B4-BE49-F238E27FC236}">
                <a16:creationId xmlns:a16="http://schemas.microsoft.com/office/drawing/2014/main" id="{161CB0E6-4A34-3437-964C-4081AF750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그룹 3">
            <a:extLst>
              <a:ext uri="{FF2B5EF4-FFF2-40B4-BE49-F238E27FC236}">
                <a16:creationId xmlns:a16="http://schemas.microsoft.com/office/drawing/2014/main" id="{E62ABE18-C9F0-13BE-4A71-F9C22B018531}"/>
              </a:ext>
            </a:extLst>
          </p:cNvPr>
          <p:cNvGrpSpPr/>
          <p:nvPr/>
        </p:nvGrpSpPr>
        <p:grpSpPr>
          <a:xfrm>
            <a:off x="85728" y="6263483"/>
            <a:ext cx="3300410" cy="483547"/>
            <a:chOff x="85728" y="6263483"/>
            <a:chExt cx="3300410" cy="483547"/>
          </a:xfrm>
        </p:grpSpPr>
        <p:pic>
          <p:nvPicPr>
            <p:cNvPr id="5" name="그림 4">
              <a:extLst>
                <a:ext uri="{FF2B5EF4-FFF2-40B4-BE49-F238E27FC236}">
                  <a16:creationId xmlns:a16="http://schemas.microsoft.com/office/drawing/2014/main" id="{A68BFED3-C877-FA5B-13B3-593AC28F9D8F}"/>
                </a:ext>
              </a:extLst>
            </p:cNvPr>
            <p:cNvPicPr>
              <a:picLocks noChangeAspect="1"/>
            </p:cNvPicPr>
            <p:nvPr/>
          </p:nvPicPr>
          <p:blipFill rotWithShape="1">
            <a:blip r:embed="rId5"/>
            <a:srcRect l="14893" t="20317" r="14776" b="15437"/>
            <a:stretch/>
          </p:blipFill>
          <p:spPr>
            <a:xfrm>
              <a:off x="85728" y="6263483"/>
              <a:ext cx="1114425" cy="483547"/>
            </a:xfrm>
            <a:prstGeom prst="rect">
              <a:avLst/>
            </a:prstGeom>
          </p:spPr>
        </p:pic>
        <p:sp>
          <p:nvSpPr>
            <p:cNvPr id="8" name="TextBox 7">
              <a:extLst>
                <a:ext uri="{FF2B5EF4-FFF2-40B4-BE49-F238E27FC236}">
                  <a16:creationId xmlns:a16="http://schemas.microsoft.com/office/drawing/2014/main" id="{61DD2057-1DE0-C23A-54C3-FF7C4C0CC994}"/>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345793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10259-B0C6-6502-6A98-0CC119C734C6}"/>
            </a:ext>
          </a:extLst>
        </p:cNvPr>
        <p:cNvGrpSpPr/>
        <p:nvPr/>
      </p:nvGrpSpPr>
      <p:grpSpPr>
        <a:xfrm>
          <a:off x="0" y="0"/>
          <a:ext cx="0" cy="0"/>
          <a:chOff x="0" y="0"/>
          <a:chExt cx="0" cy="0"/>
        </a:xfrm>
      </p:grpSpPr>
      <p:sp>
        <p:nvSpPr>
          <p:cNvPr id="3" name="제목 1">
            <a:extLst>
              <a:ext uri="{FF2B5EF4-FFF2-40B4-BE49-F238E27FC236}">
                <a16:creationId xmlns:a16="http://schemas.microsoft.com/office/drawing/2014/main" id="{15FBF970-09BD-93BD-95F4-DBC0E0050D26}"/>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Previous Works</a:t>
            </a:r>
            <a:endParaRPr kumimoji="1" lang="ko-KR" altLang="en-US" dirty="0">
              <a:latin typeface="Abadi" panose="020F0502020204030204" pitchFamily="34" charset="0"/>
              <a:cs typeface="Abadi" panose="020F0502020204030204" pitchFamily="34" charset="0"/>
            </a:endParaRPr>
          </a:p>
        </p:txBody>
      </p:sp>
      <p:pic>
        <p:nvPicPr>
          <p:cNvPr id="2" name="Picture 6" descr="IEEE ICASSP (@ieeeICASSP) / X">
            <a:extLst>
              <a:ext uri="{FF2B5EF4-FFF2-40B4-BE49-F238E27FC236}">
                <a16:creationId xmlns:a16="http://schemas.microsoft.com/office/drawing/2014/main" id="{4185DBB2-060E-F53A-8D8B-F1FFFA542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그룹 3">
            <a:extLst>
              <a:ext uri="{FF2B5EF4-FFF2-40B4-BE49-F238E27FC236}">
                <a16:creationId xmlns:a16="http://schemas.microsoft.com/office/drawing/2014/main" id="{A8465F65-3000-C889-487C-B92513D568EC}"/>
              </a:ext>
            </a:extLst>
          </p:cNvPr>
          <p:cNvGrpSpPr/>
          <p:nvPr/>
        </p:nvGrpSpPr>
        <p:grpSpPr>
          <a:xfrm>
            <a:off x="85728" y="6263483"/>
            <a:ext cx="3300410" cy="483547"/>
            <a:chOff x="85728" y="6263483"/>
            <a:chExt cx="3300410" cy="483547"/>
          </a:xfrm>
        </p:grpSpPr>
        <p:pic>
          <p:nvPicPr>
            <p:cNvPr id="5" name="그림 4">
              <a:extLst>
                <a:ext uri="{FF2B5EF4-FFF2-40B4-BE49-F238E27FC236}">
                  <a16:creationId xmlns:a16="http://schemas.microsoft.com/office/drawing/2014/main" id="{92C3B93C-9D28-C00C-9C63-DF659F568D17}"/>
                </a:ext>
              </a:extLst>
            </p:cNvPr>
            <p:cNvPicPr>
              <a:picLocks noChangeAspect="1"/>
            </p:cNvPicPr>
            <p:nvPr/>
          </p:nvPicPr>
          <p:blipFill rotWithShape="1">
            <a:blip r:embed="rId4"/>
            <a:srcRect l="14893" t="20317" r="14776" b="15437"/>
            <a:stretch/>
          </p:blipFill>
          <p:spPr>
            <a:xfrm>
              <a:off x="85728" y="6263483"/>
              <a:ext cx="1114425" cy="483547"/>
            </a:xfrm>
            <a:prstGeom prst="rect">
              <a:avLst/>
            </a:prstGeom>
          </p:spPr>
        </p:pic>
        <p:sp>
          <p:nvSpPr>
            <p:cNvPr id="8" name="TextBox 7">
              <a:extLst>
                <a:ext uri="{FF2B5EF4-FFF2-40B4-BE49-F238E27FC236}">
                  <a16:creationId xmlns:a16="http://schemas.microsoft.com/office/drawing/2014/main" id="{F80FD9FE-9027-1D48-5934-B1FE129294E4}"/>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pic>
        <p:nvPicPr>
          <p:cNvPr id="9" name="Picture 2" descr="Who spoke when: Choosing the right speaker diarization tool | by Philippe  Moussalli | ML6team">
            <a:extLst>
              <a:ext uri="{FF2B5EF4-FFF2-40B4-BE49-F238E27FC236}">
                <a16:creationId xmlns:a16="http://schemas.microsoft.com/office/drawing/2014/main" id="{D9620143-302D-8DD3-CF6D-D428F8337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168" y="1899527"/>
            <a:ext cx="5744190" cy="30589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peech Separation | by Sangramsing Kayte | Medium">
            <a:extLst>
              <a:ext uri="{FF2B5EF4-FFF2-40B4-BE49-F238E27FC236}">
                <a16:creationId xmlns:a16="http://schemas.microsoft.com/office/drawing/2014/main" id="{8484065B-B701-08EE-4032-AC4F85FC82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10" y="2357438"/>
            <a:ext cx="5646323" cy="2346324"/>
          </a:xfrm>
          <a:prstGeom prst="rect">
            <a:avLst/>
          </a:prstGeom>
          <a:noFill/>
          <a:extLst>
            <a:ext uri="{909E8E84-426E-40DD-AFC4-6F175D3DCCD1}">
              <a14:hiddenFill xmlns:a14="http://schemas.microsoft.com/office/drawing/2010/main">
                <a:solidFill>
                  <a:srgbClr val="FFFFFF"/>
                </a:solidFill>
              </a14:hiddenFill>
            </a:ext>
          </a:extLst>
        </p:spPr>
      </p:pic>
      <p:sp>
        <p:nvSpPr>
          <p:cNvPr id="7" name="제목 1">
            <a:extLst>
              <a:ext uri="{FF2B5EF4-FFF2-40B4-BE49-F238E27FC236}">
                <a16:creationId xmlns:a16="http://schemas.microsoft.com/office/drawing/2014/main" id="{0081C330-9B33-134F-BEAC-F78B9BC1EA98}"/>
              </a:ext>
            </a:extLst>
          </p:cNvPr>
          <p:cNvSpPr>
            <a:spLocks noGrp="1"/>
          </p:cNvSpPr>
          <p:nvPr>
            <p:ph type="title"/>
          </p:nvPr>
        </p:nvSpPr>
        <p:spPr>
          <a:xfrm>
            <a:off x="526590" y="1382042"/>
            <a:ext cx="10515600" cy="550294"/>
          </a:xfrm>
        </p:spPr>
        <p:txBody>
          <a:bodyPr>
            <a:normAutofit/>
          </a:bodyPr>
          <a:lstStyle/>
          <a:p>
            <a:r>
              <a:rPr lang="en-US" altLang="ko-KR" sz="2800" dirty="0">
                <a:latin typeface="Abadi" panose="020B0604020104020204" pitchFamily="34" charset="0"/>
              </a:rPr>
              <a:t>Speech Separation 			     Speaker D</a:t>
            </a:r>
            <a:r>
              <a:rPr lang="en" altLang="ko-KR" sz="2800" b="0" i="0" dirty="0" err="1">
                <a:solidFill>
                  <a:srgbClr val="1F1F1F"/>
                </a:solidFill>
                <a:effectLst/>
                <a:latin typeface="Abadi" panose="020B0604020104020204" pitchFamily="34" charset="0"/>
              </a:rPr>
              <a:t>iarization</a:t>
            </a:r>
            <a:endParaRPr lang="ko-KR" altLang="en-US" sz="2800" dirty="0">
              <a:latin typeface="Abadi" panose="020B0604020104020204" pitchFamily="34" charset="0"/>
            </a:endParaRPr>
          </a:p>
        </p:txBody>
      </p:sp>
    </p:spTree>
    <p:extLst>
      <p:ext uri="{BB962C8B-B14F-4D97-AF65-F5344CB8AC3E}">
        <p14:creationId xmlns:p14="http://schemas.microsoft.com/office/powerpoint/2010/main" val="88393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528F1D3-6D97-B8B4-94C5-8B15570FA642}"/>
              </a:ext>
            </a:extLst>
          </p:cNvPr>
          <p:cNvSpPr txBox="1"/>
          <p:nvPr/>
        </p:nvSpPr>
        <p:spPr>
          <a:xfrm>
            <a:off x="1567112" y="1999355"/>
            <a:ext cx="7703722" cy="1142044"/>
          </a:xfrm>
          <a:prstGeom prst="rect">
            <a:avLst/>
          </a:prstGeom>
          <a:noFill/>
        </p:spPr>
        <p:txBody>
          <a:bodyPr wrap="square" rtlCol="0">
            <a:spAutoFit/>
          </a:bodyPr>
          <a:lstStyle/>
          <a:p>
            <a:pPr marL="457200" indent="-457200">
              <a:lnSpc>
                <a:spcPct val="150000"/>
              </a:lnSpc>
              <a:buAutoNum type="arabicParenR"/>
            </a:pPr>
            <a:r>
              <a:rPr lang="en-US" altLang="ko-KR" sz="2400" dirty="0">
                <a:latin typeface="Abadi" panose="020B0604020104020204" pitchFamily="34" charset="0"/>
              </a:rPr>
              <a:t>Audio-Visual Fusion</a:t>
            </a:r>
          </a:p>
          <a:p>
            <a:pPr marL="457200" indent="-457200">
              <a:lnSpc>
                <a:spcPct val="150000"/>
              </a:lnSpc>
              <a:buAutoNum type="arabicParenR"/>
            </a:pPr>
            <a:r>
              <a:rPr lang="en-US" altLang="ko-KR" sz="2400" dirty="0">
                <a:latin typeface="Abadi" panose="020B0604020104020204" pitchFamily="34" charset="0"/>
              </a:rPr>
              <a:t>Temporal Modeling</a:t>
            </a:r>
          </a:p>
        </p:txBody>
      </p:sp>
      <p:pic>
        <p:nvPicPr>
          <p:cNvPr id="13" name="그림 12">
            <a:extLst>
              <a:ext uri="{FF2B5EF4-FFF2-40B4-BE49-F238E27FC236}">
                <a16:creationId xmlns:a16="http://schemas.microsoft.com/office/drawing/2014/main" id="{24F509D1-A939-4C94-9C10-3F46F5081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90" y="3258343"/>
            <a:ext cx="11329559" cy="2336721"/>
          </a:xfrm>
          <a:prstGeom prst="rect">
            <a:avLst/>
          </a:prstGeom>
        </p:spPr>
      </p:pic>
      <p:sp>
        <p:nvSpPr>
          <p:cNvPr id="2" name="제목 1">
            <a:extLst>
              <a:ext uri="{FF2B5EF4-FFF2-40B4-BE49-F238E27FC236}">
                <a16:creationId xmlns:a16="http://schemas.microsoft.com/office/drawing/2014/main" id="{1E527952-C985-72C2-12FC-8ED3A485C969}"/>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Previous Works</a:t>
            </a:r>
            <a:endParaRPr kumimoji="1" lang="ko-KR" altLang="en-US" dirty="0">
              <a:latin typeface="Abadi" panose="020F0502020204030204" pitchFamily="34" charset="0"/>
              <a:cs typeface="Abadi" panose="020F0502020204030204" pitchFamily="34" charset="0"/>
            </a:endParaRPr>
          </a:p>
        </p:txBody>
      </p:sp>
      <p:sp>
        <p:nvSpPr>
          <p:cNvPr id="3" name="제목 1">
            <a:extLst>
              <a:ext uri="{FF2B5EF4-FFF2-40B4-BE49-F238E27FC236}">
                <a16:creationId xmlns:a16="http://schemas.microsoft.com/office/drawing/2014/main" id="{1DD079B1-3BE1-D032-26C1-3E59DE741072}"/>
              </a:ext>
            </a:extLst>
          </p:cNvPr>
          <p:cNvSpPr>
            <a:spLocks noGrp="1"/>
          </p:cNvSpPr>
          <p:nvPr>
            <p:ph type="title"/>
          </p:nvPr>
        </p:nvSpPr>
        <p:spPr>
          <a:xfrm>
            <a:off x="526590" y="1382042"/>
            <a:ext cx="10515600" cy="550294"/>
          </a:xfrm>
        </p:spPr>
        <p:txBody>
          <a:bodyPr>
            <a:normAutofit/>
          </a:bodyPr>
          <a:lstStyle/>
          <a:p>
            <a:r>
              <a:rPr lang="en-US" altLang="ko-KR" sz="2800" dirty="0">
                <a:latin typeface="Abadi" panose="020B0604020104020204" pitchFamily="34" charset="0"/>
              </a:rPr>
              <a:t>Two important keys</a:t>
            </a:r>
            <a:endParaRPr lang="ko-KR" altLang="en-US" sz="2800" dirty="0">
              <a:latin typeface="Abadi" panose="020B0604020104020204" pitchFamily="34" charset="0"/>
            </a:endParaRPr>
          </a:p>
        </p:txBody>
      </p:sp>
      <p:sp>
        <p:nvSpPr>
          <p:cNvPr id="4" name="TextBox 3">
            <a:extLst>
              <a:ext uri="{FF2B5EF4-FFF2-40B4-BE49-F238E27FC236}">
                <a16:creationId xmlns:a16="http://schemas.microsoft.com/office/drawing/2014/main" id="{45BA43B3-AAE0-569C-3570-59295538C455}"/>
              </a:ext>
            </a:extLst>
          </p:cNvPr>
          <p:cNvSpPr txBox="1"/>
          <p:nvPr/>
        </p:nvSpPr>
        <p:spPr>
          <a:xfrm>
            <a:off x="6543675" y="4021032"/>
            <a:ext cx="1185863" cy="369332"/>
          </a:xfrm>
          <a:prstGeom prst="rect">
            <a:avLst/>
          </a:prstGeom>
          <a:noFill/>
        </p:spPr>
        <p:txBody>
          <a:bodyPr wrap="square" rtlCol="0">
            <a:spAutoFit/>
          </a:bodyPr>
          <a:lstStyle/>
          <a:p>
            <a:r>
              <a:rPr kumimoji="1" lang="en-US" altLang="ko-KR" dirty="0">
                <a:latin typeface="Abadi" panose="020B0604020104020204" pitchFamily="34" charset="0"/>
              </a:rPr>
              <a:t>[B, T, F]</a:t>
            </a:r>
            <a:endParaRPr kumimoji="1" lang="ko-KR" altLang="en-US" dirty="0">
              <a:latin typeface="Abadi" panose="020B0604020104020204" pitchFamily="34" charset="0"/>
            </a:endParaRPr>
          </a:p>
        </p:txBody>
      </p:sp>
      <p:sp>
        <p:nvSpPr>
          <p:cNvPr id="5" name="TextBox 4">
            <a:extLst>
              <a:ext uri="{FF2B5EF4-FFF2-40B4-BE49-F238E27FC236}">
                <a16:creationId xmlns:a16="http://schemas.microsoft.com/office/drawing/2014/main" id="{F39B8BCE-15C7-E5C2-3CA8-0BA155D8428B}"/>
              </a:ext>
            </a:extLst>
          </p:cNvPr>
          <p:cNvSpPr txBox="1"/>
          <p:nvPr/>
        </p:nvSpPr>
        <p:spPr>
          <a:xfrm>
            <a:off x="10394604" y="3857397"/>
            <a:ext cx="827012" cy="369332"/>
          </a:xfrm>
          <a:prstGeom prst="rect">
            <a:avLst/>
          </a:prstGeom>
          <a:noFill/>
        </p:spPr>
        <p:txBody>
          <a:bodyPr wrap="square" rtlCol="0">
            <a:spAutoFit/>
          </a:bodyPr>
          <a:lstStyle/>
          <a:p>
            <a:r>
              <a:rPr kumimoji="1" lang="en-US" altLang="ko-KR" dirty="0">
                <a:latin typeface="Abadi" panose="020B0604020104020204" pitchFamily="34" charset="0"/>
              </a:rPr>
              <a:t>[B, T]</a:t>
            </a:r>
            <a:endParaRPr kumimoji="1" lang="ko-KR" altLang="en-US" dirty="0">
              <a:latin typeface="Abadi" panose="020B0604020104020204" pitchFamily="34" charset="0"/>
            </a:endParaRPr>
          </a:p>
        </p:txBody>
      </p:sp>
      <p:pic>
        <p:nvPicPr>
          <p:cNvPr id="7" name="Picture 6" descr="IEEE ICASSP (@ieeeICASSP) / X">
            <a:extLst>
              <a:ext uri="{FF2B5EF4-FFF2-40B4-BE49-F238E27FC236}">
                <a16:creationId xmlns:a16="http://schemas.microsoft.com/office/drawing/2014/main" id="{E31A3824-2DF2-A3F1-D339-5105D20BA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그룹 7">
            <a:extLst>
              <a:ext uri="{FF2B5EF4-FFF2-40B4-BE49-F238E27FC236}">
                <a16:creationId xmlns:a16="http://schemas.microsoft.com/office/drawing/2014/main" id="{65499606-8E13-937F-557A-EE17B3A33FA0}"/>
              </a:ext>
            </a:extLst>
          </p:cNvPr>
          <p:cNvGrpSpPr/>
          <p:nvPr/>
        </p:nvGrpSpPr>
        <p:grpSpPr>
          <a:xfrm>
            <a:off x="85728" y="6263483"/>
            <a:ext cx="3300410" cy="483547"/>
            <a:chOff x="85728" y="6263483"/>
            <a:chExt cx="3300410" cy="483547"/>
          </a:xfrm>
        </p:grpSpPr>
        <p:pic>
          <p:nvPicPr>
            <p:cNvPr id="9" name="그림 8">
              <a:extLst>
                <a:ext uri="{FF2B5EF4-FFF2-40B4-BE49-F238E27FC236}">
                  <a16:creationId xmlns:a16="http://schemas.microsoft.com/office/drawing/2014/main" id="{45C73DF3-53F6-E340-EAE1-D0A417127700}"/>
                </a:ext>
              </a:extLst>
            </p:cNvPr>
            <p:cNvPicPr>
              <a:picLocks noChangeAspect="1"/>
            </p:cNvPicPr>
            <p:nvPr/>
          </p:nvPicPr>
          <p:blipFill rotWithShape="1">
            <a:blip r:embed="rId5"/>
            <a:srcRect l="14893" t="20317" r="14776" b="15437"/>
            <a:stretch/>
          </p:blipFill>
          <p:spPr>
            <a:xfrm>
              <a:off x="85728" y="6263483"/>
              <a:ext cx="1114425" cy="483547"/>
            </a:xfrm>
            <a:prstGeom prst="rect">
              <a:avLst/>
            </a:prstGeom>
          </p:spPr>
        </p:pic>
        <p:sp>
          <p:nvSpPr>
            <p:cNvPr id="10" name="TextBox 9">
              <a:extLst>
                <a:ext uri="{FF2B5EF4-FFF2-40B4-BE49-F238E27FC236}">
                  <a16:creationId xmlns:a16="http://schemas.microsoft.com/office/drawing/2014/main" id="{22BF3A7D-46CF-5359-7D14-1CCF7EB727A1}"/>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75206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8A0C0-E4D6-1711-932B-0376C750F487}"/>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12820F15-4E64-8002-0152-41E0882C50D5}"/>
              </a:ext>
            </a:extLst>
          </p:cNvPr>
          <p:cNvSpPr>
            <a:spLocks noGrp="1"/>
          </p:cNvSpPr>
          <p:nvPr>
            <p:ph type="title"/>
          </p:nvPr>
        </p:nvSpPr>
        <p:spPr>
          <a:xfrm>
            <a:off x="526590" y="1382042"/>
            <a:ext cx="10515600" cy="550294"/>
          </a:xfrm>
        </p:spPr>
        <p:txBody>
          <a:bodyPr>
            <a:normAutofit/>
          </a:bodyPr>
          <a:lstStyle/>
          <a:p>
            <a:r>
              <a:rPr lang="en-US" altLang="ko-KR" sz="2800" dirty="0" err="1">
                <a:latin typeface="Abadi" panose="020B0604020104020204" pitchFamily="34" charset="0"/>
              </a:rPr>
              <a:t>TalkNet</a:t>
            </a:r>
            <a:r>
              <a:rPr lang="en-US" altLang="ko-KR" sz="2800" dirty="0">
                <a:latin typeface="Abadi" panose="020B0604020104020204" pitchFamily="34" charset="0"/>
              </a:rPr>
              <a:t> (ACM MM 2021)</a:t>
            </a:r>
            <a:endParaRPr lang="ko-KR" altLang="en-US" sz="2800" dirty="0">
              <a:latin typeface="Abadi" panose="020B0604020104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0F5266-F963-27C5-D872-401DCF98ADD3}"/>
                  </a:ext>
                </a:extLst>
              </p:cNvPr>
              <p:cNvSpPr txBox="1"/>
              <p:nvPr/>
            </p:nvSpPr>
            <p:spPr>
              <a:xfrm>
                <a:off x="1365066" y="5117467"/>
                <a:ext cx="5005898" cy="707886"/>
              </a:xfrm>
              <a:prstGeom prst="rect">
                <a:avLst/>
              </a:prstGeom>
              <a:solidFill>
                <a:schemeClr val="accent1">
                  <a:lumMod val="20000"/>
                  <a:lumOff val="80000"/>
                </a:schemeClr>
              </a:solidFill>
            </p:spPr>
            <p:txBody>
              <a:bodyPr wrap="square" rtlCol="0">
                <a:spAutoFit/>
              </a:bodyPr>
              <a:lstStyle/>
              <a:p>
                <a:r>
                  <a:rPr lang="en-US" altLang="ko-KR" sz="2000" dirty="0">
                    <a:latin typeface="Abadi" panose="020B0604020104020204" pitchFamily="34" charset="0"/>
                  </a:rPr>
                  <a:t>Incorporate </a:t>
                </a:r>
                <a:r>
                  <a:rPr lang="en-US" altLang="ko-KR" sz="2000" dirty="0">
                    <a:solidFill>
                      <a:srgbClr val="FF4701"/>
                    </a:solidFill>
                    <a:latin typeface="Abadi" panose="020B0604020104020204" pitchFamily="34" charset="0"/>
                  </a:rPr>
                  <a:t>audio-visual representations </a:t>
                </a:r>
                <a14:m>
                  <m:oMath xmlns:m="http://schemas.openxmlformats.org/officeDocument/2006/math">
                    <m:r>
                      <a:rPr lang="en-US" altLang="ko-KR" sz="2000" i="1" smtClean="0">
                        <a:solidFill>
                          <a:srgbClr val="FF4701"/>
                        </a:solidFill>
                        <a:latin typeface="Cambria Math" panose="02040503050406030204" pitchFamily="18" charset="0"/>
                        <a:ea typeface="Cambria Math" panose="02040503050406030204" pitchFamily="18" charset="0"/>
                      </a:rPr>
                      <m:t>→</m:t>
                    </m:r>
                  </m:oMath>
                </a14:m>
                <a:r>
                  <a:rPr lang="en-US" altLang="ko-KR" sz="2000" dirty="0">
                    <a:latin typeface="Abadi" panose="020B0604020104020204" pitchFamily="34" charset="0"/>
                  </a:rPr>
                  <a:t> </a:t>
                </a:r>
              </a:p>
              <a:p>
                <a:r>
                  <a:rPr lang="en-US" altLang="ko-KR" sz="2000" dirty="0">
                    <a:solidFill>
                      <a:srgbClr val="FF4701"/>
                    </a:solidFill>
                    <a:latin typeface="Abadi" panose="020B0604020104020204" pitchFamily="34" charset="0"/>
                  </a:rPr>
                  <a:t>Temporal modeling</a:t>
                </a:r>
                <a:endParaRPr lang="ko-KR" altLang="en-US" sz="2000" dirty="0">
                  <a:solidFill>
                    <a:srgbClr val="FF4701"/>
                  </a:solidFill>
                  <a:latin typeface="Abadi" panose="020B0604020104020204" pitchFamily="34" charset="0"/>
                </a:endParaRPr>
              </a:p>
            </p:txBody>
          </p:sp>
        </mc:Choice>
        <mc:Fallback xmlns="">
          <p:sp>
            <p:nvSpPr>
              <p:cNvPr id="5" name="TextBox 4">
                <a:extLst>
                  <a:ext uri="{FF2B5EF4-FFF2-40B4-BE49-F238E27FC236}">
                    <a16:creationId xmlns:a16="http://schemas.microsoft.com/office/drawing/2014/main" id="{940F5266-F963-27C5-D872-401DCF98ADD3}"/>
                  </a:ext>
                </a:extLst>
              </p:cNvPr>
              <p:cNvSpPr txBox="1">
                <a:spLocks noRot="1" noChangeAspect="1" noMove="1" noResize="1" noEditPoints="1" noAdjustHandles="1" noChangeArrowheads="1" noChangeShapeType="1" noTextEdit="1"/>
              </p:cNvSpPr>
              <p:nvPr/>
            </p:nvSpPr>
            <p:spPr>
              <a:xfrm>
                <a:off x="1365066" y="5117467"/>
                <a:ext cx="5005898" cy="707886"/>
              </a:xfrm>
              <a:prstGeom prst="rect">
                <a:avLst/>
              </a:prstGeom>
              <a:blipFill>
                <a:blip r:embed="rId4"/>
                <a:stretch>
                  <a:fillRect l="-1266" t="-3509" b="-14035"/>
                </a:stretch>
              </a:blipFill>
            </p:spPr>
            <p:txBody>
              <a:bodyPr/>
              <a:lstStyle/>
              <a:p>
                <a:r>
                  <a:rPr lang="ko-KR" altLang="en-US">
                    <a:noFill/>
                  </a:rPr>
                  <a:t> </a:t>
                </a:r>
              </a:p>
            </p:txBody>
          </p:sp>
        </mc:Fallback>
      </mc:AlternateContent>
      <p:pic>
        <p:nvPicPr>
          <p:cNvPr id="2050" name="Picture 2">
            <a:extLst>
              <a:ext uri="{FF2B5EF4-FFF2-40B4-BE49-F238E27FC236}">
                <a16:creationId xmlns:a16="http://schemas.microsoft.com/office/drawing/2014/main" id="{5BE6024D-EE7C-9BC2-F3A0-A3597B98ED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881" y="2361402"/>
            <a:ext cx="6220268" cy="2737926"/>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5">
            <a:extLst>
              <a:ext uri="{FF2B5EF4-FFF2-40B4-BE49-F238E27FC236}">
                <a16:creationId xmlns:a16="http://schemas.microsoft.com/office/drawing/2014/main" id="{F30C98F1-81B7-27BA-C85D-B83E9B1828B6}"/>
              </a:ext>
            </a:extLst>
          </p:cNvPr>
          <p:cNvPicPr>
            <a:picLocks noChangeAspect="1"/>
          </p:cNvPicPr>
          <p:nvPr/>
        </p:nvPicPr>
        <p:blipFill>
          <a:blip r:embed="rId6"/>
          <a:stretch>
            <a:fillRect/>
          </a:stretch>
        </p:blipFill>
        <p:spPr>
          <a:xfrm>
            <a:off x="7391400" y="2572645"/>
            <a:ext cx="4211138" cy="2526683"/>
          </a:xfrm>
          <a:prstGeom prst="rect">
            <a:avLst/>
          </a:prstGeom>
        </p:spPr>
      </p:pic>
      <p:sp>
        <p:nvSpPr>
          <p:cNvPr id="7" name="TextBox 6">
            <a:extLst>
              <a:ext uri="{FF2B5EF4-FFF2-40B4-BE49-F238E27FC236}">
                <a16:creationId xmlns:a16="http://schemas.microsoft.com/office/drawing/2014/main" id="{705FED96-95C9-4264-384B-7D5DC6C32556}"/>
              </a:ext>
            </a:extLst>
          </p:cNvPr>
          <p:cNvSpPr txBox="1"/>
          <p:nvPr/>
        </p:nvSpPr>
        <p:spPr>
          <a:xfrm>
            <a:off x="7322486" y="5117467"/>
            <a:ext cx="4348965" cy="400110"/>
          </a:xfrm>
          <a:prstGeom prst="rect">
            <a:avLst/>
          </a:prstGeom>
          <a:solidFill>
            <a:schemeClr val="accent1">
              <a:lumMod val="20000"/>
              <a:lumOff val="80000"/>
            </a:schemeClr>
          </a:solidFill>
        </p:spPr>
        <p:txBody>
          <a:bodyPr wrap="square" rtlCol="0">
            <a:spAutoFit/>
          </a:bodyPr>
          <a:lstStyle/>
          <a:p>
            <a:r>
              <a:rPr lang="en-US" altLang="ko-KR" sz="2000" dirty="0">
                <a:latin typeface="Abadi" panose="020B0604020104020204" pitchFamily="34" charset="0"/>
              </a:rPr>
              <a:t>(a) cross-attention, (b) self-attention</a:t>
            </a:r>
            <a:endParaRPr lang="ko-KR" altLang="en-US" sz="2000" dirty="0">
              <a:solidFill>
                <a:srgbClr val="FF0000"/>
              </a:solidFill>
              <a:latin typeface="Abadi" panose="020B0604020104020204" pitchFamily="34" charset="0"/>
            </a:endParaRPr>
          </a:p>
        </p:txBody>
      </p:sp>
      <p:sp>
        <p:nvSpPr>
          <p:cNvPr id="3" name="제목 1">
            <a:extLst>
              <a:ext uri="{FF2B5EF4-FFF2-40B4-BE49-F238E27FC236}">
                <a16:creationId xmlns:a16="http://schemas.microsoft.com/office/drawing/2014/main" id="{1F6634AB-A602-ACBA-9A51-AB5F64E71B8F}"/>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Previous Works</a:t>
            </a:r>
            <a:endParaRPr kumimoji="1" lang="ko-KR" altLang="en-US" dirty="0">
              <a:latin typeface="Abadi" panose="020F0502020204030204" pitchFamily="34" charset="0"/>
              <a:cs typeface="Abadi" panose="020F0502020204030204" pitchFamily="34" charset="0"/>
            </a:endParaRPr>
          </a:p>
        </p:txBody>
      </p:sp>
      <p:pic>
        <p:nvPicPr>
          <p:cNvPr id="8" name="Picture 6" descr="IEEE ICASSP (@ieeeICASSP) / X">
            <a:extLst>
              <a:ext uri="{FF2B5EF4-FFF2-40B4-BE49-F238E27FC236}">
                <a16:creationId xmlns:a16="http://schemas.microsoft.com/office/drawing/2014/main" id="{9A144039-5396-2846-A3F5-0B32B4E90E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그룹 8">
            <a:extLst>
              <a:ext uri="{FF2B5EF4-FFF2-40B4-BE49-F238E27FC236}">
                <a16:creationId xmlns:a16="http://schemas.microsoft.com/office/drawing/2014/main" id="{ABC352CB-9813-ADAE-BE5B-A03D327A2A6F}"/>
              </a:ext>
            </a:extLst>
          </p:cNvPr>
          <p:cNvGrpSpPr/>
          <p:nvPr/>
        </p:nvGrpSpPr>
        <p:grpSpPr>
          <a:xfrm>
            <a:off x="85728" y="6263483"/>
            <a:ext cx="3300410" cy="483547"/>
            <a:chOff x="85728" y="6263483"/>
            <a:chExt cx="3300410" cy="483547"/>
          </a:xfrm>
        </p:grpSpPr>
        <p:pic>
          <p:nvPicPr>
            <p:cNvPr id="10" name="그림 9">
              <a:extLst>
                <a:ext uri="{FF2B5EF4-FFF2-40B4-BE49-F238E27FC236}">
                  <a16:creationId xmlns:a16="http://schemas.microsoft.com/office/drawing/2014/main" id="{3FC63EB4-01F4-9F16-D096-E800CBE9556F}"/>
                </a:ext>
              </a:extLst>
            </p:cNvPr>
            <p:cNvPicPr>
              <a:picLocks noChangeAspect="1"/>
            </p:cNvPicPr>
            <p:nvPr/>
          </p:nvPicPr>
          <p:blipFill rotWithShape="1">
            <a:blip r:embed="rId8"/>
            <a:srcRect l="14893" t="20317" r="14776" b="15437"/>
            <a:stretch/>
          </p:blipFill>
          <p:spPr>
            <a:xfrm>
              <a:off x="85728" y="6263483"/>
              <a:ext cx="1114425" cy="483547"/>
            </a:xfrm>
            <a:prstGeom prst="rect">
              <a:avLst/>
            </a:prstGeom>
          </p:spPr>
        </p:pic>
        <p:sp>
          <p:nvSpPr>
            <p:cNvPr id="11" name="TextBox 10">
              <a:extLst>
                <a:ext uri="{FF2B5EF4-FFF2-40B4-BE49-F238E27FC236}">
                  <a16:creationId xmlns:a16="http://schemas.microsoft.com/office/drawing/2014/main" id="{4B7BF693-79C6-858A-CE2E-7690E6E7B9AE}"/>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223661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8BD4C-A263-8DFA-A1D2-E8ED7CB46739}"/>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36404FAE-5976-185E-BCE4-71B239695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268" y="1419981"/>
            <a:ext cx="6738850" cy="45773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5BCBF9-E23F-6B24-4A61-07F97614116E}"/>
                  </a:ext>
                </a:extLst>
              </p:cNvPr>
              <p:cNvSpPr txBox="1"/>
              <p:nvPr/>
            </p:nvSpPr>
            <p:spPr>
              <a:xfrm>
                <a:off x="757882" y="3354733"/>
                <a:ext cx="2999731" cy="707886"/>
              </a:xfrm>
              <a:prstGeom prst="rect">
                <a:avLst/>
              </a:prstGeom>
              <a:solidFill>
                <a:schemeClr val="accent1">
                  <a:lumMod val="20000"/>
                  <a:lumOff val="80000"/>
                </a:schemeClr>
              </a:solidFill>
            </p:spPr>
            <p:txBody>
              <a:bodyPr wrap="square" rtlCol="0">
                <a:spAutoFit/>
              </a:bodyPr>
              <a:lstStyle/>
              <a:p>
                <a:r>
                  <a:rPr lang="en-US" altLang="ko-KR" sz="2000" dirty="0">
                    <a:solidFill>
                      <a:srgbClr val="FF4701"/>
                    </a:solidFill>
                    <a:latin typeface="Abadi" panose="020B0604020104020204" pitchFamily="34" charset="0"/>
                  </a:rPr>
                  <a:t>Inter Speaker </a:t>
                </a:r>
                <a:r>
                  <a:rPr lang="en-US" altLang="ko-KR" sz="2000" dirty="0">
                    <a:latin typeface="Abadi" panose="020B0604020104020204" pitchFamily="34" charset="0"/>
                  </a:rPr>
                  <a:t>analysis </a:t>
                </a:r>
                <a14:m>
                  <m:oMath xmlns:m="http://schemas.openxmlformats.org/officeDocument/2006/math">
                    <m:r>
                      <a:rPr lang="en-US" altLang="ko-KR" sz="2000" i="1" smtClean="0">
                        <a:solidFill>
                          <a:srgbClr val="FF4701"/>
                        </a:solidFill>
                        <a:latin typeface="Cambria Math" panose="02040503050406030204" pitchFamily="18" charset="0"/>
                        <a:ea typeface="Cambria Math" panose="02040503050406030204" pitchFamily="18" charset="0"/>
                      </a:rPr>
                      <m:t>→</m:t>
                    </m:r>
                  </m:oMath>
                </a14:m>
                <a:r>
                  <a:rPr lang="en-US" altLang="ko-KR" sz="2000" dirty="0">
                    <a:latin typeface="Abadi" panose="020B0604020104020204" pitchFamily="34" charset="0"/>
                  </a:rPr>
                  <a:t> </a:t>
                </a:r>
              </a:p>
              <a:p>
                <a:r>
                  <a:rPr lang="en-US" altLang="ko-KR" sz="2000" dirty="0">
                    <a:solidFill>
                      <a:srgbClr val="FF4701"/>
                    </a:solidFill>
                    <a:latin typeface="Abadi" panose="020B0604020104020204" pitchFamily="34" charset="0"/>
                  </a:rPr>
                  <a:t>Temporal modeling</a:t>
                </a:r>
                <a:endParaRPr lang="ko-KR" altLang="en-US" sz="2000" dirty="0">
                  <a:solidFill>
                    <a:srgbClr val="FF4701"/>
                  </a:solidFill>
                  <a:latin typeface="Abadi" panose="020B0604020104020204" pitchFamily="34" charset="0"/>
                </a:endParaRPr>
              </a:p>
            </p:txBody>
          </p:sp>
        </mc:Choice>
        <mc:Fallback xmlns="">
          <p:sp>
            <p:nvSpPr>
              <p:cNvPr id="5" name="TextBox 4">
                <a:extLst>
                  <a:ext uri="{FF2B5EF4-FFF2-40B4-BE49-F238E27FC236}">
                    <a16:creationId xmlns:a16="http://schemas.microsoft.com/office/drawing/2014/main" id="{135BCBF9-E23F-6B24-4A61-07F97614116E}"/>
                  </a:ext>
                </a:extLst>
              </p:cNvPr>
              <p:cNvSpPr txBox="1">
                <a:spLocks noRot="1" noChangeAspect="1" noMove="1" noResize="1" noEditPoints="1" noAdjustHandles="1" noChangeArrowheads="1" noChangeShapeType="1" noTextEdit="1"/>
              </p:cNvSpPr>
              <p:nvPr/>
            </p:nvSpPr>
            <p:spPr>
              <a:xfrm>
                <a:off x="757882" y="3354733"/>
                <a:ext cx="2999731" cy="707886"/>
              </a:xfrm>
              <a:prstGeom prst="rect">
                <a:avLst/>
              </a:prstGeom>
              <a:blipFill>
                <a:blip r:embed="rId4"/>
                <a:stretch>
                  <a:fillRect l="-2110" t="-5357" b="-14286"/>
                </a:stretch>
              </a:blipFill>
            </p:spPr>
            <p:txBody>
              <a:bodyPr/>
              <a:lstStyle/>
              <a:p>
                <a:r>
                  <a:rPr lang="ko-KR" altLang="en-US">
                    <a:noFill/>
                  </a:rPr>
                  <a:t> </a:t>
                </a:r>
              </a:p>
            </p:txBody>
          </p:sp>
        </mc:Fallback>
      </mc:AlternateContent>
      <p:sp>
        <p:nvSpPr>
          <p:cNvPr id="3" name="제목 1">
            <a:extLst>
              <a:ext uri="{FF2B5EF4-FFF2-40B4-BE49-F238E27FC236}">
                <a16:creationId xmlns:a16="http://schemas.microsoft.com/office/drawing/2014/main" id="{55AA2A9F-7309-27FE-4035-C5565E357269}"/>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endParaRPr kumimoji="1" lang="ko-KR" altLang="en-US" dirty="0">
              <a:latin typeface="Abadi" panose="020F0502020204030204" pitchFamily="34" charset="0"/>
              <a:cs typeface="Abadi" panose="020F0502020204030204" pitchFamily="34" charset="0"/>
            </a:endParaRPr>
          </a:p>
        </p:txBody>
      </p:sp>
      <p:sp>
        <p:nvSpPr>
          <p:cNvPr id="8" name="제목 1">
            <a:extLst>
              <a:ext uri="{FF2B5EF4-FFF2-40B4-BE49-F238E27FC236}">
                <a16:creationId xmlns:a16="http://schemas.microsoft.com/office/drawing/2014/main" id="{F0800B4A-F592-F366-BD69-1351BA932DF8}"/>
              </a:ext>
            </a:extLst>
          </p:cNvPr>
          <p:cNvSpPr>
            <a:spLocks noGrp="1"/>
          </p:cNvSpPr>
          <p:nvPr>
            <p:ph type="title"/>
          </p:nvPr>
        </p:nvSpPr>
        <p:spPr>
          <a:xfrm>
            <a:off x="526590" y="1382042"/>
            <a:ext cx="10515600" cy="550294"/>
          </a:xfrm>
        </p:spPr>
        <p:txBody>
          <a:bodyPr>
            <a:normAutofit/>
          </a:bodyPr>
          <a:lstStyle/>
          <a:p>
            <a:r>
              <a:rPr lang="en-US" altLang="ko-KR" sz="2800" dirty="0" err="1">
                <a:latin typeface="Abadi" panose="020B0604020104020204" pitchFamily="34" charset="0"/>
              </a:rPr>
              <a:t>ASDNet</a:t>
            </a:r>
            <a:r>
              <a:rPr lang="en-US" altLang="ko-KR" sz="2800" dirty="0">
                <a:latin typeface="Abadi" panose="020B0604020104020204" pitchFamily="34" charset="0"/>
              </a:rPr>
              <a:t> (ICCV 2021)</a:t>
            </a:r>
            <a:endParaRPr lang="ko-KR" altLang="en-US" sz="2800" dirty="0">
              <a:latin typeface="Abadi" panose="020B0604020104020204" pitchFamily="34" charset="0"/>
            </a:endParaRPr>
          </a:p>
        </p:txBody>
      </p:sp>
      <p:sp>
        <p:nvSpPr>
          <p:cNvPr id="6" name="제목 1">
            <a:extLst>
              <a:ext uri="{FF2B5EF4-FFF2-40B4-BE49-F238E27FC236}">
                <a16:creationId xmlns:a16="http://schemas.microsoft.com/office/drawing/2014/main" id="{314FCDAA-4A29-E196-226E-9FE141BBFD4B}"/>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Previous Works</a:t>
            </a:r>
            <a:endParaRPr kumimoji="1" lang="ko-KR" altLang="en-US" dirty="0">
              <a:latin typeface="Abadi" panose="020F0502020204030204" pitchFamily="34" charset="0"/>
              <a:cs typeface="Abadi" panose="020F0502020204030204" pitchFamily="34" charset="0"/>
            </a:endParaRPr>
          </a:p>
        </p:txBody>
      </p:sp>
      <p:pic>
        <p:nvPicPr>
          <p:cNvPr id="2" name="Picture 6" descr="IEEE ICASSP (@ieeeICASSP) / X">
            <a:extLst>
              <a:ext uri="{FF2B5EF4-FFF2-40B4-BE49-F238E27FC236}">
                <a16:creationId xmlns:a16="http://schemas.microsoft.com/office/drawing/2014/main" id="{9E33CAF1-0886-2F99-C941-8B6F18652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그룹 3">
            <a:extLst>
              <a:ext uri="{FF2B5EF4-FFF2-40B4-BE49-F238E27FC236}">
                <a16:creationId xmlns:a16="http://schemas.microsoft.com/office/drawing/2014/main" id="{3F5B3EF5-1A57-C799-DA7C-7F8FEAC20651}"/>
              </a:ext>
            </a:extLst>
          </p:cNvPr>
          <p:cNvGrpSpPr/>
          <p:nvPr/>
        </p:nvGrpSpPr>
        <p:grpSpPr>
          <a:xfrm>
            <a:off x="85728" y="6263483"/>
            <a:ext cx="3300410" cy="483547"/>
            <a:chOff x="85728" y="6263483"/>
            <a:chExt cx="3300410" cy="483547"/>
          </a:xfrm>
        </p:grpSpPr>
        <p:pic>
          <p:nvPicPr>
            <p:cNvPr id="9" name="그림 8">
              <a:extLst>
                <a:ext uri="{FF2B5EF4-FFF2-40B4-BE49-F238E27FC236}">
                  <a16:creationId xmlns:a16="http://schemas.microsoft.com/office/drawing/2014/main" id="{5DADD6A2-A8A0-75BC-4C68-5879D85E5D3B}"/>
                </a:ext>
              </a:extLst>
            </p:cNvPr>
            <p:cNvPicPr>
              <a:picLocks noChangeAspect="1"/>
            </p:cNvPicPr>
            <p:nvPr/>
          </p:nvPicPr>
          <p:blipFill rotWithShape="1">
            <a:blip r:embed="rId6"/>
            <a:srcRect l="14893" t="20317" r="14776" b="15437"/>
            <a:stretch/>
          </p:blipFill>
          <p:spPr>
            <a:xfrm>
              <a:off x="85728" y="6263483"/>
              <a:ext cx="1114425" cy="483547"/>
            </a:xfrm>
            <a:prstGeom prst="rect">
              <a:avLst/>
            </a:prstGeom>
          </p:spPr>
        </p:pic>
        <p:sp>
          <p:nvSpPr>
            <p:cNvPr id="10" name="TextBox 9">
              <a:extLst>
                <a:ext uri="{FF2B5EF4-FFF2-40B4-BE49-F238E27FC236}">
                  <a16:creationId xmlns:a16="http://schemas.microsoft.com/office/drawing/2014/main" id="{491CD3E6-956A-4F02-3EA9-8E8482CD0339}"/>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42024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405627EB-6217-5C6B-D187-E27E87B8FB59}"/>
              </a:ext>
            </a:extLst>
          </p:cNvPr>
          <p:cNvPicPr>
            <a:picLocks noChangeAspect="1"/>
          </p:cNvPicPr>
          <p:nvPr/>
        </p:nvPicPr>
        <p:blipFill rotWithShape="1">
          <a:blip r:embed="rId3"/>
          <a:srcRect r="-1608" b="36936"/>
          <a:stretch/>
        </p:blipFill>
        <p:spPr>
          <a:xfrm>
            <a:off x="5512543" y="1017503"/>
            <a:ext cx="6152867" cy="513807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0E4C67D-7D2E-D57D-D9B6-2BAE007BED25}"/>
                  </a:ext>
                </a:extLst>
              </p:cNvPr>
              <p:cNvSpPr txBox="1"/>
              <p:nvPr/>
            </p:nvSpPr>
            <p:spPr>
              <a:xfrm>
                <a:off x="742501" y="3436472"/>
                <a:ext cx="4315274" cy="707886"/>
              </a:xfrm>
              <a:prstGeom prst="rect">
                <a:avLst/>
              </a:prstGeom>
              <a:solidFill>
                <a:schemeClr val="accent1">
                  <a:lumMod val="20000"/>
                  <a:lumOff val="80000"/>
                </a:schemeClr>
              </a:solidFill>
            </p:spPr>
            <p:txBody>
              <a:bodyPr wrap="square" rtlCol="0">
                <a:spAutoFit/>
              </a:bodyPr>
              <a:lstStyle/>
              <a:p>
                <a:r>
                  <a:rPr lang="en-US" altLang="ko-KR" sz="2000" dirty="0">
                    <a:latin typeface="Abadi" panose="020B0604020104020204" pitchFamily="34" charset="0"/>
                  </a:rPr>
                  <a:t>Short-Term </a:t>
                </a:r>
                <a:r>
                  <a:rPr lang="en-US" altLang="ko-KR" sz="2000" dirty="0">
                    <a:solidFill>
                      <a:srgbClr val="FF4701"/>
                    </a:solidFill>
                    <a:latin typeface="Abadi" panose="020B0604020104020204" pitchFamily="34" charset="0"/>
                  </a:rPr>
                  <a:t>Inter Speaker </a:t>
                </a:r>
                <a:r>
                  <a:rPr lang="en-US" altLang="ko-KR" sz="2000" dirty="0">
                    <a:latin typeface="Abadi" panose="020B0604020104020204" pitchFamily="34" charset="0"/>
                  </a:rPr>
                  <a:t>analysis </a:t>
                </a:r>
                <a14:m>
                  <m:oMath xmlns:m="http://schemas.openxmlformats.org/officeDocument/2006/math">
                    <m:r>
                      <a:rPr lang="en-US" altLang="ko-KR" sz="2000" i="1" smtClean="0">
                        <a:solidFill>
                          <a:srgbClr val="FF4701"/>
                        </a:solidFill>
                        <a:latin typeface="Cambria Math" panose="02040503050406030204" pitchFamily="18" charset="0"/>
                        <a:ea typeface="Cambria Math" panose="02040503050406030204" pitchFamily="18" charset="0"/>
                      </a:rPr>
                      <m:t>→</m:t>
                    </m:r>
                  </m:oMath>
                </a14:m>
                <a:endParaRPr lang="en-US" altLang="ko-KR" sz="2000" dirty="0">
                  <a:latin typeface="Abadi" panose="020B0604020104020204" pitchFamily="34" charset="0"/>
                </a:endParaRPr>
              </a:p>
              <a:p>
                <a:r>
                  <a:rPr lang="en-US" altLang="ko-KR" sz="2000" dirty="0">
                    <a:solidFill>
                      <a:srgbClr val="FF4701"/>
                    </a:solidFill>
                    <a:latin typeface="Abadi" panose="020B0604020104020204" pitchFamily="34" charset="0"/>
                  </a:rPr>
                  <a:t>Temporal modeling</a:t>
                </a:r>
                <a:endParaRPr lang="ko-KR" altLang="en-US" sz="2000" dirty="0">
                  <a:solidFill>
                    <a:srgbClr val="FF4701"/>
                  </a:solidFill>
                  <a:latin typeface="Abadi" panose="020B0604020104020204" pitchFamily="34" charset="0"/>
                </a:endParaRPr>
              </a:p>
            </p:txBody>
          </p:sp>
        </mc:Choice>
        <mc:Fallback xmlns="">
          <p:sp>
            <p:nvSpPr>
              <p:cNvPr id="6" name="TextBox 5">
                <a:extLst>
                  <a:ext uri="{FF2B5EF4-FFF2-40B4-BE49-F238E27FC236}">
                    <a16:creationId xmlns:a16="http://schemas.microsoft.com/office/drawing/2014/main" id="{E0E4C67D-7D2E-D57D-D9B6-2BAE007BED25}"/>
                  </a:ext>
                </a:extLst>
              </p:cNvPr>
              <p:cNvSpPr txBox="1">
                <a:spLocks noRot="1" noChangeAspect="1" noMove="1" noResize="1" noEditPoints="1" noAdjustHandles="1" noChangeArrowheads="1" noChangeShapeType="1" noTextEdit="1"/>
              </p:cNvSpPr>
              <p:nvPr/>
            </p:nvSpPr>
            <p:spPr>
              <a:xfrm>
                <a:off x="742501" y="3436472"/>
                <a:ext cx="4315274" cy="707886"/>
              </a:xfrm>
              <a:prstGeom prst="rect">
                <a:avLst/>
              </a:prstGeom>
              <a:blipFill>
                <a:blip r:embed="rId4"/>
                <a:stretch>
                  <a:fillRect l="-1466" t="-5263" b="-14035"/>
                </a:stretch>
              </a:blipFill>
            </p:spPr>
            <p:txBody>
              <a:bodyPr/>
              <a:lstStyle/>
              <a:p>
                <a:r>
                  <a:rPr lang="ko-KR" altLang="en-US">
                    <a:noFill/>
                  </a:rPr>
                  <a:t> </a:t>
                </a:r>
              </a:p>
            </p:txBody>
          </p:sp>
        </mc:Fallback>
      </mc:AlternateContent>
      <p:sp>
        <p:nvSpPr>
          <p:cNvPr id="3" name="제목 1">
            <a:extLst>
              <a:ext uri="{FF2B5EF4-FFF2-40B4-BE49-F238E27FC236}">
                <a16:creationId xmlns:a16="http://schemas.microsoft.com/office/drawing/2014/main" id="{8F5FAA79-615C-658C-547E-019C8FD065DE}"/>
              </a:ext>
            </a:extLst>
          </p:cNvPr>
          <p:cNvSpPr txBox="1">
            <a:spLocks/>
          </p:cNvSpPr>
          <p:nvPr/>
        </p:nvSpPr>
        <p:spPr>
          <a:xfrm>
            <a:off x="292510" y="1825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dirty="0">
                <a:latin typeface="Abadi" panose="020F0502020204030204" pitchFamily="34" charset="0"/>
                <a:cs typeface="Abadi" panose="020F0502020204030204" pitchFamily="34" charset="0"/>
              </a:rPr>
              <a:t>Previous Works</a:t>
            </a:r>
            <a:endParaRPr kumimoji="1" lang="ko-KR" altLang="en-US" dirty="0">
              <a:latin typeface="Abadi" panose="020F0502020204030204" pitchFamily="34" charset="0"/>
              <a:cs typeface="Abadi" panose="020F0502020204030204" pitchFamily="34" charset="0"/>
            </a:endParaRPr>
          </a:p>
        </p:txBody>
      </p:sp>
      <p:sp>
        <p:nvSpPr>
          <p:cNvPr id="8" name="제목 1">
            <a:extLst>
              <a:ext uri="{FF2B5EF4-FFF2-40B4-BE49-F238E27FC236}">
                <a16:creationId xmlns:a16="http://schemas.microsoft.com/office/drawing/2014/main" id="{2E59D93F-FFFF-409A-5A07-DECA1C9ECB09}"/>
              </a:ext>
            </a:extLst>
          </p:cNvPr>
          <p:cNvSpPr txBox="1">
            <a:spLocks/>
          </p:cNvSpPr>
          <p:nvPr/>
        </p:nvSpPr>
        <p:spPr>
          <a:xfrm>
            <a:off x="526590" y="1382042"/>
            <a:ext cx="10515600" cy="550294"/>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800" dirty="0" err="1">
                <a:latin typeface="Abadi" panose="020B0604020104020204" pitchFamily="34" charset="0"/>
              </a:rPr>
              <a:t>LoCoNet</a:t>
            </a:r>
            <a:r>
              <a:rPr lang="en-US" altLang="ko-KR" sz="2800" dirty="0">
                <a:latin typeface="Abadi" panose="020B0604020104020204" pitchFamily="34" charset="0"/>
              </a:rPr>
              <a:t> (archive 2023)</a:t>
            </a:r>
            <a:endParaRPr lang="ko-KR" altLang="en-US" sz="2800" dirty="0">
              <a:latin typeface="Abadi" panose="020B0604020104020204" pitchFamily="34" charset="0"/>
            </a:endParaRPr>
          </a:p>
        </p:txBody>
      </p:sp>
      <p:pic>
        <p:nvPicPr>
          <p:cNvPr id="5" name="Picture 6" descr="IEEE ICASSP (@ieeeICASSP) / X">
            <a:extLst>
              <a:ext uri="{FF2B5EF4-FFF2-40B4-BE49-F238E27FC236}">
                <a16:creationId xmlns:a16="http://schemas.microsoft.com/office/drawing/2014/main" id="{99C46B00-AE1E-44B7-9BA7-E00B083028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2825" y="5836125"/>
            <a:ext cx="1003620" cy="10036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a:extLst>
              <a:ext uri="{FF2B5EF4-FFF2-40B4-BE49-F238E27FC236}">
                <a16:creationId xmlns:a16="http://schemas.microsoft.com/office/drawing/2014/main" id="{A83A910C-FA92-6F9F-44BC-834D4050C6DB}"/>
              </a:ext>
            </a:extLst>
          </p:cNvPr>
          <p:cNvGrpSpPr/>
          <p:nvPr/>
        </p:nvGrpSpPr>
        <p:grpSpPr>
          <a:xfrm>
            <a:off x="85728" y="6263483"/>
            <a:ext cx="3300410" cy="483547"/>
            <a:chOff x="85728" y="6263483"/>
            <a:chExt cx="3300410" cy="483547"/>
          </a:xfrm>
        </p:grpSpPr>
        <p:pic>
          <p:nvPicPr>
            <p:cNvPr id="9" name="그림 8">
              <a:extLst>
                <a:ext uri="{FF2B5EF4-FFF2-40B4-BE49-F238E27FC236}">
                  <a16:creationId xmlns:a16="http://schemas.microsoft.com/office/drawing/2014/main" id="{7BB062CC-8A5C-7099-66DC-8BE30AC85B12}"/>
                </a:ext>
              </a:extLst>
            </p:cNvPr>
            <p:cNvPicPr>
              <a:picLocks noChangeAspect="1"/>
            </p:cNvPicPr>
            <p:nvPr/>
          </p:nvPicPr>
          <p:blipFill rotWithShape="1">
            <a:blip r:embed="rId6"/>
            <a:srcRect l="14893" t="20317" r="14776" b="15437"/>
            <a:stretch/>
          </p:blipFill>
          <p:spPr>
            <a:xfrm>
              <a:off x="85728" y="6263483"/>
              <a:ext cx="1114425" cy="483547"/>
            </a:xfrm>
            <a:prstGeom prst="rect">
              <a:avLst/>
            </a:prstGeom>
          </p:spPr>
        </p:pic>
        <p:sp>
          <p:nvSpPr>
            <p:cNvPr id="10" name="TextBox 9">
              <a:extLst>
                <a:ext uri="{FF2B5EF4-FFF2-40B4-BE49-F238E27FC236}">
                  <a16:creationId xmlns:a16="http://schemas.microsoft.com/office/drawing/2014/main" id="{C18F53E2-E1ED-1EB6-2FE6-06D0B37A9FE7}"/>
                </a:ext>
              </a:extLst>
            </p:cNvPr>
            <p:cNvSpPr txBox="1"/>
            <p:nvPr/>
          </p:nvSpPr>
          <p:spPr>
            <a:xfrm>
              <a:off x="1114425" y="6283763"/>
              <a:ext cx="2271713" cy="369332"/>
            </a:xfrm>
            <a:prstGeom prst="rect">
              <a:avLst/>
            </a:prstGeom>
            <a:noFill/>
          </p:spPr>
          <p:txBody>
            <a:bodyPr wrap="square" rtlCol="0">
              <a:spAutoFit/>
            </a:bodyPr>
            <a:lstStyle/>
            <a:p>
              <a:r>
                <a:rPr kumimoji="1" lang="en-US" altLang="ko-KR" b="1" dirty="0">
                  <a:solidFill>
                    <a:srgbClr val="2D56B4"/>
                  </a:solidFill>
                  <a:latin typeface="Abadi" panose="020B0604020104020204" pitchFamily="34" charset="0"/>
                </a:rPr>
                <a:t>Multimodal AI Lab</a:t>
              </a:r>
              <a:endParaRPr kumimoji="1" lang="ko-KR" altLang="en-US" b="1" dirty="0">
                <a:solidFill>
                  <a:srgbClr val="2D56B4"/>
                </a:solidFill>
                <a:latin typeface="Abadi" panose="020B0604020104020204" pitchFamily="34" charset="0"/>
              </a:endParaRPr>
            </a:p>
          </p:txBody>
        </p:sp>
      </p:grpSp>
    </p:spTree>
    <p:extLst>
      <p:ext uri="{BB962C8B-B14F-4D97-AF65-F5344CB8AC3E}">
        <p14:creationId xmlns:p14="http://schemas.microsoft.com/office/powerpoint/2010/main" val="107026519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15255</TotalTime>
  <Words>2082</Words>
  <Application>Microsoft Macintosh PowerPoint</Application>
  <PresentationFormat>와이드스크린</PresentationFormat>
  <Paragraphs>288</Paragraphs>
  <Slides>28</Slides>
  <Notes>28</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28</vt:i4>
      </vt:variant>
    </vt:vector>
  </HeadingPairs>
  <TitlesOfParts>
    <vt:vector size="35" baseType="lpstr">
      <vt:lpstr>맑은 고딕</vt:lpstr>
      <vt:lpstr>Söhne</vt:lpstr>
      <vt:lpstr>Abadi</vt:lpstr>
      <vt:lpstr>Arial</vt:lpstr>
      <vt:lpstr>Cambria Math</vt:lpstr>
      <vt:lpstr>Times New Roman</vt:lpstr>
      <vt:lpstr>Office 테마</vt:lpstr>
      <vt:lpstr>TALKNCE: IMPROVING ACTIVE SPEAKER DETECTION WITH TALK-AWARE CONTRASTIVE LEARNING</vt:lpstr>
      <vt:lpstr>Contents</vt:lpstr>
      <vt:lpstr>Active Speaker Detection aims to detect a talking speaker  from multi-speaker scenes using speech and video pairs.  </vt:lpstr>
      <vt:lpstr>PowerPoint 프레젠테이션</vt:lpstr>
      <vt:lpstr>Speech Separation         Speaker Diarization</vt:lpstr>
      <vt:lpstr>Two important keys</vt:lpstr>
      <vt:lpstr>TalkNet (ACM MM 2021)</vt:lpstr>
      <vt:lpstr>ASDNet (ICCV 2021)</vt:lpstr>
      <vt:lpstr>PowerPoint 프레젠테이션</vt:lpstr>
      <vt:lpstr>Two important keys</vt:lpstr>
      <vt:lpstr>Motivation</vt:lpstr>
      <vt:lpstr>Motivation</vt:lpstr>
      <vt:lpstr>Applying further supervision</vt:lpstr>
      <vt:lpstr>Utilizing InfoNCE loss, Suggest TalkNCE loss</vt:lpstr>
      <vt:lpstr>Utilizing InfoNCE loss, Suggest TalkNCE loss</vt:lpstr>
      <vt:lpstr>Utilizing InfoNCE loss, Suggest TalkNCE loss</vt:lpstr>
      <vt:lpstr>Utilizing InfoNCE loss, Suggest TalkNCE loss</vt:lpstr>
      <vt:lpstr>PowerPoint 프레젠테이션</vt:lpstr>
      <vt:lpstr>PowerPoint 프레젠테이션</vt:lpstr>
      <vt:lpstr>PowerPoint 프레젠테이션</vt:lpstr>
      <vt:lpstr>PowerPoint 프레젠테이션</vt:lpstr>
      <vt:lpstr>PowerPoint 프레젠테이션</vt:lpstr>
      <vt:lpstr>Thank You</vt:lpstr>
      <vt:lpstr>PowerPoint 프레젠테이션</vt:lpstr>
      <vt:lpstr>PowerPoint 프레젠테이션</vt:lpstr>
      <vt:lpstr>PowerPoint 프레젠테이션</vt:lpstr>
      <vt:lpstr>PowerPoint 프레젠테이션</vt:lpstr>
      <vt:lpstr>Existing losses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Speaker Detection</dc:title>
  <dc:creator>정 채영</dc:creator>
  <cp:lastModifiedBy>채영 정</cp:lastModifiedBy>
  <cp:revision>50</cp:revision>
  <dcterms:created xsi:type="dcterms:W3CDTF">2023-03-05T07:46:23Z</dcterms:created>
  <dcterms:modified xsi:type="dcterms:W3CDTF">2024-04-15T13:24:05Z</dcterms:modified>
</cp:coreProperties>
</file>