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0"/>
  </p:notesMasterIdLst>
  <p:sldIdLst>
    <p:sldId id="285" r:id="rId2"/>
    <p:sldId id="453" r:id="rId3"/>
    <p:sldId id="454" r:id="rId4"/>
    <p:sldId id="442" r:id="rId5"/>
    <p:sldId id="459" r:id="rId6"/>
    <p:sldId id="463" r:id="rId7"/>
    <p:sldId id="462" r:id="rId8"/>
    <p:sldId id="461" r:id="rId9"/>
    <p:sldId id="464" r:id="rId10"/>
    <p:sldId id="465" r:id="rId11"/>
    <p:sldId id="471" r:id="rId12"/>
    <p:sldId id="466" r:id="rId13"/>
    <p:sldId id="468" r:id="rId14"/>
    <p:sldId id="467" r:id="rId15"/>
    <p:sldId id="469" r:id="rId16"/>
    <p:sldId id="474" r:id="rId17"/>
    <p:sldId id="470" r:id="rId18"/>
    <p:sldId id="4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-Wei Kuo" initials="Kuo" lastIdx="1" clrIdx="0">
    <p:extLst>
      <p:ext uri="{19B8F6BF-5375-455C-9EA6-DF929625EA0E}">
        <p15:presenceInfo xmlns:p15="http://schemas.microsoft.com/office/powerpoint/2012/main" userId="Che-Wei Kuo" providerId="None"/>
      </p:ext>
    </p:extLst>
  </p:cmAuthor>
  <p:cmAuthor id="2" name="Xiaoyu Xiu" initials="XX" lastIdx="4" clrIdx="1">
    <p:extLst>
      <p:ext uri="{19B8F6BF-5375-455C-9EA6-DF929625EA0E}">
        <p15:presenceInfo xmlns:p15="http://schemas.microsoft.com/office/powerpoint/2012/main" userId="b12bf575dbee45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4906"/>
    <a:srgbClr val="555555"/>
    <a:srgbClr val="FBE5D6"/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6" autoAdjust="0"/>
    <p:restoredTop sz="93883" autoAdjust="0"/>
  </p:normalViewPr>
  <p:slideViewPr>
    <p:cSldViewPr snapToGrid="0">
      <p:cViewPr varScale="1">
        <p:scale>
          <a:sx n="75" d="100"/>
          <a:sy n="75" d="100"/>
        </p:scale>
        <p:origin x="60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B144B-FC2B-4E97-B052-FB86E484781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BAB1F-9E17-4930-8244-862C9EC4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0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E575-271C-4E44-A233-86FC79F6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0846A-4AAB-44D2-AA7C-4867ED1E4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223EE-CDA0-4349-9D5F-74C97260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4C28-B0D7-4EB4-ADB8-353D1F2E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C7B7-335A-42D5-9784-FD5ED2D5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DBC9-E49E-4C99-99F1-45E179B7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B62D6-198D-4C5C-AA6D-F0BF3ABB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8E64-7870-4AC9-BD34-B800B2A5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6B875-55F3-4133-8B5F-32997D52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131A2-47BF-4A43-8649-70CBFE09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B632C-41E8-48E8-AB78-99C6B0FE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95DD6-8C39-4F50-8EFE-E7D336DCD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1C08-080D-46A5-B378-E76C2459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2E99E-1C3B-4D2B-8607-BFB86612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CC04D-8817-49A2-9C8A-B37F38A9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18441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EE24-598E-4846-A6F0-8E7D033D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38A7-B0A0-4FA4-9CD1-03652D69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B5B59-5F44-4971-A4F6-66156637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1031-B7DE-40EA-AFBE-FD5189A1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1B667-FE82-43F8-BA19-403859D7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A7CD-2F36-4C33-AC48-55E96D45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E21C2-F1EA-4E42-9F4E-973835EC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0641F-332E-4148-BD6A-EE162706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8877-A9B3-4D1F-80EF-74F7F7AE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25BC-C7B6-4CB6-9E9B-45084454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7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B629-00E8-4E20-8250-42D99B02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DB51-1D6D-467C-9331-608D2AF44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A3380-A556-4F07-9450-08E0DBDD7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5A501-2EB4-473F-973C-C6CFAC42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00AB2-8243-4EE4-9AAE-89DFCFBF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D2081-A2B7-4D82-A080-2ADFFE5B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BB8-9085-460B-9E60-6A1F2451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256A-ECBB-4A88-99B8-98E291CD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D1A1A-0587-4E47-A030-DF5EA2B2D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745A3-C381-4AC6-A27A-2501B21B0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FB5F7-F87F-4ECF-909E-B4E461957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FE48E-B8C2-4C5D-A01C-64B81236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50522-1F3B-4942-86CC-B69220F8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E5CBB-7B78-47BB-9FB2-B54EA275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C73A-5AD2-4185-BE53-B8347758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9638B-30FF-4C73-8DCB-E9427775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7A1F5-E912-4757-B2B7-3046B9C6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8EC23-F6B3-49DC-B819-ADDBFAEB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18B57-18DC-49A5-B6C4-5D9750C3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B18B0-BF5F-477B-AC13-719CA96F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90D9-49CF-485A-A32E-A4C8705A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3A32-DF58-41A7-8316-9D03749B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9F83-3507-43E2-AE11-7D8AF401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2945A-3710-4FD3-8F04-5C392899D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94EA0-DB54-40B9-8944-C8407475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773A3-C36F-4419-8047-E9FEE82F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FB7F1-AF94-4A57-9587-2E881710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FBCF-633D-4FBE-BBB3-73D6A118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A211B-5E32-45B7-822F-54A57DFB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3936C-2AB7-4D08-A68D-568943E7D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64D02-ACEF-4AF6-8B03-2BBFE73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3F26C-D067-44BC-A713-7F2DD4FB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C67F5-14D7-4B43-BC6B-738E6DCB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2ED37-E5EC-4374-AF3C-AFC95EDC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1F70D-0957-4315-8DC4-BD42F654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FFB39-D5FA-413C-AF1B-9045D5C7B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413E-489C-4025-A407-F9CC65230B2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1D17-96EC-4CFE-8D02-686B667B1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ECF51-90EF-408A-9608-0344263E7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C1C9-646A-4D94-94BD-44A7CCAF0A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hape 490">
            <a:extLst>
              <a:ext uri="{FF2B5EF4-FFF2-40B4-BE49-F238E27FC236}">
                <a16:creationId xmlns:a16="http://schemas.microsoft.com/office/drawing/2014/main" id="{01FB92A0-18F3-48F9-8DE0-86EE4B8F23C2}"/>
              </a:ext>
            </a:extLst>
          </p:cNvPr>
          <p:cNvSpPr/>
          <p:nvPr userDrawn="1"/>
        </p:nvSpPr>
        <p:spPr>
          <a:xfrm>
            <a:off x="-14139" y="0"/>
            <a:ext cx="155030" cy="5316836"/>
          </a:xfrm>
          <a:prstGeom prst="rect">
            <a:avLst/>
          </a:prstGeom>
          <a:solidFill>
            <a:srgbClr val="FF490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Shape 491">
            <a:extLst>
              <a:ext uri="{FF2B5EF4-FFF2-40B4-BE49-F238E27FC236}">
                <a16:creationId xmlns:a16="http://schemas.microsoft.com/office/drawing/2014/main" id="{0FEB5874-1CF6-487A-BFAB-663761176DAA}"/>
              </a:ext>
            </a:extLst>
          </p:cNvPr>
          <p:cNvSpPr/>
          <p:nvPr userDrawn="1"/>
        </p:nvSpPr>
        <p:spPr>
          <a:xfrm>
            <a:off x="-14139" y="5306120"/>
            <a:ext cx="155030" cy="1551286"/>
          </a:xfrm>
          <a:prstGeom prst="rect">
            <a:avLst/>
          </a:prstGeom>
          <a:solidFill>
            <a:srgbClr val="55555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1" y="626459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cgit.hhi.fraunhofer.de/ecm/jvet-v-ee2/VVCSoftware_V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883F1187-62EC-48A0-B703-7180E681E367}"/>
              </a:ext>
            </a:extLst>
          </p:cNvPr>
          <p:cNvSpPr/>
          <p:nvPr/>
        </p:nvSpPr>
        <p:spPr>
          <a:xfrm>
            <a:off x="495300" y="1946889"/>
            <a:ext cx="11402060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defRPr sz="11600" spc="0">
                <a:solidFill>
                  <a:srgbClr val="FFFFFF"/>
                </a:solidFill>
                <a:latin typeface="Source Han Sans CN Light"/>
                <a:ea typeface="Source Han Sans CN Light"/>
                <a:cs typeface="Source Han Sans CN Light"/>
                <a:sym typeface="Source Han Sans CN Light"/>
              </a:defRPr>
            </a:pP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Han Sans CN Light"/>
              </a:rPr>
              <a:t>Cross-component </a:t>
            </a:r>
            <a:r>
              <a:rPr lang="en-US" altLang="zh-TW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Han Sans CN Light"/>
              </a:rPr>
              <a:t>Sample Adaptive Offset</a:t>
            </a:r>
            <a:endParaRPr lang="en-US" altLang="zh-TW" sz="3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5A9EA-1A61-4DF5-8735-E26F10BB6191}"/>
              </a:ext>
            </a:extLst>
          </p:cNvPr>
          <p:cNvSpPr txBox="1"/>
          <p:nvPr/>
        </p:nvSpPr>
        <p:spPr>
          <a:xfrm>
            <a:off x="495300" y="4111724"/>
            <a:ext cx="11402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Che-Wei Kuo, Xiaoyu Xiu,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Yi-Wen Chen,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Hong-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Jheng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Jhu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 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Ning Yan, and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Xianglin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Wang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B95A9EA-1A61-4DF5-8735-E26F10BB6191}"/>
              </a:ext>
            </a:extLst>
          </p:cNvPr>
          <p:cNvSpPr txBox="1"/>
          <p:nvPr/>
        </p:nvSpPr>
        <p:spPr>
          <a:xfrm>
            <a:off x="495300" y="3070343"/>
            <a:ext cx="1140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Kwai Inc.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5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BCCF9-EED6-419D-AB07-414F06E30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91334" cy="4888442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US" dirty="0"/>
                  <a:t>Computational Operations</a:t>
                </a:r>
              </a:p>
              <a:p>
                <a:pPr lvl="1"/>
                <a:r>
                  <a:rPr lang="en-US" dirty="0" smtClean="0"/>
                  <a:t>Per sample 3 multiplications, 3 shifts, </a:t>
                </a:r>
                <a:r>
                  <a:rPr lang="en-CA" dirty="0"/>
                  <a:t>1 addition, 1 clip </a:t>
                </a:r>
                <a:r>
                  <a:rPr lang="en-CA" dirty="0" smtClean="0"/>
                  <a:t>(</a:t>
                </a:r>
                <a:r>
                  <a:rPr lang="en-CA" dirty="0"/>
                  <a:t>single clip </a:t>
                </a:r>
                <a:r>
                  <a:rPr lang="en-CA" dirty="0" smtClean="0"/>
                  <a:t>after </a:t>
                </a:r>
                <a:r>
                  <a:rPr lang="en-CA" dirty="0"/>
                  <a:t>SAO/CCSAO</a:t>
                </a:r>
                <a:r>
                  <a:rPr lang="en-CA" dirty="0" smtClean="0"/>
                  <a:t>)</a:t>
                </a:r>
                <a:endParaRPr lang="en-US" dirty="0" smtClean="0"/>
              </a:p>
              <a:p>
                <a:pPr lvl="1"/>
                <a:r>
                  <a:rPr lang="en-CA" dirty="0" smtClean="0"/>
                  <a:t>Calculation </a:t>
                </a:r>
                <a:r>
                  <a:rPr lang="en-CA" dirty="0"/>
                  <a:t>of</a:t>
                </a:r>
                <a:r>
                  <a:rPr lang="en-US" dirty="0"/>
                  <a:t> the joint index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 smtClean="0"/>
                  <a:t> may </a:t>
                </a:r>
                <a:r>
                  <a:rPr lang="en-CA" dirty="0"/>
                  <a:t>be implemented in different </a:t>
                </a:r>
                <a:r>
                  <a:rPr lang="en-CA" dirty="0" smtClean="0"/>
                  <a:t>ways: </a:t>
                </a:r>
              </a:p>
              <a:p>
                <a:pPr marL="457200" lvl="1" indent="0">
                  <a:buNone/>
                </a:pPr>
                <a:r>
                  <a:rPr lang="en-CA" dirty="0"/>
                  <a:t> </a:t>
                </a:r>
                <a:r>
                  <a:rPr lang="en-CA" dirty="0" smtClean="0"/>
                  <a:t>   </a:t>
                </a:r>
                <a:r>
                  <a:rPr lang="en-US" dirty="0" smtClean="0"/>
                  <a:t>one </a:t>
                </a:r>
                <a:r>
                  <a:rPr lang="en-CA" dirty="0" smtClean="0"/>
                  <a:t>example only involves </a:t>
                </a:r>
                <a:r>
                  <a:rPr lang="en-CA" dirty="0"/>
                  <a:t>simple wiring to access the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-</a:t>
                </a:r>
                <a:r>
                  <a:rPr lang="en-CA" dirty="0" err="1"/>
                  <a:t>th</a:t>
                </a:r>
                <a:r>
                  <a:rPr lang="en-CA" dirty="0"/>
                  <a:t> </a:t>
                </a:r>
                <a:r>
                  <a:rPr lang="en-CA" dirty="0" smtClean="0"/>
                  <a:t>offset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0"/>
                <a:r>
                  <a:rPr lang="en-US" dirty="0" smtClean="0"/>
                  <a:t>Memory Usage</a:t>
                </a:r>
              </a:p>
              <a:p>
                <a:pPr lvl="1"/>
                <a:r>
                  <a:rPr lang="en-CA" dirty="0" smtClean="0"/>
                  <a:t>CCSAO </a:t>
                </a:r>
                <a:r>
                  <a:rPr lang="en-CA" dirty="0"/>
                  <a:t>offsets per </a:t>
                </a:r>
                <a:r>
                  <a:rPr lang="en-US" dirty="0" smtClean="0"/>
                  <a:t>frame: 16*4*4*4*5 </a:t>
                </a:r>
                <a:r>
                  <a:rPr lang="en-US" dirty="0"/>
                  <a:t>bits=640 </a:t>
                </a:r>
                <a:r>
                  <a:rPr lang="en-US" dirty="0" smtClean="0"/>
                  <a:t>Bytes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BCCF9-EED6-419D-AB07-414F06E30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91334" cy="4888442"/>
              </a:xfrm>
              <a:blipFill>
                <a:blip r:embed="rId5"/>
                <a:stretch>
                  <a:fillRect l="-824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</a:t>
            </a:r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9B4DBAA7-2C31-4727-B7BF-2609A12E4570}"/>
                  </a:ext>
                </a:extLst>
              </p:cNvPr>
              <p:cNvSpPr txBox="1"/>
              <p:nvPr/>
            </p:nvSpPr>
            <p:spPr>
              <a:xfrm>
                <a:off x="1396089" y="3444401"/>
                <a:ext cx="5160977" cy="1690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b>
                                  </m:s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𝐶𝑙𝑖𝑝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𝑟𝑒𝑐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𝐶𝐶𝑆𝐴𝑂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eqAr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9B4DBAA7-2C31-4727-B7BF-2609A12E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89" y="3444401"/>
                <a:ext cx="5160977" cy="1690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514733" y="4401078"/>
                <a:ext cx="5259838" cy="44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𝑏𝑎𝑛𝑑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≪6) |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≪4) |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≪2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33" y="4401078"/>
                <a:ext cx="5259838" cy="443711"/>
              </a:xfrm>
              <a:prstGeom prst="rect">
                <a:avLst/>
              </a:prstGeom>
              <a:blipFill>
                <a:blip r:embed="rId7"/>
                <a:stretch>
                  <a:fillRect t="-154795" r="-13094" b="-2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8034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7318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 buffer storage for in-loop filters in VVC (</a:t>
            </a:r>
            <a:r>
              <a:rPr lang="en-US" dirty="0" err="1"/>
              <a:t>luma</a:t>
            </a:r>
            <a:r>
              <a:rPr lang="en-US" dirty="0"/>
              <a:t> example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DBF</a:t>
            </a:r>
            <a:r>
              <a:rPr lang="en-US" dirty="0"/>
              <a:t> across </a:t>
            </a:r>
            <a:r>
              <a:rPr lang="en-US" dirty="0">
                <a:solidFill>
                  <a:srgbClr val="7030A0"/>
                </a:solidFill>
              </a:rPr>
              <a:t>CTU boundary</a:t>
            </a:r>
            <a:r>
              <a:rPr lang="en-US" dirty="0"/>
              <a:t>: process at </a:t>
            </a:r>
            <a:r>
              <a:rPr lang="en-US" dirty="0" smtClean="0"/>
              <a:t>the below </a:t>
            </a:r>
            <a:r>
              <a:rPr lang="en-US" dirty="0"/>
              <a:t>CTU row, buffer 4 row samples of </a:t>
            </a:r>
            <a:r>
              <a:rPr lang="en-US" dirty="0" smtClean="0"/>
              <a:t>the above </a:t>
            </a:r>
            <a:r>
              <a:rPr lang="en-US" dirty="0"/>
              <a:t>CTU row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SAO</a:t>
            </a:r>
            <a:r>
              <a:rPr lang="en-US" dirty="0"/>
              <a:t> needs one extra row </a:t>
            </a:r>
            <a:r>
              <a:rPr lang="en-US" dirty="0" smtClean="0"/>
              <a:t>of samples </a:t>
            </a:r>
            <a:r>
              <a:rPr lang="en-US" dirty="0"/>
              <a:t>before SAO, to process </a:t>
            </a:r>
            <a:r>
              <a:rPr lang="en-US" dirty="0" smtClean="0"/>
              <a:t>row </a:t>
            </a:r>
            <a:r>
              <a:rPr lang="en-US" dirty="0"/>
              <a:t>-</a:t>
            </a:r>
            <a:r>
              <a:rPr lang="en-US" dirty="0" smtClean="0"/>
              <a:t>4 SAO (since -3 may be modified by DBF)</a:t>
            </a:r>
            <a:endParaRPr lang="en-US" dirty="0"/>
          </a:p>
          <a:p>
            <a:pPr lvl="1"/>
            <a:r>
              <a:rPr lang="en-US" dirty="0"/>
              <a:t>ALF does not increase line </a:t>
            </a:r>
            <a:r>
              <a:rPr lang="en-US" dirty="0" smtClean="0"/>
              <a:t>buffers by applying padding for samples </a:t>
            </a:r>
            <a:r>
              <a:rPr lang="en-US" dirty="0"/>
              <a:t>above VBs [14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CCSAO </a:t>
            </a:r>
            <a:r>
              <a:rPr lang="en-US" dirty="0"/>
              <a:t>does not need any extra line buffer storage</a:t>
            </a:r>
          </a:p>
          <a:p>
            <a:pPr lvl="1"/>
            <a:r>
              <a:rPr lang="en-US" dirty="0"/>
              <a:t>E.g., for </a:t>
            </a:r>
            <a:r>
              <a:rPr lang="en-US" dirty="0" err="1"/>
              <a:t>chroma</a:t>
            </a:r>
            <a:r>
              <a:rPr lang="en-US" dirty="0"/>
              <a:t> sample “c”, all 9 collocated </a:t>
            </a:r>
            <a:r>
              <a:rPr lang="en-US" dirty="0" err="1"/>
              <a:t>luma</a:t>
            </a:r>
            <a:r>
              <a:rPr lang="en-US" dirty="0"/>
              <a:t> samples and 2 collocated/current </a:t>
            </a:r>
            <a:r>
              <a:rPr lang="en-US" dirty="0" err="1"/>
              <a:t>chroma</a:t>
            </a:r>
            <a:r>
              <a:rPr lang="en-US" dirty="0"/>
              <a:t> samples are available either in the line buffer or in the current CTU row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Line Buffer Requirement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36" y="2998892"/>
            <a:ext cx="7315200" cy="245787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6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</a:t>
            </a:r>
            <a:r>
              <a:rPr lang="en-US" altLang="zh-TW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</a:t>
            </a:r>
            <a:r>
              <a:rPr lang="en-US" dirty="0"/>
              <a:t>on top of </a:t>
            </a:r>
            <a:r>
              <a:rPr lang="en-US" dirty="0" smtClean="0"/>
              <a:t>ECM-1.0 </a:t>
            </a:r>
            <a:r>
              <a:rPr lang="en-US" dirty="0"/>
              <a:t>[</a:t>
            </a:r>
            <a:r>
              <a:rPr lang="en-US" dirty="0" smtClean="0"/>
              <a:t>4] with simulations </a:t>
            </a:r>
            <a:r>
              <a:rPr lang="en-US" dirty="0"/>
              <a:t>conducted </a:t>
            </a:r>
            <a:r>
              <a:rPr lang="en-US" dirty="0" smtClean="0"/>
              <a:t>on </a:t>
            </a:r>
            <a:r>
              <a:rPr lang="en-US" dirty="0"/>
              <a:t>test sequences defined in the JVET common test conditions (CTC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Encoding/decoding time can be further optimized by SIMD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95900"/>
              </p:ext>
            </p:extLst>
          </p:nvPr>
        </p:nvGraphicFramePr>
        <p:xfrm>
          <a:off x="2674937" y="3509806"/>
          <a:ext cx="6400800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731520">
                  <a:extLst>
                    <a:ext uri="{9D8B030D-6E8A-4147-A177-3AD203B41FA5}">
                      <a16:colId xmlns:a16="http://schemas.microsoft.com/office/drawing/2014/main" val="47809974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13423444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450654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891057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9701799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5075957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0490566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5422223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2955462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2386748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62312619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All Intra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Random Access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Delay 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3989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530848"/>
                  </a:ext>
                </a:extLst>
              </a:tr>
              <a:tr h="182880">
                <a:tc rowSpan="8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Summary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 A1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-0.89%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-1.43%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-0.37%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-4.25%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60039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 A2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-1.69%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-0.28%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0.09%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-2.52%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-1.36%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33991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 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0.14%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-3.16%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0.11%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-4.51%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-5.01%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-0.24%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-11.74%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-11.40%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4105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 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0.12%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-1.27%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-1.24%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-2.22%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-5.96%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-5.11%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29075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 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-0.93%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-0.59%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-1.87%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-1.45%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0.16%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-6.25%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-5.04%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4396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 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0.11%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-1.12%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-1.82%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-0.18%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-2.94%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-6.82%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43505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Class 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-0.11%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-1.97%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-2.37%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-0.23%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-2.87%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-2.95%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0.00%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-7.46%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-7.04%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12870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Calss TGM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-0.76%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-1.45%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-1.44%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-3.03%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-3.24%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-2.23%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-7.59%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-7.60%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858693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Overall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Summary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Average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-0.05%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-1.50%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-1.63%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-0.20%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-2.83%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-2.98%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-0.41%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-7.36%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-7.36%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52002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EncT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108%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929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102%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101%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007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59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R-D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BQTerrace</a:t>
            </a:r>
            <a:r>
              <a:rPr lang="en-US" dirty="0" smtClean="0"/>
              <a:t>, LB configuration</a:t>
            </a:r>
          </a:p>
          <a:p>
            <a:r>
              <a:rPr lang="en-US" dirty="0" smtClean="0"/>
              <a:t>High coding improvements </a:t>
            </a:r>
            <a:r>
              <a:rPr lang="en-US" dirty="0"/>
              <a:t>on </a:t>
            </a:r>
            <a:r>
              <a:rPr lang="en-US" dirty="0" err="1"/>
              <a:t>chroma</a:t>
            </a:r>
            <a:r>
              <a:rPr lang="en-US" dirty="0"/>
              <a:t> components</a:t>
            </a:r>
          </a:p>
          <a:p>
            <a:pPr lvl="1"/>
            <a:r>
              <a:rPr lang="en-US" dirty="0" err="1" smtClean="0"/>
              <a:t>Luma</a:t>
            </a:r>
            <a:r>
              <a:rPr lang="en-US" dirty="0" smtClean="0"/>
              <a:t> component usually retains more useful information than </a:t>
            </a:r>
            <a:r>
              <a:rPr lang="en-US" dirty="0" err="1" smtClean="0"/>
              <a:t>chroma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mpact of CCSAO is more effective to the </a:t>
            </a:r>
            <a:r>
              <a:rPr lang="en-US" dirty="0" err="1" smtClean="0"/>
              <a:t>luma</a:t>
            </a:r>
            <a:r>
              <a:rPr lang="en-US" dirty="0" smtClean="0"/>
              <a:t>-to-</a:t>
            </a:r>
            <a:r>
              <a:rPr lang="en-US" dirty="0" err="1" smtClean="0"/>
              <a:t>chroma</a:t>
            </a:r>
            <a:r>
              <a:rPr lang="en-US" dirty="0" smtClean="0"/>
              <a:t> path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86" y="3708844"/>
            <a:ext cx="3657600" cy="24537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04" y="3712684"/>
            <a:ext cx="3657600" cy="246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922" y="3705004"/>
            <a:ext cx="3657600" cy="2461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35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Subjective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to anchor, details of people’s faces become much clear</a:t>
            </a:r>
          </a:p>
          <a:p>
            <a:pPr lvl="1"/>
            <a:r>
              <a:rPr lang="en-US" dirty="0" smtClean="0"/>
              <a:t>Campfire</a:t>
            </a:r>
            <a:r>
              <a:rPr lang="en-US" dirty="0"/>
              <a:t>, POC 207, Random Access, QP 37 </a:t>
            </a:r>
          </a:p>
          <a:p>
            <a:endParaRPr lang="en-US" dirty="0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177490" y="2695847"/>
            <a:ext cx="5029200" cy="4058144"/>
            <a:chOff x="2916269" y="3899308"/>
            <a:chExt cx="3200400" cy="2582455"/>
          </a:xfrm>
        </p:grpSpPr>
        <p:pic>
          <p:nvPicPr>
            <p:cNvPr id="5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269" y="3899308"/>
              <a:ext cx="3200400" cy="2582455"/>
            </a:xfrm>
            <a:prstGeom prst="rect">
              <a:avLst/>
            </a:prstGeom>
          </p:spPr>
        </p:pic>
        <p:sp>
          <p:nvSpPr>
            <p:cNvPr id="6" name="Oval 29"/>
            <p:cNvSpPr/>
            <p:nvPr/>
          </p:nvSpPr>
          <p:spPr>
            <a:xfrm>
              <a:off x="3800506" y="4453032"/>
              <a:ext cx="792283" cy="1064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6324600" y="2695847"/>
            <a:ext cx="5029200" cy="4058144"/>
            <a:chOff x="6174575" y="3899308"/>
            <a:chExt cx="3200400" cy="2582455"/>
          </a:xfrm>
        </p:grpSpPr>
        <p:pic>
          <p:nvPicPr>
            <p:cNvPr id="8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4575" y="3899308"/>
              <a:ext cx="3200400" cy="2582455"/>
            </a:xfrm>
            <a:prstGeom prst="rect">
              <a:avLst/>
            </a:prstGeom>
          </p:spPr>
        </p:pic>
        <p:sp>
          <p:nvSpPr>
            <p:cNvPr id="9" name="Oval 30"/>
            <p:cNvSpPr/>
            <p:nvPr/>
          </p:nvSpPr>
          <p:spPr>
            <a:xfrm>
              <a:off x="7102521" y="4415354"/>
              <a:ext cx="792283" cy="1064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92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Cross-component sample </a:t>
            </a:r>
            <a:r>
              <a:rPr lang="en-US" dirty="0"/>
              <a:t>adaptive</a:t>
            </a:r>
            <a:r>
              <a:rPr lang="en-US" dirty="0" smtClean="0"/>
              <a:t> </a:t>
            </a:r>
            <a:r>
              <a:rPr lang="en-US" dirty="0"/>
              <a:t>offset (CCSAO) is </a:t>
            </a:r>
            <a:r>
              <a:rPr lang="en-US" dirty="0" smtClean="0"/>
              <a:t>proposed</a:t>
            </a:r>
          </a:p>
          <a:p>
            <a:pPr lvl="1"/>
            <a:r>
              <a:rPr lang="en-US" dirty="0" smtClean="0"/>
              <a:t>Adopted to ECM-2.0 for </a:t>
            </a:r>
            <a:r>
              <a:rPr lang="en-US" dirty="0"/>
              <a:t>compression efficiency exploration </a:t>
            </a:r>
            <a:r>
              <a:rPr lang="en-US" b="1" dirty="0">
                <a:solidFill>
                  <a:srgbClr val="FF0000"/>
                </a:solidFill>
              </a:rPr>
              <a:t>beyond </a:t>
            </a:r>
            <a:r>
              <a:rPr lang="en-US" b="1" dirty="0" smtClean="0">
                <a:solidFill>
                  <a:srgbClr val="FF0000"/>
                </a:solidFill>
              </a:rPr>
              <a:t>VVC</a:t>
            </a:r>
          </a:p>
          <a:p>
            <a:pPr lvl="1"/>
            <a:r>
              <a:rPr lang="en-US" dirty="0" smtClean="0"/>
              <a:t>Exploits </a:t>
            </a:r>
            <a:r>
              <a:rPr lang="en-US" dirty="0"/>
              <a:t>the strong correlation among </a:t>
            </a:r>
            <a:r>
              <a:rPr lang="en-US" dirty="0" err="1"/>
              <a:t>luma</a:t>
            </a:r>
            <a:r>
              <a:rPr lang="en-US" dirty="0"/>
              <a:t> and </a:t>
            </a:r>
            <a:r>
              <a:rPr lang="en-US" dirty="0" err="1"/>
              <a:t>chroma</a:t>
            </a:r>
            <a:r>
              <a:rPr lang="en-US" dirty="0"/>
              <a:t> components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ivide </a:t>
            </a:r>
            <a:r>
              <a:rPr lang="en-US" dirty="0"/>
              <a:t>the reconstructed samples into different categories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pply </a:t>
            </a:r>
            <a:r>
              <a:rPr lang="en-US" dirty="0"/>
              <a:t>one offset to the reconstructed samples </a:t>
            </a:r>
            <a:r>
              <a:rPr lang="en-US" dirty="0" smtClean="0"/>
              <a:t>for each category</a:t>
            </a:r>
          </a:p>
          <a:p>
            <a:r>
              <a:rPr lang="en-US" dirty="0" smtClean="0"/>
              <a:t>One </a:t>
            </a:r>
            <a:r>
              <a:rPr lang="en-US" dirty="0"/>
              <a:t>hierarchical </a:t>
            </a:r>
            <a:r>
              <a:rPr lang="en-US" dirty="0" smtClean="0"/>
              <a:t>encoding algorithm </a:t>
            </a:r>
            <a:r>
              <a:rPr lang="en-US" dirty="0"/>
              <a:t>is </a:t>
            </a:r>
            <a:r>
              <a:rPr lang="en-US" dirty="0" smtClean="0"/>
              <a:t>proposed</a:t>
            </a:r>
          </a:p>
          <a:p>
            <a:pPr lvl="1"/>
            <a:r>
              <a:rPr lang="en-US" dirty="0" smtClean="0"/>
              <a:t>Derive </a:t>
            </a:r>
            <a:r>
              <a:rPr lang="en-US" dirty="0"/>
              <a:t>the CCSAO </a:t>
            </a:r>
            <a:r>
              <a:rPr lang="en-US" dirty="0" smtClean="0"/>
              <a:t>parameters/offsets signaled </a:t>
            </a:r>
            <a:r>
              <a:rPr lang="en-US" dirty="0"/>
              <a:t>at </a:t>
            </a:r>
            <a:r>
              <a:rPr lang="x-none" dirty="0"/>
              <a:t>frame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Friendly </a:t>
            </a:r>
            <a:r>
              <a:rPr lang="en-US" dirty="0"/>
              <a:t>to hardware codec </a:t>
            </a:r>
            <a:r>
              <a:rPr lang="en-US" dirty="0" smtClean="0"/>
              <a:t>implementations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computational </a:t>
            </a:r>
            <a:r>
              <a:rPr lang="en-US" dirty="0" smtClean="0"/>
              <a:t>complexity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additional line </a:t>
            </a:r>
            <a:r>
              <a:rPr lang="en-US" dirty="0"/>
              <a:t>buffer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Significant coding performance improvement on ECM</a:t>
            </a:r>
          </a:p>
          <a:p>
            <a:pPr lvl="1"/>
            <a:r>
              <a:rPr lang="en-US" dirty="0"/>
              <a:t>{Y, U, V} BD-rate </a:t>
            </a:r>
            <a:r>
              <a:rPr lang="en-US" dirty="0" smtClean="0"/>
              <a:t>savings </a:t>
            </a:r>
            <a:r>
              <a:rPr lang="en-US" dirty="0"/>
              <a:t>for AI, RA, and </a:t>
            </a:r>
            <a:r>
              <a:rPr lang="en-US" dirty="0" smtClean="0"/>
              <a:t>LB:</a:t>
            </a:r>
          </a:p>
          <a:p>
            <a:pPr lvl="1"/>
            <a:r>
              <a:rPr lang="en-US" dirty="0" smtClean="0"/>
              <a:t>{</a:t>
            </a:r>
            <a:r>
              <a:rPr lang="en-US" dirty="0"/>
              <a:t>0.05%, 1.50%, 1.63%}, {0.20%, 2.83%, 2.98%}, and {0.41%, 7.36%, 7.36</a:t>
            </a:r>
            <a:r>
              <a:rPr lang="en-US" dirty="0" smtClean="0"/>
              <a:t>%}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7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/>
              <a:t>[1]</a:t>
            </a:r>
            <a:r>
              <a:rPr lang="zh-TW" altLang="en-US" sz="1000" dirty="0"/>
              <a:t> </a:t>
            </a:r>
            <a:r>
              <a:rPr lang="en-US" sz="1000" dirty="0" smtClean="0"/>
              <a:t>B</a:t>
            </a:r>
            <a:r>
              <a:rPr lang="en-US" sz="1000" dirty="0"/>
              <a:t>. </a:t>
            </a:r>
            <a:r>
              <a:rPr lang="en-US" sz="1000" dirty="0" err="1"/>
              <a:t>Bross</a:t>
            </a:r>
            <a:r>
              <a:rPr lang="en-US" sz="1000" dirty="0"/>
              <a:t>, J. Chen, S. Liu, Y.-K. Wang, “Versatile Video Coding (Draft 10),” JVET-S2001, Teleconference, Jul. 2020.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2]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G</a:t>
            </a:r>
            <a:r>
              <a:rPr lang="en-US" sz="1000" dirty="0"/>
              <a:t>. J. Sullivan, J. Ohm, W. Han and T. </a:t>
            </a:r>
            <a:r>
              <a:rPr lang="en-US" sz="1000" dirty="0" err="1"/>
              <a:t>Wiegand</a:t>
            </a:r>
            <a:r>
              <a:rPr lang="en-US" sz="1000" dirty="0"/>
              <a:t>, “Overview of the High Efficiency Video Coding (HEVC) Standard,” in IEEE Transactions on Circuits and Systems for Video Technology, vol. 22, no. 12, pp. 1649-1668, Dec. 2012.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3]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Y</a:t>
            </a:r>
            <a:r>
              <a:rPr lang="en-US" sz="1000" dirty="0"/>
              <a:t>.-J. Chang et al, “Compression efficiency methods beyond VVC,” JVET-U0100, Teleconference, Jan. 2021.</a:t>
            </a:r>
          </a:p>
          <a:p>
            <a:pPr marL="0" lv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4]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ECM-1.0, </a:t>
            </a:r>
            <a:r>
              <a:rPr lang="de-DE" sz="1000" u="sng" dirty="0">
                <a:hlinkClick r:id="rId2"/>
              </a:rPr>
              <a:t>https://vcgit.hhi.fraunhofer.de/ecm/jvet-v-ee2/VVCSoftware_VTM</a:t>
            </a: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[5]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M</a:t>
            </a:r>
            <a:r>
              <a:rPr lang="en-US" sz="1000" dirty="0"/>
              <a:t>. </a:t>
            </a:r>
            <a:r>
              <a:rPr lang="en-US" sz="1000" dirty="0" err="1"/>
              <a:t>Karczewicz</a:t>
            </a:r>
            <a:r>
              <a:rPr lang="en-US" sz="1000" dirty="0"/>
              <a:t> et al., “VVC In-Loop Filters,” in IEEE Transactions on Circuits and Systems for Video Technology, vol. 31, no. 10, pp. 3907-3925, Oct. 2021.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6]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T</a:t>
            </a:r>
            <a:r>
              <a:rPr lang="en-US" sz="1000" dirty="0"/>
              <a:t>. Lu et al., “</a:t>
            </a:r>
            <a:r>
              <a:rPr lang="en-US" sz="1000" dirty="0" err="1"/>
              <a:t>Luma</a:t>
            </a:r>
            <a:r>
              <a:rPr lang="en-US" sz="1000" dirty="0"/>
              <a:t> Mapping with Chroma Scaling in Versatile Video Coding,” 2020 Data Compression Conference (DCC), 2020, pp. 193-202.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7]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C</a:t>
            </a:r>
            <a:r>
              <a:rPr lang="en-US" sz="1000" dirty="0"/>
              <a:t>.-M. Fu et al., “Sample Adaptive Offset in the HEVC Standard,” in IEEE Transactions on Circuits and Systems for Video Technology, vol. 22, no. 12, pp. 1755-1764, Dec. 2012.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8]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C</a:t>
            </a:r>
            <a:r>
              <a:rPr lang="en-US" sz="1000" dirty="0"/>
              <a:t>.-Y. Tsai et al., “Adaptive Loop Filtering for Video Coding,” in IEEE Journal of Selected Topics in Signal Processing, vol. 7, no. 6, pp. 934-945, Dec. 2013.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smtClean="0"/>
              <a:t>9]</a:t>
            </a:r>
            <a:r>
              <a:rPr lang="zh-TW" altLang="en-US" sz="1000" dirty="0" smtClean="0"/>
              <a:t> </a:t>
            </a:r>
            <a:r>
              <a:rPr lang="en-US" sz="1000" dirty="0" smtClean="0"/>
              <a:t>K</a:t>
            </a:r>
            <a:r>
              <a:rPr lang="en-US" sz="1000" dirty="0"/>
              <a:t>. </a:t>
            </a:r>
            <a:r>
              <a:rPr lang="en-US" sz="1000" dirty="0" err="1"/>
              <a:t>Misra</a:t>
            </a:r>
            <a:r>
              <a:rPr lang="en-US" sz="1000" dirty="0"/>
              <a:t>, F. </a:t>
            </a:r>
            <a:r>
              <a:rPr lang="en-US" sz="1000" dirty="0" err="1"/>
              <a:t>Bossen</a:t>
            </a:r>
            <a:r>
              <a:rPr lang="en-US" sz="1000" dirty="0"/>
              <a:t> and A. </a:t>
            </a:r>
            <a:r>
              <a:rPr lang="en-US" sz="1000" dirty="0" err="1"/>
              <a:t>Segall</a:t>
            </a:r>
            <a:r>
              <a:rPr lang="en-US" sz="1000" dirty="0"/>
              <a:t>, “On Cross Component Adaptive Loop Filter for Video Compression,” 2019 Picture Coding Symposium (PCS), 2019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r>
              <a:rPr lang="en-US" sz="1000" dirty="0"/>
              <a:t>[10]</a:t>
            </a:r>
            <a:r>
              <a:rPr lang="zh-TW" altLang="en-US" sz="1000" dirty="0"/>
              <a:t> </a:t>
            </a:r>
            <a:r>
              <a:rPr lang="en-US" sz="1000" dirty="0"/>
              <a:t>C.-W. </a:t>
            </a:r>
            <a:r>
              <a:rPr lang="en-US" sz="1000" dirty="0" err="1"/>
              <a:t>Kuo</a:t>
            </a:r>
            <a:r>
              <a:rPr lang="en-US" sz="1000" dirty="0"/>
              <a:t>, X. </a:t>
            </a:r>
            <a:r>
              <a:rPr lang="en-US" sz="1000" dirty="0" err="1"/>
              <a:t>Xiu</a:t>
            </a:r>
            <a:r>
              <a:rPr lang="en-US" sz="1000" dirty="0"/>
              <a:t>, W. Chen, Y.-W. Chen, and X. Wang, “Cross-component Sample Adaptive Offset,” AVS-M5595, Aug. 2020.</a:t>
            </a:r>
          </a:p>
          <a:p>
            <a:pPr marL="0" indent="0">
              <a:buNone/>
            </a:pPr>
            <a:r>
              <a:rPr lang="en-US" sz="1000" dirty="0"/>
              <a:t>[11]</a:t>
            </a:r>
            <a:r>
              <a:rPr lang="zh-TW" altLang="en-US" sz="1000" dirty="0"/>
              <a:t> </a:t>
            </a:r>
            <a:r>
              <a:rPr lang="en-US" sz="1000" dirty="0"/>
              <a:t>X. Li, R.-L. Liao, J. Chen, Y. Ye, “CE2-1 related: Modification on CCSAO classification method,” AVS-M5897, Dec. 2020.</a:t>
            </a:r>
          </a:p>
          <a:p>
            <a:pPr marL="0" indent="0">
              <a:buNone/>
            </a:pPr>
            <a:r>
              <a:rPr lang="en-US" sz="1000" dirty="0"/>
              <a:t>[12]</a:t>
            </a:r>
            <a:r>
              <a:rPr lang="zh-TW" altLang="en-US" sz="1000" dirty="0"/>
              <a:t> </a:t>
            </a:r>
            <a:r>
              <a:rPr lang="en-US" sz="1000" dirty="0"/>
              <a:t>Y. Jian et al., “CE 3-1 related: Improvement on CCSAO,” AVS-M6110, Feb. 2021.</a:t>
            </a:r>
          </a:p>
          <a:p>
            <a:pPr marL="0" indent="0">
              <a:buNone/>
            </a:pPr>
            <a:r>
              <a:rPr lang="en-US" sz="1000" dirty="0"/>
              <a:t>[13]</a:t>
            </a:r>
            <a:r>
              <a:rPr lang="zh-TW" altLang="en-US" sz="1000" dirty="0"/>
              <a:t> </a:t>
            </a:r>
            <a:r>
              <a:rPr lang="en-US" sz="1000" dirty="0"/>
              <a:t>X. Zhao et al., “Study On Coding Tools Beyond AV1,” 2021 IEEE International Conference on Multimedia and Expo (ICME), 2021, pp. 1-6.</a:t>
            </a:r>
          </a:p>
          <a:p>
            <a:pPr marL="0" indent="0">
              <a:buNone/>
            </a:pPr>
            <a:r>
              <a:rPr lang="en-US" sz="1000" dirty="0"/>
              <a:t>[14]</a:t>
            </a:r>
            <a:r>
              <a:rPr lang="zh-TW" altLang="en-US" sz="1000" dirty="0"/>
              <a:t> </a:t>
            </a:r>
            <a:r>
              <a:rPr lang="en-US" sz="1000" dirty="0"/>
              <a:t>A. M. </a:t>
            </a:r>
            <a:r>
              <a:rPr lang="en-US" sz="1000" dirty="0" err="1"/>
              <a:t>Kotra</a:t>
            </a:r>
            <a:r>
              <a:rPr lang="en-US" sz="1000" dirty="0"/>
              <a:t>, S. </a:t>
            </a:r>
            <a:r>
              <a:rPr lang="en-US" sz="1000" dirty="0" err="1"/>
              <a:t>Esenlik</a:t>
            </a:r>
            <a:r>
              <a:rPr lang="en-US" sz="1000" dirty="0"/>
              <a:t>, B. Wang, H. Gao and J. Chen, “Non-CE: Loop filter line buffer reduction,” JVET-M0301, Marrakech, Morocco, Jan. 2019.</a:t>
            </a:r>
          </a:p>
          <a:p>
            <a:pPr marL="0" indent="0">
              <a:buNone/>
            </a:pPr>
            <a:r>
              <a:rPr lang="en-US" sz="1000" dirty="0"/>
              <a:t>[15]</a:t>
            </a:r>
            <a:r>
              <a:rPr lang="zh-TW" altLang="en-US" sz="1000" dirty="0"/>
              <a:t> </a:t>
            </a:r>
            <a:r>
              <a:rPr lang="en-US" sz="1000" dirty="0"/>
              <a:t>C.-W. </a:t>
            </a:r>
            <a:r>
              <a:rPr lang="en-US" sz="1000" dirty="0" err="1"/>
              <a:t>Kuo</a:t>
            </a:r>
            <a:r>
              <a:rPr lang="en-US" sz="1000" dirty="0"/>
              <a:t>, X. </a:t>
            </a:r>
            <a:r>
              <a:rPr lang="en-US" sz="1000" dirty="0" err="1"/>
              <a:t>Xiu</a:t>
            </a:r>
            <a:r>
              <a:rPr lang="en-US" sz="1000" dirty="0"/>
              <a:t>, Y.-W. Chen, H.-J. </a:t>
            </a:r>
            <a:r>
              <a:rPr lang="en-US" sz="1000" dirty="0" err="1"/>
              <a:t>Jhu</a:t>
            </a:r>
            <a:r>
              <a:rPr lang="en-US" sz="1000" dirty="0"/>
              <a:t>, W. Chen, X. Wang, “EE2-5.1: Cross-component Sample Adaptive offset,” JVET-W0066, Teleconference, Jul. 2021.</a:t>
            </a:r>
          </a:p>
          <a:p>
            <a:pPr marL="0" indent="0">
              <a:buNone/>
            </a:pPr>
            <a:r>
              <a:rPr lang="en-US" sz="1000" dirty="0"/>
              <a:t>[16]</a:t>
            </a:r>
            <a:r>
              <a:rPr lang="zh-TW" altLang="en-US" sz="1000" dirty="0"/>
              <a:t> </a:t>
            </a:r>
            <a:r>
              <a:rPr lang="en-US" sz="1000" dirty="0"/>
              <a:t>M. </a:t>
            </a:r>
            <a:r>
              <a:rPr lang="en-US" sz="1000" dirty="0" err="1"/>
              <a:t>Karczewicz</a:t>
            </a:r>
            <a:r>
              <a:rPr lang="en-US" sz="1000" dirty="0"/>
              <a:t>, Y. Ye, “Common Test Conditions and evaluation procedures for enhanced compression tool testing,” JVET-V2017, Teleconference, May 2021.</a:t>
            </a:r>
          </a:p>
          <a:p>
            <a:pPr marL="0" indent="0">
              <a:buNone/>
            </a:pPr>
            <a:r>
              <a:rPr lang="en-US" sz="1000" dirty="0"/>
              <a:t>[17]</a:t>
            </a:r>
            <a:r>
              <a:rPr lang="zh-TW" altLang="en-US" sz="1000" dirty="0"/>
              <a:t> </a:t>
            </a:r>
            <a:r>
              <a:rPr lang="en-US" sz="1000" dirty="0"/>
              <a:t>G. </a:t>
            </a:r>
            <a:r>
              <a:rPr lang="en-US" sz="1000" dirty="0" err="1"/>
              <a:t>Bjøntegaard</a:t>
            </a:r>
            <a:r>
              <a:rPr lang="en-US" sz="1000" dirty="0"/>
              <a:t>, “Calculation of average PSNR differences between RD-Curves,” ITU-T SG16 Q.6 Document, VCEG-M33, Austin, US, Apr. 2001.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488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en-US" dirty="0"/>
          </a:p>
        </p:txBody>
      </p:sp>
      <p:sp>
        <p:nvSpPr>
          <p:cNvPr id="205" name="Rectangle 1">
            <a:extLst>
              <a:ext uri="{FF2B5EF4-FFF2-40B4-BE49-F238E27FC236}">
                <a16:creationId xmlns:a16="http://schemas.microsoft.com/office/drawing/2014/main" id="{D90DF990-02BD-458F-88C2-5BF60CF8BC88}"/>
              </a:ext>
            </a:extLst>
          </p:cNvPr>
          <p:cNvSpPr/>
          <p:nvPr/>
        </p:nvSpPr>
        <p:spPr>
          <a:xfrm>
            <a:off x="615416" y="1985991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DBF Y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6" name="Rectangle 5">
            <a:extLst>
              <a:ext uri="{FF2B5EF4-FFF2-40B4-BE49-F238E27FC236}">
                <a16:creationId xmlns:a16="http://schemas.microsoft.com/office/drawing/2014/main" id="{AB454683-9A4C-4000-8C63-16A7088E0AFD}"/>
              </a:ext>
            </a:extLst>
          </p:cNvPr>
          <p:cNvSpPr/>
          <p:nvPr/>
        </p:nvSpPr>
        <p:spPr>
          <a:xfrm>
            <a:off x="615414" y="3533313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DBF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Cb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7" name="Rectangle 6">
            <a:extLst>
              <a:ext uri="{FF2B5EF4-FFF2-40B4-BE49-F238E27FC236}">
                <a16:creationId xmlns:a16="http://schemas.microsoft.com/office/drawing/2014/main" id="{0DAB5A00-9086-44C1-8B55-02117263E59B}"/>
              </a:ext>
            </a:extLst>
          </p:cNvPr>
          <p:cNvSpPr/>
          <p:nvPr/>
        </p:nvSpPr>
        <p:spPr>
          <a:xfrm>
            <a:off x="615416" y="5064039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DBF Cr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8" name="Straight Arrow Connector 4">
            <a:extLst>
              <a:ext uri="{FF2B5EF4-FFF2-40B4-BE49-F238E27FC236}">
                <a16:creationId xmlns:a16="http://schemas.microsoft.com/office/drawing/2014/main" id="{42F2C5ED-690B-41A7-98B5-BA675187D131}"/>
              </a:ext>
            </a:extLst>
          </p:cNvPr>
          <p:cNvCxnSpPr>
            <a:cxnSpLocks/>
            <a:stCxn id="205" idx="3"/>
            <a:endCxn id="209" idx="1"/>
          </p:cNvCxnSpPr>
          <p:nvPr/>
        </p:nvCxnSpPr>
        <p:spPr>
          <a:xfrm flipV="1">
            <a:off x="1752278" y="2276346"/>
            <a:ext cx="1019054" cy="4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10">
            <a:extLst>
              <a:ext uri="{FF2B5EF4-FFF2-40B4-BE49-F238E27FC236}">
                <a16:creationId xmlns:a16="http://schemas.microsoft.com/office/drawing/2014/main" id="{3E7C33CD-F20E-4585-998B-3EA2A90F3C6F}"/>
              </a:ext>
            </a:extLst>
          </p:cNvPr>
          <p:cNvSpPr/>
          <p:nvPr/>
        </p:nvSpPr>
        <p:spPr>
          <a:xfrm>
            <a:off x="2771332" y="1981774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SAO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</a:p>
        </p:txBody>
      </p:sp>
      <p:cxnSp>
        <p:nvCxnSpPr>
          <p:cNvPr id="210" name="Straight Arrow Connector 24">
            <a:extLst>
              <a:ext uri="{FF2B5EF4-FFF2-40B4-BE49-F238E27FC236}">
                <a16:creationId xmlns:a16="http://schemas.microsoft.com/office/drawing/2014/main" id="{3D859506-47AF-4B32-BAFB-38F5061DB9DD}"/>
              </a:ext>
            </a:extLst>
          </p:cNvPr>
          <p:cNvCxnSpPr>
            <a:cxnSpLocks/>
            <a:stCxn id="207" idx="3"/>
            <a:endCxn id="212" idx="1"/>
          </p:cNvCxnSpPr>
          <p:nvPr/>
        </p:nvCxnSpPr>
        <p:spPr>
          <a:xfrm flipV="1">
            <a:off x="1752278" y="5354395"/>
            <a:ext cx="1019051" cy="4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5">
            <a:extLst>
              <a:ext uri="{FF2B5EF4-FFF2-40B4-BE49-F238E27FC236}">
                <a16:creationId xmlns:a16="http://schemas.microsoft.com/office/drawing/2014/main" id="{3950D891-4C0D-4E8F-A746-28AD65122952}"/>
              </a:ext>
            </a:extLst>
          </p:cNvPr>
          <p:cNvSpPr/>
          <p:nvPr/>
        </p:nvSpPr>
        <p:spPr>
          <a:xfrm>
            <a:off x="2771329" y="3531999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SAO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Cb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2" name="Rectangle 26">
            <a:extLst>
              <a:ext uri="{FF2B5EF4-FFF2-40B4-BE49-F238E27FC236}">
                <a16:creationId xmlns:a16="http://schemas.microsoft.com/office/drawing/2014/main" id="{1BC283F9-84F1-4265-8AE8-B0C2BFFB916F}"/>
              </a:ext>
            </a:extLst>
          </p:cNvPr>
          <p:cNvSpPr/>
          <p:nvPr/>
        </p:nvSpPr>
        <p:spPr>
          <a:xfrm>
            <a:off x="2771329" y="5059822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SAO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Cr</a:t>
            </a:r>
          </a:p>
        </p:txBody>
      </p:sp>
      <p:cxnSp>
        <p:nvCxnSpPr>
          <p:cNvPr id="213" name="Connector: Elbow 42">
            <a:extLst>
              <a:ext uri="{FF2B5EF4-FFF2-40B4-BE49-F238E27FC236}">
                <a16:creationId xmlns:a16="http://schemas.microsoft.com/office/drawing/2014/main" id="{CB67573E-1898-4F61-91E6-5C60E8DD7C0D}"/>
              </a:ext>
            </a:extLst>
          </p:cNvPr>
          <p:cNvCxnSpPr>
            <a:cxnSpLocks/>
            <a:stCxn id="209" idx="3"/>
            <a:endCxn id="222" idx="0"/>
          </p:cNvCxnSpPr>
          <p:nvPr/>
        </p:nvCxnSpPr>
        <p:spPr>
          <a:xfrm>
            <a:off x="3908195" y="2276346"/>
            <a:ext cx="2262329" cy="6746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Arrow Connector 46">
            <a:extLst>
              <a:ext uri="{FF2B5EF4-FFF2-40B4-BE49-F238E27FC236}">
                <a16:creationId xmlns:a16="http://schemas.microsoft.com/office/drawing/2014/main" id="{26616DF8-FE19-46E5-95FF-E366E8D8CAFE}"/>
              </a:ext>
            </a:extLst>
          </p:cNvPr>
          <p:cNvCxnSpPr>
            <a:cxnSpLocks/>
          </p:cNvCxnSpPr>
          <p:nvPr/>
        </p:nvCxnSpPr>
        <p:spPr>
          <a:xfrm flipV="1">
            <a:off x="5589342" y="3050967"/>
            <a:ext cx="132393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51">
            <a:extLst>
              <a:ext uri="{FF2B5EF4-FFF2-40B4-BE49-F238E27FC236}">
                <a16:creationId xmlns:a16="http://schemas.microsoft.com/office/drawing/2014/main" id="{D7E50C70-B14E-42C0-A7F4-F0F64D2CFD20}"/>
              </a:ext>
            </a:extLst>
          </p:cNvPr>
          <p:cNvSpPr txBox="1"/>
          <p:nvPr/>
        </p:nvSpPr>
        <p:spPr>
          <a:xfrm>
            <a:off x="6993034" y="2912467"/>
            <a:ext cx="61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6" name="TextBox 54">
            <a:extLst>
              <a:ext uri="{FF2B5EF4-FFF2-40B4-BE49-F238E27FC236}">
                <a16:creationId xmlns:a16="http://schemas.microsoft.com/office/drawing/2014/main" id="{E4E98CCE-FBF6-459A-BAE0-BE860D4B5945}"/>
              </a:ext>
            </a:extLst>
          </p:cNvPr>
          <p:cNvSpPr txBox="1"/>
          <p:nvPr/>
        </p:nvSpPr>
        <p:spPr>
          <a:xfrm>
            <a:off x="6956243" y="4465621"/>
            <a:ext cx="61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Cb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7" name="TextBox 55">
            <a:extLst>
              <a:ext uri="{FF2B5EF4-FFF2-40B4-BE49-F238E27FC236}">
                <a16:creationId xmlns:a16="http://schemas.microsoft.com/office/drawing/2014/main" id="{10901292-EFBD-48EA-BA50-DB21451C36EB}"/>
              </a:ext>
            </a:extLst>
          </p:cNvPr>
          <p:cNvSpPr txBox="1"/>
          <p:nvPr/>
        </p:nvSpPr>
        <p:spPr>
          <a:xfrm>
            <a:off x="6915806" y="6007714"/>
            <a:ext cx="61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Cr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8" name="Straight Arrow Connector 76">
            <a:extLst>
              <a:ext uri="{FF2B5EF4-FFF2-40B4-BE49-F238E27FC236}">
                <a16:creationId xmlns:a16="http://schemas.microsoft.com/office/drawing/2014/main" id="{734DAA4D-D708-4EF7-AD2B-8CA8AAF8CAB0}"/>
              </a:ext>
            </a:extLst>
          </p:cNvPr>
          <p:cNvCxnSpPr>
            <a:cxnSpLocks/>
            <a:stCxn id="206" idx="3"/>
            <a:endCxn id="211" idx="1"/>
          </p:cNvCxnSpPr>
          <p:nvPr/>
        </p:nvCxnSpPr>
        <p:spPr>
          <a:xfrm flipV="1">
            <a:off x="1752277" y="3826572"/>
            <a:ext cx="1019052" cy="1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10">
            <a:extLst>
              <a:ext uri="{FF2B5EF4-FFF2-40B4-BE49-F238E27FC236}">
                <a16:creationId xmlns:a16="http://schemas.microsoft.com/office/drawing/2014/main" id="{3E7C33CD-F20E-4585-998B-3EA2A90F3C6F}"/>
              </a:ext>
            </a:extLst>
          </p:cNvPr>
          <p:cNvSpPr/>
          <p:nvPr/>
        </p:nvSpPr>
        <p:spPr>
          <a:xfrm>
            <a:off x="4456977" y="2756396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CCSAO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</a:t>
            </a:r>
          </a:p>
        </p:txBody>
      </p:sp>
      <p:sp>
        <p:nvSpPr>
          <p:cNvPr id="220" name="Rectangle 10">
            <a:extLst>
              <a:ext uri="{FF2B5EF4-FFF2-40B4-BE49-F238E27FC236}">
                <a16:creationId xmlns:a16="http://schemas.microsoft.com/office/drawing/2014/main" id="{3E7C33CD-F20E-4585-998B-3EA2A90F3C6F}"/>
              </a:ext>
            </a:extLst>
          </p:cNvPr>
          <p:cNvSpPr/>
          <p:nvPr/>
        </p:nvSpPr>
        <p:spPr>
          <a:xfrm>
            <a:off x="4456977" y="4303718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CCSAO </a:t>
            </a:r>
            <a:r>
              <a:rPr kumimoji="0" lang="en-US" altLang="zh-TW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Cb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1" name="Rectangle 10">
            <a:extLst>
              <a:ext uri="{FF2B5EF4-FFF2-40B4-BE49-F238E27FC236}">
                <a16:creationId xmlns:a16="http://schemas.microsoft.com/office/drawing/2014/main" id="{3E7C33CD-F20E-4585-998B-3EA2A90F3C6F}"/>
              </a:ext>
            </a:extLst>
          </p:cNvPr>
          <p:cNvSpPr/>
          <p:nvPr/>
        </p:nvSpPr>
        <p:spPr>
          <a:xfrm>
            <a:off x="4452479" y="5834444"/>
            <a:ext cx="1136863" cy="589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CCSAO Cr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2" name="Flowchart: Or 30">
            <a:extLst>
              <a:ext uri="{FF2B5EF4-FFF2-40B4-BE49-F238E27FC236}">
                <a16:creationId xmlns:a16="http://schemas.microsoft.com/office/drawing/2014/main" id="{68675CEC-5EC9-428C-9A25-FD4AB0161A21}"/>
              </a:ext>
            </a:extLst>
          </p:cNvPr>
          <p:cNvSpPr/>
          <p:nvPr/>
        </p:nvSpPr>
        <p:spPr>
          <a:xfrm>
            <a:off x="6060986" y="2950955"/>
            <a:ext cx="219075" cy="200024"/>
          </a:xfrm>
          <a:prstGeom prst="flowChar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3" name="Connector: Elbow 42">
            <a:extLst>
              <a:ext uri="{FF2B5EF4-FFF2-40B4-BE49-F238E27FC236}">
                <a16:creationId xmlns:a16="http://schemas.microsoft.com/office/drawing/2014/main" id="{CB67573E-1898-4F61-91E6-5C60E8DD7C0D}"/>
              </a:ext>
            </a:extLst>
          </p:cNvPr>
          <p:cNvCxnSpPr>
            <a:cxnSpLocks/>
            <a:stCxn id="211" idx="3"/>
            <a:endCxn id="225" idx="0"/>
          </p:cNvCxnSpPr>
          <p:nvPr/>
        </p:nvCxnSpPr>
        <p:spPr>
          <a:xfrm>
            <a:off x="3908192" y="3826572"/>
            <a:ext cx="2262332" cy="6775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Arrow Connector 46">
            <a:extLst>
              <a:ext uri="{FF2B5EF4-FFF2-40B4-BE49-F238E27FC236}">
                <a16:creationId xmlns:a16="http://schemas.microsoft.com/office/drawing/2014/main" id="{26616DF8-FE19-46E5-95FF-E366E8D8CAFE}"/>
              </a:ext>
            </a:extLst>
          </p:cNvPr>
          <p:cNvCxnSpPr>
            <a:cxnSpLocks/>
          </p:cNvCxnSpPr>
          <p:nvPr/>
        </p:nvCxnSpPr>
        <p:spPr>
          <a:xfrm flipV="1">
            <a:off x="5589342" y="4604120"/>
            <a:ext cx="132393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Flowchart: Or 30">
            <a:extLst>
              <a:ext uri="{FF2B5EF4-FFF2-40B4-BE49-F238E27FC236}">
                <a16:creationId xmlns:a16="http://schemas.microsoft.com/office/drawing/2014/main" id="{68675CEC-5EC9-428C-9A25-FD4AB0161A21}"/>
              </a:ext>
            </a:extLst>
          </p:cNvPr>
          <p:cNvSpPr/>
          <p:nvPr/>
        </p:nvSpPr>
        <p:spPr>
          <a:xfrm>
            <a:off x="6060986" y="4504108"/>
            <a:ext cx="219075" cy="200024"/>
          </a:xfrm>
          <a:prstGeom prst="flowChar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6" name="Connector: Elbow 42">
            <a:extLst>
              <a:ext uri="{FF2B5EF4-FFF2-40B4-BE49-F238E27FC236}">
                <a16:creationId xmlns:a16="http://schemas.microsoft.com/office/drawing/2014/main" id="{CB67573E-1898-4F61-91E6-5C60E8DD7C0D}"/>
              </a:ext>
            </a:extLst>
          </p:cNvPr>
          <p:cNvCxnSpPr>
            <a:cxnSpLocks/>
            <a:stCxn id="212" idx="3"/>
            <a:endCxn id="228" idx="0"/>
          </p:cNvCxnSpPr>
          <p:nvPr/>
        </p:nvCxnSpPr>
        <p:spPr>
          <a:xfrm>
            <a:off x="3908192" y="5354395"/>
            <a:ext cx="2258108" cy="691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46">
            <a:extLst>
              <a:ext uri="{FF2B5EF4-FFF2-40B4-BE49-F238E27FC236}">
                <a16:creationId xmlns:a16="http://schemas.microsoft.com/office/drawing/2014/main" id="{26616DF8-FE19-46E5-95FF-E366E8D8CAFE}"/>
              </a:ext>
            </a:extLst>
          </p:cNvPr>
          <p:cNvCxnSpPr>
            <a:cxnSpLocks/>
          </p:cNvCxnSpPr>
          <p:nvPr/>
        </p:nvCxnSpPr>
        <p:spPr>
          <a:xfrm flipV="1">
            <a:off x="5585118" y="6146214"/>
            <a:ext cx="132393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Flowchart: Or 30">
            <a:extLst>
              <a:ext uri="{FF2B5EF4-FFF2-40B4-BE49-F238E27FC236}">
                <a16:creationId xmlns:a16="http://schemas.microsoft.com/office/drawing/2014/main" id="{68675CEC-5EC9-428C-9A25-FD4AB0161A21}"/>
              </a:ext>
            </a:extLst>
          </p:cNvPr>
          <p:cNvSpPr/>
          <p:nvPr/>
        </p:nvSpPr>
        <p:spPr>
          <a:xfrm>
            <a:off x="6056762" y="6046202"/>
            <a:ext cx="219075" cy="200024"/>
          </a:xfrm>
          <a:prstGeom prst="flowChar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1891503" y="2275364"/>
            <a:ext cx="2577215" cy="3079031"/>
            <a:chOff x="2257257" y="2275364"/>
            <a:chExt cx="2577215" cy="3079031"/>
          </a:xfrm>
        </p:grpSpPr>
        <p:cxnSp>
          <p:nvCxnSpPr>
            <p:cNvPr id="230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>
              <a:off x="2257257" y="2275364"/>
              <a:ext cx="2577215" cy="625808"/>
            </a:xfrm>
            <a:prstGeom prst="bentConnector3">
              <a:avLst>
                <a:gd name="adj1" fmla="val 41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 flipV="1">
              <a:off x="2257257" y="3059713"/>
              <a:ext cx="2563637" cy="766859"/>
            </a:xfrm>
            <a:prstGeom prst="bentConnector3">
              <a:avLst>
                <a:gd name="adj1" fmla="val 301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 flipV="1">
              <a:off x="2328297" y="3193743"/>
              <a:ext cx="2499266" cy="2160652"/>
            </a:xfrm>
            <a:prstGeom prst="bentConnector3">
              <a:avLst>
                <a:gd name="adj1" fmla="val 5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3" name="组合 232"/>
          <p:cNvGrpSpPr/>
          <p:nvPr/>
        </p:nvGrpSpPr>
        <p:grpSpPr>
          <a:xfrm>
            <a:off x="2076400" y="2272921"/>
            <a:ext cx="2376080" cy="3734793"/>
            <a:chOff x="2442154" y="2272921"/>
            <a:chExt cx="2376080" cy="3734793"/>
          </a:xfrm>
        </p:grpSpPr>
        <p:cxnSp>
          <p:nvCxnSpPr>
            <p:cNvPr id="234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>
              <a:off x="2442154" y="2272921"/>
              <a:ext cx="2376080" cy="2158814"/>
            </a:xfrm>
            <a:prstGeom prst="bentConnector3">
              <a:avLst>
                <a:gd name="adj1" fmla="val 56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 rot="16200000" flipH="1">
              <a:off x="1861076" y="3050892"/>
              <a:ext cx="3732126" cy="2181518"/>
            </a:xfrm>
            <a:prstGeom prst="bentConnector3">
              <a:avLst>
                <a:gd name="adj1" fmla="val 99992"/>
              </a:avLst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6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209" y="2063019"/>
            <a:ext cx="881647" cy="4316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[</a:t>
            </a:r>
            <a:r>
              <a:rPr lang="en-US" sz="1800" dirty="0">
                <a:solidFill>
                  <a:schemeClr val="accent1"/>
                </a:solidFill>
              </a:rPr>
              <a:t>10]</a:t>
            </a:r>
            <a:r>
              <a:rPr lang="zh-TW" altLang="en-US" sz="1800" dirty="0"/>
              <a:t> </a:t>
            </a:r>
            <a:endParaRPr lang="en-US" altLang="zh-TW" sz="1800" dirty="0" smtClean="0"/>
          </a:p>
          <a:p>
            <a:pPr marL="0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[</a:t>
            </a:r>
            <a:r>
              <a:rPr lang="en-US" sz="1800" dirty="0">
                <a:solidFill>
                  <a:srgbClr val="7030A0"/>
                </a:solidFill>
              </a:rPr>
              <a:t>11</a:t>
            </a:r>
            <a:r>
              <a:rPr lang="en-US" sz="1800" dirty="0" smtClean="0">
                <a:solidFill>
                  <a:srgbClr val="7030A0"/>
                </a:solidFill>
              </a:rPr>
              <a:t>]</a:t>
            </a:r>
            <a:endParaRPr lang="en-US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9999FF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9999FF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[12]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[13]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15</a:t>
            </a:r>
            <a:r>
              <a:rPr lang="en-US" sz="1800" dirty="0" smtClean="0">
                <a:solidFill>
                  <a:srgbClr val="FF0000"/>
                </a:solidFill>
              </a:rPr>
              <a:t>]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237" name="组合 236"/>
          <p:cNvGrpSpPr/>
          <p:nvPr/>
        </p:nvGrpSpPr>
        <p:grpSpPr>
          <a:xfrm>
            <a:off x="2172939" y="3836808"/>
            <a:ext cx="2284041" cy="2447906"/>
            <a:chOff x="2538693" y="3836808"/>
            <a:chExt cx="2284041" cy="2447906"/>
          </a:xfrm>
        </p:grpSpPr>
        <p:cxnSp>
          <p:nvCxnSpPr>
            <p:cNvPr id="238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>
              <a:off x="2867537" y="5354328"/>
              <a:ext cx="1955195" cy="930386"/>
            </a:xfrm>
            <a:prstGeom prst="bentConnector3">
              <a:avLst>
                <a:gd name="adj1" fmla="val -207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>
              <a:off x="2538693" y="3836808"/>
              <a:ext cx="2284041" cy="761485"/>
            </a:xfrm>
            <a:prstGeom prst="bentConnector3">
              <a:avLst>
                <a:gd name="adj1" fmla="val -19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0" name="表格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93842"/>
              </p:ext>
            </p:extLst>
          </p:nvPr>
        </p:nvGraphicFramePr>
        <p:xfrm>
          <a:off x="8002158" y="4376334"/>
          <a:ext cx="8229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6854821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91981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4267260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0905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2318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18967"/>
                  </a:ext>
                </a:extLst>
              </a:tr>
            </a:tbl>
          </a:graphicData>
        </a:graphic>
      </p:graphicFrame>
      <p:grpSp>
        <p:nvGrpSpPr>
          <p:cNvPr id="241" name="组合 240"/>
          <p:cNvGrpSpPr/>
          <p:nvPr/>
        </p:nvGrpSpPr>
        <p:grpSpPr>
          <a:xfrm>
            <a:off x="2161155" y="3835500"/>
            <a:ext cx="2291335" cy="2293525"/>
            <a:chOff x="2526909" y="3835500"/>
            <a:chExt cx="2291335" cy="2293525"/>
          </a:xfrm>
        </p:grpSpPr>
        <p:cxnSp>
          <p:nvCxnSpPr>
            <p:cNvPr id="242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 flipV="1">
              <a:off x="2526909" y="4751681"/>
              <a:ext cx="2291327" cy="602648"/>
            </a:xfrm>
            <a:prstGeom prst="bentConnector3">
              <a:avLst>
                <a:gd name="adj1" fmla="val 70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Connector: Elbow 17">
              <a:extLst>
                <a:ext uri="{FF2B5EF4-FFF2-40B4-BE49-F238E27FC236}">
                  <a16:creationId xmlns:a16="http://schemas.microsoft.com/office/drawing/2014/main" id="{3C8402D7-8F95-41E2-AB52-EC3C38CFAD4A}"/>
                </a:ext>
              </a:extLst>
            </p:cNvPr>
            <p:cNvCxnSpPr/>
            <p:nvPr/>
          </p:nvCxnSpPr>
          <p:spPr>
            <a:xfrm rot="16200000" flipH="1">
              <a:off x="2641364" y="3952146"/>
              <a:ext cx="2293525" cy="2060234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4" name="表格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86083"/>
              </p:ext>
            </p:extLst>
          </p:nvPr>
        </p:nvGraphicFramePr>
        <p:xfrm>
          <a:off x="8902812" y="4371004"/>
          <a:ext cx="8229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6854821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91981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4267260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0905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2318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18967"/>
                  </a:ext>
                </a:extLst>
              </a:tr>
            </a:tbl>
          </a:graphicData>
        </a:graphic>
      </p:graphicFrame>
      <p:sp>
        <p:nvSpPr>
          <p:cNvPr id="245" name="文本框 244"/>
          <p:cNvSpPr txBox="1"/>
          <p:nvPr/>
        </p:nvSpPr>
        <p:spPr>
          <a:xfrm flipH="1">
            <a:off x="11478978" y="4612931"/>
            <a:ext cx="5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246" name="表格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08338"/>
              </p:ext>
            </p:extLst>
          </p:nvPr>
        </p:nvGraphicFramePr>
        <p:xfrm>
          <a:off x="9801043" y="4371004"/>
          <a:ext cx="8229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6854821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91981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4267260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0905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2318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18967"/>
                  </a:ext>
                </a:extLst>
              </a:tr>
            </a:tbl>
          </a:graphicData>
        </a:graphic>
      </p:graphicFrame>
      <p:graphicFrame>
        <p:nvGraphicFramePr>
          <p:cNvPr id="247" name="表格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18932"/>
              </p:ext>
            </p:extLst>
          </p:nvPr>
        </p:nvGraphicFramePr>
        <p:xfrm>
          <a:off x="10696127" y="4371004"/>
          <a:ext cx="8229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6854821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591981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4267260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0905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2318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1896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5288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ANKS"/>
          <p:cNvSpPr txBox="1"/>
          <p:nvPr/>
        </p:nvSpPr>
        <p:spPr>
          <a:xfrm>
            <a:off x="1018075" y="2934345"/>
            <a:ext cx="5842514" cy="989310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 algn="l">
              <a:lnSpc>
                <a:spcPct val="70000"/>
              </a:lnSpc>
              <a:defRPr sz="16000" spc="-800">
                <a:solidFill>
                  <a:srgbClr val="323232"/>
                </a:solidFill>
                <a:latin typeface="Arial" panose="020B0704020202090204"/>
                <a:ea typeface="Arial" panose="020B0704020202090204"/>
                <a:cs typeface="Arial" panose="020B0704020202090204"/>
                <a:sym typeface="Arial" panose="020B0704020202090204"/>
              </a:defRPr>
            </a:lvl1pPr>
          </a:lstStyle>
          <a:p>
            <a:pPr defTabSz="410528" hangingPunct="0"/>
            <a:r>
              <a:rPr lang="en-US" sz="8000" b="1" kern="0" spc="-400" dirty="0" smtClean="0">
                <a:latin typeface="+mn-lt"/>
                <a:ea typeface="华文琥珀" panose="02010800040101010101" pitchFamily="2" charset="-122"/>
                <a:cs typeface="Arial" panose="020B0604020202020204" pitchFamily="34" charset="0"/>
              </a:rPr>
              <a:t>Thanks</a:t>
            </a:r>
            <a:endParaRPr sz="8000" b="1" kern="0" spc="-400" dirty="0">
              <a:latin typeface="+mn-lt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231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Cross-component </a:t>
            </a:r>
            <a:r>
              <a:rPr lang="en-US" dirty="0"/>
              <a:t>Sample Adaptive </a:t>
            </a:r>
            <a:r>
              <a:rPr lang="en-US" dirty="0" smtClean="0"/>
              <a:t>Offset</a:t>
            </a:r>
          </a:p>
          <a:p>
            <a:pPr lvl="1"/>
            <a:r>
              <a:rPr lang="en-US" dirty="0" smtClean="0"/>
              <a:t>Decoding Process</a:t>
            </a:r>
          </a:p>
          <a:p>
            <a:pPr lvl="1"/>
            <a:r>
              <a:rPr lang="en-US" dirty="0" smtClean="0"/>
              <a:t>Encoding Algorithm</a:t>
            </a:r>
          </a:p>
          <a:p>
            <a:pPr lvl="1"/>
            <a:r>
              <a:rPr lang="en-US" dirty="0" smtClean="0"/>
              <a:t>Complexity </a:t>
            </a:r>
            <a:r>
              <a:rPr lang="en-US" dirty="0"/>
              <a:t>Analysis</a:t>
            </a:r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/>
              <a:t>Related </a:t>
            </a:r>
            <a:r>
              <a:rPr lang="en-US" dirty="0" smtClean="0"/>
              <a:t>Work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8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1904" cy="4837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Finalized in July 2020, VVC provides 40% BD-rate savings over HEVC</a:t>
            </a:r>
          </a:p>
          <a:p>
            <a:endParaRPr lang="en-US" dirty="0" smtClean="0"/>
          </a:p>
          <a:p>
            <a:r>
              <a:rPr lang="en-US" dirty="0" smtClean="0"/>
              <a:t>Recently, JVET started to explore new coding technologies for future video coding standard development</a:t>
            </a:r>
          </a:p>
          <a:p>
            <a:pPr lvl="1"/>
            <a:r>
              <a:rPr lang="en-US" dirty="0" smtClean="0"/>
              <a:t>Published in January 2021, ECM demonstrated 12% BD-rate savings over VTM [4]</a:t>
            </a:r>
          </a:p>
          <a:p>
            <a:endParaRPr lang="en-US" dirty="0" smtClean="0"/>
          </a:p>
          <a:p>
            <a:r>
              <a:rPr lang="en-US" dirty="0" smtClean="0"/>
              <a:t>In VVC/ECM, in-loop filters are applied to reduce artifacts caused by block partitioning and quantization process</a:t>
            </a:r>
          </a:p>
          <a:p>
            <a:pPr lvl="1"/>
            <a:r>
              <a:rPr lang="en-US" dirty="0" smtClean="0"/>
              <a:t>LMCS/DBF/SAO/ALF/CCALF</a:t>
            </a:r>
          </a:p>
          <a:p>
            <a:pPr lvl="1"/>
            <a:r>
              <a:rPr lang="en-US" dirty="0" smtClean="0"/>
              <a:t>Block discontinuities, ringing artifacts, texture/edge smoothing</a:t>
            </a:r>
          </a:p>
          <a:p>
            <a:pPr lvl="1"/>
            <a:r>
              <a:rPr lang="en-US" dirty="0" smtClean="0"/>
              <a:t>Efficiently improve video quality, but correlations among different color components are not fully exploited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9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2313" cy="48407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SAO in </a:t>
            </a:r>
            <a:r>
              <a:rPr lang="en-US" dirty="0" smtClean="0"/>
              <a:t>HEVC/VVC/ECM [7]</a:t>
            </a:r>
          </a:p>
          <a:p>
            <a:pPr lvl="1"/>
            <a:r>
              <a:rPr lang="en-US" dirty="0" smtClean="0"/>
              <a:t>Classifies reconstructed </a:t>
            </a:r>
            <a:r>
              <a:rPr lang="en-US" dirty="0"/>
              <a:t>samples </a:t>
            </a:r>
            <a:r>
              <a:rPr lang="en-US" dirty="0" smtClean="0"/>
              <a:t>into </a:t>
            </a:r>
            <a:r>
              <a:rPr lang="en-US" dirty="0"/>
              <a:t>multiple </a:t>
            </a:r>
            <a:r>
              <a:rPr lang="en-US" dirty="0" smtClean="0"/>
              <a:t>categories 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category, one </a:t>
            </a:r>
            <a:r>
              <a:rPr lang="en-US" dirty="0"/>
              <a:t>offset is derived </a:t>
            </a:r>
            <a:r>
              <a:rPr lang="en-US" dirty="0" smtClean="0"/>
              <a:t>at encoder and explicitly signaled</a:t>
            </a:r>
          </a:p>
          <a:p>
            <a:pPr lvl="1"/>
            <a:r>
              <a:rPr lang="en-US" dirty="0" smtClean="0"/>
              <a:t>EO removes </a:t>
            </a:r>
            <a:r>
              <a:rPr lang="en-US" dirty="0"/>
              <a:t>ringing artifacts near sharp transitions </a:t>
            </a:r>
            <a:endParaRPr lang="en-US" dirty="0" smtClean="0"/>
          </a:p>
          <a:p>
            <a:pPr lvl="1"/>
            <a:r>
              <a:rPr lang="en-US" dirty="0" smtClean="0"/>
              <a:t>BO alleviates the mean deviation occurs during the coding process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uses samples </a:t>
            </a:r>
            <a:r>
              <a:rPr lang="en-US" dirty="0"/>
              <a:t>in one </a:t>
            </a:r>
            <a:r>
              <a:rPr lang="en-US" dirty="0" smtClean="0"/>
              <a:t>component </a:t>
            </a:r>
            <a:r>
              <a:rPr lang="en-US" dirty="0"/>
              <a:t>for classification, without considering the strong correlation between different channels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89" y="3830215"/>
            <a:ext cx="3657600" cy="15193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532" y="3709322"/>
            <a:ext cx="3657600" cy="1761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89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Cross-component Sample Adaptive Offset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 txBox="1">
            <a:spLocks/>
          </p:cNvSpPr>
          <p:nvPr/>
        </p:nvSpPr>
        <p:spPr>
          <a:xfrm>
            <a:off x="838200" y="3875963"/>
            <a:ext cx="6590731" cy="2410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31" y="3822706"/>
            <a:ext cx="4572000" cy="29067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4334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Utilizes all three components to classify the sample in one component</a:t>
            </a:r>
          </a:p>
          <a:p>
            <a:endParaRPr lang="en-US" altLang="zh-CN" dirty="0"/>
          </a:p>
          <a:p>
            <a:r>
              <a:rPr lang="en-US" altLang="zh-CN" dirty="0"/>
              <a:t>At encoder, one offset is derived and explicitly signaled for each </a:t>
            </a:r>
            <a:r>
              <a:rPr lang="en-US" altLang="zh-CN" dirty="0" smtClean="0"/>
              <a:t>category</a:t>
            </a:r>
          </a:p>
          <a:p>
            <a:pPr lvl="1"/>
            <a:r>
              <a:rPr lang="en-US" dirty="0" smtClean="0"/>
              <a:t>Compensate the distortion between reconstructed and original samples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 txBox="1">
            <a:spLocks/>
          </p:cNvSpPr>
          <p:nvPr/>
        </p:nvSpPr>
        <p:spPr>
          <a:xfrm>
            <a:off x="838198" y="3915834"/>
            <a:ext cx="6523569" cy="147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Uses output </a:t>
            </a:r>
            <a:r>
              <a:rPr lang="en-US" altLang="zh-CN" dirty="0"/>
              <a:t>samples from </a:t>
            </a:r>
            <a:r>
              <a:rPr lang="en-US" altLang="zh-CN" dirty="0" smtClean="0"/>
              <a:t>the de-blocking filter for </a:t>
            </a:r>
            <a:r>
              <a:rPr lang="en-US" altLang="zh-CN" dirty="0"/>
              <a:t>classification</a:t>
            </a:r>
          </a:p>
          <a:p>
            <a:pPr lvl="1"/>
            <a:r>
              <a:rPr lang="en-US" altLang="zh-TW" dirty="0"/>
              <a:t>Parallel processing between SAO and CCSAO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45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EC6B8F6-A689-4F1B-BBFF-3E9B1B00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825028"/>
            <a:ext cx="11016803" cy="1663298"/>
          </a:xfrm>
        </p:spPr>
        <p:txBody>
          <a:bodyPr>
            <a:normAutofit/>
          </a:bodyPr>
          <a:lstStyle/>
          <a:p>
            <a:endParaRPr lang="en-US" altLang="zh-TW" sz="2000" i="1" dirty="0" smtClean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CA" sz="2000" dirty="0" smtClean="0"/>
          </a:p>
          <a:p>
            <a:endParaRPr lang="en-CA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DBAA7-2C31-4727-B7BF-2609A12E4570}"/>
                  </a:ext>
                </a:extLst>
              </p:cNvPr>
              <p:cNvSpPr txBox="1"/>
              <p:nvPr/>
            </p:nvSpPr>
            <p:spPr>
              <a:xfrm>
                <a:off x="1162141" y="3010612"/>
                <a:ext cx="5160977" cy="1690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b>
                                  </m:s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𝑏𝑎𝑛𝑑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𝐶𝑙𝑖𝑝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𝑟𝑒𝑐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𝐶𝐶𝑆𝐴𝑂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eqAr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DBAA7-2C31-4727-B7BF-2609A12E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41" y="3010612"/>
                <a:ext cx="5160977" cy="1690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0126F0-63FC-4699-9426-63D8FAE639EB}"/>
                  </a:ext>
                </a:extLst>
              </p:cNvPr>
              <p:cNvSpPr txBox="1"/>
              <p:nvPr/>
            </p:nvSpPr>
            <p:spPr>
              <a:xfrm>
                <a:off x="1162141" y="5104324"/>
                <a:ext cx="205873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CA" sz="20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CA" sz="20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CA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CA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altLang="zh-TW" sz="2000" i="1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000" i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CA" sz="2000" dirty="0" smtClean="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𝑟𝑒𝑐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CA" sz="2000" dirty="0" smtClean="0"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𝐶𝐶𝑆𝐴𝑂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TW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CA" sz="2000" dirty="0" smtClean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</a:t>
                </a:r>
                <a:r>
                  <a:rPr lang="en-CA" sz="2000" dirty="0" smtClean="0">
                    <a:effectLst/>
                    <a:ea typeface="DengXian" panose="02010600030101010101" pitchFamily="2" charset="-122"/>
                  </a:rPr>
                  <a:t> </a:t>
                </a:r>
                <a:endParaRPr lang="en-CA" sz="2000" dirty="0">
                  <a:effectLst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0126F0-63FC-4699-9426-63D8FAE6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41" y="5104324"/>
                <a:ext cx="2058731" cy="1631216"/>
              </a:xfrm>
              <a:prstGeom prst="rect">
                <a:avLst/>
              </a:prstGeom>
              <a:blipFill>
                <a:blip r:embed="rId7"/>
                <a:stretch>
                  <a:fillRect l="-3264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0A4BA2-EBBF-4DBE-A9BB-6CB3CE93A05A}"/>
                  </a:ext>
                </a:extLst>
              </p:cNvPr>
              <p:cNvSpPr txBox="1"/>
              <p:nvPr/>
            </p:nvSpPr>
            <p:spPr>
              <a:xfrm>
                <a:off x="2874455" y="5104324"/>
                <a:ext cx="894450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>
                    <a:ea typeface="DengXian" panose="02010600030101010101" pitchFamily="2" charset="-122"/>
                  </a:rPr>
                  <a:t>collocated </a:t>
                </a:r>
                <a:r>
                  <a:rPr lang="en-CA" sz="2000" dirty="0">
                    <a:ea typeface="DengXian" panose="02010600030101010101" pitchFamily="2" charset="-122"/>
                  </a:rPr>
                  <a:t>three component samples used to classify the current sample </a:t>
                </a:r>
                <a:endParaRPr lang="en-US" sz="2000" dirty="0"/>
              </a:p>
              <a:p>
                <a:r>
                  <a:rPr lang="en-CA" sz="2000" dirty="0" smtClean="0"/>
                  <a:t>numbers </a:t>
                </a:r>
                <a:r>
                  <a:rPr lang="en-CA" sz="2000" dirty="0"/>
                  <a:t>of equally divided bands applied to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CA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CA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CA" sz="2000" dirty="0"/>
                  <a:t>} full </a:t>
                </a:r>
                <a:r>
                  <a:rPr lang="en-CA" sz="2000" dirty="0" smtClean="0"/>
                  <a:t>range</a:t>
                </a:r>
                <a:endParaRPr lang="en-CA" sz="2000" dirty="0" smtClean="0"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CA" sz="2000" dirty="0">
                    <a:ea typeface="DengXian" panose="02010600030101010101" pitchFamily="2" charset="-122"/>
                  </a:rPr>
                  <a:t>internal coding bit-depth</a:t>
                </a:r>
              </a:p>
              <a:p>
                <a:r>
                  <a:rPr lang="en-CA" sz="2000" dirty="0" smtClean="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reconstruction </a:t>
                </a:r>
                <a:r>
                  <a:rPr lang="en-CA" sz="2000" dirty="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samples </a:t>
                </a:r>
                <a:r>
                  <a:rPr lang="en-CA" sz="2000" dirty="0" smtClean="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before/after </a:t>
                </a:r>
                <a:r>
                  <a:rPr lang="en-CA" sz="2000" dirty="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CCSAO</a:t>
                </a:r>
              </a:p>
              <a:p>
                <a:r>
                  <a:rPr lang="en-CA" sz="2000" i="1" dirty="0" err="1" smtClean="0">
                    <a:ea typeface="DengXian" panose="02010600030101010101" pitchFamily="2" charset="-122"/>
                  </a:rPr>
                  <a:t>i</a:t>
                </a:r>
                <a:r>
                  <a:rPr lang="en-CA" sz="2000" dirty="0" err="1" smtClean="0">
                    <a:ea typeface="DengXian" panose="02010600030101010101" pitchFamily="2" charset="-122"/>
                  </a:rPr>
                  <a:t>-th</a:t>
                </a:r>
                <a:r>
                  <a:rPr lang="en-CA" sz="2000" dirty="0" smtClean="0">
                    <a:ea typeface="DengXian" panose="02010600030101010101" pitchFamily="2" charset="-122"/>
                  </a:rPr>
                  <a:t> </a:t>
                </a:r>
                <a:r>
                  <a:rPr lang="en-CA" sz="2000" dirty="0">
                    <a:ea typeface="DengXian" panose="02010600030101010101" pitchFamily="2" charset="-122"/>
                  </a:rPr>
                  <a:t>BO </a:t>
                </a:r>
                <a:r>
                  <a:rPr lang="en-CA" sz="2000" dirty="0" smtClean="0">
                    <a:ea typeface="DengXian" panose="02010600030101010101" pitchFamily="2" charset="-122"/>
                  </a:rPr>
                  <a:t>category </a:t>
                </a:r>
                <a:r>
                  <a:rPr lang="en-CA" sz="2000" dirty="0">
                    <a:effectLst/>
                    <a:ea typeface="DengXian" panose="02010600030101010101" pitchFamily="2" charset="-122"/>
                  </a:rPr>
                  <a:t>CCSAO offset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0A4BA2-EBBF-4DBE-A9BB-6CB3CE93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455" y="5104324"/>
                <a:ext cx="8944504" cy="1631216"/>
              </a:xfrm>
              <a:prstGeom prst="rect">
                <a:avLst/>
              </a:prstGeom>
              <a:blipFill>
                <a:blip r:embed="rId8"/>
                <a:stretch>
                  <a:fillRect l="-750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40" y="3086632"/>
            <a:ext cx="4968139" cy="1538743"/>
          </a:xfrm>
          <a:prstGeom prst="rect">
            <a:avLst/>
          </a:prstGeom>
          <a:noFill/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89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E.g., current sample is a </a:t>
            </a:r>
            <a:r>
              <a:rPr lang="en-US" altLang="zh-CN" dirty="0" err="1" smtClean="0"/>
              <a:t>choma</a:t>
            </a:r>
            <a:r>
              <a:rPr lang="en-US" altLang="zh-CN" dirty="0" smtClean="0"/>
              <a:t> U sample located at      , three component samples                  are used to classify it</a:t>
            </a:r>
          </a:p>
          <a:p>
            <a:endParaRPr lang="en-US" altLang="zh-CN" dirty="0" smtClean="0"/>
          </a:p>
        </p:txBody>
      </p:sp>
      <p:sp>
        <p:nvSpPr>
          <p:cNvPr id="21" name="Oval 61">
            <a:extLst>
              <a:ext uri="{FF2B5EF4-FFF2-40B4-BE49-F238E27FC236}">
                <a16:creationId xmlns:a16="http://schemas.microsoft.com/office/drawing/2014/main" id="{411F7B6E-DE70-412E-A7F4-80F16861CBAB}"/>
              </a:ext>
            </a:extLst>
          </p:cNvPr>
          <p:cNvSpPr/>
          <p:nvPr/>
        </p:nvSpPr>
        <p:spPr>
          <a:xfrm>
            <a:off x="8645058" y="185723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2" name="Oval 61">
            <a:extLst>
              <a:ext uri="{FF2B5EF4-FFF2-40B4-BE49-F238E27FC236}">
                <a16:creationId xmlns:a16="http://schemas.microsoft.com/office/drawing/2014/main" id="{411F7B6E-DE70-412E-A7F4-80F16861CBAB}"/>
              </a:ext>
            </a:extLst>
          </p:cNvPr>
          <p:cNvSpPr/>
          <p:nvPr/>
        </p:nvSpPr>
        <p:spPr>
          <a:xfrm>
            <a:off x="4183040" y="2254430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3" name="Oval 61">
            <a:extLst>
              <a:ext uri="{FF2B5EF4-FFF2-40B4-BE49-F238E27FC236}">
                <a16:creationId xmlns:a16="http://schemas.microsoft.com/office/drawing/2014/main" id="{411F7B6E-DE70-412E-A7F4-80F16861CBAB}"/>
              </a:ext>
            </a:extLst>
          </p:cNvPr>
          <p:cNvSpPr/>
          <p:nvPr/>
        </p:nvSpPr>
        <p:spPr>
          <a:xfrm>
            <a:off x="5068946" y="226093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4" name="Oval 61">
            <a:extLst>
              <a:ext uri="{FF2B5EF4-FFF2-40B4-BE49-F238E27FC236}">
                <a16:creationId xmlns:a16="http://schemas.microsoft.com/office/drawing/2014/main" id="{411F7B6E-DE70-412E-A7F4-80F16861CBAB}"/>
              </a:ext>
            </a:extLst>
          </p:cNvPr>
          <p:cNvSpPr/>
          <p:nvPr/>
        </p:nvSpPr>
        <p:spPr>
          <a:xfrm>
            <a:off x="4625993" y="226093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79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CTB-level Classifier Switch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BCCF9-EED6-419D-AB07-414F06E30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913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Different </a:t>
                </a:r>
                <a:r>
                  <a:rPr lang="en-US" dirty="0"/>
                  <a:t>classifiers </a:t>
                </a:r>
                <a:r>
                  <a:rPr lang="en-US" dirty="0" smtClean="0"/>
                  <a:t>for </a:t>
                </a:r>
                <a:r>
                  <a:rPr lang="en-US" dirty="0"/>
                  <a:t>different local regions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Parameters </a:t>
                </a:r>
                <a:r>
                  <a:rPr lang="en-US" dirty="0"/>
                  <a:t>for each classifier are signaled in frame level</a:t>
                </a:r>
              </a:p>
              <a:p>
                <a:pPr lvl="1"/>
                <a:r>
                  <a:rPr lang="en-US" dirty="0"/>
                  <a:t>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US" dirty="0"/>
                  <a:t> which can be </a:t>
                </a:r>
                <a:r>
                  <a:rPr lang="en-CA" dirty="0"/>
                  <a:t>chosen from 9 candidates</a:t>
                </a:r>
                <a:endParaRPr lang="en-US" dirty="0"/>
              </a:p>
              <a:p>
                <a:pPr lvl="1"/>
                <a:r>
                  <a:rPr lang="en-CA" dirty="0"/>
                  <a:t>Maximum of 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CA" dirty="0"/>
                  <a:t>} is set to {16, 4, 4}</a:t>
                </a:r>
              </a:p>
              <a:p>
                <a:pPr lvl="1"/>
                <a:r>
                  <a:rPr lang="en-US" dirty="0"/>
                  <a:t>Offsets are constrained to be within the range [-15, 15]</a:t>
                </a:r>
              </a:p>
              <a:p>
                <a:endParaRPr lang="en-US" dirty="0"/>
              </a:p>
              <a:p>
                <a:r>
                  <a:rPr lang="en-US" dirty="0"/>
                  <a:t>Which classifier to be used is explicitly signaled and switched in CTB level </a:t>
                </a:r>
              </a:p>
              <a:p>
                <a:pPr lvl="1"/>
                <a:r>
                  <a:rPr lang="en-CA" dirty="0"/>
                  <a:t>Maximum</a:t>
                </a:r>
                <a:r>
                  <a:rPr lang="en-US" dirty="0">
                    <a:ea typeface="DengXian" panose="02010600030101010101" pitchFamily="2" charset="-122"/>
                  </a:rPr>
                  <a:t> classifiers per frame is constrained to be </a:t>
                </a:r>
                <a:r>
                  <a:rPr lang="en-US" dirty="0" smtClean="0">
                    <a:ea typeface="DengXian" panose="02010600030101010101" pitchFamily="2" charset="-122"/>
                  </a:rPr>
                  <a:t>4</a:t>
                </a:r>
                <a:endParaRPr lang="en-CA" dirty="0">
                  <a:ea typeface="DengXian" panose="02010600030101010101" pitchFamily="2" charset="-122"/>
                </a:endParaRPr>
              </a:p>
              <a:p>
                <a:endParaRPr lang="en-CA" dirty="0" smtClean="0"/>
              </a:p>
              <a:p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BCCF9-EED6-419D-AB07-414F06E30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91334" cy="4351338"/>
              </a:xfrm>
              <a:blipFill>
                <a:blip r:embed="rId5"/>
                <a:stretch>
                  <a:fillRect l="-934" t="-2241"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8448"/>
              </p:ext>
            </p:extLst>
          </p:nvPr>
        </p:nvGraphicFramePr>
        <p:xfrm>
          <a:off x="9002608" y="867728"/>
          <a:ext cx="2194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6836604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226219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43445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72049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45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214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35787"/>
                  </a:ext>
                </a:extLst>
              </a:tr>
            </a:tbl>
          </a:graphicData>
        </a:graphic>
      </p:graphicFrame>
      <p:cxnSp>
        <p:nvCxnSpPr>
          <p:cNvPr id="5" name="直接箭头连接符 4"/>
          <p:cNvCxnSpPr/>
          <p:nvPr/>
        </p:nvCxnSpPr>
        <p:spPr>
          <a:xfrm>
            <a:off x="8884503" y="867728"/>
            <a:ext cx="0" cy="16459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025803" y="1521981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Pic Width</a:t>
            </a:r>
            <a:endParaRPr lang="en-US" sz="1400" b="1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9002608" y="752205"/>
            <a:ext cx="21945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685919" y="444428"/>
            <a:ext cx="931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Pic Height</a:t>
            </a:r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96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60BCCF9-EED6-419D-AB07-414F06E30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35268" cy="4351338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en-US" dirty="0"/>
                  <a:t>Fast Classifier Selection with Early Termination</a:t>
                </a:r>
              </a:p>
              <a:p>
                <a:pPr lvl="1"/>
                <a:r>
                  <a:rPr lang="en-US" dirty="0" smtClean="0"/>
                  <a:t>Early </a:t>
                </a:r>
                <a:r>
                  <a:rPr lang="en-US" dirty="0"/>
                  <a:t>terminate R-D processes of the classifiers with more sample categories</a:t>
                </a:r>
              </a:p>
              <a:p>
                <a:pPr lvl="1"/>
                <a:r>
                  <a:rPr lang="en-US" dirty="0"/>
                  <a:t>Skip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CA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CA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CA" dirty="0"/>
                  <a:t> &gt; 64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Iterative Offset Derivation</a:t>
                </a:r>
              </a:p>
              <a:p>
                <a:pPr lvl="1"/>
                <a:r>
                  <a:rPr lang="en-US" dirty="0"/>
                  <a:t>Derive one initial offset for each category by fast distortion estimation [7]</a:t>
                </a:r>
              </a:p>
              <a:p>
                <a:pPr lvl="1"/>
                <a:r>
                  <a:rPr lang="en-US" dirty="0"/>
                  <a:t>Iteratively test smaller offsets, </a:t>
                </a:r>
                <a:r>
                  <a:rPr lang="en-US" dirty="0" smtClean="0"/>
                  <a:t>select </a:t>
                </a:r>
                <a:r>
                  <a:rPr lang="en-US" dirty="0"/>
                  <a:t>the offset with minimum R-D cost</a:t>
                </a:r>
              </a:p>
              <a:p>
                <a:pPr lvl="1"/>
                <a:r>
                  <a:rPr lang="en-US" dirty="0"/>
                  <a:t>Select CTB samples where R-D cost is improved by CCSAO to refine the offsets </a:t>
                </a:r>
              </a:p>
              <a:p>
                <a:pPr lvl="1"/>
                <a:r>
                  <a:rPr lang="en-US" dirty="0"/>
                  <a:t>Repeat CTB-based offset derivation process until no further R-D improvement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60BCCF9-EED6-419D-AB07-414F06E30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35268" cy="4351338"/>
              </a:xfrm>
              <a:blipFill>
                <a:blip r:embed="rId5"/>
                <a:stretch>
                  <a:fillRect l="-9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Encoding Algorithm</a:t>
            </a:r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9855199" y="160456"/>
            <a:ext cx="1498601" cy="2104283"/>
            <a:chOff x="5287433" y="2938900"/>
            <a:chExt cx="2158504" cy="2104283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5287433" y="3310523"/>
              <a:ext cx="0" cy="165946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5384800" y="2938900"/>
                  <a:ext cx="20611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  <m:r>
                          <a:rPr lang="en-CA" sz="1600" b="1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CA" sz="16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r>
                          <a:rPr lang="en-CA" sz="1600" b="1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CA" sz="16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4800" y="2938900"/>
                  <a:ext cx="2061137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/>
            <p:cNvSpPr txBox="1"/>
            <p:nvPr/>
          </p:nvSpPr>
          <p:spPr>
            <a:xfrm>
              <a:off x="5384800" y="3227301"/>
              <a:ext cx="6180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</a:p>
            <a:p>
              <a:endParaRPr lang="en-US" sz="1600" b="1" dirty="0" smtClean="0"/>
            </a:p>
            <a:p>
              <a:r>
                <a:rPr lang="en-US" sz="1600" b="1" dirty="0" smtClean="0"/>
                <a:t>16</a:t>
              </a:r>
            </a:p>
            <a:p>
              <a:endParaRPr lang="en-US" sz="1600" b="1" dirty="0" smtClean="0"/>
            </a:p>
            <a:p>
              <a:r>
                <a:rPr lang="en-US" sz="1600" b="1" dirty="0" smtClean="0"/>
                <a:t>32</a:t>
              </a:r>
            </a:p>
            <a:p>
              <a:endParaRPr lang="en-US" sz="1600" b="1" dirty="0" smtClean="0"/>
            </a:p>
            <a:p>
              <a:r>
                <a:rPr lang="en-US" sz="1600" b="1" dirty="0" smtClean="0"/>
                <a:t>64</a:t>
              </a:r>
              <a:endParaRPr lang="en-US" sz="1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479740" y="5655150"/>
                <a:ext cx="3856184" cy="737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C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𝑝𝑜𝑠𝑡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h𝐸</m:t>
                      </m:r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40" y="5655150"/>
                <a:ext cx="3856184" cy="737766"/>
              </a:xfrm>
              <a:prstGeom prst="rect">
                <a:avLst/>
              </a:prstGeom>
              <a:blipFill>
                <a:blip r:embed="rId7"/>
                <a:stretch>
                  <a:fillRect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0505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89CF-3BB3-42FE-816F-D5862333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Robust Classifier Derivation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CCF9-EED6-419D-AB07-414F06E3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35268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dirty="0" smtClean="0"/>
              <a:t>Adaptively </a:t>
            </a:r>
            <a:r>
              <a:rPr lang="en-CA" dirty="0"/>
              <a:t>determine the number of </a:t>
            </a:r>
            <a:r>
              <a:rPr lang="en-CA" dirty="0" smtClean="0"/>
              <a:t>classifiers for each </a:t>
            </a:r>
            <a:r>
              <a:rPr lang="x-none" dirty="0" smtClean="0"/>
              <a:t>frame</a:t>
            </a:r>
            <a:endParaRPr lang="en-CA" dirty="0"/>
          </a:p>
          <a:p>
            <a:r>
              <a:rPr lang="en-CA" dirty="0" smtClean="0"/>
              <a:t>Determine one classifier, sort the </a:t>
            </a:r>
            <a:r>
              <a:rPr lang="en-CA" dirty="0"/>
              <a:t>distortion of </a:t>
            </a:r>
            <a:r>
              <a:rPr lang="en-CA" dirty="0" smtClean="0"/>
              <a:t>CCSAO </a:t>
            </a:r>
            <a:r>
              <a:rPr lang="en-CA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CTBs</a:t>
            </a:r>
          </a:p>
          <a:p>
            <a:r>
              <a:rPr lang="en-CA" dirty="0"/>
              <a:t>E</a:t>
            </a:r>
            <a:r>
              <a:rPr lang="en-CA" dirty="0" smtClean="0"/>
              <a:t>xclude </a:t>
            </a:r>
            <a:r>
              <a:rPr lang="en-CA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½ CTBs</a:t>
            </a:r>
            <a:r>
              <a:rPr lang="en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CA" dirty="0"/>
              <a:t>with </a:t>
            </a:r>
            <a:r>
              <a:rPr lang="en-US" dirty="0" smtClean="0"/>
              <a:t>small distortion, </a:t>
            </a:r>
            <a:r>
              <a:rPr lang="en-CA" dirty="0"/>
              <a:t>derive </a:t>
            </a:r>
            <a:r>
              <a:rPr lang="en-CA" dirty="0" smtClean="0"/>
              <a:t>a new classifier for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CA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½ CTBs</a:t>
            </a:r>
            <a:endParaRPr lang="en-CA" dirty="0" smtClean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  <a:p>
            <a:r>
              <a:rPr lang="en-CA" dirty="0"/>
              <a:t>R</a:t>
            </a:r>
            <a:r>
              <a:rPr lang="en-CA" dirty="0" smtClean="0"/>
              <a:t>e-allocate classifier for </a:t>
            </a:r>
            <a:r>
              <a:rPr lang="en-CA" dirty="0"/>
              <a:t>each CTB, </a:t>
            </a:r>
            <a:r>
              <a:rPr lang="en-CA" dirty="0" smtClean="0"/>
              <a:t>iteratively derive offsets for all classifiers</a:t>
            </a:r>
          </a:p>
          <a:p>
            <a:r>
              <a:rPr lang="en-US" dirty="0" smtClean="0"/>
              <a:t>Increase the number of classifiers until </a:t>
            </a:r>
            <a:r>
              <a:rPr lang="en-US" dirty="0"/>
              <a:t>no further R-D </a:t>
            </a:r>
            <a:r>
              <a:rPr lang="en-US" dirty="0" smtClean="0"/>
              <a:t>improvement</a:t>
            </a:r>
          </a:p>
          <a:p>
            <a:endParaRPr 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9049"/>
              </p:ext>
            </p:extLst>
          </p:nvPr>
        </p:nvGraphicFramePr>
        <p:xfrm>
          <a:off x="1161508" y="4788959"/>
          <a:ext cx="2194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6836604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226219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43445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72049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45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214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35787"/>
                  </a:ext>
                </a:extLst>
              </a:tr>
            </a:tbl>
          </a:graphicData>
        </a:graphic>
      </p:graphicFrame>
      <p:cxnSp>
        <p:nvCxnSpPr>
          <p:cNvPr id="18" name="直接箭头连接符 17"/>
          <p:cNvCxnSpPr/>
          <p:nvPr/>
        </p:nvCxnSpPr>
        <p:spPr>
          <a:xfrm>
            <a:off x="1043403" y="4788959"/>
            <a:ext cx="0" cy="16459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84703" y="5443212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Pic Width</a:t>
            </a:r>
            <a:endParaRPr lang="en-US" sz="1400" b="1" dirty="0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161508" y="4673436"/>
            <a:ext cx="21945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844819" y="4365659"/>
            <a:ext cx="931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Pic Height</a:t>
            </a:r>
            <a:endParaRPr lang="en-US" sz="1400" b="1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74685"/>
              </p:ext>
            </p:extLst>
          </p:nvPr>
        </p:nvGraphicFramePr>
        <p:xfrm>
          <a:off x="3936458" y="4788959"/>
          <a:ext cx="2194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6836604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226219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43445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72049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45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214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35787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79692"/>
              </p:ext>
            </p:extLst>
          </p:nvPr>
        </p:nvGraphicFramePr>
        <p:xfrm>
          <a:off x="6711408" y="4788959"/>
          <a:ext cx="2194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6836604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226219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43445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72049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45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214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35787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86254"/>
              </p:ext>
            </p:extLst>
          </p:nvPr>
        </p:nvGraphicFramePr>
        <p:xfrm>
          <a:off x="9486358" y="4759325"/>
          <a:ext cx="2194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6836604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226219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43445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72049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45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214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35787"/>
                  </a:ext>
                </a:extLst>
              </a:tr>
            </a:tbl>
          </a:graphicData>
        </a:graphic>
      </p:graphicFrame>
      <p:cxnSp>
        <p:nvCxnSpPr>
          <p:cNvPr id="30" name="直接箭头连接符 29"/>
          <p:cNvCxnSpPr/>
          <p:nvPr/>
        </p:nvCxnSpPr>
        <p:spPr>
          <a:xfrm>
            <a:off x="3424767" y="5611919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6203408" y="5611919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8978358" y="559710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360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6.8|13.5|10.8|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9|11.5|1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8|8.7|8.2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1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5.2|18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9.3|13|0.6|7.6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6|10.2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8.5|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7|10.9|11.1|1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49504</TotalTime>
  <Words>1716</Words>
  <Application>Microsoft Office PowerPoint</Application>
  <PresentationFormat>宽屏</PresentationFormat>
  <Paragraphs>327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PMingLiU</vt:lpstr>
      <vt:lpstr>PMingLiU</vt:lpstr>
      <vt:lpstr>Source Han Sans CN Light</vt:lpstr>
      <vt:lpstr>华文琥珀</vt:lpstr>
      <vt:lpstr>宋体</vt:lpstr>
      <vt:lpstr>宋体</vt:lpstr>
      <vt:lpstr>DengXian</vt:lpstr>
      <vt:lpstr>DengXian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演示文稿</vt:lpstr>
      <vt:lpstr>Outline</vt:lpstr>
      <vt:lpstr>Introduction</vt:lpstr>
      <vt:lpstr>Introduction</vt:lpstr>
      <vt:lpstr>Cross-component Sample Adaptive Offset</vt:lpstr>
      <vt:lpstr>Classification</vt:lpstr>
      <vt:lpstr>CTB-level Classifier Switch</vt:lpstr>
      <vt:lpstr>Encoding Algorithm</vt:lpstr>
      <vt:lpstr>Robust Classifier Derivation</vt:lpstr>
      <vt:lpstr>Complexity Analysis</vt:lpstr>
      <vt:lpstr>Line Buffer Requirement</vt:lpstr>
      <vt:lpstr>Experimental Results</vt:lpstr>
      <vt:lpstr>R-D Curves</vt:lpstr>
      <vt:lpstr>Subjective Benefits</vt:lpstr>
      <vt:lpstr>Conclusion</vt:lpstr>
      <vt:lpstr>References</vt:lpstr>
      <vt:lpstr>Related 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Che-Wei Kuo</dc:creator>
  <cp:lastModifiedBy>Che-Wei Kuo</cp:lastModifiedBy>
  <cp:revision>1033</cp:revision>
  <dcterms:created xsi:type="dcterms:W3CDTF">2018-09-04T21:01:33Z</dcterms:created>
  <dcterms:modified xsi:type="dcterms:W3CDTF">2022-03-04T14:50:34Z</dcterms:modified>
</cp:coreProperties>
</file>