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9902825"/>
  <p:notesSz cx="10234613" cy="7104063"/>
  <p:custDataLst>
    <p:tags r:id="rId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50" d="100"/>
          <a:sy n="150" d="100"/>
        </p:scale>
        <p:origin x="-1812" y="3870"/>
      </p:cViewPr>
      <p:guideLst>
        <p:guide orient="horz" pos="3119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57274" y="1620798"/>
            <a:ext cx="5143646" cy="344792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857274" y="5201683"/>
            <a:ext cx="5143646" cy="23910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2024/4/5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2024/4/5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4907895" y="527275"/>
            <a:ext cx="1478798" cy="839284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1501" y="527275"/>
            <a:ext cx="4350667" cy="839284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2024/4/5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2024/4/5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929" y="2469023"/>
            <a:ext cx="5915192" cy="411962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67929" y="6627618"/>
            <a:ext cx="5915192" cy="2166412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2024/4/5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1501" y="2636375"/>
            <a:ext cx="2914732" cy="628374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71961" y="2636375"/>
            <a:ext cx="2914732" cy="628374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2024/4/5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2394" y="527275"/>
            <a:ext cx="5915192" cy="191423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72394" y="2427758"/>
            <a:ext cx="2901337" cy="118980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2394" y="3617565"/>
            <a:ext cx="2901337" cy="532089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471961" y="2427758"/>
            <a:ext cx="2915626" cy="118980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471961" y="3617565"/>
            <a:ext cx="2915626" cy="532089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2024/4/5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2024/4/5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2024/4/5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2394" y="660240"/>
            <a:ext cx="2211946" cy="231084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915626" y="1425935"/>
            <a:ext cx="3471961" cy="703797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72394" y="2971080"/>
            <a:ext cx="2211946" cy="550429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2024/4/5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2394" y="660240"/>
            <a:ext cx="2211946" cy="231084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915626" y="1425935"/>
            <a:ext cx="3471961" cy="703797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72394" y="2971080"/>
            <a:ext cx="2211946" cy="550429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2024/4/5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71501" y="527275"/>
            <a:ext cx="5915192" cy="1914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71501" y="2636375"/>
            <a:ext cx="5915192" cy="6283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71501" y="9179170"/>
            <a:ext cx="1543094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2024/4/5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271777" y="9179170"/>
            <a:ext cx="2314641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843600" y="9179170"/>
            <a:ext cx="1543094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组合 73"/>
          <p:cNvGrpSpPr/>
          <p:nvPr/>
        </p:nvGrpSpPr>
        <p:grpSpPr>
          <a:xfrm>
            <a:off x="132715" y="-4763"/>
            <a:ext cx="6623685" cy="8315960"/>
            <a:chOff x="209" y="0"/>
            <a:chExt cx="10431" cy="13096"/>
          </a:xfrm>
        </p:grpSpPr>
        <p:sp>
          <p:nvSpPr>
            <p:cNvPr id="4" name="矩形 3"/>
            <p:cNvSpPr/>
            <p:nvPr/>
          </p:nvSpPr>
          <p:spPr>
            <a:xfrm>
              <a:off x="1175" y="0"/>
              <a:ext cx="8817" cy="368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algn="ctr"/>
              <a:r>
                <a:rPr lang="en-US" altLang="zh-CN" sz="1400" b="1" dirty="0" smtClean="0"/>
                <a:t>Filter-enhanced </a:t>
              </a:r>
              <a:r>
                <a:rPr lang="en-US" altLang="zh-CN" sz="1400" b="1" dirty="0" err="1"/>
                <a:t>Hypergraph</a:t>
              </a:r>
              <a:r>
                <a:rPr lang="en-US" altLang="zh-CN" sz="1400" b="1" dirty="0"/>
                <a:t> Transformer framework for Multi-Behavior Sequential </a:t>
              </a:r>
              <a:r>
                <a:rPr lang="en-US" altLang="zh-CN" sz="1400" b="1" dirty="0" smtClean="0"/>
                <a:t>Recommendation</a:t>
              </a:r>
            </a:p>
            <a:p>
              <a:pPr algn="ctr"/>
              <a:r>
                <a:rPr lang="en-US" altLang="zh-CN" sz="800" b="1" dirty="0" err="1" smtClean="0"/>
                <a:t>Zhufeng</a:t>
              </a:r>
              <a:r>
                <a:rPr lang="en-US" altLang="zh-CN" sz="800" b="1" dirty="0" smtClean="0"/>
                <a:t> </a:t>
              </a:r>
              <a:r>
                <a:rPr lang="en-US" altLang="zh-CN" sz="800" b="1" dirty="0"/>
                <a:t>Shao</a:t>
              </a:r>
              <a:r>
                <a:rPr lang="en-US" altLang="zh-CN" sz="800" b="1" baseline="30000" dirty="0"/>
                <a:t>1,3</a:t>
              </a:r>
              <a:r>
                <a:rPr lang="en-US" altLang="zh-CN" sz="800" b="1" dirty="0"/>
                <a:t> , </a:t>
              </a:r>
              <a:r>
                <a:rPr lang="en-US" altLang="zh-CN" sz="800" b="1" dirty="0" err="1"/>
                <a:t>Shoujin</a:t>
              </a:r>
              <a:r>
                <a:rPr lang="en-US" altLang="zh-CN" sz="800" b="1" dirty="0"/>
                <a:t> Wang</a:t>
              </a:r>
              <a:r>
                <a:rPr lang="en-US" altLang="zh-CN" sz="800" b="1" baseline="30000" dirty="0"/>
                <a:t>2</a:t>
              </a:r>
              <a:r>
                <a:rPr lang="en-US" altLang="zh-CN" sz="800" b="1" dirty="0"/>
                <a:t>, </a:t>
              </a:r>
              <a:r>
                <a:rPr lang="en-US" altLang="zh-CN" sz="800" b="1" dirty="0" err="1"/>
                <a:t>Wenpeng</a:t>
              </a:r>
              <a:r>
                <a:rPr lang="en-US" altLang="zh-CN" sz="800" b="1" dirty="0"/>
                <a:t> Lu</a:t>
              </a:r>
              <a:r>
                <a:rPr lang="en-US" altLang="zh-CN" sz="800" b="1" baseline="30000" dirty="0"/>
                <a:t>1,3</a:t>
              </a:r>
              <a:r>
                <a:rPr lang="en-US" altLang="zh-CN" sz="800" b="1" dirty="0"/>
                <a:t> , </a:t>
              </a:r>
              <a:r>
                <a:rPr lang="en-US" altLang="zh-CN" sz="800" b="1" dirty="0" err="1"/>
                <a:t>Weiyu</a:t>
              </a:r>
              <a:r>
                <a:rPr lang="en-US" altLang="zh-CN" sz="800" b="1" dirty="0"/>
                <a:t> Zhang</a:t>
              </a:r>
              <a:r>
                <a:rPr lang="en-US" altLang="zh-CN" sz="800" b="1" baseline="30000" dirty="0"/>
                <a:t>1,3</a:t>
              </a:r>
              <a:r>
                <a:rPr lang="en-US" altLang="zh-CN" sz="800" b="1" dirty="0"/>
                <a:t> , </a:t>
              </a:r>
              <a:r>
                <a:rPr lang="en-US" altLang="zh-CN" sz="800" b="1" dirty="0" err="1"/>
                <a:t>Hongjiao</a:t>
              </a:r>
              <a:r>
                <a:rPr lang="en-US" altLang="zh-CN" sz="800" b="1" dirty="0"/>
                <a:t> Guan</a:t>
              </a:r>
              <a:r>
                <a:rPr lang="en-US" altLang="zh-CN" sz="800" b="1" baseline="30000" dirty="0"/>
                <a:t>1,3</a:t>
              </a:r>
              <a:r>
                <a:rPr lang="en-US" altLang="zh-CN" sz="800" b="1" dirty="0"/>
                <a:t> , Long Zhao</a:t>
              </a:r>
              <a:r>
                <a:rPr lang="en-US" altLang="zh-CN" sz="800" b="1" baseline="30000" dirty="0"/>
                <a:t>1,3</a:t>
              </a:r>
            </a:p>
            <a:p>
              <a:pPr algn="ctr"/>
              <a:r>
                <a:rPr lang="en-US" altLang="zh-CN" sz="800" b="1" baseline="30000" dirty="0"/>
                <a:t>1</a:t>
              </a:r>
              <a:r>
                <a:rPr lang="en-US" altLang="zh-CN" sz="800" b="1" dirty="0"/>
                <a:t>Key Laboratory of Computing Power Network and Information Security,</a:t>
              </a:r>
            </a:p>
            <a:p>
              <a:pPr algn="ctr"/>
              <a:r>
                <a:rPr lang="en-US" altLang="zh-CN" sz="800" b="1" baseline="30000" dirty="0"/>
                <a:t>1</a:t>
              </a:r>
              <a:r>
                <a:rPr lang="en-US" altLang="zh-CN" sz="800" b="1" dirty="0"/>
                <a:t>Ministry of Education, Shandong Computer Science Center (National Supercomputer Center in Jinan),</a:t>
              </a:r>
            </a:p>
            <a:p>
              <a:pPr algn="ctr"/>
              <a:r>
                <a:rPr lang="en-US" altLang="zh-CN" sz="800" b="1" baseline="30000" dirty="0"/>
                <a:t>1</a:t>
              </a:r>
              <a:r>
                <a:rPr lang="en-US" altLang="zh-CN" sz="800" b="1" dirty="0"/>
                <a:t>Qilu University of Technology (Shandong Academy of Sciences), Jinan, China </a:t>
              </a:r>
            </a:p>
            <a:p>
              <a:pPr algn="ctr"/>
              <a:r>
                <a:rPr lang="en-US" altLang="zh-CN" sz="800" b="1" baseline="30000" dirty="0"/>
                <a:t>2</a:t>
              </a:r>
              <a:r>
                <a:rPr lang="en-US" altLang="zh-CN" sz="800" b="1" dirty="0"/>
                <a:t>The Data Science Institute, University of Technology Sydney</a:t>
              </a:r>
            </a:p>
            <a:p>
              <a:pPr algn="ctr"/>
              <a:r>
                <a:rPr lang="en-US" altLang="zh-CN" sz="800" b="1" baseline="30000" dirty="0"/>
                <a:t>3</a:t>
              </a:r>
              <a:r>
                <a:rPr lang="en-US" altLang="zh-CN" sz="800" b="1" dirty="0"/>
                <a:t>Shandong Provincial Key Laboratory of Computer Networks, </a:t>
              </a:r>
            </a:p>
            <a:p>
              <a:pPr algn="ctr"/>
              <a:r>
                <a:rPr lang="en-US" altLang="zh-CN" sz="800" b="1" baseline="30000" dirty="0"/>
                <a:t>3</a:t>
              </a:r>
              <a:r>
                <a:rPr lang="en-US" altLang="zh-CN" sz="800" b="1" dirty="0"/>
                <a:t>Shandong Fundamental Research Center for Computer Science, Jinan, China </a:t>
              </a:r>
            </a:p>
            <a:p>
              <a:pPr algn="ctr"/>
              <a:endParaRPr lang="en-US" altLang="zh-CN" sz="700" b="1" dirty="0"/>
            </a:p>
            <a:p>
              <a:pPr algn="ctr"/>
              <a:r>
                <a:rPr lang="en-US" altLang="zh-CN" sz="2400" b="1" dirty="0" smtClean="0"/>
                <a:t> </a:t>
              </a:r>
              <a:endParaRPr lang="en-US" altLang="zh-CN" sz="2400" b="1" dirty="0"/>
            </a:p>
          </p:txBody>
        </p:sp>
        <p:grpSp>
          <p:nvGrpSpPr>
            <p:cNvPr id="70" name="组合 69"/>
            <p:cNvGrpSpPr/>
            <p:nvPr/>
          </p:nvGrpSpPr>
          <p:grpSpPr>
            <a:xfrm>
              <a:off x="209" y="2173"/>
              <a:ext cx="10431" cy="10923"/>
              <a:chOff x="209" y="2173"/>
              <a:chExt cx="10431" cy="10923"/>
            </a:xfrm>
          </p:grpSpPr>
          <p:grpSp>
            <p:nvGrpSpPr>
              <p:cNvPr id="66" name="组合 65"/>
              <p:cNvGrpSpPr/>
              <p:nvPr/>
            </p:nvGrpSpPr>
            <p:grpSpPr>
              <a:xfrm>
                <a:off x="363" y="2173"/>
                <a:ext cx="10277" cy="10651"/>
                <a:chOff x="363" y="2173"/>
                <a:chExt cx="10277" cy="10651"/>
              </a:xfrm>
            </p:grpSpPr>
            <p:sp>
              <p:nvSpPr>
                <p:cNvPr id="48" name="矩形 47"/>
                <p:cNvSpPr/>
                <p:nvPr/>
              </p:nvSpPr>
              <p:spPr>
                <a:xfrm flipV="1">
                  <a:off x="420" y="12711"/>
                  <a:ext cx="10205" cy="113"/>
                </a:xfrm>
                <a:prstGeom prst="rect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endParaRPr lang="zh-CN" altLang="en-US" sz="1010"/>
                </a:p>
              </p:txBody>
            </p:sp>
            <p:grpSp>
              <p:nvGrpSpPr>
                <p:cNvPr id="65" name="组合 64"/>
                <p:cNvGrpSpPr/>
                <p:nvPr/>
              </p:nvGrpSpPr>
              <p:grpSpPr>
                <a:xfrm>
                  <a:off x="363" y="2173"/>
                  <a:ext cx="10277" cy="9838"/>
                  <a:chOff x="256" y="2173"/>
                  <a:chExt cx="10277" cy="9838"/>
                </a:xfrm>
              </p:grpSpPr>
              <p:sp>
                <p:nvSpPr>
                  <p:cNvPr id="46" name="矩形 45"/>
                  <p:cNvSpPr/>
                  <p:nvPr/>
                </p:nvSpPr>
                <p:spPr>
                  <a:xfrm flipV="1">
                    <a:off x="257" y="7424"/>
                    <a:ext cx="10205" cy="113"/>
                  </a:xfrm>
                  <a:prstGeom prst="rect">
                    <a:avLst/>
                  </a:prstGeom>
                  <a:solidFill>
                    <a:srgbClr val="FFC0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/>
                    <a:endParaRPr lang="zh-CN" altLang="en-US" sz="1010"/>
                  </a:p>
                </p:txBody>
              </p:sp>
              <p:grpSp>
                <p:nvGrpSpPr>
                  <p:cNvPr id="64" name="组合 63"/>
                  <p:cNvGrpSpPr/>
                  <p:nvPr/>
                </p:nvGrpSpPr>
                <p:grpSpPr>
                  <a:xfrm>
                    <a:off x="256" y="2173"/>
                    <a:ext cx="10277" cy="9838"/>
                    <a:chOff x="256" y="2173"/>
                    <a:chExt cx="10277" cy="9838"/>
                  </a:xfrm>
                </p:grpSpPr>
                <p:grpSp>
                  <p:nvGrpSpPr>
                    <p:cNvPr id="61" name="组合 60"/>
                    <p:cNvGrpSpPr/>
                    <p:nvPr/>
                  </p:nvGrpSpPr>
                  <p:grpSpPr>
                    <a:xfrm>
                      <a:off x="256" y="2173"/>
                      <a:ext cx="10277" cy="5255"/>
                      <a:chOff x="256" y="2173"/>
                      <a:chExt cx="10277" cy="5255"/>
                    </a:xfrm>
                  </p:grpSpPr>
                  <p:grpSp>
                    <p:nvGrpSpPr>
                      <p:cNvPr id="59" name="组合 58"/>
                      <p:cNvGrpSpPr/>
                      <p:nvPr/>
                    </p:nvGrpSpPr>
                    <p:grpSpPr>
                      <a:xfrm>
                        <a:off x="506" y="6438"/>
                        <a:ext cx="10027" cy="990"/>
                        <a:chOff x="506" y="6587"/>
                        <a:chExt cx="10027" cy="990"/>
                      </a:xfrm>
                    </p:grpSpPr>
                    <p:sp>
                      <p:nvSpPr>
                        <p:cNvPr id="12" name="文本框 11"/>
                        <p:cNvSpPr txBox="1"/>
                        <p:nvPr/>
                      </p:nvSpPr>
                      <p:spPr>
                        <a:xfrm>
                          <a:off x="4194" y="6587"/>
                          <a:ext cx="2606" cy="26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noAutofit/>
                        </a:bodyPr>
                        <a:lstStyle/>
                        <a:p>
                          <a:pPr algn="ctr"/>
                          <a:r>
                            <a:rPr lang="en-US" altLang="zh-CN" sz="1200" b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Helvetica" pitchFamily="34" charset="0"/>
                              <a:cs typeface="Helvetica" pitchFamily="34" charset="0"/>
                            </a:rPr>
                            <a:t>Our contribution</a:t>
                          </a:r>
                        </a:p>
                      </p:txBody>
                    </p:sp>
                    <p:sp>
                      <p:nvSpPr>
                        <p:cNvPr id="11" name="矩形 10"/>
                        <p:cNvSpPr/>
                        <p:nvPr/>
                      </p:nvSpPr>
                      <p:spPr>
                        <a:xfrm>
                          <a:off x="506" y="6932"/>
                          <a:ext cx="10027" cy="645"/>
                        </a:xfrm>
                        <a:prstGeom prst="rect">
                          <a:avLst/>
                        </a:prstGeom>
                      </p:spPr>
                      <p:txBody>
                        <a:bodyPr wrap="square">
                          <a:noAutofit/>
                        </a:bodyPr>
                        <a:lstStyle/>
                        <a:p>
                          <a:pPr indent="0">
                            <a:buFont typeface="Arial" panose="020B0604020202020204" pitchFamily="34" charset="0"/>
                            <a:buNone/>
                          </a:pPr>
                          <a:r>
                            <a:rPr lang="en-US" altLang="zh-CN" sz="1050" b="1" dirty="0">
                              <a:latin typeface="Helvetica" pitchFamily="34" charset="0"/>
                              <a:cs typeface="Helvetica" pitchFamily="34" charset="0"/>
                            </a:rPr>
                            <a:t>We propose a </a:t>
                          </a:r>
                          <a:r>
                            <a:rPr lang="en-US" altLang="zh-CN" sz="1050" b="1" dirty="0">
                              <a:latin typeface="Helvetica" pitchFamily="34" charset="0"/>
                              <a:cs typeface="Helvetica" pitchFamily="34" charset="0"/>
                            </a:rPr>
                            <a:t>filter-enhanced </a:t>
                          </a:r>
                          <a:r>
                            <a:rPr lang="en-US" altLang="zh-CN" sz="1050" b="1" dirty="0" err="1">
                              <a:latin typeface="Helvetica" pitchFamily="34" charset="0"/>
                              <a:cs typeface="Helvetica" pitchFamily="34" charset="0"/>
                            </a:rPr>
                            <a:t>hypergraph</a:t>
                          </a:r>
                          <a:r>
                            <a:rPr lang="en-US" altLang="zh-CN" sz="1050" b="1" dirty="0">
                              <a:latin typeface="Helvetica" pitchFamily="34" charset="0"/>
                              <a:cs typeface="Helvetica" pitchFamily="34" charset="0"/>
                            </a:rPr>
                            <a:t> transformer </a:t>
                          </a:r>
                          <a:r>
                            <a:rPr lang="en-US" altLang="zh-CN" sz="1050" b="1" dirty="0">
                              <a:latin typeface="Helvetica" pitchFamily="34" charset="0"/>
                              <a:cs typeface="Helvetica" pitchFamily="34" charset="0"/>
                            </a:rPr>
                            <a:t>framework (Fig. 2), </a:t>
                          </a:r>
                          <a:r>
                            <a:rPr lang="en-US" altLang="zh-CN" sz="1050" b="1" dirty="0">
                              <a:latin typeface="Helvetica" pitchFamily="34" charset="0"/>
                              <a:cs typeface="Helvetica" pitchFamily="34" charset="0"/>
                            </a:rPr>
                            <a:t>which </a:t>
                          </a:r>
                          <a:r>
                            <a:rPr lang="en-US" altLang="zh-CN" sz="1050" b="1" dirty="0">
                              <a:latin typeface="Helvetica" pitchFamily="34" charset="0"/>
                              <a:cs typeface="Helvetica" pitchFamily="34" charset="0"/>
                            </a:rPr>
                            <a:t>uncovers the </a:t>
                          </a:r>
                          <a:r>
                            <a:rPr lang="en-US" altLang="zh-CN" sz="1050" b="1" dirty="0">
                              <a:latin typeface="Helvetica" pitchFamily="34" charset="0"/>
                              <a:cs typeface="Helvetica" pitchFamily="34" charset="0"/>
                            </a:rPr>
                            <a:t>behavior-aware sequential patterns </a:t>
                          </a:r>
                          <a:r>
                            <a:rPr lang="en-US" altLang="zh-CN" sz="1050" b="1" dirty="0">
                              <a:latin typeface="Helvetica" pitchFamily="34" charset="0"/>
                              <a:cs typeface="Helvetica" pitchFamily="34" charset="0"/>
                            </a:rPr>
                            <a:t>and heterogeneous multi-behavior dependencies. </a:t>
                          </a:r>
                          <a:endParaRPr lang="en-US" altLang="zh-CN" sz="1050" b="1" dirty="0">
                            <a:latin typeface="Helvetica" pitchFamily="34" charset="0"/>
                            <a:cs typeface="Helvetica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60" name="组合 59"/>
                      <p:cNvGrpSpPr/>
                      <p:nvPr/>
                    </p:nvGrpSpPr>
                    <p:grpSpPr>
                      <a:xfrm>
                        <a:off x="256" y="2173"/>
                        <a:ext cx="10206" cy="4299"/>
                        <a:chOff x="256" y="2173"/>
                        <a:chExt cx="10206" cy="4299"/>
                      </a:xfrm>
                    </p:grpSpPr>
                    <p:sp>
                      <p:nvSpPr>
                        <p:cNvPr id="44" name="矩形 43"/>
                        <p:cNvSpPr/>
                        <p:nvPr/>
                      </p:nvSpPr>
                      <p:spPr>
                        <a:xfrm flipV="1">
                          <a:off x="257" y="2173"/>
                          <a:ext cx="10205" cy="113"/>
                        </a:xfrm>
                        <a:prstGeom prst="rect">
                          <a:avLst/>
                        </a:prstGeom>
                        <a:solidFill>
                          <a:srgbClr val="FFC000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>
                          <a:noAutofit/>
                        </a:bodyPr>
                        <a:lstStyle/>
                        <a:p>
                          <a:pPr algn="ctr"/>
                          <a:endParaRPr lang="zh-CN" altLang="en-US" sz="1010"/>
                        </a:p>
                      </p:txBody>
                    </p:sp>
                    <p:grpSp>
                      <p:nvGrpSpPr>
                        <p:cNvPr id="43" name="组合 42"/>
                        <p:cNvGrpSpPr/>
                        <p:nvPr/>
                      </p:nvGrpSpPr>
                      <p:grpSpPr>
                        <a:xfrm>
                          <a:off x="506" y="2304"/>
                          <a:ext cx="9780" cy="4044"/>
                          <a:chOff x="434" y="3112"/>
                          <a:chExt cx="9780" cy="4044"/>
                        </a:xfrm>
                      </p:grpSpPr>
                      <p:grpSp>
                        <p:nvGrpSpPr>
                          <p:cNvPr id="37" name="组合 36"/>
                          <p:cNvGrpSpPr/>
                          <p:nvPr/>
                        </p:nvGrpSpPr>
                        <p:grpSpPr>
                          <a:xfrm>
                            <a:off x="434" y="3122"/>
                            <a:ext cx="4595" cy="1519"/>
                            <a:chOff x="434" y="3122"/>
                            <a:chExt cx="4595" cy="1519"/>
                          </a:xfrm>
                        </p:grpSpPr>
                        <p:sp>
                          <p:nvSpPr>
                            <p:cNvPr id="6" name="文本框 5"/>
                            <p:cNvSpPr txBox="1"/>
                            <p:nvPr/>
                          </p:nvSpPr>
                          <p:spPr>
                            <a:xfrm>
                              <a:off x="1727" y="3122"/>
                              <a:ext cx="2009" cy="309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noAutofit/>
                            </a:bodyPr>
                            <a:lstStyle/>
                            <a:p>
                              <a:pPr algn="ctr"/>
                              <a:r>
                                <a:rPr lang="en-US" altLang="zh-CN" sz="1200" b="1" dirty="0" smtClean="0">
                                  <a:solidFill>
                                    <a:schemeClr val="accent2">
                                      <a:lumMod val="75000"/>
                                    </a:schemeClr>
                                  </a:solidFill>
                                  <a:latin typeface="Helvetica" pitchFamily="34" charset="0"/>
                                  <a:cs typeface="Helvetica" pitchFamily="34" charset="0"/>
                                </a:rPr>
                                <a:t>Background</a:t>
                              </a:r>
                              <a:endParaRPr lang="en-US" altLang="zh-CN" sz="1200" b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Helvetica" pitchFamily="34" charset="0"/>
                                <a:cs typeface="Helvetica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7" name="矩形 6"/>
                            <p:cNvSpPr/>
                            <p:nvPr/>
                          </p:nvSpPr>
                          <p:spPr>
                            <a:xfrm>
                              <a:off x="434" y="3594"/>
                              <a:ext cx="4595" cy="1047"/>
                            </a:xfrm>
                            <a:prstGeom prst="rect">
                              <a:avLst/>
                            </a:prstGeom>
                          </p:spPr>
                          <p:txBody>
                            <a:bodyPr wrap="square">
                              <a:noAutofit/>
                            </a:bodyPr>
                            <a:lstStyle/>
                            <a:p>
                              <a:pPr algn="just"/>
                              <a:r>
                                <a:rPr lang="en-US" altLang="zh-CN" sz="1200" b="1" dirty="0">
                                  <a:latin typeface="Helvetica" pitchFamily="34" charset="0"/>
                                  <a:cs typeface="Helvetica" pitchFamily="34" charset="0"/>
                                </a:rPr>
                                <a:t>Exploring the sequential patterns underlying user-item interactions becomes difficult (as depicted in </a:t>
                              </a:r>
                              <a:r>
                                <a:rPr lang="en-US" altLang="zh-CN" sz="1200" b="1" dirty="0" smtClean="0">
                                  <a:latin typeface="Helvetica" pitchFamily="34" charset="0"/>
                                  <a:cs typeface="Helvetica" pitchFamily="34" charset="0"/>
                                </a:rPr>
                                <a:t>Fig</a:t>
                              </a:r>
                              <a:r>
                                <a:rPr lang="en-US" altLang="zh-CN" sz="1200" b="1" dirty="0">
                                  <a:latin typeface="Helvetica" pitchFamily="34" charset="0"/>
                                  <a:cs typeface="Helvetica" pitchFamily="34" charset="0"/>
                                </a:rPr>
                                <a:t>. 1</a:t>
                              </a:r>
                              <a:r>
                                <a:rPr lang="en-US" altLang="zh-CN" sz="1200" b="1" dirty="0" smtClean="0">
                                  <a:latin typeface="Helvetica" pitchFamily="34" charset="0"/>
                                  <a:cs typeface="Helvetica" pitchFamily="34" charset="0"/>
                                </a:rPr>
                                <a:t>) </a:t>
                              </a:r>
                              <a:r>
                                <a:rPr lang="en-US" altLang="zh-CN" sz="1200" b="1" dirty="0">
                                  <a:latin typeface="Helvetica" pitchFamily="34" charset="0"/>
                                  <a:cs typeface="Helvetica" pitchFamily="34" charset="0"/>
                                </a:rPr>
                                <a:t>when multiple behavioral dependencies are taken into account . </a:t>
                              </a:r>
                            </a:p>
                          </p:txBody>
                        </p:sp>
                      </p:grpSp>
                      <p:grpSp>
                        <p:nvGrpSpPr>
                          <p:cNvPr id="40" name="组合 39"/>
                          <p:cNvGrpSpPr/>
                          <p:nvPr/>
                        </p:nvGrpSpPr>
                        <p:grpSpPr>
                          <a:xfrm>
                            <a:off x="5359" y="3112"/>
                            <a:ext cx="4855" cy="4044"/>
                            <a:chOff x="5359" y="3112"/>
                            <a:chExt cx="4855" cy="4044"/>
                          </a:xfrm>
                        </p:grpSpPr>
                        <p:cxnSp>
                          <p:nvCxnSpPr>
                            <p:cNvPr id="39" name="直接连接符 38"/>
                            <p:cNvCxnSpPr/>
                            <p:nvPr/>
                          </p:nvCxnSpPr>
                          <p:spPr>
                            <a:xfrm>
                              <a:off x="5359" y="3112"/>
                              <a:ext cx="9" cy="4044"/>
                            </a:xfrm>
                            <a:prstGeom prst="line">
                              <a:avLst/>
                            </a:prstGeom>
                            <a:ln w="38100"/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sp>
                          <p:nvSpPr>
                            <p:cNvPr id="24" name="矩形 23"/>
                            <p:cNvSpPr/>
                            <p:nvPr/>
                          </p:nvSpPr>
                          <p:spPr>
                            <a:xfrm>
                              <a:off x="5619" y="3490"/>
                              <a:ext cx="4595" cy="3580"/>
                            </a:xfrm>
                            <a:prstGeom prst="rect">
                              <a:avLst/>
                            </a:prstGeom>
                          </p:spPr>
                          <p:txBody>
                            <a:bodyPr wrap="square">
                              <a:noAutofit/>
                            </a:bodyPr>
                            <a:lstStyle/>
                            <a:p>
                              <a:pPr marL="171450" indent="-171450" algn="just">
                                <a:buFont typeface="Arial" panose="020B0604020202020204" pitchFamily="34" charset="0"/>
                                <a:buChar char="•"/>
                              </a:pPr>
                              <a:r>
                                <a:rPr lang="en-US" altLang="zh-CN" sz="1000" b="1" dirty="0">
                                  <a:latin typeface="Helvetica" pitchFamily="34" charset="0"/>
                                  <a:cs typeface="Helvetica" pitchFamily="34" charset="0"/>
                                  <a:sym typeface="+mn-ea"/>
                                </a:rPr>
                                <a:t>In real-world recommendation scenarios, users’ behaviors tend to exhibit different periodic trends (e.g., daily or weekly </a:t>
                              </a:r>
                              <a:r>
                                <a:rPr lang="en-US" altLang="zh-CN" sz="1000" b="1" dirty="0">
                                  <a:latin typeface="Helvetica" pitchFamily="34" charset="0"/>
                                  <a:cs typeface="Helvetica" pitchFamily="34" charset="0"/>
                                  <a:sym typeface="+mn-ea"/>
                                </a:rPr>
                                <a:t>routines). Hence, it is </a:t>
                              </a:r>
                              <a:r>
                                <a:rPr lang="en-US" altLang="zh-CN" sz="1000" b="1" dirty="0">
                                  <a:latin typeface="Helvetica" pitchFamily="34" charset="0"/>
                                  <a:cs typeface="Helvetica" pitchFamily="34" charset="0"/>
                                  <a:sym typeface="+mn-ea"/>
                                </a:rPr>
                                <a:t>essential to model behavior-aware sequential patterns under the item transitions with different periodic trends explicitly</a:t>
                              </a:r>
                              <a:r>
                                <a:rPr lang="en-US" altLang="zh-CN" sz="1000" b="1" dirty="0">
                                  <a:latin typeface="Helvetica" pitchFamily="34" charset="0"/>
                                  <a:cs typeface="Helvetica" pitchFamily="34" charset="0"/>
                                  <a:sym typeface="+mn-ea"/>
                                </a:rPr>
                                <a:t>;</a:t>
                              </a:r>
                            </a:p>
                            <a:p>
                              <a:pPr marL="171450" indent="-171450" algn="just">
                                <a:buFont typeface="Arial" panose="020B0604020202020204" pitchFamily="34" charset="0"/>
                                <a:buChar char="•"/>
                              </a:pPr>
                              <a:r>
                                <a:rPr lang="en-US" altLang="zh-CN" sz="1000" b="1" dirty="0">
                                  <a:latin typeface="Helvetica" pitchFamily="34" charset="0"/>
                                  <a:cs typeface="Helvetica" pitchFamily="34" charset="0"/>
                                  <a:sym typeface="+mn-ea"/>
                                </a:rPr>
                                <a:t>The </a:t>
                              </a:r>
                              <a:r>
                                <a:rPr lang="en-US" altLang="zh-CN" sz="1000" b="1" dirty="0">
                                  <a:latin typeface="Helvetica" pitchFamily="34" charset="0"/>
                                  <a:cs typeface="Helvetica" pitchFamily="34" charset="0"/>
                                  <a:sym typeface="+mn-ea"/>
                                </a:rPr>
                                <a:t>dependencies across </a:t>
                              </a:r>
                              <a:r>
                                <a:rPr lang="en-US" altLang="zh-CN" sz="1000" b="1" dirty="0">
                                  <a:latin typeface="Helvetica" pitchFamily="34" charset="0"/>
                                  <a:cs typeface="Helvetica" pitchFamily="34" charset="0"/>
                                  <a:sym typeface="+mn-ea"/>
                                </a:rPr>
                                <a:t>different behavior </a:t>
                              </a:r>
                              <a:r>
                                <a:rPr lang="en-US" altLang="zh-CN" sz="1000" b="1" dirty="0">
                                  <a:latin typeface="Helvetica" pitchFamily="34" charset="0"/>
                                  <a:cs typeface="Helvetica" pitchFamily="34" charset="0"/>
                                  <a:sym typeface="+mn-ea"/>
                                </a:rPr>
                                <a:t>types of a user become heterogeneous when sequential information is </a:t>
                              </a:r>
                              <a:r>
                                <a:rPr lang="en-US" altLang="zh-CN" sz="1000" b="1" dirty="0">
                                  <a:latin typeface="Helvetica" pitchFamily="34" charset="0"/>
                                  <a:cs typeface="Helvetica" pitchFamily="34" charset="0"/>
                                  <a:sym typeface="+mn-ea"/>
                                </a:rPr>
                                <a:t>incorporated</a:t>
                              </a:r>
                              <a:r>
                                <a:rPr lang="en-US" altLang="zh-CN" sz="1000" b="1" dirty="0">
                                  <a:latin typeface="Helvetica" pitchFamily="34" charset="0"/>
                                  <a:cs typeface="Helvetica" pitchFamily="34" charset="0"/>
                                  <a:sym typeface="+mn-ea"/>
                                </a:rPr>
                                <a:t>. Therefore, it is necessary to model such heterogeneous dependencies across multi-behaviors embedded in the multi-behavior sequence of </a:t>
                              </a:r>
                              <a:r>
                                <a:rPr lang="en-US" altLang="zh-CN" sz="1000" b="1" dirty="0">
                                  <a:latin typeface="Helvetica" pitchFamily="34" charset="0"/>
                                  <a:cs typeface="Helvetica" pitchFamily="34" charset="0"/>
                                  <a:sym typeface="+mn-ea"/>
                                </a:rPr>
                                <a:t>users.</a:t>
                              </a:r>
                              <a:endParaRPr lang="en-US" altLang="zh-CN" sz="1000" b="1" dirty="0">
                                <a:latin typeface="Helvetica" pitchFamily="34" charset="0"/>
                                <a:cs typeface="Helvetica" pitchFamily="34" charset="0"/>
                                <a:sym typeface="+mn-ea"/>
                              </a:endParaRPr>
                            </a:p>
                          </p:txBody>
                        </p:sp>
                      </p:grpSp>
                    </p:grpSp>
                    <p:sp>
                      <p:nvSpPr>
                        <p:cNvPr id="45" name="矩形 44"/>
                        <p:cNvSpPr/>
                        <p:nvPr/>
                      </p:nvSpPr>
                      <p:spPr>
                        <a:xfrm flipV="1">
                          <a:off x="256" y="6359"/>
                          <a:ext cx="10205" cy="113"/>
                        </a:xfrm>
                        <a:prstGeom prst="rect">
                          <a:avLst/>
                        </a:prstGeom>
                        <a:solidFill>
                          <a:srgbClr val="FFC000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>
                          <a:noAutofit/>
                        </a:bodyPr>
                        <a:lstStyle/>
                        <a:p>
                          <a:pPr algn="ctr"/>
                          <a:endParaRPr lang="zh-CN" altLang="en-US" sz="1010"/>
                        </a:p>
                      </p:txBody>
                    </p:sp>
                  </p:grpSp>
                </p:grpSp>
                <p:sp>
                  <p:nvSpPr>
                    <p:cNvPr id="16" name="矩形 15"/>
                    <p:cNvSpPr/>
                    <p:nvPr/>
                  </p:nvSpPr>
                  <p:spPr>
                    <a:xfrm>
                      <a:off x="257" y="7823"/>
                      <a:ext cx="1760" cy="4188"/>
                    </a:xfrm>
                    <a:prstGeom prst="rect">
                      <a:avLst/>
                    </a:prstGeom>
                  </p:spPr>
                  <p:txBody>
                    <a:bodyPr wrap="square">
                      <a:noAutofit/>
                    </a:bodyPr>
                    <a:lstStyle/>
                    <a:p>
                      <a:pPr algn="just"/>
                      <a:endParaRPr lang="en-US" altLang="zh-CN" sz="1200" b="1" dirty="0"/>
                    </a:p>
                  </p:txBody>
                </p:sp>
              </p:grpSp>
            </p:grpSp>
          </p:grpSp>
          <p:sp>
            <p:nvSpPr>
              <p:cNvPr id="26" name="矩形 25"/>
              <p:cNvSpPr/>
              <p:nvPr/>
            </p:nvSpPr>
            <p:spPr>
              <a:xfrm>
                <a:off x="209" y="12789"/>
                <a:ext cx="1111" cy="307"/>
              </a:xfrm>
              <a:prstGeom prst="rect">
                <a:avLst/>
              </a:prstGeom>
            </p:spPr>
            <p:txBody>
              <a:bodyPr wrap="none">
                <a:noAutofit/>
              </a:bodyPr>
              <a:lstStyle/>
              <a:p>
                <a:r>
                  <a:rPr lang="en-US" altLang="zh-CN" sz="1200" b="1" dirty="0">
                    <a:solidFill>
                      <a:schemeClr val="accent2">
                        <a:lumMod val="75000"/>
                      </a:schemeClr>
                    </a:solidFill>
                    <a:latin typeface="Helvetica" pitchFamily="34" charset="0"/>
                    <a:cs typeface="Helvetica" pitchFamily="34" charset="0"/>
                  </a:rPr>
                  <a:t>Experiments</a:t>
                </a:r>
              </a:p>
            </p:txBody>
          </p:sp>
        </p:grpSp>
      </p:grpSp>
      <p:pic>
        <p:nvPicPr>
          <p:cNvPr id="75" name="图片 7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303" y="2829574"/>
            <a:ext cx="2725727" cy="497868"/>
          </a:xfrm>
          <a:prstGeom prst="rect">
            <a:avLst/>
          </a:prstGeom>
        </p:spPr>
      </p:pic>
      <p:sp>
        <p:nvSpPr>
          <p:cNvPr id="76" name="矩形 75"/>
          <p:cNvSpPr/>
          <p:nvPr/>
        </p:nvSpPr>
        <p:spPr>
          <a:xfrm>
            <a:off x="389253" y="3383280"/>
            <a:ext cx="2917825" cy="66484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/>
            <a:r>
              <a:rPr lang="en-US" altLang="zh-CN" sz="1100" b="1" dirty="0" smtClean="0">
                <a:latin typeface="Helvetica" pitchFamily="34" charset="0"/>
                <a:cs typeface="Helvetica" pitchFamily="34" charset="0"/>
              </a:rPr>
              <a:t>Fig. 1. Example </a:t>
            </a:r>
            <a:r>
              <a:rPr lang="en-US" altLang="zh-CN" sz="1100" b="1" dirty="0">
                <a:latin typeface="Helvetica" pitchFamily="34" charset="0"/>
                <a:cs typeface="Helvetica" pitchFamily="34" charset="0"/>
              </a:rPr>
              <a:t>of multi-behavior sequence. </a:t>
            </a:r>
            <a:r>
              <a:rPr lang="en-US" altLang="zh-CN" sz="1100" b="1" dirty="0">
                <a:latin typeface="Helvetica" pitchFamily="34" charset="0"/>
                <a:cs typeface="Helvetica" pitchFamily="34" charset="0"/>
              </a:rPr>
              <a:t>A user interacts with items under various behaviors.</a:t>
            </a:r>
          </a:p>
          <a:p>
            <a:pPr algn="just"/>
            <a:endParaRPr lang="en-US" altLang="zh-CN" sz="1200" b="1" dirty="0"/>
          </a:p>
        </p:txBody>
      </p:sp>
      <p:pic>
        <p:nvPicPr>
          <p:cNvPr id="80" name="Picture 3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0310" y="8188182"/>
            <a:ext cx="5501005" cy="1638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1" name="直接连接符 80"/>
          <p:cNvCxnSpPr/>
          <p:nvPr/>
        </p:nvCxnSpPr>
        <p:spPr>
          <a:xfrm>
            <a:off x="3969385" y="4998085"/>
            <a:ext cx="0" cy="294407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矩形 81"/>
          <p:cNvSpPr/>
          <p:nvPr/>
        </p:nvSpPr>
        <p:spPr>
          <a:xfrm>
            <a:off x="4253394" y="7284720"/>
            <a:ext cx="2497607" cy="70244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/>
            <a:r>
              <a:rPr lang="en-US" altLang="zh-CN" sz="900" b="1" dirty="0">
                <a:latin typeface="Helvetica" pitchFamily="34" charset="0"/>
                <a:cs typeface="Helvetica" pitchFamily="34" charset="0"/>
              </a:rPr>
              <a:t>The </a:t>
            </a:r>
            <a:r>
              <a:rPr lang="en-US" altLang="zh-CN" sz="900" b="1" dirty="0">
                <a:latin typeface="Helvetica" pitchFamily="34" charset="0"/>
                <a:cs typeface="Helvetica" pitchFamily="34" charset="0"/>
              </a:rPr>
              <a:t>main innovation is depicted in </a:t>
            </a:r>
            <a:r>
              <a:rPr lang="en-US" altLang="zh-CN" sz="900" b="1" dirty="0">
                <a:latin typeface="Helvetica" pitchFamily="34" charset="0"/>
                <a:cs typeface="Helvetica" pitchFamily="34" charset="0"/>
              </a:rPr>
              <a:t>Fig. </a:t>
            </a:r>
            <a:r>
              <a:rPr lang="en-US" altLang="zh-CN" sz="900" b="1" dirty="0">
                <a:latin typeface="Helvetica" pitchFamily="34" charset="0"/>
                <a:cs typeface="Helvetica" pitchFamily="34" charset="0"/>
              </a:rPr>
              <a:t>3, </a:t>
            </a:r>
            <a:r>
              <a:rPr lang="en-US" altLang="zh-CN" sz="900" b="1" dirty="0" smtClean="0">
                <a:latin typeface="Helvetica" pitchFamily="34" charset="0"/>
                <a:cs typeface="Helvetica" pitchFamily="34" charset="0"/>
              </a:rPr>
              <a:t>we </a:t>
            </a:r>
            <a:r>
              <a:rPr lang="en-US" altLang="zh-CN" sz="900" b="1" dirty="0">
                <a:latin typeface="Helvetica" pitchFamily="34" charset="0"/>
                <a:cs typeface="Helvetica" pitchFamily="34" charset="0"/>
              </a:rPr>
              <a:t>design a </a:t>
            </a:r>
            <a:r>
              <a:rPr lang="en-US" altLang="zh-CN" sz="900" b="1" dirty="0">
                <a:latin typeface="Helvetica" pitchFamily="34" charset="0"/>
                <a:cs typeface="Helvetica" pitchFamily="34" charset="0"/>
              </a:rPr>
              <a:t>filter-enhanced </a:t>
            </a:r>
            <a:r>
              <a:rPr lang="en-US" altLang="zh-CN" sz="900" b="1" dirty="0">
                <a:latin typeface="Helvetica" pitchFamily="34" charset="0"/>
                <a:cs typeface="Helvetica" pitchFamily="34" charset="0"/>
              </a:rPr>
              <a:t>multi-scale transformer equipped with the learnable filters to mine the scale-specific interests of </a:t>
            </a:r>
            <a:r>
              <a:rPr lang="en-US" altLang="zh-CN" sz="900" b="1" dirty="0" smtClean="0">
                <a:latin typeface="Helvetica" pitchFamily="34" charset="0"/>
                <a:cs typeface="Helvetica" pitchFamily="34" charset="0"/>
              </a:rPr>
              <a:t>user.</a:t>
            </a:r>
            <a:endParaRPr lang="en-US" altLang="zh-CN" sz="900" b="1" dirty="0">
              <a:latin typeface="Helvetica" pitchFamily="34" charset="0"/>
              <a:cs typeface="Helvetica" pitchFamily="34" charset="0"/>
            </a:endParaRP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8634" y="4967604"/>
            <a:ext cx="2386482" cy="2286635"/>
          </a:xfrm>
          <a:prstGeom prst="rect">
            <a:avLst/>
          </a:prstGeom>
        </p:spPr>
      </p:pic>
      <p:pic>
        <p:nvPicPr>
          <p:cNvPr id="28" name="图片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75" y="4887031"/>
            <a:ext cx="3183572" cy="2670689"/>
          </a:xfrm>
          <a:prstGeom prst="rect">
            <a:avLst/>
          </a:prstGeom>
        </p:spPr>
      </p:pic>
      <p:sp>
        <p:nvSpPr>
          <p:cNvPr id="83" name="矩形 82"/>
          <p:cNvSpPr/>
          <p:nvPr/>
        </p:nvSpPr>
        <p:spPr>
          <a:xfrm>
            <a:off x="231140" y="7518350"/>
            <a:ext cx="3679824" cy="42381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/>
            <a:r>
              <a:rPr lang="en-US" altLang="zh-CN" sz="900" b="1" dirty="0">
                <a:latin typeface="Helvetica" pitchFamily="34" charset="0"/>
                <a:cs typeface="Helvetica" pitchFamily="34" charset="0"/>
              </a:rPr>
              <a:t>The framework contains </a:t>
            </a:r>
            <a:r>
              <a:rPr lang="en-US" altLang="zh-CN" sz="900" b="1" dirty="0">
                <a:latin typeface="Helvetica" pitchFamily="34" charset="0"/>
                <a:cs typeface="Helvetica" pitchFamily="34" charset="0"/>
              </a:rPr>
              <a:t>three modules: filter-enhanced multi-scale modeling module </a:t>
            </a:r>
            <a:r>
              <a:rPr lang="en-US" altLang="zh-CN" sz="900" b="1" dirty="0">
                <a:latin typeface="Helvetica" pitchFamily="34" charset="0"/>
                <a:cs typeface="Helvetica" pitchFamily="34" charset="0"/>
              </a:rPr>
              <a:t>(</a:t>
            </a:r>
            <a:r>
              <a:rPr lang="en-US" altLang="zh-CN" sz="900" b="1" dirty="0">
                <a:latin typeface="Helvetica" pitchFamily="34" charset="0"/>
                <a:cs typeface="Helvetica" pitchFamily="34" charset="0"/>
              </a:rPr>
              <a:t>left panel), </a:t>
            </a:r>
            <a:r>
              <a:rPr lang="en-US" altLang="zh-CN" sz="900" b="1" dirty="0" err="1">
                <a:latin typeface="Helvetica" pitchFamily="34" charset="0"/>
                <a:cs typeface="Helvetica" pitchFamily="34" charset="0"/>
              </a:rPr>
              <a:t>hypergraph</a:t>
            </a:r>
            <a:r>
              <a:rPr lang="en-US" altLang="zh-CN" sz="900" b="1" dirty="0">
                <a:latin typeface="Helvetica" pitchFamily="34" charset="0"/>
                <a:cs typeface="Helvetica" pitchFamily="34" charset="0"/>
              </a:rPr>
              <a:t> learning </a:t>
            </a:r>
            <a:r>
              <a:rPr lang="en-US" altLang="zh-CN" sz="900" b="1" dirty="0">
                <a:latin typeface="Helvetica" pitchFamily="34" charset="0"/>
                <a:cs typeface="Helvetica" pitchFamily="34" charset="0"/>
              </a:rPr>
              <a:t>module (right </a:t>
            </a:r>
            <a:r>
              <a:rPr lang="en-US" altLang="zh-CN" sz="900" b="1" dirty="0">
                <a:latin typeface="Helvetica" pitchFamily="34" charset="0"/>
                <a:cs typeface="Helvetica" pitchFamily="34" charset="0"/>
              </a:rPr>
              <a:t>panel), and prediction module (top panel).</a:t>
            </a:r>
          </a:p>
          <a:p>
            <a:endParaRPr lang="en-US" altLang="zh-CN" sz="1050" b="1" dirty="0"/>
          </a:p>
        </p:txBody>
      </p:sp>
      <p:sp>
        <p:nvSpPr>
          <p:cNvPr id="41" name="文本框 5"/>
          <p:cNvSpPr txBox="1"/>
          <p:nvPr/>
        </p:nvSpPr>
        <p:spPr>
          <a:xfrm>
            <a:off x="4691698" y="1464627"/>
            <a:ext cx="1275715" cy="1962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zh-CN" sz="1200" b="1" dirty="0" smtClean="0">
                <a:solidFill>
                  <a:schemeClr val="accent2">
                    <a:lumMod val="75000"/>
                  </a:schemeClr>
                </a:solidFill>
                <a:latin typeface="Helvetica" pitchFamily="34" charset="0"/>
                <a:cs typeface="Helvetica" pitchFamily="34" charset="0"/>
              </a:rPr>
              <a:t>Challenge</a:t>
            </a:r>
            <a:endParaRPr lang="en-US" altLang="zh-CN" sz="1200" b="1" dirty="0">
              <a:solidFill>
                <a:schemeClr val="accent2">
                  <a:lumMod val="75000"/>
                </a:schemeClr>
              </a:solidFill>
              <a:latin typeface="Helvetica" pitchFamily="34" charset="0"/>
              <a:cs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Tc1ZTgyNDIwNmVlMTA3Yzg3ZDQ4NGJlODBjMGY0Njk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300</Words>
  <Application>Microsoft Office PowerPoint</Application>
  <PresentationFormat>自定义</PresentationFormat>
  <Paragraphs>21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翟聚才</dc:creator>
  <cp:lastModifiedBy>珠峰大大</cp:lastModifiedBy>
  <cp:revision>121</cp:revision>
  <cp:lastPrinted>2022-12-20T12:46:00Z</cp:lastPrinted>
  <dcterms:created xsi:type="dcterms:W3CDTF">2022-12-20T11:30:00Z</dcterms:created>
  <dcterms:modified xsi:type="dcterms:W3CDTF">2024-04-05T07:34:23Z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ACA0746ADEEE42CDB300DAED5288AC6A_13</vt:lpwstr>
  </property>
  <property fmtid="{D5CDD505-2E9C-101B-9397-08002B2CF9AE}" pid="3" name="KSOProductBuildVer">
    <vt:lpwstr>2052-12.1.0.16412</vt:lpwstr>
  </property>
</Properties>
</file>