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81" r:id="rId2"/>
    <p:sldId id="302" r:id="rId3"/>
    <p:sldId id="331" r:id="rId4"/>
    <p:sldId id="330" r:id="rId5"/>
    <p:sldId id="306" r:id="rId6"/>
    <p:sldId id="332" r:id="rId7"/>
    <p:sldId id="308" r:id="rId8"/>
    <p:sldId id="309" r:id="rId9"/>
    <p:sldId id="310" r:id="rId10"/>
    <p:sldId id="333" r:id="rId11"/>
    <p:sldId id="311" r:id="rId12"/>
    <p:sldId id="313" r:id="rId13"/>
    <p:sldId id="323" r:id="rId14"/>
    <p:sldId id="317" r:id="rId15"/>
    <p:sldId id="315" r:id="rId16"/>
    <p:sldId id="334" r:id="rId17"/>
    <p:sldId id="335" r:id="rId18"/>
    <p:sldId id="318" r:id="rId19"/>
    <p:sldId id="319" r:id="rId20"/>
    <p:sldId id="320" r:id="rId21"/>
    <p:sldId id="337" r:id="rId22"/>
    <p:sldId id="299" r:id="rId23"/>
    <p:sldId id="304" r:id="rId24"/>
    <p:sldId id="329" r:id="rId25"/>
    <p:sldId id="33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F79D57-B415-07A6-AC2D-424D281900B8}" name="Guest User" initials="GU" userId="S::urn:spo:anon#c9991a168f5b8a75f8e68e6d948285264d0449ec3964fe6a329d91442e257e3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9"/>
    <p:restoredTop sz="96296"/>
  </p:normalViewPr>
  <p:slideViewPr>
    <p:cSldViewPr snapToGrid="0" snapToObjects="1">
      <p:cViewPr varScale="1">
        <p:scale>
          <a:sx n="123" d="100"/>
          <a:sy n="123" d="100"/>
        </p:scale>
        <p:origin x="4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D83B3-F5C3-C744-BB93-82A4174E323F}" type="datetimeFigureOut">
              <a:rPr lang="en-US" smtClean="0"/>
              <a:t>4/11/22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0CBBD-17E6-E04E-A85F-210F82BA9A34}" type="slidenum">
              <a:rPr lang="en-US" smtClean="0"/>
              <a:t>‹#›</a:t>
            </a:fld>
            <a:endParaRPr lang="en-US"/>
          </a:p>
        </p:txBody>
      </p:sp>
    </p:spTree>
    <p:extLst>
      <p:ext uri="{BB962C8B-B14F-4D97-AF65-F5344CB8AC3E}">
        <p14:creationId xmlns:p14="http://schemas.microsoft.com/office/powerpoint/2010/main" val="69970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welcome to this talk. My name is Vijay, and I am a Ph.D. Student in the Speech-Production and Auditory Perception Lab at UCLA. Today I will be presenting our ICASSP 2022 paper titled “</a:t>
            </a:r>
            <a:r>
              <a:rPr lang="en-US" sz="1200" dirty="0">
                <a:latin typeface="Times New Roman" panose="02020603050405020304" pitchFamily="18" charset="0"/>
                <a:cs typeface="Times New Roman" panose="02020603050405020304" pitchFamily="18" charset="0"/>
              </a:rPr>
              <a:t>FrAUG: A Frame Rate Based Data Augmentation Method for Depression Detection from Speech Signals”. This work is in collaboration with Jinhan Wang, Prof. Jonathan Flint and Prof. Abeer Alwan. </a:t>
            </a:r>
            <a:endParaRPr lang="en-US" dirty="0"/>
          </a:p>
        </p:txBody>
      </p:sp>
      <p:sp>
        <p:nvSpPr>
          <p:cNvPr id="4" name="Slide Number Placeholder 3"/>
          <p:cNvSpPr>
            <a:spLocks noGrp="1"/>
          </p:cNvSpPr>
          <p:nvPr>
            <p:ph type="sldNum" sz="quarter" idx="5"/>
          </p:nvPr>
        </p:nvSpPr>
        <p:spPr/>
        <p:txBody>
          <a:bodyPr/>
          <a:lstStyle/>
          <a:p>
            <a:fld id="{E960CBBD-17E6-E04E-A85F-210F82BA9A34}" type="slidenum">
              <a:rPr lang="en-US" smtClean="0"/>
              <a:t>1</a:t>
            </a:fld>
            <a:endParaRPr lang="en-US"/>
          </a:p>
        </p:txBody>
      </p:sp>
    </p:spTree>
    <p:extLst>
      <p:ext uri="{BB962C8B-B14F-4D97-AF65-F5344CB8AC3E}">
        <p14:creationId xmlns:p14="http://schemas.microsoft.com/office/powerpoint/2010/main" val="1824837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for CONVERGE dataset, x-vector embeddings were first extracted from a pretrained TDNN model which were then used to train a downstream DNN classifier. The motivation to use x-vector embedding was that in the past, speaker-discriminative representations have been shown to be useful for detection of mental health disorders. Since this setup was used with CONVERGE which is in Mandarin, CN-CELEB, a Chinese speaker recognition dataset was used to train the x-vector model using the Kaldi toolkit. After extracting the x-vectors, the CNN model was trained to classify utterances into depressed or healthy classes. </a:t>
            </a:r>
          </a:p>
        </p:txBody>
      </p:sp>
      <p:sp>
        <p:nvSpPr>
          <p:cNvPr id="4" name="Slide Number Placeholder 3"/>
          <p:cNvSpPr>
            <a:spLocks noGrp="1"/>
          </p:cNvSpPr>
          <p:nvPr>
            <p:ph type="sldNum" sz="quarter" idx="5"/>
          </p:nvPr>
        </p:nvSpPr>
        <p:spPr/>
        <p:txBody>
          <a:bodyPr/>
          <a:lstStyle/>
          <a:p>
            <a:fld id="{E960CBBD-17E6-E04E-A85F-210F82BA9A34}" type="slidenum">
              <a:rPr lang="en-US" smtClean="0"/>
              <a:t>13</a:t>
            </a:fld>
            <a:endParaRPr lang="en-US"/>
          </a:p>
        </p:txBody>
      </p:sp>
    </p:spTree>
    <p:extLst>
      <p:ext uri="{BB962C8B-B14F-4D97-AF65-F5344CB8AC3E}">
        <p14:creationId xmlns:p14="http://schemas.microsoft.com/office/powerpoint/2010/main" val="237698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features were extracted with a frame width of 64ms and shift of 50%. When FrAUG was applied, in addition to baseline frame-rates, training features were also extracted with L=32ms and 128ms and R=10% and 25%.  Data-augmentation frame rates were chosen empirically and </a:t>
            </a:r>
            <a:r>
              <a:rPr lang="en-US" dirty="0" err="1"/>
              <a:t>upto</a:t>
            </a:r>
            <a:r>
              <a:rPr lang="en-US" dirty="0"/>
              <a:t> 9-fold augmentation was evaluated. </a:t>
            </a:r>
          </a:p>
        </p:txBody>
      </p:sp>
      <p:sp>
        <p:nvSpPr>
          <p:cNvPr id="4" name="Slide Number Placeholder 3"/>
          <p:cNvSpPr>
            <a:spLocks noGrp="1"/>
          </p:cNvSpPr>
          <p:nvPr>
            <p:ph type="sldNum" sz="quarter" idx="5"/>
          </p:nvPr>
        </p:nvSpPr>
        <p:spPr/>
        <p:txBody>
          <a:bodyPr/>
          <a:lstStyle/>
          <a:p>
            <a:fld id="{E960CBBD-17E6-E04E-A85F-210F82BA9A34}" type="slidenum">
              <a:rPr lang="en-US" smtClean="0"/>
              <a:t>14</a:t>
            </a:fld>
            <a:endParaRPr lang="en-US"/>
          </a:p>
        </p:txBody>
      </p:sp>
    </p:spTree>
    <p:extLst>
      <p:ext uri="{BB962C8B-B14F-4D97-AF65-F5344CB8AC3E}">
        <p14:creationId xmlns:p14="http://schemas.microsoft.com/office/powerpoint/2010/main" val="354686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Effectiveness of FrAUG is demonstrated in three stages. First, we evaluate  performance of FrAUG vs a baseline without any augmentation. Then, we compare the performance of FrAUG against other commonly used augmentation methods. Lastly, we extend FrAUG to another dataset  to show that the proposed approach generalizes well. Since this is binary classification task with class-imbalance, we use the F1-Score as an evaluation metric and higher F1-score implies a better. </a:t>
            </a:r>
          </a:p>
        </p:txBody>
      </p:sp>
      <p:sp>
        <p:nvSpPr>
          <p:cNvPr id="4" name="Slide Number Placeholder 3"/>
          <p:cNvSpPr>
            <a:spLocks noGrp="1"/>
          </p:cNvSpPr>
          <p:nvPr>
            <p:ph type="sldNum" sz="quarter" idx="5"/>
          </p:nvPr>
        </p:nvSpPr>
        <p:spPr/>
        <p:txBody>
          <a:bodyPr/>
          <a:lstStyle/>
          <a:p>
            <a:fld id="{E960CBBD-17E6-E04E-A85F-210F82BA9A34}" type="slidenum">
              <a:rPr lang="en-US" smtClean="0"/>
              <a:t>15</a:t>
            </a:fld>
            <a:endParaRPr lang="en-US"/>
          </a:p>
        </p:txBody>
      </p:sp>
    </p:spTree>
    <p:extLst>
      <p:ext uri="{BB962C8B-B14F-4D97-AF65-F5344CB8AC3E}">
        <p14:creationId xmlns:p14="http://schemas.microsoft.com/office/powerpoint/2010/main" val="599942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defRPr/>
            </a:pPr>
            <a:r>
              <a:rPr lang="en-US" dirty="0">
                <a:solidFill>
                  <a:prstClr val="black"/>
                </a:solidFill>
              </a:rPr>
              <a:t>Results for the first experiment as shown on this slide. System performance with FrAUG is better than baseline and better than width-only or shift-only augmentation. The combination of frame-rates that perform the best is considered as a hyper-parameter that can be tuned for any given dataset. </a:t>
            </a:r>
          </a:p>
        </p:txBody>
      </p:sp>
      <p:sp>
        <p:nvSpPr>
          <p:cNvPr id="4" name="Slide Number Placeholder 3"/>
          <p:cNvSpPr>
            <a:spLocks noGrp="1"/>
          </p:cNvSpPr>
          <p:nvPr>
            <p:ph type="sldNum" sz="quarter" idx="5"/>
          </p:nvPr>
        </p:nvSpPr>
        <p:spPr/>
        <p:txBody>
          <a:bodyPr/>
          <a:lstStyle/>
          <a:p>
            <a:fld id="{E960CBBD-17E6-E04E-A85F-210F82BA9A34}" type="slidenum">
              <a:rPr lang="en-US" smtClean="0"/>
              <a:t>17</a:t>
            </a:fld>
            <a:endParaRPr lang="en-US"/>
          </a:p>
        </p:txBody>
      </p:sp>
    </p:spTree>
    <p:extLst>
      <p:ext uri="{BB962C8B-B14F-4D97-AF65-F5344CB8AC3E}">
        <p14:creationId xmlns:p14="http://schemas.microsoft.com/office/powerpoint/2010/main" val="1564728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a:ea typeface="+mn-ea"/>
                <a:cs typeface="+mn-cs"/>
              </a:rPr>
              <a:t>FrAUG improves system performance over baseline on validation set by 5.97% from 0.619 to 0.656 and on the test-set by 25.13% from 0.382 to 0.479. Higher baseline scores have been reported on the test set in some previous works, but a comparison could not be made because of difference in evaluation protocols and data partitioning.  These results demonstrate that the proposed method can be used to artificially increase training data samples in a way that improves the classification accuracy.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96E2-2BEB-AA44-BB62-A98DC5AE2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674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compare FrAUG with Noise augmentation, VTLP, Speed perturbation and Pitch perturbation. For each augmentation method, up to 9-folds of augmentation was performed and the best performing configuration was selected. In this case, it is observed that the proposed method, with 5x augmentation, outperforms all other augmentation methods on both the validation and the  test splits of the DAIC-WOZ data using the DepAudioNet model. Results from experiment two suggest that for the task of depression detection, the proposed method is better that most commonly used methods of augmentation. </a:t>
            </a:r>
          </a:p>
        </p:txBody>
      </p:sp>
      <p:sp>
        <p:nvSpPr>
          <p:cNvPr id="4" name="Slide Number Placeholder 3"/>
          <p:cNvSpPr>
            <a:spLocks noGrp="1"/>
          </p:cNvSpPr>
          <p:nvPr>
            <p:ph type="sldNum" sz="quarter" idx="5"/>
          </p:nvPr>
        </p:nvSpPr>
        <p:spPr/>
        <p:txBody>
          <a:bodyPr/>
          <a:lstStyle/>
          <a:p>
            <a:fld id="{E960CBBD-17E6-E04E-A85F-210F82BA9A34}" type="slidenum">
              <a:rPr lang="en-US" smtClean="0"/>
              <a:t>19</a:t>
            </a:fld>
            <a:endParaRPr lang="en-US"/>
          </a:p>
        </p:txBody>
      </p:sp>
    </p:spTree>
    <p:extLst>
      <p:ext uri="{BB962C8B-B14F-4D97-AF65-F5344CB8AC3E}">
        <p14:creationId xmlns:p14="http://schemas.microsoft.com/office/powerpoint/2010/main" val="1352267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shown that frame-rate-based augmentation generalizes well to another dataset with a different model and different input acoustic feature. In this case, performs improves by 9.32% from 0.676 to 0.739 on the converge validation split and by 12.9% from 0.654 to 0.739 on the test split. These results are rather significant because improvements were observed even though the downstream model was trained on x-vector embeddings and not features themselves. The improvements obtained in this experiment shows that our method can generalize well to other data sets and model architectures.  </a:t>
            </a:r>
          </a:p>
          <a:p>
            <a:endParaRPr lang="en-US" dirty="0"/>
          </a:p>
        </p:txBody>
      </p:sp>
      <p:sp>
        <p:nvSpPr>
          <p:cNvPr id="4" name="Slide Number Placeholder 3"/>
          <p:cNvSpPr>
            <a:spLocks noGrp="1"/>
          </p:cNvSpPr>
          <p:nvPr>
            <p:ph type="sldNum" sz="quarter" idx="5"/>
          </p:nvPr>
        </p:nvSpPr>
        <p:spPr/>
        <p:txBody>
          <a:bodyPr/>
          <a:lstStyle/>
          <a:p>
            <a:fld id="{E960CBBD-17E6-E04E-A85F-210F82BA9A34}" type="slidenum">
              <a:rPr lang="en-US" smtClean="0"/>
              <a:t>20</a:t>
            </a:fld>
            <a:endParaRPr lang="en-US"/>
          </a:p>
        </p:txBody>
      </p:sp>
    </p:spTree>
    <p:extLst>
      <p:ext uri="{BB962C8B-B14F-4D97-AF65-F5344CB8AC3E}">
        <p14:creationId xmlns:p14="http://schemas.microsoft.com/office/powerpoint/2010/main" val="2389538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we propose a frame-rate-based data-augmentation method in this paper and demonstrate it’s usefulness in detection of depression from speech signals. We show that this method is better than some commonly used data augmentation methods and is independent of the dataset, input features, model or model-training style. In the future, we will extend this to other acoustic features such as the voice quality features </a:t>
            </a:r>
            <a:r>
              <a:rPr lang="en-US" dirty="0" err="1"/>
              <a:t>Vqual</a:t>
            </a:r>
            <a:r>
              <a:rPr lang="en-US" dirty="0"/>
              <a:t>. </a:t>
            </a:r>
          </a:p>
        </p:txBody>
      </p:sp>
      <p:sp>
        <p:nvSpPr>
          <p:cNvPr id="4" name="Slide Number Placeholder 3"/>
          <p:cNvSpPr>
            <a:spLocks noGrp="1"/>
          </p:cNvSpPr>
          <p:nvPr>
            <p:ph type="sldNum" sz="quarter" idx="5"/>
          </p:nvPr>
        </p:nvSpPr>
        <p:spPr/>
        <p:txBody>
          <a:bodyPr/>
          <a:lstStyle/>
          <a:p>
            <a:fld id="{E960CBBD-17E6-E04E-A85F-210F82BA9A34}" type="slidenum">
              <a:rPr lang="en-US" smtClean="0"/>
              <a:t>21</a:t>
            </a:fld>
            <a:endParaRPr lang="en-US"/>
          </a:p>
        </p:txBody>
      </p:sp>
    </p:spTree>
    <p:extLst>
      <p:ext uri="{BB962C8B-B14F-4D97-AF65-F5344CB8AC3E}">
        <p14:creationId xmlns:p14="http://schemas.microsoft.com/office/powerpoint/2010/main" val="374758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was funded in part by the NIH. Please feel free to contact us if have any questions. </a:t>
            </a:r>
          </a:p>
        </p:txBody>
      </p:sp>
      <p:sp>
        <p:nvSpPr>
          <p:cNvPr id="4" name="Slide Number Placeholder 3"/>
          <p:cNvSpPr>
            <a:spLocks noGrp="1"/>
          </p:cNvSpPr>
          <p:nvPr>
            <p:ph type="sldNum" sz="quarter" idx="5"/>
          </p:nvPr>
        </p:nvSpPr>
        <p:spPr/>
        <p:txBody>
          <a:bodyPr/>
          <a:lstStyle/>
          <a:p>
            <a:fld id="{E960CBBD-17E6-E04E-A85F-210F82BA9A34}" type="slidenum">
              <a:rPr lang="en-US" smtClean="0"/>
              <a:t>22</a:t>
            </a:fld>
            <a:endParaRPr lang="en-US"/>
          </a:p>
        </p:txBody>
      </p:sp>
    </p:spTree>
    <p:extLst>
      <p:ext uri="{BB962C8B-B14F-4D97-AF65-F5344CB8AC3E}">
        <p14:creationId xmlns:p14="http://schemas.microsoft.com/office/powerpoint/2010/main" val="3505094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watching this presentation. </a:t>
            </a:r>
          </a:p>
        </p:txBody>
      </p:sp>
      <p:sp>
        <p:nvSpPr>
          <p:cNvPr id="4" name="Slide Number Placeholder 3"/>
          <p:cNvSpPr>
            <a:spLocks noGrp="1"/>
          </p:cNvSpPr>
          <p:nvPr>
            <p:ph type="sldNum" sz="quarter" idx="5"/>
          </p:nvPr>
        </p:nvSpPr>
        <p:spPr/>
        <p:txBody>
          <a:bodyPr/>
          <a:lstStyle/>
          <a:p>
            <a:fld id="{E960CBBD-17E6-E04E-A85F-210F82BA9A34}" type="slidenum">
              <a:rPr lang="en-US" smtClean="0"/>
              <a:t>25</a:t>
            </a:fld>
            <a:endParaRPr lang="en-US"/>
          </a:p>
        </p:txBody>
      </p:sp>
    </p:spTree>
    <p:extLst>
      <p:ext uri="{BB962C8B-B14F-4D97-AF65-F5344CB8AC3E}">
        <p14:creationId xmlns:p14="http://schemas.microsoft.com/office/powerpoint/2010/main" val="403725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organized as follows – I will first introduce the problem statement with some background work and then explain the approach that is proposed in this paper. This will be followed by experimental details which will include data and model descriptions. I will then discuss the results and conclude the talk with a brief summary of future work. </a:t>
            </a:r>
          </a:p>
        </p:txBody>
      </p:sp>
      <p:sp>
        <p:nvSpPr>
          <p:cNvPr id="4" name="Slide Number Placeholder 3"/>
          <p:cNvSpPr>
            <a:spLocks noGrp="1"/>
          </p:cNvSpPr>
          <p:nvPr>
            <p:ph type="sldNum" sz="quarter" idx="5"/>
          </p:nvPr>
        </p:nvSpPr>
        <p:spPr/>
        <p:txBody>
          <a:bodyPr/>
          <a:lstStyle/>
          <a:p>
            <a:fld id="{E960CBBD-17E6-E04E-A85F-210F82BA9A34}" type="slidenum">
              <a:rPr lang="en-US" smtClean="0"/>
              <a:t>2</a:t>
            </a:fld>
            <a:endParaRPr lang="en-US"/>
          </a:p>
        </p:txBody>
      </p:sp>
    </p:spTree>
    <p:extLst>
      <p:ext uri="{BB962C8B-B14F-4D97-AF65-F5344CB8AC3E}">
        <p14:creationId xmlns:p14="http://schemas.microsoft.com/office/powerpoint/2010/main" val="232159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Recently, speech-based automatic diagnosis of depression has gained significant momentum and advancements in deep learning have pushed their performance to newer heights. However, data scarcity still remains one of the major challenges in building reliable systems for depression modeling purposes. Given the sensitivity of mental healthcare data, collection of data can be expensive and challenging </a:t>
            </a:r>
            <a:r>
              <a:rPr lang="en-US" sz="1200" dirty="0"/>
              <a:t>due to a variety of reasons such as governmental regulations, privacy issues and so on. </a:t>
            </a:r>
            <a:r>
              <a:rPr lang="en-US" sz="1200" kern="1200" dirty="0">
                <a:solidFill>
                  <a:schemeClr val="tx1"/>
                </a:solidFill>
                <a:effectLst/>
                <a:latin typeface="+mn-lt"/>
                <a:ea typeface="+mn-ea"/>
                <a:cs typeface="+mn-cs"/>
              </a:rPr>
              <a:t> </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E960CBBD-17E6-E04E-A85F-210F82BA9A34}" type="slidenum">
              <a:rPr lang="en-US" smtClean="0"/>
              <a:t>4</a:t>
            </a:fld>
            <a:endParaRPr lang="en-US"/>
          </a:p>
        </p:txBody>
      </p:sp>
    </p:spTree>
    <p:extLst>
      <p:ext uri="{BB962C8B-B14F-4D97-AF65-F5344CB8AC3E}">
        <p14:creationId xmlns:p14="http://schemas.microsoft.com/office/powerpoint/2010/main" val="300111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Alternatively, data augmentation can be performed to artificially upsample the training data. In the past, this has been achieved with methods such as Noise augmentation, Vocal Tract Length Perturbation or VTLP, Speed perturbation, etc.  In noise augmentation, speech samples are modified with addition of background noise or reverberation. In VTLP, </a:t>
            </a:r>
            <a:r>
              <a:rPr lang="en-US" sz="1200" kern="1200" dirty="0">
                <a:solidFill>
                  <a:schemeClr val="tx1"/>
                </a:solidFill>
                <a:effectLst/>
                <a:latin typeface="+mn-lt"/>
                <a:ea typeface="+mn-ea"/>
                <a:cs typeface="+mn-cs"/>
              </a:rPr>
              <a:t>the frequency axis of the spectrogram of each speaker is linearly warped using a warp factor </a:t>
            </a:r>
            <a:r>
              <a:rPr lang="el-GR" sz="1200" kern="1200" dirty="0">
                <a:solidFill>
                  <a:schemeClr val="tx1"/>
                </a:solidFill>
                <a:effectLst/>
                <a:latin typeface="+mn-lt"/>
                <a:ea typeface="+mn-ea"/>
                <a:cs typeface="+mn-cs"/>
              </a:rPr>
              <a:t>α</a:t>
            </a:r>
            <a:r>
              <a:rPr lang="en-US" sz="1200" kern="1200" dirty="0">
                <a:solidFill>
                  <a:schemeClr val="tx1"/>
                </a:solidFill>
                <a:effectLst/>
                <a:latin typeface="+mn-lt"/>
                <a:ea typeface="+mn-ea"/>
                <a:cs typeface="+mn-cs"/>
              </a:rPr>
              <a:t>. In Speed perturbation, the speaking rate of the utterance is increased or decreased via time stretching.</a:t>
            </a:r>
            <a:r>
              <a:rPr lang="en-US" dirty="0"/>
              <a:t> Most of the existing methods, however, alter acoustic parameters which may carry information related to the underlying disorder like the pitch or formants, or speaking rate.  </a:t>
            </a:r>
          </a:p>
        </p:txBody>
      </p:sp>
      <p:sp>
        <p:nvSpPr>
          <p:cNvPr id="4" name="Slide Number Placeholder 3"/>
          <p:cNvSpPr>
            <a:spLocks noGrp="1"/>
          </p:cNvSpPr>
          <p:nvPr>
            <p:ph type="sldNum" sz="quarter" idx="5"/>
          </p:nvPr>
        </p:nvSpPr>
        <p:spPr/>
        <p:txBody>
          <a:bodyPr/>
          <a:lstStyle/>
          <a:p>
            <a:fld id="{E960CBBD-17E6-E04E-A85F-210F82BA9A34}" type="slidenum">
              <a:rPr lang="en-US" smtClean="0"/>
              <a:t>5</a:t>
            </a:fld>
            <a:endParaRPr lang="en-US"/>
          </a:p>
        </p:txBody>
      </p:sp>
    </p:spTree>
    <p:extLst>
      <p:ext uri="{BB962C8B-B14F-4D97-AF65-F5344CB8AC3E}">
        <p14:creationId xmlns:p14="http://schemas.microsoft.com/office/powerpoint/2010/main" val="347115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look at frame rate-based augmentation, let’s look at the windowing or framing process that is applied to speech signals prior to feature extraction and this is represented as shown in the equation on this slide. The frame width and shift are denoted by L and R. These values controls the time-frequency resolution of the extracted feature.  </a:t>
            </a:r>
          </a:p>
        </p:txBody>
      </p:sp>
      <p:sp>
        <p:nvSpPr>
          <p:cNvPr id="4" name="Slide Number Placeholder 3"/>
          <p:cNvSpPr>
            <a:spLocks noGrp="1"/>
          </p:cNvSpPr>
          <p:nvPr>
            <p:ph type="sldNum" sz="quarter" idx="5"/>
          </p:nvPr>
        </p:nvSpPr>
        <p:spPr/>
        <p:txBody>
          <a:bodyPr/>
          <a:lstStyle/>
          <a:p>
            <a:fld id="{E960CBBD-17E6-E04E-A85F-210F82BA9A34}" type="slidenum">
              <a:rPr lang="en-US" smtClean="0"/>
              <a:t>7</a:t>
            </a:fld>
            <a:endParaRPr lang="en-US"/>
          </a:p>
        </p:txBody>
      </p:sp>
    </p:spTree>
    <p:extLst>
      <p:ext uri="{BB962C8B-B14F-4D97-AF65-F5344CB8AC3E}">
        <p14:creationId xmlns:p14="http://schemas.microsoft.com/office/powerpoint/2010/main" val="896604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trade-off between time and frequency resolutions in the generated features in that a smaller window leads to a wide band spectrogram giving better time resolution whereas a larger window results in a narrow band spectrogram and a better frequency resolution. Usually, a fixed value of L and R are used to balance the two resolutions. </a:t>
            </a:r>
          </a:p>
        </p:txBody>
      </p:sp>
      <p:sp>
        <p:nvSpPr>
          <p:cNvPr id="4" name="Slide Number Placeholder 3"/>
          <p:cNvSpPr>
            <a:spLocks noGrp="1"/>
          </p:cNvSpPr>
          <p:nvPr>
            <p:ph type="sldNum" sz="quarter" idx="5"/>
          </p:nvPr>
        </p:nvSpPr>
        <p:spPr/>
        <p:txBody>
          <a:bodyPr/>
          <a:lstStyle/>
          <a:p>
            <a:fld id="{E960CBBD-17E6-E04E-A85F-210F82BA9A34}" type="slidenum">
              <a:rPr lang="en-US" smtClean="0"/>
              <a:t>8</a:t>
            </a:fld>
            <a:endParaRPr lang="en-US"/>
          </a:p>
        </p:txBody>
      </p:sp>
    </p:spTree>
    <p:extLst>
      <p:ext uri="{BB962C8B-B14F-4D97-AF65-F5344CB8AC3E}">
        <p14:creationId xmlns:p14="http://schemas.microsoft.com/office/powerpoint/2010/main" val="106914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we propose a data augmentation method where features for training samples are extracted using multiple values of L and R.  The new samples created this way only have different time-frequency resolutions ensuring that vocal parameters related to the underlying disease are not altered. Since most speech features employ this windowing mechanism, this method can extend beyond the spectral features. </a:t>
            </a:r>
          </a:p>
        </p:txBody>
      </p:sp>
      <p:sp>
        <p:nvSpPr>
          <p:cNvPr id="4" name="Slide Number Placeholder 3"/>
          <p:cNvSpPr>
            <a:spLocks noGrp="1"/>
          </p:cNvSpPr>
          <p:nvPr>
            <p:ph type="sldNum" sz="quarter" idx="5"/>
          </p:nvPr>
        </p:nvSpPr>
        <p:spPr/>
        <p:txBody>
          <a:bodyPr/>
          <a:lstStyle/>
          <a:p>
            <a:fld id="{E960CBBD-17E6-E04E-A85F-210F82BA9A34}" type="slidenum">
              <a:rPr lang="en-US" smtClean="0"/>
              <a:t>9</a:t>
            </a:fld>
            <a:endParaRPr lang="en-US"/>
          </a:p>
        </p:txBody>
      </p:sp>
    </p:spTree>
    <p:extLst>
      <p:ext uri="{BB962C8B-B14F-4D97-AF65-F5344CB8AC3E}">
        <p14:creationId xmlns:p14="http://schemas.microsoft.com/office/powerpoint/2010/main" val="104347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datasets were used in this paper namely DAIC WOZ which is in English and CONVERGE which is in Mandarin.  The corresponding data-distribution, acoustic features, and models used with these datasets is as shown in the table. There are 189 participants, both male and female in the DAIC-WOZ dataset and 7959 female participants in the CONVERGE dataset. In total, there is approximately 58 hours of audio data in the </a:t>
            </a:r>
            <a:r>
              <a:rPr lang="en-US" dirty="0" err="1"/>
              <a:t>daic-woz</a:t>
            </a:r>
            <a:r>
              <a:rPr lang="en-US" dirty="0"/>
              <a:t> dataset and about 300 hours in the converge dataset. As can be seen, there is an imbalance in cases/controls distribution in both datasets. Two different features and models were used with each dataset. For DAIC-WOZ 40-dimensional </a:t>
            </a:r>
            <a:r>
              <a:rPr lang="en-US" dirty="0" err="1"/>
              <a:t>mel</a:t>
            </a:r>
            <a:r>
              <a:rPr lang="en-US" dirty="0"/>
              <a:t> spectrogram were used with the DepAudioNet model. In comparison, for CONVERGE, 30-dimensional MFCCs were used to first extract x-vectors which were then used with a downstream Convolutional neural network classifier. </a:t>
            </a:r>
          </a:p>
        </p:txBody>
      </p:sp>
      <p:sp>
        <p:nvSpPr>
          <p:cNvPr id="4" name="Slide Number Placeholder 3"/>
          <p:cNvSpPr>
            <a:spLocks noGrp="1"/>
          </p:cNvSpPr>
          <p:nvPr>
            <p:ph type="sldNum" sz="quarter" idx="5"/>
          </p:nvPr>
        </p:nvSpPr>
        <p:spPr/>
        <p:txBody>
          <a:bodyPr/>
          <a:lstStyle/>
          <a:p>
            <a:fld id="{E960CBBD-17E6-E04E-A85F-210F82BA9A34}" type="slidenum">
              <a:rPr lang="en-US" smtClean="0"/>
              <a:t>11</a:t>
            </a:fld>
            <a:endParaRPr lang="en-US"/>
          </a:p>
        </p:txBody>
      </p:sp>
    </p:spTree>
    <p:extLst>
      <p:ext uri="{BB962C8B-B14F-4D97-AF65-F5344CB8AC3E}">
        <p14:creationId xmlns:p14="http://schemas.microsoft.com/office/powerpoint/2010/main" val="318611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DAIC-WOZ dataset, DepAudioNet model was used. This model consisted of a convolution layer followed by two recurrent LSTM layers. A Sigmoid output activation was used to directly predict depression class labels. To minimize the effects of class-imbalance, random cropping and sampling of audio frames was applied.</a:t>
            </a:r>
          </a:p>
        </p:txBody>
      </p:sp>
      <p:sp>
        <p:nvSpPr>
          <p:cNvPr id="4" name="Slide Number Placeholder 3"/>
          <p:cNvSpPr>
            <a:spLocks noGrp="1"/>
          </p:cNvSpPr>
          <p:nvPr>
            <p:ph type="sldNum" sz="quarter" idx="5"/>
          </p:nvPr>
        </p:nvSpPr>
        <p:spPr/>
        <p:txBody>
          <a:bodyPr/>
          <a:lstStyle/>
          <a:p>
            <a:fld id="{E960CBBD-17E6-E04E-A85F-210F82BA9A34}" type="slidenum">
              <a:rPr lang="en-US" smtClean="0"/>
              <a:t>12</a:t>
            </a:fld>
            <a:endParaRPr lang="en-US"/>
          </a:p>
        </p:txBody>
      </p:sp>
    </p:spTree>
    <p:extLst>
      <p:ext uri="{BB962C8B-B14F-4D97-AF65-F5344CB8AC3E}">
        <p14:creationId xmlns:p14="http://schemas.microsoft.com/office/powerpoint/2010/main" val="71118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CE6A-F612-8841-93F2-9E58BC239C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B8AEDD-134F-9349-A987-4138F6C9B3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9D159E-DF50-6041-888A-E896C8DB702C}"/>
              </a:ext>
            </a:extLst>
          </p:cNvPr>
          <p:cNvSpPr>
            <a:spLocks noGrp="1"/>
          </p:cNvSpPr>
          <p:nvPr>
            <p:ph type="dt" sz="half" idx="10"/>
          </p:nvPr>
        </p:nvSpPr>
        <p:spPr/>
        <p:txBody>
          <a:bodyPr/>
          <a:lstStyle/>
          <a:p>
            <a:fld id="{DF8103C3-4947-F84C-BFB4-0F7D10C1BD66}" type="datetime1">
              <a:rPr lang="en-US" smtClean="0"/>
              <a:t>4/11/22</a:t>
            </a:fld>
            <a:endParaRPr lang="en-US"/>
          </a:p>
        </p:txBody>
      </p:sp>
      <p:sp>
        <p:nvSpPr>
          <p:cNvPr id="5" name="Footer Placeholder 4">
            <a:extLst>
              <a:ext uri="{FF2B5EF4-FFF2-40B4-BE49-F238E27FC236}">
                <a16:creationId xmlns:a16="http://schemas.microsoft.com/office/drawing/2014/main" id="{1B3A39FA-7728-D84E-A37A-992B00FA9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9E46A-869F-2D42-B869-2426B1F50C40}"/>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35022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FBC2-499D-8347-8EE1-1E9AD887EA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D22D06-9D69-274A-9B36-B41A40946D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7B9B9-D6C7-0A4E-8B2D-E90D07B7726F}"/>
              </a:ext>
            </a:extLst>
          </p:cNvPr>
          <p:cNvSpPr>
            <a:spLocks noGrp="1"/>
          </p:cNvSpPr>
          <p:nvPr>
            <p:ph type="dt" sz="half" idx="10"/>
          </p:nvPr>
        </p:nvSpPr>
        <p:spPr/>
        <p:txBody>
          <a:bodyPr/>
          <a:lstStyle/>
          <a:p>
            <a:fld id="{D7B7C0DC-4BE5-2542-B48C-0BEB098909AA}" type="datetime1">
              <a:rPr lang="en-US" smtClean="0"/>
              <a:t>4/11/22</a:t>
            </a:fld>
            <a:endParaRPr lang="en-US"/>
          </a:p>
        </p:txBody>
      </p:sp>
      <p:sp>
        <p:nvSpPr>
          <p:cNvPr id="5" name="Footer Placeholder 4">
            <a:extLst>
              <a:ext uri="{FF2B5EF4-FFF2-40B4-BE49-F238E27FC236}">
                <a16:creationId xmlns:a16="http://schemas.microsoft.com/office/drawing/2014/main" id="{29B34E3B-C973-D342-B508-643E25E80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41747-1BA7-DA45-B760-C0366966832C}"/>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224710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EE1BA-0612-D84E-91C9-AF0C6E6897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85461D-AE6F-E648-96A9-11034EC9AC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48704-EACC-CD41-BC80-0E1AED816222}"/>
              </a:ext>
            </a:extLst>
          </p:cNvPr>
          <p:cNvSpPr>
            <a:spLocks noGrp="1"/>
          </p:cNvSpPr>
          <p:nvPr>
            <p:ph type="dt" sz="half" idx="10"/>
          </p:nvPr>
        </p:nvSpPr>
        <p:spPr/>
        <p:txBody>
          <a:bodyPr/>
          <a:lstStyle/>
          <a:p>
            <a:fld id="{8B8913C6-64B0-B843-AE0B-5B21CAA403D7}" type="datetime1">
              <a:rPr lang="en-US" smtClean="0"/>
              <a:t>4/11/22</a:t>
            </a:fld>
            <a:endParaRPr lang="en-US"/>
          </a:p>
        </p:txBody>
      </p:sp>
      <p:sp>
        <p:nvSpPr>
          <p:cNvPr id="5" name="Footer Placeholder 4">
            <a:extLst>
              <a:ext uri="{FF2B5EF4-FFF2-40B4-BE49-F238E27FC236}">
                <a16:creationId xmlns:a16="http://schemas.microsoft.com/office/drawing/2014/main" id="{2DBA70D6-2C02-5247-8CE4-923ECDE31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DD01-599D-4C47-AA88-AB1F277619AD}"/>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321550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40D-86AE-1B4C-8594-AB267489ACD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7B28487-C188-3C4A-907C-ACC368DCED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25782-993A-EC46-8A94-641BE2BFAB36}"/>
              </a:ext>
            </a:extLst>
          </p:cNvPr>
          <p:cNvSpPr>
            <a:spLocks noGrp="1"/>
          </p:cNvSpPr>
          <p:nvPr>
            <p:ph type="dt" sz="half" idx="10"/>
          </p:nvPr>
        </p:nvSpPr>
        <p:spPr/>
        <p:txBody>
          <a:bodyPr/>
          <a:lstStyle/>
          <a:p>
            <a:fld id="{FB8542C3-356D-9547-9E79-1AD4C50DBC61}" type="datetime1">
              <a:rPr lang="en-US" smtClean="0"/>
              <a:t>4/11/22</a:t>
            </a:fld>
            <a:endParaRPr lang="en-US"/>
          </a:p>
        </p:txBody>
      </p:sp>
      <p:sp>
        <p:nvSpPr>
          <p:cNvPr id="5" name="Footer Placeholder 4">
            <a:extLst>
              <a:ext uri="{FF2B5EF4-FFF2-40B4-BE49-F238E27FC236}">
                <a16:creationId xmlns:a16="http://schemas.microsoft.com/office/drawing/2014/main" id="{5341C73E-3BC6-2E4B-96BC-F9A9344E6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CAC76-2360-364E-B636-AEF6C3995088}"/>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212794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5847-5063-DA4D-9952-87CA795F35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78182F-4DFB-BD43-AA3F-DA4735EAFD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222F93-7D0B-604A-B778-97FE546187A6}"/>
              </a:ext>
            </a:extLst>
          </p:cNvPr>
          <p:cNvSpPr>
            <a:spLocks noGrp="1"/>
          </p:cNvSpPr>
          <p:nvPr>
            <p:ph type="dt" sz="half" idx="10"/>
          </p:nvPr>
        </p:nvSpPr>
        <p:spPr/>
        <p:txBody>
          <a:bodyPr/>
          <a:lstStyle/>
          <a:p>
            <a:fld id="{BEF3AB2A-7640-0942-B4BC-E1657FBF987C}" type="datetime1">
              <a:rPr lang="en-US" smtClean="0"/>
              <a:t>4/11/22</a:t>
            </a:fld>
            <a:endParaRPr lang="en-US"/>
          </a:p>
        </p:txBody>
      </p:sp>
      <p:sp>
        <p:nvSpPr>
          <p:cNvPr id="5" name="Footer Placeholder 4">
            <a:extLst>
              <a:ext uri="{FF2B5EF4-FFF2-40B4-BE49-F238E27FC236}">
                <a16:creationId xmlns:a16="http://schemas.microsoft.com/office/drawing/2014/main" id="{ED7D0B24-EB85-5143-BC3A-F4FB2725D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362DE-AB53-A84F-8EAE-9871DB0E5A0D}"/>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345891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34FD-DDFD-2F4A-BDFC-70778438A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485853-2E8B-5B4C-B839-08DD29AC49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5A53DD-8DD8-6E42-87B0-96A4F3C0B8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D3370-B40E-4F4C-BA60-AC8E8080015F}"/>
              </a:ext>
            </a:extLst>
          </p:cNvPr>
          <p:cNvSpPr>
            <a:spLocks noGrp="1"/>
          </p:cNvSpPr>
          <p:nvPr>
            <p:ph type="dt" sz="half" idx="10"/>
          </p:nvPr>
        </p:nvSpPr>
        <p:spPr/>
        <p:txBody>
          <a:bodyPr/>
          <a:lstStyle/>
          <a:p>
            <a:fld id="{149DEEA7-7204-0C4B-B1F6-54021ED4234A}" type="datetime1">
              <a:rPr lang="en-US" smtClean="0"/>
              <a:t>4/11/22</a:t>
            </a:fld>
            <a:endParaRPr lang="en-US"/>
          </a:p>
        </p:txBody>
      </p:sp>
      <p:sp>
        <p:nvSpPr>
          <p:cNvPr id="6" name="Footer Placeholder 5">
            <a:extLst>
              <a:ext uri="{FF2B5EF4-FFF2-40B4-BE49-F238E27FC236}">
                <a16:creationId xmlns:a16="http://schemas.microsoft.com/office/drawing/2014/main" id="{99F0CF4B-2A79-794B-8800-C32A66D8A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4046C-BB3B-4040-8549-A53C7950A4A0}"/>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290936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DC99-BC6A-3341-AE7F-97133D4B9A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2D614-EEFB-0442-A025-FEB5B3042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C1008-AF42-0C4B-8AB4-37F5B0C79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193BD-8D46-1D4C-9AF1-449355D19C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E5E2F1-B75A-2844-875C-B2F574028E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BA629A-40BD-3541-B3F1-BFAECB85AF6E}"/>
              </a:ext>
            </a:extLst>
          </p:cNvPr>
          <p:cNvSpPr>
            <a:spLocks noGrp="1"/>
          </p:cNvSpPr>
          <p:nvPr>
            <p:ph type="dt" sz="half" idx="10"/>
          </p:nvPr>
        </p:nvSpPr>
        <p:spPr/>
        <p:txBody>
          <a:bodyPr/>
          <a:lstStyle/>
          <a:p>
            <a:fld id="{D29E74EE-7B16-834A-B221-17F9539FFA25}" type="datetime1">
              <a:rPr lang="en-US" smtClean="0"/>
              <a:t>4/11/22</a:t>
            </a:fld>
            <a:endParaRPr lang="en-US"/>
          </a:p>
        </p:txBody>
      </p:sp>
      <p:sp>
        <p:nvSpPr>
          <p:cNvPr id="8" name="Footer Placeholder 7">
            <a:extLst>
              <a:ext uri="{FF2B5EF4-FFF2-40B4-BE49-F238E27FC236}">
                <a16:creationId xmlns:a16="http://schemas.microsoft.com/office/drawing/2014/main" id="{7DA09EB6-C0CB-CB41-B865-8BC1FB289D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89628-DD15-AA40-88FE-B823CFCCB099}"/>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402525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C1B4-EFA1-8E45-A4A5-69952323AF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86ACDA-453C-D847-829B-3DCAFA187B2F}"/>
              </a:ext>
            </a:extLst>
          </p:cNvPr>
          <p:cNvSpPr>
            <a:spLocks noGrp="1"/>
          </p:cNvSpPr>
          <p:nvPr>
            <p:ph type="dt" sz="half" idx="10"/>
          </p:nvPr>
        </p:nvSpPr>
        <p:spPr/>
        <p:txBody>
          <a:bodyPr/>
          <a:lstStyle/>
          <a:p>
            <a:fld id="{D922AFB5-16B9-6948-AB05-2C24F33D42DB}" type="datetime1">
              <a:rPr lang="en-US" smtClean="0"/>
              <a:t>4/11/22</a:t>
            </a:fld>
            <a:endParaRPr lang="en-US"/>
          </a:p>
        </p:txBody>
      </p:sp>
      <p:sp>
        <p:nvSpPr>
          <p:cNvPr id="4" name="Footer Placeholder 3">
            <a:extLst>
              <a:ext uri="{FF2B5EF4-FFF2-40B4-BE49-F238E27FC236}">
                <a16:creationId xmlns:a16="http://schemas.microsoft.com/office/drawing/2014/main" id="{443C115A-5D92-E844-A7C9-0DBB677AEC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11867-AC6B-1246-9291-7E894D4F4EBD}"/>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273679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AB97A2-622B-444D-A935-C5B356F5C6AD}"/>
              </a:ext>
            </a:extLst>
          </p:cNvPr>
          <p:cNvSpPr>
            <a:spLocks noGrp="1"/>
          </p:cNvSpPr>
          <p:nvPr>
            <p:ph type="dt" sz="half" idx="10"/>
          </p:nvPr>
        </p:nvSpPr>
        <p:spPr/>
        <p:txBody>
          <a:bodyPr/>
          <a:lstStyle/>
          <a:p>
            <a:fld id="{BD30445C-D255-1642-9476-33CA2DEE5F2F}" type="datetime1">
              <a:rPr lang="en-US" smtClean="0"/>
              <a:t>4/11/22</a:t>
            </a:fld>
            <a:endParaRPr lang="en-US"/>
          </a:p>
        </p:txBody>
      </p:sp>
      <p:sp>
        <p:nvSpPr>
          <p:cNvPr id="3" name="Footer Placeholder 2">
            <a:extLst>
              <a:ext uri="{FF2B5EF4-FFF2-40B4-BE49-F238E27FC236}">
                <a16:creationId xmlns:a16="http://schemas.microsoft.com/office/drawing/2014/main" id="{518BCE2B-52E3-0447-956D-5101FD0CA9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1A7F41-2EC3-8F40-A8D2-FAEE4423DD5D}"/>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252034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EC35-2806-AB43-A930-9C89E744E4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2E6D28-499C-E144-BDE7-4A2A180F7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14C18F-6D1A-5743-AC5A-EBA54BFD0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8E28E-33AA-AB4B-B33A-3EFB4393B57B}"/>
              </a:ext>
            </a:extLst>
          </p:cNvPr>
          <p:cNvSpPr>
            <a:spLocks noGrp="1"/>
          </p:cNvSpPr>
          <p:nvPr>
            <p:ph type="dt" sz="half" idx="10"/>
          </p:nvPr>
        </p:nvSpPr>
        <p:spPr/>
        <p:txBody>
          <a:bodyPr/>
          <a:lstStyle/>
          <a:p>
            <a:fld id="{6BB0C6F0-61AB-A146-BC41-46CF1415098B}" type="datetime1">
              <a:rPr lang="en-US" smtClean="0"/>
              <a:t>4/11/22</a:t>
            </a:fld>
            <a:endParaRPr lang="en-US"/>
          </a:p>
        </p:txBody>
      </p:sp>
      <p:sp>
        <p:nvSpPr>
          <p:cNvPr id="6" name="Footer Placeholder 5">
            <a:extLst>
              <a:ext uri="{FF2B5EF4-FFF2-40B4-BE49-F238E27FC236}">
                <a16:creationId xmlns:a16="http://schemas.microsoft.com/office/drawing/2014/main" id="{0EB0D7C7-B1E4-5C4F-B737-6E1499327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C5F62-5BFF-954D-B92B-F7AE20DC5F10}"/>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13682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38AA-5EA9-404A-8C87-F7DFA0A66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39515F-1E2A-924F-8127-52E0BCEC87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485752-B33F-E841-8889-19F728AAE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E1C9C9-78C8-5848-A949-EC70A367EDC7}"/>
              </a:ext>
            </a:extLst>
          </p:cNvPr>
          <p:cNvSpPr>
            <a:spLocks noGrp="1"/>
          </p:cNvSpPr>
          <p:nvPr>
            <p:ph type="dt" sz="half" idx="10"/>
          </p:nvPr>
        </p:nvSpPr>
        <p:spPr/>
        <p:txBody>
          <a:bodyPr/>
          <a:lstStyle/>
          <a:p>
            <a:fld id="{4CEB6B03-E98F-0647-9AE3-FB5DF5F5CF13}" type="datetime1">
              <a:rPr lang="en-US" smtClean="0"/>
              <a:t>4/11/22</a:t>
            </a:fld>
            <a:endParaRPr lang="en-US"/>
          </a:p>
        </p:txBody>
      </p:sp>
      <p:sp>
        <p:nvSpPr>
          <p:cNvPr id="6" name="Footer Placeholder 5">
            <a:extLst>
              <a:ext uri="{FF2B5EF4-FFF2-40B4-BE49-F238E27FC236}">
                <a16:creationId xmlns:a16="http://schemas.microsoft.com/office/drawing/2014/main" id="{AA78E27A-37C6-674C-B6E8-BC3585371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5A2A5-D195-4045-A3AE-3AF6A2029B85}"/>
              </a:ext>
            </a:extLst>
          </p:cNvPr>
          <p:cNvSpPr>
            <a:spLocks noGrp="1"/>
          </p:cNvSpPr>
          <p:nvPr>
            <p:ph type="sldNum" sz="quarter" idx="12"/>
          </p:nvPr>
        </p:nvSpPr>
        <p:spPr/>
        <p:txBody>
          <a:bodyPr/>
          <a:lstStyle/>
          <a:p>
            <a:fld id="{664E403B-0042-1146-90E1-AEFD59DFC558}" type="slidenum">
              <a:rPr lang="en-US" smtClean="0"/>
              <a:t>‹#›</a:t>
            </a:fld>
            <a:endParaRPr lang="en-US"/>
          </a:p>
        </p:txBody>
      </p:sp>
    </p:spTree>
    <p:extLst>
      <p:ext uri="{BB962C8B-B14F-4D97-AF65-F5344CB8AC3E}">
        <p14:creationId xmlns:p14="http://schemas.microsoft.com/office/powerpoint/2010/main" val="285035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76DA7-7762-5742-BEAA-3258082CC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A75AD7-0CC4-0944-B46D-440D324BC5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55C50-AA80-D742-850B-FC86B806F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4F117-DE03-CC40-A16E-B12B51169E9E}" type="datetime1">
              <a:rPr lang="en-US" smtClean="0"/>
              <a:t>4/11/22</a:t>
            </a:fld>
            <a:endParaRPr lang="en-US"/>
          </a:p>
        </p:txBody>
      </p:sp>
      <p:sp>
        <p:nvSpPr>
          <p:cNvPr id="5" name="Footer Placeholder 4">
            <a:extLst>
              <a:ext uri="{FF2B5EF4-FFF2-40B4-BE49-F238E27FC236}">
                <a16:creationId xmlns:a16="http://schemas.microsoft.com/office/drawing/2014/main" id="{CDD533D6-89D0-0A4C-A2D0-13D04DD42D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08202A-9212-9C41-A7B8-FAA7DD7BD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E403B-0042-1146-90E1-AEFD59DFC558}" type="slidenum">
              <a:rPr lang="en-US" smtClean="0"/>
              <a:t>‹#›</a:t>
            </a:fld>
            <a:endParaRPr lang="en-US"/>
          </a:p>
        </p:txBody>
      </p:sp>
    </p:spTree>
    <p:extLst>
      <p:ext uri="{BB962C8B-B14F-4D97-AF65-F5344CB8AC3E}">
        <p14:creationId xmlns:p14="http://schemas.microsoft.com/office/powerpoint/2010/main" val="2219933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a:xfrm>
            <a:off x="838200" y="2491393"/>
            <a:ext cx="11029122" cy="1144963"/>
          </a:xfrm>
        </p:spPr>
        <p:txBody>
          <a:bodyPr>
            <a:noAutofit/>
          </a:bodyPr>
          <a:lstStyle/>
          <a:p>
            <a:r>
              <a:rPr lang="en-US" sz="3600" dirty="0">
                <a:latin typeface="Times New Roman" panose="02020603050405020304" pitchFamily="18" charset="0"/>
                <a:cs typeface="Times New Roman" panose="02020603050405020304" pitchFamily="18" charset="0"/>
              </a:rPr>
              <a:t>FrAUG: A Frame Rate Based Data Augmentation Method for Depression Detection from Speech Signals</a:t>
            </a:r>
          </a:p>
        </p:txBody>
      </p:sp>
      <p:sp>
        <p:nvSpPr>
          <p:cNvPr id="2" name="Text Placeholder 1">
            <a:extLst>
              <a:ext uri="{FF2B5EF4-FFF2-40B4-BE49-F238E27FC236}">
                <a16:creationId xmlns:a16="http://schemas.microsoft.com/office/drawing/2014/main" id="{C554427E-3FEF-274F-B417-33FA701FD5B0}"/>
              </a:ext>
            </a:extLst>
          </p:cNvPr>
          <p:cNvSpPr>
            <a:spLocks noGrp="1"/>
          </p:cNvSpPr>
          <p:nvPr>
            <p:ph type="body" idx="1"/>
          </p:nvPr>
        </p:nvSpPr>
        <p:spPr>
          <a:xfrm>
            <a:off x="838200" y="4271623"/>
            <a:ext cx="10515600" cy="1511110"/>
          </a:xfrm>
        </p:spPr>
        <p:txBody>
          <a:bodyPr>
            <a:normAutofit/>
          </a:bodyPr>
          <a:lstStyle/>
          <a:p>
            <a:r>
              <a:rPr lang="en-US" dirty="0">
                <a:solidFill>
                  <a:schemeClr val="tx1"/>
                </a:solidFill>
              </a:rPr>
              <a:t>Vijay Ravi</a:t>
            </a:r>
            <a:r>
              <a:rPr lang="en-US" baseline="30000" dirty="0">
                <a:solidFill>
                  <a:schemeClr val="tx1"/>
                </a:solidFill>
              </a:rPr>
              <a:t>1</a:t>
            </a:r>
            <a:r>
              <a:rPr lang="en-US" dirty="0">
                <a:solidFill>
                  <a:schemeClr val="tx1"/>
                </a:solidFill>
              </a:rPr>
              <a:t>, Jinhan Wang</a:t>
            </a:r>
            <a:r>
              <a:rPr lang="en-US" baseline="30000" dirty="0">
                <a:solidFill>
                  <a:schemeClr val="tx1"/>
                </a:solidFill>
              </a:rPr>
              <a:t>1</a:t>
            </a:r>
            <a:r>
              <a:rPr lang="en-US" dirty="0">
                <a:solidFill>
                  <a:schemeClr val="tx1"/>
                </a:solidFill>
              </a:rPr>
              <a:t>, Jonathan Flint</a:t>
            </a:r>
            <a:r>
              <a:rPr lang="en-US" baseline="30000" dirty="0">
                <a:solidFill>
                  <a:schemeClr val="tx1"/>
                </a:solidFill>
              </a:rPr>
              <a:t>2</a:t>
            </a:r>
            <a:r>
              <a:rPr lang="en-US" dirty="0">
                <a:solidFill>
                  <a:schemeClr val="tx1"/>
                </a:solidFill>
              </a:rPr>
              <a:t>, Abeer Alwan</a:t>
            </a:r>
            <a:r>
              <a:rPr lang="en-US" baseline="30000" dirty="0">
                <a:solidFill>
                  <a:schemeClr val="tx1"/>
                </a:solidFill>
              </a:rPr>
              <a:t>1</a:t>
            </a:r>
            <a:br>
              <a:rPr lang="en-US" baseline="30000" dirty="0">
                <a:solidFill>
                  <a:schemeClr val="tx1"/>
                </a:solidFill>
              </a:rPr>
            </a:br>
            <a:endParaRPr lang="en-US" baseline="30000" dirty="0">
              <a:solidFill>
                <a:schemeClr val="tx1"/>
              </a:solidFill>
            </a:endParaRPr>
          </a:p>
          <a:p>
            <a:r>
              <a:rPr lang="en-US" sz="1400" baseline="30000" dirty="0">
                <a:solidFill>
                  <a:schemeClr val="tx1"/>
                </a:solidFill>
              </a:rPr>
              <a:t>1 </a:t>
            </a:r>
            <a:r>
              <a:rPr lang="en-US" sz="1400" dirty="0">
                <a:solidFill>
                  <a:schemeClr val="tx1"/>
                </a:solidFill>
              </a:rPr>
              <a:t>Dept. of Electrical and Computer Engineering, UCLA </a:t>
            </a:r>
          </a:p>
          <a:p>
            <a:r>
              <a:rPr lang="en-US" sz="1400" baseline="30000" dirty="0">
                <a:solidFill>
                  <a:schemeClr val="tx1"/>
                </a:solidFill>
              </a:rPr>
              <a:t>2 </a:t>
            </a:r>
            <a:r>
              <a:rPr lang="en-US" sz="1400" dirty="0">
                <a:solidFill>
                  <a:schemeClr val="tx1"/>
                </a:solidFill>
              </a:rPr>
              <a:t>Dept. of Psychiatry and Biobehavioral Sciences, UCLA</a:t>
            </a:r>
          </a:p>
          <a:p>
            <a:endParaRPr lang="en-US" dirty="0"/>
          </a:p>
        </p:txBody>
      </p:sp>
      <p:sp>
        <p:nvSpPr>
          <p:cNvPr id="6" name="Date Placeholder 5">
            <a:extLst>
              <a:ext uri="{FF2B5EF4-FFF2-40B4-BE49-F238E27FC236}">
                <a16:creationId xmlns:a16="http://schemas.microsoft.com/office/drawing/2014/main" id="{0F27C5C8-4700-3643-BB9A-DFB983F7991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A78C24-65D3-3243-988F-E6B8DB4F0EB4}"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7" name="Slide Number Placeholder 6">
            <a:extLst>
              <a:ext uri="{FF2B5EF4-FFF2-40B4-BE49-F238E27FC236}">
                <a16:creationId xmlns:a16="http://schemas.microsoft.com/office/drawing/2014/main" id="{1AAD4165-5F3F-CF4E-9E64-7573B50FC8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8" name="Picture 7">
            <a:extLst>
              <a:ext uri="{FF2B5EF4-FFF2-40B4-BE49-F238E27FC236}">
                <a16:creationId xmlns:a16="http://schemas.microsoft.com/office/drawing/2014/main" id="{0954FB24-FDAF-2248-86B8-6F33DF0E8F2C}"/>
              </a:ext>
            </a:extLst>
          </p:cNvPr>
          <p:cNvPicPr>
            <a:picLocks noChangeAspect="1"/>
          </p:cNvPicPr>
          <p:nvPr/>
        </p:nvPicPr>
        <p:blipFill>
          <a:blip r:embed="rId3"/>
          <a:srcRect/>
          <a:stretch/>
        </p:blipFill>
        <p:spPr>
          <a:xfrm>
            <a:off x="8801100" y="296092"/>
            <a:ext cx="2819400" cy="416612"/>
          </a:xfrm>
          <a:prstGeom prst="rect">
            <a:avLst/>
          </a:prstGeom>
        </p:spPr>
      </p:pic>
      <p:pic>
        <p:nvPicPr>
          <p:cNvPr id="4" name="Picture 3" descr="A red and white logo&#10;&#10;Description automatically generated with low confidence">
            <a:extLst>
              <a:ext uri="{FF2B5EF4-FFF2-40B4-BE49-F238E27FC236}">
                <a16:creationId xmlns:a16="http://schemas.microsoft.com/office/drawing/2014/main" id="{E9E26457-0F00-7B4E-8DA5-8D4591E17B1C}"/>
              </a:ext>
            </a:extLst>
          </p:cNvPr>
          <p:cNvPicPr>
            <a:picLocks noChangeAspect="1"/>
          </p:cNvPicPr>
          <p:nvPr/>
        </p:nvPicPr>
        <p:blipFill>
          <a:blip r:embed="rId4"/>
          <a:stretch>
            <a:fillRect/>
          </a:stretch>
        </p:blipFill>
        <p:spPr>
          <a:xfrm>
            <a:off x="571500" y="0"/>
            <a:ext cx="2530046" cy="875511"/>
          </a:xfrm>
          <a:prstGeom prst="rect">
            <a:avLst/>
          </a:prstGeom>
        </p:spPr>
      </p:pic>
    </p:spTree>
    <p:extLst>
      <p:ext uri="{BB962C8B-B14F-4D97-AF65-F5344CB8AC3E}">
        <p14:creationId xmlns:p14="http://schemas.microsoft.com/office/powerpoint/2010/main" val="214322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B99ADE-D29D-B149-B126-B50F744EBBFA}"/>
              </a:ext>
            </a:extLst>
          </p:cNvPr>
          <p:cNvSpPr>
            <a:spLocks noGrp="1"/>
          </p:cNvSpPr>
          <p:nvPr>
            <p:ph type="title"/>
          </p:nvPr>
        </p:nvSpPr>
        <p:spPr>
          <a:xfrm>
            <a:off x="838200" y="2431528"/>
            <a:ext cx="10515600" cy="997472"/>
          </a:xfrm>
        </p:spPr>
        <p:txBody>
          <a:bodyPr/>
          <a:lstStyle/>
          <a:p>
            <a:r>
              <a:rPr lang="en-US" dirty="0">
                <a:latin typeface="+mn-lt"/>
              </a:rPr>
              <a:t>Experimental Details</a:t>
            </a:r>
          </a:p>
        </p:txBody>
      </p:sp>
      <p:sp>
        <p:nvSpPr>
          <p:cNvPr id="4" name="Date Placeholder 3">
            <a:extLst>
              <a:ext uri="{FF2B5EF4-FFF2-40B4-BE49-F238E27FC236}">
                <a16:creationId xmlns:a16="http://schemas.microsoft.com/office/drawing/2014/main" id="{D16CEF6A-9697-C247-A375-67790B808C4D}"/>
              </a:ext>
            </a:extLst>
          </p:cNvPr>
          <p:cNvSpPr>
            <a:spLocks noGrp="1"/>
          </p:cNvSpPr>
          <p:nvPr>
            <p:ph type="dt" sz="half" idx="10"/>
          </p:nvPr>
        </p:nvSpPr>
        <p:spPr/>
        <p:txBody>
          <a:bodyPr/>
          <a:lstStyle/>
          <a:p>
            <a:fld id="{FB8542C3-356D-9547-9E79-1AD4C50DBC61}" type="datetime1">
              <a:rPr lang="en-US" smtClean="0"/>
              <a:t>4/12/22</a:t>
            </a:fld>
            <a:endParaRPr lang="en-US"/>
          </a:p>
        </p:txBody>
      </p:sp>
      <p:sp>
        <p:nvSpPr>
          <p:cNvPr id="5" name="Slide Number Placeholder 4">
            <a:extLst>
              <a:ext uri="{FF2B5EF4-FFF2-40B4-BE49-F238E27FC236}">
                <a16:creationId xmlns:a16="http://schemas.microsoft.com/office/drawing/2014/main" id="{54D71775-D6BB-6842-A742-79370BCF034E}"/>
              </a:ext>
            </a:extLst>
          </p:cNvPr>
          <p:cNvSpPr>
            <a:spLocks noGrp="1"/>
          </p:cNvSpPr>
          <p:nvPr>
            <p:ph type="sldNum" sz="quarter" idx="12"/>
          </p:nvPr>
        </p:nvSpPr>
        <p:spPr/>
        <p:txBody>
          <a:bodyPr/>
          <a:lstStyle/>
          <a:p>
            <a:fld id="{664E403B-0042-1146-90E1-AEFD59DFC558}" type="slidenum">
              <a:rPr lang="en-US" smtClean="0"/>
              <a:t>10</a:t>
            </a:fld>
            <a:endParaRPr lang="en-US"/>
          </a:p>
        </p:txBody>
      </p:sp>
      <p:pic>
        <p:nvPicPr>
          <p:cNvPr id="7" name="Picture 6">
            <a:extLst>
              <a:ext uri="{FF2B5EF4-FFF2-40B4-BE49-F238E27FC236}">
                <a16:creationId xmlns:a16="http://schemas.microsoft.com/office/drawing/2014/main" id="{EA3F6E84-6398-BD45-AE05-C56207759090}"/>
              </a:ext>
            </a:extLst>
          </p:cNvPr>
          <p:cNvPicPr>
            <a:picLocks noChangeAspect="1"/>
          </p:cNvPicPr>
          <p:nvPr/>
        </p:nvPicPr>
        <p:blipFill>
          <a:blip r:embed="rId2"/>
          <a:srcRect/>
          <a:stretch/>
        </p:blipFill>
        <p:spPr>
          <a:xfrm>
            <a:off x="8801100" y="296092"/>
            <a:ext cx="2819400" cy="416612"/>
          </a:xfrm>
          <a:prstGeom prst="rect">
            <a:avLst/>
          </a:prstGeom>
        </p:spPr>
      </p:pic>
    </p:spTree>
    <p:extLst>
      <p:ext uri="{BB962C8B-B14F-4D97-AF65-F5344CB8AC3E}">
        <p14:creationId xmlns:p14="http://schemas.microsoft.com/office/powerpoint/2010/main" val="356339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Databases and Models</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11" name="Picture 10">
            <a:extLst>
              <a:ext uri="{FF2B5EF4-FFF2-40B4-BE49-F238E27FC236}">
                <a16:creationId xmlns:a16="http://schemas.microsoft.com/office/drawing/2014/main" id="{DA7D91A9-BAF7-8A43-9D37-D552365E80EC}"/>
              </a:ext>
            </a:extLst>
          </p:cNvPr>
          <p:cNvPicPr>
            <a:picLocks noChangeAspect="1"/>
          </p:cNvPicPr>
          <p:nvPr/>
        </p:nvPicPr>
        <p:blipFill>
          <a:blip r:embed="rId3"/>
          <a:srcRect/>
          <a:stretch/>
        </p:blipFill>
        <p:spPr>
          <a:xfrm>
            <a:off x="8801100" y="296092"/>
            <a:ext cx="2819400" cy="416612"/>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AF7EA3F-94C7-7649-AC94-AE547BC5B251}"/>
              </a:ext>
            </a:extLst>
          </p:cNvPr>
          <p:cNvPicPr>
            <a:picLocks noChangeAspect="1"/>
          </p:cNvPicPr>
          <p:nvPr/>
        </p:nvPicPr>
        <p:blipFill>
          <a:blip r:embed="rId4"/>
          <a:stretch>
            <a:fillRect/>
          </a:stretch>
        </p:blipFill>
        <p:spPr>
          <a:xfrm>
            <a:off x="1022350" y="1759721"/>
            <a:ext cx="10147300" cy="4207417"/>
          </a:xfrm>
          <a:prstGeom prst="rect">
            <a:avLst/>
          </a:prstGeom>
        </p:spPr>
      </p:pic>
    </p:spTree>
    <p:extLst>
      <p:ext uri="{BB962C8B-B14F-4D97-AF65-F5344CB8AC3E}">
        <p14:creationId xmlns:p14="http://schemas.microsoft.com/office/powerpoint/2010/main" val="162235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Models - DepAudioNet</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200" y="1548245"/>
            <a:ext cx="6840682" cy="4944630"/>
          </a:xfrm>
        </p:spPr>
        <p:txBody>
          <a:bodyPr>
            <a:normAutofit fontScale="92500" lnSpcReduction="20000"/>
          </a:bodyPr>
          <a:lstStyle/>
          <a:p>
            <a:r>
              <a:rPr lang="en-US" dirty="0"/>
              <a:t>DepAudioNet – </a:t>
            </a:r>
            <a:br>
              <a:rPr lang="en-US" dirty="0"/>
            </a:br>
            <a:endParaRPr lang="en-US" dirty="0"/>
          </a:p>
          <a:p>
            <a:pPr lvl="1"/>
            <a:r>
              <a:rPr lang="en-US" dirty="0"/>
              <a:t>Deep Neural Network for Depression Detection using audio. </a:t>
            </a:r>
            <a:br>
              <a:rPr lang="en-US" dirty="0"/>
            </a:br>
            <a:endParaRPr lang="en-US" dirty="0"/>
          </a:p>
          <a:p>
            <a:pPr lvl="1"/>
            <a:r>
              <a:rPr lang="en-US" dirty="0"/>
              <a:t>Widely accepted as a baseline in speech literature. </a:t>
            </a:r>
            <a:br>
              <a:rPr lang="en-US" dirty="0"/>
            </a:br>
            <a:endParaRPr lang="en-US" dirty="0"/>
          </a:p>
          <a:p>
            <a:pPr lvl="1"/>
            <a:r>
              <a:rPr lang="en-US" dirty="0"/>
              <a:t>1 Convolution Layer (CNN) + 2 unidirectional LSTM layers. </a:t>
            </a:r>
            <a:br>
              <a:rPr lang="en-US" dirty="0"/>
            </a:br>
            <a:endParaRPr lang="en-US" dirty="0"/>
          </a:p>
          <a:p>
            <a:pPr lvl="2"/>
            <a:r>
              <a:rPr lang="en-US" dirty="0"/>
              <a:t>Convolutional layer captures low-level features </a:t>
            </a:r>
          </a:p>
          <a:p>
            <a:pPr lvl="2"/>
            <a:r>
              <a:rPr lang="en-US" dirty="0"/>
              <a:t>LSTM captures high-level temporal features. </a:t>
            </a:r>
            <a:br>
              <a:rPr lang="en-US" dirty="0"/>
            </a:br>
            <a:endParaRPr lang="en-US" dirty="0"/>
          </a:p>
          <a:p>
            <a:pPr lvl="1"/>
            <a:r>
              <a:rPr lang="en-US" dirty="0"/>
              <a:t>Pre-processing of all features</a:t>
            </a:r>
            <a:br>
              <a:rPr lang="en-US" dirty="0"/>
            </a:br>
            <a:endParaRPr lang="en-US" dirty="0"/>
          </a:p>
          <a:p>
            <a:pPr lvl="2"/>
            <a:r>
              <a:rPr lang="en-US" dirty="0"/>
              <a:t>To balance cases/controls data random cropping and sampling of </a:t>
            </a:r>
            <a:r>
              <a:rPr lang="en-US"/>
              <a:t>features are </a:t>
            </a:r>
            <a:r>
              <a:rPr lang="en-US" dirty="0"/>
              <a:t>applied.</a:t>
            </a:r>
            <a:br>
              <a:rPr lang="en-US" dirty="0"/>
            </a:br>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3" name="Picture 2" descr="Chart, waterfall chart&#10;&#10;Description automatically generated">
            <a:extLst>
              <a:ext uri="{FF2B5EF4-FFF2-40B4-BE49-F238E27FC236}">
                <a16:creationId xmlns:a16="http://schemas.microsoft.com/office/drawing/2014/main" id="{C0A1362A-78DF-8249-A9D5-814278770A5E}"/>
              </a:ext>
            </a:extLst>
          </p:cNvPr>
          <p:cNvPicPr>
            <a:picLocks noChangeAspect="1"/>
          </p:cNvPicPr>
          <p:nvPr/>
        </p:nvPicPr>
        <p:blipFill>
          <a:blip r:embed="rId3"/>
          <a:stretch>
            <a:fillRect/>
          </a:stretch>
        </p:blipFill>
        <p:spPr>
          <a:xfrm>
            <a:off x="7525596" y="1531451"/>
            <a:ext cx="4666404" cy="2639435"/>
          </a:xfrm>
          <a:prstGeom prst="rect">
            <a:avLst/>
          </a:prstGeom>
        </p:spPr>
      </p:pic>
      <p:pic>
        <p:nvPicPr>
          <p:cNvPr id="11" name="Picture 10">
            <a:extLst>
              <a:ext uri="{FF2B5EF4-FFF2-40B4-BE49-F238E27FC236}">
                <a16:creationId xmlns:a16="http://schemas.microsoft.com/office/drawing/2014/main" id="{AB91A93A-F7FE-AA45-B727-F6B3E86A26EE}"/>
              </a:ext>
            </a:extLst>
          </p:cNvPr>
          <p:cNvPicPr>
            <a:picLocks noChangeAspect="1"/>
          </p:cNvPicPr>
          <p:nvPr/>
        </p:nvPicPr>
        <p:blipFill>
          <a:blip r:embed="rId4"/>
          <a:srcRect/>
          <a:stretch/>
        </p:blipFill>
        <p:spPr>
          <a:xfrm>
            <a:off x="8801100" y="296092"/>
            <a:ext cx="2819400" cy="416612"/>
          </a:xfrm>
          <a:prstGeom prst="rect">
            <a:avLst/>
          </a:prstGeom>
        </p:spPr>
      </p:pic>
      <p:sp>
        <p:nvSpPr>
          <p:cNvPr id="2" name="TextBox 1">
            <a:extLst>
              <a:ext uri="{FF2B5EF4-FFF2-40B4-BE49-F238E27FC236}">
                <a16:creationId xmlns:a16="http://schemas.microsoft.com/office/drawing/2014/main" id="{5F707F7D-BACC-404C-A811-6C85A87B2C6E}"/>
              </a:ext>
            </a:extLst>
          </p:cNvPr>
          <p:cNvSpPr txBox="1"/>
          <p:nvPr/>
        </p:nvSpPr>
        <p:spPr>
          <a:xfrm>
            <a:off x="7096160" y="5967618"/>
            <a:ext cx="4666662" cy="369332"/>
          </a:xfrm>
          <a:prstGeom prst="rect">
            <a:avLst/>
          </a:prstGeom>
          <a:noFill/>
        </p:spPr>
        <p:txBody>
          <a:bodyPr wrap="none" rtlCol="0">
            <a:spAutoFit/>
          </a:bodyPr>
          <a:lstStyle/>
          <a:p>
            <a:r>
              <a:rPr lang="en-US" dirty="0"/>
              <a:t>Image Source: DepAudioNet, X. Ma et al., 2017</a:t>
            </a:r>
          </a:p>
        </p:txBody>
      </p:sp>
    </p:spTree>
    <p:extLst>
      <p:ext uri="{BB962C8B-B14F-4D97-AF65-F5344CB8AC3E}">
        <p14:creationId xmlns:p14="http://schemas.microsoft.com/office/powerpoint/2010/main" val="76509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Models – x-vector + CNN</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199" y="1597307"/>
            <a:ext cx="10157750" cy="4964602"/>
          </a:xfrm>
        </p:spPr>
        <p:txBody>
          <a:bodyPr vert="horz" lIns="91440" tIns="45720" rIns="91440" bIns="45720" rtlCol="0" anchor="t">
            <a:normAutofit fontScale="92500" lnSpcReduction="10000"/>
          </a:bodyPr>
          <a:lstStyle/>
          <a:p>
            <a:r>
              <a:rPr lang="en-US" dirty="0"/>
              <a:t>Speaker representations have been shown to be useful for mental health diagnoses. </a:t>
            </a:r>
            <a:br>
              <a:rPr lang="en-US" dirty="0"/>
            </a:br>
            <a:endParaRPr lang="en-US" dirty="0"/>
          </a:p>
          <a:p>
            <a:r>
              <a:rPr lang="en-US" dirty="0"/>
              <a:t>Extract x-vector for all data- training, validation, test and augmented training. The x-vector model is trained using the CN-Celeb dataset.</a:t>
            </a:r>
            <a:br>
              <a:rPr lang="en-US" dirty="0"/>
            </a:br>
            <a:endParaRPr lang="en-US" dirty="0"/>
          </a:p>
          <a:p>
            <a:r>
              <a:rPr lang="en-US" dirty="0"/>
              <a:t>Use x-vectors to train a downstream network. </a:t>
            </a:r>
            <a:br>
              <a:rPr lang="en-US" dirty="0"/>
            </a:br>
            <a:endParaRPr lang="en-US" dirty="0"/>
          </a:p>
          <a:p>
            <a:pPr lvl="1"/>
            <a:r>
              <a:rPr lang="en-US" dirty="0"/>
              <a:t>Downstream network consists of 2 CNN layers and predicts binary labels - depressed/non-depressed. </a:t>
            </a:r>
          </a:p>
          <a:p>
            <a:pPr lvl="1"/>
            <a:r>
              <a:rPr lang="en-US" dirty="0"/>
              <a:t>We use pretrained x-vector models for speaker embedding extraction.</a:t>
            </a:r>
            <a:br>
              <a:rPr lang="en-US" dirty="0"/>
            </a:br>
            <a:endParaRPr lang="en-US" dirty="0"/>
          </a:p>
          <a:p>
            <a:r>
              <a:rPr lang="en-US" dirty="0"/>
              <a:t>Frame-rate data augmentation not applied to the training of the x-vector model. </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8" name="Picture 7">
            <a:extLst>
              <a:ext uri="{FF2B5EF4-FFF2-40B4-BE49-F238E27FC236}">
                <a16:creationId xmlns:a16="http://schemas.microsoft.com/office/drawing/2014/main" id="{1CA9BC4E-3350-E445-9F1F-E4364BCAAF7B}"/>
              </a:ext>
            </a:extLst>
          </p:cNvPr>
          <p:cNvPicPr>
            <a:picLocks noChangeAspect="1"/>
          </p:cNvPicPr>
          <p:nvPr/>
        </p:nvPicPr>
        <p:blipFill>
          <a:blip r:embed="rId3"/>
          <a:srcRect/>
          <a:stretch/>
        </p:blipFill>
        <p:spPr>
          <a:xfrm>
            <a:off x="8801100" y="296092"/>
            <a:ext cx="2819400" cy="416612"/>
          </a:xfrm>
          <a:prstGeom prst="rect">
            <a:avLst/>
          </a:prstGeom>
        </p:spPr>
      </p:pic>
    </p:spTree>
    <p:extLst>
      <p:ext uri="{BB962C8B-B14F-4D97-AF65-F5344CB8AC3E}">
        <p14:creationId xmlns:p14="http://schemas.microsoft.com/office/powerpoint/2010/main" val="171354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Augmentation</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200" y="1825625"/>
            <a:ext cx="10084266" cy="4530725"/>
          </a:xfrm>
        </p:spPr>
        <p:txBody>
          <a:bodyPr vert="horz" lIns="91440" tIns="45720" rIns="91440" bIns="45720" rtlCol="0" anchor="t">
            <a:normAutofit fontScale="92500" lnSpcReduction="10000"/>
          </a:bodyPr>
          <a:lstStyle/>
          <a:p>
            <a:r>
              <a:rPr lang="en-US" dirty="0"/>
              <a:t>Baseline for DepAudioNet [ ] : Single-Frame rate (L = 64ms, and R = 50%).</a:t>
            </a:r>
            <a:br>
              <a:rPr lang="en-US" dirty="0"/>
            </a:br>
            <a:endParaRPr lang="en-US" dirty="0">
              <a:cs typeface="Times New Roman"/>
            </a:endParaRPr>
          </a:p>
          <a:p>
            <a:r>
              <a:rPr lang="en-US" dirty="0"/>
              <a:t>Augmentation : L = 32ms, 64ms, 128ms and R = 10%, 25%, 50%. </a:t>
            </a:r>
            <a:br>
              <a:rPr lang="en-US" dirty="0"/>
            </a:br>
            <a:endParaRPr lang="en-US" dirty="0"/>
          </a:p>
          <a:p>
            <a:r>
              <a:rPr lang="en-US" dirty="0"/>
              <a:t>Frame-rates chosen empirically. </a:t>
            </a:r>
            <a:br>
              <a:rPr lang="en-US" dirty="0"/>
            </a:br>
            <a:endParaRPr lang="en-US" dirty="0"/>
          </a:p>
          <a:p>
            <a:r>
              <a:rPr lang="en-US" dirty="0"/>
              <a:t>Augmentation of features (Mel-spectrogram and MFCCs) only for the training data. </a:t>
            </a:r>
            <a:br>
              <a:rPr lang="en-US" dirty="0"/>
            </a:br>
            <a:endParaRPr lang="en-US" dirty="0"/>
          </a:p>
          <a:p>
            <a:r>
              <a:rPr lang="en-US" dirty="0"/>
              <a:t>Test and validation were maintained at baseline frame-rates throughout the experiment. </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11" name="Picture 10">
            <a:extLst>
              <a:ext uri="{FF2B5EF4-FFF2-40B4-BE49-F238E27FC236}">
                <a16:creationId xmlns:a16="http://schemas.microsoft.com/office/drawing/2014/main" id="{0D694F11-CEB0-DD4F-86FB-23499772A3D2}"/>
              </a:ext>
            </a:extLst>
          </p:cNvPr>
          <p:cNvPicPr>
            <a:picLocks noChangeAspect="1"/>
          </p:cNvPicPr>
          <p:nvPr/>
        </p:nvPicPr>
        <p:blipFill>
          <a:blip r:embed="rId3"/>
          <a:srcRect/>
          <a:stretch/>
        </p:blipFill>
        <p:spPr>
          <a:xfrm>
            <a:off x="8801100" y="296092"/>
            <a:ext cx="2819400" cy="416612"/>
          </a:xfrm>
          <a:prstGeom prst="rect">
            <a:avLst/>
          </a:prstGeom>
        </p:spPr>
      </p:pic>
    </p:spTree>
    <p:extLst>
      <p:ext uri="{BB962C8B-B14F-4D97-AF65-F5344CB8AC3E}">
        <p14:creationId xmlns:p14="http://schemas.microsoft.com/office/powerpoint/2010/main" val="174604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Experiments</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199" y="1825625"/>
            <a:ext cx="10051473" cy="4122593"/>
          </a:xfrm>
        </p:spPr>
        <p:txBody>
          <a:bodyPr vert="horz" lIns="91440" tIns="45720" rIns="91440" bIns="45720" rtlCol="0" anchor="t">
            <a:normAutofit/>
          </a:bodyPr>
          <a:lstStyle/>
          <a:p>
            <a:r>
              <a:rPr lang="en-US" dirty="0"/>
              <a:t>Effectiveness of the proposed method is demonstrated in 3 ways – </a:t>
            </a:r>
            <a:br>
              <a:rPr lang="en-US" dirty="0"/>
            </a:br>
            <a:endParaRPr lang="en-US" dirty="0"/>
          </a:p>
          <a:p>
            <a:pPr lvl="1"/>
            <a:r>
              <a:rPr lang="en-US" dirty="0"/>
              <a:t>Exp1 – FrAUG vs No FrAUG</a:t>
            </a:r>
          </a:p>
          <a:p>
            <a:pPr lvl="2"/>
            <a:r>
              <a:rPr lang="en-US" dirty="0"/>
              <a:t>Compare performance with and without proposed data augmentation.</a:t>
            </a:r>
            <a:br>
              <a:rPr lang="en-US" dirty="0"/>
            </a:br>
            <a:endParaRPr lang="en-US" dirty="0"/>
          </a:p>
          <a:p>
            <a:pPr lvl="1"/>
            <a:r>
              <a:rPr lang="en-US" dirty="0"/>
              <a:t>Exp 2 – FrAUG vs conventional data augmentation</a:t>
            </a:r>
            <a:br>
              <a:rPr lang="en-US" dirty="0"/>
            </a:br>
            <a:endParaRPr lang="en-US" dirty="0"/>
          </a:p>
          <a:p>
            <a:pPr lvl="1"/>
            <a:r>
              <a:rPr lang="en-US" dirty="0"/>
              <a:t>Exp 3 – Generalizability of FrAUG </a:t>
            </a:r>
          </a:p>
          <a:p>
            <a:pPr lvl="2"/>
            <a:r>
              <a:rPr lang="en-US" dirty="0"/>
              <a:t>Extend FrAUG to other datasets, models and acoustic features. </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7" name="Picture 6">
            <a:extLst>
              <a:ext uri="{FF2B5EF4-FFF2-40B4-BE49-F238E27FC236}">
                <a16:creationId xmlns:a16="http://schemas.microsoft.com/office/drawing/2014/main" id="{7801BEE7-2ABB-6D43-A851-EC7A43DEAD66}"/>
              </a:ext>
            </a:extLst>
          </p:cNvPr>
          <p:cNvPicPr>
            <a:picLocks noChangeAspect="1"/>
          </p:cNvPicPr>
          <p:nvPr/>
        </p:nvPicPr>
        <p:blipFill>
          <a:blip r:embed="rId3"/>
          <a:srcRect/>
          <a:stretch/>
        </p:blipFill>
        <p:spPr>
          <a:xfrm>
            <a:off x="8801100" y="296092"/>
            <a:ext cx="2819400" cy="416612"/>
          </a:xfrm>
          <a:prstGeom prst="rect">
            <a:avLst/>
          </a:prstGeom>
        </p:spPr>
      </p:pic>
    </p:spTree>
    <p:extLst>
      <p:ext uri="{BB962C8B-B14F-4D97-AF65-F5344CB8AC3E}">
        <p14:creationId xmlns:p14="http://schemas.microsoft.com/office/powerpoint/2010/main" val="41091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B99ADE-D29D-B149-B126-B50F744EBBFA}"/>
              </a:ext>
            </a:extLst>
          </p:cNvPr>
          <p:cNvSpPr>
            <a:spLocks noGrp="1"/>
          </p:cNvSpPr>
          <p:nvPr>
            <p:ph type="title"/>
          </p:nvPr>
        </p:nvSpPr>
        <p:spPr>
          <a:xfrm>
            <a:off x="838200" y="2431528"/>
            <a:ext cx="10515600" cy="997472"/>
          </a:xfrm>
        </p:spPr>
        <p:txBody>
          <a:bodyPr/>
          <a:lstStyle/>
          <a:p>
            <a:r>
              <a:rPr lang="en-US" dirty="0">
                <a:latin typeface="+mn-lt"/>
              </a:rPr>
              <a:t>Results</a:t>
            </a:r>
          </a:p>
        </p:txBody>
      </p:sp>
      <p:sp>
        <p:nvSpPr>
          <p:cNvPr id="4" name="Date Placeholder 3">
            <a:extLst>
              <a:ext uri="{FF2B5EF4-FFF2-40B4-BE49-F238E27FC236}">
                <a16:creationId xmlns:a16="http://schemas.microsoft.com/office/drawing/2014/main" id="{D16CEF6A-9697-C247-A375-67790B808C4D}"/>
              </a:ext>
            </a:extLst>
          </p:cNvPr>
          <p:cNvSpPr>
            <a:spLocks noGrp="1"/>
          </p:cNvSpPr>
          <p:nvPr>
            <p:ph type="dt" sz="half" idx="10"/>
          </p:nvPr>
        </p:nvSpPr>
        <p:spPr/>
        <p:txBody>
          <a:bodyPr/>
          <a:lstStyle/>
          <a:p>
            <a:fld id="{FB8542C3-356D-9547-9E79-1AD4C50DBC61}" type="datetime1">
              <a:rPr lang="en-US" smtClean="0"/>
              <a:t>4/12/22</a:t>
            </a:fld>
            <a:endParaRPr lang="en-US"/>
          </a:p>
        </p:txBody>
      </p:sp>
      <p:sp>
        <p:nvSpPr>
          <p:cNvPr id="5" name="Slide Number Placeholder 4">
            <a:extLst>
              <a:ext uri="{FF2B5EF4-FFF2-40B4-BE49-F238E27FC236}">
                <a16:creationId xmlns:a16="http://schemas.microsoft.com/office/drawing/2014/main" id="{54D71775-D6BB-6842-A742-79370BCF034E}"/>
              </a:ext>
            </a:extLst>
          </p:cNvPr>
          <p:cNvSpPr>
            <a:spLocks noGrp="1"/>
          </p:cNvSpPr>
          <p:nvPr>
            <p:ph type="sldNum" sz="quarter" idx="12"/>
          </p:nvPr>
        </p:nvSpPr>
        <p:spPr/>
        <p:txBody>
          <a:bodyPr/>
          <a:lstStyle/>
          <a:p>
            <a:fld id="{664E403B-0042-1146-90E1-AEFD59DFC558}" type="slidenum">
              <a:rPr lang="en-US" smtClean="0"/>
              <a:t>16</a:t>
            </a:fld>
            <a:endParaRPr lang="en-US"/>
          </a:p>
        </p:txBody>
      </p:sp>
      <p:pic>
        <p:nvPicPr>
          <p:cNvPr id="7" name="Picture 6">
            <a:extLst>
              <a:ext uri="{FF2B5EF4-FFF2-40B4-BE49-F238E27FC236}">
                <a16:creationId xmlns:a16="http://schemas.microsoft.com/office/drawing/2014/main" id="{1EAA3805-EBC9-4540-943E-93D01F2C0840}"/>
              </a:ext>
            </a:extLst>
          </p:cNvPr>
          <p:cNvPicPr>
            <a:picLocks noChangeAspect="1"/>
          </p:cNvPicPr>
          <p:nvPr/>
        </p:nvPicPr>
        <p:blipFill>
          <a:blip r:embed="rId2"/>
          <a:srcRect/>
          <a:stretch/>
        </p:blipFill>
        <p:spPr>
          <a:xfrm>
            <a:off x="8801100" y="296092"/>
            <a:ext cx="2819400" cy="416612"/>
          </a:xfrm>
          <a:prstGeom prst="rect">
            <a:avLst/>
          </a:prstGeom>
        </p:spPr>
      </p:pic>
    </p:spTree>
    <p:extLst>
      <p:ext uri="{BB962C8B-B14F-4D97-AF65-F5344CB8AC3E}">
        <p14:creationId xmlns:p14="http://schemas.microsoft.com/office/powerpoint/2010/main" val="245523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 - I</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3" name="Picture 2" descr="Graphical user interface, table, Excel&#10;&#10;Description automatically generated">
            <a:extLst>
              <a:ext uri="{FF2B5EF4-FFF2-40B4-BE49-F238E27FC236}">
                <a16:creationId xmlns:a16="http://schemas.microsoft.com/office/drawing/2014/main" id="{F59CC239-7EF0-7841-8650-2D798677473F}"/>
              </a:ext>
            </a:extLst>
          </p:cNvPr>
          <p:cNvPicPr>
            <a:picLocks noChangeAspect="1"/>
          </p:cNvPicPr>
          <p:nvPr/>
        </p:nvPicPr>
        <p:blipFill>
          <a:blip r:embed="rId3"/>
          <a:stretch>
            <a:fillRect/>
          </a:stretch>
        </p:blipFill>
        <p:spPr>
          <a:xfrm>
            <a:off x="1036782" y="2428684"/>
            <a:ext cx="10317018" cy="2458562"/>
          </a:xfrm>
          <a:prstGeom prst="rect">
            <a:avLst/>
          </a:prstGeom>
        </p:spPr>
      </p:pic>
      <p:sp>
        <p:nvSpPr>
          <p:cNvPr id="11" name="Rounded Rectangle 10">
            <a:extLst>
              <a:ext uri="{FF2B5EF4-FFF2-40B4-BE49-F238E27FC236}">
                <a16:creationId xmlns:a16="http://schemas.microsoft.com/office/drawing/2014/main" id="{03E50D7E-8704-D94F-A3BE-E07A07C1B8E8}"/>
              </a:ext>
            </a:extLst>
          </p:cNvPr>
          <p:cNvSpPr/>
          <p:nvPr/>
        </p:nvSpPr>
        <p:spPr>
          <a:xfrm>
            <a:off x="3224866" y="3091813"/>
            <a:ext cx="840509" cy="314037"/>
          </a:xfrm>
          <a:prstGeom prst="roundRect">
            <a:avLst/>
          </a:prstGeom>
          <a:solidFill>
            <a:schemeClr val="accent1">
              <a:lumMod val="75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12" name="Rounded Rectangle 11">
            <a:extLst>
              <a:ext uri="{FF2B5EF4-FFF2-40B4-BE49-F238E27FC236}">
                <a16:creationId xmlns:a16="http://schemas.microsoft.com/office/drawing/2014/main" id="{5B5F3E79-FAD0-2D46-8A34-DDAD7329E57A}"/>
              </a:ext>
            </a:extLst>
          </p:cNvPr>
          <p:cNvSpPr/>
          <p:nvPr/>
        </p:nvSpPr>
        <p:spPr>
          <a:xfrm>
            <a:off x="9951782" y="3907631"/>
            <a:ext cx="840509" cy="314037"/>
          </a:xfrm>
          <a:prstGeom prst="roundRect">
            <a:avLst/>
          </a:prstGeom>
          <a:solidFill>
            <a:schemeClr val="accent6">
              <a:lumMod val="75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13" name="Rounded Rectangle 12">
            <a:extLst>
              <a:ext uri="{FF2B5EF4-FFF2-40B4-BE49-F238E27FC236}">
                <a16:creationId xmlns:a16="http://schemas.microsoft.com/office/drawing/2014/main" id="{393A968D-9794-CE4C-AA84-DBDA896DC2CC}"/>
              </a:ext>
            </a:extLst>
          </p:cNvPr>
          <p:cNvSpPr/>
          <p:nvPr/>
        </p:nvSpPr>
        <p:spPr>
          <a:xfrm>
            <a:off x="3161145" y="5107559"/>
            <a:ext cx="840509" cy="314037"/>
          </a:xfrm>
          <a:prstGeom prst="roundRect">
            <a:avLst/>
          </a:prstGeom>
          <a:solidFill>
            <a:schemeClr val="accent1">
              <a:lumMod val="75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14" name="Rounded Rectangle 13">
            <a:extLst>
              <a:ext uri="{FF2B5EF4-FFF2-40B4-BE49-F238E27FC236}">
                <a16:creationId xmlns:a16="http://schemas.microsoft.com/office/drawing/2014/main" id="{87A17BC9-9ACF-1649-9D57-69D56F90AB69}"/>
              </a:ext>
            </a:extLst>
          </p:cNvPr>
          <p:cNvSpPr/>
          <p:nvPr/>
        </p:nvSpPr>
        <p:spPr>
          <a:xfrm>
            <a:off x="8190345" y="5107559"/>
            <a:ext cx="840509" cy="314037"/>
          </a:xfrm>
          <a:prstGeom prst="roundRect">
            <a:avLst/>
          </a:prstGeom>
          <a:solidFill>
            <a:schemeClr val="accent6">
              <a:lumMod val="75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16" name="TextBox 15">
            <a:extLst>
              <a:ext uri="{FF2B5EF4-FFF2-40B4-BE49-F238E27FC236}">
                <a16:creationId xmlns:a16="http://schemas.microsoft.com/office/drawing/2014/main" id="{00545CCC-1BBE-684D-8F08-7C74B8C98EFF}"/>
              </a:ext>
            </a:extLst>
          </p:cNvPr>
          <p:cNvSpPr txBox="1"/>
          <p:nvPr/>
        </p:nvSpPr>
        <p:spPr>
          <a:xfrm>
            <a:off x="1236245" y="1722209"/>
            <a:ext cx="991810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Results, in-terms of the F1-Score comparing baseline (single frame rate) versus FrAUG (multi frame 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using DepAudioNet and the DAIC-WOZ Validation set</a:t>
            </a:r>
          </a:p>
        </p:txBody>
      </p:sp>
      <p:sp>
        <p:nvSpPr>
          <p:cNvPr id="17" name="TextBox 16">
            <a:extLst>
              <a:ext uri="{FF2B5EF4-FFF2-40B4-BE49-F238E27FC236}">
                <a16:creationId xmlns:a16="http://schemas.microsoft.com/office/drawing/2014/main" id="{D34EB36E-B7A7-9242-831E-DB91340B12C6}"/>
              </a:ext>
            </a:extLst>
          </p:cNvPr>
          <p:cNvSpPr txBox="1"/>
          <p:nvPr/>
        </p:nvSpPr>
        <p:spPr>
          <a:xfrm>
            <a:off x="4156467" y="5079911"/>
            <a:ext cx="9797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Baseline</a:t>
            </a:r>
          </a:p>
        </p:txBody>
      </p:sp>
      <p:sp>
        <p:nvSpPr>
          <p:cNvPr id="18" name="TextBox 17">
            <a:extLst>
              <a:ext uri="{FF2B5EF4-FFF2-40B4-BE49-F238E27FC236}">
                <a16:creationId xmlns:a16="http://schemas.microsoft.com/office/drawing/2014/main" id="{C7267D1C-3DFA-3E44-AC10-97F270D83903}"/>
              </a:ext>
            </a:extLst>
          </p:cNvPr>
          <p:cNvSpPr txBox="1"/>
          <p:nvPr/>
        </p:nvSpPr>
        <p:spPr>
          <a:xfrm>
            <a:off x="9072335" y="5052264"/>
            <a:ext cx="18197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Best performance</a:t>
            </a:r>
          </a:p>
        </p:txBody>
      </p:sp>
      <p:pic>
        <p:nvPicPr>
          <p:cNvPr id="19" name="Picture 18">
            <a:extLst>
              <a:ext uri="{FF2B5EF4-FFF2-40B4-BE49-F238E27FC236}">
                <a16:creationId xmlns:a16="http://schemas.microsoft.com/office/drawing/2014/main" id="{21F7C141-C2E4-184D-8115-960AF6F918D8}"/>
              </a:ext>
            </a:extLst>
          </p:cNvPr>
          <p:cNvPicPr>
            <a:picLocks noChangeAspect="1"/>
          </p:cNvPicPr>
          <p:nvPr/>
        </p:nvPicPr>
        <p:blipFill>
          <a:blip r:embed="rId4"/>
          <a:srcRect/>
          <a:stretch/>
        </p:blipFill>
        <p:spPr>
          <a:xfrm>
            <a:off x="8801100" y="296092"/>
            <a:ext cx="2819400" cy="416612"/>
          </a:xfrm>
          <a:prstGeom prst="rect">
            <a:avLst/>
          </a:prstGeom>
        </p:spPr>
      </p:pic>
      <p:sp>
        <p:nvSpPr>
          <p:cNvPr id="5" name="TextBox 4">
            <a:extLst>
              <a:ext uri="{FF2B5EF4-FFF2-40B4-BE49-F238E27FC236}">
                <a16:creationId xmlns:a16="http://schemas.microsoft.com/office/drawing/2014/main" id="{6A2A8554-E5F0-7648-AE79-2F1A1F2BF0EE}"/>
              </a:ext>
            </a:extLst>
          </p:cNvPr>
          <p:cNvSpPr txBox="1"/>
          <p:nvPr/>
        </p:nvSpPr>
        <p:spPr>
          <a:xfrm>
            <a:off x="3379680" y="5822000"/>
            <a:ext cx="5230919" cy="369332"/>
          </a:xfrm>
          <a:prstGeom prst="rect">
            <a:avLst/>
          </a:prstGeom>
          <a:noFill/>
        </p:spPr>
        <p:txBody>
          <a:bodyPr wrap="none" rtlCol="0">
            <a:spAutoFit/>
          </a:bodyPr>
          <a:lstStyle/>
          <a:p>
            <a:r>
              <a:rPr lang="en-US" dirty="0"/>
              <a:t>The best performance result is statistically significant.</a:t>
            </a:r>
          </a:p>
        </p:txBody>
      </p:sp>
    </p:spTree>
    <p:extLst>
      <p:ext uri="{BB962C8B-B14F-4D97-AF65-F5344CB8AC3E}">
        <p14:creationId xmlns:p14="http://schemas.microsoft.com/office/powerpoint/2010/main" val="306247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 - I</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13" name="Picture 12">
            <a:extLst>
              <a:ext uri="{FF2B5EF4-FFF2-40B4-BE49-F238E27FC236}">
                <a16:creationId xmlns:a16="http://schemas.microsoft.com/office/drawing/2014/main" id="{9DF4D2B3-E867-5346-AAAA-7A31C21AC823}"/>
              </a:ext>
            </a:extLst>
          </p:cNvPr>
          <p:cNvPicPr>
            <a:picLocks noChangeAspect="1"/>
          </p:cNvPicPr>
          <p:nvPr/>
        </p:nvPicPr>
        <p:blipFill>
          <a:blip r:embed="rId3"/>
          <a:srcRect/>
          <a:stretch/>
        </p:blipFill>
        <p:spPr>
          <a:xfrm>
            <a:off x="8801100" y="296092"/>
            <a:ext cx="2819400" cy="416612"/>
          </a:xfrm>
          <a:prstGeom prst="rect">
            <a:avLst/>
          </a:prstGeom>
        </p:spPr>
      </p:pic>
      <p:pic>
        <p:nvPicPr>
          <p:cNvPr id="10" name="Picture 9">
            <a:extLst>
              <a:ext uri="{FF2B5EF4-FFF2-40B4-BE49-F238E27FC236}">
                <a16:creationId xmlns:a16="http://schemas.microsoft.com/office/drawing/2014/main" id="{790A9D89-7DFC-CE40-8C0C-E5B5DF929DBF}"/>
              </a:ext>
            </a:extLst>
          </p:cNvPr>
          <p:cNvPicPr>
            <a:picLocks noChangeAspect="1"/>
          </p:cNvPicPr>
          <p:nvPr/>
        </p:nvPicPr>
        <p:blipFill rotWithShape="1">
          <a:blip r:embed="rId4"/>
          <a:srcRect t="8215" r="6327"/>
          <a:stretch/>
        </p:blipFill>
        <p:spPr>
          <a:xfrm>
            <a:off x="1945597" y="2689262"/>
            <a:ext cx="7190688" cy="3351952"/>
          </a:xfrm>
          <a:prstGeom prst="rect">
            <a:avLst/>
          </a:prstGeom>
        </p:spPr>
      </p:pic>
      <p:sp>
        <p:nvSpPr>
          <p:cNvPr id="14" name="TextBox 13">
            <a:extLst>
              <a:ext uri="{FF2B5EF4-FFF2-40B4-BE49-F238E27FC236}">
                <a16:creationId xmlns:a16="http://schemas.microsoft.com/office/drawing/2014/main" id="{F7B18A97-C6CE-784E-BDB6-1C4856E3842F}"/>
              </a:ext>
            </a:extLst>
          </p:cNvPr>
          <p:cNvSpPr txBox="1"/>
          <p:nvPr/>
        </p:nvSpPr>
        <p:spPr>
          <a:xfrm>
            <a:off x="1467168" y="1727795"/>
            <a:ext cx="925766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Results, in-terms of F1-Score comparing baseline versus best performing multi frame rate training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using DepAudioNet and the DAIC-WOZ</a:t>
            </a:r>
          </a:p>
        </p:txBody>
      </p:sp>
    </p:spTree>
    <p:extLst>
      <p:ext uri="{BB962C8B-B14F-4D97-AF65-F5344CB8AC3E}">
        <p14:creationId xmlns:p14="http://schemas.microsoft.com/office/powerpoint/2010/main" val="1020301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 - II</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200" y="1825625"/>
            <a:ext cx="8499764" cy="4122593"/>
          </a:xfrm>
        </p:spPr>
        <p:txBody>
          <a:bodyPr>
            <a:normAutofit/>
          </a:bodyPr>
          <a:lstStyle/>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11" name="TextBox 10">
            <a:extLst>
              <a:ext uri="{FF2B5EF4-FFF2-40B4-BE49-F238E27FC236}">
                <a16:creationId xmlns:a16="http://schemas.microsoft.com/office/drawing/2014/main" id="{55611059-4A42-D346-9391-2F595B75D327}"/>
              </a:ext>
            </a:extLst>
          </p:cNvPr>
          <p:cNvSpPr txBox="1"/>
          <p:nvPr/>
        </p:nvSpPr>
        <p:spPr>
          <a:xfrm>
            <a:off x="1146567" y="1675203"/>
            <a:ext cx="989886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Results, in-terms of F1-Score comparing conventional data augmentation methods and proposed method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using DepAudioNet and the DAIC-WOZ Test set</a:t>
            </a:r>
          </a:p>
        </p:txBody>
      </p:sp>
      <p:pic>
        <p:nvPicPr>
          <p:cNvPr id="13" name="Picture 12">
            <a:extLst>
              <a:ext uri="{FF2B5EF4-FFF2-40B4-BE49-F238E27FC236}">
                <a16:creationId xmlns:a16="http://schemas.microsoft.com/office/drawing/2014/main" id="{03A89C88-0949-E44B-838F-3CE110391F36}"/>
              </a:ext>
            </a:extLst>
          </p:cNvPr>
          <p:cNvPicPr>
            <a:picLocks noChangeAspect="1"/>
          </p:cNvPicPr>
          <p:nvPr/>
        </p:nvPicPr>
        <p:blipFill>
          <a:blip r:embed="rId3"/>
          <a:srcRect/>
          <a:stretch/>
        </p:blipFill>
        <p:spPr>
          <a:xfrm>
            <a:off x="8801100" y="296092"/>
            <a:ext cx="2819400" cy="416612"/>
          </a:xfrm>
          <a:prstGeom prst="rect">
            <a:avLst/>
          </a:prstGeom>
        </p:spPr>
      </p:pic>
      <p:pic>
        <p:nvPicPr>
          <p:cNvPr id="3" name="Picture 2" descr="Table&#10;&#10;Description automatically generated">
            <a:extLst>
              <a:ext uri="{FF2B5EF4-FFF2-40B4-BE49-F238E27FC236}">
                <a16:creationId xmlns:a16="http://schemas.microsoft.com/office/drawing/2014/main" id="{693C871D-73C5-304B-A12C-0CD1EE973877}"/>
              </a:ext>
            </a:extLst>
          </p:cNvPr>
          <p:cNvPicPr>
            <a:picLocks noChangeAspect="1"/>
          </p:cNvPicPr>
          <p:nvPr/>
        </p:nvPicPr>
        <p:blipFill rotWithShape="1">
          <a:blip r:embed="rId4"/>
          <a:srcRect t="1947"/>
          <a:stretch/>
        </p:blipFill>
        <p:spPr>
          <a:xfrm>
            <a:off x="2553166" y="2440984"/>
            <a:ext cx="7085667" cy="2891873"/>
          </a:xfrm>
          <a:prstGeom prst="rect">
            <a:avLst/>
          </a:prstGeom>
        </p:spPr>
      </p:pic>
    </p:spTree>
    <p:extLst>
      <p:ext uri="{BB962C8B-B14F-4D97-AF65-F5344CB8AC3E}">
        <p14:creationId xmlns:p14="http://schemas.microsoft.com/office/powerpoint/2010/main" val="407188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Outline</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200" y="1825625"/>
            <a:ext cx="7358522" cy="4288847"/>
          </a:xfrm>
        </p:spPr>
        <p:txBody>
          <a:bodyPr vert="horz" lIns="91440" tIns="45720" rIns="91440" bIns="45720" rtlCol="0" anchor="t">
            <a:normAutofit/>
          </a:bodyPr>
          <a:lstStyle/>
          <a:p>
            <a:r>
              <a:rPr lang="en-US" dirty="0">
                <a:cs typeface="Times New Roman"/>
              </a:rPr>
              <a:t>Background</a:t>
            </a:r>
            <a:br>
              <a:rPr lang="en-US" dirty="0">
                <a:cs typeface="Times New Roman"/>
              </a:rPr>
            </a:br>
            <a:endParaRPr lang="en-US" dirty="0">
              <a:cs typeface="Times New Roman"/>
            </a:endParaRPr>
          </a:p>
          <a:p>
            <a:r>
              <a:rPr lang="en-US" dirty="0">
                <a:cs typeface="Times New Roman"/>
              </a:rPr>
              <a:t>Proposed Approach</a:t>
            </a:r>
            <a:br>
              <a:rPr lang="en-US" dirty="0">
                <a:cs typeface="Times New Roman"/>
              </a:rPr>
            </a:br>
            <a:endParaRPr lang="en-US" dirty="0">
              <a:cs typeface="Times New Roman"/>
            </a:endParaRPr>
          </a:p>
          <a:p>
            <a:r>
              <a:rPr lang="en-US" dirty="0">
                <a:cs typeface="Times New Roman"/>
              </a:rPr>
              <a:t>Experimental Details </a:t>
            </a:r>
          </a:p>
          <a:p>
            <a:pPr lvl="1"/>
            <a:r>
              <a:rPr lang="en-US" dirty="0">
                <a:cs typeface="Times New Roman"/>
              </a:rPr>
              <a:t>Database</a:t>
            </a:r>
          </a:p>
          <a:p>
            <a:pPr lvl="1"/>
            <a:r>
              <a:rPr lang="en-US" dirty="0">
                <a:cs typeface="Times New Roman"/>
              </a:rPr>
              <a:t>Models</a:t>
            </a:r>
            <a:br>
              <a:rPr lang="en-US" dirty="0">
                <a:cs typeface="Times New Roman"/>
              </a:rPr>
            </a:br>
            <a:endParaRPr lang="en-US" dirty="0">
              <a:cs typeface="Times New Roman"/>
            </a:endParaRPr>
          </a:p>
          <a:p>
            <a:r>
              <a:rPr lang="en-US" dirty="0">
                <a:cs typeface="Times New Roman"/>
              </a:rPr>
              <a:t>Results &amp; Discussion</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14" name="Picture 13">
            <a:extLst>
              <a:ext uri="{FF2B5EF4-FFF2-40B4-BE49-F238E27FC236}">
                <a16:creationId xmlns:a16="http://schemas.microsoft.com/office/drawing/2014/main" id="{7BF5731F-EE78-4D4B-9797-0D4BBB91F93A}"/>
              </a:ext>
            </a:extLst>
          </p:cNvPr>
          <p:cNvPicPr>
            <a:picLocks noChangeAspect="1"/>
          </p:cNvPicPr>
          <p:nvPr/>
        </p:nvPicPr>
        <p:blipFill>
          <a:blip r:embed="rId3"/>
          <a:srcRect/>
          <a:stretch/>
        </p:blipFill>
        <p:spPr>
          <a:xfrm>
            <a:off x="8801100" y="296092"/>
            <a:ext cx="2819400" cy="416612"/>
          </a:xfrm>
          <a:prstGeom prst="rect">
            <a:avLst/>
          </a:prstGeom>
        </p:spPr>
      </p:pic>
    </p:spTree>
    <p:extLst>
      <p:ext uri="{BB962C8B-B14F-4D97-AF65-F5344CB8AC3E}">
        <p14:creationId xmlns:p14="http://schemas.microsoft.com/office/powerpoint/2010/main" val="363872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 - III</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12" name="TextBox 11">
            <a:extLst>
              <a:ext uri="{FF2B5EF4-FFF2-40B4-BE49-F238E27FC236}">
                <a16:creationId xmlns:a16="http://schemas.microsoft.com/office/drawing/2014/main" id="{FA88BECF-BFFF-AA47-BDAE-04D2A6BC6250}"/>
              </a:ext>
            </a:extLst>
          </p:cNvPr>
          <p:cNvSpPr txBox="1"/>
          <p:nvPr/>
        </p:nvSpPr>
        <p:spPr>
          <a:xfrm>
            <a:off x="1274619" y="1690688"/>
            <a:ext cx="98829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Results, in-terms of F1-Score for depression detection on the CONVERGE dataset using x-vector embeddings with a CNN classifier as the backend, with and without FrAUG</a:t>
            </a:r>
          </a:p>
        </p:txBody>
      </p:sp>
      <p:pic>
        <p:nvPicPr>
          <p:cNvPr id="14" name="Picture 13">
            <a:extLst>
              <a:ext uri="{FF2B5EF4-FFF2-40B4-BE49-F238E27FC236}">
                <a16:creationId xmlns:a16="http://schemas.microsoft.com/office/drawing/2014/main" id="{6F06AF23-8675-0342-B0BB-9729E718960D}"/>
              </a:ext>
            </a:extLst>
          </p:cNvPr>
          <p:cNvPicPr>
            <a:picLocks noChangeAspect="1"/>
          </p:cNvPicPr>
          <p:nvPr/>
        </p:nvPicPr>
        <p:blipFill>
          <a:blip r:embed="rId3"/>
          <a:srcRect/>
          <a:stretch/>
        </p:blipFill>
        <p:spPr>
          <a:xfrm>
            <a:off x="8801100" y="296092"/>
            <a:ext cx="2819400" cy="416612"/>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E726B3FE-5274-BC49-B50E-62686BAE271A}"/>
              </a:ext>
            </a:extLst>
          </p:cNvPr>
          <p:cNvPicPr>
            <a:picLocks noChangeAspect="1"/>
          </p:cNvPicPr>
          <p:nvPr/>
        </p:nvPicPr>
        <p:blipFill>
          <a:blip r:embed="rId4"/>
          <a:stretch>
            <a:fillRect/>
          </a:stretch>
        </p:blipFill>
        <p:spPr>
          <a:xfrm>
            <a:off x="2044832" y="2161470"/>
            <a:ext cx="7937368" cy="3433467"/>
          </a:xfrm>
          <a:prstGeom prst="rect">
            <a:avLst/>
          </a:prstGeom>
        </p:spPr>
      </p:pic>
    </p:spTree>
    <p:extLst>
      <p:ext uri="{BB962C8B-B14F-4D97-AF65-F5344CB8AC3E}">
        <p14:creationId xmlns:p14="http://schemas.microsoft.com/office/powerpoint/2010/main" val="506700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Summary </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12" name="Content Placeholder 9">
            <a:extLst>
              <a:ext uri="{FF2B5EF4-FFF2-40B4-BE49-F238E27FC236}">
                <a16:creationId xmlns:a16="http://schemas.microsoft.com/office/drawing/2014/main" id="{AE8395B5-06F8-8D4E-AA43-DF2418616D47}"/>
              </a:ext>
            </a:extLst>
          </p:cNvPr>
          <p:cNvSpPr>
            <a:spLocks noGrp="1"/>
          </p:cNvSpPr>
          <p:nvPr>
            <p:ph idx="1"/>
          </p:nvPr>
        </p:nvSpPr>
        <p:spPr>
          <a:xfrm>
            <a:off x="838200" y="1825625"/>
            <a:ext cx="10515600" cy="4667250"/>
          </a:xfrm>
        </p:spPr>
        <p:txBody>
          <a:bodyPr vert="horz" lIns="91440" tIns="45720" rIns="91440" bIns="45720" rtlCol="0" anchor="t">
            <a:normAutofit fontScale="92500" lnSpcReduction="10000"/>
          </a:bodyPr>
          <a:lstStyle/>
          <a:p>
            <a:r>
              <a:rPr lang="en-US" dirty="0"/>
              <a:t>Frame-rate-based data augmentation can be useful for depression detection from speech signals. </a:t>
            </a:r>
            <a:br>
              <a:rPr lang="en-US" dirty="0"/>
            </a:br>
            <a:endParaRPr lang="en-US" dirty="0"/>
          </a:p>
          <a:p>
            <a:pPr lvl="1"/>
            <a:r>
              <a:rPr lang="en-US" dirty="0"/>
              <a:t>Does not alter depression-related acoustic parameters. </a:t>
            </a:r>
            <a:br>
              <a:rPr lang="en-US" dirty="0"/>
            </a:br>
            <a:endParaRPr lang="en-US" dirty="0"/>
          </a:p>
          <a:p>
            <a:r>
              <a:rPr lang="en-US" dirty="0"/>
              <a:t>The proposed method is shown to be independent of the model, the dataset and input acoustic features. </a:t>
            </a:r>
            <a:br>
              <a:rPr lang="en-US" dirty="0"/>
            </a:br>
            <a:endParaRPr lang="en-US" dirty="0"/>
          </a:p>
          <a:p>
            <a:r>
              <a:rPr lang="en-US" dirty="0"/>
              <a:t>Performance gains are reported even on the downstream classification network when FrAUG is applied. </a:t>
            </a:r>
            <a:br>
              <a:rPr lang="en-US" dirty="0"/>
            </a:br>
            <a:endParaRPr lang="en-US" dirty="0"/>
          </a:p>
          <a:p>
            <a:r>
              <a:rPr lang="en-US" dirty="0"/>
              <a:t>This framework will be extended to other acoustic features such as voice quality features. </a:t>
            </a:r>
          </a:p>
          <a:p>
            <a:endParaRPr lang="en-US" dirty="0"/>
          </a:p>
          <a:p>
            <a:endParaRPr lang="en-US" dirty="0"/>
          </a:p>
        </p:txBody>
      </p:sp>
      <p:pic>
        <p:nvPicPr>
          <p:cNvPr id="13" name="Picture 12">
            <a:extLst>
              <a:ext uri="{FF2B5EF4-FFF2-40B4-BE49-F238E27FC236}">
                <a16:creationId xmlns:a16="http://schemas.microsoft.com/office/drawing/2014/main" id="{AD7BB10E-3B5B-F34A-A939-5E4F0DBA0246}"/>
              </a:ext>
            </a:extLst>
          </p:cNvPr>
          <p:cNvPicPr>
            <a:picLocks noChangeAspect="1"/>
          </p:cNvPicPr>
          <p:nvPr/>
        </p:nvPicPr>
        <p:blipFill>
          <a:blip r:embed="rId3"/>
          <a:srcRect/>
          <a:stretch/>
        </p:blipFill>
        <p:spPr>
          <a:xfrm>
            <a:off x="8801100" y="296092"/>
            <a:ext cx="2819400" cy="416612"/>
          </a:xfrm>
          <a:prstGeom prst="rect">
            <a:avLst/>
          </a:prstGeom>
        </p:spPr>
      </p:pic>
    </p:spTree>
    <p:extLst>
      <p:ext uri="{BB962C8B-B14F-4D97-AF65-F5344CB8AC3E}">
        <p14:creationId xmlns:p14="http://schemas.microsoft.com/office/powerpoint/2010/main" val="245660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Acknowledgements </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200" y="1825625"/>
            <a:ext cx="9617364" cy="4351338"/>
          </a:xfrm>
        </p:spPr>
        <p:txBody>
          <a:bodyPr>
            <a:normAutofit/>
          </a:bodyPr>
          <a:lstStyle/>
          <a:p>
            <a:r>
              <a:rPr lang="en-US" dirty="0"/>
              <a:t>Funding in part by the NIH (R01MH122569).  </a:t>
            </a:r>
            <a:br>
              <a:rPr lang="en-US" dirty="0"/>
            </a:br>
            <a:br>
              <a:rPr lang="en-US" dirty="0"/>
            </a:br>
            <a:br>
              <a:rPr lang="en-US" dirty="0"/>
            </a:br>
            <a:br>
              <a:rPr lang="en-US" dirty="0"/>
            </a:br>
            <a:br>
              <a:rPr lang="en-US" dirty="0"/>
            </a:br>
            <a:endParaRPr lang="en-US" dirty="0"/>
          </a:p>
          <a:p>
            <a:r>
              <a:rPr lang="en-US" dirty="0"/>
              <a:t>Author email: vijaysumravi@ucla.edu</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fld id="{142C8EDE-BD12-9A4B-B26C-E7A5C140C6A3}" type="datetime1">
              <a:rPr lang="en-US" smtClean="0"/>
              <a:t>4/11/22</a:t>
            </a:fld>
            <a:endParaRPr lang="en-US"/>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fld id="{664E403B-0042-1146-90E1-AEFD59DFC558}" type="slidenum">
              <a:rPr lang="en-US" smtClean="0"/>
              <a:t>22</a:t>
            </a:fld>
            <a:endParaRPr lang="en-US"/>
          </a:p>
        </p:txBody>
      </p:sp>
      <p:pic>
        <p:nvPicPr>
          <p:cNvPr id="3" name="Picture 2" descr="Logo&#10;&#10;Description automatically generated with medium confidence">
            <a:extLst>
              <a:ext uri="{FF2B5EF4-FFF2-40B4-BE49-F238E27FC236}">
                <a16:creationId xmlns:a16="http://schemas.microsoft.com/office/drawing/2014/main" id="{EDF7D15E-F4F4-5B4C-B437-236700B25BE1}"/>
              </a:ext>
            </a:extLst>
          </p:cNvPr>
          <p:cNvPicPr>
            <a:picLocks noChangeAspect="1"/>
          </p:cNvPicPr>
          <p:nvPr/>
        </p:nvPicPr>
        <p:blipFill>
          <a:blip r:embed="rId3"/>
          <a:stretch>
            <a:fillRect/>
          </a:stretch>
        </p:blipFill>
        <p:spPr>
          <a:xfrm>
            <a:off x="4253216" y="2307405"/>
            <a:ext cx="3471141" cy="1249611"/>
          </a:xfrm>
          <a:prstGeom prst="rect">
            <a:avLst/>
          </a:prstGeom>
        </p:spPr>
      </p:pic>
      <p:pic>
        <p:nvPicPr>
          <p:cNvPr id="11" name="Picture 10">
            <a:extLst>
              <a:ext uri="{FF2B5EF4-FFF2-40B4-BE49-F238E27FC236}">
                <a16:creationId xmlns:a16="http://schemas.microsoft.com/office/drawing/2014/main" id="{2C5D4548-621A-EA45-9854-092BDA8441DF}"/>
              </a:ext>
            </a:extLst>
          </p:cNvPr>
          <p:cNvPicPr>
            <a:picLocks noChangeAspect="1"/>
          </p:cNvPicPr>
          <p:nvPr/>
        </p:nvPicPr>
        <p:blipFill>
          <a:blip r:embed="rId4"/>
          <a:srcRect/>
          <a:stretch/>
        </p:blipFill>
        <p:spPr>
          <a:xfrm>
            <a:off x="8801100" y="296092"/>
            <a:ext cx="2819400" cy="416612"/>
          </a:xfrm>
          <a:prstGeom prst="rect">
            <a:avLst/>
          </a:prstGeom>
        </p:spPr>
      </p:pic>
    </p:spTree>
    <p:extLst>
      <p:ext uri="{BB962C8B-B14F-4D97-AF65-F5344CB8AC3E}">
        <p14:creationId xmlns:p14="http://schemas.microsoft.com/office/powerpoint/2010/main" val="367315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 </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444617" y="1459684"/>
            <a:ext cx="11467749" cy="4717279"/>
          </a:xfrm>
        </p:spPr>
        <p:txBody>
          <a:bodyPr>
            <a:normAutofit fontScale="77500" lnSpcReduction="20000"/>
          </a:bodyPr>
          <a:lstStyle/>
          <a:p>
            <a:pPr marL="0" indent="0">
              <a:buNone/>
            </a:pPr>
            <a:r>
              <a:rPr lang="en-US" sz="1000" dirty="0"/>
              <a:t>[1] GBD 2017 Disease and Injury Incidence and Prevalence Collaborators. (2018). Global, regional, and national incidence, prevalence, and years lived with disability for 354 diseases and injuries for 195 countries and territories, 1990–2017: a systematic analysis for the Global Burden of Disease Study 2017. The Lancet. DOI. </a:t>
            </a:r>
          </a:p>
          <a:p>
            <a:pPr marL="0" indent="0">
              <a:buNone/>
            </a:pPr>
            <a:r>
              <a:rPr lang="en-US" sz="1000" dirty="0"/>
              <a:t>[2] Mathers CD, </a:t>
            </a:r>
            <a:r>
              <a:rPr lang="en-US" sz="1000" dirty="0" err="1"/>
              <a:t>Loncar</a:t>
            </a:r>
            <a:r>
              <a:rPr lang="en-US" sz="1000" dirty="0"/>
              <a:t> D. Projections of global mortality and burden of disease from 2002 to 2030. </a:t>
            </a:r>
            <a:r>
              <a:rPr lang="en-US" sz="1000" dirty="0" err="1"/>
              <a:t>PLoS</a:t>
            </a:r>
            <a:r>
              <a:rPr lang="en-US" sz="1000" dirty="0"/>
              <a:t> Med. 2006 Nov;3(11):e442. doi: 10.1371/journal.pmed.0030442. PMID: 17132052; PMCID: PMC1664601.</a:t>
            </a:r>
          </a:p>
          <a:p>
            <a:pPr marL="0" indent="0">
              <a:buNone/>
            </a:pPr>
            <a:r>
              <a:rPr lang="en-US" sz="1000" dirty="0"/>
              <a:t>[3] K. B. Wells, R. D. Hays, M. A. Burnham, W. H. Rogers, S. Green- field, and J. E. Ware, “Detection of depressive disorder for patients receiving prepaid or fee-for-service care. Results from the Medi- </a:t>
            </a:r>
            <a:r>
              <a:rPr lang="en-US" sz="1000" dirty="0" err="1"/>
              <a:t>cal</a:t>
            </a:r>
            <a:r>
              <a:rPr lang="en-US" sz="1000" dirty="0"/>
              <a:t> Outcomes Study.” Jama, vol. 262, pp. 3298–3302, 1989.</a:t>
            </a:r>
          </a:p>
          <a:p>
            <a:pPr marL="0" indent="0">
              <a:buNone/>
            </a:pPr>
            <a:r>
              <a:rPr lang="en-US" sz="1000" dirty="0"/>
              <a:t>[4] U.S. Department of Health and Human Services. (n.d.). Major depression. National Institute of Mental Health. https://</a:t>
            </a:r>
            <a:r>
              <a:rPr lang="en-US" sz="1000" dirty="0" err="1"/>
              <a:t>www.nimh.nih.gov</a:t>
            </a:r>
            <a:r>
              <a:rPr lang="en-US" sz="1000" dirty="0"/>
              <a:t>/health/statistics/major-depression#part_155721.  </a:t>
            </a:r>
          </a:p>
          <a:p>
            <a:pPr marL="0" indent="0">
              <a:buNone/>
            </a:pPr>
            <a:r>
              <a:rPr lang="en-US" sz="1000" dirty="0"/>
              <a:t>[5] 2021 Alzheimer's disease facts and figures. (2021). Alzheimer's &amp; Dementia, 17(3), 327-406. doi: 10.1002/alz.12328</a:t>
            </a:r>
          </a:p>
          <a:p>
            <a:pPr marL="0" indent="0">
              <a:buNone/>
            </a:pPr>
            <a:r>
              <a:rPr lang="en-US" sz="1000" dirty="0"/>
              <a:t>[6] Rajan, K., </a:t>
            </a:r>
            <a:r>
              <a:rPr lang="en-US" sz="1000" dirty="0" err="1"/>
              <a:t>Weuve</a:t>
            </a:r>
            <a:r>
              <a:rPr lang="en-US" sz="1000" dirty="0"/>
              <a:t>, J., Barnes, L., </a:t>
            </a:r>
            <a:r>
              <a:rPr lang="en-US" sz="1000" dirty="0" err="1"/>
              <a:t>McAninch</a:t>
            </a:r>
            <a:r>
              <a:rPr lang="en-US" sz="1000" dirty="0"/>
              <a:t>, E., Wilson, R., &amp; Evans, D. (2021). Population estimate of people with clinical Alzheimer's disease and mild cognitive impairment in the United States (2020–2060). Alzheimer's &amp; Dementia. doi: 10.1002/alz.12362</a:t>
            </a:r>
          </a:p>
          <a:p>
            <a:pPr marL="0" indent="0">
              <a:buNone/>
            </a:pPr>
            <a:r>
              <a:rPr lang="en-US" sz="1000" dirty="0"/>
              <a:t>[7] Lang, L., Clifford, A., Wei, L., Zhang, D., Leung, D., Augustine, G., </a:t>
            </a:r>
            <a:r>
              <a:rPr lang="en-US" sz="1000" dirty="0" err="1"/>
              <a:t>Danat</a:t>
            </a:r>
            <a:r>
              <a:rPr lang="en-US" sz="1000" dirty="0"/>
              <a:t>, I. M., Zhou, W., Copeland, J. R., Anstey, K. J., &amp; Chen, R. (2017). Prevalence and determinants of undetected dementia in the community: a systematic literature review and a meta-analysis. BMJ open, 7(2), e011146. https://doi.org/10.1136/bmjopen-2016-011146</a:t>
            </a:r>
          </a:p>
          <a:p>
            <a:pPr marL="0" indent="0">
              <a:buNone/>
            </a:pPr>
            <a:r>
              <a:rPr lang="en-US" sz="1000" dirty="0"/>
              <a:t>[8] </a:t>
            </a:r>
            <a:r>
              <a:rPr lang="en-US" sz="1000" dirty="0" err="1"/>
              <a:t>N.Cummins,S.Scherer,J.Krajewski,S.Schneider</a:t>
            </a:r>
            <a:r>
              <a:rPr lang="en-US" sz="1000" dirty="0"/>
              <a:t>, </a:t>
            </a:r>
            <a:r>
              <a:rPr lang="en-US" sz="1000" dirty="0" err="1"/>
              <a:t>J.Epps,and</a:t>
            </a:r>
            <a:r>
              <a:rPr lang="en-US" sz="1000" dirty="0"/>
              <a:t> T. F. Quatieri, “A review of depression and suicide risk assessment using speech analysis,” Speech Communication, vol. 71, pp. 10– 49, 2015.</a:t>
            </a:r>
          </a:p>
          <a:p>
            <a:pPr marL="0" indent="0">
              <a:buNone/>
            </a:pPr>
            <a:r>
              <a:rPr lang="en-US" sz="1000" dirty="0"/>
              <a:t>[9] B. </a:t>
            </a:r>
            <a:r>
              <a:rPr lang="en-US" sz="1000" dirty="0" err="1"/>
              <a:t>Stasak</a:t>
            </a:r>
            <a:r>
              <a:rPr lang="en-US" sz="1000" dirty="0"/>
              <a:t>, J. Epps, and R. </a:t>
            </a:r>
            <a:r>
              <a:rPr lang="en-US" sz="1000" dirty="0" err="1"/>
              <a:t>Goecke</a:t>
            </a:r>
            <a:r>
              <a:rPr lang="en-US" sz="1000" dirty="0"/>
              <a:t>, “Elicitation design for </a:t>
            </a:r>
            <a:r>
              <a:rPr lang="en-US" sz="1000" dirty="0" err="1"/>
              <a:t>acous</a:t>
            </a:r>
            <a:r>
              <a:rPr lang="en-US" sz="1000" dirty="0"/>
              <a:t>- tic depression classification: An investigation of articulation </a:t>
            </a:r>
            <a:r>
              <a:rPr lang="en-US" sz="1000" dirty="0" err="1"/>
              <a:t>ef</a:t>
            </a:r>
            <a:r>
              <a:rPr lang="en-US" sz="1000" dirty="0"/>
              <a:t>- fort, linguistic complexity, and word affect,” INTERSPEECH, vol. 2017-Augus, pp. 834–838, 2017.</a:t>
            </a:r>
          </a:p>
          <a:p>
            <a:pPr marL="0" indent="0">
              <a:buNone/>
            </a:pPr>
            <a:r>
              <a:rPr lang="en-US" sz="1000" dirty="0"/>
              <a:t>[10] F. Ho ̈nig, A. </a:t>
            </a:r>
            <a:r>
              <a:rPr lang="en-US" sz="1000" dirty="0" err="1"/>
              <a:t>Batliner</a:t>
            </a:r>
            <a:r>
              <a:rPr lang="en-US" sz="1000" dirty="0"/>
              <a:t>, E. No ̈</a:t>
            </a:r>
            <a:r>
              <a:rPr lang="en-US" sz="1000" dirty="0" err="1"/>
              <a:t>th</a:t>
            </a:r>
            <a:r>
              <a:rPr lang="en-US" sz="1000" dirty="0"/>
              <a:t>, S. </a:t>
            </a:r>
            <a:r>
              <a:rPr lang="en-US" sz="1000" dirty="0" err="1"/>
              <a:t>Schnieder</a:t>
            </a:r>
            <a:r>
              <a:rPr lang="en-US" sz="1000" dirty="0"/>
              <a:t>, and J. </a:t>
            </a:r>
            <a:r>
              <a:rPr lang="en-US" sz="1000" dirty="0" err="1"/>
              <a:t>Krajewski</a:t>
            </a:r>
            <a:r>
              <a:rPr lang="en-US" sz="1000" dirty="0"/>
              <a:t>, “Automatic modelling of depressed speech: Relevant features and relevance of gender,” INTERSPEECH, no. 444, pp. 1248–1252, 2014.</a:t>
            </a:r>
          </a:p>
          <a:p>
            <a:pPr marL="0" indent="0">
              <a:buNone/>
            </a:pPr>
            <a:r>
              <a:rPr lang="en-US" sz="1000" dirty="0"/>
              <a:t>[11] J. C. Mundt, P. J. Snyder, M. S. Cannizzaro, K. </a:t>
            </a:r>
            <a:r>
              <a:rPr lang="en-US" sz="1000" dirty="0" err="1"/>
              <a:t>Chappie</a:t>
            </a:r>
            <a:r>
              <a:rPr lang="en-US" sz="1000" dirty="0"/>
              <a:t>, and D. S. </a:t>
            </a:r>
            <a:r>
              <a:rPr lang="en-US" sz="1000" dirty="0" err="1"/>
              <a:t>Geralts</a:t>
            </a:r>
            <a:r>
              <a:rPr lang="en-US" sz="1000" dirty="0"/>
              <a:t>, “Voice acoustic measures of depression severity and treatment response collected via interactive voice response (IVR) technology,” Journal of Neurolinguistics, vol. 20, no. 1, pp. 50– 64, 2007.</a:t>
            </a:r>
          </a:p>
          <a:p>
            <a:pPr marL="0" indent="0">
              <a:buNone/>
            </a:pPr>
            <a:r>
              <a:rPr lang="en-US" sz="1000" dirty="0"/>
              <a:t>[12] S.Scherer,G.Stratou,J.Gratch,andL.P.</a:t>
            </a:r>
            <a:r>
              <a:rPr lang="en-US" sz="1000" dirty="0" err="1"/>
              <a:t>Morency</a:t>
            </a:r>
            <a:r>
              <a:rPr lang="en-US" sz="1000" dirty="0"/>
              <a:t>,“Investigating voice quality as a speaker-independent indicator of depression and PTSD,” INTERSPEECH, pp. 847–851, 2013.</a:t>
            </a:r>
          </a:p>
          <a:p>
            <a:pPr marL="0" indent="0">
              <a:buNone/>
            </a:pPr>
            <a:r>
              <a:rPr lang="en-US" sz="1000" dirty="0"/>
              <a:t>[13] N. Cummins, J. Joshi, and R. </a:t>
            </a:r>
            <a:r>
              <a:rPr lang="en-US" sz="1000" dirty="0" err="1"/>
              <a:t>Goecke</a:t>
            </a:r>
            <a:r>
              <a:rPr lang="en-US" sz="1000" dirty="0"/>
              <a:t>, “Diagnosis of Depression by </a:t>
            </a:r>
            <a:r>
              <a:rPr lang="en-US" sz="1000" dirty="0" err="1"/>
              <a:t>Behavioural</a:t>
            </a:r>
            <a:r>
              <a:rPr lang="en-US" sz="1000" dirty="0"/>
              <a:t> Signals : A Multimodal Approach Categories and Subject Descriptors,” Proceedings of the 3rd ACM international workshop on Audio/visual emotion challenge, pp. 11–20, 2013.</a:t>
            </a:r>
          </a:p>
          <a:p>
            <a:pPr marL="0" indent="0">
              <a:buNone/>
            </a:pPr>
            <a:r>
              <a:rPr lang="en-US" sz="1000" dirty="0"/>
              <a:t>[14] N. Cummins, J. Epps, V. </a:t>
            </a:r>
            <a:r>
              <a:rPr lang="en-US" sz="1000" dirty="0" err="1"/>
              <a:t>Sethu</a:t>
            </a:r>
            <a:r>
              <a:rPr lang="en-US" sz="1000" dirty="0"/>
              <a:t>, M. Breakspear, and R. </a:t>
            </a:r>
            <a:r>
              <a:rPr lang="en-US" sz="1000" dirty="0" err="1"/>
              <a:t>Goecke</a:t>
            </a:r>
            <a:r>
              <a:rPr lang="en-US" sz="1000" dirty="0"/>
              <a:t>, “Modeling spectral variability for the classification of depressed speech,” INTERSPEECH, pp. 857–861, 2013.</a:t>
            </a:r>
          </a:p>
          <a:p>
            <a:pPr marL="0" indent="0">
              <a:buNone/>
            </a:pPr>
            <a:r>
              <a:rPr lang="en-US" sz="1000" dirty="0"/>
              <a:t>[15] </a:t>
            </a:r>
            <a:r>
              <a:rPr lang="en-US" sz="1000" dirty="0" err="1"/>
              <a:t>J.R.Williamson,E.Godoy,M.Cha,A.Schwarzentruber,P.Khor</a:t>
            </a:r>
            <a:r>
              <a:rPr lang="en-US" sz="1000" dirty="0"/>
              <a:t>- rami, Y. </a:t>
            </a:r>
            <a:r>
              <a:rPr lang="en-US" sz="1000" dirty="0" err="1"/>
              <a:t>Gwon</a:t>
            </a:r>
            <a:r>
              <a:rPr lang="en-US" sz="1000" dirty="0"/>
              <a:t>, H.-T. Kung, C. </a:t>
            </a:r>
            <a:r>
              <a:rPr lang="en-US" sz="1000" dirty="0" err="1"/>
              <a:t>Dagli</a:t>
            </a:r>
            <a:r>
              <a:rPr lang="en-US" sz="1000" dirty="0"/>
              <a:t>, and T. F. Quatieri, “De- </a:t>
            </a:r>
            <a:r>
              <a:rPr lang="en-US" sz="1000" dirty="0" err="1"/>
              <a:t>tecting</a:t>
            </a:r>
            <a:r>
              <a:rPr lang="en-US" sz="1000" dirty="0"/>
              <a:t> Depression using Vocal, Facial and Semantic </a:t>
            </a:r>
            <a:r>
              <a:rPr lang="en-US" sz="1000" dirty="0" err="1"/>
              <a:t>Communi</a:t>
            </a:r>
            <a:r>
              <a:rPr lang="en-US" sz="1000" dirty="0"/>
              <a:t>- cation Cues,” Proceedings of the 6th International Workshop on Audio/Visual Emotion Challenge - AVEC ’16, pp. 11–18, 2016.</a:t>
            </a:r>
          </a:p>
          <a:p>
            <a:pPr marL="0" indent="0">
              <a:buNone/>
            </a:pPr>
            <a:r>
              <a:rPr lang="en-US" sz="1000" dirty="0"/>
              <a:t>[16] J. C. Mundt, A. P. Vogel, D. E. Feltner, and W. R. Lenderking, “Vocal acoustic biomarkers of depression severity and treatment response,” Biological Psychiatry, vol. 72, no. 7, pp. 580–587, 2012.</a:t>
            </a:r>
          </a:p>
          <a:p>
            <a:pPr marL="0" indent="0">
              <a:buNone/>
            </a:pPr>
            <a:r>
              <a:rPr lang="en-US" sz="1000" dirty="0"/>
              <a:t>[17] </a:t>
            </a:r>
            <a:r>
              <a:rPr lang="en-US" sz="1000" dirty="0" err="1"/>
              <a:t>S.Alghowinem,R.Goecke,M.Wagner,J.Epps,M.Breakspear</a:t>
            </a:r>
            <a:r>
              <a:rPr lang="en-US" sz="1000" dirty="0"/>
              <a:t>, and G. Parker, “Detecting depression: A comparison between spontaneous and read speech,” ICASSP, no. May, pp. 7547–7551, 2013.</a:t>
            </a:r>
          </a:p>
          <a:p>
            <a:pPr marL="0" indent="0">
              <a:buNone/>
            </a:pPr>
            <a:r>
              <a:rPr lang="en-US" sz="1000" dirty="0"/>
              <a:t>[18] E. Moore, M. Clements, J. </a:t>
            </a:r>
            <a:r>
              <a:rPr lang="en-US" sz="1000" dirty="0" err="1"/>
              <a:t>Peifer</a:t>
            </a:r>
            <a:r>
              <a:rPr lang="en-US" sz="1000" dirty="0"/>
              <a:t>, and L. Weisser, “Comparing objective feature statistics of speech for classifying clinical de- pression,” The 26th Annual International Conference of the IEEE Engineering in Medicine and Biology Society, vol. 3, pp. 17–20, 2004.</a:t>
            </a:r>
          </a:p>
          <a:p>
            <a:pPr marL="0" indent="0">
              <a:buNone/>
            </a:pPr>
            <a:r>
              <a:rPr lang="en-US" sz="1000" dirty="0"/>
              <a:t>[19] </a:t>
            </a:r>
            <a:r>
              <a:rPr lang="en-US" sz="1000" dirty="0" err="1"/>
              <a:t>Meilán</a:t>
            </a:r>
            <a:r>
              <a:rPr lang="en-US" sz="1000" dirty="0"/>
              <a:t>, Juan José G., et al. "Speech in Alzheimer's disease: can temporal and acoustic parameters discriminate dementia?." Dementia and Geriatric Cognitive Disorders 37.5-6 (2014): 327-334</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fld id="{142C8EDE-BD12-9A4B-B26C-E7A5C140C6A3}" type="datetime1">
              <a:rPr lang="en-US" smtClean="0"/>
              <a:t>4/11/22</a:t>
            </a:fld>
            <a:endParaRPr lang="en-US" dirty="0"/>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fld id="{664E403B-0042-1146-90E1-AEFD59DFC558}" type="slidenum">
              <a:rPr lang="en-US" smtClean="0"/>
              <a:t>23</a:t>
            </a:fld>
            <a:endParaRPr lang="en-US"/>
          </a:p>
        </p:txBody>
      </p:sp>
      <p:pic>
        <p:nvPicPr>
          <p:cNvPr id="11" name="Picture 10">
            <a:extLst>
              <a:ext uri="{FF2B5EF4-FFF2-40B4-BE49-F238E27FC236}">
                <a16:creationId xmlns:a16="http://schemas.microsoft.com/office/drawing/2014/main" id="{85AA6877-E8A1-A244-A427-D810AABA52D8}"/>
              </a:ext>
            </a:extLst>
          </p:cNvPr>
          <p:cNvPicPr>
            <a:picLocks noChangeAspect="1"/>
          </p:cNvPicPr>
          <p:nvPr/>
        </p:nvPicPr>
        <p:blipFill>
          <a:blip r:embed="rId2"/>
          <a:srcRect/>
          <a:stretch/>
        </p:blipFill>
        <p:spPr>
          <a:xfrm>
            <a:off x="8801100" y="296092"/>
            <a:ext cx="2819400" cy="416612"/>
          </a:xfrm>
          <a:prstGeom prst="rect">
            <a:avLst/>
          </a:prstGeom>
        </p:spPr>
      </p:pic>
    </p:spTree>
    <p:extLst>
      <p:ext uri="{BB962C8B-B14F-4D97-AF65-F5344CB8AC3E}">
        <p14:creationId xmlns:p14="http://schemas.microsoft.com/office/powerpoint/2010/main" val="2875614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 </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444617" y="1459684"/>
            <a:ext cx="11467749" cy="4896666"/>
          </a:xfrm>
        </p:spPr>
        <p:txBody>
          <a:bodyPr>
            <a:noAutofit/>
          </a:bodyPr>
          <a:lstStyle/>
          <a:p>
            <a:pPr marL="0" indent="0">
              <a:buNone/>
            </a:pPr>
            <a:r>
              <a:rPr lang="en-US" sz="800" dirty="0"/>
              <a:t>[20] Syed, Muhammad </a:t>
            </a:r>
            <a:r>
              <a:rPr lang="en-US" sz="800" dirty="0" err="1"/>
              <a:t>Shehram</a:t>
            </a:r>
            <a:r>
              <a:rPr lang="en-US" sz="800" dirty="0"/>
              <a:t> Shah, et al. "Automated Screening for Alzheimer's Dementia Through Spontaneous Speech." INTERSPEECH. 2020.</a:t>
            </a:r>
          </a:p>
          <a:p>
            <a:pPr marL="0" indent="0">
              <a:buNone/>
            </a:pPr>
            <a:r>
              <a:rPr lang="en-US" sz="800" dirty="0"/>
              <a:t>[21] </a:t>
            </a:r>
            <a:r>
              <a:rPr lang="en-US" sz="800" dirty="0" err="1"/>
              <a:t>Martinc</a:t>
            </a:r>
            <a:r>
              <a:rPr lang="en-US" sz="800" dirty="0"/>
              <a:t>, Matej, and </a:t>
            </a:r>
            <a:r>
              <a:rPr lang="en-US" sz="800" dirty="0" err="1"/>
              <a:t>Senja</a:t>
            </a:r>
            <a:r>
              <a:rPr lang="en-US" sz="800" dirty="0"/>
              <a:t> Pollak. "Tackling the </a:t>
            </a:r>
            <a:r>
              <a:rPr lang="en-US" sz="800" dirty="0" err="1"/>
              <a:t>ADReSS</a:t>
            </a:r>
            <a:r>
              <a:rPr lang="en-US" sz="800" dirty="0"/>
              <a:t> Challenge: A Multimodal Approach to the Automated Recognition of Alzheimer's Dementia." INTERSPEECH. 2020.</a:t>
            </a:r>
          </a:p>
          <a:p>
            <a:pPr marL="0" indent="0">
              <a:buNone/>
            </a:pPr>
            <a:r>
              <a:rPr lang="en-US" sz="800" dirty="0"/>
              <a:t>[22] Yuan, </a:t>
            </a:r>
            <a:r>
              <a:rPr lang="en-US" sz="800" dirty="0" err="1"/>
              <a:t>Jiahong</a:t>
            </a:r>
            <a:r>
              <a:rPr lang="en-US" sz="800" dirty="0"/>
              <a:t>, et al. "Disfluencies and Fine-Tuning Pre-Trained Language Models for Detection of Alzheimer's Disease." INTERSPEECH. 2020.</a:t>
            </a:r>
          </a:p>
          <a:p>
            <a:pPr marL="0" indent="0">
              <a:buNone/>
            </a:pPr>
            <a:r>
              <a:rPr lang="en-US" sz="800" dirty="0"/>
              <a:t>[23] M. </a:t>
            </a:r>
            <a:r>
              <a:rPr lang="en-US" sz="800" dirty="0" err="1"/>
              <a:t>Fro</a:t>
            </a:r>
            <a:r>
              <a:rPr lang="en-US" sz="800" dirty="0"/>
              <a:t> ̈</a:t>
            </a:r>
            <a:r>
              <a:rPr lang="en-US" sz="800" dirty="0" err="1"/>
              <a:t>hlich</a:t>
            </a:r>
            <a:r>
              <a:rPr lang="en-US" sz="800" dirty="0"/>
              <a:t>, D. Michaelis, and H. W. </a:t>
            </a:r>
            <a:r>
              <a:rPr lang="en-US" sz="800" dirty="0" err="1"/>
              <a:t>Strube</a:t>
            </a:r>
            <a:r>
              <a:rPr lang="en-US" sz="800" dirty="0"/>
              <a:t>, “</a:t>
            </a:r>
            <a:r>
              <a:rPr lang="en-US" sz="800" dirty="0" err="1"/>
              <a:t>SIMsimultaneous</a:t>
            </a:r>
            <a:r>
              <a:rPr lang="en-US" sz="800" dirty="0"/>
              <a:t> inverse filtering and matching of a glottal flow model for acoustic speech signals,” The Journal of the Acoustical Society of America, vol. 110, no. 1, pp. 479–488, 2001.</a:t>
            </a:r>
          </a:p>
          <a:p>
            <a:pPr marL="0" indent="0">
              <a:buNone/>
            </a:pPr>
            <a:r>
              <a:rPr lang="en-US" sz="800" dirty="0"/>
              <a:t>[24] S. J. Park, C. Sigouin, J. Kreiman, P. Keating, J. Guo, G. Yeung, F.-y. Kuo, and A. Alwan, “Speaker Identity and Voice Quality : Modeling Human Responses and Automatic Speaker </a:t>
            </a:r>
            <a:r>
              <a:rPr lang="en-US" sz="800" dirty="0" err="1"/>
              <a:t>Recogni</a:t>
            </a:r>
            <a:r>
              <a:rPr lang="en-US" sz="800" dirty="0"/>
              <a:t>- </a:t>
            </a:r>
            <a:r>
              <a:rPr lang="en-US" sz="800" dirty="0" err="1"/>
              <a:t>tion</a:t>
            </a:r>
            <a:r>
              <a:rPr lang="en-US" sz="800" dirty="0"/>
              <a:t>,” Interspeech, pp. 1044–1048, 2016. </a:t>
            </a:r>
          </a:p>
          <a:p>
            <a:pPr marL="0" indent="0">
              <a:buNone/>
            </a:pPr>
            <a:r>
              <a:rPr lang="en-US" sz="800" dirty="0"/>
              <a:t>[25] N. </a:t>
            </a:r>
            <a:r>
              <a:rPr lang="en-US" sz="800" dirty="0" err="1"/>
              <a:t>Dehak</a:t>
            </a:r>
            <a:r>
              <a:rPr lang="en-US" sz="800" dirty="0"/>
              <a:t>, P. J. Kenny, R. </a:t>
            </a:r>
            <a:r>
              <a:rPr lang="en-US" sz="800" dirty="0" err="1"/>
              <a:t>Dehak</a:t>
            </a:r>
            <a:r>
              <a:rPr lang="en-US" sz="800" dirty="0"/>
              <a:t>, P. </a:t>
            </a:r>
            <a:r>
              <a:rPr lang="en-US" sz="800" dirty="0" err="1"/>
              <a:t>Dumouchel</a:t>
            </a:r>
            <a:r>
              <a:rPr lang="en-US" sz="800" dirty="0"/>
              <a:t>, and P. Ouellet, “Front-end factor analysis for speaker verification,” IEEE Trans- actions on Audio, Speech and Language Processing, vol. 19, no. 4, pp. 788–798, 2011.</a:t>
            </a:r>
          </a:p>
          <a:p>
            <a:pPr marL="0" indent="0">
              <a:buNone/>
            </a:pPr>
            <a:r>
              <a:rPr lang="en-US" sz="800" dirty="0"/>
              <a:t>[26] B. Schuller, S. </a:t>
            </a:r>
            <a:r>
              <a:rPr lang="en-US" sz="800" dirty="0" err="1"/>
              <a:t>Steidl</a:t>
            </a:r>
            <a:r>
              <a:rPr lang="en-US" sz="800" dirty="0"/>
              <a:t>, A. </a:t>
            </a:r>
            <a:r>
              <a:rPr lang="en-US" sz="800" dirty="0" err="1"/>
              <a:t>Batliner</a:t>
            </a:r>
            <a:r>
              <a:rPr lang="en-US" sz="800" dirty="0"/>
              <a:t>, J. Hirschberg, J. K. Burgoon, A. Baird, A. Elkins, Y. Zhang, E. Coutinho, and K. </a:t>
            </a:r>
            <a:r>
              <a:rPr lang="en-US" sz="800" dirty="0" err="1"/>
              <a:t>Evanini</a:t>
            </a:r>
            <a:r>
              <a:rPr lang="en-US" sz="800" dirty="0"/>
              <a:t>, “The INTERSPEECH 2016 computational paralinguistics </a:t>
            </a:r>
            <a:r>
              <a:rPr lang="en-US" sz="800" dirty="0" err="1"/>
              <a:t>chal</a:t>
            </a:r>
            <a:r>
              <a:rPr lang="en-US" sz="800" dirty="0"/>
              <a:t>- </a:t>
            </a:r>
            <a:r>
              <a:rPr lang="en-US" sz="800" dirty="0" err="1"/>
              <a:t>lenge</a:t>
            </a:r>
            <a:r>
              <a:rPr lang="en-US" sz="800" dirty="0"/>
              <a:t>: Deception, sincerity &amp; native language,” INTERSPEECH, vol. 08-12-Sept, pp. 2001–2005, 2016.</a:t>
            </a:r>
          </a:p>
          <a:p>
            <a:pPr marL="0" indent="0">
              <a:buNone/>
            </a:pPr>
            <a:r>
              <a:rPr lang="en-US" sz="800" dirty="0"/>
              <a:t>[27] Y.-L. Shue, P. Keating, and C. </a:t>
            </a:r>
            <a:r>
              <a:rPr lang="en-US" sz="800" dirty="0" err="1"/>
              <a:t>Vicenik</a:t>
            </a:r>
            <a:r>
              <a:rPr lang="en-US" sz="800" dirty="0"/>
              <a:t>, “VOICESAUCE: A pro- gram for voice analysis.” The Journal of the Acoustical Society of America, vol. 126, no. August, p. 2221, 2009.</a:t>
            </a:r>
          </a:p>
          <a:p>
            <a:pPr marL="0" indent="0">
              <a:buNone/>
            </a:pPr>
            <a:r>
              <a:rPr lang="en-US" sz="800" dirty="0"/>
              <a:t>[28] Y. Li, S. Shi, F. Yang, J. Gao, Y. Li, M. Tao, G. Wang, K. Zhang, C. Gao, L. Liu, K. Li, K. Li, Y. Liu, X. Wang, J. Zhang, L. </a:t>
            </a:r>
            <a:r>
              <a:rPr lang="en-US" sz="800" dirty="0" err="1"/>
              <a:t>Lv</a:t>
            </a:r>
            <a:r>
              <a:rPr lang="en-US" sz="800" dirty="0"/>
              <a:t>, X. Wang, Q. Chen, J. Hu, L. Sun, J. Shi, Y. Chen, D. </a:t>
            </a:r>
            <a:r>
              <a:rPr lang="en-US" sz="800" dirty="0" err="1"/>
              <a:t>Xie</a:t>
            </a:r>
            <a:r>
              <a:rPr lang="en-US" sz="800" dirty="0"/>
              <a:t>, J. Flint, K. S. Kendler, and Z. Zhang, “Patterns of co-morbidity with </a:t>
            </a:r>
            <a:r>
              <a:rPr lang="en-US" sz="800" dirty="0" err="1"/>
              <a:t>anxi</a:t>
            </a:r>
            <a:r>
              <a:rPr lang="en-US" sz="800" dirty="0"/>
              <a:t>- </a:t>
            </a:r>
            <a:r>
              <a:rPr lang="en-US" sz="800" dirty="0" err="1"/>
              <a:t>ety</a:t>
            </a:r>
            <a:r>
              <a:rPr lang="en-US" sz="800" dirty="0"/>
              <a:t> disorders in Chinese women with recurrent major depression,” Psychological Medicine, vol. 42, no. 6, pp. 1239–1248, 2012.</a:t>
            </a:r>
          </a:p>
          <a:p>
            <a:pPr marL="0" indent="0">
              <a:buNone/>
            </a:pPr>
            <a:r>
              <a:rPr lang="en-US" sz="800" dirty="0"/>
              <a:t>[29] David Snyder, </a:t>
            </a:r>
            <a:r>
              <a:rPr lang="en-US" sz="800" dirty="0" err="1"/>
              <a:t>Guoguo</a:t>
            </a:r>
            <a:r>
              <a:rPr lang="en-US" sz="800" dirty="0"/>
              <a:t> Chen, and Daniel Povey, “</a:t>
            </a:r>
            <a:r>
              <a:rPr lang="en-US" sz="800" dirty="0" err="1"/>
              <a:t>Musan</a:t>
            </a:r>
            <a:r>
              <a:rPr lang="en-US" sz="800" dirty="0"/>
              <a:t>: A music, speech, and noise corpus,” </a:t>
            </a:r>
            <a:r>
              <a:rPr lang="en-US" sz="800" dirty="0" err="1"/>
              <a:t>arXiv</a:t>
            </a:r>
            <a:r>
              <a:rPr lang="en-US" sz="800" dirty="0"/>
              <a:t> preprint arXiv:1510.08484, 2015.</a:t>
            </a:r>
          </a:p>
          <a:p>
            <a:pPr marL="0" indent="0">
              <a:buNone/>
            </a:pPr>
            <a:r>
              <a:rPr lang="en-US" sz="800" dirty="0"/>
              <a:t>[30] Navdeep </a:t>
            </a:r>
            <a:r>
              <a:rPr lang="en-US" sz="800" dirty="0" err="1"/>
              <a:t>Jaitly</a:t>
            </a:r>
            <a:r>
              <a:rPr lang="en-US" sz="800" dirty="0"/>
              <a:t> and Geoffrey E Hinton, “Vocal tract length perturbation (</a:t>
            </a:r>
            <a:r>
              <a:rPr lang="en-US" sz="800" dirty="0" err="1"/>
              <a:t>vtlp</a:t>
            </a:r>
            <a:r>
              <a:rPr lang="en-US" sz="800" dirty="0"/>
              <a:t>) improves speech recognition,” in Proc. ICML Workshop on Deep Learning for Audio, Speech and Language, 2013, vol. 117, p. 21.</a:t>
            </a:r>
          </a:p>
          <a:p>
            <a:pPr marL="0" indent="0">
              <a:buNone/>
            </a:pPr>
            <a:r>
              <a:rPr lang="en-US" sz="800" dirty="0"/>
              <a:t>[31] Ko, Tom, et al. "Audio augmentation for speech recognition." Sixteenth annual conference of the international speech communication association. 2015.</a:t>
            </a:r>
          </a:p>
          <a:p>
            <a:pPr marL="0" indent="0">
              <a:buNone/>
            </a:pPr>
            <a:r>
              <a:rPr lang="en-US" sz="800" dirty="0"/>
              <a:t>[32] </a:t>
            </a:r>
            <a:r>
              <a:rPr lang="en-US" sz="800" dirty="0" err="1"/>
              <a:t>Rabiner</a:t>
            </a:r>
            <a:r>
              <a:rPr lang="en-US" sz="800" dirty="0"/>
              <a:t>, Lawrence R., and Ronald W. Schafer. Introduction to digital speech processing. Vol. 1. Now Publishers Inc, 2007.</a:t>
            </a:r>
          </a:p>
          <a:p>
            <a:pPr marL="0" indent="0">
              <a:buNone/>
            </a:pPr>
            <a:r>
              <a:rPr lang="en-US" sz="800" dirty="0"/>
              <a:t>[33] Daniel Povey, Arnab Ghoshal, et al., “The </a:t>
            </a:r>
            <a:r>
              <a:rPr lang="en-US" sz="800" dirty="0" err="1"/>
              <a:t>kaldi</a:t>
            </a:r>
            <a:r>
              <a:rPr lang="en-US" sz="800" dirty="0"/>
              <a:t> speech recognition toolkit,” in ASRU. 2011, IEEE Signal Processing Society.</a:t>
            </a:r>
          </a:p>
          <a:p>
            <a:pPr marL="0" indent="0">
              <a:buNone/>
            </a:pPr>
            <a:r>
              <a:rPr lang="en-US" sz="800" dirty="0"/>
              <a:t>[34] Michel </a:t>
            </a:r>
            <a:r>
              <a:rPr lang="en-US" sz="800" dirty="0" err="1"/>
              <a:t>Valstar</a:t>
            </a:r>
            <a:r>
              <a:rPr lang="en-US" sz="800" dirty="0"/>
              <a:t>, Jonathan </a:t>
            </a:r>
            <a:r>
              <a:rPr lang="en-US" sz="800" dirty="0" err="1"/>
              <a:t>Gratch</a:t>
            </a:r>
            <a:r>
              <a:rPr lang="en-US" sz="800" dirty="0"/>
              <a:t>, et al., “Avec 2016: Depression, mood, and emotion recognition workshop and challenge,” in Proceedings of the 6th international workshop on audio/visual emotion challenge, 2016, pp. 3–10.</a:t>
            </a:r>
          </a:p>
          <a:p>
            <a:pPr marL="0" indent="0">
              <a:buNone/>
            </a:pPr>
            <a:r>
              <a:rPr lang="en-US" sz="800" dirty="0"/>
              <a:t>[35] </a:t>
            </a:r>
            <a:r>
              <a:rPr lang="en-US" sz="800" dirty="0" err="1"/>
              <a:t>Xingchen</a:t>
            </a:r>
            <a:r>
              <a:rPr lang="en-US" sz="800" dirty="0"/>
              <a:t> Ma, </a:t>
            </a:r>
            <a:r>
              <a:rPr lang="en-US" sz="800" dirty="0" err="1"/>
              <a:t>Hongyu</a:t>
            </a:r>
            <a:r>
              <a:rPr lang="en-US" sz="800" dirty="0"/>
              <a:t> Yang, et al., “</a:t>
            </a:r>
            <a:r>
              <a:rPr lang="en-US" sz="800" dirty="0" err="1"/>
              <a:t>Depaudionet</a:t>
            </a:r>
            <a:r>
              <a:rPr lang="en-US" sz="800" dirty="0"/>
              <a:t>: An efficient deep model for audio-based depression classification,” in Proceedings of the 6th international workshop on audio/visual emotion challenge, 2016, pp. 35–42.</a:t>
            </a:r>
          </a:p>
          <a:p>
            <a:pPr marL="0" indent="0">
              <a:buNone/>
            </a:pPr>
            <a:r>
              <a:rPr lang="en-US" sz="800" dirty="0"/>
              <a:t>[36] David Snyder, Daniel Garcia-Romero, et al., “X-vectors: Robust dnn embeddings for speaker recognition,” in ICASSP. IEEE, 2018, pp. 5329–5333.</a:t>
            </a:r>
          </a:p>
          <a:p>
            <a:pPr marL="0" indent="0">
              <a:buNone/>
            </a:pPr>
            <a:r>
              <a:rPr lang="en-US" sz="800" dirty="0"/>
              <a:t>[37] Manoj Kumar, Tae Jin-Park, et al., “Designing neural speaker embeddings with meta learning,” 2020.</a:t>
            </a:r>
          </a:p>
          <a:p>
            <a:pPr marL="0" indent="0">
              <a:buNone/>
            </a:pPr>
            <a:r>
              <a:rPr lang="en-US" sz="800" dirty="0"/>
              <a:t>[38] Yue Fan, JW Kang, et al., “Cn-celeb: a challenging Chinese speaker recognition dataset,” in ICASSP. IEEE, 2020, pp. 7604–7608.</a:t>
            </a:r>
          </a:p>
          <a:p>
            <a:pPr marL="0" indent="0">
              <a:buNone/>
            </a:pPr>
            <a:r>
              <a:rPr lang="en-US" sz="800" dirty="0"/>
              <a:t>[39] Ravi, Vijay, et al. "Voice quality and between-frame entropy for sleepiness estimation." Interspeech 2019 (2019).</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fld id="{142C8EDE-BD12-9A4B-B26C-E7A5C140C6A3}" type="datetime1">
              <a:rPr lang="en-US" smtClean="0"/>
              <a:t>4/11/22</a:t>
            </a:fld>
            <a:endParaRPr lang="en-US"/>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fld id="{664E403B-0042-1146-90E1-AEFD59DFC558}" type="slidenum">
              <a:rPr lang="en-US" smtClean="0"/>
              <a:t>24</a:t>
            </a:fld>
            <a:endParaRPr lang="en-US"/>
          </a:p>
        </p:txBody>
      </p:sp>
      <p:pic>
        <p:nvPicPr>
          <p:cNvPr id="11" name="Picture 10">
            <a:extLst>
              <a:ext uri="{FF2B5EF4-FFF2-40B4-BE49-F238E27FC236}">
                <a16:creationId xmlns:a16="http://schemas.microsoft.com/office/drawing/2014/main" id="{85AA6877-E8A1-A244-A427-D810AABA52D8}"/>
              </a:ext>
            </a:extLst>
          </p:cNvPr>
          <p:cNvPicPr>
            <a:picLocks noChangeAspect="1"/>
          </p:cNvPicPr>
          <p:nvPr/>
        </p:nvPicPr>
        <p:blipFill>
          <a:blip r:embed="rId2"/>
          <a:srcRect/>
          <a:stretch/>
        </p:blipFill>
        <p:spPr>
          <a:xfrm>
            <a:off x="8801100" y="296092"/>
            <a:ext cx="2819400" cy="416612"/>
          </a:xfrm>
          <a:prstGeom prst="rect">
            <a:avLst/>
          </a:prstGeom>
        </p:spPr>
      </p:pic>
    </p:spTree>
    <p:extLst>
      <p:ext uri="{BB962C8B-B14F-4D97-AF65-F5344CB8AC3E}">
        <p14:creationId xmlns:p14="http://schemas.microsoft.com/office/powerpoint/2010/main" val="94657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B99ADE-D29D-B149-B126-B50F744EBBFA}"/>
              </a:ext>
            </a:extLst>
          </p:cNvPr>
          <p:cNvSpPr>
            <a:spLocks noGrp="1"/>
          </p:cNvSpPr>
          <p:nvPr>
            <p:ph type="title"/>
          </p:nvPr>
        </p:nvSpPr>
        <p:spPr>
          <a:xfrm>
            <a:off x="4367996" y="2930264"/>
            <a:ext cx="3456008" cy="997472"/>
          </a:xfrm>
        </p:spPr>
        <p:txBody>
          <a:bodyPr>
            <a:normAutofit fontScale="90000"/>
          </a:bodyPr>
          <a:lstStyle/>
          <a:p>
            <a:r>
              <a:rPr lang="en-US" dirty="0">
                <a:latin typeface="+mn-lt"/>
              </a:rPr>
              <a:t>Thank you! </a:t>
            </a:r>
          </a:p>
        </p:txBody>
      </p:sp>
      <p:sp>
        <p:nvSpPr>
          <p:cNvPr id="4" name="Date Placeholder 3">
            <a:extLst>
              <a:ext uri="{FF2B5EF4-FFF2-40B4-BE49-F238E27FC236}">
                <a16:creationId xmlns:a16="http://schemas.microsoft.com/office/drawing/2014/main" id="{D16CEF6A-9697-C247-A375-67790B808C4D}"/>
              </a:ext>
            </a:extLst>
          </p:cNvPr>
          <p:cNvSpPr>
            <a:spLocks noGrp="1"/>
          </p:cNvSpPr>
          <p:nvPr>
            <p:ph type="dt" sz="half" idx="10"/>
          </p:nvPr>
        </p:nvSpPr>
        <p:spPr/>
        <p:txBody>
          <a:bodyPr/>
          <a:lstStyle/>
          <a:p>
            <a:fld id="{FB8542C3-356D-9547-9E79-1AD4C50DBC61}" type="datetime1">
              <a:rPr lang="en-US" smtClean="0"/>
              <a:t>4/12/22</a:t>
            </a:fld>
            <a:endParaRPr lang="en-US"/>
          </a:p>
        </p:txBody>
      </p:sp>
      <p:sp>
        <p:nvSpPr>
          <p:cNvPr id="5" name="Slide Number Placeholder 4">
            <a:extLst>
              <a:ext uri="{FF2B5EF4-FFF2-40B4-BE49-F238E27FC236}">
                <a16:creationId xmlns:a16="http://schemas.microsoft.com/office/drawing/2014/main" id="{54D71775-D6BB-6842-A742-79370BCF034E}"/>
              </a:ext>
            </a:extLst>
          </p:cNvPr>
          <p:cNvSpPr>
            <a:spLocks noGrp="1"/>
          </p:cNvSpPr>
          <p:nvPr>
            <p:ph type="sldNum" sz="quarter" idx="12"/>
          </p:nvPr>
        </p:nvSpPr>
        <p:spPr/>
        <p:txBody>
          <a:bodyPr/>
          <a:lstStyle/>
          <a:p>
            <a:fld id="{664E403B-0042-1146-90E1-AEFD59DFC558}" type="slidenum">
              <a:rPr lang="en-US" smtClean="0"/>
              <a:t>25</a:t>
            </a:fld>
            <a:endParaRPr lang="en-US"/>
          </a:p>
        </p:txBody>
      </p:sp>
      <p:pic>
        <p:nvPicPr>
          <p:cNvPr id="7" name="Picture 6">
            <a:extLst>
              <a:ext uri="{FF2B5EF4-FFF2-40B4-BE49-F238E27FC236}">
                <a16:creationId xmlns:a16="http://schemas.microsoft.com/office/drawing/2014/main" id="{1EAA3805-EBC9-4540-943E-93D01F2C0840}"/>
              </a:ext>
            </a:extLst>
          </p:cNvPr>
          <p:cNvPicPr>
            <a:picLocks noChangeAspect="1"/>
          </p:cNvPicPr>
          <p:nvPr/>
        </p:nvPicPr>
        <p:blipFill>
          <a:blip r:embed="rId3"/>
          <a:srcRect/>
          <a:stretch/>
        </p:blipFill>
        <p:spPr>
          <a:xfrm>
            <a:off x="8801100" y="296092"/>
            <a:ext cx="2819400" cy="416612"/>
          </a:xfrm>
          <a:prstGeom prst="rect">
            <a:avLst/>
          </a:prstGeom>
        </p:spPr>
      </p:pic>
    </p:spTree>
    <p:extLst>
      <p:ext uri="{BB962C8B-B14F-4D97-AF65-F5344CB8AC3E}">
        <p14:creationId xmlns:p14="http://schemas.microsoft.com/office/powerpoint/2010/main" val="18110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B99ADE-D29D-B149-B126-B50F744EBBFA}"/>
              </a:ext>
            </a:extLst>
          </p:cNvPr>
          <p:cNvSpPr>
            <a:spLocks noGrp="1"/>
          </p:cNvSpPr>
          <p:nvPr>
            <p:ph type="title"/>
          </p:nvPr>
        </p:nvSpPr>
        <p:spPr>
          <a:xfrm>
            <a:off x="838200" y="2431528"/>
            <a:ext cx="10515600" cy="997472"/>
          </a:xfrm>
        </p:spPr>
        <p:txBody>
          <a:bodyPr/>
          <a:lstStyle/>
          <a:p>
            <a:r>
              <a:rPr lang="en-US" dirty="0">
                <a:latin typeface="+mn-lt"/>
              </a:rPr>
              <a:t>Background</a:t>
            </a:r>
          </a:p>
        </p:txBody>
      </p:sp>
      <p:sp>
        <p:nvSpPr>
          <p:cNvPr id="4" name="Date Placeholder 3">
            <a:extLst>
              <a:ext uri="{FF2B5EF4-FFF2-40B4-BE49-F238E27FC236}">
                <a16:creationId xmlns:a16="http://schemas.microsoft.com/office/drawing/2014/main" id="{D16CEF6A-9697-C247-A375-67790B808C4D}"/>
              </a:ext>
            </a:extLst>
          </p:cNvPr>
          <p:cNvSpPr>
            <a:spLocks noGrp="1"/>
          </p:cNvSpPr>
          <p:nvPr>
            <p:ph type="dt" sz="half" idx="10"/>
          </p:nvPr>
        </p:nvSpPr>
        <p:spPr/>
        <p:txBody>
          <a:bodyPr/>
          <a:lstStyle/>
          <a:p>
            <a:fld id="{FB8542C3-356D-9547-9E79-1AD4C50DBC61}" type="datetime1">
              <a:rPr lang="en-US" smtClean="0"/>
              <a:t>4/12/22</a:t>
            </a:fld>
            <a:endParaRPr lang="en-US"/>
          </a:p>
        </p:txBody>
      </p:sp>
      <p:sp>
        <p:nvSpPr>
          <p:cNvPr id="5" name="Slide Number Placeholder 4">
            <a:extLst>
              <a:ext uri="{FF2B5EF4-FFF2-40B4-BE49-F238E27FC236}">
                <a16:creationId xmlns:a16="http://schemas.microsoft.com/office/drawing/2014/main" id="{54D71775-D6BB-6842-A742-79370BCF034E}"/>
              </a:ext>
            </a:extLst>
          </p:cNvPr>
          <p:cNvSpPr>
            <a:spLocks noGrp="1"/>
          </p:cNvSpPr>
          <p:nvPr>
            <p:ph type="sldNum" sz="quarter" idx="12"/>
          </p:nvPr>
        </p:nvSpPr>
        <p:spPr/>
        <p:txBody>
          <a:bodyPr/>
          <a:lstStyle/>
          <a:p>
            <a:fld id="{664E403B-0042-1146-90E1-AEFD59DFC558}" type="slidenum">
              <a:rPr lang="en-US" smtClean="0"/>
              <a:t>3</a:t>
            </a:fld>
            <a:endParaRPr lang="en-US"/>
          </a:p>
        </p:txBody>
      </p:sp>
      <p:pic>
        <p:nvPicPr>
          <p:cNvPr id="8" name="Picture 7">
            <a:extLst>
              <a:ext uri="{FF2B5EF4-FFF2-40B4-BE49-F238E27FC236}">
                <a16:creationId xmlns:a16="http://schemas.microsoft.com/office/drawing/2014/main" id="{24738FD6-1883-7F40-ABB8-957C0F95990F}"/>
              </a:ext>
            </a:extLst>
          </p:cNvPr>
          <p:cNvPicPr>
            <a:picLocks noChangeAspect="1"/>
          </p:cNvPicPr>
          <p:nvPr/>
        </p:nvPicPr>
        <p:blipFill>
          <a:blip r:embed="rId2"/>
          <a:srcRect/>
          <a:stretch/>
        </p:blipFill>
        <p:spPr>
          <a:xfrm>
            <a:off x="8801100" y="296092"/>
            <a:ext cx="2819400" cy="416612"/>
          </a:xfrm>
          <a:prstGeom prst="rect">
            <a:avLst/>
          </a:prstGeom>
        </p:spPr>
      </p:pic>
    </p:spTree>
    <p:extLst>
      <p:ext uri="{BB962C8B-B14F-4D97-AF65-F5344CB8AC3E}">
        <p14:creationId xmlns:p14="http://schemas.microsoft.com/office/powerpoint/2010/main" val="178307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Background</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200" y="1825625"/>
            <a:ext cx="7358522" cy="4288847"/>
          </a:xfrm>
        </p:spPr>
        <p:txBody>
          <a:bodyPr vert="horz" lIns="91440" tIns="45720" rIns="91440" bIns="45720" rtlCol="0" anchor="t">
            <a:normAutofit fontScale="92500" lnSpcReduction="10000"/>
          </a:bodyPr>
          <a:lstStyle/>
          <a:p>
            <a:r>
              <a:rPr lang="en-US" dirty="0"/>
              <a:t>Speech-based depression detection has gained significant momentum in the recent years. </a:t>
            </a:r>
            <a:br>
              <a:rPr lang="en-US" dirty="0"/>
            </a:br>
            <a:endParaRPr lang="en-US" dirty="0"/>
          </a:p>
          <a:p>
            <a:r>
              <a:rPr lang="en-US" dirty="0"/>
              <a:t>Advancements in deep learning have made speech-modeling very robust (e.g.: ASR, speaker recognition, etc.) </a:t>
            </a:r>
            <a:br>
              <a:rPr lang="en-US" dirty="0"/>
            </a:br>
            <a:endParaRPr lang="en-US" dirty="0"/>
          </a:p>
          <a:p>
            <a:r>
              <a:rPr lang="en-US" dirty="0"/>
              <a:t>But deep-learning models are data hungry. </a:t>
            </a:r>
            <a:br>
              <a:rPr lang="en-US" dirty="0"/>
            </a:br>
            <a:endParaRPr lang="en-US" dirty="0"/>
          </a:p>
          <a:p>
            <a:r>
              <a:rPr lang="en-US" dirty="0"/>
              <a:t>Collection of large-scale datasets for mental health applications can be challenging. </a:t>
            </a:r>
            <a:endParaRPr lang="en-US" dirty="0">
              <a:cs typeface="Times New Roman"/>
            </a:endParaRP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7" name="TextBox 6">
            <a:extLst>
              <a:ext uri="{FF2B5EF4-FFF2-40B4-BE49-F238E27FC236}">
                <a16:creationId xmlns:a16="http://schemas.microsoft.com/office/drawing/2014/main" id="{84650F22-211C-B640-8BCD-3FD7B330DC8A}"/>
              </a:ext>
            </a:extLst>
          </p:cNvPr>
          <p:cNvSpPr txBox="1"/>
          <p:nvPr/>
        </p:nvSpPr>
        <p:spPr>
          <a:xfrm>
            <a:off x="8196722" y="1264196"/>
            <a:ext cx="382495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Transformer models – an example of 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panose="02020603050405020304"/>
              </a:rPr>
              <a:t>d</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ata</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-hungry deep learning model</a:t>
            </a:r>
          </a:p>
        </p:txBody>
      </p:sp>
      <p:pic>
        <p:nvPicPr>
          <p:cNvPr id="13" name="Picture 12" descr="Diagram&#10;&#10;Description automatically generated">
            <a:extLst>
              <a:ext uri="{FF2B5EF4-FFF2-40B4-BE49-F238E27FC236}">
                <a16:creationId xmlns:a16="http://schemas.microsoft.com/office/drawing/2014/main" id="{C05110D9-BFD1-7143-B665-8BB25B9BCAF7}"/>
              </a:ext>
            </a:extLst>
          </p:cNvPr>
          <p:cNvPicPr>
            <a:picLocks noChangeAspect="1"/>
          </p:cNvPicPr>
          <p:nvPr/>
        </p:nvPicPr>
        <p:blipFill>
          <a:blip r:embed="rId3"/>
          <a:stretch>
            <a:fillRect/>
          </a:stretch>
        </p:blipFill>
        <p:spPr>
          <a:xfrm>
            <a:off x="8475747" y="2013837"/>
            <a:ext cx="2878053" cy="4239202"/>
          </a:xfrm>
          <a:prstGeom prst="rect">
            <a:avLst/>
          </a:prstGeom>
        </p:spPr>
      </p:pic>
      <p:pic>
        <p:nvPicPr>
          <p:cNvPr id="14" name="Picture 13">
            <a:extLst>
              <a:ext uri="{FF2B5EF4-FFF2-40B4-BE49-F238E27FC236}">
                <a16:creationId xmlns:a16="http://schemas.microsoft.com/office/drawing/2014/main" id="{7BF5731F-EE78-4D4B-9797-0D4BBB91F93A}"/>
              </a:ext>
            </a:extLst>
          </p:cNvPr>
          <p:cNvPicPr>
            <a:picLocks noChangeAspect="1"/>
          </p:cNvPicPr>
          <p:nvPr/>
        </p:nvPicPr>
        <p:blipFill>
          <a:blip r:embed="rId4"/>
          <a:srcRect/>
          <a:stretch/>
        </p:blipFill>
        <p:spPr>
          <a:xfrm>
            <a:off x="8801100" y="296092"/>
            <a:ext cx="2819400" cy="416612"/>
          </a:xfrm>
          <a:prstGeom prst="rect">
            <a:avLst/>
          </a:prstGeom>
        </p:spPr>
      </p:pic>
      <p:sp>
        <p:nvSpPr>
          <p:cNvPr id="15" name="TextBox 14">
            <a:extLst>
              <a:ext uri="{FF2B5EF4-FFF2-40B4-BE49-F238E27FC236}">
                <a16:creationId xmlns:a16="http://schemas.microsoft.com/office/drawing/2014/main" id="{4FB47FD3-BA2A-B541-B5F0-6893ABE57D83}"/>
              </a:ext>
            </a:extLst>
          </p:cNvPr>
          <p:cNvSpPr txBox="1"/>
          <p:nvPr/>
        </p:nvSpPr>
        <p:spPr>
          <a:xfrm>
            <a:off x="7457813" y="6333688"/>
            <a:ext cx="303961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a:ea typeface="+mn-ea"/>
                <a:cs typeface="+mn-cs"/>
              </a:rPr>
              <a:t>Image Source: Attention Is All You Need Vaswani et al., 2017.</a:t>
            </a:r>
          </a:p>
        </p:txBody>
      </p:sp>
    </p:spTree>
    <p:extLst>
      <p:ext uri="{BB962C8B-B14F-4D97-AF65-F5344CB8AC3E}">
        <p14:creationId xmlns:p14="http://schemas.microsoft.com/office/powerpoint/2010/main" val="20652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Background</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200" y="1610687"/>
            <a:ext cx="8896927" cy="4613944"/>
          </a:xfrm>
        </p:spPr>
        <p:txBody>
          <a:bodyPr vert="horz" lIns="91440" tIns="45720" rIns="91440" bIns="45720" rtlCol="0" anchor="t">
            <a:normAutofit fontScale="77500" lnSpcReduction="20000"/>
          </a:bodyPr>
          <a:lstStyle/>
          <a:p>
            <a:r>
              <a:rPr lang="en-US" dirty="0"/>
              <a:t>To circumvent scarcity of data – </a:t>
            </a:r>
            <a:br>
              <a:rPr lang="en-US" dirty="0"/>
            </a:br>
            <a:endParaRPr lang="en-US" dirty="0"/>
          </a:p>
          <a:p>
            <a:pPr lvl="1"/>
            <a:r>
              <a:rPr lang="en-US" dirty="0"/>
              <a:t>Artificially create new training samples (data augmentation). </a:t>
            </a:r>
            <a:br>
              <a:rPr lang="en-US" dirty="0"/>
            </a:br>
            <a:endParaRPr lang="en-US" dirty="0"/>
          </a:p>
          <a:p>
            <a:r>
              <a:rPr lang="en-US" dirty="0"/>
              <a:t>Conventional augmentation methods in the speech literature: </a:t>
            </a:r>
            <a:br>
              <a:rPr lang="en-US" dirty="0"/>
            </a:br>
            <a:endParaRPr lang="en-US" dirty="0"/>
          </a:p>
          <a:p>
            <a:pPr lvl="1"/>
            <a:r>
              <a:rPr lang="en-US" dirty="0"/>
              <a:t>Noise Augmentation [29] </a:t>
            </a:r>
            <a:br>
              <a:rPr lang="en-US" dirty="0"/>
            </a:br>
            <a:endParaRPr lang="en-US" dirty="0"/>
          </a:p>
          <a:p>
            <a:pPr lvl="1"/>
            <a:r>
              <a:rPr lang="en-US" dirty="0"/>
              <a:t>Vocal Tract Length Perturbation (VTLP) [30]</a:t>
            </a:r>
            <a:br>
              <a:rPr lang="en-US" dirty="0"/>
            </a:br>
            <a:endParaRPr lang="en-US" dirty="0"/>
          </a:p>
          <a:p>
            <a:pPr lvl="1"/>
            <a:r>
              <a:rPr lang="en-US" dirty="0"/>
              <a:t>Speed Perturbation [31]</a:t>
            </a:r>
            <a:br>
              <a:rPr lang="en-US" dirty="0"/>
            </a:br>
            <a:endParaRPr lang="en-US" dirty="0"/>
          </a:p>
          <a:p>
            <a:pPr lvl="1"/>
            <a:r>
              <a:rPr lang="en-US" dirty="0"/>
              <a:t>Pitch Perturbation [31]</a:t>
            </a:r>
            <a:br>
              <a:rPr lang="en-US" dirty="0"/>
            </a:br>
            <a:endParaRPr lang="en-US" dirty="0"/>
          </a:p>
          <a:p>
            <a:r>
              <a:rPr lang="en-US" dirty="0"/>
              <a:t>Conventional methods alter acoustic parameters that may carry information related to underlying mental health.</a:t>
            </a:r>
          </a:p>
          <a:p>
            <a:pPr lvl="1"/>
            <a:r>
              <a:rPr lang="en-US" dirty="0"/>
              <a:t>E.g.: pitch, formant frequencies, speaking-rate [8] </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11" name="Picture 10" descr="Diagram&#10;&#10;Description automatically generated">
            <a:extLst>
              <a:ext uri="{FF2B5EF4-FFF2-40B4-BE49-F238E27FC236}">
                <a16:creationId xmlns:a16="http://schemas.microsoft.com/office/drawing/2014/main" id="{390F5EC4-DD88-494E-911B-53378F71B800}"/>
              </a:ext>
            </a:extLst>
          </p:cNvPr>
          <p:cNvPicPr>
            <a:picLocks noChangeAspect="1"/>
          </p:cNvPicPr>
          <p:nvPr/>
        </p:nvPicPr>
        <p:blipFill rotWithShape="1">
          <a:blip r:embed="rId3"/>
          <a:srcRect l="5712" t="4769" r="8716" b="5295"/>
          <a:stretch/>
        </p:blipFill>
        <p:spPr>
          <a:xfrm>
            <a:off x="9280041" y="3108015"/>
            <a:ext cx="2723792" cy="2076561"/>
          </a:xfrm>
          <a:prstGeom prst="rect">
            <a:avLst/>
          </a:prstGeom>
        </p:spPr>
      </p:pic>
      <p:sp>
        <p:nvSpPr>
          <p:cNvPr id="12" name="TextBox 11">
            <a:extLst>
              <a:ext uri="{FF2B5EF4-FFF2-40B4-BE49-F238E27FC236}">
                <a16:creationId xmlns:a16="http://schemas.microsoft.com/office/drawing/2014/main" id="{88C4680B-A4C4-1F42-9B10-41EE2C0A05F2}"/>
              </a:ext>
            </a:extLst>
          </p:cNvPr>
          <p:cNvSpPr txBox="1"/>
          <p:nvPr/>
        </p:nvSpPr>
        <p:spPr>
          <a:xfrm>
            <a:off x="10163590" y="2992270"/>
            <a:ext cx="7617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VTLP</a:t>
            </a:r>
          </a:p>
        </p:txBody>
      </p:sp>
      <p:pic>
        <p:nvPicPr>
          <p:cNvPr id="14" name="Picture 13">
            <a:extLst>
              <a:ext uri="{FF2B5EF4-FFF2-40B4-BE49-F238E27FC236}">
                <a16:creationId xmlns:a16="http://schemas.microsoft.com/office/drawing/2014/main" id="{CEF93130-6AEE-5C49-8D08-6F4E7BDD8779}"/>
              </a:ext>
            </a:extLst>
          </p:cNvPr>
          <p:cNvPicPr>
            <a:picLocks noChangeAspect="1"/>
          </p:cNvPicPr>
          <p:nvPr/>
        </p:nvPicPr>
        <p:blipFill>
          <a:blip r:embed="rId4"/>
          <a:srcRect/>
          <a:stretch/>
        </p:blipFill>
        <p:spPr>
          <a:xfrm>
            <a:off x="8801100" y="296092"/>
            <a:ext cx="2819400" cy="416612"/>
          </a:xfrm>
          <a:prstGeom prst="rect">
            <a:avLst/>
          </a:prstGeom>
        </p:spPr>
      </p:pic>
      <p:sp>
        <p:nvSpPr>
          <p:cNvPr id="15" name="TextBox 14">
            <a:extLst>
              <a:ext uri="{FF2B5EF4-FFF2-40B4-BE49-F238E27FC236}">
                <a16:creationId xmlns:a16="http://schemas.microsoft.com/office/drawing/2014/main" id="{8B40D317-8C74-BC40-84C8-7A4B0F48C29A}"/>
              </a:ext>
            </a:extLst>
          </p:cNvPr>
          <p:cNvSpPr txBox="1"/>
          <p:nvPr/>
        </p:nvSpPr>
        <p:spPr>
          <a:xfrm>
            <a:off x="5830348" y="6267354"/>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a:ea typeface="+mn-ea"/>
                <a:cs typeface="+mn-cs"/>
              </a:rPr>
              <a:t>Image </a:t>
            </a:r>
            <a:r>
              <a:rPr kumimoji="0" lang="en-US" sz="900" b="0" i="0" u="none" strike="noStrike" kern="1200" cap="none" spc="0" normalizeH="0" baseline="0" noProof="0" dirty="0" err="1">
                <a:ln>
                  <a:noFill/>
                </a:ln>
                <a:solidFill>
                  <a:prstClr val="black"/>
                </a:solidFill>
                <a:effectLst/>
                <a:uLnTx/>
                <a:uFillTx/>
                <a:latin typeface="Times New Roman" panose="02020603050405020304"/>
                <a:ea typeface="+mn-ea"/>
                <a:cs typeface="+mn-cs"/>
              </a:rPr>
              <a:t>Sourcce</a:t>
            </a:r>
            <a:r>
              <a:rPr kumimoji="0" lang="en-US" sz="900" b="0" i="0" u="none" strike="noStrike" kern="1200" cap="none" spc="0" normalizeH="0" baseline="0" noProof="0" dirty="0">
                <a:ln>
                  <a:noFill/>
                </a:ln>
                <a:solidFill>
                  <a:prstClr val="black"/>
                </a:solidFill>
                <a:effectLst/>
                <a:uLnTx/>
                <a:uFillTx/>
                <a:latin typeface="Times New Roman" panose="02020603050405020304"/>
                <a:ea typeface="+mn-ea"/>
                <a:cs typeface="+mn-cs"/>
              </a:rPr>
              <a:t>: https://</a:t>
            </a:r>
            <a:r>
              <a:rPr kumimoji="0" lang="en-US" sz="900" b="0" i="0" u="none" strike="noStrike" kern="1200" cap="none" spc="0" normalizeH="0" baseline="0" noProof="0" dirty="0" err="1">
                <a:ln>
                  <a:noFill/>
                </a:ln>
                <a:solidFill>
                  <a:prstClr val="black"/>
                </a:solidFill>
                <a:effectLst/>
                <a:uLnTx/>
                <a:uFillTx/>
                <a:latin typeface="Times New Roman" panose="02020603050405020304"/>
                <a:ea typeface="+mn-ea"/>
                <a:cs typeface="+mn-cs"/>
              </a:rPr>
              <a:t>www.semanticscholar.org</a:t>
            </a:r>
            <a:r>
              <a:rPr kumimoji="0" lang="en-US" sz="900" b="0" i="0" u="none" strike="noStrike" kern="1200" cap="none" spc="0" normalizeH="0" baseline="0" noProof="0" dirty="0">
                <a:ln>
                  <a:noFill/>
                </a:ln>
                <a:solidFill>
                  <a:prstClr val="black"/>
                </a:solidFill>
                <a:effectLst/>
                <a:uLnTx/>
                <a:uFillTx/>
                <a:latin typeface="Times New Roman" panose="02020603050405020304"/>
                <a:ea typeface="+mn-ea"/>
                <a:cs typeface="+mn-cs"/>
              </a:rPr>
              <a:t>/paper/Development-of-vocal-tract-length-normalized-engine-Sharma-Madhavi/</a:t>
            </a:r>
          </a:p>
        </p:txBody>
      </p:sp>
    </p:spTree>
    <p:extLst>
      <p:ext uri="{BB962C8B-B14F-4D97-AF65-F5344CB8AC3E}">
        <p14:creationId xmlns:p14="http://schemas.microsoft.com/office/powerpoint/2010/main" val="185281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B99ADE-D29D-B149-B126-B50F744EBBFA}"/>
              </a:ext>
            </a:extLst>
          </p:cNvPr>
          <p:cNvSpPr>
            <a:spLocks noGrp="1"/>
          </p:cNvSpPr>
          <p:nvPr>
            <p:ph type="title"/>
          </p:nvPr>
        </p:nvSpPr>
        <p:spPr>
          <a:xfrm>
            <a:off x="838200" y="2431528"/>
            <a:ext cx="10515600" cy="997472"/>
          </a:xfrm>
        </p:spPr>
        <p:txBody>
          <a:bodyPr/>
          <a:lstStyle/>
          <a:p>
            <a:r>
              <a:rPr lang="en-US" dirty="0">
                <a:latin typeface="+mn-lt"/>
              </a:rPr>
              <a:t>Proposed Approach</a:t>
            </a:r>
          </a:p>
        </p:txBody>
      </p:sp>
      <p:sp>
        <p:nvSpPr>
          <p:cNvPr id="4" name="Date Placeholder 3">
            <a:extLst>
              <a:ext uri="{FF2B5EF4-FFF2-40B4-BE49-F238E27FC236}">
                <a16:creationId xmlns:a16="http://schemas.microsoft.com/office/drawing/2014/main" id="{D16CEF6A-9697-C247-A375-67790B808C4D}"/>
              </a:ext>
            </a:extLst>
          </p:cNvPr>
          <p:cNvSpPr>
            <a:spLocks noGrp="1"/>
          </p:cNvSpPr>
          <p:nvPr>
            <p:ph type="dt" sz="half" idx="10"/>
          </p:nvPr>
        </p:nvSpPr>
        <p:spPr/>
        <p:txBody>
          <a:bodyPr/>
          <a:lstStyle/>
          <a:p>
            <a:fld id="{FB8542C3-356D-9547-9E79-1AD4C50DBC61}" type="datetime1">
              <a:rPr lang="en-US" smtClean="0"/>
              <a:t>4/12/22</a:t>
            </a:fld>
            <a:endParaRPr lang="en-US"/>
          </a:p>
        </p:txBody>
      </p:sp>
      <p:sp>
        <p:nvSpPr>
          <p:cNvPr id="5" name="Slide Number Placeholder 4">
            <a:extLst>
              <a:ext uri="{FF2B5EF4-FFF2-40B4-BE49-F238E27FC236}">
                <a16:creationId xmlns:a16="http://schemas.microsoft.com/office/drawing/2014/main" id="{54D71775-D6BB-6842-A742-79370BCF034E}"/>
              </a:ext>
            </a:extLst>
          </p:cNvPr>
          <p:cNvSpPr>
            <a:spLocks noGrp="1"/>
          </p:cNvSpPr>
          <p:nvPr>
            <p:ph type="sldNum" sz="quarter" idx="12"/>
          </p:nvPr>
        </p:nvSpPr>
        <p:spPr/>
        <p:txBody>
          <a:bodyPr/>
          <a:lstStyle/>
          <a:p>
            <a:fld id="{664E403B-0042-1146-90E1-AEFD59DFC558}" type="slidenum">
              <a:rPr lang="en-US" smtClean="0"/>
              <a:t>6</a:t>
            </a:fld>
            <a:endParaRPr lang="en-US"/>
          </a:p>
        </p:txBody>
      </p:sp>
      <p:pic>
        <p:nvPicPr>
          <p:cNvPr id="7" name="Picture 6">
            <a:extLst>
              <a:ext uri="{FF2B5EF4-FFF2-40B4-BE49-F238E27FC236}">
                <a16:creationId xmlns:a16="http://schemas.microsoft.com/office/drawing/2014/main" id="{8D0FF13B-1A83-7046-8B8F-6E2FE6D288B1}"/>
              </a:ext>
            </a:extLst>
          </p:cNvPr>
          <p:cNvPicPr>
            <a:picLocks noChangeAspect="1"/>
          </p:cNvPicPr>
          <p:nvPr/>
        </p:nvPicPr>
        <p:blipFill>
          <a:blip r:embed="rId2"/>
          <a:srcRect/>
          <a:stretch/>
        </p:blipFill>
        <p:spPr>
          <a:xfrm>
            <a:off x="8801100" y="296092"/>
            <a:ext cx="2819400" cy="416612"/>
          </a:xfrm>
          <a:prstGeom prst="rect">
            <a:avLst/>
          </a:prstGeom>
        </p:spPr>
      </p:pic>
    </p:spTree>
    <p:extLst>
      <p:ext uri="{BB962C8B-B14F-4D97-AF65-F5344CB8AC3E}">
        <p14:creationId xmlns:p14="http://schemas.microsoft.com/office/powerpoint/2010/main" val="305333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Proposed Approach</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199" y="2125300"/>
            <a:ext cx="8896927" cy="599351"/>
          </a:xfrm>
        </p:spPr>
        <p:txBody>
          <a:bodyPr>
            <a:noAutofit/>
          </a:bodyPr>
          <a:lstStyle/>
          <a:p>
            <a:r>
              <a:rPr lang="en-US" sz="2400" dirty="0"/>
              <a:t>Equation that represents the Short Time Fourier Transform (STFT):   </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13" name="Picture 12" descr="Text&#10;&#10;Description automatically generated with low confidence">
            <a:extLst>
              <a:ext uri="{FF2B5EF4-FFF2-40B4-BE49-F238E27FC236}">
                <a16:creationId xmlns:a16="http://schemas.microsoft.com/office/drawing/2014/main" id="{4F13CB90-4B0F-9148-AFD8-56D73B048042}"/>
              </a:ext>
            </a:extLst>
          </p:cNvPr>
          <p:cNvPicPr>
            <a:picLocks noChangeAspect="1"/>
          </p:cNvPicPr>
          <p:nvPr/>
        </p:nvPicPr>
        <p:blipFill>
          <a:blip r:embed="rId3"/>
          <a:stretch>
            <a:fillRect/>
          </a:stretch>
        </p:blipFill>
        <p:spPr>
          <a:xfrm>
            <a:off x="2712896" y="2929009"/>
            <a:ext cx="5701716" cy="1155057"/>
          </a:xfrm>
          <a:prstGeom prst="rect">
            <a:avLst/>
          </a:prstGeom>
        </p:spPr>
      </p:pic>
      <p:sp>
        <p:nvSpPr>
          <p:cNvPr id="14" name="Content Placeholder 9">
            <a:extLst>
              <a:ext uri="{FF2B5EF4-FFF2-40B4-BE49-F238E27FC236}">
                <a16:creationId xmlns:a16="http://schemas.microsoft.com/office/drawing/2014/main" id="{3AB2541A-7C10-3245-8D61-3808574EA216}"/>
              </a:ext>
            </a:extLst>
          </p:cNvPr>
          <p:cNvSpPr txBox="1">
            <a:spLocks/>
          </p:cNvSpPr>
          <p:nvPr/>
        </p:nvSpPr>
        <p:spPr>
          <a:xfrm>
            <a:off x="838199" y="4288424"/>
            <a:ext cx="9451109" cy="175215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a:ea typeface="+mn-ea"/>
                <a:cs typeface="+mn-cs"/>
              </a:rPr>
              <a:t>L = frame-width, R= frame-shift</a:t>
            </a:r>
            <a:br>
              <a:rPr kumimoji="0" lang="en-US" sz="2800" b="0" i="0" u="none" strike="noStrike" kern="1200" cap="none" spc="0" normalizeH="0" baseline="0" noProof="0" dirty="0">
                <a:ln>
                  <a:noFill/>
                </a:ln>
                <a:solidFill>
                  <a:prstClr val="black"/>
                </a:solidFill>
                <a:effectLst/>
                <a:uLnTx/>
                <a:uFillTx/>
                <a:latin typeface="Times New Roman" panose="02020603050405020304"/>
                <a:ea typeface="+mn-ea"/>
                <a:cs typeface="+mn-cs"/>
              </a:rPr>
            </a:br>
            <a:endParaRPr kumimoji="0" lang="en-US" sz="2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a:ea typeface="+mn-ea"/>
                <a:cs typeface="+mn-cs"/>
              </a:rPr>
              <a:t>L and R control the time-frequency resolution.</a:t>
            </a:r>
            <a:br>
              <a:rPr kumimoji="0" lang="en-US" sz="2800" b="0" i="0" u="none" strike="noStrike" kern="1200" cap="none" spc="0" normalizeH="0" baseline="0" noProof="0" dirty="0">
                <a:ln>
                  <a:noFill/>
                </a:ln>
                <a:solidFill>
                  <a:prstClr val="black"/>
                </a:solidFill>
                <a:effectLst/>
                <a:uLnTx/>
                <a:uFillTx/>
                <a:latin typeface="Times New Roman" panose="02020603050405020304"/>
                <a:ea typeface="+mn-ea"/>
                <a:cs typeface="+mn-cs"/>
              </a:rPr>
            </a:br>
            <a:endParaRPr kumimoji="0" lang="en-US" sz="2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a:ea typeface="+mn-ea"/>
                <a:cs typeface="+mn-cs"/>
              </a:rPr>
              <a:t>L is specified in milliseconds and R as a % of L.  </a:t>
            </a:r>
          </a:p>
        </p:txBody>
      </p:sp>
      <p:pic>
        <p:nvPicPr>
          <p:cNvPr id="11" name="Picture 10">
            <a:extLst>
              <a:ext uri="{FF2B5EF4-FFF2-40B4-BE49-F238E27FC236}">
                <a16:creationId xmlns:a16="http://schemas.microsoft.com/office/drawing/2014/main" id="{DAC70C3C-8B27-8545-AFB0-1C2E5DE9C383}"/>
              </a:ext>
            </a:extLst>
          </p:cNvPr>
          <p:cNvPicPr>
            <a:picLocks noChangeAspect="1"/>
          </p:cNvPicPr>
          <p:nvPr/>
        </p:nvPicPr>
        <p:blipFill>
          <a:blip r:embed="rId4"/>
          <a:srcRect/>
          <a:stretch/>
        </p:blipFill>
        <p:spPr>
          <a:xfrm>
            <a:off x="8801100" y="296092"/>
            <a:ext cx="2819400" cy="416612"/>
          </a:xfrm>
          <a:prstGeom prst="rect">
            <a:avLst/>
          </a:prstGeom>
        </p:spPr>
      </p:pic>
    </p:spTree>
    <p:extLst>
      <p:ext uri="{BB962C8B-B14F-4D97-AF65-F5344CB8AC3E}">
        <p14:creationId xmlns:p14="http://schemas.microsoft.com/office/powerpoint/2010/main" val="428317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a:xfrm>
            <a:off x="838200" y="629728"/>
            <a:ext cx="10515600" cy="768920"/>
          </a:xfrm>
        </p:spPr>
        <p:txBody>
          <a:bodyPr/>
          <a:lstStyle/>
          <a:p>
            <a:r>
              <a:rPr lang="en-US" dirty="0">
                <a:latin typeface="Times New Roman" panose="02020603050405020304" pitchFamily="18" charset="0"/>
                <a:cs typeface="Times New Roman" panose="02020603050405020304" pitchFamily="18" charset="0"/>
              </a:rPr>
              <a:t>Proposed Approach – Changing L &amp; R</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838199" y="1621766"/>
            <a:ext cx="8388928" cy="4606506"/>
          </a:xfrm>
        </p:spPr>
        <p:txBody>
          <a:bodyPr>
            <a:normAutofit fontScale="92500" lnSpcReduction="20000"/>
          </a:bodyPr>
          <a:lstStyle/>
          <a:p>
            <a:r>
              <a:rPr lang="en-US" dirty="0"/>
              <a:t>Small window length – </a:t>
            </a:r>
            <a:br>
              <a:rPr lang="en-US" dirty="0"/>
            </a:br>
            <a:endParaRPr lang="en-US" dirty="0"/>
          </a:p>
          <a:p>
            <a:pPr lvl="1"/>
            <a:r>
              <a:rPr lang="en-US" dirty="0"/>
              <a:t>Wide-band spectrogram</a:t>
            </a:r>
            <a:br>
              <a:rPr lang="en-US" dirty="0"/>
            </a:br>
            <a:endParaRPr lang="en-US" dirty="0"/>
          </a:p>
          <a:p>
            <a:pPr lvl="1"/>
            <a:r>
              <a:rPr lang="en-US" dirty="0"/>
              <a:t>Better time resolution. </a:t>
            </a:r>
            <a:br>
              <a:rPr lang="en-US" dirty="0"/>
            </a:br>
            <a:endParaRPr lang="en-US" dirty="0"/>
          </a:p>
          <a:p>
            <a:r>
              <a:rPr lang="en-US" dirty="0"/>
              <a:t>Larger window length – </a:t>
            </a:r>
            <a:br>
              <a:rPr lang="en-US" dirty="0"/>
            </a:br>
            <a:endParaRPr lang="en-US" dirty="0"/>
          </a:p>
          <a:p>
            <a:pPr lvl="1"/>
            <a:r>
              <a:rPr lang="en-US" dirty="0"/>
              <a:t>Narrow-band spectrogram</a:t>
            </a:r>
            <a:br>
              <a:rPr lang="en-US" dirty="0"/>
            </a:br>
            <a:endParaRPr lang="en-US" dirty="0"/>
          </a:p>
          <a:p>
            <a:pPr lvl="1"/>
            <a:r>
              <a:rPr lang="en-US" dirty="0"/>
              <a:t>Sharper frequency resolution</a:t>
            </a:r>
            <a:br>
              <a:rPr lang="en-US" dirty="0"/>
            </a:br>
            <a:br>
              <a:rPr lang="en-US" dirty="0"/>
            </a:br>
            <a:endParaRPr lang="en-US" dirty="0"/>
          </a:p>
          <a:p>
            <a:r>
              <a:rPr lang="en-US" dirty="0"/>
              <a:t>For most applications, L and R are fixed at 25ms and 40%, respectively [33]. </a:t>
            </a:r>
          </a:p>
          <a:p>
            <a:endParaRPr lang="en-US" dirty="0"/>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FC70E84D-E8AF-B44B-825E-2C1EE2768DB2}"/>
              </a:ext>
            </a:extLst>
          </p:cNvPr>
          <p:cNvPicPr>
            <a:picLocks noChangeAspect="1"/>
          </p:cNvPicPr>
          <p:nvPr/>
        </p:nvPicPr>
        <p:blipFill>
          <a:blip r:embed="rId3"/>
          <a:stretch>
            <a:fillRect/>
          </a:stretch>
        </p:blipFill>
        <p:spPr>
          <a:xfrm>
            <a:off x="6000750" y="2397056"/>
            <a:ext cx="5353050" cy="2433205"/>
          </a:xfrm>
          <a:prstGeom prst="rect">
            <a:avLst/>
          </a:prstGeom>
        </p:spPr>
      </p:pic>
      <p:sp>
        <p:nvSpPr>
          <p:cNvPr id="7" name="TextBox 6">
            <a:extLst>
              <a:ext uri="{FF2B5EF4-FFF2-40B4-BE49-F238E27FC236}">
                <a16:creationId xmlns:a16="http://schemas.microsoft.com/office/drawing/2014/main" id="{B2FB0A90-2B5C-A041-858D-A09A50FEE265}"/>
              </a:ext>
            </a:extLst>
          </p:cNvPr>
          <p:cNvSpPr txBox="1"/>
          <p:nvPr/>
        </p:nvSpPr>
        <p:spPr>
          <a:xfrm>
            <a:off x="6284699" y="1711112"/>
            <a:ext cx="520527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wide band (left) and narrow band (right) spectrograms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panose="02020603050405020304"/>
              </a:rPr>
              <a:t>o</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f the same word</a:t>
            </a:r>
          </a:p>
        </p:txBody>
      </p:sp>
      <p:pic>
        <p:nvPicPr>
          <p:cNvPr id="12" name="Picture 11">
            <a:extLst>
              <a:ext uri="{FF2B5EF4-FFF2-40B4-BE49-F238E27FC236}">
                <a16:creationId xmlns:a16="http://schemas.microsoft.com/office/drawing/2014/main" id="{49893A2F-CA42-7244-AB64-027D46AADEC3}"/>
              </a:ext>
            </a:extLst>
          </p:cNvPr>
          <p:cNvPicPr>
            <a:picLocks noChangeAspect="1"/>
          </p:cNvPicPr>
          <p:nvPr/>
        </p:nvPicPr>
        <p:blipFill>
          <a:blip r:embed="rId4"/>
          <a:srcRect/>
          <a:stretch/>
        </p:blipFill>
        <p:spPr>
          <a:xfrm>
            <a:off x="8801100" y="296092"/>
            <a:ext cx="2819400" cy="416612"/>
          </a:xfrm>
          <a:prstGeom prst="rect">
            <a:avLst/>
          </a:prstGeom>
        </p:spPr>
      </p:pic>
      <p:sp>
        <p:nvSpPr>
          <p:cNvPr id="8" name="TextBox 7">
            <a:extLst>
              <a:ext uri="{FF2B5EF4-FFF2-40B4-BE49-F238E27FC236}">
                <a16:creationId xmlns:a16="http://schemas.microsoft.com/office/drawing/2014/main" id="{CC1963A9-3004-3C44-A4F7-A77AD20E36E3}"/>
              </a:ext>
            </a:extLst>
          </p:cNvPr>
          <p:cNvSpPr txBox="1"/>
          <p:nvPr/>
        </p:nvSpPr>
        <p:spPr>
          <a:xfrm>
            <a:off x="6000750" y="6082058"/>
            <a:ext cx="60292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Image Source: https://</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home.cc.umanitoba.ca</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robh</a:t>
            </a:r>
            <a:r>
              <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rPr>
              <a:t>/</a:t>
            </a:r>
            <a:r>
              <a:rPr kumimoji="0" lang="en-US" sz="1800" b="0" i="0" u="none" strike="noStrike" kern="1200" cap="none" spc="0" normalizeH="0" baseline="0" noProof="0" dirty="0" err="1">
                <a:ln>
                  <a:noFill/>
                </a:ln>
                <a:solidFill>
                  <a:prstClr val="black"/>
                </a:solidFill>
                <a:effectLst/>
                <a:uLnTx/>
                <a:uFillTx/>
                <a:latin typeface="Times New Roman" panose="02020603050405020304"/>
                <a:ea typeface="+mn-ea"/>
                <a:cs typeface="+mn-cs"/>
              </a:rPr>
              <a:t>howto.html</a:t>
            </a: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312932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20D9A-F560-1146-9509-69A8E22982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Proposed Approach</a:t>
            </a:r>
          </a:p>
        </p:txBody>
      </p:sp>
      <p:sp>
        <p:nvSpPr>
          <p:cNvPr id="10" name="Content Placeholder 9">
            <a:extLst>
              <a:ext uri="{FF2B5EF4-FFF2-40B4-BE49-F238E27FC236}">
                <a16:creationId xmlns:a16="http://schemas.microsoft.com/office/drawing/2014/main" id="{0BE9504B-49A8-514F-996A-FD63D8F33595}"/>
              </a:ext>
            </a:extLst>
          </p:cNvPr>
          <p:cNvSpPr>
            <a:spLocks noGrp="1"/>
          </p:cNvSpPr>
          <p:nvPr>
            <p:ph idx="1"/>
          </p:nvPr>
        </p:nvSpPr>
        <p:spPr>
          <a:xfrm>
            <a:off x="919018" y="3016251"/>
            <a:ext cx="9367982" cy="3340099"/>
          </a:xfrm>
        </p:spPr>
        <p:txBody>
          <a:bodyPr vert="horz" lIns="91440" tIns="45720" rIns="91440" bIns="45720" rtlCol="0" anchor="t">
            <a:normAutofit fontScale="85000" lnSpcReduction="10000"/>
          </a:bodyPr>
          <a:lstStyle/>
          <a:p>
            <a:r>
              <a:rPr lang="en-US" dirty="0"/>
              <a:t>Augment training data with features extracted using multiple L and R. </a:t>
            </a:r>
            <a:br>
              <a:rPr lang="en-US" dirty="0"/>
            </a:br>
            <a:endParaRPr lang="en-US" dirty="0"/>
          </a:p>
          <a:p>
            <a:r>
              <a:rPr lang="en-US" dirty="0"/>
              <a:t>By changing L and R, we change the frame rate and time-frequency resolution of the extracted features. </a:t>
            </a:r>
            <a:br>
              <a:rPr lang="en-US" dirty="0"/>
            </a:br>
            <a:endParaRPr lang="en-US" dirty="0"/>
          </a:p>
          <a:p>
            <a:r>
              <a:rPr lang="en-US" dirty="0"/>
              <a:t>Since we are augmenting training data based on frame-rate, we refer to this method as FrAUG – Frame-rate-based data augmentation. </a:t>
            </a:r>
            <a:br>
              <a:rPr lang="en-US" dirty="0"/>
            </a:br>
            <a:endParaRPr lang="en-US" dirty="0"/>
          </a:p>
          <a:p>
            <a:r>
              <a:rPr lang="en-US" dirty="0"/>
              <a:t>Independent of the model, features, and dataset. </a:t>
            </a:r>
          </a:p>
        </p:txBody>
      </p:sp>
      <p:sp>
        <p:nvSpPr>
          <p:cNvPr id="4" name="Date Placeholder 3">
            <a:extLst>
              <a:ext uri="{FF2B5EF4-FFF2-40B4-BE49-F238E27FC236}">
                <a16:creationId xmlns:a16="http://schemas.microsoft.com/office/drawing/2014/main" id="{7CF4455F-491B-ED4D-A1FF-778F6894B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C8EDE-BD12-9A4B-B26C-E7A5C140C6A3}" type="datetime1">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B77B1517-FA76-444A-BEFF-790E5A093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E403B-0042-1146-90E1-AEFD59DFC558}"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pic>
        <p:nvPicPr>
          <p:cNvPr id="11" name="Picture 10" descr="Text&#10;&#10;Description automatically generated with low confidence">
            <a:extLst>
              <a:ext uri="{FF2B5EF4-FFF2-40B4-BE49-F238E27FC236}">
                <a16:creationId xmlns:a16="http://schemas.microsoft.com/office/drawing/2014/main" id="{64566D66-717E-6549-880A-D858BA795BA2}"/>
              </a:ext>
            </a:extLst>
          </p:cNvPr>
          <p:cNvPicPr>
            <a:picLocks noChangeAspect="1"/>
          </p:cNvPicPr>
          <p:nvPr/>
        </p:nvPicPr>
        <p:blipFill rotWithShape="1">
          <a:blip r:embed="rId3"/>
          <a:srcRect r="4012"/>
          <a:stretch/>
        </p:blipFill>
        <p:spPr>
          <a:xfrm>
            <a:off x="2722131" y="1690688"/>
            <a:ext cx="5472963" cy="1155057"/>
          </a:xfrm>
          <a:prstGeom prst="rect">
            <a:avLst/>
          </a:prstGeom>
        </p:spPr>
      </p:pic>
      <p:pic>
        <p:nvPicPr>
          <p:cNvPr id="12" name="Picture 11">
            <a:extLst>
              <a:ext uri="{FF2B5EF4-FFF2-40B4-BE49-F238E27FC236}">
                <a16:creationId xmlns:a16="http://schemas.microsoft.com/office/drawing/2014/main" id="{46B18DE5-658A-4742-B385-DB9B34F3F820}"/>
              </a:ext>
            </a:extLst>
          </p:cNvPr>
          <p:cNvPicPr>
            <a:picLocks noChangeAspect="1"/>
          </p:cNvPicPr>
          <p:nvPr/>
        </p:nvPicPr>
        <p:blipFill>
          <a:blip r:embed="rId4"/>
          <a:srcRect/>
          <a:stretch/>
        </p:blipFill>
        <p:spPr>
          <a:xfrm>
            <a:off x="8801100" y="296092"/>
            <a:ext cx="2819400" cy="416612"/>
          </a:xfrm>
          <a:prstGeom prst="rect">
            <a:avLst/>
          </a:prstGeom>
        </p:spPr>
      </p:pic>
      <p:pic>
        <p:nvPicPr>
          <p:cNvPr id="13" name="Picture 12">
            <a:extLst>
              <a:ext uri="{FF2B5EF4-FFF2-40B4-BE49-F238E27FC236}">
                <a16:creationId xmlns:a16="http://schemas.microsoft.com/office/drawing/2014/main" id="{AB6F3858-90BF-CB47-86E1-C05FA37B1BE7}"/>
              </a:ext>
            </a:extLst>
          </p:cNvPr>
          <p:cNvPicPr>
            <a:picLocks noChangeAspect="1"/>
          </p:cNvPicPr>
          <p:nvPr/>
        </p:nvPicPr>
        <p:blipFill>
          <a:blip r:embed="rId5"/>
          <a:stretch>
            <a:fillRect/>
          </a:stretch>
        </p:blipFill>
        <p:spPr>
          <a:xfrm>
            <a:off x="10210800" y="1231593"/>
            <a:ext cx="1846562" cy="2829584"/>
          </a:xfrm>
          <a:prstGeom prst="rect">
            <a:avLst/>
          </a:prstGeom>
        </p:spPr>
      </p:pic>
    </p:spTree>
    <p:extLst>
      <p:ext uri="{BB962C8B-B14F-4D97-AF65-F5344CB8AC3E}">
        <p14:creationId xmlns:p14="http://schemas.microsoft.com/office/powerpoint/2010/main" val="10845131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7145</TotalTime>
  <Words>4430</Words>
  <Application>Microsoft Macintosh PowerPoint</Application>
  <PresentationFormat>Widescreen</PresentationFormat>
  <Paragraphs>245</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1_Office Theme</vt:lpstr>
      <vt:lpstr>FrAUG: A Frame Rate Based Data Augmentation Method for Depression Detection from Speech Signals</vt:lpstr>
      <vt:lpstr>Outline</vt:lpstr>
      <vt:lpstr>Background</vt:lpstr>
      <vt:lpstr>Background</vt:lpstr>
      <vt:lpstr>Background</vt:lpstr>
      <vt:lpstr>Proposed Approach</vt:lpstr>
      <vt:lpstr>Proposed Approach</vt:lpstr>
      <vt:lpstr>Proposed Approach – Changing L &amp; R</vt:lpstr>
      <vt:lpstr>Proposed Approach</vt:lpstr>
      <vt:lpstr>Experimental Details</vt:lpstr>
      <vt:lpstr>Databases and Models</vt:lpstr>
      <vt:lpstr>Models - DepAudioNet</vt:lpstr>
      <vt:lpstr>Models – x-vector + CNN</vt:lpstr>
      <vt:lpstr>Augmentation</vt:lpstr>
      <vt:lpstr>Experiments</vt:lpstr>
      <vt:lpstr>Results</vt:lpstr>
      <vt:lpstr>Results - I</vt:lpstr>
      <vt:lpstr>Results - I</vt:lpstr>
      <vt:lpstr>Results - II</vt:lpstr>
      <vt:lpstr>Results - III</vt:lpstr>
      <vt:lpstr>Summary </vt:lpstr>
      <vt:lpstr>Acknowledgements </vt:lpstr>
      <vt:lpstr>References </vt:lpstr>
      <vt:lpstr>References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FrAUG: A Frame Rate Based Data Augmentation Method for Depression Detection from Speech Signals</dc:title>
  <dc:creator>Vijay Ravi</dc:creator>
  <cp:lastModifiedBy>Vijay Ravi</cp:lastModifiedBy>
  <cp:revision>160</cp:revision>
  <dcterms:created xsi:type="dcterms:W3CDTF">2022-04-03T04:16:26Z</dcterms:created>
  <dcterms:modified xsi:type="dcterms:W3CDTF">2022-04-16T19:38:22Z</dcterms:modified>
</cp:coreProperties>
</file>