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sldIdLst>
    <p:sldId id="257" r:id="rId2"/>
  </p:sldIdLst>
  <p:sldSz cx="51206400" cy="28803600"/>
  <p:notesSz cx="6858000" cy="9144000"/>
  <p:defaultTextStyle>
    <a:defPPr>
      <a:defRPr lang="zh-TW"/>
    </a:defPPr>
    <a:lvl1pPr marL="0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1pPr>
    <a:lvl2pPr marL="1920698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2pPr>
    <a:lvl3pPr marL="3841393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3pPr>
    <a:lvl4pPr marL="5762091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4pPr>
    <a:lvl5pPr marL="7682785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5pPr>
    <a:lvl6pPr marL="9603484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6pPr>
    <a:lvl7pPr marL="11524178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7pPr>
    <a:lvl8pPr marL="13444876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8pPr>
    <a:lvl9pPr marL="15365575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03F"/>
    <a:srgbClr val="3B7EA1"/>
    <a:srgbClr val="003262"/>
    <a:srgbClr val="19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25" d="100"/>
          <a:sy n="25" d="100"/>
        </p:scale>
        <p:origin x="1070" y="6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A4580-B0F3-4E23-8EB4-98BABFF60959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27487-9080-46A8-A8FE-67AD887CAC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1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1pPr>
    <a:lvl2pPr marL="1920972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2pPr>
    <a:lvl3pPr marL="3841943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3pPr>
    <a:lvl4pPr marL="5762915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4pPr>
    <a:lvl5pPr marL="7683886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5pPr>
    <a:lvl6pPr marL="9604858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6pPr>
    <a:lvl7pPr marL="11525829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7pPr>
    <a:lvl8pPr marL="13446801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8pPr>
    <a:lvl9pPr marL="15367772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27487-9080-46A8-A8FE-67AD887CAC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2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05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2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47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92"/>
          <a:stretch/>
        </p:blipFill>
        <p:spPr>
          <a:xfrm>
            <a:off x="181150" y="835591"/>
            <a:ext cx="8258674" cy="2999232"/>
          </a:xfrm>
          <a:prstGeom prst="rect">
            <a:avLst/>
          </a:prstGeom>
        </p:spPr>
      </p:pic>
      <p:sp>
        <p:nvSpPr>
          <p:cNvPr id="12" name="Rectangle 33"/>
          <p:cNvSpPr>
            <a:spLocks noChangeArrowheads="1"/>
          </p:cNvSpPr>
          <p:nvPr userDrawn="1"/>
        </p:nvSpPr>
        <p:spPr bwMode="auto">
          <a:xfrm>
            <a:off x="181150" y="4947559"/>
            <a:ext cx="16934400" cy="23674879"/>
          </a:xfrm>
          <a:prstGeom prst="roundRect">
            <a:avLst>
              <a:gd name="adj" fmla="val 3855"/>
            </a:avLst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328813" tIns="164400" rIns="328813" bIns="164400" anchor="ctr"/>
          <a:lstStyle/>
          <a:p>
            <a:pPr>
              <a:defRPr/>
            </a:pPr>
            <a:endParaRPr lang="en-US" sz="10564" dirty="0">
              <a:solidFill>
                <a:schemeClr val="tx1"/>
              </a:solidFill>
            </a:endParaRPr>
          </a:p>
        </p:txBody>
      </p:sp>
      <p:sp>
        <p:nvSpPr>
          <p:cNvPr id="17" name="標題 1"/>
          <p:cNvSpPr>
            <a:spLocks noGrp="1"/>
          </p:cNvSpPr>
          <p:nvPr>
            <p:ph type="title" hasCustomPrompt="1"/>
          </p:nvPr>
        </p:nvSpPr>
        <p:spPr>
          <a:xfrm>
            <a:off x="8258685" y="-32000"/>
            <a:ext cx="42947726" cy="2144268"/>
          </a:xfrm>
        </p:spPr>
        <p:txBody>
          <a:bodyPr>
            <a:normAutofit/>
          </a:bodyPr>
          <a:lstStyle>
            <a:lvl1pPr algn="ctr">
              <a:defRPr sz="10069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Paper Title</a:t>
            </a:r>
            <a:endParaRPr lang="zh-TW" altLang="en-US" dirty="0"/>
          </a:p>
        </p:txBody>
      </p:sp>
      <p:sp>
        <p:nvSpPr>
          <p:cNvPr id="47" name="Text Placeholder 76"/>
          <p:cNvSpPr>
            <a:spLocks noGrp="1"/>
          </p:cNvSpPr>
          <p:nvPr>
            <p:ph type="body" sz="quarter" idx="161" hasCustomPrompt="1"/>
          </p:nvPr>
        </p:nvSpPr>
        <p:spPr>
          <a:xfrm>
            <a:off x="8254590" y="2204605"/>
            <a:ext cx="42955916" cy="1190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7552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FontTx/>
              <a:buNone/>
              <a:defRPr sz="30203"/>
            </a:lvl2pPr>
            <a:lvl3pPr>
              <a:buFontTx/>
              <a:buNone/>
              <a:defRPr sz="30203"/>
            </a:lvl3pPr>
            <a:lvl4pPr>
              <a:buFontTx/>
              <a:buNone/>
              <a:defRPr sz="30203"/>
            </a:lvl4pPr>
            <a:lvl5pPr>
              <a:buFontTx/>
              <a:buNone/>
              <a:defRPr sz="30203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48" name="Text Placeholder 76"/>
          <p:cNvSpPr>
            <a:spLocks noGrp="1"/>
          </p:cNvSpPr>
          <p:nvPr>
            <p:ph type="body" sz="quarter" idx="195" hasCustomPrompt="1"/>
          </p:nvPr>
        </p:nvSpPr>
        <p:spPr>
          <a:xfrm>
            <a:off x="8254590" y="3460980"/>
            <a:ext cx="42955916" cy="1211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71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FontTx/>
              <a:buNone/>
              <a:defRPr sz="30203"/>
            </a:lvl2pPr>
            <a:lvl3pPr>
              <a:buFontTx/>
              <a:buNone/>
              <a:defRPr sz="30203"/>
            </a:lvl3pPr>
            <a:lvl4pPr>
              <a:buFontTx/>
              <a:buNone/>
              <a:defRPr sz="30203"/>
            </a:lvl4pPr>
            <a:lvl5pPr>
              <a:buFontTx/>
              <a:buNone/>
              <a:defRPr sz="30203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4765656"/>
            <a:ext cx="17063861" cy="2493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wrap="square" lIns="78374" tIns="78374" rIns="78374" bIns="78374" anchor="ctr" anchorCtr="0">
            <a:spAutoFit/>
          </a:bodyPr>
          <a:lstStyle>
            <a:lvl1pPr marL="0" marR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13" b="1" u="sng" baseline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(click to edit)</a:t>
            </a:r>
            <a:r>
              <a:rPr lang="en-US" altLang="zh-TW" dirty="0"/>
              <a:t> ABSTRACT or</a:t>
            </a:r>
          </a:p>
          <a:p>
            <a:pPr lvl="0"/>
            <a:r>
              <a:rPr lang="en-US" dirty="0"/>
              <a:t> INTRODUCTION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12064" y="7383672"/>
            <a:ext cx="16362495" cy="959365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None/>
              <a:defRPr sz="5034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343463" indent="-2055174">
              <a:defRPr sz="8818">
                <a:latin typeface="Trebuchet MS" pitchFamily="34" charset="0"/>
              </a:defRPr>
            </a:lvl2pPr>
            <a:lvl3pPr marL="7398641" indent="-2055174">
              <a:defRPr sz="8818">
                <a:latin typeface="Trebuchet MS" pitchFamily="34" charset="0"/>
              </a:defRPr>
            </a:lvl3pPr>
            <a:lvl4pPr marL="9659342" indent="-2260701">
              <a:defRPr sz="8818">
                <a:latin typeface="Trebuchet MS" pitchFamily="34" charset="0"/>
              </a:defRPr>
            </a:lvl4pPr>
            <a:lvl5pPr marL="11303473" indent="-1644140">
              <a:defRPr sz="881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96" hasCustomPrompt="1"/>
          </p:nvPr>
        </p:nvSpPr>
        <p:spPr>
          <a:xfrm>
            <a:off x="5052" y="14787221"/>
            <a:ext cx="17074583" cy="1191095"/>
          </a:xfrm>
          <a:prstGeom prst="rect">
            <a:avLst/>
          </a:prstGeom>
          <a:noFill/>
        </p:spPr>
        <p:txBody>
          <a:bodyPr wrap="square" lIns="78374" tIns="78374" rIns="78374" bIns="78374" anchor="ctr" anchorCtr="0">
            <a:spAutoFit/>
          </a:bodyPr>
          <a:lstStyle>
            <a:lvl1pPr marL="0" indent="0" algn="ctr">
              <a:buNone/>
              <a:defRPr lang="en-US" sz="6713" b="1" u="sng" kern="1200" baseline="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3836461" rtl="0" eaLnBrk="1" latinLnBrk="0" hangingPunct="1">
              <a:lnSpc>
                <a:spcPct val="100000"/>
              </a:lnSpc>
              <a:spcBef>
                <a:spcPts val="2098"/>
              </a:spcBef>
              <a:buFont typeface="Arial" panose="020B0604020202020204" pitchFamily="34" charset="0"/>
              <a:buNone/>
            </a:pPr>
            <a:r>
              <a:rPr lang="en-US" dirty="0"/>
              <a:t>(click to edit)  MATERIALS &amp; METHODS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97" hasCustomPrompt="1"/>
          </p:nvPr>
        </p:nvSpPr>
        <p:spPr>
          <a:xfrm>
            <a:off x="512064" y="16298928"/>
            <a:ext cx="16560476" cy="959365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None/>
              <a:defRPr sz="5034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343463" indent="-2055174">
              <a:defRPr sz="8818">
                <a:latin typeface="Trebuchet MS" pitchFamily="34" charset="0"/>
              </a:defRPr>
            </a:lvl2pPr>
            <a:lvl3pPr marL="7398641" indent="-2055174">
              <a:defRPr sz="8818">
                <a:latin typeface="Trebuchet MS" pitchFamily="34" charset="0"/>
              </a:defRPr>
            </a:lvl3pPr>
            <a:lvl4pPr marL="9659342" indent="-2260701">
              <a:defRPr sz="8818">
                <a:latin typeface="Trebuchet MS" pitchFamily="34" charset="0"/>
              </a:defRPr>
            </a:lvl4pPr>
            <a:lvl5pPr marL="11303473" indent="-1644140">
              <a:defRPr sz="881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98" hasCustomPrompt="1"/>
          </p:nvPr>
        </p:nvSpPr>
        <p:spPr>
          <a:xfrm>
            <a:off x="34140968" y="5020314"/>
            <a:ext cx="17074583" cy="1191095"/>
          </a:xfrm>
          <a:prstGeom prst="rect">
            <a:avLst/>
          </a:prstGeom>
          <a:noFill/>
        </p:spPr>
        <p:txBody>
          <a:bodyPr wrap="square" lIns="78374" tIns="78374" rIns="78374" bIns="78374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98"/>
              </a:spcBef>
              <a:buNone/>
              <a:defRPr sz="6713" b="1" u="sng" baseline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TW" dirty="0"/>
              <a:t>(click to edit) CONCULSION 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99" hasCustomPrompt="1"/>
          </p:nvPr>
        </p:nvSpPr>
        <p:spPr>
          <a:xfrm>
            <a:off x="34140966" y="6538485"/>
            <a:ext cx="16806198" cy="959365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None/>
              <a:defRPr sz="5034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343463" indent="-2055174">
              <a:defRPr sz="8818">
                <a:latin typeface="Trebuchet MS" pitchFamily="34" charset="0"/>
              </a:defRPr>
            </a:lvl2pPr>
            <a:lvl3pPr marL="7398641" indent="-2055174">
              <a:defRPr sz="8818">
                <a:latin typeface="Trebuchet MS" pitchFamily="34" charset="0"/>
              </a:defRPr>
            </a:lvl3pPr>
            <a:lvl4pPr marL="9659342" indent="-2260701">
              <a:defRPr sz="8818">
                <a:latin typeface="Trebuchet MS" pitchFamily="34" charset="0"/>
              </a:defRPr>
            </a:lvl4pPr>
            <a:lvl5pPr marL="11303473" indent="-1644140">
              <a:defRPr sz="881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8" name="Rectangle 33"/>
          <p:cNvSpPr>
            <a:spLocks noChangeArrowheads="1"/>
          </p:cNvSpPr>
          <p:nvPr userDrawn="1"/>
        </p:nvSpPr>
        <p:spPr bwMode="auto">
          <a:xfrm>
            <a:off x="17096957" y="4947559"/>
            <a:ext cx="16934400" cy="23674879"/>
          </a:xfrm>
          <a:prstGeom prst="roundRect">
            <a:avLst>
              <a:gd name="adj" fmla="val 3855"/>
            </a:avLst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328813" tIns="164400" rIns="328813" bIns="164400" anchor="ctr"/>
          <a:lstStyle/>
          <a:p>
            <a:pPr>
              <a:defRPr/>
            </a:pPr>
            <a:endParaRPr lang="en-US" sz="10564" dirty="0">
              <a:solidFill>
                <a:schemeClr val="tx1"/>
              </a:solidFill>
            </a:endParaRPr>
          </a:p>
        </p:txBody>
      </p:sp>
      <p:sp>
        <p:nvSpPr>
          <p:cNvPr id="19" name="Rectangle 33"/>
          <p:cNvSpPr>
            <a:spLocks noChangeArrowheads="1"/>
          </p:cNvSpPr>
          <p:nvPr userDrawn="1"/>
        </p:nvSpPr>
        <p:spPr bwMode="auto">
          <a:xfrm>
            <a:off x="34058753" y="4947559"/>
            <a:ext cx="16934400" cy="23674879"/>
          </a:xfrm>
          <a:prstGeom prst="roundRect">
            <a:avLst>
              <a:gd name="adj" fmla="val 3855"/>
            </a:avLst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328813" tIns="164400" rIns="328813" bIns="164400" anchor="ctr"/>
          <a:lstStyle/>
          <a:p>
            <a:pPr>
              <a:defRPr/>
            </a:pPr>
            <a:endParaRPr lang="en-US" sz="10564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6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05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63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62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08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60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37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6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76656-B942-4131-A414-1E463484FA0B}" type="datetimeFigureOut">
              <a:rPr lang="zh-TW" altLang="en-US" smtClean="0"/>
              <a:t>2019/9/10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9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sv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6994" r="7298" b="9948"/>
          <a:stretch/>
        </p:blipFill>
        <p:spPr>
          <a:xfrm>
            <a:off x="41614264" y="13391193"/>
            <a:ext cx="9332539" cy="8645848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61D7A9D-FD6E-4597-B654-CF06B02334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24"/>
          <a:stretch/>
        </p:blipFill>
        <p:spPr>
          <a:xfrm>
            <a:off x="24812864" y="5807702"/>
            <a:ext cx="9081895" cy="12895723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8E72B709-68FC-4698-9731-8EA47FB300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3885" r="5528"/>
          <a:stretch/>
        </p:blipFill>
        <p:spPr>
          <a:xfrm>
            <a:off x="9268004" y="22784778"/>
            <a:ext cx="7516974" cy="5596126"/>
          </a:xfrm>
          <a:prstGeom prst="rect">
            <a:avLst/>
          </a:prstGeom>
        </p:spPr>
      </p:pic>
      <p:graphicFrame>
        <p:nvGraphicFramePr>
          <p:cNvPr id="120" name="Object 119">
            <a:extLst>
              <a:ext uri="{FF2B5EF4-FFF2-40B4-BE49-F238E27FC236}">
                <a16:creationId xmlns:a16="http://schemas.microsoft.com/office/drawing/2014/main" xmlns="" id="{6D0CF520-8010-4DEA-B352-DCBCA2259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273207"/>
              </p:ext>
            </p:extLst>
          </p:nvPr>
        </p:nvGraphicFramePr>
        <p:xfrm>
          <a:off x="10184851" y="15665546"/>
          <a:ext cx="6529668" cy="582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Image" r:id="rId7" imgW="22844160" imgH="20393640" progId="Photoshop.Image.13">
                  <p:embed/>
                </p:oleObj>
              </mc:Choice>
              <mc:Fallback>
                <p:oleObj name="Image" r:id="rId7" imgW="22844160" imgH="20393640" progId="Photoshop.Image.13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xmlns="" id="{23E82816-799A-4C31-9E5A-3DC6C6D84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84851" y="15665546"/>
                        <a:ext cx="6529668" cy="5829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F2FB435B-0BB6-4E8D-A42D-DE28AC3F1A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7" y="16565289"/>
            <a:ext cx="9694133" cy="4489866"/>
          </a:xfrm>
          <a:prstGeom prst="rect">
            <a:avLst/>
          </a:prstGeom>
        </p:spPr>
      </p:pic>
      <p:pic>
        <p:nvPicPr>
          <p:cNvPr id="97" name="Picture 9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3378024-6CF4-4D1A-8416-B67B1DCD9D9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22222" r="19356" b="40411"/>
          <a:stretch/>
        </p:blipFill>
        <p:spPr>
          <a:xfrm>
            <a:off x="28180" y="727664"/>
            <a:ext cx="8208845" cy="3322209"/>
          </a:xfrm>
          <a:prstGeom prst="rect">
            <a:avLst/>
          </a:prstGeom>
        </p:spPr>
      </p:pic>
      <p:pic>
        <p:nvPicPr>
          <p:cNvPr id="98" name="Picture 9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067C79E-F727-4B3E-B609-6FDB6A11D6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6" t="22222" r="19356" b="40411"/>
          <a:stretch/>
        </p:blipFill>
        <p:spPr>
          <a:xfrm>
            <a:off x="0" y="727664"/>
            <a:ext cx="8208845" cy="3322209"/>
          </a:xfrm>
          <a:prstGeom prst="rect">
            <a:avLst/>
          </a:prstGeom>
        </p:spPr>
      </p:pic>
      <p:sp>
        <p:nvSpPr>
          <p:cNvPr id="99" name="標題 1">
            <a:extLst>
              <a:ext uri="{FF2B5EF4-FFF2-40B4-BE49-F238E27FC236}">
                <a16:creationId xmlns:a16="http://schemas.microsoft.com/office/drawing/2014/main" xmlns="" id="{D7009E6E-422B-478C-878C-28F3749F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1" y="0"/>
            <a:ext cx="51150029" cy="3177002"/>
          </a:xfrm>
        </p:spPr>
        <p:txBody>
          <a:bodyPr>
            <a:normAutofit/>
          </a:bodyPr>
          <a:lstStyle/>
          <a:p>
            <a:r>
              <a:rPr lang="en-US" sz="8000" b="1" dirty="0"/>
              <a:t>DUODEPTH</a:t>
            </a:r>
            <a:r>
              <a:rPr lang="en-US" sz="8000" dirty="0"/>
              <a:t>: STATIC GESTURE RECOGNITION WITH DUAL DEPTH SENSORS</a:t>
            </a:r>
            <a:endParaRPr lang="zh-TW" altLang="en-US" sz="8000" dirty="0"/>
          </a:p>
        </p:txBody>
      </p:sp>
      <p:sp>
        <p:nvSpPr>
          <p:cNvPr id="100" name="文字版面配置區 2">
            <a:extLst>
              <a:ext uri="{FF2B5EF4-FFF2-40B4-BE49-F238E27FC236}">
                <a16:creationId xmlns:a16="http://schemas.microsoft.com/office/drawing/2014/main" xmlns="" id="{B4627778-B15E-471A-AB6D-07372FEFD1C0}"/>
              </a:ext>
            </a:extLst>
          </p:cNvPr>
          <p:cNvSpPr>
            <a:spLocks noGrp="1"/>
          </p:cNvSpPr>
          <p:nvPr>
            <p:ph type="body" sz="quarter" idx="161"/>
          </p:nvPr>
        </p:nvSpPr>
        <p:spPr>
          <a:xfrm>
            <a:off x="28191" y="2204605"/>
            <a:ext cx="51150018" cy="1190339"/>
          </a:xfrm>
        </p:spPr>
        <p:txBody>
          <a:bodyPr>
            <a:noAutofit/>
          </a:bodyPr>
          <a:lstStyle/>
          <a:p>
            <a:r>
              <a:rPr lang="en-US" altLang="zh-TW" dirty="0"/>
              <a:t>Ilya Chugunov and Avideh Zakhor</a:t>
            </a:r>
            <a:endParaRPr lang="zh-TW" altLang="en-US" dirty="0"/>
          </a:p>
        </p:txBody>
      </p:sp>
      <p:sp>
        <p:nvSpPr>
          <p:cNvPr id="101" name="文字版面配置區 4">
            <a:extLst>
              <a:ext uri="{FF2B5EF4-FFF2-40B4-BE49-F238E27FC236}">
                <a16:creationId xmlns:a16="http://schemas.microsoft.com/office/drawing/2014/main" xmlns="" id="{541CDF16-D233-4288-A0B6-5F8C0BBCAA87}"/>
              </a:ext>
            </a:extLst>
          </p:cNvPr>
          <p:cNvSpPr>
            <a:spLocks noGrp="1"/>
          </p:cNvSpPr>
          <p:nvPr>
            <p:ph type="body" sz="quarter" idx="195"/>
          </p:nvPr>
        </p:nvSpPr>
        <p:spPr>
          <a:xfrm>
            <a:off x="28191" y="3460980"/>
            <a:ext cx="51150018" cy="1211611"/>
          </a:xfrm>
        </p:spPr>
        <p:txBody>
          <a:bodyPr/>
          <a:lstStyle/>
          <a:p>
            <a:pPr hangingPunct="0"/>
            <a:r>
              <a:rPr lang="en-US" altLang="zh-TW" dirty="0"/>
              <a:t>University of California, Berkeley</a:t>
            </a:r>
          </a:p>
        </p:txBody>
      </p:sp>
      <p:sp>
        <p:nvSpPr>
          <p:cNvPr id="102" name="文字版面配置區 4">
            <a:extLst>
              <a:ext uri="{FF2B5EF4-FFF2-40B4-BE49-F238E27FC236}">
                <a16:creationId xmlns:a16="http://schemas.microsoft.com/office/drawing/2014/main" xmlns="" id="{CCDD9CBC-036C-475B-9C29-2C2564BC3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3959" y="12167134"/>
            <a:ext cx="16541766" cy="1191095"/>
          </a:xfrm>
        </p:spPr>
        <p:txBody>
          <a:bodyPr/>
          <a:lstStyle/>
          <a:p>
            <a:pPr>
              <a:spcBef>
                <a:spcPts val="1998"/>
              </a:spcBef>
            </a:pPr>
            <a:r>
              <a:rPr lang="en-US" altLang="zh-TW" u="none" dirty="0">
                <a:solidFill>
                  <a:schemeClr val="tx1"/>
                </a:solidFill>
              </a:rPr>
              <a:t>Data Collection and Processing</a:t>
            </a:r>
            <a:endParaRPr lang="zh-TW" altLang="en-US" u="none" dirty="0">
              <a:solidFill>
                <a:schemeClr val="tx1"/>
              </a:solidFill>
            </a:endParaRPr>
          </a:p>
        </p:txBody>
      </p:sp>
      <p:sp>
        <p:nvSpPr>
          <p:cNvPr id="103" name="文字版面配置區 5">
            <a:extLst>
              <a:ext uri="{FF2B5EF4-FFF2-40B4-BE49-F238E27FC236}">
                <a16:creationId xmlns:a16="http://schemas.microsoft.com/office/drawing/2014/main" xmlns="" id="{86A697E2-937C-46BE-A442-6EE352C691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610" y="21875229"/>
            <a:ext cx="16541766" cy="7795852"/>
          </a:xfrm>
        </p:spPr>
        <p:txBody>
          <a:bodyPr/>
          <a:lstStyle/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dirty="0"/>
              <a:t>Recorded ten static  gestures  </a:t>
            </a:r>
            <a:br>
              <a:rPr lang="en-US" altLang="zh-TW" sz="4800" dirty="0"/>
            </a:br>
            <a:r>
              <a:rPr lang="en-US" altLang="zh-TW" sz="4800" dirty="0"/>
              <a:t>from two RGBD cameras. 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dirty="0"/>
              <a:t>Used density of points on </a:t>
            </a:r>
            <a:br>
              <a:rPr lang="en-US" altLang="zh-TW" sz="4800" dirty="0"/>
            </a:br>
            <a:r>
              <a:rPr lang="en-US" altLang="zh-TW" sz="4800" dirty="0"/>
              <a:t>Z-axis for segmentation.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dirty="0"/>
              <a:t>Fused point clouds with ICP</a:t>
            </a:r>
            <a:br>
              <a:rPr lang="en-US" altLang="zh-TW" sz="4800" dirty="0"/>
            </a:br>
            <a:r>
              <a:rPr lang="en-US" altLang="zh-TW" sz="4800" dirty="0"/>
              <a:t>for </a:t>
            </a:r>
            <a:r>
              <a:rPr lang="en-US" altLang="zh-TW" sz="4800" b="1" dirty="0"/>
              <a:t>FUSED</a:t>
            </a:r>
            <a:r>
              <a:rPr lang="en-US" altLang="zh-TW" sz="4800" dirty="0"/>
              <a:t> architecture</a:t>
            </a:r>
            <a:endParaRPr lang="en-US" altLang="zh-TW" sz="4800" b="1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dirty="0"/>
              <a:t>Augmented data with random</a:t>
            </a:r>
            <a:br>
              <a:rPr lang="en-US" altLang="zh-TW" sz="4800" dirty="0"/>
            </a:br>
            <a:r>
              <a:rPr lang="en-US" altLang="zh-TW" sz="4800" dirty="0"/>
              <a:t>translations and point jitter </a:t>
            </a:r>
          </a:p>
          <a:p>
            <a:pPr marL="6029263" lvl="1" indent="-685800">
              <a:spcBef>
                <a:spcPts val="499"/>
              </a:spcBef>
              <a:spcAft>
                <a:spcPts val="499"/>
              </a:spcAft>
            </a:pPr>
            <a:endParaRPr lang="en-US" altLang="zh-TW" sz="8584" dirty="0"/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xmlns="" id="{1F0F699C-DCF1-4C1C-9A65-AFE7E3BCCE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4615521" y="-100060"/>
            <a:ext cx="4701119" cy="4977655"/>
          </a:xfrm>
          <a:prstGeom prst="rect">
            <a:avLst/>
          </a:prstGeom>
        </p:spPr>
      </p:pic>
      <p:sp>
        <p:nvSpPr>
          <p:cNvPr id="105" name="文字版面配置區 4">
            <a:extLst>
              <a:ext uri="{FF2B5EF4-FFF2-40B4-BE49-F238E27FC236}">
                <a16:creationId xmlns:a16="http://schemas.microsoft.com/office/drawing/2014/main" xmlns="" id="{1835BC00-5BEC-4926-905D-2E39C782454C}"/>
              </a:ext>
            </a:extLst>
          </p:cNvPr>
          <p:cNvSpPr txBox="1">
            <a:spLocks/>
          </p:cNvSpPr>
          <p:nvPr/>
        </p:nvSpPr>
        <p:spPr>
          <a:xfrm>
            <a:off x="17332317" y="4755682"/>
            <a:ext cx="16541766" cy="11910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78374" tIns="78374" rIns="78374" bIns="78374" rtlCol="0" anchor="ctr" anchorCtr="0">
            <a:spAutoFit/>
          </a:bodyPr>
          <a:lstStyle>
            <a:lvl1pPr marL="0" marR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13" b="1" u="sng" kern="1200" baseline="0">
                <a:solidFill>
                  <a:schemeClr val="accent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998"/>
              </a:spcBef>
            </a:pPr>
            <a:r>
              <a:rPr lang="en-US" altLang="zh-TW" u="none" dirty="0">
                <a:solidFill>
                  <a:schemeClr val="tx1"/>
                </a:solidFill>
              </a:rPr>
              <a:t>Model Architecture</a:t>
            </a:r>
            <a:endParaRPr lang="zh-TW" altLang="en-US" u="none" dirty="0">
              <a:solidFill>
                <a:schemeClr val="tx1"/>
              </a:solidFill>
            </a:endParaRPr>
          </a:p>
        </p:txBody>
      </p:sp>
      <p:sp>
        <p:nvSpPr>
          <p:cNvPr id="106" name="文字版面配置區 4">
            <a:extLst>
              <a:ext uri="{FF2B5EF4-FFF2-40B4-BE49-F238E27FC236}">
                <a16:creationId xmlns:a16="http://schemas.microsoft.com/office/drawing/2014/main" xmlns="" id="{790A4FF4-751B-4407-8AA1-B11C1105ED26}"/>
              </a:ext>
            </a:extLst>
          </p:cNvPr>
          <p:cNvSpPr txBox="1">
            <a:spLocks/>
          </p:cNvSpPr>
          <p:nvPr/>
        </p:nvSpPr>
        <p:spPr>
          <a:xfrm>
            <a:off x="34375385" y="4755682"/>
            <a:ext cx="16541766" cy="11910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78374" tIns="78374" rIns="78374" bIns="78374" rtlCol="0" anchor="ctr" anchorCtr="0">
            <a:spAutoFit/>
          </a:bodyPr>
          <a:lstStyle>
            <a:lvl1pPr marL="0" marR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13" b="1" u="sng" kern="1200" baseline="0">
                <a:solidFill>
                  <a:schemeClr val="accent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998"/>
              </a:spcBef>
            </a:pPr>
            <a:r>
              <a:rPr lang="en-US" altLang="zh-TW" u="none" dirty="0">
                <a:solidFill>
                  <a:schemeClr val="tx1"/>
                </a:solidFill>
              </a:rPr>
              <a:t>Results</a:t>
            </a:r>
            <a:endParaRPr lang="zh-TW" altLang="en-US" u="none" dirty="0">
              <a:solidFill>
                <a:schemeClr val="tx1"/>
              </a:solidFill>
            </a:endParaRPr>
          </a:p>
        </p:txBody>
      </p:sp>
      <p:sp>
        <p:nvSpPr>
          <p:cNvPr id="107" name="文字版面配置區 5">
            <a:extLst>
              <a:ext uri="{FF2B5EF4-FFF2-40B4-BE49-F238E27FC236}">
                <a16:creationId xmlns:a16="http://schemas.microsoft.com/office/drawing/2014/main" xmlns="" id="{2338EC92-A1D0-4357-95F8-17E18B185CD7}"/>
              </a:ext>
            </a:extLst>
          </p:cNvPr>
          <p:cNvSpPr txBox="1">
            <a:spLocks/>
          </p:cNvSpPr>
          <p:nvPr/>
        </p:nvSpPr>
        <p:spPr>
          <a:xfrm>
            <a:off x="17265604" y="5738734"/>
            <a:ext cx="7700275" cy="27548695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0" indent="0" algn="l" defTabSz="3840480" rtl="0" eaLnBrk="1" latinLnBrk="0" hangingPunct="1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Font typeface="Arial" panose="020B0604020202020204" pitchFamily="34" charset="0"/>
              <a:buNone/>
              <a:defRPr sz="5034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343463" indent="-2055174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7398641" indent="-2055174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9659342" indent="-2260701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1303473" indent="-164414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pt-BR" altLang="zh-TW" sz="4800" dirty="0"/>
              <a:t>Architectures constructed</a:t>
            </a:r>
            <a:br>
              <a:rPr lang="pt-BR" altLang="zh-TW" sz="4800" dirty="0"/>
            </a:br>
            <a:r>
              <a:rPr lang="pt-BR" altLang="zh-TW" sz="4800" dirty="0"/>
              <a:t>from three base compon-ents: </a:t>
            </a:r>
            <a:r>
              <a:rPr lang="pt-BR" altLang="zh-TW" sz="4800" b="1" dirty="0"/>
              <a:t>STN3D, FEAT,</a:t>
            </a:r>
            <a:r>
              <a:rPr lang="pt-BR" altLang="zh-TW" sz="4800" dirty="0"/>
              <a:t> </a:t>
            </a:r>
            <a:r>
              <a:rPr lang="pt-BR" altLang="zh-TW" sz="4800" b="1" dirty="0"/>
              <a:t>CLS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pt-BR" altLang="zh-TW" sz="4800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pt-BR" altLang="zh-TW" sz="4800" b="1" dirty="0"/>
              <a:t>FUSED </a:t>
            </a:r>
            <a:r>
              <a:rPr lang="pt-BR" altLang="zh-TW" sz="4800" dirty="0"/>
              <a:t>architecture</a:t>
            </a:r>
            <a:r>
              <a:rPr lang="pt-BR" altLang="zh-TW" sz="4800" b="1" dirty="0"/>
              <a:t>  </a:t>
            </a:r>
            <a:r>
              <a:rPr lang="pt-BR" altLang="zh-TW" sz="4800" dirty="0"/>
              <a:t>classifies registered and fused point clouds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pt-BR" altLang="zh-TW" sz="4800" dirty="0"/>
              <a:t>Identical  structure as original </a:t>
            </a:r>
            <a:r>
              <a:rPr lang="pt-BR" altLang="zh-TW" sz="4800" dirty="0" smtClean="0"/>
              <a:t>PointNet [12]</a:t>
            </a:r>
            <a:endParaRPr lang="pt-BR" altLang="zh-TW" sz="4800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pt-BR" altLang="zh-TW" sz="4800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pt-BR" altLang="zh-TW" sz="4800" b="1" dirty="0"/>
              <a:t>DUAL-FEAT</a:t>
            </a:r>
            <a:r>
              <a:rPr lang="pt-BR" altLang="zh-TW" sz="4800" dirty="0"/>
              <a:t> takes </a:t>
            </a:r>
            <a:br>
              <a:rPr lang="pt-BR" altLang="zh-TW" sz="4800" dirty="0"/>
            </a:br>
            <a:r>
              <a:rPr lang="pt-BR" altLang="zh-TW" sz="4800" dirty="0"/>
              <a:t>two un-registered point </a:t>
            </a:r>
            <a:br>
              <a:rPr lang="pt-BR" altLang="zh-TW" sz="4800" dirty="0"/>
            </a:br>
            <a:r>
              <a:rPr lang="pt-BR" altLang="zh-TW" sz="4800" dirty="0"/>
              <a:t>clouds, calculates 3D </a:t>
            </a:r>
            <a:br>
              <a:rPr lang="pt-BR" altLang="zh-TW" sz="4800" dirty="0"/>
            </a:br>
            <a:r>
              <a:rPr lang="pt-BR" altLang="zh-TW" sz="4800" dirty="0"/>
              <a:t>spatial transforms for each, and concatenates points before feature extraction.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pt-BR" altLang="zh-TW" sz="4800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pt-BR" altLang="zh-TW" sz="4800" b="1" dirty="0"/>
              <a:t>SOLO-FEAT </a:t>
            </a:r>
            <a:r>
              <a:rPr lang="pt-BR" altLang="zh-TW" sz="4800" dirty="0"/>
              <a:t>calculates </a:t>
            </a:r>
            <a:br>
              <a:rPr lang="pt-BR" altLang="zh-TW" sz="4800" dirty="0"/>
            </a:br>
            <a:r>
              <a:rPr lang="pt-BR" altLang="zh-TW" sz="4800" dirty="0"/>
              <a:t>transforms and features independently for two</a:t>
            </a:r>
            <a:br>
              <a:rPr lang="pt-BR" altLang="zh-TW" sz="4800" dirty="0"/>
            </a:br>
            <a:r>
              <a:rPr lang="pt-BR" altLang="zh-TW" sz="4800" dirty="0"/>
              <a:t>input point clouds, and concatenates features before classification.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pt-BR" altLang="zh-TW" sz="4800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pt-BR" altLang="zh-TW" sz="4800" b="1" dirty="0"/>
              <a:t>STN3D </a:t>
            </a:r>
            <a:r>
              <a:rPr lang="pt-BR" altLang="zh-TW" sz="4800" dirty="0"/>
              <a:t>allows spatial transformation of feature maps, produces models invariant to translation, scale, rotation, warping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pt-BR" altLang="zh-TW" sz="4800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pt-BR" altLang="zh-TW" sz="8584" b="1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pt-BR" altLang="zh-TW" sz="4800" b="1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pt-BR" altLang="zh-TW" sz="4800" dirty="0"/>
          </a:p>
        </p:txBody>
      </p:sp>
      <p:sp>
        <p:nvSpPr>
          <p:cNvPr id="108" name="文字版面配置區 5">
            <a:extLst>
              <a:ext uri="{FF2B5EF4-FFF2-40B4-BE49-F238E27FC236}">
                <a16:creationId xmlns:a16="http://schemas.microsoft.com/office/drawing/2014/main" xmlns="" id="{22178038-848F-4837-BD08-4B752813DDAA}"/>
              </a:ext>
            </a:extLst>
          </p:cNvPr>
          <p:cNvSpPr txBox="1">
            <a:spLocks/>
          </p:cNvSpPr>
          <p:nvPr/>
        </p:nvSpPr>
        <p:spPr>
          <a:xfrm>
            <a:off x="34264252" y="5722321"/>
            <a:ext cx="10351269" cy="18712815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0" indent="0" algn="l" defTabSz="3840480" rtl="0" eaLnBrk="1" latinLnBrk="0" hangingPunct="1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Font typeface="Arial" panose="020B0604020202020204" pitchFamily="34" charset="0"/>
              <a:buNone/>
              <a:defRPr sz="5034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343463" indent="-2055174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7398641" indent="-2055174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9659342" indent="-2260701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1303473" indent="-164414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Compared multi-sensor methods to</a:t>
            </a:r>
            <a:br>
              <a:rPr lang="en-US" sz="4800" dirty="0"/>
            </a:br>
            <a:r>
              <a:rPr lang="en-US" sz="4800" dirty="0"/>
              <a:t>single camera performance (left/right) 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DUAL-FEAT</a:t>
            </a:r>
            <a:r>
              <a:rPr lang="en-US" sz="4800" dirty="0"/>
              <a:t> </a:t>
            </a:r>
            <a:r>
              <a:rPr lang="en-US" altLang="zh-TW" sz="4800" dirty="0" smtClean="0"/>
              <a:t> </a:t>
            </a:r>
            <a:r>
              <a:rPr lang="en-US" altLang="zh-TW" sz="4800" dirty="0"/>
              <a:t>performs best among four </a:t>
            </a:r>
            <a:r>
              <a:rPr lang="en-US" altLang="zh-TW" sz="4800" dirty="0" smtClean="0"/>
              <a:t>architectures</a:t>
            </a:r>
            <a:endParaRPr lang="en-US" altLang="zh-TW" sz="4800" b="1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b="1" dirty="0" smtClean="0"/>
              <a:t>DUAL-FEAT</a:t>
            </a:r>
            <a:r>
              <a:rPr lang="en-US" altLang="zh-TW" sz="4800" dirty="0" smtClean="0"/>
              <a:t> </a:t>
            </a:r>
            <a:r>
              <a:rPr lang="en-US" altLang="zh-TW" sz="4800" dirty="0"/>
              <a:t>had </a:t>
            </a:r>
            <a:r>
              <a:rPr lang="en-US" altLang="zh-TW" sz="4800" dirty="0" smtClean="0"/>
              <a:t>similar error rate as </a:t>
            </a:r>
            <a:r>
              <a:rPr lang="en-US" altLang="zh-TW" sz="4800" dirty="0"/>
              <a:t>[31] </a:t>
            </a:r>
            <a:r>
              <a:rPr lang="en-US" altLang="zh-TW" sz="4800" dirty="0" smtClean="0"/>
              <a:t>but on more </a:t>
            </a:r>
            <a:r>
              <a:rPr lang="en-US" altLang="zh-TW" sz="4800" dirty="0"/>
              <a:t>difficult dataset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en-US" altLang="zh-TW" sz="4800" dirty="0" smtClean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en-US" altLang="zh-TW" sz="4800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en-US" altLang="zh-TW" sz="4800" dirty="0" smtClean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en-US" altLang="zh-TW" sz="4800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dirty="0"/>
              <a:t>Point cloud size: 320 for 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b="1" dirty="0" smtClean="0"/>
              <a:t>DUAL-FEAT</a:t>
            </a:r>
            <a:r>
              <a:rPr lang="en-US" altLang="zh-TW" sz="4800" dirty="0" smtClean="0"/>
              <a:t>,</a:t>
            </a:r>
            <a:r>
              <a:rPr lang="en-US" altLang="zh-TW" sz="4800" b="1" dirty="0" smtClean="0"/>
              <a:t> </a:t>
            </a:r>
            <a:r>
              <a:rPr lang="en-US" altLang="zh-TW" sz="4800" dirty="0" smtClean="0"/>
              <a:t>2048 for </a:t>
            </a:r>
            <a:br>
              <a:rPr lang="en-US" altLang="zh-TW" sz="4800" dirty="0" smtClean="0"/>
            </a:br>
            <a:r>
              <a:rPr lang="en-US" altLang="zh-TW" sz="4800" dirty="0" smtClean="0"/>
              <a:t>[31] → larger network to</a:t>
            </a:r>
            <a:br>
              <a:rPr lang="en-US" altLang="zh-TW" sz="4800" dirty="0" smtClean="0"/>
            </a:br>
            <a:r>
              <a:rPr lang="en-US" altLang="zh-TW" sz="4800" dirty="0" smtClean="0"/>
              <a:t>train / slower inference</a:t>
            </a:r>
            <a:endParaRPr lang="en-US" altLang="zh-TW" sz="4800" b="1" dirty="0" smtClean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dirty="0" smtClean="0"/>
              <a:t>Fast inference: </a:t>
            </a:r>
            <a:r>
              <a:rPr lang="en-US" altLang="zh-TW" sz="4800" b="1" dirty="0" smtClean="0"/>
              <a:t>&lt; 1.2ms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en-US" altLang="zh-TW" sz="4800" dirty="0" smtClean="0"/>
              <a:t>on </a:t>
            </a:r>
            <a:r>
              <a:rPr lang="en-CA" sz="4800" dirty="0"/>
              <a:t>GTX 1080Ti.</a:t>
            </a:r>
            <a:endParaRPr lang="en-US" altLang="zh-TW" sz="4800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b="1" dirty="0"/>
              <a:t>SOLO-FEAT</a:t>
            </a:r>
            <a:r>
              <a:rPr lang="en-US" altLang="zh-TW" sz="4800" dirty="0"/>
              <a:t> had lower</a:t>
            </a:r>
            <a:br>
              <a:rPr lang="en-US" altLang="zh-TW" sz="4800" dirty="0"/>
            </a:br>
            <a:r>
              <a:rPr lang="en-US" altLang="zh-TW" sz="4800" dirty="0"/>
              <a:t>accuracy but was resilient</a:t>
            </a:r>
            <a:br>
              <a:rPr lang="en-US" altLang="zh-TW" sz="4800" dirty="0"/>
            </a:br>
            <a:r>
              <a:rPr lang="en-US" altLang="zh-TW" sz="4800" dirty="0"/>
              <a:t>to random rotational pert-</a:t>
            </a:r>
            <a:br>
              <a:rPr lang="en-US" altLang="zh-TW" sz="4800" dirty="0"/>
            </a:br>
            <a:r>
              <a:rPr lang="en-US" altLang="zh-TW" sz="4800" dirty="0"/>
              <a:t>urbations on data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dirty="0"/>
              <a:t>Possible robotics applications</a:t>
            </a:r>
            <a:endParaRPr lang="en-US" altLang="zh-TW" sz="4800" b="1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endParaRPr lang="zh-TW" altLang="zh-TW" sz="4800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8E1E3E42-8973-48FF-A4ED-12A127E57E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" y="13271072"/>
            <a:ext cx="15850253" cy="1880896"/>
          </a:xfrm>
          <a:prstGeom prst="rect">
            <a:avLst/>
          </a:prstGeom>
        </p:spPr>
      </p:pic>
      <p:sp>
        <p:nvSpPr>
          <p:cNvPr id="111" name="文字版面配置區 4">
            <a:extLst>
              <a:ext uri="{FF2B5EF4-FFF2-40B4-BE49-F238E27FC236}">
                <a16:creationId xmlns:a16="http://schemas.microsoft.com/office/drawing/2014/main" xmlns="" id="{F8E1710C-5544-4776-8132-8DCF4F31D925}"/>
              </a:ext>
            </a:extLst>
          </p:cNvPr>
          <p:cNvSpPr txBox="1">
            <a:spLocks/>
          </p:cNvSpPr>
          <p:nvPr/>
        </p:nvSpPr>
        <p:spPr>
          <a:xfrm>
            <a:off x="383959" y="4720526"/>
            <a:ext cx="16541766" cy="11910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78374" tIns="78374" rIns="78374" bIns="78374" rtlCol="0" anchor="ctr" anchorCtr="0">
            <a:spAutoFit/>
          </a:bodyPr>
          <a:lstStyle>
            <a:lvl1pPr marL="0" marR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13" b="1" u="sng" kern="1200" baseline="0">
                <a:solidFill>
                  <a:schemeClr val="accent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998"/>
              </a:spcBef>
            </a:pPr>
            <a:r>
              <a:rPr lang="en-US" altLang="zh-TW" u="none" dirty="0">
                <a:solidFill>
                  <a:schemeClr val="tx1"/>
                </a:solidFill>
              </a:rPr>
              <a:t>Problem Statement</a:t>
            </a:r>
            <a:endParaRPr lang="zh-TW" altLang="en-US" u="none" dirty="0">
              <a:solidFill>
                <a:schemeClr val="tx1"/>
              </a:solidFill>
            </a:endParaRPr>
          </a:p>
        </p:txBody>
      </p:sp>
      <p:sp>
        <p:nvSpPr>
          <p:cNvPr id="112" name="文字版面配置區 5">
            <a:extLst>
              <a:ext uri="{FF2B5EF4-FFF2-40B4-BE49-F238E27FC236}">
                <a16:creationId xmlns:a16="http://schemas.microsoft.com/office/drawing/2014/main" xmlns="" id="{9390BE13-4158-4592-B4A6-DF6607619CB9}"/>
              </a:ext>
            </a:extLst>
          </p:cNvPr>
          <p:cNvSpPr txBox="1">
            <a:spLocks/>
          </p:cNvSpPr>
          <p:nvPr/>
        </p:nvSpPr>
        <p:spPr>
          <a:xfrm>
            <a:off x="7903402" y="5801987"/>
            <a:ext cx="8849900" cy="6478697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0" indent="0" algn="l" defTabSz="3840480" rtl="0" eaLnBrk="1" latinLnBrk="0" hangingPunct="1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Font typeface="Arial" panose="020B0604020202020204" pitchFamily="34" charset="0"/>
              <a:buNone/>
              <a:defRPr sz="5034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343463" indent="-2055174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7398641" indent="-2055174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9659342" indent="-2260701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1303473" indent="-164414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dirty="0"/>
              <a:t>Gesture recognition is powerful non-verbal communication tool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dirty="0"/>
              <a:t>Pose of a user’s hands can lead to self-occlusion</a:t>
            </a:r>
            <a:endParaRPr lang="en-US" altLang="zh-TW" sz="4800" b="1" dirty="0"/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dirty="0"/>
              <a:t>Many modern recognition methods sensitive to occlusion</a:t>
            </a:r>
          </a:p>
          <a:p>
            <a:pPr marL="685800" indent="-685800">
              <a:spcBef>
                <a:spcPts val="499"/>
              </a:spcBef>
              <a:spcAft>
                <a:spcPts val="499"/>
              </a:spcAft>
              <a:buFont typeface="Arial" panose="020B0604020202020204" pitchFamily="34" charset="0"/>
              <a:buChar char="•"/>
            </a:pPr>
            <a:r>
              <a:rPr lang="en-US" altLang="zh-TW" sz="4800" b="1" dirty="0" err="1" smtClean="0"/>
              <a:t>DuoDepth</a:t>
            </a:r>
            <a:r>
              <a:rPr lang="en-US" altLang="zh-TW" sz="4800" b="1" dirty="0"/>
              <a:t>:</a:t>
            </a:r>
            <a:r>
              <a:rPr lang="en-US" altLang="zh-TW" sz="4800" b="1" dirty="0" smtClean="0"/>
              <a:t> </a:t>
            </a:r>
            <a:r>
              <a:rPr lang="en-US" altLang="zh-TW" sz="4800" dirty="0" smtClean="0"/>
              <a:t>compares network architectures for dual sensors</a:t>
            </a:r>
            <a:endParaRPr lang="zh-TW" altLang="zh-TW" sz="4800" dirty="0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B04FDE19-10C8-4C57-9344-A0609C17B6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r="5140"/>
          <a:stretch/>
        </p:blipFill>
        <p:spPr>
          <a:xfrm>
            <a:off x="296250" y="6256965"/>
            <a:ext cx="7242386" cy="563254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xmlns="" id="{AAE9E042-2B3F-4308-ABDF-597EBA15B11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" r="76361"/>
          <a:stretch/>
        </p:blipFill>
        <p:spPr>
          <a:xfrm>
            <a:off x="44475110" y="5825945"/>
            <a:ext cx="6168582" cy="511942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xmlns="" id="{5E3E07AA-81FD-4F44-8B86-C38A387E33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70647" y="22639950"/>
            <a:ext cx="15073045" cy="3018098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xmlns="" id="{257164B2-1638-4B94-BDAB-7A90AABBF2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947237" y="10962266"/>
            <a:ext cx="15761456" cy="2719487"/>
          </a:xfrm>
          <a:prstGeom prst="rect">
            <a:avLst/>
          </a:prstGeom>
        </p:spPr>
      </p:pic>
      <p:sp>
        <p:nvSpPr>
          <p:cNvPr id="135" name="文字版面配置區 5">
            <a:extLst>
              <a:ext uri="{FF2B5EF4-FFF2-40B4-BE49-F238E27FC236}">
                <a16:creationId xmlns:a16="http://schemas.microsoft.com/office/drawing/2014/main" xmlns="" id="{F938F2AB-A2D9-42EF-9CD7-6779F062EA99}"/>
              </a:ext>
            </a:extLst>
          </p:cNvPr>
          <p:cNvSpPr txBox="1">
            <a:spLocks/>
          </p:cNvSpPr>
          <p:nvPr/>
        </p:nvSpPr>
        <p:spPr>
          <a:xfrm>
            <a:off x="34264252" y="25293704"/>
            <a:ext cx="17127427" cy="3288080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0" indent="0" algn="l" defTabSz="3840480" rtl="0" eaLnBrk="1" latinLnBrk="0" hangingPunct="1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Font typeface="Arial" panose="020B0604020202020204" pitchFamily="34" charset="0"/>
              <a:buNone/>
              <a:defRPr sz="5034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343463" indent="-2055174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7398641" indent="-2055174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9659342" indent="-2260701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1303473" indent="-164414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818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499"/>
              </a:spcBef>
              <a:spcAft>
                <a:spcPts val="499"/>
              </a:spcAft>
            </a:pPr>
            <a:endParaRPr lang="en-US" altLang="zh-TW" sz="2000" dirty="0"/>
          </a:p>
          <a:p>
            <a:pPr indent="-457200">
              <a:spcBef>
                <a:spcPts val="499"/>
              </a:spcBef>
              <a:spcAft>
                <a:spcPts val="499"/>
              </a:spcAft>
            </a:pPr>
            <a:r>
              <a:rPr lang="en-US" altLang="zh-TW" sz="2000" dirty="0"/>
              <a:t>[7] </a:t>
            </a:r>
            <a:r>
              <a:rPr lang="en-US" sz="2000" dirty="0"/>
              <a:t>Joshua </a:t>
            </a:r>
            <a:r>
              <a:rPr lang="en-US" sz="2000" dirty="0" err="1"/>
              <a:t>Owoyemi</a:t>
            </a:r>
            <a:r>
              <a:rPr lang="en-US" sz="2000" dirty="0"/>
              <a:t> and Koichi Hashimoto, “Spatiotemporal learning of dynamic gestures from 3d point cloud data,” </a:t>
            </a:r>
            <a:r>
              <a:rPr lang="en-US" sz="2000" dirty="0" err="1"/>
              <a:t>CoRR</a:t>
            </a:r>
            <a:r>
              <a:rPr lang="en-US" sz="2000" dirty="0"/>
              <a:t>, vol. abs/1804.08859, 2018</a:t>
            </a:r>
            <a:r>
              <a:rPr lang="en-US" sz="2000" dirty="0" smtClean="0"/>
              <a:t>.</a:t>
            </a:r>
            <a:endParaRPr lang="en-US" altLang="zh-TW" sz="2000" dirty="0" smtClean="0"/>
          </a:p>
          <a:p>
            <a:pPr indent="-457200">
              <a:spcBef>
                <a:spcPts val="499"/>
              </a:spcBef>
              <a:spcAft>
                <a:spcPts val="499"/>
              </a:spcAft>
            </a:pPr>
            <a:r>
              <a:rPr lang="en-US" altLang="zh-TW" sz="2000" dirty="0"/>
              <a:t>[10] </a:t>
            </a:r>
            <a:r>
              <a:rPr lang="en-US" sz="2000" dirty="0"/>
              <a:t>G. Marin, F. </a:t>
            </a:r>
            <a:r>
              <a:rPr lang="en-US" sz="2000" dirty="0" err="1"/>
              <a:t>Dominio</a:t>
            </a:r>
            <a:r>
              <a:rPr lang="en-US" sz="2000" dirty="0"/>
              <a:t>, and P. </a:t>
            </a:r>
            <a:r>
              <a:rPr lang="en-US" sz="2000" dirty="0" err="1"/>
              <a:t>Zanuttigh</a:t>
            </a:r>
            <a:r>
              <a:rPr lang="en-US" sz="2000" dirty="0"/>
              <a:t>, “Hand gesture recognition with leap motion and </a:t>
            </a:r>
            <a:r>
              <a:rPr lang="en-US" sz="2000" dirty="0" err="1"/>
              <a:t>kinect</a:t>
            </a:r>
            <a:r>
              <a:rPr lang="en-US" sz="2000" dirty="0"/>
              <a:t> devices,” in 2014 IEEE International Conference on Image Processing (ICIP), Oct 2014, pp. 1565–1569</a:t>
            </a:r>
            <a:r>
              <a:rPr lang="en-US" sz="2000" dirty="0" smtClean="0"/>
              <a:t>.</a:t>
            </a:r>
            <a:endParaRPr lang="en-US" altLang="zh-TW" sz="2000" dirty="0" smtClean="0"/>
          </a:p>
          <a:p>
            <a:pPr indent="-457200">
              <a:spcBef>
                <a:spcPts val="499"/>
              </a:spcBef>
              <a:spcAft>
                <a:spcPts val="499"/>
              </a:spcAft>
            </a:pPr>
            <a:r>
              <a:rPr lang="en-US" altLang="zh-TW" sz="2000" dirty="0" smtClean="0"/>
              <a:t>[12</a:t>
            </a:r>
            <a:r>
              <a:rPr lang="en-US" altLang="zh-TW" sz="2000" dirty="0"/>
              <a:t>] Charles </a:t>
            </a:r>
            <a:r>
              <a:rPr lang="en-US" altLang="zh-TW" sz="2000" dirty="0" err="1"/>
              <a:t>Ruizhongtai</a:t>
            </a:r>
            <a:r>
              <a:rPr lang="en-US" altLang="zh-TW" sz="2000" dirty="0"/>
              <a:t> Qi, </a:t>
            </a:r>
            <a:r>
              <a:rPr lang="en-US" altLang="zh-TW" sz="2000" dirty="0" err="1"/>
              <a:t>Hao</a:t>
            </a:r>
            <a:r>
              <a:rPr lang="en-US" altLang="zh-TW" sz="2000" dirty="0"/>
              <a:t> Su, </a:t>
            </a:r>
            <a:r>
              <a:rPr lang="en-US" altLang="zh-TW" sz="2000" dirty="0" err="1"/>
              <a:t>Kaichun</a:t>
            </a:r>
            <a:r>
              <a:rPr lang="en-US" altLang="zh-TW" sz="2000" dirty="0"/>
              <a:t> Mo, and Leonidas </a:t>
            </a:r>
            <a:r>
              <a:rPr lang="en-US" altLang="zh-TW" sz="2000" dirty="0" err="1"/>
              <a:t>J.Guibas</a:t>
            </a:r>
            <a:r>
              <a:rPr lang="en-US" altLang="zh-TW" sz="2000" dirty="0"/>
              <a:t>,  “</a:t>
            </a:r>
            <a:r>
              <a:rPr lang="en-US" altLang="zh-TW" sz="2000" dirty="0" err="1"/>
              <a:t>Pointnet</a:t>
            </a:r>
            <a:r>
              <a:rPr lang="en-US" altLang="zh-TW" sz="2000" dirty="0"/>
              <a:t>: Deep learning on point sets for 3d </a:t>
            </a:r>
            <a:r>
              <a:rPr lang="en-US" altLang="zh-TW" sz="2000" dirty="0" err="1"/>
              <a:t>classifi</a:t>
            </a:r>
            <a:r>
              <a:rPr lang="en-US" altLang="zh-TW" sz="2000" dirty="0"/>
              <a:t>-cation and segmentation,”</a:t>
            </a:r>
            <a:r>
              <a:rPr lang="en-US" altLang="zh-TW" sz="2000" dirty="0" err="1"/>
              <a:t>CoRR</a:t>
            </a:r>
            <a:r>
              <a:rPr lang="en-US" altLang="zh-TW" sz="2000" dirty="0"/>
              <a:t>, vol. abs/1612.00593, 2016</a:t>
            </a:r>
            <a:endParaRPr lang="en-US" altLang="zh-TW" sz="2000" dirty="0" smtClean="0"/>
          </a:p>
          <a:p>
            <a:pPr indent="-457200">
              <a:spcBef>
                <a:spcPts val="499"/>
              </a:spcBef>
              <a:spcAft>
                <a:spcPts val="499"/>
              </a:spcAft>
            </a:pPr>
            <a:r>
              <a:rPr lang="en-US" altLang="zh-TW" sz="2000" dirty="0" smtClean="0"/>
              <a:t>[</a:t>
            </a:r>
            <a:r>
              <a:rPr lang="en-US" altLang="zh-TW" sz="2000" dirty="0"/>
              <a:t>28] </a:t>
            </a:r>
            <a:r>
              <a:rPr lang="en-US" sz="2000" dirty="0" err="1"/>
              <a:t>Chaoyu</a:t>
            </a:r>
            <a:r>
              <a:rPr lang="en-US" sz="2000" dirty="0"/>
              <a:t> Liang, </a:t>
            </a:r>
            <a:r>
              <a:rPr lang="en-US" sz="2000" dirty="0" err="1"/>
              <a:t>Yonghong</a:t>
            </a:r>
            <a:r>
              <a:rPr lang="en-US" sz="2000" dirty="0"/>
              <a:t> Song, and </a:t>
            </a:r>
            <a:r>
              <a:rPr lang="en-US" sz="2000" dirty="0" err="1"/>
              <a:t>Yuanlin</a:t>
            </a:r>
            <a:r>
              <a:rPr lang="en-US" sz="2000" dirty="0"/>
              <a:t> Zhang, “Hand gesture recognition using view projection from point cloud,” 09 2016, pp. 4413–4417.</a:t>
            </a:r>
          </a:p>
          <a:p>
            <a:pPr indent="-457200">
              <a:spcBef>
                <a:spcPts val="499"/>
              </a:spcBef>
              <a:spcAft>
                <a:spcPts val="499"/>
              </a:spcAft>
            </a:pPr>
            <a:r>
              <a:rPr lang="en-US" altLang="zh-TW" sz="2000" dirty="0"/>
              <a:t>[31] </a:t>
            </a:r>
            <a:r>
              <a:rPr lang="en-US" sz="2000" dirty="0" err="1"/>
              <a:t>Cherdsak</a:t>
            </a:r>
            <a:r>
              <a:rPr lang="en-US" sz="2000" dirty="0"/>
              <a:t> </a:t>
            </a:r>
            <a:r>
              <a:rPr lang="en-US" sz="2000" dirty="0" err="1"/>
              <a:t>Kingkan</a:t>
            </a:r>
            <a:r>
              <a:rPr lang="en-US" sz="2000" dirty="0"/>
              <a:t>, Joshua </a:t>
            </a:r>
            <a:r>
              <a:rPr lang="en-US" sz="2000" dirty="0" err="1"/>
              <a:t>Owoyemi</a:t>
            </a:r>
            <a:r>
              <a:rPr lang="en-US" sz="2000" dirty="0"/>
              <a:t>, and Koichi Hashimoto, “Point attention network for gesture recognition using point cloud data,” in BMVC, 2018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8523B0-60A2-451E-BBFE-2A71A54A44B5}"/>
              </a:ext>
            </a:extLst>
          </p:cNvPr>
          <p:cNvSpPr txBox="1"/>
          <p:nvPr/>
        </p:nvSpPr>
        <p:spPr>
          <a:xfrm>
            <a:off x="9704538" y="21923004"/>
            <a:ext cx="12522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0D25F33-64BF-4F4C-9B31-E3B4BA62DD59}"/>
              </a:ext>
            </a:extLst>
          </p:cNvPr>
          <p:cNvSpPr txBox="1"/>
          <p:nvPr/>
        </p:nvSpPr>
        <p:spPr>
          <a:xfrm>
            <a:off x="12307731" y="21924972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C5C33A5-B0DF-4774-9738-86CE364434BE}"/>
              </a:ext>
            </a:extLst>
          </p:cNvPr>
          <p:cNvSpPr txBox="1"/>
          <p:nvPr/>
        </p:nvSpPr>
        <p:spPr>
          <a:xfrm>
            <a:off x="14923799" y="21924972"/>
            <a:ext cx="1654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Fused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DC9334D-680B-4F6E-B0A2-2C3C65FEC23B}"/>
              </a:ext>
            </a:extLst>
          </p:cNvPr>
          <p:cNvSpPr txBox="1"/>
          <p:nvPr/>
        </p:nvSpPr>
        <p:spPr>
          <a:xfrm>
            <a:off x="1746736" y="14695123"/>
            <a:ext cx="14957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1.     2.       3.      4.      5.      6.        7.         8.        9.        10.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3927845" y="5362836"/>
            <a:ext cx="0" cy="22895292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999867" y="5362836"/>
            <a:ext cx="0" cy="22895292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61D7A9D-FD6E-4597-B654-CF06B02334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" r="1979" b="55212"/>
          <a:stretch/>
        </p:blipFill>
        <p:spPr>
          <a:xfrm>
            <a:off x="24905915" y="18703425"/>
            <a:ext cx="8902171" cy="9965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23369" y="22000245"/>
            <a:ext cx="3144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Point Cloud Size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5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7998</TotalTime>
  <Words>269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新細明體</vt:lpstr>
      <vt:lpstr>Times New Roman</vt:lpstr>
      <vt:lpstr>Trebuchet MS</vt:lpstr>
      <vt:lpstr>Office 佈景主題</vt:lpstr>
      <vt:lpstr>Image</vt:lpstr>
      <vt:lpstr>DUODEPTH: STATIC GESTURE RECOGNITION WITH DUAL DEPTH SENSORS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Ryan</dc:creator>
  <cp:lastModifiedBy>Ilya</cp:lastModifiedBy>
  <cp:revision>233</cp:revision>
  <dcterms:created xsi:type="dcterms:W3CDTF">2019-07-02T06:24:13Z</dcterms:created>
  <dcterms:modified xsi:type="dcterms:W3CDTF">2019-09-11T17:13:14Z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t-ilchug@microsoft.com</vt:lpwstr>
  </property>
  <property fmtid="{D5CDD505-2E9C-101B-9397-08002B2CF9AE}" pid="5" name="MSIP_Label_f42aa342-8706-4288-bd11-ebb85995028c_SetDate">
    <vt:lpwstr>2019-08-23T20:34:52.3402780Z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588ee632-1411-4efd-930e-c7408dbdc9d1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