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30275530" cy="42803445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98"/>
    <a:srgbClr val="005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7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7577" y="1143000"/>
            <a:ext cx="218284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784500" y="7005195"/>
            <a:ext cx="22707001" cy="14902134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784500" y="22482012"/>
            <a:ext cx="22707001" cy="10334389"/>
          </a:xfrm>
        </p:spPr>
        <p:txBody>
          <a:bodyPr/>
          <a:lstStyle>
            <a:lvl1pPr marL="0" indent="0" algn="ctr">
              <a:buNone/>
              <a:defRPr sz="7945"/>
            </a:lvl1pPr>
            <a:lvl2pPr marL="1513840" indent="0" algn="ctr">
              <a:buNone/>
              <a:defRPr sz="6620"/>
            </a:lvl2pPr>
            <a:lvl3pPr marL="3027680" indent="0" algn="ctr">
              <a:buNone/>
              <a:defRPr sz="5960"/>
            </a:lvl3pPr>
            <a:lvl4pPr marL="4541520" indent="0" algn="ctr">
              <a:buNone/>
              <a:defRPr sz="5300"/>
            </a:lvl4pPr>
            <a:lvl5pPr marL="6055360" indent="0" algn="ctr">
              <a:buNone/>
              <a:defRPr sz="5300"/>
            </a:lvl5pPr>
            <a:lvl6pPr marL="7569200" indent="0" algn="ctr">
              <a:buNone/>
              <a:defRPr sz="5300"/>
            </a:lvl6pPr>
            <a:lvl7pPr marL="9083040" indent="0" algn="ctr">
              <a:buNone/>
              <a:defRPr sz="5300"/>
            </a:lvl7pPr>
            <a:lvl8pPr marL="10596880" indent="0" algn="ctr">
              <a:buNone/>
              <a:defRPr sz="5300"/>
            </a:lvl8pPr>
            <a:lvl9pPr marL="12110085" indent="0" algn="ctr">
              <a:buNone/>
              <a:defRPr sz="53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1666263" y="2278917"/>
            <a:ext cx="6528263" cy="362744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081475" y="2278917"/>
            <a:ext cx="19206338" cy="362744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65706" y="10671278"/>
            <a:ext cx="26113051" cy="17805272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65706" y="28644995"/>
            <a:ext cx="26113051" cy="9363372"/>
          </a:xfrm>
        </p:spPr>
        <p:txBody>
          <a:bodyPr/>
          <a:lstStyle>
            <a:lvl1pPr marL="0" indent="0">
              <a:buNone/>
              <a:defRPr sz="7945">
                <a:solidFill>
                  <a:schemeClr val="tx1">
                    <a:tint val="75000"/>
                  </a:schemeClr>
                </a:solidFill>
              </a:defRPr>
            </a:lvl1pPr>
            <a:lvl2pPr marL="1513840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7680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52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4pPr>
            <a:lvl5pPr marL="605536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5pPr>
            <a:lvl6pPr marL="756920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6pPr>
            <a:lvl7pPr marL="908304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7pPr>
            <a:lvl8pPr marL="1059688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8pPr>
            <a:lvl9pPr marL="1211008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081475" y="11394583"/>
            <a:ext cx="12867301" cy="2715874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327226" y="11394583"/>
            <a:ext cx="12867301" cy="2715874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85419" y="2278917"/>
            <a:ext cx="26113051" cy="82734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85419" y="10492928"/>
            <a:ext cx="12808166" cy="5142422"/>
          </a:xfrm>
        </p:spPr>
        <p:txBody>
          <a:bodyPr anchor="b"/>
          <a:lstStyle>
            <a:lvl1pPr marL="0" indent="0">
              <a:buNone/>
              <a:defRPr sz="7945" b="1"/>
            </a:lvl1pPr>
            <a:lvl2pPr marL="1513840" indent="0">
              <a:buNone/>
              <a:defRPr sz="6620" b="1"/>
            </a:lvl2pPr>
            <a:lvl3pPr marL="3027680" indent="0">
              <a:buNone/>
              <a:defRPr sz="5960" b="1"/>
            </a:lvl3pPr>
            <a:lvl4pPr marL="4541520" indent="0">
              <a:buNone/>
              <a:defRPr sz="5300" b="1"/>
            </a:lvl4pPr>
            <a:lvl5pPr marL="6055360" indent="0">
              <a:buNone/>
              <a:defRPr sz="5300" b="1"/>
            </a:lvl5pPr>
            <a:lvl6pPr marL="7569200" indent="0">
              <a:buNone/>
              <a:defRPr sz="5300" b="1"/>
            </a:lvl6pPr>
            <a:lvl7pPr marL="9083040" indent="0">
              <a:buNone/>
              <a:defRPr sz="5300" b="1"/>
            </a:lvl7pPr>
            <a:lvl8pPr marL="10596880" indent="0">
              <a:buNone/>
              <a:defRPr sz="5300" b="1"/>
            </a:lvl8pPr>
            <a:lvl9pPr marL="12110085" indent="0">
              <a:buNone/>
              <a:defRPr sz="5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085419" y="15635350"/>
            <a:ext cx="12808166" cy="2299724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5327226" y="10492928"/>
            <a:ext cx="12871244" cy="5142422"/>
          </a:xfrm>
        </p:spPr>
        <p:txBody>
          <a:bodyPr anchor="b"/>
          <a:lstStyle>
            <a:lvl1pPr marL="0" indent="0">
              <a:buNone/>
              <a:defRPr sz="7945" b="1"/>
            </a:lvl1pPr>
            <a:lvl2pPr marL="1513840" indent="0">
              <a:buNone/>
              <a:defRPr sz="6620" b="1"/>
            </a:lvl2pPr>
            <a:lvl3pPr marL="3027680" indent="0">
              <a:buNone/>
              <a:defRPr sz="5960" b="1"/>
            </a:lvl3pPr>
            <a:lvl4pPr marL="4541520" indent="0">
              <a:buNone/>
              <a:defRPr sz="5300" b="1"/>
            </a:lvl4pPr>
            <a:lvl5pPr marL="6055360" indent="0">
              <a:buNone/>
              <a:defRPr sz="5300" b="1"/>
            </a:lvl5pPr>
            <a:lvl6pPr marL="7569200" indent="0">
              <a:buNone/>
              <a:defRPr sz="5300" b="1"/>
            </a:lvl6pPr>
            <a:lvl7pPr marL="9083040" indent="0">
              <a:buNone/>
              <a:defRPr sz="5300" b="1"/>
            </a:lvl7pPr>
            <a:lvl8pPr marL="10596880" indent="0">
              <a:buNone/>
              <a:defRPr sz="5300" b="1"/>
            </a:lvl8pPr>
            <a:lvl9pPr marL="12110085" indent="0">
              <a:buNone/>
              <a:defRPr sz="5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5327226" y="15635350"/>
            <a:ext cx="12871244" cy="2299724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85419" y="2853600"/>
            <a:ext cx="9764798" cy="9987600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871244" y="6162983"/>
            <a:ext cx="15327226" cy="30418584"/>
          </a:xfrm>
        </p:spPr>
        <p:txBody>
          <a:bodyPr/>
          <a:lstStyle>
            <a:lvl1pPr>
              <a:defRPr sz="10595"/>
            </a:lvl1pPr>
            <a:lvl2pPr>
              <a:defRPr sz="9270"/>
            </a:lvl2pPr>
            <a:lvl3pPr>
              <a:defRPr sz="7945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85419" y="12841200"/>
            <a:ext cx="9764798" cy="23789912"/>
          </a:xfrm>
        </p:spPr>
        <p:txBody>
          <a:bodyPr/>
          <a:lstStyle>
            <a:lvl1pPr marL="0" indent="0">
              <a:buNone/>
              <a:defRPr sz="5300"/>
            </a:lvl1pPr>
            <a:lvl2pPr marL="1513840" indent="0">
              <a:buNone/>
              <a:defRPr sz="4635"/>
            </a:lvl2pPr>
            <a:lvl3pPr marL="3027680" indent="0">
              <a:buNone/>
              <a:defRPr sz="3975"/>
            </a:lvl3pPr>
            <a:lvl4pPr marL="4541520" indent="0">
              <a:buNone/>
              <a:defRPr sz="3310"/>
            </a:lvl4pPr>
            <a:lvl5pPr marL="6055360" indent="0">
              <a:buNone/>
              <a:defRPr sz="3310"/>
            </a:lvl5pPr>
            <a:lvl6pPr marL="7569200" indent="0">
              <a:buNone/>
              <a:defRPr sz="3310"/>
            </a:lvl6pPr>
            <a:lvl7pPr marL="9083040" indent="0">
              <a:buNone/>
              <a:defRPr sz="3310"/>
            </a:lvl7pPr>
            <a:lvl8pPr marL="10596880" indent="0">
              <a:buNone/>
              <a:defRPr sz="3310"/>
            </a:lvl8pPr>
            <a:lvl9pPr marL="12110085" indent="0">
              <a:buNone/>
              <a:defRPr sz="331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85419" y="2853600"/>
            <a:ext cx="9764798" cy="9987600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2871244" y="6162983"/>
            <a:ext cx="15327226" cy="30418584"/>
          </a:xfrm>
        </p:spPr>
        <p:txBody>
          <a:bodyPr/>
          <a:lstStyle>
            <a:lvl1pPr marL="0" indent="0">
              <a:buNone/>
              <a:defRPr sz="10595"/>
            </a:lvl1pPr>
            <a:lvl2pPr marL="1513840" indent="0">
              <a:buNone/>
              <a:defRPr sz="9270"/>
            </a:lvl2pPr>
            <a:lvl3pPr marL="3027680" indent="0">
              <a:buNone/>
              <a:defRPr sz="7945"/>
            </a:lvl3pPr>
            <a:lvl4pPr marL="4541520" indent="0">
              <a:buNone/>
              <a:defRPr sz="6620"/>
            </a:lvl4pPr>
            <a:lvl5pPr marL="6055360" indent="0">
              <a:buNone/>
              <a:defRPr sz="6620"/>
            </a:lvl5pPr>
            <a:lvl6pPr marL="7569200" indent="0">
              <a:buNone/>
              <a:defRPr sz="6620"/>
            </a:lvl6pPr>
            <a:lvl7pPr marL="9083040" indent="0">
              <a:buNone/>
              <a:defRPr sz="6620"/>
            </a:lvl7pPr>
            <a:lvl8pPr marL="10596880" indent="0">
              <a:buNone/>
              <a:defRPr sz="6620"/>
            </a:lvl8pPr>
            <a:lvl9pPr marL="12110085" indent="0">
              <a:buNone/>
              <a:defRPr sz="662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85419" y="12841200"/>
            <a:ext cx="9764798" cy="23789912"/>
          </a:xfrm>
        </p:spPr>
        <p:txBody>
          <a:bodyPr/>
          <a:lstStyle>
            <a:lvl1pPr marL="0" indent="0">
              <a:buNone/>
              <a:defRPr sz="5300"/>
            </a:lvl1pPr>
            <a:lvl2pPr marL="1513840" indent="0">
              <a:buNone/>
              <a:defRPr sz="4635"/>
            </a:lvl2pPr>
            <a:lvl3pPr marL="3027680" indent="0">
              <a:buNone/>
              <a:defRPr sz="3975"/>
            </a:lvl3pPr>
            <a:lvl4pPr marL="4541520" indent="0">
              <a:buNone/>
              <a:defRPr sz="3310"/>
            </a:lvl4pPr>
            <a:lvl5pPr marL="6055360" indent="0">
              <a:buNone/>
              <a:defRPr sz="3310"/>
            </a:lvl5pPr>
            <a:lvl6pPr marL="7569200" indent="0">
              <a:buNone/>
              <a:defRPr sz="3310"/>
            </a:lvl6pPr>
            <a:lvl7pPr marL="9083040" indent="0">
              <a:buNone/>
              <a:defRPr sz="3310"/>
            </a:lvl7pPr>
            <a:lvl8pPr marL="10596880" indent="0">
              <a:buNone/>
              <a:defRPr sz="3310"/>
            </a:lvl8pPr>
            <a:lvl9pPr marL="12110085" indent="0">
              <a:buNone/>
              <a:defRPr sz="331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081475" y="2278917"/>
            <a:ext cx="26113051" cy="8273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81475" y="11394583"/>
            <a:ext cx="26113051" cy="27158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081475" y="39672967"/>
            <a:ext cx="6812100" cy="2278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028925" y="39672967"/>
            <a:ext cx="10218150" cy="2278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1382426" y="39672967"/>
            <a:ext cx="6812100" cy="2278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027680" rtl="0" eaLnBrk="1" latinLnBrk="0" hangingPunct="1">
        <a:lnSpc>
          <a:spcPct val="90000"/>
        </a:lnSpc>
        <a:spcBef>
          <a:spcPct val="0"/>
        </a:spcBef>
        <a:buNone/>
        <a:defRPr sz="145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920" indent="-756920" algn="l" defTabSz="3027680" rtl="0" eaLnBrk="1" latinLnBrk="0" hangingPunct="1">
        <a:lnSpc>
          <a:spcPct val="90000"/>
        </a:lnSpc>
        <a:spcBef>
          <a:spcPts val="3315"/>
        </a:spcBef>
        <a:buFont typeface="Arial" panose="020B0604020202020204" pitchFamily="34" charset="0"/>
        <a:buChar char="•"/>
        <a:defRPr sz="9270" kern="1200">
          <a:solidFill>
            <a:schemeClr val="tx1"/>
          </a:solidFill>
          <a:latin typeface="+mn-lt"/>
          <a:ea typeface="+mn-ea"/>
          <a:cs typeface="+mn-cs"/>
        </a:defRPr>
      </a:lvl1pPr>
      <a:lvl2pPr marL="227076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7945" kern="1200">
          <a:solidFill>
            <a:schemeClr val="tx1"/>
          </a:solidFill>
          <a:latin typeface="+mn-lt"/>
          <a:ea typeface="+mn-ea"/>
          <a:cs typeface="+mn-cs"/>
        </a:defRPr>
      </a:lvl2pPr>
      <a:lvl3pPr marL="378460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844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228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612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96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80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7005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84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68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52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536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920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304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88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10085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3.jpeg"/><Relationship Id="rId20" Type="http://schemas.openxmlformats.org/officeDocument/2006/relationships/notesSlide" Target="../notesSlides/notesSlide1.xml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12.png"/><Relationship Id="rId17" Type="http://schemas.openxmlformats.org/officeDocument/2006/relationships/image" Target="../media/image11.png"/><Relationship Id="rId16" Type="http://schemas.openxmlformats.org/officeDocument/2006/relationships/image" Target="../media/image10.png"/><Relationship Id="rId15" Type="http://schemas.openxmlformats.org/officeDocument/2006/relationships/image" Target="../media/image9.png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框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920" y="5951220"/>
            <a:ext cx="29627830" cy="9462770"/>
          </a:xfrm>
          <a:prstGeom prst="rect">
            <a:avLst/>
          </a:prstGeom>
        </p:spPr>
      </p:pic>
      <p:pic>
        <p:nvPicPr>
          <p:cNvPr id="26" name="图片 25" descr="背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" y="16981805"/>
            <a:ext cx="12400280" cy="5634355"/>
          </a:xfrm>
          <a:prstGeom prst="rect">
            <a:avLst/>
          </a:prstGeom>
        </p:spPr>
      </p:pic>
      <p:pic>
        <p:nvPicPr>
          <p:cNvPr id="5" name="图片 4" descr="会议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05" y="41910"/>
            <a:ext cx="6817360" cy="4271010"/>
          </a:xfrm>
          <a:prstGeom prst="rect">
            <a:avLst/>
          </a:prstGeom>
        </p:spPr>
      </p:pic>
      <p:sp>
        <p:nvSpPr>
          <p:cNvPr id="21" name="矩形: 圆角 15"/>
          <p:cNvSpPr/>
          <p:nvPr>
            <p:custDataLst>
              <p:tags r:id="rId4"/>
            </p:custDataLst>
          </p:nvPr>
        </p:nvSpPr>
        <p:spPr>
          <a:xfrm>
            <a:off x="249555" y="4878705"/>
            <a:ext cx="29735780" cy="10880725"/>
          </a:xfrm>
          <a:prstGeom prst="roundRect">
            <a:avLst>
              <a:gd name="adj" fmla="val 7400"/>
            </a:avLst>
          </a:prstGeom>
          <a:noFill/>
          <a:ln w="12700">
            <a:solidFill>
              <a:srgbClr val="005D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矩形: 圆角 15"/>
          <p:cNvSpPr/>
          <p:nvPr>
            <p:custDataLst>
              <p:tags r:id="rId5"/>
            </p:custDataLst>
          </p:nvPr>
        </p:nvSpPr>
        <p:spPr>
          <a:xfrm>
            <a:off x="15028545" y="29907865"/>
            <a:ext cx="14849475" cy="12621260"/>
          </a:xfrm>
          <a:prstGeom prst="roundRect">
            <a:avLst>
              <a:gd name="adj" fmla="val 8800"/>
            </a:avLst>
          </a:prstGeom>
          <a:noFill/>
          <a:ln w="12700">
            <a:solidFill>
              <a:srgbClr val="005D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105650" y="581660"/>
            <a:ext cx="231698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0" b="1"/>
              <a:t>N</a:t>
            </a:r>
            <a:r>
              <a:rPr lang="en-US" altLang="zh-CN" sz="8000" b="1"/>
              <a:t>ew</a:t>
            </a:r>
            <a:r>
              <a:rPr lang="zh-CN" altLang="en-US" sz="8000" b="1"/>
              <a:t> I</a:t>
            </a:r>
            <a:r>
              <a:rPr lang="en-US" altLang="zh-CN" sz="8000" b="1"/>
              <a:t>ntent</a:t>
            </a:r>
            <a:r>
              <a:rPr lang="zh-CN" altLang="en-US" sz="8000" b="1"/>
              <a:t> D</a:t>
            </a:r>
            <a:r>
              <a:rPr lang="en-US" altLang="zh-CN" sz="8000" b="1"/>
              <a:t>iscovery</a:t>
            </a:r>
            <a:r>
              <a:rPr lang="zh-CN" altLang="en-US" sz="8000" b="1"/>
              <a:t> W</a:t>
            </a:r>
            <a:r>
              <a:rPr lang="en-US" altLang="zh-CN" sz="8000" b="1"/>
              <a:t>ith</a:t>
            </a:r>
            <a:r>
              <a:rPr lang="zh-CN" altLang="en-US" sz="8000" b="1"/>
              <a:t> M</a:t>
            </a:r>
            <a:r>
              <a:rPr lang="en-US" altLang="zh-CN" sz="8000" b="1"/>
              <a:t>ulti</a:t>
            </a:r>
            <a:r>
              <a:rPr lang="zh-CN" altLang="en-US" sz="8000" b="1"/>
              <a:t>-</a:t>
            </a:r>
            <a:r>
              <a:rPr lang="en-US" altLang="zh-CN" sz="8000" b="1"/>
              <a:t>View</a:t>
            </a:r>
            <a:r>
              <a:rPr lang="zh-CN" altLang="en-US" sz="8000" b="1"/>
              <a:t> C</a:t>
            </a:r>
            <a:r>
              <a:rPr lang="en-US" altLang="zh-CN" sz="8000" b="1"/>
              <a:t>lustering</a:t>
            </a:r>
            <a:endParaRPr lang="en-US" altLang="zh-CN" sz="8000" b="1"/>
          </a:p>
        </p:txBody>
      </p:sp>
      <p:sp>
        <p:nvSpPr>
          <p:cNvPr id="17" name="文本框 16"/>
          <p:cNvSpPr txBox="1"/>
          <p:nvPr/>
        </p:nvSpPr>
        <p:spPr>
          <a:xfrm>
            <a:off x="7987665" y="2278380"/>
            <a:ext cx="188906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Han Liu</a:t>
            </a:r>
            <a:r>
              <a:rPr lang="en-US" altLang="zh-CN" sz="5400" baseline="30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5400"/>
              <a:t>, </a:t>
            </a:r>
            <a:r>
              <a:rPr lang="en-US" altLang="zh-CN" sz="5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Junjie</a:t>
            </a:r>
            <a:r>
              <a:rPr lang="en-US" altLang="zh-CN" sz="5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Sun</a:t>
            </a:r>
            <a:r>
              <a:rPr lang="en-US" altLang="zh-CN" sz="5400" baseline="30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5400"/>
              <a:t>, </a:t>
            </a:r>
            <a:r>
              <a:rPr lang="en-US" altLang="zh-CN" sz="5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Xiaotong</a:t>
            </a:r>
            <a:r>
              <a:rPr lang="en-US" altLang="zh-CN" sz="5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5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Zhang</a:t>
            </a:r>
            <a:r>
              <a:rPr lang="en-US" altLang="zh-CN" sz="5400" baseline="30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5400">
                <a:sym typeface="+mn-ea"/>
              </a:rPr>
              <a:t>, </a:t>
            </a:r>
            <a:r>
              <a:rPr lang="en-US" altLang="zh-CN" sz="5400" dirty="0" err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Hongyang</a:t>
            </a:r>
            <a:r>
              <a:rPr lang="en-US" altLang="zh-CN" sz="5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Chen</a:t>
            </a:r>
            <a:r>
              <a:rPr lang="en-US" altLang="zh-CN" sz="5400" baseline="30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endParaRPr lang="en-US" altLang="zh-CN" sz="5400" baseline="30000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303635" y="3310255"/>
            <a:ext cx="1185037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600" baseline="30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 </a:t>
            </a:r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Dalian University of Technology    </a:t>
            </a:r>
            <a:r>
              <a:rPr lang="en-US" altLang="zh-CN" sz="3600" baseline="30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 </a:t>
            </a:r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Zhejiang Lab</a:t>
            </a:r>
            <a:endParaRPr lang="en-US" altLang="zh-CN" sz="3600" b="1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25525" y="5066665"/>
            <a:ext cx="151384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altLang="zh-CN" sz="44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Proposed Method</a:t>
            </a:r>
            <a:endParaRPr lang="en-US" altLang="zh-CN" sz="44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矩形: 圆角 15"/>
          <p:cNvSpPr/>
          <p:nvPr>
            <p:custDataLst>
              <p:tags r:id="rId6"/>
            </p:custDataLst>
          </p:nvPr>
        </p:nvSpPr>
        <p:spPr>
          <a:xfrm>
            <a:off x="249555" y="16128365"/>
            <a:ext cx="14414500" cy="9166225"/>
          </a:xfrm>
          <a:prstGeom prst="roundRect">
            <a:avLst>
              <a:gd name="adj" fmla="val 8800"/>
            </a:avLst>
          </a:prstGeom>
          <a:noFill/>
          <a:ln w="12700">
            <a:solidFill>
              <a:srgbClr val="005D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矩形: 圆角 15"/>
          <p:cNvSpPr/>
          <p:nvPr>
            <p:custDataLst>
              <p:tags r:id="rId7"/>
            </p:custDataLst>
          </p:nvPr>
        </p:nvSpPr>
        <p:spPr>
          <a:xfrm>
            <a:off x="249555" y="32867600"/>
            <a:ext cx="14413865" cy="9584055"/>
          </a:xfrm>
          <a:prstGeom prst="roundRect">
            <a:avLst>
              <a:gd name="adj" fmla="val 8800"/>
            </a:avLst>
          </a:prstGeom>
          <a:ln w="12700">
            <a:solidFill>
              <a:srgbClr val="005D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15315" y="16111855"/>
            <a:ext cx="151384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2. Background</a:t>
            </a:r>
            <a:endParaRPr lang="en-US" altLang="zh-CN" sz="44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8" name="矩形: 圆角 15"/>
          <p:cNvSpPr/>
          <p:nvPr>
            <p:custDataLst>
              <p:tags r:id="rId8"/>
            </p:custDataLst>
          </p:nvPr>
        </p:nvSpPr>
        <p:spPr>
          <a:xfrm>
            <a:off x="249555" y="25524460"/>
            <a:ext cx="14414500" cy="7073265"/>
          </a:xfrm>
          <a:prstGeom prst="roundRect">
            <a:avLst>
              <a:gd name="adj" fmla="val 8800"/>
            </a:avLst>
          </a:prstGeom>
          <a:noFill/>
          <a:ln w="12700">
            <a:solidFill>
              <a:srgbClr val="005D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矩形: 圆角 15"/>
          <p:cNvSpPr/>
          <p:nvPr>
            <p:custDataLst>
              <p:tags r:id="rId9"/>
            </p:custDataLst>
          </p:nvPr>
        </p:nvSpPr>
        <p:spPr>
          <a:xfrm>
            <a:off x="15028545" y="16079470"/>
            <a:ext cx="14848205" cy="13635990"/>
          </a:xfrm>
          <a:prstGeom prst="roundRect">
            <a:avLst>
              <a:gd name="adj" fmla="val 7744"/>
            </a:avLst>
          </a:prstGeom>
          <a:noFill/>
          <a:ln w="12700">
            <a:solidFill>
              <a:srgbClr val="005D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41705" y="25672415"/>
            <a:ext cx="151384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3. IntentBERT-Based Representation Learning</a:t>
            </a:r>
            <a:endParaRPr lang="en-US" altLang="zh-CN" sz="44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32460" y="33078420"/>
            <a:ext cx="151384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4. PromptBERT-Based Representation Learning</a:t>
            </a:r>
            <a:endParaRPr lang="en-US" altLang="zh-CN" sz="44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22375" y="26438225"/>
            <a:ext cx="134239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Obtain text feature representations through multi</a:t>
            </a:r>
            <a:r>
              <a:rPr lang="en-US" altLang="zh-CN" sz="4000"/>
              <a:t>-</a:t>
            </a:r>
            <a:r>
              <a:rPr lang="zh-CN" altLang="en-US" sz="4000"/>
              <a:t>task learning (supervised classification task and unsupervised masked language model task)</a:t>
            </a:r>
            <a:endParaRPr lang="zh-CN" altLang="en-US" sz="4000"/>
          </a:p>
        </p:txBody>
      </p:sp>
      <p:sp>
        <p:nvSpPr>
          <p:cNvPr id="11" name="文本框 10"/>
          <p:cNvSpPr txBox="1"/>
          <p:nvPr/>
        </p:nvSpPr>
        <p:spPr>
          <a:xfrm>
            <a:off x="632460" y="34010600"/>
            <a:ext cx="1401318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Step1: Integrate domain information</a:t>
            </a:r>
            <a:endParaRPr lang="en-US" altLang="zh-CN" sz="40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0875" y="36975415"/>
            <a:ext cx="1401318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Step2: Obtain text representation</a:t>
            </a:r>
            <a:endParaRPr lang="en-US" altLang="zh-CN" sz="40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50875" y="34915475"/>
            <a:ext cx="1401318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lvl="1" indent="457200"/>
            <a:r>
              <a:rPr lang="en-US" altLang="zh-CN" sz="4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(1)  Generate dataset information</a:t>
            </a:r>
            <a:endParaRPr lang="en-US" altLang="zh-CN" sz="40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L="457200" lvl="1" indent="457200"/>
            <a:r>
              <a:rPr lang="en-US" altLang="zh-CN" sz="4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(2)  Generate label description information</a:t>
            </a:r>
            <a:endParaRPr lang="en-US" altLang="zh-CN" sz="40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L="457200" lvl="1" indent="457200"/>
            <a:r>
              <a:rPr lang="en-US" altLang="zh-CN" sz="4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(3)  Get</a:t>
            </a:r>
            <a:r>
              <a:rPr lang="en-US" altLang="zh-CN" sz="4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domain information </a:t>
            </a:r>
            <a:endParaRPr lang="en-US" altLang="zh-CN" sz="40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0875" y="37778690"/>
            <a:ext cx="1401318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lvl="1" indent="457200"/>
            <a:r>
              <a:rPr lang="en-US" altLang="zh-CN" sz="4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(1)  Use prompt templates to construct text  representations</a:t>
            </a:r>
            <a:endParaRPr lang="en-US" altLang="zh-CN" sz="40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L="457200" lvl="1" indent="457200"/>
            <a:r>
              <a:rPr lang="en-US" altLang="zh-CN" sz="4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(2)  Optimize through contrastive learning loss function</a:t>
            </a:r>
            <a:endParaRPr lang="en-US" altLang="zh-CN" sz="40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indent="457200"/>
            <a:endParaRPr lang="en-US" altLang="zh-CN" sz="40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5770860" y="16169640"/>
            <a:ext cx="151384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5. Multi-View Clustering</a:t>
            </a:r>
            <a:endParaRPr lang="en-US" altLang="zh-CN" sz="44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5519400" y="17046575"/>
            <a:ext cx="1401318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Step1: Obtain the initial number of clusters</a:t>
            </a:r>
            <a:endParaRPr lang="en-US" altLang="zh-CN" sz="40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5439390" y="24994870"/>
            <a:ext cx="1401318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Step2: Obtain cluster assignment </a:t>
            </a:r>
            <a:endParaRPr lang="en-US" altLang="zh-CN" sz="40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7" name="图片 36" descr="多视图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45270" y="25899745"/>
            <a:ext cx="7670165" cy="3247390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15770860" y="30006925"/>
            <a:ext cx="151384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6. Experiments</a:t>
            </a:r>
            <a:endParaRPr lang="en-US" altLang="zh-CN" sz="44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5770860" y="26078815"/>
            <a:ext cx="6243320" cy="3451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3600"/>
              <a:t>Through the iterative process, clustering </a:t>
            </a:r>
            <a:r>
              <a:rPr lang="en-US" sz="3600"/>
              <a:t>assignment</a:t>
            </a:r>
            <a:r>
              <a:rPr sz="3600"/>
              <a:t> can be gradually optimized to more accurately reflect the semantics and category in the dataset.</a:t>
            </a:r>
            <a:endParaRPr sz="3600"/>
          </a:p>
        </p:txBody>
      </p:sp>
      <p:pic>
        <p:nvPicPr>
          <p:cNvPr id="43" name="图片 42" descr="a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2445" y="39510335"/>
            <a:ext cx="7471410" cy="2515870"/>
          </a:xfrm>
          <a:prstGeom prst="rect">
            <a:avLst/>
          </a:prstGeom>
        </p:spPr>
      </p:pic>
      <p:pic>
        <p:nvPicPr>
          <p:cNvPr id="44" name="图片 43" descr="无监督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03120" y="29151580"/>
            <a:ext cx="11073130" cy="814705"/>
          </a:xfrm>
          <a:prstGeom prst="rect">
            <a:avLst/>
          </a:prstGeom>
        </p:spPr>
      </p:pic>
      <p:pic>
        <p:nvPicPr>
          <p:cNvPr id="45" name="图片 44" descr="半监督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2530" y="31088330"/>
            <a:ext cx="12704445" cy="822960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650875" y="28396565"/>
            <a:ext cx="1401318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Unsupervised setting:</a:t>
            </a:r>
            <a:endParaRPr lang="en-US" altLang="zh-CN" sz="40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08000" y="30142815"/>
            <a:ext cx="1401318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Semi-supervised setting:</a:t>
            </a:r>
            <a:endParaRPr lang="en-US" altLang="zh-CN" sz="40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5273020" y="40561895"/>
            <a:ext cx="151536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800"/>
              <a:t>Experiment performance of new intent discovery with different known class ratios. For each dataset, the best results</a:t>
            </a:r>
            <a:r>
              <a:rPr lang="en-US" sz="2800"/>
              <a:t> </a:t>
            </a:r>
            <a:r>
              <a:rPr sz="2800"/>
              <a:t>are marked in bold. </a:t>
            </a:r>
            <a:r>
              <a:rPr lang="en-US" sz="2800"/>
              <a:t> “</a:t>
            </a:r>
            <a:r>
              <a:rPr sz="2800"/>
              <a:t>-</a:t>
            </a:r>
            <a:r>
              <a:rPr lang="en-US" sz="2800"/>
              <a:t>”</a:t>
            </a:r>
            <a:r>
              <a:rPr sz="2800"/>
              <a:t> means the method is not applicable in the scenarios.</a:t>
            </a:r>
            <a:endParaRPr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文本框 48"/>
              <p:cNvSpPr txBox="1"/>
              <p:nvPr/>
            </p:nvSpPr>
            <p:spPr>
              <a:xfrm>
                <a:off x="16588105" y="41559480"/>
                <a:ext cx="13061315" cy="64516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36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3600" i="1" dirty="0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𝐾𝐶𝑅</m:t>
                    </m:r>
                    <m:r>
                      <a:rPr lang="en-US" altLang="zh-CN" sz="3600" i="1" dirty="0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=</m:t>
                    </m:r>
                    <m:sSub>
                      <m:sSubPr>
                        <m:ctrlPr>
                          <a:rPr lang="en-US" altLang="zh-CN" sz="36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36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𝐶</m:t>
                        </m:r>
                      </m:e>
                      <m:sub>
                        <m:r>
                          <a:rPr lang="en-US" altLang="zh-CN" sz="36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𝑘</m:t>
                        </m:r>
                      </m:sub>
                    </m:sSub>
                    <m:r>
                      <a:rPr lang="en-US" altLang="zh-CN" sz="3600" i="1" dirty="0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/</m:t>
                    </m:r>
                    <m:sSub>
                      <m:sSubPr>
                        <m:ctrlPr>
                          <a:rPr lang="en-US" altLang="zh-CN" sz="36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36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𝐶</m:t>
                        </m:r>
                      </m:e>
                      <m:sub>
                        <m:r>
                          <a:rPr lang="en-US" altLang="zh-CN" sz="36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𝑘</m:t>
                        </m:r>
                      </m:sub>
                    </m:sSub>
                    <m:r>
                      <a:rPr lang="en-US" altLang="zh-CN" sz="3600" i="1" dirty="0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+</m:t>
                    </m:r>
                    <m:sSub>
                      <m:sSubPr>
                        <m:ctrlPr>
                          <a:rPr lang="en-US" altLang="zh-CN" sz="36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36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𝐶</m:t>
                        </m:r>
                      </m:e>
                      <m:sub>
                        <m:r>
                          <a:rPr lang="en-US" altLang="zh-CN" sz="36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𝑢</m:t>
                        </m:r>
                      </m:sub>
                    </m:sSub>
                    <m:r>
                      <a:rPr lang="en-US" altLang="zh-CN" sz="3600" i="1" dirty="0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, </m:t>
                    </m:r>
                  </m:oMath>
                </a14:m>
                <a:r>
                  <a:rPr lang="en-US" altLang="zh-CN" sz="36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CN" sz="3600" i="1" dirty="0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𝐾𝐶𝑅</m:t>
                    </m:r>
                    <m:r>
                      <a:rPr lang="en-US" altLang="zh-CN" sz="3600" i="1" dirty="0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 sz="3600" i="1" dirty="0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0</m:t>
                    </m:r>
                    <m:r>
                      <a:rPr lang="en-US" altLang="zh-CN" sz="3600" i="1" dirty="0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,</m:t>
                    </m:r>
                  </m:oMath>
                </a14:m>
                <a:r>
                  <a:rPr lang="en-US" altLang="zh-CN" sz="36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 it is unsupervised setting. </a:t>
                </a:r>
                <a:endParaRPr lang="en-US" altLang="zh-CN" sz="36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49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8105" y="41559480"/>
                <a:ext cx="13061315" cy="64516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文本框 49"/>
              <p:cNvSpPr txBox="1"/>
              <p:nvPr/>
            </p:nvSpPr>
            <p:spPr>
              <a:xfrm>
                <a:off x="1026160" y="22662515"/>
                <a:ext cx="13495020" cy="261175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40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New intent discovery is proposed to identify new unknown intents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𝒟</m:t>
                        </m:r>
                      </m:e>
                      <m:sub>
                        <m: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𝑢𝑛𝑙𝑎𝑏𝑒𝑙𝑒𝑑</m:t>
                        </m:r>
                      </m:sub>
                    </m:sSub>
                  </m:oMath>
                </a14:m>
                <a:r>
                  <a:rPr lang="en-US" altLang="zh-CN" sz="40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 and incorporate the discovered intents into the set of known intent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𝒟</m:t>
                        </m:r>
                      </m:e>
                      <m:sub>
                        <m: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𝑙𝑎𝑏𝑒𝑙𝑒𝑑</m:t>
                        </m:r>
                      </m:sub>
                    </m:sSub>
                  </m:oMath>
                </a14:m>
                <a:r>
                  <a:rPr lang="en-US" altLang="zh-CN" sz="40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𝒟</m:t>
                        </m:r>
                      </m:e>
                      <m:sub>
                        <m: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𝑙𝑎𝑏𝑒𝑙𝑒𝑑</m:t>
                        </m:r>
                      </m:sub>
                    </m:sSub>
                    <m:r>
                      <a:rPr lang="en-US" altLang="zh-CN" sz="4000" i="1" dirty="0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={(</m:t>
                    </m:r>
                    <m:sSub>
                      <m:sSubPr>
                        <m:ctrlP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sz="4000" i="1" dirty="0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,</m:t>
                    </m:r>
                    <m:sSub>
                      <m:sSubPr>
                        <m:ctrlP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𝑦</m:t>
                        </m:r>
                      </m:e>
                      <m:sub>
                        <m: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sz="4000" i="1" dirty="0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)| </m:t>
                    </m:r>
                    <m:sSub>
                      <m:sSubPr>
                        <m:ctrlP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𝑦</m:t>
                        </m:r>
                      </m:e>
                      <m:sub>
                        <m: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sz="4000" i="1" dirty="0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 </m:t>
                    </m:r>
                    <m:r>
                      <a:rPr lang="en-US" altLang="zh-CN" sz="4000" i="1" dirty="0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𝜖</m:t>
                    </m:r>
                    <m:r>
                      <a:rPr lang="en-US" altLang="zh-CN" sz="4000" i="1" dirty="0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 </m:t>
                    </m:r>
                    <m:sSup>
                      <m:sSupPr>
                        <m:ctrlP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𝒴</m:t>
                        </m:r>
                      </m:e>
                      <m:sup>
                        <m: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𝑘</m:t>
                        </m:r>
                      </m:sup>
                    </m:sSup>
                    <m:r>
                      <a:rPr lang="en-US" altLang="zh-CN" sz="4000" i="1" dirty="0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}</m:t>
                    </m:r>
                  </m:oMath>
                </a14:m>
                <a:r>
                  <a:rPr lang="en-US" altLang="zh-CN" sz="40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𝒟</m:t>
                        </m:r>
                      </m:e>
                      <m:sub>
                        <m: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𝑢𝑛𝑙𝑎𝑏𝑒𝑙𝑒𝑑</m:t>
                        </m:r>
                      </m:sub>
                    </m:sSub>
                    <m:r>
                      <a:rPr lang="en-US" altLang="zh-CN" sz="4000" i="1" dirty="0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={</m:t>
                    </m:r>
                    <m:sSub>
                      <m:sSubPr>
                        <m:ctrlP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sz="4000" i="1" dirty="0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| </m:t>
                    </m:r>
                    <m:sSub>
                      <m:sSubPr>
                        <m:ctrlP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𝑦</m:t>
                        </m:r>
                      </m:e>
                      <m:sub>
                        <m: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sz="4000" i="1" dirty="0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 </m:t>
                    </m:r>
                    <m:r>
                      <a:rPr lang="en-US" altLang="zh-CN" sz="4000" i="1" dirty="0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𝜖</m:t>
                    </m:r>
                    <m:r>
                      <a:rPr lang="en-US" altLang="zh-CN" sz="4000" i="1" dirty="0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 </m:t>
                    </m:r>
                    <m:sSup>
                      <m:sSupPr>
                        <m:ctrlP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𝒴</m:t>
                        </m:r>
                      </m:e>
                      <m:sup>
                        <m: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𝑘</m:t>
                        </m:r>
                      </m:sup>
                    </m:sSup>
                    <m:r>
                      <a:rPr lang="en-US" altLang="zh-CN" sz="4000" i="1" dirty="0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∪</m:t>
                    </m:r>
                    <m:sSup>
                      <m:sSupPr>
                        <m:ctrlP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𝒴</m:t>
                        </m:r>
                      </m:e>
                      <m:sup>
                        <m:r>
                          <a:rPr lang="en-US" altLang="zh-CN" sz="400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𝑢</m:t>
                        </m:r>
                      </m:sup>
                    </m:sSup>
                    <m:r>
                      <a:rPr lang="en-US" altLang="zh-CN" sz="4000" i="1" dirty="0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}</m:t>
                    </m:r>
                  </m:oMath>
                </a14:m>
                <a:r>
                  <a:rPr lang="en-US" altLang="zh-CN" sz="40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 .</a:t>
                </a:r>
                <a:endParaRPr lang="en-US" altLang="zh-CN" sz="40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50" name="文本框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160" y="22662515"/>
                <a:ext cx="13495020" cy="261175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 descr="实验结果"/>
          <p:cNvPicPr>
            <a:picLocks noChangeAspect="1"/>
          </p:cNvPicPr>
          <p:nvPr/>
        </p:nvPicPr>
        <p:blipFill>
          <a:blip r:embed="rId16"/>
          <a:srcRect t="505"/>
          <a:stretch>
            <a:fillRect/>
          </a:stretch>
        </p:blipFill>
        <p:spPr>
          <a:xfrm>
            <a:off x="15695930" y="30971490"/>
            <a:ext cx="13476605" cy="9513570"/>
          </a:xfrm>
          <a:prstGeom prst="rect">
            <a:avLst/>
          </a:prstGeom>
        </p:spPr>
      </p:pic>
      <p:pic>
        <p:nvPicPr>
          <p:cNvPr id="6" name="图片 5" descr="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273020" y="17861915"/>
            <a:ext cx="14309725" cy="719137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102455" y="17957800"/>
            <a:ext cx="7051040" cy="4521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ZWM5MzgxZWIxYjk0Zjk3OTMyMzg2YjdmYjFjOGM3NGE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1603</Words>
  <Application>WPS 演示</Application>
  <PresentationFormat>宽屏</PresentationFormat>
  <Paragraphs>48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黑体</vt:lpstr>
      <vt:lpstr>微软雅黑</vt:lpstr>
      <vt:lpstr>Times New Roman</vt:lpstr>
      <vt:lpstr>Cambria Math</vt:lpstr>
      <vt:lpstr>Calibri</vt:lpstr>
      <vt:lpstr>Arial Unicode MS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sunjunjie</dc:creator>
  <cp:lastModifiedBy>sun</cp:lastModifiedBy>
  <cp:revision>221</cp:revision>
  <dcterms:created xsi:type="dcterms:W3CDTF">2023-08-09T12:44:00Z</dcterms:created>
  <dcterms:modified xsi:type="dcterms:W3CDTF">2024-04-11T14:19:00Z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23A92AD071FF45CEA9970EFD7909EACE_13</vt:lpwstr>
  </property>
  <property fmtid="{D5CDD505-2E9C-101B-9397-08002B2CF9AE}" pid="3" name="KSOProductBuildVer">
    <vt:lpwstr>2052-12.1.0.16388</vt:lpwstr>
  </property>
</Properties>
</file>