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71" r:id="rId6"/>
    <p:sldId id="259" r:id="rId7"/>
    <p:sldId id="260" r:id="rId8"/>
    <p:sldId id="272" r:id="rId9"/>
    <p:sldId id="273" r:id="rId10"/>
    <p:sldId id="261" r:id="rId11"/>
    <p:sldId id="265" r:id="rId12"/>
    <p:sldId id="262" r:id="rId13"/>
    <p:sldId id="268" r:id="rId14"/>
    <p:sldId id="267" r:id="rId15"/>
    <p:sldId id="26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A752A87-72EA-46D8-8D64-44FA85C3ECE3}">
          <p14:sldIdLst>
            <p14:sldId id="256"/>
            <p14:sldId id="270"/>
            <p14:sldId id="257"/>
            <p14:sldId id="258"/>
            <p14:sldId id="271"/>
            <p14:sldId id="259"/>
            <p14:sldId id="260"/>
            <p14:sldId id="272"/>
            <p14:sldId id="273"/>
            <p14:sldId id="261"/>
            <p14:sldId id="265"/>
            <p14:sldId id="262"/>
            <p14:sldId id="268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586" autoAdjust="0"/>
  </p:normalViewPr>
  <p:slideViewPr>
    <p:cSldViewPr snapToGrid="0">
      <p:cViewPr varScale="1">
        <p:scale>
          <a:sx n="86" d="100"/>
          <a:sy n="86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73840-4393-4A29-8975-2F37748407A7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A5C71-2742-46E9-9275-242C540DF5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87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A5C71-2742-46E9-9275-242C540DF5E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2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A5C71-2742-46E9-9275-242C540DF5E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333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A5C71-2742-46E9-9275-242C540DF5E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101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A5C71-2742-46E9-9275-242C540DF5E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91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A5C71-2742-46E9-9275-242C540DF5E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91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A5C71-2742-46E9-9275-242C540DF5E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26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A5C71-2742-46E9-9275-242C540DF5E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A5C71-2742-46E9-9275-242C540DF5E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2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A5C71-2742-46E9-9275-242C540DF5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2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A5C71-2742-46E9-9275-242C540DF5E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36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A5C71-2742-46E9-9275-242C540DF5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36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A5C71-2742-46E9-9275-242C540DF5E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530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A5C71-2742-46E9-9275-242C540DF5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832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A5C71-2742-46E9-9275-242C540DF5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832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A5C71-2742-46E9-9275-242C540DF5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83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D60470-506D-46A3-913E-A33C742F1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43046BA-BBCF-4347-BF97-0AF59085E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3DB53C-BD01-4910-8A08-AE338FDD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7297-9E8C-4534-8E59-705B8077622F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197560-4BC7-42CD-AAA2-2FD5ACC7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2CAAEF-CAFA-466F-AE82-2655E501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9932-B6BF-4130-A997-87467212D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87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13BF7C-DEF2-41A5-B8FA-DB4B3E61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B69828-EE19-48BB-9434-CA08FE1C5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6ABBE-0D93-4E4E-B995-581A27FF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7297-9E8C-4534-8E59-705B8077622F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28AE03-226B-4470-A334-EF4CB56C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2C316B-FD51-4C40-992D-F21AF753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9932-B6BF-4130-A997-87467212D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13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7F5CE4C-36B9-44EA-8C9E-56E1C0E78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5BF955-4DF7-4AB8-A701-65949A29D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3F3775-536A-41DA-B993-28058AA9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7297-9E8C-4534-8E59-705B8077622F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C2E2A4-699F-4AB7-83AC-03EE6F43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9D8E59-B197-4820-A532-633E1B4A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9932-B6BF-4130-A997-87467212D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57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70BCAA-6B37-47F6-AB13-476EB301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C4293D-E546-4366-BC6B-F6E1DE1B2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93AA20-6A9B-4D17-9875-A7628D94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7297-9E8C-4534-8E59-705B8077622F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DAA097-39C8-4AC2-A137-66E06DC7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9F64A0-5224-4123-9484-A6A834B2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9932-B6BF-4130-A997-87467212DCB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8537F32-7C2B-4DBF-BC47-ED55CB37DF59}"/>
              </a:ext>
            </a:extLst>
          </p:cNvPr>
          <p:cNvCxnSpPr/>
          <p:nvPr userDrawn="1"/>
        </p:nvCxnSpPr>
        <p:spPr>
          <a:xfrm>
            <a:off x="182880" y="203200"/>
            <a:ext cx="118465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733BE5D-1021-4875-935D-2E3A75859C45}"/>
              </a:ext>
            </a:extLst>
          </p:cNvPr>
          <p:cNvCxnSpPr/>
          <p:nvPr userDrawn="1"/>
        </p:nvCxnSpPr>
        <p:spPr>
          <a:xfrm>
            <a:off x="193040" y="662432"/>
            <a:ext cx="1184656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526605C-E26D-4C2E-92E3-11B171ACECC3}"/>
              </a:ext>
            </a:extLst>
          </p:cNvPr>
          <p:cNvSpPr txBox="1"/>
          <p:nvPr userDrawn="1"/>
        </p:nvSpPr>
        <p:spPr>
          <a:xfrm>
            <a:off x="10940625" y="276691"/>
            <a:ext cx="137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ICIP2020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268C3C6B-BFAD-48FD-99D8-FBB27C9DFD9B}"/>
              </a:ext>
            </a:extLst>
          </p:cNvPr>
          <p:cNvSpPr/>
          <p:nvPr userDrawn="1"/>
        </p:nvSpPr>
        <p:spPr>
          <a:xfrm>
            <a:off x="781625" y="339621"/>
            <a:ext cx="191491" cy="20205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41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6FD7CF-F0C7-4E86-8917-F8375EB7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4C8050-42A1-43A7-AECC-B02DE4489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B723A8-C229-48DC-B592-083792EA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7297-9E8C-4534-8E59-705B8077622F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9AA826-C15C-487F-80F7-3C96D2B6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A458D9-D117-474D-99E1-8CACF0C9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9932-B6BF-4130-A997-87467212D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398F8C-3E85-436C-8945-4BA39C69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20FAB9-8671-4095-8A72-CA7E85FFF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98AE98-1A59-4DCD-9DB3-7EE6ED8E6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260CBA-459E-45BA-AE0C-C924E852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7297-9E8C-4534-8E59-705B8077622F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320057-97AD-4F7F-B613-FCFCB790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BF72DA-04FD-44B4-8C20-043FA457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9932-B6BF-4130-A997-87467212D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34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8B660-3C40-4D9B-90A0-30D19D3D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144C3C-49D6-40E0-AC02-E68766AC9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2E58B3-BFE4-4A86-87F3-04BE86886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D232A00-33BF-44E8-B0B4-290D60A6A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1C73E48-76B4-461B-B2CA-7136177EC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1BD15A-4BB9-4DD9-A7F7-1C4E26E0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7297-9E8C-4534-8E59-705B8077622F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16B57BE-9871-4D6E-92C9-A45CCF38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CBE4BDD-F1C0-4B93-80A9-10337079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9932-B6BF-4130-A997-87467212D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75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77B961-3D46-4C77-A3B7-653CD51E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9BC6B9-304E-44A4-B935-4EFA2609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7297-9E8C-4534-8E59-705B8077622F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F835FE-EBE7-42A9-9A84-E282D7A9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17D5E4A-9D87-4051-8EDF-F648089F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9932-B6BF-4130-A997-87467212D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74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3AB6A8-A2CE-4286-BCD8-7A07BFB5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7297-9E8C-4534-8E59-705B8077622F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DD63A38-1A19-474F-989D-BB964BEB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AF40B8-9788-4335-B2C2-1947A1D4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9932-B6BF-4130-A997-87467212D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5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B6B061-9DEB-410B-AF59-CBE83D6D9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5797CE-9EEC-42B4-B9BB-5B00631DF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FCF7A1-5EA2-4ADD-BBBF-8ACE4012D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B5F62A-7C9C-44C8-B2EB-E2B46F48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7297-9E8C-4534-8E59-705B8077622F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BFF542-8792-447A-A062-C9E817E7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0B9392-FCE2-4F9A-8D86-6156ECEC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9932-B6BF-4130-A997-87467212D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95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75B97E-9DDE-4BA3-93D5-A47A4767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FCF8913-A5A3-4941-A59E-F5020129D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1E435E-2B4D-4B34-8A44-EBDB37285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01851B-65FB-4EFD-866B-02DB2F95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7297-9E8C-4534-8E59-705B8077622F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857AF7-7F8B-4E02-B958-46E0DC2F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0CE13D-223C-44CD-963F-27623087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9932-B6BF-4130-A997-87467212D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85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A3912F-36F8-40B2-8AEA-E16BE28B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ADF746-FCBB-4A35-9A79-E39F13C87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0260F2-EA03-4579-896A-51802542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07297-9E8C-4534-8E59-705B8077622F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90CD56-AB7D-4891-8870-3B36606A9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795D9A-4D34-41F7-AFBF-36B156A9F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9932-B6BF-4130-A997-87467212D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40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jpg"/><Relationship Id="rId26" Type="http://schemas.openxmlformats.org/officeDocument/2006/relationships/image" Target="../media/image79.png"/><Relationship Id="rId3" Type="http://schemas.openxmlformats.org/officeDocument/2006/relationships/image" Target="../media/image56.jp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jpg"/><Relationship Id="rId25" Type="http://schemas.openxmlformats.org/officeDocument/2006/relationships/image" Target="../media/image78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9.jpg"/><Relationship Id="rId20" Type="http://schemas.openxmlformats.org/officeDocument/2006/relationships/image" Target="../media/image73.jpg"/><Relationship Id="rId29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11" Type="http://schemas.openxmlformats.org/officeDocument/2006/relationships/image" Target="../media/image64.jpg"/><Relationship Id="rId24" Type="http://schemas.openxmlformats.org/officeDocument/2006/relationships/image" Target="../media/image77.jpg"/><Relationship Id="rId5" Type="http://schemas.openxmlformats.org/officeDocument/2006/relationships/image" Target="../media/image58.jpg"/><Relationship Id="rId15" Type="http://schemas.openxmlformats.org/officeDocument/2006/relationships/image" Target="../media/image68.jpg"/><Relationship Id="rId23" Type="http://schemas.openxmlformats.org/officeDocument/2006/relationships/image" Target="../media/image76.jpg"/><Relationship Id="rId28" Type="http://schemas.openxmlformats.org/officeDocument/2006/relationships/image" Target="../media/image81.jpg"/><Relationship Id="rId10" Type="http://schemas.openxmlformats.org/officeDocument/2006/relationships/image" Target="../media/image63.jpg"/><Relationship Id="rId19" Type="http://schemas.openxmlformats.org/officeDocument/2006/relationships/image" Target="../media/image72.png"/><Relationship Id="rId31" Type="http://schemas.openxmlformats.org/officeDocument/2006/relationships/image" Target="../media/image84.png"/><Relationship Id="rId4" Type="http://schemas.openxmlformats.org/officeDocument/2006/relationships/image" Target="../media/image57.jpg"/><Relationship Id="rId9" Type="http://schemas.openxmlformats.org/officeDocument/2006/relationships/image" Target="../media/image62.jpg"/><Relationship Id="rId14" Type="http://schemas.openxmlformats.org/officeDocument/2006/relationships/image" Target="../media/image67.jpg"/><Relationship Id="rId22" Type="http://schemas.openxmlformats.org/officeDocument/2006/relationships/image" Target="../media/image75.jpg"/><Relationship Id="rId27" Type="http://schemas.openxmlformats.org/officeDocument/2006/relationships/image" Target="../media/image80.png"/><Relationship Id="rId30" Type="http://schemas.openxmlformats.org/officeDocument/2006/relationships/image" Target="../media/image8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19" Type="http://schemas.openxmlformats.org/officeDocument/2006/relationships/image" Target="../media/image24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2.jpg"/><Relationship Id="rId18" Type="http://schemas.openxmlformats.org/officeDocument/2006/relationships/image" Target="../media/image44.jpg"/><Relationship Id="rId26" Type="http://schemas.openxmlformats.org/officeDocument/2006/relationships/image" Target="../media/image49.png"/><Relationship Id="rId3" Type="http://schemas.openxmlformats.org/officeDocument/2006/relationships/image" Target="../media/image39.jpg"/><Relationship Id="rId21" Type="http://schemas.openxmlformats.org/officeDocument/2006/relationships/image" Target="../media/image47.jpg"/><Relationship Id="rId7" Type="http://schemas.openxmlformats.org/officeDocument/2006/relationships/image" Target="../media/image30.png"/><Relationship Id="rId12" Type="http://schemas.openxmlformats.org/officeDocument/2006/relationships/image" Target="../media/image41.jpg"/><Relationship Id="rId17" Type="http://schemas.openxmlformats.org/officeDocument/2006/relationships/image" Target="../media/image43.jp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20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5.jpg"/><Relationship Id="rId4" Type="http://schemas.openxmlformats.org/officeDocument/2006/relationships/image" Target="../media/image40.jp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8.jpg"/><Relationship Id="rId27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2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10" Type="http://schemas.openxmlformats.org/officeDocument/2006/relationships/image" Target="../media/image48.jpg"/><Relationship Id="rId4" Type="http://schemas.openxmlformats.org/officeDocument/2006/relationships/image" Target="../media/image41.jpg"/><Relationship Id="rId9" Type="http://schemas.openxmlformats.org/officeDocument/2006/relationships/image" Target="../media/image4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2B804B-1FC5-445D-ACD5-AA1187E65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66" y="1958024"/>
            <a:ext cx="11761076" cy="1464552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Pose Guided Person Image Generation Based on Pose Skeleton Sequence and 3D Convolution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4C8DE88-9891-4135-9682-CB47E0D15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462" y="3731685"/>
            <a:ext cx="10142483" cy="383651"/>
          </a:xfrm>
        </p:spPr>
        <p:txBody>
          <a:bodyPr>
            <a:noAutofit/>
          </a:bodyPr>
          <a:lstStyle/>
          <a:p>
            <a:r>
              <a:rPr lang="en-US" altLang="zh-CN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Wenbin</a:t>
            </a:r>
            <a:r>
              <a:rPr lang="en-US" altLang="zh-CN" sz="2200" i="1" dirty="0">
                <a:latin typeface="Arial" panose="020B0604020202020204" pitchFamily="34" charset="0"/>
                <a:cs typeface="Arial" panose="020B0604020202020204" pitchFamily="34" charset="0"/>
              </a:rPr>
              <a:t> Zhao, Qing </a:t>
            </a:r>
            <a:r>
              <a:rPr lang="en-US" altLang="zh-CN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Xie</a:t>
            </a:r>
            <a:r>
              <a:rPr lang="en-US" altLang="zh-CN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Yanchun</a:t>
            </a:r>
            <a:r>
              <a:rPr lang="en-US" altLang="zh-CN" sz="2200" i="1" dirty="0">
                <a:latin typeface="Arial" panose="020B0604020202020204" pitchFamily="34" charset="0"/>
                <a:cs typeface="Arial" panose="020B0604020202020204" pitchFamily="34" charset="0"/>
              </a:rPr>
              <a:t> Ma, </a:t>
            </a:r>
            <a:r>
              <a:rPr lang="en-US" altLang="zh-CN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Yongjian</a:t>
            </a:r>
            <a:r>
              <a:rPr lang="en-US" altLang="zh-CN" sz="2200" i="1" dirty="0">
                <a:latin typeface="Arial" panose="020B0604020202020204" pitchFamily="34" charset="0"/>
                <a:cs typeface="Arial" panose="020B0604020202020204" pitchFamily="34" charset="0"/>
              </a:rPr>
              <a:t> Liu, and </a:t>
            </a:r>
            <a:r>
              <a:rPr lang="en-US" altLang="zh-CN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Shengwu</a:t>
            </a:r>
            <a:r>
              <a:rPr lang="en-US" altLang="zh-CN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Xiong</a:t>
            </a:r>
            <a:endParaRPr lang="zh-CN" alt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93A6A6B5-D196-46AD-89CE-8E8BAE596882}"/>
              </a:ext>
            </a:extLst>
          </p:cNvPr>
          <p:cNvSpPr txBox="1">
            <a:spLocks/>
          </p:cNvSpPr>
          <p:nvPr/>
        </p:nvSpPr>
        <p:spPr>
          <a:xfrm>
            <a:off x="1566951" y="4266661"/>
            <a:ext cx="9255504" cy="484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School of Computer Science and Technology, Wuhan University of Technology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789C2A0-5FAC-4903-91BB-C29AECDAA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585" y="204505"/>
            <a:ext cx="781095" cy="7202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31CEF6-DBF7-4EA7-BCC8-B7B866CB3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0" y="124200"/>
            <a:ext cx="5254763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3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55717636-CF70-443F-A75A-60D9A2FF2BE2}"/>
              </a:ext>
            </a:extLst>
          </p:cNvPr>
          <p:cNvSpPr txBox="1"/>
          <p:nvPr/>
        </p:nvSpPr>
        <p:spPr>
          <a:xfrm>
            <a:off x="304798" y="234208"/>
            <a:ext cx="366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  Qualitative comparisons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2F62F34-D806-4C5B-820B-0D437764E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29" y="5139363"/>
            <a:ext cx="567096" cy="113419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1CC84AA-B80B-4057-A4A0-E4ECEE97B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1" y="5139363"/>
            <a:ext cx="567096" cy="11341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449CF69-0339-4EC8-98DF-997BD1F46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49" y="5142393"/>
            <a:ext cx="567096" cy="113419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83A0E70-580A-4765-BE5F-01F65BDBA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79" y="5139363"/>
            <a:ext cx="567096" cy="113419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10AF7C8-85F2-41C1-8914-6FC333661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967" y="5139363"/>
            <a:ext cx="567096" cy="113419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ABA5194-18B8-4403-B7BF-B3A5C2704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841" y="5139363"/>
            <a:ext cx="567096" cy="113419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0E03D04F-1CD1-4EA4-9F4F-CABF6410C1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15" y="5139363"/>
            <a:ext cx="567096" cy="11341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EC966EAA-381A-44B1-87CC-66160BB94B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1" y="1528370"/>
            <a:ext cx="567096" cy="1134191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24A3E14-AA14-4CC0-94D4-5999EE6D7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29" y="1533001"/>
            <a:ext cx="567096" cy="113419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374DA502-A498-4AC0-8A0D-BCB0D20C9E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19" y="1526080"/>
            <a:ext cx="567096" cy="113419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DCE56073-0861-41E6-8D74-7456010A99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89" y="1526079"/>
            <a:ext cx="567096" cy="1134191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F5FE671B-97E5-40A6-80BB-BF79E0082A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49" y="1526081"/>
            <a:ext cx="567096" cy="1134191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7F24B62A-4551-4E9F-9E64-EBCB8DA903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31" y="1528368"/>
            <a:ext cx="567096" cy="113419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B9EA986C-AA56-4B5E-95F4-F1D56D1B05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07" y="1526079"/>
            <a:ext cx="567096" cy="1134191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75975DEA-354F-41DA-9F26-C474722E95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29" y="2732033"/>
            <a:ext cx="567096" cy="113419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382D3C34-4FF6-4933-832C-2F4C570D1C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1" y="2732034"/>
            <a:ext cx="567096" cy="1134191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3D35EB3A-60FA-40CF-A225-E7AF386AE9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19" y="2718717"/>
            <a:ext cx="567096" cy="1134191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7ECE0328-D1DE-4E30-B713-2BE8E36824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79" y="2734924"/>
            <a:ext cx="567096" cy="1134191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CBB19E35-398E-4528-B3AE-8E38B4F8B36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37" y="2732034"/>
            <a:ext cx="567096" cy="113419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6A66D94F-FB47-4586-8843-015ED02AF03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59" y="2732034"/>
            <a:ext cx="567096" cy="1134191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A71C582E-AD22-4B5C-8C9D-841D62767A1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49" y="2732034"/>
            <a:ext cx="567096" cy="113419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F3C96175-83F7-4534-B3A9-2B630A4D9EC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29" y="3935698"/>
            <a:ext cx="567096" cy="1134192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1D11383C-3DDB-45BA-A6E3-90B0C6CA239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1" y="3935698"/>
            <a:ext cx="567096" cy="1134192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6A6F4017-6E27-4C98-B099-4F8605D639F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19" y="3935698"/>
            <a:ext cx="567096" cy="1134192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D70F0556-7B85-49FE-B28D-49DCF8088F5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37" y="3935698"/>
            <a:ext cx="567096" cy="1134192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E7690B60-32E6-4F54-8A02-087647FBBC6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49" y="3935698"/>
            <a:ext cx="567096" cy="113419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A47BAF8E-6467-4F49-ABBC-83C2ACE2F6C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79" y="3935698"/>
            <a:ext cx="567096" cy="1134192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D044E2CF-38B0-457D-A4F3-16519DD8CCF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33" y="3935698"/>
            <a:ext cx="567096" cy="1134192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8DB90E3A-7D6F-4D0C-98F3-24B7AEFC38F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12" y="1174371"/>
            <a:ext cx="4769835" cy="326210"/>
          </a:xfrm>
          <a:prstGeom prst="rect">
            <a:avLst/>
          </a:prstGeom>
        </p:spPr>
      </p:pic>
      <p:sp>
        <p:nvSpPr>
          <p:cNvPr id="90" name="矩形 89">
            <a:extLst>
              <a:ext uri="{FF2B5EF4-FFF2-40B4-BE49-F238E27FC236}">
                <a16:creationId xmlns:a16="http://schemas.microsoft.com/office/drawing/2014/main" id="{75C7DA05-9FD4-4C8A-A467-382EBC37859B}"/>
              </a:ext>
            </a:extLst>
          </p:cNvPr>
          <p:cNvSpPr/>
          <p:nvPr/>
        </p:nvSpPr>
        <p:spPr>
          <a:xfrm>
            <a:off x="7766304" y="1500582"/>
            <a:ext cx="670560" cy="4803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5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C51D1AB3-589E-43BF-B9A5-67C7D2C96289}"/>
              </a:ext>
            </a:extLst>
          </p:cNvPr>
          <p:cNvSpPr txBox="1"/>
          <p:nvPr/>
        </p:nvSpPr>
        <p:spPr>
          <a:xfrm>
            <a:off x="304798" y="234208"/>
            <a:ext cx="4087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  Quantitative comparisons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B375B3-0F0D-4B07-86F2-AEFBDB2DCADA}"/>
              </a:ext>
            </a:extLst>
          </p:cNvPr>
          <p:cNvSpPr txBox="1"/>
          <p:nvPr/>
        </p:nvSpPr>
        <p:spPr>
          <a:xfrm>
            <a:off x="1451135" y="5332807"/>
            <a:ext cx="928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Quantitative results on Market-1501 datasets. * denotes the results tested on our test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FCDA24C-B30D-48F7-9779-0F81A6F6C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06" y="1679051"/>
            <a:ext cx="7526787" cy="34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5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AB4656C-0817-4862-AB46-D4DE65EAB46B}"/>
              </a:ext>
            </a:extLst>
          </p:cNvPr>
          <p:cNvSpPr txBox="1"/>
          <p:nvPr/>
        </p:nvSpPr>
        <p:spPr>
          <a:xfrm>
            <a:off x="304798" y="234208"/>
            <a:ext cx="366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  Ablation study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1ED8E6-3BF6-479E-B08E-DB003CCCF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9" y="936569"/>
            <a:ext cx="9122222" cy="521787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BE706B3-C0B0-4A43-AD79-07F21CE5C975}"/>
              </a:ext>
            </a:extLst>
          </p:cNvPr>
          <p:cNvSpPr/>
          <p:nvPr/>
        </p:nvSpPr>
        <p:spPr>
          <a:xfrm>
            <a:off x="4181383" y="2157274"/>
            <a:ext cx="6400800" cy="7723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32F4493-9077-4F34-AAFE-A153776CF16A}"/>
              </a:ext>
            </a:extLst>
          </p:cNvPr>
          <p:cNvSpPr/>
          <p:nvPr/>
        </p:nvSpPr>
        <p:spPr>
          <a:xfrm>
            <a:off x="4181383" y="3027285"/>
            <a:ext cx="6400800" cy="6214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F2623B8-AB61-40E7-B432-995CDD56BAE9}"/>
              </a:ext>
            </a:extLst>
          </p:cNvPr>
          <p:cNvSpPr/>
          <p:nvPr/>
        </p:nvSpPr>
        <p:spPr>
          <a:xfrm>
            <a:off x="4181383" y="5548544"/>
            <a:ext cx="6400800" cy="5149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74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AB4656C-0817-4862-AB46-D4DE65EAB46B}"/>
              </a:ext>
            </a:extLst>
          </p:cNvPr>
          <p:cNvSpPr txBox="1"/>
          <p:nvPr/>
        </p:nvSpPr>
        <p:spPr>
          <a:xfrm>
            <a:off x="304798" y="234208"/>
            <a:ext cx="366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  Ablation study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F0DA245-6E1D-404D-9C01-64700964031D}"/>
              </a:ext>
            </a:extLst>
          </p:cNvPr>
          <p:cNvSpPr txBox="1"/>
          <p:nvPr/>
        </p:nvSpPr>
        <p:spPr>
          <a:xfrm>
            <a:off x="2627787" y="5124615"/>
            <a:ext cx="730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Quantitative comparison of the ablation study on Market-1501 dataset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1F773C-1A8E-4CDE-B126-16CBC5AF1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61" y="1548719"/>
            <a:ext cx="8490317" cy="338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BE1CFF8A-CDF3-46AB-8964-00BFA226B9BF}"/>
              </a:ext>
            </a:extLst>
          </p:cNvPr>
          <p:cNvSpPr txBox="1"/>
          <p:nvPr/>
        </p:nvSpPr>
        <p:spPr>
          <a:xfrm>
            <a:off x="304798" y="234208"/>
            <a:ext cx="366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  Summary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6C27F5-F17A-4485-AF29-2C5872FE89AE}"/>
              </a:ext>
            </a:extLst>
          </p:cNvPr>
          <p:cNvSpPr txBox="1"/>
          <p:nvPr/>
        </p:nvSpPr>
        <p:spPr>
          <a:xfrm>
            <a:off x="928742" y="2234842"/>
            <a:ext cx="1033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propose a linear pose interpolation module to generate pose skeleton sequence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A2177BC-80F2-410B-873F-194EE3484F43}"/>
              </a:ext>
            </a:extLst>
          </p:cNvPr>
          <p:cNvSpPr txBox="1"/>
          <p:nvPr/>
        </p:nvSpPr>
        <p:spPr>
          <a:xfrm>
            <a:off x="928741" y="2849837"/>
            <a:ext cx="10470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3D Convolution is employed in the generator of our model to learn spatiotemporal features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06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789C2A0-5FAC-4903-91BB-C29AECDAA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585" y="204505"/>
            <a:ext cx="781095" cy="7202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31CEF6-DBF7-4EA7-BCC8-B7B866CB3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0" y="124200"/>
            <a:ext cx="5254763" cy="88087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DB8C5BD-4DBC-4072-8317-6D669C58184E}"/>
              </a:ext>
            </a:extLst>
          </p:cNvPr>
          <p:cNvSpPr txBox="1"/>
          <p:nvPr/>
        </p:nvSpPr>
        <p:spPr>
          <a:xfrm>
            <a:off x="1694285" y="2921168"/>
            <a:ext cx="9305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Arial" panose="020B0604020202020204" pitchFamily="34" charset="0"/>
                <a:cs typeface="Arial" panose="020B0604020202020204" pitchFamily="34" charset="0"/>
              </a:rPr>
              <a:t>Thanks for your watching!</a:t>
            </a:r>
            <a:endParaRPr lang="zh-CN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4804E7D7-B6BB-4FA1-ACC9-B149E268DA88}"/>
              </a:ext>
            </a:extLst>
          </p:cNvPr>
          <p:cNvSpPr txBox="1"/>
          <p:nvPr/>
        </p:nvSpPr>
        <p:spPr>
          <a:xfrm>
            <a:off x="304798" y="234208"/>
            <a:ext cx="366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  Background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0CE5CB4-351A-47D3-B60D-A7FE77C12904}"/>
              </a:ext>
            </a:extLst>
          </p:cNvPr>
          <p:cNvSpPr txBox="1"/>
          <p:nvPr/>
        </p:nvSpPr>
        <p:spPr>
          <a:xfrm>
            <a:off x="711438" y="908254"/>
            <a:ext cx="1033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Image synthesis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EB90C28-8034-4F0C-B647-B223E47F771F}"/>
              </a:ext>
            </a:extLst>
          </p:cNvPr>
          <p:cNvSpPr txBox="1"/>
          <p:nvPr/>
        </p:nvSpPr>
        <p:spPr>
          <a:xfrm>
            <a:off x="1146047" y="1377041"/>
            <a:ext cx="10334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has a wide range of applications: image generation from a piece of text, image restoration, super-resolution, etc.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73FADCB-17B9-48C6-90EC-6F19EC16D950}"/>
              </a:ext>
            </a:extLst>
          </p:cNvPr>
          <p:cNvSpPr txBox="1"/>
          <p:nvPr/>
        </p:nvSpPr>
        <p:spPr>
          <a:xfrm>
            <a:off x="1017400" y="2873359"/>
            <a:ext cx="2617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bird is red and brown in color, with a stubby beak.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4B0F52-EE30-4021-B20F-515A87A34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97" y="2568261"/>
            <a:ext cx="1562100" cy="1533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DCFBF7-18B0-4F4E-B7AF-972E54801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60" y="2659351"/>
            <a:ext cx="1967459" cy="13069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8F1DA0-1AEB-4A29-88B3-6CFF6DF1F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80" y="2659351"/>
            <a:ext cx="1962775" cy="13069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0DEFFA5-EC9F-4EC6-8C25-DCE11D7C8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16" y="4699365"/>
            <a:ext cx="1852751" cy="18088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1818223-2379-4F5D-9B3F-9F67E096D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49" y="4691035"/>
            <a:ext cx="1852751" cy="1825505"/>
          </a:xfrm>
          <a:prstGeom prst="rect">
            <a:avLst/>
          </a:prstGeom>
        </p:spPr>
      </p:pic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20865645-9A7D-4469-A65B-9B05CFCA79E8}"/>
              </a:ext>
            </a:extLst>
          </p:cNvPr>
          <p:cNvCxnSpPr>
            <a:cxnSpLocks/>
          </p:cNvCxnSpPr>
          <p:nvPr/>
        </p:nvCxnSpPr>
        <p:spPr>
          <a:xfrm>
            <a:off x="3475577" y="3312828"/>
            <a:ext cx="4973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13688243-9E56-4440-B235-B4577FA6EF69}"/>
              </a:ext>
            </a:extLst>
          </p:cNvPr>
          <p:cNvSpPr/>
          <p:nvPr/>
        </p:nvSpPr>
        <p:spPr>
          <a:xfrm>
            <a:off x="871579" y="2276225"/>
            <a:ext cx="4959544" cy="21295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D7EE6B7C-269C-4774-AFAD-4874AF53545B}"/>
              </a:ext>
            </a:extLst>
          </p:cNvPr>
          <p:cNvCxnSpPr>
            <a:cxnSpLocks/>
          </p:cNvCxnSpPr>
          <p:nvPr/>
        </p:nvCxnSpPr>
        <p:spPr>
          <a:xfrm>
            <a:off x="8378117" y="3312828"/>
            <a:ext cx="4973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000B4509-E172-4165-9410-56A736DCEE50}"/>
              </a:ext>
            </a:extLst>
          </p:cNvPr>
          <p:cNvCxnSpPr>
            <a:cxnSpLocks/>
          </p:cNvCxnSpPr>
          <p:nvPr/>
        </p:nvCxnSpPr>
        <p:spPr>
          <a:xfrm>
            <a:off x="5776631" y="5622423"/>
            <a:ext cx="4973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EBB533A9-222E-498A-831D-BB740AB5EC26}"/>
              </a:ext>
            </a:extLst>
          </p:cNvPr>
          <p:cNvSpPr/>
          <p:nvPr/>
        </p:nvSpPr>
        <p:spPr>
          <a:xfrm>
            <a:off x="6147011" y="2276225"/>
            <a:ext cx="4959544" cy="21295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9AD490E4-59DB-4E8E-A9BF-CF0526B9A472}"/>
              </a:ext>
            </a:extLst>
          </p:cNvPr>
          <p:cNvSpPr/>
          <p:nvPr/>
        </p:nvSpPr>
        <p:spPr>
          <a:xfrm>
            <a:off x="3525874" y="4557630"/>
            <a:ext cx="4959544" cy="21295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85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47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4804E7D7-B6BB-4FA1-ACC9-B149E268DA88}"/>
              </a:ext>
            </a:extLst>
          </p:cNvPr>
          <p:cNvSpPr txBox="1"/>
          <p:nvPr/>
        </p:nvSpPr>
        <p:spPr>
          <a:xfrm>
            <a:off x="304798" y="234208"/>
            <a:ext cx="366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  Problem Statement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5DFE13A-8D8E-4323-B056-57A8E8B74748}"/>
              </a:ext>
            </a:extLst>
          </p:cNvPr>
          <p:cNvSpPr txBox="1"/>
          <p:nvPr/>
        </p:nvSpPr>
        <p:spPr>
          <a:xfrm>
            <a:off x="772833" y="1043949"/>
            <a:ext cx="620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Pose Guided Person Image Generation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40A29EB-4DC9-4B4F-8E3E-FA2C83B5B339}"/>
              </a:ext>
            </a:extLst>
          </p:cNvPr>
          <p:cNvSpPr txBox="1"/>
          <p:nvPr/>
        </p:nvSpPr>
        <p:spPr>
          <a:xfrm>
            <a:off x="950777" y="4670475"/>
            <a:ext cx="18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Condition Image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B94BA26-3AF9-4FF9-BECE-C03874F9B3CE}"/>
              </a:ext>
            </a:extLst>
          </p:cNvPr>
          <p:cNvSpPr txBox="1"/>
          <p:nvPr/>
        </p:nvSpPr>
        <p:spPr>
          <a:xfrm>
            <a:off x="6096000" y="1903741"/>
            <a:ext cx="147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Target Pose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12DB181-8614-49FE-9737-DDF025DB5743}"/>
              </a:ext>
            </a:extLst>
          </p:cNvPr>
          <p:cNvSpPr txBox="1"/>
          <p:nvPr/>
        </p:nvSpPr>
        <p:spPr>
          <a:xfrm>
            <a:off x="6039791" y="5723739"/>
            <a:ext cx="157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Output Image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A76B1144-23C7-487F-A6D4-9A5ED6EDD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21" y="4108752"/>
            <a:ext cx="736284" cy="147256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B4D34D0-19CF-46B8-9AD4-2DD427CEE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41" y="4108752"/>
            <a:ext cx="736284" cy="147256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33B0864-374E-4EDD-8798-FC237C9C1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83" y="4108754"/>
            <a:ext cx="736283" cy="147256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7695596C-BD4E-409C-934C-76F596726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59" y="4103875"/>
            <a:ext cx="738723" cy="147744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38A07FDC-6759-4F5C-B078-E2CC1646E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47" y="4083845"/>
            <a:ext cx="736282" cy="1472564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D1B08073-66C5-4B2D-BA72-55B8F62939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43" y="4083845"/>
            <a:ext cx="736282" cy="1472564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4ADA9B68-F93D-4E36-8E0E-E49D855E34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08" y="4083845"/>
            <a:ext cx="736281" cy="1472562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879E7D0-B659-430A-9866-F428A74C7A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72" y="4103874"/>
            <a:ext cx="738723" cy="147744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F446E87B-E460-45E7-8DD0-36E8B4B67D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20" y="3040533"/>
            <a:ext cx="738723" cy="147744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C6949D09-D0C0-4659-ABA7-47A19EB640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32" y="2411798"/>
            <a:ext cx="736283" cy="147256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6FB9F520-8EB9-408E-AF26-4E94205C3D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84" y="2411800"/>
            <a:ext cx="736282" cy="147256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C059888F-52A9-4CCF-95D3-D63A87784E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47" y="2419998"/>
            <a:ext cx="736283" cy="147256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72F739CE-F984-447B-8DCC-2C7156600A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98" y="2423041"/>
            <a:ext cx="736281" cy="1472562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BFE91C95-2D47-44F4-BA30-35863E47AE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47" y="2420373"/>
            <a:ext cx="736282" cy="1472564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5CCA8EA8-9C3A-4C5E-9A27-3EC126B051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01" y="2420000"/>
            <a:ext cx="736282" cy="1472564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C5DAC335-B4E6-4092-98BE-B3FE65D1C9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46" y="2422630"/>
            <a:ext cx="736281" cy="1472562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03CD9E71-0989-45C2-A6D5-63C1DC1C54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290" y="2417558"/>
            <a:ext cx="738723" cy="14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A9986FA9-325E-43BA-B992-53FD0690333D}"/>
              </a:ext>
            </a:extLst>
          </p:cNvPr>
          <p:cNvSpPr txBox="1"/>
          <p:nvPr/>
        </p:nvSpPr>
        <p:spPr>
          <a:xfrm>
            <a:off x="304798" y="234208"/>
            <a:ext cx="366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  Challenges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88A496C-BF77-4CB3-AD18-8CB4252E71EF}"/>
              </a:ext>
            </a:extLst>
          </p:cNvPr>
          <p:cNvSpPr txBox="1"/>
          <p:nvPr/>
        </p:nvSpPr>
        <p:spPr>
          <a:xfrm>
            <a:off x="787980" y="1391656"/>
            <a:ext cx="1033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Non-rigid and large deformation, complex clothing details, lack of some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keypoints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26F138-810A-4912-815A-0CC0379FC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3" y="2575035"/>
            <a:ext cx="1252045" cy="25040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CCF038-FD90-4804-8296-8AEB7AA5F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54" y="2575035"/>
            <a:ext cx="1252045" cy="25040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170700D-26B7-4AE8-BDFC-00631E9EB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525"/>
            <a:ext cx="1252044" cy="25040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9A0835E-E889-472E-9A99-555269F23D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0" y="2531683"/>
            <a:ext cx="1252043" cy="250408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294DFB2-E605-430C-9E60-1983593CD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93" y="2575035"/>
            <a:ext cx="1230367" cy="246073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7212AF3-45CF-4EEC-8C29-6DCC7861F3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45" y="2575035"/>
            <a:ext cx="1230367" cy="24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4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A9986FA9-325E-43BA-B992-53FD0690333D}"/>
              </a:ext>
            </a:extLst>
          </p:cNvPr>
          <p:cNvSpPr txBox="1"/>
          <p:nvPr/>
        </p:nvSpPr>
        <p:spPr>
          <a:xfrm>
            <a:off x="304798" y="234208"/>
            <a:ext cx="366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  Intuition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99537022-6C6F-49C3-AB8F-D6BFAC67E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41" y="3073894"/>
            <a:ext cx="891540" cy="17830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CD45249-A59B-4D82-BAA5-D524C98DB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14" y="3073894"/>
            <a:ext cx="891540" cy="178308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481BC97-44F7-457A-BD65-F1C54ACD4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86" y="3073896"/>
            <a:ext cx="891539" cy="178307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2326A29-BB6D-47DD-B866-E9E6551B7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56" y="3073896"/>
            <a:ext cx="891539" cy="178307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91191B0-BC01-4E54-8446-FA9D396C23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26" y="3073898"/>
            <a:ext cx="891538" cy="178307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663F1E7-3594-4996-9E94-88DB7CAFC1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95" y="3073894"/>
            <a:ext cx="891540" cy="178308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4DD7369-6714-4CC6-B6CF-6944A5877D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83" y="3073894"/>
            <a:ext cx="891540" cy="178308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D5FB066-360B-4F43-9BC1-C9273082CC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74" y="3073894"/>
            <a:ext cx="891540" cy="1783080"/>
          </a:xfrm>
          <a:prstGeom prst="rect">
            <a:avLst/>
          </a:prstGeom>
        </p:spPr>
      </p:pic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889940EF-B19C-4EF6-9713-4C875896D89F}"/>
              </a:ext>
            </a:extLst>
          </p:cNvPr>
          <p:cNvCxnSpPr/>
          <p:nvPr/>
        </p:nvCxnSpPr>
        <p:spPr>
          <a:xfrm flipV="1">
            <a:off x="1741207" y="3721593"/>
            <a:ext cx="8190327" cy="118872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0E4BB763-0B02-44D6-BB31-451C4FB7A9DB}"/>
              </a:ext>
            </a:extLst>
          </p:cNvPr>
          <p:cNvCxnSpPr/>
          <p:nvPr/>
        </p:nvCxnSpPr>
        <p:spPr>
          <a:xfrm>
            <a:off x="2112220" y="3413745"/>
            <a:ext cx="7819314" cy="48768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E4E8D254-142C-4109-9AF8-DF62023C20BD}"/>
              </a:ext>
            </a:extLst>
          </p:cNvPr>
          <p:cNvCxnSpPr>
            <a:cxnSpLocks/>
          </p:cNvCxnSpPr>
          <p:nvPr/>
        </p:nvCxnSpPr>
        <p:spPr>
          <a:xfrm flipV="1">
            <a:off x="2222791" y="4536933"/>
            <a:ext cx="7349871" cy="16764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2F2625FB-2398-404C-A1DE-CC1B795CFA84}"/>
              </a:ext>
            </a:extLst>
          </p:cNvPr>
          <p:cNvSpPr txBox="1"/>
          <p:nvPr/>
        </p:nvSpPr>
        <p:spPr>
          <a:xfrm>
            <a:off x="928743" y="1645920"/>
            <a:ext cx="1033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Capturing the geometric constraints between the condition pose and target pose nicely is crucially important to generate a corresponding pose structure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7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275 -0.0006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27513 -7.40741E-7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8944BF74-1750-4259-8903-6A315C210EEB}"/>
              </a:ext>
            </a:extLst>
          </p:cNvPr>
          <p:cNvSpPr txBox="1"/>
          <p:nvPr/>
        </p:nvSpPr>
        <p:spPr>
          <a:xfrm>
            <a:off x="304798" y="234208"/>
            <a:ext cx="366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  Our approach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图片 103">
            <a:extLst>
              <a:ext uri="{FF2B5EF4-FFF2-40B4-BE49-F238E27FC236}">
                <a16:creationId xmlns:a16="http://schemas.microsoft.com/office/drawing/2014/main" id="{7154EF73-C8D9-413C-8556-B0C009B4F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090" y="2978882"/>
            <a:ext cx="385700" cy="771399"/>
          </a:xfrm>
          <a:prstGeom prst="rect">
            <a:avLst/>
          </a:prstGeom>
        </p:spPr>
      </p:pic>
      <p:pic>
        <p:nvPicPr>
          <p:cNvPr id="105" name="图片 104">
            <a:extLst>
              <a:ext uri="{FF2B5EF4-FFF2-40B4-BE49-F238E27FC236}">
                <a16:creationId xmlns:a16="http://schemas.microsoft.com/office/drawing/2014/main" id="{E79B104F-D41C-4F4C-B022-E46C56A1C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333" y="2207774"/>
            <a:ext cx="389429" cy="778857"/>
          </a:xfrm>
          <a:prstGeom prst="rect">
            <a:avLst/>
          </a:prstGeom>
        </p:spPr>
      </p:pic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D82C60D2-65DE-4B8E-AC32-94550247F7DD}"/>
              </a:ext>
            </a:extLst>
          </p:cNvPr>
          <p:cNvCxnSpPr>
            <a:cxnSpLocks/>
          </p:cNvCxnSpPr>
          <p:nvPr/>
        </p:nvCxnSpPr>
        <p:spPr>
          <a:xfrm>
            <a:off x="3875349" y="4193915"/>
            <a:ext cx="3162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F0B8F482-46BE-495B-B804-D55ADD548F7A}"/>
                  </a:ext>
                </a:extLst>
              </p:cNvPr>
              <p:cNvSpPr txBox="1"/>
              <p:nvPr/>
            </p:nvSpPr>
            <p:spPr>
              <a:xfrm>
                <a:off x="2351260" y="3124952"/>
                <a:ext cx="122724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Times New Roman" panose="02020603050405020304" pitchFamily="18" charset="0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Condition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50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050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050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zh-CN" altLang="en-US" sz="1000" i="1" baseline="-25000" dirty="0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F0B8F482-46BE-495B-B804-D55ADD548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60" y="3124952"/>
                <a:ext cx="1227248" cy="253916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矩形: 圆角 107">
            <a:extLst>
              <a:ext uri="{FF2B5EF4-FFF2-40B4-BE49-F238E27FC236}">
                <a16:creationId xmlns:a16="http://schemas.microsoft.com/office/drawing/2014/main" id="{15DB50C6-8BDB-49E8-903B-9A29131221A4}"/>
              </a:ext>
            </a:extLst>
          </p:cNvPr>
          <p:cNvSpPr/>
          <p:nvPr/>
        </p:nvSpPr>
        <p:spPr>
          <a:xfrm>
            <a:off x="4895214" y="1480470"/>
            <a:ext cx="2494193" cy="3582241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24EC66B3-8828-4156-9B9D-A41B204AC2B3}"/>
              </a:ext>
            </a:extLst>
          </p:cNvPr>
          <p:cNvCxnSpPr>
            <a:cxnSpLocks/>
          </p:cNvCxnSpPr>
          <p:nvPr/>
        </p:nvCxnSpPr>
        <p:spPr>
          <a:xfrm flipV="1">
            <a:off x="4454438" y="4185393"/>
            <a:ext cx="754731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63BB19BC-A06A-45F4-A4F4-986D5B29AEF0}"/>
              </a:ext>
            </a:extLst>
          </p:cNvPr>
          <p:cNvSpPr txBox="1"/>
          <p:nvPr/>
        </p:nvSpPr>
        <p:spPr>
          <a:xfrm>
            <a:off x="2223719" y="4746836"/>
            <a:ext cx="15509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Pose skeleton sequence </a:t>
            </a:r>
            <a:r>
              <a:rPr lang="en-US" altLang="zh-CN" sz="1050" i="1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S</a:t>
            </a:r>
            <a:endParaRPr lang="zh-CN" altLang="en-US" sz="1000" i="1" baseline="-25000" dirty="0"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2E66F161-6980-432B-9C16-AFA51E1B6D5B}"/>
              </a:ext>
            </a:extLst>
          </p:cNvPr>
          <p:cNvCxnSpPr>
            <a:cxnSpLocks/>
          </p:cNvCxnSpPr>
          <p:nvPr/>
        </p:nvCxnSpPr>
        <p:spPr>
          <a:xfrm>
            <a:off x="3910389" y="2577741"/>
            <a:ext cx="12987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BEE6F534-082D-43D3-A896-321F4A00EFDB}"/>
                  </a:ext>
                </a:extLst>
              </p:cNvPr>
              <p:cNvSpPr txBox="1"/>
              <p:nvPr/>
            </p:nvSpPr>
            <p:spPr>
              <a:xfrm>
                <a:off x="4535098" y="3905620"/>
                <a:ext cx="31271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BEE6F534-082D-43D3-A896-321F4A00E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098" y="3905620"/>
                <a:ext cx="312713" cy="215444"/>
              </a:xfrm>
              <a:prstGeom prst="rect">
                <a:avLst/>
              </a:prstGeom>
              <a:blipFill>
                <a:blip r:embed="rId6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矩形 112">
            <a:extLst>
              <a:ext uri="{FF2B5EF4-FFF2-40B4-BE49-F238E27FC236}">
                <a16:creationId xmlns:a16="http://schemas.microsoft.com/office/drawing/2014/main" id="{6A6A6385-5A73-4B7D-B95B-EDBB9E3811D6}"/>
              </a:ext>
            </a:extLst>
          </p:cNvPr>
          <p:cNvSpPr/>
          <p:nvPr/>
        </p:nvSpPr>
        <p:spPr>
          <a:xfrm>
            <a:off x="5226361" y="2217933"/>
            <a:ext cx="124420" cy="7196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88125EB0-8767-4556-A030-C462685E0318}"/>
              </a:ext>
            </a:extLst>
          </p:cNvPr>
          <p:cNvCxnSpPr>
            <a:cxnSpLocks/>
          </p:cNvCxnSpPr>
          <p:nvPr/>
        </p:nvCxnSpPr>
        <p:spPr>
          <a:xfrm>
            <a:off x="6609341" y="3405847"/>
            <a:ext cx="2560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4AF33D87-16DB-4E45-AAD5-EE68FCB5B131}"/>
              </a:ext>
            </a:extLst>
          </p:cNvPr>
          <p:cNvCxnSpPr>
            <a:cxnSpLocks/>
          </p:cNvCxnSpPr>
          <p:nvPr/>
        </p:nvCxnSpPr>
        <p:spPr>
          <a:xfrm flipV="1">
            <a:off x="5033604" y="2056623"/>
            <a:ext cx="0" cy="5287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E36B70F5-7F78-477C-9C1B-AA5C007A8E2F}"/>
              </a:ext>
            </a:extLst>
          </p:cNvPr>
          <p:cNvCxnSpPr>
            <a:cxnSpLocks/>
          </p:cNvCxnSpPr>
          <p:nvPr/>
        </p:nvCxnSpPr>
        <p:spPr>
          <a:xfrm>
            <a:off x="6969332" y="2065005"/>
            <a:ext cx="0" cy="12106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99D05825-003E-467E-B8CE-D42B00B1AB2A}"/>
              </a:ext>
            </a:extLst>
          </p:cNvPr>
          <p:cNvCxnSpPr>
            <a:cxnSpLocks/>
          </p:cNvCxnSpPr>
          <p:nvPr/>
        </p:nvCxnSpPr>
        <p:spPr>
          <a:xfrm flipV="1">
            <a:off x="6504191" y="3517370"/>
            <a:ext cx="0" cy="6885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文本框 117">
            <a:extLst>
              <a:ext uri="{FF2B5EF4-FFF2-40B4-BE49-F238E27FC236}">
                <a16:creationId xmlns:a16="http://schemas.microsoft.com/office/drawing/2014/main" id="{3103C638-175B-437C-B146-A26CBDA2ABA6}"/>
              </a:ext>
            </a:extLst>
          </p:cNvPr>
          <p:cNvSpPr txBox="1"/>
          <p:nvPr/>
        </p:nvSpPr>
        <p:spPr>
          <a:xfrm>
            <a:off x="6394310" y="3161753"/>
            <a:ext cx="13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endParaRPr lang="zh-CN" altLang="en-US" sz="2400" dirty="0"/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5EA522FB-775E-4341-BAE7-7941F72B1583}"/>
              </a:ext>
            </a:extLst>
          </p:cNvPr>
          <p:cNvSpPr txBox="1"/>
          <p:nvPr/>
        </p:nvSpPr>
        <p:spPr>
          <a:xfrm>
            <a:off x="6841666" y="3190707"/>
            <a:ext cx="13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zh-CN" altLang="en-US" sz="2000" dirty="0"/>
          </a:p>
        </p:txBody>
      </p:sp>
      <p:sp>
        <p:nvSpPr>
          <p:cNvPr id="120" name="流程图: 接点 119">
            <a:extLst>
              <a:ext uri="{FF2B5EF4-FFF2-40B4-BE49-F238E27FC236}">
                <a16:creationId xmlns:a16="http://schemas.microsoft.com/office/drawing/2014/main" id="{66AE3FCC-487B-4CC6-8D98-5A1F128C4E57}"/>
              </a:ext>
            </a:extLst>
          </p:cNvPr>
          <p:cNvSpPr/>
          <p:nvPr/>
        </p:nvSpPr>
        <p:spPr>
          <a:xfrm>
            <a:off x="6060128" y="4079273"/>
            <a:ext cx="214839" cy="223041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2400" dirty="0"/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8C1E0F06-7609-4E92-BDC2-AE5990DB0E76}"/>
              </a:ext>
            </a:extLst>
          </p:cNvPr>
          <p:cNvSpPr txBox="1"/>
          <p:nvPr/>
        </p:nvSpPr>
        <p:spPr>
          <a:xfrm>
            <a:off x="6049768" y="4007246"/>
            <a:ext cx="124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zh-CN" altLang="en-US" sz="1600" dirty="0"/>
          </a:p>
        </p:txBody>
      </p: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34AB165A-B332-4116-823D-4B3E4B90548A}"/>
              </a:ext>
            </a:extLst>
          </p:cNvPr>
          <p:cNvCxnSpPr>
            <a:cxnSpLocks/>
          </p:cNvCxnSpPr>
          <p:nvPr/>
        </p:nvCxnSpPr>
        <p:spPr>
          <a:xfrm flipV="1">
            <a:off x="5748503" y="4190238"/>
            <a:ext cx="307745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19F85942-238B-41B8-AAFC-33366427C504}"/>
              </a:ext>
            </a:extLst>
          </p:cNvPr>
          <p:cNvCxnSpPr>
            <a:cxnSpLocks/>
          </p:cNvCxnSpPr>
          <p:nvPr/>
        </p:nvCxnSpPr>
        <p:spPr>
          <a:xfrm>
            <a:off x="6278159" y="4192092"/>
            <a:ext cx="2158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7777FCFA-480C-490B-B833-1D01B9A5A365}"/>
              </a:ext>
            </a:extLst>
          </p:cNvPr>
          <p:cNvCxnSpPr>
            <a:cxnSpLocks/>
          </p:cNvCxnSpPr>
          <p:nvPr/>
        </p:nvCxnSpPr>
        <p:spPr>
          <a:xfrm>
            <a:off x="5748109" y="2565548"/>
            <a:ext cx="7676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DFE40FB4-5E97-46EC-97C6-C1E7ED4786B2}"/>
              </a:ext>
            </a:extLst>
          </p:cNvPr>
          <p:cNvCxnSpPr>
            <a:cxnSpLocks/>
          </p:cNvCxnSpPr>
          <p:nvPr/>
        </p:nvCxnSpPr>
        <p:spPr>
          <a:xfrm>
            <a:off x="8424090" y="4318073"/>
            <a:ext cx="12166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CD966CAF-92AC-497E-B5CE-397A84B27ECC}"/>
              </a:ext>
            </a:extLst>
          </p:cNvPr>
          <p:cNvCxnSpPr>
            <a:cxnSpLocks/>
          </p:cNvCxnSpPr>
          <p:nvPr/>
        </p:nvCxnSpPr>
        <p:spPr>
          <a:xfrm>
            <a:off x="9630606" y="4316689"/>
            <a:ext cx="0" cy="397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79F40C73-AF8F-4A8E-947D-C24B66C72D0B}"/>
                  </a:ext>
                </a:extLst>
              </p:cNvPr>
              <p:cNvSpPr txBox="1"/>
              <p:nvPr/>
            </p:nvSpPr>
            <p:spPr>
              <a:xfrm>
                <a:off x="6287907" y="4251364"/>
                <a:ext cx="32143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79F40C73-AF8F-4A8E-947D-C24B66C72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907" y="4251364"/>
                <a:ext cx="321434" cy="276999"/>
              </a:xfrm>
              <a:prstGeom prst="rect">
                <a:avLst/>
              </a:prstGeom>
              <a:blipFill>
                <a:blip r:embed="rId7"/>
                <a:stretch>
                  <a:fillRect l="-5660" r="-5660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724D4380-1A4E-442A-A78C-A39AD9621C2E}"/>
                  </a:ext>
                </a:extLst>
              </p:cNvPr>
              <p:cNvSpPr txBox="1"/>
              <p:nvPr/>
            </p:nvSpPr>
            <p:spPr>
              <a:xfrm>
                <a:off x="7552091" y="3036692"/>
                <a:ext cx="327975" cy="3080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724D4380-1A4E-442A-A78C-A39AD9621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091" y="3036692"/>
                <a:ext cx="327975" cy="308033"/>
              </a:xfrm>
              <a:prstGeom prst="rect">
                <a:avLst/>
              </a:prstGeom>
              <a:blipFill>
                <a:blip r:embed="rId8"/>
                <a:stretch>
                  <a:fillRect l="-16667" r="-5556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矩形 128">
            <a:extLst>
              <a:ext uri="{FF2B5EF4-FFF2-40B4-BE49-F238E27FC236}">
                <a16:creationId xmlns:a16="http://schemas.microsoft.com/office/drawing/2014/main" id="{6EC176EF-8051-4AB0-B561-1BAD42C43E36}"/>
              </a:ext>
            </a:extLst>
          </p:cNvPr>
          <p:cNvSpPr/>
          <p:nvPr/>
        </p:nvSpPr>
        <p:spPr>
          <a:xfrm>
            <a:off x="5362017" y="2217933"/>
            <a:ext cx="124420" cy="7196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4076F2F6-59A8-4D59-BB93-40B667C129AB}"/>
              </a:ext>
            </a:extLst>
          </p:cNvPr>
          <p:cNvSpPr/>
          <p:nvPr/>
        </p:nvSpPr>
        <p:spPr>
          <a:xfrm>
            <a:off x="5491837" y="2217933"/>
            <a:ext cx="124420" cy="71961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9F374C5B-2C47-481F-B13A-FAD20743972F}"/>
              </a:ext>
            </a:extLst>
          </p:cNvPr>
          <p:cNvSpPr/>
          <p:nvPr/>
        </p:nvSpPr>
        <p:spPr>
          <a:xfrm>
            <a:off x="5628683" y="2217933"/>
            <a:ext cx="124420" cy="7196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1032EAEF-F95E-4E24-B04B-E67CB064290A}"/>
              </a:ext>
            </a:extLst>
          </p:cNvPr>
          <p:cNvSpPr/>
          <p:nvPr/>
        </p:nvSpPr>
        <p:spPr>
          <a:xfrm>
            <a:off x="5223907" y="3820111"/>
            <a:ext cx="124420" cy="7196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DBF13266-62DA-495D-8315-4E2072EB136B}"/>
              </a:ext>
            </a:extLst>
          </p:cNvPr>
          <p:cNvSpPr/>
          <p:nvPr/>
        </p:nvSpPr>
        <p:spPr>
          <a:xfrm>
            <a:off x="5359563" y="3820111"/>
            <a:ext cx="124420" cy="7196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E2B2492D-0C1D-48A4-A2C5-5DC174CC77C4}"/>
              </a:ext>
            </a:extLst>
          </p:cNvPr>
          <p:cNvSpPr/>
          <p:nvPr/>
        </p:nvSpPr>
        <p:spPr>
          <a:xfrm>
            <a:off x="5486843" y="3820111"/>
            <a:ext cx="124420" cy="71961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FB6DFB8A-B100-4267-A555-E46201BC9CA9}"/>
              </a:ext>
            </a:extLst>
          </p:cNvPr>
          <p:cNvSpPr/>
          <p:nvPr/>
        </p:nvSpPr>
        <p:spPr>
          <a:xfrm>
            <a:off x="5623689" y="3820111"/>
            <a:ext cx="124420" cy="7196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/>
              <a:t>Conv</a:t>
            </a:r>
            <a:endParaRPr lang="zh-CN" altLang="en-US" sz="1000" dirty="0"/>
          </a:p>
        </p:txBody>
      </p:sp>
      <p:sp>
        <p:nvSpPr>
          <p:cNvPr id="136" name="流程图: 接点 135">
            <a:extLst>
              <a:ext uri="{FF2B5EF4-FFF2-40B4-BE49-F238E27FC236}">
                <a16:creationId xmlns:a16="http://schemas.microsoft.com/office/drawing/2014/main" id="{AC380CAD-94F5-422E-A21F-5B1E2C138C01}"/>
              </a:ext>
            </a:extLst>
          </p:cNvPr>
          <p:cNvSpPr/>
          <p:nvPr/>
        </p:nvSpPr>
        <p:spPr>
          <a:xfrm>
            <a:off x="6865351" y="3294329"/>
            <a:ext cx="214839" cy="223041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2400" dirty="0"/>
          </a:p>
        </p:txBody>
      </p:sp>
      <p:sp>
        <p:nvSpPr>
          <p:cNvPr id="137" name="流程图: 接点 136">
            <a:extLst>
              <a:ext uri="{FF2B5EF4-FFF2-40B4-BE49-F238E27FC236}">
                <a16:creationId xmlns:a16="http://schemas.microsoft.com/office/drawing/2014/main" id="{9860D4CD-61D1-4F82-B82A-D890641858B3}"/>
              </a:ext>
            </a:extLst>
          </p:cNvPr>
          <p:cNvSpPr/>
          <p:nvPr/>
        </p:nvSpPr>
        <p:spPr>
          <a:xfrm>
            <a:off x="6391168" y="3294329"/>
            <a:ext cx="214839" cy="223041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2400" dirty="0"/>
          </a:p>
        </p:txBody>
      </p: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A5697AF5-DDFB-4862-9FCF-BEABC28FC3B6}"/>
              </a:ext>
            </a:extLst>
          </p:cNvPr>
          <p:cNvGrpSpPr/>
          <p:nvPr/>
        </p:nvGrpSpPr>
        <p:grpSpPr>
          <a:xfrm>
            <a:off x="10270515" y="3036460"/>
            <a:ext cx="268764" cy="718831"/>
            <a:chOff x="8241796" y="3251152"/>
            <a:chExt cx="268764" cy="718831"/>
          </a:xfrm>
        </p:grpSpPr>
        <p:sp>
          <p:nvSpPr>
            <p:cNvPr id="139" name="梯形 138">
              <a:extLst>
                <a:ext uri="{FF2B5EF4-FFF2-40B4-BE49-F238E27FC236}">
                  <a16:creationId xmlns:a16="http://schemas.microsoft.com/office/drawing/2014/main" id="{D5A49E68-7ED8-4481-8444-CE6E217A6807}"/>
                </a:ext>
              </a:extLst>
            </p:cNvPr>
            <p:cNvSpPr/>
            <p:nvPr/>
          </p:nvSpPr>
          <p:spPr>
            <a:xfrm rot="16200000">
              <a:off x="8008380" y="3484568"/>
              <a:ext cx="718831" cy="252000"/>
            </a:xfrm>
            <a:prstGeom prst="trapezoid">
              <a:avLst>
                <a:gd name="adj" fmla="val 5826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A18F5156-FC6F-47F1-B17C-30413C8B1497}"/>
                </a:ext>
              </a:extLst>
            </p:cNvPr>
            <p:cNvSpPr txBox="1"/>
            <p:nvPr/>
          </p:nvSpPr>
          <p:spPr>
            <a:xfrm rot="5400000">
              <a:off x="8072465" y="3487222"/>
              <a:ext cx="6299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deconv</a:t>
              </a:r>
              <a:endParaRPr lang="zh-CN" altLang="en-US" sz="10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E51A456E-85D6-4463-AE3A-1FA705DBC007}"/>
              </a:ext>
            </a:extLst>
          </p:cNvPr>
          <p:cNvCxnSpPr>
            <a:cxnSpLocks/>
          </p:cNvCxnSpPr>
          <p:nvPr/>
        </p:nvCxnSpPr>
        <p:spPr>
          <a:xfrm>
            <a:off x="10539280" y="3390762"/>
            <a:ext cx="420467" cy="0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216ABF42-79ED-46D2-8169-467DF427590F}"/>
                  </a:ext>
                </a:extLst>
              </p:cNvPr>
              <p:cNvSpPr txBox="1"/>
              <p:nvPr/>
            </p:nvSpPr>
            <p:spPr>
              <a:xfrm>
                <a:off x="9879368" y="3034808"/>
                <a:ext cx="327975" cy="3080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216ABF42-79ED-46D2-8169-467DF4275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368" y="3034808"/>
                <a:ext cx="327975" cy="308098"/>
              </a:xfrm>
              <a:prstGeom prst="rect">
                <a:avLst/>
              </a:prstGeom>
              <a:blipFill>
                <a:blip r:embed="rId9"/>
                <a:stretch>
                  <a:fillRect l="-16981" t="-2000" r="-754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直接箭头连接符 142">
            <a:extLst>
              <a:ext uri="{FF2B5EF4-FFF2-40B4-BE49-F238E27FC236}">
                <a16:creationId xmlns:a16="http://schemas.microsoft.com/office/drawing/2014/main" id="{AF4F5B12-86DC-4508-A355-F7BFAA860D85}"/>
              </a:ext>
            </a:extLst>
          </p:cNvPr>
          <p:cNvCxnSpPr>
            <a:cxnSpLocks/>
            <a:endCxn id="145" idx="1"/>
          </p:cNvCxnSpPr>
          <p:nvPr/>
        </p:nvCxnSpPr>
        <p:spPr>
          <a:xfrm>
            <a:off x="7877091" y="4841689"/>
            <a:ext cx="7169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45E49ECD-1F4C-4D21-9EB8-06FA9CF17A08}"/>
                  </a:ext>
                </a:extLst>
              </p:cNvPr>
              <p:cNvSpPr txBox="1"/>
              <p:nvPr/>
            </p:nvSpPr>
            <p:spPr>
              <a:xfrm>
                <a:off x="7937063" y="4469947"/>
                <a:ext cx="327975" cy="3080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45E49ECD-1F4C-4D21-9EB8-06FA9CF17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063" y="4469947"/>
                <a:ext cx="327975" cy="308098"/>
              </a:xfrm>
              <a:prstGeom prst="rect">
                <a:avLst/>
              </a:prstGeom>
              <a:blipFill>
                <a:blip r:embed="rId10"/>
                <a:stretch>
                  <a:fillRect l="-24074" r="-37037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矩形 144">
            <a:extLst>
              <a:ext uri="{FF2B5EF4-FFF2-40B4-BE49-F238E27FC236}">
                <a16:creationId xmlns:a16="http://schemas.microsoft.com/office/drawing/2014/main" id="{031FC56E-E4A0-4882-9F1D-65BB57706DC8}"/>
              </a:ext>
            </a:extLst>
          </p:cNvPr>
          <p:cNvSpPr/>
          <p:nvPr/>
        </p:nvSpPr>
        <p:spPr>
          <a:xfrm>
            <a:off x="8594006" y="4481882"/>
            <a:ext cx="124420" cy="7196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2686B007-9F6D-422C-93E0-A9120EC6527F}"/>
              </a:ext>
            </a:extLst>
          </p:cNvPr>
          <p:cNvSpPr/>
          <p:nvPr/>
        </p:nvSpPr>
        <p:spPr>
          <a:xfrm>
            <a:off x="8731567" y="4481882"/>
            <a:ext cx="124420" cy="7196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BE81455E-7CFF-453F-A5C5-1BDF82BE6CEA}"/>
              </a:ext>
            </a:extLst>
          </p:cNvPr>
          <p:cNvSpPr/>
          <p:nvPr/>
        </p:nvSpPr>
        <p:spPr>
          <a:xfrm>
            <a:off x="8868909" y="4481882"/>
            <a:ext cx="124420" cy="71961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/>
              <a:t>ReLU</a:t>
            </a:r>
            <a:endParaRPr lang="zh-CN" altLang="en-US" sz="1000" dirty="0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EEC51E18-5427-46B2-966D-35EABA1A0B6E}"/>
              </a:ext>
            </a:extLst>
          </p:cNvPr>
          <p:cNvSpPr/>
          <p:nvPr/>
        </p:nvSpPr>
        <p:spPr>
          <a:xfrm>
            <a:off x="9134200" y="4481882"/>
            <a:ext cx="124420" cy="7196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7E963FBA-4D4C-4EF0-888D-56466131165A}"/>
              </a:ext>
            </a:extLst>
          </p:cNvPr>
          <p:cNvSpPr/>
          <p:nvPr/>
        </p:nvSpPr>
        <p:spPr>
          <a:xfrm>
            <a:off x="9005755" y="4481882"/>
            <a:ext cx="124420" cy="7196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/>
              <a:t>Conv</a:t>
            </a:r>
            <a:endParaRPr lang="zh-CN" altLang="en-US" sz="1000" dirty="0"/>
          </a:p>
        </p:txBody>
      </p: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395D8363-93AA-46C0-9E85-6C8A4F974A33}"/>
              </a:ext>
            </a:extLst>
          </p:cNvPr>
          <p:cNvCxnSpPr>
            <a:cxnSpLocks/>
          </p:cNvCxnSpPr>
          <p:nvPr/>
        </p:nvCxnSpPr>
        <p:spPr>
          <a:xfrm flipV="1">
            <a:off x="8433615" y="4304376"/>
            <a:ext cx="0" cy="5269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接箭头连接符 150">
            <a:extLst>
              <a:ext uri="{FF2B5EF4-FFF2-40B4-BE49-F238E27FC236}">
                <a16:creationId xmlns:a16="http://schemas.microsoft.com/office/drawing/2014/main" id="{90998F13-ADD4-443F-8FDA-5AE547BB2A44}"/>
              </a:ext>
            </a:extLst>
          </p:cNvPr>
          <p:cNvCxnSpPr>
            <a:cxnSpLocks/>
          </p:cNvCxnSpPr>
          <p:nvPr/>
        </p:nvCxnSpPr>
        <p:spPr>
          <a:xfrm>
            <a:off x="9266240" y="4841689"/>
            <a:ext cx="2560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id="{6FA27341-AB3F-4927-AA15-A594F8F98678}"/>
              </a:ext>
            </a:extLst>
          </p:cNvPr>
          <p:cNvCxnSpPr>
            <a:cxnSpLocks/>
          </p:cNvCxnSpPr>
          <p:nvPr/>
        </p:nvCxnSpPr>
        <p:spPr>
          <a:xfrm>
            <a:off x="5025536" y="2069939"/>
            <a:ext cx="19594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文本框 152">
            <a:extLst>
              <a:ext uri="{FF2B5EF4-FFF2-40B4-BE49-F238E27FC236}">
                <a16:creationId xmlns:a16="http://schemas.microsoft.com/office/drawing/2014/main" id="{2242A8CA-8CCC-4F9E-81BD-572570DFB695}"/>
              </a:ext>
            </a:extLst>
          </p:cNvPr>
          <p:cNvSpPr txBox="1"/>
          <p:nvPr/>
        </p:nvSpPr>
        <p:spPr>
          <a:xfrm>
            <a:off x="9505035" y="4627999"/>
            <a:ext cx="13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zh-CN" altLang="en-US" sz="2000" dirty="0"/>
          </a:p>
        </p:txBody>
      </p:sp>
      <p:sp>
        <p:nvSpPr>
          <p:cNvPr id="154" name="流程图: 接点 153">
            <a:extLst>
              <a:ext uri="{FF2B5EF4-FFF2-40B4-BE49-F238E27FC236}">
                <a16:creationId xmlns:a16="http://schemas.microsoft.com/office/drawing/2014/main" id="{B31F800F-8739-49F9-8942-41CD14669E44}"/>
              </a:ext>
            </a:extLst>
          </p:cNvPr>
          <p:cNvSpPr/>
          <p:nvPr/>
        </p:nvSpPr>
        <p:spPr>
          <a:xfrm>
            <a:off x="9524910" y="4724001"/>
            <a:ext cx="214839" cy="223041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2400" dirty="0"/>
          </a:p>
        </p:txBody>
      </p:sp>
      <p:cxnSp>
        <p:nvCxnSpPr>
          <p:cNvPr id="155" name="直接箭头连接符 154">
            <a:extLst>
              <a:ext uri="{FF2B5EF4-FFF2-40B4-BE49-F238E27FC236}">
                <a16:creationId xmlns:a16="http://schemas.microsoft.com/office/drawing/2014/main" id="{2104BEFA-E443-4ECA-86F9-C6001BD5235D}"/>
              </a:ext>
            </a:extLst>
          </p:cNvPr>
          <p:cNvCxnSpPr>
            <a:cxnSpLocks/>
          </p:cNvCxnSpPr>
          <p:nvPr/>
        </p:nvCxnSpPr>
        <p:spPr>
          <a:xfrm>
            <a:off x="9746099" y="4839149"/>
            <a:ext cx="5705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文本框 155">
                <a:extLst>
                  <a:ext uri="{FF2B5EF4-FFF2-40B4-BE49-F238E27FC236}">
                    <a16:creationId xmlns:a16="http://schemas.microsoft.com/office/drawing/2014/main" id="{26D26BFA-F8FF-4C8B-B5C0-E07AB1281DE1}"/>
                  </a:ext>
                </a:extLst>
              </p:cNvPr>
              <p:cNvSpPr txBox="1"/>
              <p:nvPr/>
            </p:nvSpPr>
            <p:spPr>
              <a:xfrm>
                <a:off x="9865322" y="4484554"/>
                <a:ext cx="327975" cy="3080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6" name="文本框 155">
                <a:extLst>
                  <a:ext uri="{FF2B5EF4-FFF2-40B4-BE49-F238E27FC236}">
                    <a16:creationId xmlns:a16="http://schemas.microsoft.com/office/drawing/2014/main" id="{26D26BFA-F8FF-4C8B-B5C0-E07AB1281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322" y="4484554"/>
                <a:ext cx="327975" cy="308098"/>
              </a:xfrm>
              <a:prstGeom prst="rect">
                <a:avLst/>
              </a:prstGeom>
              <a:blipFill>
                <a:blip r:embed="rId11"/>
                <a:stretch>
                  <a:fillRect l="-14815" t="-2000" r="-740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B0377859-0436-494F-8A86-81FDF02E766E}"/>
              </a:ext>
            </a:extLst>
          </p:cNvPr>
          <p:cNvCxnSpPr>
            <a:cxnSpLocks/>
          </p:cNvCxnSpPr>
          <p:nvPr/>
        </p:nvCxnSpPr>
        <p:spPr>
          <a:xfrm>
            <a:off x="6502227" y="2565550"/>
            <a:ext cx="0" cy="7100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8" name="图片 157">
            <a:extLst>
              <a:ext uri="{FF2B5EF4-FFF2-40B4-BE49-F238E27FC236}">
                <a16:creationId xmlns:a16="http://schemas.microsoft.com/office/drawing/2014/main" id="{1566E416-0D4D-4C07-86DD-8571F65004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293" y="2224727"/>
            <a:ext cx="389429" cy="778857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159" name="图片 158">
            <a:extLst>
              <a:ext uri="{FF2B5EF4-FFF2-40B4-BE49-F238E27FC236}">
                <a16:creationId xmlns:a16="http://schemas.microsoft.com/office/drawing/2014/main" id="{859679D9-D2E3-456F-87A8-02404A06BE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350" y="2224726"/>
            <a:ext cx="389429" cy="778858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AF5BE9E2-CC11-4EC7-B9CF-AA6B46C93ADA}"/>
              </a:ext>
            </a:extLst>
          </p:cNvPr>
          <p:cNvCxnSpPr>
            <a:cxnSpLocks/>
          </p:cNvCxnSpPr>
          <p:nvPr/>
        </p:nvCxnSpPr>
        <p:spPr>
          <a:xfrm>
            <a:off x="1851723" y="4228474"/>
            <a:ext cx="31532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206B73B9-C134-4C1E-BCDB-B8D7E0C05058}"/>
                  </a:ext>
                </a:extLst>
              </p:cNvPr>
              <p:cNvSpPr txBox="1"/>
              <p:nvPr/>
            </p:nvSpPr>
            <p:spPr>
              <a:xfrm>
                <a:off x="678724" y="3055679"/>
                <a:ext cx="1558678" cy="409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Times New Roman" panose="02020603050405020304" pitchFamily="18" charset="0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Condition 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000" dirty="0">
                    <a:latin typeface="Times New Roman" panose="02020603050405020304" pitchFamily="18" charset="0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 (Left)</a:t>
                </a:r>
              </a:p>
              <a:p>
                <a:r>
                  <a:rPr lang="en-US" altLang="zh-CN" sz="1000" dirty="0">
                    <a:latin typeface="Times New Roman" panose="02020603050405020304" pitchFamily="18" charset="0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Target 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000" i="1" dirty="0">
                    <a:latin typeface="Times New Roman" panose="02020603050405020304" pitchFamily="18" charset="0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000" dirty="0">
                    <a:latin typeface="Times New Roman" panose="02020603050405020304" pitchFamily="18" charset="0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(Right)</a:t>
                </a:r>
                <a:endParaRPr lang="zh-CN" altLang="en-US" sz="1000" i="1" baseline="-25000" dirty="0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206B73B9-C134-4C1E-BCDB-B8D7E0C05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24" y="3055679"/>
                <a:ext cx="1558678" cy="409565"/>
              </a:xfrm>
              <a:prstGeom prst="rect">
                <a:avLst/>
              </a:prstGeom>
              <a:blipFill>
                <a:blip r:embed="rId14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梯形 161">
            <a:extLst>
              <a:ext uri="{FF2B5EF4-FFF2-40B4-BE49-F238E27FC236}">
                <a16:creationId xmlns:a16="http://schemas.microsoft.com/office/drawing/2014/main" id="{FDDBF09D-B7C5-41B3-9813-98A02D8110CB}"/>
              </a:ext>
            </a:extLst>
          </p:cNvPr>
          <p:cNvSpPr/>
          <p:nvPr/>
        </p:nvSpPr>
        <p:spPr>
          <a:xfrm rot="5400000">
            <a:off x="3370745" y="2447114"/>
            <a:ext cx="811536" cy="252000"/>
          </a:xfrm>
          <a:prstGeom prst="trapezoid">
            <a:avLst>
              <a:gd name="adj" fmla="val 65520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conv2d</a:t>
            </a:r>
            <a:endParaRPr lang="zh-CN" altLang="en-US" sz="1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3" name="梯形 162">
            <a:extLst>
              <a:ext uri="{FF2B5EF4-FFF2-40B4-BE49-F238E27FC236}">
                <a16:creationId xmlns:a16="http://schemas.microsoft.com/office/drawing/2014/main" id="{AC70C866-AE30-4E8B-AA26-964C0F18CEC3}"/>
              </a:ext>
            </a:extLst>
          </p:cNvPr>
          <p:cNvSpPr/>
          <p:nvPr/>
        </p:nvSpPr>
        <p:spPr>
          <a:xfrm rot="5400000">
            <a:off x="3911805" y="4064239"/>
            <a:ext cx="811536" cy="252000"/>
          </a:xfrm>
          <a:prstGeom prst="trapezoid">
            <a:avLst>
              <a:gd name="adj" fmla="val 65520"/>
            </a:avLst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conv3d</a:t>
            </a:r>
            <a:endParaRPr lang="zh-CN" altLang="en-US" sz="1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B99C6713-B97C-4A68-86D9-3454DF59F484}"/>
                  </a:ext>
                </a:extLst>
              </p:cNvPr>
              <p:cNvSpPr txBox="1"/>
              <p:nvPr/>
            </p:nvSpPr>
            <p:spPr>
              <a:xfrm>
                <a:off x="4535098" y="2282648"/>
                <a:ext cx="31271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B99C6713-B97C-4A68-86D9-3454DF59F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098" y="2282648"/>
                <a:ext cx="312713" cy="215444"/>
              </a:xfrm>
              <a:prstGeom prst="rect">
                <a:avLst/>
              </a:prstGeom>
              <a:blipFill>
                <a:blip r:embed="rId1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32BD8227-1FAA-4448-A0BE-8B9A975B3484}"/>
                  </a:ext>
                </a:extLst>
              </p:cNvPr>
              <p:cNvSpPr txBox="1"/>
              <p:nvPr/>
            </p:nvSpPr>
            <p:spPr>
              <a:xfrm>
                <a:off x="8705677" y="5154902"/>
                <a:ext cx="7296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zh-CN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32BD8227-1FAA-4448-A0BE-8B9A975B3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677" y="5154902"/>
                <a:ext cx="729664" cy="246221"/>
              </a:xfrm>
              <a:prstGeom prst="rect">
                <a:avLst/>
              </a:prstGeom>
              <a:blipFill>
                <a:blip r:embed="rId1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矩形 165">
            <a:extLst>
              <a:ext uri="{FF2B5EF4-FFF2-40B4-BE49-F238E27FC236}">
                <a16:creationId xmlns:a16="http://schemas.microsoft.com/office/drawing/2014/main" id="{E6D6E6C4-B854-4973-85B4-54930B08D6DF}"/>
              </a:ext>
            </a:extLst>
          </p:cNvPr>
          <p:cNvSpPr/>
          <p:nvPr/>
        </p:nvSpPr>
        <p:spPr>
          <a:xfrm>
            <a:off x="919403" y="4032329"/>
            <a:ext cx="922039" cy="3948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Pose Interpolation</a:t>
            </a:r>
            <a:endParaRPr lang="zh-CN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EAC2C0FD-E727-41A0-9FA5-8CD5FFC91725}"/>
              </a:ext>
            </a:extLst>
          </p:cNvPr>
          <p:cNvSpPr txBox="1"/>
          <p:nvPr/>
        </p:nvSpPr>
        <p:spPr>
          <a:xfrm>
            <a:off x="8390093" y="5337333"/>
            <a:ext cx="13560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block_t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8" name="图片 167">
            <a:extLst>
              <a:ext uri="{FF2B5EF4-FFF2-40B4-BE49-F238E27FC236}">
                <a16:creationId xmlns:a16="http://schemas.microsoft.com/office/drawing/2014/main" id="{D9134EC9-499C-417B-923D-25C8D61BEB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60" y="3823750"/>
            <a:ext cx="390397" cy="780794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169" name="图片 168">
            <a:extLst>
              <a:ext uri="{FF2B5EF4-FFF2-40B4-BE49-F238E27FC236}">
                <a16:creationId xmlns:a16="http://schemas.microsoft.com/office/drawing/2014/main" id="{1D0EDEA8-F135-46C3-BA92-45FE794867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33" y="3823748"/>
            <a:ext cx="390397" cy="780794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170" name="图片 169">
            <a:extLst>
              <a:ext uri="{FF2B5EF4-FFF2-40B4-BE49-F238E27FC236}">
                <a16:creationId xmlns:a16="http://schemas.microsoft.com/office/drawing/2014/main" id="{8F26ADAD-BE05-425F-8E0A-6562DFF831C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19" y="3823748"/>
            <a:ext cx="390399" cy="780796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171" name="图片 170">
            <a:extLst>
              <a:ext uri="{FF2B5EF4-FFF2-40B4-BE49-F238E27FC236}">
                <a16:creationId xmlns:a16="http://schemas.microsoft.com/office/drawing/2014/main" id="{2F757719-FF60-454F-87D4-292840C2CA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95" y="3823750"/>
            <a:ext cx="390397" cy="780794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172" name="图片 171">
            <a:extLst>
              <a:ext uri="{FF2B5EF4-FFF2-40B4-BE49-F238E27FC236}">
                <a16:creationId xmlns:a16="http://schemas.microsoft.com/office/drawing/2014/main" id="{FA479F5D-790F-4765-A9A0-4DF111F7E8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99" y="3823748"/>
            <a:ext cx="390397" cy="780794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sp>
        <p:nvSpPr>
          <p:cNvPr id="173" name="矩形: 圆角 172">
            <a:extLst>
              <a:ext uri="{FF2B5EF4-FFF2-40B4-BE49-F238E27FC236}">
                <a16:creationId xmlns:a16="http://schemas.microsoft.com/office/drawing/2014/main" id="{334F09A8-403F-44EF-A923-5DF23B8DCBFE}"/>
              </a:ext>
            </a:extLst>
          </p:cNvPr>
          <p:cNvSpPr/>
          <p:nvPr/>
        </p:nvSpPr>
        <p:spPr>
          <a:xfrm>
            <a:off x="8005838" y="2670036"/>
            <a:ext cx="1813667" cy="12417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4" name="图片 173">
            <a:extLst>
              <a:ext uri="{FF2B5EF4-FFF2-40B4-BE49-F238E27FC236}">
                <a16:creationId xmlns:a16="http://schemas.microsoft.com/office/drawing/2014/main" id="{18DDA38E-A139-4ED0-9981-BDE2C4BB3E8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36" y="3823746"/>
            <a:ext cx="390398" cy="780796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175" name="图片 174">
            <a:extLst>
              <a:ext uri="{FF2B5EF4-FFF2-40B4-BE49-F238E27FC236}">
                <a16:creationId xmlns:a16="http://schemas.microsoft.com/office/drawing/2014/main" id="{69EC95AF-C01B-4358-B7B0-5A1DAC3183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57" y="3823747"/>
            <a:ext cx="390398" cy="780795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176" name="图片 175">
            <a:extLst>
              <a:ext uri="{FF2B5EF4-FFF2-40B4-BE49-F238E27FC236}">
                <a16:creationId xmlns:a16="http://schemas.microsoft.com/office/drawing/2014/main" id="{CA3A97DD-4B0B-4D2C-8CC1-1A8989AA7A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08" y="3823746"/>
            <a:ext cx="390398" cy="780795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sp>
        <p:nvSpPr>
          <p:cNvPr id="177" name="文本框 176">
            <a:extLst>
              <a:ext uri="{FF2B5EF4-FFF2-40B4-BE49-F238E27FC236}">
                <a16:creationId xmlns:a16="http://schemas.microsoft.com/office/drawing/2014/main" id="{616C381B-9455-4F40-87E0-B956A4683B3B}"/>
              </a:ext>
            </a:extLst>
          </p:cNvPr>
          <p:cNvSpPr txBox="1"/>
          <p:nvPr/>
        </p:nvSpPr>
        <p:spPr>
          <a:xfrm>
            <a:off x="5545327" y="1650044"/>
            <a:ext cx="1227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Pose Transfer Block</a:t>
            </a:r>
            <a:endParaRPr lang="zh-CN" altLang="en-US" sz="1000" i="1" baseline="-25000" dirty="0"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78" name="直接箭头连接符 177">
            <a:extLst>
              <a:ext uri="{FF2B5EF4-FFF2-40B4-BE49-F238E27FC236}">
                <a16:creationId xmlns:a16="http://schemas.microsoft.com/office/drawing/2014/main" id="{CA754A86-EDA7-4326-AB1F-BA75EF09C062}"/>
              </a:ext>
            </a:extLst>
          </p:cNvPr>
          <p:cNvCxnSpPr>
            <a:cxnSpLocks/>
          </p:cNvCxnSpPr>
          <p:nvPr/>
        </p:nvCxnSpPr>
        <p:spPr>
          <a:xfrm>
            <a:off x="7080190" y="3402097"/>
            <a:ext cx="113661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矩形 178">
            <a:extLst>
              <a:ext uri="{FF2B5EF4-FFF2-40B4-BE49-F238E27FC236}">
                <a16:creationId xmlns:a16="http://schemas.microsoft.com/office/drawing/2014/main" id="{0BBE3F81-93CC-484A-96E8-E1924B79520C}"/>
              </a:ext>
            </a:extLst>
          </p:cNvPr>
          <p:cNvSpPr/>
          <p:nvPr/>
        </p:nvSpPr>
        <p:spPr>
          <a:xfrm>
            <a:off x="7601010" y="4185394"/>
            <a:ext cx="2906894" cy="1405854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0" name="直接箭头连接符 179">
            <a:extLst>
              <a:ext uri="{FF2B5EF4-FFF2-40B4-BE49-F238E27FC236}">
                <a16:creationId xmlns:a16="http://schemas.microsoft.com/office/drawing/2014/main" id="{DB8CF68E-5B9F-4BB8-9A16-825BBC28BD11}"/>
              </a:ext>
            </a:extLst>
          </p:cNvPr>
          <p:cNvCxnSpPr>
            <a:cxnSpLocks/>
          </p:cNvCxnSpPr>
          <p:nvPr/>
        </p:nvCxnSpPr>
        <p:spPr>
          <a:xfrm>
            <a:off x="9641147" y="3395875"/>
            <a:ext cx="6127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1" name="文本框 180">
            <a:extLst>
              <a:ext uri="{FF2B5EF4-FFF2-40B4-BE49-F238E27FC236}">
                <a16:creationId xmlns:a16="http://schemas.microsoft.com/office/drawing/2014/main" id="{68CDF02B-A4BA-4672-8F49-2DD930F38D52}"/>
              </a:ext>
            </a:extLst>
          </p:cNvPr>
          <p:cNvSpPr txBox="1"/>
          <p:nvPr/>
        </p:nvSpPr>
        <p:spPr>
          <a:xfrm>
            <a:off x="8415188" y="2737185"/>
            <a:ext cx="1227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Residual Blocks</a:t>
            </a:r>
            <a:endParaRPr lang="zh-CN" altLang="en-US" sz="1000" i="1" baseline="-25000" dirty="0"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文本框 181">
                <a:extLst>
                  <a:ext uri="{FF2B5EF4-FFF2-40B4-BE49-F238E27FC236}">
                    <a16:creationId xmlns:a16="http://schemas.microsoft.com/office/drawing/2014/main" id="{A41DA830-5946-429F-9BCE-1CB75ED64B8F}"/>
                  </a:ext>
                </a:extLst>
              </p:cNvPr>
              <p:cNvSpPr txBox="1"/>
              <p:nvPr/>
            </p:nvSpPr>
            <p:spPr>
              <a:xfrm>
                <a:off x="10609125" y="3768347"/>
                <a:ext cx="1227248" cy="260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Times New Roman" panose="02020603050405020304" pitchFamily="18" charset="0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Generated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000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Times New Roman" panose="02020603050405020304" pitchFamily="18" charset="0"/>
                          </a:rPr>
                          <m:t>g</m:t>
                        </m:r>
                      </m:sub>
                    </m:sSub>
                  </m:oMath>
                </a14:m>
                <a:endParaRPr lang="zh-CN" altLang="en-US" sz="1000" i="1" baseline="-25000" dirty="0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2" name="文本框 181">
                <a:extLst>
                  <a:ext uri="{FF2B5EF4-FFF2-40B4-BE49-F238E27FC236}">
                    <a16:creationId xmlns:a16="http://schemas.microsoft.com/office/drawing/2014/main" id="{A41DA830-5946-429F-9BCE-1CB75ED64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125" y="3768347"/>
                <a:ext cx="1227248" cy="260777"/>
              </a:xfrm>
              <a:prstGeom prst="rect">
                <a:avLst/>
              </a:prstGeom>
              <a:blipFill>
                <a:blip r:embed="rId2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直接箭头连接符 182">
            <a:extLst>
              <a:ext uri="{FF2B5EF4-FFF2-40B4-BE49-F238E27FC236}">
                <a16:creationId xmlns:a16="http://schemas.microsoft.com/office/drawing/2014/main" id="{BCCA94FE-DB35-41B6-B52F-50A9D4F811CB}"/>
              </a:ext>
            </a:extLst>
          </p:cNvPr>
          <p:cNvCxnSpPr>
            <a:cxnSpLocks/>
          </p:cNvCxnSpPr>
          <p:nvPr/>
        </p:nvCxnSpPr>
        <p:spPr>
          <a:xfrm>
            <a:off x="3137138" y="2585361"/>
            <a:ext cx="4973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" name="矩形 183">
            <a:extLst>
              <a:ext uri="{FF2B5EF4-FFF2-40B4-BE49-F238E27FC236}">
                <a16:creationId xmlns:a16="http://schemas.microsoft.com/office/drawing/2014/main" id="{8F15CD81-A094-4B3C-A614-83ED43DE8EB8}"/>
              </a:ext>
            </a:extLst>
          </p:cNvPr>
          <p:cNvSpPr/>
          <p:nvPr/>
        </p:nvSpPr>
        <p:spPr>
          <a:xfrm>
            <a:off x="8225638" y="3054097"/>
            <a:ext cx="123265" cy="699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EACC75D9-8F1D-4C0D-9F24-FA01B0A21CEA}"/>
              </a:ext>
            </a:extLst>
          </p:cNvPr>
          <p:cNvSpPr/>
          <p:nvPr/>
        </p:nvSpPr>
        <p:spPr>
          <a:xfrm>
            <a:off x="8905548" y="3043360"/>
            <a:ext cx="123265" cy="699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6B2D7334-DDF0-48C0-AB27-65321E8ABCD4}"/>
              </a:ext>
            </a:extLst>
          </p:cNvPr>
          <p:cNvSpPr/>
          <p:nvPr/>
        </p:nvSpPr>
        <p:spPr>
          <a:xfrm>
            <a:off x="9522034" y="3047047"/>
            <a:ext cx="123265" cy="699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87" name="直接箭头连接符 186">
            <a:extLst>
              <a:ext uri="{FF2B5EF4-FFF2-40B4-BE49-F238E27FC236}">
                <a16:creationId xmlns:a16="http://schemas.microsoft.com/office/drawing/2014/main" id="{8962640F-737F-475D-9E10-2DC75909ACD2}"/>
              </a:ext>
            </a:extLst>
          </p:cNvPr>
          <p:cNvCxnSpPr>
            <a:cxnSpLocks/>
          </p:cNvCxnSpPr>
          <p:nvPr/>
        </p:nvCxnSpPr>
        <p:spPr>
          <a:xfrm>
            <a:off x="8360159" y="3397644"/>
            <a:ext cx="526657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直接箭头连接符 187">
            <a:extLst>
              <a:ext uri="{FF2B5EF4-FFF2-40B4-BE49-F238E27FC236}">
                <a16:creationId xmlns:a16="http://schemas.microsoft.com/office/drawing/2014/main" id="{E283A94E-7BE5-49BA-A855-E3E355178738}"/>
              </a:ext>
            </a:extLst>
          </p:cNvPr>
          <p:cNvCxnSpPr>
            <a:cxnSpLocks/>
          </p:cNvCxnSpPr>
          <p:nvPr/>
        </p:nvCxnSpPr>
        <p:spPr>
          <a:xfrm flipV="1">
            <a:off x="9034909" y="3402098"/>
            <a:ext cx="468837" cy="1947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文本框 188">
                <a:extLst>
                  <a:ext uri="{FF2B5EF4-FFF2-40B4-BE49-F238E27FC236}">
                    <a16:creationId xmlns:a16="http://schemas.microsoft.com/office/drawing/2014/main" id="{E946242A-756E-48DB-A0EC-C3A579860939}"/>
                  </a:ext>
                </a:extLst>
              </p:cNvPr>
              <p:cNvSpPr txBox="1"/>
              <p:nvPr/>
            </p:nvSpPr>
            <p:spPr>
              <a:xfrm>
                <a:off x="8443626" y="3036606"/>
                <a:ext cx="327975" cy="3080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9" name="文本框 188">
                <a:extLst>
                  <a:ext uri="{FF2B5EF4-FFF2-40B4-BE49-F238E27FC236}">
                    <a16:creationId xmlns:a16="http://schemas.microsoft.com/office/drawing/2014/main" id="{E946242A-756E-48DB-A0EC-C3A579860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626" y="3036606"/>
                <a:ext cx="327975" cy="308098"/>
              </a:xfrm>
              <a:prstGeom prst="rect">
                <a:avLst/>
              </a:prstGeom>
              <a:blipFill>
                <a:blip r:embed="rId24"/>
                <a:stretch>
                  <a:fillRect l="-24074" r="-37037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文本框 189">
                <a:extLst>
                  <a:ext uri="{FF2B5EF4-FFF2-40B4-BE49-F238E27FC236}">
                    <a16:creationId xmlns:a16="http://schemas.microsoft.com/office/drawing/2014/main" id="{3A66D7A9-01DC-494C-B7CA-722CBC6800E2}"/>
                  </a:ext>
                </a:extLst>
              </p:cNvPr>
              <p:cNvSpPr txBox="1"/>
              <p:nvPr/>
            </p:nvSpPr>
            <p:spPr>
              <a:xfrm>
                <a:off x="9111436" y="3042291"/>
                <a:ext cx="327975" cy="3080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0" name="文本框 189">
                <a:extLst>
                  <a:ext uri="{FF2B5EF4-FFF2-40B4-BE49-F238E27FC236}">
                    <a16:creationId xmlns:a16="http://schemas.microsoft.com/office/drawing/2014/main" id="{3A66D7A9-01DC-494C-B7CA-722CBC680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436" y="3042291"/>
                <a:ext cx="327975" cy="308098"/>
              </a:xfrm>
              <a:prstGeom prst="rect">
                <a:avLst/>
              </a:prstGeom>
              <a:blipFill>
                <a:blip r:embed="rId25"/>
                <a:stretch>
                  <a:fillRect l="-16981" r="-7547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1" name="直接连接符 190">
            <a:extLst>
              <a:ext uri="{FF2B5EF4-FFF2-40B4-BE49-F238E27FC236}">
                <a16:creationId xmlns:a16="http://schemas.microsoft.com/office/drawing/2014/main" id="{C62AB135-7D42-4194-9F50-09AF71190385}"/>
              </a:ext>
            </a:extLst>
          </p:cNvPr>
          <p:cNvCxnSpPr>
            <a:cxnSpLocks/>
          </p:cNvCxnSpPr>
          <p:nvPr/>
        </p:nvCxnSpPr>
        <p:spPr>
          <a:xfrm flipV="1">
            <a:off x="7594915" y="3746472"/>
            <a:ext cx="1307141" cy="438921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DDE388E0-9C9E-40C8-9093-0F2EA88646EE}"/>
              </a:ext>
            </a:extLst>
          </p:cNvPr>
          <p:cNvCxnSpPr>
            <a:cxnSpLocks/>
          </p:cNvCxnSpPr>
          <p:nvPr/>
        </p:nvCxnSpPr>
        <p:spPr>
          <a:xfrm flipH="1" flipV="1">
            <a:off x="9034577" y="3748375"/>
            <a:ext cx="1482156" cy="43380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箭头连接符 192">
            <a:extLst>
              <a:ext uri="{FF2B5EF4-FFF2-40B4-BE49-F238E27FC236}">
                <a16:creationId xmlns:a16="http://schemas.microsoft.com/office/drawing/2014/main" id="{1784AC3F-1D1F-4030-BE29-05DB752A06B6}"/>
              </a:ext>
            </a:extLst>
          </p:cNvPr>
          <p:cNvCxnSpPr>
            <a:cxnSpLocks/>
          </p:cNvCxnSpPr>
          <p:nvPr/>
        </p:nvCxnSpPr>
        <p:spPr>
          <a:xfrm>
            <a:off x="1366244" y="3429000"/>
            <a:ext cx="0" cy="588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文本框 203">
                <a:extLst>
                  <a:ext uri="{FF2B5EF4-FFF2-40B4-BE49-F238E27FC236}">
                    <a16:creationId xmlns:a16="http://schemas.microsoft.com/office/drawing/2014/main" id="{EBDBECEC-CD85-49DF-85B6-09547B8180A9}"/>
                  </a:ext>
                </a:extLst>
              </p:cNvPr>
              <p:cNvSpPr txBox="1"/>
              <p:nvPr/>
            </p:nvSpPr>
            <p:spPr>
              <a:xfrm>
                <a:off x="5321580" y="2904497"/>
                <a:ext cx="51957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0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zh-CN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4" name="文本框 203">
                <a:extLst>
                  <a:ext uri="{FF2B5EF4-FFF2-40B4-BE49-F238E27FC236}">
                    <a16:creationId xmlns:a16="http://schemas.microsoft.com/office/drawing/2014/main" id="{EBDBECEC-CD85-49DF-85B6-09547B818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580" y="2904497"/>
                <a:ext cx="519576" cy="246221"/>
              </a:xfrm>
              <a:prstGeom prst="rect">
                <a:avLst/>
              </a:prstGeom>
              <a:blipFill>
                <a:blip r:embed="rId2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67D27C33-8477-4026-8F6B-36F5ACBB6FD3}"/>
                  </a:ext>
                </a:extLst>
              </p:cNvPr>
              <p:cNvSpPr txBox="1"/>
              <p:nvPr/>
            </p:nvSpPr>
            <p:spPr>
              <a:xfrm>
                <a:off x="5258637" y="4507851"/>
                <a:ext cx="49260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0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zh-CN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67D27C33-8477-4026-8F6B-36F5ACBB6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637" y="4507851"/>
                <a:ext cx="492609" cy="246221"/>
              </a:xfrm>
              <a:prstGeom prst="rect">
                <a:avLst/>
              </a:prstGeom>
              <a:blipFill>
                <a:blip r:embed="rId27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" name="矩形 205">
            <a:extLst>
              <a:ext uri="{FF2B5EF4-FFF2-40B4-BE49-F238E27FC236}">
                <a16:creationId xmlns:a16="http://schemas.microsoft.com/office/drawing/2014/main" id="{0FD8911E-066B-4ABB-8020-BAE2D9200B76}"/>
              </a:ext>
            </a:extLst>
          </p:cNvPr>
          <p:cNvSpPr/>
          <p:nvPr/>
        </p:nvSpPr>
        <p:spPr>
          <a:xfrm>
            <a:off x="5763339" y="2217933"/>
            <a:ext cx="124420" cy="7196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8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 animBg="1"/>
      <p:bldP spid="110" grpId="0"/>
      <p:bldP spid="112" grpId="0"/>
      <p:bldP spid="113" grpId="0" animBg="1"/>
      <p:bldP spid="118" grpId="0"/>
      <p:bldP spid="119" grpId="0"/>
      <p:bldP spid="120" grpId="0" animBg="1"/>
      <p:bldP spid="121" grpId="0"/>
      <p:bldP spid="127" grpId="0"/>
      <p:bldP spid="128" grpId="0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42" grpId="0"/>
      <p:bldP spid="144" grpId="0"/>
      <p:bldP spid="145" grpId="0" animBg="1"/>
      <p:bldP spid="146" grpId="0" animBg="1"/>
      <p:bldP spid="147" grpId="0" animBg="1"/>
      <p:bldP spid="148" grpId="0" animBg="1"/>
      <p:bldP spid="149" grpId="0" animBg="1"/>
      <p:bldP spid="153" grpId="0"/>
      <p:bldP spid="154" grpId="0" animBg="1"/>
      <p:bldP spid="156" grpId="0"/>
      <p:bldP spid="162" grpId="0" animBg="1"/>
      <p:bldP spid="163" grpId="0" animBg="1"/>
      <p:bldP spid="164" grpId="0"/>
      <p:bldP spid="165" grpId="0"/>
      <p:bldP spid="166" grpId="0" animBg="1"/>
      <p:bldP spid="167" grpId="0"/>
      <p:bldP spid="173" grpId="0" animBg="1"/>
      <p:bldP spid="177" grpId="0"/>
      <p:bldP spid="179" grpId="0" animBg="1"/>
      <p:bldP spid="181" grpId="0"/>
      <p:bldP spid="182" grpId="0"/>
      <p:bldP spid="184" grpId="0" animBg="1"/>
      <p:bldP spid="185" grpId="0" animBg="1"/>
      <p:bldP spid="186" grpId="0" animBg="1"/>
      <p:bldP spid="189" grpId="0"/>
      <p:bldP spid="190" grpId="0"/>
      <p:bldP spid="204" grpId="0"/>
      <p:bldP spid="205" grpId="0"/>
      <p:bldP spid="2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A32CADAB-C1F0-47A7-B9FF-862DD3D8956D}"/>
              </a:ext>
            </a:extLst>
          </p:cNvPr>
          <p:cNvSpPr txBox="1"/>
          <p:nvPr/>
        </p:nvSpPr>
        <p:spPr>
          <a:xfrm>
            <a:off x="304798" y="234208"/>
            <a:ext cx="366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  Our approach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1065F0A-4018-4EEC-918F-BDCA6CE1668D}"/>
              </a:ext>
            </a:extLst>
          </p:cNvPr>
          <p:cNvSpPr txBox="1"/>
          <p:nvPr/>
        </p:nvSpPr>
        <p:spPr>
          <a:xfrm>
            <a:off x="711438" y="947579"/>
            <a:ext cx="1033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Linear pose interpolation and 3D convolutional module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7410CB9-DD45-47D5-9697-A94F33B6B7E3}"/>
              </a:ext>
            </a:extLst>
          </p:cNvPr>
          <p:cNvSpPr txBox="1"/>
          <p:nvPr/>
        </p:nvSpPr>
        <p:spPr>
          <a:xfrm>
            <a:off x="1146047" y="1416366"/>
            <a:ext cx="1033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Linear pose interpolation aims to generate the pose skeleton sequence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3A4A44C-A890-42BC-A29D-17DB9B6E58E6}"/>
              </a:ext>
            </a:extLst>
          </p:cNvPr>
          <p:cNvSpPr txBox="1"/>
          <p:nvPr/>
        </p:nvSpPr>
        <p:spPr>
          <a:xfrm>
            <a:off x="1146049" y="1854375"/>
            <a:ext cx="9622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3D convolutional module was introduced to learn spatiotemporal features from the pose sequence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9C18F4-0274-4926-8F2D-FE4235C81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874" y="3094205"/>
            <a:ext cx="1060687" cy="21213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F0E6B49-B84C-4517-A637-919E9C0DB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40" y="3094204"/>
            <a:ext cx="1060687" cy="212137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60E69BC-BEAD-4A88-BDF3-EDBE81174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61" y="3094203"/>
            <a:ext cx="1060687" cy="212137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19C8B07-7DCA-42E1-B496-E30E786BA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83" y="3094203"/>
            <a:ext cx="1060684" cy="212136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F6A68F2-05BC-4E21-A8FC-08F1C57E0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03" y="3094212"/>
            <a:ext cx="1060687" cy="212137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D503A56-B931-4FA5-98E8-86F1D56BEB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26" y="3094206"/>
            <a:ext cx="1060685" cy="212137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E4ECC3A-7172-46A7-90DC-E7E4EABF3A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3094205"/>
            <a:ext cx="1060686" cy="212137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5C5F3DF-2DBC-4486-93BF-CD2054038C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7" y="3094204"/>
            <a:ext cx="1060687" cy="2121373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F8C8BD10-1F34-4B47-A9F8-DA69BFBD38C8}"/>
              </a:ext>
            </a:extLst>
          </p:cNvPr>
          <p:cNvSpPr txBox="1"/>
          <p:nvPr/>
        </p:nvSpPr>
        <p:spPr>
          <a:xfrm>
            <a:off x="541244" y="5441634"/>
            <a:ext cx="18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Condition pose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0841F84-FD65-4FAB-80E3-8656F3F313D8}"/>
              </a:ext>
            </a:extLst>
          </p:cNvPr>
          <p:cNvSpPr txBox="1"/>
          <p:nvPr/>
        </p:nvSpPr>
        <p:spPr>
          <a:xfrm>
            <a:off x="10305390" y="5441634"/>
            <a:ext cx="18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Target pose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BD8020AF-46F6-49B8-924E-B49226DE9915}"/>
              </a:ext>
            </a:extLst>
          </p:cNvPr>
          <p:cNvCxnSpPr>
            <a:cxnSpLocks/>
          </p:cNvCxnSpPr>
          <p:nvPr/>
        </p:nvCxnSpPr>
        <p:spPr>
          <a:xfrm>
            <a:off x="2592280" y="5626300"/>
            <a:ext cx="75238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1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A32CADAB-C1F0-47A7-B9FF-862DD3D8956D}"/>
              </a:ext>
            </a:extLst>
          </p:cNvPr>
          <p:cNvSpPr txBox="1"/>
          <p:nvPr/>
        </p:nvSpPr>
        <p:spPr>
          <a:xfrm>
            <a:off x="304798" y="234208"/>
            <a:ext cx="366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  Loss function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1065F0A-4018-4EEC-918F-BDCA6CE1668D}"/>
              </a:ext>
            </a:extLst>
          </p:cNvPr>
          <p:cNvSpPr txBox="1"/>
          <p:nvPr/>
        </p:nvSpPr>
        <p:spPr>
          <a:xfrm>
            <a:off x="1341752" y="1089620"/>
            <a:ext cx="3265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Adversarial loss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FD8960-D98D-419D-BAE3-4A2569050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57" y="1471931"/>
            <a:ext cx="6181725" cy="12573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A301A1-DD7C-415E-B970-7AA06056F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57" y="3219747"/>
            <a:ext cx="2124075" cy="4857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2D52A1F-A6AF-4DC2-A6F7-929AF8915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57" y="4190557"/>
            <a:ext cx="3724275" cy="67627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D9DBE555-6B3B-478A-8080-5723E2CC1C50}"/>
              </a:ext>
            </a:extLst>
          </p:cNvPr>
          <p:cNvSpPr txBox="1"/>
          <p:nvPr/>
        </p:nvSpPr>
        <p:spPr>
          <a:xfrm>
            <a:off x="1341751" y="2807824"/>
            <a:ext cx="32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L1 loss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9448664-FA5D-4478-805C-AB58B7FB02E7}"/>
              </a:ext>
            </a:extLst>
          </p:cNvPr>
          <p:cNvSpPr txBox="1"/>
          <p:nvPr/>
        </p:nvSpPr>
        <p:spPr>
          <a:xfrm>
            <a:off x="1341750" y="3778527"/>
            <a:ext cx="3265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Perceptual loss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2EAEBBA-51E4-40A3-9B0F-E37123A25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57" y="5351867"/>
            <a:ext cx="5467350" cy="49530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6BDBD160-A781-4A4C-A772-C55FCDCBE731}"/>
              </a:ext>
            </a:extLst>
          </p:cNvPr>
          <p:cNvSpPr txBox="1"/>
          <p:nvPr/>
        </p:nvSpPr>
        <p:spPr>
          <a:xfrm>
            <a:off x="1341751" y="4870876"/>
            <a:ext cx="32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Full loss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0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A32CADAB-C1F0-47A7-B9FF-862DD3D8956D}"/>
              </a:ext>
            </a:extLst>
          </p:cNvPr>
          <p:cNvSpPr txBox="1"/>
          <p:nvPr/>
        </p:nvSpPr>
        <p:spPr>
          <a:xfrm>
            <a:off x="304798" y="234208"/>
            <a:ext cx="366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  Experiment setting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1065F0A-4018-4EEC-918F-BDCA6CE1668D}"/>
              </a:ext>
            </a:extLst>
          </p:cNvPr>
          <p:cNvSpPr txBox="1"/>
          <p:nvPr/>
        </p:nvSpPr>
        <p:spPr>
          <a:xfrm>
            <a:off x="987846" y="1301012"/>
            <a:ext cx="3265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9DBE555-6B3B-478A-8080-5723E2CC1C50}"/>
              </a:ext>
            </a:extLst>
          </p:cNvPr>
          <p:cNvSpPr txBox="1"/>
          <p:nvPr/>
        </p:nvSpPr>
        <p:spPr>
          <a:xfrm>
            <a:off x="987845" y="2898739"/>
            <a:ext cx="32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Implementation details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61E1205-7379-44FB-90BC-E6C464299985}"/>
              </a:ext>
            </a:extLst>
          </p:cNvPr>
          <p:cNvSpPr txBox="1"/>
          <p:nvPr/>
        </p:nvSpPr>
        <p:spPr>
          <a:xfrm>
            <a:off x="1474521" y="1769734"/>
            <a:ext cx="10334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 trained our model on the challenging person re-identification dataset Market-1501. As this dataset contains some images in which no human body is detected by HPE, we remove those images and collect 263632 training pairs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6595248-46C1-4EA5-A90F-DE5C73F000BF}"/>
                  </a:ext>
                </a:extLst>
              </p:cNvPr>
              <p:cNvSpPr txBox="1"/>
              <p:nvPr/>
            </p:nvSpPr>
            <p:spPr>
              <a:xfrm>
                <a:off x="1474521" y="3368166"/>
                <a:ext cx="103345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train our model by Adam optimizer with learning rate of 0.0002,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=0.5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zh-CN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999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 the hyperparameters, we set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 10, 10, 5 for all experiments.</a:t>
                </a:r>
              </a:p>
              <a:p>
                <a:pPr marL="285750" indent="-285750"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batch size is set to 32.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6595248-46C1-4EA5-A90F-DE5C73F00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521" y="3368166"/>
                <a:ext cx="10334513" cy="923330"/>
              </a:xfrm>
              <a:prstGeom prst="rect">
                <a:avLst/>
              </a:prstGeom>
              <a:blipFill>
                <a:blip r:embed="rId3"/>
                <a:stretch>
                  <a:fillRect l="-413" t="-4636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099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432</Words>
  <Application>Microsoft Office PowerPoint</Application>
  <PresentationFormat>宽屏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微软雅黑</vt:lpstr>
      <vt:lpstr>Arial</vt:lpstr>
      <vt:lpstr>Calibri</vt:lpstr>
      <vt:lpstr>Cambria Math</vt:lpstr>
      <vt:lpstr>Times New Roman</vt:lpstr>
      <vt:lpstr>Wingdings</vt:lpstr>
      <vt:lpstr>Office 主题​​</vt:lpstr>
      <vt:lpstr>Pose Guided Person Image Generation Based on Pose Skeleton Sequence and 3D Convolution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 Pose Attention Transfer for Person Image Generation</dc:title>
  <dc:creator>文彬 赵</dc:creator>
  <cp:lastModifiedBy>文彬 赵</cp:lastModifiedBy>
  <cp:revision>74</cp:revision>
  <dcterms:created xsi:type="dcterms:W3CDTF">2019-12-24T04:45:53Z</dcterms:created>
  <dcterms:modified xsi:type="dcterms:W3CDTF">2020-07-21T09:03:55Z</dcterms:modified>
</cp:coreProperties>
</file>