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73" r:id="rId4"/>
    <p:sldId id="274" r:id="rId5"/>
    <p:sldId id="271" r:id="rId6"/>
    <p:sldId id="272" r:id="rId7"/>
    <p:sldId id="278" r:id="rId8"/>
    <p:sldId id="259" r:id="rId9"/>
    <p:sldId id="277" r:id="rId10"/>
    <p:sldId id="275" r:id="rId11"/>
    <p:sldId id="276" r:id="rId12"/>
    <p:sldId id="280" r:id="rId13"/>
    <p:sldId id="282" r:id="rId14"/>
    <p:sldId id="283" r:id="rId15"/>
    <p:sldId id="284" r:id="rId16"/>
    <p:sldId id="285" r:id="rId17"/>
    <p:sldId id="286" r:id="rId18"/>
    <p:sldId id="287" r:id="rId19"/>
    <p:sldId id="288" r:id="rId20"/>
    <p:sldId id="269" r:id="rId21"/>
    <p:sldId id="290" r:id="rId22"/>
    <p:sldId id="289" r:id="rId23"/>
    <p:sldId id="292" r:id="rId24"/>
    <p:sldId id="293" r:id="rId25"/>
    <p:sldId id="281" r:id="rId26"/>
    <p:sldId id="294" r:id="rId27"/>
    <p:sldId id="270" r:id="rId28"/>
    <p:sldId id="267" r:id="rId29"/>
    <p:sldId id="268" r:id="rId30"/>
    <p:sldId id="265" r:id="rId31"/>
    <p:sldId id="266" r:id="rId32"/>
    <p:sldId id="262" r:id="rId33"/>
    <p:sldId id="264" r:id="rId3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C53D"/>
    <a:srgbClr val="E55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92" autoAdjust="0"/>
  </p:normalViewPr>
  <p:slideViewPr>
    <p:cSldViewPr snapToGrid="0">
      <p:cViewPr>
        <p:scale>
          <a:sx n="70" d="100"/>
          <a:sy n="70" d="100"/>
        </p:scale>
        <p:origin x="1138" y="1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E6139-D719-484A-A5E6-C2E0399A68D3}" type="datetimeFigureOut">
              <a:rPr lang="zh-TW" altLang="en-US" smtClean="0"/>
              <a:t>2019/5/3</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6E18F-9D79-4EC9-B92E-9B1B671441B3}" type="slidenum">
              <a:rPr lang="zh-TW" altLang="en-US" smtClean="0"/>
              <a:t>‹#›</a:t>
            </a:fld>
            <a:endParaRPr lang="zh-TW" altLang="en-US"/>
          </a:p>
        </p:txBody>
      </p:sp>
    </p:spTree>
    <p:extLst>
      <p:ext uri="{BB962C8B-B14F-4D97-AF65-F5344CB8AC3E}">
        <p14:creationId xmlns:p14="http://schemas.microsoft.com/office/powerpoint/2010/main" val="347841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Hi Everyone.</a:t>
            </a:r>
            <a:r>
              <a:rPr lang="en-US" altLang="zh-TW" baseline="0" dirty="0" smtClean="0"/>
              <a:t> </a:t>
            </a:r>
            <a:r>
              <a:rPr lang="en-US" altLang="zh-TW" dirty="0" smtClean="0"/>
              <a:t>My</a:t>
            </a:r>
            <a:r>
              <a:rPr lang="en-US" altLang="zh-TW" baseline="0" dirty="0" smtClean="0"/>
              <a:t> name is Hu-Cheng Lee</a:t>
            </a:r>
          </a:p>
          <a:p>
            <a:r>
              <a:rPr lang="en-US" altLang="zh-TW" baseline="0" dirty="0" smtClean="0"/>
              <a:t>Today I’m really excited to be sharing our work</a:t>
            </a:r>
          </a:p>
          <a:p>
            <a:r>
              <a:rPr lang="en-US" altLang="zh-TW" baseline="0" dirty="0" smtClean="0"/>
              <a:t>Audio feature generation for missing modality problem in video action recognition.</a:t>
            </a:r>
          </a:p>
          <a:p>
            <a:r>
              <a:rPr lang="en-US" altLang="zh-TW" baseline="0" dirty="0" smtClean="0"/>
              <a:t>This is a joint work with my collaborators at National Taiwan University as well as my advisors.</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1</a:t>
            </a:fld>
            <a:endParaRPr lang="zh-TW" altLang="en-US"/>
          </a:p>
        </p:txBody>
      </p:sp>
    </p:spTree>
    <p:extLst>
      <p:ext uri="{BB962C8B-B14F-4D97-AF65-F5344CB8AC3E}">
        <p14:creationId xmlns:p14="http://schemas.microsoft.com/office/powerpoint/2010/main" val="307797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But there’s a challenge.</a:t>
            </a:r>
          </a:p>
          <a:p>
            <a:r>
              <a:rPr lang="en-US" altLang="zh-TW" dirty="0" smtClean="0"/>
              <a:t>Although we can beneﬁt the action recognition from multi-modal data, in reality, we usually confront the situation that some modalities of data are not accessible beforehand.</a:t>
            </a:r>
          </a:p>
          <a:p>
            <a:r>
              <a:rPr lang="en-US" altLang="zh-TW" dirty="0" smtClean="0"/>
              <a:t>For example, we may confront the</a:t>
            </a:r>
            <a:r>
              <a:rPr lang="en-US" altLang="zh-TW" baseline="0" dirty="0" smtClean="0"/>
              <a:t> situation such as broken files, limitation of devices, GIF format</a:t>
            </a:r>
            <a:endParaRPr lang="en-US" altLang="zh-TW" dirty="0" smtClean="0"/>
          </a:p>
          <a:p>
            <a:r>
              <a:rPr lang="en-US" altLang="zh-TW" dirty="0" smtClean="0"/>
              <a:t>We deﬁne such situation as Missing Modality Problem.</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10</a:t>
            </a:fld>
            <a:endParaRPr lang="zh-TW" altLang="en-US"/>
          </a:p>
        </p:txBody>
      </p:sp>
    </p:spTree>
    <p:extLst>
      <p:ext uri="{BB962C8B-B14F-4D97-AF65-F5344CB8AC3E}">
        <p14:creationId xmlns:p14="http://schemas.microsoft.com/office/powerpoint/2010/main" val="228829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With the help of sound, we can easily discriminate some kinds of action </a:t>
            </a:r>
            <a:r>
              <a:rPr lang="en-US" altLang="zh-TW" dirty="0" smtClean="0"/>
              <a:t>classes.</a:t>
            </a:r>
          </a:p>
          <a:p>
            <a:r>
              <a:rPr lang="en-US" altLang="zh-TW" dirty="0" smtClean="0"/>
              <a:t>How do we solve this problem?</a:t>
            </a:r>
          </a:p>
          <a:p>
            <a:r>
              <a:rPr lang="en-US" altLang="zh-TW" dirty="0" smtClean="0"/>
              <a:t>Our</a:t>
            </a:r>
            <a:r>
              <a:rPr lang="en-US" altLang="zh-TW" baseline="0" dirty="0" smtClean="0"/>
              <a:t> intuition is.</a:t>
            </a:r>
          </a:p>
          <a:p>
            <a:r>
              <a:rPr lang="en-US" altLang="zh-TW" baseline="0" dirty="0" smtClean="0"/>
              <a:t>Since most of the time, we have context information, dynamic information which is RGB, optical flow, but don’t have sound.</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11</a:t>
            </a:fld>
            <a:endParaRPr lang="zh-TW" altLang="en-US"/>
          </a:p>
        </p:txBody>
      </p:sp>
    </p:spTree>
    <p:extLst>
      <p:ext uri="{BB962C8B-B14F-4D97-AF65-F5344CB8AC3E}">
        <p14:creationId xmlns:p14="http://schemas.microsoft.com/office/powerpoint/2010/main" val="267995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a:t>
            </a:r>
          </a:p>
          <a:p>
            <a:r>
              <a:rPr lang="en-US" altLang="zh-TW" dirty="0" smtClean="0"/>
              <a:t>Our Goal</a:t>
            </a:r>
            <a:r>
              <a:rPr lang="zh-TW" altLang="en-US" baseline="0" dirty="0" smtClean="0"/>
              <a:t> </a:t>
            </a:r>
            <a:r>
              <a:rPr lang="en-US" altLang="zh-TW" baseline="0" dirty="0" smtClean="0"/>
              <a:t>is that we want to solve the missing modality problem</a:t>
            </a:r>
          </a:p>
          <a:p>
            <a:r>
              <a:rPr lang="en-US" altLang="zh-TW" baseline="0" dirty="0" smtClean="0"/>
              <a:t>And based on our observation and intuition, we formulate our solution into cross-modality generation</a:t>
            </a:r>
          </a:p>
          <a:p>
            <a:r>
              <a:rPr lang="en-US" altLang="zh-TW" baseline="0" dirty="0" smtClean="0"/>
              <a:t>In this case, that is audio feature generation</a:t>
            </a:r>
          </a:p>
          <a:p>
            <a:r>
              <a:rPr lang="en-US" altLang="zh-TW" baseline="0" dirty="0" smtClean="0"/>
              <a:t>Given a video without the sound, we want to generate the audio feature by our  model, and thus enhance the performance of action recognition</a:t>
            </a:r>
            <a:endParaRPr lang="en-US" altLang="zh-TW" dirty="0" smtClean="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12</a:t>
            </a:fld>
            <a:endParaRPr lang="zh-TW" altLang="en-US"/>
          </a:p>
        </p:txBody>
      </p:sp>
    </p:spTree>
    <p:extLst>
      <p:ext uri="{BB962C8B-B14F-4D97-AF65-F5344CB8AC3E}">
        <p14:creationId xmlns:p14="http://schemas.microsoft.com/office/powerpoint/2010/main" val="232601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Alright, let’s</a:t>
            </a:r>
            <a:r>
              <a:rPr lang="en-US" altLang="zh-TW" b="1" baseline="0" dirty="0" smtClean="0"/>
              <a:t> delve into technical details</a:t>
            </a:r>
          </a:p>
          <a:p>
            <a:r>
              <a:rPr lang="en-US" altLang="zh-TW" b="1" baseline="0" dirty="0" smtClean="0"/>
              <a:t>We can think of this as … where …</a:t>
            </a:r>
          </a:p>
          <a:p>
            <a:r>
              <a:rPr lang="en-US" altLang="zh-TW" b="1" baseline="0" dirty="0" smtClean="0"/>
              <a:t>Let’s take a look at the ….  In A </a:t>
            </a:r>
            <a:r>
              <a:rPr lang="en-US" altLang="zh-TW" b="1" baseline="0" dirty="0" err="1" smtClean="0"/>
              <a:t>liitle</a:t>
            </a:r>
            <a:r>
              <a:rPr lang="en-US" altLang="zh-TW" b="1" baseline="0" dirty="0" smtClean="0"/>
              <a:t> bit more details</a:t>
            </a:r>
          </a:p>
          <a:p>
            <a:r>
              <a:rPr lang="en-US" altLang="zh-TW" b="1" dirty="0" smtClean="0"/>
              <a:t>For dataset, we leverage</a:t>
            </a:r>
            <a:r>
              <a:rPr lang="en-US" altLang="zh-TW" b="1" baseline="0" dirty="0" smtClean="0"/>
              <a:t> </a:t>
            </a:r>
          </a:p>
          <a:p>
            <a:r>
              <a:rPr lang="en-US" altLang="zh-TW" b="1" baseline="0" dirty="0" smtClean="0"/>
              <a:t>Since this is </a:t>
            </a:r>
          </a:p>
          <a:p>
            <a:r>
              <a:rPr lang="en-US" altLang="zh-TW" b="1" baseline="0" dirty="0" smtClean="0"/>
              <a:t>So let’s take a look at our results</a:t>
            </a:r>
            <a:endParaRPr lang="en-US" altLang="zh-TW" b="1" dirty="0" smtClean="0"/>
          </a:p>
          <a:p>
            <a:endParaRPr lang="en-US" altLang="zh-TW" b="1" dirty="0" smtClean="0"/>
          </a:p>
          <a:p>
            <a:r>
              <a:rPr lang="en-US" altLang="zh-TW" b="1" dirty="0" smtClean="0"/>
              <a:t>Overview of our proposed architecture: </a:t>
            </a:r>
          </a:p>
          <a:p>
            <a:r>
              <a:rPr lang="en-US" altLang="zh-TW" dirty="0" smtClean="0"/>
              <a:t>Since we possess spatial and temporal modality rather than auditory modality, we intuitively formulate our problem into cross-modality generation problem. </a:t>
            </a:r>
          </a:p>
          <a:p>
            <a:r>
              <a:rPr lang="en-US" altLang="zh-TW" dirty="0" smtClean="0"/>
              <a:t>We have two main architecture: (a) LSTM-based sound generator and (b) </a:t>
            </a:r>
            <a:r>
              <a:rPr lang="en-US" altLang="zh-TW" dirty="0" err="1" smtClean="0"/>
              <a:t>autoencoder</a:t>
            </a:r>
            <a:r>
              <a:rPr lang="en-US" altLang="zh-TW" dirty="0" smtClean="0"/>
              <a:t>-based sound generator.</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13</a:t>
            </a:fld>
            <a:endParaRPr lang="zh-TW" altLang="en-US"/>
          </a:p>
        </p:txBody>
      </p:sp>
    </p:spTree>
    <p:extLst>
      <p:ext uri="{BB962C8B-B14F-4D97-AF65-F5344CB8AC3E}">
        <p14:creationId xmlns:p14="http://schemas.microsoft.com/office/powerpoint/2010/main" val="237433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Since video has the property of continuity,</a:t>
            </a:r>
            <a:r>
              <a:rPr lang="en-US" altLang="zh-TW" b="1" baseline="0" dirty="0" smtClean="0"/>
              <a:t> we want to exploit the context information among a sequence of frames.</a:t>
            </a:r>
          </a:p>
          <a:p>
            <a:r>
              <a:rPr lang="en-US" altLang="zh-TW" b="1" baseline="0" dirty="0" smtClean="0"/>
              <a:t>Therefore, we use two architecture as our generation structure, LSTM and </a:t>
            </a:r>
            <a:r>
              <a:rPr lang="en-US" altLang="zh-TW" b="1" baseline="0" dirty="0" err="1" smtClean="0"/>
              <a:t>autoencoder</a:t>
            </a:r>
            <a:endParaRPr lang="en-US" altLang="zh-TW" b="1" baseline="0" dirty="0" smtClean="0"/>
          </a:p>
          <a:p>
            <a:r>
              <a:rPr lang="zh-TW" altLang="en-US" dirty="0" smtClean="0"/>
              <a:t>要分開</a:t>
            </a:r>
            <a:r>
              <a:rPr lang="en-US" altLang="zh-TW" dirty="0" smtClean="0"/>
              <a:t>work</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14</a:t>
            </a:fld>
            <a:endParaRPr lang="zh-TW" altLang="en-US"/>
          </a:p>
        </p:txBody>
      </p:sp>
    </p:spTree>
    <p:extLst>
      <p:ext uri="{BB962C8B-B14F-4D97-AF65-F5344CB8AC3E}">
        <p14:creationId xmlns:p14="http://schemas.microsoft.com/office/powerpoint/2010/main" val="386450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t>So before we reconstruct the sound feature, we</a:t>
            </a:r>
            <a:r>
              <a:rPr lang="en-US" altLang="zh-TW" b="1" baseline="0" dirty="0" smtClean="0"/>
              <a:t> need to extract the sound feature from raw signal first.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smtClean="0"/>
              <a:t>Here we try two sound feature extractor, </a:t>
            </a:r>
            <a:r>
              <a:rPr lang="en-US" altLang="zh-TW" b="1" baseline="0" dirty="0" err="1" smtClean="0"/>
              <a:t>AENet</a:t>
            </a:r>
            <a:r>
              <a:rPr lang="en-US" altLang="zh-TW" b="1" baseline="0" dirty="0" smtClean="0"/>
              <a:t> and </a:t>
            </a:r>
            <a:r>
              <a:rPr lang="en-US" altLang="zh-TW" b="1" baseline="0" dirty="0" err="1" smtClean="0"/>
              <a:t>VGGish</a:t>
            </a:r>
            <a:r>
              <a:rPr lang="en-US" altLang="zh-TW"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err="1" smtClean="0"/>
              <a:t>AENet</a:t>
            </a:r>
            <a:r>
              <a:rPr lang="en-US" altLang="zh-TW" b="1" baseline="0" dirty="0" smtClean="0"/>
              <a:t> and </a:t>
            </a:r>
            <a:r>
              <a:rPr lang="en-US" altLang="zh-TW" b="1" baseline="0" dirty="0" err="1" smtClean="0"/>
              <a:t>VGGish</a:t>
            </a:r>
            <a:r>
              <a:rPr lang="en-US" altLang="zh-TW" b="1" baseline="0" dirty="0" smtClean="0"/>
              <a:t> </a:t>
            </a:r>
            <a:r>
              <a:rPr lang="en-US" altLang="zh-TW" b="1" baseline="0" dirty="0" err="1" smtClean="0"/>
              <a:t>Pretrained</a:t>
            </a:r>
            <a:endParaRPr lang="en-US" altLang="zh-TW"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smtClean="0"/>
              <a:t>They will extract the ground truth sound feature.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smtClean="0"/>
              <a:t>Then our sound feature generator will generate the sound feature from RGB and optical flow.</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smtClean="0"/>
              <a:t>We want to reconstruct the sound feature.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smtClean="0"/>
              <a:t>Here we utilize two kinds of loss for reconstruction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smtClean="0"/>
              <a:t>L2 and KL divergence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15</a:t>
            </a:fld>
            <a:endParaRPr lang="zh-TW" altLang="en-US"/>
          </a:p>
        </p:txBody>
      </p:sp>
    </p:spTree>
    <p:extLst>
      <p:ext uri="{BB962C8B-B14F-4D97-AF65-F5344CB8AC3E}">
        <p14:creationId xmlns:p14="http://schemas.microsoft.com/office/powerpoint/2010/main" val="45393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Our sound</a:t>
            </a:r>
            <a:r>
              <a:rPr lang="en-US" altLang="zh-TW" b="1" baseline="0" dirty="0" smtClean="0"/>
              <a:t> feature will not only be constrained by reconstruction, it will also be constrained by action recognition. The classification loss is identical…. Here we use cross-entropy loss.</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16</a:t>
            </a:fld>
            <a:endParaRPr lang="zh-TW" altLang="en-US"/>
          </a:p>
        </p:txBody>
      </p:sp>
    </p:spTree>
    <p:extLst>
      <p:ext uri="{BB962C8B-B14F-4D97-AF65-F5344CB8AC3E}">
        <p14:creationId xmlns:p14="http://schemas.microsoft.com/office/powerpoint/2010/main" val="3597573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So our whole framework</a:t>
            </a:r>
            <a:r>
              <a:rPr lang="en-US" altLang="zh-TW" b="1" baseline="0" dirty="0" smtClean="0"/>
              <a:t> is trained by multi-task loss</a:t>
            </a:r>
          </a:p>
          <a:p>
            <a:r>
              <a:rPr lang="en-US" altLang="zh-TW" b="1" baseline="0" dirty="0" smtClean="0"/>
              <a:t>Which is classification loss and reconstruction loss</a:t>
            </a:r>
            <a:endParaRPr lang="en-US" altLang="zh-TW" b="1" dirty="0" smtClean="0"/>
          </a:p>
          <a:p>
            <a:endParaRPr lang="en-US" altLang="zh-TW" b="1" dirty="0" smtClean="0"/>
          </a:p>
          <a:p>
            <a:r>
              <a:rPr lang="en-US" altLang="zh-TW" b="1" dirty="0" smtClean="0"/>
              <a:t>Alright</a:t>
            </a:r>
            <a:r>
              <a:rPr lang="en-US" altLang="zh-TW" b="1" dirty="0" smtClean="0"/>
              <a:t>, let’s</a:t>
            </a:r>
            <a:r>
              <a:rPr lang="en-US" altLang="zh-TW" b="1" baseline="0" dirty="0" smtClean="0"/>
              <a:t> delve into technical details</a:t>
            </a:r>
          </a:p>
          <a:p>
            <a:r>
              <a:rPr lang="en-US" altLang="zh-TW" b="1" baseline="0" dirty="0" smtClean="0"/>
              <a:t>We can think of this as … where …</a:t>
            </a:r>
          </a:p>
          <a:p>
            <a:r>
              <a:rPr lang="en-US" altLang="zh-TW" b="1" baseline="0" dirty="0" smtClean="0"/>
              <a:t>Let’s take a look at the ….  In A </a:t>
            </a:r>
            <a:r>
              <a:rPr lang="en-US" altLang="zh-TW" b="1" baseline="0" dirty="0" err="1" smtClean="0"/>
              <a:t>liitle</a:t>
            </a:r>
            <a:r>
              <a:rPr lang="en-US" altLang="zh-TW" b="1" baseline="0" dirty="0" smtClean="0"/>
              <a:t> bit more details</a:t>
            </a:r>
          </a:p>
          <a:p>
            <a:r>
              <a:rPr lang="en-US" altLang="zh-TW" b="1" dirty="0" smtClean="0"/>
              <a:t>For dataset, we leverage</a:t>
            </a:r>
            <a:r>
              <a:rPr lang="en-US" altLang="zh-TW" b="1" baseline="0" dirty="0" smtClean="0"/>
              <a:t> </a:t>
            </a:r>
          </a:p>
          <a:p>
            <a:r>
              <a:rPr lang="en-US" altLang="zh-TW" b="1" baseline="0" dirty="0" smtClean="0"/>
              <a:t>Since this is </a:t>
            </a:r>
          </a:p>
          <a:p>
            <a:r>
              <a:rPr lang="en-US" altLang="zh-TW" b="1" baseline="0" dirty="0" smtClean="0"/>
              <a:t>So let’s take a look at our results</a:t>
            </a:r>
            <a:endParaRPr lang="en-US" altLang="zh-TW" b="1" dirty="0" smtClean="0"/>
          </a:p>
          <a:p>
            <a:endParaRPr lang="en-US" altLang="zh-TW" b="1" dirty="0" smtClean="0"/>
          </a:p>
          <a:p>
            <a:r>
              <a:rPr lang="en-US" altLang="zh-TW" b="1" dirty="0" smtClean="0"/>
              <a:t>Overview of our proposed architecture: </a:t>
            </a:r>
          </a:p>
          <a:p>
            <a:r>
              <a:rPr lang="en-US" altLang="zh-TW" dirty="0" smtClean="0"/>
              <a:t>Since we possess spatial and temporal modality rather than auditory modality, we intuitively formulate our problem into cross-modality generation problem. </a:t>
            </a:r>
          </a:p>
          <a:p>
            <a:r>
              <a:rPr lang="en-US" altLang="zh-TW" dirty="0" smtClean="0"/>
              <a:t>We have two main architecture: (a) LSTM-based sound generator and (b) </a:t>
            </a:r>
            <a:r>
              <a:rPr lang="en-US" altLang="zh-TW" dirty="0" err="1" smtClean="0"/>
              <a:t>autoencoder</a:t>
            </a:r>
            <a:r>
              <a:rPr lang="en-US" altLang="zh-TW" dirty="0" smtClean="0"/>
              <a:t>-based sound generator.</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17</a:t>
            </a:fld>
            <a:endParaRPr lang="zh-TW" altLang="en-US"/>
          </a:p>
        </p:txBody>
      </p:sp>
    </p:spTree>
    <p:extLst>
      <p:ext uri="{BB962C8B-B14F-4D97-AF65-F5344CB8AC3E}">
        <p14:creationId xmlns:p14="http://schemas.microsoft.com/office/powerpoint/2010/main" val="364885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To summarize our whole</a:t>
            </a:r>
            <a:r>
              <a:rPr lang="en-US" altLang="zh-TW" baseline="0" dirty="0" smtClean="0"/>
              <a:t> process.</a:t>
            </a:r>
          </a:p>
          <a:p>
            <a:r>
              <a:rPr lang="en-US" altLang="zh-TW" baseline="0" dirty="0" smtClean="0"/>
              <a:t>I just mention that  44% videos in our dataset are soundless.</a:t>
            </a:r>
          </a:p>
          <a:p>
            <a:r>
              <a:rPr lang="en-US" altLang="zh-TW" baseline="0" dirty="0" smtClean="0"/>
              <a:t>So At training stage, </a:t>
            </a:r>
          </a:p>
          <a:p>
            <a:r>
              <a:rPr lang="en-US" altLang="zh-TW" baseline="0" dirty="0" smtClean="0"/>
              <a:t>we use the 56% videos with sound to train the audio feature generator, since they have the sound of ground truth.</a:t>
            </a:r>
          </a:p>
          <a:p>
            <a:r>
              <a:rPr lang="en-US" altLang="zh-TW" baseline="0" dirty="0" smtClean="0"/>
              <a:t>Then </a:t>
            </a:r>
          </a:p>
          <a:p>
            <a:r>
              <a:rPr lang="en-US" altLang="zh-TW" baseline="0" dirty="0" smtClean="0"/>
              <a:t>At testing stage,</a:t>
            </a:r>
          </a:p>
          <a:p>
            <a:r>
              <a:rPr lang="en-US" altLang="zh-TW" baseline="0" dirty="0" smtClean="0"/>
              <a:t>We will generator the sound feature for those soundless video.</a:t>
            </a:r>
          </a:p>
          <a:p>
            <a:r>
              <a:rPr lang="en-US" altLang="zh-TW" baseline="0" dirty="0" smtClean="0"/>
              <a:t>And then use the sound feature to enhance the performance of the action recognition.</a:t>
            </a:r>
          </a:p>
          <a:p>
            <a:endParaRPr lang="en-US" altLang="zh-TW" dirty="0" smtClean="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18</a:t>
            </a:fld>
            <a:endParaRPr lang="zh-TW" altLang="en-US"/>
          </a:p>
        </p:txBody>
      </p:sp>
    </p:spTree>
    <p:extLst>
      <p:ext uri="{BB962C8B-B14F-4D97-AF65-F5344CB8AC3E}">
        <p14:creationId xmlns:p14="http://schemas.microsoft.com/office/powerpoint/2010/main" val="1152411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For dataset</a:t>
            </a:r>
          </a:p>
          <a:p>
            <a:r>
              <a:rPr lang="en-US" altLang="zh-TW" b="1" dirty="0" smtClean="0"/>
              <a:t>We</a:t>
            </a:r>
            <a:r>
              <a:rPr lang="en-US" altLang="zh-TW" b="1" baseline="0" dirty="0" smtClean="0"/>
              <a:t> choose moments in time dataset</a:t>
            </a:r>
          </a:p>
          <a:p>
            <a:r>
              <a:rPr lang="en-US" altLang="zh-TW" b="1" baseline="0" dirty="0" smtClean="0"/>
              <a:t>It’s a large-scale human-an…</a:t>
            </a:r>
          </a:p>
          <a:p>
            <a:r>
              <a:rPr lang="en-US" altLang="zh-TW" b="1" baseline="0" dirty="0" smtClean="0"/>
              <a:t>There’re hundred thousand videos in training </a:t>
            </a:r>
          </a:p>
          <a:p>
            <a:r>
              <a:rPr lang="en-US" altLang="zh-TW" b="1" baseline="0" dirty="0" smtClean="0"/>
              <a:t>Then thousand videos in validation</a:t>
            </a:r>
          </a:p>
          <a:p>
            <a:endParaRPr lang="en-US" altLang="zh-TW" b="1" dirty="0" smtClean="0"/>
          </a:p>
          <a:p>
            <a:endParaRPr lang="en-US" altLang="zh-TW" b="1" dirty="0" smtClean="0"/>
          </a:p>
          <a:p>
            <a:r>
              <a:rPr lang="en-US" altLang="zh-TW" b="1" dirty="0" smtClean="0"/>
              <a:t>Alright</a:t>
            </a:r>
            <a:r>
              <a:rPr lang="en-US" altLang="zh-TW" b="1" dirty="0" smtClean="0"/>
              <a:t>, let’s</a:t>
            </a:r>
            <a:r>
              <a:rPr lang="en-US" altLang="zh-TW" b="1" baseline="0" dirty="0" smtClean="0"/>
              <a:t> delve into technical details</a:t>
            </a:r>
          </a:p>
          <a:p>
            <a:r>
              <a:rPr lang="en-US" altLang="zh-TW" b="1" baseline="0" dirty="0" smtClean="0"/>
              <a:t>We can think of this as … where …</a:t>
            </a:r>
          </a:p>
          <a:p>
            <a:r>
              <a:rPr lang="en-US" altLang="zh-TW" b="1" baseline="0" dirty="0" smtClean="0"/>
              <a:t>Let’s take a look at the ….  In A </a:t>
            </a:r>
            <a:r>
              <a:rPr lang="en-US" altLang="zh-TW" b="1" baseline="0" dirty="0" err="1" smtClean="0"/>
              <a:t>liitle</a:t>
            </a:r>
            <a:r>
              <a:rPr lang="en-US" altLang="zh-TW" b="1" baseline="0" dirty="0" smtClean="0"/>
              <a:t> bit more details</a:t>
            </a:r>
          </a:p>
          <a:p>
            <a:r>
              <a:rPr lang="en-US" altLang="zh-TW" b="1" dirty="0" smtClean="0"/>
              <a:t>For dataset, we leverage</a:t>
            </a:r>
            <a:r>
              <a:rPr lang="en-US" altLang="zh-TW" b="1" baseline="0" dirty="0" smtClean="0"/>
              <a:t> </a:t>
            </a:r>
          </a:p>
          <a:p>
            <a:r>
              <a:rPr lang="en-US" altLang="zh-TW" b="1" baseline="0" dirty="0" smtClean="0"/>
              <a:t>Since this is </a:t>
            </a:r>
          </a:p>
          <a:p>
            <a:r>
              <a:rPr lang="en-US" altLang="zh-TW" b="1" baseline="0" dirty="0" smtClean="0"/>
              <a:t>So let’s take a look at our results</a:t>
            </a:r>
            <a:endParaRPr lang="en-US" altLang="zh-TW" b="1" dirty="0" smtClean="0"/>
          </a:p>
          <a:p>
            <a:endParaRPr lang="en-US" altLang="zh-TW" b="1" dirty="0" smtClean="0"/>
          </a:p>
          <a:p>
            <a:r>
              <a:rPr lang="en-US" altLang="zh-TW" b="1" dirty="0" smtClean="0"/>
              <a:t>Overview of our proposed architecture: </a:t>
            </a:r>
          </a:p>
          <a:p>
            <a:r>
              <a:rPr lang="en-US" altLang="zh-TW" dirty="0" smtClean="0"/>
              <a:t>Since we possess spatial and temporal modality rather than auditory modality, we intuitively formulate our problem into cross-modality generation problem. </a:t>
            </a:r>
          </a:p>
          <a:p>
            <a:r>
              <a:rPr lang="en-US" altLang="zh-TW" dirty="0" smtClean="0"/>
              <a:t>We have two main architecture: (a) LSTM-based sound generator and (b) </a:t>
            </a:r>
            <a:r>
              <a:rPr lang="en-US" altLang="zh-TW" dirty="0" err="1" smtClean="0"/>
              <a:t>autoencoder</a:t>
            </a:r>
            <a:r>
              <a:rPr lang="en-US" altLang="zh-TW" dirty="0" smtClean="0"/>
              <a:t>-based sound generator.</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19</a:t>
            </a:fld>
            <a:endParaRPr lang="zh-TW" altLang="en-US"/>
          </a:p>
        </p:txBody>
      </p:sp>
    </p:spTree>
    <p:extLst>
      <p:ext uri="{BB962C8B-B14F-4D97-AF65-F5344CB8AC3E}">
        <p14:creationId xmlns:p14="http://schemas.microsoft.com/office/powerpoint/2010/main" val="1488050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 </a:t>
            </a:r>
          </a:p>
          <a:p>
            <a:r>
              <a:rPr lang="en-US" altLang="zh-TW" dirty="0" smtClean="0"/>
              <a:t>Before we start</a:t>
            </a:r>
          </a:p>
          <a:p>
            <a:r>
              <a:rPr lang="en-US" altLang="zh-TW" dirty="0" smtClean="0"/>
              <a:t>We</a:t>
            </a:r>
            <a:r>
              <a:rPr lang="en-US" altLang="zh-TW" baseline="0" dirty="0" smtClean="0"/>
              <a:t> need to know w</a:t>
            </a:r>
            <a:r>
              <a:rPr lang="en-US" altLang="zh-TW" dirty="0" smtClean="0"/>
              <a:t>hat is action recognition</a:t>
            </a:r>
          </a:p>
          <a:p>
            <a:r>
              <a:rPr lang="en-US" altLang="zh-TW" dirty="0" smtClean="0"/>
              <a:t>Given a video,</a:t>
            </a:r>
            <a:r>
              <a:rPr lang="en-US" altLang="zh-TW" baseline="0" dirty="0" smtClean="0"/>
              <a:t> we need to classify what this video is.</a:t>
            </a:r>
          </a:p>
          <a:p>
            <a:r>
              <a:rPr lang="en-US" altLang="zh-TW" baseline="0" dirty="0" smtClean="0"/>
              <a:t>For example, there is a man bending the metal in the video</a:t>
            </a:r>
            <a:r>
              <a:rPr lang="en-US" altLang="zh-TW" baseline="0" dirty="0" smtClean="0"/>
              <a:t>.</a:t>
            </a:r>
          </a:p>
          <a:p>
            <a:r>
              <a:rPr lang="en-US" altLang="zh-TW" baseline="0" dirty="0" smtClean="0"/>
              <a:t>So we would say this action is “bending metal”</a:t>
            </a:r>
          </a:p>
          <a:p>
            <a:r>
              <a:rPr lang="en-US" altLang="zh-TW" baseline="0" dirty="0" smtClean="0"/>
              <a:t>This is action recognition in video.</a:t>
            </a:r>
            <a:endParaRPr lang="en-US" altLang="zh-TW" baseline="0" dirty="0" smtClean="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2</a:t>
            </a:fld>
            <a:endParaRPr lang="zh-TW" altLang="en-US"/>
          </a:p>
        </p:txBody>
      </p:sp>
    </p:spTree>
    <p:extLst>
      <p:ext uri="{BB962C8B-B14F-4D97-AF65-F5344CB8AC3E}">
        <p14:creationId xmlns:p14="http://schemas.microsoft.com/office/powerpoint/2010/main" val="3883986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smtClean="0"/>
              <a:t>So let’s take a look at our results</a:t>
            </a:r>
            <a:endParaRPr lang="en-US" altLang="zh-TW" b="1" dirty="0" smtClean="0"/>
          </a:p>
          <a:p>
            <a:r>
              <a:rPr lang="en-US" altLang="zh-TW" dirty="0" smtClean="0"/>
              <a:t>For our sound</a:t>
            </a:r>
            <a:r>
              <a:rPr lang="en-US" altLang="zh-TW" baseline="0" dirty="0" smtClean="0"/>
              <a:t> feature generator.</a:t>
            </a:r>
          </a:p>
          <a:p>
            <a:r>
              <a:rPr lang="en-US" altLang="zh-TW" baseline="0" dirty="0" smtClean="0"/>
              <a:t>We try so a lot of sound feature extractor, loss function, and with or without classifier.</a:t>
            </a:r>
          </a:p>
          <a:p>
            <a:r>
              <a:rPr lang="en-US" altLang="zh-TW" baseline="0" dirty="0" smtClean="0"/>
              <a:t>We aim to explore the </a:t>
            </a:r>
          </a:p>
          <a:p>
            <a:r>
              <a:rPr lang="en-US" altLang="zh-TW" baseline="0" dirty="0" smtClean="0"/>
              <a:t>So we use directly use sound feature to classify the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For </a:t>
            </a:r>
            <a:r>
              <a:rPr lang="en-US" altLang="zh-TW" baseline="0" dirty="0" err="1" smtClean="0"/>
              <a:t>aenet</a:t>
            </a:r>
            <a:r>
              <a:rPr lang="en-US" altLang="zh-TW" baseline="0" dirty="0" smtClean="0"/>
              <a:t> sound feature.</a:t>
            </a:r>
            <a:endParaRPr lang="en-US" altLang="zh-TW" baseline="0" dirty="0" smtClean="0"/>
          </a:p>
          <a:p>
            <a:r>
              <a:rPr lang="en-US" altLang="zh-TW" baseline="0" dirty="0" smtClean="0"/>
              <a:t>Without the generation, action recognition top-1 accuracy is about 4.41%</a:t>
            </a:r>
          </a:p>
          <a:p>
            <a:r>
              <a:rPr lang="en-US" altLang="zh-TW" baseline="0" dirty="0" smtClean="0"/>
              <a:t>And after generation, we can see that  performance of all combination are enhanced</a:t>
            </a:r>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20</a:t>
            </a:fld>
            <a:endParaRPr lang="zh-TW" altLang="en-US"/>
          </a:p>
        </p:txBody>
      </p:sp>
    </p:spTree>
    <p:extLst>
      <p:ext uri="{BB962C8B-B14F-4D97-AF65-F5344CB8AC3E}">
        <p14:creationId xmlns:p14="http://schemas.microsoft.com/office/powerpoint/2010/main" val="119407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For </a:t>
            </a:r>
            <a:r>
              <a:rPr lang="en-US" altLang="zh-TW" dirty="0" err="1" smtClean="0"/>
              <a:t>VGGish</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21</a:t>
            </a:fld>
            <a:endParaRPr lang="zh-TW" altLang="en-US"/>
          </a:p>
        </p:txBody>
      </p:sp>
    </p:spTree>
    <p:extLst>
      <p:ext uri="{BB962C8B-B14F-4D97-AF65-F5344CB8AC3E}">
        <p14:creationId xmlns:p14="http://schemas.microsoft.com/office/powerpoint/2010/main" val="3673852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Finally, after choosing our best audio feature generation framework, we demonstrate the whole action recognition results with our simulated features. </a:t>
            </a:r>
          </a:p>
          <a:p>
            <a:r>
              <a:rPr lang="en-US" altLang="zh-TW" dirty="0" smtClean="0"/>
              <a:t>With</a:t>
            </a:r>
            <a:r>
              <a:rPr lang="en-US" altLang="zh-TW" baseline="0" dirty="0" smtClean="0"/>
              <a:t> our sound feature generation, we can see the improvements of the accuracy.</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23</a:t>
            </a:fld>
            <a:endParaRPr lang="zh-TW" altLang="en-US"/>
          </a:p>
        </p:txBody>
      </p:sp>
    </p:spTree>
    <p:extLst>
      <p:ext uri="{BB962C8B-B14F-4D97-AF65-F5344CB8AC3E}">
        <p14:creationId xmlns:p14="http://schemas.microsoft.com/office/powerpoint/2010/main" val="2112707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compare the performance of each action class after the adding of sound feature</a:t>
            </a:r>
          </a:p>
          <a:p>
            <a:r>
              <a:rPr lang="en-US" altLang="zh-TW" dirty="0" smtClean="0"/>
              <a:t> and list the top-3 improved classes</a:t>
            </a:r>
          </a:p>
          <a:p>
            <a:r>
              <a:rPr lang="en-US" altLang="zh-TW" dirty="0" smtClean="0"/>
              <a:t>the most-improved classes of original sound feature ((R+S) </a:t>
            </a:r>
            <a:r>
              <a:rPr lang="en-US" altLang="zh-TW" dirty="0" err="1" smtClean="0"/>
              <a:t>vs.R</a:t>
            </a:r>
            <a:r>
              <a:rPr lang="en-US" altLang="zh-TW" dirty="0" smtClean="0"/>
              <a:t>) are nearly identical to those of simulated sound feature ((R+S(gen)) </a:t>
            </a:r>
            <a:r>
              <a:rPr lang="en-US" altLang="zh-TW" dirty="0" err="1" smtClean="0"/>
              <a:t>vs.R</a:t>
            </a:r>
            <a:r>
              <a:rPr lang="en-US" altLang="zh-TW" dirty="0" smtClean="0"/>
              <a:t>)</a:t>
            </a:r>
          </a:p>
          <a:p>
            <a:r>
              <a:rPr lang="en-US" altLang="zh-TW" dirty="0" smtClean="0"/>
              <a:t>However, Table. 2, 3 demonstrate that the accuracy of simulated features perform better than that of original features</a:t>
            </a:r>
          </a:p>
          <a:p>
            <a:r>
              <a:rPr lang="en-US" altLang="zh-TW" dirty="0" smtClean="0"/>
              <a:t>We know that after the generation,</a:t>
            </a:r>
            <a:r>
              <a:rPr lang="en-US" altLang="zh-TW" baseline="0" dirty="0" smtClean="0"/>
              <a:t> the performance are improved. So we want to know what classes are improved the most after the generation</a:t>
            </a:r>
          </a:p>
          <a:p>
            <a:r>
              <a:rPr lang="en-US" altLang="zh-TW" baseline="0" dirty="0" smtClean="0"/>
              <a:t>That is we compare </a:t>
            </a:r>
            <a:r>
              <a:rPr lang="en-US" altLang="zh-TW" baseline="0" dirty="0" err="1" smtClean="0"/>
              <a:t>rgb+sound</a:t>
            </a:r>
            <a:r>
              <a:rPr lang="en-US" altLang="zh-TW" baseline="0" dirty="0" smtClean="0"/>
              <a:t>, </a:t>
            </a:r>
            <a:r>
              <a:rPr lang="en-US" altLang="zh-TW" baseline="0" dirty="0" err="1" smtClean="0"/>
              <a:t>rgb+sound</a:t>
            </a:r>
            <a:r>
              <a:rPr lang="en-US" altLang="zh-TW" baseline="0" dirty="0" smtClean="0"/>
              <a:t>(gen)</a:t>
            </a:r>
          </a:p>
          <a:p>
            <a:r>
              <a:rPr lang="en-US" altLang="zh-TW" baseline="0" dirty="0" smtClean="0"/>
              <a:t>For those…</a:t>
            </a:r>
          </a:p>
          <a:p>
            <a:r>
              <a:rPr lang="en-US" altLang="zh-TW" baseline="0" dirty="0" smtClean="0"/>
              <a:t>They all have sound of water</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24</a:t>
            </a:fld>
            <a:endParaRPr lang="zh-TW" altLang="en-US"/>
          </a:p>
        </p:txBody>
      </p:sp>
    </p:spTree>
    <p:extLst>
      <p:ext uri="{BB962C8B-B14F-4D97-AF65-F5344CB8AC3E}">
        <p14:creationId xmlns:p14="http://schemas.microsoft.com/office/powerpoint/2010/main" val="981608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 here’s the conclusion.</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25</a:t>
            </a:fld>
            <a:endParaRPr lang="zh-TW" altLang="en-US"/>
          </a:p>
        </p:txBody>
      </p:sp>
    </p:spTree>
    <p:extLst>
      <p:ext uri="{BB962C8B-B14F-4D97-AF65-F5344CB8AC3E}">
        <p14:creationId xmlns:p14="http://schemas.microsoft.com/office/powerpoint/2010/main" val="3771039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 here’s the conclusion.</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26</a:t>
            </a:fld>
            <a:endParaRPr lang="zh-TW" altLang="en-US"/>
          </a:p>
        </p:txBody>
      </p:sp>
    </p:spTree>
    <p:extLst>
      <p:ext uri="{BB962C8B-B14F-4D97-AF65-F5344CB8AC3E}">
        <p14:creationId xmlns:p14="http://schemas.microsoft.com/office/powerpoint/2010/main" val="4157704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First, we try to discuss </a:t>
            </a:r>
            <a:r>
              <a:rPr lang="en-US" altLang="zh-TW" b="1" dirty="0" smtClean="0"/>
              <a:t>the effectiveness of the sound feature(</a:t>
            </a:r>
            <a:r>
              <a:rPr lang="en-US" altLang="zh-TW" b="1" dirty="0" err="1" smtClean="0"/>
              <a:t>AENet</a:t>
            </a:r>
            <a:r>
              <a:rPr lang="en-US" altLang="zh-TW" b="1" dirty="0" smtClean="0"/>
              <a:t> and </a:t>
            </a:r>
            <a:r>
              <a:rPr lang="en-US" altLang="zh-TW" b="1" dirty="0" err="1" smtClean="0"/>
              <a:t>VGGish</a:t>
            </a:r>
            <a:r>
              <a:rPr lang="en-US" altLang="zh-TW" b="1" dirty="0" smtClean="0"/>
              <a:t>) for action recognition.</a:t>
            </a:r>
          </a:p>
          <a:p>
            <a:r>
              <a:rPr lang="en-US" altLang="zh-TW" dirty="0" smtClean="0"/>
              <a:t>We compare the different combination of sound generation strategies in Table</a:t>
            </a:r>
          </a:p>
          <a:p>
            <a:r>
              <a:rPr lang="en-US" altLang="zh-TW" dirty="0" smtClean="0"/>
              <a:t>Afterwards, we aim to </a:t>
            </a:r>
            <a:r>
              <a:rPr lang="en-US" altLang="zh-TW" b="1" dirty="0" smtClean="0"/>
              <a:t>explore the best combination </a:t>
            </a:r>
            <a:r>
              <a:rPr lang="en-US" altLang="zh-TW" dirty="0" smtClean="0"/>
              <a:t>of our audio-simulated framework.</a:t>
            </a:r>
          </a:p>
          <a:p>
            <a:endParaRPr lang="en-US" altLang="zh-TW" dirty="0" smtClean="0"/>
          </a:p>
          <a:p>
            <a:r>
              <a:rPr lang="en-US" altLang="zh-TW" b="1" dirty="0" smtClean="0"/>
              <a:t>LSTM-based sound generator with L2 loss, w/o classifier</a:t>
            </a:r>
            <a:r>
              <a:rPr lang="en-US" altLang="zh-TW" dirty="0" smtClean="0"/>
              <a:t>, is the best architecture for </a:t>
            </a:r>
            <a:r>
              <a:rPr lang="en-US" altLang="zh-TW" b="1" dirty="0" err="1" smtClean="0"/>
              <a:t>AENet</a:t>
            </a:r>
            <a:r>
              <a:rPr lang="en-US" altLang="zh-TW" dirty="0" smtClean="0"/>
              <a:t> sound feature.</a:t>
            </a:r>
          </a:p>
          <a:p>
            <a:r>
              <a:rPr lang="en-US" altLang="zh-TW" b="1" dirty="0" err="1" smtClean="0"/>
              <a:t>Autoencoder</a:t>
            </a:r>
            <a:r>
              <a:rPr lang="en-US" altLang="zh-TW" b="1" dirty="0" smtClean="0"/>
              <a:t>-based sound generator with L2 loss, with classifier</a:t>
            </a:r>
            <a:r>
              <a:rPr lang="en-US" altLang="zh-TW" dirty="0" smtClean="0"/>
              <a:t>, is the best architecture for </a:t>
            </a:r>
            <a:r>
              <a:rPr lang="en-US" altLang="zh-TW" b="1" dirty="0" err="1" smtClean="0"/>
              <a:t>VGGish</a:t>
            </a:r>
            <a:r>
              <a:rPr lang="en-US" altLang="zh-TW" dirty="0" smtClean="0"/>
              <a:t> sound feature.</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28</a:t>
            </a:fld>
            <a:endParaRPr lang="zh-TW" altLang="en-US"/>
          </a:p>
        </p:txBody>
      </p:sp>
    </p:spTree>
    <p:extLst>
      <p:ext uri="{BB962C8B-B14F-4D97-AF65-F5344CB8AC3E}">
        <p14:creationId xmlns:p14="http://schemas.microsoft.com/office/powerpoint/2010/main" val="2339263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can see significant improvements over each modality input modality as well as over the late-fused results.</a:t>
            </a:r>
          </a:p>
          <a:p>
            <a:r>
              <a:rPr lang="en-US" altLang="zh-TW" dirty="0" smtClean="0"/>
              <a:t>Bullet</a:t>
            </a:r>
            <a:r>
              <a:rPr lang="en-US" altLang="zh-TW" baseline="0" dirty="0" smtClean="0"/>
              <a:t> points</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29</a:t>
            </a:fld>
            <a:endParaRPr lang="zh-TW" altLang="en-US"/>
          </a:p>
        </p:txBody>
      </p:sp>
    </p:spTree>
    <p:extLst>
      <p:ext uri="{BB962C8B-B14F-4D97-AF65-F5344CB8AC3E}">
        <p14:creationId xmlns:p14="http://schemas.microsoft.com/office/powerpoint/2010/main" val="4246017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Alright, let’s</a:t>
            </a:r>
            <a:r>
              <a:rPr lang="en-US" altLang="zh-TW" b="1" baseline="0" dirty="0" smtClean="0"/>
              <a:t> delve into technical details</a:t>
            </a:r>
          </a:p>
          <a:p>
            <a:r>
              <a:rPr lang="en-US" altLang="zh-TW" b="1" baseline="0" dirty="0" smtClean="0"/>
              <a:t>We can think of this as … where …</a:t>
            </a:r>
          </a:p>
          <a:p>
            <a:r>
              <a:rPr lang="en-US" altLang="zh-TW" b="1" baseline="0" dirty="0" smtClean="0"/>
              <a:t>Let’s take a look at the ….  In A </a:t>
            </a:r>
            <a:r>
              <a:rPr lang="en-US" altLang="zh-TW" b="1" baseline="0" dirty="0" err="1" smtClean="0"/>
              <a:t>liitle</a:t>
            </a:r>
            <a:r>
              <a:rPr lang="en-US" altLang="zh-TW" b="1" baseline="0" dirty="0" smtClean="0"/>
              <a:t> bit more details</a:t>
            </a:r>
          </a:p>
          <a:p>
            <a:r>
              <a:rPr lang="en-US" altLang="zh-TW" b="1" dirty="0" smtClean="0"/>
              <a:t>For dataset, we leverage</a:t>
            </a:r>
            <a:r>
              <a:rPr lang="en-US" altLang="zh-TW" b="1" baseline="0" dirty="0" smtClean="0"/>
              <a:t> </a:t>
            </a:r>
          </a:p>
          <a:p>
            <a:r>
              <a:rPr lang="en-US" altLang="zh-TW" b="1" baseline="0" dirty="0" smtClean="0"/>
              <a:t>Since this is </a:t>
            </a:r>
          </a:p>
          <a:p>
            <a:r>
              <a:rPr lang="en-US" altLang="zh-TW" b="1" baseline="0" dirty="0" smtClean="0"/>
              <a:t>So let’s take a look at our results</a:t>
            </a:r>
            <a:endParaRPr lang="en-US" altLang="zh-TW" b="1" dirty="0" smtClean="0"/>
          </a:p>
          <a:p>
            <a:endParaRPr lang="en-US" altLang="zh-TW" b="1" dirty="0" smtClean="0"/>
          </a:p>
          <a:p>
            <a:r>
              <a:rPr lang="en-US" altLang="zh-TW" b="1" dirty="0" smtClean="0"/>
              <a:t>Overview of our proposed architecture: </a:t>
            </a:r>
          </a:p>
          <a:p>
            <a:r>
              <a:rPr lang="en-US" altLang="zh-TW" dirty="0" smtClean="0"/>
              <a:t>Since we possess spatial and temporal modality rather than auditory modality, we intuitively formulate our problem into cross-modality generation problem. </a:t>
            </a:r>
          </a:p>
          <a:p>
            <a:r>
              <a:rPr lang="en-US" altLang="zh-TW" dirty="0" smtClean="0"/>
              <a:t>We have two main architecture: (a) LSTM-based sound generator and (b) </a:t>
            </a:r>
            <a:r>
              <a:rPr lang="en-US" altLang="zh-TW" dirty="0" err="1" smtClean="0"/>
              <a:t>autoencoder</a:t>
            </a:r>
            <a:r>
              <a:rPr lang="en-US" altLang="zh-TW" dirty="0" smtClean="0"/>
              <a:t>-based sound generator.</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30</a:t>
            </a:fld>
            <a:endParaRPr lang="zh-TW" altLang="en-US"/>
          </a:p>
        </p:txBody>
      </p:sp>
    </p:spTree>
    <p:extLst>
      <p:ext uri="{BB962C8B-B14F-4D97-AF65-F5344CB8AC3E}">
        <p14:creationId xmlns:p14="http://schemas.microsoft.com/office/powerpoint/2010/main" val="3220883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Sound generation</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33</a:t>
            </a:fld>
            <a:endParaRPr lang="zh-TW" altLang="en-US"/>
          </a:p>
        </p:txBody>
      </p:sp>
    </p:spTree>
    <p:extLst>
      <p:ext uri="{BB962C8B-B14F-4D97-AF65-F5344CB8AC3E}">
        <p14:creationId xmlns:p14="http://schemas.microsoft.com/office/powerpoint/2010/main" val="111267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 let’s consider</a:t>
            </a:r>
            <a:r>
              <a:rPr lang="en-US" altLang="zh-TW" baseline="0" dirty="0" smtClean="0"/>
              <a:t> one situation.</a:t>
            </a:r>
          </a:p>
          <a:p>
            <a:r>
              <a:rPr lang="en-US" altLang="zh-TW" baseline="0" dirty="0" smtClean="0"/>
              <a:t>let’s take a look at these two videos. The left video. There are many audiences watching the baseball. And the right video. There are a lot of marchers parading on the avenue. And we can see that they all share the similar vision, that is crowed people. It is difficult to recognize them only by the vision.</a:t>
            </a:r>
          </a:p>
          <a:p>
            <a:r>
              <a:rPr lang="en-US" altLang="zh-TW" baseline="0" dirty="0" smtClean="0"/>
              <a:t> However, let’s listen to the sound track of the video.</a:t>
            </a:r>
          </a:p>
          <a:p>
            <a:r>
              <a:rPr lang="en-US" altLang="zh-TW" baseline="0" dirty="0" smtClean="0"/>
              <a:t>First, the left one. Second, it’s the right one.</a:t>
            </a:r>
          </a:p>
          <a:p>
            <a:r>
              <a:rPr lang="en-US" altLang="zh-TW" baseline="0" dirty="0" smtClean="0"/>
              <a:t>As you can hear. They sound totally different from each other.</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3</a:t>
            </a:fld>
            <a:endParaRPr lang="zh-TW" altLang="en-US"/>
          </a:p>
        </p:txBody>
      </p:sp>
    </p:spTree>
    <p:extLst>
      <p:ext uri="{BB962C8B-B14F-4D97-AF65-F5344CB8AC3E}">
        <p14:creationId xmlns:p14="http://schemas.microsoft.com/office/powerpoint/2010/main" val="398875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 we can recognize</a:t>
            </a:r>
            <a:r>
              <a:rPr lang="en-US" altLang="zh-TW" baseline="0" dirty="0" smtClean="0"/>
              <a:t> them clearly with the help of sound. </a:t>
            </a:r>
            <a:r>
              <a:rPr lang="en-US" altLang="zh-TW" dirty="0" smtClean="0"/>
              <a:t>The left one is cheering. And the right one is parading.</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4</a:t>
            </a:fld>
            <a:endParaRPr lang="zh-TW" altLang="en-US"/>
          </a:p>
        </p:txBody>
      </p:sp>
    </p:spTree>
    <p:extLst>
      <p:ext uri="{BB962C8B-B14F-4D97-AF65-F5344CB8AC3E}">
        <p14:creationId xmlns:p14="http://schemas.microsoft.com/office/powerpoint/2010/main" val="345040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a:t>
            </a:r>
            <a:r>
              <a:rPr lang="en-US" altLang="zh-TW" baseline="0" dirty="0" smtClean="0"/>
              <a:t> let’s take a look at another example. We can see that they all look like a dog is barking. However, let’s listen to the sound track of the video again.</a:t>
            </a:r>
          </a:p>
          <a:p>
            <a:r>
              <a:rPr lang="en-US" altLang="zh-TW" baseline="0" dirty="0" smtClean="0"/>
              <a:t>First, the left one. Second, it’s the right one.</a:t>
            </a:r>
          </a:p>
          <a:p>
            <a:r>
              <a:rPr lang="en-US" altLang="zh-TW" baseline="0" dirty="0" smtClean="0"/>
              <a:t>As you can hear. They sound totally different from each other.</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5</a:t>
            </a:fld>
            <a:endParaRPr lang="zh-TW" altLang="en-US"/>
          </a:p>
        </p:txBody>
      </p:sp>
    </p:spTree>
    <p:extLst>
      <p:ext uri="{BB962C8B-B14F-4D97-AF65-F5344CB8AC3E}">
        <p14:creationId xmlns:p14="http://schemas.microsoft.com/office/powerpoint/2010/main" val="164845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left one ,</a:t>
            </a:r>
            <a:r>
              <a:rPr lang="en-US" altLang="zh-TW" baseline="0" dirty="0" smtClean="0"/>
              <a:t> the dog is barking. The right one, the dog is howling. They might have slightly different appearance. But they have huge difference in sound.</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6</a:t>
            </a:fld>
            <a:endParaRPr lang="zh-TW" altLang="en-US"/>
          </a:p>
        </p:txBody>
      </p:sp>
    </p:spTree>
    <p:extLst>
      <p:ext uri="{BB962C8B-B14F-4D97-AF65-F5344CB8AC3E}">
        <p14:creationId xmlns:p14="http://schemas.microsoft.com/office/powerpoint/2010/main" val="247591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So.</a:t>
            </a:r>
            <a:r>
              <a:rPr lang="en-US" altLang="zh-TW" b="1" baseline="0" dirty="0" smtClean="0"/>
              <a:t> Just summarize the example I just mentioned.</a:t>
            </a:r>
          </a:p>
          <a:p>
            <a:r>
              <a:rPr lang="en-US" altLang="zh-TW" b="1" baseline="0" dirty="0" smtClean="0"/>
              <a:t>If we only</a:t>
            </a:r>
          </a:p>
          <a:p>
            <a:r>
              <a:rPr lang="en-US" altLang="zh-TW" b="1" baseline="0" dirty="0" smtClean="0"/>
              <a:t>The model may get confused when the input is similar.</a:t>
            </a:r>
          </a:p>
          <a:p>
            <a:r>
              <a:rPr lang="en-US" altLang="zh-TW" b="1" baseline="0" dirty="0" smtClean="0"/>
              <a:t>However, with the heal of the sound, we can easily tell the difference between two actions.</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7</a:t>
            </a:fld>
            <a:endParaRPr lang="zh-TW" altLang="en-US"/>
          </a:p>
        </p:txBody>
      </p:sp>
    </p:spTree>
    <p:extLst>
      <p:ext uri="{BB962C8B-B14F-4D97-AF65-F5344CB8AC3E}">
        <p14:creationId xmlns:p14="http://schemas.microsoft.com/office/powerpoint/2010/main" val="3290726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And</a:t>
            </a:r>
            <a:r>
              <a:rPr lang="en-US" altLang="zh-TW" baseline="0" dirty="0" smtClean="0"/>
              <a:t> let’s introduce the property of the video. Video is multi-modal data. Usually we will leverage three information from video to help us recognize the action.</a:t>
            </a:r>
          </a:p>
          <a:p>
            <a:r>
              <a:rPr lang="en-US" altLang="zh-TW" baseline="0" dirty="0" smtClean="0"/>
              <a:t>And we just mention that sound matters in some situation.</a:t>
            </a:r>
            <a:endParaRPr lang="zh-TW" altLang="en-US" dirty="0"/>
          </a:p>
        </p:txBody>
      </p:sp>
      <p:sp>
        <p:nvSpPr>
          <p:cNvPr id="4" name="投影片編號版面配置區 3"/>
          <p:cNvSpPr>
            <a:spLocks noGrp="1"/>
          </p:cNvSpPr>
          <p:nvPr>
            <p:ph type="sldNum" sz="quarter" idx="10"/>
          </p:nvPr>
        </p:nvSpPr>
        <p:spPr/>
        <p:txBody>
          <a:bodyPr/>
          <a:lstStyle/>
          <a:p>
            <a:fld id="{7E26E18F-9D79-4EC9-B92E-9B1B671441B3}" type="slidenum">
              <a:rPr lang="zh-TW" altLang="en-US" smtClean="0"/>
              <a:t>8</a:t>
            </a:fld>
            <a:endParaRPr lang="zh-TW" altLang="en-US"/>
          </a:p>
        </p:txBody>
      </p:sp>
    </p:spTree>
    <p:extLst>
      <p:ext uri="{BB962C8B-B14F-4D97-AF65-F5344CB8AC3E}">
        <p14:creationId xmlns:p14="http://schemas.microsoft.com/office/powerpoint/2010/main" val="262176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smtClean="0"/>
              <a:t>But</a:t>
            </a:r>
            <a:r>
              <a:rPr lang="en-US" altLang="zh-TW" b="1" baseline="0" dirty="0" smtClean="0"/>
              <a:t> there’s one problem.</a:t>
            </a:r>
          </a:p>
          <a:p>
            <a:r>
              <a:rPr lang="en-US" altLang="zh-TW" b="1" baseline="0" dirty="0" smtClean="0"/>
              <a:t>What if there’s no sound track in the video. How do we solve this problem?</a:t>
            </a:r>
            <a:endParaRPr lang="zh-TW" altLang="en-US" dirty="0"/>
          </a:p>
        </p:txBody>
      </p:sp>
      <p:sp>
        <p:nvSpPr>
          <p:cNvPr id="4" name="投影片編號版面配置區 3"/>
          <p:cNvSpPr>
            <a:spLocks noGrp="1"/>
          </p:cNvSpPr>
          <p:nvPr>
            <p:ph type="sldNum" sz="quarter" idx="10"/>
          </p:nvPr>
        </p:nvSpPr>
        <p:spPr/>
        <p:txBody>
          <a:bodyPr/>
          <a:lstStyle/>
          <a:p>
            <a:fld id="{801FAFCA-319B-481B-8A74-C982362A3555}" type="slidenum">
              <a:rPr lang="zh-TW" altLang="en-US" smtClean="0"/>
              <a:t>9</a:t>
            </a:fld>
            <a:endParaRPr lang="zh-TW" altLang="en-US"/>
          </a:p>
        </p:txBody>
      </p:sp>
    </p:spTree>
    <p:extLst>
      <p:ext uri="{BB962C8B-B14F-4D97-AF65-F5344CB8AC3E}">
        <p14:creationId xmlns:p14="http://schemas.microsoft.com/office/powerpoint/2010/main" val="179869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C9C2FAB9-706D-456A-8EA0-4722E452B5FA}" type="datetime1">
              <a:rPr lang="zh-TW" altLang="en-US" smtClean="0"/>
              <a:t>2019/5/8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4219755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9B1107A-846A-424A-B61D-004169B90E22}" type="datetime1">
              <a:rPr lang="zh-TW" altLang="en-US" smtClean="0"/>
              <a:t>2019/5/8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42134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C2D5724-E76F-474D-A497-6997437AEAFF}" type="datetime1">
              <a:rPr lang="zh-TW" altLang="en-US" smtClean="0"/>
              <a:t>2019/5/8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3216583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F27760B-6C6E-420B-9052-39ABE1099695}" type="datetime1">
              <a:rPr lang="zh-TW" altLang="en-US" smtClean="0"/>
              <a:t>2019/5/8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3720734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7D3338EE-B3C4-4807-BBF2-BD7CC452CDEE}" type="datetime1">
              <a:rPr lang="zh-TW" altLang="en-US" smtClean="0"/>
              <a:t>2019/5/8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379538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F0407AE3-9E64-4C8F-A581-8496C0593178}" type="datetime1">
              <a:rPr lang="zh-TW" altLang="en-US" smtClean="0"/>
              <a:t>2019/5/8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216263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DEF505DF-5E4C-4108-9812-77EF4FE801E5}" type="datetime1">
              <a:rPr lang="zh-TW" altLang="en-US" smtClean="0"/>
              <a:t>2019/5/8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10712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F96C63C-AB30-41D2-B81B-21549DF842F5}" type="datetime1">
              <a:rPr lang="zh-TW" altLang="en-US" smtClean="0"/>
              <a:t>2019/5/8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141105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EBC9BCC-E355-4D3F-AE03-498171666373}" type="datetime1">
              <a:rPr lang="zh-TW" altLang="en-US" smtClean="0"/>
              <a:t>2019/5/8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328847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BC3DB67A-D61A-45BF-873C-C320B434BFAB}" type="datetime1">
              <a:rPr lang="zh-TW" altLang="en-US" smtClean="0"/>
              <a:t>2019/5/8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19387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F05BB903-64B1-4102-9804-08A21E1162AA}" type="datetime1">
              <a:rPr lang="zh-TW" altLang="en-US" smtClean="0"/>
              <a:t>2019/5/8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91594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01968-2870-4F06-B0F5-281005001869}" type="datetime1">
              <a:rPr lang="zh-TW" altLang="en-US" smtClean="0"/>
              <a:t>2019/5/8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9504C-C109-4F7E-AE3A-CC895479E135}" type="slidenum">
              <a:rPr lang="zh-TW" altLang="en-US" smtClean="0"/>
              <a:t>‹#›</a:t>
            </a:fld>
            <a:endParaRPr lang="zh-TW" altLang="en-US"/>
          </a:p>
        </p:txBody>
      </p:sp>
    </p:spTree>
    <p:extLst>
      <p:ext uri="{BB962C8B-B14F-4D97-AF65-F5344CB8AC3E}">
        <p14:creationId xmlns:p14="http://schemas.microsoft.com/office/powerpoint/2010/main" val="1557163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9.png"/><Relationship Id="rId5" Type="http://schemas.openxmlformats.org/officeDocument/2006/relationships/image" Target="../media/image22.png"/><Relationship Id="rId10"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jp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6.mp4"/><Relationship Id="rId7"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42.png"/><Relationship Id="rId5" Type="http://schemas.microsoft.com/office/2007/relationships/media" Target="../media/media7.mp4"/><Relationship Id="rId10" Type="http://schemas.openxmlformats.org/officeDocument/2006/relationships/image" Target="../media/image41.png"/><Relationship Id="rId4" Type="http://schemas.openxmlformats.org/officeDocument/2006/relationships/video" Target="../media/media6.mp4"/><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microsoft.com/office/2007/relationships/media" Target="../media/media2.wav"/><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2.wav"/><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10.png"/><Relationship Id="rId3" Type="http://schemas.openxmlformats.org/officeDocument/2006/relationships/image" Target="../media/image21.png"/><Relationship Id="rId7" Type="http://schemas.openxmlformats.org/officeDocument/2006/relationships/image" Target="../media/image150.png"/><Relationship Id="rId12" Type="http://schemas.openxmlformats.org/officeDocument/2006/relationships/image" Target="../media/image20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90.png"/><Relationship Id="rId5" Type="http://schemas.openxmlformats.org/officeDocument/2006/relationships/image" Target="../media/image130.png"/><Relationship Id="rId10" Type="http://schemas.openxmlformats.org/officeDocument/2006/relationships/image" Target="../media/image180.png"/><Relationship Id="rId4" Type="http://schemas.openxmlformats.org/officeDocument/2006/relationships/image" Target="../media/image13.png"/><Relationship Id="rId9" Type="http://schemas.openxmlformats.org/officeDocument/2006/relationships/image" Target="../media/image170.png"/><Relationship Id="rId14" Type="http://schemas.openxmlformats.org/officeDocument/2006/relationships/image" Target="../media/image220.png"/></Relationships>
</file>

<file path=ppt/slides/_rels/slide31.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320.png"/><Relationship Id="rId3" Type="http://schemas.openxmlformats.org/officeDocument/2006/relationships/image" Target="../media/image13.png"/><Relationship Id="rId7" Type="http://schemas.openxmlformats.org/officeDocument/2006/relationships/image" Target="../media/image260.png"/><Relationship Id="rId12" Type="http://schemas.openxmlformats.org/officeDocument/2006/relationships/image" Target="../media/image31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300.png"/><Relationship Id="rId5" Type="http://schemas.openxmlformats.org/officeDocument/2006/relationships/image" Target="../media/image240.png"/><Relationship Id="rId10" Type="http://schemas.openxmlformats.org/officeDocument/2006/relationships/image" Target="../media/image290.png"/><Relationship Id="rId4" Type="http://schemas.openxmlformats.org/officeDocument/2006/relationships/image" Target="../media/image230.png"/><Relationship Id="rId9" Type="http://schemas.openxmlformats.org/officeDocument/2006/relationships/image" Target="../media/image280.png"/><Relationship Id="rId14" Type="http://schemas.openxmlformats.org/officeDocument/2006/relationships/image" Target="../media/image3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microsoft.com/office/2007/relationships/media" Target="../media/media4.wav"/><Relationship Id="rId7" Type="http://schemas.openxmlformats.org/officeDocument/2006/relationships/image" Target="../media/image10.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4.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71055" y="972442"/>
            <a:ext cx="11360727" cy="2087563"/>
          </a:xfrm>
        </p:spPr>
        <p:txBody>
          <a:bodyPr>
            <a:normAutofit/>
          </a:bodyPr>
          <a:lstStyle/>
          <a:p>
            <a:r>
              <a:rPr lang="en-US" altLang="zh-TW" sz="4000" dirty="0" smtClean="0">
                <a:latin typeface="Gill Sans MT" panose="020B0502020104020203" pitchFamily="34" charset="0"/>
              </a:rPr>
              <a:t>AUDIO FEATURE GENERATION </a:t>
            </a:r>
            <a:br>
              <a:rPr lang="en-US" altLang="zh-TW" sz="4000" dirty="0" smtClean="0">
                <a:latin typeface="Gill Sans MT" panose="020B0502020104020203" pitchFamily="34" charset="0"/>
              </a:rPr>
            </a:br>
            <a:r>
              <a:rPr lang="en-US" altLang="zh-TW" sz="4000" dirty="0" smtClean="0">
                <a:latin typeface="Gill Sans MT" panose="020B0502020104020203" pitchFamily="34" charset="0"/>
              </a:rPr>
              <a:t>FOR MISSING MODALITY PROBLEM </a:t>
            </a:r>
            <a:br>
              <a:rPr lang="en-US" altLang="zh-TW" sz="4000" dirty="0" smtClean="0">
                <a:latin typeface="Gill Sans MT" panose="020B0502020104020203" pitchFamily="34" charset="0"/>
              </a:rPr>
            </a:br>
            <a:r>
              <a:rPr lang="en-US" altLang="zh-TW" sz="4000" dirty="0" smtClean="0">
                <a:latin typeface="Gill Sans MT" panose="020B0502020104020203" pitchFamily="34" charset="0"/>
              </a:rPr>
              <a:t>IN VIDEO ACTION RECOGNITION</a:t>
            </a:r>
            <a:endParaRPr lang="zh-TW" altLang="en-US" sz="4000" dirty="0">
              <a:latin typeface="Gill Sans MT" panose="020B0502020104020203" pitchFamily="34" charset="0"/>
            </a:endParaRPr>
          </a:p>
        </p:txBody>
      </p:sp>
      <p:sp>
        <p:nvSpPr>
          <p:cNvPr id="3" name="副標題 2"/>
          <p:cNvSpPr>
            <a:spLocks noGrp="1"/>
          </p:cNvSpPr>
          <p:nvPr>
            <p:ph type="subTitle" idx="1"/>
          </p:nvPr>
        </p:nvSpPr>
        <p:spPr>
          <a:xfrm>
            <a:off x="471054" y="3625526"/>
            <a:ext cx="11360727" cy="398878"/>
          </a:xfrm>
        </p:spPr>
        <p:txBody>
          <a:bodyPr>
            <a:normAutofit lnSpcReduction="10000"/>
          </a:bodyPr>
          <a:lstStyle/>
          <a:p>
            <a:r>
              <a:rPr lang="en-US" altLang="zh-TW" dirty="0" smtClean="0">
                <a:solidFill>
                  <a:srgbClr val="002060"/>
                </a:solidFill>
                <a:latin typeface="Futura T OT" panose="02000000000000000000" pitchFamily="50" charset="0"/>
              </a:rPr>
              <a:t>Hu-Cheng Lee, </a:t>
            </a:r>
            <a:r>
              <a:rPr lang="en-US" altLang="zh-TW" dirty="0" err="1" smtClean="0">
                <a:solidFill>
                  <a:srgbClr val="002060"/>
                </a:solidFill>
                <a:latin typeface="Futura T OT" panose="02000000000000000000" pitchFamily="50" charset="0"/>
              </a:rPr>
              <a:t>Chih</a:t>
            </a:r>
            <a:r>
              <a:rPr lang="en-US" altLang="zh-TW" dirty="0" smtClean="0">
                <a:solidFill>
                  <a:srgbClr val="002060"/>
                </a:solidFill>
                <a:latin typeface="Futura T OT" panose="02000000000000000000" pitchFamily="50" charset="0"/>
              </a:rPr>
              <a:t>-Yu Lin, Pin-Chun Hsu, Winston H. Hsu</a:t>
            </a:r>
          </a:p>
        </p:txBody>
      </p:sp>
      <p:pic>
        <p:nvPicPr>
          <p:cNvPr id="1026" name="Picture 2" descr="ãå°å¤§æ ¡å¾½ national taiwan university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0" y="5885726"/>
            <a:ext cx="3680749" cy="972274"/>
          </a:xfrm>
          <a:prstGeom prst="rect">
            <a:avLst/>
          </a:prstGeom>
          <a:noFill/>
          <a:extLst>
            <a:ext uri="{909E8E84-426E-40DD-AFC4-6F175D3DCCD1}">
              <a14:hiddenFill xmlns:a14="http://schemas.microsoft.com/office/drawing/2010/main">
                <a:solidFill>
                  <a:srgbClr val="FFFFFF"/>
                </a:solidFill>
              </a14:hiddenFill>
            </a:ext>
          </a:extLst>
        </p:spPr>
      </p:pic>
      <p:sp>
        <p:nvSpPr>
          <p:cNvPr id="5" name="副標題 2"/>
          <p:cNvSpPr txBox="1">
            <a:spLocks/>
          </p:cNvSpPr>
          <p:nvPr/>
        </p:nvSpPr>
        <p:spPr>
          <a:xfrm>
            <a:off x="471053" y="4348519"/>
            <a:ext cx="11360727" cy="1145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dirty="0" smtClean="0">
                <a:solidFill>
                  <a:srgbClr val="002060"/>
                </a:solidFill>
                <a:latin typeface="Futura T OT" panose="02000000000000000000" pitchFamily="50" charset="0"/>
              </a:rPr>
              <a:t>National Taiwan University</a:t>
            </a:r>
          </a:p>
          <a:p>
            <a:r>
              <a:rPr lang="en-US" altLang="zh-TW" dirty="0" smtClean="0">
                <a:solidFill>
                  <a:srgbClr val="002060"/>
                </a:solidFill>
                <a:latin typeface="Futura T OT" panose="02000000000000000000" pitchFamily="50" charset="0"/>
              </a:rPr>
              <a:t>Communications &amp; Multimedia Laboratory</a:t>
            </a:r>
            <a:endParaRPr lang="en-US" altLang="zh-TW" dirty="0">
              <a:solidFill>
                <a:srgbClr val="002060"/>
              </a:solidFill>
              <a:latin typeface="Futura T OT" panose="02000000000000000000" pitchFamily="50" charset="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3349" y="5956572"/>
            <a:ext cx="2387924" cy="830582"/>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1813" y="6108848"/>
            <a:ext cx="2762761" cy="526029"/>
          </a:xfrm>
          <a:prstGeom prst="rect">
            <a:avLst/>
          </a:prstGeom>
        </p:spPr>
      </p:pic>
      <p:pic>
        <p:nvPicPr>
          <p:cNvPr id="9" name="Picture 4" descr="ãç§æé¨ãçåçæå°çµæ"/>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041" t="20327" r="11730" b="29505"/>
          <a:stretch/>
        </p:blipFill>
        <p:spPr bwMode="auto">
          <a:xfrm>
            <a:off x="6244016" y="5956572"/>
            <a:ext cx="2835798" cy="815778"/>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939" y="69949"/>
            <a:ext cx="1647462" cy="1362756"/>
          </a:xfrm>
          <a:prstGeom prst="rect">
            <a:avLst/>
          </a:prstGeom>
        </p:spPr>
      </p:pic>
      <p:sp>
        <p:nvSpPr>
          <p:cNvPr id="6" name="投影片編號版面配置區 5"/>
          <p:cNvSpPr>
            <a:spLocks noGrp="1"/>
          </p:cNvSpPr>
          <p:nvPr>
            <p:ph type="sldNum" sz="quarter" idx="12"/>
          </p:nvPr>
        </p:nvSpPr>
        <p:spPr/>
        <p:txBody>
          <a:bodyPr/>
          <a:lstStyle/>
          <a:p>
            <a:fld id="{A119504C-C109-4F7E-AE3A-CC895479E135}" type="slidenum">
              <a:rPr lang="zh-TW" altLang="en-US" smtClean="0"/>
              <a:t>1</a:t>
            </a:fld>
            <a:endParaRPr lang="zh-TW" altLang="en-US"/>
          </a:p>
        </p:txBody>
      </p:sp>
    </p:spTree>
    <p:extLst>
      <p:ext uri="{BB962C8B-B14F-4D97-AF65-F5344CB8AC3E}">
        <p14:creationId xmlns:p14="http://schemas.microsoft.com/office/powerpoint/2010/main" val="13693008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Challenge</a:t>
            </a:r>
            <a:endParaRPr lang="zh-TW" altLang="en-US" dirty="0"/>
          </a:p>
        </p:txBody>
      </p:sp>
      <p:sp>
        <p:nvSpPr>
          <p:cNvPr id="3" name="內容版面配置區 2"/>
          <p:cNvSpPr>
            <a:spLocks noGrp="1"/>
          </p:cNvSpPr>
          <p:nvPr>
            <p:ph idx="1"/>
          </p:nvPr>
        </p:nvSpPr>
        <p:spPr>
          <a:xfrm>
            <a:off x="838200" y="1576443"/>
            <a:ext cx="10515600" cy="2070524"/>
          </a:xfrm>
        </p:spPr>
        <p:txBody>
          <a:bodyPr>
            <a:normAutofit/>
          </a:bodyPr>
          <a:lstStyle/>
          <a:p>
            <a:r>
              <a:rPr lang="en-US" altLang="zh-TW" dirty="0" smtClean="0"/>
              <a:t>In reality, some modalities are not accessible beforehand.</a:t>
            </a:r>
          </a:p>
          <a:p>
            <a:pPr lvl="1"/>
            <a:r>
              <a:rPr lang="en-US" altLang="zh-TW" dirty="0" smtClean="0"/>
              <a:t>e.g. broken files, limitation of devices, GIF format</a:t>
            </a:r>
          </a:p>
          <a:p>
            <a:r>
              <a:rPr lang="en-US" altLang="zh-TW" dirty="0" smtClean="0">
                <a:solidFill>
                  <a:srgbClr val="002060"/>
                </a:solidFill>
              </a:rPr>
              <a:t>Missing Modality Problem</a:t>
            </a:r>
          </a:p>
          <a:p>
            <a:pPr lvl="1"/>
            <a:r>
              <a:rPr lang="en-US" altLang="zh-TW" dirty="0" smtClean="0"/>
              <a:t>Roughly 44 % videos in Moments in Time (MIT) dataset are soundless</a:t>
            </a:r>
            <a:endParaRPr lang="en-US" altLang="zh-TW" dirty="0" smtClean="0"/>
          </a:p>
        </p:txBody>
      </p:sp>
      <p:grpSp>
        <p:nvGrpSpPr>
          <p:cNvPr id="14" name="群組 13"/>
          <p:cNvGrpSpPr/>
          <p:nvPr/>
        </p:nvGrpSpPr>
        <p:grpSpPr>
          <a:xfrm>
            <a:off x="6502198" y="4283487"/>
            <a:ext cx="1467293" cy="1467293"/>
            <a:chOff x="2153481" y="4007091"/>
            <a:chExt cx="1467293" cy="1467293"/>
          </a:xfrm>
        </p:grpSpPr>
        <p:pic>
          <p:nvPicPr>
            <p:cNvPr id="1028" name="Picture 4" descr="Audio volu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7005" y="4380614"/>
              <a:ext cx="720246" cy="720246"/>
            </a:xfrm>
            <a:prstGeom prst="rect">
              <a:avLst/>
            </a:prstGeom>
            <a:noFill/>
            <a:extLst>
              <a:ext uri="{909E8E84-426E-40DD-AFC4-6F175D3DCCD1}">
                <a14:hiddenFill xmlns:a14="http://schemas.microsoft.com/office/drawing/2010/main">
                  <a:solidFill>
                    <a:srgbClr val="FFFFFF"/>
                  </a:solidFill>
                </a14:hiddenFill>
              </a:ext>
            </a:extLst>
          </p:spPr>
        </p:pic>
        <p:sp>
          <p:nvSpPr>
            <p:cNvPr id="13" name="十字形 12"/>
            <p:cNvSpPr/>
            <p:nvPr/>
          </p:nvSpPr>
          <p:spPr>
            <a:xfrm rot="18900000">
              <a:off x="2153481" y="4007091"/>
              <a:ext cx="1467293" cy="1467293"/>
            </a:xfrm>
            <a:prstGeom prst="plus">
              <a:avLst>
                <a:gd name="adj" fmla="val 481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5" name="圖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432" y="3839994"/>
            <a:ext cx="2438400" cy="2438400"/>
          </a:xfrm>
          <a:prstGeom prst="rect">
            <a:avLst/>
          </a:prstGeom>
        </p:spPr>
      </p:pic>
      <p:sp>
        <p:nvSpPr>
          <p:cNvPr id="16" name="投影片編號版面配置區 15"/>
          <p:cNvSpPr>
            <a:spLocks noGrp="1"/>
          </p:cNvSpPr>
          <p:nvPr>
            <p:ph type="sldNum" sz="quarter" idx="12"/>
          </p:nvPr>
        </p:nvSpPr>
        <p:spPr/>
        <p:txBody>
          <a:bodyPr/>
          <a:lstStyle/>
          <a:p>
            <a:fld id="{A119504C-C109-4F7E-AE3A-CC895479E135}" type="slidenum">
              <a:rPr lang="zh-TW" altLang="en-US" smtClean="0"/>
              <a:t>10</a:t>
            </a:fld>
            <a:endParaRPr lang="zh-TW" altLang="en-US"/>
          </a:p>
        </p:txBody>
      </p:sp>
    </p:spTree>
    <p:extLst>
      <p:ext uri="{BB962C8B-B14F-4D97-AF65-F5344CB8AC3E}">
        <p14:creationId xmlns:p14="http://schemas.microsoft.com/office/powerpoint/2010/main" val="234949729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Intuition</a:t>
            </a:r>
            <a:endParaRPr lang="zh-TW" altLang="en-US" dirty="0"/>
          </a:p>
        </p:txBody>
      </p:sp>
      <p:sp>
        <p:nvSpPr>
          <p:cNvPr id="3" name="內容版面配置區 2"/>
          <p:cNvSpPr>
            <a:spLocks noGrp="1"/>
          </p:cNvSpPr>
          <p:nvPr>
            <p:ph idx="1"/>
          </p:nvPr>
        </p:nvSpPr>
        <p:spPr>
          <a:xfrm>
            <a:off x="9206810" y="1887920"/>
            <a:ext cx="1326773" cy="603230"/>
          </a:xfrm>
        </p:spPr>
        <p:txBody>
          <a:bodyPr/>
          <a:lstStyle/>
          <a:p>
            <a:pPr marL="0" indent="0">
              <a:buNone/>
            </a:pPr>
            <a:r>
              <a:rPr lang="en-US" altLang="zh-TW" dirty="0" smtClean="0"/>
              <a:t>Missing</a:t>
            </a:r>
            <a:endParaRPr lang="en-US" altLang="zh-TW" dirty="0" smtClean="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976" y="2713651"/>
            <a:ext cx="2133622" cy="2133622"/>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90" y="2713651"/>
            <a:ext cx="2157820" cy="2157821"/>
          </a:xfrm>
          <a:prstGeom prst="rect">
            <a:avLst/>
          </a:prstGeom>
        </p:spPr>
      </p:pic>
      <p:sp>
        <p:nvSpPr>
          <p:cNvPr id="8" name="內容版面配置區 2"/>
          <p:cNvSpPr txBox="1">
            <a:spLocks/>
          </p:cNvSpPr>
          <p:nvPr/>
        </p:nvSpPr>
        <p:spPr>
          <a:xfrm>
            <a:off x="1194051" y="5068844"/>
            <a:ext cx="2436091" cy="93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smtClean="0">
                <a:solidFill>
                  <a:srgbClr val="002060"/>
                </a:solidFill>
              </a:rPr>
              <a:t>RGB</a:t>
            </a:r>
            <a:endParaRPr lang="en-US" altLang="zh-TW" sz="2000" dirty="0">
              <a:solidFill>
                <a:srgbClr val="002060"/>
              </a:solidFill>
            </a:endParaRPr>
          </a:p>
        </p:txBody>
      </p:sp>
      <p:sp>
        <p:nvSpPr>
          <p:cNvPr id="9" name="內容版面配置區 2"/>
          <p:cNvSpPr txBox="1">
            <a:spLocks/>
          </p:cNvSpPr>
          <p:nvPr/>
        </p:nvSpPr>
        <p:spPr>
          <a:xfrm>
            <a:off x="8652152" y="5068844"/>
            <a:ext cx="2436091" cy="93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smtClean="0">
                <a:solidFill>
                  <a:srgbClr val="002060"/>
                </a:solidFill>
              </a:rPr>
              <a:t>sound</a:t>
            </a:r>
            <a:r>
              <a:rPr lang="en-US" altLang="zh-TW" sz="2000" dirty="0" smtClean="0"/>
              <a:t> </a:t>
            </a:r>
            <a:endParaRPr lang="en-US" altLang="zh-TW" sz="2000" dirty="0" smtClean="0"/>
          </a:p>
        </p:txBody>
      </p:sp>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584" y="2494691"/>
            <a:ext cx="3169228" cy="2376921"/>
          </a:xfrm>
          <a:prstGeom prst="rect">
            <a:avLst/>
          </a:prstGeom>
        </p:spPr>
      </p:pic>
      <p:sp>
        <p:nvSpPr>
          <p:cNvPr id="11" name="內容版面配置區 2"/>
          <p:cNvSpPr txBox="1">
            <a:spLocks/>
          </p:cNvSpPr>
          <p:nvPr/>
        </p:nvSpPr>
        <p:spPr>
          <a:xfrm>
            <a:off x="4877366" y="5068844"/>
            <a:ext cx="2436091" cy="93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smtClean="0">
                <a:solidFill>
                  <a:srgbClr val="002060"/>
                </a:solidFill>
              </a:rPr>
              <a:t>optical </a:t>
            </a:r>
            <a:r>
              <a:rPr lang="en-US" altLang="zh-TW" sz="2000" dirty="0" smtClean="0">
                <a:solidFill>
                  <a:srgbClr val="002060"/>
                </a:solidFill>
              </a:rPr>
              <a:t>flow</a:t>
            </a:r>
          </a:p>
        </p:txBody>
      </p:sp>
      <p:sp>
        <p:nvSpPr>
          <p:cNvPr id="12" name="內容版面配置區 2"/>
          <p:cNvSpPr txBox="1">
            <a:spLocks/>
          </p:cNvSpPr>
          <p:nvPr/>
        </p:nvSpPr>
        <p:spPr>
          <a:xfrm>
            <a:off x="1748709" y="1883245"/>
            <a:ext cx="1326773" cy="603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smtClean="0"/>
              <a:t>Existing</a:t>
            </a:r>
            <a:endParaRPr lang="en-US" altLang="zh-TW" dirty="0" smtClean="0"/>
          </a:p>
        </p:txBody>
      </p:sp>
      <p:sp>
        <p:nvSpPr>
          <p:cNvPr id="13" name="內容版面配置區 2"/>
          <p:cNvSpPr txBox="1">
            <a:spLocks/>
          </p:cNvSpPr>
          <p:nvPr/>
        </p:nvSpPr>
        <p:spPr>
          <a:xfrm>
            <a:off x="5477759" y="1913049"/>
            <a:ext cx="1326773" cy="603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smtClean="0"/>
              <a:t>Existing</a:t>
            </a:r>
            <a:endParaRPr lang="en-US" altLang="zh-TW" dirty="0" smtClean="0"/>
          </a:p>
        </p:txBody>
      </p:sp>
      <p:cxnSp>
        <p:nvCxnSpPr>
          <p:cNvPr id="7" name="弧形接點 6"/>
          <p:cNvCxnSpPr>
            <a:stCxn id="8" idx="2"/>
            <a:endCxn id="9" idx="2"/>
          </p:cNvCxnSpPr>
          <p:nvPr/>
        </p:nvCxnSpPr>
        <p:spPr>
          <a:xfrm rot="16200000" flipH="1">
            <a:off x="6141147" y="2271691"/>
            <a:ext cx="12700" cy="7458101"/>
          </a:xfrm>
          <a:prstGeom prst="curvedConnector3">
            <a:avLst>
              <a:gd name="adj1" fmla="val 556744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弧形接點 15"/>
          <p:cNvCxnSpPr>
            <a:stCxn id="11" idx="2"/>
            <a:endCxn id="9" idx="2"/>
          </p:cNvCxnSpPr>
          <p:nvPr/>
        </p:nvCxnSpPr>
        <p:spPr>
          <a:xfrm rot="16200000" flipH="1">
            <a:off x="7982805" y="4113349"/>
            <a:ext cx="12700" cy="3774786"/>
          </a:xfrm>
          <a:prstGeom prst="curvedConnector3">
            <a:avLst>
              <a:gd name="adj1" fmla="val 2553488"/>
            </a:avLst>
          </a:prstGeom>
          <a:ln w="38100">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21" name="矩形 20"/>
          <p:cNvSpPr/>
          <p:nvPr/>
        </p:nvSpPr>
        <p:spPr>
          <a:xfrm>
            <a:off x="2274738" y="5414005"/>
            <a:ext cx="7745518" cy="523220"/>
          </a:xfrm>
          <a:prstGeom prst="rect">
            <a:avLst/>
          </a:prstGeom>
        </p:spPr>
        <p:txBody>
          <a:bodyPr wrap="none">
            <a:spAutoFit/>
          </a:bodyPr>
          <a:lstStyle/>
          <a:p>
            <a:r>
              <a:rPr lang="en-US" altLang="zh-TW" sz="2800" dirty="0" smtClean="0">
                <a:solidFill>
                  <a:srgbClr val="FF0000"/>
                </a:solidFill>
              </a:rPr>
              <a:t>Generate the missing modality from existing modalities</a:t>
            </a:r>
            <a:endParaRPr lang="en-US" altLang="zh-TW" sz="2800" dirty="0">
              <a:solidFill>
                <a:srgbClr val="FF0000"/>
              </a:solidFill>
            </a:endParaRPr>
          </a:p>
        </p:txBody>
      </p:sp>
      <p:sp>
        <p:nvSpPr>
          <p:cNvPr id="34" name="十字形 33"/>
          <p:cNvSpPr/>
          <p:nvPr/>
        </p:nvSpPr>
        <p:spPr>
          <a:xfrm rot="18900000">
            <a:off x="8801716" y="2608319"/>
            <a:ext cx="2149664" cy="2149664"/>
          </a:xfrm>
          <a:prstGeom prst="plus">
            <a:avLst>
              <a:gd name="adj" fmla="val 481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投影片編號版面配置區 34"/>
          <p:cNvSpPr>
            <a:spLocks noGrp="1"/>
          </p:cNvSpPr>
          <p:nvPr>
            <p:ph type="sldNum" sz="quarter" idx="12"/>
          </p:nvPr>
        </p:nvSpPr>
        <p:spPr/>
        <p:txBody>
          <a:bodyPr/>
          <a:lstStyle/>
          <a:p>
            <a:fld id="{A119504C-C109-4F7E-AE3A-CC895479E135}" type="slidenum">
              <a:rPr lang="zh-TW" altLang="en-US" smtClean="0"/>
              <a:t>11</a:t>
            </a:fld>
            <a:endParaRPr lang="zh-TW" altLang="en-US"/>
          </a:p>
        </p:txBody>
      </p:sp>
    </p:spTree>
    <p:extLst>
      <p:ext uri="{BB962C8B-B14F-4D97-AF65-F5344CB8AC3E}">
        <p14:creationId xmlns:p14="http://schemas.microsoft.com/office/powerpoint/2010/main" val="2612745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1000"/>
                                        <p:tgtEl>
                                          <p:spTgt spid="16"/>
                                        </p:tgtEl>
                                      </p:cBhvr>
                                    </p:animEffect>
                                  </p:childTnLst>
                                </p:cTn>
                              </p:par>
                              <p:par>
                                <p:cTn id="44" presetID="22" presetClass="entr" presetSubtype="8"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1000"/>
                                        <p:tgtEl>
                                          <p:spTgt spid="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1" grpId="0"/>
      <p:bldP spid="12" grpId="0"/>
      <p:bldP spid="13" grpId="0"/>
      <p:bldP spid="21"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Our Goal</a:t>
            </a:r>
            <a:endParaRPr lang="zh-TW" altLang="en-US" dirty="0"/>
          </a:p>
        </p:txBody>
      </p:sp>
      <p:sp>
        <p:nvSpPr>
          <p:cNvPr id="3" name="內容版面配置區 2"/>
          <p:cNvSpPr>
            <a:spLocks noGrp="1"/>
          </p:cNvSpPr>
          <p:nvPr>
            <p:ph idx="1"/>
          </p:nvPr>
        </p:nvSpPr>
        <p:spPr>
          <a:xfrm>
            <a:off x="838200" y="1576443"/>
            <a:ext cx="10515600" cy="2070524"/>
          </a:xfrm>
        </p:spPr>
        <p:txBody>
          <a:bodyPr>
            <a:normAutofit/>
          </a:bodyPr>
          <a:lstStyle/>
          <a:p>
            <a:r>
              <a:rPr lang="en-US" altLang="zh-TW" dirty="0" smtClean="0"/>
              <a:t>We want to tackle the Missing Modality Problem</a:t>
            </a:r>
          </a:p>
          <a:p>
            <a:r>
              <a:rPr lang="en-US" altLang="zh-TW" dirty="0" smtClean="0"/>
              <a:t>We formulate our solution into cross-modality generation</a:t>
            </a:r>
          </a:p>
          <a:p>
            <a:pPr lvl="1"/>
            <a:r>
              <a:rPr lang="en-US" altLang="zh-TW" dirty="0"/>
              <a:t>Audio Feature </a:t>
            </a:r>
            <a:r>
              <a:rPr lang="en-US" altLang="zh-TW" dirty="0" smtClean="0"/>
              <a:t>Generation</a:t>
            </a:r>
          </a:p>
          <a:p>
            <a:pPr lvl="1"/>
            <a:r>
              <a:rPr lang="en-US" altLang="zh-TW" dirty="0" smtClean="0"/>
              <a:t>enhancing the performance of action recognition</a:t>
            </a:r>
          </a:p>
        </p:txBody>
      </p:sp>
      <p:grpSp>
        <p:nvGrpSpPr>
          <p:cNvPr id="8" name="群組 7"/>
          <p:cNvGrpSpPr/>
          <p:nvPr/>
        </p:nvGrpSpPr>
        <p:grpSpPr>
          <a:xfrm>
            <a:off x="3076444" y="4871225"/>
            <a:ext cx="370949" cy="417341"/>
            <a:chOff x="5886566" y="5070539"/>
            <a:chExt cx="537699" cy="604945"/>
          </a:xfrm>
        </p:grpSpPr>
        <p:pic>
          <p:nvPicPr>
            <p:cNvPr id="9" name="Picture 2" descr="Audio volume Free Ico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44" b="96875" l="0" r="100000">
                          <a14:foregroundMark x1="62500" y1="49219" x2="62500" y2="49219"/>
                          <a14:foregroundMark x1="79688" y1="49219" x2="79688" y2="49219"/>
                          <a14:foregroundMark x1="91406" y1="33594" x2="91406" y2="33594"/>
                        </a14:backgroundRemoval>
                      </a14:imgEffect>
                    </a14:imgLayer>
                  </a14:imgProps>
                </a:ext>
                <a:ext uri="{28A0092B-C50C-407E-A947-70E740481C1C}">
                  <a14:useLocalDpi xmlns:a14="http://schemas.microsoft.com/office/drawing/2010/main" val="0"/>
                </a:ext>
              </a:extLst>
            </a:blip>
            <a:srcRect r="48423"/>
            <a:stretch/>
          </p:blipFill>
          <p:spPr bwMode="auto">
            <a:xfrm>
              <a:off x="5886566" y="5070539"/>
              <a:ext cx="312011" cy="60494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接點 9"/>
            <p:cNvCxnSpPr/>
            <p:nvPr/>
          </p:nvCxnSpPr>
          <p:spPr>
            <a:xfrm>
              <a:off x="6236534" y="5277142"/>
              <a:ext cx="187731" cy="187731"/>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rot="5400000">
              <a:off x="6236534" y="5277141"/>
              <a:ext cx="187731" cy="187731"/>
            </a:xfrm>
            <a:prstGeom prst="line">
              <a:avLst/>
            </a:prstGeom>
            <a:ln w="57150"/>
          </p:spPr>
          <p:style>
            <a:lnRef idx="1">
              <a:schemeClr val="dk1"/>
            </a:lnRef>
            <a:fillRef idx="0">
              <a:schemeClr val="dk1"/>
            </a:fillRef>
            <a:effectRef idx="0">
              <a:schemeClr val="dk1"/>
            </a:effectRef>
            <a:fontRef idx="minor">
              <a:schemeClr val="tx1"/>
            </a:fontRef>
          </p:style>
        </p:cxnSp>
      </p:grpSp>
      <p:sp>
        <p:nvSpPr>
          <p:cNvPr id="12" name="矩形 11"/>
          <p:cNvSpPr/>
          <p:nvPr/>
        </p:nvSpPr>
        <p:spPr>
          <a:xfrm>
            <a:off x="-213467" y="5512143"/>
            <a:ext cx="4449072"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Visual appearance missing sound track</a:t>
            </a:r>
            <a:endParaRPr lang="zh-TW" altLang="en-US" dirty="0">
              <a:ln w="0"/>
              <a:effectLst>
                <a:outerShdw blurRad="38100" dist="19050" dir="2700000" algn="tl" rotWithShape="0">
                  <a:schemeClr val="dk1">
                    <a:alpha val="40000"/>
                  </a:schemeClr>
                </a:outerShdw>
              </a:effectLst>
              <a:latin typeface="+mj-lt"/>
            </a:endParaRPr>
          </a:p>
        </p:txBody>
      </p:sp>
      <p:cxnSp>
        <p:nvCxnSpPr>
          <p:cNvPr id="16" name="直線單箭頭接點 15"/>
          <p:cNvCxnSpPr/>
          <p:nvPr/>
        </p:nvCxnSpPr>
        <p:spPr>
          <a:xfrm>
            <a:off x="3082876" y="4757542"/>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grpSp>
        <p:nvGrpSpPr>
          <p:cNvPr id="17" name="群組 16"/>
          <p:cNvGrpSpPr/>
          <p:nvPr/>
        </p:nvGrpSpPr>
        <p:grpSpPr>
          <a:xfrm>
            <a:off x="1129156" y="4199865"/>
            <a:ext cx="1763827" cy="1109720"/>
            <a:chOff x="1633189" y="4701471"/>
            <a:chExt cx="1763827" cy="1109720"/>
          </a:xfrm>
        </p:grpSpPr>
        <p:pic>
          <p:nvPicPr>
            <p:cNvPr id="18" name="圖片 17"/>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633189" y="47014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9" name="圖片 18"/>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709389" y="4776792"/>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0" name="圖片 19"/>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785589" y="48538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861789" y="4929192"/>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2" name="圖片 21"/>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937989" y="50062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grpSp>
      <p:cxnSp>
        <p:nvCxnSpPr>
          <p:cNvPr id="23" name="直線單箭頭接點 22"/>
          <p:cNvCxnSpPr/>
          <p:nvPr/>
        </p:nvCxnSpPr>
        <p:spPr>
          <a:xfrm>
            <a:off x="932049" y="4992158"/>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4" name="矩形 23"/>
          <p:cNvSpPr/>
          <p:nvPr/>
        </p:nvSpPr>
        <p:spPr>
          <a:xfrm rot="2617198">
            <a:off x="444076" y="5147936"/>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sp>
        <p:nvSpPr>
          <p:cNvPr id="27" name="圓角矩形 26"/>
          <p:cNvSpPr/>
          <p:nvPr/>
        </p:nvSpPr>
        <p:spPr>
          <a:xfrm>
            <a:off x="3819061" y="4389639"/>
            <a:ext cx="2101287" cy="730171"/>
          </a:xfrm>
          <a:prstGeom prst="roundRect">
            <a:avLst/>
          </a:prstGeom>
          <a:solidFill>
            <a:srgbClr val="FA7921"/>
          </a:solidFill>
          <a:ln>
            <a:noFill/>
          </a:ln>
          <a:effectLst>
            <a:glow rad="101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Audio Feature Generation</a:t>
            </a:r>
            <a:endParaRPr lang="en-US" altLang="zh-TW" sz="1600" dirty="0" smtClean="0">
              <a:ln w="0"/>
              <a:solidFill>
                <a:schemeClr val="tx1"/>
              </a:solidFill>
              <a:effectLst>
                <a:outerShdw blurRad="38100" dist="19050" dir="2700000" algn="tl" rotWithShape="0">
                  <a:schemeClr val="dk1">
                    <a:alpha val="40000"/>
                  </a:schemeClr>
                </a:outerShdw>
              </a:effectLst>
              <a:latin typeface="+mj-lt"/>
            </a:endParaRPr>
          </a:p>
        </p:txBody>
      </p:sp>
      <p:cxnSp>
        <p:nvCxnSpPr>
          <p:cNvPr id="28" name="直線單箭頭接點 27"/>
          <p:cNvCxnSpPr/>
          <p:nvPr/>
        </p:nvCxnSpPr>
        <p:spPr>
          <a:xfrm>
            <a:off x="6265555" y="4752419"/>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33" name="手繪多邊形 32"/>
          <p:cNvSpPr/>
          <p:nvPr/>
        </p:nvSpPr>
        <p:spPr>
          <a:xfrm>
            <a:off x="3083442" y="3997306"/>
            <a:ext cx="3615070" cy="436476"/>
          </a:xfrm>
          <a:custGeom>
            <a:avLst/>
            <a:gdLst>
              <a:gd name="connsiteX0" fmla="*/ 0 w 3615070"/>
              <a:gd name="connsiteY0" fmla="*/ 776270 h 818801"/>
              <a:gd name="connsiteX1" fmla="*/ 1786270 w 3615070"/>
              <a:gd name="connsiteY1" fmla="*/ 94 h 818801"/>
              <a:gd name="connsiteX2" fmla="*/ 3615070 w 3615070"/>
              <a:gd name="connsiteY2" fmla="*/ 818801 h 818801"/>
            </a:gdLst>
            <a:ahLst/>
            <a:cxnLst>
              <a:cxn ang="0">
                <a:pos x="connsiteX0" y="connsiteY0"/>
              </a:cxn>
              <a:cxn ang="0">
                <a:pos x="connsiteX1" y="connsiteY1"/>
              </a:cxn>
              <a:cxn ang="0">
                <a:pos x="connsiteX2" y="connsiteY2"/>
              </a:cxn>
            </a:cxnLst>
            <a:rect l="l" t="t" r="r" b="b"/>
            <a:pathLst>
              <a:path w="3615070" h="818801">
                <a:moveTo>
                  <a:pt x="0" y="776270"/>
                </a:moveTo>
                <a:cubicBezTo>
                  <a:pt x="591879" y="384637"/>
                  <a:pt x="1183758" y="-6995"/>
                  <a:pt x="1786270" y="94"/>
                </a:cubicBezTo>
                <a:cubicBezTo>
                  <a:pt x="2388782" y="7182"/>
                  <a:pt x="3001926" y="412991"/>
                  <a:pt x="3615070" y="818801"/>
                </a:cubicBez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35" name="圓角矩形 34"/>
          <p:cNvSpPr/>
          <p:nvPr/>
        </p:nvSpPr>
        <p:spPr>
          <a:xfrm>
            <a:off x="6922626" y="4427586"/>
            <a:ext cx="1970737" cy="730171"/>
          </a:xfrm>
          <a:prstGeom prst="roundRect">
            <a:avLst/>
          </a:prstGeom>
          <a:solidFill>
            <a:srgbClr val="E6E6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Action recognition</a:t>
            </a:r>
          </a:p>
        </p:txBody>
      </p:sp>
      <p:sp>
        <p:nvSpPr>
          <p:cNvPr id="36" name="矩形 35"/>
          <p:cNvSpPr/>
          <p:nvPr/>
        </p:nvSpPr>
        <p:spPr>
          <a:xfrm>
            <a:off x="9551279" y="4588132"/>
            <a:ext cx="975946"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barking </a:t>
            </a:r>
            <a:endParaRPr lang="zh-TW" altLang="en-US" dirty="0">
              <a:ln w="0"/>
              <a:effectLst>
                <a:outerShdw blurRad="38100" dist="19050" dir="2700000" algn="tl" rotWithShape="0">
                  <a:schemeClr val="dk1">
                    <a:alpha val="40000"/>
                  </a:schemeClr>
                </a:outerShdw>
              </a:effectLst>
              <a:latin typeface="+mj-lt"/>
            </a:endParaRPr>
          </a:p>
        </p:txBody>
      </p:sp>
      <p:sp>
        <p:nvSpPr>
          <p:cNvPr id="37" name="L-圖案 36"/>
          <p:cNvSpPr/>
          <p:nvPr/>
        </p:nvSpPr>
        <p:spPr>
          <a:xfrm rot="18232813">
            <a:off x="10576221" y="4679036"/>
            <a:ext cx="252814" cy="158136"/>
          </a:xfrm>
          <a:prstGeom prst="corner">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cxnSp>
        <p:nvCxnSpPr>
          <p:cNvPr id="38" name="直線單箭頭接點 37"/>
          <p:cNvCxnSpPr/>
          <p:nvPr/>
        </p:nvCxnSpPr>
        <p:spPr>
          <a:xfrm>
            <a:off x="9107992" y="4792671"/>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34" name="投影片編號版面配置區 33"/>
          <p:cNvSpPr>
            <a:spLocks noGrp="1"/>
          </p:cNvSpPr>
          <p:nvPr>
            <p:ph type="sldNum" sz="quarter" idx="12"/>
          </p:nvPr>
        </p:nvSpPr>
        <p:spPr/>
        <p:txBody>
          <a:bodyPr/>
          <a:lstStyle/>
          <a:p>
            <a:fld id="{A119504C-C109-4F7E-AE3A-CC895479E135}" type="slidenum">
              <a:rPr lang="zh-TW" altLang="en-US" smtClean="0"/>
              <a:t>12</a:t>
            </a:fld>
            <a:endParaRPr lang="zh-TW" altLang="en-US"/>
          </a:p>
        </p:txBody>
      </p:sp>
    </p:spTree>
    <p:extLst>
      <p:ext uri="{BB962C8B-B14F-4D97-AF65-F5344CB8AC3E}">
        <p14:creationId xmlns:p14="http://schemas.microsoft.com/office/powerpoint/2010/main" val="73477641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7" grpId="0" animBg="1"/>
      <p:bldP spid="33" grpId="0" animBg="1"/>
      <p:bldP spid="35" grpId="0" animBg="1"/>
      <p:bldP spid="36"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Our proposed architecture</a:t>
            </a:r>
            <a:endParaRPr lang="zh-TW" altLang="en-US" dirty="0">
              <a:latin typeface="+mn-lt"/>
            </a:endParaRPr>
          </a:p>
        </p:txBody>
      </p:sp>
      <p:pic>
        <p:nvPicPr>
          <p:cNvPr id="5" name="Picture 3" descr="https://lh4.googleusercontent.com/hlkeYSP9H6syzG43FpLkDtcJm-3vpnt_dHq-ffxeU5lK1PsPf-AOqjlaUjCrmURHdyZAMh6Cw_nGIEuZPh-GRI1YJPta0JRbkZ5-t162Edj4oAVZBnD8_oTsuZDgWy28AsgVu91lj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74" y="5067229"/>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4">
            <a:extLst>
              <a:ext uri="{28A0092B-C50C-407E-A947-70E740481C1C}">
                <a14:useLocalDpi xmlns:a14="http://schemas.microsoft.com/office/drawing/2010/main" val="0"/>
              </a:ext>
            </a:extLst>
          </a:blip>
          <a:srcRect t="21826" b="23367"/>
          <a:stretch/>
        </p:blipFill>
        <p:spPr bwMode="auto">
          <a:xfrm>
            <a:off x="95874" y="3790494"/>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sp>
        <p:nvSpPr>
          <p:cNvPr id="7" name="立方體 6"/>
          <p:cNvSpPr/>
          <p:nvPr/>
        </p:nvSpPr>
        <p:spPr>
          <a:xfrm>
            <a:off x="1544329" y="3629424"/>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1154535" y="4066905"/>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9" name="立方體 8"/>
          <p:cNvSpPr/>
          <p:nvPr/>
        </p:nvSpPr>
        <p:spPr>
          <a:xfrm>
            <a:off x="1879168" y="3629424"/>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立方體 9"/>
          <p:cNvSpPr/>
          <p:nvPr/>
        </p:nvSpPr>
        <p:spPr>
          <a:xfrm>
            <a:off x="2214007" y="3629423"/>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a:off x="2750698" y="4066905"/>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2" name="立方體 11"/>
          <p:cNvSpPr/>
          <p:nvPr/>
        </p:nvSpPr>
        <p:spPr>
          <a:xfrm>
            <a:off x="3145121" y="3699049"/>
            <a:ext cx="125448" cy="791891"/>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立方體 12"/>
          <p:cNvSpPr/>
          <p:nvPr/>
        </p:nvSpPr>
        <p:spPr>
          <a:xfrm>
            <a:off x="1544329" y="4906160"/>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a:off x="1154535" y="5343641"/>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5" name="立方體 14"/>
          <p:cNvSpPr/>
          <p:nvPr/>
        </p:nvSpPr>
        <p:spPr>
          <a:xfrm>
            <a:off x="1879168" y="4906160"/>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立方體 15"/>
          <p:cNvSpPr/>
          <p:nvPr/>
        </p:nvSpPr>
        <p:spPr>
          <a:xfrm>
            <a:off x="2214007" y="4906159"/>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p:nvPr/>
        </p:nvCxnSpPr>
        <p:spPr>
          <a:xfrm>
            <a:off x="2767316" y="5341942"/>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8" name="立方體 17"/>
          <p:cNvSpPr/>
          <p:nvPr/>
        </p:nvSpPr>
        <p:spPr>
          <a:xfrm>
            <a:off x="3145121" y="4975785"/>
            <a:ext cx="125448" cy="791891"/>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p:cNvGrpSpPr/>
          <p:nvPr/>
        </p:nvGrpSpPr>
        <p:grpSpPr>
          <a:xfrm>
            <a:off x="4119177" y="4664924"/>
            <a:ext cx="940823" cy="97527"/>
            <a:chOff x="3982869" y="4411618"/>
            <a:chExt cx="1873491" cy="152401"/>
          </a:xfrm>
        </p:grpSpPr>
        <p:sp>
          <p:nvSpPr>
            <p:cNvPr id="67" name="立方體 66"/>
            <p:cNvSpPr/>
            <p:nvPr/>
          </p:nvSpPr>
          <p:spPr>
            <a:xfrm rot="5400000">
              <a:off x="4387682" y="4006805"/>
              <a:ext cx="152400" cy="962025"/>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立方體 67"/>
            <p:cNvSpPr/>
            <p:nvPr/>
          </p:nvSpPr>
          <p:spPr>
            <a:xfrm rot="5400000">
              <a:off x="5299148" y="4006806"/>
              <a:ext cx="152400" cy="962025"/>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21" name="直線單箭頭接點 20"/>
          <p:cNvCxnSpPr/>
          <p:nvPr/>
        </p:nvCxnSpPr>
        <p:spPr>
          <a:xfrm flipV="1">
            <a:off x="4558943" y="4094994"/>
            <a:ext cx="17951" cy="347203"/>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23" name="直線單箭頭接點 22"/>
          <p:cNvCxnSpPr/>
          <p:nvPr/>
        </p:nvCxnSpPr>
        <p:spPr>
          <a:xfrm>
            <a:off x="3401783" y="4094994"/>
            <a:ext cx="542077" cy="4451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V="1">
            <a:off x="3401783" y="4814645"/>
            <a:ext cx="542027" cy="534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stCxn id="38" idx="3"/>
          </p:cNvCxnSpPr>
          <p:nvPr/>
        </p:nvCxnSpPr>
        <p:spPr>
          <a:xfrm flipV="1">
            <a:off x="8003740" y="2621140"/>
            <a:ext cx="881617" cy="88199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36" name="矩形 35"/>
          <p:cNvSpPr/>
          <p:nvPr/>
        </p:nvSpPr>
        <p:spPr>
          <a:xfrm>
            <a:off x="1487346" y="3317917"/>
            <a:ext cx="1263352" cy="2924236"/>
          </a:xfrm>
          <a:prstGeom prst="rect">
            <a:avLst/>
          </a:prstGeom>
          <a:noFill/>
          <a:ln w="38100">
            <a:solidFill>
              <a:srgbClr val="FA79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174159" y="2832024"/>
            <a:ext cx="1955856" cy="369332"/>
          </a:xfrm>
          <a:prstGeom prst="rect">
            <a:avLst/>
          </a:prstGeom>
        </p:spPr>
        <p:txBody>
          <a:bodyPr wrap="none">
            <a:spAutoFit/>
          </a:bodyPr>
          <a:lstStyle/>
          <a:p>
            <a:pPr algn="ctr"/>
            <a:r>
              <a:rPr lang="en-US" altLang="zh-TW" dirty="0"/>
              <a:t>Feature extractor</a:t>
            </a:r>
            <a:endParaRPr lang="zh-TW" altLang="en-US" dirty="0"/>
          </a:p>
        </p:txBody>
      </p:sp>
      <p:sp>
        <p:nvSpPr>
          <p:cNvPr id="38" name="矩形 37"/>
          <p:cNvSpPr/>
          <p:nvPr/>
        </p:nvSpPr>
        <p:spPr>
          <a:xfrm>
            <a:off x="4282897" y="3050105"/>
            <a:ext cx="3720843" cy="906049"/>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4414937" y="3211789"/>
            <a:ext cx="3588803" cy="523220"/>
          </a:xfrm>
          <a:prstGeom prst="rect">
            <a:avLst/>
          </a:prstGeom>
        </p:spPr>
        <p:txBody>
          <a:bodyPr wrap="none">
            <a:spAutoFit/>
          </a:bodyPr>
          <a:lstStyle/>
          <a:p>
            <a:pPr algn="ctr"/>
            <a:r>
              <a:rPr lang="en-US" altLang="zh-TW" sz="2800" dirty="0"/>
              <a:t>Sound feature </a:t>
            </a:r>
            <a:r>
              <a:rPr lang="en-US" altLang="zh-TW" sz="2800" dirty="0" smtClean="0"/>
              <a:t>generator</a:t>
            </a:r>
            <a:endParaRPr lang="en-US" altLang="zh-TW" sz="2800" dirty="0"/>
          </a:p>
        </p:txBody>
      </p:sp>
      <p:sp>
        <p:nvSpPr>
          <p:cNvPr id="44" name="矩形 43"/>
          <p:cNvSpPr/>
          <p:nvPr/>
        </p:nvSpPr>
        <p:spPr>
          <a:xfrm>
            <a:off x="452974" y="3261497"/>
            <a:ext cx="684803" cy="369332"/>
          </a:xfrm>
          <a:prstGeom prst="rect">
            <a:avLst/>
          </a:prstGeom>
        </p:spPr>
        <p:txBody>
          <a:bodyPr wrap="none">
            <a:spAutoFit/>
          </a:bodyPr>
          <a:lstStyle/>
          <a:p>
            <a:pPr algn="ctr"/>
            <a:r>
              <a:rPr lang="en-US" altLang="zh-TW" dirty="0"/>
              <a:t>RGB</a:t>
            </a:r>
            <a:endParaRPr lang="zh-TW" altLang="en-US" dirty="0"/>
          </a:p>
        </p:txBody>
      </p:sp>
      <p:sp>
        <p:nvSpPr>
          <p:cNvPr id="45" name="矩形 44"/>
          <p:cNvSpPr/>
          <p:nvPr/>
        </p:nvSpPr>
        <p:spPr>
          <a:xfrm>
            <a:off x="49821" y="6093334"/>
            <a:ext cx="1465466" cy="369332"/>
          </a:xfrm>
          <a:prstGeom prst="rect">
            <a:avLst/>
          </a:prstGeom>
        </p:spPr>
        <p:txBody>
          <a:bodyPr wrap="none">
            <a:spAutoFit/>
          </a:bodyPr>
          <a:lstStyle/>
          <a:p>
            <a:pPr algn="ctr"/>
            <a:r>
              <a:rPr lang="en-US" altLang="zh-TW" dirty="0"/>
              <a:t>Optical Flow</a:t>
            </a:r>
            <a:endParaRPr lang="zh-TW" altLang="en-US" dirty="0"/>
          </a:p>
        </p:txBody>
      </p:sp>
      <mc:AlternateContent xmlns:mc="http://schemas.openxmlformats.org/markup-compatibility/2006">
        <mc:Choice xmlns:a14="http://schemas.microsoft.com/office/drawing/2010/main" Requires="a14">
          <p:sp>
            <p:nvSpPr>
              <p:cNvPr id="46" name="文字方塊 45"/>
              <p:cNvSpPr txBox="1"/>
              <p:nvPr/>
            </p:nvSpPr>
            <p:spPr>
              <a:xfrm>
                <a:off x="4463681" y="4792233"/>
                <a:ext cx="38901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𝑐</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46" name="文字方塊 45"/>
              <p:cNvSpPr txBox="1">
                <a:spLocks noRot="1" noChangeAspect="1" noMove="1" noResize="1" noEditPoints="1" noAdjustHandles="1" noChangeArrowheads="1" noChangeShapeType="1" noTextEdit="1"/>
              </p:cNvSpPr>
              <p:nvPr/>
            </p:nvSpPr>
            <p:spPr>
              <a:xfrm>
                <a:off x="4463681" y="4792233"/>
                <a:ext cx="389017" cy="289182"/>
              </a:xfrm>
              <a:prstGeom prst="rect">
                <a:avLst/>
              </a:prstGeom>
              <a:blipFill>
                <a:blip r:embed="rId5"/>
                <a:stretch>
                  <a:fillRect l="-7813" r="-3125" b="-1041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7" name="文字方塊 46"/>
              <p:cNvSpPr txBox="1"/>
              <p:nvPr/>
            </p:nvSpPr>
            <p:spPr>
              <a:xfrm>
                <a:off x="3100029" y="3261497"/>
                <a:ext cx="393826"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47" name="文字方塊 46"/>
              <p:cNvSpPr txBox="1">
                <a:spLocks noRot="1" noChangeAspect="1" noMove="1" noResize="1" noEditPoints="1" noAdjustHandles="1" noChangeArrowheads="1" noChangeShapeType="1" noTextEdit="1"/>
              </p:cNvSpPr>
              <p:nvPr/>
            </p:nvSpPr>
            <p:spPr>
              <a:xfrm>
                <a:off x="3100029" y="3261497"/>
                <a:ext cx="393826" cy="289182"/>
              </a:xfrm>
              <a:prstGeom prst="rect">
                <a:avLst/>
              </a:prstGeom>
              <a:blipFill>
                <a:blip r:embed="rId6"/>
                <a:stretch>
                  <a:fillRect l="-7813" r="-4688" b="-1276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8" name="文字方塊 47"/>
              <p:cNvSpPr txBox="1"/>
              <p:nvPr/>
            </p:nvSpPr>
            <p:spPr>
              <a:xfrm>
                <a:off x="3096721" y="5804153"/>
                <a:ext cx="399468"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48" name="文字方塊 47"/>
              <p:cNvSpPr txBox="1">
                <a:spLocks noRot="1" noChangeAspect="1" noMove="1" noResize="1" noEditPoints="1" noAdjustHandles="1" noChangeArrowheads="1" noChangeShapeType="1" noTextEdit="1"/>
              </p:cNvSpPr>
              <p:nvPr/>
            </p:nvSpPr>
            <p:spPr>
              <a:xfrm>
                <a:off x="3096721" y="5804153"/>
                <a:ext cx="399468" cy="303225"/>
              </a:xfrm>
              <a:prstGeom prst="rect">
                <a:avLst/>
              </a:prstGeom>
              <a:blipFill>
                <a:blip r:embed="rId7"/>
                <a:stretch>
                  <a:fillRect l="-7576" r="-1515" b="-2600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1" name="文字方塊 50"/>
              <p:cNvSpPr txBox="1"/>
              <p:nvPr/>
            </p:nvSpPr>
            <p:spPr>
              <a:xfrm>
                <a:off x="326461" y="3599464"/>
                <a:ext cx="345672"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51" name="文字方塊 50"/>
              <p:cNvSpPr txBox="1">
                <a:spLocks noRot="1" noChangeAspect="1" noMove="1" noResize="1" noEditPoints="1" noAdjustHandles="1" noChangeArrowheads="1" noChangeShapeType="1" noTextEdit="1"/>
              </p:cNvSpPr>
              <p:nvPr/>
            </p:nvSpPr>
            <p:spPr>
              <a:xfrm>
                <a:off x="326461" y="3599464"/>
                <a:ext cx="345672" cy="289182"/>
              </a:xfrm>
              <a:prstGeom prst="rect">
                <a:avLst/>
              </a:prstGeom>
              <a:blipFill>
                <a:blip r:embed="rId8"/>
                <a:stretch>
                  <a:fillRect l="-17857" r="-5357" b="-1041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2" name="文字方塊 51"/>
              <p:cNvSpPr txBox="1"/>
              <p:nvPr/>
            </p:nvSpPr>
            <p:spPr>
              <a:xfrm>
                <a:off x="314025" y="4906159"/>
                <a:ext cx="351315"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52" name="文字方塊 51"/>
              <p:cNvSpPr txBox="1">
                <a:spLocks noRot="1" noChangeAspect="1" noMove="1" noResize="1" noEditPoints="1" noAdjustHandles="1" noChangeArrowheads="1" noChangeShapeType="1" noTextEdit="1"/>
              </p:cNvSpPr>
              <p:nvPr/>
            </p:nvSpPr>
            <p:spPr>
              <a:xfrm>
                <a:off x="314025" y="4906159"/>
                <a:ext cx="351315" cy="303225"/>
              </a:xfrm>
              <a:prstGeom prst="rect">
                <a:avLst/>
              </a:prstGeom>
              <a:blipFill>
                <a:blip r:embed="rId9"/>
                <a:stretch>
                  <a:fillRect l="-15789" r="-3509" b="-26000"/>
                </a:stretch>
              </a:blipFill>
            </p:spPr>
            <p:txBody>
              <a:bodyPr/>
              <a:lstStyle/>
              <a:p>
                <a:r>
                  <a:rPr lang="zh-TW" altLang="en-US">
                    <a:noFill/>
                  </a:rPr>
                  <a:t> </a:t>
                </a:r>
              </a:p>
            </p:txBody>
          </p:sp>
        </mc:Fallback>
      </mc:AlternateContent>
      <p:sp>
        <p:nvSpPr>
          <p:cNvPr id="39" name="矩形 38"/>
          <p:cNvSpPr/>
          <p:nvPr/>
        </p:nvSpPr>
        <p:spPr>
          <a:xfrm>
            <a:off x="8604222" y="1855526"/>
            <a:ext cx="3587778" cy="461665"/>
          </a:xfrm>
          <a:prstGeom prst="rect">
            <a:avLst/>
          </a:prstGeom>
        </p:spPr>
        <p:txBody>
          <a:bodyPr wrap="none">
            <a:spAutoFit/>
          </a:bodyPr>
          <a:lstStyle/>
          <a:p>
            <a:pPr algn="ctr"/>
            <a:r>
              <a:rPr lang="en-US" altLang="zh-TW" sz="2400" dirty="0"/>
              <a:t>Sound feature </a:t>
            </a:r>
            <a:r>
              <a:rPr lang="en-US" altLang="zh-TW" sz="2400" dirty="0" smtClean="0"/>
              <a:t>reconstruction</a:t>
            </a:r>
            <a:endParaRPr lang="zh-TW" altLang="en-US" sz="2400" dirty="0"/>
          </a:p>
        </p:txBody>
      </p:sp>
      <p:sp>
        <p:nvSpPr>
          <p:cNvPr id="42" name="矩形 41"/>
          <p:cNvSpPr/>
          <p:nvPr/>
        </p:nvSpPr>
        <p:spPr>
          <a:xfrm rot="5400000">
            <a:off x="9791794" y="302452"/>
            <a:ext cx="1131117" cy="3506262"/>
          </a:xfrm>
          <a:prstGeom prst="rect">
            <a:avLst/>
          </a:prstGeom>
          <a:noFill/>
          <a:ln w="38100">
            <a:solidFill>
              <a:srgbClr val="FDE7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9" name="直線單箭頭接點 58"/>
          <p:cNvCxnSpPr>
            <a:stCxn id="38" idx="3"/>
          </p:cNvCxnSpPr>
          <p:nvPr/>
        </p:nvCxnSpPr>
        <p:spPr>
          <a:xfrm>
            <a:off x="8003740" y="3503130"/>
            <a:ext cx="891301" cy="850597"/>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grpSp>
        <p:nvGrpSpPr>
          <p:cNvPr id="132" name="群組 131"/>
          <p:cNvGrpSpPr/>
          <p:nvPr/>
        </p:nvGrpSpPr>
        <p:grpSpPr>
          <a:xfrm>
            <a:off x="8604222" y="4490940"/>
            <a:ext cx="3506262" cy="904721"/>
            <a:chOff x="8687913" y="2060225"/>
            <a:chExt cx="3506262" cy="904721"/>
          </a:xfrm>
        </p:grpSpPr>
        <p:sp>
          <p:nvSpPr>
            <p:cNvPr id="41" name="矩形 40"/>
            <p:cNvSpPr/>
            <p:nvPr/>
          </p:nvSpPr>
          <p:spPr>
            <a:xfrm>
              <a:off x="9457098" y="2282972"/>
              <a:ext cx="2040495" cy="461665"/>
            </a:xfrm>
            <a:prstGeom prst="rect">
              <a:avLst/>
            </a:prstGeom>
          </p:spPr>
          <p:txBody>
            <a:bodyPr wrap="none">
              <a:spAutoFit/>
            </a:bodyPr>
            <a:lstStyle/>
            <a:p>
              <a:pPr algn="ctr"/>
              <a:r>
                <a:rPr lang="en-US" altLang="zh-TW" sz="2400" dirty="0"/>
                <a:t>Action </a:t>
              </a:r>
              <a:r>
                <a:rPr lang="en-US" altLang="zh-TW" sz="2400" dirty="0" smtClean="0"/>
                <a:t>classifier</a:t>
              </a:r>
              <a:endParaRPr lang="zh-TW" altLang="en-US" sz="2400" dirty="0"/>
            </a:p>
          </p:txBody>
        </p:sp>
        <p:sp>
          <p:nvSpPr>
            <p:cNvPr id="43" name="矩形 42"/>
            <p:cNvSpPr/>
            <p:nvPr/>
          </p:nvSpPr>
          <p:spPr>
            <a:xfrm>
              <a:off x="8687913" y="2060225"/>
              <a:ext cx="3506262" cy="904721"/>
            </a:xfrm>
            <a:prstGeom prst="rect">
              <a:avLst/>
            </a:prstGeom>
            <a:noFill/>
            <a:ln w="38100">
              <a:solidFill>
                <a:srgbClr val="9BC5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4" name="投影片編號版面配置區 73"/>
          <p:cNvSpPr>
            <a:spLocks noGrp="1"/>
          </p:cNvSpPr>
          <p:nvPr>
            <p:ph type="sldNum" sz="quarter" idx="12"/>
          </p:nvPr>
        </p:nvSpPr>
        <p:spPr/>
        <p:txBody>
          <a:bodyPr/>
          <a:lstStyle/>
          <a:p>
            <a:fld id="{A119504C-C109-4F7E-AE3A-CC895479E135}" type="slidenum">
              <a:rPr lang="zh-TW" altLang="en-US" smtClean="0"/>
              <a:t>13</a:t>
            </a:fld>
            <a:endParaRPr lang="zh-TW" altLang="en-US"/>
          </a:p>
        </p:txBody>
      </p:sp>
    </p:spTree>
    <p:extLst>
      <p:ext uri="{BB962C8B-B14F-4D97-AF65-F5344CB8AC3E}">
        <p14:creationId xmlns:p14="http://schemas.microsoft.com/office/powerpoint/2010/main" val="27865379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par>
                                <p:cTn id="51" presetID="22" presetClass="entr" presetSubtype="8"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par>
                                <p:cTn id="54" presetID="2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left)">
                                      <p:cBhvr>
                                        <p:cTn id="59" dur="500"/>
                                        <p:tgtEl>
                                          <p:spTgt spid="4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left)">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wipe(left)">
                                      <p:cBhvr>
                                        <p:cTn id="86" dur="500"/>
                                        <p:tgtEl>
                                          <p:spTgt spid="34"/>
                                        </p:tgtEl>
                                      </p:cBhvr>
                                    </p:animEffect>
                                  </p:childTnLst>
                                </p:cTn>
                              </p:par>
                              <p:par>
                                <p:cTn id="87" presetID="22" presetClass="entr" presetSubtype="8" fill="hold"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wipe(left)">
                                      <p:cBhvr>
                                        <p:cTn id="89" dur="500"/>
                                        <p:tgtEl>
                                          <p:spTgt spid="5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par>
                                <p:cTn id="96" presetID="10" presetClass="entr" presetSubtype="0" fill="hold" nodeType="withEffect">
                                  <p:stCondLst>
                                    <p:cond delay="0"/>
                                  </p:stCondLst>
                                  <p:childTnLst>
                                    <p:set>
                                      <p:cBhvr>
                                        <p:cTn id="97" dur="1" fill="hold">
                                          <p:stCondLst>
                                            <p:cond delay="0"/>
                                          </p:stCondLst>
                                        </p:cTn>
                                        <p:tgtEl>
                                          <p:spTgt spid="132"/>
                                        </p:tgtEl>
                                        <p:attrNameLst>
                                          <p:attrName>style.visibility</p:attrName>
                                        </p:attrNameLst>
                                      </p:cBhvr>
                                      <p:to>
                                        <p:strVal val="visible"/>
                                      </p:to>
                                    </p:set>
                                    <p:animEffect transition="in" filter="fade">
                                      <p:cBhvr>
                                        <p:cTn id="98"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5" grpId="0" animBg="1"/>
      <p:bldP spid="16" grpId="0" animBg="1"/>
      <p:bldP spid="18" grpId="0" animBg="1"/>
      <p:bldP spid="36" grpId="0" animBg="1"/>
      <p:bldP spid="37" grpId="0"/>
      <p:bldP spid="38" grpId="0" animBg="1"/>
      <p:bldP spid="40" grpId="0"/>
      <p:bldP spid="46" grpId="0"/>
      <p:bldP spid="47" grpId="0"/>
      <p:bldP spid="48" grpId="0"/>
      <p:bldP spid="39" grpId="0"/>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Sound Feature Generator</a:t>
            </a:r>
            <a:endParaRPr lang="zh-TW" altLang="en-US" dirty="0">
              <a:latin typeface="+mn-lt"/>
            </a:endParaRPr>
          </a:p>
        </p:txBody>
      </p:sp>
      <p:sp>
        <p:nvSpPr>
          <p:cNvPr id="49" name="圓角矩形 48"/>
          <p:cNvSpPr/>
          <p:nvPr/>
        </p:nvSpPr>
        <p:spPr>
          <a:xfrm>
            <a:off x="1330567" y="4580661"/>
            <a:ext cx="879530" cy="381130"/>
          </a:xfrm>
          <a:prstGeom prst="roundRect">
            <a:avLst/>
          </a:prstGeom>
          <a:solidFill>
            <a:srgbClr val="E559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LSTM</a:t>
            </a:r>
            <a:endParaRPr lang="zh-TW" altLang="en-US" dirty="0"/>
          </a:p>
        </p:txBody>
      </p:sp>
      <p:cxnSp>
        <p:nvCxnSpPr>
          <p:cNvPr id="50" name="直線單箭頭接點 49"/>
          <p:cNvCxnSpPr/>
          <p:nvPr/>
        </p:nvCxnSpPr>
        <p:spPr>
          <a:xfrm>
            <a:off x="2324489" y="4771228"/>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53" name="圓角矩形 52"/>
          <p:cNvSpPr/>
          <p:nvPr/>
        </p:nvSpPr>
        <p:spPr>
          <a:xfrm>
            <a:off x="2704855" y="4573263"/>
            <a:ext cx="879530" cy="381130"/>
          </a:xfrm>
          <a:prstGeom prst="roundRect">
            <a:avLst/>
          </a:prstGeom>
          <a:solidFill>
            <a:srgbClr val="E559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LSTM</a:t>
            </a:r>
            <a:endParaRPr lang="zh-TW" altLang="en-US" dirty="0"/>
          </a:p>
        </p:txBody>
      </p:sp>
      <p:cxnSp>
        <p:nvCxnSpPr>
          <p:cNvPr id="54" name="直線單箭頭接點 53"/>
          <p:cNvCxnSpPr/>
          <p:nvPr/>
        </p:nvCxnSpPr>
        <p:spPr>
          <a:xfrm>
            <a:off x="3698776" y="4763830"/>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55" name="矩形 54"/>
          <p:cNvSpPr/>
          <p:nvPr/>
        </p:nvSpPr>
        <p:spPr>
          <a:xfrm>
            <a:off x="4047883" y="4508852"/>
            <a:ext cx="415498" cy="369332"/>
          </a:xfrm>
          <a:prstGeom prst="rect">
            <a:avLst/>
          </a:prstGeom>
        </p:spPr>
        <p:txBody>
          <a:bodyPr wrap="none">
            <a:spAutoFit/>
          </a:bodyPr>
          <a:lstStyle/>
          <a:p>
            <a:pPr algn="ctr"/>
            <a:r>
              <a:rPr lang="en-US" altLang="zh-TW" dirty="0"/>
              <a:t>…</a:t>
            </a:r>
            <a:endParaRPr lang="zh-TW" altLang="en-US" dirty="0"/>
          </a:p>
        </p:txBody>
      </p:sp>
      <p:sp>
        <p:nvSpPr>
          <p:cNvPr id="56" name="圓角矩形 55"/>
          <p:cNvSpPr/>
          <p:nvPr/>
        </p:nvSpPr>
        <p:spPr>
          <a:xfrm>
            <a:off x="4546516" y="4573263"/>
            <a:ext cx="879530" cy="381130"/>
          </a:xfrm>
          <a:prstGeom prst="roundRect">
            <a:avLst/>
          </a:prstGeom>
          <a:solidFill>
            <a:srgbClr val="E559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LSTM</a:t>
            </a:r>
            <a:endParaRPr lang="zh-TW" altLang="en-US" dirty="0"/>
          </a:p>
        </p:txBody>
      </p:sp>
      <p:sp>
        <p:nvSpPr>
          <p:cNvPr id="57" name="矩形 56"/>
          <p:cNvSpPr/>
          <p:nvPr/>
        </p:nvSpPr>
        <p:spPr>
          <a:xfrm>
            <a:off x="1207881" y="4312849"/>
            <a:ext cx="4425699" cy="906049"/>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立方體 57"/>
          <p:cNvSpPr/>
          <p:nvPr/>
        </p:nvSpPr>
        <p:spPr>
          <a:xfrm rot="5400000">
            <a:off x="1523357" y="5740721"/>
            <a:ext cx="97526" cy="483106"/>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立方體 59"/>
          <p:cNvSpPr/>
          <p:nvPr/>
        </p:nvSpPr>
        <p:spPr>
          <a:xfrm rot="5400000">
            <a:off x="1981074" y="5740721"/>
            <a:ext cx="97526" cy="483106"/>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1" name="直線單箭頭接點 60"/>
          <p:cNvCxnSpPr/>
          <p:nvPr/>
        </p:nvCxnSpPr>
        <p:spPr>
          <a:xfrm flipV="1">
            <a:off x="1770333" y="5363580"/>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mc:Choice xmlns:a14="http://schemas.microsoft.com/office/drawing/2010/main" Requires="a14">
          <p:sp>
            <p:nvSpPr>
              <p:cNvPr id="62" name="文字方塊 61"/>
              <p:cNvSpPr txBox="1"/>
              <p:nvPr/>
            </p:nvSpPr>
            <p:spPr>
              <a:xfrm>
                <a:off x="1675071" y="6060820"/>
                <a:ext cx="38901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𝑐</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62" name="文字方塊 61"/>
              <p:cNvSpPr txBox="1">
                <a:spLocks noRot="1" noChangeAspect="1" noMove="1" noResize="1" noEditPoints="1" noAdjustHandles="1" noChangeArrowheads="1" noChangeShapeType="1" noTextEdit="1"/>
              </p:cNvSpPr>
              <p:nvPr/>
            </p:nvSpPr>
            <p:spPr>
              <a:xfrm>
                <a:off x="1675071" y="6060820"/>
                <a:ext cx="389017" cy="289182"/>
              </a:xfrm>
              <a:prstGeom prst="rect">
                <a:avLst/>
              </a:prstGeom>
              <a:blipFill>
                <a:blip r:embed="rId3"/>
                <a:stretch>
                  <a:fillRect l="-7813" r="-3125" b="-10417"/>
                </a:stretch>
              </a:blipFill>
            </p:spPr>
            <p:txBody>
              <a:bodyPr/>
              <a:lstStyle/>
              <a:p>
                <a:r>
                  <a:rPr lang="zh-TW" altLang="en-US">
                    <a:noFill/>
                  </a:rPr>
                  <a:t> </a:t>
                </a:r>
              </a:p>
            </p:txBody>
          </p:sp>
        </mc:Fallback>
      </mc:AlternateContent>
      <p:cxnSp>
        <p:nvCxnSpPr>
          <p:cNvPr id="63" name="直線單箭頭接點 62"/>
          <p:cNvCxnSpPr/>
          <p:nvPr/>
        </p:nvCxnSpPr>
        <p:spPr>
          <a:xfrm flipV="1">
            <a:off x="3144619" y="5351530"/>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64" name="直線單箭頭接點 63"/>
          <p:cNvCxnSpPr/>
          <p:nvPr/>
        </p:nvCxnSpPr>
        <p:spPr>
          <a:xfrm flipV="1">
            <a:off x="4982587" y="5329165"/>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65" name="立方體 64"/>
          <p:cNvSpPr/>
          <p:nvPr/>
        </p:nvSpPr>
        <p:spPr>
          <a:xfrm rot="5400000">
            <a:off x="2882092" y="5740721"/>
            <a:ext cx="97526" cy="483106"/>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立方體 65"/>
          <p:cNvSpPr/>
          <p:nvPr/>
        </p:nvSpPr>
        <p:spPr>
          <a:xfrm rot="5400000">
            <a:off x="3339809" y="5740721"/>
            <a:ext cx="97526" cy="483106"/>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立方體 68"/>
          <p:cNvSpPr/>
          <p:nvPr/>
        </p:nvSpPr>
        <p:spPr>
          <a:xfrm rot="5400000">
            <a:off x="4704966" y="5727820"/>
            <a:ext cx="97526" cy="483106"/>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立方體 69"/>
          <p:cNvSpPr/>
          <p:nvPr/>
        </p:nvSpPr>
        <p:spPr>
          <a:xfrm rot="5400000">
            <a:off x="5162683" y="5727820"/>
            <a:ext cx="97526" cy="483106"/>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立方體 70"/>
          <p:cNvSpPr/>
          <p:nvPr/>
        </p:nvSpPr>
        <p:spPr>
          <a:xfrm rot="5400000">
            <a:off x="6911187" y="5734877"/>
            <a:ext cx="97526" cy="483106"/>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立方體 71"/>
          <p:cNvSpPr/>
          <p:nvPr/>
        </p:nvSpPr>
        <p:spPr>
          <a:xfrm rot="5400000">
            <a:off x="7368904" y="5734877"/>
            <a:ext cx="97526" cy="483106"/>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3" name="直線單箭頭接點 72"/>
          <p:cNvCxnSpPr/>
          <p:nvPr/>
        </p:nvCxnSpPr>
        <p:spPr>
          <a:xfrm flipV="1">
            <a:off x="7158163" y="5357735"/>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4" name="矩形 73"/>
          <p:cNvSpPr/>
          <p:nvPr/>
        </p:nvSpPr>
        <p:spPr>
          <a:xfrm>
            <a:off x="6595711" y="4257473"/>
            <a:ext cx="4425699" cy="961425"/>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75" name="文字方塊 74"/>
              <p:cNvSpPr txBox="1"/>
              <p:nvPr/>
            </p:nvSpPr>
            <p:spPr>
              <a:xfrm>
                <a:off x="7062902" y="6054975"/>
                <a:ext cx="38901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𝑐</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75" name="文字方塊 74"/>
              <p:cNvSpPr txBox="1">
                <a:spLocks noRot="1" noChangeAspect="1" noMove="1" noResize="1" noEditPoints="1" noAdjustHandles="1" noChangeArrowheads="1" noChangeShapeType="1" noTextEdit="1"/>
              </p:cNvSpPr>
              <p:nvPr/>
            </p:nvSpPr>
            <p:spPr>
              <a:xfrm>
                <a:off x="7062902" y="6054975"/>
                <a:ext cx="389017" cy="289182"/>
              </a:xfrm>
              <a:prstGeom prst="rect">
                <a:avLst/>
              </a:prstGeom>
              <a:blipFill>
                <a:blip r:embed="rId4"/>
                <a:stretch>
                  <a:fillRect l="-7937" r="-4762" b="-10417"/>
                </a:stretch>
              </a:blipFill>
            </p:spPr>
            <p:txBody>
              <a:bodyPr/>
              <a:lstStyle/>
              <a:p>
                <a:r>
                  <a:rPr lang="zh-TW" altLang="en-US">
                    <a:noFill/>
                  </a:rPr>
                  <a:t> </a:t>
                </a:r>
              </a:p>
            </p:txBody>
          </p:sp>
        </mc:Fallback>
      </mc:AlternateContent>
      <p:cxnSp>
        <p:nvCxnSpPr>
          <p:cNvPr id="76" name="直線單箭頭接點 75"/>
          <p:cNvCxnSpPr/>
          <p:nvPr/>
        </p:nvCxnSpPr>
        <p:spPr>
          <a:xfrm>
            <a:off x="7316798" y="4804048"/>
            <a:ext cx="535844"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77" name="直線單箭頭接點 76"/>
          <p:cNvCxnSpPr/>
          <p:nvPr/>
        </p:nvCxnSpPr>
        <p:spPr>
          <a:xfrm>
            <a:off x="8201801" y="4792596"/>
            <a:ext cx="457953"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8" name="立方體 77"/>
          <p:cNvSpPr/>
          <p:nvPr/>
        </p:nvSpPr>
        <p:spPr>
          <a:xfrm>
            <a:off x="7095438" y="4402564"/>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9" name="直線單箭頭接點 78"/>
          <p:cNvCxnSpPr/>
          <p:nvPr/>
        </p:nvCxnSpPr>
        <p:spPr>
          <a:xfrm>
            <a:off x="8955454" y="4792595"/>
            <a:ext cx="519459"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80" name="直線單箭頭接點 79"/>
          <p:cNvCxnSpPr/>
          <p:nvPr/>
        </p:nvCxnSpPr>
        <p:spPr>
          <a:xfrm>
            <a:off x="9780053" y="4792595"/>
            <a:ext cx="446566"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81" name="立方體 80"/>
          <p:cNvSpPr/>
          <p:nvPr/>
        </p:nvSpPr>
        <p:spPr>
          <a:xfrm>
            <a:off x="7978481" y="4399650"/>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立方體 81"/>
          <p:cNvSpPr/>
          <p:nvPr/>
        </p:nvSpPr>
        <p:spPr>
          <a:xfrm>
            <a:off x="8741423" y="4565157"/>
            <a:ext cx="153242" cy="438448"/>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立方體 82"/>
          <p:cNvSpPr/>
          <p:nvPr/>
        </p:nvSpPr>
        <p:spPr>
          <a:xfrm>
            <a:off x="9552019" y="4399650"/>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立方體 83"/>
          <p:cNvSpPr/>
          <p:nvPr/>
        </p:nvSpPr>
        <p:spPr>
          <a:xfrm>
            <a:off x="10297344" y="4382102"/>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p:nvSpPr>
        <p:spPr>
          <a:xfrm>
            <a:off x="2994972" y="3268796"/>
            <a:ext cx="851516" cy="461665"/>
          </a:xfrm>
          <a:prstGeom prst="rect">
            <a:avLst/>
          </a:prstGeom>
        </p:spPr>
        <p:txBody>
          <a:bodyPr wrap="none">
            <a:spAutoFit/>
          </a:bodyPr>
          <a:lstStyle/>
          <a:p>
            <a:pPr algn="ctr"/>
            <a:r>
              <a:rPr lang="en-US" altLang="zh-TW" sz="2400" dirty="0" smtClean="0"/>
              <a:t>LSTM</a:t>
            </a:r>
            <a:endParaRPr lang="zh-TW" altLang="en-US" sz="2400" dirty="0"/>
          </a:p>
        </p:txBody>
      </p:sp>
      <p:sp>
        <p:nvSpPr>
          <p:cNvPr id="86" name="矩形 85"/>
          <p:cNvSpPr/>
          <p:nvPr/>
        </p:nvSpPr>
        <p:spPr>
          <a:xfrm>
            <a:off x="7938071" y="3234101"/>
            <a:ext cx="1702710" cy="461665"/>
          </a:xfrm>
          <a:prstGeom prst="rect">
            <a:avLst/>
          </a:prstGeom>
        </p:spPr>
        <p:txBody>
          <a:bodyPr wrap="none">
            <a:spAutoFit/>
          </a:bodyPr>
          <a:lstStyle/>
          <a:p>
            <a:pPr algn="ctr"/>
            <a:r>
              <a:rPr lang="en-US" altLang="zh-TW" sz="2400" dirty="0" err="1" smtClean="0"/>
              <a:t>autoencoder</a:t>
            </a:r>
            <a:endParaRPr lang="zh-TW" altLang="en-US" sz="2400" dirty="0"/>
          </a:p>
        </p:txBody>
      </p:sp>
      <p:sp>
        <p:nvSpPr>
          <p:cNvPr id="87" name="內容版面配置區 2"/>
          <p:cNvSpPr>
            <a:spLocks noGrp="1"/>
          </p:cNvSpPr>
          <p:nvPr>
            <p:ph idx="1"/>
          </p:nvPr>
        </p:nvSpPr>
        <p:spPr>
          <a:xfrm>
            <a:off x="838200" y="1576443"/>
            <a:ext cx="10515600" cy="1547391"/>
          </a:xfrm>
        </p:spPr>
        <p:txBody>
          <a:bodyPr>
            <a:normAutofit/>
          </a:bodyPr>
          <a:lstStyle/>
          <a:p>
            <a:r>
              <a:rPr lang="en-US" altLang="zh-TW" dirty="0" smtClean="0"/>
              <a:t>We exploit two architectures for our sound feature generator</a:t>
            </a:r>
          </a:p>
          <a:p>
            <a:pPr lvl="1"/>
            <a:r>
              <a:rPr lang="en-US" altLang="zh-TW" dirty="0" smtClean="0"/>
              <a:t>LSTM</a:t>
            </a:r>
          </a:p>
          <a:p>
            <a:pPr lvl="1"/>
            <a:r>
              <a:rPr lang="en-US" altLang="zh-TW" dirty="0" err="1" smtClean="0"/>
              <a:t>autoencoder</a:t>
            </a:r>
            <a:endParaRPr lang="en-US" altLang="zh-TW" dirty="0" smtClean="0"/>
          </a:p>
        </p:txBody>
      </p:sp>
      <p:pic>
        <p:nvPicPr>
          <p:cNvPr id="88" name="圖片 87"/>
          <p:cNvPicPr>
            <a:picLocks noChangeAspect="1"/>
          </p:cNvPicPr>
          <p:nvPr/>
        </p:nvPicPr>
        <p:blipFill>
          <a:blip r:embed="rId5"/>
          <a:stretch>
            <a:fillRect/>
          </a:stretch>
        </p:blipFill>
        <p:spPr>
          <a:xfrm>
            <a:off x="8802165" y="-1"/>
            <a:ext cx="3389835" cy="1425689"/>
          </a:xfrm>
          <a:prstGeom prst="rect">
            <a:avLst/>
          </a:prstGeom>
        </p:spPr>
      </p:pic>
      <p:sp>
        <p:nvSpPr>
          <p:cNvPr id="3" name="投影片編號版面配置區 2"/>
          <p:cNvSpPr>
            <a:spLocks noGrp="1"/>
          </p:cNvSpPr>
          <p:nvPr>
            <p:ph type="sldNum" sz="quarter" idx="12"/>
          </p:nvPr>
        </p:nvSpPr>
        <p:spPr/>
        <p:txBody>
          <a:bodyPr/>
          <a:lstStyle/>
          <a:p>
            <a:fld id="{A119504C-C109-4F7E-AE3A-CC895479E135}" type="slidenum">
              <a:rPr lang="zh-TW" altLang="en-US" smtClean="0"/>
              <a:t>14</a:t>
            </a:fld>
            <a:endParaRPr lang="zh-TW" altLang="en-US"/>
          </a:p>
        </p:txBody>
      </p:sp>
    </p:spTree>
    <p:extLst>
      <p:ext uri="{BB962C8B-B14F-4D97-AF65-F5344CB8AC3E}">
        <p14:creationId xmlns:p14="http://schemas.microsoft.com/office/powerpoint/2010/main" val="31289208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Sound Feature Reconstruction</a:t>
            </a:r>
            <a:endParaRPr lang="zh-TW" altLang="en-US" dirty="0">
              <a:latin typeface="+mn-lt"/>
            </a:endParaRPr>
          </a:p>
        </p:txBody>
      </p:sp>
      <mc:AlternateContent xmlns:mc="http://schemas.openxmlformats.org/markup-compatibility/2006">
        <mc:Choice xmlns:a14="http://schemas.microsoft.com/office/drawing/2010/main" Requires="a14">
          <p:sp>
            <p:nvSpPr>
              <p:cNvPr id="87" name="內容版面配置區 2"/>
              <p:cNvSpPr>
                <a:spLocks noGrp="1"/>
              </p:cNvSpPr>
              <p:nvPr>
                <p:ph idx="1"/>
              </p:nvPr>
            </p:nvSpPr>
            <p:spPr>
              <a:xfrm>
                <a:off x="838200" y="1576443"/>
                <a:ext cx="10515600" cy="2591486"/>
              </a:xfrm>
            </p:spPr>
            <p:txBody>
              <a:bodyPr>
                <a:normAutofit/>
              </a:bodyPr>
              <a:lstStyle/>
              <a:p>
                <a:r>
                  <a:rPr lang="en-US" altLang="zh-TW" dirty="0" smtClean="0"/>
                  <a:t>We need to extract the sound feature from raw signal first</a:t>
                </a:r>
              </a:p>
              <a:p>
                <a:pPr lvl="1"/>
                <a:r>
                  <a:rPr lang="en-US" altLang="zh-TW" dirty="0" err="1" smtClean="0"/>
                  <a:t>AENet</a:t>
                </a:r>
                <a:r>
                  <a:rPr lang="en-US" altLang="zh-TW" dirty="0" smtClean="0"/>
                  <a:t> [1]</a:t>
                </a:r>
              </a:p>
              <a:p>
                <a:pPr lvl="1"/>
                <a:r>
                  <a:rPr lang="en-US" altLang="zh-TW" dirty="0" err="1" smtClean="0"/>
                  <a:t>VGGish</a:t>
                </a:r>
                <a:r>
                  <a:rPr lang="en-US" altLang="zh-TW" dirty="0" smtClean="0"/>
                  <a:t> [2]</a:t>
                </a:r>
              </a:p>
              <a:p>
                <a:r>
                  <a:rPr lang="en-US" altLang="zh-TW" dirty="0" smtClean="0"/>
                  <a:t>We utilize two kinds of loss for reconstruction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𝑟𝑒𝑐𝑜𝑛</m:t>
                        </m:r>
                      </m:sub>
                    </m:sSub>
                  </m:oMath>
                </a14:m>
                <a:r>
                  <a:rPr lang="en-US" altLang="zh-TW" dirty="0" smtClean="0"/>
                  <a:t>)</a:t>
                </a:r>
              </a:p>
              <a:p>
                <a:pPr lvl="1"/>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𝐿</m:t>
                        </m:r>
                      </m:e>
                      <m:sub>
                        <m:r>
                          <a:rPr lang="en-US" altLang="zh-TW" b="0" i="1" smtClean="0">
                            <a:latin typeface="Cambria Math" panose="02040503050406030204" pitchFamily="18" charset="0"/>
                          </a:rPr>
                          <m:t>2</m:t>
                        </m:r>
                      </m:sub>
                    </m:sSub>
                  </m:oMath>
                </a14:m>
                <a:endParaRPr lang="en-US" altLang="zh-TW" dirty="0" smtClean="0"/>
              </a:p>
              <a:p>
                <a:pPr lvl="1"/>
                <a14:m>
                  <m:oMath xmlns:m="http://schemas.openxmlformats.org/officeDocument/2006/math">
                    <m:r>
                      <a:rPr lang="en-US" altLang="zh-TW" b="0" i="1" smtClean="0">
                        <a:latin typeface="Cambria Math" panose="02040503050406030204" pitchFamily="18" charset="0"/>
                      </a:rPr>
                      <m:t>𝐾𝐿</m:t>
                    </m:r>
                    <m:r>
                      <a:rPr lang="en-US" altLang="zh-TW" b="0" i="1" smtClean="0">
                        <a:latin typeface="Cambria Math" panose="02040503050406030204" pitchFamily="18" charset="0"/>
                      </a:rPr>
                      <m:t>−</m:t>
                    </m:r>
                    <m:r>
                      <a:rPr lang="en-US" altLang="zh-TW" b="0" i="1" smtClean="0">
                        <a:latin typeface="Cambria Math" panose="02040503050406030204" pitchFamily="18" charset="0"/>
                      </a:rPr>
                      <m:t>𝑑𝑖𝑣𝑒𝑟𝑔𝑒𝑛𝑐𝑒</m:t>
                    </m:r>
                  </m:oMath>
                </a14:m>
                <a:endParaRPr lang="en-US" altLang="zh-TW" dirty="0" smtClean="0"/>
              </a:p>
            </p:txBody>
          </p:sp>
        </mc:Choice>
        <mc:Fallback>
          <p:sp>
            <p:nvSpPr>
              <p:cNvPr id="87" name="內容版面配置區 2"/>
              <p:cNvSpPr>
                <a:spLocks noGrp="1" noRot="1" noChangeAspect="1" noMove="1" noResize="1" noEditPoints="1" noAdjustHandles="1" noChangeArrowheads="1" noChangeShapeType="1" noTextEdit="1"/>
              </p:cNvSpPr>
              <p:nvPr>
                <p:ph idx="1"/>
              </p:nvPr>
            </p:nvSpPr>
            <p:spPr>
              <a:xfrm>
                <a:off x="838200" y="1576443"/>
                <a:ext cx="10515600" cy="2591486"/>
              </a:xfrm>
              <a:blipFill>
                <a:blip r:embed="rId3"/>
                <a:stretch>
                  <a:fillRect l="-1043" t="-4235" b="-3294"/>
                </a:stretch>
              </a:blipFill>
            </p:spPr>
            <p:txBody>
              <a:bodyPr/>
              <a:lstStyle/>
              <a:p>
                <a:r>
                  <a:rPr lang="zh-TW" altLang="en-US">
                    <a:noFill/>
                  </a:rPr>
                  <a:t> </a:t>
                </a:r>
              </a:p>
            </p:txBody>
          </p:sp>
        </mc:Fallback>
      </mc:AlternateContent>
      <p:sp>
        <p:nvSpPr>
          <p:cNvPr id="37" name="內容版面配置區 2"/>
          <p:cNvSpPr txBox="1">
            <a:spLocks/>
          </p:cNvSpPr>
          <p:nvPr/>
        </p:nvSpPr>
        <p:spPr>
          <a:xfrm>
            <a:off x="0" y="6208015"/>
            <a:ext cx="12070080" cy="592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TW" sz="1200" dirty="0" smtClean="0"/>
              <a:t>[1] Takahashi, </a:t>
            </a:r>
            <a:r>
              <a:rPr lang="en-US" altLang="zh-TW" sz="1200" dirty="0" err="1" smtClean="0"/>
              <a:t>Naoya</a:t>
            </a:r>
            <a:r>
              <a:rPr lang="en-US" altLang="zh-TW" sz="1200" dirty="0" smtClean="0"/>
              <a:t>, Michael </a:t>
            </a:r>
            <a:r>
              <a:rPr lang="en-US" altLang="zh-TW" sz="1200" dirty="0" err="1" smtClean="0"/>
              <a:t>Gygli</a:t>
            </a:r>
            <a:r>
              <a:rPr lang="en-US" altLang="zh-TW" sz="1200" dirty="0" smtClean="0"/>
              <a:t>, and Luc Van </a:t>
            </a:r>
            <a:r>
              <a:rPr lang="en-US" altLang="zh-TW" sz="1200" dirty="0" err="1" smtClean="0"/>
              <a:t>Gool</a:t>
            </a:r>
            <a:r>
              <a:rPr lang="en-US" altLang="zh-TW" sz="1200" dirty="0" smtClean="0"/>
              <a:t>. "</a:t>
            </a:r>
            <a:r>
              <a:rPr lang="en-US" altLang="zh-TW" sz="1200" dirty="0" err="1" smtClean="0"/>
              <a:t>Aenet</a:t>
            </a:r>
            <a:r>
              <a:rPr lang="en-US" altLang="zh-TW" sz="1200" dirty="0" smtClean="0"/>
              <a:t>: Learning deep audio features for video analysis." IEEE Transactions on Multimedia 20.3 (2018): 513-524. </a:t>
            </a:r>
            <a:endParaRPr lang="en-US" altLang="zh-TW" sz="1200" dirty="0" smtClean="0"/>
          </a:p>
          <a:p>
            <a:pPr marL="0" indent="0">
              <a:lnSpc>
                <a:spcPct val="100000"/>
              </a:lnSpc>
              <a:buNone/>
            </a:pPr>
            <a:r>
              <a:rPr lang="en-US" altLang="zh-TW" sz="1200" dirty="0" smtClean="0"/>
              <a:t>[</a:t>
            </a:r>
            <a:r>
              <a:rPr lang="en-US" altLang="zh-TW" sz="1200" dirty="0" smtClean="0"/>
              <a:t>2] </a:t>
            </a:r>
            <a:r>
              <a:rPr lang="en-US" altLang="zh-TW" sz="1200" dirty="0" err="1" smtClean="0"/>
              <a:t>Gemmeke</a:t>
            </a:r>
            <a:r>
              <a:rPr lang="en-US" altLang="zh-TW" sz="1200" dirty="0" smtClean="0"/>
              <a:t>, </a:t>
            </a:r>
            <a:r>
              <a:rPr lang="en-US" altLang="zh-TW" sz="1200" dirty="0" err="1" smtClean="0"/>
              <a:t>Jort</a:t>
            </a:r>
            <a:r>
              <a:rPr lang="en-US" altLang="zh-TW" sz="1200" dirty="0" smtClean="0"/>
              <a:t> F., et al. "Audio set: An ontology and human-labeled dataset for audio events." Acoustics, Speech and Signal Processing (ICASSP), 2017 IEEE International Conference on. IEEE, 2017.</a:t>
            </a:r>
          </a:p>
        </p:txBody>
      </p:sp>
      <p:sp>
        <p:nvSpPr>
          <p:cNvPr id="38" name="矩形 37"/>
          <p:cNvSpPr/>
          <p:nvPr/>
        </p:nvSpPr>
        <p:spPr>
          <a:xfrm>
            <a:off x="2617382" y="4670399"/>
            <a:ext cx="3720843" cy="882401"/>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2694992" y="4808435"/>
            <a:ext cx="3588803" cy="523220"/>
          </a:xfrm>
          <a:prstGeom prst="rect">
            <a:avLst/>
          </a:prstGeom>
        </p:spPr>
        <p:txBody>
          <a:bodyPr wrap="none">
            <a:spAutoFit/>
          </a:bodyPr>
          <a:lstStyle/>
          <a:p>
            <a:pPr algn="ctr"/>
            <a:r>
              <a:rPr lang="en-US" altLang="zh-TW" sz="2800" dirty="0"/>
              <a:t>Sound feature </a:t>
            </a:r>
            <a:r>
              <a:rPr lang="en-US" altLang="zh-TW" sz="2800" dirty="0" smtClean="0"/>
              <a:t>generator</a:t>
            </a:r>
            <a:endParaRPr lang="en-US" altLang="zh-TW" sz="2800" dirty="0"/>
          </a:p>
        </p:txBody>
      </p:sp>
      <p:cxnSp>
        <p:nvCxnSpPr>
          <p:cNvPr id="40" name="直線單箭頭接點 39"/>
          <p:cNvCxnSpPr>
            <a:stCxn id="38" idx="3"/>
            <a:endCxn id="46" idx="2"/>
          </p:cNvCxnSpPr>
          <p:nvPr/>
        </p:nvCxnSpPr>
        <p:spPr>
          <a:xfrm>
            <a:off x="6338225" y="5111600"/>
            <a:ext cx="934834" cy="2936"/>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41" name="矩形 40"/>
          <p:cNvSpPr/>
          <p:nvPr/>
        </p:nvSpPr>
        <p:spPr>
          <a:xfrm>
            <a:off x="6338225" y="5838683"/>
            <a:ext cx="3147016" cy="369332"/>
          </a:xfrm>
          <a:prstGeom prst="rect">
            <a:avLst/>
          </a:prstGeom>
        </p:spPr>
        <p:txBody>
          <a:bodyPr wrap="none">
            <a:spAutoFit/>
          </a:bodyPr>
          <a:lstStyle/>
          <a:p>
            <a:pPr algn="ctr"/>
            <a:r>
              <a:rPr lang="en-US" altLang="zh-TW" dirty="0" smtClean="0"/>
              <a:t>Sound </a:t>
            </a:r>
            <a:r>
              <a:rPr lang="en-US" altLang="zh-TW" dirty="0"/>
              <a:t>feature </a:t>
            </a:r>
            <a:r>
              <a:rPr lang="en-US" altLang="zh-TW" dirty="0" smtClean="0"/>
              <a:t>reconstruction</a:t>
            </a:r>
            <a:endParaRPr lang="zh-TW" altLang="en-US" dirty="0"/>
          </a:p>
        </p:txBody>
      </p:sp>
      <mc:AlternateContent xmlns:mc="http://schemas.openxmlformats.org/markup-compatibility/2006">
        <mc:Choice xmlns:a14="http://schemas.microsoft.com/office/drawing/2010/main" Requires="a14">
          <p:sp>
            <p:nvSpPr>
              <p:cNvPr id="42" name="文字方塊 41"/>
              <p:cNvSpPr txBox="1"/>
              <p:nvPr/>
            </p:nvSpPr>
            <p:spPr>
              <a:xfrm>
                <a:off x="8136585" y="4120668"/>
                <a:ext cx="5043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𝑟</m:t>
                      </m:r>
                      <m:r>
                        <a:rPr lang="en-US" altLang="zh-TW" i="1">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𝑦</m:t>
                          </m:r>
                        </m:e>
                      </m:acc>
                      <m:r>
                        <a:rPr lang="en-US" altLang="zh-TW" i="1">
                          <a:latin typeface="Cambria Math" panose="02040503050406030204" pitchFamily="18" charset="0"/>
                        </a:rPr>
                        <m:t>)</m:t>
                      </m:r>
                    </m:oMath>
                  </m:oMathPara>
                </a14:m>
                <a:endParaRPr lang="zh-TW" altLang="en-US" dirty="0"/>
              </a:p>
            </p:txBody>
          </p:sp>
        </mc:Choice>
        <mc:Fallback>
          <p:sp>
            <p:nvSpPr>
              <p:cNvPr id="42" name="文字方塊 41"/>
              <p:cNvSpPr txBox="1">
                <a:spLocks noRot="1" noChangeAspect="1" noMove="1" noResize="1" noEditPoints="1" noAdjustHandles="1" noChangeArrowheads="1" noChangeShapeType="1" noTextEdit="1"/>
              </p:cNvSpPr>
              <p:nvPr/>
            </p:nvSpPr>
            <p:spPr>
              <a:xfrm>
                <a:off x="8136585" y="4120668"/>
                <a:ext cx="504369" cy="276999"/>
              </a:xfrm>
              <a:prstGeom prst="rect">
                <a:avLst/>
              </a:prstGeom>
              <a:blipFill>
                <a:blip r:embed="rId4"/>
                <a:stretch>
                  <a:fillRect l="-4878" t="-24444" r="-46341" b="-37778"/>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3" name="文字方塊 42"/>
              <p:cNvSpPr txBox="1"/>
              <p:nvPr/>
            </p:nvSpPr>
            <p:spPr>
              <a:xfrm>
                <a:off x="7234447" y="4141845"/>
                <a:ext cx="5043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i="1">
                          <a:latin typeface="Cambria Math" panose="02040503050406030204" pitchFamily="18" charset="0"/>
                        </a:rPr>
                        <m:t>)</m:t>
                      </m:r>
                    </m:oMath>
                  </m:oMathPara>
                </a14:m>
                <a:endParaRPr lang="zh-TW" altLang="en-US" dirty="0"/>
              </a:p>
            </p:txBody>
          </p:sp>
        </mc:Choice>
        <mc:Fallback>
          <p:sp>
            <p:nvSpPr>
              <p:cNvPr id="43" name="文字方塊 42"/>
              <p:cNvSpPr txBox="1">
                <a:spLocks noRot="1" noChangeAspect="1" noMove="1" noResize="1" noEditPoints="1" noAdjustHandles="1" noChangeArrowheads="1" noChangeShapeType="1" noTextEdit="1"/>
              </p:cNvSpPr>
              <p:nvPr/>
            </p:nvSpPr>
            <p:spPr>
              <a:xfrm>
                <a:off x="7234447" y="4141845"/>
                <a:ext cx="504369" cy="276999"/>
              </a:xfrm>
              <a:prstGeom prst="rect">
                <a:avLst/>
              </a:prstGeom>
              <a:blipFill>
                <a:blip r:embed="rId5"/>
                <a:stretch>
                  <a:fillRect l="-4878" r="-15854" b="-34783"/>
                </a:stretch>
              </a:blipFill>
            </p:spPr>
            <p:txBody>
              <a:bodyPr/>
              <a:lstStyle/>
              <a:p>
                <a:r>
                  <a:rPr lang="zh-TW" altLang="en-US">
                    <a:noFill/>
                  </a:rPr>
                  <a:t> </a:t>
                </a:r>
              </a:p>
            </p:txBody>
          </p:sp>
        </mc:Fallback>
      </mc:AlternateContent>
      <p:cxnSp>
        <p:nvCxnSpPr>
          <p:cNvPr id="44" name="直線單箭頭接點 43"/>
          <p:cNvCxnSpPr/>
          <p:nvPr/>
        </p:nvCxnSpPr>
        <p:spPr>
          <a:xfrm flipV="1">
            <a:off x="7622480" y="5046530"/>
            <a:ext cx="547590" cy="1"/>
          </a:xfrm>
          <a:prstGeom prst="straightConnector1">
            <a:avLst/>
          </a:prstGeom>
          <a:ln w="952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5" name="立方體 44"/>
          <p:cNvSpPr/>
          <p:nvPr/>
        </p:nvSpPr>
        <p:spPr>
          <a:xfrm rot="10800000">
            <a:off x="8263322" y="4667419"/>
            <a:ext cx="125447" cy="771220"/>
          </a:xfrm>
          <a:prstGeom prst="cube">
            <a:avLst/>
          </a:prstGeom>
          <a:solidFill>
            <a:srgbClr val="FDE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rot="5400000">
            <a:off x="7345475" y="4491322"/>
            <a:ext cx="1101595" cy="1246427"/>
          </a:xfrm>
          <a:prstGeom prst="rect">
            <a:avLst/>
          </a:prstGeom>
          <a:noFill/>
          <a:ln w="38100">
            <a:solidFill>
              <a:srgbClr val="FDE7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立方體 46"/>
          <p:cNvSpPr/>
          <p:nvPr/>
        </p:nvSpPr>
        <p:spPr>
          <a:xfrm rot="10800000">
            <a:off x="7403778" y="4648561"/>
            <a:ext cx="125447" cy="771220"/>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8" name="文字方塊 7"/>
              <p:cNvSpPr txBox="1"/>
              <p:nvPr/>
            </p:nvSpPr>
            <p:spPr>
              <a:xfrm>
                <a:off x="7408733" y="5275757"/>
                <a:ext cx="1009975"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𝐿</m:t>
                          </m:r>
                        </m:e>
                        <m:sub>
                          <m:r>
                            <a:rPr lang="en-US" altLang="zh-TW" sz="2000" b="0" i="1" smtClean="0">
                              <a:latin typeface="Cambria Math" panose="02040503050406030204" pitchFamily="18" charset="0"/>
                            </a:rPr>
                            <m:t>𝑟𝑒𝑐𝑜𝑛</m:t>
                          </m:r>
                        </m:sub>
                      </m:sSub>
                    </m:oMath>
                  </m:oMathPara>
                </a14:m>
                <a:endParaRPr lang="zh-TW" altLang="en-US" sz="2000" dirty="0"/>
              </a:p>
            </p:txBody>
          </p:sp>
        </mc:Choice>
        <mc:Fallback>
          <p:sp>
            <p:nvSpPr>
              <p:cNvPr id="8" name="文字方塊 7"/>
              <p:cNvSpPr txBox="1">
                <a:spLocks noRot="1" noChangeAspect="1" noMove="1" noResize="1" noEditPoints="1" noAdjustHandles="1" noChangeArrowheads="1" noChangeShapeType="1" noTextEdit="1"/>
              </p:cNvSpPr>
              <p:nvPr/>
            </p:nvSpPr>
            <p:spPr>
              <a:xfrm>
                <a:off x="7408733" y="5275757"/>
                <a:ext cx="1009975" cy="307777"/>
              </a:xfrm>
              <a:prstGeom prst="rect">
                <a:avLst/>
              </a:prstGeom>
              <a:blipFill>
                <a:blip r:embed="rId6"/>
                <a:stretch>
                  <a:fillRect b="-9804"/>
                </a:stretch>
              </a:blipFill>
            </p:spPr>
            <p:txBody>
              <a:bodyPr/>
              <a:lstStyle/>
              <a:p>
                <a:r>
                  <a:rPr lang="zh-TW" altLang="en-US">
                    <a:noFill/>
                  </a:rPr>
                  <a:t> </a:t>
                </a:r>
              </a:p>
            </p:txBody>
          </p:sp>
        </mc:Fallback>
      </mc:AlternateContent>
      <p:pic>
        <p:nvPicPr>
          <p:cNvPr id="59" name="圖片 58"/>
          <p:cNvPicPr>
            <a:picLocks noChangeAspect="1"/>
          </p:cNvPicPr>
          <p:nvPr/>
        </p:nvPicPr>
        <p:blipFill>
          <a:blip r:embed="rId7"/>
          <a:stretch>
            <a:fillRect/>
          </a:stretch>
        </p:blipFill>
        <p:spPr>
          <a:xfrm>
            <a:off x="8802165" y="-1"/>
            <a:ext cx="3389835" cy="1425689"/>
          </a:xfrm>
          <a:prstGeom prst="rect">
            <a:avLst/>
          </a:prstGeom>
        </p:spPr>
      </p:pic>
      <p:sp>
        <p:nvSpPr>
          <p:cNvPr id="67" name="矩形 66"/>
          <p:cNvSpPr/>
          <p:nvPr/>
        </p:nvSpPr>
        <p:spPr>
          <a:xfrm>
            <a:off x="9262513" y="3462908"/>
            <a:ext cx="2469137" cy="707886"/>
          </a:xfrm>
          <a:prstGeom prst="rect">
            <a:avLst/>
          </a:prstGeom>
          <a:ln w="38100">
            <a:solidFill>
              <a:srgbClr val="FFFF00"/>
            </a:solidFill>
            <a:prstDash val="dash"/>
          </a:ln>
        </p:spPr>
        <p:txBody>
          <a:bodyPr wrap="none">
            <a:spAutoFit/>
          </a:bodyPr>
          <a:lstStyle/>
          <a:p>
            <a:pPr algn="ctr"/>
            <a:r>
              <a:rPr lang="en-US" altLang="zh-TW" sz="2000" dirty="0" smtClean="0"/>
              <a:t>Ground truth </a:t>
            </a:r>
          </a:p>
          <a:p>
            <a:pPr algn="ctr"/>
            <a:r>
              <a:rPr lang="en-US" altLang="zh-TW" sz="2000" dirty="0" smtClean="0"/>
              <a:t>sound feature extractor</a:t>
            </a:r>
            <a:endParaRPr lang="en-US" altLang="zh-TW" sz="2000" dirty="0"/>
          </a:p>
        </p:txBody>
      </p:sp>
      <p:sp>
        <p:nvSpPr>
          <p:cNvPr id="10" name="手繪多邊形 9"/>
          <p:cNvSpPr/>
          <p:nvPr/>
        </p:nvSpPr>
        <p:spPr>
          <a:xfrm>
            <a:off x="8534400" y="4169229"/>
            <a:ext cx="1970314" cy="968828"/>
          </a:xfrm>
          <a:custGeom>
            <a:avLst/>
            <a:gdLst>
              <a:gd name="connsiteX0" fmla="*/ 1970314 w 1970314"/>
              <a:gd name="connsiteY0" fmla="*/ 0 h 968828"/>
              <a:gd name="connsiteX1" fmla="*/ 1273629 w 1970314"/>
              <a:gd name="connsiteY1" fmla="*/ 718457 h 968828"/>
              <a:gd name="connsiteX2" fmla="*/ 0 w 1970314"/>
              <a:gd name="connsiteY2" fmla="*/ 968828 h 968828"/>
            </a:gdLst>
            <a:ahLst/>
            <a:cxnLst>
              <a:cxn ang="0">
                <a:pos x="connsiteX0" y="connsiteY0"/>
              </a:cxn>
              <a:cxn ang="0">
                <a:pos x="connsiteX1" y="connsiteY1"/>
              </a:cxn>
              <a:cxn ang="0">
                <a:pos x="connsiteX2" y="connsiteY2"/>
              </a:cxn>
            </a:cxnLst>
            <a:rect l="l" t="t" r="r" b="b"/>
            <a:pathLst>
              <a:path w="1970314" h="968828">
                <a:moveTo>
                  <a:pt x="1970314" y="0"/>
                </a:moveTo>
                <a:cubicBezTo>
                  <a:pt x="1786164" y="278493"/>
                  <a:pt x="1602015" y="556986"/>
                  <a:pt x="1273629" y="718457"/>
                </a:cubicBezTo>
                <a:cubicBezTo>
                  <a:pt x="945243" y="879928"/>
                  <a:pt x="132443" y="928914"/>
                  <a:pt x="0" y="968828"/>
                </a:cubicBez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11" name="投影片編號版面配置區 10"/>
          <p:cNvSpPr>
            <a:spLocks noGrp="1"/>
          </p:cNvSpPr>
          <p:nvPr>
            <p:ph type="sldNum" sz="quarter" idx="12"/>
          </p:nvPr>
        </p:nvSpPr>
        <p:spPr/>
        <p:txBody>
          <a:bodyPr/>
          <a:lstStyle/>
          <a:p>
            <a:fld id="{A119504C-C109-4F7E-AE3A-CC895479E135}" type="slidenum">
              <a:rPr lang="zh-TW" altLang="en-US" smtClean="0"/>
              <a:t>15</a:t>
            </a:fld>
            <a:endParaRPr lang="zh-TW" altLang="en-US"/>
          </a:p>
        </p:txBody>
      </p:sp>
    </p:spTree>
    <p:extLst>
      <p:ext uri="{BB962C8B-B14F-4D97-AF65-F5344CB8AC3E}">
        <p14:creationId xmlns:p14="http://schemas.microsoft.com/office/powerpoint/2010/main" val="41845081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right)">
                                      <p:cBhvr>
                                        <p:cTn id="7" dur="500"/>
                                        <p:tgtEl>
                                          <p:spTgt spid="6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right)">
                                      <p:cBhvr>
                                        <p:cTn id="13" dur="500"/>
                                        <p:tgtEl>
                                          <p:spTgt spid="4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right)">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22" presetClass="entr" presetSubtype="8"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1" grpId="0"/>
      <p:bldP spid="42" grpId="0"/>
      <p:bldP spid="43" grpId="0"/>
      <p:bldP spid="45" grpId="0" animBg="1"/>
      <p:bldP spid="46" grpId="0" animBg="1"/>
      <p:bldP spid="47" grpId="0" animBg="1"/>
      <p:bldP spid="8" grpId="0"/>
      <p:bldP spid="6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Action Classifier Loss</a:t>
            </a:r>
            <a:endParaRPr lang="zh-TW" altLang="en-US" dirty="0">
              <a:latin typeface="+mn-lt"/>
            </a:endParaRPr>
          </a:p>
        </p:txBody>
      </p:sp>
      <mc:AlternateContent xmlns:mc="http://schemas.openxmlformats.org/markup-compatibility/2006">
        <mc:Choice xmlns:a14="http://schemas.microsoft.com/office/drawing/2010/main" Requires="a14">
          <p:sp>
            <p:nvSpPr>
              <p:cNvPr id="87" name="內容版面配置區 2"/>
              <p:cNvSpPr>
                <a:spLocks noGrp="1"/>
              </p:cNvSpPr>
              <p:nvPr>
                <p:ph idx="1"/>
              </p:nvPr>
            </p:nvSpPr>
            <p:spPr>
              <a:xfrm>
                <a:off x="838200" y="1576443"/>
                <a:ext cx="10515600" cy="2591486"/>
              </a:xfrm>
            </p:spPr>
            <p:txBody>
              <a:bodyPr>
                <a:normAutofit/>
              </a:bodyPr>
              <a:lstStyle/>
              <a:p>
                <a:r>
                  <a:rPr lang="en-US" altLang="zh-TW" dirty="0" smtClean="0"/>
                  <a:t>Classification loss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𝑐𝑙𝑠</m:t>
                        </m:r>
                      </m:sub>
                    </m:sSub>
                  </m:oMath>
                </a14:m>
                <a:r>
                  <a:rPr lang="en-US" altLang="zh-TW" dirty="0" smtClean="0"/>
                  <a:t>) is identical to those defined in action recognition</a:t>
                </a:r>
              </a:p>
              <a:p>
                <a:pPr lvl="1"/>
                <a:r>
                  <a:rPr lang="en-US" altLang="zh-TW" dirty="0" smtClean="0"/>
                  <a:t>Cross-entropy loss</a:t>
                </a:r>
              </a:p>
            </p:txBody>
          </p:sp>
        </mc:Choice>
        <mc:Fallback>
          <p:sp>
            <p:nvSpPr>
              <p:cNvPr id="87" name="內容版面配置區 2"/>
              <p:cNvSpPr>
                <a:spLocks noGrp="1" noRot="1" noChangeAspect="1" noMove="1" noResize="1" noEditPoints="1" noAdjustHandles="1" noChangeArrowheads="1" noChangeShapeType="1" noTextEdit="1"/>
              </p:cNvSpPr>
              <p:nvPr>
                <p:ph idx="1"/>
              </p:nvPr>
            </p:nvSpPr>
            <p:spPr>
              <a:xfrm>
                <a:off x="838200" y="1576443"/>
                <a:ext cx="10515600" cy="2591486"/>
              </a:xfrm>
              <a:blipFill>
                <a:blip r:embed="rId3"/>
                <a:stretch>
                  <a:fillRect l="-1043" t="-4235"/>
                </a:stretch>
              </a:blipFill>
            </p:spPr>
            <p:txBody>
              <a:bodyPr/>
              <a:lstStyle/>
              <a:p>
                <a:r>
                  <a:rPr lang="zh-TW" altLang="en-US">
                    <a:noFill/>
                  </a:rPr>
                  <a:t> </a:t>
                </a:r>
              </a:p>
            </p:txBody>
          </p:sp>
        </mc:Fallback>
      </mc:AlternateContent>
      <p:sp>
        <p:nvSpPr>
          <p:cNvPr id="38" name="矩形 37"/>
          <p:cNvSpPr/>
          <p:nvPr/>
        </p:nvSpPr>
        <p:spPr>
          <a:xfrm>
            <a:off x="2628267" y="3726728"/>
            <a:ext cx="3720843" cy="882401"/>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2705877" y="3864764"/>
            <a:ext cx="3588803" cy="523220"/>
          </a:xfrm>
          <a:prstGeom prst="rect">
            <a:avLst/>
          </a:prstGeom>
        </p:spPr>
        <p:txBody>
          <a:bodyPr wrap="none">
            <a:spAutoFit/>
          </a:bodyPr>
          <a:lstStyle/>
          <a:p>
            <a:pPr algn="ctr"/>
            <a:r>
              <a:rPr lang="en-US" altLang="zh-TW" sz="2800" dirty="0"/>
              <a:t>Sound feature </a:t>
            </a:r>
            <a:r>
              <a:rPr lang="en-US" altLang="zh-TW" sz="2800" dirty="0" smtClean="0"/>
              <a:t>generator</a:t>
            </a:r>
            <a:endParaRPr lang="en-US" altLang="zh-TW" sz="2800" dirty="0"/>
          </a:p>
        </p:txBody>
      </p:sp>
      <p:cxnSp>
        <p:nvCxnSpPr>
          <p:cNvPr id="40" name="直線單箭頭接點 39"/>
          <p:cNvCxnSpPr>
            <a:stCxn id="38" idx="3"/>
            <a:endCxn id="46" idx="2"/>
          </p:cNvCxnSpPr>
          <p:nvPr/>
        </p:nvCxnSpPr>
        <p:spPr>
          <a:xfrm>
            <a:off x="6349110" y="4167929"/>
            <a:ext cx="934834" cy="2936"/>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44" name="直線單箭頭接點 43"/>
          <p:cNvCxnSpPr/>
          <p:nvPr/>
        </p:nvCxnSpPr>
        <p:spPr>
          <a:xfrm flipV="1">
            <a:off x="7633365" y="4102859"/>
            <a:ext cx="547590" cy="1"/>
          </a:xfrm>
          <a:prstGeom prst="straightConnector1">
            <a:avLst/>
          </a:prstGeom>
          <a:ln w="952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5" name="立方體 44"/>
          <p:cNvSpPr/>
          <p:nvPr/>
        </p:nvSpPr>
        <p:spPr>
          <a:xfrm rot="10800000">
            <a:off x="8274207" y="3723748"/>
            <a:ext cx="125447" cy="771220"/>
          </a:xfrm>
          <a:prstGeom prst="cube">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rot="5400000">
            <a:off x="7356360" y="3547651"/>
            <a:ext cx="1101595" cy="1246427"/>
          </a:xfrm>
          <a:prstGeom prst="rect">
            <a:avLst/>
          </a:prstGeom>
          <a:noFill/>
          <a:ln w="38100">
            <a:solidFill>
              <a:srgbClr val="9BC5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立方體 46"/>
          <p:cNvSpPr/>
          <p:nvPr/>
        </p:nvSpPr>
        <p:spPr>
          <a:xfrm rot="10800000">
            <a:off x="7414663" y="3704890"/>
            <a:ext cx="125447" cy="771220"/>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8" name="文字方塊 7"/>
              <p:cNvSpPr txBox="1"/>
              <p:nvPr/>
            </p:nvSpPr>
            <p:spPr>
              <a:xfrm>
                <a:off x="7419618" y="4332086"/>
                <a:ext cx="1009975"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𝐿</m:t>
                          </m:r>
                        </m:e>
                        <m:sub>
                          <m:r>
                            <a:rPr lang="en-US" altLang="zh-TW" sz="2000" b="0" i="1" smtClean="0">
                              <a:latin typeface="Cambria Math" panose="02040503050406030204" pitchFamily="18" charset="0"/>
                            </a:rPr>
                            <m:t>𝑐𝑙𝑠</m:t>
                          </m:r>
                        </m:sub>
                      </m:sSub>
                    </m:oMath>
                  </m:oMathPara>
                </a14:m>
                <a:endParaRPr lang="zh-TW" altLang="en-US" sz="2000" dirty="0"/>
              </a:p>
            </p:txBody>
          </p:sp>
        </mc:Choice>
        <mc:Fallback>
          <p:sp>
            <p:nvSpPr>
              <p:cNvPr id="8" name="文字方塊 7"/>
              <p:cNvSpPr txBox="1">
                <a:spLocks noRot="1" noChangeAspect="1" noMove="1" noResize="1" noEditPoints="1" noAdjustHandles="1" noChangeArrowheads="1" noChangeShapeType="1" noTextEdit="1"/>
              </p:cNvSpPr>
              <p:nvPr/>
            </p:nvSpPr>
            <p:spPr>
              <a:xfrm>
                <a:off x="7419618" y="4332086"/>
                <a:ext cx="1009975" cy="307777"/>
              </a:xfrm>
              <a:prstGeom prst="rect">
                <a:avLst/>
              </a:prstGeom>
              <a:blipFill>
                <a:blip r:embed="rId4"/>
                <a:stretch>
                  <a:fillRect b="-18000"/>
                </a:stretch>
              </a:blipFill>
            </p:spPr>
            <p:txBody>
              <a:bodyPr/>
              <a:lstStyle/>
              <a:p>
                <a:r>
                  <a:rPr lang="zh-TW" altLang="en-US">
                    <a:noFill/>
                  </a:rPr>
                  <a:t> </a:t>
                </a:r>
              </a:p>
            </p:txBody>
          </p:sp>
        </mc:Fallback>
      </mc:AlternateContent>
      <p:sp>
        <p:nvSpPr>
          <p:cNvPr id="18" name="矩形 17"/>
          <p:cNvSpPr/>
          <p:nvPr/>
        </p:nvSpPr>
        <p:spPr>
          <a:xfrm>
            <a:off x="7164432" y="4837915"/>
            <a:ext cx="1573316" cy="369332"/>
          </a:xfrm>
          <a:prstGeom prst="rect">
            <a:avLst/>
          </a:prstGeom>
        </p:spPr>
        <p:txBody>
          <a:bodyPr wrap="none">
            <a:spAutoFit/>
          </a:bodyPr>
          <a:lstStyle/>
          <a:p>
            <a:pPr algn="ctr"/>
            <a:r>
              <a:rPr lang="en-US" altLang="zh-TW" dirty="0"/>
              <a:t>Action classifier</a:t>
            </a:r>
            <a:endParaRPr lang="zh-TW" altLang="en-US" dirty="0"/>
          </a:p>
        </p:txBody>
      </p:sp>
      <mc:AlternateContent xmlns:mc="http://schemas.openxmlformats.org/markup-compatibility/2006">
        <mc:Choice xmlns:a14="http://schemas.microsoft.com/office/drawing/2010/main" Requires="a14">
          <p:sp>
            <p:nvSpPr>
              <p:cNvPr id="20" name="文字方塊 19"/>
              <p:cNvSpPr txBox="1"/>
              <p:nvPr/>
            </p:nvSpPr>
            <p:spPr>
              <a:xfrm>
                <a:off x="7283944" y="3142237"/>
                <a:ext cx="4592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i="1">
                          <a:latin typeface="Cambria Math" panose="02040503050406030204" pitchFamily="18" charset="0"/>
                        </a:rPr>
                        <m:t>)</m:t>
                      </m:r>
                    </m:oMath>
                  </m:oMathPara>
                </a14:m>
                <a:endParaRPr lang="zh-TW" altLang="en-US" dirty="0"/>
              </a:p>
            </p:txBody>
          </p:sp>
        </mc:Choice>
        <mc:Fallback>
          <p:sp>
            <p:nvSpPr>
              <p:cNvPr id="20" name="文字方塊 19"/>
              <p:cNvSpPr txBox="1">
                <a:spLocks noRot="1" noChangeAspect="1" noMove="1" noResize="1" noEditPoints="1" noAdjustHandles="1" noChangeArrowheads="1" noChangeShapeType="1" noTextEdit="1"/>
              </p:cNvSpPr>
              <p:nvPr/>
            </p:nvSpPr>
            <p:spPr>
              <a:xfrm>
                <a:off x="7283944" y="3142237"/>
                <a:ext cx="459252" cy="276999"/>
              </a:xfrm>
              <a:prstGeom prst="rect">
                <a:avLst/>
              </a:prstGeom>
              <a:blipFill>
                <a:blip r:embed="rId5"/>
                <a:stretch>
                  <a:fillRect l="-18667" r="-24000" b="-3478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2" name="文字方塊 21"/>
              <p:cNvSpPr txBox="1"/>
              <p:nvPr/>
            </p:nvSpPr>
            <p:spPr>
              <a:xfrm>
                <a:off x="8076250" y="3167970"/>
                <a:ext cx="521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𝑦</m:t>
                          </m:r>
                        </m:e>
                      </m:acc>
                      <m:r>
                        <a:rPr lang="en-US" altLang="zh-TW" i="1">
                          <a:latin typeface="Cambria Math" panose="02040503050406030204" pitchFamily="18" charset="0"/>
                        </a:rPr>
                        <m:t>)</m:t>
                      </m:r>
                    </m:oMath>
                  </m:oMathPara>
                </a14:m>
                <a:endParaRPr lang="zh-TW" altLang="en-US" dirty="0"/>
              </a:p>
            </p:txBody>
          </p:sp>
        </mc:Choice>
        <mc:Fallback>
          <p:sp>
            <p:nvSpPr>
              <p:cNvPr id="22" name="文字方塊 21"/>
              <p:cNvSpPr txBox="1">
                <a:spLocks noRot="1" noChangeAspect="1" noMove="1" noResize="1" noEditPoints="1" noAdjustHandles="1" noChangeArrowheads="1" noChangeShapeType="1" noTextEdit="1"/>
              </p:cNvSpPr>
              <p:nvPr/>
            </p:nvSpPr>
            <p:spPr>
              <a:xfrm>
                <a:off x="8076250" y="3167970"/>
                <a:ext cx="521360" cy="276999"/>
              </a:xfrm>
              <a:prstGeom prst="rect">
                <a:avLst/>
              </a:prstGeom>
              <a:blipFill>
                <a:blip r:embed="rId6"/>
                <a:stretch>
                  <a:fillRect l="-9412" t="-24444" r="-43529" b="-37778"/>
                </a:stretch>
              </a:blipFill>
            </p:spPr>
            <p:txBody>
              <a:bodyPr/>
              <a:lstStyle/>
              <a:p>
                <a:r>
                  <a:rPr lang="zh-TW" altLang="en-US">
                    <a:noFill/>
                  </a:rPr>
                  <a:t> </a:t>
                </a:r>
              </a:p>
            </p:txBody>
          </p:sp>
        </mc:Fallback>
      </mc:AlternateContent>
      <p:pic>
        <p:nvPicPr>
          <p:cNvPr id="23" name="圖片 22"/>
          <p:cNvPicPr>
            <a:picLocks noChangeAspect="1"/>
          </p:cNvPicPr>
          <p:nvPr/>
        </p:nvPicPr>
        <p:blipFill>
          <a:blip r:embed="rId7"/>
          <a:stretch>
            <a:fillRect/>
          </a:stretch>
        </p:blipFill>
        <p:spPr>
          <a:xfrm>
            <a:off x="8802165" y="-1"/>
            <a:ext cx="3389835" cy="1425689"/>
          </a:xfrm>
          <a:prstGeom prst="rect">
            <a:avLst/>
          </a:prstGeom>
        </p:spPr>
      </p:pic>
      <p:sp>
        <p:nvSpPr>
          <p:cNvPr id="3" name="投影片編號版面配置區 2"/>
          <p:cNvSpPr>
            <a:spLocks noGrp="1"/>
          </p:cNvSpPr>
          <p:nvPr>
            <p:ph type="sldNum" sz="quarter" idx="12"/>
          </p:nvPr>
        </p:nvSpPr>
        <p:spPr/>
        <p:txBody>
          <a:bodyPr/>
          <a:lstStyle/>
          <a:p>
            <a:fld id="{A119504C-C109-4F7E-AE3A-CC895479E135}" type="slidenum">
              <a:rPr lang="zh-TW" altLang="en-US" smtClean="0"/>
              <a:t>16</a:t>
            </a:fld>
            <a:endParaRPr lang="zh-TW" altLang="en-US"/>
          </a:p>
        </p:txBody>
      </p:sp>
    </p:spTree>
    <p:extLst>
      <p:ext uri="{BB962C8B-B14F-4D97-AF65-F5344CB8AC3E}">
        <p14:creationId xmlns:p14="http://schemas.microsoft.com/office/powerpoint/2010/main" val="9330428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Multi-task loss</a:t>
            </a:r>
            <a:endParaRPr lang="zh-TW" altLang="en-US" dirty="0">
              <a:latin typeface="+mn-lt"/>
            </a:endParaRPr>
          </a:p>
        </p:txBody>
      </p:sp>
      <p:pic>
        <p:nvPicPr>
          <p:cNvPr id="5" name="Picture 3" descr="https://lh4.googleusercontent.com/hlkeYSP9H6syzG43FpLkDtcJm-3vpnt_dHq-ffxeU5lK1PsPf-AOqjlaUjCrmURHdyZAMh6Cw_nGIEuZPh-GRI1YJPta0JRbkZ5-t162Edj4oAVZBnD8_oTsuZDgWy28AsgVu91lj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74" y="5067229"/>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4">
            <a:extLst>
              <a:ext uri="{28A0092B-C50C-407E-A947-70E740481C1C}">
                <a14:useLocalDpi xmlns:a14="http://schemas.microsoft.com/office/drawing/2010/main" val="0"/>
              </a:ext>
            </a:extLst>
          </a:blip>
          <a:srcRect t="21826" b="23367"/>
          <a:stretch/>
        </p:blipFill>
        <p:spPr bwMode="auto">
          <a:xfrm>
            <a:off x="95874" y="3790494"/>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sp>
        <p:nvSpPr>
          <p:cNvPr id="7" name="立方體 6"/>
          <p:cNvSpPr/>
          <p:nvPr/>
        </p:nvSpPr>
        <p:spPr>
          <a:xfrm>
            <a:off x="1544329" y="3629424"/>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1154535" y="4066905"/>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9" name="立方體 8"/>
          <p:cNvSpPr/>
          <p:nvPr/>
        </p:nvSpPr>
        <p:spPr>
          <a:xfrm>
            <a:off x="1879168" y="3629424"/>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立方體 9"/>
          <p:cNvSpPr/>
          <p:nvPr/>
        </p:nvSpPr>
        <p:spPr>
          <a:xfrm>
            <a:off x="2214007" y="3629423"/>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a:off x="2750698" y="4066905"/>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2" name="立方體 11"/>
          <p:cNvSpPr/>
          <p:nvPr/>
        </p:nvSpPr>
        <p:spPr>
          <a:xfrm>
            <a:off x="3145121" y="3699049"/>
            <a:ext cx="125448" cy="791891"/>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立方體 12"/>
          <p:cNvSpPr/>
          <p:nvPr/>
        </p:nvSpPr>
        <p:spPr>
          <a:xfrm>
            <a:off x="1544329" y="4906160"/>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a:off x="1154535" y="5343641"/>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5" name="立方體 14"/>
          <p:cNvSpPr/>
          <p:nvPr/>
        </p:nvSpPr>
        <p:spPr>
          <a:xfrm>
            <a:off x="1879168" y="4906160"/>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立方體 15"/>
          <p:cNvSpPr/>
          <p:nvPr/>
        </p:nvSpPr>
        <p:spPr>
          <a:xfrm>
            <a:off x="2214007" y="4906159"/>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p:nvPr/>
        </p:nvCxnSpPr>
        <p:spPr>
          <a:xfrm>
            <a:off x="2767316" y="5341942"/>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8" name="立方體 17"/>
          <p:cNvSpPr/>
          <p:nvPr/>
        </p:nvSpPr>
        <p:spPr>
          <a:xfrm>
            <a:off x="3145121" y="4975785"/>
            <a:ext cx="125448" cy="791891"/>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p:cNvGrpSpPr/>
          <p:nvPr/>
        </p:nvGrpSpPr>
        <p:grpSpPr>
          <a:xfrm>
            <a:off x="4119177" y="4664924"/>
            <a:ext cx="940823" cy="97527"/>
            <a:chOff x="3982869" y="4411618"/>
            <a:chExt cx="1873491" cy="152401"/>
          </a:xfrm>
        </p:grpSpPr>
        <p:sp>
          <p:nvSpPr>
            <p:cNvPr id="67" name="立方體 66"/>
            <p:cNvSpPr/>
            <p:nvPr/>
          </p:nvSpPr>
          <p:spPr>
            <a:xfrm rot="5400000">
              <a:off x="4387682" y="4006805"/>
              <a:ext cx="152400" cy="962025"/>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立方體 67"/>
            <p:cNvSpPr/>
            <p:nvPr/>
          </p:nvSpPr>
          <p:spPr>
            <a:xfrm rot="5400000">
              <a:off x="5299148" y="4006806"/>
              <a:ext cx="152400" cy="962025"/>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21" name="直線單箭頭接點 20"/>
          <p:cNvCxnSpPr/>
          <p:nvPr/>
        </p:nvCxnSpPr>
        <p:spPr>
          <a:xfrm flipV="1">
            <a:off x="4558943" y="4094994"/>
            <a:ext cx="17951" cy="347203"/>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23" name="直線單箭頭接點 22"/>
          <p:cNvCxnSpPr/>
          <p:nvPr/>
        </p:nvCxnSpPr>
        <p:spPr>
          <a:xfrm>
            <a:off x="3401783" y="4094994"/>
            <a:ext cx="542077" cy="4451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V="1">
            <a:off x="3401783" y="4814645"/>
            <a:ext cx="542027" cy="534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stCxn id="38" idx="3"/>
          </p:cNvCxnSpPr>
          <p:nvPr/>
        </p:nvCxnSpPr>
        <p:spPr>
          <a:xfrm flipV="1">
            <a:off x="8003740" y="2621140"/>
            <a:ext cx="881617" cy="88199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36" name="矩形 35"/>
          <p:cNvSpPr/>
          <p:nvPr/>
        </p:nvSpPr>
        <p:spPr>
          <a:xfrm>
            <a:off x="1487346" y="3317917"/>
            <a:ext cx="1263352" cy="2924236"/>
          </a:xfrm>
          <a:prstGeom prst="rect">
            <a:avLst/>
          </a:prstGeom>
          <a:noFill/>
          <a:ln w="38100">
            <a:solidFill>
              <a:srgbClr val="FA79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174159" y="2832024"/>
            <a:ext cx="1955856" cy="369332"/>
          </a:xfrm>
          <a:prstGeom prst="rect">
            <a:avLst/>
          </a:prstGeom>
        </p:spPr>
        <p:txBody>
          <a:bodyPr wrap="none">
            <a:spAutoFit/>
          </a:bodyPr>
          <a:lstStyle/>
          <a:p>
            <a:pPr algn="ctr"/>
            <a:r>
              <a:rPr lang="en-US" altLang="zh-TW" dirty="0"/>
              <a:t>Feature extractor</a:t>
            </a:r>
            <a:endParaRPr lang="zh-TW" altLang="en-US" dirty="0"/>
          </a:p>
        </p:txBody>
      </p:sp>
      <p:sp>
        <p:nvSpPr>
          <p:cNvPr id="38" name="矩形 37"/>
          <p:cNvSpPr/>
          <p:nvPr/>
        </p:nvSpPr>
        <p:spPr>
          <a:xfrm>
            <a:off x="4282897" y="3050105"/>
            <a:ext cx="3720843" cy="906049"/>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4414937" y="3211789"/>
            <a:ext cx="3588803" cy="523220"/>
          </a:xfrm>
          <a:prstGeom prst="rect">
            <a:avLst/>
          </a:prstGeom>
        </p:spPr>
        <p:txBody>
          <a:bodyPr wrap="none">
            <a:spAutoFit/>
          </a:bodyPr>
          <a:lstStyle/>
          <a:p>
            <a:pPr algn="ctr"/>
            <a:r>
              <a:rPr lang="en-US" altLang="zh-TW" sz="2800" dirty="0"/>
              <a:t>Sound feature </a:t>
            </a:r>
            <a:r>
              <a:rPr lang="en-US" altLang="zh-TW" sz="2800" dirty="0" smtClean="0"/>
              <a:t>generator</a:t>
            </a:r>
            <a:endParaRPr lang="en-US" altLang="zh-TW" sz="2800" dirty="0"/>
          </a:p>
        </p:txBody>
      </p:sp>
      <p:sp>
        <p:nvSpPr>
          <p:cNvPr id="44" name="矩形 43"/>
          <p:cNvSpPr/>
          <p:nvPr/>
        </p:nvSpPr>
        <p:spPr>
          <a:xfrm>
            <a:off x="452974" y="3261497"/>
            <a:ext cx="684803" cy="369332"/>
          </a:xfrm>
          <a:prstGeom prst="rect">
            <a:avLst/>
          </a:prstGeom>
        </p:spPr>
        <p:txBody>
          <a:bodyPr wrap="none">
            <a:spAutoFit/>
          </a:bodyPr>
          <a:lstStyle/>
          <a:p>
            <a:pPr algn="ctr"/>
            <a:r>
              <a:rPr lang="en-US" altLang="zh-TW" dirty="0"/>
              <a:t>RGB</a:t>
            </a:r>
            <a:endParaRPr lang="zh-TW" altLang="en-US" dirty="0"/>
          </a:p>
        </p:txBody>
      </p:sp>
      <p:sp>
        <p:nvSpPr>
          <p:cNvPr id="45" name="矩形 44"/>
          <p:cNvSpPr/>
          <p:nvPr/>
        </p:nvSpPr>
        <p:spPr>
          <a:xfrm>
            <a:off x="49821" y="6093334"/>
            <a:ext cx="1465466" cy="369332"/>
          </a:xfrm>
          <a:prstGeom prst="rect">
            <a:avLst/>
          </a:prstGeom>
        </p:spPr>
        <p:txBody>
          <a:bodyPr wrap="none">
            <a:spAutoFit/>
          </a:bodyPr>
          <a:lstStyle/>
          <a:p>
            <a:pPr algn="ctr"/>
            <a:r>
              <a:rPr lang="en-US" altLang="zh-TW" dirty="0"/>
              <a:t>Optical Flow</a:t>
            </a:r>
            <a:endParaRPr lang="zh-TW" altLang="en-US" dirty="0"/>
          </a:p>
        </p:txBody>
      </p:sp>
      <mc:AlternateContent xmlns:mc="http://schemas.openxmlformats.org/markup-compatibility/2006">
        <mc:Choice xmlns:a14="http://schemas.microsoft.com/office/drawing/2010/main" Requires="a14">
          <p:sp>
            <p:nvSpPr>
              <p:cNvPr id="46" name="文字方塊 45"/>
              <p:cNvSpPr txBox="1"/>
              <p:nvPr/>
            </p:nvSpPr>
            <p:spPr>
              <a:xfrm>
                <a:off x="4463681" y="4792233"/>
                <a:ext cx="38901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𝑐</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46" name="文字方塊 45"/>
              <p:cNvSpPr txBox="1">
                <a:spLocks noRot="1" noChangeAspect="1" noMove="1" noResize="1" noEditPoints="1" noAdjustHandles="1" noChangeArrowheads="1" noChangeShapeType="1" noTextEdit="1"/>
              </p:cNvSpPr>
              <p:nvPr/>
            </p:nvSpPr>
            <p:spPr>
              <a:xfrm>
                <a:off x="4463681" y="4792233"/>
                <a:ext cx="389017" cy="289182"/>
              </a:xfrm>
              <a:prstGeom prst="rect">
                <a:avLst/>
              </a:prstGeom>
              <a:blipFill>
                <a:blip r:embed="rId5"/>
                <a:stretch>
                  <a:fillRect l="-7813" r="-3125" b="-1041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7" name="文字方塊 46"/>
              <p:cNvSpPr txBox="1"/>
              <p:nvPr/>
            </p:nvSpPr>
            <p:spPr>
              <a:xfrm>
                <a:off x="3100029" y="3261497"/>
                <a:ext cx="393826"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47" name="文字方塊 46"/>
              <p:cNvSpPr txBox="1">
                <a:spLocks noRot="1" noChangeAspect="1" noMove="1" noResize="1" noEditPoints="1" noAdjustHandles="1" noChangeArrowheads="1" noChangeShapeType="1" noTextEdit="1"/>
              </p:cNvSpPr>
              <p:nvPr/>
            </p:nvSpPr>
            <p:spPr>
              <a:xfrm>
                <a:off x="3100029" y="3261497"/>
                <a:ext cx="393826" cy="289182"/>
              </a:xfrm>
              <a:prstGeom prst="rect">
                <a:avLst/>
              </a:prstGeom>
              <a:blipFill>
                <a:blip r:embed="rId6"/>
                <a:stretch>
                  <a:fillRect l="-7813" r="-4688" b="-1276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8" name="文字方塊 47"/>
              <p:cNvSpPr txBox="1"/>
              <p:nvPr/>
            </p:nvSpPr>
            <p:spPr>
              <a:xfrm>
                <a:off x="3096721" y="5804153"/>
                <a:ext cx="399468"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48" name="文字方塊 47"/>
              <p:cNvSpPr txBox="1">
                <a:spLocks noRot="1" noChangeAspect="1" noMove="1" noResize="1" noEditPoints="1" noAdjustHandles="1" noChangeArrowheads="1" noChangeShapeType="1" noTextEdit="1"/>
              </p:cNvSpPr>
              <p:nvPr/>
            </p:nvSpPr>
            <p:spPr>
              <a:xfrm>
                <a:off x="3096721" y="5804153"/>
                <a:ext cx="399468" cy="303225"/>
              </a:xfrm>
              <a:prstGeom prst="rect">
                <a:avLst/>
              </a:prstGeom>
              <a:blipFill>
                <a:blip r:embed="rId7"/>
                <a:stretch>
                  <a:fillRect l="-7576" r="-1515" b="-2600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1" name="文字方塊 50"/>
              <p:cNvSpPr txBox="1"/>
              <p:nvPr/>
            </p:nvSpPr>
            <p:spPr>
              <a:xfrm>
                <a:off x="326461" y="3599464"/>
                <a:ext cx="345672"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51" name="文字方塊 50"/>
              <p:cNvSpPr txBox="1">
                <a:spLocks noRot="1" noChangeAspect="1" noMove="1" noResize="1" noEditPoints="1" noAdjustHandles="1" noChangeArrowheads="1" noChangeShapeType="1" noTextEdit="1"/>
              </p:cNvSpPr>
              <p:nvPr/>
            </p:nvSpPr>
            <p:spPr>
              <a:xfrm>
                <a:off x="326461" y="3599464"/>
                <a:ext cx="345672" cy="289182"/>
              </a:xfrm>
              <a:prstGeom prst="rect">
                <a:avLst/>
              </a:prstGeom>
              <a:blipFill>
                <a:blip r:embed="rId8"/>
                <a:stretch>
                  <a:fillRect l="-17857" r="-5357" b="-1041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2" name="文字方塊 51"/>
              <p:cNvSpPr txBox="1"/>
              <p:nvPr/>
            </p:nvSpPr>
            <p:spPr>
              <a:xfrm>
                <a:off x="314025" y="4906159"/>
                <a:ext cx="351315"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p:sp>
            <p:nvSpPr>
              <p:cNvPr id="52" name="文字方塊 51"/>
              <p:cNvSpPr txBox="1">
                <a:spLocks noRot="1" noChangeAspect="1" noMove="1" noResize="1" noEditPoints="1" noAdjustHandles="1" noChangeArrowheads="1" noChangeShapeType="1" noTextEdit="1"/>
              </p:cNvSpPr>
              <p:nvPr/>
            </p:nvSpPr>
            <p:spPr>
              <a:xfrm>
                <a:off x="314025" y="4906159"/>
                <a:ext cx="351315" cy="303225"/>
              </a:xfrm>
              <a:prstGeom prst="rect">
                <a:avLst/>
              </a:prstGeom>
              <a:blipFill>
                <a:blip r:embed="rId9"/>
                <a:stretch>
                  <a:fillRect l="-15789" r="-3509" b="-26000"/>
                </a:stretch>
              </a:blipFill>
            </p:spPr>
            <p:txBody>
              <a:bodyPr/>
              <a:lstStyle/>
              <a:p>
                <a:r>
                  <a:rPr lang="zh-TW" altLang="en-US">
                    <a:noFill/>
                  </a:rPr>
                  <a:t> </a:t>
                </a:r>
              </a:p>
            </p:txBody>
          </p:sp>
        </mc:Fallback>
      </mc:AlternateContent>
      <p:sp>
        <p:nvSpPr>
          <p:cNvPr id="39" name="矩形 38"/>
          <p:cNvSpPr/>
          <p:nvPr/>
        </p:nvSpPr>
        <p:spPr>
          <a:xfrm>
            <a:off x="8604222" y="1855526"/>
            <a:ext cx="3587778" cy="461665"/>
          </a:xfrm>
          <a:prstGeom prst="rect">
            <a:avLst/>
          </a:prstGeom>
        </p:spPr>
        <p:txBody>
          <a:bodyPr wrap="none">
            <a:spAutoFit/>
          </a:bodyPr>
          <a:lstStyle/>
          <a:p>
            <a:pPr algn="ctr"/>
            <a:r>
              <a:rPr lang="en-US" altLang="zh-TW" sz="2400" dirty="0"/>
              <a:t>Sound feature </a:t>
            </a:r>
            <a:r>
              <a:rPr lang="en-US" altLang="zh-TW" sz="2400" dirty="0" smtClean="0"/>
              <a:t>reconstruction</a:t>
            </a:r>
            <a:endParaRPr lang="zh-TW" altLang="en-US" sz="2400" dirty="0"/>
          </a:p>
        </p:txBody>
      </p:sp>
      <p:sp>
        <p:nvSpPr>
          <p:cNvPr id="42" name="矩形 41"/>
          <p:cNvSpPr/>
          <p:nvPr/>
        </p:nvSpPr>
        <p:spPr>
          <a:xfrm rot="5400000">
            <a:off x="9791794" y="302452"/>
            <a:ext cx="1131117" cy="3506262"/>
          </a:xfrm>
          <a:prstGeom prst="rect">
            <a:avLst/>
          </a:prstGeom>
          <a:noFill/>
          <a:ln w="38100">
            <a:solidFill>
              <a:srgbClr val="FDE7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9" name="直線單箭頭接點 58"/>
          <p:cNvCxnSpPr>
            <a:stCxn id="38" idx="3"/>
          </p:cNvCxnSpPr>
          <p:nvPr/>
        </p:nvCxnSpPr>
        <p:spPr>
          <a:xfrm>
            <a:off x="8003740" y="3503130"/>
            <a:ext cx="891301" cy="850597"/>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grpSp>
        <p:nvGrpSpPr>
          <p:cNvPr id="132" name="群組 131"/>
          <p:cNvGrpSpPr/>
          <p:nvPr/>
        </p:nvGrpSpPr>
        <p:grpSpPr>
          <a:xfrm>
            <a:off x="8604222" y="4490940"/>
            <a:ext cx="3506262" cy="904721"/>
            <a:chOff x="8687913" y="2060225"/>
            <a:chExt cx="3506262" cy="904721"/>
          </a:xfrm>
        </p:grpSpPr>
        <p:sp>
          <p:nvSpPr>
            <p:cNvPr id="41" name="矩形 40"/>
            <p:cNvSpPr/>
            <p:nvPr/>
          </p:nvSpPr>
          <p:spPr>
            <a:xfrm>
              <a:off x="9457098" y="2282972"/>
              <a:ext cx="2040495" cy="461665"/>
            </a:xfrm>
            <a:prstGeom prst="rect">
              <a:avLst/>
            </a:prstGeom>
          </p:spPr>
          <p:txBody>
            <a:bodyPr wrap="none">
              <a:spAutoFit/>
            </a:bodyPr>
            <a:lstStyle/>
            <a:p>
              <a:pPr algn="ctr"/>
              <a:r>
                <a:rPr lang="en-US" altLang="zh-TW" sz="2400" dirty="0"/>
                <a:t>Action </a:t>
              </a:r>
              <a:r>
                <a:rPr lang="en-US" altLang="zh-TW" sz="2400" dirty="0" smtClean="0"/>
                <a:t>classifier</a:t>
              </a:r>
              <a:endParaRPr lang="zh-TW" altLang="en-US" sz="2400" dirty="0"/>
            </a:p>
          </p:txBody>
        </p:sp>
        <p:sp>
          <p:nvSpPr>
            <p:cNvPr id="43" name="矩形 42"/>
            <p:cNvSpPr/>
            <p:nvPr/>
          </p:nvSpPr>
          <p:spPr>
            <a:xfrm>
              <a:off x="8687913" y="2060225"/>
              <a:ext cx="3506262" cy="904721"/>
            </a:xfrm>
            <a:prstGeom prst="rect">
              <a:avLst/>
            </a:prstGeom>
            <a:noFill/>
            <a:ln w="38100">
              <a:solidFill>
                <a:srgbClr val="9BC5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mc:Choice xmlns:a14="http://schemas.microsoft.com/office/drawing/2010/main" Requires="a14">
          <p:sp>
            <p:nvSpPr>
              <p:cNvPr id="49" name="內容版面配置區 2"/>
              <p:cNvSpPr>
                <a:spLocks noGrp="1"/>
              </p:cNvSpPr>
              <p:nvPr>
                <p:ph idx="1"/>
              </p:nvPr>
            </p:nvSpPr>
            <p:spPr>
              <a:xfrm>
                <a:off x="838200" y="1576443"/>
                <a:ext cx="3280977" cy="599090"/>
              </a:xfrm>
            </p:spPr>
            <p:txBody>
              <a:bodyPr>
                <a:norm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𝐿</m:t>
                        </m:r>
                        <m:r>
                          <a:rPr lang="en-US" altLang="zh-TW" b="0" i="1" smtClean="0">
                            <a:latin typeface="Cambria Math" panose="02040503050406030204" pitchFamily="18" charset="0"/>
                          </a:rPr>
                          <m:t>= </m:t>
                        </m:r>
                        <m:r>
                          <a:rPr lang="en-US" altLang="zh-TW" i="1">
                            <a:latin typeface="Cambria Math" panose="02040503050406030204" pitchFamily="18" charset="0"/>
                          </a:rPr>
                          <m:t>𝐿</m:t>
                        </m:r>
                      </m:e>
                      <m:sub>
                        <m:r>
                          <a:rPr lang="en-US" altLang="zh-TW" i="1">
                            <a:latin typeface="Cambria Math" panose="02040503050406030204" pitchFamily="18" charset="0"/>
                          </a:rPr>
                          <m:t>𝑐𝑙𝑠</m:t>
                        </m:r>
                      </m:sub>
                    </m:sSub>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m:t>
                        </m:r>
                        <m:r>
                          <a:rPr lang="en-US" altLang="zh-TW" i="1">
                            <a:latin typeface="Cambria Math" panose="02040503050406030204" pitchFamily="18" charset="0"/>
                          </a:rPr>
                          <m:t> </m:t>
                        </m:r>
                        <m:r>
                          <a:rPr lang="en-US" altLang="zh-TW" i="1">
                            <a:latin typeface="Cambria Math" panose="02040503050406030204" pitchFamily="18" charset="0"/>
                          </a:rPr>
                          <m:t>𝐿</m:t>
                        </m:r>
                      </m:e>
                      <m:sub>
                        <m:r>
                          <a:rPr lang="en-US" altLang="zh-TW" b="0" i="1" smtClean="0">
                            <a:latin typeface="Cambria Math" panose="02040503050406030204" pitchFamily="18" charset="0"/>
                          </a:rPr>
                          <m:t>𝑟𝑒𝑐𝑜𝑛</m:t>
                        </m:r>
                      </m:sub>
                    </m:sSub>
                  </m:oMath>
                </a14:m>
                <a:endParaRPr lang="en-US" altLang="zh-TW" dirty="0" smtClean="0"/>
              </a:p>
            </p:txBody>
          </p:sp>
        </mc:Choice>
        <mc:Fallback>
          <p:sp>
            <p:nvSpPr>
              <p:cNvPr id="49" name="內容版面配置區 2"/>
              <p:cNvSpPr>
                <a:spLocks noGrp="1" noRot="1" noChangeAspect="1" noMove="1" noResize="1" noEditPoints="1" noAdjustHandles="1" noChangeArrowheads="1" noChangeShapeType="1" noTextEdit="1"/>
              </p:cNvSpPr>
              <p:nvPr>
                <p:ph idx="1"/>
              </p:nvPr>
            </p:nvSpPr>
            <p:spPr>
              <a:xfrm>
                <a:off x="838200" y="1576443"/>
                <a:ext cx="3280977" cy="599090"/>
              </a:xfrm>
              <a:blipFill>
                <a:blip r:embed="rId10"/>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0" name="內容版面配置區 2"/>
              <p:cNvSpPr txBox="1">
                <a:spLocks/>
              </p:cNvSpPr>
              <p:nvPr/>
            </p:nvSpPr>
            <p:spPr>
              <a:xfrm>
                <a:off x="8716863" y="3251828"/>
                <a:ext cx="3280977" cy="494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rPr>
                            <m:t>𝐿</m:t>
                          </m:r>
                          <m:r>
                            <a:rPr lang="en-US" altLang="zh-TW" i="1" smtClean="0">
                              <a:latin typeface="Cambria Math" panose="02040503050406030204" pitchFamily="18" charset="0"/>
                            </a:rPr>
                            <m:t>= </m:t>
                          </m:r>
                          <m:r>
                            <a:rPr lang="en-US" altLang="zh-TW" i="1">
                              <a:latin typeface="Cambria Math" panose="02040503050406030204" pitchFamily="18" charset="0"/>
                            </a:rPr>
                            <m:t>𝐿</m:t>
                          </m:r>
                        </m:e>
                        <m:sub>
                          <m:r>
                            <a:rPr lang="en-US" altLang="zh-TW" i="1">
                              <a:latin typeface="Cambria Math" panose="02040503050406030204" pitchFamily="18" charset="0"/>
                            </a:rPr>
                            <m:t>𝑐𝑙𝑠</m:t>
                          </m:r>
                        </m:sub>
                      </m:sSub>
                      <m:sSub>
                        <m:sSubPr>
                          <m:ctrlPr>
                            <a:rPr lang="en-US" altLang="zh-TW" i="1">
                              <a:latin typeface="Cambria Math" panose="02040503050406030204" pitchFamily="18" charset="0"/>
                            </a:rPr>
                          </m:ctrlPr>
                        </m:sSubPr>
                        <m:e>
                          <m:r>
                            <a:rPr lang="en-US" altLang="zh-TW" i="1" smtClean="0">
                              <a:latin typeface="Cambria Math" panose="02040503050406030204" pitchFamily="18" charset="0"/>
                            </a:rPr>
                            <m:t>+</m:t>
                          </m:r>
                          <m:r>
                            <a:rPr lang="en-US" altLang="zh-TW" i="1">
                              <a:latin typeface="Cambria Math" panose="02040503050406030204" pitchFamily="18" charset="0"/>
                            </a:rPr>
                            <m:t> </m:t>
                          </m:r>
                          <m:r>
                            <a:rPr lang="en-US" altLang="zh-TW" i="1">
                              <a:latin typeface="Cambria Math" panose="02040503050406030204" pitchFamily="18" charset="0"/>
                            </a:rPr>
                            <m:t>𝐿</m:t>
                          </m:r>
                        </m:e>
                        <m:sub>
                          <m:r>
                            <a:rPr lang="en-US" altLang="zh-TW" i="1" smtClean="0">
                              <a:latin typeface="Cambria Math" panose="02040503050406030204" pitchFamily="18" charset="0"/>
                            </a:rPr>
                            <m:t>𝑟𝑒𝑐𝑜𝑛</m:t>
                          </m:r>
                        </m:sub>
                      </m:sSub>
                    </m:oMath>
                  </m:oMathPara>
                </a14:m>
                <a:endParaRPr lang="en-US" altLang="zh-TW" dirty="0" smtClean="0"/>
              </a:p>
            </p:txBody>
          </p:sp>
        </mc:Choice>
        <mc:Fallback>
          <p:sp>
            <p:nvSpPr>
              <p:cNvPr id="50" name="內容版面配置區 2"/>
              <p:cNvSpPr txBox="1">
                <a:spLocks noRot="1" noChangeAspect="1" noMove="1" noResize="1" noEditPoints="1" noAdjustHandles="1" noChangeArrowheads="1" noChangeShapeType="1" noTextEdit="1"/>
              </p:cNvSpPr>
              <p:nvPr/>
            </p:nvSpPr>
            <p:spPr>
              <a:xfrm>
                <a:off x="8716863" y="3251828"/>
                <a:ext cx="3280977" cy="494213"/>
              </a:xfrm>
              <a:prstGeom prst="rect">
                <a:avLst/>
              </a:prstGeom>
              <a:blipFill>
                <a:blip r:embed="rId11"/>
                <a:stretch>
                  <a:fillRect/>
                </a:stretch>
              </a:blipFill>
            </p:spPr>
            <p:txBody>
              <a:bodyPr/>
              <a:lstStyle/>
              <a:p>
                <a:r>
                  <a:rPr lang="zh-TW" altLang="en-US">
                    <a:noFill/>
                  </a:rPr>
                  <a:t> </a:t>
                </a:r>
              </a:p>
            </p:txBody>
          </p:sp>
        </mc:Fallback>
      </mc:AlternateContent>
      <p:sp>
        <p:nvSpPr>
          <p:cNvPr id="3" name="投影片編號版面配置區 2"/>
          <p:cNvSpPr>
            <a:spLocks noGrp="1"/>
          </p:cNvSpPr>
          <p:nvPr>
            <p:ph type="sldNum" sz="quarter" idx="12"/>
          </p:nvPr>
        </p:nvSpPr>
        <p:spPr/>
        <p:txBody>
          <a:bodyPr/>
          <a:lstStyle/>
          <a:p>
            <a:fld id="{A119504C-C109-4F7E-AE3A-CC895479E135}" type="slidenum">
              <a:rPr lang="zh-TW" altLang="en-US" smtClean="0"/>
              <a:t>17</a:t>
            </a:fld>
            <a:endParaRPr lang="zh-TW" altLang="en-US"/>
          </a:p>
        </p:txBody>
      </p:sp>
    </p:spTree>
    <p:extLst>
      <p:ext uri="{BB962C8B-B14F-4D97-AF65-F5344CB8AC3E}">
        <p14:creationId xmlns:p14="http://schemas.microsoft.com/office/powerpoint/2010/main" val="2592833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Training and Testing Stage</a:t>
            </a:r>
            <a:endParaRPr lang="zh-TW" altLang="en-US" dirty="0"/>
          </a:p>
        </p:txBody>
      </p:sp>
      <p:sp>
        <p:nvSpPr>
          <p:cNvPr id="3" name="內容版面配置區 2"/>
          <p:cNvSpPr>
            <a:spLocks noGrp="1"/>
          </p:cNvSpPr>
          <p:nvPr>
            <p:ph idx="1"/>
          </p:nvPr>
        </p:nvSpPr>
        <p:spPr>
          <a:xfrm>
            <a:off x="838200" y="1576443"/>
            <a:ext cx="2268250" cy="483119"/>
          </a:xfrm>
        </p:spPr>
        <p:txBody>
          <a:bodyPr>
            <a:normAutofit/>
          </a:bodyPr>
          <a:lstStyle/>
          <a:p>
            <a:pPr marL="0" indent="0">
              <a:buNone/>
            </a:pPr>
            <a:r>
              <a:rPr lang="en-US" altLang="zh-TW" dirty="0" smtClean="0"/>
              <a:t>Training Stage</a:t>
            </a:r>
          </a:p>
        </p:txBody>
      </p:sp>
      <p:grpSp>
        <p:nvGrpSpPr>
          <p:cNvPr id="8" name="群組 7"/>
          <p:cNvGrpSpPr/>
          <p:nvPr/>
        </p:nvGrpSpPr>
        <p:grpSpPr>
          <a:xfrm>
            <a:off x="3289911" y="5491711"/>
            <a:ext cx="370949" cy="417341"/>
            <a:chOff x="5886566" y="5070539"/>
            <a:chExt cx="537699" cy="604945"/>
          </a:xfrm>
        </p:grpSpPr>
        <p:pic>
          <p:nvPicPr>
            <p:cNvPr id="9" name="Picture 2" descr="Audio volume Free Ico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44" b="96875" l="0" r="100000">
                          <a14:foregroundMark x1="62500" y1="49219" x2="62500" y2="49219"/>
                          <a14:foregroundMark x1="79688" y1="49219" x2="79688" y2="49219"/>
                          <a14:foregroundMark x1="91406" y1="33594" x2="91406" y2="33594"/>
                        </a14:backgroundRemoval>
                      </a14:imgEffect>
                    </a14:imgLayer>
                  </a14:imgProps>
                </a:ext>
                <a:ext uri="{28A0092B-C50C-407E-A947-70E740481C1C}">
                  <a14:useLocalDpi xmlns:a14="http://schemas.microsoft.com/office/drawing/2010/main" val="0"/>
                </a:ext>
              </a:extLst>
            </a:blip>
            <a:srcRect r="48423"/>
            <a:stretch/>
          </p:blipFill>
          <p:spPr bwMode="auto">
            <a:xfrm>
              <a:off x="5886566" y="5070539"/>
              <a:ext cx="312011" cy="60494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接點 9"/>
            <p:cNvCxnSpPr/>
            <p:nvPr/>
          </p:nvCxnSpPr>
          <p:spPr>
            <a:xfrm>
              <a:off x="6236534" y="5277142"/>
              <a:ext cx="187731" cy="187731"/>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rot="5400000">
              <a:off x="6236534" y="5277141"/>
              <a:ext cx="187731" cy="187731"/>
            </a:xfrm>
            <a:prstGeom prst="line">
              <a:avLst/>
            </a:prstGeom>
            <a:ln w="57150"/>
          </p:spPr>
          <p:style>
            <a:lnRef idx="1">
              <a:schemeClr val="dk1"/>
            </a:lnRef>
            <a:fillRef idx="0">
              <a:schemeClr val="dk1"/>
            </a:fillRef>
            <a:effectRef idx="0">
              <a:schemeClr val="dk1"/>
            </a:effectRef>
            <a:fontRef idx="minor">
              <a:schemeClr val="tx1"/>
            </a:fontRef>
          </p:style>
        </p:cxnSp>
      </p:grpSp>
      <p:sp>
        <p:nvSpPr>
          <p:cNvPr id="12" name="矩形 11"/>
          <p:cNvSpPr/>
          <p:nvPr/>
        </p:nvSpPr>
        <p:spPr>
          <a:xfrm>
            <a:off x="0" y="6132629"/>
            <a:ext cx="4449072"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Visual appearance missing sound track</a:t>
            </a:r>
            <a:endParaRPr lang="zh-TW" altLang="en-US" dirty="0">
              <a:ln w="0"/>
              <a:effectLst>
                <a:outerShdw blurRad="38100" dist="19050" dir="2700000" algn="tl" rotWithShape="0">
                  <a:schemeClr val="dk1">
                    <a:alpha val="40000"/>
                  </a:schemeClr>
                </a:outerShdw>
              </a:effectLst>
              <a:latin typeface="+mj-lt"/>
            </a:endParaRPr>
          </a:p>
        </p:txBody>
      </p:sp>
      <p:cxnSp>
        <p:nvCxnSpPr>
          <p:cNvPr id="16" name="直線單箭頭接點 15"/>
          <p:cNvCxnSpPr/>
          <p:nvPr/>
        </p:nvCxnSpPr>
        <p:spPr>
          <a:xfrm>
            <a:off x="3296343" y="5378028"/>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grpSp>
        <p:nvGrpSpPr>
          <p:cNvPr id="17" name="群組 16"/>
          <p:cNvGrpSpPr/>
          <p:nvPr/>
        </p:nvGrpSpPr>
        <p:grpSpPr>
          <a:xfrm>
            <a:off x="1342623" y="4820351"/>
            <a:ext cx="1763827" cy="1109720"/>
            <a:chOff x="1633189" y="4701471"/>
            <a:chExt cx="1763827" cy="1109720"/>
          </a:xfrm>
        </p:grpSpPr>
        <p:pic>
          <p:nvPicPr>
            <p:cNvPr id="18" name="圖片 17"/>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633189" y="47014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9" name="圖片 18"/>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709389" y="4776792"/>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0" name="圖片 19"/>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785589" y="48538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861789" y="4929192"/>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2" name="圖片 21"/>
            <p:cNvPicPr>
              <a:picLocks noChangeAspect="1"/>
            </p:cNvPicPr>
            <p:nvPr/>
          </p:nvPicPr>
          <p:blipFill rotWithShape="1">
            <a:blip r:embed="rId5">
              <a:extLst>
                <a:ext uri="{28A0092B-C50C-407E-A947-70E740481C1C}">
                  <a14:useLocalDpi xmlns:a14="http://schemas.microsoft.com/office/drawing/2010/main" val="0"/>
                </a:ext>
              </a:extLst>
            </a:blip>
            <a:srcRect t="22236" b="22596"/>
            <a:stretch/>
          </p:blipFill>
          <p:spPr>
            <a:xfrm>
              <a:off x="1937989" y="50062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grpSp>
      <p:cxnSp>
        <p:nvCxnSpPr>
          <p:cNvPr id="23" name="直線單箭頭接點 22"/>
          <p:cNvCxnSpPr/>
          <p:nvPr/>
        </p:nvCxnSpPr>
        <p:spPr>
          <a:xfrm>
            <a:off x="1145516" y="5612644"/>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4" name="矩形 23"/>
          <p:cNvSpPr/>
          <p:nvPr/>
        </p:nvSpPr>
        <p:spPr>
          <a:xfrm rot="2617198">
            <a:off x="657543" y="5768422"/>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sp>
        <p:nvSpPr>
          <p:cNvPr id="27" name="圓角矩形 26"/>
          <p:cNvSpPr/>
          <p:nvPr/>
        </p:nvSpPr>
        <p:spPr>
          <a:xfrm>
            <a:off x="4032528" y="5010125"/>
            <a:ext cx="2101287" cy="730171"/>
          </a:xfrm>
          <a:prstGeom prst="roundRect">
            <a:avLst/>
          </a:prstGeom>
          <a:solidFill>
            <a:srgbClr val="FA7921"/>
          </a:solidFill>
          <a:ln>
            <a:noFill/>
          </a:ln>
          <a:effectLst>
            <a:glow rad="101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Audio Feature Generator</a:t>
            </a:r>
            <a:endParaRPr lang="en-US" altLang="zh-TW" sz="1600" dirty="0" smtClean="0">
              <a:ln w="0"/>
              <a:solidFill>
                <a:schemeClr val="tx1"/>
              </a:solidFill>
              <a:effectLst>
                <a:outerShdw blurRad="38100" dist="19050" dir="2700000" algn="tl" rotWithShape="0">
                  <a:schemeClr val="dk1">
                    <a:alpha val="40000"/>
                  </a:schemeClr>
                </a:outerShdw>
              </a:effectLst>
              <a:latin typeface="+mj-lt"/>
            </a:endParaRPr>
          </a:p>
        </p:txBody>
      </p:sp>
      <p:cxnSp>
        <p:nvCxnSpPr>
          <p:cNvPr id="28" name="直線單箭頭接點 27"/>
          <p:cNvCxnSpPr/>
          <p:nvPr/>
        </p:nvCxnSpPr>
        <p:spPr>
          <a:xfrm>
            <a:off x="6479022" y="5372905"/>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33" name="手繪多邊形 32"/>
          <p:cNvSpPr/>
          <p:nvPr/>
        </p:nvSpPr>
        <p:spPr>
          <a:xfrm>
            <a:off x="3296909" y="4617792"/>
            <a:ext cx="3615070" cy="436476"/>
          </a:xfrm>
          <a:custGeom>
            <a:avLst/>
            <a:gdLst>
              <a:gd name="connsiteX0" fmla="*/ 0 w 3615070"/>
              <a:gd name="connsiteY0" fmla="*/ 776270 h 818801"/>
              <a:gd name="connsiteX1" fmla="*/ 1786270 w 3615070"/>
              <a:gd name="connsiteY1" fmla="*/ 94 h 818801"/>
              <a:gd name="connsiteX2" fmla="*/ 3615070 w 3615070"/>
              <a:gd name="connsiteY2" fmla="*/ 818801 h 818801"/>
            </a:gdLst>
            <a:ahLst/>
            <a:cxnLst>
              <a:cxn ang="0">
                <a:pos x="connsiteX0" y="connsiteY0"/>
              </a:cxn>
              <a:cxn ang="0">
                <a:pos x="connsiteX1" y="connsiteY1"/>
              </a:cxn>
              <a:cxn ang="0">
                <a:pos x="connsiteX2" y="connsiteY2"/>
              </a:cxn>
            </a:cxnLst>
            <a:rect l="l" t="t" r="r" b="b"/>
            <a:pathLst>
              <a:path w="3615070" h="818801">
                <a:moveTo>
                  <a:pt x="0" y="776270"/>
                </a:moveTo>
                <a:cubicBezTo>
                  <a:pt x="591879" y="384637"/>
                  <a:pt x="1183758" y="-6995"/>
                  <a:pt x="1786270" y="94"/>
                </a:cubicBezTo>
                <a:cubicBezTo>
                  <a:pt x="2388782" y="7182"/>
                  <a:pt x="3001926" y="412991"/>
                  <a:pt x="3615070" y="818801"/>
                </a:cubicBez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zh-TW" altLang="en-US"/>
          </a:p>
        </p:txBody>
      </p:sp>
      <p:sp>
        <p:nvSpPr>
          <p:cNvPr id="35" name="圓角矩形 34"/>
          <p:cNvSpPr/>
          <p:nvPr/>
        </p:nvSpPr>
        <p:spPr>
          <a:xfrm>
            <a:off x="7136093" y="5048072"/>
            <a:ext cx="1970737" cy="730171"/>
          </a:xfrm>
          <a:prstGeom prst="roundRect">
            <a:avLst/>
          </a:prstGeom>
          <a:solidFill>
            <a:srgbClr val="E6E6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Action recognition</a:t>
            </a:r>
          </a:p>
        </p:txBody>
      </p:sp>
      <p:sp>
        <p:nvSpPr>
          <p:cNvPr id="36" name="矩形 35"/>
          <p:cNvSpPr/>
          <p:nvPr/>
        </p:nvSpPr>
        <p:spPr>
          <a:xfrm>
            <a:off x="9764746" y="5208618"/>
            <a:ext cx="975946"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barking </a:t>
            </a:r>
            <a:endParaRPr lang="zh-TW" altLang="en-US" dirty="0">
              <a:ln w="0"/>
              <a:effectLst>
                <a:outerShdw blurRad="38100" dist="19050" dir="2700000" algn="tl" rotWithShape="0">
                  <a:schemeClr val="dk1">
                    <a:alpha val="40000"/>
                  </a:schemeClr>
                </a:outerShdw>
              </a:effectLst>
              <a:latin typeface="+mj-lt"/>
            </a:endParaRPr>
          </a:p>
        </p:txBody>
      </p:sp>
      <p:sp>
        <p:nvSpPr>
          <p:cNvPr id="37" name="L-圖案 36"/>
          <p:cNvSpPr/>
          <p:nvPr/>
        </p:nvSpPr>
        <p:spPr>
          <a:xfrm rot="18232813">
            <a:off x="10789688" y="5299522"/>
            <a:ext cx="252814" cy="158136"/>
          </a:xfrm>
          <a:prstGeom prst="corner">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cxnSp>
        <p:nvCxnSpPr>
          <p:cNvPr id="38" name="直線單箭頭接點 37"/>
          <p:cNvCxnSpPr/>
          <p:nvPr/>
        </p:nvCxnSpPr>
        <p:spPr>
          <a:xfrm>
            <a:off x="9321459" y="5413157"/>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25" name="內容版面配置區 2"/>
          <p:cNvSpPr txBox="1">
            <a:spLocks/>
          </p:cNvSpPr>
          <p:nvPr/>
        </p:nvSpPr>
        <p:spPr>
          <a:xfrm>
            <a:off x="838200" y="4166922"/>
            <a:ext cx="2268250" cy="483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smtClean="0"/>
              <a:t>Testing Stage</a:t>
            </a:r>
            <a:endParaRPr lang="en-US" altLang="zh-TW" dirty="0" smtClean="0"/>
          </a:p>
        </p:txBody>
      </p:sp>
      <p:cxnSp>
        <p:nvCxnSpPr>
          <p:cNvPr id="26" name="直線單箭頭接點 25"/>
          <p:cNvCxnSpPr/>
          <p:nvPr/>
        </p:nvCxnSpPr>
        <p:spPr>
          <a:xfrm>
            <a:off x="3106450" y="2867338"/>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29" name="矩形 28"/>
          <p:cNvSpPr/>
          <p:nvPr/>
        </p:nvSpPr>
        <p:spPr>
          <a:xfrm>
            <a:off x="822902" y="3490311"/>
            <a:ext cx="4460120"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Visual appearance with sound track</a:t>
            </a:r>
            <a:endParaRPr lang="zh-TW" altLang="en-US" dirty="0">
              <a:ln w="0"/>
              <a:effectLst>
                <a:outerShdw blurRad="38100" dist="19050" dir="2700000" algn="tl" rotWithShape="0">
                  <a:schemeClr val="dk1">
                    <a:alpha val="40000"/>
                  </a:schemeClr>
                </a:outerShdw>
              </a:effectLst>
              <a:latin typeface="+mj-lt"/>
            </a:endParaRPr>
          </a:p>
        </p:txBody>
      </p:sp>
      <p:pic>
        <p:nvPicPr>
          <p:cNvPr id="30" name="Picture 2" descr="Audio volume Free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344" b="96875" l="0" r="100000">
                        <a14:foregroundMark x1="62500" y1="49219" x2="62500" y2="49219"/>
                        <a14:foregroundMark x1="79688" y1="49219" x2="79688" y2="49219"/>
                        <a14:foregroundMark x1="91406" y1="33594" x2="91406" y2="33594"/>
                      </a14:backgroundRemoval>
                    </a14:imgEffect>
                  </a14:imgLayer>
                </a14:imgProps>
              </a:ext>
              <a:ext uri="{28A0092B-C50C-407E-A947-70E740481C1C}">
                <a14:useLocalDpi xmlns:a14="http://schemas.microsoft.com/office/drawing/2010/main" val="0"/>
              </a:ext>
            </a:extLst>
          </a:blip>
          <a:srcRect/>
          <a:stretch>
            <a:fillRect/>
          </a:stretch>
        </p:blipFill>
        <p:spPr bwMode="auto">
          <a:xfrm>
            <a:off x="3095276" y="2979824"/>
            <a:ext cx="375461" cy="37546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群組 30"/>
          <p:cNvGrpSpPr/>
          <p:nvPr/>
        </p:nvGrpSpPr>
        <p:grpSpPr>
          <a:xfrm>
            <a:off x="1070404" y="2262694"/>
            <a:ext cx="1763827" cy="1104460"/>
            <a:chOff x="9144159" y="2265618"/>
            <a:chExt cx="1763827" cy="1104460"/>
          </a:xfrm>
        </p:grpSpPr>
        <p:pic>
          <p:nvPicPr>
            <p:cNvPr id="32"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8">
              <a:extLst>
                <a:ext uri="{28A0092B-C50C-407E-A947-70E740481C1C}">
                  <a14:useLocalDpi xmlns:a14="http://schemas.microsoft.com/office/drawing/2010/main" val="0"/>
                </a:ext>
              </a:extLst>
            </a:blip>
            <a:srcRect t="21826" b="23367"/>
            <a:stretch/>
          </p:blipFill>
          <p:spPr bwMode="auto">
            <a:xfrm>
              <a:off x="9144159" y="22656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4"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8">
              <a:extLst>
                <a:ext uri="{28A0092B-C50C-407E-A947-70E740481C1C}">
                  <a14:useLocalDpi xmlns:a14="http://schemas.microsoft.com/office/drawing/2010/main" val="0"/>
                </a:ext>
              </a:extLst>
            </a:blip>
            <a:srcRect t="21826" b="23367"/>
            <a:stretch/>
          </p:blipFill>
          <p:spPr bwMode="auto">
            <a:xfrm>
              <a:off x="9220359" y="23286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9"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8">
              <a:extLst>
                <a:ext uri="{28A0092B-C50C-407E-A947-70E740481C1C}">
                  <a14:useLocalDpi xmlns:a14="http://schemas.microsoft.com/office/drawing/2010/main" val="0"/>
                </a:ext>
              </a:extLst>
            </a:blip>
            <a:srcRect t="21826" b="23367"/>
            <a:stretch/>
          </p:blipFill>
          <p:spPr bwMode="auto">
            <a:xfrm>
              <a:off x="9296559" y="24180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0"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8">
              <a:extLst>
                <a:ext uri="{28A0092B-C50C-407E-A947-70E740481C1C}">
                  <a14:useLocalDpi xmlns:a14="http://schemas.microsoft.com/office/drawing/2010/main" val="0"/>
                </a:ext>
              </a:extLst>
            </a:blip>
            <a:srcRect t="21826" b="23367"/>
            <a:stretch/>
          </p:blipFill>
          <p:spPr bwMode="auto">
            <a:xfrm>
              <a:off x="9372759" y="24810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1"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8">
              <a:extLst>
                <a:ext uri="{28A0092B-C50C-407E-A947-70E740481C1C}">
                  <a14:useLocalDpi xmlns:a14="http://schemas.microsoft.com/office/drawing/2010/main" val="0"/>
                </a:ext>
              </a:extLst>
            </a:blip>
            <a:srcRect t="21826" b="23367"/>
            <a:stretch/>
          </p:blipFill>
          <p:spPr bwMode="auto">
            <a:xfrm>
              <a:off x="9448959" y="25704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42" name="直線單箭頭接點 41"/>
          <p:cNvCxnSpPr/>
          <p:nvPr/>
        </p:nvCxnSpPr>
        <p:spPr>
          <a:xfrm>
            <a:off x="870570" y="3125339"/>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3" name="矩形 42"/>
          <p:cNvSpPr/>
          <p:nvPr/>
        </p:nvSpPr>
        <p:spPr>
          <a:xfrm rot="2617198">
            <a:off x="382597" y="3281117"/>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sp>
        <p:nvSpPr>
          <p:cNvPr id="44" name="圓角矩形 43"/>
          <p:cNvSpPr/>
          <p:nvPr/>
        </p:nvSpPr>
        <p:spPr>
          <a:xfrm>
            <a:off x="3889914" y="2439197"/>
            <a:ext cx="2101287" cy="730171"/>
          </a:xfrm>
          <a:prstGeom prst="roundRect">
            <a:avLst/>
          </a:prstGeom>
          <a:solidFill>
            <a:srgbClr val="FA7921"/>
          </a:solidFill>
          <a:ln>
            <a:noFill/>
          </a:ln>
          <a:effectLst>
            <a:glow rad="101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Audio Feature Generator</a:t>
            </a:r>
            <a:endParaRPr lang="en-US" altLang="zh-TW" sz="1600" dirty="0" smtClean="0">
              <a:ln w="0"/>
              <a:solidFill>
                <a:schemeClr val="tx1"/>
              </a:solidFill>
              <a:effectLst>
                <a:outerShdw blurRad="38100" dist="19050" dir="2700000" algn="tl" rotWithShape="0">
                  <a:schemeClr val="dk1">
                    <a:alpha val="40000"/>
                  </a:schemeClr>
                </a:outerShdw>
              </a:effectLst>
              <a:latin typeface="+mj-lt"/>
            </a:endParaRPr>
          </a:p>
        </p:txBody>
      </p:sp>
      <p:cxnSp>
        <p:nvCxnSpPr>
          <p:cNvPr id="45" name="直線單箭頭接點 44"/>
          <p:cNvCxnSpPr/>
          <p:nvPr/>
        </p:nvCxnSpPr>
        <p:spPr>
          <a:xfrm>
            <a:off x="6296001" y="2805988"/>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46" name="矩形 45"/>
          <p:cNvSpPr/>
          <p:nvPr/>
        </p:nvSpPr>
        <p:spPr>
          <a:xfrm>
            <a:off x="6747092" y="2619616"/>
            <a:ext cx="2476396"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Simulated audio feature</a:t>
            </a:r>
            <a:endParaRPr lang="zh-TW" altLang="en-US" dirty="0">
              <a:ln w="0"/>
              <a:effectLst>
                <a:outerShdw blurRad="38100" dist="19050" dir="2700000" algn="tl" rotWithShape="0">
                  <a:schemeClr val="dk1">
                    <a:alpha val="40000"/>
                  </a:schemeClr>
                </a:outerShdw>
              </a:effectLst>
              <a:latin typeface="+mj-lt"/>
            </a:endParaRPr>
          </a:p>
        </p:txBody>
      </p:sp>
      <p:sp>
        <p:nvSpPr>
          <p:cNvPr id="47" name="內容版面配置區 2"/>
          <p:cNvSpPr txBox="1">
            <a:spLocks/>
          </p:cNvSpPr>
          <p:nvPr/>
        </p:nvSpPr>
        <p:spPr>
          <a:xfrm>
            <a:off x="6624561" y="5855320"/>
            <a:ext cx="2268250" cy="483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2000" dirty="0" smtClean="0"/>
              <a:t>Late fusion</a:t>
            </a:r>
            <a:endParaRPr lang="en-US" altLang="zh-TW" sz="2000" dirty="0" smtClean="0"/>
          </a:p>
        </p:txBody>
      </p:sp>
      <p:sp>
        <p:nvSpPr>
          <p:cNvPr id="4" name="投影片編號版面配置區 3"/>
          <p:cNvSpPr>
            <a:spLocks noGrp="1"/>
          </p:cNvSpPr>
          <p:nvPr>
            <p:ph type="sldNum" sz="quarter" idx="12"/>
          </p:nvPr>
        </p:nvSpPr>
        <p:spPr/>
        <p:txBody>
          <a:bodyPr/>
          <a:lstStyle/>
          <a:p>
            <a:fld id="{A119504C-C109-4F7E-AE3A-CC895479E135}" type="slidenum">
              <a:rPr lang="zh-TW" altLang="en-US" smtClean="0"/>
              <a:t>18</a:t>
            </a:fld>
            <a:endParaRPr lang="zh-TW" altLang="en-US"/>
          </a:p>
        </p:txBody>
      </p:sp>
    </p:spTree>
    <p:extLst>
      <p:ext uri="{BB962C8B-B14F-4D97-AF65-F5344CB8AC3E}">
        <p14:creationId xmlns:p14="http://schemas.microsoft.com/office/powerpoint/2010/main" val="110297219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8"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par>
                                <p:cTn id="17" presetID="22" presetClass="entr" presetSubtype="8"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par>
                                <p:cTn id="26" presetID="22" presetClass="entr" presetSubtype="8"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par>
                                <p:cTn id="52" presetID="22" presetClass="entr" presetSubtype="8"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left)">
                                      <p:cBhvr>
                                        <p:cTn id="60" dur="500"/>
                                        <p:tgtEl>
                                          <p:spTgt spid="3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left)">
                                      <p:cBhvr>
                                        <p:cTn id="7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7" grpId="0" animBg="1"/>
      <p:bldP spid="33" grpId="0" animBg="1"/>
      <p:bldP spid="35" grpId="0" animBg="1"/>
      <p:bldP spid="36" grpId="0"/>
      <p:bldP spid="37" grpId="0" animBg="1"/>
      <p:bldP spid="29" grpId="0"/>
      <p:bldP spid="43" grpId="0"/>
      <p:bldP spid="44" grpId="0" animBg="1"/>
      <p:bldP spid="46"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Dataset</a:t>
            </a:r>
            <a:endParaRPr lang="zh-TW" altLang="en-US" dirty="0">
              <a:latin typeface="+mn-lt"/>
            </a:endParaRPr>
          </a:p>
        </p:txBody>
      </p:sp>
      <p:sp>
        <p:nvSpPr>
          <p:cNvPr id="49" name="內容版面配置區 2"/>
          <p:cNvSpPr>
            <a:spLocks noGrp="1"/>
          </p:cNvSpPr>
          <p:nvPr>
            <p:ph idx="1"/>
          </p:nvPr>
        </p:nvSpPr>
        <p:spPr>
          <a:xfrm>
            <a:off x="838199" y="1576442"/>
            <a:ext cx="10787743" cy="1852558"/>
          </a:xfrm>
        </p:spPr>
        <p:txBody>
          <a:bodyPr>
            <a:normAutofit/>
          </a:bodyPr>
          <a:lstStyle/>
          <a:p>
            <a:r>
              <a:rPr lang="en-US" altLang="zh-TW" dirty="0" smtClean="0"/>
              <a:t>Moments in Time Dataset (MIT Dataset)</a:t>
            </a:r>
          </a:p>
          <a:p>
            <a:pPr lvl="1"/>
            <a:r>
              <a:rPr lang="en-US" altLang="zh-TW" dirty="0" smtClean="0"/>
              <a:t>a large-scale human-annotated collection of 3-second videos.</a:t>
            </a:r>
          </a:p>
          <a:p>
            <a:pPr lvl="1"/>
            <a:r>
              <a:rPr lang="en-US" altLang="zh-TW" dirty="0" smtClean="0"/>
              <a:t>We use mini-track of the dataset. </a:t>
            </a:r>
          </a:p>
          <a:p>
            <a:pPr lvl="1"/>
            <a:r>
              <a:rPr lang="en-US" altLang="zh-TW" dirty="0" smtClean="0"/>
              <a:t>200 different classes.</a:t>
            </a:r>
          </a:p>
        </p:txBody>
      </p:sp>
      <p:graphicFrame>
        <p:nvGraphicFramePr>
          <p:cNvPr id="3" name="表格 2"/>
          <p:cNvGraphicFramePr>
            <a:graphicFrameLocks noGrp="1"/>
          </p:cNvGraphicFramePr>
          <p:nvPr>
            <p:extLst>
              <p:ext uri="{D42A27DB-BD31-4B8C-83A1-F6EECF244321}">
                <p14:modId xmlns:p14="http://schemas.microsoft.com/office/powerpoint/2010/main" val="190831541"/>
              </p:ext>
            </p:extLst>
          </p:nvPr>
        </p:nvGraphicFramePr>
        <p:xfrm>
          <a:off x="2575377" y="5008638"/>
          <a:ext cx="7041246" cy="1584960"/>
        </p:xfrm>
        <a:graphic>
          <a:graphicData uri="http://schemas.openxmlformats.org/drawingml/2006/table">
            <a:tbl>
              <a:tblPr firstRow="1" bandRow="1">
                <a:tableStyleId>{2D5ABB26-0587-4C30-8999-92F81FD0307C}</a:tableStyleId>
              </a:tblPr>
              <a:tblGrid>
                <a:gridCol w="2347082">
                  <a:extLst>
                    <a:ext uri="{9D8B030D-6E8A-4147-A177-3AD203B41FA5}">
                      <a16:colId xmlns:a16="http://schemas.microsoft.com/office/drawing/2014/main" val="1525880113"/>
                    </a:ext>
                  </a:extLst>
                </a:gridCol>
                <a:gridCol w="2347082">
                  <a:extLst>
                    <a:ext uri="{9D8B030D-6E8A-4147-A177-3AD203B41FA5}">
                      <a16:colId xmlns:a16="http://schemas.microsoft.com/office/drawing/2014/main" val="504727027"/>
                    </a:ext>
                  </a:extLst>
                </a:gridCol>
                <a:gridCol w="2347082">
                  <a:extLst>
                    <a:ext uri="{9D8B030D-6E8A-4147-A177-3AD203B41FA5}">
                      <a16:colId xmlns:a16="http://schemas.microsoft.com/office/drawing/2014/main" val="4093428316"/>
                    </a:ext>
                  </a:extLst>
                </a:gridCol>
              </a:tblGrid>
              <a:tr h="370840">
                <a:tc>
                  <a:txBody>
                    <a:bodyPr/>
                    <a:lstStyle/>
                    <a:p>
                      <a:pPr algn="ctr"/>
                      <a:r>
                        <a:rPr lang="en-US" altLang="zh-TW" sz="2000" dirty="0" smtClean="0"/>
                        <a:t>#</a:t>
                      </a:r>
                      <a:r>
                        <a:rPr lang="en-US" altLang="zh-TW" sz="2000" baseline="0" dirty="0" smtClean="0"/>
                        <a:t> of videos</a:t>
                      </a:r>
                      <a:endParaRPr lang="zh-TW" altLang="en-US" sz="2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dirty="0" smtClean="0"/>
                        <a:t>Training</a:t>
                      </a:r>
                      <a:r>
                        <a:rPr lang="en-US" altLang="zh-TW" sz="2000" baseline="0" dirty="0" smtClean="0"/>
                        <a:t> </a:t>
                      </a:r>
                      <a:endParaRPr lang="zh-TW" altLang="en-US" sz="2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dirty="0" smtClean="0"/>
                        <a:t>Validation </a:t>
                      </a:r>
                      <a:endParaRPr lang="zh-TW" altLang="en-US" sz="2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180843"/>
                  </a:ext>
                </a:extLst>
              </a:tr>
              <a:tr h="370840">
                <a:tc>
                  <a:txBody>
                    <a:bodyPr/>
                    <a:lstStyle/>
                    <a:p>
                      <a:pPr algn="ctr"/>
                      <a:r>
                        <a:rPr lang="en-US" altLang="zh-TW" sz="2000" dirty="0" smtClean="0"/>
                        <a:t>With sound</a:t>
                      </a:r>
                      <a:endParaRPr lang="zh-TW" altLang="en-US" sz="20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2000" dirty="0" smtClean="0"/>
                        <a:t>55196</a:t>
                      </a:r>
                      <a:endParaRPr lang="zh-TW" altLang="en-US" sz="20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2000" dirty="0" smtClean="0"/>
                        <a:t>6286</a:t>
                      </a:r>
                      <a:endParaRPr lang="zh-TW" altLang="en-US" sz="20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20897084"/>
                  </a:ext>
                </a:extLst>
              </a:tr>
              <a:tr h="370840">
                <a:tc>
                  <a:txBody>
                    <a:bodyPr/>
                    <a:lstStyle/>
                    <a:p>
                      <a:pPr algn="ctr"/>
                      <a:r>
                        <a:rPr lang="en-US" altLang="zh-TW" sz="2000" dirty="0" smtClean="0"/>
                        <a:t>Without sound</a:t>
                      </a:r>
                      <a:endParaRPr lang="zh-TW" altLang="en-US" sz="20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2000" dirty="0" smtClean="0"/>
                        <a:t>44804</a:t>
                      </a:r>
                      <a:endParaRPr lang="zh-TW" altLang="en-US" sz="20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2000" dirty="0" smtClean="0"/>
                        <a:t>3714</a:t>
                      </a:r>
                      <a:endParaRPr lang="zh-TW" altLang="en-US" sz="20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198972"/>
                  </a:ext>
                </a:extLst>
              </a:tr>
              <a:tr h="370840">
                <a:tc>
                  <a:txBody>
                    <a:bodyPr/>
                    <a:lstStyle/>
                    <a:p>
                      <a:pPr algn="ctr"/>
                      <a:r>
                        <a:rPr lang="en-US" altLang="zh-TW" sz="2000" dirty="0" smtClean="0"/>
                        <a:t>total</a:t>
                      </a:r>
                      <a:endParaRPr lang="zh-TW" altLang="en-US" sz="20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2000" dirty="0" smtClean="0"/>
                        <a:t>100000</a:t>
                      </a:r>
                      <a:endParaRPr lang="zh-TW" altLang="en-US" sz="20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2000" dirty="0" smtClean="0"/>
                        <a:t>10000</a:t>
                      </a:r>
                      <a:endParaRPr lang="zh-TW" altLang="en-US" sz="20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40152883"/>
                  </a:ext>
                </a:extLst>
              </a:tr>
            </a:tbl>
          </a:graphicData>
        </a:graphic>
      </p:graphicFrame>
      <p:pic>
        <p:nvPicPr>
          <p:cNvPr id="4" name="flickr-5-7-3-3698724573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242457" y="3270326"/>
            <a:ext cx="2100943" cy="1575707"/>
          </a:xfrm>
          <a:prstGeom prst="rect">
            <a:avLst/>
          </a:prstGeom>
        </p:spPr>
      </p:pic>
      <p:pic>
        <p:nvPicPr>
          <p:cNvPr id="20" name="flickr-6-2-7-1-9-0-8-7-16162719087_3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833257" y="3270326"/>
            <a:ext cx="2855682" cy="1606322"/>
          </a:xfrm>
          <a:prstGeom prst="rect">
            <a:avLst/>
          </a:prstGeom>
        </p:spPr>
      </p:pic>
      <p:pic>
        <p:nvPicPr>
          <p:cNvPr id="22" name="vine-Meet-Rascal-hedgehog-cute-yawning-MQtWPqFLeZl_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108043" y="3274634"/>
            <a:ext cx="1602014" cy="1602014"/>
          </a:xfrm>
          <a:prstGeom prst="rect">
            <a:avLst/>
          </a:prstGeom>
        </p:spPr>
      </p:pic>
      <p:sp>
        <p:nvSpPr>
          <p:cNvPr id="25" name="投影片編號版面配置區 24"/>
          <p:cNvSpPr>
            <a:spLocks noGrp="1"/>
          </p:cNvSpPr>
          <p:nvPr>
            <p:ph type="sldNum" sz="quarter" idx="12"/>
          </p:nvPr>
        </p:nvSpPr>
        <p:spPr/>
        <p:txBody>
          <a:bodyPr/>
          <a:lstStyle/>
          <a:p>
            <a:fld id="{A119504C-C109-4F7E-AE3A-CC895479E135}" type="slidenum">
              <a:rPr lang="zh-TW" altLang="en-US" smtClean="0"/>
              <a:t>19</a:t>
            </a:fld>
            <a:endParaRPr lang="zh-TW" altLang="en-US"/>
          </a:p>
        </p:txBody>
      </p:sp>
    </p:spTree>
    <p:extLst>
      <p:ext uri="{BB962C8B-B14F-4D97-AF65-F5344CB8AC3E}">
        <p14:creationId xmlns:p14="http://schemas.microsoft.com/office/powerpoint/2010/main" val="30998524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4"/>
                                        </p:tgtEl>
                                      </p:cBhvr>
                                    </p:cmd>
                                  </p:childTnLst>
                                </p:cTn>
                              </p:par>
                              <p:par>
                                <p:cTn id="7" presetID="1" presetClass="mediacall" presetSubtype="0" fill="hold" nodeType="withEffect">
                                  <p:stCondLst>
                                    <p:cond delay="0"/>
                                  </p:stCondLst>
                                  <p:childTnLst>
                                    <p:cmd type="call" cmd="playFrom(0.0)">
                                      <p:cBhvr>
                                        <p:cTn id="8" dur="3041" fill="hold"/>
                                        <p:tgtEl>
                                          <p:spTgt spid="22"/>
                                        </p:tgtEl>
                                      </p:cBhvr>
                                    </p:cmd>
                                  </p:childTnLst>
                                </p:cTn>
                              </p:par>
                              <p:par>
                                <p:cTn id="9" presetID="1" presetClass="mediacall" presetSubtype="0" fill="hold" nodeType="withEffect">
                                  <p:stCondLst>
                                    <p:cond delay="0"/>
                                  </p:stCondLst>
                                  <p:childTnLst>
                                    <p:cmd type="call" cmd="playFrom(0.0)">
                                      <p:cBhvr>
                                        <p:cTn id="10" dur="304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mute="1">
                <p:cTn id="17" repeatCount="indefinite" fill="hold" display="0">
                  <p:stCondLst>
                    <p:cond delay="indefinite"/>
                  </p:stCondLst>
                </p:cTn>
                <p:tgtEl>
                  <p:spTgt spid="22"/>
                </p:tgtEl>
              </p:cMediaNode>
            </p:video>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video>
              <p:cMediaNode vol="80000" mute="1">
                <p:cTn id="23" repeatCount="indefinite" fill="hold" display="0">
                  <p:stCondLst>
                    <p:cond delay="indefinite"/>
                  </p:stCondLst>
                </p:cTn>
                <p:tgtEl>
                  <p:spTgt spid="20"/>
                </p:tgtEl>
              </p:cMediaNode>
            </p:video>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Action Recognition</a:t>
            </a:r>
            <a:endParaRPr lang="zh-TW" altLang="en-US" dirty="0"/>
          </a:p>
        </p:txBody>
      </p:sp>
      <p:sp>
        <p:nvSpPr>
          <p:cNvPr id="3" name="內容版面配置區 2"/>
          <p:cNvSpPr>
            <a:spLocks noGrp="1"/>
          </p:cNvSpPr>
          <p:nvPr>
            <p:ph idx="1"/>
          </p:nvPr>
        </p:nvSpPr>
        <p:spPr>
          <a:xfrm>
            <a:off x="5269260" y="1608178"/>
            <a:ext cx="2354093" cy="431192"/>
          </a:xfrm>
        </p:spPr>
        <p:txBody>
          <a:bodyPr>
            <a:normAutofit fontScale="92500" lnSpcReduction="10000"/>
          </a:bodyPr>
          <a:lstStyle/>
          <a:p>
            <a:pPr marL="0" indent="0">
              <a:buNone/>
            </a:pPr>
            <a:r>
              <a:rPr lang="en-US" altLang="zh-TW" dirty="0" smtClean="0">
                <a:solidFill>
                  <a:srgbClr val="002060"/>
                </a:solidFill>
              </a:rPr>
              <a:t>“bending metal”</a:t>
            </a:r>
            <a:endParaRPr lang="zh-TW" altLang="en-US" dirty="0">
              <a:solidFill>
                <a:srgbClr val="002060"/>
              </a:solidFill>
            </a:endParaRPr>
          </a:p>
        </p:txBody>
      </p:sp>
      <p:pic>
        <p:nvPicPr>
          <p:cNvPr id="4" name="Picture 2" descr="https://lh6.googleusercontent.com/Yl6Tf4FoP573PDXvlIdmrZPesU6FR1Gf3ShYD5enUGSMCBCDNqvC_cf0DIYWqBQAJ6kcCeJtBq4TP3C3TCfQoSDagi7VNS2-nW_h1smaUcMOxoono9Ga28sFr_5PBiK0_01t2V_OL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67155" y="2166319"/>
            <a:ext cx="7358305" cy="412364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fld id="{A119504C-C109-4F7E-AE3A-CC895479E135}" type="slidenum">
              <a:rPr lang="zh-TW" altLang="en-US" smtClean="0"/>
              <a:t>2</a:t>
            </a:fld>
            <a:endParaRPr lang="zh-TW" altLang="en-US"/>
          </a:p>
        </p:txBody>
      </p:sp>
    </p:spTree>
    <p:extLst>
      <p:ext uri="{BB962C8B-B14F-4D97-AF65-F5344CB8AC3E}">
        <p14:creationId xmlns:p14="http://schemas.microsoft.com/office/powerpoint/2010/main" val="83306302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973838407"/>
              </p:ext>
            </p:extLst>
          </p:nvPr>
        </p:nvGraphicFramePr>
        <p:xfrm>
          <a:off x="4233224" y="3102429"/>
          <a:ext cx="4028468" cy="3657600"/>
        </p:xfrm>
        <a:graphic>
          <a:graphicData uri="http://schemas.openxmlformats.org/drawingml/2006/table">
            <a:tbl>
              <a:tblPr firstRow="1" bandRow="1">
                <a:tableStyleId>{2D5ABB26-0587-4C30-8999-92F81FD0307C}</a:tableStyleId>
              </a:tblPr>
              <a:tblGrid>
                <a:gridCol w="759691">
                  <a:extLst>
                    <a:ext uri="{9D8B030D-6E8A-4147-A177-3AD203B41FA5}">
                      <a16:colId xmlns:a16="http://schemas.microsoft.com/office/drawing/2014/main" val="869065436"/>
                    </a:ext>
                  </a:extLst>
                </a:gridCol>
                <a:gridCol w="1421503">
                  <a:extLst>
                    <a:ext uri="{9D8B030D-6E8A-4147-A177-3AD203B41FA5}">
                      <a16:colId xmlns:a16="http://schemas.microsoft.com/office/drawing/2014/main" val="1628313397"/>
                    </a:ext>
                  </a:extLst>
                </a:gridCol>
                <a:gridCol w="969818">
                  <a:extLst>
                    <a:ext uri="{9D8B030D-6E8A-4147-A177-3AD203B41FA5}">
                      <a16:colId xmlns:a16="http://schemas.microsoft.com/office/drawing/2014/main" val="1765142060"/>
                    </a:ext>
                  </a:extLst>
                </a:gridCol>
                <a:gridCol w="877456">
                  <a:extLst>
                    <a:ext uri="{9D8B030D-6E8A-4147-A177-3AD203B41FA5}">
                      <a16:colId xmlns:a16="http://schemas.microsoft.com/office/drawing/2014/main" val="3706044298"/>
                    </a:ext>
                  </a:extLst>
                </a:gridCol>
              </a:tblGrid>
              <a:tr h="124186">
                <a:tc gridSpan="2">
                  <a:txBody>
                    <a:bodyPr/>
                    <a:lstStyle/>
                    <a:p>
                      <a:pPr algn="ctr"/>
                      <a:r>
                        <a:rPr lang="en-US" altLang="zh-TW" sz="1400" b="1" dirty="0" smtClean="0"/>
                        <a:t>AENET</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b="1" dirty="0" smtClean="0"/>
                        <a:t>Top-1 (%)</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t>Top-5 (%)</a:t>
                      </a:r>
                      <a:endParaRPr lang="zh-TW" altLang="en-US" sz="1400" b="1" dirty="0" smtClean="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5590691"/>
                  </a:ext>
                </a:extLst>
              </a:tr>
              <a:tr h="124186">
                <a:tc gridSpan="2">
                  <a:txBody>
                    <a:bodyPr/>
                    <a:lstStyle/>
                    <a:p>
                      <a:pPr algn="ctr"/>
                      <a:r>
                        <a:rPr lang="en-US" altLang="zh-TW" sz="1400" dirty="0" smtClean="0"/>
                        <a:t>w/o generation (baseline)</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dirty="0" smtClean="0"/>
                        <a:t>4.41</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t>11.78</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935229"/>
                  </a:ext>
                </a:extLst>
              </a:tr>
              <a:tr h="124186">
                <a:tc gridSpan="4">
                  <a:txBody>
                    <a:bodyPr/>
                    <a:lstStyle/>
                    <a:p>
                      <a:pPr algn="ctr"/>
                      <a:r>
                        <a:rPr lang="en-US" altLang="zh-TW" sz="1400" b="1" dirty="0" smtClean="0"/>
                        <a:t>LSTM</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09946368"/>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4.53</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11.69</a:t>
                      </a:r>
                      <a:endParaRPr lang="zh-TW" altLang="en-US"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6518596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1" dirty="0" smtClean="0">
                          <a:latin typeface="+mj-lt"/>
                        </a:rPr>
                        <a:t>5.19</a:t>
                      </a:r>
                      <a:endParaRPr lang="zh-TW" altLang="en-US" sz="1400" b="1" dirty="0">
                        <a:latin typeface="+mj-lt"/>
                      </a:endParaRPr>
                    </a:p>
                  </a:txBody>
                  <a:tcPr/>
                </a:tc>
                <a:tc>
                  <a:txBody>
                    <a:bodyPr/>
                    <a:lstStyle/>
                    <a:p>
                      <a:pPr algn="ctr"/>
                      <a:r>
                        <a:rPr lang="en-US" altLang="zh-TW" sz="1400" b="1" dirty="0" smtClean="0">
                          <a:latin typeface="+mj-lt"/>
                        </a:rPr>
                        <a:t>13.44</a:t>
                      </a:r>
                      <a:endParaRPr lang="zh-TW" altLang="en-US" sz="1400" b="1" dirty="0">
                        <a:latin typeface="+mj-lt"/>
                      </a:endParaRPr>
                    </a:p>
                  </a:txBody>
                  <a:tcPr/>
                </a:tc>
                <a:extLst>
                  <a:ext uri="{0D108BD9-81ED-4DB2-BD59-A6C34878D82A}">
                    <a16:rowId xmlns:a16="http://schemas.microsoft.com/office/drawing/2014/main" val="3692552389"/>
                  </a:ext>
                </a:extLst>
              </a:tr>
              <a:tr h="124186">
                <a:tc rowSpan="2">
                  <a:txBody>
                    <a:bodyPr/>
                    <a:lstStyle/>
                    <a:p>
                      <a:pPr algn="ctr"/>
                      <a:r>
                        <a:rPr lang="en-US" altLang="zh-TW" sz="1400" dirty="0" smtClean="0"/>
                        <a:t>KL Div.</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4.47</a:t>
                      </a:r>
                      <a:endParaRPr lang="zh-TW" altLang="en-US" sz="1400" dirty="0"/>
                    </a:p>
                  </a:txBody>
                  <a:tcPr/>
                </a:tc>
                <a:tc>
                  <a:txBody>
                    <a:bodyPr/>
                    <a:lstStyle/>
                    <a:p>
                      <a:pPr algn="ctr"/>
                      <a:r>
                        <a:rPr lang="en-US" altLang="zh-TW" sz="1400" dirty="0" smtClean="0"/>
                        <a:t>11.50</a:t>
                      </a:r>
                      <a:endParaRPr lang="zh-TW" altLang="en-US" sz="1400" dirty="0"/>
                    </a:p>
                  </a:txBody>
                  <a:tcPr/>
                </a:tc>
                <a:extLst>
                  <a:ext uri="{0D108BD9-81ED-4DB2-BD59-A6C34878D82A}">
                    <a16:rowId xmlns:a16="http://schemas.microsoft.com/office/drawing/2014/main" val="2087428240"/>
                  </a:ext>
                </a:extLst>
              </a:tr>
              <a:tr h="124186">
                <a:tc vMerge="1">
                  <a:txBody>
                    <a:bodyPr/>
                    <a:lstStyle/>
                    <a:p>
                      <a:pPr algn="ctr"/>
                      <a:endParaRPr lang="zh-TW" altLang="en-US"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w/o</a:t>
                      </a:r>
                      <a:r>
                        <a:rPr lang="en-US" altLang="zh-TW" sz="1400" baseline="0" dirty="0" smtClean="0"/>
                        <a:t> classifier</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4.45</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11.40</a:t>
                      </a:r>
                      <a:endParaRPr lang="zh-TW" altLang="en-US" sz="1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6153711"/>
                  </a:ext>
                </a:extLst>
              </a:tr>
              <a:tr h="124186">
                <a:tc gridSpan="4">
                  <a:txBody>
                    <a:bodyPr/>
                    <a:lstStyle/>
                    <a:p>
                      <a:pPr algn="ctr"/>
                      <a:r>
                        <a:rPr lang="en-US" altLang="zh-TW" sz="1400" b="1" dirty="0" err="1" smtClean="0"/>
                        <a:t>Autoencoder</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75624782"/>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4.70</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11.70</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0329558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1" dirty="0" smtClean="0">
                          <a:latin typeface="+mj-lt"/>
                        </a:rPr>
                        <a:t>4.70</a:t>
                      </a:r>
                      <a:endParaRPr lang="zh-TW" altLang="en-US" sz="1400" b="1" dirty="0">
                        <a:latin typeface="+mj-lt"/>
                      </a:endParaRPr>
                    </a:p>
                  </a:txBody>
                  <a:tcPr/>
                </a:tc>
                <a:tc>
                  <a:txBody>
                    <a:bodyPr/>
                    <a:lstStyle/>
                    <a:p>
                      <a:pPr algn="ctr"/>
                      <a:r>
                        <a:rPr lang="en-US" altLang="zh-TW" sz="1400" b="1" dirty="0" smtClean="0">
                          <a:latin typeface="+mj-lt"/>
                        </a:rPr>
                        <a:t>11.70</a:t>
                      </a:r>
                      <a:endParaRPr lang="zh-TW" altLang="en-US" sz="1400" b="1" dirty="0">
                        <a:latin typeface="+mj-lt"/>
                      </a:endParaRPr>
                    </a:p>
                  </a:txBody>
                  <a:tcPr/>
                </a:tc>
                <a:extLst>
                  <a:ext uri="{0D108BD9-81ED-4DB2-BD59-A6C34878D82A}">
                    <a16:rowId xmlns:a16="http://schemas.microsoft.com/office/drawing/2014/main" val="1444724687"/>
                  </a:ext>
                </a:extLst>
              </a:tr>
              <a:tr h="124186">
                <a:tc rowSpan="2">
                  <a:txBody>
                    <a:bodyPr/>
                    <a:lstStyle/>
                    <a:p>
                      <a:pPr algn="ctr"/>
                      <a:r>
                        <a:rPr lang="en-US" altLang="zh-TW" sz="1400" dirty="0" smtClean="0"/>
                        <a:t>KL Div.</a:t>
                      </a:r>
                      <a:endParaRPr lang="zh-TW" altLang="en-US" sz="1400" dirty="0"/>
                    </a:p>
                  </a:txBody>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4.52</a:t>
                      </a:r>
                      <a:endParaRPr lang="zh-TW" altLang="en-US" sz="1400" dirty="0"/>
                    </a:p>
                  </a:txBody>
                  <a:tcPr/>
                </a:tc>
                <a:tc>
                  <a:txBody>
                    <a:bodyPr/>
                    <a:lstStyle/>
                    <a:p>
                      <a:pPr algn="ctr"/>
                      <a:r>
                        <a:rPr lang="en-US" altLang="zh-TW" sz="1400" dirty="0" smtClean="0"/>
                        <a:t>11.48</a:t>
                      </a:r>
                      <a:endParaRPr lang="zh-TW" altLang="en-US" sz="1400" dirty="0"/>
                    </a:p>
                  </a:txBody>
                  <a:tcPr/>
                </a:tc>
                <a:extLst>
                  <a:ext uri="{0D108BD9-81ED-4DB2-BD59-A6C34878D82A}">
                    <a16:rowId xmlns:a16="http://schemas.microsoft.com/office/drawing/2014/main" val="4076269448"/>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dirty="0" smtClean="0"/>
                        <a:t>4.55</a:t>
                      </a:r>
                      <a:endParaRPr lang="zh-TW" altLang="en-US" sz="1400" dirty="0"/>
                    </a:p>
                  </a:txBody>
                  <a:tcPr/>
                </a:tc>
                <a:tc>
                  <a:txBody>
                    <a:bodyPr/>
                    <a:lstStyle/>
                    <a:p>
                      <a:pPr algn="ctr"/>
                      <a:r>
                        <a:rPr lang="en-US" altLang="zh-TW" sz="1400" dirty="0" smtClean="0"/>
                        <a:t>11.60</a:t>
                      </a:r>
                      <a:endParaRPr lang="zh-TW" altLang="en-US" sz="1400" dirty="0"/>
                    </a:p>
                  </a:txBody>
                  <a:tcPr/>
                </a:tc>
                <a:extLst>
                  <a:ext uri="{0D108BD9-81ED-4DB2-BD59-A6C34878D82A}">
                    <a16:rowId xmlns:a16="http://schemas.microsoft.com/office/drawing/2014/main" val="974291035"/>
                  </a:ext>
                </a:extLst>
              </a:tr>
            </a:tbl>
          </a:graphicData>
        </a:graphic>
      </p:graphicFrame>
      <p:sp>
        <p:nvSpPr>
          <p:cNvPr id="7" name="文字方塊 6"/>
          <p:cNvSpPr txBox="1"/>
          <p:nvPr/>
        </p:nvSpPr>
        <p:spPr>
          <a:xfrm>
            <a:off x="838200" y="1425689"/>
            <a:ext cx="11275497" cy="1569660"/>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smtClean="0"/>
              <a:t>We </a:t>
            </a:r>
            <a:r>
              <a:rPr lang="en-US" altLang="zh-TW" sz="2400" dirty="0"/>
              <a:t>aim to explore the best combination of our </a:t>
            </a:r>
            <a:r>
              <a:rPr lang="en-US" altLang="zh-TW" sz="2400" dirty="0" smtClean="0"/>
              <a:t>audio feature simulated framework</a:t>
            </a:r>
          </a:p>
          <a:p>
            <a:pPr marL="742950" lvl="1" indent="-285750">
              <a:buFont typeface="Arial" panose="020B0604020202020204" pitchFamily="34" charset="0"/>
              <a:buChar char="•"/>
            </a:pPr>
            <a:r>
              <a:rPr lang="en-US" altLang="zh-TW" sz="2400" dirty="0" smtClean="0"/>
              <a:t>For </a:t>
            </a:r>
            <a:r>
              <a:rPr lang="en-US" altLang="zh-TW" sz="2400" dirty="0" err="1" smtClean="0"/>
              <a:t>AENet</a:t>
            </a:r>
            <a:r>
              <a:rPr lang="en-US" altLang="zh-TW" sz="2400" dirty="0" smtClean="0"/>
              <a:t> sound feature</a:t>
            </a:r>
          </a:p>
          <a:p>
            <a:pPr marL="1200150" lvl="2" indent="-285750">
              <a:buFont typeface="Arial" panose="020B0604020202020204" pitchFamily="34" charset="0"/>
              <a:buChar char="•"/>
            </a:pPr>
            <a:r>
              <a:rPr lang="en-US" altLang="zh-TW" sz="2400" dirty="0" smtClean="0"/>
              <a:t>LSTM-based </a:t>
            </a:r>
            <a:r>
              <a:rPr lang="en-US" altLang="zh-TW" sz="2400" dirty="0"/>
              <a:t>sound generator with L2 loss, w/o classifier, is the best </a:t>
            </a:r>
            <a:r>
              <a:rPr lang="en-US" altLang="zh-TW" sz="2400" dirty="0" smtClean="0"/>
              <a:t>generation </a:t>
            </a:r>
            <a:r>
              <a:rPr lang="en-US" altLang="zh-TW" sz="2400" dirty="0" smtClean="0"/>
              <a:t>architecture</a:t>
            </a:r>
            <a:endParaRPr lang="en-US" altLang="zh-TW" sz="2400" dirty="0" smtClean="0"/>
          </a:p>
        </p:txBody>
      </p:sp>
      <p:sp>
        <p:nvSpPr>
          <p:cNvPr id="3" name="矩形 2"/>
          <p:cNvSpPr/>
          <p:nvPr/>
        </p:nvSpPr>
        <p:spPr>
          <a:xfrm>
            <a:off x="4256314" y="4299857"/>
            <a:ext cx="3984172" cy="348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2" name="圖片 51"/>
          <p:cNvPicPr>
            <a:picLocks noChangeAspect="1"/>
          </p:cNvPicPr>
          <p:nvPr/>
        </p:nvPicPr>
        <p:blipFill>
          <a:blip r:embed="rId3"/>
          <a:stretch>
            <a:fillRect/>
          </a:stretch>
        </p:blipFill>
        <p:spPr>
          <a:xfrm>
            <a:off x="8802165" y="-1"/>
            <a:ext cx="3389835" cy="1425689"/>
          </a:xfrm>
          <a:prstGeom prst="rect">
            <a:avLst/>
          </a:prstGeom>
        </p:spPr>
      </p:pic>
      <p:sp>
        <p:nvSpPr>
          <p:cNvPr id="53" name="矩形 52"/>
          <p:cNvSpPr/>
          <p:nvPr/>
        </p:nvSpPr>
        <p:spPr>
          <a:xfrm>
            <a:off x="4233224" y="3352800"/>
            <a:ext cx="3984172" cy="348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投影片編號版面配置區 53"/>
          <p:cNvSpPr>
            <a:spLocks noGrp="1"/>
          </p:cNvSpPr>
          <p:nvPr>
            <p:ph type="sldNum" sz="quarter" idx="12"/>
          </p:nvPr>
        </p:nvSpPr>
        <p:spPr/>
        <p:txBody>
          <a:bodyPr/>
          <a:lstStyle/>
          <a:p>
            <a:fld id="{A119504C-C109-4F7E-AE3A-CC895479E135}" type="slidenum">
              <a:rPr lang="zh-TW" altLang="en-US" smtClean="0"/>
              <a:t>20</a:t>
            </a:fld>
            <a:endParaRPr lang="zh-TW" altLang="en-US"/>
          </a:p>
        </p:txBody>
      </p:sp>
    </p:spTree>
    <p:extLst>
      <p:ext uri="{BB962C8B-B14F-4D97-AF65-F5344CB8AC3E}">
        <p14:creationId xmlns:p14="http://schemas.microsoft.com/office/powerpoint/2010/main" val="39077955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3"/>
          <p:cNvGraphicFramePr>
            <a:graphicFrameLocks/>
          </p:cNvGraphicFramePr>
          <p:nvPr>
            <p:extLst>
              <p:ext uri="{D42A27DB-BD31-4B8C-83A1-F6EECF244321}">
                <p14:modId xmlns:p14="http://schemas.microsoft.com/office/powerpoint/2010/main" val="4107416247"/>
              </p:ext>
            </p:extLst>
          </p:nvPr>
        </p:nvGraphicFramePr>
        <p:xfrm>
          <a:off x="4256314" y="3113315"/>
          <a:ext cx="4028468" cy="3657600"/>
        </p:xfrm>
        <a:graphic>
          <a:graphicData uri="http://schemas.openxmlformats.org/drawingml/2006/table">
            <a:tbl>
              <a:tblPr firstRow="1" bandRow="1">
                <a:tableStyleId>{2D5ABB26-0587-4C30-8999-92F81FD0307C}</a:tableStyleId>
              </a:tblPr>
              <a:tblGrid>
                <a:gridCol w="759691">
                  <a:extLst>
                    <a:ext uri="{9D8B030D-6E8A-4147-A177-3AD203B41FA5}">
                      <a16:colId xmlns:a16="http://schemas.microsoft.com/office/drawing/2014/main" val="869065436"/>
                    </a:ext>
                  </a:extLst>
                </a:gridCol>
                <a:gridCol w="1421503">
                  <a:extLst>
                    <a:ext uri="{9D8B030D-6E8A-4147-A177-3AD203B41FA5}">
                      <a16:colId xmlns:a16="http://schemas.microsoft.com/office/drawing/2014/main" val="1628313397"/>
                    </a:ext>
                  </a:extLst>
                </a:gridCol>
                <a:gridCol w="969818">
                  <a:extLst>
                    <a:ext uri="{9D8B030D-6E8A-4147-A177-3AD203B41FA5}">
                      <a16:colId xmlns:a16="http://schemas.microsoft.com/office/drawing/2014/main" val="1765142060"/>
                    </a:ext>
                  </a:extLst>
                </a:gridCol>
                <a:gridCol w="877456">
                  <a:extLst>
                    <a:ext uri="{9D8B030D-6E8A-4147-A177-3AD203B41FA5}">
                      <a16:colId xmlns:a16="http://schemas.microsoft.com/office/drawing/2014/main" val="3706044298"/>
                    </a:ext>
                  </a:extLst>
                </a:gridCol>
              </a:tblGrid>
              <a:tr h="124186">
                <a:tc gridSpan="2">
                  <a:txBody>
                    <a:bodyPr/>
                    <a:lstStyle/>
                    <a:p>
                      <a:pPr algn="ctr"/>
                      <a:r>
                        <a:rPr lang="en-US" altLang="zh-TW" sz="1400" b="1" dirty="0" err="1" smtClean="0"/>
                        <a:t>VGGish</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b="1" dirty="0" smtClean="0"/>
                        <a:t>Top-1 (%)</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t>Top-5 (%)</a:t>
                      </a:r>
                      <a:endParaRPr lang="zh-TW" altLang="en-US" sz="1400" b="1" dirty="0" smtClean="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5590691"/>
                  </a:ext>
                </a:extLst>
              </a:tr>
              <a:tr h="124186">
                <a:tc gridSpan="2">
                  <a:txBody>
                    <a:bodyPr/>
                    <a:lstStyle/>
                    <a:p>
                      <a:pPr algn="ctr"/>
                      <a:r>
                        <a:rPr lang="en-US" altLang="zh-TW" sz="1400" dirty="0" smtClean="0"/>
                        <a:t>w/o generation (baseline)</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dirty="0" smtClean="0"/>
                        <a:t>1.57</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t>7.29</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935229"/>
                  </a:ext>
                </a:extLst>
              </a:tr>
              <a:tr h="124186">
                <a:tc gridSpan="4">
                  <a:txBody>
                    <a:bodyPr/>
                    <a:lstStyle/>
                    <a:p>
                      <a:pPr algn="ctr"/>
                      <a:r>
                        <a:rPr lang="en-US" altLang="zh-TW" sz="1400" b="1" dirty="0" smtClean="0"/>
                        <a:t>LSTM</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09946368"/>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1.54</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6.91</a:t>
                      </a:r>
                      <a:endParaRPr lang="zh-TW" altLang="en-US"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6518596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1" dirty="0" smtClean="0">
                          <a:latin typeface="+mj-lt"/>
                        </a:rPr>
                        <a:t>1.95</a:t>
                      </a:r>
                      <a:endParaRPr lang="zh-TW" altLang="en-US" sz="1400" b="1" dirty="0">
                        <a:latin typeface="+mj-lt"/>
                      </a:endParaRPr>
                    </a:p>
                  </a:txBody>
                  <a:tcPr/>
                </a:tc>
                <a:tc>
                  <a:txBody>
                    <a:bodyPr/>
                    <a:lstStyle/>
                    <a:p>
                      <a:pPr algn="ctr"/>
                      <a:r>
                        <a:rPr lang="en-US" altLang="zh-TW" sz="1400" b="1" dirty="0" smtClean="0">
                          <a:latin typeface="+mj-lt"/>
                        </a:rPr>
                        <a:t>7.59</a:t>
                      </a:r>
                      <a:endParaRPr lang="zh-TW" altLang="en-US" sz="1400" b="1" dirty="0">
                        <a:latin typeface="+mj-lt"/>
                      </a:endParaRPr>
                    </a:p>
                  </a:txBody>
                  <a:tcPr/>
                </a:tc>
                <a:extLst>
                  <a:ext uri="{0D108BD9-81ED-4DB2-BD59-A6C34878D82A}">
                    <a16:rowId xmlns:a16="http://schemas.microsoft.com/office/drawing/2014/main" val="3692552389"/>
                  </a:ext>
                </a:extLst>
              </a:tr>
              <a:tr h="124186">
                <a:tc rowSpan="2">
                  <a:txBody>
                    <a:bodyPr/>
                    <a:lstStyle/>
                    <a:p>
                      <a:pPr algn="ctr"/>
                      <a:r>
                        <a:rPr lang="en-US" altLang="zh-TW" sz="1400" dirty="0" smtClean="0"/>
                        <a:t>KL Div.</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1.59</a:t>
                      </a:r>
                      <a:endParaRPr lang="zh-TW" altLang="en-US" sz="1400" dirty="0"/>
                    </a:p>
                  </a:txBody>
                  <a:tcPr/>
                </a:tc>
                <a:tc>
                  <a:txBody>
                    <a:bodyPr/>
                    <a:lstStyle/>
                    <a:p>
                      <a:pPr algn="ctr"/>
                      <a:r>
                        <a:rPr lang="en-US" altLang="zh-TW" sz="1400" dirty="0" smtClean="0"/>
                        <a:t>6.85</a:t>
                      </a:r>
                      <a:endParaRPr lang="zh-TW" altLang="en-US" sz="1400" dirty="0"/>
                    </a:p>
                  </a:txBody>
                  <a:tcPr/>
                </a:tc>
                <a:extLst>
                  <a:ext uri="{0D108BD9-81ED-4DB2-BD59-A6C34878D82A}">
                    <a16:rowId xmlns:a16="http://schemas.microsoft.com/office/drawing/2014/main" val="2087428240"/>
                  </a:ext>
                </a:extLst>
              </a:tr>
              <a:tr h="124186">
                <a:tc vMerge="1">
                  <a:txBody>
                    <a:bodyPr/>
                    <a:lstStyle/>
                    <a:p>
                      <a:pPr algn="ctr"/>
                      <a:endParaRPr lang="zh-TW" altLang="en-US"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w/o</a:t>
                      </a:r>
                      <a:r>
                        <a:rPr lang="en-US" altLang="zh-TW" sz="1400" baseline="0" dirty="0" smtClean="0"/>
                        <a:t> classifier</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1.59</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6.83</a:t>
                      </a:r>
                      <a:endParaRPr lang="zh-TW" altLang="en-US" sz="1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6153711"/>
                  </a:ext>
                </a:extLst>
              </a:tr>
              <a:tr h="124186">
                <a:tc gridSpan="4">
                  <a:txBody>
                    <a:bodyPr/>
                    <a:lstStyle/>
                    <a:p>
                      <a:pPr algn="ctr"/>
                      <a:r>
                        <a:rPr lang="en-US" altLang="zh-TW" sz="1400" b="1" dirty="0" err="1" smtClean="0"/>
                        <a:t>Autoencoder</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75624782"/>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2.19</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7.86</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0329558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0" dirty="0" smtClean="0">
                          <a:latin typeface="+mn-lt"/>
                        </a:rPr>
                        <a:t>2.11</a:t>
                      </a:r>
                      <a:endParaRPr lang="zh-TW" altLang="en-US" sz="1400" b="0" dirty="0">
                        <a:latin typeface="+mn-lt"/>
                      </a:endParaRPr>
                    </a:p>
                  </a:txBody>
                  <a:tcPr/>
                </a:tc>
                <a:tc>
                  <a:txBody>
                    <a:bodyPr/>
                    <a:lstStyle/>
                    <a:p>
                      <a:pPr algn="ctr"/>
                      <a:r>
                        <a:rPr lang="en-US" altLang="zh-TW" sz="1400" b="0" dirty="0" smtClean="0">
                          <a:latin typeface="+mn-lt"/>
                        </a:rPr>
                        <a:t>7.84</a:t>
                      </a:r>
                      <a:endParaRPr lang="zh-TW" altLang="en-US" sz="1400" b="0" dirty="0">
                        <a:latin typeface="+mn-lt"/>
                      </a:endParaRPr>
                    </a:p>
                  </a:txBody>
                  <a:tcPr/>
                </a:tc>
                <a:extLst>
                  <a:ext uri="{0D108BD9-81ED-4DB2-BD59-A6C34878D82A}">
                    <a16:rowId xmlns:a16="http://schemas.microsoft.com/office/drawing/2014/main" val="1444724687"/>
                  </a:ext>
                </a:extLst>
              </a:tr>
              <a:tr h="124186">
                <a:tc rowSpan="2">
                  <a:txBody>
                    <a:bodyPr/>
                    <a:lstStyle/>
                    <a:p>
                      <a:pPr algn="ctr"/>
                      <a:r>
                        <a:rPr lang="en-US" altLang="zh-TW" sz="1400" dirty="0" smtClean="0"/>
                        <a:t>KL Div.</a:t>
                      </a:r>
                      <a:endParaRPr lang="zh-TW" altLang="en-US" sz="1400" dirty="0"/>
                    </a:p>
                  </a:txBody>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1.71</a:t>
                      </a:r>
                      <a:endParaRPr lang="zh-TW" altLang="en-US" sz="1400" dirty="0"/>
                    </a:p>
                  </a:txBody>
                  <a:tcPr/>
                </a:tc>
                <a:tc>
                  <a:txBody>
                    <a:bodyPr/>
                    <a:lstStyle/>
                    <a:p>
                      <a:pPr algn="ctr"/>
                      <a:r>
                        <a:rPr lang="en-US" altLang="zh-TW" sz="1400" dirty="0" smtClean="0"/>
                        <a:t>7.23</a:t>
                      </a:r>
                      <a:endParaRPr lang="zh-TW" altLang="en-US" sz="1400" dirty="0"/>
                    </a:p>
                  </a:txBody>
                  <a:tcPr/>
                </a:tc>
                <a:extLst>
                  <a:ext uri="{0D108BD9-81ED-4DB2-BD59-A6C34878D82A}">
                    <a16:rowId xmlns:a16="http://schemas.microsoft.com/office/drawing/2014/main" val="4076269448"/>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dirty="0" smtClean="0"/>
                        <a:t>1.72</a:t>
                      </a:r>
                      <a:endParaRPr lang="zh-TW" altLang="en-US" sz="1400" dirty="0"/>
                    </a:p>
                  </a:txBody>
                  <a:tcPr/>
                </a:tc>
                <a:tc>
                  <a:txBody>
                    <a:bodyPr/>
                    <a:lstStyle/>
                    <a:p>
                      <a:pPr algn="ctr"/>
                      <a:r>
                        <a:rPr lang="en-US" altLang="zh-TW" sz="1400" dirty="0" smtClean="0"/>
                        <a:t>6.90</a:t>
                      </a:r>
                      <a:endParaRPr lang="zh-TW" altLang="en-US" sz="1400" dirty="0"/>
                    </a:p>
                  </a:txBody>
                  <a:tcPr/>
                </a:tc>
                <a:extLst>
                  <a:ext uri="{0D108BD9-81ED-4DB2-BD59-A6C34878D82A}">
                    <a16:rowId xmlns:a16="http://schemas.microsoft.com/office/drawing/2014/main" val="974291035"/>
                  </a:ext>
                </a:extLst>
              </a:tr>
            </a:tbl>
          </a:graphicData>
        </a:graphic>
      </p:graphicFrame>
      <p:sp>
        <p:nvSpPr>
          <p:cNvPr id="2" name="標題 1"/>
          <p:cNvSpPr>
            <a:spLocks noGrp="1"/>
          </p:cNvSpPr>
          <p:nvPr>
            <p:ph type="title"/>
          </p:nvPr>
        </p:nvSpPr>
        <p:spPr/>
        <p:txBody>
          <a:bodyPr/>
          <a:lstStyle/>
          <a:p>
            <a:r>
              <a:rPr lang="en-US" altLang="zh-TW" dirty="0" smtClean="0"/>
              <a:t>Results</a:t>
            </a:r>
            <a:endParaRPr lang="zh-TW" altLang="en-US" dirty="0"/>
          </a:p>
        </p:txBody>
      </p:sp>
      <p:sp>
        <p:nvSpPr>
          <p:cNvPr id="7" name="文字方塊 6"/>
          <p:cNvSpPr txBox="1"/>
          <p:nvPr/>
        </p:nvSpPr>
        <p:spPr>
          <a:xfrm>
            <a:off x="838200" y="1425689"/>
            <a:ext cx="11275497" cy="1569660"/>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smtClean="0"/>
              <a:t>We </a:t>
            </a:r>
            <a:r>
              <a:rPr lang="en-US" altLang="zh-TW" sz="2400" dirty="0"/>
              <a:t>aim to explore the best combination of our </a:t>
            </a:r>
            <a:r>
              <a:rPr lang="en-US" altLang="zh-TW" sz="2400" dirty="0" smtClean="0"/>
              <a:t>audio feature simulated framework</a:t>
            </a:r>
          </a:p>
          <a:p>
            <a:pPr marL="742950" lvl="1" indent="-285750">
              <a:buFont typeface="Arial" panose="020B0604020202020204" pitchFamily="34" charset="0"/>
              <a:buChar char="•"/>
            </a:pPr>
            <a:r>
              <a:rPr lang="en-US" altLang="zh-TW" sz="2400" dirty="0"/>
              <a:t>For </a:t>
            </a:r>
            <a:r>
              <a:rPr lang="en-US" altLang="zh-TW" sz="2400" dirty="0" err="1"/>
              <a:t>VGGish</a:t>
            </a:r>
            <a:r>
              <a:rPr lang="en-US" altLang="zh-TW" sz="2400" dirty="0"/>
              <a:t> sound feature</a:t>
            </a:r>
          </a:p>
          <a:p>
            <a:pPr marL="1200150" lvl="2" indent="-285750">
              <a:buFont typeface="Arial" panose="020B0604020202020204" pitchFamily="34" charset="0"/>
              <a:buChar char="•"/>
            </a:pPr>
            <a:r>
              <a:rPr lang="en-US" altLang="zh-TW" sz="2400" dirty="0" err="1"/>
              <a:t>Autoencoder</a:t>
            </a:r>
            <a:r>
              <a:rPr lang="en-US" altLang="zh-TW" sz="2400" dirty="0"/>
              <a:t>-based sound generator with L2 loss, with classifier, is the best generation architecture</a:t>
            </a:r>
          </a:p>
        </p:txBody>
      </p:sp>
      <p:sp>
        <p:nvSpPr>
          <p:cNvPr id="3" name="矩形 2"/>
          <p:cNvSpPr/>
          <p:nvPr/>
        </p:nvSpPr>
        <p:spPr>
          <a:xfrm>
            <a:off x="4256314" y="5584371"/>
            <a:ext cx="3984172" cy="348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3"/>
          <a:stretch>
            <a:fillRect/>
          </a:stretch>
        </p:blipFill>
        <p:spPr>
          <a:xfrm>
            <a:off x="8802165" y="-1"/>
            <a:ext cx="3389835" cy="1425689"/>
          </a:xfrm>
          <a:prstGeom prst="rect">
            <a:avLst/>
          </a:prstGeom>
        </p:spPr>
      </p:pic>
      <p:sp>
        <p:nvSpPr>
          <p:cNvPr id="9" name="矩形 8"/>
          <p:cNvSpPr/>
          <p:nvPr/>
        </p:nvSpPr>
        <p:spPr>
          <a:xfrm>
            <a:off x="4256314" y="3396343"/>
            <a:ext cx="3984172" cy="348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p:txBody>
          <a:bodyPr/>
          <a:lstStyle/>
          <a:p>
            <a:fld id="{A119504C-C109-4F7E-AE3A-CC895479E135}" type="slidenum">
              <a:rPr lang="zh-TW" altLang="en-US" smtClean="0"/>
              <a:t>21</a:t>
            </a:fld>
            <a:endParaRPr lang="zh-TW" altLang="en-US"/>
          </a:p>
        </p:txBody>
      </p:sp>
    </p:spTree>
    <p:extLst>
      <p:ext uri="{BB962C8B-B14F-4D97-AF65-F5344CB8AC3E}">
        <p14:creationId xmlns:p14="http://schemas.microsoft.com/office/powerpoint/2010/main" val="22539435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696974883"/>
              </p:ext>
            </p:extLst>
          </p:nvPr>
        </p:nvGraphicFramePr>
        <p:xfrm>
          <a:off x="1359395" y="2615998"/>
          <a:ext cx="4028468" cy="3657600"/>
        </p:xfrm>
        <a:graphic>
          <a:graphicData uri="http://schemas.openxmlformats.org/drawingml/2006/table">
            <a:tbl>
              <a:tblPr firstRow="1" bandRow="1">
                <a:tableStyleId>{2D5ABB26-0587-4C30-8999-92F81FD0307C}</a:tableStyleId>
              </a:tblPr>
              <a:tblGrid>
                <a:gridCol w="759691">
                  <a:extLst>
                    <a:ext uri="{9D8B030D-6E8A-4147-A177-3AD203B41FA5}">
                      <a16:colId xmlns:a16="http://schemas.microsoft.com/office/drawing/2014/main" val="869065436"/>
                    </a:ext>
                  </a:extLst>
                </a:gridCol>
                <a:gridCol w="1421503">
                  <a:extLst>
                    <a:ext uri="{9D8B030D-6E8A-4147-A177-3AD203B41FA5}">
                      <a16:colId xmlns:a16="http://schemas.microsoft.com/office/drawing/2014/main" val="1628313397"/>
                    </a:ext>
                  </a:extLst>
                </a:gridCol>
                <a:gridCol w="969818">
                  <a:extLst>
                    <a:ext uri="{9D8B030D-6E8A-4147-A177-3AD203B41FA5}">
                      <a16:colId xmlns:a16="http://schemas.microsoft.com/office/drawing/2014/main" val="1765142060"/>
                    </a:ext>
                  </a:extLst>
                </a:gridCol>
                <a:gridCol w="877456">
                  <a:extLst>
                    <a:ext uri="{9D8B030D-6E8A-4147-A177-3AD203B41FA5}">
                      <a16:colId xmlns:a16="http://schemas.microsoft.com/office/drawing/2014/main" val="3706044298"/>
                    </a:ext>
                  </a:extLst>
                </a:gridCol>
              </a:tblGrid>
              <a:tr h="124186">
                <a:tc gridSpan="2">
                  <a:txBody>
                    <a:bodyPr/>
                    <a:lstStyle/>
                    <a:p>
                      <a:pPr algn="ctr"/>
                      <a:r>
                        <a:rPr lang="en-US" altLang="zh-TW" sz="1400" b="1" dirty="0" smtClean="0"/>
                        <a:t>AENET</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b="1" dirty="0" smtClean="0"/>
                        <a:t>Top-1 (%)</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t>Top-5 (%)</a:t>
                      </a:r>
                      <a:endParaRPr lang="zh-TW" altLang="en-US" sz="1400" b="1" dirty="0" smtClean="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5590691"/>
                  </a:ext>
                </a:extLst>
              </a:tr>
              <a:tr h="124186">
                <a:tc gridSpan="2">
                  <a:txBody>
                    <a:bodyPr/>
                    <a:lstStyle/>
                    <a:p>
                      <a:pPr algn="ctr"/>
                      <a:r>
                        <a:rPr lang="en-US" altLang="zh-TW" sz="1400" dirty="0" smtClean="0"/>
                        <a:t>w/o generation (baseline)</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dirty="0" smtClean="0"/>
                        <a:t>4.41</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t>11.78</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935229"/>
                  </a:ext>
                </a:extLst>
              </a:tr>
              <a:tr h="124186">
                <a:tc gridSpan="4">
                  <a:txBody>
                    <a:bodyPr/>
                    <a:lstStyle/>
                    <a:p>
                      <a:pPr algn="ctr"/>
                      <a:r>
                        <a:rPr lang="en-US" altLang="zh-TW" sz="1400" b="1" dirty="0" smtClean="0"/>
                        <a:t>LSTM</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09946368"/>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4.53</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11.69</a:t>
                      </a:r>
                      <a:endParaRPr lang="zh-TW" altLang="en-US"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6518596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1" dirty="0" smtClean="0">
                          <a:latin typeface="+mj-lt"/>
                        </a:rPr>
                        <a:t>5.19</a:t>
                      </a:r>
                      <a:endParaRPr lang="zh-TW" altLang="en-US" sz="1400" b="1" dirty="0">
                        <a:latin typeface="+mj-lt"/>
                      </a:endParaRPr>
                    </a:p>
                  </a:txBody>
                  <a:tcPr/>
                </a:tc>
                <a:tc>
                  <a:txBody>
                    <a:bodyPr/>
                    <a:lstStyle/>
                    <a:p>
                      <a:pPr algn="ctr"/>
                      <a:r>
                        <a:rPr lang="en-US" altLang="zh-TW" sz="1400" b="1" dirty="0" smtClean="0">
                          <a:latin typeface="+mj-lt"/>
                        </a:rPr>
                        <a:t>13.44</a:t>
                      </a:r>
                      <a:endParaRPr lang="zh-TW" altLang="en-US" sz="1400" b="1" dirty="0">
                        <a:latin typeface="+mj-lt"/>
                      </a:endParaRPr>
                    </a:p>
                  </a:txBody>
                  <a:tcPr/>
                </a:tc>
                <a:extLst>
                  <a:ext uri="{0D108BD9-81ED-4DB2-BD59-A6C34878D82A}">
                    <a16:rowId xmlns:a16="http://schemas.microsoft.com/office/drawing/2014/main" val="3692552389"/>
                  </a:ext>
                </a:extLst>
              </a:tr>
              <a:tr h="124186">
                <a:tc rowSpan="2">
                  <a:txBody>
                    <a:bodyPr/>
                    <a:lstStyle/>
                    <a:p>
                      <a:pPr algn="ctr"/>
                      <a:r>
                        <a:rPr lang="en-US" altLang="zh-TW" sz="1400" dirty="0" smtClean="0"/>
                        <a:t>KL Div.</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4.47</a:t>
                      </a:r>
                      <a:endParaRPr lang="zh-TW" altLang="en-US" sz="1400" dirty="0"/>
                    </a:p>
                  </a:txBody>
                  <a:tcPr/>
                </a:tc>
                <a:tc>
                  <a:txBody>
                    <a:bodyPr/>
                    <a:lstStyle/>
                    <a:p>
                      <a:pPr algn="ctr"/>
                      <a:r>
                        <a:rPr lang="en-US" altLang="zh-TW" sz="1400" dirty="0" smtClean="0"/>
                        <a:t>11.50</a:t>
                      </a:r>
                      <a:endParaRPr lang="zh-TW" altLang="en-US" sz="1400" dirty="0"/>
                    </a:p>
                  </a:txBody>
                  <a:tcPr/>
                </a:tc>
                <a:extLst>
                  <a:ext uri="{0D108BD9-81ED-4DB2-BD59-A6C34878D82A}">
                    <a16:rowId xmlns:a16="http://schemas.microsoft.com/office/drawing/2014/main" val="2087428240"/>
                  </a:ext>
                </a:extLst>
              </a:tr>
              <a:tr h="124186">
                <a:tc vMerge="1">
                  <a:txBody>
                    <a:bodyPr/>
                    <a:lstStyle/>
                    <a:p>
                      <a:pPr algn="ctr"/>
                      <a:endParaRPr lang="zh-TW" altLang="en-US"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w/o</a:t>
                      </a:r>
                      <a:r>
                        <a:rPr lang="en-US" altLang="zh-TW" sz="1400" baseline="0" dirty="0" smtClean="0"/>
                        <a:t> classifier</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4.45</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11.40</a:t>
                      </a:r>
                      <a:endParaRPr lang="zh-TW" altLang="en-US" sz="1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6153711"/>
                  </a:ext>
                </a:extLst>
              </a:tr>
              <a:tr h="124186">
                <a:tc gridSpan="4">
                  <a:txBody>
                    <a:bodyPr/>
                    <a:lstStyle/>
                    <a:p>
                      <a:pPr algn="ctr"/>
                      <a:r>
                        <a:rPr lang="en-US" altLang="zh-TW" sz="1400" b="1" dirty="0" err="1" smtClean="0"/>
                        <a:t>Autoencoder</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75624782"/>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4.70</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11.70</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0329558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1" dirty="0" smtClean="0">
                          <a:latin typeface="+mj-lt"/>
                        </a:rPr>
                        <a:t>4.70</a:t>
                      </a:r>
                      <a:endParaRPr lang="zh-TW" altLang="en-US" sz="1400" b="1" dirty="0">
                        <a:latin typeface="+mj-lt"/>
                      </a:endParaRPr>
                    </a:p>
                  </a:txBody>
                  <a:tcPr/>
                </a:tc>
                <a:tc>
                  <a:txBody>
                    <a:bodyPr/>
                    <a:lstStyle/>
                    <a:p>
                      <a:pPr algn="ctr"/>
                      <a:r>
                        <a:rPr lang="en-US" altLang="zh-TW" sz="1400" b="1" dirty="0" smtClean="0">
                          <a:latin typeface="+mj-lt"/>
                        </a:rPr>
                        <a:t>11.70</a:t>
                      </a:r>
                      <a:endParaRPr lang="zh-TW" altLang="en-US" sz="1400" b="1" dirty="0">
                        <a:latin typeface="+mj-lt"/>
                      </a:endParaRPr>
                    </a:p>
                  </a:txBody>
                  <a:tcPr/>
                </a:tc>
                <a:extLst>
                  <a:ext uri="{0D108BD9-81ED-4DB2-BD59-A6C34878D82A}">
                    <a16:rowId xmlns:a16="http://schemas.microsoft.com/office/drawing/2014/main" val="1444724687"/>
                  </a:ext>
                </a:extLst>
              </a:tr>
              <a:tr h="124186">
                <a:tc rowSpan="2">
                  <a:txBody>
                    <a:bodyPr/>
                    <a:lstStyle/>
                    <a:p>
                      <a:pPr algn="ctr"/>
                      <a:r>
                        <a:rPr lang="en-US" altLang="zh-TW" sz="1400" dirty="0" smtClean="0"/>
                        <a:t>KL Div.</a:t>
                      </a:r>
                      <a:endParaRPr lang="zh-TW" altLang="en-US" sz="1400" dirty="0"/>
                    </a:p>
                  </a:txBody>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4.52</a:t>
                      </a:r>
                      <a:endParaRPr lang="zh-TW" altLang="en-US" sz="1400" dirty="0"/>
                    </a:p>
                  </a:txBody>
                  <a:tcPr/>
                </a:tc>
                <a:tc>
                  <a:txBody>
                    <a:bodyPr/>
                    <a:lstStyle/>
                    <a:p>
                      <a:pPr algn="ctr"/>
                      <a:r>
                        <a:rPr lang="en-US" altLang="zh-TW" sz="1400" dirty="0" smtClean="0"/>
                        <a:t>11.48</a:t>
                      </a:r>
                      <a:endParaRPr lang="zh-TW" altLang="en-US" sz="1400" dirty="0"/>
                    </a:p>
                  </a:txBody>
                  <a:tcPr/>
                </a:tc>
                <a:extLst>
                  <a:ext uri="{0D108BD9-81ED-4DB2-BD59-A6C34878D82A}">
                    <a16:rowId xmlns:a16="http://schemas.microsoft.com/office/drawing/2014/main" val="4076269448"/>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dirty="0" smtClean="0"/>
                        <a:t>4.55</a:t>
                      </a:r>
                      <a:endParaRPr lang="zh-TW" altLang="en-US" sz="1400" dirty="0"/>
                    </a:p>
                  </a:txBody>
                  <a:tcPr/>
                </a:tc>
                <a:tc>
                  <a:txBody>
                    <a:bodyPr/>
                    <a:lstStyle/>
                    <a:p>
                      <a:pPr algn="ctr"/>
                      <a:r>
                        <a:rPr lang="en-US" altLang="zh-TW" sz="1400" dirty="0" smtClean="0"/>
                        <a:t>11.60</a:t>
                      </a:r>
                      <a:endParaRPr lang="zh-TW" altLang="en-US" sz="1400" dirty="0"/>
                    </a:p>
                  </a:txBody>
                  <a:tcPr/>
                </a:tc>
                <a:extLst>
                  <a:ext uri="{0D108BD9-81ED-4DB2-BD59-A6C34878D82A}">
                    <a16:rowId xmlns:a16="http://schemas.microsoft.com/office/drawing/2014/main" val="974291035"/>
                  </a:ext>
                </a:extLst>
              </a:tr>
            </a:tbl>
          </a:graphicData>
        </a:graphic>
      </p:graphicFrame>
      <p:graphicFrame>
        <p:nvGraphicFramePr>
          <p:cNvPr id="8" name="內容版面配置區 3"/>
          <p:cNvGraphicFramePr>
            <a:graphicFrameLocks/>
          </p:cNvGraphicFramePr>
          <p:nvPr>
            <p:extLst>
              <p:ext uri="{D42A27DB-BD31-4B8C-83A1-F6EECF244321}">
                <p14:modId xmlns:p14="http://schemas.microsoft.com/office/powerpoint/2010/main" val="3217232935"/>
              </p:ext>
            </p:extLst>
          </p:nvPr>
        </p:nvGraphicFramePr>
        <p:xfrm>
          <a:off x="6824025" y="2630310"/>
          <a:ext cx="4028468" cy="3657600"/>
        </p:xfrm>
        <a:graphic>
          <a:graphicData uri="http://schemas.openxmlformats.org/drawingml/2006/table">
            <a:tbl>
              <a:tblPr firstRow="1" bandRow="1">
                <a:tableStyleId>{2D5ABB26-0587-4C30-8999-92F81FD0307C}</a:tableStyleId>
              </a:tblPr>
              <a:tblGrid>
                <a:gridCol w="759691">
                  <a:extLst>
                    <a:ext uri="{9D8B030D-6E8A-4147-A177-3AD203B41FA5}">
                      <a16:colId xmlns:a16="http://schemas.microsoft.com/office/drawing/2014/main" val="869065436"/>
                    </a:ext>
                  </a:extLst>
                </a:gridCol>
                <a:gridCol w="1421503">
                  <a:extLst>
                    <a:ext uri="{9D8B030D-6E8A-4147-A177-3AD203B41FA5}">
                      <a16:colId xmlns:a16="http://schemas.microsoft.com/office/drawing/2014/main" val="1628313397"/>
                    </a:ext>
                  </a:extLst>
                </a:gridCol>
                <a:gridCol w="969818">
                  <a:extLst>
                    <a:ext uri="{9D8B030D-6E8A-4147-A177-3AD203B41FA5}">
                      <a16:colId xmlns:a16="http://schemas.microsoft.com/office/drawing/2014/main" val="1765142060"/>
                    </a:ext>
                  </a:extLst>
                </a:gridCol>
                <a:gridCol w="877456">
                  <a:extLst>
                    <a:ext uri="{9D8B030D-6E8A-4147-A177-3AD203B41FA5}">
                      <a16:colId xmlns:a16="http://schemas.microsoft.com/office/drawing/2014/main" val="3706044298"/>
                    </a:ext>
                  </a:extLst>
                </a:gridCol>
              </a:tblGrid>
              <a:tr h="124186">
                <a:tc gridSpan="2">
                  <a:txBody>
                    <a:bodyPr/>
                    <a:lstStyle/>
                    <a:p>
                      <a:pPr algn="ctr"/>
                      <a:r>
                        <a:rPr lang="en-US" altLang="zh-TW" sz="1400" b="1" dirty="0" err="1" smtClean="0"/>
                        <a:t>VGGish</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b="1" dirty="0" smtClean="0"/>
                        <a:t>Top-1 (%)</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t>Top-5 (%)</a:t>
                      </a:r>
                      <a:endParaRPr lang="zh-TW" altLang="en-US" sz="1400" b="1" dirty="0" smtClean="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5590691"/>
                  </a:ext>
                </a:extLst>
              </a:tr>
              <a:tr h="124186">
                <a:tc gridSpan="2">
                  <a:txBody>
                    <a:bodyPr/>
                    <a:lstStyle/>
                    <a:p>
                      <a:pPr algn="ctr"/>
                      <a:r>
                        <a:rPr lang="en-US" altLang="zh-TW" sz="1400" dirty="0" smtClean="0"/>
                        <a:t>w/o generation (baseline)</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400" dirty="0" smtClean="0"/>
                        <a:t>1.57</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t>7.29</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4935229"/>
                  </a:ext>
                </a:extLst>
              </a:tr>
              <a:tr h="124186">
                <a:tc gridSpan="4">
                  <a:txBody>
                    <a:bodyPr/>
                    <a:lstStyle/>
                    <a:p>
                      <a:pPr algn="ctr"/>
                      <a:r>
                        <a:rPr lang="en-US" altLang="zh-TW" sz="1400" b="1" dirty="0" smtClean="0"/>
                        <a:t>LSTM</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09946368"/>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1.54</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6.91</a:t>
                      </a:r>
                      <a:endParaRPr lang="zh-TW" altLang="en-US"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6518596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1" dirty="0" smtClean="0">
                          <a:latin typeface="+mj-lt"/>
                        </a:rPr>
                        <a:t>1.95</a:t>
                      </a:r>
                      <a:endParaRPr lang="zh-TW" altLang="en-US" sz="1400" b="1" dirty="0">
                        <a:latin typeface="+mj-lt"/>
                      </a:endParaRPr>
                    </a:p>
                  </a:txBody>
                  <a:tcPr/>
                </a:tc>
                <a:tc>
                  <a:txBody>
                    <a:bodyPr/>
                    <a:lstStyle/>
                    <a:p>
                      <a:pPr algn="ctr"/>
                      <a:r>
                        <a:rPr lang="en-US" altLang="zh-TW" sz="1400" b="1" dirty="0" smtClean="0">
                          <a:latin typeface="+mj-lt"/>
                        </a:rPr>
                        <a:t>7.59</a:t>
                      </a:r>
                      <a:endParaRPr lang="zh-TW" altLang="en-US" sz="1400" b="1" dirty="0">
                        <a:latin typeface="+mj-lt"/>
                      </a:endParaRPr>
                    </a:p>
                  </a:txBody>
                  <a:tcPr/>
                </a:tc>
                <a:extLst>
                  <a:ext uri="{0D108BD9-81ED-4DB2-BD59-A6C34878D82A}">
                    <a16:rowId xmlns:a16="http://schemas.microsoft.com/office/drawing/2014/main" val="3692552389"/>
                  </a:ext>
                </a:extLst>
              </a:tr>
              <a:tr h="124186">
                <a:tc rowSpan="2">
                  <a:txBody>
                    <a:bodyPr/>
                    <a:lstStyle/>
                    <a:p>
                      <a:pPr algn="ctr"/>
                      <a:r>
                        <a:rPr lang="en-US" altLang="zh-TW" sz="1400" dirty="0" smtClean="0"/>
                        <a:t>KL Div.</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1.59</a:t>
                      </a:r>
                      <a:endParaRPr lang="zh-TW" altLang="en-US" sz="1400" dirty="0"/>
                    </a:p>
                  </a:txBody>
                  <a:tcPr/>
                </a:tc>
                <a:tc>
                  <a:txBody>
                    <a:bodyPr/>
                    <a:lstStyle/>
                    <a:p>
                      <a:pPr algn="ctr"/>
                      <a:r>
                        <a:rPr lang="en-US" altLang="zh-TW" sz="1400" dirty="0" smtClean="0"/>
                        <a:t>6.85</a:t>
                      </a:r>
                      <a:endParaRPr lang="zh-TW" altLang="en-US" sz="1400" dirty="0"/>
                    </a:p>
                  </a:txBody>
                  <a:tcPr/>
                </a:tc>
                <a:extLst>
                  <a:ext uri="{0D108BD9-81ED-4DB2-BD59-A6C34878D82A}">
                    <a16:rowId xmlns:a16="http://schemas.microsoft.com/office/drawing/2014/main" val="2087428240"/>
                  </a:ext>
                </a:extLst>
              </a:tr>
              <a:tr h="124186">
                <a:tc vMerge="1">
                  <a:txBody>
                    <a:bodyPr/>
                    <a:lstStyle/>
                    <a:p>
                      <a:pPr algn="ctr"/>
                      <a:endParaRPr lang="zh-TW" altLang="en-US"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w/o</a:t>
                      </a:r>
                      <a:r>
                        <a:rPr lang="en-US" altLang="zh-TW" sz="1400" baseline="0" dirty="0" smtClean="0"/>
                        <a:t> classifier</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1.59</a:t>
                      </a:r>
                      <a:endParaRPr lang="zh-TW" alt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400" dirty="0" smtClean="0"/>
                        <a:t>6.83</a:t>
                      </a:r>
                      <a:endParaRPr lang="zh-TW" altLang="en-US" sz="1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6153711"/>
                  </a:ext>
                </a:extLst>
              </a:tr>
              <a:tr h="124186">
                <a:tc gridSpan="4">
                  <a:txBody>
                    <a:bodyPr/>
                    <a:lstStyle/>
                    <a:p>
                      <a:pPr algn="ctr"/>
                      <a:r>
                        <a:rPr lang="en-US" altLang="zh-TW" sz="1400" b="1" dirty="0" err="1" smtClean="0"/>
                        <a:t>Autoencoder</a:t>
                      </a:r>
                      <a:endParaRPr lang="zh-TW" alt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75624782"/>
                  </a:ext>
                </a:extLst>
              </a:tr>
              <a:tr h="124186">
                <a:tc rowSpan="2">
                  <a:txBody>
                    <a:bodyPr/>
                    <a:lstStyle/>
                    <a:p>
                      <a:pPr algn="ctr"/>
                      <a:r>
                        <a:rPr lang="en-US" altLang="zh-TW" sz="1400" dirty="0" smtClean="0"/>
                        <a:t>L2 Loss</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dirty="0" smtClean="0"/>
                        <a:t>w/ classifier</a:t>
                      </a:r>
                      <a:endParaRPr lang="zh-TW" alt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2.19</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400" b="1" dirty="0" smtClean="0">
                          <a:latin typeface="+mj-lt"/>
                        </a:rPr>
                        <a:t>7.86</a:t>
                      </a:r>
                      <a:endParaRPr lang="zh-TW" altLang="en-US" sz="14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03295589"/>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b="0" dirty="0" smtClean="0">
                          <a:latin typeface="+mn-lt"/>
                        </a:rPr>
                        <a:t>2.11</a:t>
                      </a:r>
                      <a:endParaRPr lang="zh-TW" altLang="en-US" sz="1400" b="0" dirty="0">
                        <a:latin typeface="+mn-lt"/>
                      </a:endParaRPr>
                    </a:p>
                  </a:txBody>
                  <a:tcPr/>
                </a:tc>
                <a:tc>
                  <a:txBody>
                    <a:bodyPr/>
                    <a:lstStyle/>
                    <a:p>
                      <a:pPr algn="ctr"/>
                      <a:r>
                        <a:rPr lang="en-US" altLang="zh-TW" sz="1400" b="0" dirty="0" smtClean="0">
                          <a:latin typeface="+mn-lt"/>
                        </a:rPr>
                        <a:t>7.84</a:t>
                      </a:r>
                      <a:endParaRPr lang="zh-TW" altLang="en-US" sz="1400" b="0" dirty="0">
                        <a:latin typeface="+mn-lt"/>
                      </a:endParaRPr>
                    </a:p>
                  </a:txBody>
                  <a:tcPr/>
                </a:tc>
                <a:extLst>
                  <a:ext uri="{0D108BD9-81ED-4DB2-BD59-A6C34878D82A}">
                    <a16:rowId xmlns:a16="http://schemas.microsoft.com/office/drawing/2014/main" val="1444724687"/>
                  </a:ext>
                </a:extLst>
              </a:tr>
              <a:tr h="124186">
                <a:tc rowSpan="2">
                  <a:txBody>
                    <a:bodyPr/>
                    <a:lstStyle/>
                    <a:p>
                      <a:pPr algn="ctr"/>
                      <a:r>
                        <a:rPr lang="en-US" altLang="zh-TW" sz="1400" dirty="0" smtClean="0"/>
                        <a:t>KL Div.</a:t>
                      </a:r>
                      <a:endParaRPr lang="zh-TW" altLang="en-US" sz="1400" dirty="0"/>
                    </a:p>
                  </a:txBody>
                  <a:tcPr/>
                </a:tc>
                <a:tc>
                  <a:txBody>
                    <a:bodyPr/>
                    <a:lstStyle/>
                    <a:p>
                      <a:pPr algn="ctr"/>
                      <a:r>
                        <a:rPr lang="en-US" altLang="zh-TW" sz="1400" dirty="0" smtClean="0"/>
                        <a:t>w/ classifier</a:t>
                      </a:r>
                      <a:endParaRPr lang="zh-TW" altLang="en-US" sz="1400" dirty="0"/>
                    </a:p>
                  </a:txBody>
                  <a:tcPr/>
                </a:tc>
                <a:tc>
                  <a:txBody>
                    <a:bodyPr/>
                    <a:lstStyle/>
                    <a:p>
                      <a:pPr algn="ctr"/>
                      <a:r>
                        <a:rPr lang="en-US" altLang="zh-TW" sz="1400" dirty="0" smtClean="0"/>
                        <a:t>1.71</a:t>
                      </a:r>
                      <a:endParaRPr lang="zh-TW" altLang="en-US" sz="1400" dirty="0"/>
                    </a:p>
                  </a:txBody>
                  <a:tcPr/>
                </a:tc>
                <a:tc>
                  <a:txBody>
                    <a:bodyPr/>
                    <a:lstStyle/>
                    <a:p>
                      <a:pPr algn="ctr"/>
                      <a:r>
                        <a:rPr lang="en-US" altLang="zh-TW" sz="1400" dirty="0" smtClean="0"/>
                        <a:t>7.23</a:t>
                      </a:r>
                      <a:endParaRPr lang="zh-TW" altLang="en-US" sz="1400" dirty="0"/>
                    </a:p>
                  </a:txBody>
                  <a:tcPr/>
                </a:tc>
                <a:extLst>
                  <a:ext uri="{0D108BD9-81ED-4DB2-BD59-A6C34878D82A}">
                    <a16:rowId xmlns:a16="http://schemas.microsoft.com/office/drawing/2014/main" val="4076269448"/>
                  </a:ext>
                </a:extLst>
              </a:tr>
              <a:tr h="124186">
                <a:tc vMerge="1">
                  <a:txBody>
                    <a:bodyPr/>
                    <a:lstStyle/>
                    <a:p>
                      <a:pPr algn="ctr"/>
                      <a:endParaRPr lang="zh-TW" altLang="en-US" dirty="0"/>
                    </a:p>
                  </a:txBody>
                  <a:tcPr/>
                </a:tc>
                <a:tc>
                  <a:txBody>
                    <a:bodyPr/>
                    <a:lstStyle/>
                    <a:p>
                      <a:pPr algn="ctr"/>
                      <a:r>
                        <a:rPr lang="en-US" altLang="zh-TW" sz="1400" dirty="0" smtClean="0"/>
                        <a:t>w/o</a:t>
                      </a:r>
                      <a:r>
                        <a:rPr lang="en-US" altLang="zh-TW" sz="1400" baseline="0" dirty="0" smtClean="0"/>
                        <a:t> classifier</a:t>
                      </a:r>
                      <a:endParaRPr lang="zh-TW" altLang="en-US" sz="1400" dirty="0"/>
                    </a:p>
                  </a:txBody>
                  <a:tcPr/>
                </a:tc>
                <a:tc>
                  <a:txBody>
                    <a:bodyPr/>
                    <a:lstStyle/>
                    <a:p>
                      <a:pPr algn="ctr"/>
                      <a:r>
                        <a:rPr lang="en-US" altLang="zh-TW" sz="1400" dirty="0" smtClean="0"/>
                        <a:t>1.72</a:t>
                      </a:r>
                      <a:endParaRPr lang="zh-TW" altLang="en-US" sz="1400" dirty="0"/>
                    </a:p>
                  </a:txBody>
                  <a:tcPr/>
                </a:tc>
                <a:tc>
                  <a:txBody>
                    <a:bodyPr/>
                    <a:lstStyle/>
                    <a:p>
                      <a:pPr algn="ctr"/>
                      <a:r>
                        <a:rPr lang="en-US" altLang="zh-TW" sz="1400" dirty="0" smtClean="0"/>
                        <a:t>6.90</a:t>
                      </a:r>
                      <a:endParaRPr lang="zh-TW" altLang="en-US" sz="1400" dirty="0"/>
                    </a:p>
                  </a:txBody>
                  <a:tcPr/>
                </a:tc>
                <a:extLst>
                  <a:ext uri="{0D108BD9-81ED-4DB2-BD59-A6C34878D82A}">
                    <a16:rowId xmlns:a16="http://schemas.microsoft.com/office/drawing/2014/main" val="974291035"/>
                  </a:ext>
                </a:extLst>
              </a:tr>
            </a:tbl>
          </a:graphicData>
        </a:graphic>
      </p:graphicFrame>
      <p:sp>
        <p:nvSpPr>
          <p:cNvPr id="7" name="文字方塊 6"/>
          <p:cNvSpPr txBox="1"/>
          <p:nvPr/>
        </p:nvSpPr>
        <p:spPr>
          <a:xfrm>
            <a:off x="838200" y="1425689"/>
            <a:ext cx="11275497" cy="461665"/>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smtClean="0"/>
              <a:t>Experiments </a:t>
            </a:r>
            <a:r>
              <a:rPr lang="en-US" altLang="zh-TW" sz="2400" dirty="0" smtClean="0"/>
              <a:t>shows that after generation, the results </a:t>
            </a:r>
            <a:r>
              <a:rPr lang="en-US" altLang="zh-TW" sz="2400" dirty="0"/>
              <a:t>all surpass </a:t>
            </a:r>
            <a:r>
              <a:rPr lang="en-US" altLang="zh-TW" sz="2400" dirty="0" smtClean="0"/>
              <a:t>those without </a:t>
            </a:r>
            <a:r>
              <a:rPr lang="en-US" altLang="zh-TW" sz="2400" dirty="0" smtClean="0"/>
              <a:t>generation</a:t>
            </a:r>
            <a:endParaRPr lang="en-US" altLang="zh-TW" sz="2400" dirty="0"/>
          </a:p>
        </p:txBody>
      </p:sp>
      <p:pic>
        <p:nvPicPr>
          <p:cNvPr id="9" name="圖片 8"/>
          <p:cNvPicPr>
            <a:picLocks noChangeAspect="1"/>
          </p:cNvPicPr>
          <p:nvPr/>
        </p:nvPicPr>
        <p:blipFill>
          <a:blip r:embed="rId2"/>
          <a:stretch>
            <a:fillRect/>
          </a:stretch>
        </p:blipFill>
        <p:spPr>
          <a:xfrm>
            <a:off x="8802165" y="-1"/>
            <a:ext cx="3389835" cy="1425689"/>
          </a:xfrm>
          <a:prstGeom prst="rect">
            <a:avLst/>
          </a:prstGeom>
        </p:spPr>
      </p:pic>
      <p:sp>
        <p:nvSpPr>
          <p:cNvPr id="3" name="投影片編號版面配置區 2"/>
          <p:cNvSpPr>
            <a:spLocks noGrp="1"/>
          </p:cNvSpPr>
          <p:nvPr>
            <p:ph type="sldNum" sz="quarter" idx="12"/>
          </p:nvPr>
        </p:nvSpPr>
        <p:spPr/>
        <p:txBody>
          <a:bodyPr/>
          <a:lstStyle/>
          <a:p>
            <a:fld id="{A119504C-C109-4F7E-AE3A-CC895479E135}" type="slidenum">
              <a:rPr lang="zh-TW" altLang="en-US" smtClean="0"/>
              <a:t>22</a:t>
            </a:fld>
            <a:endParaRPr lang="zh-TW" altLang="en-US"/>
          </a:p>
        </p:txBody>
      </p:sp>
    </p:spTree>
    <p:extLst>
      <p:ext uri="{BB962C8B-B14F-4D97-AF65-F5344CB8AC3E}">
        <p14:creationId xmlns:p14="http://schemas.microsoft.com/office/powerpoint/2010/main" val="23008006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sp>
        <p:nvSpPr>
          <p:cNvPr id="7" name="文字方塊 6"/>
          <p:cNvSpPr txBox="1"/>
          <p:nvPr/>
        </p:nvSpPr>
        <p:spPr>
          <a:xfrm>
            <a:off x="838200" y="1425689"/>
            <a:ext cx="11275497" cy="1200329"/>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smtClean="0"/>
              <a:t>Our </a:t>
            </a:r>
            <a:r>
              <a:rPr lang="en-US" altLang="zh-TW" sz="2400" dirty="0"/>
              <a:t>proposed method outperforms other methods.</a:t>
            </a:r>
          </a:p>
          <a:p>
            <a:pPr marL="285750" indent="-285750">
              <a:buFont typeface="Arial" panose="020B0604020202020204" pitchFamily="34" charset="0"/>
              <a:buChar char="•"/>
            </a:pPr>
            <a:r>
              <a:rPr lang="en-US" altLang="zh-TW" sz="2400" dirty="0"/>
              <a:t>We can see significant improvements over each modality input modality as well as over the late-fused results.</a:t>
            </a:r>
          </a:p>
        </p:txBody>
      </p:sp>
      <p:graphicFrame>
        <p:nvGraphicFramePr>
          <p:cNvPr id="9" name="內容版面配置區 6"/>
          <p:cNvGraphicFramePr>
            <a:graphicFrameLocks noGrp="1"/>
          </p:cNvGraphicFramePr>
          <p:nvPr>
            <p:ph idx="1"/>
            <p:extLst>
              <p:ext uri="{D42A27DB-BD31-4B8C-83A1-F6EECF244321}">
                <p14:modId xmlns:p14="http://schemas.microsoft.com/office/powerpoint/2010/main" val="668952099"/>
              </p:ext>
            </p:extLst>
          </p:nvPr>
        </p:nvGraphicFramePr>
        <p:xfrm>
          <a:off x="3702626" y="2751252"/>
          <a:ext cx="4786747" cy="4023360"/>
        </p:xfrm>
        <a:graphic>
          <a:graphicData uri="http://schemas.openxmlformats.org/drawingml/2006/table">
            <a:tbl>
              <a:tblPr firstRow="1" bandRow="1">
                <a:tableStyleId>{2D5ABB26-0587-4C30-8999-92F81FD0307C}</a:tableStyleId>
              </a:tblPr>
              <a:tblGrid>
                <a:gridCol w="2643909">
                  <a:extLst>
                    <a:ext uri="{9D8B030D-6E8A-4147-A177-3AD203B41FA5}">
                      <a16:colId xmlns:a16="http://schemas.microsoft.com/office/drawing/2014/main" val="3505893610"/>
                    </a:ext>
                  </a:extLst>
                </a:gridCol>
                <a:gridCol w="1071419">
                  <a:extLst>
                    <a:ext uri="{9D8B030D-6E8A-4147-A177-3AD203B41FA5}">
                      <a16:colId xmlns:a16="http://schemas.microsoft.com/office/drawing/2014/main" val="438045323"/>
                    </a:ext>
                  </a:extLst>
                </a:gridCol>
                <a:gridCol w="1071419">
                  <a:extLst>
                    <a:ext uri="{9D8B030D-6E8A-4147-A177-3AD203B41FA5}">
                      <a16:colId xmlns:a16="http://schemas.microsoft.com/office/drawing/2014/main" val="491486216"/>
                    </a:ext>
                  </a:extLst>
                </a:gridCol>
              </a:tblGrid>
              <a:tr h="156513">
                <a:tc>
                  <a:txBody>
                    <a:bodyPr/>
                    <a:lstStyle/>
                    <a:p>
                      <a:pPr algn="ctr"/>
                      <a:r>
                        <a:rPr lang="en-US" altLang="zh-TW" sz="1600" dirty="0" smtClean="0"/>
                        <a:t>Method</a:t>
                      </a:r>
                      <a:endParaRPr lang="zh-TW" alt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dirty="0" smtClean="0"/>
                        <a:t>Top-1</a:t>
                      </a:r>
                      <a:r>
                        <a:rPr lang="en-US" altLang="zh-TW" sz="1600" baseline="0" dirty="0" smtClean="0"/>
                        <a:t> (%)</a:t>
                      </a:r>
                      <a:endParaRPr lang="zh-TW" alt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dirty="0" smtClean="0"/>
                        <a:t>Top-5 (%)</a:t>
                      </a:r>
                      <a:endParaRPr lang="zh-TW" alt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282905"/>
                  </a:ext>
                </a:extLst>
              </a:tr>
              <a:tr h="156513">
                <a:tc>
                  <a:txBody>
                    <a:bodyPr/>
                    <a:lstStyle/>
                    <a:p>
                      <a:pPr algn="ctr"/>
                      <a:r>
                        <a:rPr lang="en-US" altLang="zh-TW" sz="1600" dirty="0" smtClean="0"/>
                        <a:t>RGB (spatial)</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24.23</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50.86</a:t>
                      </a:r>
                      <a:endParaRPr lang="zh-TW" altLang="en-US" sz="16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3386153"/>
                  </a:ext>
                </a:extLst>
              </a:tr>
              <a:tr h="156513">
                <a:tc>
                  <a:txBody>
                    <a:bodyPr/>
                    <a:lstStyle/>
                    <a:p>
                      <a:pPr algn="ctr"/>
                      <a:r>
                        <a:rPr lang="en-US" altLang="zh-TW" sz="1600" dirty="0" smtClean="0"/>
                        <a:t>Flow (temporal)</a:t>
                      </a:r>
                      <a:endParaRPr lang="zh-TW" altLang="en-US" sz="1600" dirty="0"/>
                    </a:p>
                  </a:txBody>
                  <a:tcPr/>
                </a:tc>
                <a:tc>
                  <a:txBody>
                    <a:bodyPr/>
                    <a:lstStyle/>
                    <a:p>
                      <a:pPr algn="ctr"/>
                      <a:r>
                        <a:rPr lang="en-US" altLang="zh-TW" sz="1600" dirty="0" smtClean="0"/>
                        <a:t>12.28</a:t>
                      </a:r>
                      <a:endParaRPr lang="zh-TW" altLang="en-US" sz="1600" dirty="0"/>
                    </a:p>
                  </a:txBody>
                  <a:tcPr/>
                </a:tc>
                <a:tc>
                  <a:txBody>
                    <a:bodyPr/>
                    <a:lstStyle/>
                    <a:p>
                      <a:pPr algn="ctr"/>
                      <a:r>
                        <a:rPr lang="en-US" altLang="zh-TW" sz="1600" dirty="0" smtClean="0"/>
                        <a:t>29.90</a:t>
                      </a:r>
                      <a:endParaRPr lang="zh-TW" altLang="en-US" sz="1600" dirty="0"/>
                    </a:p>
                  </a:txBody>
                  <a:tcPr/>
                </a:tc>
                <a:extLst>
                  <a:ext uri="{0D108BD9-81ED-4DB2-BD59-A6C34878D82A}">
                    <a16:rowId xmlns:a16="http://schemas.microsoft.com/office/drawing/2014/main" val="2083866536"/>
                  </a:ext>
                </a:extLst>
              </a:tr>
              <a:tr h="156513">
                <a:tc>
                  <a:txBody>
                    <a:bodyPr/>
                    <a:lstStyle/>
                    <a:p>
                      <a:pPr algn="ctr"/>
                      <a:r>
                        <a:rPr lang="en-US" altLang="zh-TW" sz="1600" dirty="0" smtClean="0"/>
                        <a:t>RGB</a:t>
                      </a:r>
                      <a:r>
                        <a:rPr lang="en-US" altLang="zh-TW" sz="1600" baseline="0" dirty="0" smtClean="0"/>
                        <a:t> + Flow (fusion)</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27.02</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52.50</a:t>
                      </a:r>
                      <a:endParaRPr lang="zh-TW" alt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7441145"/>
                  </a:ext>
                </a:extLst>
              </a:tr>
              <a:tr h="156513">
                <a:tc>
                  <a:txBody>
                    <a:bodyPr/>
                    <a:lstStyle/>
                    <a:p>
                      <a:pPr algn="ctr"/>
                      <a:r>
                        <a:rPr lang="en-US" altLang="zh-TW" sz="1600" dirty="0" smtClean="0"/>
                        <a:t>RGB + </a:t>
                      </a:r>
                      <a:r>
                        <a:rPr lang="en-US" altLang="zh-TW" sz="1600" dirty="0" err="1" smtClean="0"/>
                        <a:t>AENet</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26.69</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52.62</a:t>
                      </a:r>
                      <a:endParaRPr lang="zh-TW" altLang="en-US" sz="16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34357709"/>
                  </a:ext>
                </a:extLst>
              </a:tr>
              <a:tr h="156513">
                <a:tc>
                  <a:txBody>
                    <a:bodyPr/>
                    <a:lstStyle/>
                    <a:p>
                      <a:pPr algn="ctr"/>
                      <a:r>
                        <a:rPr lang="en-US" altLang="zh-TW" sz="1600" dirty="0" smtClean="0"/>
                        <a:t>RGB</a:t>
                      </a:r>
                      <a:r>
                        <a:rPr lang="en-US" altLang="zh-TW" sz="1600" baseline="0" dirty="0" smtClean="0"/>
                        <a:t> + </a:t>
                      </a:r>
                      <a:r>
                        <a:rPr lang="en-US" altLang="zh-TW" sz="1600" baseline="0" dirty="0" err="1" smtClean="0"/>
                        <a:t>VGGish</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23.54</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49.56</a:t>
                      </a:r>
                      <a:endParaRPr lang="zh-TW" alt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801766"/>
                  </a:ext>
                </a:extLst>
              </a:tr>
              <a:tr h="156513">
                <a:tc>
                  <a:txBody>
                    <a:bodyPr/>
                    <a:lstStyle/>
                    <a:p>
                      <a:pPr algn="ctr"/>
                      <a:r>
                        <a:rPr lang="en-US" altLang="zh-TW" sz="1600" dirty="0" smtClean="0"/>
                        <a:t>RGB + </a:t>
                      </a:r>
                      <a:r>
                        <a:rPr lang="en-US" altLang="zh-TW" sz="1600" dirty="0" err="1" smtClean="0"/>
                        <a:t>AENet</a:t>
                      </a:r>
                      <a:r>
                        <a:rPr lang="en-US" altLang="zh-TW" sz="1600" dirty="0" smtClean="0"/>
                        <a:t> (Gen-LSTM)</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26.91</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52.93</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91563162"/>
                  </a:ext>
                </a:extLst>
              </a:tr>
              <a:tr h="156513">
                <a:tc>
                  <a:txBody>
                    <a:bodyPr/>
                    <a:lstStyle/>
                    <a:p>
                      <a:pPr algn="ctr"/>
                      <a:r>
                        <a:rPr lang="en-US" altLang="zh-TW" sz="1600" dirty="0" smtClean="0"/>
                        <a:t>RGB + </a:t>
                      </a:r>
                      <a:r>
                        <a:rPr lang="en-US" altLang="zh-TW" sz="1600" dirty="0" err="1" smtClean="0"/>
                        <a:t>AENet</a:t>
                      </a:r>
                      <a:r>
                        <a:rPr lang="en-US" altLang="zh-TW" sz="1600" dirty="0" smtClean="0"/>
                        <a:t> (Gen-AE)</a:t>
                      </a:r>
                      <a:endParaRPr lang="zh-TW" altLang="en-US" sz="1600" dirty="0"/>
                    </a:p>
                  </a:txBody>
                  <a:tcPr/>
                </a:tc>
                <a:tc>
                  <a:txBody>
                    <a:bodyPr/>
                    <a:lstStyle/>
                    <a:p>
                      <a:pPr algn="ctr"/>
                      <a:r>
                        <a:rPr lang="en-US" altLang="zh-TW" sz="1600" dirty="0" smtClean="0"/>
                        <a:t>26.78</a:t>
                      </a:r>
                      <a:endParaRPr lang="zh-TW" altLang="en-US" sz="1600" dirty="0"/>
                    </a:p>
                  </a:txBody>
                  <a:tcPr/>
                </a:tc>
                <a:tc>
                  <a:txBody>
                    <a:bodyPr/>
                    <a:lstStyle/>
                    <a:p>
                      <a:pPr algn="ctr"/>
                      <a:r>
                        <a:rPr lang="en-US" altLang="zh-TW" sz="1600" dirty="0" smtClean="0"/>
                        <a:t>52.58</a:t>
                      </a:r>
                      <a:endParaRPr lang="zh-TW" altLang="en-US" sz="1600" dirty="0"/>
                    </a:p>
                  </a:txBody>
                  <a:tcPr/>
                </a:tc>
                <a:extLst>
                  <a:ext uri="{0D108BD9-81ED-4DB2-BD59-A6C34878D82A}">
                    <a16:rowId xmlns:a16="http://schemas.microsoft.com/office/drawing/2014/main" val="1761878932"/>
                  </a:ext>
                </a:extLst>
              </a:tr>
              <a:tr h="156513">
                <a:tc>
                  <a:txBody>
                    <a:bodyPr/>
                    <a:lstStyle/>
                    <a:p>
                      <a:pPr algn="ctr"/>
                      <a:r>
                        <a:rPr lang="en-US" altLang="zh-TW" sz="1600" dirty="0" smtClean="0"/>
                        <a:t>RGB</a:t>
                      </a:r>
                      <a:r>
                        <a:rPr lang="en-US" altLang="zh-TW" sz="1600" baseline="0" dirty="0" smtClean="0"/>
                        <a:t> + </a:t>
                      </a:r>
                      <a:r>
                        <a:rPr lang="en-US" altLang="zh-TW" sz="1600" baseline="0" dirty="0" err="1" smtClean="0"/>
                        <a:t>VGGish</a:t>
                      </a:r>
                      <a:r>
                        <a:rPr lang="en-US" altLang="zh-TW" sz="1600" baseline="0" dirty="0" smtClean="0"/>
                        <a:t> (Gen-LSTM)</a:t>
                      </a:r>
                      <a:endParaRPr lang="zh-TW" altLang="en-US" sz="1600" dirty="0"/>
                    </a:p>
                  </a:txBody>
                  <a:tcPr/>
                </a:tc>
                <a:tc>
                  <a:txBody>
                    <a:bodyPr/>
                    <a:lstStyle/>
                    <a:p>
                      <a:pPr algn="ctr"/>
                      <a:r>
                        <a:rPr lang="en-US" altLang="zh-TW" sz="1600" dirty="0" smtClean="0"/>
                        <a:t>25.96</a:t>
                      </a:r>
                      <a:endParaRPr lang="zh-TW" altLang="en-US" sz="1600" dirty="0"/>
                    </a:p>
                  </a:txBody>
                  <a:tcPr/>
                </a:tc>
                <a:tc>
                  <a:txBody>
                    <a:bodyPr/>
                    <a:lstStyle/>
                    <a:p>
                      <a:pPr algn="ctr"/>
                      <a:r>
                        <a:rPr lang="en-US" altLang="zh-TW" sz="1600" b="1" dirty="0" smtClean="0">
                          <a:effectLst/>
                          <a:latin typeface="+mj-lt"/>
                        </a:rPr>
                        <a:t>51.77</a:t>
                      </a:r>
                      <a:endParaRPr lang="zh-TW" altLang="en-US" sz="1600" b="1" dirty="0">
                        <a:effectLst/>
                        <a:latin typeface="+mj-lt"/>
                      </a:endParaRPr>
                    </a:p>
                  </a:txBody>
                  <a:tcPr/>
                </a:tc>
                <a:extLst>
                  <a:ext uri="{0D108BD9-81ED-4DB2-BD59-A6C34878D82A}">
                    <a16:rowId xmlns:a16="http://schemas.microsoft.com/office/drawing/2014/main" val="2859370471"/>
                  </a:ext>
                </a:extLst>
              </a:tr>
              <a:tr h="156513">
                <a:tc>
                  <a:txBody>
                    <a:bodyPr/>
                    <a:lstStyle/>
                    <a:p>
                      <a:pPr algn="ctr"/>
                      <a:r>
                        <a:rPr lang="en-US" altLang="zh-TW" sz="1600" dirty="0" smtClean="0"/>
                        <a:t>RGB</a:t>
                      </a:r>
                      <a:r>
                        <a:rPr lang="en-US" altLang="zh-TW" sz="1600" baseline="0" dirty="0" smtClean="0"/>
                        <a:t> + </a:t>
                      </a:r>
                      <a:r>
                        <a:rPr lang="en-US" altLang="zh-TW" sz="1600" baseline="0" dirty="0" err="1" smtClean="0"/>
                        <a:t>VGGish</a:t>
                      </a:r>
                      <a:r>
                        <a:rPr lang="en-US" altLang="zh-TW" sz="1600" baseline="0" dirty="0" smtClean="0"/>
                        <a:t> (Gen-AE)</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b="1" dirty="0" smtClean="0">
                          <a:latin typeface="+mj-lt"/>
                        </a:rPr>
                        <a:t>26.02</a:t>
                      </a:r>
                      <a:endParaRPr lang="zh-TW" altLang="en-US" sz="1600" b="1" dirty="0">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51.75</a:t>
                      </a:r>
                      <a:endParaRPr lang="zh-TW" alt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020243"/>
                  </a:ext>
                </a:extLst>
              </a:tr>
              <a:tr h="156513">
                <a:tc>
                  <a:txBody>
                    <a:bodyPr/>
                    <a:lstStyle/>
                    <a:p>
                      <a:pPr algn="ctr"/>
                      <a:r>
                        <a:rPr lang="en-US" altLang="zh-TW" sz="1600" dirty="0" smtClean="0"/>
                        <a:t>Fusion</a:t>
                      </a:r>
                      <a:r>
                        <a:rPr lang="en-US" altLang="zh-TW" sz="1600" baseline="0" dirty="0" smtClean="0"/>
                        <a:t> + </a:t>
                      </a:r>
                      <a:r>
                        <a:rPr lang="en-US" altLang="zh-TW" sz="1600" baseline="0" dirty="0" err="1" smtClean="0"/>
                        <a:t>AENet</a:t>
                      </a:r>
                      <a:r>
                        <a:rPr lang="en-US" altLang="zh-TW" sz="1600" baseline="0" dirty="0" smtClean="0"/>
                        <a:t> (Gen-LSTM)</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28.19</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53.73</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57072531"/>
                  </a:ext>
                </a:extLst>
              </a:tr>
              <a:tr h="156513">
                <a:tc>
                  <a:txBody>
                    <a:bodyPr/>
                    <a:lstStyle/>
                    <a:p>
                      <a:pPr algn="ctr"/>
                      <a:r>
                        <a:rPr lang="en-US" altLang="zh-TW" sz="1600" dirty="0" smtClean="0"/>
                        <a:t>Fusion + </a:t>
                      </a:r>
                      <a:r>
                        <a:rPr lang="en-US" altLang="zh-TW" sz="1600" dirty="0" err="1" smtClean="0"/>
                        <a:t>VGGish</a:t>
                      </a:r>
                      <a:r>
                        <a:rPr lang="en-US" altLang="zh-TW" sz="1600" dirty="0" smtClean="0"/>
                        <a:t> (Gen-AE)</a:t>
                      </a:r>
                      <a:endParaRPr lang="zh-TW" altLang="en-US" sz="1600" dirty="0"/>
                    </a:p>
                  </a:txBody>
                  <a:tcPr/>
                </a:tc>
                <a:tc>
                  <a:txBody>
                    <a:bodyPr/>
                    <a:lstStyle/>
                    <a:p>
                      <a:pPr algn="ctr"/>
                      <a:r>
                        <a:rPr lang="en-US" altLang="zh-TW" sz="1600" dirty="0" smtClean="0"/>
                        <a:t>27.58</a:t>
                      </a:r>
                      <a:endParaRPr lang="zh-TW" altLang="en-US" sz="1600" dirty="0"/>
                    </a:p>
                  </a:txBody>
                  <a:tcPr/>
                </a:tc>
                <a:tc>
                  <a:txBody>
                    <a:bodyPr/>
                    <a:lstStyle/>
                    <a:p>
                      <a:pPr algn="ctr"/>
                      <a:r>
                        <a:rPr lang="en-US" altLang="zh-TW" sz="1600" dirty="0" smtClean="0"/>
                        <a:t>53.29</a:t>
                      </a:r>
                      <a:endParaRPr lang="zh-TW" altLang="en-US" sz="1600" dirty="0"/>
                    </a:p>
                  </a:txBody>
                  <a:tcPr/>
                </a:tc>
                <a:extLst>
                  <a:ext uri="{0D108BD9-81ED-4DB2-BD59-A6C34878D82A}">
                    <a16:rowId xmlns:a16="http://schemas.microsoft.com/office/drawing/2014/main" val="3246575046"/>
                  </a:ext>
                </a:extLst>
              </a:tr>
            </a:tbl>
          </a:graphicData>
        </a:graphic>
      </p:graphicFrame>
      <p:sp>
        <p:nvSpPr>
          <p:cNvPr id="10" name="矩形 9"/>
          <p:cNvSpPr/>
          <p:nvPr/>
        </p:nvSpPr>
        <p:spPr>
          <a:xfrm>
            <a:off x="3853542" y="6172201"/>
            <a:ext cx="4484914" cy="6024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853542" y="3765473"/>
            <a:ext cx="4484914" cy="273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投影片編號版面配置區 4"/>
          <p:cNvSpPr>
            <a:spLocks noGrp="1"/>
          </p:cNvSpPr>
          <p:nvPr>
            <p:ph type="sldNum" sz="quarter" idx="12"/>
          </p:nvPr>
        </p:nvSpPr>
        <p:spPr/>
        <p:txBody>
          <a:bodyPr/>
          <a:lstStyle/>
          <a:p>
            <a:fld id="{A119504C-C109-4F7E-AE3A-CC895479E135}" type="slidenum">
              <a:rPr lang="zh-TW" altLang="en-US" smtClean="0"/>
              <a:t>23</a:t>
            </a:fld>
            <a:endParaRPr lang="zh-TW" altLang="en-US"/>
          </a:p>
        </p:txBody>
      </p:sp>
    </p:spTree>
    <p:extLst>
      <p:ext uri="{BB962C8B-B14F-4D97-AF65-F5344CB8AC3E}">
        <p14:creationId xmlns:p14="http://schemas.microsoft.com/office/powerpoint/2010/main" val="378300427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Improvement ranking</a:t>
            </a:r>
            <a:endParaRPr lang="zh-TW" altLang="en-US" dirty="0"/>
          </a:p>
        </p:txBody>
      </p:sp>
      <p:sp>
        <p:nvSpPr>
          <p:cNvPr id="7" name="文字方塊 6"/>
          <p:cNvSpPr txBox="1"/>
          <p:nvPr/>
        </p:nvSpPr>
        <p:spPr>
          <a:xfrm>
            <a:off x="838200" y="1425689"/>
            <a:ext cx="11275497" cy="2308324"/>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smtClean="0"/>
              <a:t>We </a:t>
            </a:r>
            <a:r>
              <a:rPr lang="en-US" altLang="zh-TW" sz="2400" dirty="0"/>
              <a:t>list the top-3 improved action class. </a:t>
            </a:r>
          </a:p>
          <a:p>
            <a:pPr marL="285750" indent="-285750">
              <a:buFont typeface="Arial" panose="020B0604020202020204" pitchFamily="34" charset="0"/>
              <a:buChar char="•"/>
            </a:pPr>
            <a:r>
              <a:rPr lang="en-US" altLang="zh-TW" sz="2400" dirty="0"/>
              <a:t>F</a:t>
            </a:r>
            <a:r>
              <a:rPr lang="en-US" altLang="zh-TW" sz="2400" dirty="0" smtClean="0"/>
              <a:t>or </a:t>
            </a:r>
            <a:r>
              <a:rPr lang="en-US" altLang="zh-TW" sz="2400" dirty="0"/>
              <a:t>those sound-related actions such as </a:t>
            </a:r>
            <a:r>
              <a:rPr lang="en-US" altLang="zh-TW" sz="2400" dirty="0" smtClean="0"/>
              <a:t>whistling</a:t>
            </a:r>
          </a:p>
          <a:p>
            <a:pPr marL="742950" lvl="1" indent="-285750">
              <a:buFont typeface="Arial" panose="020B0604020202020204" pitchFamily="34" charset="0"/>
              <a:buChar char="•"/>
            </a:pPr>
            <a:r>
              <a:rPr lang="en-US" altLang="zh-TW" sz="2400" dirty="0" smtClean="0"/>
              <a:t>nearly </a:t>
            </a:r>
            <a:r>
              <a:rPr lang="en-US" altLang="zh-TW" sz="2400" dirty="0"/>
              <a:t>every video has sound track </a:t>
            </a:r>
            <a:r>
              <a:rPr lang="en-US" altLang="zh-TW" sz="2400" dirty="0" smtClean="0"/>
              <a:t>in dataset</a:t>
            </a:r>
          </a:p>
          <a:p>
            <a:pPr marL="742950" lvl="1" indent="-285750">
              <a:buFont typeface="Arial" panose="020B0604020202020204" pitchFamily="34" charset="0"/>
              <a:buChar char="•"/>
            </a:pPr>
            <a:r>
              <a:rPr lang="en-US" altLang="zh-TW" sz="2400" dirty="0" smtClean="0"/>
              <a:t>they </a:t>
            </a:r>
            <a:r>
              <a:rPr lang="en-US" altLang="zh-TW" sz="2400" dirty="0"/>
              <a:t>will not be </a:t>
            </a:r>
            <a:r>
              <a:rPr lang="en-US" altLang="zh-TW" sz="2400" dirty="0" smtClean="0"/>
              <a:t>improved so much after audio feature generation.</a:t>
            </a:r>
          </a:p>
          <a:p>
            <a:pPr marL="285750" indent="-285750">
              <a:buFont typeface="Arial" panose="020B0604020202020204" pitchFamily="34" charset="0"/>
              <a:buChar char="•"/>
            </a:pPr>
            <a:r>
              <a:rPr lang="en-US" altLang="zh-TW" sz="2400" dirty="0" smtClean="0"/>
              <a:t>However, we can still improve the performance </a:t>
            </a:r>
            <a:r>
              <a:rPr lang="en-US" altLang="zh-TW" sz="2400" dirty="0"/>
              <a:t>by those soundless yet sound-related videos such as boiling and swimming.</a:t>
            </a:r>
          </a:p>
        </p:txBody>
      </p:sp>
      <p:graphicFrame>
        <p:nvGraphicFramePr>
          <p:cNvPr id="6" name="內容版面配置區 6"/>
          <p:cNvGraphicFramePr>
            <a:graphicFrameLocks/>
          </p:cNvGraphicFramePr>
          <p:nvPr>
            <p:extLst>
              <p:ext uri="{D42A27DB-BD31-4B8C-83A1-F6EECF244321}">
                <p14:modId xmlns:p14="http://schemas.microsoft.com/office/powerpoint/2010/main" val="4044366612"/>
              </p:ext>
            </p:extLst>
          </p:nvPr>
        </p:nvGraphicFramePr>
        <p:xfrm>
          <a:off x="718457" y="4175495"/>
          <a:ext cx="11070771" cy="1463040"/>
        </p:xfrm>
        <a:graphic>
          <a:graphicData uri="http://schemas.openxmlformats.org/drawingml/2006/table">
            <a:tbl>
              <a:tblPr firstRow="1" bandRow="1">
                <a:tableStyleId>{2D5ABB26-0587-4C30-8999-92F81FD0307C}</a:tableStyleId>
              </a:tblPr>
              <a:tblGrid>
                <a:gridCol w="3690257">
                  <a:extLst>
                    <a:ext uri="{9D8B030D-6E8A-4147-A177-3AD203B41FA5}">
                      <a16:colId xmlns:a16="http://schemas.microsoft.com/office/drawing/2014/main" val="3505893610"/>
                    </a:ext>
                  </a:extLst>
                </a:gridCol>
                <a:gridCol w="3690257">
                  <a:extLst>
                    <a:ext uri="{9D8B030D-6E8A-4147-A177-3AD203B41FA5}">
                      <a16:colId xmlns:a16="http://schemas.microsoft.com/office/drawing/2014/main" val="438045323"/>
                    </a:ext>
                  </a:extLst>
                </a:gridCol>
                <a:gridCol w="3690257">
                  <a:extLst>
                    <a:ext uri="{9D8B030D-6E8A-4147-A177-3AD203B41FA5}">
                      <a16:colId xmlns:a16="http://schemas.microsoft.com/office/drawing/2014/main" val="491486216"/>
                    </a:ext>
                  </a:extLst>
                </a:gridCol>
              </a:tblGrid>
              <a:tr h="156513">
                <a:tc>
                  <a:txBody>
                    <a:bodyPr/>
                    <a:lstStyle/>
                    <a:p>
                      <a:pPr algn="ctr"/>
                      <a:r>
                        <a:rPr lang="en-US" altLang="zh-TW" sz="1800" dirty="0" smtClean="0"/>
                        <a:t>(</a:t>
                      </a:r>
                      <a:r>
                        <a:rPr lang="en-US" altLang="zh-TW" sz="1800" dirty="0" smtClean="0"/>
                        <a:t>RGB + Sound) </a:t>
                      </a:r>
                      <a:r>
                        <a:rPr lang="en-US" altLang="zh-TW" sz="1800" dirty="0" smtClean="0"/>
                        <a:t>vs. </a:t>
                      </a:r>
                      <a:r>
                        <a:rPr lang="en-US" altLang="zh-TW" sz="1800" dirty="0" smtClean="0"/>
                        <a:t>RGB</a:t>
                      </a:r>
                      <a:endParaRPr lang="zh-TW" alt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800" dirty="0" smtClean="0"/>
                        <a:t>(</a:t>
                      </a:r>
                      <a:r>
                        <a:rPr lang="en-US" altLang="zh-TW" sz="1800" dirty="0" smtClean="0"/>
                        <a:t>RGB + Sound(gen</a:t>
                      </a:r>
                      <a:r>
                        <a:rPr lang="en-US" altLang="zh-TW" sz="1800" dirty="0" smtClean="0"/>
                        <a:t>)) vs. </a:t>
                      </a:r>
                      <a:r>
                        <a:rPr lang="en-US" altLang="zh-TW" sz="1800" dirty="0" smtClean="0"/>
                        <a:t>RGB</a:t>
                      </a:r>
                      <a:endParaRPr lang="zh-TW" alt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800" dirty="0" smtClean="0"/>
                        <a:t>(</a:t>
                      </a:r>
                      <a:r>
                        <a:rPr lang="en-US" altLang="zh-TW" sz="1800" dirty="0" smtClean="0"/>
                        <a:t>RGB + Sound) </a:t>
                      </a:r>
                      <a:r>
                        <a:rPr lang="en-US" altLang="zh-TW" sz="1800" dirty="0" smtClean="0"/>
                        <a:t>vs.</a:t>
                      </a:r>
                      <a:r>
                        <a:rPr lang="en-US" altLang="zh-TW" sz="1800" baseline="0" dirty="0" smtClean="0"/>
                        <a:t> (</a:t>
                      </a:r>
                      <a:r>
                        <a:rPr lang="en-US" altLang="zh-TW" sz="1800" baseline="0" dirty="0" smtClean="0"/>
                        <a:t>RGB + Sound(gen</a:t>
                      </a:r>
                      <a:r>
                        <a:rPr lang="en-US" altLang="zh-TW" sz="1800" baseline="0" dirty="0" smtClean="0"/>
                        <a:t>))</a:t>
                      </a:r>
                      <a:endParaRPr lang="zh-TW" alt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282905"/>
                  </a:ext>
                </a:extLst>
              </a:tr>
              <a:tr h="156513">
                <a:tc>
                  <a:txBody>
                    <a:bodyPr/>
                    <a:lstStyle/>
                    <a:p>
                      <a:pPr algn="ctr"/>
                      <a:r>
                        <a:rPr lang="en-US" altLang="zh-TW" sz="1800" dirty="0" smtClean="0"/>
                        <a:t>whistling</a:t>
                      </a:r>
                      <a:endParaRPr lang="zh-TW" altLang="en-US" sz="18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800" dirty="0" smtClean="0"/>
                        <a:t>whistling</a:t>
                      </a:r>
                      <a:endParaRPr lang="zh-TW" altLang="en-US" sz="18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800" dirty="0" smtClean="0"/>
                        <a:t>boiling</a:t>
                      </a:r>
                      <a:endParaRPr lang="zh-TW" altLang="en-US" sz="1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3386153"/>
                  </a:ext>
                </a:extLst>
              </a:tr>
              <a:tr h="156513">
                <a:tc>
                  <a:txBody>
                    <a:bodyPr/>
                    <a:lstStyle/>
                    <a:p>
                      <a:pPr algn="ctr"/>
                      <a:r>
                        <a:rPr lang="en-US" altLang="zh-TW" sz="1800" dirty="0" smtClean="0"/>
                        <a:t>howling</a:t>
                      </a:r>
                      <a:endParaRPr lang="zh-TW" altLang="en-US" sz="1800" dirty="0"/>
                    </a:p>
                  </a:txBody>
                  <a:tcPr/>
                </a:tc>
                <a:tc>
                  <a:txBody>
                    <a:bodyPr/>
                    <a:lstStyle/>
                    <a:p>
                      <a:pPr algn="ctr"/>
                      <a:r>
                        <a:rPr lang="en-US" altLang="zh-TW" sz="1800" dirty="0" smtClean="0"/>
                        <a:t>howling</a:t>
                      </a:r>
                      <a:endParaRPr lang="zh-TW" altLang="en-US" sz="1800" dirty="0"/>
                    </a:p>
                  </a:txBody>
                  <a:tcPr/>
                </a:tc>
                <a:tc>
                  <a:txBody>
                    <a:bodyPr/>
                    <a:lstStyle/>
                    <a:p>
                      <a:pPr algn="ctr"/>
                      <a:r>
                        <a:rPr lang="en-US" altLang="zh-TW" sz="1800" dirty="0" smtClean="0"/>
                        <a:t>wrapping</a:t>
                      </a:r>
                      <a:endParaRPr lang="zh-TW" altLang="en-US" sz="1800" dirty="0"/>
                    </a:p>
                  </a:txBody>
                  <a:tcPr/>
                </a:tc>
                <a:extLst>
                  <a:ext uri="{0D108BD9-81ED-4DB2-BD59-A6C34878D82A}">
                    <a16:rowId xmlns:a16="http://schemas.microsoft.com/office/drawing/2014/main" val="2083866536"/>
                  </a:ext>
                </a:extLst>
              </a:tr>
              <a:tr h="156513">
                <a:tc>
                  <a:txBody>
                    <a:bodyPr/>
                    <a:lstStyle/>
                    <a:p>
                      <a:pPr algn="ctr"/>
                      <a:r>
                        <a:rPr lang="en-US" altLang="zh-TW" sz="1800" dirty="0" smtClean="0"/>
                        <a:t>chewing</a:t>
                      </a:r>
                      <a:endParaRPr lang="zh-TW" altLang="en-US" sz="1800" dirty="0"/>
                    </a:p>
                  </a:txBody>
                  <a:tcPr>
                    <a:lnB w="12700" cap="flat" cmpd="sng" algn="ctr">
                      <a:noFill/>
                      <a:prstDash val="solid"/>
                      <a:round/>
                      <a:headEnd type="none" w="med" len="med"/>
                      <a:tailEnd type="none" w="med" len="med"/>
                    </a:lnB>
                  </a:tcPr>
                </a:tc>
                <a:tc>
                  <a:txBody>
                    <a:bodyPr/>
                    <a:lstStyle/>
                    <a:p>
                      <a:pPr algn="ctr"/>
                      <a:r>
                        <a:rPr lang="en-US" altLang="zh-TW" sz="1800" dirty="0" smtClean="0"/>
                        <a:t>mowing</a:t>
                      </a:r>
                      <a:endParaRPr lang="zh-TW" altLang="en-US" sz="1800" dirty="0"/>
                    </a:p>
                  </a:txBody>
                  <a:tcPr>
                    <a:lnB w="12700" cap="flat" cmpd="sng" algn="ctr">
                      <a:noFill/>
                      <a:prstDash val="solid"/>
                      <a:round/>
                      <a:headEnd type="none" w="med" len="med"/>
                      <a:tailEnd type="none" w="med" len="med"/>
                    </a:lnB>
                  </a:tcPr>
                </a:tc>
                <a:tc>
                  <a:txBody>
                    <a:bodyPr/>
                    <a:lstStyle/>
                    <a:p>
                      <a:pPr algn="ctr"/>
                      <a:r>
                        <a:rPr lang="en-US" altLang="zh-TW" sz="1800" dirty="0" smtClean="0"/>
                        <a:t>swimming</a:t>
                      </a:r>
                      <a:endParaRPr lang="zh-TW" altLang="en-US" sz="18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3037441145"/>
                  </a:ext>
                </a:extLst>
              </a:tr>
            </a:tbl>
          </a:graphicData>
        </a:graphic>
      </p:graphicFrame>
      <p:sp>
        <p:nvSpPr>
          <p:cNvPr id="8" name="矩形 7"/>
          <p:cNvSpPr/>
          <p:nvPr/>
        </p:nvSpPr>
        <p:spPr>
          <a:xfrm>
            <a:off x="718457" y="4175495"/>
            <a:ext cx="3505200" cy="1463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343400" y="4175495"/>
            <a:ext cx="3505200" cy="1463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8066314" y="4175495"/>
            <a:ext cx="3722914" cy="1463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A119504C-C109-4F7E-AE3A-CC895479E135}" type="slidenum">
              <a:rPr lang="zh-TW" altLang="en-US" smtClean="0"/>
              <a:t>24</a:t>
            </a:fld>
            <a:endParaRPr lang="zh-TW" altLang="en-US"/>
          </a:p>
        </p:txBody>
      </p:sp>
    </p:spTree>
    <p:extLst>
      <p:ext uri="{BB962C8B-B14F-4D97-AF65-F5344CB8AC3E}">
        <p14:creationId xmlns:p14="http://schemas.microsoft.com/office/powerpoint/2010/main" val="74571484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Conclusion</a:t>
            </a:r>
            <a:endParaRPr lang="zh-TW" altLang="en-US" dirty="0"/>
          </a:p>
        </p:txBody>
      </p:sp>
      <p:sp>
        <p:nvSpPr>
          <p:cNvPr id="7" name="內容版面配置區 2"/>
          <p:cNvSpPr>
            <a:spLocks noGrp="1"/>
          </p:cNvSpPr>
          <p:nvPr>
            <p:ph idx="1"/>
          </p:nvPr>
        </p:nvSpPr>
        <p:spPr>
          <a:xfrm>
            <a:off x="838200" y="1576444"/>
            <a:ext cx="10515600" cy="3580347"/>
          </a:xfrm>
        </p:spPr>
        <p:txBody>
          <a:bodyPr>
            <a:normAutofit/>
          </a:bodyPr>
          <a:lstStyle/>
          <a:p>
            <a:r>
              <a:rPr lang="en-US" altLang="zh-TW" dirty="0"/>
              <a:t>To cope with the missing modality problem, we propose an approach to simulating deep audio feature from merely spatial-temporal </a:t>
            </a:r>
            <a:r>
              <a:rPr lang="en-US" altLang="zh-TW" dirty="0" smtClean="0"/>
              <a:t>data.</a:t>
            </a:r>
            <a:endParaRPr lang="en-US" altLang="zh-TW" dirty="0"/>
          </a:p>
          <a:p>
            <a:r>
              <a:rPr lang="en-US" altLang="zh-TW" dirty="0"/>
              <a:t>We demonstrate that simulating sound feature </a:t>
            </a:r>
            <a:r>
              <a:rPr lang="en-US" altLang="zh-TW" dirty="0" smtClean="0"/>
              <a:t>significantly assists </a:t>
            </a:r>
            <a:r>
              <a:rPr lang="en-US" altLang="zh-TW" dirty="0"/>
              <a:t>our action </a:t>
            </a:r>
            <a:r>
              <a:rPr lang="en-US" altLang="zh-TW" dirty="0" smtClean="0"/>
              <a:t>recognition model.</a:t>
            </a:r>
          </a:p>
          <a:p>
            <a:r>
              <a:rPr lang="en-US" altLang="zh-TW" dirty="0" smtClean="0"/>
              <a:t>Our </a:t>
            </a:r>
            <a:r>
              <a:rPr lang="en-US" altLang="zh-TW" dirty="0"/>
              <a:t>proposed method performs favorably against </a:t>
            </a:r>
            <a:r>
              <a:rPr lang="en-US" altLang="zh-TW" dirty="0" smtClean="0"/>
              <a:t>two-stream </a:t>
            </a:r>
            <a:r>
              <a:rPr lang="en-US" altLang="zh-TW" dirty="0"/>
              <a:t>method on MIT </a:t>
            </a:r>
            <a:r>
              <a:rPr lang="en-US" altLang="zh-TW" dirty="0" smtClean="0"/>
              <a:t>Dataset.</a:t>
            </a:r>
            <a:endParaRPr lang="en-US" altLang="zh-TW" dirty="0" smtClean="0"/>
          </a:p>
        </p:txBody>
      </p:sp>
      <p:sp>
        <p:nvSpPr>
          <p:cNvPr id="3" name="投影片編號版面配置區 2"/>
          <p:cNvSpPr>
            <a:spLocks noGrp="1"/>
          </p:cNvSpPr>
          <p:nvPr>
            <p:ph type="sldNum" sz="quarter" idx="12"/>
          </p:nvPr>
        </p:nvSpPr>
        <p:spPr/>
        <p:txBody>
          <a:bodyPr/>
          <a:lstStyle/>
          <a:p>
            <a:fld id="{A119504C-C109-4F7E-AE3A-CC895479E135}" type="slidenum">
              <a:rPr lang="zh-TW" altLang="en-US" smtClean="0"/>
              <a:t>25</a:t>
            </a:fld>
            <a:endParaRPr lang="zh-TW" altLang="en-US"/>
          </a:p>
        </p:txBody>
      </p:sp>
    </p:spTree>
    <p:extLst>
      <p:ext uri="{BB962C8B-B14F-4D97-AF65-F5344CB8AC3E}">
        <p14:creationId xmlns:p14="http://schemas.microsoft.com/office/powerpoint/2010/main" val="195386881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43202" y="2770868"/>
            <a:ext cx="6716486" cy="1325563"/>
          </a:xfrm>
        </p:spPr>
        <p:txBody>
          <a:bodyPr/>
          <a:lstStyle/>
          <a:p>
            <a:r>
              <a:rPr lang="en-US" altLang="zh-TW" dirty="0" smtClean="0"/>
              <a:t>Thank you for your listening</a:t>
            </a:r>
            <a:endParaRPr lang="zh-TW" altLang="en-US" dirty="0"/>
          </a:p>
        </p:txBody>
      </p:sp>
      <p:sp>
        <p:nvSpPr>
          <p:cNvPr id="4" name="投影片編號版面配置區 3"/>
          <p:cNvSpPr>
            <a:spLocks noGrp="1"/>
          </p:cNvSpPr>
          <p:nvPr>
            <p:ph type="sldNum" sz="quarter" idx="12"/>
          </p:nvPr>
        </p:nvSpPr>
        <p:spPr/>
        <p:txBody>
          <a:bodyPr/>
          <a:lstStyle/>
          <a:p>
            <a:fld id="{A119504C-C109-4F7E-AE3A-CC895479E135}" type="slidenum">
              <a:rPr lang="zh-TW" altLang="en-US" smtClean="0"/>
              <a:t>26</a:t>
            </a:fld>
            <a:endParaRPr lang="zh-TW" altLang="en-US"/>
          </a:p>
        </p:txBody>
      </p:sp>
    </p:spTree>
    <p:extLst>
      <p:ext uri="{BB962C8B-B14F-4D97-AF65-F5344CB8AC3E}">
        <p14:creationId xmlns:p14="http://schemas.microsoft.com/office/powerpoint/2010/main" val="26878046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3688687482"/>
              </p:ext>
            </p:extLst>
          </p:nvPr>
        </p:nvGraphicFramePr>
        <p:xfrm>
          <a:off x="404090" y="2148898"/>
          <a:ext cx="4786747" cy="4023360"/>
        </p:xfrm>
        <a:graphic>
          <a:graphicData uri="http://schemas.openxmlformats.org/drawingml/2006/table">
            <a:tbl>
              <a:tblPr firstRow="1" bandRow="1">
                <a:tableStyleId>{2D5ABB26-0587-4C30-8999-92F81FD0307C}</a:tableStyleId>
              </a:tblPr>
              <a:tblGrid>
                <a:gridCol w="2643909">
                  <a:extLst>
                    <a:ext uri="{9D8B030D-6E8A-4147-A177-3AD203B41FA5}">
                      <a16:colId xmlns:a16="http://schemas.microsoft.com/office/drawing/2014/main" val="3505893610"/>
                    </a:ext>
                  </a:extLst>
                </a:gridCol>
                <a:gridCol w="1071419">
                  <a:extLst>
                    <a:ext uri="{9D8B030D-6E8A-4147-A177-3AD203B41FA5}">
                      <a16:colId xmlns:a16="http://schemas.microsoft.com/office/drawing/2014/main" val="438045323"/>
                    </a:ext>
                  </a:extLst>
                </a:gridCol>
                <a:gridCol w="1071419">
                  <a:extLst>
                    <a:ext uri="{9D8B030D-6E8A-4147-A177-3AD203B41FA5}">
                      <a16:colId xmlns:a16="http://schemas.microsoft.com/office/drawing/2014/main" val="491486216"/>
                    </a:ext>
                  </a:extLst>
                </a:gridCol>
              </a:tblGrid>
              <a:tr h="156513">
                <a:tc>
                  <a:txBody>
                    <a:bodyPr/>
                    <a:lstStyle/>
                    <a:p>
                      <a:pPr algn="ctr"/>
                      <a:r>
                        <a:rPr lang="en-US" altLang="zh-TW" sz="1600" dirty="0" smtClean="0"/>
                        <a:t>Method</a:t>
                      </a:r>
                      <a:endParaRPr lang="zh-TW" alt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dirty="0" smtClean="0"/>
                        <a:t>Top-1</a:t>
                      </a:r>
                      <a:r>
                        <a:rPr lang="en-US" altLang="zh-TW" sz="1600" baseline="0" dirty="0" smtClean="0"/>
                        <a:t> (%)</a:t>
                      </a:r>
                      <a:endParaRPr lang="zh-TW" alt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dirty="0" smtClean="0"/>
                        <a:t>Top-5 (%)</a:t>
                      </a:r>
                      <a:endParaRPr lang="zh-TW" altLang="en-US"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282905"/>
                  </a:ext>
                </a:extLst>
              </a:tr>
              <a:tr h="156513">
                <a:tc>
                  <a:txBody>
                    <a:bodyPr/>
                    <a:lstStyle/>
                    <a:p>
                      <a:pPr algn="ctr"/>
                      <a:r>
                        <a:rPr lang="en-US" altLang="zh-TW" sz="1600" dirty="0" smtClean="0"/>
                        <a:t>RGB (spatial)</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24.23</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50.86</a:t>
                      </a:r>
                      <a:endParaRPr lang="zh-TW" altLang="en-US" sz="16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3386153"/>
                  </a:ext>
                </a:extLst>
              </a:tr>
              <a:tr h="156513">
                <a:tc>
                  <a:txBody>
                    <a:bodyPr/>
                    <a:lstStyle/>
                    <a:p>
                      <a:pPr algn="ctr"/>
                      <a:r>
                        <a:rPr lang="en-US" altLang="zh-TW" sz="1600" dirty="0" smtClean="0"/>
                        <a:t>Flow (temporal)</a:t>
                      </a:r>
                      <a:endParaRPr lang="zh-TW" altLang="en-US" sz="1600" dirty="0"/>
                    </a:p>
                  </a:txBody>
                  <a:tcPr/>
                </a:tc>
                <a:tc>
                  <a:txBody>
                    <a:bodyPr/>
                    <a:lstStyle/>
                    <a:p>
                      <a:pPr algn="ctr"/>
                      <a:r>
                        <a:rPr lang="en-US" altLang="zh-TW" sz="1600" dirty="0" smtClean="0"/>
                        <a:t>12.28</a:t>
                      </a:r>
                      <a:endParaRPr lang="zh-TW" altLang="en-US" sz="1600" dirty="0"/>
                    </a:p>
                  </a:txBody>
                  <a:tcPr/>
                </a:tc>
                <a:tc>
                  <a:txBody>
                    <a:bodyPr/>
                    <a:lstStyle/>
                    <a:p>
                      <a:pPr algn="ctr"/>
                      <a:r>
                        <a:rPr lang="en-US" altLang="zh-TW" sz="1600" dirty="0" smtClean="0"/>
                        <a:t>29.90</a:t>
                      </a:r>
                      <a:endParaRPr lang="zh-TW" altLang="en-US" sz="1600" dirty="0"/>
                    </a:p>
                  </a:txBody>
                  <a:tcPr/>
                </a:tc>
                <a:extLst>
                  <a:ext uri="{0D108BD9-81ED-4DB2-BD59-A6C34878D82A}">
                    <a16:rowId xmlns:a16="http://schemas.microsoft.com/office/drawing/2014/main" val="2083866536"/>
                  </a:ext>
                </a:extLst>
              </a:tr>
              <a:tr h="156513">
                <a:tc>
                  <a:txBody>
                    <a:bodyPr/>
                    <a:lstStyle/>
                    <a:p>
                      <a:pPr algn="ctr"/>
                      <a:r>
                        <a:rPr lang="en-US" altLang="zh-TW" sz="1600" dirty="0" smtClean="0"/>
                        <a:t>RGB</a:t>
                      </a:r>
                      <a:r>
                        <a:rPr lang="en-US" altLang="zh-TW" sz="1600" baseline="0" dirty="0" smtClean="0"/>
                        <a:t> + Flow (fusion)</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27.02</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52.50</a:t>
                      </a:r>
                      <a:endParaRPr lang="zh-TW" alt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7441145"/>
                  </a:ext>
                </a:extLst>
              </a:tr>
              <a:tr h="156513">
                <a:tc>
                  <a:txBody>
                    <a:bodyPr/>
                    <a:lstStyle/>
                    <a:p>
                      <a:pPr algn="ctr"/>
                      <a:r>
                        <a:rPr lang="en-US" altLang="zh-TW" sz="1600" dirty="0" smtClean="0"/>
                        <a:t>RGB + </a:t>
                      </a:r>
                      <a:r>
                        <a:rPr lang="en-US" altLang="zh-TW" sz="1600" dirty="0" err="1" smtClean="0"/>
                        <a:t>AENet</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26.69</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dirty="0" smtClean="0"/>
                        <a:t>52.62</a:t>
                      </a:r>
                      <a:endParaRPr lang="zh-TW" altLang="en-US" sz="16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34357709"/>
                  </a:ext>
                </a:extLst>
              </a:tr>
              <a:tr h="156513">
                <a:tc>
                  <a:txBody>
                    <a:bodyPr/>
                    <a:lstStyle/>
                    <a:p>
                      <a:pPr algn="ctr"/>
                      <a:r>
                        <a:rPr lang="en-US" altLang="zh-TW" sz="1600" dirty="0" smtClean="0"/>
                        <a:t>RGB</a:t>
                      </a:r>
                      <a:r>
                        <a:rPr lang="en-US" altLang="zh-TW" sz="1600" baseline="0" dirty="0" smtClean="0"/>
                        <a:t> + </a:t>
                      </a:r>
                      <a:r>
                        <a:rPr lang="en-US" altLang="zh-TW" sz="1600" baseline="0" dirty="0" err="1" smtClean="0"/>
                        <a:t>VGGish</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23.54</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49.56</a:t>
                      </a:r>
                      <a:endParaRPr lang="zh-TW" alt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801766"/>
                  </a:ext>
                </a:extLst>
              </a:tr>
              <a:tr h="156513">
                <a:tc>
                  <a:txBody>
                    <a:bodyPr/>
                    <a:lstStyle/>
                    <a:p>
                      <a:pPr algn="ctr"/>
                      <a:r>
                        <a:rPr lang="en-US" altLang="zh-TW" sz="1600" dirty="0" smtClean="0"/>
                        <a:t>RGB + </a:t>
                      </a:r>
                      <a:r>
                        <a:rPr lang="en-US" altLang="zh-TW" sz="1600" dirty="0" err="1" smtClean="0"/>
                        <a:t>AENet</a:t>
                      </a:r>
                      <a:r>
                        <a:rPr lang="en-US" altLang="zh-TW" sz="1600" dirty="0" smtClean="0"/>
                        <a:t> (Gen-LSTM)</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26.91</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52.93</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91563162"/>
                  </a:ext>
                </a:extLst>
              </a:tr>
              <a:tr h="156513">
                <a:tc>
                  <a:txBody>
                    <a:bodyPr/>
                    <a:lstStyle/>
                    <a:p>
                      <a:pPr algn="ctr"/>
                      <a:r>
                        <a:rPr lang="en-US" altLang="zh-TW" sz="1600" dirty="0" smtClean="0"/>
                        <a:t>RGB + </a:t>
                      </a:r>
                      <a:r>
                        <a:rPr lang="en-US" altLang="zh-TW" sz="1600" dirty="0" err="1" smtClean="0"/>
                        <a:t>AENet</a:t>
                      </a:r>
                      <a:r>
                        <a:rPr lang="en-US" altLang="zh-TW" sz="1600" dirty="0" smtClean="0"/>
                        <a:t> (Gen-AE)</a:t>
                      </a:r>
                      <a:endParaRPr lang="zh-TW" altLang="en-US" sz="1600" dirty="0"/>
                    </a:p>
                  </a:txBody>
                  <a:tcPr/>
                </a:tc>
                <a:tc>
                  <a:txBody>
                    <a:bodyPr/>
                    <a:lstStyle/>
                    <a:p>
                      <a:pPr algn="ctr"/>
                      <a:r>
                        <a:rPr lang="en-US" altLang="zh-TW" sz="1600" dirty="0" smtClean="0"/>
                        <a:t>26.78</a:t>
                      </a:r>
                      <a:endParaRPr lang="zh-TW" altLang="en-US" sz="1600" dirty="0"/>
                    </a:p>
                  </a:txBody>
                  <a:tcPr/>
                </a:tc>
                <a:tc>
                  <a:txBody>
                    <a:bodyPr/>
                    <a:lstStyle/>
                    <a:p>
                      <a:pPr algn="ctr"/>
                      <a:r>
                        <a:rPr lang="en-US" altLang="zh-TW" sz="1600" dirty="0" smtClean="0"/>
                        <a:t>52.58</a:t>
                      </a:r>
                      <a:endParaRPr lang="zh-TW" altLang="en-US" sz="1600" dirty="0"/>
                    </a:p>
                  </a:txBody>
                  <a:tcPr/>
                </a:tc>
                <a:extLst>
                  <a:ext uri="{0D108BD9-81ED-4DB2-BD59-A6C34878D82A}">
                    <a16:rowId xmlns:a16="http://schemas.microsoft.com/office/drawing/2014/main" val="1761878932"/>
                  </a:ext>
                </a:extLst>
              </a:tr>
              <a:tr h="156513">
                <a:tc>
                  <a:txBody>
                    <a:bodyPr/>
                    <a:lstStyle/>
                    <a:p>
                      <a:pPr algn="ctr"/>
                      <a:r>
                        <a:rPr lang="en-US" altLang="zh-TW" sz="1600" dirty="0" smtClean="0"/>
                        <a:t>RGB</a:t>
                      </a:r>
                      <a:r>
                        <a:rPr lang="en-US" altLang="zh-TW" sz="1600" baseline="0" dirty="0" smtClean="0"/>
                        <a:t> + </a:t>
                      </a:r>
                      <a:r>
                        <a:rPr lang="en-US" altLang="zh-TW" sz="1600" baseline="0" dirty="0" err="1" smtClean="0"/>
                        <a:t>VGGish</a:t>
                      </a:r>
                      <a:r>
                        <a:rPr lang="en-US" altLang="zh-TW" sz="1600" baseline="0" dirty="0" smtClean="0"/>
                        <a:t> (Gen-LSTM)</a:t>
                      </a:r>
                      <a:endParaRPr lang="zh-TW" altLang="en-US" sz="1600" dirty="0"/>
                    </a:p>
                  </a:txBody>
                  <a:tcPr/>
                </a:tc>
                <a:tc>
                  <a:txBody>
                    <a:bodyPr/>
                    <a:lstStyle/>
                    <a:p>
                      <a:pPr algn="ctr"/>
                      <a:r>
                        <a:rPr lang="en-US" altLang="zh-TW" sz="1600" dirty="0" smtClean="0"/>
                        <a:t>25.96</a:t>
                      </a:r>
                      <a:endParaRPr lang="zh-TW" altLang="en-US" sz="1600" dirty="0"/>
                    </a:p>
                  </a:txBody>
                  <a:tcPr/>
                </a:tc>
                <a:tc>
                  <a:txBody>
                    <a:bodyPr/>
                    <a:lstStyle/>
                    <a:p>
                      <a:pPr algn="ctr"/>
                      <a:r>
                        <a:rPr lang="en-US" altLang="zh-TW" sz="1600" b="1" dirty="0" smtClean="0">
                          <a:effectLst/>
                          <a:latin typeface="+mj-lt"/>
                        </a:rPr>
                        <a:t>51.77</a:t>
                      </a:r>
                      <a:endParaRPr lang="zh-TW" altLang="en-US" sz="1600" b="1" dirty="0">
                        <a:effectLst/>
                        <a:latin typeface="+mj-lt"/>
                      </a:endParaRPr>
                    </a:p>
                  </a:txBody>
                  <a:tcPr/>
                </a:tc>
                <a:extLst>
                  <a:ext uri="{0D108BD9-81ED-4DB2-BD59-A6C34878D82A}">
                    <a16:rowId xmlns:a16="http://schemas.microsoft.com/office/drawing/2014/main" val="2859370471"/>
                  </a:ext>
                </a:extLst>
              </a:tr>
              <a:tr h="156513">
                <a:tc>
                  <a:txBody>
                    <a:bodyPr/>
                    <a:lstStyle/>
                    <a:p>
                      <a:pPr algn="ctr"/>
                      <a:r>
                        <a:rPr lang="en-US" altLang="zh-TW" sz="1600" dirty="0" smtClean="0"/>
                        <a:t>RGB</a:t>
                      </a:r>
                      <a:r>
                        <a:rPr lang="en-US" altLang="zh-TW" sz="1600" baseline="0" dirty="0" smtClean="0"/>
                        <a:t> + </a:t>
                      </a:r>
                      <a:r>
                        <a:rPr lang="en-US" altLang="zh-TW" sz="1600" baseline="0" dirty="0" err="1" smtClean="0"/>
                        <a:t>VGGish</a:t>
                      </a:r>
                      <a:r>
                        <a:rPr lang="en-US" altLang="zh-TW" sz="1600" baseline="0" dirty="0" smtClean="0"/>
                        <a:t> (Gen-AE)</a:t>
                      </a:r>
                      <a:endParaRPr lang="zh-TW" alt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altLang="zh-TW" sz="1600" b="1" dirty="0" smtClean="0">
                          <a:latin typeface="+mj-lt"/>
                        </a:rPr>
                        <a:t>26.02</a:t>
                      </a:r>
                      <a:endParaRPr lang="zh-TW" altLang="en-US" sz="1600" b="1" dirty="0">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US" altLang="zh-TW" sz="1600" dirty="0" smtClean="0"/>
                        <a:t>51.75</a:t>
                      </a:r>
                      <a:endParaRPr lang="zh-TW" alt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020243"/>
                  </a:ext>
                </a:extLst>
              </a:tr>
              <a:tr h="156513">
                <a:tc>
                  <a:txBody>
                    <a:bodyPr/>
                    <a:lstStyle/>
                    <a:p>
                      <a:pPr algn="ctr"/>
                      <a:r>
                        <a:rPr lang="en-US" altLang="zh-TW" sz="1600" dirty="0" smtClean="0"/>
                        <a:t>Fusion</a:t>
                      </a:r>
                      <a:r>
                        <a:rPr lang="en-US" altLang="zh-TW" sz="1600" baseline="0" dirty="0" smtClean="0"/>
                        <a:t> + </a:t>
                      </a:r>
                      <a:r>
                        <a:rPr lang="en-US" altLang="zh-TW" sz="1600" baseline="0" dirty="0" err="1" smtClean="0"/>
                        <a:t>AENet</a:t>
                      </a:r>
                      <a:r>
                        <a:rPr lang="en-US" altLang="zh-TW" sz="1600" baseline="0" dirty="0" smtClean="0"/>
                        <a:t> (Gen-LSTM)</a:t>
                      </a:r>
                      <a:endParaRPr lang="zh-TW" altLang="en-US" sz="16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28.19</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tc>
                  <a:txBody>
                    <a:bodyPr/>
                    <a:lstStyle/>
                    <a:p>
                      <a:pPr algn="ctr"/>
                      <a:r>
                        <a:rPr lang="en-US" altLang="zh-TW" sz="1600" b="1" dirty="0" smtClean="0">
                          <a:latin typeface="+mj-lt"/>
                        </a:rPr>
                        <a:t>53.73</a:t>
                      </a:r>
                      <a:endParaRPr lang="zh-TW" altLang="en-US" sz="1600" b="1" dirty="0">
                        <a:latin typeface="+mj-lt"/>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57072531"/>
                  </a:ext>
                </a:extLst>
              </a:tr>
              <a:tr h="156513">
                <a:tc>
                  <a:txBody>
                    <a:bodyPr/>
                    <a:lstStyle/>
                    <a:p>
                      <a:pPr algn="ctr"/>
                      <a:r>
                        <a:rPr lang="en-US" altLang="zh-TW" sz="1600" dirty="0" smtClean="0"/>
                        <a:t>Fusion + </a:t>
                      </a:r>
                      <a:r>
                        <a:rPr lang="en-US" altLang="zh-TW" sz="1600" dirty="0" err="1" smtClean="0"/>
                        <a:t>VGGish</a:t>
                      </a:r>
                      <a:r>
                        <a:rPr lang="en-US" altLang="zh-TW" sz="1600" dirty="0" smtClean="0"/>
                        <a:t> (Gen-AE)</a:t>
                      </a:r>
                      <a:endParaRPr lang="zh-TW" altLang="en-US" sz="1600" dirty="0"/>
                    </a:p>
                  </a:txBody>
                  <a:tcPr/>
                </a:tc>
                <a:tc>
                  <a:txBody>
                    <a:bodyPr/>
                    <a:lstStyle/>
                    <a:p>
                      <a:pPr algn="ctr"/>
                      <a:r>
                        <a:rPr lang="en-US" altLang="zh-TW" sz="1600" dirty="0" smtClean="0"/>
                        <a:t>27.58</a:t>
                      </a:r>
                      <a:endParaRPr lang="zh-TW" altLang="en-US" sz="1600" dirty="0"/>
                    </a:p>
                  </a:txBody>
                  <a:tcPr/>
                </a:tc>
                <a:tc>
                  <a:txBody>
                    <a:bodyPr/>
                    <a:lstStyle/>
                    <a:p>
                      <a:pPr algn="ctr"/>
                      <a:r>
                        <a:rPr lang="en-US" altLang="zh-TW" sz="1600" dirty="0" smtClean="0"/>
                        <a:t>53.29</a:t>
                      </a:r>
                      <a:endParaRPr lang="zh-TW" altLang="en-US" sz="1600" dirty="0"/>
                    </a:p>
                  </a:txBody>
                  <a:tcPr/>
                </a:tc>
                <a:extLst>
                  <a:ext uri="{0D108BD9-81ED-4DB2-BD59-A6C34878D82A}">
                    <a16:rowId xmlns:a16="http://schemas.microsoft.com/office/drawing/2014/main" val="3246575046"/>
                  </a:ext>
                </a:extLst>
              </a:tr>
            </a:tbl>
          </a:graphicData>
        </a:graphic>
      </p:graphicFrame>
      <p:graphicFrame>
        <p:nvGraphicFramePr>
          <p:cNvPr id="9" name="內容版面配置區 6"/>
          <p:cNvGraphicFramePr>
            <a:graphicFrameLocks/>
          </p:cNvGraphicFramePr>
          <p:nvPr>
            <p:extLst>
              <p:ext uri="{D42A27DB-BD31-4B8C-83A1-F6EECF244321}">
                <p14:modId xmlns:p14="http://schemas.microsoft.com/office/powerpoint/2010/main" val="2775253211"/>
              </p:ext>
            </p:extLst>
          </p:nvPr>
        </p:nvGraphicFramePr>
        <p:xfrm>
          <a:off x="5541819" y="3729181"/>
          <a:ext cx="6271491" cy="1463040"/>
        </p:xfrm>
        <a:graphic>
          <a:graphicData uri="http://schemas.openxmlformats.org/drawingml/2006/table">
            <a:tbl>
              <a:tblPr firstRow="1" bandRow="1">
                <a:tableStyleId>{2D5ABB26-0587-4C30-8999-92F81FD0307C}</a:tableStyleId>
              </a:tblPr>
              <a:tblGrid>
                <a:gridCol w="2090497">
                  <a:extLst>
                    <a:ext uri="{9D8B030D-6E8A-4147-A177-3AD203B41FA5}">
                      <a16:colId xmlns:a16="http://schemas.microsoft.com/office/drawing/2014/main" val="3505893610"/>
                    </a:ext>
                  </a:extLst>
                </a:gridCol>
                <a:gridCol w="2090497">
                  <a:extLst>
                    <a:ext uri="{9D8B030D-6E8A-4147-A177-3AD203B41FA5}">
                      <a16:colId xmlns:a16="http://schemas.microsoft.com/office/drawing/2014/main" val="438045323"/>
                    </a:ext>
                  </a:extLst>
                </a:gridCol>
                <a:gridCol w="2090497">
                  <a:extLst>
                    <a:ext uri="{9D8B030D-6E8A-4147-A177-3AD203B41FA5}">
                      <a16:colId xmlns:a16="http://schemas.microsoft.com/office/drawing/2014/main" val="491486216"/>
                    </a:ext>
                  </a:extLst>
                </a:gridCol>
              </a:tblGrid>
              <a:tr h="156513">
                <a:tc>
                  <a:txBody>
                    <a:bodyPr/>
                    <a:lstStyle/>
                    <a:p>
                      <a:pPr algn="ctr"/>
                      <a:r>
                        <a:rPr lang="en-US" altLang="zh-TW" sz="1800" dirty="0" smtClean="0"/>
                        <a:t>(R+S) vs. R</a:t>
                      </a:r>
                      <a:endParaRPr lang="zh-TW" alt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800" dirty="0" smtClean="0"/>
                        <a:t>(R+S(gen)) vs. R</a:t>
                      </a:r>
                      <a:endParaRPr lang="zh-TW" alt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800" dirty="0" smtClean="0"/>
                        <a:t>(R+S) vs.</a:t>
                      </a:r>
                      <a:r>
                        <a:rPr lang="en-US" altLang="zh-TW" sz="1800" baseline="0" dirty="0" smtClean="0"/>
                        <a:t> (R+S(gen))</a:t>
                      </a:r>
                      <a:endParaRPr lang="zh-TW" alt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282905"/>
                  </a:ext>
                </a:extLst>
              </a:tr>
              <a:tr h="156513">
                <a:tc>
                  <a:txBody>
                    <a:bodyPr/>
                    <a:lstStyle/>
                    <a:p>
                      <a:pPr algn="ctr"/>
                      <a:r>
                        <a:rPr lang="en-US" altLang="zh-TW" sz="1800" dirty="0" smtClean="0"/>
                        <a:t>whistling</a:t>
                      </a:r>
                      <a:endParaRPr lang="zh-TW" altLang="en-US" sz="18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800" dirty="0" smtClean="0"/>
                        <a:t>whistling</a:t>
                      </a:r>
                      <a:endParaRPr lang="zh-TW" altLang="en-US" sz="1800" dirty="0"/>
                    </a:p>
                  </a:txBody>
                  <a:tcPr>
                    <a:lnT w="12700" cap="flat" cmpd="sng" algn="ctr">
                      <a:solidFill>
                        <a:schemeClr val="tx1"/>
                      </a:solidFill>
                      <a:prstDash val="solid"/>
                      <a:round/>
                      <a:headEnd type="none" w="med" len="med"/>
                      <a:tailEnd type="none" w="med" len="med"/>
                    </a:lnT>
                  </a:tcPr>
                </a:tc>
                <a:tc>
                  <a:txBody>
                    <a:bodyPr/>
                    <a:lstStyle/>
                    <a:p>
                      <a:pPr algn="ctr"/>
                      <a:r>
                        <a:rPr lang="en-US" altLang="zh-TW" sz="1800" dirty="0" smtClean="0"/>
                        <a:t>boiling</a:t>
                      </a:r>
                      <a:endParaRPr lang="zh-TW" altLang="en-US" sz="18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13386153"/>
                  </a:ext>
                </a:extLst>
              </a:tr>
              <a:tr h="156513">
                <a:tc>
                  <a:txBody>
                    <a:bodyPr/>
                    <a:lstStyle/>
                    <a:p>
                      <a:pPr algn="ctr"/>
                      <a:r>
                        <a:rPr lang="en-US" altLang="zh-TW" sz="1800" dirty="0" smtClean="0"/>
                        <a:t>howling</a:t>
                      </a:r>
                      <a:endParaRPr lang="zh-TW" altLang="en-US" sz="1800" dirty="0"/>
                    </a:p>
                  </a:txBody>
                  <a:tcPr/>
                </a:tc>
                <a:tc>
                  <a:txBody>
                    <a:bodyPr/>
                    <a:lstStyle/>
                    <a:p>
                      <a:pPr algn="ctr"/>
                      <a:r>
                        <a:rPr lang="en-US" altLang="zh-TW" sz="1800" dirty="0" smtClean="0"/>
                        <a:t>howling</a:t>
                      </a:r>
                      <a:endParaRPr lang="zh-TW" altLang="en-US" sz="1800" dirty="0"/>
                    </a:p>
                  </a:txBody>
                  <a:tcPr/>
                </a:tc>
                <a:tc>
                  <a:txBody>
                    <a:bodyPr/>
                    <a:lstStyle/>
                    <a:p>
                      <a:pPr algn="ctr"/>
                      <a:r>
                        <a:rPr lang="en-US" altLang="zh-TW" sz="1800" dirty="0" smtClean="0"/>
                        <a:t>wrapping</a:t>
                      </a:r>
                      <a:endParaRPr lang="zh-TW" altLang="en-US" sz="1800" dirty="0"/>
                    </a:p>
                  </a:txBody>
                  <a:tcPr/>
                </a:tc>
                <a:extLst>
                  <a:ext uri="{0D108BD9-81ED-4DB2-BD59-A6C34878D82A}">
                    <a16:rowId xmlns:a16="http://schemas.microsoft.com/office/drawing/2014/main" val="2083866536"/>
                  </a:ext>
                </a:extLst>
              </a:tr>
              <a:tr h="156513">
                <a:tc>
                  <a:txBody>
                    <a:bodyPr/>
                    <a:lstStyle/>
                    <a:p>
                      <a:pPr algn="ctr"/>
                      <a:r>
                        <a:rPr lang="en-US" altLang="zh-TW" sz="1800" dirty="0" smtClean="0"/>
                        <a:t>chewing</a:t>
                      </a:r>
                      <a:endParaRPr lang="zh-TW" altLang="en-US" sz="1800" dirty="0"/>
                    </a:p>
                  </a:txBody>
                  <a:tcPr>
                    <a:lnB w="12700" cap="flat" cmpd="sng" algn="ctr">
                      <a:noFill/>
                      <a:prstDash val="solid"/>
                      <a:round/>
                      <a:headEnd type="none" w="med" len="med"/>
                      <a:tailEnd type="none" w="med" len="med"/>
                    </a:lnB>
                  </a:tcPr>
                </a:tc>
                <a:tc>
                  <a:txBody>
                    <a:bodyPr/>
                    <a:lstStyle/>
                    <a:p>
                      <a:pPr algn="ctr"/>
                      <a:r>
                        <a:rPr lang="en-US" altLang="zh-TW" sz="1800" dirty="0" smtClean="0"/>
                        <a:t>mowing</a:t>
                      </a:r>
                      <a:endParaRPr lang="zh-TW" altLang="en-US" sz="1800" dirty="0"/>
                    </a:p>
                  </a:txBody>
                  <a:tcPr>
                    <a:lnB w="12700" cap="flat" cmpd="sng" algn="ctr">
                      <a:noFill/>
                      <a:prstDash val="solid"/>
                      <a:round/>
                      <a:headEnd type="none" w="med" len="med"/>
                      <a:tailEnd type="none" w="med" len="med"/>
                    </a:lnB>
                  </a:tcPr>
                </a:tc>
                <a:tc>
                  <a:txBody>
                    <a:bodyPr/>
                    <a:lstStyle/>
                    <a:p>
                      <a:pPr algn="ctr"/>
                      <a:r>
                        <a:rPr lang="en-US" altLang="zh-TW" sz="1800" dirty="0" smtClean="0"/>
                        <a:t>swimming</a:t>
                      </a:r>
                      <a:endParaRPr lang="zh-TW" altLang="en-US" sz="18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3037441145"/>
                  </a:ext>
                </a:extLst>
              </a:tr>
            </a:tbl>
          </a:graphicData>
        </a:graphic>
      </p:graphicFrame>
      <p:sp>
        <p:nvSpPr>
          <p:cNvPr id="3" name="投影片編號版面配置區 2"/>
          <p:cNvSpPr>
            <a:spLocks noGrp="1"/>
          </p:cNvSpPr>
          <p:nvPr>
            <p:ph type="sldNum" sz="quarter" idx="12"/>
          </p:nvPr>
        </p:nvSpPr>
        <p:spPr/>
        <p:txBody>
          <a:bodyPr/>
          <a:lstStyle/>
          <a:p>
            <a:fld id="{A119504C-C109-4F7E-AE3A-CC895479E135}" type="slidenum">
              <a:rPr lang="zh-TW" altLang="en-US" smtClean="0"/>
              <a:t>27</a:t>
            </a:fld>
            <a:endParaRPr lang="zh-TW" altLang="en-US"/>
          </a:p>
        </p:txBody>
      </p:sp>
    </p:spTree>
    <p:extLst>
      <p:ext uri="{BB962C8B-B14F-4D97-AF65-F5344CB8AC3E}">
        <p14:creationId xmlns:p14="http://schemas.microsoft.com/office/powerpoint/2010/main" val="100456461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a:t>
            </a:r>
            <a:endParaRPr lang="zh-TW" altLang="en-US" dirty="0"/>
          </a:p>
        </p:txBody>
      </p:sp>
      <p:pic>
        <p:nvPicPr>
          <p:cNvPr id="4" name="圖片 3"/>
          <p:cNvPicPr>
            <a:picLocks noChangeAspect="1"/>
          </p:cNvPicPr>
          <p:nvPr/>
        </p:nvPicPr>
        <p:blipFill>
          <a:blip r:embed="rId3"/>
          <a:stretch>
            <a:fillRect/>
          </a:stretch>
        </p:blipFill>
        <p:spPr>
          <a:xfrm>
            <a:off x="838200" y="1466525"/>
            <a:ext cx="4705350" cy="3038475"/>
          </a:xfrm>
          <a:prstGeom prst="rect">
            <a:avLst/>
          </a:prstGeom>
        </p:spPr>
      </p:pic>
      <p:pic>
        <p:nvPicPr>
          <p:cNvPr id="5" name="圖片 4"/>
          <p:cNvPicPr>
            <a:picLocks noChangeAspect="1"/>
          </p:cNvPicPr>
          <p:nvPr/>
        </p:nvPicPr>
        <p:blipFill>
          <a:blip r:embed="rId4"/>
          <a:stretch>
            <a:fillRect/>
          </a:stretch>
        </p:blipFill>
        <p:spPr>
          <a:xfrm>
            <a:off x="6409083" y="1466525"/>
            <a:ext cx="4648200" cy="3076575"/>
          </a:xfrm>
          <a:prstGeom prst="rect">
            <a:avLst/>
          </a:prstGeom>
        </p:spPr>
      </p:pic>
      <p:sp>
        <p:nvSpPr>
          <p:cNvPr id="6" name="文字方塊 5"/>
          <p:cNvSpPr txBox="1"/>
          <p:nvPr/>
        </p:nvSpPr>
        <p:spPr>
          <a:xfrm>
            <a:off x="458251" y="4517232"/>
            <a:ext cx="11275497" cy="2308324"/>
          </a:xfrm>
          <a:prstGeom prst="rect">
            <a:avLst/>
          </a:prstGeom>
          <a:noFill/>
        </p:spPr>
        <p:txBody>
          <a:bodyPr wrap="square" rtlCol="0">
            <a:spAutoFit/>
          </a:bodyPr>
          <a:lstStyle/>
          <a:p>
            <a:pPr marL="285750" indent="-285750">
              <a:buFont typeface="Arial" panose="020B0604020202020204" pitchFamily="34" charset="0"/>
              <a:buChar char="•"/>
            </a:pPr>
            <a:r>
              <a:rPr lang="en-US" altLang="zh-TW" dirty="0" smtClean="0"/>
              <a:t>We </a:t>
            </a:r>
            <a:r>
              <a:rPr lang="en-US" altLang="zh-TW" dirty="0"/>
              <a:t>aim to explore the best combination of our </a:t>
            </a:r>
            <a:r>
              <a:rPr lang="en-US" altLang="zh-TW" dirty="0" smtClean="0"/>
              <a:t>audio feature simulated framework</a:t>
            </a:r>
          </a:p>
          <a:p>
            <a:pPr marL="742950" lvl="1" indent="-285750">
              <a:buFont typeface="Arial" panose="020B0604020202020204" pitchFamily="34" charset="0"/>
              <a:buChar char="•"/>
            </a:pPr>
            <a:r>
              <a:rPr lang="en-US" altLang="zh-TW" dirty="0" smtClean="0"/>
              <a:t>For </a:t>
            </a:r>
            <a:r>
              <a:rPr lang="en-US" altLang="zh-TW" dirty="0" err="1" smtClean="0"/>
              <a:t>AENet</a:t>
            </a:r>
            <a:r>
              <a:rPr lang="en-US" altLang="zh-TW" dirty="0" smtClean="0"/>
              <a:t> sound feature</a:t>
            </a:r>
          </a:p>
          <a:p>
            <a:pPr marL="1200150" lvl="2" indent="-285750">
              <a:buFont typeface="Arial" panose="020B0604020202020204" pitchFamily="34" charset="0"/>
              <a:buChar char="•"/>
            </a:pPr>
            <a:r>
              <a:rPr lang="en-US" altLang="zh-TW" dirty="0" smtClean="0"/>
              <a:t>LSTM-based </a:t>
            </a:r>
            <a:r>
              <a:rPr lang="en-US" altLang="zh-TW" dirty="0"/>
              <a:t>sound generator with L2 loss, w/o classifier, is the best </a:t>
            </a:r>
            <a:r>
              <a:rPr lang="en-US" altLang="zh-TW" dirty="0" smtClean="0"/>
              <a:t>generation architecture</a:t>
            </a:r>
          </a:p>
          <a:p>
            <a:pPr marL="742950" lvl="1" indent="-285750">
              <a:buFont typeface="Arial" panose="020B0604020202020204" pitchFamily="34" charset="0"/>
              <a:buChar char="•"/>
            </a:pPr>
            <a:r>
              <a:rPr lang="en-US" altLang="zh-TW" dirty="0" smtClean="0"/>
              <a:t>For </a:t>
            </a:r>
            <a:r>
              <a:rPr lang="en-US" altLang="zh-TW" dirty="0" err="1" smtClean="0"/>
              <a:t>VGGish</a:t>
            </a:r>
            <a:r>
              <a:rPr lang="en-US" altLang="zh-TW" dirty="0" smtClean="0"/>
              <a:t> sound feature</a:t>
            </a:r>
          </a:p>
          <a:p>
            <a:pPr marL="1200150" lvl="2" indent="-285750">
              <a:buFont typeface="Arial" panose="020B0604020202020204" pitchFamily="34" charset="0"/>
              <a:buChar char="•"/>
            </a:pPr>
            <a:r>
              <a:rPr lang="en-US" altLang="zh-TW" dirty="0" err="1"/>
              <a:t>Autoencoder</a:t>
            </a:r>
            <a:r>
              <a:rPr lang="en-US" altLang="zh-TW" dirty="0"/>
              <a:t>-based sound generator with L2 loss, with classifier, is the best </a:t>
            </a:r>
            <a:r>
              <a:rPr lang="en-US" altLang="zh-TW" dirty="0" smtClean="0"/>
              <a:t>generation architecture</a:t>
            </a:r>
          </a:p>
          <a:p>
            <a:pPr marL="285750" indent="-285750">
              <a:buFont typeface="Arial" panose="020B0604020202020204" pitchFamily="34" charset="0"/>
              <a:buChar char="•"/>
            </a:pPr>
            <a:r>
              <a:rPr lang="en-US" altLang="zh-TW" dirty="0" smtClean="0"/>
              <a:t>Experiments shows that after generation, the results </a:t>
            </a:r>
            <a:r>
              <a:rPr lang="en-US" altLang="zh-TW" dirty="0"/>
              <a:t>all surpass </a:t>
            </a:r>
            <a:r>
              <a:rPr lang="en-US" altLang="zh-TW" dirty="0" smtClean="0"/>
              <a:t>those without </a:t>
            </a:r>
            <a:r>
              <a:rPr lang="en-US" altLang="zh-TW" dirty="0"/>
              <a:t>generation, which shows that after adding simulating sound feature, it will definitely improve the accuracy of action recognition.</a:t>
            </a:r>
          </a:p>
        </p:txBody>
      </p:sp>
      <p:sp>
        <p:nvSpPr>
          <p:cNvPr id="3" name="投影片編號版面配置區 2"/>
          <p:cNvSpPr>
            <a:spLocks noGrp="1"/>
          </p:cNvSpPr>
          <p:nvPr>
            <p:ph type="sldNum" sz="quarter" idx="12"/>
          </p:nvPr>
        </p:nvSpPr>
        <p:spPr/>
        <p:txBody>
          <a:bodyPr/>
          <a:lstStyle/>
          <a:p>
            <a:fld id="{A119504C-C109-4F7E-AE3A-CC895479E135}" type="slidenum">
              <a:rPr lang="zh-TW" altLang="en-US" smtClean="0"/>
              <a:t>28</a:t>
            </a:fld>
            <a:endParaRPr lang="zh-TW" altLang="en-US"/>
          </a:p>
        </p:txBody>
      </p:sp>
    </p:spTree>
    <p:extLst>
      <p:ext uri="{BB962C8B-B14F-4D97-AF65-F5344CB8AC3E}">
        <p14:creationId xmlns:p14="http://schemas.microsoft.com/office/powerpoint/2010/main" val="9511873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 </a:t>
            </a:r>
            <a:endParaRPr lang="zh-TW" altLang="en-US" dirty="0"/>
          </a:p>
        </p:txBody>
      </p:sp>
      <p:pic>
        <p:nvPicPr>
          <p:cNvPr id="4" name="圖片 3"/>
          <p:cNvPicPr>
            <a:picLocks noChangeAspect="1"/>
          </p:cNvPicPr>
          <p:nvPr/>
        </p:nvPicPr>
        <p:blipFill>
          <a:blip r:embed="rId3"/>
          <a:stretch>
            <a:fillRect/>
          </a:stretch>
        </p:blipFill>
        <p:spPr>
          <a:xfrm>
            <a:off x="3539674" y="1546536"/>
            <a:ext cx="5112648" cy="3105167"/>
          </a:xfrm>
          <a:prstGeom prst="rect">
            <a:avLst/>
          </a:prstGeom>
        </p:spPr>
      </p:pic>
      <p:sp>
        <p:nvSpPr>
          <p:cNvPr id="5" name="文字方塊 4"/>
          <p:cNvSpPr txBox="1"/>
          <p:nvPr/>
        </p:nvSpPr>
        <p:spPr>
          <a:xfrm>
            <a:off x="458249" y="4984287"/>
            <a:ext cx="11275497" cy="1477328"/>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t>Finally, after choosing our best </a:t>
            </a:r>
            <a:r>
              <a:rPr lang="en-US" altLang="zh-TW" dirty="0" smtClean="0"/>
              <a:t>audio feature generation </a:t>
            </a:r>
            <a:r>
              <a:rPr lang="en-US" altLang="zh-TW" dirty="0"/>
              <a:t>framework, we demonstrate the whole action recognition results with our simulated features. </a:t>
            </a:r>
            <a:endParaRPr lang="en-US" altLang="zh-TW" dirty="0" smtClean="0"/>
          </a:p>
          <a:p>
            <a:pPr marL="285750" indent="-285750">
              <a:buFont typeface="Arial" panose="020B0604020202020204" pitchFamily="34" charset="0"/>
              <a:buChar char="•"/>
            </a:pPr>
            <a:r>
              <a:rPr lang="en-US" altLang="zh-TW" dirty="0"/>
              <a:t>O</a:t>
            </a:r>
            <a:r>
              <a:rPr lang="en-US" altLang="zh-TW" dirty="0" smtClean="0"/>
              <a:t>ur </a:t>
            </a:r>
            <a:r>
              <a:rPr lang="en-US" altLang="zh-TW" dirty="0"/>
              <a:t>proposed method outperforms other methods</a:t>
            </a:r>
            <a:r>
              <a:rPr lang="en-US" altLang="zh-TW" dirty="0" smtClean="0"/>
              <a:t>.</a:t>
            </a:r>
          </a:p>
          <a:p>
            <a:pPr marL="285750" indent="-285750">
              <a:buFont typeface="Arial" panose="020B0604020202020204" pitchFamily="34" charset="0"/>
              <a:buChar char="•"/>
            </a:pPr>
            <a:r>
              <a:rPr lang="en-US" altLang="zh-TW" dirty="0" smtClean="0"/>
              <a:t>We </a:t>
            </a:r>
            <a:r>
              <a:rPr lang="en-US" altLang="zh-TW" dirty="0"/>
              <a:t>can see significant improvements over each modality input modality as well as over the late-fused results</a:t>
            </a:r>
            <a:r>
              <a:rPr lang="en-US" altLang="zh-TW" dirty="0" smtClean="0"/>
              <a:t>.</a:t>
            </a:r>
          </a:p>
        </p:txBody>
      </p:sp>
      <p:sp>
        <p:nvSpPr>
          <p:cNvPr id="3" name="投影片編號版面配置區 2"/>
          <p:cNvSpPr>
            <a:spLocks noGrp="1"/>
          </p:cNvSpPr>
          <p:nvPr>
            <p:ph type="sldNum" sz="quarter" idx="12"/>
          </p:nvPr>
        </p:nvSpPr>
        <p:spPr/>
        <p:txBody>
          <a:bodyPr/>
          <a:lstStyle/>
          <a:p>
            <a:fld id="{A119504C-C109-4F7E-AE3A-CC895479E135}" type="slidenum">
              <a:rPr lang="zh-TW" altLang="en-US" smtClean="0"/>
              <a:t>29</a:t>
            </a:fld>
            <a:endParaRPr lang="zh-TW" altLang="en-US"/>
          </a:p>
        </p:txBody>
      </p:sp>
    </p:spTree>
    <p:extLst>
      <p:ext uri="{BB962C8B-B14F-4D97-AF65-F5344CB8AC3E}">
        <p14:creationId xmlns:p14="http://schemas.microsoft.com/office/powerpoint/2010/main" val="10956749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4357" y="1803973"/>
            <a:ext cx="3606424" cy="3606424"/>
          </a:xfrm>
          <a:prstGeom prst="rect">
            <a:avLst/>
          </a:prstGeom>
        </p:spPr>
      </p:pic>
      <p:pic>
        <p:nvPicPr>
          <p:cNvPr id="8" name="圖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102" y="1803973"/>
            <a:ext cx="3585159" cy="3585159"/>
          </a:xfrm>
          <a:prstGeom prst="rect">
            <a:avLst/>
          </a:prstGeom>
        </p:spPr>
      </p:pic>
      <p:sp>
        <p:nvSpPr>
          <p:cNvPr id="2" name="標題 1"/>
          <p:cNvSpPr>
            <a:spLocks noGrp="1"/>
          </p:cNvSpPr>
          <p:nvPr>
            <p:ph type="title"/>
          </p:nvPr>
        </p:nvSpPr>
        <p:spPr/>
        <p:txBody>
          <a:bodyPr/>
          <a:lstStyle/>
          <a:p>
            <a:r>
              <a:rPr lang="en-US" altLang="zh-TW" dirty="0" smtClean="0"/>
              <a:t>Crowded People</a:t>
            </a:r>
            <a:endParaRPr lang="zh-TW" altLang="en-US" dirty="0"/>
          </a:p>
        </p:txBody>
      </p:sp>
      <p:pic>
        <p:nvPicPr>
          <p:cNvPr id="3" name="yt-1c8wSW4rUXI_10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3887" y="5725707"/>
            <a:ext cx="487363" cy="487363"/>
          </a:xfrm>
          <a:prstGeom prst="rect">
            <a:avLst/>
          </a:prstGeom>
        </p:spPr>
      </p:pic>
      <p:pic>
        <p:nvPicPr>
          <p:cNvPr id="4" name="yt-hjCpDnABnjg_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830999" y="5725706"/>
            <a:ext cx="487363" cy="487363"/>
          </a:xfrm>
          <a:prstGeom prst="rect">
            <a:avLst/>
          </a:prstGeom>
        </p:spPr>
      </p:pic>
      <p:sp>
        <p:nvSpPr>
          <p:cNvPr id="5" name="投影片編號版面配置區 4"/>
          <p:cNvSpPr>
            <a:spLocks noGrp="1"/>
          </p:cNvSpPr>
          <p:nvPr>
            <p:ph type="sldNum" sz="quarter" idx="12"/>
          </p:nvPr>
        </p:nvSpPr>
        <p:spPr/>
        <p:txBody>
          <a:bodyPr/>
          <a:lstStyle/>
          <a:p>
            <a:fld id="{A119504C-C109-4F7E-AE3A-CC895479E135}" type="slidenum">
              <a:rPr lang="zh-TW" altLang="en-US" smtClean="0"/>
              <a:t>3</a:t>
            </a:fld>
            <a:endParaRPr lang="zh-TW" altLang="en-US"/>
          </a:p>
        </p:txBody>
      </p:sp>
    </p:spTree>
    <p:extLst>
      <p:ext uri="{BB962C8B-B14F-4D97-AF65-F5344CB8AC3E}">
        <p14:creationId xmlns:p14="http://schemas.microsoft.com/office/powerpoint/2010/main" val="102558558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Our proposed architecture</a:t>
            </a:r>
            <a:endParaRPr lang="zh-TW" altLang="en-US" dirty="0">
              <a:latin typeface="+mn-lt"/>
            </a:endParaRPr>
          </a:p>
        </p:txBody>
      </p:sp>
      <p:grpSp>
        <p:nvGrpSpPr>
          <p:cNvPr id="143" name="群組 142"/>
          <p:cNvGrpSpPr/>
          <p:nvPr/>
        </p:nvGrpSpPr>
        <p:grpSpPr>
          <a:xfrm>
            <a:off x="47955" y="1112375"/>
            <a:ext cx="12201997" cy="5706451"/>
            <a:chOff x="47955" y="1112375"/>
            <a:chExt cx="12201997" cy="5706451"/>
          </a:xfrm>
        </p:grpSpPr>
        <p:pic>
          <p:nvPicPr>
            <p:cNvPr id="5" name="Picture 3" descr="https://lh4.googleusercontent.com/hlkeYSP9H6syzG43FpLkDtcJm-3vpnt_dHq-ffxeU5lK1PsPf-AOqjlaUjCrmURHdyZAMh6Cw_nGIEuZPh-GRI1YJPta0JRbkZ5-t162Edj4oAVZBnD8_oTsuZDgWy28AsgVu91lj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08" y="5067229"/>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4">
              <a:extLst>
                <a:ext uri="{28A0092B-C50C-407E-A947-70E740481C1C}">
                  <a14:useLocalDpi xmlns:a14="http://schemas.microsoft.com/office/drawing/2010/main" val="0"/>
                </a:ext>
              </a:extLst>
            </a:blip>
            <a:srcRect t="21826" b="23367"/>
            <a:stretch/>
          </p:blipFill>
          <p:spPr bwMode="auto">
            <a:xfrm>
              <a:off x="94008" y="3790494"/>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sp>
          <p:nvSpPr>
            <p:cNvPr id="7" name="立方體 6"/>
            <p:cNvSpPr/>
            <p:nvPr/>
          </p:nvSpPr>
          <p:spPr>
            <a:xfrm>
              <a:off x="1542463" y="3629424"/>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1152669" y="4066905"/>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9" name="立方體 8"/>
            <p:cNvSpPr/>
            <p:nvPr/>
          </p:nvSpPr>
          <p:spPr>
            <a:xfrm>
              <a:off x="1877302" y="3629424"/>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立方體 9"/>
            <p:cNvSpPr/>
            <p:nvPr/>
          </p:nvSpPr>
          <p:spPr>
            <a:xfrm>
              <a:off x="2212141" y="3629423"/>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a:off x="2748832" y="4066905"/>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2" name="立方體 11"/>
            <p:cNvSpPr/>
            <p:nvPr/>
          </p:nvSpPr>
          <p:spPr>
            <a:xfrm>
              <a:off x="3143255" y="3699049"/>
              <a:ext cx="125448" cy="791891"/>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立方體 12"/>
            <p:cNvSpPr/>
            <p:nvPr/>
          </p:nvSpPr>
          <p:spPr>
            <a:xfrm>
              <a:off x="1542463" y="4906160"/>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a:off x="1152669" y="5343641"/>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5" name="立方體 14"/>
            <p:cNvSpPr/>
            <p:nvPr/>
          </p:nvSpPr>
          <p:spPr>
            <a:xfrm>
              <a:off x="1877302" y="4906160"/>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立方體 15"/>
            <p:cNvSpPr/>
            <p:nvPr/>
          </p:nvSpPr>
          <p:spPr>
            <a:xfrm>
              <a:off x="2212141" y="4906159"/>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p:nvPr/>
          </p:nvCxnSpPr>
          <p:spPr>
            <a:xfrm>
              <a:off x="2765450" y="5341942"/>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8" name="立方體 17"/>
            <p:cNvSpPr/>
            <p:nvPr/>
          </p:nvSpPr>
          <p:spPr>
            <a:xfrm>
              <a:off x="3143255" y="4975785"/>
              <a:ext cx="125448" cy="791891"/>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p:cNvGrpSpPr/>
            <p:nvPr/>
          </p:nvGrpSpPr>
          <p:grpSpPr>
            <a:xfrm>
              <a:off x="4117311" y="4664924"/>
              <a:ext cx="940823" cy="97527"/>
              <a:chOff x="3982869" y="4411618"/>
              <a:chExt cx="1873491" cy="152401"/>
            </a:xfrm>
          </p:grpSpPr>
          <p:sp>
            <p:nvSpPr>
              <p:cNvPr id="67" name="立方體 66"/>
              <p:cNvSpPr/>
              <p:nvPr/>
            </p:nvSpPr>
            <p:spPr>
              <a:xfrm rot="5400000">
                <a:off x="4387682" y="4006805"/>
                <a:ext cx="152400" cy="962025"/>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立方體 67"/>
              <p:cNvSpPr/>
              <p:nvPr/>
            </p:nvSpPr>
            <p:spPr>
              <a:xfrm rot="5400000">
                <a:off x="5299148" y="4006806"/>
                <a:ext cx="152400" cy="962025"/>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 name="圓角矩形 19"/>
            <p:cNvSpPr/>
            <p:nvPr/>
          </p:nvSpPr>
          <p:spPr>
            <a:xfrm>
              <a:off x="4117310" y="3317917"/>
              <a:ext cx="879530" cy="381130"/>
            </a:xfrm>
            <a:prstGeom prst="roundRect">
              <a:avLst/>
            </a:prstGeom>
            <a:solidFill>
              <a:srgbClr val="E559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LSTM</a:t>
              </a:r>
              <a:endParaRPr lang="zh-TW" altLang="en-US" dirty="0"/>
            </a:p>
          </p:txBody>
        </p:sp>
        <p:cxnSp>
          <p:nvCxnSpPr>
            <p:cNvPr id="21" name="直線單箭頭接點 20"/>
            <p:cNvCxnSpPr/>
            <p:nvPr/>
          </p:nvCxnSpPr>
          <p:spPr>
            <a:xfrm flipV="1">
              <a:off x="4557077" y="4094993"/>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22" name="直線單箭頭接點 21"/>
            <p:cNvCxnSpPr/>
            <p:nvPr/>
          </p:nvCxnSpPr>
          <p:spPr>
            <a:xfrm>
              <a:off x="5111232" y="3508484"/>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23" name="直線單箭頭接點 22"/>
            <p:cNvCxnSpPr/>
            <p:nvPr/>
          </p:nvCxnSpPr>
          <p:spPr>
            <a:xfrm>
              <a:off x="3399917" y="4094994"/>
              <a:ext cx="542077" cy="4451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V="1">
              <a:off x="3399917" y="4814645"/>
              <a:ext cx="542027" cy="534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5491598" y="3310519"/>
              <a:ext cx="879530" cy="381130"/>
            </a:xfrm>
            <a:prstGeom prst="roundRect">
              <a:avLst/>
            </a:prstGeom>
            <a:solidFill>
              <a:srgbClr val="E559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LSTM</a:t>
              </a:r>
              <a:endParaRPr lang="zh-TW" altLang="en-US" dirty="0"/>
            </a:p>
          </p:txBody>
        </p:sp>
        <p:cxnSp>
          <p:nvCxnSpPr>
            <p:cNvPr id="26" name="直線單箭頭接點 25"/>
            <p:cNvCxnSpPr/>
            <p:nvPr/>
          </p:nvCxnSpPr>
          <p:spPr>
            <a:xfrm>
              <a:off x="6485519" y="3501086"/>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27" name="矩形 26"/>
            <p:cNvSpPr/>
            <p:nvPr/>
          </p:nvSpPr>
          <p:spPr>
            <a:xfrm>
              <a:off x="6834626" y="3246108"/>
              <a:ext cx="415498" cy="369332"/>
            </a:xfrm>
            <a:prstGeom prst="rect">
              <a:avLst/>
            </a:prstGeom>
          </p:spPr>
          <p:txBody>
            <a:bodyPr wrap="none">
              <a:spAutoFit/>
            </a:bodyPr>
            <a:lstStyle/>
            <a:p>
              <a:pPr algn="ctr"/>
              <a:r>
                <a:rPr lang="en-US" altLang="zh-TW" dirty="0"/>
                <a:t>…</a:t>
              </a:r>
              <a:endParaRPr lang="zh-TW" altLang="en-US" dirty="0"/>
            </a:p>
          </p:txBody>
        </p:sp>
        <p:sp>
          <p:nvSpPr>
            <p:cNvPr id="28" name="圓角矩形 27"/>
            <p:cNvSpPr/>
            <p:nvPr/>
          </p:nvSpPr>
          <p:spPr>
            <a:xfrm>
              <a:off x="7333259" y="3310519"/>
              <a:ext cx="879530" cy="381130"/>
            </a:xfrm>
            <a:prstGeom prst="roundRect">
              <a:avLst/>
            </a:prstGeom>
            <a:solidFill>
              <a:srgbClr val="E559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LSTM</a:t>
              </a:r>
              <a:endParaRPr lang="zh-TW" altLang="en-US" dirty="0"/>
            </a:p>
          </p:txBody>
        </p:sp>
        <p:cxnSp>
          <p:nvCxnSpPr>
            <p:cNvPr id="29" name="直線單箭頭接點 28"/>
            <p:cNvCxnSpPr/>
            <p:nvPr/>
          </p:nvCxnSpPr>
          <p:spPr>
            <a:xfrm>
              <a:off x="8434021" y="3496072"/>
              <a:ext cx="304137" cy="5012"/>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30" name="立方體 29"/>
            <p:cNvSpPr/>
            <p:nvPr/>
          </p:nvSpPr>
          <p:spPr>
            <a:xfrm rot="10800000">
              <a:off x="8830452" y="3087172"/>
              <a:ext cx="125447" cy="791888"/>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4" name="直線單箭頭接點 33"/>
            <p:cNvCxnSpPr/>
            <p:nvPr/>
          </p:nvCxnSpPr>
          <p:spPr>
            <a:xfrm flipV="1">
              <a:off x="8868775" y="2621140"/>
              <a:ext cx="14716" cy="355432"/>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36" name="矩形 35"/>
            <p:cNvSpPr/>
            <p:nvPr/>
          </p:nvSpPr>
          <p:spPr>
            <a:xfrm>
              <a:off x="1485480" y="3317917"/>
              <a:ext cx="1263352" cy="2924236"/>
            </a:xfrm>
            <a:prstGeom prst="rect">
              <a:avLst/>
            </a:prstGeom>
            <a:noFill/>
            <a:ln w="38100">
              <a:solidFill>
                <a:srgbClr val="FA79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172293" y="2832024"/>
              <a:ext cx="1955856" cy="369332"/>
            </a:xfrm>
            <a:prstGeom prst="rect">
              <a:avLst/>
            </a:prstGeom>
          </p:spPr>
          <p:txBody>
            <a:bodyPr wrap="none">
              <a:spAutoFit/>
            </a:bodyPr>
            <a:lstStyle/>
            <a:p>
              <a:pPr algn="ctr"/>
              <a:r>
                <a:rPr lang="en-US" altLang="zh-TW" dirty="0"/>
                <a:t>Feature extractor</a:t>
              </a:r>
              <a:endParaRPr lang="zh-TW" altLang="en-US" dirty="0"/>
            </a:p>
          </p:txBody>
        </p:sp>
        <p:sp>
          <p:nvSpPr>
            <p:cNvPr id="38" name="矩形 37"/>
            <p:cNvSpPr/>
            <p:nvPr/>
          </p:nvSpPr>
          <p:spPr>
            <a:xfrm>
              <a:off x="3994624" y="3050105"/>
              <a:ext cx="4425699" cy="906049"/>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2858945" y="2380172"/>
              <a:ext cx="2787943" cy="646331"/>
            </a:xfrm>
            <a:prstGeom prst="rect">
              <a:avLst/>
            </a:prstGeom>
          </p:spPr>
          <p:txBody>
            <a:bodyPr wrap="none">
              <a:spAutoFit/>
            </a:bodyPr>
            <a:lstStyle/>
            <a:p>
              <a:pPr algn="ctr"/>
              <a:r>
                <a:rPr lang="en-US" altLang="zh-TW" dirty="0"/>
                <a:t>Sound feature generation</a:t>
              </a:r>
            </a:p>
            <a:p>
              <a:pPr algn="ctr"/>
              <a:r>
                <a:rPr lang="en-US" altLang="zh-TW" dirty="0"/>
                <a:t>LSTM</a:t>
              </a:r>
              <a:endParaRPr lang="zh-TW" altLang="en-US" dirty="0"/>
            </a:p>
          </p:txBody>
        </p:sp>
        <p:sp>
          <p:nvSpPr>
            <p:cNvPr id="44" name="矩形 43"/>
            <p:cNvSpPr/>
            <p:nvPr/>
          </p:nvSpPr>
          <p:spPr>
            <a:xfrm>
              <a:off x="451108" y="3261497"/>
              <a:ext cx="684803" cy="369332"/>
            </a:xfrm>
            <a:prstGeom prst="rect">
              <a:avLst/>
            </a:prstGeom>
          </p:spPr>
          <p:txBody>
            <a:bodyPr wrap="none">
              <a:spAutoFit/>
            </a:bodyPr>
            <a:lstStyle/>
            <a:p>
              <a:pPr algn="ctr"/>
              <a:r>
                <a:rPr lang="en-US" altLang="zh-TW" dirty="0"/>
                <a:t>RGB</a:t>
              </a:r>
              <a:endParaRPr lang="zh-TW" altLang="en-US" dirty="0"/>
            </a:p>
          </p:txBody>
        </p:sp>
        <p:sp>
          <p:nvSpPr>
            <p:cNvPr id="45" name="矩形 44"/>
            <p:cNvSpPr/>
            <p:nvPr/>
          </p:nvSpPr>
          <p:spPr>
            <a:xfrm>
              <a:off x="47955" y="6093334"/>
              <a:ext cx="1465466" cy="369332"/>
            </a:xfrm>
            <a:prstGeom prst="rect">
              <a:avLst/>
            </a:prstGeom>
          </p:spPr>
          <p:txBody>
            <a:bodyPr wrap="none">
              <a:spAutoFit/>
            </a:bodyPr>
            <a:lstStyle/>
            <a:p>
              <a:pPr algn="ctr"/>
              <a:r>
                <a:rPr lang="en-US" altLang="zh-TW" dirty="0"/>
                <a:t>Optical Flow</a:t>
              </a:r>
              <a:endParaRPr lang="zh-TW" altLang="en-US" dirty="0"/>
            </a:p>
          </p:txBody>
        </p:sp>
        <mc:AlternateContent xmlns:mc="http://schemas.openxmlformats.org/markup-compatibility/2006" xmlns:a14="http://schemas.microsoft.com/office/drawing/2010/main">
          <mc:Choice Requires="a14">
            <p:sp>
              <p:nvSpPr>
                <p:cNvPr id="46" name="文字方塊 45"/>
                <p:cNvSpPr txBox="1"/>
                <p:nvPr/>
              </p:nvSpPr>
              <p:spPr>
                <a:xfrm>
                  <a:off x="4461815" y="4792233"/>
                  <a:ext cx="38901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𝑐</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4461815" y="4792233"/>
                  <a:ext cx="389017" cy="289182"/>
                </a:xfrm>
                <a:prstGeom prst="rect">
                  <a:avLst/>
                </a:prstGeom>
                <a:blipFill>
                  <a:blip r:embed="rId5"/>
                  <a:stretch>
                    <a:fillRect l="-6250" b="-104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p:cNvSpPr txBox="1"/>
                <p:nvPr/>
              </p:nvSpPr>
              <p:spPr>
                <a:xfrm>
                  <a:off x="3098163" y="3261497"/>
                  <a:ext cx="393826"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47" name="文字方塊 46"/>
                <p:cNvSpPr txBox="1">
                  <a:spLocks noRot="1" noChangeAspect="1" noMove="1" noResize="1" noEditPoints="1" noAdjustHandles="1" noChangeArrowheads="1" noChangeShapeType="1" noTextEdit="1"/>
                </p:cNvSpPr>
                <p:nvPr/>
              </p:nvSpPr>
              <p:spPr>
                <a:xfrm>
                  <a:off x="3098163" y="3261497"/>
                  <a:ext cx="393826" cy="289182"/>
                </a:xfrm>
                <a:prstGeom prst="rect">
                  <a:avLst/>
                </a:prstGeom>
                <a:blipFill>
                  <a:blip r:embed="rId6"/>
                  <a:stretch>
                    <a:fillRect l="-6154" r="-1538" b="-1276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p:cNvSpPr txBox="1"/>
                <p:nvPr/>
              </p:nvSpPr>
              <p:spPr>
                <a:xfrm>
                  <a:off x="3094855" y="5804153"/>
                  <a:ext cx="399468"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48" name="文字方塊 47"/>
                <p:cNvSpPr txBox="1">
                  <a:spLocks noRot="1" noChangeAspect="1" noMove="1" noResize="1" noEditPoints="1" noAdjustHandles="1" noChangeArrowheads="1" noChangeShapeType="1" noTextEdit="1"/>
                </p:cNvSpPr>
                <p:nvPr/>
              </p:nvSpPr>
              <p:spPr>
                <a:xfrm>
                  <a:off x="3094855" y="5804153"/>
                  <a:ext cx="399468" cy="303225"/>
                </a:xfrm>
                <a:prstGeom prst="rect">
                  <a:avLst/>
                </a:prstGeom>
                <a:blipFill>
                  <a:blip r:embed="rId7"/>
                  <a:stretch>
                    <a:fillRect l="-7692" r="-1538" b="-28000"/>
                  </a:stretch>
                </a:blipFill>
              </p:spPr>
              <p:txBody>
                <a:bodyPr/>
                <a:lstStyle/>
                <a:p>
                  <a:r>
                    <a:rPr lang="zh-TW" altLang="en-US">
                      <a:noFill/>
                    </a:rPr>
                    <a:t> </a:t>
                  </a:r>
                </a:p>
              </p:txBody>
            </p:sp>
          </mc:Fallback>
        </mc:AlternateContent>
        <p:cxnSp>
          <p:nvCxnSpPr>
            <p:cNvPr id="49" name="直線單箭頭接點 48"/>
            <p:cNvCxnSpPr/>
            <p:nvPr/>
          </p:nvCxnSpPr>
          <p:spPr>
            <a:xfrm flipV="1">
              <a:off x="5931363" y="4082943"/>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50" name="直線單箭頭接點 49"/>
            <p:cNvCxnSpPr/>
            <p:nvPr/>
          </p:nvCxnSpPr>
          <p:spPr>
            <a:xfrm flipV="1">
              <a:off x="7769331" y="4060578"/>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51" name="文字方塊 50"/>
                <p:cNvSpPr txBox="1"/>
                <p:nvPr/>
              </p:nvSpPr>
              <p:spPr>
                <a:xfrm>
                  <a:off x="324595" y="3599464"/>
                  <a:ext cx="345672"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51" name="文字方塊 50"/>
                <p:cNvSpPr txBox="1">
                  <a:spLocks noRot="1" noChangeAspect="1" noMove="1" noResize="1" noEditPoints="1" noAdjustHandles="1" noChangeArrowheads="1" noChangeShapeType="1" noTextEdit="1"/>
                </p:cNvSpPr>
                <p:nvPr/>
              </p:nvSpPr>
              <p:spPr>
                <a:xfrm>
                  <a:off x="324595" y="3599464"/>
                  <a:ext cx="345672" cy="289182"/>
                </a:xfrm>
                <a:prstGeom prst="rect">
                  <a:avLst/>
                </a:prstGeom>
                <a:blipFill>
                  <a:blip r:embed="rId8"/>
                  <a:stretch>
                    <a:fillRect l="-12281" r="-1754" b="-104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文字方塊 51"/>
                <p:cNvSpPr txBox="1"/>
                <p:nvPr/>
              </p:nvSpPr>
              <p:spPr>
                <a:xfrm>
                  <a:off x="312159" y="4906159"/>
                  <a:ext cx="351315" cy="303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52" name="文字方塊 51"/>
                <p:cNvSpPr txBox="1">
                  <a:spLocks noRot="1" noChangeAspect="1" noMove="1" noResize="1" noEditPoints="1" noAdjustHandles="1" noChangeArrowheads="1" noChangeShapeType="1" noTextEdit="1"/>
                </p:cNvSpPr>
                <p:nvPr/>
              </p:nvSpPr>
              <p:spPr>
                <a:xfrm>
                  <a:off x="312159" y="4906159"/>
                  <a:ext cx="351315" cy="303225"/>
                </a:xfrm>
                <a:prstGeom prst="rect">
                  <a:avLst/>
                </a:prstGeom>
                <a:blipFill>
                  <a:blip r:embed="rId9"/>
                  <a:stretch>
                    <a:fillRect l="-13793" r="-1724" b="-26000"/>
                  </a:stretch>
                </a:blipFill>
              </p:spPr>
              <p:txBody>
                <a:bodyPr/>
                <a:lstStyle/>
                <a:p>
                  <a:r>
                    <a:rPr lang="zh-TW" altLang="en-US">
                      <a:noFill/>
                    </a:rPr>
                    <a:t> </a:t>
                  </a:r>
                </a:p>
              </p:txBody>
            </p:sp>
          </mc:Fallback>
        </mc:AlternateContent>
        <p:grpSp>
          <p:nvGrpSpPr>
            <p:cNvPr id="53" name="群組 52"/>
            <p:cNvGrpSpPr/>
            <p:nvPr/>
          </p:nvGrpSpPr>
          <p:grpSpPr>
            <a:xfrm>
              <a:off x="5476046" y="4664924"/>
              <a:ext cx="940823" cy="97527"/>
              <a:chOff x="3982869" y="4411618"/>
              <a:chExt cx="1873491" cy="152401"/>
            </a:xfrm>
          </p:grpSpPr>
          <p:sp>
            <p:nvSpPr>
              <p:cNvPr id="65" name="立方體 64"/>
              <p:cNvSpPr/>
              <p:nvPr/>
            </p:nvSpPr>
            <p:spPr>
              <a:xfrm rot="5400000">
                <a:off x="4387682" y="4006805"/>
                <a:ext cx="152400" cy="962025"/>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立方體 65"/>
              <p:cNvSpPr/>
              <p:nvPr/>
            </p:nvSpPr>
            <p:spPr>
              <a:xfrm rot="5400000">
                <a:off x="5299148" y="4006806"/>
                <a:ext cx="152400" cy="962025"/>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4" name="群組 53"/>
            <p:cNvGrpSpPr/>
            <p:nvPr/>
          </p:nvGrpSpPr>
          <p:grpSpPr>
            <a:xfrm>
              <a:off x="7298920" y="4652023"/>
              <a:ext cx="940823" cy="97527"/>
              <a:chOff x="3982869" y="4411618"/>
              <a:chExt cx="1873491" cy="152401"/>
            </a:xfrm>
          </p:grpSpPr>
          <p:sp>
            <p:nvSpPr>
              <p:cNvPr id="63" name="立方體 62"/>
              <p:cNvSpPr/>
              <p:nvPr/>
            </p:nvSpPr>
            <p:spPr>
              <a:xfrm rot="5400000">
                <a:off x="4387682" y="4006805"/>
                <a:ext cx="152400" cy="962025"/>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立方體 63"/>
              <p:cNvSpPr/>
              <p:nvPr/>
            </p:nvSpPr>
            <p:spPr>
              <a:xfrm rot="5400000">
                <a:off x="5299148" y="4006806"/>
                <a:ext cx="152400" cy="962025"/>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9" name="矩形 38"/>
            <p:cNvSpPr/>
            <p:nvPr/>
          </p:nvSpPr>
          <p:spPr>
            <a:xfrm>
              <a:off x="9102936" y="2641983"/>
              <a:ext cx="3147016" cy="369332"/>
            </a:xfrm>
            <a:prstGeom prst="rect">
              <a:avLst/>
            </a:prstGeom>
          </p:spPr>
          <p:txBody>
            <a:bodyPr wrap="none">
              <a:spAutoFit/>
            </a:bodyPr>
            <a:lstStyle/>
            <a:p>
              <a:pPr algn="ctr"/>
              <a:r>
                <a:rPr lang="en-US" altLang="zh-TW" dirty="0"/>
                <a:t>Sound feature </a:t>
              </a:r>
              <a:r>
                <a:rPr lang="en-US" altLang="zh-TW" dirty="0" smtClean="0"/>
                <a:t>reconstruction</a:t>
              </a:r>
              <a:endParaRPr lang="zh-TW" altLang="en-US" dirty="0"/>
            </a:p>
          </p:txBody>
        </p:sp>
        <mc:AlternateContent xmlns:mc="http://schemas.openxmlformats.org/markup-compatibility/2006" xmlns:a14="http://schemas.microsoft.com/office/drawing/2010/main">
          <mc:Choice Requires="a14">
            <p:sp>
              <p:nvSpPr>
                <p:cNvPr id="56" name="文字方塊 55"/>
                <p:cNvSpPr txBox="1"/>
                <p:nvPr/>
              </p:nvSpPr>
              <p:spPr>
                <a:xfrm>
                  <a:off x="9617042" y="1112375"/>
                  <a:ext cx="5043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𝑟</m:t>
                        </m:r>
                        <m:r>
                          <a:rPr lang="en-US" altLang="zh-TW" i="1">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𝑦</m:t>
                            </m:r>
                          </m:e>
                        </m:acc>
                        <m:r>
                          <a:rPr lang="en-US" altLang="zh-TW" i="1">
                            <a:latin typeface="Cambria Math" panose="02040503050406030204" pitchFamily="18" charset="0"/>
                          </a:rPr>
                          <m:t>)</m:t>
                        </m:r>
                      </m:oMath>
                    </m:oMathPara>
                  </a14:m>
                  <a:endParaRPr lang="zh-TW" altLang="en-US"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9617042" y="1112375"/>
                  <a:ext cx="504369" cy="276999"/>
                </a:xfrm>
                <a:prstGeom prst="rect">
                  <a:avLst/>
                </a:prstGeom>
                <a:blipFill>
                  <a:blip r:embed="rId10"/>
                  <a:stretch>
                    <a:fillRect l="-4878" t="-21739" r="-51220" b="-3478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文字方塊 56"/>
                <p:cNvSpPr txBox="1"/>
                <p:nvPr/>
              </p:nvSpPr>
              <p:spPr>
                <a:xfrm>
                  <a:off x="8714904" y="1133552"/>
                  <a:ext cx="5043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i="1">
                            <a:latin typeface="Cambria Math" panose="02040503050406030204" pitchFamily="18" charset="0"/>
                          </a:rPr>
                          <m:t>)</m:t>
                        </m:r>
                      </m:oMath>
                    </m:oMathPara>
                  </a14:m>
                  <a:endParaRPr lang="zh-TW" altLang="en-US" dirty="0"/>
                </a:p>
              </p:txBody>
            </p:sp>
          </mc:Choice>
          <mc:Fallback xmlns="">
            <p:sp>
              <p:nvSpPr>
                <p:cNvPr id="57" name="文字方塊 56"/>
                <p:cNvSpPr txBox="1">
                  <a:spLocks noRot="1" noChangeAspect="1" noMove="1" noResize="1" noEditPoints="1" noAdjustHandles="1" noChangeArrowheads="1" noChangeShapeType="1" noTextEdit="1"/>
                </p:cNvSpPr>
                <p:nvPr/>
              </p:nvSpPr>
              <p:spPr>
                <a:xfrm>
                  <a:off x="8714904" y="1133552"/>
                  <a:ext cx="504369" cy="276999"/>
                </a:xfrm>
                <a:prstGeom prst="rect">
                  <a:avLst/>
                </a:prstGeom>
                <a:blipFill>
                  <a:blip r:embed="rId11"/>
                  <a:stretch>
                    <a:fillRect l="-4878" r="-15854" b="-37778"/>
                  </a:stretch>
                </a:blipFill>
              </p:spPr>
              <p:txBody>
                <a:bodyPr/>
                <a:lstStyle/>
                <a:p>
                  <a:r>
                    <a:rPr lang="zh-TW" altLang="en-US">
                      <a:noFill/>
                    </a:rPr>
                    <a:t> </a:t>
                  </a:r>
                </a:p>
              </p:txBody>
            </p:sp>
          </mc:Fallback>
        </mc:AlternateContent>
        <p:grpSp>
          <p:nvGrpSpPr>
            <p:cNvPr id="140" name="群組 139"/>
            <p:cNvGrpSpPr/>
            <p:nvPr/>
          </p:nvGrpSpPr>
          <p:grpSpPr>
            <a:xfrm>
              <a:off x="8766032" y="1490023"/>
              <a:ext cx="1246427" cy="1131117"/>
              <a:chOff x="8989125" y="1632756"/>
              <a:chExt cx="1246427" cy="1131117"/>
            </a:xfrm>
          </p:grpSpPr>
          <p:cxnSp>
            <p:nvCxnSpPr>
              <p:cNvPr id="31" name="直線單箭頭接點 30"/>
              <p:cNvCxnSpPr/>
              <p:nvPr/>
            </p:nvCxnSpPr>
            <p:spPr>
              <a:xfrm rot="5400000" flipH="1" flipV="1">
                <a:off x="9599824" y="1907175"/>
                <a:ext cx="1" cy="547590"/>
              </a:xfrm>
              <a:prstGeom prst="straightConnector1">
                <a:avLst/>
              </a:prstGeom>
              <a:ln w="952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2" name="立方體 31"/>
              <p:cNvSpPr/>
              <p:nvPr/>
            </p:nvSpPr>
            <p:spPr>
              <a:xfrm rot="10800000">
                <a:off x="9966873" y="1781191"/>
                <a:ext cx="125447" cy="791888"/>
              </a:xfrm>
              <a:prstGeom prst="cube">
                <a:avLst/>
              </a:prstGeom>
              <a:solidFill>
                <a:srgbClr val="FDE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rot="5400000">
                <a:off x="9046780" y="1575101"/>
                <a:ext cx="1131117" cy="1246427"/>
              </a:xfrm>
              <a:prstGeom prst="rect">
                <a:avLst/>
              </a:prstGeom>
              <a:noFill/>
              <a:ln w="38100">
                <a:solidFill>
                  <a:srgbClr val="FDE7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立方體 57"/>
              <p:cNvSpPr/>
              <p:nvPr/>
            </p:nvSpPr>
            <p:spPr>
              <a:xfrm rot="10800000">
                <a:off x="9107329" y="1762333"/>
                <a:ext cx="125447" cy="791888"/>
              </a:xfrm>
              <a:prstGeom prst="cube">
                <a:avLst/>
              </a:prstGeom>
              <a:solidFill>
                <a:srgbClr val="FDE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59" name="直線單箭頭接點 58"/>
            <p:cNvCxnSpPr/>
            <p:nvPr/>
          </p:nvCxnSpPr>
          <p:spPr>
            <a:xfrm>
              <a:off x="8883491" y="4060578"/>
              <a:ext cx="9684" cy="293149"/>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grpSp>
          <p:nvGrpSpPr>
            <p:cNvPr id="132" name="群組 131"/>
            <p:cNvGrpSpPr/>
            <p:nvPr/>
          </p:nvGrpSpPr>
          <p:grpSpPr>
            <a:xfrm>
              <a:off x="8674739" y="4490940"/>
              <a:ext cx="3306918" cy="1240921"/>
              <a:chOff x="8760296" y="2060225"/>
              <a:chExt cx="3306918" cy="1240921"/>
            </a:xfrm>
          </p:grpSpPr>
          <p:sp>
            <p:nvSpPr>
              <p:cNvPr id="33" name="立方體 32"/>
              <p:cNvSpPr/>
              <p:nvPr/>
            </p:nvSpPr>
            <p:spPr>
              <a:xfrm>
                <a:off x="8927198" y="2117779"/>
                <a:ext cx="125448" cy="791891"/>
              </a:xfrm>
              <a:prstGeom prst="cube">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立方體 34"/>
              <p:cNvSpPr/>
              <p:nvPr/>
            </p:nvSpPr>
            <p:spPr>
              <a:xfrm>
                <a:off x="9682100" y="2117778"/>
                <a:ext cx="125448" cy="791891"/>
              </a:xfrm>
              <a:prstGeom prst="cube">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a:xfrm>
                <a:off x="10013446" y="2383248"/>
                <a:ext cx="2053768" cy="369332"/>
              </a:xfrm>
              <a:prstGeom prst="rect">
                <a:avLst/>
              </a:prstGeom>
            </p:spPr>
            <p:txBody>
              <a:bodyPr wrap="none">
                <a:spAutoFit/>
              </a:bodyPr>
              <a:lstStyle/>
              <a:p>
                <a:pPr algn="ctr"/>
                <a:r>
                  <a:rPr lang="en-US" altLang="zh-TW" dirty="0"/>
                  <a:t>Action recognition</a:t>
                </a:r>
                <a:endParaRPr lang="zh-TW" altLang="en-US" dirty="0"/>
              </a:p>
            </p:txBody>
          </p:sp>
          <p:sp>
            <p:nvSpPr>
              <p:cNvPr id="43" name="矩形 42"/>
              <p:cNvSpPr/>
              <p:nvPr/>
            </p:nvSpPr>
            <p:spPr>
              <a:xfrm>
                <a:off x="8802578" y="2060225"/>
                <a:ext cx="1156398" cy="904721"/>
              </a:xfrm>
              <a:prstGeom prst="rect">
                <a:avLst/>
              </a:prstGeom>
              <a:noFill/>
              <a:ln w="38100">
                <a:solidFill>
                  <a:srgbClr val="9BC5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5" name="文字方塊 54"/>
                  <p:cNvSpPr txBox="1"/>
                  <p:nvPr/>
                </p:nvSpPr>
                <p:spPr>
                  <a:xfrm>
                    <a:off x="8760296" y="3024147"/>
                    <a:ext cx="4592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i="1">
                              <a:latin typeface="Cambria Math" panose="02040503050406030204" pitchFamily="18" charset="0"/>
                            </a:rPr>
                            <m:t>)</m:t>
                          </m:r>
                        </m:oMath>
                      </m:oMathPara>
                    </a14:m>
                    <a:endParaRPr lang="zh-TW" altLang="en-US" dirty="0"/>
                  </a:p>
                </p:txBody>
              </p:sp>
            </mc:Choice>
            <mc:Fallback xmlns="">
              <p:sp>
                <p:nvSpPr>
                  <p:cNvPr id="55" name="文字方塊 54"/>
                  <p:cNvSpPr txBox="1">
                    <a:spLocks noRot="1" noChangeAspect="1" noMove="1" noResize="1" noEditPoints="1" noAdjustHandles="1" noChangeArrowheads="1" noChangeShapeType="1" noTextEdit="1"/>
                  </p:cNvSpPr>
                  <p:nvPr/>
                </p:nvSpPr>
                <p:spPr>
                  <a:xfrm>
                    <a:off x="8760296" y="3024147"/>
                    <a:ext cx="459252" cy="276999"/>
                  </a:xfrm>
                  <a:prstGeom prst="rect">
                    <a:avLst/>
                  </a:prstGeom>
                  <a:blipFill>
                    <a:blip r:embed="rId12"/>
                    <a:stretch>
                      <a:fillRect l="-18667" r="-24000" b="-37778"/>
                    </a:stretch>
                  </a:blipFill>
                </p:spPr>
                <p:txBody>
                  <a:bodyPr/>
                  <a:lstStyle/>
                  <a:p>
                    <a:r>
                      <a:rPr lang="zh-TW" altLang="en-US">
                        <a:noFill/>
                      </a:rPr>
                      <a:t> </a:t>
                    </a:r>
                  </a:p>
                </p:txBody>
              </p:sp>
            </mc:Fallback>
          </mc:AlternateContent>
          <p:cxnSp>
            <p:nvCxnSpPr>
              <p:cNvPr id="60" name="直線單箭頭接點 59"/>
              <p:cNvCxnSpPr/>
              <p:nvPr/>
            </p:nvCxnSpPr>
            <p:spPr>
              <a:xfrm flipV="1">
                <a:off x="9125992" y="2531994"/>
                <a:ext cx="426487" cy="9480"/>
              </a:xfrm>
              <a:prstGeom prst="straightConnector1">
                <a:avLst/>
              </a:prstGeom>
              <a:ln w="952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1" name="文字方塊 60"/>
                  <p:cNvSpPr txBox="1"/>
                  <p:nvPr/>
                </p:nvSpPr>
                <p:spPr>
                  <a:xfrm>
                    <a:off x="9505660" y="3022499"/>
                    <a:ext cx="521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𝑦</m:t>
                              </m:r>
                            </m:e>
                          </m:acc>
                          <m:r>
                            <a:rPr lang="en-US" altLang="zh-TW" i="1">
                              <a:latin typeface="Cambria Math" panose="02040503050406030204" pitchFamily="18" charset="0"/>
                            </a:rPr>
                            <m:t>)</m:t>
                          </m:r>
                        </m:oMath>
                      </m:oMathPara>
                    </a14:m>
                    <a:endParaRPr lang="zh-TW" altLang="en-US" dirty="0"/>
                  </a:p>
                </p:txBody>
              </p:sp>
            </mc:Choice>
            <mc:Fallback xmlns="">
              <p:sp>
                <p:nvSpPr>
                  <p:cNvPr id="61" name="文字方塊 60"/>
                  <p:cNvSpPr txBox="1">
                    <a:spLocks noRot="1" noChangeAspect="1" noMove="1" noResize="1" noEditPoints="1" noAdjustHandles="1" noChangeArrowheads="1" noChangeShapeType="1" noTextEdit="1"/>
                  </p:cNvSpPr>
                  <p:nvPr/>
                </p:nvSpPr>
                <p:spPr>
                  <a:xfrm>
                    <a:off x="9505660" y="3022499"/>
                    <a:ext cx="521360" cy="276999"/>
                  </a:xfrm>
                  <a:prstGeom prst="rect">
                    <a:avLst/>
                  </a:prstGeom>
                  <a:blipFill>
                    <a:blip r:embed="rId13"/>
                    <a:stretch>
                      <a:fillRect l="-9302" t="-24444" r="-47674" b="-37778"/>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62" name="文字方塊 61"/>
                <p:cNvSpPr txBox="1"/>
                <p:nvPr/>
              </p:nvSpPr>
              <p:spPr>
                <a:xfrm>
                  <a:off x="8599728" y="3577099"/>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𝑥</m:t>
                        </m:r>
                      </m:oMath>
                    </m:oMathPara>
                  </a14:m>
                  <a:endParaRPr lang="zh-TW" altLang="en-US" dirty="0"/>
                </a:p>
              </p:txBody>
            </p:sp>
          </mc:Choice>
          <mc:Fallback xmlns="">
            <p:sp>
              <p:nvSpPr>
                <p:cNvPr id="62" name="文字方塊 61"/>
                <p:cNvSpPr txBox="1">
                  <a:spLocks noRot="1" noChangeAspect="1" noMove="1" noResize="1" noEditPoints="1" noAdjustHandles="1" noChangeArrowheads="1" noChangeShapeType="1" noTextEdit="1"/>
                </p:cNvSpPr>
                <p:nvPr/>
              </p:nvSpPr>
              <p:spPr>
                <a:xfrm>
                  <a:off x="8599728" y="3577099"/>
                  <a:ext cx="194540" cy="276999"/>
                </a:xfrm>
                <a:prstGeom prst="rect">
                  <a:avLst/>
                </a:prstGeom>
                <a:blipFill>
                  <a:blip r:embed="rId14"/>
                  <a:stretch>
                    <a:fillRect l="-15625" r="-9375" b="-2222"/>
                  </a:stretch>
                </a:blipFill>
              </p:spPr>
              <p:txBody>
                <a:bodyPr/>
                <a:lstStyle/>
                <a:p>
                  <a:r>
                    <a:rPr lang="zh-TW" altLang="en-US">
                      <a:noFill/>
                    </a:rPr>
                    <a:t> </a:t>
                  </a:r>
                </a:p>
              </p:txBody>
            </p:sp>
          </mc:Fallback>
        </mc:AlternateContent>
        <p:sp>
          <p:nvSpPr>
            <p:cNvPr id="130" name="矩形 129"/>
            <p:cNvSpPr/>
            <p:nvPr/>
          </p:nvSpPr>
          <p:spPr>
            <a:xfrm>
              <a:off x="3951201" y="6449494"/>
              <a:ext cx="3070072" cy="369332"/>
            </a:xfrm>
            <a:prstGeom prst="rect">
              <a:avLst/>
            </a:prstGeom>
          </p:spPr>
          <p:txBody>
            <a:bodyPr wrap="none">
              <a:spAutoFit/>
            </a:bodyPr>
            <a:lstStyle/>
            <a:p>
              <a:pPr algn="ctr"/>
              <a:r>
                <a:rPr lang="en-US" altLang="zh-TW" dirty="0"/>
                <a:t>(a) Sound generator - LSTM</a:t>
              </a:r>
              <a:endParaRPr lang="zh-TW" altLang="en-US" dirty="0"/>
            </a:p>
          </p:txBody>
        </p:sp>
      </p:grpSp>
      <p:sp>
        <p:nvSpPr>
          <p:cNvPr id="3" name="投影片編號版面配置區 2"/>
          <p:cNvSpPr>
            <a:spLocks noGrp="1"/>
          </p:cNvSpPr>
          <p:nvPr>
            <p:ph type="sldNum" sz="quarter" idx="12"/>
          </p:nvPr>
        </p:nvSpPr>
        <p:spPr/>
        <p:txBody>
          <a:bodyPr/>
          <a:lstStyle/>
          <a:p>
            <a:fld id="{A119504C-C109-4F7E-AE3A-CC895479E135}" type="slidenum">
              <a:rPr lang="zh-TW" altLang="en-US" smtClean="0"/>
              <a:t>30</a:t>
            </a:fld>
            <a:endParaRPr lang="zh-TW" altLang="en-US"/>
          </a:p>
        </p:txBody>
      </p:sp>
    </p:spTree>
    <p:extLst>
      <p:ext uri="{BB962C8B-B14F-4D97-AF65-F5344CB8AC3E}">
        <p14:creationId xmlns:p14="http://schemas.microsoft.com/office/powerpoint/2010/main" val="18212456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Our proposed architecture</a:t>
            </a:r>
            <a:endParaRPr lang="zh-TW" altLang="en-US" dirty="0"/>
          </a:p>
        </p:txBody>
      </p:sp>
      <p:grpSp>
        <p:nvGrpSpPr>
          <p:cNvPr id="70" name="群組 69"/>
          <p:cNvGrpSpPr/>
          <p:nvPr/>
        </p:nvGrpSpPr>
        <p:grpSpPr>
          <a:xfrm>
            <a:off x="725905" y="1971408"/>
            <a:ext cx="10342197" cy="4820418"/>
            <a:chOff x="838200" y="2356419"/>
            <a:chExt cx="10342197" cy="4820418"/>
          </a:xfrm>
        </p:grpSpPr>
        <p:pic>
          <p:nvPicPr>
            <p:cNvPr id="5" name="Picture 3" descr="https://lh4.googleusercontent.com/hlkeYSP9H6syzG43FpLkDtcJm-3vpnt_dHq-ffxeU5lK1PsPf-AOqjlaUjCrmURHdyZAMh6Cw_nGIEuZPh-GRI1YJPta0JRbkZ5-t162Edj4oAVZBnD8_oTsuZDgWy28AsgVu91lj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54" y="5043476"/>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pic>
          <p:nvPicPr>
            <p:cNvPr id="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3">
              <a:extLst>
                <a:ext uri="{28A0092B-C50C-407E-A947-70E740481C1C}">
                  <a14:useLocalDpi xmlns:a14="http://schemas.microsoft.com/office/drawing/2010/main" val="0"/>
                </a:ext>
              </a:extLst>
            </a:blip>
            <a:srcRect t="21826" b="23367"/>
            <a:stretch/>
          </p:blipFill>
          <p:spPr bwMode="auto">
            <a:xfrm>
              <a:off x="884254" y="3766740"/>
              <a:ext cx="1367862" cy="749694"/>
            </a:xfrm>
            <a:prstGeom prst="rect">
              <a:avLst/>
            </a:prstGeom>
            <a:noFill/>
            <a:scene3d>
              <a:camera prst="isometricOffAxis2Right"/>
              <a:lightRig rig="threePt" dir="t"/>
            </a:scene3d>
            <a:extLst>
              <a:ext uri="{909E8E84-426E-40DD-AFC4-6F175D3DCCD1}">
                <a14:hiddenFill xmlns:a14="http://schemas.microsoft.com/office/drawing/2010/main">
                  <a:solidFill>
                    <a:srgbClr val="FFFFFF"/>
                  </a:solidFill>
                </a14:hiddenFill>
              </a:ext>
            </a:extLst>
          </p:spPr>
        </p:pic>
        <p:sp>
          <p:nvSpPr>
            <p:cNvPr id="7" name="立方體 6"/>
            <p:cNvSpPr/>
            <p:nvPr/>
          </p:nvSpPr>
          <p:spPr>
            <a:xfrm>
              <a:off x="2332709" y="3605670"/>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1942915" y="4043153"/>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9" name="立方體 8"/>
            <p:cNvSpPr/>
            <p:nvPr/>
          </p:nvSpPr>
          <p:spPr>
            <a:xfrm>
              <a:off x="2667548" y="3605670"/>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立方體 9"/>
            <p:cNvSpPr/>
            <p:nvPr/>
          </p:nvSpPr>
          <p:spPr>
            <a:xfrm>
              <a:off x="3002387" y="3605669"/>
              <a:ext cx="441478" cy="973426"/>
            </a:xfrm>
            <a:prstGeom prst="cube">
              <a:avLst>
                <a:gd name="adj" fmla="val 74516"/>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a:off x="3539078" y="4043153"/>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2" name="立方體 11"/>
            <p:cNvSpPr/>
            <p:nvPr/>
          </p:nvSpPr>
          <p:spPr>
            <a:xfrm>
              <a:off x="3933502" y="3675296"/>
              <a:ext cx="125448" cy="791891"/>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立方體 12"/>
            <p:cNvSpPr/>
            <p:nvPr/>
          </p:nvSpPr>
          <p:spPr>
            <a:xfrm>
              <a:off x="2332709" y="4882406"/>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a:off x="1942915" y="5319888"/>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5" name="立方體 14"/>
            <p:cNvSpPr/>
            <p:nvPr/>
          </p:nvSpPr>
          <p:spPr>
            <a:xfrm>
              <a:off x="2667548" y="4882406"/>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立方體 15"/>
            <p:cNvSpPr/>
            <p:nvPr/>
          </p:nvSpPr>
          <p:spPr>
            <a:xfrm>
              <a:off x="3002387" y="4882405"/>
              <a:ext cx="441478" cy="973426"/>
            </a:xfrm>
            <a:prstGeom prst="cube">
              <a:avLst>
                <a:gd name="adj" fmla="val 74516"/>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p:nvPr/>
          </p:nvCxnSpPr>
          <p:spPr>
            <a:xfrm>
              <a:off x="3555696" y="5318190"/>
              <a:ext cx="265974" cy="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8" name="立方體 17"/>
            <p:cNvSpPr/>
            <p:nvPr/>
          </p:nvSpPr>
          <p:spPr>
            <a:xfrm>
              <a:off x="3933502" y="4952031"/>
              <a:ext cx="125448" cy="791891"/>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p:cNvGrpSpPr/>
            <p:nvPr/>
          </p:nvGrpSpPr>
          <p:grpSpPr>
            <a:xfrm>
              <a:off x="4907557" y="4641171"/>
              <a:ext cx="940823" cy="97527"/>
              <a:chOff x="3982869" y="4411618"/>
              <a:chExt cx="1873491" cy="152401"/>
            </a:xfrm>
          </p:grpSpPr>
          <p:sp>
            <p:nvSpPr>
              <p:cNvPr id="63" name="立方體 62"/>
              <p:cNvSpPr/>
              <p:nvPr/>
            </p:nvSpPr>
            <p:spPr>
              <a:xfrm rot="5400000">
                <a:off x="4387682" y="4006805"/>
                <a:ext cx="152400" cy="962025"/>
              </a:xfrm>
              <a:prstGeom prst="cube">
                <a:avLst/>
              </a:prstGeom>
              <a:solidFill>
                <a:srgbClr val="FA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立方體 63"/>
              <p:cNvSpPr/>
              <p:nvPr/>
            </p:nvSpPr>
            <p:spPr>
              <a:xfrm rot="5400000">
                <a:off x="5299148" y="4006806"/>
                <a:ext cx="152400" cy="962025"/>
              </a:xfrm>
              <a:prstGeom prst="cube">
                <a:avLst/>
              </a:prstGeom>
              <a:solidFill>
                <a:srgbClr val="5BC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20" name="直線單箭頭接點 19"/>
            <p:cNvCxnSpPr/>
            <p:nvPr/>
          </p:nvCxnSpPr>
          <p:spPr>
            <a:xfrm flipV="1">
              <a:off x="5347323" y="4071239"/>
              <a:ext cx="15094" cy="347204"/>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21" name="直線單箭頭接點 20"/>
            <p:cNvCxnSpPr/>
            <p:nvPr/>
          </p:nvCxnSpPr>
          <p:spPr>
            <a:xfrm>
              <a:off x="4190164" y="4071241"/>
              <a:ext cx="542077" cy="4451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V="1">
              <a:off x="4190164" y="4790892"/>
              <a:ext cx="542027" cy="534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8574674" y="4043153"/>
              <a:ext cx="505158" cy="317096"/>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24" name="立方體 23"/>
            <p:cNvSpPr/>
            <p:nvPr/>
          </p:nvSpPr>
          <p:spPr>
            <a:xfrm rot="5400000">
              <a:off x="9097666" y="4191090"/>
              <a:ext cx="125447" cy="791888"/>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5" name="直線單箭頭接點 24"/>
            <p:cNvCxnSpPr/>
            <p:nvPr/>
          </p:nvCxnSpPr>
          <p:spPr>
            <a:xfrm flipH="1" flipV="1">
              <a:off x="9162416" y="5389859"/>
              <a:ext cx="1" cy="547590"/>
            </a:xfrm>
            <a:prstGeom prst="straightConnector1">
              <a:avLst/>
            </a:prstGeom>
            <a:ln w="952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6" name="立方體 25"/>
            <p:cNvSpPr/>
            <p:nvPr/>
          </p:nvSpPr>
          <p:spPr>
            <a:xfrm rot="5400000">
              <a:off x="9099693" y="4808033"/>
              <a:ext cx="125447" cy="791888"/>
            </a:xfrm>
            <a:prstGeom prst="cube">
              <a:avLst/>
            </a:prstGeom>
            <a:solidFill>
              <a:srgbClr val="FDE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7" name="直線單箭頭接點 26"/>
            <p:cNvCxnSpPr/>
            <p:nvPr/>
          </p:nvCxnSpPr>
          <p:spPr>
            <a:xfrm>
              <a:off x="6988949" y="4082045"/>
              <a:ext cx="0" cy="369639"/>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28" name="矩形 27"/>
            <p:cNvSpPr/>
            <p:nvPr/>
          </p:nvSpPr>
          <p:spPr>
            <a:xfrm>
              <a:off x="2275726" y="3294164"/>
              <a:ext cx="1263352" cy="2924236"/>
            </a:xfrm>
            <a:prstGeom prst="rect">
              <a:avLst/>
            </a:prstGeom>
            <a:noFill/>
            <a:ln w="38100">
              <a:solidFill>
                <a:srgbClr val="FA79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1962539" y="2808272"/>
              <a:ext cx="1955856" cy="369332"/>
            </a:xfrm>
            <a:prstGeom prst="rect">
              <a:avLst/>
            </a:prstGeom>
          </p:spPr>
          <p:txBody>
            <a:bodyPr wrap="none">
              <a:spAutoFit/>
            </a:bodyPr>
            <a:lstStyle/>
            <a:p>
              <a:pPr algn="ctr"/>
              <a:r>
                <a:rPr lang="en-US" altLang="zh-TW" dirty="0">
                  <a:latin typeface="Lato" panose="020F0502020204030203" pitchFamily="34" charset="0"/>
                </a:rPr>
                <a:t>Feature extractor</a:t>
              </a:r>
              <a:endParaRPr lang="zh-TW" altLang="en-US" dirty="0">
                <a:latin typeface="Lato" panose="020F0502020204030203" pitchFamily="34" charset="0"/>
              </a:endParaRPr>
            </a:p>
          </p:txBody>
        </p:sp>
        <p:sp>
          <p:nvSpPr>
            <p:cNvPr id="30" name="矩形 29"/>
            <p:cNvSpPr/>
            <p:nvPr/>
          </p:nvSpPr>
          <p:spPr>
            <a:xfrm>
              <a:off x="4784871" y="2970977"/>
              <a:ext cx="4425699" cy="961425"/>
            </a:xfrm>
            <a:prstGeom prst="rect">
              <a:avLst/>
            </a:prstGeom>
            <a:noFill/>
            <a:ln w="38100">
              <a:solidFill>
                <a:srgbClr val="E559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033381" y="6446141"/>
              <a:ext cx="3147016" cy="369332"/>
            </a:xfrm>
            <a:prstGeom prst="rect">
              <a:avLst/>
            </a:prstGeom>
          </p:spPr>
          <p:txBody>
            <a:bodyPr wrap="none">
              <a:spAutoFit/>
            </a:bodyPr>
            <a:lstStyle/>
            <a:p>
              <a:pPr algn="ctr"/>
              <a:r>
                <a:rPr lang="en-US" altLang="zh-TW" dirty="0">
                  <a:latin typeface="Lato" panose="020F0502020204030203" pitchFamily="34" charset="0"/>
                </a:rPr>
                <a:t>Sound feature </a:t>
              </a:r>
              <a:r>
                <a:rPr lang="en-US" altLang="zh-TW" dirty="0" smtClean="0">
                  <a:latin typeface="Lato" panose="020F0502020204030203" pitchFamily="34" charset="0"/>
                </a:rPr>
                <a:t>reconstruction</a:t>
              </a:r>
              <a:endParaRPr lang="zh-TW" altLang="en-US" dirty="0">
                <a:latin typeface="Lato" panose="020F0502020204030203" pitchFamily="34" charset="0"/>
              </a:endParaRPr>
            </a:p>
          </p:txBody>
        </p:sp>
        <p:sp>
          <p:nvSpPr>
            <p:cNvPr id="32" name="矩形 31"/>
            <p:cNvSpPr/>
            <p:nvPr/>
          </p:nvSpPr>
          <p:spPr>
            <a:xfrm>
              <a:off x="3669003" y="2356419"/>
              <a:ext cx="2748316" cy="646331"/>
            </a:xfrm>
            <a:prstGeom prst="rect">
              <a:avLst/>
            </a:prstGeom>
          </p:spPr>
          <p:txBody>
            <a:bodyPr wrap="none">
              <a:spAutoFit/>
            </a:bodyPr>
            <a:lstStyle/>
            <a:p>
              <a:pPr algn="ctr"/>
              <a:r>
                <a:rPr lang="en-US" altLang="zh-TW" dirty="0">
                  <a:latin typeface="Lato" panose="020F0502020204030203" pitchFamily="34" charset="0"/>
                </a:rPr>
                <a:t>Sound feature generation</a:t>
              </a:r>
            </a:p>
            <a:p>
              <a:pPr algn="ctr"/>
              <a:r>
                <a:rPr lang="en-US" altLang="zh-TW" dirty="0" err="1">
                  <a:latin typeface="Lato" panose="020F0502020204030203" pitchFamily="34" charset="0"/>
                </a:rPr>
                <a:t>autoencoder</a:t>
              </a:r>
              <a:endParaRPr lang="zh-TW" altLang="en-US" dirty="0">
                <a:latin typeface="Lato" panose="020F0502020204030203" pitchFamily="34" charset="0"/>
              </a:endParaRPr>
            </a:p>
          </p:txBody>
        </p:sp>
        <p:sp>
          <p:nvSpPr>
            <p:cNvPr id="33" name="矩形 32"/>
            <p:cNvSpPr/>
            <p:nvPr/>
          </p:nvSpPr>
          <p:spPr>
            <a:xfrm>
              <a:off x="8609688" y="5008666"/>
              <a:ext cx="1131117" cy="1246427"/>
            </a:xfrm>
            <a:prstGeom prst="rect">
              <a:avLst/>
            </a:prstGeom>
            <a:noFill/>
            <a:ln w="38100">
              <a:solidFill>
                <a:srgbClr val="FDE7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1260046" y="3237744"/>
              <a:ext cx="647421" cy="369332"/>
            </a:xfrm>
            <a:prstGeom prst="rect">
              <a:avLst/>
            </a:prstGeom>
          </p:spPr>
          <p:txBody>
            <a:bodyPr wrap="none">
              <a:spAutoFit/>
            </a:bodyPr>
            <a:lstStyle/>
            <a:p>
              <a:pPr algn="ctr"/>
              <a:r>
                <a:rPr lang="en-US" altLang="zh-TW" dirty="0">
                  <a:latin typeface="Lato" panose="020F0502020204030203" pitchFamily="34" charset="0"/>
                </a:rPr>
                <a:t>RGB</a:t>
              </a:r>
              <a:endParaRPr lang="zh-TW" altLang="en-US" dirty="0">
                <a:latin typeface="Lato" panose="020F0502020204030203" pitchFamily="34" charset="0"/>
              </a:endParaRPr>
            </a:p>
          </p:txBody>
        </p:sp>
        <p:sp>
          <p:nvSpPr>
            <p:cNvPr id="35" name="矩形 34"/>
            <p:cNvSpPr/>
            <p:nvPr/>
          </p:nvSpPr>
          <p:spPr>
            <a:xfrm>
              <a:off x="838200" y="6069579"/>
              <a:ext cx="1465466" cy="369332"/>
            </a:xfrm>
            <a:prstGeom prst="rect">
              <a:avLst/>
            </a:prstGeom>
          </p:spPr>
          <p:txBody>
            <a:bodyPr wrap="none">
              <a:spAutoFit/>
            </a:bodyPr>
            <a:lstStyle/>
            <a:p>
              <a:pPr algn="ctr"/>
              <a:r>
                <a:rPr lang="en-US" altLang="zh-TW" dirty="0">
                  <a:latin typeface="Lato" panose="020F0502020204030203" pitchFamily="34" charset="0"/>
                </a:rPr>
                <a:t>Optical Flow</a:t>
              </a:r>
              <a:endParaRPr lang="zh-TW" altLang="en-US" dirty="0">
                <a:latin typeface="Lato" panose="020F0502020204030203" pitchFamily="34" charset="0"/>
              </a:endParaRPr>
            </a:p>
          </p:txBody>
        </p:sp>
        <mc:AlternateContent xmlns:mc="http://schemas.openxmlformats.org/markup-compatibility/2006" xmlns:a14="http://schemas.microsoft.com/office/drawing/2010/main">
          <mc:Choice Requires="a14">
            <p:sp>
              <p:nvSpPr>
                <p:cNvPr id="36" name="文字方塊 35"/>
                <p:cNvSpPr txBox="1"/>
                <p:nvPr/>
              </p:nvSpPr>
              <p:spPr>
                <a:xfrm>
                  <a:off x="5252062" y="4768479"/>
                  <a:ext cx="38901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𝑐</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5252062" y="4768479"/>
                  <a:ext cx="389017" cy="289182"/>
                </a:xfrm>
                <a:prstGeom prst="rect">
                  <a:avLst/>
                </a:prstGeom>
                <a:blipFill>
                  <a:blip r:embed="rId4"/>
                  <a:stretch>
                    <a:fillRect l="-7813" r="-3125" b="-104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3888409" y="3237744"/>
                  <a:ext cx="393826"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3888409" y="3237744"/>
                  <a:ext cx="393826" cy="289182"/>
                </a:xfrm>
                <a:prstGeom prst="rect">
                  <a:avLst/>
                </a:prstGeom>
                <a:blipFill>
                  <a:blip r:embed="rId5"/>
                  <a:stretch>
                    <a:fillRect l="-7692" r="-3077" b="-1276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文字方塊 37"/>
                <p:cNvSpPr txBox="1"/>
                <p:nvPr/>
              </p:nvSpPr>
              <p:spPr>
                <a:xfrm>
                  <a:off x="3885101" y="5780400"/>
                  <a:ext cx="390299"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38" name="文字方塊 37"/>
                <p:cNvSpPr txBox="1">
                  <a:spLocks noRot="1" noChangeAspect="1" noMove="1" noResize="1" noEditPoints="1" noAdjustHandles="1" noChangeArrowheads="1" noChangeShapeType="1" noTextEdit="1"/>
                </p:cNvSpPr>
                <p:nvPr/>
              </p:nvSpPr>
              <p:spPr>
                <a:xfrm>
                  <a:off x="3885101" y="5780400"/>
                  <a:ext cx="390299" cy="299249"/>
                </a:xfrm>
                <a:prstGeom prst="rect">
                  <a:avLst/>
                </a:prstGeom>
                <a:blipFill>
                  <a:blip r:embed="rId6"/>
                  <a:stretch>
                    <a:fillRect l="-9375" r="-4688" b="-2857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文字方塊 38"/>
                <p:cNvSpPr txBox="1"/>
                <p:nvPr/>
              </p:nvSpPr>
              <p:spPr>
                <a:xfrm>
                  <a:off x="1114842" y="3575710"/>
                  <a:ext cx="345672"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39" name="文字方塊 38"/>
                <p:cNvSpPr txBox="1">
                  <a:spLocks noRot="1" noChangeAspect="1" noMove="1" noResize="1" noEditPoints="1" noAdjustHandles="1" noChangeArrowheads="1" noChangeShapeType="1" noTextEdit="1"/>
                </p:cNvSpPr>
                <p:nvPr/>
              </p:nvSpPr>
              <p:spPr>
                <a:xfrm>
                  <a:off x="1114842" y="3575710"/>
                  <a:ext cx="345672" cy="289182"/>
                </a:xfrm>
                <a:prstGeom prst="rect">
                  <a:avLst/>
                </a:prstGeom>
                <a:blipFill>
                  <a:blip r:embed="rId7"/>
                  <a:stretch>
                    <a:fillRect l="-15789" r="-3509" b="-104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文字方塊 39"/>
                <p:cNvSpPr txBox="1"/>
                <p:nvPr/>
              </p:nvSpPr>
              <p:spPr>
                <a:xfrm>
                  <a:off x="1102405" y="4882407"/>
                  <a:ext cx="342145"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𝐼</m:t>
                            </m:r>
                          </m:e>
                          <m:sub>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𝑡</m:t>
                            </m:r>
                          </m:sub>
                        </m:sSub>
                      </m:oMath>
                    </m:oMathPara>
                  </a14:m>
                  <a:endParaRPr lang="zh-TW" altLang="en-US" dirty="0"/>
                </a:p>
              </p:txBody>
            </p:sp>
          </mc:Choice>
          <mc:Fallback xmlns="">
            <p:sp>
              <p:nvSpPr>
                <p:cNvPr id="40" name="文字方塊 39"/>
                <p:cNvSpPr txBox="1">
                  <a:spLocks noRot="1" noChangeAspect="1" noMove="1" noResize="1" noEditPoints="1" noAdjustHandles="1" noChangeArrowheads="1" noChangeShapeType="1" noTextEdit="1"/>
                </p:cNvSpPr>
                <p:nvPr/>
              </p:nvSpPr>
              <p:spPr>
                <a:xfrm>
                  <a:off x="1102405" y="4882407"/>
                  <a:ext cx="342145" cy="299249"/>
                </a:xfrm>
                <a:prstGeom prst="rect">
                  <a:avLst/>
                </a:prstGeom>
                <a:blipFill>
                  <a:blip r:embed="rId8"/>
                  <a:stretch>
                    <a:fillRect l="-14035" r="-3509" b="-2857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9832230" y="6009952"/>
                  <a:ext cx="4931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𝑟</m:t>
                        </m:r>
                        <m:r>
                          <a:rPr lang="en-US" altLang="zh-TW" i="1">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𝑦</m:t>
                            </m:r>
                          </m:e>
                        </m:acc>
                        <m:r>
                          <a:rPr lang="en-US" altLang="zh-TW" i="1">
                            <a:latin typeface="Cambria Math" panose="02040503050406030204" pitchFamily="18" charset="0"/>
                          </a:rPr>
                          <m:t>)</m:t>
                        </m:r>
                      </m:oMath>
                    </m:oMathPara>
                  </a14:m>
                  <a:endParaRPr lang="zh-TW" altLang="en-US"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9832230" y="6009952"/>
                  <a:ext cx="493147" cy="276999"/>
                </a:xfrm>
                <a:prstGeom prst="rect">
                  <a:avLst/>
                </a:prstGeom>
                <a:blipFill>
                  <a:blip r:embed="rId9"/>
                  <a:stretch>
                    <a:fillRect l="-6173" t="-24444" r="-53086" b="-3777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9870633" y="4989702"/>
                  <a:ext cx="4931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i="1">
                            <a:latin typeface="Cambria Math" panose="02040503050406030204" pitchFamily="18" charset="0"/>
                          </a:rPr>
                          <m:t>)</m:t>
                        </m:r>
                      </m:oMath>
                    </m:oMathPara>
                  </a14:m>
                  <a:endParaRPr lang="zh-TW" altLang="en-US"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9870633" y="4989702"/>
                  <a:ext cx="493147" cy="276999"/>
                </a:xfrm>
                <a:prstGeom prst="rect">
                  <a:avLst/>
                </a:prstGeom>
                <a:blipFill>
                  <a:blip r:embed="rId10"/>
                  <a:stretch>
                    <a:fillRect l="-6173" r="-17284" b="-34783"/>
                  </a:stretch>
                </a:blipFill>
              </p:spPr>
              <p:txBody>
                <a:bodyPr/>
                <a:lstStyle/>
                <a:p>
                  <a:r>
                    <a:rPr lang="zh-TW" altLang="en-US">
                      <a:noFill/>
                    </a:rPr>
                    <a:t> </a:t>
                  </a:r>
                </a:p>
              </p:txBody>
            </p:sp>
          </mc:Fallback>
        </mc:AlternateContent>
        <p:sp>
          <p:nvSpPr>
            <p:cNvPr id="43" name="立方體 42"/>
            <p:cNvSpPr/>
            <p:nvPr/>
          </p:nvSpPr>
          <p:spPr>
            <a:xfrm rot="5400000">
              <a:off x="9093512" y="5752508"/>
              <a:ext cx="125447" cy="791888"/>
            </a:xfrm>
            <a:prstGeom prst="cube">
              <a:avLst/>
            </a:prstGeom>
            <a:solidFill>
              <a:srgbClr val="FDE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4" name="直線單箭頭接點 43"/>
            <p:cNvCxnSpPr/>
            <p:nvPr/>
          </p:nvCxnSpPr>
          <p:spPr>
            <a:xfrm>
              <a:off x="9174929" y="4682330"/>
              <a:ext cx="0" cy="269701"/>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45" name="文字方塊 44"/>
                <p:cNvSpPr txBox="1"/>
                <p:nvPr/>
              </p:nvSpPr>
              <p:spPr>
                <a:xfrm>
                  <a:off x="8483151" y="4442669"/>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𝑥</m:t>
                        </m:r>
                      </m:oMath>
                    </m:oMathPara>
                  </a14:m>
                  <a:endParaRPr lang="zh-TW" altLang="en-US"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8483151" y="4442669"/>
                  <a:ext cx="183319" cy="276999"/>
                </a:xfrm>
                <a:prstGeom prst="rect">
                  <a:avLst/>
                </a:prstGeom>
                <a:blipFill>
                  <a:blip r:embed="rId11"/>
                  <a:stretch>
                    <a:fillRect l="-20000" r="-13333" b="-2222"/>
                  </a:stretch>
                </a:blipFill>
              </p:spPr>
              <p:txBody>
                <a:bodyPr/>
                <a:lstStyle/>
                <a:p>
                  <a:r>
                    <a:rPr lang="zh-TW" altLang="en-US">
                      <a:noFill/>
                    </a:rPr>
                    <a:t> </a:t>
                  </a:r>
                </a:p>
              </p:txBody>
            </p:sp>
          </mc:Fallback>
        </mc:AlternateContent>
        <p:cxnSp>
          <p:nvCxnSpPr>
            <p:cNvPr id="46" name="直線單箭頭接點 45"/>
            <p:cNvCxnSpPr/>
            <p:nvPr/>
          </p:nvCxnSpPr>
          <p:spPr>
            <a:xfrm>
              <a:off x="5505958" y="3517552"/>
              <a:ext cx="535844"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47" name="直線單箭頭接點 46"/>
            <p:cNvCxnSpPr/>
            <p:nvPr/>
          </p:nvCxnSpPr>
          <p:spPr>
            <a:xfrm>
              <a:off x="6390961" y="3506100"/>
              <a:ext cx="457953"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48" name="立方體 47"/>
            <p:cNvSpPr/>
            <p:nvPr/>
          </p:nvSpPr>
          <p:spPr>
            <a:xfrm>
              <a:off x="5284598" y="3116068"/>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9" name="直線單箭頭接點 48"/>
            <p:cNvCxnSpPr/>
            <p:nvPr/>
          </p:nvCxnSpPr>
          <p:spPr>
            <a:xfrm>
              <a:off x="7144614" y="3506099"/>
              <a:ext cx="519459"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50" name="直線單箭頭接點 49"/>
            <p:cNvCxnSpPr/>
            <p:nvPr/>
          </p:nvCxnSpPr>
          <p:spPr>
            <a:xfrm>
              <a:off x="7969213" y="3506099"/>
              <a:ext cx="446566"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51" name="立方體 50"/>
            <p:cNvSpPr/>
            <p:nvPr/>
          </p:nvSpPr>
          <p:spPr>
            <a:xfrm>
              <a:off x="6167641" y="3113154"/>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立方體 51"/>
            <p:cNvSpPr/>
            <p:nvPr/>
          </p:nvSpPr>
          <p:spPr>
            <a:xfrm>
              <a:off x="6930583" y="3278661"/>
              <a:ext cx="153242" cy="438448"/>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立方體 52"/>
            <p:cNvSpPr/>
            <p:nvPr/>
          </p:nvSpPr>
          <p:spPr>
            <a:xfrm>
              <a:off x="7741179" y="3113154"/>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立方體 53"/>
            <p:cNvSpPr/>
            <p:nvPr/>
          </p:nvSpPr>
          <p:spPr>
            <a:xfrm>
              <a:off x="8486504" y="3095606"/>
              <a:ext cx="145784" cy="732444"/>
            </a:xfrm>
            <a:prstGeom prst="cube">
              <a:avLst/>
            </a:prstGeom>
            <a:solidFill>
              <a:srgbClr val="E5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立方體 54"/>
            <p:cNvSpPr/>
            <p:nvPr/>
          </p:nvSpPr>
          <p:spPr>
            <a:xfrm rot="5400000">
              <a:off x="6932526" y="4415345"/>
              <a:ext cx="125448" cy="791891"/>
            </a:xfrm>
            <a:prstGeom prst="cube">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立方體 55"/>
            <p:cNvSpPr/>
            <p:nvPr/>
          </p:nvSpPr>
          <p:spPr>
            <a:xfrm rot="5400000">
              <a:off x="6939328" y="5108266"/>
              <a:ext cx="125448" cy="791891"/>
            </a:xfrm>
            <a:prstGeom prst="cube">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7" name="矩形 56"/>
            <p:cNvSpPr/>
            <p:nvPr/>
          </p:nvSpPr>
          <p:spPr>
            <a:xfrm>
              <a:off x="6064247" y="5766728"/>
              <a:ext cx="2053768" cy="369332"/>
            </a:xfrm>
            <a:prstGeom prst="rect">
              <a:avLst/>
            </a:prstGeom>
          </p:spPr>
          <p:txBody>
            <a:bodyPr wrap="none">
              <a:spAutoFit/>
            </a:bodyPr>
            <a:lstStyle/>
            <a:p>
              <a:pPr algn="ctr"/>
              <a:r>
                <a:rPr lang="en-US" altLang="zh-TW" dirty="0">
                  <a:latin typeface="Lato" panose="020F0502020204030203" pitchFamily="34" charset="0"/>
                </a:rPr>
                <a:t>Action recognition</a:t>
              </a:r>
              <a:endParaRPr lang="zh-TW" altLang="en-US" dirty="0">
                <a:latin typeface="Lato" panose="020F0502020204030203" pitchFamily="34" charset="0"/>
              </a:endParaRPr>
            </a:p>
          </p:txBody>
        </p:sp>
        <p:sp>
          <p:nvSpPr>
            <p:cNvPr id="58" name="矩形 57"/>
            <p:cNvSpPr/>
            <p:nvPr/>
          </p:nvSpPr>
          <p:spPr>
            <a:xfrm rot="5400000">
              <a:off x="6423853" y="4682967"/>
              <a:ext cx="1156398" cy="904721"/>
            </a:xfrm>
            <a:prstGeom prst="rect">
              <a:avLst/>
            </a:prstGeom>
            <a:noFill/>
            <a:ln w="38100">
              <a:solidFill>
                <a:srgbClr val="9BC5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9" name="文字方塊 58"/>
                <p:cNvSpPr txBox="1"/>
                <p:nvPr/>
              </p:nvSpPr>
              <p:spPr>
                <a:xfrm>
                  <a:off x="7648167" y="4639424"/>
                  <a:ext cx="45925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i="1">
                            <a:latin typeface="Cambria Math" panose="02040503050406030204" pitchFamily="18" charset="0"/>
                          </a:rPr>
                          <m:t>)</m:t>
                        </m:r>
                      </m:oMath>
                    </m:oMathPara>
                  </a14:m>
                  <a:endParaRPr lang="zh-TW" altLang="en-US" dirty="0"/>
                </a:p>
              </p:txBody>
            </p:sp>
          </mc:Choice>
          <mc:Fallback xmlns="">
            <p:sp>
              <p:nvSpPr>
                <p:cNvPr id="59" name="文字方塊 58"/>
                <p:cNvSpPr txBox="1">
                  <a:spLocks noRot="1" noChangeAspect="1" noMove="1" noResize="1" noEditPoints="1" noAdjustHandles="1" noChangeArrowheads="1" noChangeShapeType="1" noTextEdit="1"/>
                </p:cNvSpPr>
                <p:nvPr/>
              </p:nvSpPr>
              <p:spPr>
                <a:xfrm>
                  <a:off x="7648167" y="4639424"/>
                  <a:ext cx="459252" cy="276999"/>
                </a:xfrm>
                <a:prstGeom prst="rect">
                  <a:avLst/>
                </a:prstGeom>
                <a:blipFill>
                  <a:blip r:embed="rId12"/>
                  <a:stretch>
                    <a:fillRect l="-18421" r="-22368" b="-37778"/>
                  </a:stretch>
                </a:blipFill>
              </p:spPr>
              <p:txBody>
                <a:bodyPr/>
                <a:lstStyle/>
                <a:p>
                  <a:r>
                    <a:rPr lang="zh-TW" altLang="en-US">
                      <a:noFill/>
                    </a:rPr>
                    <a:t> </a:t>
                  </a:r>
                </a:p>
              </p:txBody>
            </p:sp>
          </mc:Fallback>
        </mc:AlternateContent>
        <p:cxnSp>
          <p:nvCxnSpPr>
            <p:cNvPr id="60" name="直線單箭頭接點 59"/>
            <p:cNvCxnSpPr/>
            <p:nvPr/>
          </p:nvCxnSpPr>
          <p:spPr>
            <a:xfrm>
              <a:off x="6988951" y="4974276"/>
              <a:ext cx="3041" cy="317568"/>
            </a:xfrm>
            <a:prstGeom prst="straightConnector1">
              <a:avLst/>
            </a:prstGeom>
            <a:ln w="952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1" name="文字方塊 60"/>
                <p:cNvSpPr txBox="1"/>
                <p:nvPr/>
              </p:nvSpPr>
              <p:spPr>
                <a:xfrm>
                  <a:off x="7622724" y="5361987"/>
                  <a:ext cx="5101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𝑦</m:t>
                            </m:r>
                          </m:e>
                        </m:acc>
                        <m:r>
                          <a:rPr lang="en-US" altLang="zh-TW" i="1">
                            <a:latin typeface="Cambria Math" panose="02040503050406030204" pitchFamily="18" charset="0"/>
                          </a:rPr>
                          <m:t>)</m:t>
                        </m:r>
                      </m:oMath>
                    </m:oMathPara>
                  </a14:m>
                  <a:endParaRPr lang="zh-TW" altLang="en-US" dirty="0"/>
                </a:p>
              </p:txBody>
            </p:sp>
          </mc:Choice>
          <mc:Fallback xmlns="">
            <p:sp>
              <p:nvSpPr>
                <p:cNvPr id="61" name="文字方塊 60"/>
                <p:cNvSpPr txBox="1">
                  <a:spLocks noRot="1" noChangeAspect="1" noMove="1" noResize="1" noEditPoints="1" noAdjustHandles="1" noChangeArrowheads="1" noChangeShapeType="1" noTextEdit="1"/>
                </p:cNvSpPr>
                <p:nvPr/>
              </p:nvSpPr>
              <p:spPr>
                <a:xfrm>
                  <a:off x="7622724" y="5361987"/>
                  <a:ext cx="510140" cy="276999"/>
                </a:xfrm>
                <a:prstGeom prst="rect">
                  <a:avLst/>
                </a:prstGeom>
                <a:blipFill>
                  <a:blip r:embed="rId13"/>
                  <a:stretch>
                    <a:fillRect l="-10714" t="-21739" r="-50000" b="-3478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2" name="文字方塊 61"/>
                <p:cNvSpPr txBox="1"/>
                <p:nvPr/>
              </p:nvSpPr>
              <p:spPr>
                <a:xfrm>
                  <a:off x="6929676" y="2994265"/>
                  <a:ext cx="1323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𝑙</m:t>
                        </m:r>
                      </m:oMath>
                    </m:oMathPara>
                  </a14:m>
                  <a:endParaRPr lang="zh-TW" altLang="en-US" dirty="0"/>
                </a:p>
              </p:txBody>
            </p:sp>
          </mc:Choice>
          <mc:Fallback xmlns="">
            <p:sp>
              <p:nvSpPr>
                <p:cNvPr id="62" name="文字方塊 61"/>
                <p:cNvSpPr txBox="1">
                  <a:spLocks noRot="1" noChangeAspect="1" noMove="1" noResize="1" noEditPoints="1" noAdjustHandles="1" noChangeArrowheads="1" noChangeShapeType="1" noTextEdit="1"/>
                </p:cNvSpPr>
                <p:nvPr/>
              </p:nvSpPr>
              <p:spPr>
                <a:xfrm>
                  <a:off x="6929676" y="2994265"/>
                  <a:ext cx="132344" cy="276999"/>
                </a:xfrm>
                <a:prstGeom prst="rect">
                  <a:avLst/>
                </a:prstGeom>
                <a:blipFill>
                  <a:blip r:embed="rId14"/>
                  <a:stretch>
                    <a:fillRect l="-45455" r="-36364" b="-11111"/>
                  </a:stretch>
                </a:blipFill>
              </p:spPr>
              <p:txBody>
                <a:bodyPr/>
                <a:lstStyle/>
                <a:p>
                  <a:r>
                    <a:rPr lang="zh-TW" altLang="en-US">
                      <a:noFill/>
                    </a:rPr>
                    <a:t> </a:t>
                  </a:r>
                </a:p>
              </p:txBody>
            </p:sp>
          </mc:Fallback>
        </mc:AlternateContent>
        <p:sp>
          <p:nvSpPr>
            <p:cNvPr id="65" name="矩形 64"/>
            <p:cNvSpPr/>
            <p:nvPr/>
          </p:nvSpPr>
          <p:spPr>
            <a:xfrm>
              <a:off x="4117077" y="6807505"/>
              <a:ext cx="3627853" cy="369332"/>
            </a:xfrm>
            <a:prstGeom prst="rect">
              <a:avLst/>
            </a:prstGeom>
          </p:spPr>
          <p:txBody>
            <a:bodyPr wrap="none">
              <a:spAutoFit/>
            </a:bodyPr>
            <a:lstStyle/>
            <a:p>
              <a:pPr algn="ctr"/>
              <a:r>
                <a:rPr lang="en-US" altLang="zh-TW" dirty="0" smtClean="0">
                  <a:latin typeface="Lato" panose="020F0502020204030203" pitchFamily="34" charset="0"/>
                </a:rPr>
                <a:t>(b) </a:t>
              </a:r>
              <a:r>
                <a:rPr lang="en-US" altLang="zh-TW" dirty="0">
                  <a:latin typeface="Lato" panose="020F0502020204030203" pitchFamily="34" charset="0"/>
                </a:rPr>
                <a:t>Sound generator - </a:t>
              </a:r>
              <a:r>
                <a:rPr lang="en-US" altLang="zh-TW" dirty="0" err="1">
                  <a:latin typeface="Lato" panose="020F0502020204030203" pitchFamily="34" charset="0"/>
                </a:rPr>
                <a:t>autoencoder</a:t>
              </a:r>
              <a:endParaRPr lang="zh-TW" altLang="en-US" dirty="0">
                <a:latin typeface="Lato" panose="020F0502020204030203" pitchFamily="34" charset="0"/>
              </a:endParaRPr>
            </a:p>
          </p:txBody>
        </p:sp>
      </p:grpSp>
      <p:sp>
        <p:nvSpPr>
          <p:cNvPr id="3" name="投影片編號版面配置區 2"/>
          <p:cNvSpPr>
            <a:spLocks noGrp="1"/>
          </p:cNvSpPr>
          <p:nvPr>
            <p:ph type="sldNum" sz="quarter" idx="12"/>
          </p:nvPr>
        </p:nvSpPr>
        <p:spPr/>
        <p:txBody>
          <a:bodyPr/>
          <a:lstStyle/>
          <a:p>
            <a:fld id="{A119504C-C109-4F7E-AE3A-CC895479E135}" type="slidenum">
              <a:rPr lang="zh-TW" altLang="en-US" smtClean="0"/>
              <a:t>31</a:t>
            </a:fld>
            <a:endParaRPr lang="zh-TW" altLang="en-US"/>
          </a:p>
        </p:txBody>
      </p:sp>
    </p:spTree>
    <p:extLst>
      <p:ext uri="{BB962C8B-B14F-4D97-AF65-F5344CB8AC3E}">
        <p14:creationId xmlns:p14="http://schemas.microsoft.com/office/powerpoint/2010/main" val="309043035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Related work (sound feature extraction)</a:t>
            </a:r>
            <a:endParaRPr lang="zh-TW" altLang="en-US" dirty="0"/>
          </a:p>
        </p:txBody>
      </p:sp>
      <p:sp>
        <p:nvSpPr>
          <p:cNvPr id="3" name="內容版面配置區 2"/>
          <p:cNvSpPr>
            <a:spLocks noGrp="1"/>
          </p:cNvSpPr>
          <p:nvPr>
            <p:ph idx="1"/>
          </p:nvPr>
        </p:nvSpPr>
        <p:spPr>
          <a:xfrm>
            <a:off x="838200" y="1825625"/>
            <a:ext cx="10774680" cy="1999615"/>
          </a:xfrm>
        </p:spPr>
        <p:txBody>
          <a:bodyPr>
            <a:normAutofit/>
          </a:bodyPr>
          <a:lstStyle/>
          <a:p>
            <a:r>
              <a:rPr lang="en-US" altLang="zh-TW" sz="2000" dirty="0" smtClean="0"/>
              <a:t>Takahashi [1] proposed a new deep network for audio event recognition, called </a:t>
            </a:r>
            <a:r>
              <a:rPr lang="en-US" altLang="zh-TW" sz="2000" dirty="0" err="1" smtClean="0"/>
              <a:t>AENet</a:t>
            </a:r>
            <a:r>
              <a:rPr lang="en-US" altLang="zh-TW" sz="2000" dirty="0" smtClean="0"/>
              <a:t>. They perform transfer learning and show that their model learned generic audio features, similar to the way CNNs learn generic features on vision </a:t>
            </a:r>
            <a:endParaRPr lang="en-US" altLang="zh-TW" sz="2000" dirty="0"/>
          </a:p>
          <a:p>
            <a:r>
              <a:rPr lang="en-US" altLang="zh-TW" sz="2000" dirty="0" err="1" smtClean="0"/>
              <a:t>Gemmeke</a:t>
            </a:r>
            <a:r>
              <a:rPr lang="en-US" altLang="zh-TW" sz="2000" dirty="0"/>
              <a:t> </a:t>
            </a:r>
            <a:r>
              <a:rPr lang="en-US" altLang="zh-TW" sz="2000" dirty="0" smtClean="0"/>
              <a:t>[2] used various CNN architectures to classify the soundtracks of a dataset of 70M training videos (5.24 million hours) with 30,871 video-level labels. They examine fully connected Deep Neural Networks (DNNs), </a:t>
            </a:r>
            <a:r>
              <a:rPr lang="en-US" altLang="zh-TW" sz="2000" dirty="0" err="1" smtClean="0"/>
              <a:t>AlexNet</a:t>
            </a:r>
            <a:r>
              <a:rPr lang="en-US" altLang="zh-TW" sz="2000" dirty="0" smtClean="0"/>
              <a:t>, VGG, Inception, and </a:t>
            </a:r>
            <a:r>
              <a:rPr lang="en-US" altLang="zh-TW" sz="2000" dirty="0" err="1" smtClean="0"/>
              <a:t>ResNet</a:t>
            </a:r>
            <a:r>
              <a:rPr lang="en-US" altLang="zh-TW" sz="2000" dirty="0" smtClean="0"/>
              <a:t>.</a:t>
            </a:r>
          </a:p>
        </p:txBody>
      </p:sp>
      <p:sp>
        <p:nvSpPr>
          <p:cNvPr id="4" name="內容版面配置區 2"/>
          <p:cNvSpPr txBox="1">
            <a:spLocks/>
          </p:cNvSpPr>
          <p:nvPr/>
        </p:nvSpPr>
        <p:spPr>
          <a:xfrm>
            <a:off x="121920" y="6048055"/>
            <a:ext cx="12070080" cy="809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TW" sz="1200" dirty="0" smtClean="0"/>
              <a:t>[1] Takahashi, </a:t>
            </a:r>
            <a:r>
              <a:rPr lang="en-US" altLang="zh-TW" sz="1200" dirty="0" err="1" smtClean="0"/>
              <a:t>Naoya</a:t>
            </a:r>
            <a:r>
              <a:rPr lang="en-US" altLang="zh-TW" sz="1200" dirty="0" smtClean="0"/>
              <a:t>, Michael </a:t>
            </a:r>
            <a:r>
              <a:rPr lang="en-US" altLang="zh-TW" sz="1200" dirty="0" err="1" smtClean="0"/>
              <a:t>Gygli</a:t>
            </a:r>
            <a:r>
              <a:rPr lang="en-US" altLang="zh-TW" sz="1200" dirty="0" smtClean="0"/>
              <a:t>, and Luc Van </a:t>
            </a:r>
            <a:r>
              <a:rPr lang="en-US" altLang="zh-TW" sz="1200" dirty="0" err="1" smtClean="0"/>
              <a:t>Gool</a:t>
            </a:r>
            <a:r>
              <a:rPr lang="en-US" altLang="zh-TW" sz="1200" dirty="0" smtClean="0"/>
              <a:t>. "</a:t>
            </a:r>
            <a:r>
              <a:rPr lang="en-US" altLang="zh-TW" sz="1200" dirty="0" err="1" smtClean="0"/>
              <a:t>Aenet</a:t>
            </a:r>
            <a:r>
              <a:rPr lang="en-US" altLang="zh-TW" sz="1200" dirty="0" smtClean="0"/>
              <a:t>: Learning deep audio features for video analysis." IEEE Transactions on Multimedia 20.3 (2018): 513-524. </a:t>
            </a:r>
          </a:p>
          <a:p>
            <a:pPr marL="0" indent="0">
              <a:lnSpc>
                <a:spcPct val="100000"/>
              </a:lnSpc>
              <a:buNone/>
            </a:pPr>
            <a:r>
              <a:rPr lang="en-US" altLang="zh-TW" sz="1200" dirty="0" smtClean="0"/>
              <a:t>[2] </a:t>
            </a:r>
            <a:r>
              <a:rPr lang="en-US" altLang="zh-TW" sz="1200" dirty="0" err="1" smtClean="0"/>
              <a:t>Gemmeke</a:t>
            </a:r>
            <a:r>
              <a:rPr lang="en-US" altLang="zh-TW" sz="1200" dirty="0" smtClean="0"/>
              <a:t>, </a:t>
            </a:r>
            <a:r>
              <a:rPr lang="en-US" altLang="zh-TW" sz="1200" dirty="0" err="1" smtClean="0"/>
              <a:t>Jort</a:t>
            </a:r>
            <a:r>
              <a:rPr lang="en-US" altLang="zh-TW" sz="1200" dirty="0" smtClean="0"/>
              <a:t> F., et al. "Audio set: An ontology and human-labeled dataset for audio events." Acoustics, Speech and Signal Processing (ICASSP), 2017 IEEE International Conference on. IEEE, 2017.</a:t>
            </a:r>
          </a:p>
        </p:txBody>
      </p:sp>
      <p:sp>
        <p:nvSpPr>
          <p:cNvPr id="5" name="投影片編號版面配置區 4"/>
          <p:cNvSpPr>
            <a:spLocks noGrp="1"/>
          </p:cNvSpPr>
          <p:nvPr>
            <p:ph type="sldNum" sz="quarter" idx="12"/>
          </p:nvPr>
        </p:nvSpPr>
        <p:spPr/>
        <p:txBody>
          <a:bodyPr/>
          <a:lstStyle/>
          <a:p>
            <a:fld id="{A119504C-C109-4F7E-AE3A-CC895479E135}" type="slidenum">
              <a:rPr lang="zh-TW" altLang="en-US" smtClean="0"/>
              <a:t>32</a:t>
            </a:fld>
            <a:endParaRPr lang="zh-TW" altLang="en-US"/>
          </a:p>
        </p:txBody>
      </p:sp>
    </p:spTree>
    <p:extLst>
      <p:ext uri="{BB962C8B-B14F-4D97-AF65-F5344CB8AC3E}">
        <p14:creationId xmlns:p14="http://schemas.microsoft.com/office/powerpoint/2010/main" val="355209670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Proposal </a:t>
            </a:r>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000" y="1626025"/>
            <a:ext cx="1879552" cy="1879552"/>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000" y="5039929"/>
            <a:ext cx="1879551" cy="1415561"/>
          </a:xfrm>
          <a:prstGeom prst="rect">
            <a:avLst/>
          </a:prstGeom>
        </p:spPr>
      </p:pic>
      <p:sp>
        <p:nvSpPr>
          <p:cNvPr id="9" name="圓角矩形 8"/>
          <p:cNvSpPr/>
          <p:nvPr/>
        </p:nvSpPr>
        <p:spPr>
          <a:xfrm>
            <a:off x="4297824" y="1963880"/>
            <a:ext cx="1328897" cy="1203841"/>
          </a:xfrm>
          <a:prstGeom prst="roundRect">
            <a:avLst/>
          </a:prstGeom>
          <a:solidFill>
            <a:srgbClr val="FA79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our model</a:t>
            </a:r>
            <a:endParaRPr lang="zh-TW" altLang="en-US" sz="2000" dirty="0"/>
          </a:p>
        </p:txBody>
      </p:sp>
      <p:cxnSp>
        <p:nvCxnSpPr>
          <p:cNvPr id="13" name="直線單箭頭接點 12"/>
          <p:cNvCxnSpPr>
            <a:stCxn id="5" idx="3"/>
            <a:endCxn id="9" idx="1"/>
          </p:cNvCxnSpPr>
          <p:nvPr/>
        </p:nvCxnSpPr>
        <p:spPr>
          <a:xfrm>
            <a:off x="3121552" y="2565801"/>
            <a:ext cx="1176272" cy="0"/>
          </a:xfrm>
          <a:prstGeom prst="straightConnector1">
            <a:avLst/>
          </a:prstGeom>
          <a:ln w="38100">
            <a:solidFill>
              <a:srgbClr val="FA792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stCxn id="7" idx="3"/>
            <a:endCxn id="9" idx="1"/>
          </p:cNvCxnSpPr>
          <p:nvPr/>
        </p:nvCxnSpPr>
        <p:spPr>
          <a:xfrm flipV="1">
            <a:off x="3121551" y="2565801"/>
            <a:ext cx="1176273" cy="3181909"/>
          </a:xfrm>
          <a:prstGeom prst="straightConnector1">
            <a:avLst/>
          </a:prstGeom>
          <a:ln w="38100">
            <a:solidFill>
              <a:srgbClr val="FA792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stCxn id="9" idx="3"/>
            <a:endCxn id="22" idx="1"/>
          </p:cNvCxnSpPr>
          <p:nvPr/>
        </p:nvCxnSpPr>
        <p:spPr>
          <a:xfrm flipV="1">
            <a:off x="5626721" y="2565800"/>
            <a:ext cx="1230364" cy="1"/>
          </a:xfrm>
          <a:prstGeom prst="straightConnector1">
            <a:avLst/>
          </a:prstGeom>
          <a:ln w="38100">
            <a:solidFill>
              <a:srgbClr val="FA7921"/>
            </a:solidFill>
            <a:tailEnd type="triangle"/>
          </a:ln>
        </p:spPr>
        <p:style>
          <a:lnRef idx="1">
            <a:schemeClr val="accent1"/>
          </a:lnRef>
          <a:fillRef idx="0">
            <a:schemeClr val="accent1"/>
          </a:fillRef>
          <a:effectRef idx="0">
            <a:schemeClr val="accent1"/>
          </a:effectRef>
          <a:fontRef idx="minor">
            <a:schemeClr val="tx1"/>
          </a:fontRef>
        </p:style>
      </p:cxnSp>
      <p:sp>
        <p:nvSpPr>
          <p:cNvPr id="22" name="圓角矩形 21"/>
          <p:cNvSpPr/>
          <p:nvPr/>
        </p:nvSpPr>
        <p:spPr>
          <a:xfrm>
            <a:off x="6857085" y="1963879"/>
            <a:ext cx="1494695" cy="1203841"/>
          </a:xfrm>
          <a:prstGeom prst="roundRect">
            <a:avLst/>
          </a:prstGeom>
          <a:solidFill>
            <a:srgbClr val="FA79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Sound feature</a:t>
            </a:r>
            <a:endParaRPr lang="zh-TW" altLang="en-US" sz="2000" dirty="0"/>
          </a:p>
        </p:txBody>
      </p:sp>
      <p:sp>
        <p:nvSpPr>
          <p:cNvPr id="23" name="圓角矩形 22"/>
          <p:cNvSpPr/>
          <p:nvPr/>
        </p:nvSpPr>
        <p:spPr>
          <a:xfrm>
            <a:off x="9581084" y="5145788"/>
            <a:ext cx="1683105" cy="1203841"/>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Action recognition</a:t>
            </a:r>
            <a:endParaRPr lang="zh-TW" altLang="en-US" sz="2000" dirty="0"/>
          </a:p>
        </p:txBody>
      </p:sp>
      <p:cxnSp>
        <p:nvCxnSpPr>
          <p:cNvPr id="24" name="直線單箭頭接點 23"/>
          <p:cNvCxnSpPr>
            <a:stCxn id="22" idx="3"/>
            <a:endCxn id="23" idx="1"/>
          </p:cNvCxnSpPr>
          <p:nvPr/>
        </p:nvCxnSpPr>
        <p:spPr>
          <a:xfrm>
            <a:off x="8351780" y="2565800"/>
            <a:ext cx="1229304" cy="3181909"/>
          </a:xfrm>
          <a:prstGeom prst="straightConnector1">
            <a:avLst/>
          </a:prstGeom>
          <a:ln w="38100">
            <a:solidFill>
              <a:schemeClr val="bg2">
                <a:lumMod val="9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5643388" y="1910752"/>
            <a:ext cx="1190106" cy="369332"/>
          </a:xfrm>
          <a:prstGeom prst="rect">
            <a:avLst/>
          </a:prstGeom>
        </p:spPr>
        <p:txBody>
          <a:bodyPr wrap="square">
            <a:spAutoFit/>
          </a:bodyPr>
          <a:lstStyle/>
          <a:p>
            <a:pPr algn="ctr"/>
            <a:r>
              <a:rPr lang="en-US" altLang="zh-TW" dirty="0" smtClean="0">
                <a:ln w="0"/>
                <a:latin typeface="+mj-lt"/>
              </a:rPr>
              <a:t>generate</a:t>
            </a:r>
            <a:endParaRPr lang="zh-TW" altLang="en-US" dirty="0">
              <a:ln w="0"/>
              <a:latin typeface="+mj-lt"/>
            </a:endParaRPr>
          </a:p>
        </p:txBody>
      </p:sp>
      <p:sp>
        <p:nvSpPr>
          <p:cNvPr id="49" name="矩形 48"/>
          <p:cNvSpPr/>
          <p:nvPr/>
        </p:nvSpPr>
        <p:spPr>
          <a:xfrm>
            <a:off x="8842286" y="3532628"/>
            <a:ext cx="1190106" cy="646331"/>
          </a:xfrm>
          <a:prstGeom prst="rect">
            <a:avLst/>
          </a:prstGeom>
        </p:spPr>
        <p:txBody>
          <a:bodyPr wrap="square">
            <a:spAutoFit/>
          </a:bodyPr>
          <a:lstStyle/>
          <a:p>
            <a:pPr algn="ctr"/>
            <a:r>
              <a:rPr lang="en-US" altLang="zh-TW" dirty="0" smtClean="0">
                <a:ln w="0"/>
                <a:latin typeface="+mj-lt"/>
              </a:rPr>
              <a:t>Late fusion</a:t>
            </a:r>
            <a:endParaRPr lang="zh-TW" altLang="en-US" dirty="0">
              <a:ln w="0"/>
              <a:latin typeface="+mj-lt"/>
            </a:endParaRPr>
          </a:p>
        </p:txBody>
      </p:sp>
      <p:sp>
        <p:nvSpPr>
          <p:cNvPr id="50" name="矩形 49"/>
          <p:cNvSpPr/>
          <p:nvPr/>
        </p:nvSpPr>
        <p:spPr>
          <a:xfrm>
            <a:off x="1561681" y="6455490"/>
            <a:ext cx="1190106" cy="307777"/>
          </a:xfrm>
          <a:prstGeom prst="rect">
            <a:avLst/>
          </a:prstGeom>
        </p:spPr>
        <p:txBody>
          <a:bodyPr wrap="square">
            <a:spAutoFit/>
          </a:bodyPr>
          <a:lstStyle/>
          <a:p>
            <a:pPr algn="ctr"/>
            <a:r>
              <a:rPr lang="en-US" altLang="zh-TW" sz="1400" dirty="0" smtClean="0">
                <a:ln w="0"/>
                <a:latin typeface="+mj-lt"/>
              </a:rPr>
              <a:t>Optical flow</a:t>
            </a:r>
            <a:endParaRPr lang="zh-TW" altLang="en-US" sz="1400" dirty="0">
              <a:ln w="0"/>
              <a:latin typeface="+mj-lt"/>
            </a:endParaRPr>
          </a:p>
        </p:txBody>
      </p:sp>
      <p:sp>
        <p:nvSpPr>
          <p:cNvPr id="51" name="矩形 50"/>
          <p:cNvSpPr/>
          <p:nvPr/>
        </p:nvSpPr>
        <p:spPr>
          <a:xfrm>
            <a:off x="1554764" y="3510886"/>
            <a:ext cx="1190106" cy="307777"/>
          </a:xfrm>
          <a:prstGeom prst="rect">
            <a:avLst/>
          </a:prstGeom>
        </p:spPr>
        <p:txBody>
          <a:bodyPr wrap="square">
            <a:spAutoFit/>
          </a:bodyPr>
          <a:lstStyle/>
          <a:p>
            <a:pPr algn="ctr"/>
            <a:r>
              <a:rPr lang="en-US" altLang="zh-TW" sz="1400" dirty="0" smtClean="0">
                <a:ln w="0"/>
                <a:latin typeface="+mj-lt"/>
              </a:rPr>
              <a:t>RGB </a:t>
            </a:r>
            <a:endParaRPr lang="zh-TW" altLang="en-US" sz="1400" dirty="0">
              <a:ln w="0"/>
              <a:latin typeface="+mj-lt"/>
            </a:endParaRPr>
          </a:p>
        </p:txBody>
      </p:sp>
      <p:sp>
        <p:nvSpPr>
          <p:cNvPr id="54" name="矩形 53"/>
          <p:cNvSpPr/>
          <p:nvPr/>
        </p:nvSpPr>
        <p:spPr>
          <a:xfrm>
            <a:off x="1582179" y="4080512"/>
            <a:ext cx="1190106" cy="646331"/>
          </a:xfrm>
          <a:prstGeom prst="rect">
            <a:avLst/>
          </a:prstGeom>
        </p:spPr>
        <p:txBody>
          <a:bodyPr wrap="square">
            <a:spAutoFit/>
          </a:bodyPr>
          <a:lstStyle/>
          <a:p>
            <a:pPr algn="ctr"/>
            <a:r>
              <a:rPr lang="en-US" altLang="zh-TW" dirty="0" smtClean="0">
                <a:ln w="0"/>
                <a:latin typeface="+mj-lt"/>
              </a:rPr>
              <a:t>Video input</a:t>
            </a:r>
            <a:endParaRPr lang="zh-TW" altLang="en-US" dirty="0">
              <a:ln w="0"/>
              <a:latin typeface="+mj-lt"/>
            </a:endParaRPr>
          </a:p>
        </p:txBody>
      </p:sp>
      <p:cxnSp>
        <p:nvCxnSpPr>
          <p:cNvPr id="63" name="直線單箭頭接點 62"/>
          <p:cNvCxnSpPr>
            <a:stCxn id="5" idx="3"/>
            <a:endCxn id="23" idx="1"/>
          </p:cNvCxnSpPr>
          <p:nvPr/>
        </p:nvCxnSpPr>
        <p:spPr>
          <a:xfrm>
            <a:off x="3121552" y="2565801"/>
            <a:ext cx="6459532" cy="3181908"/>
          </a:xfrm>
          <a:prstGeom prst="straightConnector1">
            <a:avLst/>
          </a:prstGeom>
          <a:ln w="38100">
            <a:solidFill>
              <a:schemeClr val="bg2">
                <a:lumMod val="9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p:cNvCxnSpPr>
            <a:stCxn id="7" idx="3"/>
            <a:endCxn id="23" idx="1"/>
          </p:cNvCxnSpPr>
          <p:nvPr/>
        </p:nvCxnSpPr>
        <p:spPr>
          <a:xfrm flipV="1">
            <a:off x="3121551" y="5747709"/>
            <a:ext cx="6459533" cy="1"/>
          </a:xfrm>
          <a:prstGeom prst="straightConnector1">
            <a:avLst/>
          </a:prstGeom>
          <a:ln w="38100">
            <a:solidFill>
              <a:schemeClr val="bg2">
                <a:lumMod val="9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投影片編號版面配置區 2"/>
          <p:cNvSpPr>
            <a:spLocks noGrp="1"/>
          </p:cNvSpPr>
          <p:nvPr>
            <p:ph type="sldNum" sz="quarter" idx="12"/>
          </p:nvPr>
        </p:nvSpPr>
        <p:spPr/>
        <p:txBody>
          <a:bodyPr/>
          <a:lstStyle/>
          <a:p>
            <a:fld id="{A119504C-C109-4F7E-AE3A-CC895479E135}" type="slidenum">
              <a:rPr lang="zh-TW" altLang="en-US" smtClean="0"/>
              <a:t>33</a:t>
            </a:fld>
            <a:endParaRPr lang="zh-TW" altLang="en-US"/>
          </a:p>
        </p:txBody>
      </p:sp>
    </p:spTree>
    <p:extLst>
      <p:ext uri="{BB962C8B-B14F-4D97-AF65-F5344CB8AC3E}">
        <p14:creationId xmlns:p14="http://schemas.microsoft.com/office/powerpoint/2010/main" val="8186768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357" y="1803973"/>
            <a:ext cx="3606424" cy="3606424"/>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102" y="1803973"/>
            <a:ext cx="3585159" cy="3585159"/>
          </a:xfrm>
          <a:prstGeom prst="rect">
            <a:avLst/>
          </a:prstGeom>
        </p:spPr>
      </p:pic>
      <p:sp>
        <p:nvSpPr>
          <p:cNvPr id="2" name="標題 1"/>
          <p:cNvSpPr>
            <a:spLocks noGrp="1"/>
          </p:cNvSpPr>
          <p:nvPr>
            <p:ph type="title"/>
          </p:nvPr>
        </p:nvSpPr>
        <p:spPr/>
        <p:txBody>
          <a:bodyPr/>
          <a:lstStyle/>
          <a:p>
            <a:r>
              <a:rPr lang="en-US" altLang="zh-TW" dirty="0"/>
              <a:t>Crowded People</a:t>
            </a:r>
            <a:endParaRPr lang="zh-TW" altLang="en-US" dirty="0"/>
          </a:p>
        </p:txBody>
      </p:sp>
      <p:sp>
        <p:nvSpPr>
          <p:cNvPr id="7" name="內容版面配置區 2"/>
          <p:cNvSpPr txBox="1">
            <a:spLocks/>
          </p:cNvSpPr>
          <p:nvPr/>
        </p:nvSpPr>
        <p:spPr>
          <a:xfrm>
            <a:off x="2376202" y="5709823"/>
            <a:ext cx="1396958" cy="487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600" dirty="0" smtClean="0">
                <a:solidFill>
                  <a:srgbClr val="002060"/>
                </a:solidFill>
              </a:rPr>
              <a:t>Cheering</a:t>
            </a:r>
            <a:endParaRPr lang="en-US" altLang="zh-TW" sz="2600" dirty="0">
              <a:solidFill>
                <a:srgbClr val="002060"/>
              </a:solidFill>
            </a:endParaRPr>
          </a:p>
        </p:txBody>
      </p:sp>
      <p:sp>
        <p:nvSpPr>
          <p:cNvPr id="10" name="內容版面配置區 2"/>
          <p:cNvSpPr txBox="1">
            <a:spLocks/>
          </p:cNvSpPr>
          <p:nvPr/>
        </p:nvSpPr>
        <p:spPr>
          <a:xfrm>
            <a:off x="8293453" y="5709823"/>
            <a:ext cx="1348232" cy="487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600" dirty="0" smtClean="0">
                <a:solidFill>
                  <a:srgbClr val="002060"/>
                </a:solidFill>
              </a:rPr>
              <a:t>Parading</a:t>
            </a:r>
            <a:endParaRPr lang="en-US" altLang="zh-TW" sz="2600" dirty="0">
              <a:solidFill>
                <a:srgbClr val="002060"/>
              </a:solidFill>
            </a:endParaRPr>
          </a:p>
        </p:txBody>
      </p:sp>
      <p:sp>
        <p:nvSpPr>
          <p:cNvPr id="5" name="投影片編號版面配置區 4"/>
          <p:cNvSpPr>
            <a:spLocks noGrp="1"/>
          </p:cNvSpPr>
          <p:nvPr>
            <p:ph type="sldNum" sz="quarter" idx="12"/>
          </p:nvPr>
        </p:nvSpPr>
        <p:spPr/>
        <p:txBody>
          <a:bodyPr/>
          <a:lstStyle/>
          <a:p>
            <a:fld id="{A119504C-C109-4F7E-AE3A-CC895479E135}" type="slidenum">
              <a:rPr lang="zh-TW" altLang="en-US" smtClean="0"/>
              <a:t>4</a:t>
            </a:fld>
            <a:endParaRPr lang="zh-TW" altLang="en-US"/>
          </a:p>
        </p:txBody>
      </p:sp>
    </p:spTree>
    <p:extLst>
      <p:ext uri="{BB962C8B-B14F-4D97-AF65-F5344CB8AC3E}">
        <p14:creationId xmlns:p14="http://schemas.microsoft.com/office/powerpoint/2010/main" val="39209276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Dog</a:t>
            </a:r>
            <a:endParaRPr lang="zh-TW" altLang="en-US" dirty="0"/>
          </a:p>
        </p:txBody>
      </p:sp>
      <p:pic>
        <p:nvPicPr>
          <p:cNvPr id="12" name="圖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2103" y="1803974"/>
            <a:ext cx="3585159" cy="3585159"/>
          </a:xfrm>
          <a:prstGeom prst="rect">
            <a:avLst/>
          </a:prstGeom>
        </p:spPr>
      </p:pic>
      <p:pic>
        <p:nvPicPr>
          <p:cNvPr id="13" name="圖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357" y="1803974"/>
            <a:ext cx="3606424" cy="3606424"/>
          </a:xfrm>
          <a:prstGeom prst="rect">
            <a:avLst/>
          </a:prstGeom>
        </p:spPr>
      </p:pic>
      <p:pic>
        <p:nvPicPr>
          <p:cNvPr id="7" name="getty-barking-dog-video-id157964662_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31000" y="5651276"/>
            <a:ext cx="487363" cy="487363"/>
          </a:xfrm>
          <a:prstGeom prst="rect">
            <a:avLst/>
          </a:prstGeom>
        </p:spPr>
      </p:pic>
      <p:pic>
        <p:nvPicPr>
          <p:cNvPr id="14" name="yt-KVxvS4HnIwo_1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23887" y="5651275"/>
            <a:ext cx="487363" cy="487363"/>
          </a:xfrm>
          <a:prstGeom prst="rect">
            <a:avLst/>
          </a:prstGeom>
        </p:spPr>
      </p:pic>
      <p:sp>
        <p:nvSpPr>
          <p:cNvPr id="15" name="投影片編號版面配置區 14"/>
          <p:cNvSpPr>
            <a:spLocks noGrp="1"/>
          </p:cNvSpPr>
          <p:nvPr>
            <p:ph type="sldNum" sz="quarter" idx="12"/>
          </p:nvPr>
        </p:nvSpPr>
        <p:spPr/>
        <p:txBody>
          <a:bodyPr/>
          <a:lstStyle/>
          <a:p>
            <a:fld id="{A119504C-C109-4F7E-AE3A-CC895479E135}" type="slidenum">
              <a:rPr lang="zh-TW" altLang="en-US" smtClean="0"/>
              <a:t>5</a:t>
            </a:fld>
            <a:endParaRPr lang="zh-TW" altLang="en-US"/>
          </a:p>
        </p:txBody>
      </p:sp>
    </p:spTree>
    <p:extLst>
      <p:ext uri="{BB962C8B-B14F-4D97-AF65-F5344CB8AC3E}">
        <p14:creationId xmlns:p14="http://schemas.microsoft.com/office/powerpoint/2010/main" val="21157996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8"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Dog</a:t>
            </a:r>
            <a:endParaRPr lang="zh-TW" altLang="en-US" dirty="0"/>
          </a:p>
        </p:txBody>
      </p:sp>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103" y="1803974"/>
            <a:ext cx="3585159" cy="3585159"/>
          </a:xfrm>
          <a:prstGeom prst="rect">
            <a:avLst/>
          </a:prstGeom>
        </p:spPr>
      </p:pic>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357" y="1803974"/>
            <a:ext cx="3606424" cy="3606424"/>
          </a:xfrm>
          <a:prstGeom prst="rect">
            <a:avLst/>
          </a:prstGeom>
        </p:spPr>
      </p:pic>
      <p:sp>
        <p:nvSpPr>
          <p:cNvPr id="8" name="內容版面配置區 2"/>
          <p:cNvSpPr txBox="1">
            <a:spLocks/>
          </p:cNvSpPr>
          <p:nvPr/>
        </p:nvSpPr>
        <p:spPr>
          <a:xfrm>
            <a:off x="2477039" y="5736336"/>
            <a:ext cx="1195286" cy="487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600" dirty="0" smtClean="0">
                <a:solidFill>
                  <a:srgbClr val="002060"/>
                </a:solidFill>
              </a:rPr>
              <a:t>Barking</a:t>
            </a:r>
            <a:endParaRPr lang="en-US" altLang="zh-TW" sz="2600" dirty="0">
              <a:solidFill>
                <a:srgbClr val="002060"/>
              </a:solidFill>
            </a:endParaRPr>
          </a:p>
        </p:txBody>
      </p:sp>
      <p:sp>
        <p:nvSpPr>
          <p:cNvPr id="9" name="內容版面配置區 2"/>
          <p:cNvSpPr txBox="1">
            <a:spLocks/>
          </p:cNvSpPr>
          <p:nvPr/>
        </p:nvSpPr>
        <p:spPr>
          <a:xfrm>
            <a:off x="8293453" y="5736335"/>
            <a:ext cx="1348232" cy="487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600" dirty="0" smtClean="0">
                <a:solidFill>
                  <a:srgbClr val="002060"/>
                </a:solidFill>
              </a:rPr>
              <a:t>Howling</a:t>
            </a:r>
            <a:endParaRPr lang="en-US" altLang="zh-TW" sz="2600" dirty="0">
              <a:solidFill>
                <a:srgbClr val="002060"/>
              </a:solidFill>
            </a:endParaRPr>
          </a:p>
        </p:txBody>
      </p:sp>
      <p:sp>
        <p:nvSpPr>
          <p:cNvPr id="3" name="投影片編號版面配置區 2"/>
          <p:cNvSpPr>
            <a:spLocks noGrp="1"/>
          </p:cNvSpPr>
          <p:nvPr>
            <p:ph type="sldNum" sz="quarter" idx="12"/>
          </p:nvPr>
        </p:nvSpPr>
        <p:spPr/>
        <p:txBody>
          <a:bodyPr/>
          <a:lstStyle/>
          <a:p>
            <a:fld id="{A119504C-C109-4F7E-AE3A-CC895479E135}" type="slidenum">
              <a:rPr lang="zh-TW" altLang="en-US" smtClean="0"/>
              <a:t>6</a:t>
            </a:fld>
            <a:endParaRPr lang="zh-TW" altLang="en-US"/>
          </a:p>
        </p:txBody>
      </p:sp>
    </p:spTree>
    <p:extLst>
      <p:ext uri="{BB962C8B-B14F-4D97-AF65-F5344CB8AC3E}">
        <p14:creationId xmlns:p14="http://schemas.microsoft.com/office/powerpoint/2010/main" val="368390210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Observation</a:t>
            </a:r>
            <a:endParaRPr lang="zh-TW" altLang="en-US" dirty="0"/>
          </a:p>
        </p:txBody>
      </p:sp>
      <p:sp>
        <p:nvSpPr>
          <p:cNvPr id="71" name="圓角矩形 70"/>
          <p:cNvSpPr/>
          <p:nvPr/>
        </p:nvSpPr>
        <p:spPr>
          <a:xfrm>
            <a:off x="5127581" y="2238693"/>
            <a:ext cx="1970737" cy="730171"/>
          </a:xfrm>
          <a:prstGeom prst="roundRect">
            <a:avLst/>
          </a:prstGeom>
          <a:solidFill>
            <a:srgbClr val="E6E6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Action recognition</a:t>
            </a:r>
          </a:p>
        </p:txBody>
      </p:sp>
      <p:cxnSp>
        <p:nvCxnSpPr>
          <p:cNvPr id="72" name="直線單箭頭接點 71"/>
          <p:cNvCxnSpPr/>
          <p:nvPr/>
        </p:nvCxnSpPr>
        <p:spPr>
          <a:xfrm>
            <a:off x="4700430" y="2633790"/>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3" name="矩形 72"/>
          <p:cNvSpPr/>
          <p:nvPr/>
        </p:nvSpPr>
        <p:spPr>
          <a:xfrm>
            <a:off x="2885272" y="3181907"/>
            <a:ext cx="2594111"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Only visual appearance </a:t>
            </a:r>
            <a:endParaRPr lang="zh-TW" altLang="en-US" dirty="0">
              <a:ln w="0"/>
              <a:effectLst>
                <a:outerShdw blurRad="38100" dist="19050" dir="2700000" algn="tl" rotWithShape="0">
                  <a:schemeClr val="dk1">
                    <a:alpha val="40000"/>
                  </a:schemeClr>
                </a:outerShdw>
              </a:effectLst>
              <a:latin typeface="+mj-lt"/>
            </a:endParaRPr>
          </a:p>
        </p:txBody>
      </p:sp>
      <p:cxnSp>
        <p:nvCxnSpPr>
          <p:cNvPr id="74" name="直線單箭頭接點 73"/>
          <p:cNvCxnSpPr/>
          <p:nvPr/>
        </p:nvCxnSpPr>
        <p:spPr>
          <a:xfrm>
            <a:off x="7218220" y="2616339"/>
            <a:ext cx="436045"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6" name="矩形 75"/>
          <p:cNvSpPr/>
          <p:nvPr/>
        </p:nvSpPr>
        <p:spPr>
          <a:xfrm>
            <a:off x="7813098" y="2293173"/>
            <a:ext cx="975946" cy="646331"/>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barking? howling?</a:t>
            </a:r>
            <a:endParaRPr lang="zh-TW" altLang="en-US" dirty="0">
              <a:ln w="0"/>
              <a:effectLst>
                <a:outerShdw blurRad="38100" dist="19050" dir="2700000" algn="tl" rotWithShape="0">
                  <a:schemeClr val="dk1">
                    <a:alpha val="40000"/>
                  </a:schemeClr>
                </a:outerShdw>
              </a:effectLst>
              <a:latin typeface="+mj-lt"/>
            </a:endParaRPr>
          </a:p>
        </p:txBody>
      </p:sp>
      <p:sp>
        <p:nvSpPr>
          <p:cNvPr id="77" name="圓角矩形 76"/>
          <p:cNvSpPr/>
          <p:nvPr/>
        </p:nvSpPr>
        <p:spPr>
          <a:xfrm>
            <a:off x="5127581" y="4554574"/>
            <a:ext cx="1970737" cy="730171"/>
          </a:xfrm>
          <a:prstGeom prst="roundRect">
            <a:avLst/>
          </a:prstGeom>
          <a:solidFill>
            <a:srgbClr val="E6E6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Action recognition</a:t>
            </a:r>
          </a:p>
        </p:txBody>
      </p:sp>
      <p:cxnSp>
        <p:nvCxnSpPr>
          <p:cNvPr id="78" name="直線單箭頭接點 77"/>
          <p:cNvCxnSpPr/>
          <p:nvPr/>
        </p:nvCxnSpPr>
        <p:spPr>
          <a:xfrm>
            <a:off x="4700430" y="4949671"/>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9" name="矩形 78"/>
          <p:cNvSpPr/>
          <p:nvPr/>
        </p:nvSpPr>
        <p:spPr>
          <a:xfrm>
            <a:off x="2416882" y="5572644"/>
            <a:ext cx="4460120"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Visual appearance with sound track</a:t>
            </a:r>
            <a:endParaRPr lang="zh-TW" altLang="en-US" dirty="0">
              <a:ln w="0"/>
              <a:effectLst>
                <a:outerShdw blurRad="38100" dist="19050" dir="2700000" algn="tl" rotWithShape="0">
                  <a:schemeClr val="dk1">
                    <a:alpha val="40000"/>
                  </a:schemeClr>
                </a:outerShdw>
              </a:effectLst>
              <a:latin typeface="+mj-lt"/>
            </a:endParaRPr>
          </a:p>
        </p:txBody>
      </p:sp>
      <p:cxnSp>
        <p:nvCxnSpPr>
          <p:cNvPr id="80" name="直線單箭頭接點 79"/>
          <p:cNvCxnSpPr/>
          <p:nvPr/>
        </p:nvCxnSpPr>
        <p:spPr>
          <a:xfrm>
            <a:off x="7218220" y="4932220"/>
            <a:ext cx="436045"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81" name="矩形 80"/>
          <p:cNvSpPr/>
          <p:nvPr/>
        </p:nvSpPr>
        <p:spPr>
          <a:xfrm>
            <a:off x="7813098" y="4609054"/>
            <a:ext cx="975946" cy="646331"/>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barking howling</a:t>
            </a:r>
            <a:endParaRPr lang="zh-TW" altLang="en-US" dirty="0">
              <a:ln w="0"/>
              <a:effectLst>
                <a:outerShdw blurRad="38100" dist="19050" dir="2700000" algn="tl" rotWithShape="0">
                  <a:schemeClr val="dk1">
                    <a:alpha val="40000"/>
                  </a:schemeClr>
                </a:outerShdw>
              </a:effectLst>
              <a:latin typeface="+mj-lt"/>
            </a:endParaRPr>
          </a:p>
        </p:txBody>
      </p:sp>
      <p:sp>
        <p:nvSpPr>
          <p:cNvPr id="82" name="L-圖案 81"/>
          <p:cNvSpPr/>
          <p:nvPr/>
        </p:nvSpPr>
        <p:spPr>
          <a:xfrm rot="18232813">
            <a:off x="8798746" y="4656826"/>
            <a:ext cx="252814" cy="158136"/>
          </a:xfrm>
          <a:prstGeom prst="corner">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83" name="十字形 82"/>
          <p:cNvSpPr/>
          <p:nvPr/>
        </p:nvSpPr>
        <p:spPr>
          <a:xfrm rot="18900000">
            <a:off x="8775684" y="4994131"/>
            <a:ext cx="298938" cy="298938"/>
          </a:xfrm>
          <a:prstGeom prst="plus">
            <a:avLst>
              <a:gd name="adj" fmla="val 3970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84" name="Picture 2" descr="Audio volume Free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344" b="96875" l="0" r="100000">
                        <a14:foregroundMark x1="62500" y1="49219" x2="62500" y2="49219"/>
                        <a14:foregroundMark x1="79688" y1="49219" x2="79688" y2="49219"/>
                        <a14:foregroundMark x1="91406" y1="33594" x2="91406" y2="33594"/>
                      </a14:backgroundRemoval>
                    </a14:imgEffect>
                  </a14:imgLayer>
                </a14:imgProps>
              </a:ext>
              <a:ext uri="{28A0092B-C50C-407E-A947-70E740481C1C}">
                <a14:useLocalDpi xmlns:a14="http://schemas.microsoft.com/office/drawing/2010/main" val="0"/>
              </a:ext>
            </a:extLst>
          </a:blip>
          <a:srcRect/>
          <a:stretch>
            <a:fillRect/>
          </a:stretch>
        </p:blipFill>
        <p:spPr bwMode="auto">
          <a:xfrm>
            <a:off x="4689256" y="5062157"/>
            <a:ext cx="375461" cy="375461"/>
          </a:xfrm>
          <a:prstGeom prst="rect">
            <a:avLst/>
          </a:prstGeom>
          <a:noFill/>
          <a:extLst>
            <a:ext uri="{909E8E84-426E-40DD-AFC4-6F175D3DCCD1}">
              <a14:hiddenFill xmlns:a14="http://schemas.microsoft.com/office/drawing/2010/main">
                <a:solidFill>
                  <a:srgbClr val="FFFFFF"/>
                </a:solidFill>
              </a14:hiddenFill>
            </a:ext>
          </a:extLst>
        </p:spPr>
      </p:pic>
      <p:sp>
        <p:nvSpPr>
          <p:cNvPr id="93" name="矩形 92"/>
          <p:cNvSpPr/>
          <p:nvPr/>
        </p:nvSpPr>
        <p:spPr>
          <a:xfrm>
            <a:off x="8722813" y="2384368"/>
            <a:ext cx="1240113" cy="369332"/>
          </a:xfrm>
          <a:prstGeom prst="rect">
            <a:avLst/>
          </a:prstGeom>
        </p:spPr>
        <p:txBody>
          <a:bodyPr wrap="square">
            <a:spAutoFit/>
          </a:bodyPr>
          <a:lstStyle/>
          <a:p>
            <a:pPr algn="ctr"/>
            <a:r>
              <a:rPr lang="en-US" altLang="zh-TW" dirty="0" smtClean="0">
                <a:ln w="0"/>
                <a:solidFill>
                  <a:srgbClr val="FF0000"/>
                </a:solidFill>
                <a:effectLst>
                  <a:outerShdw blurRad="38100" dist="19050" dir="2700000" algn="tl" rotWithShape="0">
                    <a:schemeClr val="dk1">
                      <a:alpha val="40000"/>
                    </a:schemeClr>
                  </a:outerShdw>
                </a:effectLst>
                <a:latin typeface="+mj-lt"/>
              </a:rPr>
              <a:t>confused</a:t>
            </a:r>
            <a:endParaRPr lang="zh-TW" altLang="en-US" dirty="0">
              <a:ln w="0"/>
              <a:solidFill>
                <a:srgbClr val="FF0000"/>
              </a:solidFill>
              <a:effectLst>
                <a:outerShdw blurRad="38100" dist="19050" dir="2700000" algn="tl" rotWithShape="0">
                  <a:schemeClr val="dk1">
                    <a:alpha val="40000"/>
                  </a:schemeClr>
                </a:outerShdw>
              </a:effectLst>
              <a:latin typeface="+mj-lt"/>
            </a:endParaRPr>
          </a:p>
        </p:txBody>
      </p:sp>
      <p:grpSp>
        <p:nvGrpSpPr>
          <p:cNvPr id="94" name="群組 93"/>
          <p:cNvGrpSpPr/>
          <p:nvPr/>
        </p:nvGrpSpPr>
        <p:grpSpPr>
          <a:xfrm>
            <a:off x="2579213" y="2016804"/>
            <a:ext cx="1763827" cy="1104460"/>
            <a:chOff x="9144159" y="2265618"/>
            <a:chExt cx="1763827" cy="1104460"/>
          </a:xfrm>
        </p:grpSpPr>
        <p:pic>
          <p:nvPicPr>
            <p:cNvPr id="95"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144159" y="22656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220359" y="23286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7"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296559" y="24180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8"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372759" y="24810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9"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448959" y="25704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100" name="直線單箭頭接點 99"/>
          <p:cNvCxnSpPr/>
          <p:nvPr/>
        </p:nvCxnSpPr>
        <p:spPr>
          <a:xfrm>
            <a:off x="2379379" y="2879449"/>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1" name="矩形 100"/>
          <p:cNvSpPr/>
          <p:nvPr/>
        </p:nvSpPr>
        <p:spPr>
          <a:xfrm rot="2617198">
            <a:off x="1891406" y="3035227"/>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grpSp>
        <p:nvGrpSpPr>
          <p:cNvPr id="102" name="群組 101"/>
          <p:cNvGrpSpPr/>
          <p:nvPr/>
        </p:nvGrpSpPr>
        <p:grpSpPr>
          <a:xfrm>
            <a:off x="2664384" y="4345027"/>
            <a:ext cx="1763827" cy="1104460"/>
            <a:chOff x="9144159" y="2265618"/>
            <a:chExt cx="1763827" cy="1104460"/>
          </a:xfrm>
        </p:grpSpPr>
        <p:pic>
          <p:nvPicPr>
            <p:cNvPr id="103"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144159" y="22656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4"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220359" y="23286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5"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296559" y="24180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372759" y="24810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7"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5">
              <a:extLst>
                <a:ext uri="{28A0092B-C50C-407E-A947-70E740481C1C}">
                  <a14:useLocalDpi xmlns:a14="http://schemas.microsoft.com/office/drawing/2010/main" val="0"/>
                </a:ext>
              </a:extLst>
            </a:blip>
            <a:srcRect t="21826" b="23367"/>
            <a:stretch/>
          </p:blipFill>
          <p:spPr bwMode="auto">
            <a:xfrm>
              <a:off x="9448959" y="25704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108" name="直線單箭頭接點 107"/>
          <p:cNvCxnSpPr/>
          <p:nvPr/>
        </p:nvCxnSpPr>
        <p:spPr>
          <a:xfrm>
            <a:off x="2464550" y="5207672"/>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9" name="矩形 108"/>
          <p:cNvSpPr/>
          <p:nvPr/>
        </p:nvSpPr>
        <p:spPr>
          <a:xfrm rot="2617198">
            <a:off x="1976577" y="5363450"/>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sp>
        <p:nvSpPr>
          <p:cNvPr id="3" name="矩形 2"/>
          <p:cNvSpPr/>
          <p:nvPr/>
        </p:nvSpPr>
        <p:spPr>
          <a:xfrm>
            <a:off x="3842487" y="6072459"/>
            <a:ext cx="4540923" cy="523220"/>
          </a:xfrm>
          <a:prstGeom prst="rect">
            <a:avLst/>
          </a:prstGeom>
        </p:spPr>
        <p:txBody>
          <a:bodyPr wrap="none">
            <a:spAutoFit/>
          </a:bodyPr>
          <a:lstStyle/>
          <a:p>
            <a:r>
              <a:rPr lang="en-US" altLang="zh-TW" sz="2800" dirty="0">
                <a:solidFill>
                  <a:srgbClr val="FF0000"/>
                </a:solidFill>
              </a:rPr>
              <a:t>Sound matters in some situation</a:t>
            </a:r>
          </a:p>
        </p:txBody>
      </p:sp>
      <p:sp>
        <p:nvSpPr>
          <p:cNvPr id="4" name="投影片編號版面配置區 3"/>
          <p:cNvSpPr>
            <a:spLocks noGrp="1"/>
          </p:cNvSpPr>
          <p:nvPr>
            <p:ph type="sldNum" sz="quarter" idx="12"/>
          </p:nvPr>
        </p:nvSpPr>
        <p:spPr/>
        <p:txBody>
          <a:bodyPr/>
          <a:lstStyle/>
          <a:p>
            <a:fld id="{A119504C-C109-4F7E-AE3A-CC895479E135}" type="slidenum">
              <a:rPr lang="zh-TW" altLang="en-US" smtClean="0"/>
              <a:t>7</a:t>
            </a:fld>
            <a:endParaRPr lang="zh-TW" altLang="en-US"/>
          </a:p>
        </p:txBody>
      </p:sp>
    </p:spTree>
    <p:extLst>
      <p:ext uri="{BB962C8B-B14F-4D97-AF65-F5344CB8AC3E}">
        <p14:creationId xmlns:p14="http://schemas.microsoft.com/office/powerpoint/2010/main" val="13748344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par>
                                <p:cTn id="8" presetID="22" presetClass="entr" presetSubtype="8"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left)">
                                      <p:cBhvr>
                                        <p:cTn id="10" dur="500"/>
                                        <p:tgtEl>
                                          <p:spTgt spid="10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500"/>
                                        <p:tgtEl>
                                          <p:spTgt spid="10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left)">
                                      <p:cBhvr>
                                        <p:cTn id="16" dur="500"/>
                                        <p:tgtEl>
                                          <p:spTgt spid="7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wipe(left)">
                                      <p:cBhvr>
                                        <p:cTn id="20" dur="500"/>
                                        <p:tgtEl>
                                          <p:spTgt spid="7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wipe(left)">
                                      <p:cBhvr>
                                        <p:cTn id="24" dur="500"/>
                                        <p:tgtEl>
                                          <p:spTgt spid="7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wipe(left)">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wipe(left)">
                                      <p:cBhvr>
                                        <p:cTn id="41" dur="500"/>
                                        <p:tgtEl>
                                          <p:spTgt spid="84"/>
                                        </p:tgtEl>
                                      </p:cBhvr>
                                    </p:animEffect>
                                  </p:childTnLst>
                                </p:cTn>
                              </p:par>
                              <p:par>
                                <p:cTn id="42" presetID="22" presetClass="entr" presetSubtype="8" fill="hold"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left)">
                                      <p:cBhvr>
                                        <p:cTn id="44" dur="500"/>
                                        <p:tgtEl>
                                          <p:spTgt spid="102"/>
                                        </p:tgtEl>
                                      </p:cBhvr>
                                    </p:animEffect>
                                  </p:childTnLst>
                                </p:cTn>
                              </p:par>
                              <p:par>
                                <p:cTn id="45" presetID="22" presetClass="entr" presetSubtype="8"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wipe(left)">
                                      <p:cBhvr>
                                        <p:cTn id="47" dur="500"/>
                                        <p:tgtEl>
                                          <p:spTgt spid="10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wipe(left)">
                                      <p:cBhvr>
                                        <p:cTn id="50" dur="500"/>
                                        <p:tgtEl>
                                          <p:spTgt spid="10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wipe(left)">
                                      <p:cBhvr>
                                        <p:cTn id="53" dur="500"/>
                                        <p:tgtEl>
                                          <p:spTgt spid="79"/>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left)">
                                      <p:cBhvr>
                                        <p:cTn id="57" dur="500"/>
                                        <p:tgtEl>
                                          <p:spTgt spid="78"/>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wipe(left)">
                                      <p:cBhvr>
                                        <p:cTn id="65" dur="500"/>
                                        <p:tgtEl>
                                          <p:spTgt spid="80"/>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childTnLst>
                          </p:cTn>
                        </p:par>
                        <p:par>
                          <p:cTn id="70" fill="hold">
                            <p:stCondLst>
                              <p:cond delay="2500"/>
                            </p:stCondLst>
                            <p:childTnLst>
                              <p:par>
                                <p:cTn id="71" presetID="22" presetClass="entr" presetSubtype="8" fill="hold" grpId="0" nodeType="after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500"/>
                                        <p:tgtEl>
                                          <p:spTgt spid="82"/>
                                        </p:tgtEl>
                                      </p:cBhvr>
                                    </p:animEffect>
                                  </p:childTnLst>
                                </p:cTn>
                              </p:par>
                            </p:childTnLst>
                          </p:cTn>
                        </p:par>
                        <p:par>
                          <p:cTn id="74" fill="hold">
                            <p:stCondLst>
                              <p:cond delay="3000"/>
                            </p:stCondLst>
                            <p:childTnLst>
                              <p:par>
                                <p:cTn id="75" presetID="22" presetClass="entr" presetSubtype="8" fill="hold" grpId="0" nodeType="after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wipe(left)">
                                      <p:cBhvr>
                                        <p:cTn id="77" dur="500"/>
                                        <p:tgtEl>
                                          <p:spTgt spid="8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p:bldP spid="76" grpId="0"/>
      <p:bldP spid="77" grpId="0" animBg="1"/>
      <p:bldP spid="79" grpId="0"/>
      <p:bldP spid="81" grpId="0"/>
      <p:bldP spid="82" grpId="0" animBg="1"/>
      <p:bldP spid="83" grpId="0" animBg="1"/>
      <p:bldP spid="93" grpId="0"/>
      <p:bldP spid="101" grpId="0"/>
      <p:bldP spid="10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Property of  Video</a:t>
            </a:r>
            <a:endParaRPr lang="zh-TW" altLang="en-US" dirty="0"/>
          </a:p>
        </p:txBody>
      </p:sp>
      <p:sp>
        <p:nvSpPr>
          <p:cNvPr id="3" name="內容版面配置區 2"/>
          <p:cNvSpPr>
            <a:spLocks noGrp="1"/>
          </p:cNvSpPr>
          <p:nvPr>
            <p:ph idx="1"/>
          </p:nvPr>
        </p:nvSpPr>
        <p:spPr>
          <a:xfrm>
            <a:off x="838200" y="1576444"/>
            <a:ext cx="10515600" cy="1038521"/>
          </a:xfrm>
        </p:spPr>
        <p:txBody>
          <a:bodyPr/>
          <a:lstStyle/>
          <a:p>
            <a:r>
              <a:rPr lang="en-US" altLang="zh-TW" dirty="0" smtClean="0"/>
              <a:t>Multi-modal </a:t>
            </a:r>
            <a:r>
              <a:rPr lang="en-US" altLang="zh-TW" dirty="0" smtClean="0"/>
              <a:t>data</a:t>
            </a:r>
          </a:p>
          <a:p>
            <a:r>
              <a:rPr lang="en-US" altLang="zh-TW" dirty="0" smtClean="0"/>
              <a:t>Sound matters in some situation</a:t>
            </a:r>
            <a:endParaRPr lang="en-US" altLang="zh-TW" dirty="0" smtClean="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976" y="2713651"/>
            <a:ext cx="2133622" cy="2133622"/>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90" y="2713651"/>
            <a:ext cx="2157820" cy="2157821"/>
          </a:xfrm>
          <a:prstGeom prst="rect">
            <a:avLst/>
          </a:prstGeom>
        </p:spPr>
      </p:pic>
      <p:sp>
        <p:nvSpPr>
          <p:cNvPr id="8" name="內容版面配置區 2"/>
          <p:cNvSpPr txBox="1">
            <a:spLocks/>
          </p:cNvSpPr>
          <p:nvPr/>
        </p:nvSpPr>
        <p:spPr>
          <a:xfrm>
            <a:off x="1194051" y="5068844"/>
            <a:ext cx="2436091" cy="93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smtClean="0"/>
              <a:t>Context information – </a:t>
            </a:r>
          </a:p>
          <a:p>
            <a:pPr marL="0" indent="0" algn="ctr">
              <a:buNone/>
            </a:pPr>
            <a:r>
              <a:rPr lang="en-US" altLang="zh-TW" sz="2000" dirty="0" smtClean="0">
                <a:solidFill>
                  <a:srgbClr val="002060"/>
                </a:solidFill>
              </a:rPr>
              <a:t>RGB</a:t>
            </a:r>
            <a:endParaRPr lang="en-US" altLang="zh-TW" sz="2000" dirty="0">
              <a:solidFill>
                <a:srgbClr val="002060"/>
              </a:solidFill>
            </a:endParaRPr>
          </a:p>
        </p:txBody>
      </p:sp>
      <p:sp>
        <p:nvSpPr>
          <p:cNvPr id="9" name="內容版面配置區 2"/>
          <p:cNvSpPr txBox="1">
            <a:spLocks/>
          </p:cNvSpPr>
          <p:nvPr/>
        </p:nvSpPr>
        <p:spPr>
          <a:xfrm>
            <a:off x="8652152" y="5068844"/>
            <a:ext cx="2436091" cy="93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smtClean="0"/>
              <a:t>Acoustic information –</a:t>
            </a:r>
          </a:p>
          <a:p>
            <a:pPr marL="0" indent="0" algn="ctr">
              <a:buNone/>
            </a:pPr>
            <a:r>
              <a:rPr lang="en-US" altLang="zh-TW" sz="2000" dirty="0" smtClean="0">
                <a:solidFill>
                  <a:srgbClr val="002060"/>
                </a:solidFill>
              </a:rPr>
              <a:t>sound</a:t>
            </a:r>
            <a:r>
              <a:rPr lang="en-US" altLang="zh-TW" sz="2000" dirty="0" smtClean="0"/>
              <a:t> </a:t>
            </a:r>
          </a:p>
        </p:txBody>
      </p:sp>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584" y="2494691"/>
            <a:ext cx="3169228" cy="2376921"/>
          </a:xfrm>
          <a:prstGeom prst="rect">
            <a:avLst/>
          </a:prstGeom>
        </p:spPr>
      </p:pic>
      <p:sp>
        <p:nvSpPr>
          <p:cNvPr id="11" name="內容版面配置區 2"/>
          <p:cNvSpPr txBox="1">
            <a:spLocks/>
          </p:cNvSpPr>
          <p:nvPr/>
        </p:nvSpPr>
        <p:spPr>
          <a:xfrm>
            <a:off x="4877366" y="5068844"/>
            <a:ext cx="2436091" cy="93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2000" dirty="0" smtClean="0"/>
              <a:t>Dynamic information –</a:t>
            </a:r>
          </a:p>
          <a:p>
            <a:pPr marL="0" indent="0" algn="ctr">
              <a:buNone/>
            </a:pPr>
            <a:r>
              <a:rPr lang="en-US" altLang="zh-TW" sz="2000" dirty="0" smtClean="0">
                <a:solidFill>
                  <a:srgbClr val="002060"/>
                </a:solidFill>
              </a:rPr>
              <a:t>optical flow</a:t>
            </a:r>
          </a:p>
        </p:txBody>
      </p:sp>
      <p:sp>
        <p:nvSpPr>
          <p:cNvPr id="6" name="投影片編號版面配置區 5"/>
          <p:cNvSpPr>
            <a:spLocks noGrp="1"/>
          </p:cNvSpPr>
          <p:nvPr>
            <p:ph type="sldNum" sz="quarter" idx="12"/>
          </p:nvPr>
        </p:nvSpPr>
        <p:spPr/>
        <p:txBody>
          <a:bodyPr/>
          <a:lstStyle/>
          <a:p>
            <a:fld id="{A119504C-C109-4F7E-AE3A-CC895479E135}" type="slidenum">
              <a:rPr lang="zh-TW" altLang="en-US" smtClean="0"/>
              <a:t>8</a:t>
            </a:fld>
            <a:endParaRPr lang="zh-TW" altLang="en-US"/>
          </a:p>
        </p:txBody>
      </p:sp>
    </p:spTree>
    <p:extLst>
      <p:ext uri="{BB962C8B-B14F-4D97-AF65-F5344CB8AC3E}">
        <p14:creationId xmlns:p14="http://schemas.microsoft.com/office/powerpoint/2010/main" val="42627950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What if</a:t>
            </a:r>
            <a:endParaRPr lang="zh-TW" altLang="en-US" dirty="0"/>
          </a:p>
        </p:txBody>
      </p:sp>
      <p:grpSp>
        <p:nvGrpSpPr>
          <p:cNvPr id="66" name="群組 65"/>
          <p:cNvGrpSpPr/>
          <p:nvPr/>
        </p:nvGrpSpPr>
        <p:grpSpPr>
          <a:xfrm>
            <a:off x="5692053" y="5751689"/>
            <a:ext cx="370949" cy="417341"/>
            <a:chOff x="5886566" y="5070539"/>
            <a:chExt cx="537699" cy="604945"/>
          </a:xfrm>
        </p:grpSpPr>
        <p:pic>
          <p:nvPicPr>
            <p:cNvPr id="67" name="Picture 2" descr="Audio volume Free Ico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44" b="96875" l="0" r="100000">
                          <a14:foregroundMark x1="62500" y1="49219" x2="62500" y2="49219"/>
                          <a14:foregroundMark x1="79688" y1="49219" x2="79688" y2="49219"/>
                          <a14:foregroundMark x1="91406" y1="33594" x2="91406" y2="33594"/>
                        </a14:backgroundRemoval>
                      </a14:imgEffect>
                    </a14:imgLayer>
                  </a14:imgProps>
                </a:ext>
                <a:ext uri="{28A0092B-C50C-407E-A947-70E740481C1C}">
                  <a14:useLocalDpi xmlns:a14="http://schemas.microsoft.com/office/drawing/2010/main" val="0"/>
                </a:ext>
              </a:extLst>
            </a:blip>
            <a:srcRect r="48423"/>
            <a:stretch/>
          </p:blipFill>
          <p:spPr bwMode="auto">
            <a:xfrm>
              <a:off x="5886566" y="5070539"/>
              <a:ext cx="312011" cy="604945"/>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直線接點 67"/>
            <p:cNvCxnSpPr/>
            <p:nvPr/>
          </p:nvCxnSpPr>
          <p:spPr>
            <a:xfrm>
              <a:off x="6236534" y="5277142"/>
              <a:ext cx="187731" cy="187731"/>
            </a:xfrm>
            <a:prstGeom prst="line">
              <a:avLst/>
            </a:prstGeom>
            <a:ln w="57150"/>
          </p:spPr>
          <p:style>
            <a:lnRef idx="1">
              <a:schemeClr val="dk1"/>
            </a:lnRef>
            <a:fillRef idx="0">
              <a:schemeClr val="dk1"/>
            </a:fillRef>
            <a:effectRef idx="0">
              <a:schemeClr val="dk1"/>
            </a:effectRef>
            <a:fontRef idx="minor">
              <a:schemeClr val="tx1"/>
            </a:fontRef>
          </p:style>
        </p:cxnSp>
        <p:cxnSp>
          <p:nvCxnSpPr>
            <p:cNvPr id="69" name="直線接點 68"/>
            <p:cNvCxnSpPr/>
            <p:nvPr/>
          </p:nvCxnSpPr>
          <p:spPr>
            <a:xfrm rot="5400000">
              <a:off x="6236534" y="5277141"/>
              <a:ext cx="187731" cy="187731"/>
            </a:xfrm>
            <a:prstGeom prst="line">
              <a:avLst/>
            </a:prstGeom>
            <a:ln w="57150"/>
          </p:spPr>
          <p:style>
            <a:lnRef idx="1">
              <a:schemeClr val="dk1"/>
            </a:lnRef>
            <a:fillRef idx="0">
              <a:schemeClr val="dk1"/>
            </a:fillRef>
            <a:effectRef idx="0">
              <a:schemeClr val="dk1"/>
            </a:effectRef>
            <a:fontRef idx="minor">
              <a:schemeClr val="tx1"/>
            </a:fontRef>
          </p:style>
        </p:cxnSp>
      </p:grpSp>
      <p:sp>
        <p:nvSpPr>
          <p:cNvPr id="71" name="圓角矩形 70"/>
          <p:cNvSpPr/>
          <p:nvPr/>
        </p:nvSpPr>
        <p:spPr>
          <a:xfrm>
            <a:off x="4896460" y="1912577"/>
            <a:ext cx="1970737" cy="730171"/>
          </a:xfrm>
          <a:prstGeom prst="roundRect">
            <a:avLst/>
          </a:prstGeom>
          <a:solidFill>
            <a:srgbClr val="E6E6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Action recognition</a:t>
            </a:r>
          </a:p>
        </p:txBody>
      </p:sp>
      <p:cxnSp>
        <p:nvCxnSpPr>
          <p:cNvPr id="72" name="直線單箭頭接點 71"/>
          <p:cNvCxnSpPr/>
          <p:nvPr/>
        </p:nvCxnSpPr>
        <p:spPr>
          <a:xfrm>
            <a:off x="4469309" y="2307674"/>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3" name="矩形 72"/>
          <p:cNvSpPr/>
          <p:nvPr/>
        </p:nvSpPr>
        <p:spPr>
          <a:xfrm>
            <a:off x="2654151" y="2855791"/>
            <a:ext cx="2594111"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Only visual appearance </a:t>
            </a:r>
            <a:endParaRPr lang="zh-TW" altLang="en-US" dirty="0">
              <a:ln w="0"/>
              <a:effectLst>
                <a:outerShdw blurRad="38100" dist="19050" dir="2700000" algn="tl" rotWithShape="0">
                  <a:schemeClr val="dk1">
                    <a:alpha val="40000"/>
                  </a:schemeClr>
                </a:outerShdw>
              </a:effectLst>
              <a:latin typeface="+mj-lt"/>
            </a:endParaRPr>
          </a:p>
        </p:txBody>
      </p:sp>
      <p:cxnSp>
        <p:nvCxnSpPr>
          <p:cNvPr id="74" name="直線單箭頭接點 73"/>
          <p:cNvCxnSpPr/>
          <p:nvPr/>
        </p:nvCxnSpPr>
        <p:spPr>
          <a:xfrm>
            <a:off x="6987099" y="2290223"/>
            <a:ext cx="436045"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5" name="矩形 74"/>
          <p:cNvSpPr/>
          <p:nvPr/>
        </p:nvSpPr>
        <p:spPr>
          <a:xfrm>
            <a:off x="3547119" y="6287473"/>
            <a:ext cx="4449072"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Visual appearance missing sound track</a:t>
            </a:r>
            <a:endParaRPr lang="zh-TW" altLang="en-US" dirty="0">
              <a:ln w="0"/>
              <a:effectLst>
                <a:outerShdw blurRad="38100" dist="19050" dir="2700000" algn="tl" rotWithShape="0">
                  <a:schemeClr val="dk1">
                    <a:alpha val="40000"/>
                  </a:schemeClr>
                </a:outerShdw>
              </a:effectLst>
              <a:latin typeface="+mj-lt"/>
            </a:endParaRPr>
          </a:p>
        </p:txBody>
      </p:sp>
      <p:sp>
        <p:nvSpPr>
          <p:cNvPr id="76" name="矩形 75"/>
          <p:cNvSpPr/>
          <p:nvPr/>
        </p:nvSpPr>
        <p:spPr>
          <a:xfrm>
            <a:off x="7581977" y="1967057"/>
            <a:ext cx="975946" cy="646331"/>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barking? howling?</a:t>
            </a:r>
            <a:endParaRPr lang="zh-TW" altLang="en-US" dirty="0">
              <a:ln w="0"/>
              <a:effectLst>
                <a:outerShdw blurRad="38100" dist="19050" dir="2700000" algn="tl" rotWithShape="0">
                  <a:schemeClr val="dk1">
                    <a:alpha val="40000"/>
                  </a:schemeClr>
                </a:outerShdw>
              </a:effectLst>
              <a:latin typeface="+mj-lt"/>
            </a:endParaRPr>
          </a:p>
        </p:txBody>
      </p:sp>
      <p:sp>
        <p:nvSpPr>
          <p:cNvPr id="77" name="圓角矩形 76"/>
          <p:cNvSpPr/>
          <p:nvPr/>
        </p:nvSpPr>
        <p:spPr>
          <a:xfrm>
            <a:off x="4896460" y="3497182"/>
            <a:ext cx="1970737" cy="730171"/>
          </a:xfrm>
          <a:prstGeom prst="roundRect">
            <a:avLst/>
          </a:prstGeom>
          <a:solidFill>
            <a:srgbClr val="E6E6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ln w="0"/>
                <a:solidFill>
                  <a:schemeClr val="tx1"/>
                </a:solidFill>
                <a:effectLst>
                  <a:outerShdw blurRad="38100" dist="19050" dir="2700000" algn="tl" rotWithShape="0">
                    <a:schemeClr val="dk1">
                      <a:alpha val="40000"/>
                    </a:schemeClr>
                  </a:outerShdw>
                </a:effectLst>
                <a:latin typeface="+mj-lt"/>
              </a:rPr>
              <a:t>Action recognition</a:t>
            </a:r>
          </a:p>
        </p:txBody>
      </p:sp>
      <p:cxnSp>
        <p:nvCxnSpPr>
          <p:cNvPr id="78" name="直線單箭頭接點 77"/>
          <p:cNvCxnSpPr/>
          <p:nvPr/>
        </p:nvCxnSpPr>
        <p:spPr>
          <a:xfrm>
            <a:off x="4469309" y="3892279"/>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79" name="矩形 78"/>
          <p:cNvSpPr/>
          <p:nvPr/>
        </p:nvSpPr>
        <p:spPr>
          <a:xfrm>
            <a:off x="2185761" y="4515252"/>
            <a:ext cx="4460120" cy="369332"/>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Visual appearance with sound track</a:t>
            </a:r>
            <a:endParaRPr lang="zh-TW" altLang="en-US" dirty="0">
              <a:ln w="0"/>
              <a:effectLst>
                <a:outerShdw blurRad="38100" dist="19050" dir="2700000" algn="tl" rotWithShape="0">
                  <a:schemeClr val="dk1">
                    <a:alpha val="40000"/>
                  </a:schemeClr>
                </a:outerShdw>
              </a:effectLst>
              <a:latin typeface="+mj-lt"/>
            </a:endParaRPr>
          </a:p>
        </p:txBody>
      </p:sp>
      <p:cxnSp>
        <p:nvCxnSpPr>
          <p:cNvPr id="80" name="直線單箭頭接點 79"/>
          <p:cNvCxnSpPr/>
          <p:nvPr/>
        </p:nvCxnSpPr>
        <p:spPr>
          <a:xfrm>
            <a:off x="6987099" y="3874828"/>
            <a:ext cx="436045"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81" name="矩形 80"/>
          <p:cNvSpPr/>
          <p:nvPr/>
        </p:nvSpPr>
        <p:spPr>
          <a:xfrm>
            <a:off x="7581977" y="3551662"/>
            <a:ext cx="975946" cy="646331"/>
          </a:xfrm>
          <a:prstGeom prst="rect">
            <a:avLst/>
          </a:prstGeom>
        </p:spPr>
        <p:txBody>
          <a:bodyPr wrap="square">
            <a:spAutoFit/>
          </a:bodyPr>
          <a:lstStyle/>
          <a:p>
            <a:pPr algn="ctr"/>
            <a:r>
              <a:rPr lang="en-US" altLang="zh-TW" dirty="0" smtClean="0">
                <a:ln w="0"/>
                <a:effectLst>
                  <a:outerShdw blurRad="38100" dist="19050" dir="2700000" algn="tl" rotWithShape="0">
                    <a:schemeClr val="dk1">
                      <a:alpha val="40000"/>
                    </a:schemeClr>
                  </a:outerShdw>
                </a:effectLst>
                <a:latin typeface="+mj-lt"/>
              </a:rPr>
              <a:t>barking howling</a:t>
            </a:r>
            <a:endParaRPr lang="zh-TW" altLang="en-US" dirty="0">
              <a:ln w="0"/>
              <a:effectLst>
                <a:outerShdw blurRad="38100" dist="19050" dir="2700000" algn="tl" rotWithShape="0">
                  <a:schemeClr val="dk1">
                    <a:alpha val="40000"/>
                  </a:schemeClr>
                </a:outerShdw>
              </a:effectLst>
              <a:latin typeface="+mj-lt"/>
            </a:endParaRPr>
          </a:p>
        </p:txBody>
      </p:sp>
      <p:sp>
        <p:nvSpPr>
          <p:cNvPr id="82" name="L-圖案 81"/>
          <p:cNvSpPr/>
          <p:nvPr/>
        </p:nvSpPr>
        <p:spPr>
          <a:xfrm rot="18232813">
            <a:off x="8567625" y="3599434"/>
            <a:ext cx="252814" cy="158136"/>
          </a:xfrm>
          <a:prstGeom prst="corner">
            <a:avLst/>
          </a:prstGeom>
          <a:solidFill>
            <a:srgbClr val="9BC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83" name="十字形 82"/>
          <p:cNvSpPr/>
          <p:nvPr/>
        </p:nvSpPr>
        <p:spPr>
          <a:xfrm rot="18900000">
            <a:off x="8544563" y="3936739"/>
            <a:ext cx="298938" cy="298938"/>
          </a:xfrm>
          <a:prstGeom prst="plus">
            <a:avLst>
              <a:gd name="adj" fmla="val 3970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84" name="Picture 2" descr="Audio volume Free Ic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344" b="96875" l="0" r="100000">
                        <a14:foregroundMark x1="62500" y1="49219" x2="62500" y2="49219"/>
                        <a14:foregroundMark x1="79688" y1="49219" x2="79688" y2="49219"/>
                        <a14:foregroundMark x1="91406" y1="33594" x2="91406" y2="33594"/>
                      </a14:backgroundRemoval>
                    </a14:imgEffect>
                  </a14:imgLayer>
                </a14:imgProps>
              </a:ext>
              <a:ext uri="{28A0092B-C50C-407E-A947-70E740481C1C}">
                <a14:useLocalDpi xmlns:a14="http://schemas.microsoft.com/office/drawing/2010/main" val="0"/>
              </a:ext>
            </a:extLst>
          </a:blip>
          <a:srcRect/>
          <a:stretch>
            <a:fillRect/>
          </a:stretch>
        </p:blipFill>
        <p:spPr bwMode="auto">
          <a:xfrm>
            <a:off x="4458135" y="4004765"/>
            <a:ext cx="375461" cy="375461"/>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直線單箭頭接點 84"/>
          <p:cNvCxnSpPr/>
          <p:nvPr/>
        </p:nvCxnSpPr>
        <p:spPr>
          <a:xfrm>
            <a:off x="5698485" y="5638006"/>
            <a:ext cx="366041" cy="0"/>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93" name="矩形 92"/>
          <p:cNvSpPr/>
          <p:nvPr/>
        </p:nvSpPr>
        <p:spPr>
          <a:xfrm>
            <a:off x="8491692" y="2058252"/>
            <a:ext cx="1240113" cy="369332"/>
          </a:xfrm>
          <a:prstGeom prst="rect">
            <a:avLst/>
          </a:prstGeom>
        </p:spPr>
        <p:txBody>
          <a:bodyPr wrap="square">
            <a:spAutoFit/>
          </a:bodyPr>
          <a:lstStyle/>
          <a:p>
            <a:pPr algn="ctr"/>
            <a:r>
              <a:rPr lang="en-US" altLang="zh-TW" dirty="0" smtClean="0">
                <a:ln w="0"/>
                <a:solidFill>
                  <a:srgbClr val="FF0000"/>
                </a:solidFill>
                <a:effectLst>
                  <a:outerShdw blurRad="38100" dist="19050" dir="2700000" algn="tl" rotWithShape="0">
                    <a:schemeClr val="dk1">
                      <a:alpha val="40000"/>
                    </a:schemeClr>
                  </a:outerShdw>
                </a:effectLst>
                <a:latin typeface="+mj-lt"/>
              </a:rPr>
              <a:t>confused</a:t>
            </a:r>
            <a:endParaRPr lang="zh-TW" altLang="en-US" dirty="0">
              <a:ln w="0"/>
              <a:solidFill>
                <a:srgbClr val="FF0000"/>
              </a:solidFill>
              <a:effectLst>
                <a:outerShdw blurRad="38100" dist="19050" dir="2700000" algn="tl" rotWithShape="0">
                  <a:schemeClr val="dk1">
                    <a:alpha val="40000"/>
                  </a:schemeClr>
                </a:outerShdw>
              </a:effectLst>
              <a:latin typeface="+mj-lt"/>
            </a:endParaRPr>
          </a:p>
        </p:txBody>
      </p:sp>
      <p:grpSp>
        <p:nvGrpSpPr>
          <p:cNvPr id="94" name="群組 93"/>
          <p:cNvGrpSpPr/>
          <p:nvPr/>
        </p:nvGrpSpPr>
        <p:grpSpPr>
          <a:xfrm>
            <a:off x="2348092" y="1690688"/>
            <a:ext cx="1763827" cy="1104460"/>
            <a:chOff x="9144159" y="2265618"/>
            <a:chExt cx="1763827" cy="1104460"/>
          </a:xfrm>
        </p:grpSpPr>
        <p:pic>
          <p:nvPicPr>
            <p:cNvPr id="95"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144159" y="22656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220359" y="23286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7"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296559" y="24180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8"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372759" y="24810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9"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448959" y="25704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100" name="直線單箭頭接點 99"/>
          <p:cNvCxnSpPr/>
          <p:nvPr/>
        </p:nvCxnSpPr>
        <p:spPr>
          <a:xfrm>
            <a:off x="2148258" y="2553333"/>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1" name="矩形 100"/>
          <p:cNvSpPr/>
          <p:nvPr/>
        </p:nvSpPr>
        <p:spPr>
          <a:xfrm rot="2617198">
            <a:off x="1660285" y="2709111"/>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grpSp>
        <p:nvGrpSpPr>
          <p:cNvPr id="102" name="群組 101"/>
          <p:cNvGrpSpPr/>
          <p:nvPr/>
        </p:nvGrpSpPr>
        <p:grpSpPr>
          <a:xfrm>
            <a:off x="2433263" y="3287635"/>
            <a:ext cx="1763827" cy="1104460"/>
            <a:chOff x="9144159" y="2265618"/>
            <a:chExt cx="1763827" cy="1104460"/>
          </a:xfrm>
        </p:grpSpPr>
        <p:pic>
          <p:nvPicPr>
            <p:cNvPr id="103"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144159" y="22656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4"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220359" y="23286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5"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296559" y="24180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6"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372759" y="2481003"/>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7" name="Picture 2" descr="https://lh3.googleusercontent.com/MrdKjVpZ3Z-YuKnDMelXcWWcgcOiHns-owly7J9BvMLIp5thUc8lQnZ_8IrzrZXNPTc299c2u4lG7T2ZcCvGx9D1DFy2OzidkzbErexclZjbIBIZuIhU9Ti4uKDhjK8po4H0VSI2X3w"/>
            <p:cNvPicPr>
              <a:picLocks noChangeAspect="1" noChangeArrowheads="1"/>
            </p:cNvPicPr>
            <p:nvPr/>
          </p:nvPicPr>
          <p:blipFill rotWithShape="1">
            <a:blip r:embed="rId7">
              <a:extLst>
                <a:ext uri="{28A0092B-C50C-407E-A947-70E740481C1C}">
                  <a14:useLocalDpi xmlns:a14="http://schemas.microsoft.com/office/drawing/2010/main" val="0"/>
                </a:ext>
              </a:extLst>
            </a:blip>
            <a:srcRect t="21826" b="23367"/>
            <a:stretch/>
          </p:blipFill>
          <p:spPr bwMode="auto">
            <a:xfrm>
              <a:off x="9448959" y="2570418"/>
              <a:ext cx="1459027" cy="7996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cxnSp>
        <p:nvCxnSpPr>
          <p:cNvPr id="108" name="直線單箭頭接點 107"/>
          <p:cNvCxnSpPr/>
          <p:nvPr/>
        </p:nvCxnSpPr>
        <p:spPr>
          <a:xfrm>
            <a:off x="2233429" y="4150280"/>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9" name="矩形 108"/>
          <p:cNvSpPr/>
          <p:nvPr/>
        </p:nvSpPr>
        <p:spPr>
          <a:xfrm rot="2617198">
            <a:off x="1745456" y="4306058"/>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grpSp>
        <p:nvGrpSpPr>
          <p:cNvPr id="110" name="群組 109"/>
          <p:cNvGrpSpPr/>
          <p:nvPr/>
        </p:nvGrpSpPr>
        <p:grpSpPr>
          <a:xfrm>
            <a:off x="3744765" y="5080329"/>
            <a:ext cx="1763827" cy="1109720"/>
            <a:chOff x="1633189" y="4701471"/>
            <a:chExt cx="1763827" cy="1109720"/>
          </a:xfrm>
        </p:grpSpPr>
        <p:pic>
          <p:nvPicPr>
            <p:cNvPr id="111" name="圖片 110"/>
            <p:cNvPicPr>
              <a:picLocks noChangeAspect="1"/>
            </p:cNvPicPr>
            <p:nvPr/>
          </p:nvPicPr>
          <p:blipFill rotWithShape="1">
            <a:blip r:embed="rId8">
              <a:extLst>
                <a:ext uri="{28A0092B-C50C-407E-A947-70E740481C1C}">
                  <a14:useLocalDpi xmlns:a14="http://schemas.microsoft.com/office/drawing/2010/main" val="0"/>
                </a:ext>
              </a:extLst>
            </a:blip>
            <a:srcRect t="22236" b="22596"/>
            <a:stretch/>
          </p:blipFill>
          <p:spPr>
            <a:xfrm>
              <a:off x="1633189" y="47014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12" name="圖片 111"/>
            <p:cNvPicPr>
              <a:picLocks noChangeAspect="1"/>
            </p:cNvPicPr>
            <p:nvPr/>
          </p:nvPicPr>
          <p:blipFill rotWithShape="1">
            <a:blip r:embed="rId8">
              <a:extLst>
                <a:ext uri="{28A0092B-C50C-407E-A947-70E740481C1C}">
                  <a14:useLocalDpi xmlns:a14="http://schemas.microsoft.com/office/drawing/2010/main" val="0"/>
                </a:ext>
              </a:extLst>
            </a:blip>
            <a:srcRect t="22236" b="22596"/>
            <a:stretch/>
          </p:blipFill>
          <p:spPr>
            <a:xfrm>
              <a:off x="1709389" y="4776792"/>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13" name="圖片 112"/>
            <p:cNvPicPr>
              <a:picLocks noChangeAspect="1"/>
            </p:cNvPicPr>
            <p:nvPr/>
          </p:nvPicPr>
          <p:blipFill rotWithShape="1">
            <a:blip r:embed="rId8">
              <a:extLst>
                <a:ext uri="{28A0092B-C50C-407E-A947-70E740481C1C}">
                  <a14:useLocalDpi xmlns:a14="http://schemas.microsoft.com/office/drawing/2010/main" val="0"/>
                </a:ext>
              </a:extLst>
            </a:blip>
            <a:srcRect t="22236" b="22596"/>
            <a:stretch/>
          </p:blipFill>
          <p:spPr>
            <a:xfrm>
              <a:off x="1785589" y="48538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14" name="圖片 113"/>
            <p:cNvPicPr>
              <a:picLocks noChangeAspect="1"/>
            </p:cNvPicPr>
            <p:nvPr/>
          </p:nvPicPr>
          <p:blipFill rotWithShape="1">
            <a:blip r:embed="rId8">
              <a:extLst>
                <a:ext uri="{28A0092B-C50C-407E-A947-70E740481C1C}">
                  <a14:useLocalDpi xmlns:a14="http://schemas.microsoft.com/office/drawing/2010/main" val="0"/>
                </a:ext>
              </a:extLst>
            </a:blip>
            <a:srcRect t="22236" b="22596"/>
            <a:stretch/>
          </p:blipFill>
          <p:spPr>
            <a:xfrm>
              <a:off x="1861789" y="4929192"/>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15" name="圖片 114"/>
            <p:cNvPicPr>
              <a:picLocks noChangeAspect="1"/>
            </p:cNvPicPr>
            <p:nvPr/>
          </p:nvPicPr>
          <p:blipFill rotWithShape="1">
            <a:blip r:embed="rId8">
              <a:extLst>
                <a:ext uri="{28A0092B-C50C-407E-A947-70E740481C1C}">
                  <a14:useLocalDpi xmlns:a14="http://schemas.microsoft.com/office/drawing/2010/main" val="0"/>
                </a:ext>
              </a:extLst>
            </a:blip>
            <a:srcRect t="22236" b="22596"/>
            <a:stretch/>
          </p:blipFill>
          <p:spPr>
            <a:xfrm>
              <a:off x="1937989" y="5006271"/>
              <a:ext cx="1459027" cy="804920"/>
            </a:xfrm>
            <a:prstGeom prst="rect">
              <a:avLst/>
            </a:prstGeom>
            <a:ln w="3175" cap="sq">
              <a:solidFill>
                <a:srgbClr val="000000"/>
              </a:solidFill>
              <a:miter lim="800000"/>
            </a:ln>
            <a:effectLst>
              <a:outerShdw blurRad="57150" dist="50800" dir="2700000" algn="tl" rotWithShape="0">
                <a:srgbClr val="000000">
                  <a:alpha val="40000"/>
                </a:srgbClr>
              </a:outerShdw>
            </a:effectLst>
          </p:spPr>
        </p:pic>
      </p:grpSp>
      <p:cxnSp>
        <p:nvCxnSpPr>
          <p:cNvPr id="116" name="直線單箭頭接點 115"/>
          <p:cNvCxnSpPr/>
          <p:nvPr/>
        </p:nvCxnSpPr>
        <p:spPr>
          <a:xfrm>
            <a:off x="3547658" y="5872622"/>
            <a:ext cx="352234" cy="3576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7" name="矩形 116"/>
          <p:cNvSpPr/>
          <p:nvPr/>
        </p:nvSpPr>
        <p:spPr>
          <a:xfrm rot="2617198">
            <a:off x="3059685" y="6028400"/>
            <a:ext cx="975946" cy="246221"/>
          </a:xfrm>
          <a:prstGeom prst="rect">
            <a:avLst/>
          </a:prstGeom>
        </p:spPr>
        <p:txBody>
          <a:bodyPr wrap="square">
            <a:spAutoFit/>
          </a:bodyPr>
          <a:lstStyle/>
          <a:p>
            <a:pPr algn="ctr"/>
            <a:r>
              <a:rPr lang="en-US" altLang="zh-TW" sz="1000" dirty="0" smtClean="0">
                <a:ln w="0"/>
                <a:effectLst>
                  <a:outerShdw blurRad="38100" dist="19050" dir="2700000" algn="tl" rotWithShape="0">
                    <a:schemeClr val="dk1">
                      <a:alpha val="40000"/>
                    </a:schemeClr>
                  </a:outerShdw>
                </a:effectLst>
                <a:latin typeface="+mj-lt"/>
              </a:rPr>
              <a:t>t=0,..,T</a:t>
            </a:r>
            <a:endParaRPr lang="zh-TW" altLang="en-US" sz="1000" dirty="0">
              <a:ln w="0"/>
              <a:effectLst>
                <a:outerShdw blurRad="38100" dist="19050" dir="2700000" algn="tl" rotWithShape="0">
                  <a:schemeClr val="dk1">
                    <a:alpha val="40000"/>
                  </a:schemeClr>
                </a:outerShdw>
              </a:effectLst>
              <a:latin typeface="+mj-lt"/>
            </a:endParaRPr>
          </a:p>
        </p:txBody>
      </p:sp>
      <p:pic>
        <p:nvPicPr>
          <p:cNvPr id="6" name="圖片 5"/>
          <p:cNvPicPr>
            <a:picLocks noChangeAspect="1"/>
          </p:cNvPicPr>
          <p:nvPr/>
        </p:nvPicPr>
        <p:blipFill>
          <a:blip r:embed="rId9">
            <a:extLst>
              <a:ext uri="{BEBA8EAE-BF5A-486C-A8C5-ECC9F3942E4B}">
                <a14:imgProps xmlns:a14="http://schemas.microsoft.com/office/drawing/2010/main">
                  <a14:imgLayer r:embed="rId10">
                    <a14:imgEffect>
                      <a14:backgroundRemoval t="0" b="100000" l="10000" r="90000">
                        <a14:foregroundMark x1="46667" y1="90667" x2="46667" y2="90667"/>
                      </a14:backgroundRemoval>
                    </a14:imgEffect>
                  </a14:imgLayer>
                </a14:imgProps>
              </a:ext>
            </a:extLst>
          </a:blip>
          <a:stretch>
            <a:fillRect/>
          </a:stretch>
        </p:blipFill>
        <p:spPr>
          <a:xfrm>
            <a:off x="6458939" y="5319949"/>
            <a:ext cx="625692" cy="625692"/>
          </a:xfrm>
          <a:prstGeom prst="rect">
            <a:avLst/>
          </a:prstGeom>
        </p:spPr>
      </p:pic>
      <p:sp>
        <p:nvSpPr>
          <p:cNvPr id="7" name="投影片編號版面配置區 6"/>
          <p:cNvSpPr>
            <a:spLocks noGrp="1"/>
          </p:cNvSpPr>
          <p:nvPr>
            <p:ph type="sldNum" sz="quarter" idx="12"/>
          </p:nvPr>
        </p:nvSpPr>
        <p:spPr/>
        <p:txBody>
          <a:bodyPr/>
          <a:lstStyle/>
          <a:p>
            <a:fld id="{A119504C-C109-4F7E-AE3A-CC895479E135}" type="slidenum">
              <a:rPr lang="zh-TW" altLang="en-US" smtClean="0"/>
              <a:t>9</a:t>
            </a:fld>
            <a:endParaRPr lang="zh-TW" altLang="en-US"/>
          </a:p>
        </p:txBody>
      </p:sp>
    </p:spTree>
    <p:extLst>
      <p:ext uri="{BB962C8B-B14F-4D97-AF65-F5344CB8AC3E}">
        <p14:creationId xmlns:p14="http://schemas.microsoft.com/office/powerpoint/2010/main" val="7290372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wipe(left)">
                                      <p:cBhvr>
                                        <p:cTn id="13" dur="500"/>
                                        <p:tgtEl>
                                          <p:spTgt spid="11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left)">
                                      <p:cBhvr>
                                        <p:cTn id="17" dur="500"/>
                                        <p:tgtEl>
                                          <p:spTgt spid="75"/>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left)">
                                      <p:cBhvr>
                                        <p:cTn id="25" dur="500"/>
                                        <p:tgtEl>
                                          <p:spTgt spid="85"/>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17"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42">
      <a:majorFont>
        <a:latin typeface="Gill Sans MT"/>
        <a:ea typeface="華康儷中宋"/>
        <a:cs typeface=""/>
      </a:majorFont>
      <a:minorFont>
        <a:latin typeface="Futura T OT"/>
        <a:ea typeface="華康儷中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9165</TotalTime>
  <Words>3272</Words>
  <Application>Microsoft Office PowerPoint</Application>
  <PresentationFormat>寬螢幕</PresentationFormat>
  <Paragraphs>698</Paragraphs>
  <Slides>33</Slides>
  <Notes>29</Notes>
  <HiddenSlides>7</HiddenSlides>
  <MMClips>7</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33</vt:i4>
      </vt:variant>
    </vt:vector>
  </HeadingPairs>
  <TitlesOfParts>
    <vt:vector size="42" baseType="lpstr">
      <vt:lpstr>華康儷中宋</vt:lpstr>
      <vt:lpstr>新細明體</vt:lpstr>
      <vt:lpstr>Arial</vt:lpstr>
      <vt:lpstr>Calibri</vt:lpstr>
      <vt:lpstr>Cambria Math</vt:lpstr>
      <vt:lpstr>Futura T OT</vt:lpstr>
      <vt:lpstr>Gill Sans MT</vt:lpstr>
      <vt:lpstr>Lato</vt:lpstr>
      <vt:lpstr>Office 佈景主題</vt:lpstr>
      <vt:lpstr>AUDIO FEATURE GENERATION  FOR MISSING MODALITY PROBLEM  IN VIDEO ACTION RECOGNITION</vt:lpstr>
      <vt:lpstr>Action Recognition</vt:lpstr>
      <vt:lpstr>Crowded People</vt:lpstr>
      <vt:lpstr>Crowded People</vt:lpstr>
      <vt:lpstr>Dog</vt:lpstr>
      <vt:lpstr>Dog</vt:lpstr>
      <vt:lpstr>Observation</vt:lpstr>
      <vt:lpstr>Property of  Video</vt:lpstr>
      <vt:lpstr>What if</vt:lpstr>
      <vt:lpstr>Challenge</vt:lpstr>
      <vt:lpstr>Intuition</vt:lpstr>
      <vt:lpstr>Our Goal</vt:lpstr>
      <vt:lpstr>Our proposed architecture</vt:lpstr>
      <vt:lpstr>Sound Feature Generator</vt:lpstr>
      <vt:lpstr>Sound Feature Reconstruction</vt:lpstr>
      <vt:lpstr>Action Classifier Loss</vt:lpstr>
      <vt:lpstr>Multi-task loss</vt:lpstr>
      <vt:lpstr>Training and Testing Stage</vt:lpstr>
      <vt:lpstr>Dataset</vt:lpstr>
      <vt:lpstr>Results</vt:lpstr>
      <vt:lpstr>Results</vt:lpstr>
      <vt:lpstr>Results</vt:lpstr>
      <vt:lpstr>Results</vt:lpstr>
      <vt:lpstr>Improvement ranking</vt:lpstr>
      <vt:lpstr>Conclusion</vt:lpstr>
      <vt:lpstr>Thank you for your listening</vt:lpstr>
      <vt:lpstr>PowerPoint 簡報</vt:lpstr>
      <vt:lpstr>Results</vt:lpstr>
      <vt:lpstr>Results </vt:lpstr>
      <vt:lpstr>Our proposed architecture</vt:lpstr>
      <vt:lpstr>Our proposed architecture</vt:lpstr>
      <vt:lpstr>Related work (sound feature extraction)</vt:lpstr>
      <vt:lpstr>Proposal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AUDIO FEATURE GENERATION FOR MISSING MODALITY PROBLEM IN VIDEO ACTION RECOGNITION</dc:title>
  <dc:creator>胡丞 李</dc:creator>
  <cp:lastModifiedBy>胡丞 李</cp:lastModifiedBy>
  <cp:revision>102</cp:revision>
  <dcterms:created xsi:type="dcterms:W3CDTF">2019-04-18T09:35:29Z</dcterms:created>
  <dcterms:modified xsi:type="dcterms:W3CDTF">2019-05-09T14:44:45Z</dcterms:modified>
</cp:coreProperties>
</file>