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57" r:id="rId2"/>
    <p:sldId id="346" r:id="rId3"/>
    <p:sldId id="261" r:id="rId4"/>
    <p:sldId id="336" r:id="rId5"/>
    <p:sldId id="319" r:id="rId6"/>
    <p:sldId id="348" r:id="rId7"/>
    <p:sldId id="347" r:id="rId8"/>
    <p:sldId id="264" r:id="rId9"/>
    <p:sldId id="339" r:id="rId10"/>
    <p:sldId id="340" r:id="rId11"/>
    <p:sldId id="270" r:id="rId12"/>
    <p:sldId id="341" r:id="rId13"/>
    <p:sldId id="276" r:id="rId14"/>
    <p:sldId id="349" r:id="rId15"/>
    <p:sldId id="280" r:id="rId16"/>
    <p:sldId id="345" r:id="rId17"/>
    <p:sldId id="31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08A"/>
    <a:srgbClr val="FF4C41"/>
    <a:srgbClr val="FF7D41"/>
    <a:srgbClr val="BED3EA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4"/>
    <p:restoredTop sz="81751"/>
  </p:normalViewPr>
  <p:slideViewPr>
    <p:cSldViewPr snapToGrid="0">
      <p:cViewPr varScale="1">
        <p:scale>
          <a:sx n="126" d="100"/>
          <a:sy n="126" d="100"/>
        </p:scale>
        <p:origin x="2824" y="192"/>
      </p:cViewPr>
      <p:guideLst/>
    </p:cSldViewPr>
  </p:slideViewPr>
  <p:notesTextViewPr>
    <p:cViewPr>
      <p:scale>
        <a:sx n="45" d="100"/>
        <a:sy n="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9E9E4-D9A4-5442-907E-0A970C37AE19}" type="datetimeFigureOut">
              <a:rPr kumimoji="1" lang="zh-CN" altLang="en-US" smtClean="0"/>
              <a:t>2024/4/8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14B1D-F1C5-A442-8A0D-7A03C92759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461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092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361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69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472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761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568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233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6479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4B1D-F1C5-A442-8A0D-7A03C927594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850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63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76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945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821680"/>
            <a:ext cx="9144000" cy="1036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93" y="6100771"/>
            <a:ext cx="1958547" cy="5184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35137"/>
            <a:ext cx="6474515" cy="337358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40"/>
            <a:ext cx="9144000" cy="51850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40"/>
            <a:ext cx="9144000" cy="51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99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pos="204">
          <p15:clr>
            <a:srgbClr val="FBAE40"/>
          </p15:clr>
        </p15:guide>
        <p15:guide id="5" pos="3125">
          <p15:clr>
            <a:srgbClr val="FBAE40"/>
          </p15:clr>
        </p15:guide>
        <p15:guide id="6" pos="115">
          <p15:clr>
            <a:srgbClr val="FBAE40"/>
          </p15:clr>
        </p15:guide>
        <p15:guide id="7" pos="4167">
          <p15:clr>
            <a:srgbClr val="FBAE40"/>
          </p15:clr>
        </p15:guide>
        <p15:guide id="8" pos="1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82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17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30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71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3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8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9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09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163E-A137-4843-91D4-FA65FB3DED33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702D1-1167-4612-BF8C-6B16D0213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07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0" y="1625546"/>
            <a:ext cx="9144000" cy="2372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TOWARDS CONTROLLED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TABLE-TO-TEXT GENERATION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WITH SCIENTIFIC REASONING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6714704"/>
            <a:ext cx="9144000" cy="14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2"/>
            <a:ext cx="2538484" cy="834505"/>
          </a:xfrm>
          <a:prstGeom prst="rect">
            <a:avLst/>
          </a:prstGeom>
        </p:spPr>
      </p:pic>
      <p:sp>
        <p:nvSpPr>
          <p:cNvPr id="11" name="平行四边形 10"/>
          <p:cNvSpPr/>
          <p:nvPr/>
        </p:nvSpPr>
        <p:spPr>
          <a:xfrm>
            <a:off x="-143301" y="4016565"/>
            <a:ext cx="5813946" cy="36849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5597267" y="4008617"/>
            <a:ext cx="3662740" cy="384391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61" y="4917816"/>
            <a:ext cx="9144000" cy="166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lnSpc>
                <a:spcPct val="200000"/>
              </a:lnSpc>
              <a:defRPr/>
            </a:pPr>
            <a:r>
              <a:rPr lang="en-US" altLang="zh-CN" b="1" u="sng" dirty="0" err="1">
                <a:solidFill>
                  <a:prstClr val="black"/>
                </a:solidFill>
                <a:latin typeface="Georgia" panose="02040502050405020303" pitchFamily="18" charset="0"/>
                <a:ea typeface="微软雅黑" pitchFamily="34" charset="-122"/>
              </a:rPr>
              <a:t>Zhixin</a:t>
            </a:r>
            <a:r>
              <a:rPr lang="en-US" altLang="zh-CN" b="1" u="sng" dirty="0">
                <a:solidFill>
                  <a:prstClr val="black"/>
                </a:solidFill>
                <a:latin typeface="Georgia" panose="02040502050405020303" pitchFamily="18" charset="0"/>
                <a:ea typeface="微软雅黑" pitchFamily="34" charset="-122"/>
              </a:rPr>
              <a:t> Guo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Jianping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Zhou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Jiexing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Qi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Mingxuan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Yan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Ziwei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He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Guejie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Zheng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Zhouhan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Lin</a:t>
            </a: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Xinbing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Wang</a:t>
            </a:r>
            <a:r>
              <a:rPr lang="en-US" altLang="zh-CN" baseline="30000" dirty="0">
                <a:latin typeface="Georgia" panose="02040502050405020303" pitchFamily="18" charset="0"/>
              </a:rPr>
              <a:t>1 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, 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Chenghu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 Zhou</a:t>
            </a:r>
            <a:r>
              <a:rPr lang="en-US" altLang="zh-CN" baseline="30000" dirty="0">
                <a:latin typeface="Georgia" panose="02040502050405020303" pitchFamily="18" charset="0"/>
              </a:rPr>
              <a:t>1,2</a:t>
            </a:r>
            <a:endParaRPr lang="en-US" altLang="zh-CN" kern="1200" dirty="0">
              <a:solidFill>
                <a:prstClr val="black"/>
              </a:solidFill>
              <a:latin typeface="Georgia" panose="02040502050405020303" pitchFamily="18" charset="0"/>
              <a:ea typeface="微软雅黑" pitchFamily="34" charset="-122"/>
            </a:endParaRPr>
          </a:p>
          <a:p>
            <a:pPr lvl="0" algn="ctr" rtl="0">
              <a:lnSpc>
                <a:spcPct val="200000"/>
              </a:lnSpc>
              <a:defRPr/>
            </a:pPr>
            <a:r>
              <a:rPr lang="en-US" altLang="zh-CN" baseline="30000" dirty="0">
                <a:latin typeface="Georgia" panose="02040502050405020303" pitchFamily="18" charset="0"/>
              </a:rPr>
              <a:t>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Shanghai Jiao Tong University, </a:t>
            </a:r>
            <a:r>
              <a:rPr lang="en-US" altLang="zh-CN" baseline="30000" dirty="0">
                <a:latin typeface="Georgia" panose="02040502050405020303" pitchFamily="18" charset="0"/>
              </a:rPr>
              <a:t>2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微软雅黑" pitchFamily="34" charset="-122"/>
              </a:rPr>
              <a:t>IGSNRR, Chinese Academy of Sciences, Beijing, China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0" y="1701941"/>
            <a:ext cx="9144000" cy="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0" y="3916647"/>
            <a:ext cx="9144000" cy="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A738817B-E4CB-47D9-BFF8-086BD7E1E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169" y="36132"/>
            <a:ext cx="997533" cy="782099"/>
          </a:xfrm>
          <a:prstGeom prst="rect">
            <a:avLst/>
          </a:prstGeom>
          <a:noFill/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28FF87C3-31D3-5354-7E86-CE7B6B90D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518" y="24846"/>
            <a:ext cx="1115061" cy="808302"/>
          </a:xfrm>
          <a:prstGeom prst="rect">
            <a:avLst/>
          </a:prstGeom>
        </p:spPr>
      </p:pic>
      <p:pic>
        <p:nvPicPr>
          <p:cNvPr id="10" name="图片 9" descr="文本&#10;&#10;中度可信度描述已自动生成">
            <a:extLst>
              <a:ext uri="{FF2B5EF4-FFF2-40B4-BE49-F238E27FC236}">
                <a16:creationId xmlns:a16="http://schemas.microsoft.com/office/drawing/2014/main" id="{376854E9-C045-EDCC-8494-B110E7602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664" y="24846"/>
            <a:ext cx="2410706" cy="7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Dataset Construction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7184FB-9BA5-1536-0146-09E2A8DE6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8" y="944847"/>
            <a:ext cx="8739390" cy="51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 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0"/>
          <p:cNvSpPr>
            <a:spLocks/>
          </p:cNvSpPr>
          <p:nvPr userDrawn="1"/>
        </p:nvSpPr>
        <p:spPr bwMode="auto">
          <a:xfrm>
            <a:off x="1841535" y="1367357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071646" y="1303550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>
            <a:stCxn id="4" idx="6"/>
          </p:cNvCxnSpPr>
          <p:nvPr/>
        </p:nvCxnSpPr>
        <p:spPr>
          <a:xfrm>
            <a:off x="2534033" y="1711215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915073" y="1274734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Background</a:t>
            </a:r>
            <a:endParaRPr lang="zh-CN" altLang="en-US" sz="2400" dirty="0"/>
          </a:p>
        </p:txBody>
      </p:sp>
      <p:sp>
        <p:nvSpPr>
          <p:cNvPr id="13" name="Freeform 10"/>
          <p:cNvSpPr>
            <a:spLocks/>
          </p:cNvSpPr>
          <p:nvPr userDrawn="1"/>
        </p:nvSpPr>
        <p:spPr bwMode="auto">
          <a:xfrm>
            <a:off x="1841535" y="2287330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071646" y="2223523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>
            <a:stCxn id="13" idx="6"/>
          </p:cNvCxnSpPr>
          <p:nvPr/>
        </p:nvCxnSpPr>
        <p:spPr>
          <a:xfrm>
            <a:off x="2534033" y="2631188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915073" y="2194707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 Definition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1841535" y="3207303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2071646" y="3143496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>
            <a:stCxn id="18" idx="6"/>
          </p:cNvCxnSpPr>
          <p:nvPr/>
        </p:nvCxnSpPr>
        <p:spPr>
          <a:xfrm>
            <a:off x="2534033" y="3551161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915073" y="3114680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0"/>
          <p:cNvSpPr>
            <a:spLocks/>
          </p:cNvSpPr>
          <p:nvPr userDrawn="1"/>
        </p:nvSpPr>
        <p:spPr bwMode="auto">
          <a:xfrm>
            <a:off x="1841535" y="4127276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071646" y="4063469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>
            <a:stCxn id="23" idx="6"/>
          </p:cNvCxnSpPr>
          <p:nvPr/>
        </p:nvCxnSpPr>
        <p:spPr>
          <a:xfrm>
            <a:off x="2534033" y="4471134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915073" y="4034653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 10"/>
          <p:cNvSpPr>
            <a:spLocks/>
          </p:cNvSpPr>
          <p:nvPr userDrawn="1"/>
        </p:nvSpPr>
        <p:spPr bwMode="auto">
          <a:xfrm>
            <a:off x="1841535" y="5047251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2071646" y="4983444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>
            <a:stCxn id="33" idx="6"/>
          </p:cNvCxnSpPr>
          <p:nvPr/>
        </p:nvCxnSpPr>
        <p:spPr>
          <a:xfrm>
            <a:off x="2534033" y="5391109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915073" y="4954628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6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Methodology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606570-9F9D-90D5-FB0F-F6292BCB2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41" t="11430" r="160"/>
          <a:stretch/>
        </p:blipFill>
        <p:spPr>
          <a:xfrm>
            <a:off x="273974" y="1320111"/>
            <a:ext cx="8358689" cy="18737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6646584-240C-AB68-93AC-18637C67D956}"/>
              </a:ext>
            </a:extLst>
          </p:cNvPr>
          <p:cNvSpPr txBox="1"/>
          <p:nvPr/>
        </p:nvSpPr>
        <p:spPr>
          <a:xfrm>
            <a:off x="300248" y="844414"/>
            <a:ext cx="8406167" cy="400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Retriever-</a:t>
            </a:r>
            <a:r>
              <a:rPr lang="en-US" altLang="zh-CN" dirty="0">
                <a:solidFill>
                  <a:prstClr val="white"/>
                </a:solidFill>
              </a:rPr>
              <a:t>Generator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framework</a:t>
            </a:r>
          </a:p>
        </p:txBody>
      </p:sp>
      <p:pic>
        <p:nvPicPr>
          <p:cNvPr id="13" name="图片 12" descr="文本&#10;&#10;中度可信度描述已自动生成">
            <a:extLst>
              <a:ext uri="{FF2B5EF4-FFF2-40B4-BE49-F238E27FC236}">
                <a16:creationId xmlns:a16="http://schemas.microsoft.com/office/drawing/2014/main" id="{42E3AB16-E8CD-28D0-F64D-BF3D79544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0"/>
          <a:stretch/>
        </p:blipFill>
        <p:spPr>
          <a:xfrm>
            <a:off x="985520" y="5288280"/>
            <a:ext cx="2964526" cy="12446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4AC68F3-16C9-E80C-5132-FF2C3C2B2289}"/>
              </a:ext>
            </a:extLst>
          </p:cNvPr>
          <p:cNvSpPr/>
          <p:nvPr/>
        </p:nvSpPr>
        <p:spPr>
          <a:xfrm>
            <a:off x="273974" y="3429000"/>
            <a:ext cx="3945550" cy="322892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9975463-81A1-0D8E-0525-645806EB97E9}"/>
              </a:ext>
            </a:extLst>
          </p:cNvPr>
          <p:cNvSpPr/>
          <p:nvPr/>
        </p:nvSpPr>
        <p:spPr>
          <a:xfrm>
            <a:off x="4661592" y="3428999"/>
            <a:ext cx="3945550" cy="324759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A5B9C12-FEA6-7162-33E2-E654C722E3AB}"/>
              </a:ext>
            </a:extLst>
          </p:cNvPr>
          <p:cNvSpPr txBox="1"/>
          <p:nvPr/>
        </p:nvSpPr>
        <p:spPr>
          <a:xfrm>
            <a:off x="2039706" y="3982501"/>
            <a:ext cx="2187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200" b="1" dirty="0"/>
              <a:t>An Unsupervised Sentence Embedding Technique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200" b="1" dirty="0" err="1"/>
              <a:t>Concate</a:t>
            </a:r>
            <a:r>
              <a:rPr kumimoji="1" lang="en-US" altLang="zh-CN" sz="1200" b="1" dirty="0"/>
              <a:t> domain knowledge, tabular data, highlighted cells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200" b="1" dirty="0"/>
              <a:t>Denoise method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DC9C1A-FBB3-B144-9D1F-2289D9F40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65" r="82062"/>
          <a:stretch/>
        </p:blipFill>
        <p:spPr>
          <a:xfrm>
            <a:off x="328627" y="3832245"/>
            <a:ext cx="1656426" cy="163502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7F1D533-3403-4F13-DDEF-7A4821F515A9}"/>
              </a:ext>
            </a:extLst>
          </p:cNvPr>
          <p:cNvSpPr txBox="1"/>
          <p:nvPr/>
        </p:nvSpPr>
        <p:spPr>
          <a:xfrm>
            <a:off x="1374226" y="3442402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Retriever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FDFD5EF-3E5F-099E-B598-ECBFAAF7B386}"/>
              </a:ext>
            </a:extLst>
          </p:cNvPr>
          <p:cNvSpPr txBox="1"/>
          <p:nvPr/>
        </p:nvSpPr>
        <p:spPr>
          <a:xfrm>
            <a:off x="5645604" y="3489549"/>
            <a:ext cx="22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Generator (BART)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0" descr="文本&#10;&#10;中度可信度描述已自动生成">
            <a:extLst>
              <a:ext uri="{FF2B5EF4-FFF2-40B4-BE49-F238E27FC236}">
                <a16:creationId xmlns:a16="http://schemas.microsoft.com/office/drawing/2014/main" id="{05E10308-4E9F-F680-1990-748627429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380" y="6013586"/>
            <a:ext cx="2857500" cy="469900"/>
          </a:xfrm>
          <a:prstGeom prst="rect">
            <a:avLst/>
          </a:prstGeom>
        </p:spPr>
      </p:pic>
      <p:pic>
        <p:nvPicPr>
          <p:cNvPr id="23" name="图片 22" descr="图示&#10;&#10;描述已自动生成">
            <a:extLst>
              <a:ext uri="{FF2B5EF4-FFF2-40B4-BE49-F238E27FC236}">
                <a16:creationId xmlns:a16="http://schemas.microsoft.com/office/drawing/2014/main" id="{D9ACFCBD-56A9-3993-E263-8899C5D74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468" y="4006502"/>
            <a:ext cx="2950992" cy="17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9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 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0"/>
          <p:cNvSpPr>
            <a:spLocks noChangeAspect="1"/>
          </p:cNvSpPr>
          <p:nvPr userDrawn="1"/>
        </p:nvSpPr>
        <p:spPr bwMode="auto">
          <a:xfrm>
            <a:off x="1841535" y="1367357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5" name="文本框 4"/>
          <p:cNvSpPr txBox="1">
            <a:spLocks/>
          </p:cNvSpPr>
          <p:nvPr userDrawn="1"/>
        </p:nvSpPr>
        <p:spPr>
          <a:xfrm>
            <a:off x="2071646" y="1303550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>
            <a:stCxn id="4" idx="6"/>
          </p:cNvCxnSpPr>
          <p:nvPr/>
        </p:nvCxnSpPr>
        <p:spPr>
          <a:xfrm>
            <a:off x="2534033" y="1711215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915073" y="1274734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Background</a:t>
            </a:r>
            <a:endParaRPr lang="zh-CN" altLang="en-US" sz="2400" dirty="0"/>
          </a:p>
        </p:txBody>
      </p:sp>
      <p:sp>
        <p:nvSpPr>
          <p:cNvPr id="13" name="Freeform 10"/>
          <p:cNvSpPr>
            <a:spLocks noChangeAspect="1"/>
          </p:cNvSpPr>
          <p:nvPr userDrawn="1"/>
        </p:nvSpPr>
        <p:spPr bwMode="auto">
          <a:xfrm>
            <a:off x="1841535" y="2287330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071646" y="2223523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>
            <a:stCxn id="13" idx="6"/>
          </p:cNvCxnSpPr>
          <p:nvPr/>
        </p:nvCxnSpPr>
        <p:spPr>
          <a:xfrm>
            <a:off x="2534033" y="2631188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915073" y="2194707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 Definition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10"/>
          <p:cNvSpPr>
            <a:spLocks noChangeAspect="1"/>
          </p:cNvSpPr>
          <p:nvPr userDrawn="1"/>
        </p:nvSpPr>
        <p:spPr bwMode="auto">
          <a:xfrm>
            <a:off x="1841535" y="3207303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2071646" y="3143496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>
            <a:stCxn id="18" idx="6"/>
          </p:cNvCxnSpPr>
          <p:nvPr/>
        </p:nvCxnSpPr>
        <p:spPr>
          <a:xfrm>
            <a:off x="2534033" y="3551161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915073" y="3114680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0"/>
          <p:cNvSpPr>
            <a:spLocks noChangeAspect="1"/>
          </p:cNvSpPr>
          <p:nvPr userDrawn="1"/>
        </p:nvSpPr>
        <p:spPr bwMode="auto">
          <a:xfrm>
            <a:off x="1841535" y="4127276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071646" y="4063469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>
            <a:stCxn id="23" idx="6"/>
          </p:cNvCxnSpPr>
          <p:nvPr/>
        </p:nvCxnSpPr>
        <p:spPr>
          <a:xfrm>
            <a:off x="2534033" y="4471134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915073" y="4034653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 10"/>
          <p:cNvSpPr>
            <a:spLocks noChangeAspect="1"/>
          </p:cNvSpPr>
          <p:nvPr userDrawn="1"/>
        </p:nvSpPr>
        <p:spPr bwMode="auto">
          <a:xfrm>
            <a:off x="1841535" y="5047251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2071646" y="4983444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>
            <a:stCxn id="33" idx="6"/>
          </p:cNvCxnSpPr>
          <p:nvPr/>
        </p:nvCxnSpPr>
        <p:spPr>
          <a:xfrm>
            <a:off x="2534033" y="5391109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915073" y="4954628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3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Experiments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 descr="表格&#10;&#10;描述已自动生成">
            <a:extLst>
              <a:ext uri="{FF2B5EF4-FFF2-40B4-BE49-F238E27FC236}">
                <a16:creationId xmlns:a16="http://schemas.microsoft.com/office/drawing/2014/main" id="{C884CD75-37EC-021D-2BE1-417CDAE79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48" y="828377"/>
            <a:ext cx="8203704" cy="2761483"/>
          </a:xfrm>
          <a:prstGeom prst="rect">
            <a:avLst/>
          </a:prstGeom>
        </p:spPr>
      </p:pic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C055D5DA-2B58-D7EC-76E8-CBAC5B912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48" y="4386972"/>
            <a:ext cx="8234668" cy="186850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5B4690D-978D-6E95-62E7-7DB4968CC89D}"/>
              </a:ext>
            </a:extLst>
          </p:cNvPr>
          <p:cNvSpPr txBox="1"/>
          <p:nvPr/>
        </p:nvSpPr>
        <p:spPr>
          <a:xfrm>
            <a:off x="2743120" y="3526750"/>
            <a:ext cx="3317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Automatic Evaluation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FC3B23-6487-1AFB-7A14-2DC0DD0DA70E}"/>
              </a:ext>
            </a:extLst>
          </p:cNvPr>
          <p:cNvSpPr txBox="1"/>
          <p:nvPr/>
        </p:nvSpPr>
        <p:spPr>
          <a:xfrm>
            <a:off x="2982541" y="6234350"/>
            <a:ext cx="287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Human Evaluation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602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 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solidFill>
                <a:srgbClr val="C9151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0"/>
          <p:cNvSpPr>
            <a:spLocks/>
          </p:cNvSpPr>
          <p:nvPr userDrawn="1"/>
        </p:nvSpPr>
        <p:spPr bwMode="auto">
          <a:xfrm>
            <a:off x="1841535" y="1367357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071646" y="1303550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>
            <a:stCxn id="4" idx="6"/>
          </p:cNvCxnSpPr>
          <p:nvPr/>
        </p:nvCxnSpPr>
        <p:spPr>
          <a:xfrm>
            <a:off x="2534033" y="1711215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915073" y="1274734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Background</a:t>
            </a:r>
            <a:endParaRPr lang="zh-CN" altLang="en-US" sz="2400" dirty="0"/>
          </a:p>
        </p:txBody>
      </p:sp>
      <p:sp>
        <p:nvSpPr>
          <p:cNvPr id="13" name="Freeform 10"/>
          <p:cNvSpPr>
            <a:spLocks/>
          </p:cNvSpPr>
          <p:nvPr userDrawn="1"/>
        </p:nvSpPr>
        <p:spPr bwMode="auto">
          <a:xfrm>
            <a:off x="1841535" y="2287330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071646" y="2223523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>
            <a:stCxn id="13" idx="6"/>
          </p:cNvCxnSpPr>
          <p:nvPr/>
        </p:nvCxnSpPr>
        <p:spPr>
          <a:xfrm>
            <a:off x="2534033" y="2631188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915073" y="2194707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 Definition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1841535" y="3207303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2071646" y="3143496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>
            <a:stCxn id="18" idx="6"/>
          </p:cNvCxnSpPr>
          <p:nvPr/>
        </p:nvCxnSpPr>
        <p:spPr>
          <a:xfrm>
            <a:off x="2534033" y="3551161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915073" y="3114680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0"/>
          <p:cNvSpPr>
            <a:spLocks/>
          </p:cNvSpPr>
          <p:nvPr userDrawn="1"/>
        </p:nvSpPr>
        <p:spPr bwMode="auto">
          <a:xfrm>
            <a:off x="1841535" y="4127276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071646" y="4063469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>
            <a:stCxn id="23" idx="6"/>
          </p:cNvCxnSpPr>
          <p:nvPr/>
        </p:nvCxnSpPr>
        <p:spPr>
          <a:xfrm>
            <a:off x="2534033" y="4471134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915073" y="4034653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 10"/>
          <p:cNvSpPr>
            <a:spLocks/>
          </p:cNvSpPr>
          <p:nvPr userDrawn="1"/>
        </p:nvSpPr>
        <p:spPr bwMode="auto">
          <a:xfrm>
            <a:off x="1841535" y="5047251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2071646" y="4983444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>
            <a:stCxn id="33" idx="6"/>
          </p:cNvCxnSpPr>
          <p:nvPr/>
        </p:nvCxnSpPr>
        <p:spPr>
          <a:xfrm>
            <a:off x="2534033" y="5391109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915073" y="4954628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59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Conclusion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F52142-360C-9969-F5E4-D6B15BD77C51}"/>
              </a:ext>
            </a:extLst>
          </p:cNvPr>
          <p:cNvSpPr txBox="1"/>
          <p:nvPr/>
        </p:nvSpPr>
        <p:spPr>
          <a:xfrm>
            <a:off x="300247" y="1156563"/>
            <a:ext cx="86538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New Task Proposal</a:t>
            </a:r>
            <a:r>
              <a:rPr lang="en-US" altLang="zh-CN" sz="2400" dirty="0"/>
              <a:t>: Controlled table-to-text generation with scientific reasoning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 err="1"/>
              <a:t>CTRLSciTab</a:t>
            </a:r>
            <a:r>
              <a:rPr lang="en-US" altLang="zh-CN" sz="2400" b="1" dirty="0"/>
              <a:t> Dataset</a:t>
            </a:r>
            <a:r>
              <a:rPr lang="en-US" altLang="zh-CN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Comprises 8,967 scientific table-description pairs.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Includes an external domain-specific knowledge base and highlighted cells.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Experiments</a:t>
            </a:r>
            <a:r>
              <a:rPr lang="en-US" altLang="zh-CN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Conducted on popular PLM-based models.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Showed </a:t>
            </a:r>
            <a:r>
              <a:rPr lang="en-US" altLang="zh-CN" sz="2400" b="1" dirty="0"/>
              <a:t>poor performance </a:t>
            </a:r>
            <a:r>
              <a:rPr lang="en-US" altLang="zh-CN" sz="2400" dirty="0"/>
              <a:t>in scientific domains, indicating a challenge in NLP.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/>
              <a:t>Solution</a:t>
            </a:r>
            <a:r>
              <a:rPr lang="en-US" altLang="zh-CN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Retrieval-based pre-trained model trained on </a:t>
            </a:r>
            <a:r>
              <a:rPr lang="en-US" altLang="zh-CN" sz="2400" dirty="0" err="1"/>
              <a:t>CTRLSciTab</a:t>
            </a:r>
            <a:endParaRPr lang="en-US" altLang="zh-CN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Outcomes</a:t>
            </a:r>
            <a:r>
              <a:rPr lang="en-US" altLang="zh-CN" sz="2400" dirty="0"/>
              <a:t>: Improved performance yet sometimes produces incorrect or hallucinatory content.</a:t>
            </a:r>
          </a:p>
        </p:txBody>
      </p:sp>
    </p:spTree>
    <p:extLst>
      <p:ext uri="{BB962C8B-B14F-4D97-AF65-F5344CB8AC3E}">
        <p14:creationId xmlns:p14="http://schemas.microsoft.com/office/powerpoint/2010/main" val="251387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0" y="1625546"/>
            <a:ext cx="9144000" cy="2372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Thanks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6714704"/>
            <a:ext cx="9144000" cy="14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8484" cy="834505"/>
          </a:xfrm>
          <a:prstGeom prst="rect">
            <a:avLst/>
          </a:prstGeom>
        </p:spPr>
      </p:pic>
      <p:sp>
        <p:nvSpPr>
          <p:cNvPr id="11" name="平行四边形 10"/>
          <p:cNvSpPr/>
          <p:nvPr/>
        </p:nvSpPr>
        <p:spPr>
          <a:xfrm>
            <a:off x="-143301" y="4016565"/>
            <a:ext cx="5813946" cy="36849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5597267" y="4008617"/>
            <a:ext cx="3662740" cy="384391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053" y="4917816"/>
            <a:ext cx="914400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Zhixin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Guo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stjgzx.sjtu.edu.cn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1701941"/>
            <a:ext cx="9144000" cy="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0" y="3916647"/>
            <a:ext cx="9144000" cy="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9FB62488-A8E9-78C0-A3DC-639025463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169" y="36132"/>
            <a:ext cx="997533" cy="782099"/>
          </a:xfrm>
          <a:prstGeom prst="rect">
            <a:avLst/>
          </a:prstGeom>
          <a:noFill/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BE5CFEC-7950-7488-B68A-22E5A7CF8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518" y="24846"/>
            <a:ext cx="1115061" cy="808302"/>
          </a:xfrm>
          <a:prstGeom prst="rect">
            <a:avLst/>
          </a:prstGeom>
        </p:spPr>
      </p:pic>
      <p:pic>
        <p:nvPicPr>
          <p:cNvPr id="7" name="图片 6" descr="文本&#10;&#10;中度可信度描述已自动生成">
            <a:extLst>
              <a:ext uri="{FF2B5EF4-FFF2-40B4-BE49-F238E27FC236}">
                <a16:creationId xmlns:a16="http://schemas.microsoft.com/office/drawing/2014/main" id="{96F6B0FB-91DB-6CB1-56A8-BC7C1FE25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664" y="24846"/>
            <a:ext cx="2410706" cy="7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 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41535" y="1303550"/>
            <a:ext cx="843427" cy="443226"/>
            <a:chOff x="666810" y="2586037"/>
            <a:chExt cx="468000" cy="245937"/>
          </a:xfrm>
        </p:grpSpPr>
        <p:sp>
          <p:nvSpPr>
            <p:cNvPr id="4" name="Freeform 10"/>
            <p:cNvSpPr>
              <a:spLocks/>
            </p:cNvSpPr>
            <p:nvPr userDrawn="1"/>
          </p:nvSpPr>
          <p:spPr bwMode="auto">
            <a:xfrm>
              <a:off x="666810" y="2621442"/>
              <a:ext cx="468000" cy="190800"/>
            </a:xfrm>
            <a:custGeom>
              <a:avLst/>
              <a:gdLst>
                <a:gd name="T0" fmla="*/ 3120 w 3800"/>
                <a:gd name="T1" fmla="*/ 0 h 1532"/>
                <a:gd name="T2" fmla="*/ 682 w 3800"/>
                <a:gd name="T3" fmla="*/ 0 h 1532"/>
                <a:gd name="T4" fmla="*/ 682 w 3800"/>
                <a:gd name="T5" fmla="*/ 284 h 1532"/>
                <a:gd name="T6" fmla="*/ 0 w 3800"/>
                <a:gd name="T7" fmla="*/ 766 h 1532"/>
                <a:gd name="T8" fmla="*/ 682 w 3800"/>
                <a:gd name="T9" fmla="*/ 1248 h 1532"/>
                <a:gd name="T10" fmla="*/ 682 w 3800"/>
                <a:gd name="T11" fmla="*/ 1532 h 1532"/>
                <a:gd name="T12" fmla="*/ 3120 w 3800"/>
                <a:gd name="T13" fmla="*/ 1532 h 1532"/>
                <a:gd name="T14" fmla="*/ 3120 w 3800"/>
                <a:gd name="T15" fmla="*/ 1248 h 1532"/>
                <a:gd name="T16" fmla="*/ 3800 w 3800"/>
                <a:gd name="T17" fmla="*/ 766 h 1532"/>
                <a:gd name="T18" fmla="*/ 3120 w 3800"/>
                <a:gd name="T19" fmla="*/ 284 h 1532"/>
                <a:gd name="T20" fmla="*/ 3120 w 3800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0" h="1532">
                  <a:moveTo>
                    <a:pt x="3120" y="0"/>
                  </a:moveTo>
                  <a:lnTo>
                    <a:pt x="682" y="0"/>
                  </a:lnTo>
                  <a:lnTo>
                    <a:pt x="682" y="284"/>
                  </a:lnTo>
                  <a:lnTo>
                    <a:pt x="0" y="766"/>
                  </a:lnTo>
                  <a:lnTo>
                    <a:pt x="682" y="1248"/>
                  </a:lnTo>
                  <a:lnTo>
                    <a:pt x="682" y="1532"/>
                  </a:lnTo>
                  <a:lnTo>
                    <a:pt x="3120" y="1532"/>
                  </a:lnTo>
                  <a:lnTo>
                    <a:pt x="3120" y="1248"/>
                  </a:lnTo>
                  <a:lnTo>
                    <a:pt x="3800" y="766"/>
                  </a:lnTo>
                  <a:lnTo>
                    <a:pt x="3120" y="284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 b="1"/>
            </a:p>
          </p:txBody>
        </p:sp>
        <p:sp>
          <p:nvSpPr>
            <p:cNvPr id="5" name="文本框 4"/>
            <p:cNvSpPr txBox="1"/>
            <p:nvPr userDrawn="1"/>
          </p:nvSpPr>
          <p:spPr>
            <a:xfrm>
              <a:off x="794494" y="2586037"/>
              <a:ext cx="212633" cy="245937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" name="直接连接符 6"/>
          <p:cNvCxnSpPr>
            <a:stCxn id="4" idx="6"/>
          </p:cNvCxnSpPr>
          <p:nvPr/>
        </p:nvCxnSpPr>
        <p:spPr>
          <a:xfrm>
            <a:off x="2534033" y="1711215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915073" y="1274734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Background</a:t>
            </a:r>
            <a:endParaRPr lang="zh-CN" altLang="en-US" sz="24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1841535" y="2223523"/>
            <a:ext cx="843427" cy="443226"/>
            <a:chOff x="666810" y="2586037"/>
            <a:chExt cx="468000" cy="245937"/>
          </a:xfrm>
        </p:grpSpPr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66810" y="2621442"/>
              <a:ext cx="468000" cy="190800"/>
            </a:xfrm>
            <a:custGeom>
              <a:avLst/>
              <a:gdLst>
                <a:gd name="T0" fmla="*/ 3120 w 3800"/>
                <a:gd name="T1" fmla="*/ 0 h 1532"/>
                <a:gd name="T2" fmla="*/ 682 w 3800"/>
                <a:gd name="T3" fmla="*/ 0 h 1532"/>
                <a:gd name="T4" fmla="*/ 682 w 3800"/>
                <a:gd name="T5" fmla="*/ 284 h 1532"/>
                <a:gd name="T6" fmla="*/ 0 w 3800"/>
                <a:gd name="T7" fmla="*/ 766 h 1532"/>
                <a:gd name="T8" fmla="*/ 682 w 3800"/>
                <a:gd name="T9" fmla="*/ 1248 h 1532"/>
                <a:gd name="T10" fmla="*/ 682 w 3800"/>
                <a:gd name="T11" fmla="*/ 1532 h 1532"/>
                <a:gd name="T12" fmla="*/ 3120 w 3800"/>
                <a:gd name="T13" fmla="*/ 1532 h 1532"/>
                <a:gd name="T14" fmla="*/ 3120 w 3800"/>
                <a:gd name="T15" fmla="*/ 1248 h 1532"/>
                <a:gd name="T16" fmla="*/ 3800 w 3800"/>
                <a:gd name="T17" fmla="*/ 766 h 1532"/>
                <a:gd name="T18" fmla="*/ 3120 w 3800"/>
                <a:gd name="T19" fmla="*/ 284 h 1532"/>
                <a:gd name="T20" fmla="*/ 3120 w 3800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0" h="1532">
                  <a:moveTo>
                    <a:pt x="3120" y="0"/>
                  </a:moveTo>
                  <a:lnTo>
                    <a:pt x="682" y="0"/>
                  </a:lnTo>
                  <a:lnTo>
                    <a:pt x="682" y="284"/>
                  </a:lnTo>
                  <a:lnTo>
                    <a:pt x="0" y="766"/>
                  </a:lnTo>
                  <a:lnTo>
                    <a:pt x="682" y="1248"/>
                  </a:lnTo>
                  <a:lnTo>
                    <a:pt x="682" y="1532"/>
                  </a:lnTo>
                  <a:lnTo>
                    <a:pt x="3120" y="1532"/>
                  </a:lnTo>
                  <a:lnTo>
                    <a:pt x="3120" y="1248"/>
                  </a:lnTo>
                  <a:lnTo>
                    <a:pt x="3800" y="766"/>
                  </a:lnTo>
                  <a:lnTo>
                    <a:pt x="3120" y="284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 b="1"/>
            </a:p>
          </p:txBody>
        </p:sp>
        <p:sp>
          <p:nvSpPr>
            <p:cNvPr id="14" name="文本框 13"/>
            <p:cNvSpPr txBox="1"/>
            <p:nvPr userDrawn="1"/>
          </p:nvSpPr>
          <p:spPr>
            <a:xfrm>
              <a:off x="794494" y="2586037"/>
              <a:ext cx="212633" cy="245937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5" name="直接连接符 14"/>
          <p:cNvCxnSpPr>
            <a:stCxn id="13" idx="6"/>
          </p:cNvCxnSpPr>
          <p:nvPr/>
        </p:nvCxnSpPr>
        <p:spPr>
          <a:xfrm>
            <a:off x="2534033" y="2631188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915073" y="2194707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 Definition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41535" y="3143496"/>
            <a:ext cx="843427" cy="443226"/>
            <a:chOff x="666810" y="2586037"/>
            <a:chExt cx="468000" cy="245937"/>
          </a:xfrm>
        </p:grpSpPr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666810" y="2621442"/>
              <a:ext cx="468000" cy="190800"/>
            </a:xfrm>
            <a:custGeom>
              <a:avLst/>
              <a:gdLst>
                <a:gd name="T0" fmla="*/ 3120 w 3800"/>
                <a:gd name="T1" fmla="*/ 0 h 1532"/>
                <a:gd name="T2" fmla="*/ 682 w 3800"/>
                <a:gd name="T3" fmla="*/ 0 h 1532"/>
                <a:gd name="T4" fmla="*/ 682 w 3800"/>
                <a:gd name="T5" fmla="*/ 284 h 1532"/>
                <a:gd name="T6" fmla="*/ 0 w 3800"/>
                <a:gd name="T7" fmla="*/ 766 h 1532"/>
                <a:gd name="T8" fmla="*/ 682 w 3800"/>
                <a:gd name="T9" fmla="*/ 1248 h 1532"/>
                <a:gd name="T10" fmla="*/ 682 w 3800"/>
                <a:gd name="T11" fmla="*/ 1532 h 1532"/>
                <a:gd name="T12" fmla="*/ 3120 w 3800"/>
                <a:gd name="T13" fmla="*/ 1532 h 1532"/>
                <a:gd name="T14" fmla="*/ 3120 w 3800"/>
                <a:gd name="T15" fmla="*/ 1248 h 1532"/>
                <a:gd name="T16" fmla="*/ 3800 w 3800"/>
                <a:gd name="T17" fmla="*/ 766 h 1532"/>
                <a:gd name="T18" fmla="*/ 3120 w 3800"/>
                <a:gd name="T19" fmla="*/ 284 h 1532"/>
                <a:gd name="T20" fmla="*/ 3120 w 3800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0" h="1532">
                  <a:moveTo>
                    <a:pt x="3120" y="0"/>
                  </a:moveTo>
                  <a:lnTo>
                    <a:pt x="682" y="0"/>
                  </a:lnTo>
                  <a:lnTo>
                    <a:pt x="682" y="284"/>
                  </a:lnTo>
                  <a:lnTo>
                    <a:pt x="0" y="766"/>
                  </a:lnTo>
                  <a:lnTo>
                    <a:pt x="682" y="1248"/>
                  </a:lnTo>
                  <a:lnTo>
                    <a:pt x="682" y="1532"/>
                  </a:lnTo>
                  <a:lnTo>
                    <a:pt x="3120" y="1532"/>
                  </a:lnTo>
                  <a:lnTo>
                    <a:pt x="3120" y="1248"/>
                  </a:lnTo>
                  <a:lnTo>
                    <a:pt x="3800" y="766"/>
                  </a:lnTo>
                  <a:lnTo>
                    <a:pt x="3120" y="284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 b="1"/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794494" y="2586037"/>
              <a:ext cx="212633" cy="245937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" name="直接连接符 19"/>
          <p:cNvCxnSpPr>
            <a:stCxn id="18" idx="6"/>
          </p:cNvCxnSpPr>
          <p:nvPr/>
        </p:nvCxnSpPr>
        <p:spPr>
          <a:xfrm>
            <a:off x="2534033" y="3551161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915073" y="3114680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841535" y="4063469"/>
            <a:ext cx="843427" cy="443226"/>
            <a:chOff x="666810" y="2586037"/>
            <a:chExt cx="468000" cy="245937"/>
          </a:xfrm>
        </p:grpSpPr>
        <p:sp>
          <p:nvSpPr>
            <p:cNvPr id="23" name="Freeform 10"/>
            <p:cNvSpPr>
              <a:spLocks/>
            </p:cNvSpPr>
            <p:nvPr userDrawn="1"/>
          </p:nvSpPr>
          <p:spPr bwMode="auto">
            <a:xfrm>
              <a:off x="666810" y="2621442"/>
              <a:ext cx="468000" cy="190800"/>
            </a:xfrm>
            <a:custGeom>
              <a:avLst/>
              <a:gdLst>
                <a:gd name="T0" fmla="*/ 3120 w 3800"/>
                <a:gd name="T1" fmla="*/ 0 h 1532"/>
                <a:gd name="T2" fmla="*/ 682 w 3800"/>
                <a:gd name="T3" fmla="*/ 0 h 1532"/>
                <a:gd name="T4" fmla="*/ 682 w 3800"/>
                <a:gd name="T5" fmla="*/ 284 h 1532"/>
                <a:gd name="T6" fmla="*/ 0 w 3800"/>
                <a:gd name="T7" fmla="*/ 766 h 1532"/>
                <a:gd name="T8" fmla="*/ 682 w 3800"/>
                <a:gd name="T9" fmla="*/ 1248 h 1532"/>
                <a:gd name="T10" fmla="*/ 682 w 3800"/>
                <a:gd name="T11" fmla="*/ 1532 h 1532"/>
                <a:gd name="T12" fmla="*/ 3120 w 3800"/>
                <a:gd name="T13" fmla="*/ 1532 h 1532"/>
                <a:gd name="T14" fmla="*/ 3120 w 3800"/>
                <a:gd name="T15" fmla="*/ 1248 h 1532"/>
                <a:gd name="T16" fmla="*/ 3800 w 3800"/>
                <a:gd name="T17" fmla="*/ 766 h 1532"/>
                <a:gd name="T18" fmla="*/ 3120 w 3800"/>
                <a:gd name="T19" fmla="*/ 284 h 1532"/>
                <a:gd name="T20" fmla="*/ 3120 w 3800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0" h="1532">
                  <a:moveTo>
                    <a:pt x="3120" y="0"/>
                  </a:moveTo>
                  <a:lnTo>
                    <a:pt x="682" y="0"/>
                  </a:lnTo>
                  <a:lnTo>
                    <a:pt x="682" y="284"/>
                  </a:lnTo>
                  <a:lnTo>
                    <a:pt x="0" y="766"/>
                  </a:lnTo>
                  <a:lnTo>
                    <a:pt x="682" y="1248"/>
                  </a:lnTo>
                  <a:lnTo>
                    <a:pt x="682" y="1532"/>
                  </a:lnTo>
                  <a:lnTo>
                    <a:pt x="3120" y="1532"/>
                  </a:lnTo>
                  <a:lnTo>
                    <a:pt x="3120" y="1248"/>
                  </a:lnTo>
                  <a:lnTo>
                    <a:pt x="3800" y="766"/>
                  </a:lnTo>
                  <a:lnTo>
                    <a:pt x="3120" y="284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 b="1"/>
            </a:p>
          </p:txBody>
        </p:sp>
        <p:sp>
          <p:nvSpPr>
            <p:cNvPr id="24" name="文本框 23"/>
            <p:cNvSpPr txBox="1"/>
            <p:nvPr userDrawn="1"/>
          </p:nvSpPr>
          <p:spPr>
            <a:xfrm>
              <a:off x="794494" y="2586037"/>
              <a:ext cx="212633" cy="245937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5" name="直接连接符 24"/>
          <p:cNvCxnSpPr>
            <a:stCxn id="23" idx="6"/>
          </p:cNvCxnSpPr>
          <p:nvPr/>
        </p:nvCxnSpPr>
        <p:spPr>
          <a:xfrm>
            <a:off x="2534033" y="4471134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915073" y="4034653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841535" y="4983444"/>
            <a:ext cx="843427" cy="443226"/>
            <a:chOff x="666810" y="2586037"/>
            <a:chExt cx="468000" cy="245937"/>
          </a:xfrm>
        </p:grpSpPr>
        <p:sp>
          <p:nvSpPr>
            <p:cNvPr id="33" name="Freeform 10"/>
            <p:cNvSpPr>
              <a:spLocks/>
            </p:cNvSpPr>
            <p:nvPr userDrawn="1"/>
          </p:nvSpPr>
          <p:spPr bwMode="auto">
            <a:xfrm>
              <a:off x="666810" y="2621442"/>
              <a:ext cx="468000" cy="190800"/>
            </a:xfrm>
            <a:custGeom>
              <a:avLst/>
              <a:gdLst>
                <a:gd name="T0" fmla="*/ 3120 w 3800"/>
                <a:gd name="T1" fmla="*/ 0 h 1532"/>
                <a:gd name="T2" fmla="*/ 682 w 3800"/>
                <a:gd name="T3" fmla="*/ 0 h 1532"/>
                <a:gd name="T4" fmla="*/ 682 w 3800"/>
                <a:gd name="T5" fmla="*/ 284 h 1532"/>
                <a:gd name="T6" fmla="*/ 0 w 3800"/>
                <a:gd name="T7" fmla="*/ 766 h 1532"/>
                <a:gd name="T8" fmla="*/ 682 w 3800"/>
                <a:gd name="T9" fmla="*/ 1248 h 1532"/>
                <a:gd name="T10" fmla="*/ 682 w 3800"/>
                <a:gd name="T11" fmla="*/ 1532 h 1532"/>
                <a:gd name="T12" fmla="*/ 3120 w 3800"/>
                <a:gd name="T13" fmla="*/ 1532 h 1532"/>
                <a:gd name="T14" fmla="*/ 3120 w 3800"/>
                <a:gd name="T15" fmla="*/ 1248 h 1532"/>
                <a:gd name="T16" fmla="*/ 3800 w 3800"/>
                <a:gd name="T17" fmla="*/ 766 h 1532"/>
                <a:gd name="T18" fmla="*/ 3120 w 3800"/>
                <a:gd name="T19" fmla="*/ 284 h 1532"/>
                <a:gd name="T20" fmla="*/ 3120 w 3800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0" h="1532">
                  <a:moveTo>
                    <a:pt x="3120" y="0"/>
                  </a:moveTo>
                  <a:lnTo>
                    <a:pt x="682" y="0"/>
                  </a:lnTo>
                  <a:lnTo>
                    <a:pt x="682" y="284"/>
                  </a:lnTo>
                  <a:lnTo>
                    <a:pt x="0" y="766"/>
                  </a:lnTo>
                  <a:lnTo>
                    <a:pt x="682" y="1248"/>
                  </a:lnTo>
                  <a:lnTo>
                    <a:pt x="682" y="1532"/>
                  </a:lnTo>
                  <a:lnTo>
                    <a:pt x="3120" y="1532"/>
                  </a:lnTo>
                  <a:lnTo>
                    <a:pt x="3120" y="1248"/>
                  </a:lnTo>
                  <a:lnTo>
                    <a:pt x="3800" y="766"/>
                  </a:lnTo>
                  <a:lnTo>
                    <a:pt x="3120" y="284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 b="1"/>
            </a:p>
          </p:txBody>
        </p:sp>
        <p:sp>
          <p:nvSpPr>
            <p:cNvPr id="34" name="文本框 33"/>
            <p:cNvSpPr txBox="1"/>
            <p:nvPr userDrawn="1"/>
          </p:nvSpPr>
          <p:spPr>
            <a:xfrm>
              <a:off x="794494" y="2586037"/>
              <a:ext cx="212633" cy="245937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>
            <a:stCxn id="33" idx="6"/>
          </p:cNvCxnSpPr>
          <p:nvPr/>
        </p:nvCxnSpPr>
        <p:spPr>
          <a:xfrm>
            <a:off x="2534033" y="5391109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915073" y="4954628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03677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 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0"/>
          <p:cNvSpPr>
            <a:spLocks/>
          </p:cNvSpPr>
          <p:nvPr userDrawn="1"/>
        </p:nvSpPr>
        <p:spPr bwMode="auto">
          <a:xfrm>
            <a:off x="1841535" y="1367357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071646" y="1303550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>
            <a:stCxn id="4" idx="6"/>
          </p:cNvCxnSpPr>
          <p:nvPr/>
        </p:nvCxnSpPr>
        <p:spPr>
          <a:xfrm>
            <a:off x="2534033" y="1711215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915073" y="1274734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Background</a:t>
            </a:r>
            <a:endParaRPr lang="zh-CN" altLang="en-US" sz="2400" dirty="0"/>
          </a:p>
        </p:txBody>
      </p:sp>
      <p:sp>
        <p:nvSpPr>
          <p:cNvPr id="13" name="Freeform 10"/>
          <p:cNvSpPr>
            <a:spLocks/>
          </p:cNvSpPr>
          <p:nvPr userDrawn="1"/>
        </p:nvSpPr>
        <p:spPr bwMode="auto">
          <a:xfrm>
            <a:off x="1841535" y="2287330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071646" y="2223523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>
            <a:stCxn id="13" idx="6"/>
          </p:cNvCxnSpPr>
          <p:nvPr/>
        </p:nvCxnSpPr>
        <p:spPr>
          <a:xfrm>
            <a:off x="2534033" y="2631188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915073" y="2194707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 Definition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1841535" y="3207303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2071646" y="3143496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>
            <a:stCxn id="18" idx="6"/>
          </p:cNvCxnSpPr>
          <p:nvPr/>
        </p:nvCxnSpPr>
        <p:spPr>
          <a:xfrm>
            <a:off x="2534033" y="3551161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915073" y="3114680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0"/>
          <p:cNvSpPr>
            <a:spLocks/>
          </p:cNvSpPr>
          <p:nvPr userDrawn="1"/>
        </p:nvSpPr>
        <p:spPr bwMode="auto">
          <a:xfrm>
            <a:off x="1841535" y="4127276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071646" y="4063469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>
            <a:stCxn id="23" idx="6"/>
          </p:cNvCxnSpPr>
          <p:nvPr/>
        </p:nvCxnSpPr>
        <p:spPr>
          <a:xfrm>
            <a:off x="2534033" y="4471134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915073" y="4034653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 10"/>
          <p:cNvSpPr>
            <a:spLocks/>
          </p:cNvSpPr>
          <p:nvPr userDrawn="1"/>
        </p:nvSpPr>
        <p:spPr bwMode="auto">
          <a:xfrm>
            <a:off x="1841535" y="5047251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2071646" y="4983444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>
            <a:stCxn id="33" idx="6"/>
          </p:cNvCxnSpPr>
          <p:nvPr/>
        </p:nvCxnSpPr>
        <p:spPr>
          <a:xfrm>
            <a:off x="2534033" y="5391109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915073" y="4954628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表格&#10;&#10;描述已自动生成">
            <a:extLst>
              <a:ext uri="{FF2B5EF4-FFF2-40B4-BE49-F238E27FC236}">
                <a16:creationId xmlns:a16="http://schemas.microsoft.com/office/drawing/2014/main" id="{B0A6F7A9-15F8-2A81-B43E-29B4E95C6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17" r="-1" b="32853"/>
          <a:stretch/>
        </p:blipFill>
        <p:spPr>
          <a:xfrm>
            <a:off x="553001" y="4039454"/>
            <a:ext cx="3814010" cy="821455"/>
          </a:xfrm>
          <a:prstGeom prst="rect">
            <a:avLst/>
          </a:prstGeom>
        </p:spPr>
      </p:pic>
      <p:pic>
        <p:nvPicPr>
          <p:cNvPr id="42" name="图片 41" descr="表格&#10;&#10;描述已自动生成">
            <a:extLst>
              <a:ext uri="{FF2B5EF4-FFF2-40B4-BE49-F238E27FC236}">
                <a16:creationId xmlns:a16="http://schemas.microsoft.com/office/drawing/2014/main" id="{38190D8C-6D8F-99C4-23E0-C08F592E3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002" b="21295"/>
          <a:stretch/>
        </p:blipFill>
        <p:spPr>
          <a:xfrm>
            <a:off x="537937" y="4979295"/>
            <a:ext cx="3844139" cy="8368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5796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0248" y="253026"/>
            <a:ext cx="6507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Research Background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5113" y="859924"/>
            <a:ext cx="8253773" cy="1048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sheer volume of scientific experimental results and complex technical statements, often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presented in tabular formats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presents a formidable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barrier to individuals acquiring preferred information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051C81C-3A16-4CE0-8B6F-8D018EE3F3F7}"/>
              </a:ext>
            </a:extLst>
          </p:cNvPr>
          <p:cNvSpPr/>
          <p:nvPr/>
        </p:nvSpPr>
        <p:spPr>
          <a:xfrm>
            <a:off x="445114" y="1962169"/>
            <a:ext cx="4088389" cy="397621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6E80530-3E29-48AC-AF25-48D03CA96522}"/>
              </a:ext>
            </a:extLst>
          </p:cNvPr>
          <p:cNvSpPr txBox="1"/>
          <p:nvPr/>
        </p:nvSpPr>
        <p:spPr>
          <a:xfrm>
            <a:off x="905580" y="2015151"/>
            <a:ext cx="27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Scientific Tabular Data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974F346-2791-4C05-9547-19A06FD8C8CC}"/>
              </a:ext>
            </a:extLst>
          </p:cNvPr>
          <p:cNvSpPr txBox="1"/>
          <p:nvPr/>
        </p:nvSpPr>
        <p:spPr>
          <a:xfrm rot="16200000">
            <a:off x="1035753" y="1839977"/>
            <a:ext cx="430887" cy="1426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Multi-Source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268614E-0744-4A28-ABAF-3779669B80E4}"/>
              </a:ext>
            </a:extLst>
          </p:cNvPr>
          <p:cNvSpPr txBox="1"/>
          <p:nvPr/>
        </p:nvSpPr>
        <p:spPr>
          <a:xfrm rot="16200000">
            <a:off x="3008485" y="1612486"/>
            <a:ext cx="430887" cy="186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Various Structure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AFEEE94-A5D9-4C73-9E3F-6511367EF0A3}"/>
              </a:ext>
            </a:extLst>
          </p:cNvPr>
          <p:cNvSpPr txBox="1"/>
          <p:nvPr/>
        </p:nvSpPr>
        <p:spPr>
          <a:xfrm rot="16200000">
            <a:off x="1104226" y="2161037"/>
            <a:ext cx="430887" cy="1563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Cross Domain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330F7E2-9EC1-72FB-6C9D-BDAC658029BE}"/>
              </a:ext>
            </a:extLst>
          </p:cNvPr>
          <p:cNvSpPr/>
          <p:nvPr/>
        </p:nvSpPr>
        <p:spPr>
          <a:xfrm>
            <a:off x="4618027" y="1962170"/>
            <a:ext cx="4080860" cy="397621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3DDBC9-8739-2DCC-3667-F05C3F8DC69A}"/>
              </a:ext>
            </a:extLst>
          </p:cNvPr>
          <p:cNvSpPr txBox="1"/>
          <p:nvPr/>
        </p:nvSpPr>
        <p:spPr>
          <a:xfrm>
            <a:off x="5274084" y="2016023"/>
            <a:ext cx="27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Knowledge Discovery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4" descr="gakg-logo">
            <a:extLst>
              <a:ext uri="{FF2B5EF4-FFF2-40B4-BE49-F238E27FC236}">
                <a16:creationId xmlns:a16="http://schemas.microsoft.com/office/drawing/2014/main" id="{12799D47-897D-A811-DAA1-D971FA1B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84" y="2378534"/>
            <a:ext cx="2762822" cy="13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082379F-B195-F3D4-DD7C-C8E99436B85F}"/>
              </a:ext>
            </a:extLst>
          </p:cNvPr>
          <p:cNvSpPr txBox="1"/>
          <p:nvPr/>
        </p:nvSpPr>
        <p:spPr>
          <a:xfrm>
            <a:off x="5151076" y="3766673"/>
            <a:ext cx="302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Knowledge Graph Construction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B32A84A-4484-F90D-E56F-38FC412C4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513" y="4090632"/>
            <a:ext cx="2709963" cy="154055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46800C-5BFE-6D12-CFFF-E25058B7F839}"/>
              </a:ext>
            </a:extLst>
          </p:cNvPr>
          <p:cNvSpPr txBox="1"/>
          <p:nvPr/>
        </p:nvSpPr>
        <p:spPr>
          <a:xfrm>
            <a:off x="5387948" y="5647367"/>
            <a:ext cx="2535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Domain  Database Creation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734614D-7545-E462-F854-EAE4167AAD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45" b="47070"/>
          <a:stretch/>
        </p:blipFill>
        <p:spPr>
          <a:xfrm>
            <a:off x="576188" y="3151870"/>
            <a:ext cx="3815429" cy="821455"/>
          </a:xfrm>
          <a:prstGeom prst="rect">
            <a:avLst/>
          </a:prstGeom>
          <a:ln>
            <a:noFill/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D674ECDA-435A-5775-123F-1ED82EAECD01}"/>
              </a:ext>
            </a:extLst>
          </p:cNvPr>
          <p:cNvSpPr/>
          <p:nvPr/>
        </p:nvSpPr>
        <p:spPr>
          <a:xfrm>
            <a:off x="1401714" y="5415608"/>
            <a:ext cx="1901119" cy="430887"/>
          </a:xfrm>
          <a:prstGeom prst="rect">
            <a:avLst/>
          </a:prstGeom>
          <a:solidFill>
            <a:srgbClr val="BED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</a:rPr>
              <a:t>Academic Paper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5049C69-C9FD-7599-22D2-BB1B380726E7}"/>
              </a:ext>
            </a:extLst>
          </p:cNvPr>
          <p:cNvSpPr txBox="1"/>
          <p:nvPr/>
        </p:nvSpPr>
        <p:spPr>
          <a:xfrm rot="16200000">
            <a:off x="3229810" y="1788547"/>
            <a:ext cx="430887" cy="23047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Complex Reasoning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0B4BF28-F12B-B94D-0A44-F892C793C3D9}"/>
              </a:ext>
            </a:extLst>
          </p:cNvPr>
          <p:cNvSpPr/>
          <p:nvPr/>
        </p:nvSpPr>
        <p:spPr>
          <a:xfrm>
            <a:off x="1401714" y="3518822"/>
            <a:ext cx="1901119" cy="430887"/>
          </a:xfrm>
          <a:prstGeom prst="rect">
            <a:avLst/>
          </a:prstGeom>
          <a:solidFill>
            <a:srgbClr val="BED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</a:rPr>
              <a:t>Online Wiki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D074F29-8716-4C7D-42D2-7FA188E361D8}"/>
              </a:ext>
            </a:extLst>
          </p:cNvPr>
          <p:cNvSpPr/>
          <p:nvPr/>
        </p:nvSpPr>
        <p:spPr>
          <a:xfrm>
            <a:off x="1401714" y="4430022"/>
            <a:ext cx="1901119" cy="430887"/>
          </a:xfrm>
          <a:prstGeom prst="rect">
            <a:avLst/>
          </a:prstGeom>
          <a:solidFill>
            <a:srgbClr val="BED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</a:rPr>
              <a:t>Scientific News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3" name="燕尾形箭头 52">
            <a:extLst>
              <a:ext uri="{FF2B5EF4-FFF2-40B4-BE49-F238E27FC236}">
                <a16:creationId xmlns:a16="http://schemas.microsoft.com/office/drawing/2014/main" id="{49BFEDB8-8F53-FB81-B634-478D35FA771E}"/>
              </a:ext>
            </a:extLst>
          </p:cNvPr>
          <p:cNvSpPr/>
          <p:nvPr/>
        </p:nvSpPr>
        <p:spPr>
          <a:xfrm>
            <a:off x="4233503" y="3708314"/>
            <a:ext cx="784097" cy="4308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982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Related Work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8D917DE-E602-7C4C-6BF2-AFD4BDD92E84}"/>
              </a:ext>
            </a:extLst>
          </p:cNvPr>
          <p:cNvSpPr/>
          <p:nvPr/>
        </p:nvSpPr>
        <p:spPr>
          <a:xfrm>
            <a:off x="300248" y="883442"/>
            <a:ext cx="2668240" cy="493215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7B6272-3612-2538-213F-C292C561E01A}"/>
              </a:ext>
            </a:extLst>
          </p:cNvPr>
          <p:cNvSpPr/>
          <p:nvPr/>
        </p:nvSpPr>
        <p:spPr>
          <a:xfrm>
            <a:off x="3271569" y="879952"/>
            <a:ext cx="2668240" cy="493215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FD79298-042D-28A7-AE6F-C3FDBBB28008}"/>
              </a:ext>
            </a:extLst>
          </p:cNvPr>
          <p:cNvSpPr/>
          <p:nvPr/>
        </p:nvSpPr>
        <p:spPr>
          <a:xfrm>
            <a:off x="6242890" y="879952"/>
            <a:ext cx="2668240" cy="493215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37934E-2129-D819-E4AF-C5D006A7465A}"/>
              </a:ext>
            </a:extLst>
          </p:cNvPr>
          <p:cNvSpPr/>
          <p:nvPr/>
        </p:nvSpPr>
        <p:spPr>
          <a:xfrm>
            <a:off x="307786" y="879731"/>
            <a:ext cx="2668240" cy="662940"/>
          </a:xfrm>
          <a:prstGeom prst="rect">
            <a:avLst/>
          </a:prstGeom>
          <a:solidFill>
            <a:srgbClr val="01208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/>
              <a:t>Table to text </a:t>
            </a:r>
          </a:p>
          <a:p>
            <a:pPr algn="ctr"/>
            <a:r>
              <a:rPr kumimoji="1" lang="en-US" altLang="zh-CN" sz="2000" dirty="0"/>
              <a:t>generation</a:t>
            </a:r>
            <a:endParaRPr kumimoji="1"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0DB54C-BB56-4DFC-A522-F2C4E8EFEC53}"/>
              </a:ext>
            </a:extLst>
          </p:cNvPr>
          <p:cNvSpPr/>
          <p:nvPr/>
        </p:nvSpPr>
        <p:spPr>
          <a:xfrm>
            <a:off x="3271569" y="879731"/>
            <a:ext cx="2668240" cy="662940"/>
          </a:xfrm>
          <a:prstGeom prst="rect">
            <a:avLst/>
          </a:prstGeom>
          <a:solidFill>
            <a:srgbClr val="01208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/>
              <a:t>Controlled table to </a:t>
            </a:r>
          </a:p>
          <a:p>
            <a:pPr algn="ctr"/>
            <a:r>
              <a:rPr kumimoji="1" lang="en-US" altLang="zh-CN" sz="2000" dirty="0"/>
              <a:t>text generation</a:t>
            </a:r>
            <a:endParaRPr kumimoji="1" lang="zh-CN" altLang="en-US" sz="20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0BB8F2-1D93-E004-83A3-3003073683F7}"/>
              </a:ext>
            </a:extLst>
          </p:cNvPr>
          <p:cNvSpPr/>
          <p:nvPr/>
        </p:nvSpPr>
        <p:spPr>
          <a:xfrm>
            <a:off x="6249752" y="879082"/>
            <a:ext cx="2668239" cy="662940"/>
          </a:xfrm>
          <a:prstGeom prst="rect">
            <a:avLst/>
          </a:prstGeom>
          <a:solidFill>
            <a:srgbClr val="01208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/>
              <a:t>Table to text generation with reasoning</a:t>
            </a:r>
            <a:endParaRPr kumimoji="1" lang="zh-CN" altLang="en-US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2765E5B-83F1-2101-73FA-675A60E1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9" y="1730380"/>
            <a:ext cx="2306876" cy="285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5D72280-5367-A2E7-8DBB-B098686A9720}"/>
              </a:ext>
            </a:extLst>
          </p:cNvPr>
          <p:cNvSpPr txBox="1"/>
          <p:nvPr/>
        </p:nvSpPr>
        <p:spPr>
          <a:xfrm>
            <a:off x="554789" y="4723469"/>
            <a:ext cx="2159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</a:t>
            </a: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fluent descriptions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 structured data. 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表格&#10;&#10;描述已自动生成">
            <a:extLst>
              <a:ext uri="{FF2B5EF4-FFF2-40B4-BE49-F238E27FC236}">
                <a16:creationId xmlns:a16="http://schemas.microsoft.com/office/drawing/2014/main" id="{D1FE730E-CBBD-375B-85F0-F5E103789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" r="25932" b="3121"/>
          <a:stretch/>
        </p:blipFill>
        <p:spPr>
          <a:xfrm>
            <a:off x="3361923" y="1917868"/>
            <a:ext cx="2487529" cy="206003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6B1BE0F-D12E-7DF1-8BFA-485099B12118}"/>
              </a:ext>
            </a:extLst>
          </p:cNvPr>
          <p:cNvSpPr txBox="1"/>
          <p:nvPr/>
        </p:nvSpPr>
        <p:spPr>
          <a:xfrm>
            <a:off x="3594248" y="4182080"/>
            <a:ext cx="2159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</a:t>
            </a: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descriptions tolerate to user preferences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 structured data. 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6833C16-B553-8F9D-4015-CA80A9E98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071" y="1880761"/>
            <a:ext cx="2324100" cy="20701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FC44DAA-7861-5CD0-9400-D399A5A3176C}"/>
              </a:ext>
            </a:extLst>
          </p:cNvPr>
          <p:cNvSpPr txBox="1"/>
          <p:nvPr/>
        </p:nvSpPr>
        <p:spPr>
          <a:xfrm>
            <a:off x="6345130" y="4320579"/>
            <a:ext cx="2380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Complex Reasoning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Numerical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Logical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kumimoji="1"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Temporal</a:t>
            </a:r>
            <a:endParaRPr kumimoji="1"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2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Motivation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6" name="图片 15" descr="表格&#10;&#10;描述已自动生成">
            <a:extLst>
              <a:ext uri="{FF2B5EF4-FFF2-40B4-BE49-F238E27FC236}">
                <a16:creationId xmlns:a16="http://schemas.microsoft.com/office/drawing/2014/main" id="{F0D4C219-6C2E-D4AF-BB20-1D17FC4B3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17" r="-1" b="32853"/>
          <a:stretch/>
        </p:blipFill>
        <p:spPr>
          <a:xfrm>
            <a:off x="553001" y="4130894"/>
            <a:ext cx="3814010" cy="821455"/>
          </a:xfrm>
          <a:prstGeom prst="rect">
            <a:avLst/>
          </a:prstGeom>
        </p:spPr>
      </p:pic>
      <p:pic>
        <p:nvPicPr>
          <p:cNvPr id="17" name="图片 16" descr="表格&#10;&#10;描述已自动生成">
            <a:extLst>
              <a:ext uri="{FF2B5EF4-FFF2-40B4-BE49-F238E27FC236}">
                <a16:creationId xmlns:a16="http://schemas.microsoft.com/office/drawing/2014/main" id="{BD3A27AA-D5FD-9BAA-0303-9B74D2C4B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002" b="21295"/>
          <a:stretch/>
        </p:blipFill>
        <p:spPr>
          <a:xfrm>
            <a:off x="537937" y="5070735"/>
            <a:ext cx="3844139" cy="83685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426BAFB-A3CE-DA44-FEB2-3EEFE95AABF9}"/>
              </a:ext>
            </a:extLst>
          </p:cNvPr>
          <p:cNvSpPr txBox="1"/>
          <p:nvPr/>
        </p:nvSpPr>
        <p:spPr>
          <a:xfrm>
            <a:off x="445113" y="859924"/>
            <a:ext cx="8253773" cy="1048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sheer volume of scientific experimental results and complex technical statements, often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presented in tabular formats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presents a formidable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barrier to individuals acquiring preferred information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A1068A-251F-78F6-071B-21D60439AE66}"/>
              </a:ext>
            </a:extLst>
          </p:cNvPr>
          <p:cNvSpPr/>
          <p:nvPr/>
        </p:nvSpPr>
        <p:spPr>
          <a:xfrm>
            <a:off x="445114" y="2053609"/>
            <a:ext cx="4088389" cy="397621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93C042-6186-DEFF-B172-268BBBE87BF8}"/>
              </a:ext>
            </a:extLst>
          </p:cNvPr>
          <p:cNvSpPr txBox="1"/>
          <p:nvPr/>
        </p:nvSpPr>
        <p:spPr>
          <a:xfrm>
            <a:off x="905580" y="2106591"/>
            <a:ext cx="27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Scientific Tabular Data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15F26F3-9808-5A73-F728-ABE9D0D1677C}"/>
              </a:ext>
            </a:extLst>
          </p:cNvPr>
          <p:cNvSpPr txBox="1"/>
          <p:nvPr/>
        </p:nvSpPr>
        <p:spPr>
          <a:xfrm rot="16200000">
            <a:off x="1035753" y="1931417"/>
            <a:ext cx="430887" cy="1426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Multi-Source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F701DE-A545-B6AA-A794-D9BE51484AD1}"/>
              </a:ext>
            </a:extLst>
          </p:cNvPr>
          <p:cNvSpPr txBox="1"/>
          <p:nvPr/>
        </p:nvSpPr>
        <p:spPr>
          <a:xfrm rot="16200000">
            <a:off x="3008485" y="1703926"/>
            <a:ext cx="430887" cy="186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Various Structure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51E67A6-B187-90E4-7B05-7D67A076A136}"/>
              </a:ext>
            </a:extLst>
          </p:cNvPr>
          <p:cNvSpPr txBox="1"/>
          <p:nvPr/>
        </p:nvSpPr>
        <p:spPr>
          <a:xfrm rot="16200000">
            <a:off x="1104226" y="2252477"/>
            <a:ext cx="430887" cy="15634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Cross Domain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42BBC5C-144A-4A92-DD78-EBB48FEEC29B}"/>
              </a:ext>
            </a:extLst>
          </p:cNvPr>
          <p:cNvSpPr/>
          <p:nvPr/>
        </p:nvSpPr>
        <p:spPr>
          <a:xfrm>
            <a:off x="4618027" y="2053610"/>
            <a:ext cx="4080860" cy="397621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F4B2F24-DECD-6FC7-06E9-0E3735286188}"/>
              </a:ext>
            </a:extLst>
          </p:cNvPr>
          <p:cNvSpPr txBox="1"/>
          <p:nvPr/>
        </p:nvSpPr>
        <p:spPr>
          <a:xfrm>
            <a:off x="5274084" y="2107463"/>
            <a:ext cx="27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Knowledge Discovery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4" descr="gakg-logo">
            <a:extLst>
              <a:ext uri="{FF2B5EF4-FFF2-40B4-BE49-F238E27FC236}">
                <a16:creationId xmlns:a16="http://schemas.microsoft.com/office/drawing/2014/main" id="{2D19CD4A-8649-DD9F-8D75-A034D765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84" y="2469974"/>
            <a:ext cx="2762822" cy="13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D41D00E-4908-ED74-F65B-7CD3D86E06E4}"/>
              </a:ext>
            </a:extLst>
          </p:cNvPr>
          <p:cNvSpPr txBox="1"/>
          <p:nvPr/>
        </p:nvSpPr>
        <p:spPr>
          <a:xfrm>
            <a:off x="5151076" y="3858113"/>
            <a:ext cx="302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Knowledge Graph Construction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5C31798-DE50-5956-6967-C18E0AE0B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513" y="4182072"/>
            <a:ext cx="2709963" cy="1540553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1A05BB4-2B7E-989D-D319-5B4618FCBCEA}"/>
              </a:ext>
            </a:extLst>
          </p:cNvPr>
          <p:cNvSpPr txBox="1"/>
          <p:nvPr/>
        </p:nvSpPr>
        <p:spPr>
          <a:xfrm>
            <a:off x="5387948" y="5738807"/>
            <a:ext cx="2535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Domain  Database Creation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E88BF73-FC47-0085-D992-44C50432AB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45" b="47070"/>
          <a:stretch/>
        </p:blipFill>
        <p:spPr>
          <a:xfrm>
            <a:off x="576188" y="3243310"/>
            <a:ext cx="3815429" cy="821455"/>
          </a:xfrm>
          <a:prstGeom prst="rect">
            <a:avLst/>
          </a:prstGeom>
          <a:ln>
            <a:noFill/>
          </a:ln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A76A6B36-79F5-2A42-38A1-13AAA2A41E3B}"/>
              </a:ext>
            </a:extLst>
          </p:cNvPr>
          <p:cNvSpPr/>
          <p:nvPr/>
        </p:nvSpPr>
        <p:spPr>
          <a:xfrm>
            <a:off x="1401714" y="5507048"/>
            <a:ext cx="1901119" cy="430887"/>
          </a:xfrm>
          <a:prstGeom prst="rect">
            <a:avLst/>
          </a:prstGeom>
          <a:solidFill>
            <a:srgbClr val="BED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</a:rPr>
              <a:t>Academic Paper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C8CC3E-8EEC-65E0-C16E-E014D4A4CD01}"/>
              </a:ext>
            </a:extLst>
          </p:cNvPr>
          <p:cNvSpPr txBox="1"/>
          <p:nvPr/>
        </p:nvSpPr>
        <p:spPr>
          <a:xfrm rot="16200000">
            <a:off x="3229810" y="1879987"/>
            <a:ext cx="430887" cy="23047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Complex Reasoning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3107E88-6237-2870-5B45-192BDD406D63}"/>
              </a:ext>
            </a:extLst>
          </p:cNvPr>
          <p:cNvSpPr/>
          <p:nvPr/>
        </p:nvSpPr>
        <p:spPr>
          <a:xfrm>
            <a:off x="1401714" y="3610262"/>
            <a:ext cx="1901119" cy="430887"/>
          </a:xfrm>
          <a:prstGeom prst="rect">
            <a:avLst/>
          </a:prstGeom>
          <a:solidFill>
            <a:srgbClr val="BED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</a:rPr>
              <a:t>Online Wiki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D570E72-66C2-5C0A-3C43-90C870239FE1}"/>
              </a:ext>
            </a:extLst>
          </p:cNvPr>
          <p:cNvSpPr/>
          <p:nvPr/>
        </p:nvSpPr>
        <p:spPr>
          <a:xfrm>
            <a:off x="1401714" y="4521462"/>
            <a:ext cx="1901119" cy="430887"/>
          </a:xfrm>
          <a:prstGeom prst="rect">
            <a:avLst/>
          </a:prstGeom>
          <a:solidFill>
            <a:srgbClr val="BED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</a:rPr>
              <a:t>Scientific News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燕尾形箭头 34">
            <a:extLst>
              <a:ext uri="{FF2B5EF4-FFF2-40B4-BE49-F238E27FC236}">
                <a16:creationId xmlns:a16="http://schemas.microsoft.com/office/drawing/2014/main" id="{D8A379A4-1B7A-5ED5-C209-B44985483C59}"/>
              </a:ext>
            </a:extLst>
          </p:cNvPr>
          <p:cNvSpPr/>
          <p:nvPr/>
        </p:nvSpPr>
        <p:spPr>
          <a:xfrm>
            <a:off x="4233503" y="3799754"/>
            <a:ext cx="784097" cy="43088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0D745723-CC30-F200-829E-9916AAA02C2E}"/>
              </a:ext>
            </a:extLst>
          </p:cNvPr>
          <p:cNvSpPr/>
          <p:nvPr/>
        </p:nvSpPr>
        <p:spPr>
          <a:xfrm>
            <a:off x="593879" y="2538401"/>
            <a:ext cx="7993200" cy="208533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Monotype Corsiva" panose="03010101010201010101" pitchFamily="66" charset="0"/>
                <a:cs typeface="Krungthep" panose="02000400000000000000" pitchFamily="2" charset="-34"/>
              </a:rPr>
              <a:t>Can we develop PLM-based NLG systems that can achieve reasonable performance in </a:t>
            </a:r>
            <a:r>
              <a:rPr lang="en-US" altLang="zh-CN" sz="2800" b="1" dirty="0">
                <a:solidFill>
                  <a:srgbClr val="FFFF00"/>
                </a:solidFill>
                <a:latin typeface="Monotype Corsiva" panose="03010101010201010101" pitchFamily="66" charset="0"/>
                <a:ea typeface="Krungthep" panose="02000400000000000000" pitchFamily="2" charset="-34"/>
                <a:cs typeface="Krungthep" panose="02000400000000000000" pitchFamily="2" charset="-34"/>
              </a:rPr>
              <a:t>scientific</a:t>
            </a:r>
            <a:r>
              <a:rPr lang="zh-CN" altLang="en-US" sz="2800" b="1" dirty="0">
                <a:solidFill>
                  <a:srgbClr val="FFFF00"/>
                </a:solidFill>
                <a:latin typeface="Monotype Corsiva" panose="03010101010201010101" pitchFamily="66" charset="0"/>
                <a:cs typeface="Krungthep" panose="02000400000000000000" pitchFamily="2" charset="-34"/>
              </a:rPr>
              <a:t> domains that require expertise while also aligning with user preferences? </a:t>
            </a:r>
          </a:p>
        </p:txBody>
      </p:sp>
    </p:spTree>
    <p:extLst>
      <p:ext uri="{BB962C8B-B14F-4D97-AF65-F5344CB8AC3E}">
        <p14:creationId xmlns:p14="http://schemas.microsoft.com/office/powerpoint/2010/main" val="139697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Challenges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D5546EF-AF54-C1ED-F30D-F42CF4BAF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24" y="2291949"/>
            <a:ext cx="7091152" cy="445891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10C416F0-0544-757E-4095-7B0B186DC45C}"/>
              </a:ext>
            </a:extLst>
          </p:cNvPr>
          <p:cNvSpPr txBox="1"/>
          <p:nvPr/>
        </p:nvSpPr>
        <p:spPr>
          <a:xfrm>
            <a:off x="273974" y="952465"/>
            <a:ext cx="843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srgbClr val="C00000"/>
                </a:solidFill>
              </a:rPr>
              <a:t>Topology gap </a:t>
            </a:r>
            <a:r>
              <a:rPr kumimoji="1" lang="en-US" altLang="zh-CN" sz="2400" b="1" dirty="0"/>
              <a:t>between tabular-data and natural language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400" b="1" dirty="0"/>
              <a:t>Generated contents </a:t>
            </a:r>
            <a:r>
              <a:rPr kumimoji="1" lang="en-US" altLang="zh-CN" sz="2400" b="1" dirty="0">
                <a:solidFill>
                  <a:srgbClr val="C00000"/>
                </a:solidFill>
              </a:rPr>
              <a:t>align with user preference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srgbClr val="C00000"/>
                </a:solidFill>
              </a:rPr>
              <a:t>Complex domain expertise requirement for scientific reasoning</a:t>
            </a:r>
          </a:p>
        </p:txBody>
      </p:sp>
    </p:spTree>
    <p:extLst>
      <p:ext uri="{BB962C8B-B14F-4D97-AF65-F5344CB8AC3E}">
        <p14:creationId xmlns:p14="http://schemas.microsoft.com/office/powerpoint/2010/main" val="424211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 of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0"/>
          <p:cNvSpPr>
            <a:spLocks/>
          </p:cNvSpPr>
          <p:nvPr userDrawn="1"/>
        </p:nvSpPr>
        <p:spPr bwMode="auto">
          <a:xfrm>
            <a:off x="1841535" y="1367357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071646" y="1303550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>
            <a:stCxn id="4" idx="6"/>
          </p:cNvCxnSpPr>
          <p:nvPr/>
        </p:nvCxnSpPr>
        <p:spPr>
          <a:xfrm>
            <a:off x="2534033" y="1711215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915073" y="1274734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Background</a:t>
            </a:r>
            <a:endParaRPr lang="zh-CN" altLang="en-US" sz="2400" dirty="0"/>
          </a:p>
        </p:txBody>
      </p:sp>
      <p:sp>
        <p:nvSpPr>
          <p:cNvPr id="13" name="Freeform 10"/>
          <p:cNvSpPr>
            <a:spLocks/>
          </p:cNvSpPr>
          <p:nvPr userDrawn="1"/>
        </p:nvSpPr>
        <p:spPr bwMode="auto">
          <a:xfrm>
            <a:off x="1841535" y="2287330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071646" y="2223523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>
            <a:stCxn id="13" idx="6"/>
          </p:cNvCxnSpPr>
          <p:nvPr/>
        </p:nvCxnSpPr>
        <p:spPr>
          <a:xfrm>
            <a:off x="2534033" y="2631188"/>
            <a:ext cx="45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915073" y="2194707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 Definition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10"/>
          <p:cNvSpPr>
            <a:spLocks/>
          </p:cNvSpPr>
          <p:nvPr userDrawn="1"/>
        </p:nvSpPr>
        <p:spPr bwMode="auto">
          <a:xfrm>
            <a:off x="1841535" y="3207303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2071646" y="3143496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>
            <a:stCxn id="18" idx="6"/>
          </p:cNvCxnSpPr>
          <p:nvPr/>
        </p:nvCxnSpPr>
        <p:spPr>
          <a:xfrm>
            <a:off x="2534033" y="3551161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915073" y="3114680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0"/>
          <p:cNvSpPr>
            <a:spLocks/>
          </p:cNvSpPr>
          <p:nvPr userDrawn="1"/>
        </p:nvSpPr>
        <p:spPr bwMode="auto">
          <a:xfrm>
            <a:off x="1841535" y="4127276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071646" y="4063469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>
            <a:stCxn id="23" idx="6"/>
          </p:cNvCxnSpPr>
          <p:nvPr/>
        </p:nvCxnSpPr>
        <p:spPr>
          <a:xfrm>
            <a:off x="2534033" y="4471134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915073" y="4034653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 10"/>
          <p:cNvSpPr>
            <a:spLocks/>
          </p:cNvSpPr>
          <p:nvPr userDrawn="1"/>
        </p:nvSpPr>
        <p:spPr bwMode="auto">
          <a:xfrm>
            <a:off x="1841535" y="5047251"/>
            <a:ext cx="843427" cy="343858"/>
          </a:xfrm>
          <a:custGeom>
            <a:avLst/>
            <a:gdLst>
              <a:gd name="T0" fmla="*/ 3120 w 3800"/>
              <a:gd name="T1" fmla="*/ 0 h 1532"/>
              <a:gd name="T2" fmla="*/ 682 w 3800"/>
              <a:gd name="T3" fmla="*/ 0 h 1532"/>
              <a:gd name="T4" fmla="*/ 682 w 3800"/>
              <a:gd name="T5" fmla="*/ 284 h 1532"/>
              <a:gd name="T6" fmla="*/ 0 w 3800"/>
              <a:gd name="T7" fmla="*/ 766 h 1532"/>
              <a:gd name="T8" fmla="*/ 682 w 3800"/>
              <a:gd name="T9" fmla="*/ 1248 h 1532"/>
              <a:gd name="T10" fmla="*/ 682 w 3800"/>
              <a:gd name="T11" fmla="*/ 1532 h 1532"/>
              <a:gd name="T12" fmla="*/ 3120 w 3800"/>
              <a:gd name="T13" fmla="*/ 1532 h 1532"/>
              <a:gd name="T14" fmla="*/ 3120 w 3800"/>
              <a:gd name="T15" fmla="*/ 1248 h 1532"/>
              <a:gd name="T16" fmla="*/ 3800 w 3800"/>
              <a:gd name="T17" fmla="*/ 766 h 1532"/>
              <a:gd name="T18" fmla="*/ 3120 w 3800"/>
              <a:gd name="T19" fmla="*/ 284 h 1532"/>
              <a:gd name="T20" fmla="*/ 3120 w 3800"/>
              <a:gd name="T21" fmla="*/ 0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00" h="1532">
                <a:moveTo>
                  <a:pt x="3120" y="0"/>
                </a:moveTo>
                <a:lnTo>
                  <a:pt x="682" y="0"/>
                </a:lnTo>
                <a:lnTo>
                  <a:pt x="682" y="284"/>
                </a:lnTo>
                <a:lnTo>
                  <a:pt x="0" y="766"/>
                </a:lnTo>
                <a:lnTo>
                  <a:pt x="682" y="1248"/>
                </a:lnTo>
                <a:lnTo>
                  <a:pt x="682" y="1532"/>
                </a:lnTo>
                <a:lnTo>
                  <a:pt x="3120" y="1532"/>
                </a:lnTo>
                <a:lnTo>
                  <a:pt x="3120" y="1248"/>
                </a:lnTo>
                <a:lnTo>
                  <a:pt x="3800" y="766"/>
                </a:lnTo>
                <a:lnTo>
                  <a:pt x="3120" y="284"/>
                </a:lnTo>
                <a:lnTo>
                  <a:pt x="312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2071646" y="4983444"/>
            <a:ext cx="383206" cy="4432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>
            <a:stCxn id="33" idx="6"/>
          </p:cNvCxnSpPr>
          <p:nvPr/>
        </p:nvCxnSpPr>
        <p:spPr>
          <a:xfrm>
            <a:off x="2534033" y="5391109"/>
            <a:ext cx="45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915073" y="4954628"/>
            <a:ext cx="438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7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398411" y="181403"/>
            <a:ext cx="555674" cy="4117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4963" y="769012"/>
            <a:ext cx="820145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300248" y="752976"/>
            <a:ext cx="6588000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974" y="200074"/>
            <a:ext cx="692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1218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Task Definition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218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398410" y="209344"/>
            <a:ext cx="555674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702D1-1167-4612-BF8C-6B16D0213C9E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 descr="图形用户界面, 文本, 应用程序&#10;&#10;描述已自动生成">
            <a:extLst>
              <a:ext uri="{FF2B5EF4-FFF2-40B4-BE49-F238E27FC236}">
                <a16:creationId xmlns:a16="http://schemas.microsoft.com/office/drawing/2014/main" id="{97543D3D-CBFF-E3DD-744B-B2F519EE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4" y="1969253"/>
            <a:ext cx="7684653" cy="48887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3FDC64A-E844-7E15-FA39-B1A00E60A774}"/>
              </a:ext>
            </a:extLst>
          </p:cNvPr>
          <p:cNvSpPr txBox="1"/>
          <p:nvPr/>
        </p:nvSpPr>
        <p:spPr>
          <a:xfrm>
            <a:off x="300248" y="844413"/>
            <a:ext cx="8406167" cy="1105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T: A linearized table T = {t1, ...,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tn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}.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H: Highlighted cells H = {h1, ...,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hn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} indicating user preferences.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B: Domain knowledge B = {bi, ..., bm}</a:t>
            </a:r>
          </a:p>
        </p:txBody>
      </p:sp>
    </p:spTree>
    <p:extLst>
      <p:ext uri="{BB962C8B-B14F-4D97-AF65-F5344CB8AC3E}">
        <p14:creationId xmlns:p14="http://schemas.microsoft.com/office/powerpoint/2010/main" val="1311030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218A"/>
      </a:accent1>
      <a:accent2>
        <a:srgbClr val="ED7D31"/>
      </a:accent2>
      <a:accent3>
        <a:srgbClr val="A5A5A5"/>
      </a:accent3>
      <a:accent4>
        <a:srgbClr val="FFFF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7872</TotalTime>
  <Words>498</Words>
  <Application>Microsoft Macintosh PowerPoint</Application>
  <PresentationFormat>全屏显示(4:3)</PresentationFormat>
  <Paragraphs>161</Paragraphs>
  <Slides>17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Georgia</vt:lpstr>
      <vt:lpstr>Monotype Corsiva</vt:lpstr>
      <vt:lpstr>Wingdings</vt:lpstr>
      <vt:lpstr>Office Theme</vt:lpstr>
      <vt:lpstr>PowerPoint 演示文稿</vt:lpstr>
      <vt:lpstr>Table of Contents</vt:lpstr>
      <vt:lpstr>Table of Contents</vt:lpstr>
      <vt:lpstr>PowerPoint 演示文稿</vt:lpstr>
      <vt:lpstr>PowerPoint 演示文稿</vt:lpstr>
      <vt:lpstr>PowerPoint 演示文稿</vt:lpstr>
      <vt:lpstr>PowerPoint 演示文稿</vt:lpstr>
      <vt:lpstr>Table of Contents</vt:lpstr>
      <vt:lpstr>PowerPoint 演示文稿</vt:lpstr>
      <vt:lpstr>PowerPoint 演示文稿</vt:lpstr>
      <vt:lpstr>Table of Contents</vt:lpstr>
      <vt:lpstr>PowerPoint 演示文稿</vt:lpstr>
      <vt:lpstr>Table of Contents</vt:lpstr>
      <vt:lpstr>PowerPoint 演示文稿</vt:lpstr>
      <vt:lpstr>Table of Contents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卢彬</dc:creator>
  <cp:lastModifiedBy>K11548</cp:lastModifiedBy>
  <cp:revision>101</cp:revision>
  <dcterms:created xsi:type="dcterms:W3CDTF">2023-03-19T14:26:10Z</dcterms:created>
  <dcterms:modified xsi:type="dcterms:W3CDTF">2024-04-08T08:58:47Z</dcterms:modified>
</cp:coreProperties>
</file>