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avi" ContentType="video/avi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9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0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1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2.xml" ContentType="application/vnd.openxmlformats-officedocument.presentationml.notesSlide+xml"/>
  <Override PartName="/ppt/tags/tag4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  <p:sldMasterId id="2147483664" r:id="rId2"/>
  </p:sldMasterIdLst>
  <p:notesMasterIdLst>
    <p:notesMasterId r:id="rId19"/>
  </p:notesMasterIdLst>
  <p:sldIdLst>
    <p:sldId id="259" r:id="rId3"/>
    <p:sldId id="260" r:id="rId4"/>
    <p:sldId id="261" r:id="rId5"/>
    <p:sldId id="262" r:id="rId6"/>
    <p:sldId id="265" r:id="rId7"/>
    <p:sldId id="276" r:id="rId8"/>
    <p:sldId id="278" r:id="rId9"/>
    <p:sldId id="279" r:id="rId10"/>
    <p:sldId id="267" r:id="rId11"/>
    <p:sldId id="268" r:id="rId12"/>
    <p:sldId id="274" r:id="rId13"/>
    <p:sldId id="271" r:id="rId14"/>
    <p:sldId id="280" r:id="rId15"/>
    <p:sldId id="272" r:id="rId16"/>
    <p:sldId id="275" r:id="rId17"/>
    <p:sldId id="270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4690"/>
    <a:srgbClr val="13468F"/>
    <a:srgbClr val="144489"/>
    <a:srgbClr val="134183"/>
    <a:srgbClr val="143078"/>
    <a:srgbClr val="182678"/>
    <a:srgbClr val="25457D"/>
    <a:srgbClr val="0030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98" autoAdjust="0"/>
    <p:restoredTop sz="66370" autoAdjust="0"/>
  </p:normalViewPr>
  <p:slideViewPr>
    <p:cSldViewPr snapToGrid="0" snapToObjects="1">
      <p:cViewPr varScale="1">
        <p:scale>
          <a:sx n="40" d="100"/>
          <a:sy n="40" d="100"/>
        </p:scale>
        <p:origin x="-132" y="-2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1463E8-7DD3-4B44-AD2E-2E23195BEB10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D100C91B-57BF-478F-993C-7838FA6F1D99}">
      <dgm:prSet phldrT="[Texte]"/>
      <dgm:spPr/>
      <dgm:t>
        <a:bodyPr/>
        <a:lstStyle/>
        <a:p>
          <a:r>
            <a:rPr lang="en-US" dirty="0" smtClean="0"/>
            <a:t>Beamforming        Log compression</a:t>
          </a:r>
          <a:endParaRPr lang="en-US" dirty="0"/>
        </a:p>
      </dgm:t>
    </dgm:pt>
    <dgm:pt modelId="{6A469FEA-BD9F-489D-B510-65E0B3A89737}" type="parTrans" cxnId="{DD14DF22-BBEF-46D1-A9E3-2820D82A957F}">
      <dgm:prSet/>
      <dgm:spPr/>
      <dgm:t>
        <a:bodyPr/>
        <a:lstStyle/>
        <a:p>
          <a:endParaRPr lang="en-US"/>
        </a:p>
      </dgm:t>
    </dgm:pt>
    <dgm:pt modelId="{CE4538BD-14D8-44BE-8C7F-7D2B79750DA8}" type="sibTrans" cxnId="{DD14DF22-BBEF-46D1-A9E3-2820D82A957F}">
      <dgm:prSet/>
      <dgm:spPr/>
      <dgm:t>
        <a:bodyPr/>
        <a:lstStyle/>
        <a:p>
          <a:endParaRPr lang="en-US"/>
        </a:p>
      </dgm:t>
    </dgm:pt>
    <dgm:pt modelId="{D02A9B9F-6E48-45A5-BFBD-2B9C8949764E}" type="pres">
      <dgm:prSet presAssocID="{B51463E8-7DD3-4B44-AD2E-2E23195BEB10}" presName="Name0" presStyleCnt="0">
        <dgm:presLayoutVars>
          <dgm:dir/>
          <dgm:resizeHandles val="exact"/>
        </dgm:presLayoutVars>
      </dgm:prSet>
      <dgm:spPr/>
    </dgm:pt>
    <dgm:pt modelId="{F136A28C-DB6C-41DB-9788-BB901A055EAC}" type="pres">
      <dgm:prSet presAssocID="{D100C91B-57BF-478F-993C-7838FA6F1D99}" presName="parTxOnly" presStyleLbl="node1" presStyleIdx="0" presStyleCnt="1" custLinFactNeighborX="49" custLinFactNeighborY="-55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B68551D-5AB5-4C43-9DFC-856757EA5F6E}" type="presOf" srcId="{D100C91B-57BF-478F-993C-7838FA6F1D99}" destId="{F136A28C-DB6C-41DB-9788-BB901A055EAC}" srcOrd="0" destOrd="0" presId="urn:microsoft.com/office/officeart/2005/8/layout/hChevron3"/>
    <dgm:cxn modelId="{DD14DF22-BBEF-46D1-A9E3-2820D82A957F}" srcId="{B51463E8-7DD3-4B44-AD2E-2E23195BEB10}" destId="{D100C91B-57BF-478F-993C-7838FA6F1D99}" srcOrd="0" destOrd="0" parTransId="{6A469FEA-BD9F-489D-B510-65E0B3A89737}" sibTransId="{CE4538BD-14D8-44BE-8C7F-7D2B79750DA8}"/>
    <dgm:cxn modelId="{83427564-DCB4-4234-AF3E-CEAB0AB18514}" type="presOf" srcId="{B51463E8-7DD3-4B44-AD2E-2E23195BEB10}" destId="{D02A9B9F-6E48-45A5-BFBD-2B9C8949764E}" srcOrd="0" destOrd="0" presId="urn:microsoft.com/office/officeart/2005/8/layout/hChevron3"/>
    <dgm:cxn modelId="{509F174B-0CD6-408D-84D0-7AD645A0AF4D}" type="presParOf" srcId="{D02A9B9F-6E48-45A5-BFBD-2B9C8949764E}" destId="{F136A28C-DB6C-41DB-9788-BB901A055EAC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36A28C-DB6C-41DB-9788-BB901A055EAC}">
      <dsp:nvSpPr>
        <dsp:cNvPr id="0" name=""/>
        <dsp:cNvSpPr/>
      </dsp:nvSpPr>
      <dsp:spPr>
        <a:xfrm>
          <a:off x="1847" y="0"/>
          <a:ext cx="1890452" cy="70104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Beamforming        Log compression</a:t>
          </a:r>
          <a:endParaRPr lang="en-US" sz="1800" kern="1200" dirty="0"/>
        </a:p>
      </dsp:txBody>
      <dsp:txXfrm>
        <a:off x="1847" y="0"/>
        <a:ext cx="1715192" cy="7010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208A24-3908-FD4C-A1B5-D241FD2225EA}" type="datetimeFigureOut">
              <a:rPr lang="fr-FR" smtClean="0"/>
              <a:t>07/03/2017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30BDCF-F4C7-6443-9135-F711457E38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7668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0BDCF-F4C7-6443-9135-F711457E385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25272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0BDCF-F4C7-6443-9135-F711457E385B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48260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0BDCF-F4C7-6443-9135-F711457E385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48260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0BDCF-F4C7-6443-9135-F711457E385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48260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0BDCF-F4C7-6443-9135-F711457E385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48260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0BDCF-F4C7-6443-9135-F711457E385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48260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0BDCF-F4C7-6443-9135-F711457E385B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85083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0BDCF-F4C7-6443-9135-F711457E385B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0216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dirty="0">
              <a:solidFill>
                <a:srgbClr val="0070C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0BDCF-F4C7-6443-9135-F711457E385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3474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0BDCF-F4C7-6443-9135-F711457E385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8508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0BDCF-F4C7-6443-9135-F711457E385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04222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0BDCF-F4C7-6443-9135-F711457E385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18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0BDCF-F4C7-6443-9135-F711457E385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85083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 pas </a:t>
            </a:r>
            <a:r>
              <a:rPr lang="en-US" dirty="0" err="1" smtClean="0"/>
              <a:t>parler</a:t>
            </a:r>
            <a:r>
              <a:rPr lang="en-US" dirty="0" smtClean="0"/>
              <a:t> des </a:t>
            </a:r>
            <a:r>
              <a:rPr lang="en-US" dirty="0" err="1" smtClean="0"/>
              <a:t>ccas</a:t>
            </a:r>
            <a:r>
              <a:rPr lang="en-US" dirty="0" smtClean="0"/>
              <a:t> </a:t>
            </a:r>
            <a:r>
              <a:rPr lang="en-US" dirty="0" err="1" smtClean="0"/>
              <a:t>concrets</a:t>
            </a:r>
            <a:r>
              <a:rPr lang="en-US" dirty="0" smtClean="0"/>
              <a:t> des angles , dire </a:t>
            </a:r>
            <a:r>
              <a:rPr lang="en-US" dirty="0" err="1" smtClean="0"/>
              <a:t>juste</a:t>
            </a:r>
            <a:r>
              <a:rPr lang="en-US" dirty="0" smtClean="0"/>
              <a:t> que les retards </a:t>
            </a:r>
            <a:r>
              <a:rPr lang="en-US" dirty="0" err="1" smtClean="0"/>
              <a:t>dépend</a:t>
            </a:r>
            <a:r>
              <a:rPr lang="en-US" baseline="0" dirty="0" err="1" smtClean="0"/>
              <a:t>et</a:t>
            </a:r>
            <a:r>
              <a:rPr lang="en-US" baseline="0" dirty="0" smtClean="0"/>
              <a:t> de tilt angles (fait)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0BDCF-F4C7-6443-9135-F711457E385B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68711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Remettre</a:t>
            </a:r>
            <a:r>
              <a:rPr lang="en-US" dirty="0" smtClean="0"/>
              <a:t> les images du haut </a:t>
            </a:r>
            <a:r>
              <a:rPr lang="en-US" dirty="0" err="1" smtClean="0"/>
              <a:t>en</a:t>
            </a:r>
            <a:r>
              <a:rPr lang="en-US" dirty="0" smtClean="0"/>
              <a:t> bas et </a:t>
            </a:r>
            <a:r>
              <a:rPr lang="en-US" dirty="0" err="1" smtClean="0"/>
              <a:t>lier</a:t>
            </a:r>
            <a:r>
              <a:rPr lang="en-US" dirty="0" smtClean="0"/>
              <a:t> les </a:t>
            </a:r>
            <a:r>
              <a:rPr lang="en-US" dirty="0" err="1" smtClean="0"/>
              <a:t>signaux</a:t>
            </a:r>
            <a:r>
              <a:rPr lang="en-US" dirty="0" smtClean="0"/>
              <a:t> y </a:t>
            </a:r>
            <a:r>
              <a:rPr lang="en-US" dirty="0" err="1" smtClean="0"/>
              <a:t>aves</a:t>
            </a:r>
            <a:r>
              <a:rPr lang="en-US" dirty="0" smtClean="0"/>
              <a:t> de fleches avec le bloc de solution estimator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0BDCF-F4C7-6443-9135-F711457E385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68711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Dire que la </a:t>
            </a:r>
            <a:r>
              <a:rPr lang="en-US" dirty="0" err="1" smtClean="0"/>
              <a:t>matrice</a:t>
            </a:r>
            <a:r>
              <a:rPr lang="en-US" dirty="0" smtClean="0"/>
              <a:t> A </a:t>
            </a:r>
            <a:r>
              <a:rPr lang="en-US" dirty="0" err="1" smtClean="0"/>
              <a:t>est</a:t>
            </a:r>
            <a:r>
              <a:rPr lang="en-US" dirty="0" smtClean="0"/>
              <a:t> entre les </a:t>
            </a:r>
            <a:r>
              <a:rPr lang="en-US" dirty="0" err="1" smtClean="0"/>
              <a:t>deux</a:t>
            </a:r>
            <a:r>
              <a:rPr lang="en-US" dirty="0" smtClean="0"/>
              <a:t> </a:t>
            </a:r>
            <a:r>
              <a:rPr lang="en-US" dirty="0" err="1" smtClean="0"/>
              <a:t>lignes</a:t>
            </a:r>
            <a:r>
              <a:rPr lang="en-US" dirty="0" smtClean="0"/>
              <a:t> </a:t>
            </a:r>
            <a:r>
              <a:rPr lang="en-US" dirty="0" err="1" smtClean="0"/>
              <a:t>pointillées</a:t>
            </a:r>
            <a:r>
              <a:rPr lang="en-US" baseline="0" dirty="0" smtClean="0"/>
              <a:t> car le temps </a:t>
            </a:r>
            <a:r>
              <a:rPr lang="en-US" baseline="0" dirty="0" err="1" smtClean="0"/>
              <a:t>d’acquisition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est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limité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err="1" smtClean="0"/>
              <a:t>Classicaly</a:t>
            </a:r>
            <a:r>
              <a:rPr lang="en-US" baseline="0" dirty="0" smtClean="0"/>
              <a:t> the </a:t>
            </a:r>
            <a:r>
              <a:rPr lang="en-US" baseline="0" dirty="0" err="1" smtClean="0"/>
              <a:t>iscretisation</a:t>
            </a:r>
            <a:r>
              <a:rPr lang="en-US" baseline="0" dirty="0" smtClean="0"/>
              <a:t> convolution leads to a </a:t>
            </a:r>
            <a:r>
              <a:rPr lang="en-US" baseline="0" dirty="0" err="1" smtClean="0"/>
              <a:t>toeplitz</a:t>
            </a:r>
            <a:r>
              <a:rPr lang="en-US" baseline="0" dirty="0" smtClean="0"/>
              <a:t> matrix but here as we can see ,,, (ok)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0BDCF-F4C7-6443-9135-F711457E385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4826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E42C5-4083-4A0C-9D0D-C1E109050C7B}" type="datetime1">
              <a:rPr lang="fr-FR" smtClean="0"/>
              <a:t>07/03/2017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‹#›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609600" y="687233"/>
            <a:ext cx="109728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4323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239CD-020B-4892-BB4E-1651A907EEF9}" type="datetime1">
              <a:rPr lang="fr-FR" smtClean="0"/>
              <a:t>07/03/2017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3136-A85E-4346-9EF0-377FEC3FB9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587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D0F8E-5A09-44ED-86A7-3ECBE5F23413}" type="datetime1">
              <a:rPr lang="fr-FR" smtClean="0"/>
              <a:t>07/03/2017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3136-A85E-4346-9EF0-377FEC3FB9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45698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DB85-D613-42DD-BE6B-D325276DC0A9}" type="datetime1">
              <a:rPr lang="fr-FR" smtClean="0"/>
              <a:t>07/03/2017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3136-A85E-4346-9EF0-377FEC3FB9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1621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8DBE6-219C-4865-86A1-1B314E892E4B}" type="datetime1">
              <a:rPr lang="fr-FR" smtClean="0"/>
              <a:t>07/03/2017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3136-A85E-4346-9EF0-377FEC3FB9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4014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2C791-5821-4FB2-A36B-5117E4A9720B}" type="datetime1">
              <a:rPr lang="fr-FR" smtClean="0"/>
              <a:t>07/03/2017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3136-A85E-4346-9EF0-377FEC3FB9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0702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6C7F-48BC-4C66-91DA-4188A7D1B18B}" type="datetime1">
              <a:rPr lang="fr-FR" smtClean="0"/>
              <a:t>07/03/2017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9802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9" y="2339164"/>
            <a:ext cx="3932238" cy="3529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889B1-3DD5-4D5C-B45B-DBDF6D63DBFC}" type="datetime1">
              <a:rPr lang="fr-FR" smtClean="0"/>
              <a:t>07/03/2017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838201" y="1108356"/>
            <a:ext cx="3933825" cy="1062422"/>
          </a:xfrm>
        </p:spPr>
        <p:txBody>
          <a:bodyPr anchor="b">
            <a:noAutofit/>
          </a:bodyPr>
          <a:lstStyle>
            <a:lvl1pPr>
              <a:defRPr sz="3600"/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2688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29178-616C-444C-9E42-5E557DB1C693}" type="datetime1">
              <a:rPr lang="fr-FR" smtClean="0"/>
              <a:t>07/03/2017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3136-A85E-4346-9EF0-377FEC3FB9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9315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32A27-EDC3-496C-A9B0-D196DC9F2C4F}" type="datetime1">
              <a:rPr lang="fr-FR" smtClean="0"/>
              <a:t>07/03/2017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3136-A85E-4346-9EF0-377FEC3FB9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3486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5069-017D-4A02-8E3A-1D7E48D3C1AD}" type="datetime1">
              <a:rPr lang="fr-FR" smtClean="0"/>
              <a:t>07/03/2017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3136-A85E-4346-9EF0-377FEC3FB9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7354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4F5BD-136B-43E4-8293-0B236D40D928}" type="datetime1">
              <a:rPr lang="fr-FR" smtClean="0"/>
              <a:t>07/03/2017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3136-A85E-4346-9EF0-377FEC3FB9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7286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A75DF-C8FD-41B2-B6C5-A7ABA8D41E55}" type="datetime1">
              <a:rPr lang="fr-FR" smtClean="0"/>
              <a:t>07/03/2017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3136-A85E-4346-9EF0-377FEC3FB9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999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B03E3-94AF-4299-BA8C-7BB5E4FD5FF5}" type="datetime1">
              <a:rPr lang="fr-FR" smtClean="0"/>
              <a:t>07/03/2017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23136-A85E-4346-9EF0-377FEC3FB9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8449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4C993-0E3E-4C76-8E54-E1CA1562DA9F}" type="datetime1">
              <a:rPr lang="fr-FR" smtClean="0"/>
              <a:t>07/03/2017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57A44-4D2E-3546-8A94-A147F5BFDC69}" type="slidenum">
              <a:rPr lang="fr-FR" smtClean="0"/>
              <a:t>‹#›</a:t>
            </a:fld>
            <a:endParaRPr lang="fr-FR"/>
          </a:p>
        </p:txBody>
      </p:sp>
      <p:cxnSp>
        <p:nvCxnSpPr>
          <p:cNvPr id="10" name="Connecteur droit 9"/>
          <p:cNvCxnSpPr/>
          <p:nvPr/>
        </p:nvCxnSpPr>
        <p:spPr>
          <a:xfrm>
            <a:off x="1979712" y="16260"/>
            <a:ext cx="0" cy="533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9"/>
          <p:cNvSpPr txBox="1"/>
          <p:nvPr/>
        </p:nvSpPr>
        <p:spPr>
          <a:xfrm>
            <a:off x="1993368" y="88875"/>
            <a:ext cx="788215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100" dirty="0" smtClean="0">
                <a:solidFill>
                  <a:schemeClr val="tx1"/>
                </a:solidFill>
                <a:latin typeface="Abadi MT Condensed Light" charset="0"/>
                <a:ea typeface="Abadi MT Condensed Light" charset="0"/>
                <a:cs typeface="Abadi MT Condensed Light" charset="0"/>
              </a:rPr>
              <a:t>Medical Imaging Research Laboratory</a:t>
            </a:r>
            <a:endParaRPr lang="fr-FR" sz="2100" dirty="0" smtClean="0">
              <a:solidFill>
                <a:schemeClr val="tx1"/>
              </a:solidFill>
              <a:latin typeface="Abadi MT Condensed Light" charset="0"/>
              <a:ea typeface="Abadi MT Condensed Light" charset="0"/>
              <a:cs typeface="Abadi MT Condensed Light" charset="0"/>
            </a:endParaRPr>
          </a:p>
          <a:p>
            <a:r>
              <a:rPr lang="en-US" sz="1400" i="1" dirty="0" smtClean="0">
                <a:solidFill>
                  <a:schemeClr val="tx1"/>
                </a:solidFill>
                <a:latin typeface="Abadi MT Condensed Light" charset="0"/>
                <a:ea typeface="Abadi MT Condensed Light" charset="0"/>
                <a:cs typeface="Abadi MT Condensed Light" charset="0"/>
              </a:rPr>
              <a:t>www.creatis.insa-lyon.fr</a:t>
            </a:r>
            <a:endParaRPr lang="fr-FR" sz="1400" i="1" dirty="0">
              <a:solidFill>
                <a:schemeClr val="tx1"/>
              </a:solidFill>
              <a:latin typeface="Abadi MT Condensed Light" charset="0"/>
              <a:ea typeface="Abadi MT Condensed Light" charset="0"/>
              <a:cs typeface="Abadi MT Condensed Light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161"/>
            <a:ext cx="1892745" cy="44797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2" r="4332" b="7485"/>
          <a:stretch/>
        </p:blipFill>
        <p:spPr>
          <a:xfrm>
            <a:off x="10616467" y="59675"/>
            <a:ext cx="1381127" cy="689342"/>
          </a:xfrm>
          <a:prstGeom prst="rect">
            <a:avLst/>
          </a:prstGeom>
        </p:spPr>
      </p:pic>
      <p:cxnSp>
        <p:nvCxnSpPr>
          <p:cNvPr id="16" name="Connecteur droit 11"/>
          <p:cNvCxnSpPr/>
          <p:nvPr userDrawn="1"/>
        </p:nvCxnSpPr>
        <p:spPr>
          <a:xfrm>
            <a:off x="1979712" y="16260"/>
            <a:ext cx="0" cy="5334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 userDrawn="1"/>
        </p:nvCxnSpPr>
        <p:spPr>
          <a:xfrm>
            <a:off x="1921843" y="32595"/>
            <a:ext cx="0" cy="68722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293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57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618F-6D58-4C90-A672-888983E975F6}" type="datetime1">
              <a:rPr lang="fr-FR" smtClean="0"/>
              <a:t>07/03/2017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23136-A85E-4346-9EF0-377FEC3FB92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6323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tiff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image" Target="../media/image11.png"/><Relationship Id="rId18" Type="http://schemas.openxmlformats.org/officeDocument/2006/relationships/image" Target="../media/image74.png"/><Relationship Id="rId26" Type="http://schemas.openxmlformats.org/officeDocument/2006/relationships/image" Target="../media/image83.png"/><Relationship Id="rId3" Type="http://schemas.openxmlformats.org/officeDocument/2006/relationships/tags" Target="../tags/tag25.xml"/><Relationship Id="rId21" Type="http://schemas.openxmlformats.org/officeDocument/2006/relationships/image" Target="../media/image78.png"/><Relationship Id="rId7" Type="http://schemas.openxmlformats.org/officeDocument/2006/relationships/tags" Target="../tags/tag29.xml"/><Relationship Id="rId12" Type="http://schemas.openxmlformats.org/officeDocument/2006/relationships/image" Target="../media/image81.png"/><Relationship Id="rId17" Type="http://schemas.openxmlformats.org/officeDocument/2006/relationships/image" Target="../media/image41.png"/><Relationship Id="rId25" Type="http://schemas.openxmlformats.org/officeDocument/2006/relationships/image" Target="../media/image82.png"/><Relationship Id="rId2" Type="http://schemas.openxmlformats.org/officeDocument/2006/relationships/tags" Target="../tags/tag24.xml"/><Relationship Id="rId16" Type="http://schemas.openxmlformats.org/officeDocument/2006/relationships/image" Target="../media/image72.gif"/><Relationship Id="rId20" Type="http://schemas.openxmlformats.org/officeDocument/2006/relationships/image" Target="../media/image77.png"/><Relationship Id="rId29" Type="http://schemas.openxmlformats.org/officeDocument/2006/relationships/image" Target="../media/image68.png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24" Type="http://schemas.openxmlformats.org/officeDocument/2006/relationships/image" Target="../media/image67.png"/><Relationship Id="rId5" Type="http://schemas.openxmlformats.org/officeDocument/2006/relationships/tags" Target="../tags/tag27.xml"/><Relationship Id="rId15" Type="http://schemas.openxmlformats.org/officeDocument/2006/relationships/image" Target="../media/image26.gif"/><Relationship Id="rId23" Type="http://schemas.openxmlformats.org/officeDocument/2006/relationships/image" Target="../media/image80.png"/><Relationship Id="rId28" Type="http://schemas.openxmlformats.org/officeDocument/2006/relationships/image" Target="../media/image85.png"/><Relationship Id="rId10" Type="http://schemas.openxmlformats.org/officeDocument/2006/relationships/notesSlide" Target="../notesSlides/notesSlide10.xml"/><Relationship Id="rId19" Type="http://schemas.openxmlformats.org/officeDocument/2006/relationships/image" Target="../media/image76.png"/><Relationship Id="rId4" Type="http://schemas.openxmlformats.org/officeDocument/2006/relationships/tags" Target="../tags/tag26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3.jpg"/><Relationship Id="rId22" Type="http://schemas.openxmlformats.org/officeDocument/2006/relationships/image" Target="../media/image7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87.png"/><Relationship Id="rId18" Type="http://schemas.openxmlformats.org/officeDocument/2006/relationships/image" Target="../media/image92.png"/><Relationship Id="rId3" Type="http://schemas.openxmlformats.org/officeDocument/2006/relationships/tags" Target="../tags/tag33.xml"/><Relationship Id="rId21" Type="http://schemas.openxmlformats.org/officeDocument/2006/relationships/image" Target="../media/image95.png"/><Relationship Id="rId7" Type="http://schemas.openxmlformats.org/officeDocument/2006/relationships/tags" Target="../tags/tag37.xml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" Type="http://schemas.openxmlformats.org/officeDocument/2006/relationships/tags" Target="../tags/tag32.xml"/><Relationship Id="rId16" Type="http://schemas.openxmlformats.org/officeDocument/2006/relationships/image" Target="../media/image90.png"/><Relationship Id="rId20" Type="http://schemas.openxmlformats.org/officeDocument/2006/relationships/image" Target="../media/image94.png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image" Target="../media/image84.png"/><Relationship Id="rId5" Type="http://schemas.openxmlformats.org/officeDocument/2006/relationships/tags" Target="../tags/tag35.xml"/><Relationship Id="rId15" Type="http://schemas.openxmlformats.org/officeDocument/2006/relationships/image" Target="../media/image89.png"/><Relationship Id="rId23" Type="http://schemas.openxmlformats.org/officeDocument/2006/relationships/image" Target="../media/image97.png"/><Relationship Id="rId10" Type="http://schemas.openxmlformats.org/officeDocument/2006/relationships/image" Target="../media/image79.png"/><Relationship Id="rId19" Type="http://schemas.openxmlformats.org/officeDocument/2006/relationships/image" Target="../media/image93.png"/><Relationship Id="rId4" Type="http://schemas.openxmlformats.org/officeDocument/2006/relationships/tags" Target="../tags/tag34.xml"/><Relationship Id="rId9" Type="http://schemas.openxmlformats.org/officeDocument/2006/relationships/notesSlide" Target="../notesSlides/notesSlide11.xml"/><Relationship Id="rId14" Type="http://schemas.openxmlformats.org/officeDocument/2006/relationships/image" Target="../media/image88.png"/><Relationship Id="rId22" Type="http://schemas.openxmlformats.org/officeDocument/2006/relationships/image" Target="../media/image9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tags" Target="../tags/tag40.xml"/><Relationship Id="rId7" Type="http://schemas.openxmlformats.org/officeDocument/2006/relationships/image" Target="../media/image99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image" Target="../media/image98.png"/><Relationship Id="rId11" Type="http://schemas.openxmlformats.org/officeDocument/2006/relationships/image" Target="../media/image103.png"/><Relationship Id="rId5" Type="http://schemas.openxmlformats.org/officeDocument/2006/relationships/notesSlide" Target="../notesSlides/notesSlide12.xml"/><Relationship Id="rId10" Type="http://schemas.openxmlformats.org/officeDocument/2006/relationships/image" Target="../media/image10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13" Type="http://schemas.openxmlformats.org/officeDocument/2006/relationships/image" Target="../media/image111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02.png"/><Relationship Id="rId12" Type="http://schemas.openxmlformats.org/officeDocument/2006/relationships/image" Target="../media/image110.png"/><Relationship Id="rId17" Type="http://schemas.openxmlformats.org/officeDocument/2006/relationships/image" Target="../media/image11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4.png"/><Relationship Id="rId1" Type="http://schemas.openxmlformats.org/officeDocument/2006/relationships/tags" Target="../tags/tag41.xml"/><Relationship Id="rId6" Type="http://schemas.openxmlformats.org/officeDocument/2006/relationships/image" Target="../media/image98.png"/><Relationship Id="rId11" Type="http://schemas.openxmlformats.org/officeDocument/2006/relationships/image" Target="../media/image109.png"/><Relationship Id="rId5" Type="http://schemas.openxmlformats.org/officeDocument/2006/relationships/image" Target="../media/image105.png"/><Relationship Id="rId15" Type="http://schemas.openxmlformats.org/officeDocument/2006/relationships/image" Target="../media/image113.png"/><Relationship Id="rId10" Type="http://schemas.openxmlformats.org/officeDocument/2006/relationships/image" Target="../media/image108.png"/><Relationship Id="rId4" Type="http://schemas.openxmlformats.org/officeDocument/2006/relationships/image" Target="../media/image104.png"/><Relationship Id="rId9" Type="http://schemas.openxmlformats.org/officeDocument/2006/relationships/image" Target="../media/image107.png"/><Relationship Id="rId14" Type="http://schemas.openxmlformats.org/officeDocument/2006/relationships/image" Target="../media/image1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16.png"/><Relationship Id="rId7" Type="http://schemas.openxmlformats.org/officeDocument/2006/relationships/image" Target="../media/image1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1100.png"/><Relationship Id="rId10" Type="http://schemas.openxmlformats.org/officeDocument/2006/relationships/image" Target="../media/image122.png"/><Relationship Id="rId4" Type="http://schemas.openxmlformats.org/officeDocument/2006/relationships/image" Target="../media/image117.png"/><Relationship Id="rId9" Type="http://schemas.openxmlformats.org/officeDocument/2006/relationships/image" Target="../media/image1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p4"/><Relationship Id="rId7" Type="http://schemas.openxmlformats.org/officeDocument/2006/relationships/notesSlide" Target="../notesSlides/notesSlide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0.png"/><Relationship Id="rId5" Type="http://schemas.openxmlformats.org/officeDocument/2006/relationships/video" Target="../media/media3.avi"/><Relationship Id="rId10" Type="http://schemas.openxmlformats.org/officeDocument/2006/relationships/image" Target="../media/image9.png"/><Relationship Id="rId4" Type="http://schemas.microsoft.com/office/2007/relationships/media" Target="../media/media3.avi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13.jp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12.gif"/><Relationship Id="rId9" Type="http://schemas.openxmlformats.org/officeDocument/2006/relationships/diagramLayout" Target="../diagrams/layout1.xml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8.png"/><Relationship Id="rId7" Type="http://schemas.openxmlformats.org/officeDocument/2006/relationships/image" Target="../media/image12.gif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gif"/><Relationship Id="rId11" Type="http://schemas.openxmlformats.org/officeDocument/2006/relationships/image" Target="../media/image23.png"/><Relationship Id="rId5" Type="http://schemas.openxmlformats.org/officeDocument/2006/relationships/image" Target="../media/image13.jpg"/><Relationship Id="rId15" Type="http://schemas.openxmlformats.org/officeDocument/2006/relationships/image" Target="../media/image27.png"/><Relationship Id="rId10" Type="http://schemas.openxmlformats.org/officeDocument/2006/relationships/image" Target="../media/image22.gif"/><Relationship Id="rId4" Type="http://schemas.openxmlformats.org/officeDocument/2006/relationships/image" Target="../media/image11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14.png"/><Relationship Id="rId5" Type="http://schemas.openxmlformats.org/officeDocument/2006/relationships/image" Target="../media/image26.gif"/><Relationship Id="rId10" Type="http://schemas.openxmlformats.org/officeDocument/2006/relationships/image" Target="../media/image32.png"/><Relationship Id="rId4" Type="http://schemas.openxmlformats.org/officeDocument/2006/relationships/image" Target="../media/image13.jpg"/><Relationship Id="rId9" Type="http://schemas.openxmlformats.org/officeDocument/2006/relationships/image" Target="../media/image31.png"/><Relationship Id="rId1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tags" Target="../tags/tag3.xml"/><Relationship Id="rId21" Type="http://schemas.openxmlformats.org/officeDocument/2006/relationships/image" Target="../media/image370.png"/><Relationship Id="rId7" Type="http://schemas.openxmlformats.org/officeDocument/2006/relationships/notesSlide" Target="../notesSlides/notesSlide7.xml"/><Relationship Id="rId12" Type="http://schemas.openxmlformats.org/officeDocument/2006/relationships/image" Target="../media/image36.gif"/><Relationship Id="rId17" Type="http://schemas.openxmlformats.org/officeDocument/2006/relationships/image" Target="../media/image41.png"/><Relationship Id="rId2" Type="http://schemas.openxmlformats.org/officeDocument/2006/relationships/tags" Target="../tags/tag2.xml"/><Relationship Id="rId16" Type="http://schemas.openxmlformats.org/officeDocument/2006/relationships/image" Target="../media/image40.gif"/><Relationship Id="rId20" Type="http://schemas.openxmlformats.org/officeDocument/2006/relationships/image" Target="../media/image44.png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5.png"/><Relationship Id="rId5" Type="http://schemas.openxmlformats.org/officeDocument/2006/relationships/tags" Target="../tags/tag5.xml"/><Relationship Id="rId15" Type="http://schemas.openxmlformats.org/officeDocument/2006/relationships/image" Target="../media/image39.gif"/><Relationship Id="rId23" Type="http://schemas.openxmlformats.org/officeDocument/2006/relationships/image" Target="../media/image390.png"/><Relationship Id="rId10" Type="http://schemas.openxmlformats.org/officeDocument/2006/relationships/image" Target="../media/image13.jpg"/><Relationship Id="rId19" Type="http://schemas.openxmlformats.org/officeDocument/2006/relationships/image" Target="../media/image43.png"/><Relationship Id="rId4" Type="http://schemas.openxmlformats.org/officeDocument/2006/relationships/tags" Target="../tags/tag4.xml"/><Relationship Id="rId9" Type="http://schemas.openxmlformats.org/officeDocument/2006/relationships/image" Target="../media/image12.gif"/><Relationship Id="rId14" Type="http://schemas.openxmlformats.org/officeDocument/2006/relationships/image" Target="../media/image38.png"/><Relationship Id="rId22" Type="http://schemas.openxmlformats.org/officeDocument/2006/relationships/image" Target="../media/image38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image" Target="../media/image46.gif"/><Relationship Id="rId18" Type="http://schemas.openxmlformats.org/officeDocument/2006/relationships/image" Target="../media/image11.png"/><Relationship Id="rId26" Type="http://schemas.openxmlformats.org/officeDocument/2006/relationships/image" Target="../media/image56.png"/><Relationship Id="rId3" Type="http://schemas.openxmlformats.org/officeDocument/2006/relationships/tags" Target="../tags/tag8.xml"/><Relationship Id="rId21" Type="http://schemas.openxmlformats.org/officeDocument/2006/relationships/image" Target="../media/image48.png"/><Relationship Id="rId7" Type="http://schemas.openxmlformats.org/officeDocument/2006/relationships/tags" Target="../tags/tag12.xml"/><Relationship Id="rId12" Type="http://schemas.openxmlformats.org/officeDocument/2006/relationships/image" Target="../media/image45.gif"/><Relationship Id="rId17" Type="http://schemas.openxmlformats.org/officeDocument/2006/relationships/image" Target="../media/image52.png"/><Relationship Id="rId25" Type="http://schemas.openxmlformats.org/officeDocument/2006/relationships/image" Target="../media/image54.png"/><Relationship Id="rId2" Type="http://schemas.openxmlformats.org/officeDocument/2006/relationships/tags" Target="../tags/tag7.xml"/><Relationship Id="rId16" Type="http://schemas.openxmlformats.org/officeDocument/2006/relationships/image" Target="../media/image51.png"/><Relationship Id="rId20" Type="http://schemas.openxmlformats.org/officeDocument/2006/relationships/image" Target="../media/image13.jpg"/><Relationship Id="rId29" Type="http://schemas.openxmlformats.org/officeDocument/2006/relationships/image" Target="../media/image32.png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notesSlide" Target="../notesSlides/notesSlide8.xml"/><Relationship Id="rId24" Type="http://schemas.openxmlformats.org/officeDocument/2006/relationships/image" Target="../media/image53.png"/><Relationship Id="rId32" Type="http://schemas.openxmlformats.org/officeDocument/2006/relationships/image" Target="../media/image63.png"/><Relationship Id="rId5" Type="http://schemas.openxmlformats.org/officeDocument/2006/relationships/tags" Target="../tags/tag10.xml"/><Relationship Id="rId15" Type="http://schemas.openxmlformats.org/officeDocument/2006/relationships/image" Target="../media/image50.png"/><Relationship Id="rId23" Type="http://schemas.openxmlformats.org/officeDocument/2006/relationships/image" Target="../media/image55.png"/><Relationship Id="rId28" Type="http://schemas.openxmlformats.org/officeDocument/2006/relationships/image" Target="../media/image60.png"/><Relationship Id="rId10" Type="http://schemas.openxmlformats.org/officeDocument/2006/relationships/slideLayout" Target="../slideLayouts/slideLayout2.xml"/><Relationship Id="rId19" Type="http://schemas.openxmlformats.org/officeDocument/2006/relationships/image" Target="../media/image12.gif"/><Relationship Id="rId31" Type="http://schemas.openxmlformats.org/officeDocument/2006/relationships/image" Target="../media/image62.png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image" Target="../media/image47.png"/><Relationship Id="rId22" Type="http://schemas.openxmlformats.org/officeDocument/2006/relationships/image" Target="../media/image49.png"/><Relationship Id="rId27" Type="http://schemas.openxmlformats.org/officeDocument/2006/relationships/image" Target="../media/image59.png"/><Relationship Id="rId30" Type="http://schemas.openxmlformats.org/officeDocument/2006/relationships/image" Target="../media/image61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4.png"/><Relationship Id="rId18" Type="http://schemas.openxmlformats.org/officeDocument/2006/relationships/image" Target="../media/image68.png"/><Relationship Id="rId26" Type="http://schemas.openxmlformats.org/officeDocument/2006/relationships/image" Target="../media/image610.png"/><Relationship Id="rId3" Type="http://schemas.openxmlformats.org/officeDocument/2006/relationships/tags" Target="../tags/tag17.xml"/><Relationship Id="rId21" Type="http://schemas.openxmlformats.org/officeDocument/2006/relationships/image" Target="../media/image560.png"/><Relationship Id="rId34" Type="http://schemas.openxmlformats.org/officeDocument/2006/relationships/image" Target="../media/image71.png"/><Relationship Id="rId7" Type="http://schemas.openxmlformats.org/officeDocument/2006/relationships/tags" Target="../tags/tag21.xml"/><Relationship Id="rId12" Type="http://schemas.openxmlformats.org/officeDocument/2006/relationships/image" Target="../media/image58.png"/><Relationship Id="rId17" Type="http://schemas.openxmlformats.org/officeDocument/2006/relationships/image" Target="../media/image67.png"/><Relationship Id="rId25" Type="http://schemas.openxmlformats.org/officeDocument/2006/relationships/image" Target="../media/image600.png"/><Relationship Id="rId33" Type="http://schemas.openxmlformats.org/officeDocument/2006/relationships/image" Target="../media/image680.png"/><Relationship Id="rId2" Type="http://schemas.openxmlformats.org/officeDocument/2006/relationships/tags" Target="../tags/tag16.xml"/><Relationship Id="rId16" Type="http://schemas.openxmlformats.org/officeDocument/2006/relationships/image" Target="../media/image48.png"/><Relationship Id="rId20" Type="http://schemas.openxmlformats.org/officeDocument/2006/relationships/image" Target="../media/image550.png"/><Relationship Id="rId29" Type="http://schemas.openxmlformats.org/officeDocument/2006/relationships/image" Target="../media/image73.png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image" Target="../media/image57.png"/><Relationship Id="rId24" Type="http://schemas.openxmlformats.org/officeDocument/2006/relationships/image" Target="../media/image590.png"/><Relationship Id="rId32" Type="http://schemas.openxmlformats.org/officeDocument/2006/relationships/image" Target="../media/image670.png"/><Relationship Id="rId5" Type="http://schemas.openxmlformats.org/officeDocument/2006/relationships/tags" Target="../tags/tag19.xml"/><Relationship Id="rId15" Type="http://schemas.openxmlformats.org/officeDocument/2006/relationships/image" Target="../media/image66.png"/><Relationship Id="rId23" Type="http://schemas.openxmlformats.org/officeDocument/2006/relationships/image" Target="../media/image580.png"/><Relationship Id="rId28" Type="http://schemas.openxmlformats.org/officeDocument/2006/relationships/image" Target="../media/image630.png"/><Relationship Id="rId10" Type="http://schemas.openxmlformats.org/officeDocument/2006/relationships/notesSlide" Target="../notesSlides/notesSlide9.xml"/><Relationship Id="rId19" Type="http://schemas.openxmlformats.org/officeDocument/2006/relationships/image" Target="../media/image69.png"/><Relationship Id="rId31" Type="http://schemas.openxmlformats.org/officeDocument/2006/relationships/image" Target="../media/image660.png"/><Relationship Id="rId4" Type="http://schemas.openxmlformats.org/officeDocument/2006/relationships/tags" Target="../tags/tag18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65.png"/><Relationship Id="rId22" Type="http://schemas.openxmlformats.org/officeDocument/2006/relationships/image" Target="../media/image570.png"/><Relationship Id="rId27" Type="http://schemas.openxmlformats.org/officeDocument/2006/relationships/image" Target="../media/image70.png"/><Relationship Id="rId30" Type="http://schemas.openxmlformats.org/officeDocument/2006/relationships/image" Target="../media/image650.png"/><Relationship Id="rId35" Type="http://schemas.openxmlformats.org/officeDocument/2006/relationships/image" Target="../media/image75.png"/><Relationship Id="rId8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8" descr="CNR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12" y="2789643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11" descr="logo_Lyon1partiel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12" y="4125653"/>
            <a:ext cx="973138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3147238" y="1487093"/>
            <a:ext cx="85397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SIMULTANEOUS CODED PLANE WAVE IMAGING IN ULTRASOUND: PROBLEM FORMULATION AND CONSTRAINTS</a:t>
            </a:r>
            <a:endParaRPr lang="fr-FR" sz="3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2294519" y="3921778"/>
            <a:ext cx="27845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Denis BUJOREANU</a:t>
            </a:r>
          </a:p>
          <a:p>
            <a:r>
              <a:rPr lang="fr-FR" sz="1400" dirty="0" smtClean="0"/>
              <a:t>Denis FRIBOULET</a:t>
            </a:r>
          </a:p>
          <a:p>
            <a:r>
              <a:rPr lang="fr-FR" sz="1400" dirty="0" smtClean="0"/>
              <a:t>Barbara NICOLAS</a:t>
            </a:r>
          </a:p>
          <a:p>
            <a:r>
              <a:rPr lang="fr-FR" sz="1400" dirty="0" smtClean="0"/>
              <a:t>Hervé LIEBGOTT</a:t>
            </a:r>
            <a:endParaRPr lang="fr-FR" sz="1400" dirty="0"/>
          </a:p>
        </p:txBody>
      </p:sp>
      <p:sp>
        <p:nvSpPr>
          <p:cNvPr id="19" name="Rectangle 18"/>
          <p:cNvSpPr/>
          <p:nvPr/>
        </p:nvSpPr>
        <p:spPr>
          <a:xfrm>
            <a:off x="5079064" y="3897648"/>
            <a:ext cx="6617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aseline="30000" dirty="0"/>
              <a:t> </a:t>
            </a:r>
            <a:endParaRPr lang="fr-FR" dirty="0"/>
          </a:p>
          <a:p>
            <a:r>
              <a:rPr lang="fr-FR" dirty="0" smtClean="0"/>
              <a:t>CREATIS</a:t>
            </a:r>
            <a:r>
              <a:rPr lang="fr-FR" dirty="0"/>
              <a:t>; CNRS (UMR 5220); INSERM (</a:t>
            </a:r>
            <a:r>
              <a:rPr lang="fr-FR" dirty="0" smtClean="0"/>
              <a:t>U1206); </a:t>
            </a:r>
            <a:r>
              <a:rPr lang="fr-FR" dirty="0"/>
              <a:t>INSA Lyon; Université de Lyon, </a:t>
            </a:r>
            <a:r>
              <a:rPr lang="fr-FR" dirty="0" smtClean="0"/>
              <a:t>France. </a:t>
            </a:r>
          </a:p>
        </p:txBody>
      </p:sp>
      <p:cxnSp>
        <p:nvCxnSpPr>
          <p:cNvPr id="21" name="Connecteur droit 20"/>
          <p:cNvCxnSpPr/>
          <p:nvPr/>
        </p:nvCxnSpPr>
        <p:spPr>
          <a:xfrm>
            <a:off x="4948734" y="3665626"/>
            <a:ext cx="0" cy="220211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74179"/>
            <a:ext cx="3147237" cy="7053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12" y="5262217"/>
            <a:ext cx="1630887" cy="60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25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424928" y="912625"/>
                <a:ext cx="11035551" cy="560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charset="0"/>
                    <a:ea typeface="Arial" charset="0"/>
                    <a:cs typeface="Arial" charset="0"/>
                  </a:rPr>
                  <a:t>Emission/reception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cs typeface="Arial" charset="0"/>
                          </a:rPr>
                        </m:ctrlPr>
                      </m:sSubPr>
                      <m:e>
                        <m:r>
                          <a:rPr lang="fr-FR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cs typeface="Arial" charset="0"/>
                          </a:rPr>
                          <m:t>𝑁</m:t>
                        </m:r>
                      </m:e>
                      <m:sub>
                        <m:r>
                          <a:rPr lang="fr-FR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cs typeface="Arial" charset="0"/>
                          </a:rPr>
                          <m:t>𝑝𝑤𝑖</m:t>
                        </m:r>
                      </m:sub>
                    </m:sSub>
                  </m:oMath>
                </a14:m>
                <a:r>
                  <a:rPr lang="en-US" sz="2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charset="0"/>
                    <a:ea typeface="Arial" charset="0"/>
                    <a:cs typeface="Arial" charset="0"/>
                  </a:rPr>
                  <a:t>  plane waves carrying signals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cs typeface="Arial" charset="0"/>
                          </a:rPr>
                        </m:ctrlPr>
                      </m:sSupPr>
                      <m:e>
                        <m:r>
                          <a:rPr lang="fr-FR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cs typeface="Arial" charset="0"/>
                          </a:rPr>
                          <m:t>𝑎</m:t>
                        </m:r>
                      </m:e>
                      <m:sup>
                        <m:r>
                          <a:rPr lang="fr-FR" sz="28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cs typeface="Arial" charset="0"/>
                          </a:rPr>
                          <m:t>𝑘</m:t>
                        </m:r>
                      </m:sup>
                    </m:sSup>
                    <m:r>
                      <a:rPr lang="en-US" sz="280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cs typeface="Arial" charset="0"/>
                      </a:rPr>
                      <m:t> </m:t>
                    </m:r>
                    <m:r>
                      <a:rPr lang="fr-FR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cs typeface="Arial" charset="0"/>
                      </a:rPr>
                      <m:t>(</m:t>
                    </m:r>
                    <m:r>
                      <a:rPr lang="fr-FR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cs typeface="Arial" charset="0"/>
                      </a:rPr>
                      <m:t>𝑡</m:t>
                    </m:r>
                    <m:r>
                      <a:rPr lang="fr-FR" sz="28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cs typeface="Arial" charset="0"/>
                      </a:rPr>
                      <m:t>)</m:t>
                    </m:r>
                  </m:oMath>
                </a14:m>
                <a:endParaRPr 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928" y="912625"/>
                <a:ext cx="11035551" cy="560090"/>
              </a:xfrm>
              <a:prstGeom prst="rect">
                <a:avLst/>
              </a:prstGeom>
              <a:blipFill rotWithShape="1">
                <a:blip r:embed="rId12"/>
                <a:stretch>
                  <a:fillRect l="-1160" t="-11957" b="-217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51" y="2431992"/>
            <a:ext cx="1801164" cy="2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884339" y="4616874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Media</a:t>
            </a:r>
            <a:endParaRPr lang="en-US" dirty="0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29" y="1508775"/>
            <a:ext cx="2024714" cy="10287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51" y="2439787"/>
            <a:ext cx="1801164" cy="2556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978535" y="2113221"/>
            <a:ext cx="400050" cy="5651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840" y="2559206"/>
            <a:ext cx="944899" cy="647050"/>
          </a:xfrm>
          <a:prstGeom prst="rect">
            <a:avLst/>
          </a:prstGeom>
        </p:spPr>
      </p:pic>
      <p:pic>
        <p:nvPicPr>
          <p:cNvPr id="14" name="Picture 4 1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" r="7952"/>
          <a:stretch/>
        </p:blipFill>
        <p:spPr bwMode="auto">
          <a:xfrm>
            <a:off x="3030840" y="2102005"/>
            <a:ext cx="94489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3030840" y="2102005"/>
            <a:ext cx="938213" cy="11042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mage 2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882" y="1528995"/>
            <a:ext cx="3476162" cy="711424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040" y="2453295"/>
            <a:ext cx="3911021" cy="706672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686" y="3403414"/>
            <a:ext cx="2871012" cy="707817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895" y="5018799"/>
            <a:ext cx="2775153" cy="405923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6622" y="4149271"/>
            <a:ext cx="3481730" cy="304070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5569" y="4574551"/>
            <a:ext cx="3138591" cy="443162"/>
          </a:xfrm>
          <a:prstGeom prst="rect">
            <a:avLst/>
          </a:prstGeom>
        </p:spPr>
      </p:pic>
      <p:cxnSp>
        <p:nvCxnSpPr>
          <p:cNvPr id="42" name="Connecteur droit avec flèche 41"/>
          <p:cNvCxnSpPr/>
          <p:nvPr/>
        </p:nvCxnSpPr>
        <p:spPr>
          <a:xfrm>
            <a:off x="1173212" y="2678371"/>
            <a:ext cx="1870992" cy="492177"/>
          </a:xfrm>
          <a:prstGeom prst="straightConnector1">
            <a:avLst/>
          </a:prstGeom>
          <a:ln w="28575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avec flèche 42"/>
          <p:cNvCxnSpPr/>
          <p:nvPr/>
        </p:nvCxnSpPr>
        <p:spPr>
          <a:xfrm flipV="1">
            <a:off x="1173212" y="2094617"/>
            <a:ext cx="1857628" cy="37208"/>
          </a:xfrm>
          <a:prstGeom prst="straightConnector1">
            <a:avLst/>
          </a:prstGeom>
          <a:ln w="28575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3 2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799" y="3130055"/>
            <a:ext cx="447678" cy="22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ZoneTexte 49"/>
          <p:cNvSpPr txBox="1"/>
          <p:nvPr/>
        </p:nvSpPr>
        <p:spPr>
          <a:xfrm>
            <a:off x="7030569" y="4299215"/>
            <a:ext cx="1482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Replacing: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ZoneTexte 51"/>
              <p:cNvSpPr txBox="1"/>
              <p:nvPr/>
            </p:nvSpPr>
            <p:spPr>
              <a:xfrm>
                <a:off x="1653006" y="5628850"/>
                <a:ext cx="817334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Estimate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000" b="1" i="1" smtClean="0"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0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fr-FR" sz="2000" b="1" i="1">
                                <a:latin typeface="Cambria Math"/>
                              </a:rPr>
                              <m:t>𝒈</m:t>
                            </m:r>
                          </m:e>
                          <m:sub>
                            <m:r>
                              <a:rPr lang="fr-FR" sz="2000" b="1" i="1">
                                <a:latin typeface="Cambria Math"/>
                              </a:rPr>
                              <m:t>𝒊</m:t>
                            </m:r>
                          </m:sub>
                        </m:sSub>
                      </m:e>
                    </m:acc>
                    <m:d>
                      <m:dPr>
                        <m:ctrlPr>
                          <a:rPr lang="fr-FR" sz="2000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fr-FR" sz="2000" b="1" i="1" smtClean="0">
                            <a:latin typeface="Cambria Math"/>
                          </a:rPr>
                          <m:t>𝒕</m:t>
                        </m:r>
                      </m:e>
                    </m:d>
                  </m:oMath>
                </a14:m>
                <a:r>
                  <a:rPr lang="en-US" sz="2000" b="1" dirty="0" smtClean="0"/>
                  <a:t> to reconstruct the ultrasound images</a:t>
                </a:r>
                <a:endParaRPr lang="en-US" sz="2000" b="1" dirty="0"/>
              </a:p>
            </p:txBody>
          </p:sp>
        </mc:Choice>
        <mc:Fallback xmlns="">
          <p:sp>
            <p:nvSpPr>
              <p:cNvPr id="52" name="ZoneTexte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3006" y="5628850"/>
                <a:ext cx="8173349" cy="400110"/>
              </a:xfrm>
              <a:prstGeom prst="rect">
                <a:avLst/>
              </a:prstGeom>
              <a:blipFill rotWithShape="1">
                <a:blip r:embed="rId25"/>
                <a:stretch>
                  <a:fillRect l="-746" t="-7576" b="-257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ZoneTexte 52"/>
          <p:cNvSpPr txBox="1"/>
          <p:nvPr/>
        </p:nvSpPr>
        <p:spPr>
          <a:xfrm>
            <a:off x="1653006" y="6130349"/>
            <a:ext cx="5616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For this paper we used Linear Square Estimator:</a:t>
            </a:r>
            <a:endParaRPr lang="en-US" sz="2000" dirty="0"/>
          </a:p>
        </p:txBody>
      </p:sp>
      <p:pic>
        <p:nvPicPr>
          <p:cNvPr id="56" name="Image 5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218" y="6130349"/>
            <a:ext cx="2841497" cy="365494"/>
          </a:xfrm>
          <a:prstGeom prst="rect">
            <a:avLst/>
          </a:prstGeom>
        </p:spPr>
      </p:pic>
      <p:sp>
        <p:nvSpPr>
          <p:cNvPr id="57" name="Espace réservé du numéro de diapositive 5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10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ZoneTexte 43"/>
              <p:cNvSpPr txBox="1"/>
              <p:nvPr/>
            </p:nvSpPr>
            <p:spPr>
              <a:xfrm>
                <a:off x="8281079" y="1664325"/>
                <a:ext cx="3910921" cy="3929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2000" b="0" i="1" smtClean="0">
                        <a:latin typeface="Cambria Math"/>
                      </a:rPr>
                      <m:t>𝑘</m:t>
                    </m:r>
                    <m:r>
                      <a:rPr lang="fr-FR" sz="2000" b="0" i="0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sz="1600" dirty="0" smtClean="0"/>
                  <a:t> plane wave index</a:t>
                </a:r>
                <a:endParaRPr lang="en-US" sz="1600" dirty="0"/>
              </a:p>
            </p:txBody>
          </p:sp>
        </mc:Choice>
        <mc:Fallback xmlns="">
          <p:sp>
            <p:nvSpPr>
              <p:cNvPr id="29" name="ZoneTexte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1079" y="1664325"/>
                <a:ext cx="3910921" cy="392993"/>
              </a:xfrm>
              <a:prstGeom prst="rect">
                <a:avLst/>
              </a:prstGeom>
              <a:blipFill rotWithShape="1">
                <a:blip r:embed="rId28"/>
                <a:stretch>
                  <a:fillRect b="-2031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ight Brace 29"/>
          <p:cNvSpPr/>
          <p:nvPr/>
        </p:nvSpPr>
        <p:spPr>
          <a:xfrm rot="10800000">
            <a:off x="8308869" y="4285298"/>
            <a:ext cx="142383" cy="578506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2" name="Image 3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06807" y="3181752"/>
            <a:ext cx="325783" cy="19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78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50" grpId="0"/>
      <p:bldP spid="52" grpId="0"/>
      <p:bldP spid="53" grpId="0"/>
      <p:bldP spid="29" grpId="0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424929" y="912625"/>
            <a:ext cx="9268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Constraints 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for a well-posed system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0" name="Image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7" y="1602253"/>
            <a:ext cx="3656157" cy="319304"/>
          </a:xfrm>
          <a:prstGeom prst="rect">
            <a:avLst/>
          </a:prstGeom>
        </p:spPr>
      </p:pic>
      <p:pic>
        <p:nvPicPr>
          <p:cNvPr id="37" name="Picture 2 1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614" y="1053946"/>
            <a:ext cx="4718133" cy="3620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3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300" y="1053946"/>
            <a:ext cx="4543559" cy="3595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ccolade fermante 1"/>
          <p:cNvSpPr/>
          <p:nvPr/>
        </p:nvSpPr>
        <p:spPr>
          <a:xfrm rot="16200000">
            <a:off x="8663620" y="982001"/>
            <a:ext cx="277518" cy="630168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ccolade fermante 13"/>
          <p:cNvSpPr/>
          <p:nvPr/>
        </p:nvSpPr>
        <p:spPr>
          <a:xfrm rot="16200000">
            <a:off x="10390695" y="939935"/>
            <a:ext cx="277518" cy="703811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498" y="939880"/>
            <a:ext cx="715965" cy="193646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395" y="923956"/>
            <a:ext cx="715965" cy="193646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850" y="4775956"/>
            <a:ext cx="2726510" cy="18775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/>
              <p:cNvSpPr txBox="1"/>
              <p:nvPr/>
            </p:nvSpPr>
            <p:spPr>
              <a:xfrm>
                <a:off x="650899" y="1994640"/>
                <a:ext cx="119308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fr-FR" sz="2400" i="1">
                            <a:latin typeface="Cambria Math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2400" dirty="0" smtClean="0"/>
                  <a:t> size :</a:t>
                </a:r>
                <a:endParaRPr lang="en-US" sz="2400" dirty="0"/>
              </a:p>
            </p:txBody>
          </p:sp>
        </mc:Choice>
        <mc:Fallback xmlns="">
          <p:sp>
            <p:nvSpPr>
              <p:cNvPr id="4" name="ZoneText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899" y="1994640"/>
                <a:ext cx="1193084" cy="461665"/>
              </a:xfrm>
              <a:prstGeom prst="rect">
                <a:avLst/>
              </a:prstGeom>
              <a:blipFill rotWithShape="1">
                <a:blip r:embed="rId15"/>
                <a:stretch>
                  <a:fillRect l="-1538" t="-10526" r="-6667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957" y="2134132"/>
            <a:ext cx="3745755" cy="240970"/>
          </a:xfrm>
          <a:prstGeom prst="rect">
            <a:avLst/>
          </a:prstGeom>
        </p:spPr>
      </p:pic>
      <p:sp>
        <p:nvSpPr>
          <p:cNvPr id="24" name="ZoneTexte 23"/>
          <p:cNvSpPr txBox="1"/>
          <p:nvPr/>
        </p:nvSpPr>
        <p:spPr>
          <a:xfrm>
            <a:off x="70252" y="2571420"/>
            <a:ext cx="39210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Constraint 1, on the medium:</a:t>
            </a:r>
            <a:endParaRPr lang="en-US" sz="24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ZoneTexte 24"/>
              <p:cNvSpPr txBox="1"/>
              <p:nvPr/>
            </p:nvSpPr>
            <p:spPr>
              <a:xfrm>
                <a:off x="640411" y="3516515"/>
                <a:ext cx="176227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New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fr-FR" sz="2400" i="1">
                            <a:latin typeface="Cambria Math"/>
                          </a:rPr>
                          <m:t>𝑐</m:t>
                        </m:r>
                      </m:sub>
                    </m:sSub>
                    <m:r>
                      <a:rPr lang="fr-FR" sz="2400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2400" dirty="0" smtClean="0"/>
                  <a:t>size:</a:t>
                </a:r>
                <a:endParaRPr lang="en-US" sz="2400" dirty="0"/>
              </a:p>
            </p:txBody>
          </p:sp>
        </mc:Choice>
        <mc:Fallback xmlns="">
          <p:sp>
            <p:nvSpPr>
              <p:cNvPr id="25" name="ZoneTexte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411" y="3516515"/>
                <a:ext cx="1762277" cy="461665"/>
              </a:xfrm>
              <a:prstGeom prst="rect">
                <a:avLst/>
              </a:prstGeom>
              <a:blipFill rotWithShape="1">
                <a:blip r:embed="rId17"/>
                <a:stretch>
                  <a:fillRect l="-5190" t="-10526" r="-4498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6" name="Image 3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659" y="3674534"/>
            <a:ext cx="2882649" cy="231040"/>
          </a:xfrm>
          <a:prstGeom prst="rect">
            <a:avLst/>
          </a:prstGeo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11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928383" y="3023207"/>
                <a:ext cx="5949962" cy="3947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𝒈</m:t>
                        </m:r>
                      </m:e>
                      <m:sub>
                        <m: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𝒊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𝒛</m:t>
                        </m:r>
                      </m:e>
                    </m:d>
                    <m:r>
                      <a:rPr lang="fr-FR" b="1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fr-FR" b="1" i="1">
                        <a:solidFill>
                          <a:srgbClr val="FF000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b="1" dirty="0">
                    <a:solidFill>
                      <a:srgbClr val="FF0000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∀</m:t>
                    </m:r>
                    <m:r>
                      <a:rPr lang="fr-FR" b="1" i="1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𝒛</m:t>
                    </m:r>
                    <m:r>
                      <a:rPr lang="fr-FR" b="1" i="1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∈[</m:t>
                    </m:r>
                    <m:r>
                      <a:rPr lang="fr-FR" b="1" i="1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fr-FR" b="1" i="1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…</m:t>
                    </m:r>
                    <m:sSub>
                      <m:sSubPr>
                        <m:ctrlP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𝑵</m:t>
                        </m:r>
                      </m:e>
                      <m:sub>
                        <m: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𝒂</m:t>
                        </m:r>
                      </m:sub>
                    </m:sSub>
                    <m:r>
                      <a:rPr lang="fr-FR" b="1" i="1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]∪[</m:t>
                    </m:r>
                    <m:sSub>
                      <m:sSubPr>
                        <m:ctrlP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𝑵</m:t>
                        </m:r>
                      </m:e>
                      <m:sub>
                        <m: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𝒚</m:t>
                        </m:r>
                      </m:sub>
                    </m:sSub>
                    <m:r>
                      <a:rPr lang="fr-FR" b="1" i="1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+</m:t>
                    </m:r>
                    <m:sSub>
                      <m:sSubPr>
                        <m:ctrlP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𝑵</m:t>
                        </m:r>
                      </m:e>
                      <m:sub>
                        <m: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𝒂</m:t>
                        </m:r>
                      </m:sub>
                    </m:sSub>
                    <m:r>
                      <a:rPr lang="fr-FR" b="1" i="1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−</m:t>
                    </m:r>
                    <m:r>
                      <a:rPr lang="fr-FR" b="1" i="1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𝟏</m:t>
                    </m:r>
                    <m:r>
                      <a:rPr lang="fr-FR" b="1" i="1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…</m:t>
                    </m:r>
                    <m:sSub>
                      <m:sSubPr>
                        <m:ctrlP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fr-FR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fr-FR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</a:rPr>
                              <m:t>𝑵</m:t>
                            </m:r>
                          </m:e>
                          <m:sub>
                            <m:r>
                              <a:rPr lang="fr-FR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</a:rPr>
                              <m:t>𝒚</m:t>
                            </m:r>
                          </m:sub>
                        </m:sSub>
                        <m: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𝑵</m:t>
                        </m:r>
                      </m:e>
                      <m:sub>
                        <m: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𝒂</m:t>
                        </m:r>
                      </m:sub>
                    </m:sSub>
                    <m:r>
                      <a:rPr lang="fr-FR" b="1" i="1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−</m:t>
                    </m:r>
                    <m:r>
                      <a:rPr lang="fr-FR" b="1" i="1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𝟏</m:t>
                    </m:r>
                    <m:r>
                      <a:rPr lang="fr-FR" b="1" i="1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]</m:t>
                    </m:r>
                  </m:oMath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383" y="3023207"/>
                <a:ext cx="5949962" cy="394788"/>
              </a:xfrm>
              <a:prstGeom prst="rect">
                <a:avLst/>
              </a:prstGeom>
              <a:blipFill rotWithShape="1">
                <a:blip r:embed="rId19"/>
                <a:stretch>
                  <a:fillRect t="-6154" b="-18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ZoneTexte 20"/>
              <p:cNvSpPr txBox="1"/>
              <p:nvPr/>
            </p:nvSpPr>
            <p:spPr>
              <a:xfrm>
                <a:off x="157247" y="5510017"/>
                <a:ext cx="6401154" cy="864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rgbClr val="FF0000"/>
                    </a:solidFill>
                  </a:rPr>
                  <a:t>T</a:t>
                </a:r>
                <a:r>
                  <a:rPr lang="en-US" sz="2400" b="1" dirty="0" smtClean="0">
                    <a:solidFill>
                      <a:srgbClr val="FF0000"/>
                    </a:solidFill>
                  </a:rPr>
                  <a:t>he emitted signals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fr-FR" sz="2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fr-FR" sz="2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𝒌</m:t>
                        </m:r>
                      </m:sup>
                    </m:sSup>
                  </m:oMath>
                </a14:m>
                <a:r>
                  <a:rPr lang="en-US" sz="2400" b="1" dirty="0" smtClean="0">
                    <a:solidFill>
                      <a:srgbClr val="FF0000"/>
                    </a:solidFill>
                  </a:rPr>
                  <a:t> must be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2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𝑵</m:t>
                        </m:r>
                      </m:e>
                      <m:sub>
                        <m:r>
                          <a:rPr lang="fr-FR" sz="2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𝒑𝒘𝒊</m:t>
                        </m:r>
                      </m:sub>
                    </m:sSub>
                    <m:r>
                      <a:rPr lang="fr-FR" sz="2400" b="1" i="1" smtClean="0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r>
                      <a:rPr lang="fr-FR" sz="2400" b="1" i="1" smtClean="0">
                        <a:solidFill>
                          <a:srgbClr val="FF000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sz="2400" b="1" dirty="0" smtClean="0">
                    <a:solidFill>
                      <a:srgbClr val="FF0000"/>
                    </a:solidFill>
                  </a:rPr>
                  <a:t> times longer than the impulse response of the medium</a:t>
                </a:r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1" name="ZoneTexte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247" y="5510017"/>
                <a:ext cx="6401154" cy="864083"/>
              </a:xfrm>
              <a:prstGeom prst="rect">
                <a:avLst/>
              </a:prstGeom>
              <a:blipFill rotWithShape="1">
                <a:blip r:embed="rId20"/>
                <a:stretch>
                  <a:fillRect l="-1524" t="-4930" r="-762" b="-147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ZoneTexte 25"/>
              <p:cNvSpPr txBox="1"/>
              <p:nvPr/>
            </p:nvSpPr>
            <p:spPr>
              <a:xfrm>
                <a:off x="70252" y="4411748"/>
                <a:ext cx="4910607" cy="4755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FF0000"/>
                    </a:solidFill>
                  </a:rPr>
                  <a:t>Constraint 2, on the length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/>
                            <a:cs typeface="Arial" charset="0"/>
                          </a:rPr>
                        </m:ctrlPr>
                      </m:sSupPr>
                      <m:e>
                        <m:r>
                          <a:rPr lang="fr-FR" sz="2400" b="1" i="1">
                            <a:solidFill>
                              <a:srgbClr val="FF0000"/>
                            </a:solidFill>
                            <a:latin typeface="Cambria Math"/>
                            <a:cs typeface="Arial" charset="0"/>
                          </a:rPr>
                          <m:t>𝒂</m:t>
                        </m:r>
                      </m:e>
                      <m:sup>
                        <m:r>
                          <a:rPr lang="fr-FR" sz="2400" b="1" i="1">
                            <a:solidFill>
                              <a:srgbClr val="FF0000"/>
                            </a:solidFill>
                            <a:latin typeface="Cambria Math"/>
                            <a:cs typeface="Arial" charset="0"/>
                          </a:rPr>
                          <m:t>𝒌</m:t>
                        </m:r>
                      </m:sup>
                    </m:sSup>
                    <m:r>
                      <a:rPr lang="en-US" sz="2400" b="1" i="1">
                        <a:solidFill>
                          <a:srgbClr val="FF0000"/>
                        </a:solidFill>
                        <a:latin typeface="Cambria Math"/>
                        <a:cs typeface="Arial" charset="0"/>
                      </a:rPr>
                      <m:t> </m:t>
                    </m:r>
                    <m:r>
                      <a:rPr lang="fr-FR" sz="2400" b="1" i="1">
                        <a:solidFill>
                          <a:srgbClr val="FF0000"/>
                        </a:solidFill>
                        <a:latin typeface="Cambria Math"/>
                        <a:cs typeface="Arial" charset="0"/>
                      </a:rPr>
                      <m:t>(</m:t>
                    </m:r>
                    <m:r>
                      <a:rPr lang="fr-FR" sz="2400" b="1" i="1">
                        <a:solidFill>
                          <a:srgbClr val="FF0000"/>
                        </a:solidFill>
                        <a:latin typeface="Cambria Math"/>
                        <a:cs typeface="Arial" charset="0"/>
                      </a:rPr>
                      <m:t>𝒕</m:t>
                    </m:r>
                    <m:r>
                      <a:rPr lang="fr-FR" sz="2400" b="1" i="1">
                        <a:solidFill>
                          <a:srgbClr val="FF0000"/>
                        </a:solidFill>
                        <a:latin typeface="Cambria Math"/>
                        <a:cs typeface="Arial" charset="0"/>
                      </a:rPr>
                      <m:t>)</m:t>
                    </m:r>
                  </m:oMath>
                </a14:m>
                <a:r>
                  <a:rPr lang="en-US" sz="2400" b="1" dirty="0" smtClean="0">
                    <a:solidFill>
                      <a:srgbClr val="FF0000"/>
                    </a:solidFill>
                  </a:rPr>
                  <a:t>:</a:t>
                </a:r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6" name="ZoneTexte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52" y="4411748"/>
                <a:ext cx="4910607" cy="475579"/>
              </a:xfrm>
              <a:prstGeom prst="rect">
                <a:avLst/>
              </a:prstGeom>
              <a:blipFill rotWithShape="1">
                <a:blip r:embed="rId21"/>
                <a:stretch>
                  <a:fillRect l="-1988" t="-7692" r="-124" b="-282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ZoneTexte 26"/>
          <p:cNvSpPr txBox="1"/>
          <p:nvPr/>
        </p:nvSpPr>
        <p:spPr>
          <a:xfrm>
            <a:off x="2640596" y="3978180"/>
            <a:ext cx="66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with:</a:t>
            </a:r>
            <a:endParaRPr lang="en-US" dirty="0"/>
          </a:p>
        </p:txBody>
      </p:sp>
      <p:pic>
        <p:nvPicPr>
          <p:cNvPr id="11" name="Image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102" y="4061694"/>
            <a:ext cx="1821764" cy="2300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3490652" y="4906344"/>
                <a:ext cx="2519023" cy="415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𝑵</m:t>
                        </m:r>
                      </m:e>
                      <m:sub>
                        <m: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𝒂</m:t>
                        </m:r>
                      </m:sub>
                    </m:sSub>
                    <m:r>
                      <a:rPr lang="fr-FR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=</m:t>
                    </m:r>
                    <m:d>
                      <m:dPr>
                        <m:ctrlPr>
                          <a:rPr lang="fr-FR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fr-FR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</a:rPr>
                              <m:t>𝑵</m:t>
                            </m:r>
                          </m:e>
                          <m:sub>
                            <m:r>
                              <a:rPr lang="fr-FR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</a:rPr>
                              <m:t>𝒑𝒘𝒊</m:t>
                            </m:r>
                          </m:sub>
                        </m:sSub>
                        <m:r>
                          <a:rPr lang="fr-FR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fr-FR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𝟏</m:t>
                        </m:r>
                      </m:e>
                    </m:d>
                    <m:sSub>
                      <m:sSubPr>
                        <m:ctrlP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fr-FR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𝑵</m:t>
                        </m:r>
                      </m:e>
                      <m:sub>
                        <m:r>
                          <a:rPr lang="fr-FR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𝒈</m:t>
                        </m:r>
                      </m:sub>
                    </m:sSub>
                    <m:r>
                      <a:rPr lang="fr-FR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+</m:t>
                    </m:r>
                  </m:oMath>
                </a14:m>
                <a:r>
                  <a:rPr lang="en-US" b="1" dirty="0" smtClean="0">
                    <a:solidFill>
                      <a:srgbClr val="FF0000"/>
                    </a:solidFill>
                  </a:rPr>
                  <a:t>1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0652" y="4906344"/>
                <a:ext cx="2519023" cy="415370"/>
              </a:xfrm>
              <a:prstGeom prst="rect">
                <a:avLst/>
              </a:prstGeom>
              <a:blipFill rotWithShape="1">
                <a:blip r:embed="rId23"/>
                <a:stretch>
                  <a:fillRect t="-1471" r="-969" b="-17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401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4" grpId="0"/>
      <p:bldP spid="24" grpId="0"/>
      <p:bldP spid="25" grpId="0"/>
      <p:bldP spid="8" grpId="0"/>
      <p:bldP spid="21" grpId="0"/>
      <p:bldP spid="26" grpId="0"/>
      <p:bldP spid="27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424929" y="912625"/>
            <a:ext cx="9268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Constraints on the correlation of the emitted signals</a:t>
            </a:r>
          </a:p>
        </p:txBody>
      </p:sp>
      <p:pic>
        <p:nvPicPr>
          <p:cNvPr id="7176" name="Image 717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12" y="1572522"/>
            <a:ext cx="5452483" cy="3228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1" name="ZoneTexte 40"/>
              <p:cNvSpPr txBox="1"/>
              <p:nvPr/>
            </p:nvSpPr>
            <p:spPr>
              <a:xfrm>
                <a:off x="4157342" y="2293915"/>
                <a:ext cx="76307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b="1" dirty="0" smtClean="0">
                    <a:solidFill>
                      <a:srgbClr val="FF0000"/>
                    </a:solidFill>
                  </a:rPr>
                  <a:t>Low </a:t>
                </a:r>
                <a:r>
                  <a:rPr lang="fr-FR" sz="2000" b="1" dirty="0" err="1" smtClean="0">
                    <a:solidFill>
                      <a:srgbClr val="FF0000"/>
                    </a:solidFill>
                  </a:rPr>
                  <a:t>mutual</a:t>
                </a:r>
                <a:r>
                  <a:rPr lang="fr-FR" sz="20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fr-FR" sz="2000" b="1" dirty="0" err="1" smtClean="0">
                    <a:solidFill>
                      <a:srgbClr val="FF0000"/>
                    </a:solidFill>
                  </a:rPr>
                  <a:t>coherence</a:t>
                </a:r>
                <a:r>
                  <a:rPr lang="fr-FR" sz="2000" b="1" dirty="0" smtClean="0">
                    <a:solidFill>
                      <a:srgbClr val="FF0000"/>
                    </a:solidFill>
                  </a:rPr>
                  <a:t>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𝑨</m:t>
                        </m:r>
                      </m:e>
                      <m:sub>
                        <m:r>
                          <a:rPr lang="fr-FR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𝒄</m:t>
                        </m:r>
                      </m:sub>
                    </m:sSub>
                    <m:r>
                      <a:rPr lang="fr-FR" sz="2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=&gt;</m:t>
                    </m:r>
                  </m:oMath>
                </a14:m>
                <a:r>
                  <a:rPr lang="en-US" sz="2000" b="1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𝑨</m:t>
                        </m:r>
                      </m:e>
                      <m:sub>
                        <m:r>
                          <a:rPr lang="fr-FR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𝒄</m:t>
                        </m:r>
                      </m:sub>
                    </m:sSub>
                  </m:oMath>
                </a14:m>
                <a:r>
                  <a:rPr lang="en-US" sz="2000" b="1" dirty="0" smtClean="0">
                    <a:solidFill>
                      <a:srgbClr val="FF0000"/>
                    </a:solidFill>
                  </a:rPr>
                  <a:t>  well </a:t>
                </a:r>
                <a:r>
                  <a:rPr lang="en-US" sz="2000" b="1" dirty="0" err="1" smtClean="0">
                    <a:solidFill>
                      <a:srgbClr val="FF0000"/>
                    </a:solidFill>
                  </a:rPr>
                  <a:t>conditionned</a:t>
                </a:r>
                <a:endParaRPr 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1" name="ZoneTexte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7342" y="2293915"/>
                <a:ext cx="7630798" cy="400110"/>
              </a:xfrm>
              <a:prstGeom prst="rect">
                <a:avLst/>
              </a:prstGeom>
              <a:blipFill rotWithShape="1">
                <a:blip r:embed="rId7"/>
                <a:stretch>
                  <a:fillRect l="-879" t="-7576" b="-257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ZoneTexte 41"/>
          <p:cNvSpPr txBox="1"/>
          <p:nvPr/>
        </p:nvSpPr>
        <p:spPr>
          <a:xfrm>
            <a:off x="4285255" y="3344356"/>
            <a:ext cx="1840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Excitation signals:</a:t>
            </a:r>
            <a:endParaRPr lang="en-US" dirty="0"/>
          </a:p>
        </p:txBody>
      </p:sp>
      <p:pic>
        <p:nvPicPr>
          <p:cNvPr id="25" name="Image 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203" y="3394042"/>
            <a:ext cx="2546708" cy="281324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336" y="4291314"/>
            <a:ext cx="496149" cy="282852"/>
          </a:xfrm>
          <a:prstGeom prst="rect">
            <a:avLst/>
          </a:prstGeom>
        </p:spPr>
      </p:pic>
      <p:sp>
        <p:nvSpPr>
          <p:cNvPr id="46" name="ZoneTexte 45"/>
          <p:cNvSpPr txBox="1"/>
          <p:nvPr/>
        </p:nvSpPr>
        <p:spPr>
          <a:xfrm>
            <a:off x="5175971" y="4248074"/>
            <a:ext cx="2887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is a pseudo-orthogonal code</a:t>
            </a:r>
            <a:endParaRPr lang="en-US" b="1" dirty="0"/>
          </a:p>
        </p:txBody>
      </p:sp>
      <p:sp>
        <p:nvSpPr>
          <p:cNvPr id="7174" name="Espace réservé du numéro de diapositive 717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12</a:t>
            </a:fld>
            <a:endParaRPr lang="fr-FR"/>
          </a:p>
        </p:txBody>
      </p:sp>
      <p:pic>
        <p:nvPicPr>
          <p:cNvPr id="7175" name="Picture 5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29" y="2000919"/>
            <a:ext cx="3240000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8" name="ZoneTexte 57"/>
              <p:cNvSpPr txBox="1"/>
              <p:nvPr/>
            </p:nvSpPr>
            <p:spPr>
              <a:xfrm>
                <a:off x="4285255" y="5056253"/>
                <a:ext cx="71210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tx1"/>
                    </a:solidFill>
                  </a:rPr>
                  <a:t>Frequency shift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fr-FR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𝒇</m:t>
                        </m:r>
                      </m:e>
                      <m:sub>
                        <m:r>
                          <a:rPr lang="fr-FR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b="1" dirty="0" smtClean="0">
                    <a:solidFill>
                      <a:schemeClr val="tx1"/>
                    </a:solidFill>
                  </a:rPr>
                  <a:t>using BPSK modulation</a:t>
                </a:r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8" name="ZoneTexte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5255" y="5056253"/>
                <a:ext cx="7121038" cy="369332"/>
              </a:xfrm>
              <a:prstGeom prst="rect">
                <a:avLst/>
              </a:prstGeom>
              <a:blipFill rotWithShape="1">
                <a:blip r:embed="rId11"/>
                <a:stretch>
                  <a:fillRect l="-771" t="-8197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292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6" grpId="0"/>
      <p:bldP spid="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29" t="18019" r="32845" b="43316"/>
          <a:stretch/>
        </p:blipFill>
        <p:spPr bwMode="auto">
          <a:xfrm>
            <a:off x="7695771" y="5751018"/>
            <a:ext cx="2802317" cy="48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15" t="19177" r="33758" b="45240"/>
          <a:stretch/>
        </p:blipFill>
        <p:spPr bwMode="auto">
          <a:xfrm>
            <a:off x="4179793" y="4820194"/>
            <a:ext cx="3250136" cy="186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424929" y="912625"/>
            <a:ext cx="9268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Constraints on the correlation of the emitted signals</a:t>
            </a:r>
          </a:p>
        </p:txBody>
      </p:sp>
      <p:pic>
        <p:nvPicPr>
          <p:cNvPr id="7176" name="Image 717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12" y="1572522"/>
            <a:ext cx="5452483" cy="322815"/>
          </a:xfrm>
          <a:prstGeom prst="rect">
            <a:avLst/>
          </a:prstGeom>
        </p:spPr>
      </p:pic>
      <p:sp>
        <p:nvSpPr>
          <p:cNvPr id="7174" name="Espace réservé du numéro de diapositive 717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13</a:t>
            </a:fld>
            <a:endParaRPr lang="fr-FR"/>
          </a:p>
        </p:txBody>
      </p:sp>
      <p:pic>
        <p:nvPicPr>
          <p:cNvPr id="7175" name="Picture 5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29" y="2000919"/>
            <a:ext cx="3240000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ZoneTexte 22"/>
              <p:cNvSpPr txBox="1"/>
              <p:nvPr/>
            </p:nvSpPr>
            <p:spPr>
              <a:xfrm>
                <a:off x="2268932" y="5751018"/>
                <a:ext cx="183909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fr-FR" sz="2000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fr-FR" sz="2000" b="0" i="1" smtClean="0">
                            <a:latin typeface="Cambria Math"/>
                          </a:rPr>
                          <m:t>1</m:t>
                        </m:r>
                      </m:sup>
                    </m:sSup>
                    <m:r>
                      <a:rPr lang="fr-FR" sz="2000" b="0" i="1" smtClean="0">
                        <a:latin typeface="Cambria Math"/>
                      </a:rPr>
                      <m:t>(</m:t>
                    </m:r>
                    <m:r>
                      <a:rPr lang="fr-FR" sz="2000" b="0" i="1" smtClean="0">
                        <a:latin typeface="Cambria Math"/>
                      </a:rPr>
                      <m:t>𝑡</m:t>
                    </m:r>
                    <m:r>
                      <a:rPr lang="fr-FR" sz="20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000" dirty="0" smtClean="0"/>
                  <a:t> auto-corr.</a:t>
                </a:r>
                <a:endParaRPr lang="en-US" sz="2000" dirty="0"/>
              </a:p>
            </p:txBody>
          </p:sp>
        </mc:Choice>
        <mc:Fallback xmlns="">
          <p:sp>
            <p:nvSpPr>
              <p:cNvPr id="23" name="ZoneTexte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8932" y="5751018"/>
                <a:ext cx="1839093" cy="400110"/>
              </a:xfrm>
              <a:prstGeom prst="rect">
                <a:avLst/>
              </a:prstGeom>
              <a:blipFill rotWithShape="1">
                <a:blip r:embed="rId8"/>
                <a:stretch>
                  <a:fillRect t="-7576" r="-3642" b="-257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77" t="18259" r="32845" b="44445"/>
          <a:stretch/>
        </p:blipFill>
        <p:spPr bwMode="auto">
          <a:xfrm>
            <a:off x="4508650" y="2059340"/>
            <a:ext cx="2268668" cy="1174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6" t="17562" r="31520" b="44768"/>
          <a:stretch/>
        </p:blipFill>
        <p:spPr bwMode="auto">
          <a:xfrm>
            <a:off x="8054266" y="2026320"/>
            <a:ext cx="2268668" cy="1174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34" t="18726" r="32932" b="44977"/>
          <a:stretch/>
        </p:blipFill>
        <p:spPr bwMode="auto">
          <a:xfrm>
            <a:off x="4519091" y="3402981"/>
            <a:ext cx="2268668" cy="1150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15" t="19177" r="32040" b="44930"/>
          <a:stretch/>
        </p:blipFill>
        <p:spPr bwMode="auto">
          <a:xfrm>
            <a:off x="8054265" y="3402981"/>
            <a:ext cx="2168775" cy="1150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806523" y="2429128"/>
                <a:ext cx="74770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fr-FR" b="0" i="1" smtClean="0">
                            <a:latin typeface="Cambria Math"/>
                          </a:rPr>
                          <m:t>𝑠</m:t>
                        </m:r>
                      </m:e>
                      <m:sup>
                        <m:r>
                          <a:rPr lang="fr-FR" i="1">
                            <a:latin typeface="Cambria Math"/>
                          </a:rPr>
                          <m:t>1</m:t>
                        </m:r>
                      </m:sup>
                    </m:sSup>
                    <m:r>
                      <a:rPr lang="fr-FR" i="1">
                        <a:latin typeface="Cambria Math"/>
                      </a:rPr>
                      <m:t>(</m:t>
                    </m:r>
                    <m:r>
                      <a:rPr lang="fr-FR" i="1">
                        <a:latin typeface="Cambria Math"/>
                      </a:rPr>
                      <m:t>𝑡</m:t>
                    </m:r>
                    <m:r>
                      <a:rPr lang="fr-FR" i="1">
                        <a:latin typeface="Cambria Math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  <a:endParaRPr lang="fr-FR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6523" y="2429128"/>
                <a:ext cx="747705" cy="369332"/>
              </a:xfrm>
              <a:prstGeom prst="rect">
                <a:avLst/>
              </a:prstGeom>
              <a:blipFill rotWithShape="1">
                <a:blip r:embed="rId13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153273" y="2462148"/>
                <a:ext cx="76322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fr-FR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fr-FR" i="1">
                            <a:latin typeface="Cambria Math"/>
                          </a:rPr>
                          <m:t>1</m:t>
                        </m:r>
                      </m:sup>
                    </m:sSup>
                    <m:r>
                      <a:rPr lang="fr-FR" i="1">
                        <a:latin typeface="Cambria Math"/>
                      </a:rPr>
                      <m:t>(</m:t>
                    </m:r>
                    <m:r>
                      <a:rPr lang="fr-FR" i="1">
                        <a:latin typeface="Cambria Math"/>
                      </a:rPr>
                      <m:t>𝑡</m:t>
                    </m:r>
                    <m:r>
                      <a:rPr lang="fr-FR" i="1">
                        <a:latin typeface="Cambria Math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  <a:endParaRPr lang="fr-FR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3273" y="2462148"/>
                <a:ext cx="763222" cy="369332"/>
              </a:xfrm>
              <a:prstGeom prst="rect">
                <a:avLst/>
              </a:prstGeom>
              <a:blipFill rotWithShape="1">
                <a:blip r:embed="rId14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7153273" y="3777197"/>
                <a:ext cx="7681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fr-FR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fr-FR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fr-FR" i="1">
                        <a:latin typeface="Cambria Math"/>
                      </a:rPr>
                      <m:t>(</m:t>
                    </m:r>
                    <m:r>
                      <a:rPr lang="fr-FR" i="1">
                        <a:latin typeface="Cambria Math"/>
                      </a:rPr>
                      <m:t>𝑡</m:t>
                    </m:r>
                    <m:r>
                      <a:rPr lang="fr-FR" i="1">
                        <a:latin typeface="Cambria Math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  <a:endParaRPr lang="fr-FR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3273" y="3777197"/>
                <a:ext cx="768159" cy="369332"/>
              </a:xfrm>
              <a:prstGeom prst="rect">
                <a:avLst/>
              </a:prstGeom>
              <a:blipFill rotWithShape="1">
                <a:blip r:embed="rId15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804054" y="3780163"/>
                <a:ext cx="7526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fr-FR" b="0" i="1" smtClean="0">
                            <a:latin typeface="Cambria Math"/>
                          </a:rPr>
                          <m:t>𝑠</m:t>
                        </m:r>
                      </m:e>
                      <m:sup>
                        <m:r>
                          <a:rPr lang="fr-FR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fr-FR" i="1">
                        <a:latin typeface="Cambria Math"/>
                      </a:rPr>
                      <m:t>(</m:t>
                    </m:r>
                    <m:r>
                      <a:rPr lang="fr-FR" i="1">
                        <a:latin typeface="Cambria Math"/>
                      </a:rPr>
                      <m:t>𝑡</m:t>
                    </m:r>
                    <m:r>
                      <a:rPr lang="fr-FR" i="1">
                        <a:latin typeface="Cambria Math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  <a:endParaRPr lang="fr-FR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4054" y="3780163"/>
                <a:ext cx="752642" cy="369332"/>
              </a:xfrm>
              <a:prstGeom prst="rect">
                <a:avLst/>
              </a:prstGeom>
              <a:blipFill rotWithShape="1">
                <a:blip r:embed="rId16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ZoneTexte 22"/>
              <p:cNvSpPr txBox="1"/>
              <p:nvPr/>
            </p:nvSpPr>
            <p:spPr>
              <a:xfrm>
                <a:off x="10594863" y="5597130"/>
                <a:ext cx="153362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fr-FR" sz="2000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fr-FR" sz="2000" b="0" i="1" smtClean="0">
                            <a:latin typeface="Cambria Math"/>
                          </a:rPr>
                          <m:t>1</m:t>
                        </m:r>
                      </m:sup>
                    </m:sSup>
                    <m:r>
                      <a:rPr lang="fr-FR" sz="2000" b="0" i="1" smtClean="0">
                        <a:latin typeface="Cambria Math"/>
                      </a:rPr>
                      <m:t>(</m:t>
                    </m:r>
                    <m:r>
                      <a:rPr lang="fr-FR" sz="2000" b="0" i="1" smtClean="0">
                        <a:latin typeface="Cambria Math"/>
                      </a:rPr>
                      <m:t>𝑡</m:t>
                    </m:r>
                    <m:r>
                      <a:rPr lang="fr-FR" sz="20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000" dirty="0" smtClean="0"/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fr-FR" sz="2000" i="1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fr-FR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fr-FR" sz="2000" i="1">
                        <a:latin typeface="Cambria Math"/>
                      </a:rPr>
                      <m:t>(</m:t>
                    </m:r>
                    <m:r>
                      <a:rPr lang="fr-FR" sz="2000" i="1">
                        <a:latin typeface="Cambria Math"/>
                      </a:rPr>
                      <m:t>𝑡</m:t>
                    </m:r>
                    <m:r>
                      <a:rPr lang="fr-FR" sz="2000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000" dirty="0" smtClean="0"/>
                  <a:t> </a:t>
                </a:r>
              </a:p>
              <a:p>
                <a:r>
                  <a:rPr lang="en-US" sz="2000" dirty="0" smtClean="0"/>
                  <a:t>cross-corr.</a:t>
                </a:r>
                <a:endParaRPr lang="en-US" sz="2000" dirty="0"/>
              </a:p>
            </p:txBody>
          </p:sp>
        </mc:Choice>
        <mc:Fallback xmlns="">
          <p:sp>
            <p:nvSpPr>
              <p:cNvPr id="24" name="ZoneTexte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4863" y="5597130"/>
                <a:ext cx="1533625" cy="707886"/>
              </a:xfrm>
              <a:prstGeom prst="rect">
                <a:avLst/>
              </a:prstGeom>
              <a:blipFill rotWithShape="1">
                <a:blip r:embed="rId17"/>
                <a:stretch>
                  <a:fillRect l="-3968" t="-4310" b="-1465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6534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" grpId="0"/>
      <p:bldP spid="7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424929" y="912625"/>
            <a:ext cx="9268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FieldII</a:t>
            </a:r>
            <a:r>
              <a:rPr lang="en-US" sz="1100" b="1" dirty="0">
                <a:solidFill>
                  <a:prstClr val="black"/>
                </a:solidFill>
              </a:rPr>
              <a:t>[1] [2]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simulations results</a:t>
            </a:r>
            <a:endParaRPr lang="en-US" sz="28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7" name="Picture 3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9"/>
          <a:stretch/>
        </p:blipFill>
        <p:spPr bwMode="auto">
          <a:xfrm>
            <a:off x="274880" y="2057400"/>
            <a:ext cx="4090987" cy="125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3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48"/>
          <a:stretch/>
        </p:blipFill>
        <p:spPr bwMode="auto">
          <a:xfrm>
            <a:off x="274881" y="1435845"/>
            <a:ext cx="4090987" cy="667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14" y="1531880"/>
            <a:ext cx="5600700" cy="414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1" name="ZoneTexte 70"/>
              <p:cNvSpPr txBox="1"/>
              <p:nvPr/>
            </p:nvSpPr>
            <p:spPr>
              <a:xfrm>
                <a:off x="5773510" y="1634873"/>
                <a:ext cx="6200154" cy="360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fr-FR" sz="1600" b="1" i="1" smtClean="0">
                            <a:latin typeface="Cambria Math"/>
                          </a:rPr>
                          <m:t>𝑵</m:t>
                        </m:r>
                      </m:e>
                      <m:sub>
                        <m:r>
                          <a:rPr lang="fr-FR" sz="1600" b="1" i="1" smtClean="0">
                            <a:latin typeface="Cambria Math"/>
                          </a:rPr>
                          <m:t>@</m:t>
                        </m:r>
                        <m:r>
                          <a:rPr lang="fr-FR" sz="1600" b="1" i="1" smtClean="0">
                            <a:latin typeface="Cambria Math"/>
                          </a:rPr>
                          <m:t>𝟓</m:t>
                        </m:r>
                        <m:r>
                          <a:rPr lang="fr-FR" sz="1600" b="1" i="1" smtClean="0">
                            <a:latin typeface="Cambria Math"/>
                          </a:rPr>
                          <m:t>𝒑𝒘𝒊</m:t>
                        </m:r>
                      </m:sub>
                    </m:sSub>
                    <m:r>
                      <a:rPr lang="fr-FR" sz="1600" b="1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sz="1600" dirty="0" smtClean="0"/>
                  <a:t> recording time, classical approach</a:t>
                </a:r>
                <a:endParaRPr lang="en-US" sz="1600" dirty="0"/>
              </a:p>
            </p:txBody>
          </p:sp>
        </mc:Choice>
        <mc:Fallback xmlns="">
          <p:sp>
            <p:nvSpPr>
              <p:cNvPr id="71" name="ZoneTexte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3510" y="1634873"/>
                <a:ext cx="6200154" cy="360612"/>
              </a:xfrm>
              <a:prstGeom prst="rect">
                <a:avLst/>
              </a:prstGeom>
              <a:blipFill rotWithShape="1">
                <a:blip r:embed="rId5"/>
                <a:stretch>
                  <a:fillRect t="-3390" b="-169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ZoneTexte 71"/>
              <p:cNvSpPr txBox="1"/>
              <p:nvPr/>
            </p:nvSpPr>
            <p:spPr>
              <a:xfrm>
                <a:off x="5797997" y="2085842"/>
                <a:ext cx="6276123" cy="3579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fr-FR" sz="1600" b="1" i="1" smtClean="0">
                            <a:latin typeface="Cambria Math"/>
                          </a:rPr>
                          <m:t>𝑵</m:t>
                        </m:r>
                      </m:e>
                      <m:sub>
                        <m:r>
                          <a:rPr lang="fr-FR" sz="1600" b="1" i="1" smtClean="0">
                            <a:latin typeface="Cambria Math"/>
                          </a:rPr>
                          <m:t>𝒚</m:t>
                        </m:r>
                      </m:sub>
                    </m:sSub>
                    <m:r>
                      <a:rPr lang="fr-FR" sz="1600" b="0" i="0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sz="1600" dirty="0" smtClean="0"/>
                  <a:t> recording time, coded approach </a:t>
                </a:r>
                <a:endParaRPr lang="en-US" sz="1600" dirty="0"/>
              </a:p>
            </p:txBody>
          </p:sp>
        </mc:Choice>
        <mc:Fallback xmlns="">
          <p:sp>
            <p:nvSpPr>
              <p:cNvPr id="72" name="ZoneTexte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7997" y="2085842"/>
                <a:ext cx="6276123" cy="357983"/>
              </a:xfrm>
              <a:prstGeom prst="rect">
                <a:avLst/>
              </a:prstGeom>
              <a:blipFill rotWithShape="1">
                <a:blip r:embed="rId6"/>
                <a:stretch>
                  <a:fillRect t="-3390" b="-1694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ZoneTexte 72"/>
              <p:cNvSpPr txBox="1"/>
              <p:nvPr/>
            </p:nvSpPr>
            <p:spPr>
              <a:xfrm>
                <a:off x="5773510" y="2450727"/>
                <a:ext cx="5708073" cy="514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l-GR" sz="1600" b="1" i="1" smtClean="0">
                        <a:latin typeface="Cambria Math"/>
                        <a:ea typeface="Cambria Math"/>
                      </a:rPr>
                      <m:t>𝝉</m:t>
                    </m:r>
                    <m:r>
                      <a:rPr lang="fr-FR" sz="1600" b="1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fr-FR" sz="1600" b="1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fr-FR" sz="1600" b="1" i="1">
                                <a:latin typeface="Cambria Math"/>
                              </a:rPr>
                              <m:t>𝑵</m:t>
                            </m:r>
                          </m:e>
                          <m:sub>
                            <m:r>
                              <a:rPr lang="fr-FR" sz="1600" b="1" i="1">
                                <a:latin typeface="Cambria Math"/>
                              </a:rPr>
                              <m:t>@</m:t>
                            </m:r>
                            <m:r>
                              <a:rPr lang="fr-FR" sz="1600" b="1" i="1">
                                <a:latin typeface="Cambria Math"/>
                              </a:rPr>
                              <m:t>𝟓</m:t>
                            </m:r>
                            <m:r>
                              <a:rPr lang="fr-FR" sz="1600" b="1" i="1">
                                <a:latin typeface="Cambria Math"/>
                              </a:rPr>
                              <m:t>𝒑𝒘𝒊</m:t>
                            </m:r>
                          </m:sub>
                        </m:sSub>
                        <m:r>
                          <a:rPr lang="fr-FR" sz="1600" b="1" i="1" smtClean="0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sz="16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fr-FR" sz="1600" b="1" i="1">
                                <a:latin typeface="Cambria Math"/>
                              </a:rPr>
                              <m:t>𝑵</m:t>
                            </m:r>
                          </m:e>
                          <m:sub>
                            <m:r>
                              <a:rPr lang="fr-FR" sz="1600" b="1" i="1" smtClean="0">
                                <a:latin typeface="Cambria Math"/>
                              </a:rPr>
                              <m:t>𝒚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fr-FR" sz="1600" b="1" i="1">
                                <a:latin typeface="Cambria Math"/>
                              </a:rPr>
                              <m:t>𝑵</m:t>
                            </m:r>
                          </m:e>
                          <m:sub>
                            <m:r>
                              <a:rPr lang="fr-FR" sz="1600" b="1" i="1">
                                <a:latin typeface="Cambria Math"/>
                              </a:rPr>
                              <m:t>@</m:t>
                            </m:r>
                            <m:r>
                              <a:rPr lang="fr-FR" sz="1600" b="1" i="1">
                                <a:latin typeface="Cambria Math"/>
                              </a:rPr>
                              <m:t>𝟓</m:t>
                            </m:r>
                            <m:r>
                              <a:rPr lang="fr-FR" sz="1600" b="1" i="1">
                                <a:latin typeface="Cambria Math"/>
                              </a:rPr>
                              <m:t>𝒑𝒘𝒊</m:t>
                            </m:r>
                          </m:sub>
                        </m:sSub>
                      </m:den>
                    </m:f>
                    <m:r>
                      <a:rPr lang="fr-FR" sz="1600" b="1" i="1" smtClean="0">
                        <a:latin typeface="Cambria Math"/>
                        <a:ea typeface="Cambria Math"/>
                      </a:rPr>
                      <m:t>∗</m:t>
                    </m:r>
                    <m:r>
                      <a:rPr lang="fr-FR" sz="1600" b="1" i="1" smtClean="0">
                        <a:latin typeface="Cambria Math"/>
                        <a:ea typeface="Cambria Math"/>
                      </a:rPr>
                      <m:t>𝟏𝟎𝟎</m:t>
                    </m:r>
                    <m:r>
                      <a:rPr lang="fr-FR" sz="1600" b="1" i="1" smtClean="0">
                        <a:latin typeface="Cambria Math"/>
                        <a:ea typeface="Cambria Math"/>
                      </a:rPr>
                      <m:t>%−</m:t>
                    </m:r>
                  </m:oMath>
                </a14:m>
                <a:r>
                  <a:rPr lang="en-US" sz="1600" b="1" dirty="0" smtClean="0"/>
                  <a:t> </a:t>
                </a:r>
                <a:r>
                  <a:rPr lang="en-US" sz="1600" dirty="0" smtClean="0"/>
                  <a:t>time gain obtained with coded approach</a:t>
                </a:r>
                <a:endParaRPr lang="en-US" sz="1600" dirty="0"/>
              </a:p>
            </p:txBody>
          </p:sp>
        </mc:Choice>
        <mc:Fallback xmlns="">
          <p:sp>
            <p:nvSpPr>
              <p:cNvPr id="73" name="ZoneTexte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3510" y="2450727"/>
                <a:ext cx="5708073" cy="514564"/>
              </a:xfrm>
              <a:prstGeom prst="rect">
                <a:avLst/>
              </a:prstGeom>
              <a:blipFill rotWithShape="1">
                <a:blip r:embed="rId7"/>
                <a:stretch>
                  <a:fillRect b="-238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5" name="ZoneTexte 74"/>
          <p:cNvSpPr txBox="1"/>
          <p:nvPr/>
        </p:nvSpPr>
        <p:spPr>
          <a:xfrm>
            <a:off x="424929" y="5825843"/>
            <a:ext cx="95261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Reducing the observation time adds a Perturbation Zone, that makes the system ill-posed thus the CNR drops</a:t>
            </a:r>
            <a:endParaRPr lang="en-US" sz="16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587" y="3007360"/>
            <a:ext cx="5057775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14</a:t>
            </a:fld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ZoneTexte 70"/>
              <p:cNvSpPr txBox="1"/>
              <p:nvPr/>
            </p:nvSpPr>
            <p:spPr>
              <a:xfrm>
                <a:off x="424929" y="6140334"/>
                <a:ext cx="620015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14:m>
                  <m:oMath xmlns:m="http://schemas.openxmlformats.org/officeDocument/2006/math">
                    <m:r>
                      <a:rPr lang="fr-FR" sz="1600" b="0" i="1" smtClean="0">
                        <a:latin typeface="Cambria Math"/>
                      </a:rPr>
                      <m:t>[1]</m:t>
                    </m:r>
                  </m:oMath>
                </a14:m>
                <a:r>
                  <a:rPr lang="en-US" sz="1600" dirty="0" smtClean="0"/>
                  <a:t> J. A. Jensen, MBEC, 1996</a:t>
                </a:r>
                <a:endParaRPr lang="en-US" sz="1600" dirty="0"/>
              </a:p>
            </p:txBody>
          </p:sp>
        </mc:Choice>
        <mc:Fallback>
          <p:sp>
            <p:nvSpPr>
              <p:cNvPr id="12" name="ZoneTexte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929" y="6140334"/>
                <a:ext cx="6200154" cy="338554"/>
              </a:xfrm>
              <a:prstGeom prst="rect">
                <a:avLst/>
              </a:prstGeom>
              <a:blipFill rotWithShape="1">
                <a:blip r:embed="rId9"/>
                <a:stretch>
                  <a:fillRect l="-98" t="-5357" b="-214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ZoneTexte 70"/>
              <p:cNvSpPr txBox="1"/>
              <p:nvPr/>
            </p:nvSpPr>
            <p:spPr>
              <a:xfrm>
                <a:off x="408888" y="6413049"/>
                <a:ext cx="620015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14:m>
                  <m:oMath xmlns:m="http://schemas.openxmlformats.org/officeDocument/2006/math">
                    <m:r>
                      <a:rPr lang="fr-FR" sz="1600" b="0" i="1" smtClean="0">
                        <a:latin typeface="Cambria Math"/>
                      </a:rPr>
                      <m:t>[2]</m:t>
                    </m:r>
                  </m:oMath>
                </a14:m>
                <a:r>
                  <a:rPr lang="en-US" sz="1600" dirty="0" smtClean="0"/>
                  <a:t> J. A. Jensen et al., TUFFC, 1992</a:t>
                </a:r>
                <a:endParaRPr lang="en-US" sz="1600" dirty="0"/>
              </a:p>
            </p:txBody>
          </p:sp>
        </mc:Choice>
        <mc:Fallback>
          <p:sp>
            <p:nvSpPr>
              <p:cNvPr id="13" name="ZoneTexte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888" y="6413049"/>
                <a:ext cx="6200154" cy="338554"/>
              </a:xfrm>
              <a:prstGeom prst="rect">
                <a:avLst/>
              </a:prstGeom>
              <a:blipFill rotWithShape="1">
                <a:blip r:embed="rId10"/>
                <a:stretch>
                  <a:fillRect t="-5357" b="-214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247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50" fill="hold"/>
                                        <p:tgtEl>
                                          <p:spTgt spid="6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7 L 0.28542 -0.07685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7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6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22222E-6 L 0.5073 -0.20995 " pathEditMode="relative" rAng="0" ptsTypes="AA">
                                      <p:cBhvr>
                                        <p:cTn id="1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65" y="-10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424929" y="912625"/>
            <a:ext cx="9268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Conclusion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15</a:t>
            </a:fld>
            <a:endParaRPr lang="fr-FR"/>
          </a:p>
        </p:txBody>
      </p:sp>
      <p:sp>
        <p:nvSpPr>
          <p:cNvPr id="20" name="ZoneTexte 19"/>
          <p:cNvSpPr txBox="1"/>
          <p:nvPr/>
        </p:nvSpPr>
        <p:spPr>
          <a:xfrm>
            <a:off x="334615" y="1864971"/>
            <a:ext cx="89380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 mathematical model of the simultaneous coded plane wave imaging </a:t>
            </a:r>
            <a:endParaRPr lang="en-US" sz="2400" dirty="0"/>
          </a:p>
        </p:txBody>
      </p:sp>
      <p:sp>
        <p:nvSpPr>
          <p:cNvPr id="21" name="ZoneTexte 20"/>
          <p:cNvSpPr txBox="1"/>
          <p:nvPr/>
        </p:nvSpPr>
        <p:spPr>
          <a:xfrm>
            <a:off x="334615" y="2731185"/>
            <a:ext cx="106915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The physical constraints on the medium and emitted signals for a well posed system </a:t>
            </a:r>
            <a:endParaRPr lang="en-US" sz="2400" dirty="0"/>
          </a:p>
        </p:txBody>
      </p:sp>
      <p:sp>
        <p:nvSpPr>
          <p:cNvPr id="23" name="ZoneTexte 22"/>
          <p:cNvSpPr txBox="1"/>
          <p:nvPr/>
        </p:nvSpPr>
        <p:spPr>
          <a:xfrm>
            <a:off x="327841" y="4002589"/>
            <a:ext cx="7319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Increasing the frame rate leads to image quality decrease</a:t>
            </a:r>
            <a:endParaRPr lang="en-US" sz="2400" dirty="0"/>
          </a:p>
        </p:txBody>
      </p:sp>
      <p:sp>
        <p:nvSpPr>
          <p:cNvPr id="29" name="ZoneTexte 28"/>
          <p:cNvSpPr txBox="1"/>
          <p:nvPr/>
        </p:nvSpPr>
        <p:spPr>
          <a:xfrm>
            <a:off x="424929" y="4725351"/>
            <a:ext cx="22213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Q: What’s next?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182880" y="5511057"/>
            <a:ext cx="11932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Implement regularization to solve the inverse problem</a:t>
            </a:r>
            <a:endParaRPr lang="en-US" sz="2400" dirty="0"/>
          </a:p>
        </p:txBody>
      </p:sp>
      <p:sp>
        <p:nvSpPr>
          <p:cNvPr id="10" name="ZoneTexte 20"/>
          <p:cNvSpPr txBox="1"/>
          <p:nvPr/>
        </p:nvSpPr>
        <p:spPr>
          <a:xfrm>
            <a:off x="363969" y="3345250"/>
            <a:ext cx="7457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Validation of the imaging process model without time gain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7050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29" grpId="0"/>
      <p:bldP spid="30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4966449" y="3144530"/>
            <a:ext cx="2737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Thank you!</a:t>
            </a: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684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424929" y="912625"/>
            <a:ext cx="9268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Context - Motivation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67735" y="6191797"/>
            <a:ext cx="1179897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 smtClean="0"/>
              <a:t>[1</a:t>
            </a:r>
            <a:r>
              <a:rPr lang="fr-FR" sz="1100" dirty="0"/>
              <a:t>] Hansen, H. H. G., Saris, A. E. C. M., </a:t>
            </a:r>
            <a:r>
              <a:rPr lang="fr-FR" sz="1100" dirty="0" err="1"/>
              <a:t>Vaka</a:t>
            </a:r>
            <a:r>
              <a:rPr lang="fr-FR" sz="1100" dirty="0"/>
              <a:t>, N. R., </a:t>
            </a:r>
            <a:r>
              <a:rPr lang="fr-FR" sz="1100" dirty="0" err="1"/>
              <a:t>Nillesen</a:t>
            </a:r>
            <a:r>
              <a:rPr lang="fr-FR" sz="1100" dirty="0"/>
              <a:t>, M. M., &amp; de </a:t>
            </a:r>
            <a:r>
              <a:rPr lang="fr-FR" sz="1100" dirty="0" err="1"/>
              <a:t>Korte</a:t>
            </a:r>
            <a:r>
              <a:rPr lang="fr-FR" sz="1100" dirty="0"/>
              <a:t>, C. L. (2014). </a:t>
            </a:r>
            <a:r>
              <a:rPr lang="fr-FR" sz="1100" dirty="0" err="1"/>
              <a:t>Ultrafast</a:t>
            </a:r>
            <a:r>
              <a:rPr lang="fr-FR" sz="1100" dirty="0"/>
              <a:t> </a:t>
            </a:r>
            <a:r>
              <a:rPr lang="fr-FR" sz="1100" dirty="0" err="1"/>
              <a:t>vascular</a:t>
            </a:r>
            <a:r>
              <a:rPr lang="fr-FR" sz="1100" dirty="0"/>
              <a:t> </a:t>
            </a:r>
            <a:r>
              <a:rPr lang="fr-FR" sz="1100" dirty="0" err="1"/>
              <a:t>strain</a:t>
            </a:r>
            <a:r>
              <a:rPr lang="fr-FR" sz="1100" dirty="0"/>
              <a:t> </a:t>
            </a:r>
            <a:r>
              <a:rPr lang="fr-FR" sz="1100" dirty="0" err="1"/>
              <a:t>compounding</a:t>
            </a:r>
            <a:r>
              <a:rPr lang="fr-FR" sz="1100" dirty="0"/>
              <a:t> </a:t>
            </a:r>
            <a:r>
              <a:rPr lang="fr-FR" sz="1100" dirty="0" err="1"/>
              <a:t>using</a:t>
            </a:r>
            <a:r>
              <a:rPr lang="fr-FR" sz="1100" dirty="0"/>
              <a:t> plane </a:t>
            </a:r>
            <a:r>
              <a:rPr lang="fr-FR" sz="1100" dirty="0" err="1"/>
              <a:t>wave</a:t>
            </a:r>
            <a:r>
              <a:rPr lang="fr-FR" sz="1100" dirty="0"/>
              <a:t> transmission. </a:t>
            </a:r>
            <a:r>
              <a:rPr lang="fr-FR" sz="1100" i="1" dirty="0"/>
              <a:t>Journal of </a:t>
            </a:r>
            <a:r>
              <a:rPr lang="fr-FR" sz="1100" i="1" dirty="0" err="1"/>
              <a:t>biomechanics</a:t>
            </a:r>
            <a:r>
              <a:rPr lang="fr-FR" sz="1100" dirty="0"/>
              <a:t>, </a:t>
            </a:r>
            <a:r>
              <a:rPr lang="fr-FR" sz="1100" i="1" dirty="0"/>
              <a:t>47</a:t>
            </a:r>
            <a:r>
              <a:rPr lang="fr-FR" sz="1100" dirty="0"/>
              <a:t>(4), 815-823</a:t>
            </a:r>
            <a:r>
              <a:rPr lang="fr-FR" sz="1100" dirty="0" smtClean="0"/>
              <a:t>.</a:t>
            </a:r>
          </a:p>
          <a:p>
            <a:r>
              <a:rPr lang="fr-FR" sz="1100" dirty="0" smtClean="0"/>
              <a:t>[2] </a:t>
            </a:r>
            <a:r>
              <a:rPr lang="fr-FR" sz="1100" dirty="0" err="1" smtClean="0"/>
              <a:t>Vappou</a:t>
            </a:r>
            <a:r>
              <a:rPr lang="fr-FR" sz="1100" dirty="0"/>
              <a:t>, J., </a:t>
            </a:r>
            <a:r>
              <a:rPr lang="fr-FR" sz="1100" dirty="0" err="1"/>
              <a:t>Luo</a:t>
            </a:r>
            <a:r>
              <a:rPr lang="fr-FR" sz="1100" dirty="0"/>
              <a:t>, J., &amp; </a:t>
            </a:r>
            <a:r>
              <a:rPr lang="fr-FR" sz="1100" dirty="0" err="1"/>
              <a:t>Konofagou</a:t>
            </a:r>
            <a:r>
              <a:rPr lang="fr-FR" sz="1100" dirty="0"/>
              <a:t>, E. E. (2010). Pulse </a:t>
            </a:r>
            <a:r>
              <a:rPr lang="fr-FR" sz="1100" dirty="0" err="1"/>
              <a:t>wave</a:t>
            </a:r>
            <a:r>
              <a:rPr lang="fr-FR" sz="1100" dirty="0"/>
              <a:t> </a:t>
            </a:r>
            <a:r>
              <a:rPr lang="fr-FR" sz="1100" dirty="0" err="1"/>
              <a:t>imaging</a:t>
            </a:r>
            <a:r>
              <a:rPr lang="fr-FR" sz="1100" dirty="0"/>
              <a:t> for </a:t>
            </a:r>
            <a:r>
              <a:rPr lang="fr-FR" sz="1100" dirty="0" err="1"/>
              <a:t>noninvasive</a:t>
            </a:r>
            <a:r>
              <a:rPr lang="fr-FR" sz="1100" dirty="0"/>
              <a:t> and quantitative </a:t>
            </a:r>
            <a:r>
              <a:rPr lang="fr-FR" sz="1100" dirty="0" err="1"/>
              <a:t>measurement</a:t>
            </a:r>
            <a:r>
              <a:rPr lang="fr-FR" sz="1100" dirty="0"/>
              <a:t> of </a:t>
            </a:r>
            <a:r>
              <a:rPr lang="fr-FR" sz="1100" dirty="0" err="1"/>
              <a:t>arterial</a:t>
            </a:r>
            <a:r>
              <a:rPr lang="fr-FR" sz="1100" dirty="0"/>
              <a:t> </a:t>
            </a:r>
            <a:r>
              <a:rPr lang="fr-FR" sz="1100" dirty="0" err="1"/>
              <a:t>stiffness</a:t>
            </a:r>
            <a:r>
              <a:rPr lang="fr-FR" sz="1100" dirty="0"/>
              <a:t> in vivo. </a:t>
            </a:r>
            <a:r>
              <a:rPr lang="fr-FR" sz="1100" i="1" dirty="0"/>
              <a:t>American journal of hypertension</a:t>
            </a:r>
            <a:r>
              <a:rPr lang="fr-FR" sz="1100" dirty="0"/>
              <a:t>, </a:t>
            </a:r>
            <a:r>
              <a:rPr lang="fr-FR" sz="1100" i="1" dirty="0"/>
              <a:t>23</a:t>
            </a:r>
            <a:r>
              <a:rPr lang="fr-FR" sz="1100" dirty="0"/>
              <a:t>(4), </a:t>
            </a:r>
            <a:r>
              <a:rPr lang="fr-FR" sz="1100" dirty="0" smtClean="0"/>
              <a:t>393-398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72375" y="5160289"/>
            <a:ext cx="914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High frame rate ultrasound could improve such techniques in 2D</a:t>
            </a:r>
            <a:r>
              <a:rPr lang="en-US" sz="1100" b="1" dirty="0" smtClean="0"/>
              <a:t>[1] [2] </a:t>
            </a:r>
            <a:endParaRPr lang="en-US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66513" y="5629589"/>
                <a:ext cx="973768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0070C0"/>
                    </a:solidFill>
                  </a:rPr>
                  <a:t>Higher acquisition rate of 2D frames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=&gt;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Higher frame rate of 3D frames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13" y="5629589"/>
                <a:ext cx="9737681" cy="461665"/>
              </a:xfrm>
              <a:prstGeom prst="rect">
                <a:avLst/>
              </a:prstGeom>
              <a:blipFill rotWithShape="1">
                <a:blip r:embed="rId8"/>
                <a:stretch>
                  <a:fillRect l="-1002" t="-10526" b="-289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ZoneTexte 12"/>
          <p:cNvSpPr txBox="1"/>
          <p:nvPr/>
        </p:nvSpPr>
        <p:spPr>
          <a:xfrm>
            <a:off x="78077" y="1711763"/>
            <a:ext cx="8370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Ultrasound is often used to image fast transient events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2</a:t>
            </a:fld>
            <a:endParaRPr lang="fr-FR"/>
          </a:p>
        </p:txBody>
      </p:sp>
      <p:pic>
        <p:nvPicPr>
          <p:cNvPr id="9" name="ssi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844.6649" end="5852.3208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4012" y="2297737"/>
            <a:ext cx="3612021" cy="20337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47740" y="4331487"/>
            <a:ext cx="15492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 smtClean="0">
                <a:solidFill>
                  <a:srgbClr val="0070C0"/>
                </a:solidFill>
              </a:rPr>
              <a:t>Elastography</a:t>
            </a:r>
            <a:endParaRPr lang="fr-FR" sz="2000" b="1" dirty="0"/>
          </a:p>
        </p:txBody>
      </p:sp>
      <p:pic>
        <p:nvPicPr>
          <p:cNvPr id="15" name="VPI-Bifurcation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3">
                  <p14:trim st="2069.4146" end="535.6138"/>
                </p14:media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800" y="2425869"/>
            <a:ext cx="3478240" cy="1752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266402" y="4203298"/>
            <a:ext cx="15915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Flow imaging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9697513" y="5084089"/>
            <a:ext cx="17066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Strain imaging</a:t>
            </a:r>
          </a:p>
        </p:txBody>
      </p:sp>
      <p:pic>
        <p:nvPicPr>
          <p:cNvPr id="17" name="RCTL-THICK.avi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>
            <a:lum bright="20000" contrast="20000"/>
          </a:blip>
          <a:stretch>
            <a:fillRect/>
          </a:stretch>
        </p:blipFill>
        <p:spPr>
          <a:xfrm>
            <a:off x="7722785" y="2158188"/>
            <a:ext cx="4254258" cy="28576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014001" y="4623727"/>
            <a:ext cx="24180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 smtClean="0"/>
              <a:t>(@: </a:t>
            </a:r>
            <a:r>
              <a:rPr lang="fr-FR" sz="1100" dirty="0"/>
              <a:t>www.institut-langevin.espci.fr)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266716" y="4480445"/>
            <a:ext cx="221439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 smtClean="0"/>
              <a:t>(</a:t>
            </a:r>
            <a:r>
              <a:rPr lang="en-US" sz="1100" dirty="0" smtClean="0"/>
              <a:t>Courtesy </a:t>
            </a:r>
            <a:r>
              <a:rPr lang="en-US" sz="1100" dirty="0"/>
              <a:t>of Alfred </a:t>
            </a:r>
            <a:r>
              <a:rPr lang="en-US" sz="1100" dirty="0" smtClean="0"/>
              <a:t>Yu, </a:t>
            </a:r>
          </a:p>
          <a:p>
            <a:r>
              <a:rPr lang="en-US" sz="1100" dirty="0" smtClean="0"/>
              <a:t>University </a:t>
            </a:r>
            <a:r>
              <a:rPr lang="en-US" sz="1100" dirty="0"/>
              <a:t>Waterloo, </a:t>
            </a:r>
            <a:r>
              <a:rPr lang="en-US" sz="1100" dirty="0" smtClean="0"/>
              <a:t>Canada</a:t>
            </a:r>
            <a:r>
              <a:rPr lang="fr-FR" sz="1100" dirty="0" smtClean="0"/>
              <a:t>)</a:t>
            </a:r>
            <a:endParaRPr lang="fr-FR" sz="1100" dirty="0"/>
          </a:p>
        </p:txBody>
      </p:sp>
      <p:sp>
        <p:nvSpPr>
          <p:cNvPr id="18" name="Rectangle 17"/>
          <p:cNvSpPr/>
          <p:nvPr/>
        </p:nvSpPr>
        <p:spPr>
          <a:xfrm>
            <a:off x="9605031" y="5375831"/>
            <a:ext cx="221439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 smtClean="0"/>
              <a:t>(</a:t>
            </a:r>
            <a:r>
              <a:rPr lang="en-US" sz="1100" dirty="0" smtClean="0"/>
              <a:t>Courtesy </a:t>
            </a:r>
            <a:r>
              <a:rPr lang="en-US" sz="1100" dirty="0"/>
              <a:t>of Lasse </a:t>
            </a:r>
            <a:r>
              <a:rPr lang="en-US" sz="1100" dirty="0" err="1"/>
              <a:t>Lovstakken</a:t>
            </a:r>
            <a:r>
              <a:rPr lang="en-US" sz="1100" dirty="0"/>
              <a:t> NTNU </a:t>
            </a:r>
            <a:r>
              <a:rPr lang="en-US" sz="1100" dirty="0" err="1"/>
              <a:t>Trrondheim</a:t>
            </a:r>
            <a:r>
              <a:rPr lang="fr-FR" sz="1100" dirty="0" smtClean="0"/>
              <a:t>)</a:t>
            </a:r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111367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15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5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7" repeatCount="indefinite" fill="remove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23" repeatCount="indefinite" fill="remove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51" y="2431992"/>
            <a:ext cx="1801164" cy="2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ZoneTexte 18"/>
          <p:cNvSpPr txBox="1"/>
          <p:nvPr/>
        </p:nvSpPr>
        <p:spPr>
          <a:xfrm>
            <a:off x="884339" y="4616874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Media</a:t>
            </a:r>
            <a:endParaRPr lang="en-US" dirty="0"/>
          </a:p>
        </p:txBody>
      </p:sp>
      <p:sp>
        <p:nvSpPr>
          <p:cNvPr id="6" name="ZoneTexte 5"/>
          <p:cNvSpPr txBox="1"/>
          <p:nvPr/>
        </p:nvSpPr>
        <p:spPr>
          <a:xfrm>
            <a:off x="424929" y="912625"/>
            <a:ext cx="9268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Plane wave imaging</a:t>
            </a:r>
            <a:r>
              <a:rPr lang="en-US" sz="1100" b="1" dirty="0">
                <a:solidFill>
                  <a:prstClr val="black"/>
                </a:solidFill>
              </a:rPr>
              <a:t>[1]</a:t>
            </a:r>
            <a:endParaRPr lang="en-US" sz="28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50" y="2430206"/>
            <a:ext cx="1801164" cy="2556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29" y="1508775"/>
            <a:ext cx="2024714" cy="1028700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260" y="2430206"/>
            <a:ext cx="1801164" cy="2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36973" y="2807624"/>
            <a:ext cx="2556000" cy="1801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1789207993"/>
              </p:ext>
            </p:extLst>
          </p:nvPr>
        </p:nvGraphicFramePr>
        <p:xfrm>
          <a:off x="4665415" y="3236601"/>
          <a:ext cx="1892300" cy="7010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2761951" y="5101828"/>
            <a:ext cx="1706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Received signals</a:t>
            </a:r>
            <a:endParaRPr lang="en-US" dirty="0"/>
          </a:p>
        </p:txBody>
      </p:sp>
      <p:sp>
        <p:nvSpPr>
          <p:cNvPr id="18" name="ZoneTexte 17"/>
          <p:cNvSpPr txBox="1"/>
          <p:nvPr/>
        </p:nvSpPr>
        <p:spPr>
          <a:xfrm>
            <a:off x="6924465" y="5134094"/>
            <a:ext cx="1256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Final Image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8929864" y="2497352"/>
                <a:ext cx="2545643" cy="6810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00B050"/>
                    </a:solidFill>
                  </a:rPr>
                  <a:t>Ultrafast acquisition rate </a:t>
                </a:r>
              </a:p>
              <a:p>
                <a:r>
                  <a:rPr lang="en-US" b="1" dirty="0">
                    <a:solidFill>
                      <a:srgbClr val="00B050"/>
                    </a:solidFill>
                  </a:rPr>
                  <a:t> </a:t>
                </a:r>
                <a:r>
                  <a:rPr lang="en-US" b="1" dirty="0" smtClean="0">
                    <a:solidFill>
                      <a:srgbClr val="00B050"/>
                    </a:solidFill>
                  </a:rPr>
                  <a:t>          (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~</m:t>
                    </m:r>
                    <m:f>
                      <m:fPr>
                        <m:type m:val="skw"/>
                        <m:ctrlPr>
                          <a:rPr lang="en-US" b="1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b="1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fr-FR" b="1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∗</m:t>
                        </m:r>
                        <m:r>
                          <a:rPr lang="fr-FR" b="1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𝒅𝒆𝒑𝒕𝒉</m:t>
                        </m:r>
                      </m:num>
                      <m:den>
                        <m:r>
                          <a:rPr lang="fr-FR" b="1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𝒄</m:t>
                        </m:r>
                      </m:den>
                    </m:f>
                  </m:oMath>
                </a14:m>
                <a:r>
                  <a:rPr lang="en-US" b="1" dirty="0" smtClean="0">
                    <a:solidFill>
                      <a:srgbClr val="00B050"/>
                    </a:solidFill>
                  </a:rPr>
                  <a:t>)</a:t>
                </a:r>
                <a:endParaRPr lang="en-US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29864" y="2497352"/>
                <a:ext cx="2545643" cy="681084"/>
              </a:xfrm>
              <a:prstGeom prst="rect">
                <a:avLst/>
              </a:prstGeom>
              <a:blipFill rotWithShape="1">
                <a:blip r:embed="rId13"/>
                <a:stretch>
                  <a:fillRect l="-2158" t="-22523" r="-3118" b="-9279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ZoneTexte 21"/>
          <p:cNvSpPr txBox="1"/>
          <p:nvPr/>
        </p:nvSpPr>
        <p:spPr>
          <a:xfrm>
            <a:off x="8929864" y="3878210"/>
            <a:ext cx="2385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Presence of artefacts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3</a:t>
            </a:fld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375050" y="6459874"/>
            <a:ext cx="109728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[1] </a:t>
            </a:r>
            <a:r>
              <a:rPr lang="en-US" sz="1100" dirty="0" err="1" smtClean="0"/>
              <a:t>Sandrin</a:t>
            </a:r>
            <a:r>
              <a:rPr lang="en-US" sz="1100" dirty="0"/>
              <a:t>, L., </a:t>
            </a:r>
            <a:r>
              <a:rPr lang="en-US" sz="1100" dirty="0" err="1"/>
              <a:t>Catheline</a:t>
            </a:r>
            <a:r>
              <a:rPr lang="en-US" sz="1100" dirty="0"/>
              <a:t>, S., </a:t>
            </a:r>
            <a:r>
              <a:rPr lang="en-US" sz="1100" dirty="0" err="1"/>
              <a:t>Tanter</a:t>
            </a:r>
            <a:r>
              <a:rPr lang="en-US" sz="1100" dirty="0"/>
              <a:t>, M., </a:t>
            </a:r>
            <a:r>
              <a:rPr lang="en-US" sz="1100" dirty="0" err="1"/>
              <a:t>Hennequin</a:t>
            </a:r>
            <a:r>
              <a:rPr lang="en-US" sz="1100" dirty="0"/>
              <a:t>, X., &amp; Fink, M. (1999). Time-resolved pulsed </a:t>
            </a:r>
            <a:r>
              <a:rPr lang="en-US" sz="1100" dirty="0" err="1"/>
              <a:t>elastography</a:t>
            </a:r>
            <a:r>
              <a:rPr lang="en-US" sz="1100" dirty="0"/>
              <a:t> with ultrafast ultrasonic imaging. </a:t>
            </a:r>
            <a:r>
              <a:rPr lang="en-US" sz="1100" i="1" dirty="0"/>
              <a:t>Ultrasonic imaging</a:t>
            </a:r>
            <a:r>
              <a:rPr lang="en-US" sz="1100" dirty="0"/>
              <a:t>, </a:t>
            </a:r>
            <a:r>
              <a:rPr lang="en-US" sz="1100" i="1" dirty="0"/>
              <a:t>21</a:t>
            </a:r>
            <a:r>
              <a:rPr lang="en-US" sz="1100" dirty="0"/>
              <a:t>(4), 259-272.</a:t>
            </a:r>
          </a:p>
        </p:txBody>
      </p:sp>
      <p:sp>
        <p:nvSpPr>
          <p:cNvPr id="4" name="Smiley Face 3"/>
          <p:cNvSpPr/>
          <p:nvPr/>
        </p:nvSpPr>
        <p:spPr>
          <a:xfrm>
            <a:off x="8580226" y="2678062"/>
            <a:ext cx="350307" cy="319663"/>
          </a:xfrm>
          <a:prstGeom prst="smileyFac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9058" y="3878210"/>
            <a:ext cx="371475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905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7" grpId="0"/>
      <p:bldP spid="18" grpId="0"/>
      <p:bldP spid="8" grpId="0"/>
      <p:bldP spid="22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353"/>
          <a:stretch/>
        </p:blipFill>
        <p:spPr bwMode="auto">
          <a:xfrm>
            <a:off x="2438400" y="1795601"/>
            <a:ext cx="2856128" cy="1284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424929" y="912625"/>
            <a:ext cx="9268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Plane wave coherent compounding imaging</a:t>
            </a:r>
            <a:r>
              <a:rPr lang="en-US" sz="1100" b="1" dirty="0">
                <a:solidFill>
                  <a:prstClr val="black"/>
                </a:solidFill>
              </a:rPr>
              <a:t>[1]</a:t>
            </a:r>
            <a:endParaRPr lang="en-US" sz="28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641" y="3570426"/>
            <a:ext cx="926700" cy="1329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ZoneTexte 30"/>
          <p:cNvSpPr txBox="1"/>
          <p:nvPr/>
        </p:nvSpPr>
        <p:spPr>
          <a:xfrm>
            <a:off x="1540300" y="4597118"/>
            <a:ext cx="6347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Media</a:t>
            </a:r>
            <a:endParaRPr lang="en-US" sz="1200" dirty="0"/>
          </a:p>
        </p:txBody>
      </p:sp>
      <p:pic>
        <p:nvPicPr>
          <p:cNvPr id="33" name="Image 3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671" y="3119850"/>
            <a:ext cx="991987" cy="504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992" y="3570425"/>
            <a:ext cx="933050" cy="1329671"/>
          </a:xfrm>
          <a:prstGeom prst="rect">
            <a:avLst/>
          </a:prstGeom>
        </p:spPr>
      </p:pic>
      <p:pic>
        <p:nvPicPr>
          <p:cNvPr id="3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291" y="1802367"/>
            <a:ext cx="878094" cy="127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ZoneTexte 38"/>
          <p:cNvSpPr txBox="1"/>
          <p:nvPr/>
        </p:nvSpPr>
        <p:spPr>
          <a:xfrm>
            <a:off x="1480942" y="2781656"/>
            <a:ext cx="6347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Media</a:t>
            </a:r>
            <a:endParaRPr lang="en-US" sz="1200" dirty="0"/>
          </a:p>
        </p:txBody>
      </p:sp>
      <p:pic>
        <p:nvPicPr>
          <p:cNvPr id="40" name="Image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291" y="1815361"/>
            <a:ext cx="878094" cy="1270525"/>
          </a:xfrm>
          <a:prstGeom prst="rect">
            <a:avLst/>
          </a:prstGeom>
        </p:spPr>
      </p:pic>
      <p:pic>
        <p:nvPicPr>
          <p:cNvPr id="41" name="Image 4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344" y="1372345"/>
            <a:ext cx="991987" cy="504000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84"/>
          <a:stretch/>
        </p:blipFill>
        <p:spPr bwMode="auto">
          <a:xfrm>
            <a:off x="2457449" y="3570426"/>
            <a:ext cx="2856127" cy="132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991" y="5401474"/>
            <a:ext cx="926700" cy="1329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ZoneTexte 53"/>
          <p:cNvSpPr txBox="1"/>
          <p:nvPr/>
        </p:nvSpPr>
        <p:spPr>
          <a:xfrm>
            <a:off x="1546650" y="6428166"/>
            <a:ext cx="6347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Media</a:t>
            </a:r>
            <a:endParaRPr lang="en-US" sz="1200" dirty="0"/>
          </a:p>
        </p:txBody>
      </p:sp>
      <p:pic>
        <p:nvPicPr>
          <p:cNvPr id="55" name="Image 5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321" y="4950898"/>
            <a:ext cx="991987" cy="504000"/>
          </a:xfrm>
          <a:prstGeom prst="rect">
            <a:avLst/>
          </a:prstGeom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0" y="5401473"/>
            <a:ext cx="2856127" cy="1303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342" y="5388483"/>
            <a:ext cx="920349" cy="132967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44450" y="1446029"/>
                <a:ext cx="108585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Emission angle(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𝜃</m:t>
                    </m:r>
                  </m:oMath>
                </a14:m>
                <a:r>
                  <a:rPr lang="en-US" dirty="0" smtClean="0"/>
                  <a:t>)</a:t>
                </a:r>
                <a:endParaRPr lang="en-US" dirty="0"/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50" y="1446029"/>
                <a:ext cx="1085850" cy="646331"/>
              </a:xfrm>
              <a:prstGeom prst="rect">
                <a:avLst/>
              </a:prstGeom>
              <a:blipFill rotWithShape="1">
                <a:blip r:embed="rId11"/>
                <a:stretch>
                  <a:fillRect l="-1685" t="-4717" r="-5056" b="-141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ZoneTexte 62"/>
              <p:cNvSpPr txBox="1"/>
              <p:nvPr/>
            </p:nvSpPr>
            <p:spPr>
              <a:xfrm>
                <a:off x="44451" y="2232626"/>
                <a:ext cx="10858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𝜃</m:t>
                    </m:r>
                    <m:r>
                      <a:rPr lang="fr-FR" b="0" i="1" smtClean="0">
                        <a:latin typeface="Cambria Math"/>
                        <a:ea typeface="Cambria Math"/>
                      </a:rPr>
                      <m:t>=0°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3" name="ZoneTexte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51" y="2232626"/>
                <a:ext cx="1085850" cy="369332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Accolade fermante 11"/>
          <p:cNvSpPr/>
          <p:nvPr/>
        </p:nvSpPr>
        <p:spPr>
          <a:xfrm>
            <a:off x="5341518" y="2292706"/>
            <a:ext cx="323901" cy="3945925"/>
          </a:xfrm>
          <a:prstGeom prst="rightBrace">
            <a:avLst>
              <a:gd name="adj1" fmla="val 8333"/>
              <a:gd name="adj2" fmla="val 5151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Accolade fermante 66"/>
          <p:cNvSpPr/>
          <p:nvPr/>
        </p:nvSpPr>
        <p:spPr>
          <a:xfrm>
            <a:off x="5307976" y="2292705"/>
            <a:ext cx="370891" cy="2036453"/>
          </a:xfrm>
          <a:prstGeom prst="rightBrace">
            <a:avLst>
              <a:gd name="adj1" fmla="val 0"/>
              <a:gd name="adj2" fmla="val 10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" name="Organigramme : Ou 2048"/>
          <p:cNvSpPr/>
          <p:nvPr/>
        </p:nvSpPr>
        <p:spPr>
          <a:xfrm>
            <a:off x="5377468" y="4203158"/>
            <a:ext cx="252000" cy="252000"/>
          </a:xfrm>
          <a:prstGeom prst="flowChar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396" y="2219379"/>
            <a:ext cx="2701703" cy="383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" name="ZoneTexte 74"/>
          <p:cNvSpPr txBox="1"/>
          <p:nvPr/>
        </p:nvSpPr>
        <p:spPr>
          <a:xfrm>
            <a:off x="8755380" y="2649752"/>
            <a:ext cx="3116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Better image quality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76" name="ZoneTexte 75"/>
          <p:cNvSpPr txBox="1"/>
          <p:nvPr/>
        </p:nvSpPr>
        <p:spPr>
          <a:xfrm>
            <a:off x="8755380" y="401537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Decrease of the acquisition rate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055" name="Espace réservé du numéro de diapositive 205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4</a:t>
            </a:fld>
            <a:endParaRPr lang="fr-FR"/>
          </a:p>
        </p:txBody>
      </p:sp>
      <p:sp>
        <p:nvSpPr>
          <p:cNvPr id="2056" name="Rectangle 2055"/>
          <p:cNvSpPr/>
          <p:nvPr/>
        </p:nvSpPr>
        <p:spPr>
          <a:xfrm>
            <a:off x="5718396" y="6208940"/>
            <a:ext cx="558178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[1] </a:t>
            </a:r>
            <a:r>
              <a:rPr lang="en-US" sz="1100" dirty="0" err="1" smtClean="0"/>
              <a:t>Montaldo</a:t>
            </a:r>
            <a:r>
              <a:rPr lang="en-US" sz="1100" dirty="0"/>
              <a:t>, G., </a:t>
            </a:r>
            <a:r>
              <a:rPr lang="en-US" sz="1100" dirty="0" err="1"/>
              <a:t>Tanter</a:t>
            </a:r>
            <a:r>
              <a:rPr lang="en-US" sz="1100" dirty="0"/>
              <a:t>, M., </a:t>
            </a:r>
            <a:r>
              <a:rPr lang="en-US" sz="1100" dirty="0" err="1"/>
              <a:t>Bercoff</a:t>
            </a:r>
            <a:r>
              <a:rPr lang="en-US" sz="1100" dirty="0"/>
              <a:t>, J., </a:t>
            </a:r>
            <a:r>
              <a:rPr lang="en-US" sz="1100" dirty="0" err="1"/>
              <a:t>Benech</a:t>
            </a:r>
            <a:r>
              <a:rPr lang="en-US" sz="1100" dirty="0"/>
              <a:t>, N., &amp; Fink, M. (2009). Coherent plane-wave compounding for very high frame rate ultrasonography and transient </a:t>
            </a:r>
            <a:r>
              <a:rPr lang="en-US" sz="1100" dirty="0" err="1"/>
              <a:t>elastography</a:t>
            </a:r>
            <a:r>
              <a:rPr lang="en-US" sz="1100" dirty="0"/>
              <a:t>. </a:t>
            </a:r>
            <a:r>
              <a:rPr lang="en-US" sz="1100" i="1" dirty="0"/>
              <a:t>IEEE transactions on </a:t>
            </a:r>
            <a:r>
              <a:rPr lang="en-US" sz="1100" i="1" dirty="0" err="1"/>
              <a:t>ultrasonics</a:t>
            </a:r>
            <a:r>
              <a:rPr lang="en-US" sz="1100" i="1" dirty="0"/>
              <a:t>, ferroelectrics, and frequency control</a:t>
            </a:r>
            <a:r>
              <a:rPr lang="en-US" sz="1100" dirty="0"/>
              <a:t>, </a:t>
            </a:r>
            <a:r>
              <a:rPr lang="en-US" sz="1100" i="1" dirty="0"/>
              <a:t>56</a:t>
            </a:r>
            <a:r>
              <a:rPr lang="en-US" sz="1100" dirty="0"/>
              <a:t>(3), 489-506.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ZoneTexte 62"/>
              <p:cNvSpPr txBox="1"/>
              <p:nvPr/>
            </p:nvSpPr>
            <p:spPr>
              <a:xfrm>
                <a:off x="44451" y="4081002"/>
                <a:ext cx="10858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𝜃</m:t>
                    </m:r>
                    <m:r>
                      <a:rPr lang="fr-FR" b="0" i="1" smtClean="0">
                        <a:latin typeface="Cambria Math"/>
                        <a:ea typeface="Cambria Math"/>
                      </a:rPr>
                      <m:t>=4°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2" name="ZoneTexte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51" y="4081002"/>
                <a:ext cx="1085850" cy="369332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ZoneTexte 62"/>
              <p:cNvSpPr txBox="1"/>
              <p:nvPr/>
            </p:nvSpPr>
            <p:spPr>
              <a:xfrm>
                <a:off x="44450" y="5868652"/>
                <a:ext cx="12578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𝜃</m:t>
                      </m:r>
                      <m:r>
                        <a:rPr lang="fr-FR" b="0" i="1" smtClean="0">
                          <a:latin typeface="Cambria Math"/>
                          <a:ea typeface="Cambria Math"/>
                        </a:rPr>
                        <m:t>=−7°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ZoneTexte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50" y="5868652"/>
                <a:ext cx="1257893" cy="369332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ZoneTexte 10"/>
          <p:cNvSpPr txBox="1"/>
          <p:nvPr/>
        </p:nvSpPr>
        <p:spPr>
          <a:xfrm>
            <a:off x="2281325" y="1453625"/>
            <a:ext cx="13762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Received signals</a:t>
            </a:r>
            <a:endParaRPr lang="en-US" sz="1200" b="1" dirty="0"/>
          </a:p>
        </p:txBody>
      </p:sp>
      <p:sp>
        <p:nvSpPr>
          <p:cNvPr id="36" name="ZoneTexte 10"/>
          <p:cNvSpPr txBox="1"/>
          <p:nvPr/>
        </p:nvSpPr>
        <p:spPr>
          <a:xfrm>
            <a:off x="4173793" y="1443370"/>
            <a:ext cx="1544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Low quality images</a:t>
            </a:r>
            <a:endParaRPr lang="en-US" sz="1200" b="1" dirty="0"/>
          </a:p>
        </p:txBody>
      </p:sp>
      <p:sp>
        <p:nvSpPr>
          <p:cNvPr id="37" name="ZoneTexte 10"/>
          <p:cNvSpPr txBox="1"/>
          <p:nvPr/>
        </p:nvSpPr>
        <p:spPr>
          <a:xfrm>
            <a:off x="6428039" y="1842586"/>
            <a:ext cx="1598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Final image</a:t>
            </a:r>
            <a:endParaRPr lang="en-US" sz="1600" b="1" dirty="0"/>
          </a:p>
        </p:txBody>
      </p:sp>
      <p:sp>
        <p:nvSpPr>
          <p:cNvPr id="42" name="Smiley Face 41"/>
          <p:cNvSpPr/>
          <p:nvPr/>
        </p:nvSpPr>
        <p:spPr>
          <a:xfrm>
            <a:off x="8441267" y="2678062"/>
            <a:ext cx="350307" cy="319663"/>
          </a:xfrm>
          <a:prstGeom prst="smileyFac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1267" y="4025162"/>
            <a:ext cx="371475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354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7" grpId="0" animBg="1"/>
      <p:bldP spid="2049" grpId="0" animBg="1"/>
      <p:bldP spid="75" grpId="0"/>
      <p:bldP spid="76" grpId="0"/>
      <p:bldP spid="37" grpId="0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424929" y="912625"/>
            <a:ext cx="9268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Our proposal: Simultaneous emission of the plane waves</a:t>
            </a:r>
          </a:p>
        </p:txBody>
      </p:sp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51" y="2431992"/>
            <a:ext cx="1801164" cy="2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ZoneTexte 21"/>
          <p:cNvSpPr txBox="1"/>
          <p:nvPr/>
        </p:nvSpPr>
        <p:spPr>
          <a:xfrm>
            <a:off x="884339" y="4616874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Media</a:t>
            </a:r>
            <a:endParaRPr lang="en-US" dirty="0"/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29" y="1508775"/>
            <a:ext cx="2024714" cy="10287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52" y="2431992"/>
            <a:ext cx="1801164" cy="2556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01714" y="2810303"/>
            <a:ext cx="2554214" cy="1801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083" y="1508775"/>
            <a:ext cx="1801164" cy="255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Groupe 25"/>
          <p:cNvGrpSpPr/>
          <p:nvPr/>
        </p:nvGrpSpPr>
        <p:grpSpPr>
          <a:xfrm>
            <a:off x="4701342" y="2411307"/>
            <a:ext cx="1890452" cy="701040"/>
            <a:chOff x="1847" y="0"/>
            <a:chExt cx="1890452" cy="701040"/>
          </a:xfrm>
        </p:grpSpPr>
        <p:sp>
          <p:nvSpPr>
            <p:cNvPr id="27" name="Pentagone 26"/>
            <p:cNvSpPr/>
            <p:nvPr/>
          </p:nvSpPr>
          <p:spPr>
            <a:xfrm>
              <a:off x="1847" y="0"/>
              <a:ext cx="1890452" cy="701040"/>
            </a:xfrm>
            <a:prstGeom prst="homePlat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Pentagone 4"/>
            <p:cNvSpPr/>
            <p:nvPr/>
          </p:nvSpPr>
          <p:spPr>
            <a:xfrm>
              <a:off x="1847" y="0"/>
              <a:ext cx="1715192" cy="7010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6012" tIns="48006" rIns="24003" bIns="4800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 dirty="0" smtClean="0"/>
                <a:t>Beamforming        Log compression</a:t>
              </a:r>
              <a:endParaRPr lang="en-US" sz="1800" kern="1200" dirty="0"/>
            </a:p>
          </p:txBody>
        </p:sp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591" y="2276757"/>
            <a:ext cx="889843" cy="970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9" name="Groupe 38"/>
          <p:cNvGrpSpPr/>
          <p:nvPr/>
        </p:nvGrpSpPr>
        <p:grpSpPr>
          <a:xfrm>
            <a:off x="4734288" y="3990059"/>
            <a:ext cx="1890452" cy="701040"/>
            <a:chOff x="1847" y="0"/>
            <a:chExt cx="1890452" cy="701040"/>
          </a:xfrm>
        </p:grpSpPr>
        <p:sp>
          <p:nvSpPr>
            <p:cNvPr id="40" name="Pentagone 39"/>
            <p:cNvSpPr/>
            <p:nvPr/>
          </p:nvSpPr>
          <p:spPr>
            <a:xfrm>
              <a:off x="1847" y="0"/>
              <a:ext cx="1890452" cy="701040"/>
            </a:xfrm>
            <a:prstGeom prst="homePlat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Pentagone 4"/>
            <p:cNvSpPr/>
            <p:nvPr/>
          </p:nvSpPr>
          <p:spPr>
            <a:xfrm>
              <a:off x="1847" y="0"/>
              <a:ext cx="1715192" cy="7010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6012" tIns="48006" rIns="24003" bIns="4800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 dirty="0" smtClean="0"/>
                <a:t>Inverse problem approach</a:t>
              </a:r>
              <a:endParaRPr lang="en-US" sz="1800" kern="1200" dirty="0"/>
            </a:p>
          </p:txBody>
        </p:sp>
      </p:grpSp>
      <p:sp>
        <p:nvSpPr>
          <p:cNvPr id="42" name="Accolade fermante 41"/>
          <p:cNvSpPr/>
          <p:nvPr/>
        </p:nvSpPr>
        <p:spPr>
          <a:xfrm rot="5400000" flipH="1">
            <a:off x="8225507" y="2603076"/>
            <a:ext cx="393870" cy="3945925"/>
          </a:xfrm>
          <a:prstGeom prst="rightBrace">
            <a:avLst>
              <a:gd name="adj1" fmla="val 8333"/>
              <a:gd name="adj2" fmla="val 95041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562" y="4759356"/>
            <a:ext cx="1260000" cy="1788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376" y="4784263"/>
            <a:ext cx="1224000" cy="1738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600" y="4759356"/>
            <a:ext cx="1260000" cy="1788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5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ZoneTexte 45"/>
              <p:cNvSpPr txBox="1"/>
              <p:nvPr/>
            </p:nvSpPr>
            <p:spPr>
              <a:xfrm>
                <a:off x="8923337" y="1848451"/>
                <a:ext cx="242865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Direct beamforming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=&gt;</m:t>
                    </m:r>
                  </m:oMath>
                </a14:m>
                <a:r>
                  <a:rPr lang="en-US" b="1" dirty="0" smtClean="0">
                    <a:solidFill>
                      <a:srgbClr val="FF0000"/>
                    </a:solidFill>
                  </a:rPr>
                  <a:t> artefacts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6" name="ZoneTexte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23337" y="1848451"/>
                <a:ext cx="2428655" cy="646331"/>
              </a:xfrm>
              <a:prstGeom prst="rect">
                <a:avLst/>
              </a:prstGeom>
              <a:blipFill rotWithShape="1">
                <a:blip r:embed="rId12"/>
                <a:stretch>
                  <a:fillRect l="-2261" t="-4717" b="-141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Accolade fermante 46"/>
          <p:cNvSpPr/>
          <p:nvPr/>
        </p:nvSpPr>
        <p:spPr>
          <a:xfrm rot="5400000" flipH="1">
            <a:off x="7403413" y="3436458"/>
            <a:ext cx="380253" cy="2288120"/>
          </a:xfrm>
          <a:prstGeom prst="rightBrace">
            <a:avLst>
              <a:gd name="adj1" fmla="val 8333"/>
              <a:gd name="adj2" fmla="val 91094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ZoneTexte 47"/>
          <p:cNvSpPr txBox="1"/>
          <p:nvPr/>
        </p:nvSpPr>
        <p:spPr>
          <a:xfrm>
            <a:off x="145941" y="5203940"/>
            <a:ext cx="4913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Q: What is the mathematical model of the system?</a:t>
            </a:r>
            <a:endParaRPr lang="en-US" dirty="0"/>
          </a:p>
        </p:txBody>
      </p:sp>
      <p:sp>
        <p:nvSpPr>
          <p:cNvPr id="49" name="ZoneTexte 48"/>
          <p:cNvSpPr txBox="1"/>
          <p:nvPr/>
        </p:nvSpPr>
        <p:spPr>
          <a:xfrm>
            <a:off x="145940" y="5549263"/>
            <a:ext cx="4913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Q: What inverse problem approach to use in order to solve the model?</a:t>
            </a:r>
            <a:endParaRPr lang="en-US" dirty="0"/>
          </a:p>
        </p:txBody>
      </p:sp>
      <p:sp>
        <p:nvSpPr>
          <p:cNvPr id="50" name="ZoneTexte 49"/>
          <p:cNvSpPr txBox="1"/>
          <p:nvPr/>
        </p:nvSpPr>
        <p:spPr>
          <a:xfrm>
            <a:off x="157217" y="6179950"/>
            <a:ext cx="4913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Q: What excitation signals to use?</a:t>
            </a:r>
            <a:endParaRPr lang="en-US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862" y="1983122"/>
            <a:ext cx="371475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862" y="1515359"/>
            <a:ext cx="6688137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737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6" grpId="0"/>
      <p:bldP spid="46" grpId="1"/>
      <p:bldP spid="47" grpId="0" animBg="1"/>
      <p:bldP spid="48" grpId="0"/>
      <p:bldP spid="49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424929" y="912625"/>
            <a:ext cx="9268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At the end of this presentation you will know: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6</a:t>
            </a:fld>
            <a:endParaRPr lang="fr-FR"/>
          </a:p>
        </p:txBody>
      </p:sp>
      <p:sp>
        <p:nvSpPr>
          <p:cNvPr id="20" name="ZoneTexte 19"/>
          <p:cNvSpPr txBox="1"/>
          <p:nvPr/>
        </p:nvSpPr>
        <p:spPr>
          <a:xfrm>
            <a:off x="334615" y="2032611"/>
            <a:ext cx="5141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The mathematical model of our system</a:t>
            </a:r>
            <a:endParaRPr lang="en-US" sz="2400" dirty="0"/>
          </a:p>
        </p:txBody>
      </p:sp>
      <p:sp>
        <p:nvSpPr>
          <p:cNvPr id="21" name="ZoneTexte 20"/>
          <p:cNvSpPr txBox="1"/>
          <p:nvPr/>
        </p:nvSpPr>
        <p:spPr>
          <a:xfrm>
            <a:off x="334615" y="2955320"/>
            <a:ext cx="5925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</a:t>
            </a:r>
            <a:r>
              <a:rPr lang="en-US" sz="2400" dirty="0" smtClean="0"/>
              <a:t>he estimator that we use to solve our system</a:t>
            </a:r>
            <a:endParaRPr lang="en-US" sz="2400" dirty="0"/>
          </a:p>
        </p:txBody>
      </p:sp>
      <p:sp>
        <p:nvSpPr>
          <p:cNvPr id="23" name="ZoneTexte 22"/>
          <p:cNvSpPr txBox="1"/>
          <p:nvPr/>
        </p:nvSpPr>
        <p:spPr>
          <a:xfrm>
            <a:off x="334615" y="3905762"/>
            <a:ext cx="7864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</a:t>
            </a:r>
            <a:r>
              <a:rPr lang="en-US" sz="2400" dirty="0" smtClean="0"/>
              <a:t>he conditions under which our system becomes well-posed 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ZoneTexte 23"/>
              <p:cNvSpPr txBox="1"/>
              <p:nvPr/>
            </p:nvSpPr>
            <p:spPr>
              <a:xfrm>
                <a:off x="334615" y="4914988"/>
                <a:ext cx="959647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The excitation signals that allow the system to be well-conditioned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sz="2400" dirty="0" smtClean="0"/>
                  <a:t> Codes </a:t>
                </a:r>
                <a:endParaRPr lang="en-US" sz="2400" dirty="0"/>
              </a:p>
            </p:txBody>
          </p:sp>
        </mc:Choice>
        <mc:Fallback xmlns="">
          <p:sp>
            <p:nvSpPr>
              <p:cNvPr id="24" name="ZoneTexte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615" y="4914988"/>
                <a:ext cx="9596473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017" t="-10526" r="-699" b="-289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484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424928" y="912625"/>
            <a:ext cx="10974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Emission/reception of a plane wave carrying an arbitrary signal a(t)</a:t>
            </a: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51" y="2431992"/>
            <a:ext cx="1801164" cy="2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884339" y="4616874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Media</a:t>
            </a:r>
            <a:endParaRPr lang="en-US" dirty="0"/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51" y="2431992"/>
            <a:ext cx="1801164" cy="2556000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29" y="1508775"/>
            <a:ext cx="2024714" cy="10287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8350" y="2127250"/>
            <a:ext cx="400050" cy="5651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78" r="18950"/>
          <a:stretch/>
        </p:blipFill>
        <p:spPr bwMode="auto">
          <a:xfrm>
            <a:off x="2831305" y="2082793"/>
            <a:ext cx="938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306" y="2536876"/>
            <a:ext cx="938213" cy="647701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2831304" y="2080327"/>
            <a:ext cx="938213" cy="11042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Connecteur droit avec flèche 12"/>
          <p:cNvCxnSpPr/>
          <p:nvPr/>
        </p:nvCxnSpPr>
        <p:spPr>
          <a:xfrm>
            <a:off x="2931091" y="1952677"/>
            <a:ext cx="369319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2789186" y="1583345"/>
            <a:ext cx="653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pitch</a:t>
            </a:r>
            <a:endParaRPr lang="en-US" dirty="0"/>
          </a:p>
        </p:txBody>
      </p:sp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227" y="2860726"/>
            <a:ext cx="2411688" cy="268144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836" y="3852870"/>
            <a:ext cx="3138799" cy="266627"/>
          </a:xfrm>
          <a:prstGeom prst="rect">
            <a:avLst/>
          </a:prstGeom>
        </p:spPr>
      </p:pic>
      <p:sp>
        <p:nvSpPr>
          <p:cNvPr id="36" name="ZoneTexte 35"/>
          <p:cNvSpPr txBox="1"/>
          <p:nvPr/>
        </p:nvSpPr>
        <p:spPr>
          <a:xfrm>
            <a:off x="2783660" y="2180588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j-1</a:t>
            </a:r>
            <a:endParaRPr lang="en-US" dirty="0"/>
          </a:p>
        </p:txBody>
      </p:sp>
      <p:sp>
        <p:nvSpPr>
          <p:cNvPr id="37" name="ZoneTexte 36"/>
          <p:cNvSpPr txBox="1"/>
          <p:nvPr/>
        </p:nvSpPr>
        <p:spPr>
          <a:xfrm>
            <a:off x="3186849" y="2178172"/>
            <a:ext cx="21672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j</a:t>
            </a:r>
            <a:endParaRPr lang="en-US" dirty="0"/>
          </a:p>
        </p:txBody>
      </p:sp>
      <p:sp>
        <p:nvSpPr>
          <p:cNvPr id="38" name="ZoneTexte 37"/>
          <p:cNvSpPr txBox="1"/>
          <p:nvPr/>
        </p:nvSpPr>
        <p:spPr>
          <a:xfrm>
            <a:off x="3493467" y="2176413"/>
            <a:ext cx="3642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j+1</a:t>
            </a:r>
            <a:endParaRPr lang="en-US" dirty="0"/>
          </a:p>
        </p:txBody>
      </p:sp>
      <p:pic>
        <p:nvPicPr>
          <p:cNvPr id="31" name="Image 3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367" y="4139644"/>
            <a:ext cx="944898" cy="647701"/>
          </a:xfrm>
          <a:prstGeom prst="rect">
            <a:avLst/>
          </a:prstGeom>
        </p:spPr>
      </p:pic>
      <p:pic>
        <p:nvPicPr>
          <p:cNvPr id="2048" name="Image 204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618" y="5741629"/>
            <a:ext cx="938635" cy="647701"/>
          </a:xfrm>
          <a:prstGeom prst="rect">
            <a:avLst/>
          </a:prstGeom>
        </p:spPr>
      </p:pic>
      <p:pic>
        <p:nvPicPr>
          <p:cNvPr id="4100" name="Picture 4 1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" r="7952"/>
          <a:stretch/>
        </p:blipFill>
        <p:spPr bwMode="auto">
          <a:xfrm>
            <a:off x="2839367" y="3682444"/>
            <a:ext cx="94489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4 2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" r="7952"/>
          <a:stretch/>
        </p:blipFill>
        <p:spPr bwMode="auto">
          <a:xfrm>
            <a:off x="2824618" y="5284430"/>
            <a:ext cx="94489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Rectangle 48"/>
          <p:cNvSpPr/>
          <p:nvPr/>
        </p:nvSpPr>
        <p:spPr>
          <a:xfrm>
            <a:off x="2839367" y="3682444"/>
            <a:ext cx="938213" cy="11042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2825040" y="5284430"/>
            <a:ext cx="938213" cy="11042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55" name="Connecteur droit avec flèche 2054"/>
          <p:cNvCxnSpPr>
            <a:stCxn id="4" idx="2"/>
          </p:cNvCxnSpPr>
          <p:nvPr/>
        </p:nvCxnSpPr>
        <p:spPr>
          <a:xfrm>
            <a:off x="968375" y="2692400"/>
            <a:ext cx="1870992" cy="492177"/>
          </a:xfrm>
          <a:prstGeom prst="straightConnector1">
            <a:avLst/>
          </a:prstGeom>
          <a:ln w="28575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avec flèche 58"/>
          <p:cNvCxnSpPr>
            <a:stCxn id="4" idx="0"/>
          </p:cNvCxnSpPr>
          <p:nvPr/>
        </p:nvCxnSpPr>
        <p:spPr>
          <a:xfrm flipV="1">
            <a:off x="968375" y="2090042"/>
            <a:ext cx="1857628" cy="37208"/>
          </a:xfrm>
          <a:prstGeom prst="straightConnector1">
            <a:avLst/>
          </a:prstGeom>
          <a:ln w="28575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Image 205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003" y="4948420"/>
            <a:ext cx="2558184" cy="193124"/>
          </a:xfrm>
          <a:prstGeom prst="rect">
            <a:avLst/>
          </a:prstGeom>
        </p:spPr>
      </p:pic>
      <p:pic>
        <p:nvPicPr>
          <p:cNvPr id="2061" name="Image 206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813" y="3331888"/>
            <a:ext cx="2322906" cy="194223"/>
          </a:xfrm>
          <a:prstGeom prst="rect">
            <a:avLst/>
          </a:prstGeom>
        </p:spPr>
      </p:pic>
      <p:pic>
        <p:nvPicPr>
          <p:cNvPr id="2065" name="Image 206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60" y="6505671"/>
            <a:ext cx="2700442" cy="195328"/>
          </a:xfrm>
          <a:prstGeom prst="rect">
            <a:avLst/>
          </a:prstGeom>
        </p:spPr>
      </p:pic>
      <p:sp>
        <p:nvSpPr>
          <p:cNvPr id="2068" name="Espace réservé du numéro de diapositive 20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7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ZoneTexte 32"/>
              <p:cNvSpPr txBox="1"/>
              <p:nvPr/>
            </p:nvSpPr>
            <p:spPr>
              <a:xfrm>
                <a:off x="5384187" y="2203671"/>
                <a:ext cx="28680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2400" b="1" i="1" smtClean="0">
                        <a:latin typeface="Cambria Math"/>
                      </a:rPr>
                      <m:t>𝒋</m:t>
                    </m:r>
                  </m:oMath>
                </a14:m>
                <a:r>
                  <a:rPr lang="en-US" sz="2400" b="1" dirty="0" err="1" smtClean="0"/>
                  <a:t>th</a:t>
                </a:r>
                <a:r>
                  <a:rPr lang="en-US" sz="2400" b="1" dirty="0" smtClean="0"/>
                  <a:t> Emitted signal:</a:t>
                </a:r>
                <a:endParaRPr lang="en-US" sz="2400" b="1" dirty="0"/>
              </a:p>
            </p:txBody>
          </p:sp>
        </mc:Choice>
        <mc:Fallback xmlns="">
          <p:sp>
            <p:nvSpPr>
              <p:cNvPr id="33" name="ZoneTexte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4187" y="2203671"/>
                <a:ext cx="2868008" cy="461665"/>
              </a:xfrm>
              <a:prstGeom prst="rect">
                <a:avLst/>
              </a:prstGeom>
              <a:blipFill rotWithShape="1">
                <a:blip r:embed="rId21"/>
                <a:stretch>
                  <a:fillRect l="-1486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ZoneTexte 34"/>
              <p:cNvSpPr txBox="1"/>
              <p:nvPr/>
            </p:nvSpPr>
            <p:spPr>
              <a:xfrm>
                <a:off x="6707351" y="3313112"/>
                <a:ext cx="40677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i="1" smtClean="0">
                        <a:latin typeface="Cambria Math"/>
                      </a:rPr>
                      <m:t>𝑎</m:t>
                    </m:r>
                    <m:d>
                      <m:dPr>
                        <m:ctrlPr>
                          <a:rPr lang="fr-FR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dirty="0" smtClean="0"/>
                  <a:t> signal carried by the plane wave</a:t>
                </a:r>
                <a:endParaRPr lang="en-US" dirty="0"/>
              </a:p>
            </p:txBody>
          </p:sp>
        </mc:Choice>
        <mc:Fallback xmlns="">
          <p:sp>
            <p:nvSpPr>
              <p:cNvPr id="35" name="ZoneTexte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7351" y="3313112"/>
                <a:ext cx="4067795" cy="369332"/>
              </a:xfrm>
              <a:prstGeom prst="rect">
                <a:avLst/>
              </a:prstGeom>
              <a:blipFill rotWithShape="1">
                <a:blip r:embed="rId22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ZoneTexte 38"/>
              <p:cNvSpPr txBox="1"/>
              <p:nvPr/>
            </p:nvSpPr>
            <p:spPr>
              <a:xfrm>
                <a:off x="6818191" y="4244677"/>
                <a:ext cx="40677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b="0" i="1" smtClean="0">
                        <a:latin typeface="Cambria Math"/>
                        <a:ea typeface="Cambria Math"/>
                      </a:rPr>
                      <m:t>𝜃</m:t>
                    </m:r>
                    <m:r>
                      <a:rPr lang="fr-FR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dirty="0" smtClean="0"/>
                  <a:t> tilt of the plane’s wave </a:t>
                </a:r>
                <a:r>
                  <a:rPr lang="en-US" dirty="0" err="1" smtClean="0"/>
                  <a:t>wavefront</a:t>
                </a:r>
                <a:endParaRPr lang="en-US" dirty="0"/>
              </a:p>
            </p:txBody>
          </p:sp>
        </mc:Choice>
        <mc:Fallback xmlns="">
          <p:sp>
            <p:nvSpPr>
              <p:cNvPr id="39" name="ZoneTexte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8191" y="4244677"/>
                <a:ext cx="4067795" cy="369332"/>
              </a:xfrm>
              <a:prstGeom prst="rect">
                <a:avLst/>
              </a:prstGeom>
              <a:blipFill rotWithShape="1">
                <a:blip r:embed="rId23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705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2" grpId="0"/>
      <p:bldP spid="36" grpId="0"/>
      <p:bldP spid="37" grpId="0"/>
      <p:bldP spid="38" grpId="0"/>
      <p:bldP spid="49" grpId="0" animBg="1"/>
      <p:bldP spid="50" grpId="0" animBg="1"/>
      <p:bldP spid="33" grpId="0"/>
      <p:bldP spid="35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age 4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763" y="3217240"/>
            <a:ext cx="944899" cy="682616"/>
          </a:xfrm>
          <a:prstGeom prst="rect">
            <a:avLst/>
          </a:prstGeom>
        </p:spPr>
      </p:pic>
      <p:pic>
        <p:nvPicPr>
          <p:cNvPr id="44" name="Image 4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18259" y="1257517"/>
            <a:ext cx="2163382" cy="987536"/>
          </a:xfrm>
          <a:prstGeom prst="rect">
            <a:avLst/>
          </a:prstGeom>
        </p:spPr>
      </p:pic>
      <p:pic>
        <p:nvPicPr>
          <p:cNvPr id="12290" name="Picture 2 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221" y="2786036"/>
            <a:ext cx="942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Rectangle 45"/>
          <p:cNvSpPr/>
          <p:nvPr/>
        </p:nvSpPr>
        <p:spPr>
          <a:xfrm>
            <a:off x="2906182" y="2775099"/>
            <a:ext cx="938213" cy="11042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 rot="16200000">
                <a:off x="2658896" y="2440891"/>
                <a:ext cx="544380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1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1200" b="1" i="1" dirty="0">
                              <a:latin typeface="Cambria Math"/>
                            </a:rPr>
                            <m:t>𝒚</m:t>
                          </m:r>
                        </m:e>
                        <m:sub>
                          <m:r>
                            <a:rPr lang="fr-FR" sz="1200" i="1" dirty="0">
                              <a:latin typeface="Cambria Math"/>
                            </a:rPr>
                            <m:t>𝑖</m:t>
                          </m:r>
                          <m:r>
                            <a:rPr lang="fr-FR" sz="1200" b="1" i="1" dirty="0" smtClean="0">
                              <a:latin typeface="Cambria Math"/>
                            </a:rPr>
                            <m:t>−</m:t>
                          </m:r>
                          <m:r>
                            <a:rPr lang="fr-FR" sz="1200" b="1" i="1" dirty="0" smtClean="0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fr-FR" sz="1200" b="1" i="1" dirty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fr-FR" sz="12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658896" y="2440891"/>
                <a:ext cx="544380" cy="276999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 rot="16200000">
                <a:off x="3018198" y="2432236"/>
                <a:ext cx="395301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1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1200" b="1" i="1" dirty="0">
                              <a:latin typeface="Cambria Math"/>
                            </a:rPr>
                            <m:t>𝒚</m:t>
                          </m:r>
                        </m:e>
                        <m:sub>
                          <m:r>
                            <a:rPr lang="fr-FR" sz="1200" i="1" dirty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fr-FR" sz="1200" b="1" i="1" dirty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fr-FR" sz="1200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3018198" y="2432236"/>
                <a:ext cx="395301" cy="276999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 rot="16200000">
                <a:off x="3325597" y="2443208"/>
                <a:ext cx="544380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1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1200" b="1" i="1" dirty="0">
                              <a:latin typeface="Cambria Math"/>
                            </a:rPr>
                            <m:t>𝒚</m:t>
                          </m:r>
                        </m:e>
                        <m:sub>
                          <m:r>
                            <a:rPr lang="fr-FR" sz="1200" i="1" dirty="0">
                              <a:latin typeface="Cambria Math"/>
                            </a:rPr>
                            <m:t>𝑖</m:t>
                          </m:r>
                          <m:r>
                            <a:rPr lang="fr-FR" sz="1200" b="1" i="1" dirty="0" smtClean="0">
                              <a:latin typeface="Cambria Math"/>
                            </a:rPr>
                            <m:t>+</m:t>
                          </m:r>
                          <m:r>
                            <a:rPr lang="fr-FR" sz="1200" b="1" i="1" dirty="0" smtClean="0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fr-FR" sz="1200" b="1" i="1" dirty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fr-FR" sz="1200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3325597" y="2443208"/>
                <a:ext cx="544380" cy="276999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oneTexte 5"/>
          <p:cNvSpPr txBox="1"/>
          <p:nvPr/>
        </p:nvSpPr>
        <p:spPr>
          <a:xfrm>
            <a:off x="424928" y="855475"/>
            <a:ext cx="11088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Emission/reception 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of a plane wave carrying an arbitrary signal a(t)</a:t>
            </a: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51" y="2431992"/>
            <a:ext cx="1801164" cy="2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884339" y="4616874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Media</a:t>
            </a:r>
            <a:endParaRPr lang="en-US" dirty="0"/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51" y="2431992"/>
            <a:ext cx="1801164" cy="2556000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29" y="1508775"/>
            <a:ext cx="2024714" cy="10287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8350" y="2127250"/>
            <a:ext cx="400050" cy="5651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Image 205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054" y="4191380"/>
            <a:ext cx="2762928" cy="252599"/>
          </a:xfrm>
          <a:prstGeom prst="rect">
            <a:avLst/>
          </a:prstGeom>
        </p:spPr>
      </p:pic>
      <p:pic>
        <p:nvPicPr>
          <p:cNvPr id="2053" name="Image 205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644" y="4625618"/>
            <a:ext cx="4671972" cy="626140"/>
          </a:xfrm>
          <a:prstGeom prst="rect">
            <a:avLst/>
          </a:prstGeom>
        </p:spPr>
      </p:pic>
      <p:cxnSp>
        <p:nvCxnSpPr>
          <p:cNvPr id="2055" name="Connecteur droit avec flèche 2054"/>
          <p:cNvCxnSpPr/>
          <p:nvPr/>
        </p:nvCxnSpPr>
        <p:spPr>
          <a:xfrm>
            <a:off x="768350" y="2692400"/>
            <a:ext cx="2162736" cy="1151274"/>
          </a:xfrm>
          <a:prstGeom prst="straightConnector1">
            <a:avLst/>
          </a:prstGeom>
          <a:ln w="28575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avec flèche 58"/>
          <p:cNvCxnSpPr/>
          <p:nvPr/>
        </p:nvCxnSpPr>
        <p:spPr>
          <a:xfrm>
            <a:off x="1188720" y="2127250"/>
            <a:ext cx="1717462" cy="647849"/>
          </a:xfrm>
          <a:prstGeom prst="straightConnector1">
            <a:avLst/>
          </a:prstGeom>
          <a:ln w="28575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66" name="ZoneTexte 2065"/>
              <p:cNvSpPr txBox="1"/>
              <p:nvPr/>
            </p:nvSpPr>
            <p:spPr>
              <a:xfrm>
                <a:off x="4651530" y="3496265"/>
                <a:ext cx="6380680" cy="668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r>
                          <a:rPr lang="fr-FR" b="0" i="1" smtClean="0">
                            <a:latin typeface="Cambria Math"/>
                          </a:rPr>
                          <m:t>𝑗𝑖</m:t>
                        </m:r>
                      </m:sub>
                    </m:sSub>
                    <m:d>
                      <m:dPr>
                        <m:ctrlPr>
                          <a:rPr lang="fr-FR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dirty="0" smtClean="0"/>
                  <a:t> impulse response of the medium when element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𝑗</m:t>
                    </m:r>
                  </m:oMath>
                </a14:m>
                <a:r>
                  <a:rPr lang="en-US" dirty="0" smtClean="0"/>
                  <a:t> emits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dirty="0" smtClean="0"/>
                  <a:t> receives  </a:t>
                </a:r>
                <a:endParaRPr lang="en-US" dirty="0"/>
              </a:p>
            </p:txBody>
          </p:sp>
        </mc:Choice>
        <mc:Fallback xmlns="">
          <p:sp>
            <p:nvSpPr>
              <p:cNvPr id="2066" name="ZoneTexte 20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1530" y="3496265"/>
                <a:ext cx="6380680" cy="668645"/>
              </a:xfrm>
              <a:prstGeom prst="rect">
                <a:avLst/>
              </a:prstGeom>
              <a:blipFill rotWithShape="1">
                <a:blip r:embed="rId23"/>
                <a:stretch>
                  <a:fillRect l="-764" t="-3670" b="-1467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ZoneTexte 75"/>
              <p:cNvSpPr txBox="1"/>
              <p:nvPr/>
            </p:nvSpPr>
            <p:spPr>
              <a:xfrm>
                <a:off x="4170768" y="5399738"/>
                <a:ext cx="77173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fr-FR" b="1" i="1" smtClean="0">
                            <a:latin typeface="Cambria Math"/>
                          </a:rPr>
                          <m:t>𝒈</m:t>
                        </m:r>
                      </m:e>
                      <m:sub>
                        <m:r>
                          <a:rPr lang="fr-FR" b="1" i="1" smtClean="0">
                            <a:latin typeface="Cambria Math"/>
                          </a:rPr>
                          <m:t>𝒊</m:t>
                        </m:r>
                      </m:sub>
                    </m:sSub>
                    <m:r>
                      <a:rPr lang="fr-FR" b="1" i="1" smtClean="0">
                        <a:latin typeface="Cambria Math"/>
                      </a:rPr>
                      <m:t>(</m:t>
                    </m:r>
                    <m:r>
                      <a:rPr lang="fr-FR" b="1" i="1" smtClean="0">
                        <a:latin typeface="Cambria Math"/>
                      </a:rPr>
                      <m:t>𝒕</m:t>
                    </m:r>
                    <m:r>
                      <a:rPr lang="fr-FR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b="1" dirty="0" smtClean="0"/>
                  <a:t> is the pulsed plane wave response of the medium seen by the </a:t>
                </a:r>
                <a14:m>
                  <m:oMath xmlns:m="http://schemas.openxmlformats.org/officeDocument/2006/math">
                    <m:r>
                      <a:rPr lang="en-US" b="1" i="1" dirty="0">
                        <a:latin typeface="Cambria Math"/>
                      </a:rPr>
                      <m:t>𝒊</m:t>
                    </m:r>
                  </m:oMath>
                </a14:m>
                <a:r>
                  <a:rPr lang="en-US" b="1" dirty="0" err="1" smtClean="0"/>
                  <a:t>th</a:t>
                </a:r>
                <a:r>
                  <a:rPr lang="en-US" b="1" dirty="0" smtClean="0"/>
                  <a:t> element of the probe</a:t>
                </a:r>
                <a:endParaRPr lang="en-US" b="1" dirty="0"/>
              </a:p>
            </p:txBody>
          </p:sp>
        </mc:Choice>
        <mc:Fallback xmlns="">
          <p:sp>
            <p:nvSpPr>
              <p:cNvPr id="76" name="ZoneTexte 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0768" y="5399738"/>
                <a:ext cx="7717363" cy="646331"/>
              </a:xfrm>
              <a:prstGeom prst="rect">
                <a:avLst/>
              </a:prstGeom>
              <a:blipFill rotWithShape="1">
                <a:blip r:embed="rId24"/>
                <a:stretch>
                  <a:fillRect l="-632" t="-4717" b="-141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ZoneTexte 76"/>
              <p:cNvSpPr txBox="1"/>
              <p:nvPr/>
            </p:nvSpPr>
            <p:spPr>
              <a:xfrm>
                <a:off x="4170768" y="6140702"/>
                <a:ext cx="72606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r>
                          <a:rPr lang="fr-FR" b="0" i="1" smtClean="0">
                            <a:latin typeface="Cambria Math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fr-FR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dirty="0" smtClean="0"/>
                  <a:t> raw signals to be </a:t>
                </a:r>
                <a:r>
                  <a:rPr lang="en-US" dirty="0" err="1" smtClean="0"/>
                  <a:t>beamformed</a:t>
                </a:r>
                <a:r>
                  <a:rPr lang="en-US" dirty="0" smtClean="0"/>
                  <a:t> into the image of the medium</a:t>
                </a:r>
                <a:endParaRPr lang="en-US" dirty="0"/>
              </a:p>
            </p:txBody>
          </p:sp>
        </mc:Choice>
        <mc:Fallback xmlns="">
          <p:sp>
            <p:nvSpPr>
              <p:cNvPr id="77" name="ZoneTexte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0768" y="6140702"/>
                <a:ext cx="7260612" cy="369332"/>
              </a:xfrm>
              <a:prstGeom prst="rect">
                <a:avLst/>
              </a:prstGeom>
              <a:blipFill rotWithShape="1">
                <a:blip r:embed="rId25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8" name="Image 77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91" r="31564"/>
          <a:stretch/>
        </p:blipFill>
        <p:spPr>
          <a:xfrm>
            <a:off x="7590956" y="2027514"/>
            <a:ext cx="648393" cy="624687"/>
          </a:xfrm>
          <a:prstGeom prst="rect">
            <a:avLst/>
          </a:prstGeom>
        </p:spPr>
      </p:pic>
      <p:pic>
        <p:nvPicPr>
          <p:cNvPr id="79" name="Image 78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2" r="43956"/>
          <a:stretch/>
        </p:blipFill>
        <p:spPr>
          <a:xfrm>
            <a:off x="6690947" y="2034637"/>
            <a:ext cx="900009" cy="624687"/>
          </a:xfrm>
          <a:prstGeom prst="rect">
            <a:avLst/>
          </a:prstGeom>
        </p:spPr>
      </p:pic>
      <p:pic>
        <p:nvPicPr>
          <p:cNvPr id="80" name="Image 79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00" r="15242"/>
          <a:stretch/>
        </p:blipFill>
        <p:spPr>
          <a:xfrm>
            <a:off x="8236999" y="2027513"/>
            <a:ext cx="822021" cy="624687"/>
          </a:xfrm>
          <a:prstGeom prst="rect">
            <a:avLst/>
          </a:prstGeom>
        </p:spPr>
      </p:pic>
      <p:pic>
        <p:nvPicPr>
          <p:cNvPr id="81" name="Image 80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6" r="61321"/>
          <a:stretch/>
        </p:blipFill>
        <p:spPr>
          <a:xfrm>
            <a:off x="5901237" y="2034637"/>
            <a:ext cx="789710" cy="624687"/>
          </a:xfrm>
          <a:prstGeom prst="rect">
            <a:avLst/>
          </a:prstGeom>
        </p:spPr>
      </p:pic>
      <p:pic>
        <p:nvPicPr>
          <p:cNvPr id="82" name="Image 81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0" r="76517"/>
          <a:stretch/>
        </p:blipFill>
        <p:spPr>
          <a:xfrm>
            <a:off x="5498316" y="2028328"/>
            <a:ext cx="423950" cy="624687"/>
          </a:xfrm>
          <a:prstGeom prst="rect">
            <a:avLst/>
          </a:prstGeom>
        </p:spPr>
      </p:pic>
      <p:pic>
        <p:nvPicPr>
          <p:cNvPr id="83" name="Image 82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33"/>
          <a:stretch/>
        </p:blipFill>
        <p:spPr>
          <a:xfrm>
            <a:off x="4725670" y="2028329"/>
            <a:ext cx="812289" cy="624687"/>
          </a:xfrm>
          <a:prstGeom prst="rect">
            <a:avLst/>
          </a:prstGeom>
        </p:spPr>
      </p:pic>
      <p:pic>
        <p:nvPicPr>
          <p:cNvPr id="84" name="Image 83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48"/>
          <a:stretch/>
        </p:blipFill>
        <p:spPr>
          <a:xfrm>
            <a:off x="9059020" y="2015230"/>
            <a:ext cx="750466" cy="62468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6" name="ZoneTexte 85"/>
              <p:cNvSpPr txBox="1"/>
              <p:nvPr/>
            </p:nvSpPr>
            <p:spPr>
              <a:xfrm>
                <a:off x="4601464" y="2752955"/>
                <a:ext cx="7286667" cy="668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/>
                          </a:rPr>
                          <m:t>h</m:t>
                        </m:r>
                      </m:e>
                      <m:sub>
                        <m:r>
                          <a:rPr lang="fr-FR" b="0" i="1" smtClean="0">
                            <a:latin typeface="Cambria Math"/>
                          </a:rPr>
                          <m:t>𝑗𝑒</m:t>
                        </m:r>
                      </m:sub>
                    </m:sSub>
                    <m:d>
                      <m:dPr>
                        <m:ctrlPr>
                          <a:rPr lang="fr-FR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b="0" i="0" smtClean="0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/>
                          </a:rPr>
                          <m:t>h</m:t>
                        </m:r>
                      </m:e>
                      <m:sub>
                        <m:r>
                          <a:rPr lang="fr-FR" b="0" i="1" smtClean="0">
                            <a:latin typeface="Cambria Math"/>
                          </a:rPr>
                          <m:t>𝑖𝑟</m:t>
                        </m:r>
                      </m:sub>
                    </m:sSub>
                    <m:d>
                      <m:dPr>
                        <m:ctrlPr>
                          <a:rPr lang="fr-FR" i="1">
                            <a:latin typeface="Cambria Math"/>
                          </a:rPr>
                        </m:ctrlPr>
                      </m:dPr>
                      <m:e>
                        <m:r>
                          <a:rPr lang="fr-FR" i="1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en-US" dirty="0" err="1" smtClean="0"/>
                  <a:t>acousto</a:t>
                </a:r>
                <a:r>
                  <a:rPr lang="en-US" dirty="0" smtClean="0"/>
                  <a:t>-electrical impulse responses of elements at emission, reception</a:t>
                </a:r>
                <a:endParaRPr lang="en-US" dirty="0"/>
              </a:p>
            </p:txBody>
          </p:sp>
        </mc:Choice>
        <mc:Fallback xmlns="">
          <p:sp>
            <p:nvSpPr>
              <p:cNvPr id="86" name="ZoneTexte 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1464" y="2752955"/>
                <a:ext cx="7286667" cy="668645"/>
              </a:xfrm>
              <a:prstGeom prst="rect">
                <a:avLst/>
              </a:prstGeom>
              <a:blipFill rotWithShape="1">
                <a:blip r:embed="rId27"/>
                <a:stretch>
                  <a:fillRect l="-753" t="-3670" b="-1467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68" name="Espace réservé du numéro de diapositive 20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8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ZoneTexte 35"/>
              <p:cNvSpPr txBox="1"/>
              <p:nvPr/>
            </p:nvSpPr>
            <p:spPr>
              <a:xfrm>
                <a:off x="4631895" y="1482535"/>
                <a:ext cx="28680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2400" b="1" i="1" smtClean="0">
                        <a:latin typeface="Cambria Math"/>
                      </a:rPr>
                      <m:t>𝒊</m:t>
                    </m:r>
                  </m:oMath>
                </a14:m>
                <a:r>
                  <a:rPr lang="en-US" sz="2400" b="1" dirty="0" err="1" smtClean="0"/>
                  <a:t>th</a:t>
                </a:r>
                <a:r>
                  <a:rPr lang="en-US" sz="2400" b="1" dirty="0" smtClean="0"/>
                  <a:t> Received signal:</a:t>
                </a:r>
                <a:endParaRPr lang="en-US" sz="2400" b="1" dirty="0"/>
              </a:p>
            </p:txBody>
          </p:sp>
        </mc:Choice>
        <mc:Fallback xmlns="">
          <p:sp>
            <p:nvSpPr>
              <p:cNvPr id="36" name="ZoneTexte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895" y="1482535"/>
                <a:ext cx="2868008" cy="461665"/>
              </a:xfrm>
              <a:prstGeom prst="rect">
                <a:avLst/>
              </a:prstGeom>
              <a:blipFill rotWithShape="1">
                <a:blip r:embed="rId28"/>
                <a:stretch>
                  <a:fillRect l="-638" t="-10526" b="-289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58" y="5392067"/>
            <a:ext cx="750500" cy="1020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792586" y="4143576"/>
            <a:ext cx="1164388" cy="401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Solution estimator </a:t>
            </a:r>
            <a:endParaRPr lang="en-US" sz="1200" b="1" dirty="0"/>
          </a:p>
        </p:txBody>
      </p:sp>
      <p:sp>
        <p:nvSpPr>
          <p:cNvPr id="35" name="Rectangle 34"/>
          <p:cNvSpPr/>
          <p:nvPr/>
        </p:nvSpPr>
        <p:spPr>
          <a:xfrm>
            <a:off x="2792586" y="5071946"/>
            <a:ext cx="1164388" cy="248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/>
              <a:t>Beamformer</a:t>
            </a:r>
            <a:endParaRPr lang="en-US" sz="12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 rot="16200000">
                <a:off x="2760416" y="4682543"/>
                <a:ext cx="55720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1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1200" b="1" i="1" dirty="0" smtClean="0">
                              <a:latin typeface="Cambria Math"/>
                            </a:rPr>
                            <m:t>𝒈</m:t>
                          </m:r>
                        </m:e>
                        <m:sub>
                          <m:r>
                            <a:rPr lang="fr-FR" sz="1200" i="1" dirty="0">
                              <a:latin typeface="Cambria Math"/>
                            </a:rPr>
                            <m:t>𝑖</m:t>
                          </m:r>
                          <m:r>
                            <a:rPr lang="fr-FR" sz="1200" b="1" i="1" dirty="0" smtClean="0">
                              <a:latin typeface="Cambria Math"/>
                            </a:rPr>
                            <m:t>−</m:t>
                          </m:r>
                          <m:r>
                            <a:rPr lang="fr-FR" sz="1200" b="1" i="1" dirty="0" smtClean="0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fr-FR" sz="1200" b="1" i="1" dirty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fr-FR" sz="1200" dirty="0"/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760416" y="4682543"/>
                <a:ext cx="557204" cy="276999"/>
              </a:xfrm>
              <a:prstGeom prst="rect">
                <a:avLst/>
              </a:prstGeom>
              <a:blipFill rotWithShape="1">
                <a:blip r:embed="rId3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 rot="16200000">
                <a:off x="3119719" y="4673888"/>
                <a:ext cx="40812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1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1200" b="1" i="1" dirty="0" smtClean="0">
                              <a:latin typeface="Cambria Math"/>
                            </a:rPr>
                            <m:t>𝒈</m:t>
                          </m:r>
                        </m:e>
                        <m:sub>
                          <m:r>
                            <a:rPr lang="fr-FR" sz="1200" i="1" dirty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fr-FR" sz="1200" b="1" i="1" dirty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fr-FR" sz="1200" dirty="0"/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3119719" y="4673888"/>
                <a:ext cx="408124" cy="276999"/>
              </a:xfrm>
              <a:prstGeom prst="rect">
                <a:avLst/>
              </a:prstGeom>
              <a:blipFill rotWithShape="1">
                <a:blip r:embed="rId3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 rot="16200000">
                <a:off x="3427117" y="4684860"/>
                <a:ext cx="55720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b="1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1200" b="1" i="1" dirty="0" smtClean="0">
                              <a:latin typeface="Cambria Math"/>
                            </a:rPr>
                            <m:t>𝒈</m:t>
                          </m:r>
                        </m:e>
                        <m:sub>
                          <m:r>
                            <a:rPr lang="fr-FR" sz="1200" i="1" dirty="0">
                              <a:latin typeface="Cambria Math"/>
                            </a:rPr>
                            <m:t>𝑖</m:t>
                          </m:r>
                          <m:r>
                            <a:rPr lang="fr-FR" sz="1200" b="1" i="1" dirty="0" smtClean="0">
                              <a:latin typeface="Cambria Math"/>
                            </a:rPr>
                            <m:t>+</m:t>
                          </m:r>
                          <m:r>
                            <a:rPr lang="fr-FR" sz="1200" b="1" i="1" dirty="0" smtClean="0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fr-FR" sz="1200" b="1" i="1" dirty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fr-FR" sz="1200" dirty="0"/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3427117" y="4684860"/>
                <a:ext cx="557204" cy="276999"/>
              </a:xfrm>
              <a:prstGeom prst="rect">
                <a:avLst/>
              </a:prstGeom>
              <a:blipFill rotWithShape="1">
                <a:blip r:embed="rId3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ight Brace 7"/>
          <p:cNvSpPr/>
          <p:nvPr/>
        </p:nvSpPr>
        <p:spPr>
          <a:xfrm rot="16200000">
            <a:off x="3305693" y="1385718"/>
            <a:ext cx="142383" cy="797678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3215848" y="1508775"/>
            <a:ext cx="0" cy="24251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3215848" y="1508775"/>
            <a:ext cx="869264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4075587" y="1508776"/>
            <a:ext cx="0" cy="2682604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 flipV="1">
            <a:off x="3956974" y="4191380"/>
            <a:ext cx="128138" cy="1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3341092" y="1422599"/>
            <a:ext cx="0" cy="32868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3341092" y="1422599"/>
            <a:ext cx="8692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4205343" y="1422599"/>
            <a:ext cx="0" cy="29215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endCxn id="3" idx="3"/>
          </p:cNvCxnSpPr>
          <p:nvPr/>
        </p:nvCxnSpPr>
        <p:spPr>
          <a:xfrm flipH="1">
            <a:off x="3956974" y="4343782"/>
            <a:ext cx="253382" cy="3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V="1">
            <a:off x="3499181" y="1346849"/>
            <a:ext cx="0" cy="3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3499181" y="1346850"/>
            <a:ext cx="86926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V="1">
            <a:off x="4357743" y="1346850"/>
            <a:ext cx="0" cy="314971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3933813" y="4496182"/>
            <a:ext cx="428943" cy="38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393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6" grpId="0"/>
      <p:bldP spid="76" grpId="0"/>
      <p:bldP spid="77" grpId="0"/>
      <p:bldP spid="86" grpId="0"/>
      <p:bldP spid="36" grpId="0"/>
      <p:bldP spid="3" grpId="0" animBg="1"/>
      <p:bldP spid="35" grpId="0" animBg="1"/>
      <p:bldP spid="37" grpId="0"/>
      <p:bldP spid="38" grpId="0"/>
      <p:bldP spid="39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424929" y="912625"/>
            <a:ext cx="9268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rPr>
              <a:t>One plane wave model discretization</a:t>
            </a:r>
          </a:p>
        </p:txBody>
      </p:sp>
      <p:pic>
        <p:nvPicPr>
          <p:cNvPr id="3" name="Picture 2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20" y="2305975"/>
            <a:ext cx="4024478" cy="286648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82" y="4210622"/>
            <a:ext cx="5539230" cy="118056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20" y="3017984"/>
            <a:ext cx="4017261" cy="286648"/>
          </a:xfrm>
          <a:prstGeom prst="rect">
            <a:avLst/>
          </a:prstGeom>
        </p:spPr>
      </p:pic>
      <p:pic>
        <p:nvPicPr>
          <p:cNvPr id="5" name="Picture 4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20" y="2648685"/>
            <a:ext cx="3999219" cy="286648"/>
          </a:xfrm>
          <a:prstGeom prst="rect">
            <a:avLst/>
          </a:prstGeom>
        </p:spPr>
      </p:pic>
      <p:pic>
        <p:nvPicPr>
          <p:cNvPr id="2056" name="Image 205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65" y="5929634"/>
            <a:ext cx="3356319" cy="227170"/>
          </a:xfrm>
          <a:prstGeom prst="rect">
            <a:avLst/>
          </a:prstGeom>
        </p:spPr>
      </p:pic>
      <p:pic>
        <p:nvPicPr>
          <p:cNvPr id="39" name="Image 3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37" y="1724693"/>
            <a:ext cx="2764829" cy="255626"/>
          </a:xfrm>
          <a:prstGeom prst="rect">
            <a:avLst/>
          </a:prstGeom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368" y="1515086"/>
            <a:ext cx="4810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Image 3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284" y="1749709"/>
            <a:ext cx="325783" cy="194444"/>
          </a:xfrm>
          <a:prstGeom prst="rect">
            <a:avLst/>
          </a:prstGeom>
        </p:spPr>
      </p:pic>
      <p:pic>
        <p:nvPicPr>
          <p:cNvPr id="2049" name="Image 204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778" y="1724597"/>
            <a:ext cx="1856952" cy="243232"/>
          </a:xfrm>
          <a:prstGeom prst="rect">
            <a:avLst/>
          </a:prstGeom>
        </p:spPr>
      </p:pic>
      <p:sp>
        <p:nvSpPr>
          <p:cNvPr id="246" name="ZoneTexte 245"/>
          <p:cNvSpPr txBox="1"/>
          <p:nvPr/>
        </p:nvSpPr>
        <p:spPr>
          <a:xfrm>
            <a:off x="6894087" y="2046578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0</a:t>
            </a:r>
            <a:endParaRPr lang="en-US" sz="1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7" name="ZoneTexte 246"/>
              <p:cNvSpPr txBox="1"/>
              <p:nvPr/>
            </p:nvSpPr>
            <p:spPr>
              <a:xfrm>
                <a:off x="6837381" y="2448346"/>
                <a:ext cx="380040" cy="4081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10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1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fr-FR" sz="1100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fr-FR" sz="1100" i="1">
                                  <a:latin typeface="Cambria Math"/>
                                </a:rPr>
                                <m:t>𝑎</m:t>
                              </m:r>
                            </m:sub>
                          </m:sSub>
                        </m:num>
                        <m:den>
                          <m:r>
                            <a:rPr lang="fr-FR" sz="11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247" name="ZoneTexte 2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7381" y="2448346"/>
                <a:ext cx="380040" cy="408125"/>
              </a:xfrm>
              <a:prstGeom prst="rect">
                <a:avLst/>
              </a:prstGeom>
              <a:blipFill rotWithShape="1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8" name="ZoneTexte 247"/>
              <p:cNvSpPr txBox="1"/>
              <p:nvPr/>
            </p:nvSpPr>
            <p:spPr>
              <a:xfrm>
                <a:off x="6847181" y="3027328"/>
                <a:ext cx="38004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1100" b="0" i="1" smtClean="0"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fr-FR" sz="1100" b="0" i="1" smtClean="0">
                              <a:latin typeface="Cambria Math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248" name="ZoneTexte 2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7181" y="3027328"/>
                <a:ext cx="380040" cy="261610"/>
              </a:xfrm>
              <a:prstGeom prst="rect">
                <a:avLst/>
              </a:prstGeom>
              <a:blipFill rotWithShape="1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9" name="ZoneTexte 248"/>
              <p:cNvSpPr txBox="1"/>
              <p:nvPr/>
            </p:nvSpPr>
            <p:spPr>
              <a:xfrm>
                <a:off x="6657842" y="5023546"/>
                <a:ext cx="713465" cy="2749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1100" b="0" i="1" smtClean="0"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fr-FR" sz="1100" b="0" i="1" smtClean="0">
                              <a:latin typeface="Cambria Math"/>
                            </a:rPr>
                            <m:t>𝑦</m:t>
                          </m:r>
                        </m:sub>
                      </m:sSub>
                      <m:r>
                        <a:rPr lang="fr-FR" sz="11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fr-FR" sz="11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1100" b="0" i="1" smtClean="0"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fr-FR" sz="1100" b="0" i="1" smtClean="0">
                              <a:latin typeface="Cambria Math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249" name="ZoneTexte 2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7842" y="5023546"/>
                <a:ext cx="713465" cy="274947"/>
              </a:xfrm>
              <a:prstGeom prst="rect">
                <a:avLst/>
              </a:prstGeom>
              <a:blipFill rotWithShape="1"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0" name="ZoneTexte 249"/>
              <p:cNvSpPr txBox="1"/>
              <p:nvPr/>
            </p:nvSpPr>
            <p:spPr>
              <a:xfrm>
                <a:off x="6502955" y="5618178"/>
                <a:ext cx="1039066" cy="2749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1100" b="0" i="1" smtClean="0"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fr-FR" sz="1100" b="0" i="1" smtClean="0">
                              <a:latin typeface="Cambria Math"/>
                            </a:rPr>
                            <m:t>𝑦</m:t>
                          </m:r>
                        </m:sub>
                      </m:sSub>
                      <m:r>
                        <a:rPr lang="fr-FR" sz="11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fr-FR" sz="11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11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1100" b="0" i="1" smtClean="0"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fr-FR" sz="1100" b="0" i="1" smtClean="0">
                              <a:latin typeface="Cambria Math"/>
                            </a:rPr>
                            <m:t>𝑎</m:t>
                          </m:r>
                        </m:sub>
                      </m:sSub>
                      <m:r>
                        <a:rPr lang="fr-FR" sz="1100" b="0" i="1" smtClean="0">
                          <a:latin typeface="Cambria Math"/>
                        </a:rPr>
                        <m:t>−1</m:t>
                      </m:r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250" name="ZoneTexte 2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2955" y="5618178"/>
                <a:ext cx="1039066" cy="274947"/>
              </a:xfrm>
              <a:prstGeom prst="rect">
                <a:avLst/>
              </a:prstGeom>
              <a:blipFill rotWithShape="1"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1" name="ZoneTexte 250"/>
          <p:cNvSpPr txBox="1"/>
          <p:nvPr/>
        </p:nvSpPr>
        <p:spPr>
          <a:xfrm>
            <a:off x="7369542" y="1788259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0</a:t>
            </a:r>
            <a:endParaRPr lang="en-US" sz="1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2" name="ZoneTexte 251"/>
              <p:cNvSpPr txBox="1"/>
              <p:nvPr/>
            </p:nvSpPr>
            <p:spPr>
              <a:xfrm>
                <a:off x="9080529" y="1763320"/>
                <a:ext cx="825675" cy="2749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1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fr-FR" sz="1100" b="0" i="1" smtClean="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fr-FR" sz="1100" b="0" i="1" smtClean="0">
                            <a:latin typeface="Cambria Math"/>
                          </a:rPr>
                          <m:t>𝑦</m:t>
                        </m:r>
                      </m:sub>
                    </m:sSub>
                    <m:r>
                      <a:rPr lang="fr-FR" sz="11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100" i="1">
                            <a:latin typeface="Cambria Math"/>
                          </a:rPr>
                        </m:ctrlPr>
                      </m:sSubPr>
                      <m:e>
                        <m:r>
                          <a:rPr lang="fr-FR" sz="1100" i="1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fr-FR" sz="1100" b="0" i="1" smtClean="0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sz="1100" dirty="0" smtClean="0"/>
                  <a:t>+1</a:t>
                </a:r>
                <a:endParaRPr lang="en-US" sz="1100" dirty="0"/>
              </a:p>
            </p:txBody>
          </p:sp>
        </mc:Choice>
        <mc:Fallback xmlns="">
          <p:sp>
            <p:nvSpPr>
              <p:cNvPr id="252" name="ZoneTexte 2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0529" y="1763320"/>
                <a:ext cx="825675" cy="274947"/>
              </a:xfrm>
              <a:prstGeom prst="rect">
                <a:avLst/>
              </a:prstGeom>
              <a:blipFill rotWithShape="1">
                <a:blip r:embed="rId24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3" name="ZoneTexte 252"/>
              <p:cNvSpPr txBox="1"/>
              <p:nvPr/>
            </p:nvSpPr>
            <p:spPr>
              <a:xfrm>
                <a:off x="7640369" y="1698371"/>
                <a:ext cx="380040" cy="4081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10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1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fr-FR" sz="1100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fr-FR" sz="1100" i="1">
                                  <a:latin typeface="Cambria Math"/>
                                </a:rPr>
                                <m:t>𝑎</m:t>
                              </m:r>
                            </m:sub>
                          </m:sSub>
                        </m:num>
                        <m:den>
                          <m:r>
                            <a:rPr lang="fr-FR" sz="11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253" name="ZoneTexte 2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0369" y="1698371"/>
                <a:ext cx="380040" cy="408125"/>
              </a:xfrm>
              <a:prstGeom prst="rect">
                <a:avLst/>
              </a:prstGeom>
              <a:blipFill rotWithShape="1"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4" name="ZoneTexte 253"/>
              <p:cNvSpPr txBox="1"/>
              <p:nvPr/>
            </p:nvSpPr>
            <p:spPr>
              <a:xfrm>
                <a:off x="8072417" y="1773346"/>
                <a:ext cx="380040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1100" b="0" i="1" smtClean="0"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fr-FR" sz="1100" b="0" i="1" smtClean="0">
                              <a:latin typeface="Cambria Math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254" name="ZoneTexte 2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2417" y="1773346"/>
                <a:ext cx="380040" cy="261610"/>
              </a:xfrm>
              <a:prstGeom prst="rect">
                <a:avLst/>
              </a:prstGeom>
              <a:blipFill rotWithShape="1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5" name="ZoneTexte 254"/>
              <p:cNvSpPr txBox="1"/>
              <p:nvPr/>
            </p:nvSpPr>
            <p:spPr>
              <a:xfrm>
                <a:off x="9921001" y="1762105"/>
                <a:ext cx="1039067" cy="2749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1100" b="0" i="1" smtClean="0"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fr-FR" sz="1100" b="0" i="1" smtClean="0">
                              <a:latin typeface="Cambria Math"/>
                            </a:rPr>
                            <m:t>𝑦</m:t>
                          </m:r>
                        </m:sub>
                      </m:sSub>
                      <m:r>
                        <a:rPr lang="fr-FR" sz="1100" b="0" i="1" smtClean="0">
                          <a:latin typeface="Cambria Math"/>
                        </a:rPr>
                        <m:t>+2</m:t>
                      </m:r>
                      <m:sSub>
                        <m:sSubPr>
                          <m:ctrlPr>
                            <a:rPr lang="fr-FR" sz="11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1100" b="0" i="1" smtClean="0"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fr-FR" sz="1100" b="0" i="1" smtClean="0">
                              <a:latin typeface="Cambria Math"/>
                            </a:rPr>
                            <m:t>𝑎</m:t>
                          </m:r>
                        </m:sub>
                      </m:sSub>
                      <m:r>
                        <a:rPr lang="fr-FR" sz="1100" b="0" i="1" smtClean="0">
                          <a:latin typeface="Cambria Math"/>
                        </a:rPr>
                        <m:t>−1</m:t>
                      </m:r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255" name="ZoneTexte 2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21001" y="1762105"/>
                <a:ext cx="1039067" cy="274947"/>
              </a:xfrm>
              <a:prstGeom prst="rect">
                <a:avLst/>
              </a:prstGeom>
              <a:blipFill rotWithShape="1"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6" name="Connecteur droit 255"/>
          <p:cNvCxnSpPr/>
          <p:nvPr/>
        </p:nvCxnSpPr>
        <p:spPr>
          <a:xfrm>
            <a:off x="7515169" y="2192487"/>
            <a:ext cx="0" cy="3695577"/>
          </a:xfrm>
          <a:prstGeom prst="line">
            <a:avLst/>
          </a:prstGeom>
          <a:ln w="6350"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7" name="Connecteur droit 256"/>
          <p:cNvCxnSpPr/>
          <p:nvPr/>
        </p:nvCxnSpPr>
        <p:spPr>
          <a:xfrm>
            <a:off x="7856393" y="2177385"/>
            <a:ext cx="0" cy="3715740"/>
          </a:xfrm>
          <a:prstGeom prst="line">
            <a:avLst/>
          </a:prstGeom>
          <a:ln w="6350"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8" name="Connecteur droit 257"/>
          <p:cNvCxnSpPr/>
          <p:nvPr/>
        </p:nvCxnSpPr>
        <p:spPr>
          <a:xfrm flipH="1">
            <a:off x="8288439" y="2177295"/>
            <a:ext cx="2" cy="3715740"/>
          </a:xfrm>
          <a:prstGeom prst="line">
            <a:avLst/>
          </a:prstGeom>
          <a:ln w="6350"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9" name="Connecteur droit 258"/>
          <p:cNvCxnSpPr/>
          <p:nvPr/>
        </p:nvCxnSpPr>
        <p:spPr>
          <a:xfrm>
            <a:off x="10304665" y="2182354"/>
            <a:ext cx="2245" cy="3710681"/>
          </a:xfrm>
          <a:prstGeom prst="line">
            <a:avLst/>
          </a:prstGeom>
          <a:ln w="6350"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0" name="Connecteur droit 259"/>
          <p:cNvCxnSpPr/>
          <p:nvPr/>
        </p:nvCxnSpPr>
        <p:spPr>
          <a:xfrm>
            <a:off x="7515169" y="2192487"/>
            <a:ext cx="0" cy="964800"/>
          </a:xfrm>
          <a:prstGeom prst="line">
            <a:avLst/>
          </a:prstGeom>
          <a:ln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1" name="ZoneTexte 260"/>
          <p:cNvSpPr txBox="1"/>
          <p:nvPr/>
        </p:nvSpPr>
        <p:spPr>
          <a:xfrm>
            <a:off x="7485119" y="1755699"/>
            <a:ext cx="2824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…</a:t>
            </a:r>
            <a:endParaRPr lang="en-US" sz="1100" dirty="0"/>
          </a:p>
        </p:txBody>
      </p:sp>
      <p:sp>
        <p:nvSpPr>
          <p:cNvPr id="262" name="ZoneTexte 261"/>
          <p:cNvSpPr txBox="1"/>
          <p:nvPr/>
        </p:nvSpPr>
        <p:spPr>
          <a:xfrm>
            <a:off x="7928401" y="1755699"/>
            <a:ext cx="2824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…</a:t>
            </a:r>
            <a:endParaRPr lang="en-US" sz="1100" dirty="0"/>
          </a:p>
        </p:txBody>
      </p:sp>
      <p:sp>
        <p:nvSpPr>
          <p:cNvPr id="263" name="ZoneTexte 262"/>
          <p:cNvSpPr txBox="1"/>
          <p:nvPr/>
        </p:nvSpPr>
        <p:spPr>
          <a:xfrm>
            <a:off x="8936513" y="1746173"/>
            <a:ext cx="2824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…</a:t>
            </a:r>
            <a:endParaRPr lang="en-US" sz="1100" dirty="0"/>
          </a:p>
        </p:txBody>
      </p:sp>
      <p:sp>
        <p:nvSpPr>
          <p:cNvPr id="264" name="ZoneTexte 263"/>
          <p:cNvSpPr txBox="1"/>
          <p:nvPr/>
        </p:nvSpPr>
        <p:spPr>
          <a:xfrm>
            <a:off x="9760724" y="1739820"/>
            <a:ext cx="2824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…</a:t>
            </a:r>
            <a:endParaRPr lang="en-US" sz="1100" dirty="0"/>
          </a:p>
        </p:txBody>
      </p:sp>
      <p:pic>
        <p:nvPicPr>
          <p:cNvPr id="265" name="Picture 2 2"/>
          <p:cNvPicPr>
            <a:picLocks noChangeAspect="1" noChangeArrowheads="1"/>
          </p:cNvPicPr>
          <p:nvPr/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6" t="35156" r="31667" b="29688"/>
          <a:stretch/>
        </p:blipFill>
        <p:spPr bwMode="auto">
          <a:xfrm rot="16200000">
            <a:off x="6965760" y="3872048"/>
            <a:ext cx="97631" cy="107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" name="Picture 2 3"/>
          <p:cNvPicPr>
            <a:picLocks noChangeAspect="1" noChangeArrowheads="1"/>
          </p:cNvPicPr>
          <p:nvPr/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6" t="35156" r="31667" b="29688"/>
          <a:stretch/>
        </p:blipFill>
        <p:spPr bwMode="auto">
          <a:xfrm rot="16200000">
            <a:off x="6963993" y="2909255"/>
            <a:ext cx="97631" cy="107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7" name="Picture 2 4"/>
          <p:cNvPicPr>
            <a:picLocks noChangeAspect="1" noChangeArrowheads="1"/>
          </p:cNvPicPr>
          <p:nvPr/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6" t="35156" r="31667" b="29688"/>
          <a:stretch/>
        </p:blipFill>
        <p:spPr bwMode="auto">
          <a:xfrm rot="16200000">
            <a:off x="6965760" y="4808152"/>
            <a:ext cx="97631" cy="107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8" name="Picture 2 5"/>
          <p:cNvPicPr>
            <a:picLocks noChangeAspect="1" noChangeArrowheads="1"/>
          </p:cNvPicPr>
          <p:nvPr/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6" t="35156" r="31667" b="29688"/>
          <a:stretch/>
        </p:blipFill>
        <p:spPr bwMode="auto">
          <a:xfrm rot="16200000">
            <a:off x="6973672" y="5450841"/>
            <a:ext cx="97631" cy="107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9" name="Picture 2 6"/>
          <p:cNvPicPr>
            <a:picLocks noChangeAspect="1" noChangeArrowheads="1"/>
          </p:cNvPicPr>
          <p:nvPr/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6" t="35156" r="31667" b="29688"/>
          <a:stretch/>
        </p:blipFill>
        <p:spPr bwMode="auto">
          <a:xfrm rot="16200000">
            <a:off x="6965759" y="2312502"/>
            <a:ext cx="97631" cy="107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70" name="Connecteur droit 269"/>
          <p:cNvCxnSpPr/>
          <p:nvPr/>
        </p:nvCxnSpPr>
        <p:spPr>
          <a:xfrm>
            <a:off x="7515169" y="2198514"/>
            <a:ext cx="0" cy="965644"/>
          </a:xfrm>
          <a:prstGeom prst="line">
            <a:avLst/>
          </a:prstGeom>
          <a:ln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1" name="Connecteur droit avec flèche 270"/>
          <p:cNvCxnSpPr/>
          <p:nvPr/>
        </p:nvCxnSpPr>
        <p:spPr>
          <a:xfrm>
            <a:off x="7774254" y="1611001"/>
            <a:ext cx="1530170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2" name="ZoneTexte 271"/>
              <p:cNvSpPr txBox="1"/>
              <p:nvPr/>
            </p:nvSpPr>
            <p:spPr>
              <a:xfrm>
                <a:off x="8124771" y="1349391"/>
                <a:ext cx="82400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10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fr-FR" sz="1100" b="1" i="1" dirty="0" smtClean="0">
                            <a:latin typeface="Cambria Math"/>
                          </a:rPr>
                          <m:t>𝒈</m:t>
                        </m:r>
                      </m:e>
                      <m:sub>
                        <m:r>
                          <a:rPr lang="fr-FR" sz="1100" b="0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100" dirty="0" smtClean="0"/>
                  <a:t> samples</a:t>
                </a:r>
                <a:endParaRPr lang="en-US" sz="1100" dirty="0"/>
              </a:p>
            </p:txBody>
          </p:sp>
        </mc:Choice>
        <mc:Fallback xmlns="">
          <p:sp>
            <p:nvSpPr>
              <p:cNvPr id="272" name="ZoneTexte 2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4771" y="1349391"/>
                <a:ext cx="824008" cy="261610"/>
              </a:xfrm>
              <a:prstGeom prst="rect">
                <a:avLst/>
              </a:prstGeom>
              <a:blipFill rotWithShape="1">
                <a:blip r:embed="rId28"/>
                <a:stretch>
                  <a:fillRect b="-162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3" name="Connecteur droit avec flèche 272"/>
          <p:cNvCxnSpPr/>
          <p:nvPr/>
        </p:nvCxnSpPr>
        <p:spPr>
          <a:xfrm>
            <a:off x="6517668" y="2856471"/>
            <a:ext cx="0" cy="151200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4" name="ZoneTexte 273"/>
          <p:cNvSpPr txBox="1"/>
          <p:nvPr/>
        </p:nvSpPr>
        <p:spPr>
          <a:xfrm rot="16200000">
            <a:off x="5632311" y="3481665"/>
            <a:ext cx="13740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Convolution samples</a:t>
            </a:r>
            <a:endParaRPr lang="en-US" sz="1100" dirty="0"/>
          </a:p>
        </p:txBody>
      </p:sp>
      <p:cxnSp>
        <p:nvCxnSpPr>
          <p:cNvPr id="275" name="Connecteur droit 274"/>
          <p:cNvCxnSpPr/>
          <p:nvPr/>
        </p:nvCxnSpPr>
        <p:spPr>
          <a:xfrm>
            <a:off x="7850043" y="2688787"/>
            <a:ext cx="0" cy="972000"/>
          </a:xfrm>
          <a:prstGeom prst="line">
            <a:avLst/>
          </a:prstGeom>
          <a:ln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6" name="Connecteur droit 275"/>
          <p:cNvCxnSpPr/>
          <p:nvPr/>
        </p:nvCxnSpPr>
        <p:spPr>
          <a:xfrm>
            <a:off x="8288439" y="3192753"/>
            <a:ext cx="0" cy="972000"/>
          </a:xfrm>
          <a:prstGeom prst="line">
            <a:avLst/>
          </a:prstGeom>
          <a:ln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7" name="Connecteur droit 276"/>
          <p:cNvCxnSpPr/>
          <p:nvPr/>
        </p:nvCxnSpPr>
        <p:spPr>
          <a:xfrm>
            <a:off x="9440569" y="2159674"/>
            <a:ext cx="0" cy="3716455"/>
          </a:xfrm>
          <a:prstGeom prst="line">
            <a:avLst/>
          </a:prstGeom>
          <a:ln w="6350"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8" name="Connecteur droit 277"/>
          <p:cNvCxnSpPr/>
          <p:nvPr/>
        </p:nvCxnSpPr>
        <p:spPr>
          <a:xfrm>
            <a:off x="9445216" y="4189020"/>
            <a:ext cx="0" cy="972000"/>
          </a:xfrm>
          <a:prstGeom prst="line">
            <a:avLst/>
          </a:prstGeom>
          <a:ln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9" name="Connecteur droit 278"/>
          <p:cNvCxnSpPr/>
          <p:nvPr/>
        </p:nvCxnSpPr>
        <p:spPr>
          <a:xfrm>
            <a:off x="9886868" y="4524882"/>
            <a:ext cx="0" cy="972000"/>
          </a:xfrm>
          <a:prstGeom prst="line">
            <a:avLst/>
          </a:prstGeom>
          <a:ln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0" name="Connecteur droit 279"/>
          <p:cNvCxnSpPr/>
          <p:nvPr/>
        </p:nvCxnSpPr>
        <p:spPr>
          <a:xfrm>
            <a:off x="9883923" y="2162201"/>
            <a:ext cx="0" cy="3725863"/>
          </a:xfrm>
          <a:prstGeom prst="line">
            <a:avLst/>
          </a:prstGeom>
          <a:ln w="6350"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1" name="Connecteur droit 280"/>
          <p:cNvCxnSpPr/>
          <p:nvPr/>
        </p:nvCxnSpPr>
        <p:spPr>
          <a:xfrm flipV="1">
            <a:off x="7434551" y="3153073"/>
            <a:ext cx="3076886" cy="5061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2" name="Connecteur droit 281"/>
          <p:cNvCxnSpPr/>
          <p:nvPr/>
        </p:nvCxnSpPr>
        <p:spPr>
          <a:xfrm flipV="1">
            <a:off x="7438941" y="5168110"/>
            <a:ext cx="3076886" cy="1218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3" name="Connecteur droit avec flèche 282"/>
          <p:cNvCxnSpPr/>
          <p:nvPr/>
        </p:nvCxnSpPr>
        <p:spPr>
          <a:xfrm>
            <a:off x="10492866" y="3193711"/>
            <a:ext cx="0" cy="1972279"/>
          </a:xfrm>
          <a:prstGeom prst="straightConnector1">
            <a:avLst/>
          </a:prstGeom>
          <a:ln w="38100">
            <a:solidFill>
              <a:srgbClr val="00B05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4" name="ZoneTexte 283"/>
              <p:cNvSpPr txBox="1"/>
              <p:nvPr/>
            </p:nvSpPr>
            <p:spPr>
              <a:xfrm>
                <a:off x="10523045" y="3696905"/>
                <a:ext cx="146101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fr-FR" b="1" i="1" dirty="0"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fr-FR" i="1" dirty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fr-FR" b="1" i="1" dirty="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 smtClean="0"/>
                  <a:t>recording zone</a:t>
                </a:r>
                <a:endParaRPr lang="en-US" dirty="0"/>
              </a:p>
            </p:txBody>
          </p:sp>
        </mc:Choice>
        <mc:Fallback xmlns="">
          <p:sp>
            <p:nvSpPr>
              <p:cNvPr id="284" name="ZoneTexte 2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3045" y="3696905"/>
                <a:ext cx="1461015" cy="646331"/>
              </a:xfrm>
              <a:prstGeom prst="rect">
                <a:avLst/>
              </a:prstGeom>
              <a:blipFill rotWithShape="1">
                <a:blip r:embed="rId29"/>
                <a:stretch>
                  <a:fillRect l="-3333" t="-4717" b="-141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5" name="ZoneTexte 284"/>
          <p:cNvSpPr txBox="1"/>
          <p:nvPr/>
        </p:nvSpPr>
        <p:spPr>
          <a:xfrm>
            <a:off x="10486367" y="2414896"/>
            <a:ext cx="1226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Blind zone</a:t>
            </a:r>
            <a:endParaRPr lang="en-US" dirty="0"/>
          </a:p>
        </p:txBody>
      </p:sp>
      <p:sp>
        <p:nvSpPr>
          <p:cNvPr id="286" name="ZoneTexte 285"/>
          <p:cNvSpPr txBox="1"/>
          <p:nvPr/>
        </p:nvSpPr>
        <p:spPr>
          <a:xfrm>
            <a:off x="10511437" y="5241733"/>
            <a:ext cx="14726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Perturbation zone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7" name="ZoneTexte 286"/>
              <p:cNvSpPr txBox="1"/>
              <p:nvPr/>
            </p:nvSpPr>
            <p:spPr>
              <a:xfrm>
                <a:off x="8549934" y="1714456"/>
                <a:ext cx="458587" cy="4092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1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1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fr-FR" sz="1100" b="0" i="1" smtClean="0">
                                  <a:latin typeface="Cambria Math"/>
                                </a:rPr>
                                <m:t>3</m:t>
                              </m:r>
                              <m:r>
                                <a:rPr lang="fr-FR" sz="1100" b="0" i="1" smtClean="0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fr-FR" sz="1100" b="0" i="1" smtClean="0">
                                  <a:latin typeface="Cambria Math"/>
                                </a:rPr>
                                <m:t>𝑎</m:t>
                              </m:r>
                            </m:sub>
                          </m:sSub>
                        </m:num>
                        <m:den>
                          <m:r>
                            <a:rPr lang="fr-FR" sz="11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287" name="ZoneTexte 2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9934" y="1714456"/>
                <a:ext cx="458587" cy="409215"/>
              </a:xfrm>
              <a:prstGeom prst="rect">
                <a:avLst/>
              </a:prstGeom>
              <a:blipFill rotWithShape="1">
                <a:blip r:embed="rId3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8" name="ZoneTexte 287"/>
          <p:cNvSpPr txBox="1"/>
          <p:nvPr/>
        </p:nvSpPr>
        <p:spPr>
          <a:xfrm>
            <a:off x="8360449" y="1764139"/>
            <a:ext cx="2824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…</a:t>
            </a:r>
            <a:endParaRPr lang="en-US" sz="1100" dirty="0"/>
          </a:p>
        </p:txBody>
      </p:sp>
      <p:cxnSp>
        <p:nvCxnSpPr>
          <p:cNvPr id="289" name="Connecteur droit 288"/>
          <p:cNvCxnSpPr/>
          <p:nvPr/>
        </p:nvCxnSpPr>
        <p:spPr>
          <a:xfrm flipH="1">
            <a:off x="8789967" y="2183638"/>
            <a:ext cx="2" cy="3694303"/>
          </a:xfrm>
          <a:prstGeom prst="line">
            <a:avLst/>
          </a:prstGeom>
          <a:ln w="6350"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0" name="Connecteur droit 289"/>
          <p:cNvCxnSpPr/>
          <p:nvPr/>
        </p:nvCxnSpPr>
        <p:spPr>
          <a:xfrm>
            <a:off x="8789967" y="3609707"/>
            <a:ext cx="0" cy="972000"/>
          </a:xfrm>
          <a:prstGeom prst="line">
            <a:avLst/>
          </a:prstGeom>
          <a:ln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1" name="ZoneTexte 290"/>
              <p:cNvSpPr txBox="1"/>
              <p:nvPr/>
            </p:nvSpPr>
            <p:spPr>
              <a:xfrm>
                <a:off x="6807907" y="3467596"/>
                <a:ext cx="458587" cy="4092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1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11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fr-FR" sz="1100" i="1">
                                  <a:latin typeface="Cambria Math"/>
                                </a:rPr>
                                <m:t>3</m:t>
                              </m:r>
                              <m:r>
                                <a:rPr lang="fr-FR" sz="1100" i="1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fr-FR" sz="1100" i="1">
                                  <a:latin typeface="Cambria Math"/>
                                </a:rPr>
                                <m:t>𝑎</m:t>
                              </m:r>
                            </m:sub>
                          </m:sSub>
                        </m:num>
                        <m:den>
                          <m:r>
                            <a:rPr lang="fr-FR" sz="11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291" name="ZoneTexte 2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7907" y="3467596"/>
                <a:ext cx="458587" cy="409215"/>
              </a:xfrm>
              <a:prstGeom prst="rect">
                <a:avLst/>
              </a:prstGeom>
              <a:blipFill rotWithShape="1">
                <a:blip r:embed="rId3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2" name="Picture 2 7"/>
          <p:cNvPicPr>
            <a:picLocks noChangeAspect="1" noChangeArrowheads="1"/>
          </p:cNvPicPr>
          <p:nvPr/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6" t="35156" r="31667" b="29688"/>
          <a:stretch/>
        </p:blipFill>
        <p:spPr bwMode="auto">
          <a:xfrm rot="16200000">
            <a:off x="6959509" y="3342368"/>
            <a:ext cx="97631" cy="107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93" name="ZoneTexte 292"/>
              <p:cNvSpPr txBox="1"/>
              <p:nvPr/>
            </p:nvSpPr>
            <p:spPr>
              <a:xfrm>
                <a:off x="6837381" y="4003201"/>
                <a:ext cx="45858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11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1100" b="0" i="1" smtClean="0"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fr-FR" sz="1100" b="0" i="1" smtClean="0">
                              <a:latin typeface="Cambria Math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293" name="ZoneTexte 2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7381" y="4003201"/>
                <a:ext cx="458587" cy="261610"/>
              </a:xfrm>
              <a:prstGeom prst="rect">
                <a:avLst/>
              </a:prstGeom>
              <a:blipFill rotWithShape="1">
                <a:blip r:embed="rId3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4" name="Picture 2 8"/>
          <p:cNvPicPr>
            <a:picLocks noChangeAspect="1" noChangeArrowheads="1"/>
          </p:cNvPicPr>
          <p:nvPr/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6" t="35156" r="31667" b="29688"/>
          <a:stretch/>
        </p:blipFill>
        <p:spPr bwMode="auto">
          <a:xfrm rot="16200000">
            <a:off x="6973671" y="4258413"/>
            <a:ext cx="97631" cy="107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95" name="ZoneTexte 294"/>
              <p:cNvSpPr txBox="1"/>
              <p:nvPr/>
            </p:nvSpPr>
            <p:spPr>
              <a:xfrm>
                <a:off x="6798107" y="4388226"/>
                <a:ext cx="458587" cy="4126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11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1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fr-FR" sz="1100" b="0" i="1" smtClean="0">
                                  <a:latin typeface="Cambria Math"/>
                                </a:rPr>
                                <m:t>5</m:t>
                              </m:r>
                              <m:r>
                                <a:rPr lang="fr-FR" sz="1100" b="0" i="1" smtClean="0">
                                  <a:latin typeface="Cambria Math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fr-FR" sz="1100" b="0" i="1" smtClean="0">
                                  <a:latin typeface="Cambria Math"/>
                                </a:rPr>
                                <m:t>𝑎</m:t>
                              </m:r>
                            </m:sub>
                          </m:sSub>
                        </m:num>
                        <m:den>
                          <m:r>
                            <a:rPr lang="fr-FR" sz="11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295" name="ZoneTexte 2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8107" y="4388226"/>
                <a:ext cx="458587" cy="412677"/>
              </a:xfrm>
              <a:prstGeom prst="rect">
                <a:avLst/>
              </a:prstGeom>
              <a:blipFill rotWithShape="1">
                <a:blip r:embed="rId3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96" name="Connecteur droit avec flèche 295"/>
          <p:cNvCxnSpPr/>
          <p:nvPr/>
        </p:nvCxnSpPr>
        <p:spPr>
          <a:xfrm>
            <a:off x="10492866" y="2166933"/>
            <a:ext cx="0" cy="986140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Connecteur droit avec flèche 296"/>
          <p:cNvCxnSpPr/>
          <p:nvPr/>
        </p:nvCxnSpPr>
        <p:spPr>
          <a:xfrm>
            <a:off x="10492866" y="5180299"/>
            <a:ext cx="0" cy="712826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4" name="Picture 4 2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628" y="5974568"/>
            <a:ext cx="2921000" cy="20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Espace réservé du numéro de diapositive 205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57A44-4D2E-3546-8A94-A147F5BFDC69}" type="slidenum">
              <a:rPr lang="fr-FR" smtClean="0"/>
              <a:t>9</a:t>
            </a:fld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ZoneTexte 271"/>
              <p:cNvSpPr txBox="1"/>
              <p:nvPr/>
            </p:nvSpPr>
            <p:spPr>
              <a:xfrm rot="16200000">
                <a:off x="7129895" y="2468757"/>
                <a:ext cx="48282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100" b="1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𝒂</m:t>
                      </m:r>
                      <m:r>
                        <a:rPr lang="fr-FR" sz="1100" b="1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(</m:t>
                      </m:r>
                      <m:r>
                        <a:rPr lang="fr-FR" sz="1100" b="1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𝒕</m:t>
                      </m:r>
                      <m:r>
                        <a:rPr lang="fr-FR" sz="1100" b="1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1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7" name="ZoneTexte 2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7129895" y="2468757"/>
                <a:ext cx="482824" cy="261610"/>
              </a:xfrm>
              <a:prstGeom prst="rect">
                <a:avLst/>
              </a:prstGeom>
              <a:blipFill rotWithShape="1">
                <a:blip r:embed="rId35"/>
                <a:stretch>
                  <a:fillRect r="-46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71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L 0.02813 0.06945 " pathEditMode="relative" rAng="0" ptsTypes="AA">
                                      <p:cBhvr>
                                        <p:cTn id="131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6" y="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50"/>
                            </p:stCondLst>
                            <p:childTnLst>
                              <p:par>
                                <p:cTn id="1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50"/>
                            </p:stCondLst>
                            <p:childTnLst>
                              <p:par>
                                <p:cTn id="1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L 0.03529 0.07592 " pathEditMode="relative" rAng="0" ptsTypes="AA">
                                      <p:cBhvr>
                                        <p:cTn id="137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8" y="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00254 L 0.04153 0.06319 " pathEditMode="relative" rAng="0" ptsTypes="AA">
                                      <p:cBhvr>
                                        <p:cTn id="143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50"/>
                            </p:stCondLst>
                            <p:childTnLst>
                              <p:par>
                                <p:cTn id="1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50"/>
                            </p:stCondLst>
                            <p:childTnLst>
                              <p:par>
                                <p:cTn id="14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7.40741E-7 L 0.05274 0.08357 " pathEditMode="relative" rAng="0" ptsTypes="AA">
                                      <p:cBhvr>
                                        <p:cTn id="149" dur="2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0" y="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44444E-6 L 0.03568 0.05 " pathEditMode="relative" rAng="0" ptsTypes="AA">
                                      <p:cBhvr>
                                        <p:cTn id="155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250"/>
                            </p:stCondLst>
                            <p:childTnLst>
                              <p:par>
                                <p:cTn id="1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250"/>
                            </p:stCondLst>
                            <p:childTnLst>
                              <p:par>
                                <p:cTn id="16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116 L 0.03437 0.0493 " pathEditMode="relative" rAng="0" ptsTypes="AA">
                                      <p:cBhvr>
                                        <p:cTn id="161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00"/>
                            </p:stCondLst>
                            <p:childTnLst>
                              <p:par>
                                <p:cTn id="1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5" dur="25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2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2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8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3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8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0"/>
      <p:bldP spid="247" grpId="0"/>
      <p:bldP spid="248" grpId="0"/>
      <p:bldP spid="249" grpId="0"/>
      <p:bldP spid="250" grpId="0"/>
      <p:bldP spid="251" grpId="0"/>
      <p:bldP spid="252" grpId="0"/>
      <p:bldP spid="253" grpId="0"/>
      <p:bldP spid="254" grpId="0"/>
      <p:bldP spid="255" grpId="0"/>
      <p:bldP spid="261" grpId="0"/>
      <p:bldP spid="262" grpId="0"/>
      <p:bldP spid="263" grpId="0"/>
      <p:bldP spid="264" grpId="0"/>
      <p:bldP spid="272" grpId="0"/>
      <p:bldP spid="274" grpId="0"/>
      <p:bldP spid="284" grpId="0"/>
      <p:bldP spid="285" grpId="0"/>
      <p:bldP spid="286" grpId="0"/>
      <p:bldP spid="287" grpId="0"/>
      <p:bldP spid="288" grpId="0"/>
      <p:bldP spid="291" grpId="0"/>
      <p:bldP spid="293" grpId="0"/>
      <p:bldP spid="295" grpId="0"/>
      <p:bldP spid="6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29,7338"/>
  <p:tag name="ORIGINALWIDTH" val="1185,602"/>
  <p:tag name="OUTPUTDPI" val="1200"/>
  <p:tag name="LATEXADDIN" val="\documentclass{article}&#10;\usepackage{amsmath}&#10;\pagestyle{empty}&#10;\begin{document}&#10;&#10;$a_j(t)=a(t)*\delta(t-t_j)$&#10;&#10;&#10;\end{document}"/>
  <p:tag name="IGUANATEXSIZE" val="20"/>
  <p:tag name="IGUANATEXCURSOR" val="108"/>
  <p:tag name="TRANSPARENCY" val="Vrai"/>
  <p:tag name="FILENAME" val=""/>
  <p:tag name="INPUTTYPE" val="0"/>
  <p:tag name="LATEXENGINEID" val="0"/>
  <p:tag name="TEMPFOLDER" val="d:\these\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06,7116"/>
  <p:tag name="ORIGINALWIDTH" val="2502,438"/>
  <p:tag name="OUTPUTDPI" val="1200"/>
  <p:tag name="LATEXADDIN" val="\documentclass{article}&#10;\usepackage{amsmath}&#10;\pagestyle{empty}&#10;\begin{document}&#10;&#10;$y_i(t)=\sum\limits_{j=1}^{N_e}a_j(t)*h_{je}(t)*g_{ji}(t)*h_{ir}(t)+v_i(t)$&#10;&#10;&#10;\end{document}"/>
  <p:tag name="IGUANATEXSIZE" val="20"/>
  <p:tag name="IGUANATEXCURSOR" val="138"/>
  <p:tag name="TRANSPARENCY" val="Vrai"/>
  <p:tag name="FILENAME" val=""/>
  <p:tag name="INPUTTYPE" val="0"/>
  <p:tag name="LATEXENGINEID" val="0"/>
  <p:tag name="TEMPFOLDER" val="d:\these\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06,7116"/>
  <p:tag name="ORIGINALWIDTH" val="2502,438"/>
  <p:tag name="OUTPUTDPI" val="1200"/>
  <p:tag name="LATEXADDIN" val="\documentclass{article}&#10;\usepackage{amsmath}&#10;\pagestyle{empty}&#10;\begin{document}&#10;&#10;$y_i(t)=\sum\limits_{j=1}^{N_e}a_j(t)*h_{je}(t)*g_{ji}(t)*h_{ir}(t)+v_i(t)$&#10;&#10;&#10;\end{document}"/>
  <p:tag name="IGUANATEXSIZE" val="20"/>
  <p:tag name="IGUANATEXCURSOR" val="138"/>
  <p:tag name="TRANSPARENCY" val="Vrai"/>
  <p:tag name="FILENAME" val=""/>
  <p:tag name="INPUTTYPE" val="0"/>
  <p:tag name="LATEXENGINEID" val="0"/>
  <p:tag name="TEMPFOLDER" val="d:\these\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06,7116"/>
  <p:tag name="ORIGINALWIDTH" val="2502,438"/>
  <p:tag name="OUTPUTDPI" val="1200"/>
  <p:tag name="LATEXADDIN" val="\documentclass{article}&#10;\usepackage{amsmath}&#10;\pagestyle{empty}&#10;\begin{document}&#10;&#10;$y_i(t)=\sum\limits_{j=1}^{N_e}a_j(t)*h_{je}(t)*g_{ji}(t)*h_{ir}(t)+v_i(t)$&#10;&#10;&#10;\end{document}"/>
  <p:tag name="IGUANATEXSIZE" val="20"/>
  <p:tag name="IGUANATEXCURSOR" val="138"/>
  <p:tag name="TRANSPARENCY" val="Vrai"/>
  <p:tag name="FILENAME" val=""/>
  <p:tag name="INPUTTYPE" val="0"/>
  <p:tag name="LATEXENGINEID" val="0"/>
  <p:tag name="TEMPFOLDER" val="d:\these\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06,7116"/>
  <p:tag name="ORIGINALWIDTH" val="2502,438"/>
  <p:tag name="OUTPUTDPI" val="1200"/>
  <p:tag name="LATEXADDIN" val="\documentclass{article}&#10;\usepackage{amsmath}&#10;\pagestyle{empty}&#10;\begin{document}&#10;&#10;$y_i(t)=\sum\limits_{j=1}^{N_e}a_j(t)*h_{je}(t)*g_{ji}(t)*h_{ir}(t)+v_i(t)$&#10;&#10;&#10;\end{document}"/>
  <p:tag name="IGUANATEXSIZE" val="20"/>
  <p:tag name="IGUANATEXCURSOR" val="138"/>
  <p:tag name="TRANSPARENCY" val="Vrai"/>
  <p:tag name="FILENAME" val=""/>
  <p:tag name="INPUTTYPE" val="0"/>
  <p:tag name="LATEXENGINEID" val="0"/>
  <p:tag name="TEMPFOLDER" val="d:\these\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06,7116"/>
  <p:tag name="ORIGINALWIDTH" val="2502,438"/>
  <p:tag name="OUTPUTDPI" val="1200"/>
  <p:tag name="LATEXADDIN" val="\documentclass{article}&#10;\usepackage{amsmath}&#10;\pagestyle{empty}&#10;\begin{document}&#10;&#10;$y_i(t)=\sum\limits_{j=1}^{N_e}a_j(t)*h_{je}(t)*g_{ji}(t)*h_{ir}(t)+v_i(t)$&#10;&#10;&#10;\end{document}"/>
  <p:tag name="IGUANATEXSIZE" val="20"/>
  <p:tag name="IGUANATEXCURSOR" val="138"/>
  <p:tag name="TRANSPARENCY" val="Vrai"/>
  <p:tag name="FILENAME" val=""/>
  <p:tag name="INPUTTYPE" val="0"/>
  <p:tag name="LATEXENGINEID" val="0"/>
  <p:tag name="TEMPFOLDER" val="d:\these\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77,7278"/>
  <p:tag name="ORIGINALWIDTH" val="2509,187"/>
  <p:tag name="OUTPUTDPI" val="1200"/>
  <p:tag name="LATEXADDIN" val="\documentclass{article}&#10;\usepackage{amsmath}&#10;\pagestyle{empty}&#10;\begin{document}&#10;&#10; $\textbf{y}_i=\begin{bmatrix}&#10; y_i[0] &amp; y_i[1] &amp; y_i[2] &amp; y_i[3] &amp; \cdots &amp; y_i[N_y]&#10; \end{bmatrix}^T$&#10;\end{document}"/>
  <p:tag name="IGUANATEXSIZE" val="20"/>
  <p:tag name="IGUANATEXCURSOR" val="184"/>
  <p:tag name="TRANSPARENCY" val="Vrai"/>
  <p:tag name="FILENAME" val=""/>
  <p:tag name="INPUTTYPE" val="0"/>
  <p:tag name="LATEXENGINEID" val="0"/>
  <p:tag name="TEMPFOLDER" val="d:\these\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671,9161"/>
  <p:tag name="ORIGINALWIDTH" val="3709,787"/>
  <p:tag name="OUTPUTDPI" val="1200"/>
  <p:tag name="LATEXADDIN" val="\documentclass{article}&#10;\usepackage{amsmath}&#10;\pagestyle{empty}&#10;\begin{document}&#10;&#10;$\textbf{A}=\begin{bmatrix}&#10;a_{N_a-1} &amp; a_{N_a-2} &amp; \cdots &amp; a_{0} &amp; 0 &amp; \cdots &amp; 0 &amp; 0 &amp; \cdots &amp; 0 \\&#10;0         &amp; a_{N_a-1} &amp; \cdots &amp; a_1 &amp; a_0 &amp; \cdots &amp; 0 &amp; 0 &amp; \cdots &amp; 0\\&#10;\vdots    &amp; \vdots &amp; \ddots &amp; \vdots &amp; \vdots &amp; \ddots &amp; \vdots &amp; \vdots &amp; \ddots &amp; \vdots\\&#10;0 &amp; 0 &amp; \cdots &amp; 0 &amp; 0 &amp; \cdots &amp; a_{N_a-1} &amp; a_{N_a-2} &amp; \cdots &amp; a_0&#10;\end{bmatrix}$&#10;&#10;\end{document}"/>
  <p:tag name="IGUANATEXSIZE" val="20"/>
  <p:tag name="IGUANATEXCURSOR" val="343"/>
  <p:tag name="TRANSPARENCY" val="Vrai"/>
  <p:tag name="FILENAME" val=""/>
  <p:tag name="INPUTTYPE" val="0"/>
  <p:tag name="LATEXENGINEID" val="0"/>
  <p:tag name="TEMPFOLDER" val="d:\these\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77,7278"/>
  <p:tag name="ORIGINALWIDTH" val="2504,687"/>
  <p:tag name="OUTPUTDPI" val="1200"/>
  <p:tag name="LATEXADDIN" val="\documentclass{article}&#10;\usepackage{amsmath}&#10;\pagestyle{empty}&#10;\begin{document}&#10;&#10; $\textbf{v}_i=\begin{bmatrix}&#10; v_i[0] &amp; v_i[1] &amp; v_i[2] &amp; v_i[3] &amp; \cdots &amp; v_i[N_y]&#10; \end{bmatrix}^T$&#10;\end{document}"/>
  <p:tag name="IGUANATEXSIZE" val="20"/>
  <p:tag name="IGUANATEXCURSOR" val="184"/>
  <p:tag name="TRANSPARENCY" val="Vrai"/>
  <p:tag name="FILENAME" val=""/>
  <p:tag name="INPUTTYPE" val="0"/>
  <p:tag name="LATEXENGINEID" val="0"/>
  <p:tag name="TEMPFOLDER" val="d:\these\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77,7278"/>
  <p:tag name="ORIGINALWIDTH" val="2493,438"/>
  <p:tag name="OUTPUTDPI" val="1200"/>
  <p:tag name="LATEXADDIN" val="\documentclass{article}&#10;\usepackage{amsmath}&#10;\pagestyle{empty}&#10;\begin{document}&#10;&#10;$\textbf{g}_i=\begin{bmatrix}&#10; g_i[0] &amp; g_i[1] &amp; g_i[2] &amp; g_i[3] &amp; \cdots &amp; g_i[N_g]&#10; \end{bmatrix}^T$&#10;\end{document}"/>
  <p:tag name="IGUANATEXSIZE" val="20"/>
  <p:tag name="IGUANATEXCURSOR" val="183"/>
  <p:tag name="TRANSPARENCY" val="Vrai"/>
  <p:tag name="FILENAME" val=""/>
  <p:tag name="INPUTTYPE" val="0"/>
  <p:tag name="LATEXENGINEID" val="0"/>
  <p:tag name="TEMPFOLDER" val="d:\these\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23,7346"/>
  <p:tag name="ORIGINALWIDTH" val="1838,77"/>
  <p:tag name="OUTPUTDPI" val="1200"/>
  <p:tag name="LATEXADDIN" val="\documentclass{article}&#10;\usepackage{amsmath}&#10;\pagestyle{empty}&#10;\begin{document}&#10;&#10;$\textbf{A}$ is a $N_y$ by $N_y+N_a-1$ matrix&#10;&#10;&#10;\end{document}"/>
  <p:tag name="IGUANATEXSIZE" val="20"/>
  <p:tag name="IGUANATEXCURSOR" val="111"/>
  <p:tag name="TRANSPARENCY" val="Vrai"/>
  <p:tag name="FILENAME" val=""/>
  <p:tag name="INPUTTYPE" val="0"/>
  <p:tag name="LATEXENGINEID" val="0"/>
  <p:tag name="TEMPFOLDER" val="d:\these\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29,7338"/>
  <p:tag name="ORIGINALWIDTH" val="1543,307"/>
  <p:tag name="OUTPUTDPI" val="1200"/>
  <p:tag name="LATEXADDIN" val="\documentclass{article}&#10;\usepackage{amsmath}&#10;\pagestyle{empty}&#10;\begin{document}&#10;&#10;$t_j=(j-1)\times pitch\times tan(\theta)$&#10;&#10;&#10;\end{document}"/>
  <p:tag name="IGUANATEXSIZE" val="20"/>
  <p:tag name="IGUANATEXCURSOR" val="98"/>
  <p:tag name="TRANSPARENCY" val="Vrai"/>
  <p:tag name="FILENAME" val=""/>
  <p:tag name="INPUTTYPE" val="0"/>
  <p:tag name="LATEXENGINEID" val="0"/>
  <p:tag name="TEMPFOLDER" val="d:\these\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23,7346"/>
  <p:tag name="ORIGINALWIDTH" val="1358,83"/>
  <p:tag name="OUTPUTDPI" val="1200"/>
  <p:tag name="LATEXADDIN" val="\documentclass{article}&#10;\usepackage{amsmath}&#10;\pagestyle{empty}&#10;\begin{document}&#10;&#10;$y_i(t)=a(t)*g_{i}(t)+v_i(t)$&#10;&#10;&#10;\end{document}"/>
  <p:tag name="IGUANATEXSIZE" val="20"/>
  <p:tag name="IGUANATEXCURSOR" val="109"/>
  <p:tag name="TRANSPARENCY" val="Vrai"/>
  <p:tag name="FILENAME" val=""/>
  <p:tag name="INPUTTYPE" val="0"/>
  <p:tag name="LATEXENGINEID" val="0"/>
  <p:tag name="TEMPFOLDER" val="d:\these\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65,24181"/>
  <p:tag name="ORIGINALWIDTH" val="110,9861"/>
  <p:tag name="OUTPUTDPI" val="1200"/>
  <p:tag name="LATEXADDIN" val="\documentclass{article}&#10;\usepackage{amsmath}&#10;\pagestyle{empty}&#10;\begin{document}&#10;&#10;$\rightarrow$&#10;&#10;&#10;\end{document}"/>
  <p:tag name="IGUANATEXSIZE" val="20"/>
  <p:tag name="IGUANATEXCURSOR" val="93"/>
  <p:tag name="TRANSPARENCY" val="Vrai"/>
  <p:tag name="FILENAME" val=""/>
  <p:tag name="INPUTTYPE" val="0"/>
  <p:tag name="LATEXENGINEID" val="0"/>
  <p:tag name="TEMPFOLDER" val="d:\these\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17,7353"/>
  <p:tag name="ORIGINALWIDTH" val="912,636"/>
  <p:tag name="OUTPUTDPI" val="1200"/>
  <p:tag name="LATEXADDIN" val="\documentclass{article}&#10;\usepackage{amsmath}&#10;\pagestyle{empty}&#10;\begin{document}&#10;&#10;$\textbf{y}_i=\textbf{A}\times\textbf{g}_i+\textbf{v}_i$&#10;&#10;&#10;\end{document}"/>
  <p:tag name="IGUANATEXSIZE" val="20"/>
  <p:tag name="IGUANATEXCURSOR" val="82"/>
  <p:tag name="TRANSPARENCY" val="Vrai"/>
  <p:tag name="FILENAME" val=""/>
  <p:tag name="INPUTTYPE" val="0"/>
  <p:tag name="LATEXENGINEID" val="0"/>
  <p:tag name="TEMPFOLDER" val="d:\these\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04,462"/>
  <p:tag name="ORIGINALWIDTH" val="1505,062"/>
  <p:tag name="OUTPUTDPI" val="1200"/>
  <p:tag name="LATEXADDIN" val="\documentclass{article}&#10;\usepackage{amsmath}&#10;\pagestyle{empty}&#10;\begin{document}&#10;&#10;$a_j(t)=\sum\limits_{k=1}^{N_{pwi}}a^k(t)*\delta(t-t^k_j)$&#10;&#10;&#10;\end{document}"/>
  <p:tag name="IGUANATEXSIZE" val="20"/>
  <p:tag name="IGUANATEXCURSOR" val="119"/>
  <p:tag name="TRANSPARENCY" val="Vrai"/>
  <p:tag name="FILENAME" val=""/>
  <p:tag name="INPUTTYPE" val="0"/>
  <p:tag name="LATEXENGINEID" val="0"/>
  <p:tag name="TEMPFOLDER" val="d:\these\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04,462"/>
  <p:tag name="ORIGINALWIDTH" val="1694,038"/>
  <p:tag name="OUTPUTDPI" val="1200"/>
  <p:tag name="LATEXADDIN" val="\documentclass{article}&#10;\usepackage{amsmath}&#10;\pagestyle{empty}&#10;\begin{document}&#10;&#10;$y_i(t)=\sum\limits_{k=1}^{N_{pwi}}a^k(t)*g^k_{i}(t)+v_i(t)$&#10;&#10;&#10;\end{document}"/>
  <p:tag name="IGUANATEXSIZE" val="20"/>
  <p:tag name="IGUANATEXCURSOR" val="119"/>
  <p:tag name="TRANSPARENCY" val="Vrai"/>
  <p:tag name="FILENAME" val=""/>
  <p:tag name="INPUTTYPE" val="0"/>
  <p:tag name="LATEXENGINEID" val="0"/>
  <p:tag name="TEMPFOLDER" val="d:\these\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04,462"/>
  <p:tag name="ORIGINALWIDTH" val="1243,345"/>
  <p:tag name="OUTPUTDPI" val="1200"/>
  <p:tag name="LATEXADDIN" val="\documentclass{article}&#10;\usepackage{amsmath}&#10;\pagestyle{empty}&#10;\begin{document}&#10;&#10;$\textbf{y}_i=\sum\limits_{k=1}^{N_{pwi}}\textbf{A}^k\times\textbf{g}^k_i+\textbf{v}_i$&#10;&#10;\end{document}"/>
  <p:tag name="IGUANATEXSIZE" val="20"/>
  <p:tag name="IGUANATEXCURSOR" val="152"/>
  <p:tag name="TRANSPARENCY" val="Vrai"/>
  <p:tag name="FILENAME" val=""/>
  <p:tag name="INPUTTYPE" val="0"/>
  <p:tag name="LATEXENGINEID" val="0"/>
  <p:tag name="TEMPFOLDER" val="d:\these\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17,7353"/>
  <p:tag name="ORIGINALWIDTH" val="811,3987"/>
  <p:tag name="OUTPUTDPI" val="1200"/>
  <p:tag name="LATEXADDIN" val="\documentclass{article}&#10;\usepackage{amsmath}&#10;\pagestyle{empty}&#10;\begin{document}&#10;&#10;$\textbf{y}_i=\textbf{A}_c\overline{\textbf{g}}_i+\textbf{v}_i$&#10;&#10;\end{document}"/>
  <p:tag name="IGUANATEXSIZE" val="20"/>
  <p:tag name="IGUANATEXCURSOR" val="143"/>
  <p:tag name="TRANSPARENCY" val="Vrai"/>
  <p:tag name="FILENAME" val=""/>
  <p:tag name="INPUTTYPE" val="0"/>
  <p:tag name="LATEXENGINEID" val="0"/>
  <p:tag name="TEMPFOLDER" val="d:\these\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54,4807"/>
  <p:tag name="ORIGINALWIDTH" val="1795,276"/>
  <p:tag name="OUTPUTDPI" val="1200"/>
  <p:tag name="LATEXADDIN" val="\documentclass{article}&#10;\usepackage{amsmath}&#10;\pagestyle{empty}&#10;\begin{document}&#10;&#10;$\textbf{A}_c=\begin{bmatrix}&#10;\textbf{A}^1 &amp; \textbf{A}^2 &amp; \textbf{A}^3 \cdots &amp; \textbf{A}^{N_{pwi}}\\&#10;\end{bmatrix}$&#10;&#10;\end{document}"/>
  <p:tag name="IGUANATEXSIZE" val="20"/>
  <p:tag name="IGUANATEXCURSOR" val="200"/>
  <p:tag name="TRANSPARENCY" val="Vrai"/>
  <p:tag name="FILENAME" val=""/>
  <p:tag name="INPUTTYPE" val="0"/>
  <p:tag name="LATEXENGINEID" val="0"/>
  <p:tag name="TEMPFOLDER" val="d:\these\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24,222"/>
  <p:tag name="ORIGINALWIDTH" val="1617,548"/>
  <p:tag name="OUTPUTDPI" val="1200"/>
  <p:tag name="LATEXADDIN" val="\documentclass{article}&#10;\usepackage{amsmath}&#10;\pagestyle{empty}&#10;\begin{document}&#10;&#10;$\overline{\textbf{g}}_i=\begin{bmatrix}&#10;\textbf{g}^1_i &amp; \textbf{g}^2_i &amp; \textbf{g}^3_i \cdots &amp; \textbf{g}^{N_{pwi}}_i\\&#10;\end{bmatrix}$&#10;&#10;\end{document}"/>
  <p:tag name="IGUANATEXSIZE" val="20"/>
  <p:tag name="IGUANATEXCURSOR" val="105"/>
  <p:tag name="TRANSPARENCY" val="Vrai"/>
  <p:tag name="FILENAME" val=""/>
  <p:tag name="INPUTTYPE" val="0"/>
  <p:tag name="LATEXENGINEID" val="0"/>
  <p:tag name="TEMPFOLDER" val="d:\these\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44,7319"/>
  <p:tag name="ORIGINALWIDTH" val="1148,107"/>
  <p:tag name="OUTPUTDPI" val="1200"/>
  <p:tag name="LATEXADDIN" val="\documentclass{article}&#10;\usepackage{amsmath}&#10;\pagestyle{empty}&#10;\begin{document}&#10;&#10;$\hat{\overline{\textbf{g}}}_i=(\textbf{A}^T_c\textbf{A}_c)^{-1}\textbf{A}^T_c\textbf{y}_i$&#10;&#10;\end{document}"/>
  <p:tag name="IGUANATEXSIZE" val="20"/>
  <p:tag name="IGUANATEXCURSOR" val="159"/>
  <p:tag name="TRANSPARENCY" val="Vrai"/>
  <p:tag name="FILENAME" val=""/>
  <p:tag name="INPUTTYPE" val="0"/>
  <p:tag name="LATEXENGINEID" val="0"/>
  <p:tag name="TEMPFOLDER" val="d:\these\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29,7338"/>
  <p:tag name="ORIGINALWIDTH" val="1750,281"/>
  <p:tag name="OUTPUTDPI" val="1200"/>
  <p:tag name="LATEXADDIN" val="\documentclass{article}&#10;\usepackage{amsmath}&#10;\pagestyle{empty}&#10;\begin{document}&#10;&#10;$t_j&lt;t_{j+1}$, $\forall j\in[1,...,N_e]$, $\theta = 4^{\circ}$&#10;&#10;&#10;\end{document}"/>
  <p:tag name="IGUANATEXSIZE" val="20"/>
  <p:tag name="IGUANATEXCURSOR" val="137"/>
  <p:tag name="TRANSPARENCY" val="Vrai"/>
  <p:tag name="FILENAME" val=""/>
  <p:tag name="INPUTTYPE" val="0"/>
  <p:tag name="LATEXENGINEID" val="0"/>
  <p:tag name="TEMPFOLDER" val="d:\these\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65,24181"/>
  <p:tag name="ORIGINALWIDTH" val="110,9861"/>
  <p:tag name="OUTPUTDPI" val="1200"/>
  <p:tag name="LATEXADDIN" val="\documentclass{article}&#10;\usepackage{amsmath}&#10;\pagestyle{empty}&#10;\begin{document}&#10;&#10;$\rightarrow$&#10;&#10;&#10;\end{document}"/>
  <p:tag name="IGUANATEXSIZE" val="20"/>
  <p:tag name="IGUANATEXCURSOR" val="93"/>
  <p:tag name="TRANSPARENCY" val="Vrai"/>
  <p:tag name="FILENAME" val=""/>
  <p:tag name="INPUTTYPE" val="0"/>
  <p:tag name="LATEXENGINEID" val="0"/>
  <p:tag name="TEMPFOLDER" val="d:\these\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54,4807"/>
  <p:tag name="ORIGINALWIDTH" val="1795,276"/>
  <p:tag name="OUTPUTDPI" val="1200"/>
  <p:tag name="LATEXADDIN" val="\documentclass{article}&#10;\usepackage{amsmath}&#10;\pagestyle{empty}&#10;\begin{document}&#10;&#10;$\textbf{A}_c=\begin{bmatrix}&#10;\textbf{A}^1 &amp; \textbf{A}^2 &amp; \textbf{A}^3 \cdots &amp; \textbf{A}^{N_{pwi}}\\&#10;\end{bmatrix}$&#10;&#10;\end{document}"/>
  <p:tag name="IGUANATEXSIZE" val="20"/>
  <p:tag name="IGUANATEXCURSOR" val="200"/>
  <p:tag name="TRANSPARENCY" val="Vrai"/>
  <p:tag name="FILENAME" val=""/>
  <p:tag name="INPUTTYPE" val="0"/>
  <p:tag name="LATEXENGINEID" val="0"/>
  <p:tag name="TEMPFOLDER" val="d:\these\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23,7346"/>
  <p:tag name="ORIGINALWIDTH" val="465,6918"/>
  <p:tag name="OUTPUTDPI" val="1200"/>
  <p:tag name="LATEXADDIN" val="\documentclass{article}&#10;\usepackage{amsmath}&#10;\pagestyle{empty}&#10;\begin{document}&#10;&#10;$\textbf{g}_i[z]=0$&#10;&#10;\end{document}"/>
  <p:tag name="IGUANATEXSIZE" val="20"/>
  <p:tag name="IGUANATEXCURSOR" val="100"/>
  <p:tag name="TRANSPARENCY" val="Vrai"/>
  <p:tag name="FILENAME" val=""/>
  <p:tag name="INPUTTYPE" val="0"/>
  <p:tag name="LATEXENGINEID" val="0"/>
  <p:tag name="TEMPFOLDER" val="d:\these\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23,7346"/>
  <p:tag name="ORIGINALWIDTH" val="465,6918"/>
  <p:tag name="OUTPUTDPI" val="1200"/>
  <p:tag name="LATEXADDIN" val="\documentclass{article}&#10;\usepackage{amsmath}&#10;\pagestyle{empty}&#10;\begin{document}&#10;&#10;$\textbf{g}_i[z]=0$&#10;&#10;\end{document}"/>
  <p:tag name="IGUANATEXSIZE" val="20"/>
  <p:tag name="IGUANATEXCURSOR" val="100"/>
  <p:tag name="TRANSPARENCY" val="Vrai"/>
  <p:tag name="FILENAME" val=""/>
  <p:tag name="INPUTTYPE" val="0"/>
  <p:tag name="LATEXENGINEID" val="0"/>
  <p:tag name="TEMPFOLDER" val="d:\these\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448,069"/>
  <p:tag name="ORIGINALWIDTH" val="2978,628"/>
  <p:tag name="OUTPUTDPI" val="1200"/>
  <p:tag name="LATEXADDIN" val="\documentclass{article}&#10;\usepackage{amsmath}&#10;\pagestyle{empty}&#10;\begin{document}&#10;&#10;$\textbf{A}^k= \begin{bmatrix}&#10;a^k[0] &amp; 0 &amp; 0 &amp; \cdots &amp; 0   \\&#10;a^k[1] &amp; a^k[0] &amp; 0 &amp; \ddots &amp; 0   \\&#10;\vdots &amp; \ddots &amp;\ddots &amp; \ddots &amp;\vdots \\&#10;a^k[N_a-1] &amp; \ddots &amp; \ddots &amp; \ddots &amp; a^k[0] \\&#10;0 &amp; a^k[N_a-1] &amp; \ddots &amp; \ddots &amp; a^k[1] \\&#10;\vdots &amp; \vdots &amp; \ddots &amp; \ddots &amp; \vdots \\&#10;0 &amp; 0 &amp; 0 &amp; \cdots &amp; a^k[N_a-1] \\&#10;\end{bmatrix}$&#10;&#10;\end{document}"/>
  <p:tag name="IGUANATEXSIZE" val="20"/>
  <p:tag name="IGUANATEXCURSOR" val="417"/>
  <p:tag name="TRANSPARENCY" val="Vrai"/>
  <p:tag name="FILENAME" val=""/>
  <p:tag name="INPUTTYPE" val="0"/>
  <p:tag name="LATEXENGINEID" val="0"/>
  <p:tag name="TEMPFOLDER" val="d:\these\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29,7338"/>
  <p:tag name="ORIGINALWIDTH" val="2050,244"/>
  <p:tag name="OUTPUTDPI" val="1200"/>
  <p:tag name="LATEXADDIN" val="\documentclass{article}&#10;\usepackage{amsmath}&#10;\pagestyle{empty}&#10;\begin{document}&#10;&#10;$N_y$ rows, $N_{pwi}(N_y+N_a-1)$ columns&#10;&#10;&#10;\end{document}"/>
  <p:tag name="IGUANATEXSIZE" val="20"/>
  <p:tag name="IGUANATEXCURSOR" val="117"/>
  <p:tag name="TRANSPARENCY" val="Vrai"/>
  <p:tag name="FILENAME" val=""/>
  <p:tag name="INPUTTYPE" val="0"/>
  <p:tag name="LATEXENGINEID" val="0"/>
  <p:tag name="TEMPFOLDER" val="d:\these\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22,9846"/>
  <p:tag name="ORIGINALWIDTH" val="1577,053"/>
  <p:tag name="OUTPUTDPI" val="1200"/>
  <p:tag name="LATEXADDIN" val="\documentclass{article}&#10;\usepackage{amsmath}&#10;\pagestyle{empty}&#10;\begin{document}&#10;&#10;$N_y$ rows, $N_{pwi}\times N_g$ columns&#10;&#10;&#10;\end{document}"/>
  <p:tag name="IGUANATEXSIZE" val="20"/>
  <p:tag name="IGUANATEXCURSOR" val="108"/>
  <p:tag name="TRANSPARENCY" val="Vrai"/>
  <p:tag name="FILENAME" val=""/>
  <p:tag name="INPUTTYPE" val="0"/>
  <p:tag name="LATEXENGINEID" val="0"/>
  <p:tag name="TEMPFOLDER" val="d:\these\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21,4848"/>
  <p:tag name="ORIGINALWIDTH" val="996,6255"/>
  <p:tag name="OUTPUTDPI" val="1200"/>
  <p:tag name="LATEXADDIN" val="\documentclass{article}&#10;\usepackage{amsmath}&#10;\pagestyle{empty}&#10;\begin{document}&#10;&#10;$N_y=N_a+N_g-1$&#10;&#10;&#10;\end{document}"/>
  <p:tag name="IGUANATEXSIZE" val="20"/>
  <p:tag name="IGUANATEXCURSOR" val="96"/>
  <p:tag name="TRANSPARENCY" val="Vrai"/>
  <p:tag name="FILENAME" val=""/>
  <p:tag name="INPUTTYPE" val="0"/>
  <p:tag name="LATEXENGINEID" val="0"/>
  <p:tag name="TEMPFOLDER" val="d:\these\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55,2306"/>
  <p:tag name="ORIGINALWIDTH" val="2674,916"/>
  <p:tag name="OUTPUTDPI" val="1200"/>
  <p:tag name="LATEXADDIN" val="\documentclass{article}&#10;\usepackage{amsmath}&#10;\pagestyle{empty}&#10;\begin{document}&#10;&#10;$\textbf{A}_c=\begin{bmatrix}&#10;\textbf{A}^1 &amp; \textbf{A}^2 \\&#10;\end{bmatrix}$, $N_y$ rows by $2N_g$ column matrix&#10;&#10;\end{document}"/>
  <p:tag name="IGUANATEXSIZE" val="20"/>
  <p:tag name="IGUANATEXCURSOR" val="174"/>
  <p:tag name="TRANSPARENCY" val="Vrai"/>
  <p:tag name="FILENAME" val=""/>
  <p:tag name="INPUTTYPE" val="0"/>
  <p:tag name="LATEXENGINEID" val="0"/>
  <p:tag name="TEMPFOLDER" val="d:\these\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35,7331"/>
  <p:tag name="ORIGINALWIDTH" val="1251,594"/>
  <p:tag name="OUTPUTDPI" val="1200"/>
  <p:tag name="LATEXADDIN" val="\documentclass{article}&#10;\usepackage{amsmath}&#10;\pagestyle{empty}&#10;\begin{document}&#10;&#10;$a^k(t)=s^k(t)sin(2\pi f_0t)$&#10;&#10;&#10;\end{document}"/>
  <p:tag name="IGUANATEXSIZE" val="20"/>
  <p:tag name="IGUANATEXCURSOR" val="92"/>
  <p:tag name="TRANSPARENCY" val="Vrai"/>
  <p:tag name="FILENAME" val=""/>
  <p:tag name="INPUTTYPE" val="0"/>
  <p:tag name="LATEXENGINEID" val="0"/>
  <p:tag name="TEMPFOLDER" val="d:\these\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29,7338"/>
  <p:tag name="ORIGINALWIDTH" val="1589,052"/>
  <p:tag name="OUTPUTDPI" val="1200"/>
  <p:tag name="LATEXADDIN" val="\documentclass{article}&#10;\usepackage{amsmath}&#10;\pagestyle{empty}&#10;\begin{document}&#10;&#10;$t_j=0$, $\forall j\in[1,...,N_e]$, $\theta = 0^{\circ}$&#10;&#10;&#10;\end{document}"/>
  <p:tag name="IGUANATEXSIZE" val="20"/>
  <p:tag name="IGUANATEXCURSOR" val="128"/>
  <p:tag name="TRANSPARENCY" val="Vrai"/>
  <p:tag name="FILENAME" val=""/>
  <p:tag name="INPUTTYPE" val="0"/>
  <p:tag name="LATEXENGINEID" val="0"/>
  <p:tag name="TEMPFOLDER" val="d:\these\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35,7331"/>
  <p:tag name="ORIGINALWIDTH" val="243,7195"/>
  <p:tag name="OUTPUTDPI" val="1200"/>
  <p:tag name="LATEXADDIN" val="\documentclass{article}&#10;\usepackage{amsmath}&#10;\pagestyle{empty}&#10;\begin{document}&#10;&#10;$s^k(t)$&#10;&#10;&#10;\end{document}"/>
  <p:tag name="IGUANATEXSIZE" val="20"/>
  <p:tag name="IGUANATEXCURSOR" val="82"/>
  <p:tag name="TRANSPARENCY" val="Vrai"/>
  <p:tag name="FILENAME" val=""/>
  <p:tag name="INPUTTYPE" val="0"/>
  <p:tag name="LATEXENGINEID" val="0"/>
  <p:tag name="TEMPFOLDER" val="d:\these\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55,2306"/>
  <p:tag name="ORIGINALWIDTH" val="2674,916"/>
  <p:tag name="OUTPUTDPI" val="1200"/>
  <p:tag name="LATEXADDIN" val="\documentclass{article}&#10;\usepackage{amsmath}&#10;\pagestyle{empty}&#10;\begin{document}&#10;&#10;$\textbf{A}_c=\begin{bmatrix}&#10;\textbf{A}^1 &amp; \textbf{A}^2 \\&#10;\end{bmatrix}$, $N_y$ rows by $2N_g$ column matrix&#10;&#10;\end{document}"/>
  <p:tag name="IGUANATEXSIZE" val="20"/>
  <p:tag name="IGUANATEXCURSOR" val="174"/>
  <p:tag name="TRANSPARENCY" val="Vrai"/>
  <p:tag name="FILENAME" val=""/>
  <p:tag name="INPUTTYPE" val="0"/>
  <p:tag name="LATEXENGINEID" val="0"/>
  <p:tag name="TEMPFOLDER" val="d:\these\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29,7338"/>
  <p:tag name="ORIGINALWIDTH" val="1847,019"/>
  <p:tag name="OUTPUTDPI" val="1200"/>
  <p:tag name="LATEXADDIN" val="\documentclass{article}&#10;\usepackage{amsmath}&#10;\pagestyle{empty}&#10;\begin{document}&#10;&#10;$t_j&gt;t_{j+1}$, $\forall j\in[1,...,N_e]$, $\theta = -7^{\circ}$&#10;&#10;&#10;\end{document}"/>
  <p:tag name="IGUANATEXSIZE" val="20"/>
  <p:tag name="IGUANATEXCURSOR" val="135"/>
  <p:tag name="TRANSPARENCY" val="Vrai"/>
  <p:tag name="FILENAME" val=""/>
  <p:tag name="INPUTTYPE" val="0"/>
  <p:tag name="LATEXENGINEID" val="0"/>
  <p:tag name="TEMPFOLDER" val="d:\these\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23,7346"/>
  <p:tag name="ORIGINALWIDTH" val="1358,83"/>
  <p:tag name="OUTPUTDPI" val="1200"/>
  <p:tag name="LATEXADDIN" val="\documentclass{article}&#10;\usepackage{amsmath}&#10;\pagestyle{empty}&#10;\begin{document}&#10;&#10;$y_i(t)=a(t)*g_{i}(t)+v_i(t)$&#10;&#10;&#10;\end{document}"/>
  <p:tag name="IGUANATEXSIZE" val="20"/>
  <p:tag name="IGUANATEXCURSOR" val="102"/>
  <p:tag name="TRANSPARENCY" val="Vrai"/>
  <p:tag name="FILENAME" val=""/>
  <p:tag name="INPUTTYPE" val="0"/>
  <p:tag name="LATEXENGINEID" val="0"/>
  <p:tag name="TEMPFOLDER" val="d:\these\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06,7116"/>
  <p:tag name="ORIGINALWIDTH" val="2297,713"/>
  <p:tag name="OUTPUTDPI" val="1200"/>
  <p:tag name="LATEXADDIN" val="\documentclass{article}&#10;\usepackage{amsmath}&#10;\pagestyle{empty}&#10;\begin{document}&#10;&#10;$g_{i}(t)=\sum\limits_{j=1}^{N_e}\delta(t-t_j)*h_{je}(t)*g_{ji}(t)*h_{ir}(t)$&#10;&#10;&#10;\end{document}"/>
  <p:tag name="IGUANATEXSIZE" val="20"/>
  <p:tag name="IGUANATEXCURSOR" val="157"/>
  <p:tag name="TRANSPARENCY" val="Vrai"/>
  <p:tag name="FILENAME" val=""/>
  <p:tag name="INPUTTYPE" val="0"/>
  <p:tag name="LATEXENGINEID" val="0"/>
  <p:tag name="TEMPFOLDER" val="d:\these\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06,7116"/>
  <p:tag name="ORIGINALWIDTH" val="2502,438"/>
  <p:tag name="OUTPUTDPI" val="1200"/>
  <p:tag name="LATEXADDIN" val="\documentclass{article}&#10;\usepackage{amsmath}&#10;\pagestyle{empty}&#10;\begin{document}&#10;&#10;$y_i(t)=\sum\limits_{j=1}^{N_e}a_j(t)*h_{je}(t)*g_{ji}(t)*h_{ir}(t)+v_i(t)$&#10;&#10;&#10;\end{document}"/>
  <p:tag name="IGUANATEXSIZE" val="20"/>
  <p:tag name="IGUANATEXCURSOR" val="138"/>
  <p:tag name="TRANSPARENCY" val="Vrai"/>
  <p:tag name="FILENAME" val=""/>
  <p:tag name="INPUTTYPE" val="0"/>
  <p:tag name="LATEXENGINEID" val="0"/>
  <p:tag name="TEMPFOLDER" val="d:\these\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06,7116"/>
  <p:tag name="ORIGINALWIDTH" val="2502,438"/>
  <p:tag name="OUTPUTDPI" val="1200"/>
  <p:tag name="LATEXADDIN" val="\documentclass{article}&#10;\usepackage{amsmath}&#10;\pagestyle{empty}&#10;\begin{document}&#10;&#10;$y_i(t)=\sum\limits_{j=1}^{N_e}a_j(t)*h_{je}(t)*g_{ji}(t)*h_{ir}(t)+v_i(t)$&#10;&#10;&#10;\end{document}"/>
  <p:tag name="IGUANATEXSIZE" val="20"/>
  <p:tag name="IGUANATEXCURSOR" val="138"/>
  <p:tag name="TRANSPARENCY" val="Vrai"/>
  <p:tag name="FILENAME" val=""/>
  <p:tag name="INPUTTYPE" val="0"/>
  <p:tag name="LATEXENGINEID" val="0"/>
  <p:tag name="TEMPFOLDER" val="d:\these\"/>
</p:tagLst>
</file>

<file path=ppt/theme/theme1.xml><?xml version="1.0" encoding="utf-8"?>
<a:theme xmlns:a="http://schemas.openxmlformats.org/drawingml/2006/main" name="CREATIS 2017V2 template 4_3_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CREATIS 2017V2 template 4_3_0</Template>
  <TotalTime>17628</TotalTime>
  <Words>1333</Words>
  <Application>Microsoft Office PowerPoint</Application>
  <PresentationFormat>Custom</PresentationFormat>
  <Paragraphs>186</Paragraphs>
  <Slides>16</Slides>
  <Notes>16</Notes>
  <HiddenSlides>0</HiddenSlides>
  <MMClips>3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CREATIS 2017V2 template 4_3_0</vt:lpstr>
      <vt:lpstr>Conception personnalisée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Magalie</dc:creator>
  <cp:lastModifiedBy>bujoreanu</cp:lastModifiedBy>
  <cp:revision>475</cp:revision>
  <dcterms:created xsi:type="dcterms:W3CDTF">2016-04-11T08:38:53Z</dcterms:created>
  <dcterms:modified xsi:type="dcterms:W3CDTF">2017-03-07T12:14:10Z</dcterms:modified>
</cp:coreProperties>
</file>