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3" r:id="rId4"/>
    <p:sldId id="258" r:id="rId5"/>
    <p:sldId id="260" r:id="rId6"/>
    <p:sldId id="261" r:id="rId7"/>
    <p:sldId id="274" r:id="rId8"/>
    <p:sldId id="27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66FFFF"/>
    <a:srgbClr val="99FF33"/>
    <a:srgbClr val="F2ED17"/>
    <a:srgbClr val="F19C13"/>
    <a:srgbClr val="F93E0B"/>
    <a:srgbClr val="F56767"/>
    <a:srgbClr val="F0632A"/>
    <a:srgbClr val="FF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C1A3-A55C-4248-89DC-FEF9E789E80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3DD8-8595-4624-9D3B-46D6081C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C1A3-A55C-4248-89DC-FEF9E789E80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3DD8-8595-4624-9D3B-46D6081C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4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C1A3-A55C-4248-89DC-FEF9E789E80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3DD8-8595-4624-9D3B-46D6081C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3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C1A3-A55C-4248-89DC-FEF9E789E80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3DD8-8595-4624-9D3B-46D6081C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1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C1A3-A55C-4248-89DC-FEF9E789E80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3DD8-8595-4624-9D3B-46D6081C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3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C1A3-A55C-4248-89DC-FEF9E789E80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3DD8-8595-4624-9D3B-46D6081C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4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C1A3-A55C-4248-89DC-FEF9E789E80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3DD8-8595-4624-9D3B-46D6081C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0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C1A3-A55C-4248-89DC-FEF9E789E80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3DD8-8595-4624-9D3B-46D6081C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8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C1A3-A55C-4248-89DC-FEF9E789E80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3DD8-8595-4624-9D3B-46D6081C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6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C1A3-A55C-4248-89DC-FEF9E789E80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3DD8-8595-4624-9D3B-46D6081C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5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C1A3-A55C-4248-89DC-FEF9E789E80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3DD8-8595-4624-9D3B-46D6081C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1C1A3-A55C-4248-89DC-FEF9E789E80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93DD8-8595-4624-9D3B-46D6081C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3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3" Type="http://schemas.openxmlformats.org/officeDocument/2006/relationships/image" Target="../media/image19.png"/><Relationship Id="rId21" Type="http://schemas.openxmlformats.org/officeDocument/2006/relationships/image" Target="../media/image37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INDOOR DENSE DEPTH MAP AT DRONE HOVERING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Arindam Saha, </a:t>
            </a:r>
            <a:r>
              <a:rPr lang="en-US" dirty="0" err="1" smtClean="0"/>
              <a:t>Soumyadip</a:t>
            </a:r>
            <a:r>
              <a:rPr lang="en-US" dirty="0" smtClean="0"/>
              <a:t> </a:t>
            </a:r>
            <a:r>
              <a:rPr lang="en-US" dirty="0" err="1" smtClean="0"/>
              <a:t>Maity</a:t>
            </a:r>
            <a:r>
              <a:rPr lang="en-US" dirty="0" smtClean="0"/>
              <a:t>, </a:t>
            </a:r>
            <a:r>
              <a:rPr lang="en-US" dirty="0" err="1" smtClean="0"/>
              <a:t>Brojeshwar</a:t>
            </a:r>
            <a:r>
              <a:rPr lang="en-US" dirty="0" smtClean="0"/>
              <a:t> </a:t>
            </a:r>
            <a:r>
              <a:rPr lang="en-US" dirty="0" err="1" smtClean="0"/>
              <a:t>Bhowmick</a:t>
            </a:r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8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October 2018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Propagation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1371600"/>
            <a:ext cx="8382000" cy="982349"/>
            <a:chOff x="381000" y="1371600"/>
            <a:chExt cx="8382000" cy="982349"/>
          </a:xfrm>
        </p:grpSpPr>
        <p:pic>
          <p:nvPicPr>
            <p:cNvPr id="2050" name="Picture 2" descr="Z:\home\arindam\smallMotionDensePaper\ICIP_2018\Images\FullEqu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371600"/>
              <a:ext cx="6705600" cy="982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81000" y="1660772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Cost Function =</a:t>
              </a:r>
              <a:endParaRPr lang="en-US" sz="2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81200" y="2362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Geometric Consistency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2743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Consistency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Gradient Matching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2590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Pairwise Regularization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153400" y="2060882"/>
            <a:ext cx="152400" cy="5299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44488" y="1981200"/>
            <a:ext cx="152400" cy="5299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91000" y="1981200"/>
            <a:ext cx="762000" cy="826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05200" y="1981200"/>
            <a:ext cx="838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Z:\home\arindam\smallMotionDensePaper\ICIP_2018\Images\C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78" y="3886200"/>
            <a:ext cx="5438422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5800" y="5334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i="1" dirty="0" smtClean="0"/>
              <a:t>φ</a:t>
            </a:r>
            <a:r>
              <a:rPr lang="en-US" sz="1600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represents the set of sparse </a:t>
            </a:r>
            <a:r>
              <a:rPr lang="en-US" dirty="0" smtClean="0"/>
              <a:t>3D points </a:t>
            </a:r>
            <a:r>
              <a:rPr lang="en-US" dirty="0"/>
              <a:t>whose projection lies within the patch </a:t>
            </a:r>
            <a:r>
              <a:rPr lang="en-US" i="1" dirty="0"/>
              <a:t>p</a:t>
            </a:r>
            <a:r>
              <a:rPr lang="en-US" dirty="0"/>
              <a:t> boundary </a:t>
            </a:r>
            <a:r>
              <a:rPr lang="en-US" dirty="0" smtClean="0"/>
              <a:t>and </a:t>
            </a:r>
            <a:r>
              <a:rPr lang="en-US" sz="2400" i="1" dirty="0" smtClean="0"/>
              <a:t>η</a:t>
            </a:r>
            <a:r>
              <a:rPr lang="en-US" dirty="0" smtClean="0"/>
              <a:t> </a:t>
            </a:r>
            <a:r>
              <a:rPr lang="en-US" dirty="0"/>
              <a:t>= |</a:t>
            </a:r>
            <a:r>
              <a:rPr lang="en-US" sz="2400" i="1" dirty="0" err="1" smtClean="0"/>
              <a:t>φ</a:t>
            </a:r>
            <a:r>
              <a:rPr lang="en-US" sz="1600" i="1" dirty="0" err="1" smtClean="0"/>
              <a:t>p</a:t>
            </a:r>
            <a:r>
              <a:rPr lang="en-US" dirty="0" smtClean="0"/>
              <a:t> </a:t>
            </a:r>
            <a:r>
              <a:rPr lang="en-US" dirty="0" smtClean="0"/>
              <a:t>| and </a:t>
            </a:r>
            <a:r>
              <a:rPr lang="en-US" dirty="0" smtClean="0"/>
              <a:t>area(</a:t>
            </a:r>
            <a:r>
              <a:rPr lang="en-US" sz="2400" i="1" dirty="0" err="1" smtClean="0"/>
              <a:t>φ</a:t>
            </a:r>
            <a:r>
              <a:rPr lang="en-US" sz="1600" i="1" dirty="0" err="1" smtClean="0"/>
              <a:t>p</a:t>
            </a:r>
            <a:r>
              <a:rPr lang="en-US" dirty="0" smtClean="0"/>
              <a:t>) </a:t>
            </a:r>
            <a:r>
              <a:rPr lang="en-US" dirty="0"/>
              <a:t>represents the 2D projected area </a:t>
            </a:r>
            <a:r>
              <a:rPr lang="en-US" dirty="0" smtClean="0"/>
              <a:t>of points </a:t>
            </a:r>
            <a:r>
              <a:rPr lang="en-US" dirty="0"/>
              <a:t>in </a:t>
            </a:r>
            <a:r>
              <a:rPr lang="en-US" sz="2400" i="1" dirty="0" err="1" smtClean="0"/>
              <a:t>φ</a:t>
            </a:r>
            <a:r>
              <a:rPr lang="en-US" sz="1600" i="1" dirty="0" err="1" smtClean="0"/>
              <a:t>p</a:t>
            </a:r>
            <a:r>
              <a:rPr lang="en-US" dirty="0" smtClean="0"/>
              <a:t> </a:t>
            </a:r>
            <a:r>
              <a:rPr lang="en-US" dirty="0"/>
              <a:t>and ∆ is a given threshold.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31242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i="1" dirty="0" smtClean="0"/>
              <a:t>ω</a:t>
            </a:r>
            <a:r>
              <a:rPr lang="en-US" dirty="0" smtClean="0"/>
              <a:t> </a:t>
            </a:r>
            <a:r>
              <a:rPr lang="en-US" dirty="0"/>
              <a:t>represents the set </a:t>
            </a:r>
            <a:r>
              <a:rPr lang="en-US" dirty="0" smtClean="0"/>
              <a:t>patches in a segment. </a:t>
            </a:r>
            <a:r>
              <a:rPr lang="en-US" sz="2000" i="1" dirty="0" smtClean="0"/>
              <a:t>N</a:t>
            </a:r>
            <a:r>
              <a:rPr lang="el-GR" sz="1400" i="1" dirty="0" smtClean="0"/>
              <a:t>ω</a:t>
            </a:r>
            <a:r>
              <a:rPr lang="en-US" sz="1400" dirty="0" smtClean="0"/>
              <a:t> </a:t>
            </a:r>
            <a:r>
              <a:rPr lang="en-US" dirty="0"/>
              <a:t>is the set </a:t>
            </a:r>
            <a:r>
              <a:rPr lang="en-US" dirty="0" err="1" smtClean="0"/>
              <a:t>neighbouring</a:t>
            </a:r>
            <a:r>
              <a:rPr lang="en-US" dirty="0" smtClean="0"/>
              <a:t> patches of patch </a:t>
            </a:r>
            <a:r>
              <a:rPr lang="en-US" i="1" dirty="0" smtClean="0"/>
              <a:t>p.</a:t>
            </a:r>
            <a:r>
              <a:rPr lang="en-US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8495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  <p:bldP spid="18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</a:t>
            </a:r>
            <a:r>
              <a:rPr lang="en-US" dirty="0" smtClean="0"/>
              <a:t>Propagation (Cont.)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38200" y="1752600"/>
            <a:ext cx="6387633" cy="1085850"/>
            <a:chOff x="1066800" y="1752600"/>
            <a:chExt cx="6159033" cy="1085850"/>
          </a:xfrm>
        </p:grpSpPr>
        <p:pic>
          <p:nvPicPr>
            <p:cNvPr id="3074" name="Picture 2" descr="Z:\home\arindam\smallMotionDensePaper\ICIP_2018\Images\Sai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752600"/>
              <a:ext cx="3720633" cy="108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066800" y="2057400"/>
              <a:ext cx="2667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Geometric consistency </a:t>
              </a:r>
              <a:r>
                <a:rPr lang="en-US" sz="2000" dirty="0" smtClean="0"/>
                <a:t>= </a:t>
              </a:r>
              <a:endParaRPr lang="en-US" sz="20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14400" y="2743200"/>
            <a:ext cx="701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∂</a:t>
            </a:r>
            <a:r>
              <a:rPr lang="en-US" dirty="0"/>
              <a:t> denotes the average reprojection error for </a:t>
            </a:r>
            <a:r>
              <a:rPr lang="en-US" dirty="0" smtClean="0"/>
              <a:t>the point </a:t>
            </a:r>
            <a:r>
              <a:rPr lang="en-US" i="1" dirty="0"/>
              <a:t>i ∈</a:t>
            </a:r>
            <a:r>
              <a:rPr lang="en-US" dirty="0"/>
              <a:t> </a:t>
            </a:r>
            <a:r>
              <a:rPr lang="en-US" sz="2400" i="1" dirty="0" err="1" smtClean="0"/>
              <a:t>φ</a:t>
            </a:r>
            <a:r>
              <a:rPr lang="en-US" sz="1600" i="1" dirty="0" err="1" smtClean="0"/>
              <a:t>p</a:t>
            </a:r>
            <a:r>
              <a:rPr lang="en-US" dirty="0" smtClean="0"/>
              <a:t>. </a:t>
            </a:r>
            <a:r>
              <a:rPr lang="en-US" dirty="0"/>
              <a:t>It provides </a:t>
            </a:r>
            <a:r>
              <a:rPr lang="en-US" dirty="0" smtClean="0"/>
              <a:t>lower weight </a:t>
            </a:r>
            <a:r>
              <a:rPr lang="en-US" dirty="0"/>
              <a:t>to the sparse 3D points having high reprojection </a:t>
            </a:r>
            <a:r>
              <a:rPr lang="en-US" dirty="0" smtClean="0"/>
              <a:t>error.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800" y="4297918"/>
            <a:ext cx="6770352" cy="971550"/>
            <a:chOff x="1066800" y="3600450"/>
            <a:chExt cx="6770352" cy="971550"/>
          </a:xfrm>
        </p:grpSpPr>
        <p:sp>
          <p:nvSpPr>
            <p:cNvPr id="8" name="TextBox 7"/>
            <p:cNvSpPr txBox="1"/>
            <p:nvPr/>
          </p:nvSpPr>
          <p:spPr>
            <a:xfrm>
              <a:off x="1066800" y="3790890"/>
              <a:ext cx="2438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Photo-consistency = </a:t>
              </a:r>
              <a:endParaRPr lang="en-US" sz="2000" dirty="0"/>
            </a:p>
          </p:txBody>
        </p:sp>
        <p:pic>
          <p:nvPicPr>
            <p:cNvPr id="3075" name="Picture 3" descr="Z:\home\arindam\smallMotionDensePaper\ICIP_2018\Images\SaiP_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805" y="3600450"/>
              <a:ext cx="4544347" cy="9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066800" y="5181600"/>
            <a:ext cx="3146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θ</a:t>
            </a:r>
            <a:r>
              <a:rPr lang="en-US" dirty="0"/>
              <a:t> is </a:t>
            </a:r>
            <a:r>
              <a:rPr lang="en-US" dirty="0" smtClean="0"/>
              <a:t>the set </a:t>
            </a:r>
            <a:r>
              <a:rPr lang="en-US" dirty="0"/>
              <a:t>of pixels in patch </a:t>
            </a:r>
            <a:r>
              <a:rPr lang="en-US" i="1" dirty="0" smtClean="0"/>
              <a:t>p.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2465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Propagation (Cont.)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819400" y="1596594"/>
            <a:ext cx="3274310" cy="2518206"/>
            <a:chOff x="135884" y="896555"/>
            <a:chExt cx="20742916" cy="15952956"/>
          </a:xfrm>
        </p:grpSpPr>
        <p:grpSp>
          <p:nvGrpSpPr>
            <p:cNvPr id="5" name="Group 4"/>
            <p:cNvGrpSpPr/>
            <p:nvPr/>
          </p:nvGrpSpPr>
          <p:grpSpPr>
            <a:xfrm>
              <a:off x="275034" y="1034866"/>
              <a:ext cx="9021366" cy="3156134"/>
              <a:chOff x="13061" y="18750"/>
              <a:chExt cx="9021366" cy="315613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3061" y="18750"/>
                <a:ext cx="4508762" cy="3156134"/>
              </a:xfrm>
              <a:prstGeom prst="rect">
                <a:avLst/>
              </a:prstGeom>
              <a:solidFill>
                <a:srgbClr val="E0ABA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25665" y="18750"/>
                <a:ext cx="4508762" cy="315613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11058144" y="896555"/>
              <a:ext cx="9820656" cy="4049951"/>
              <a:chOff x="13647" y="882907"/>
              <a:chExt cx="9820656" cy="404995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3647" y="1564398"/>
                <a:ext cx="4812086" cy="3368460"/>
              </a:xfrm>
              <a:prstGeom prst="rect">
                <a:avLst/>
              </a:prstGeom>
              <a:solidFill>
                <a:srgbClr val="E0ABA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Data 17"/>
              <p:cNvSpPr>
                <a:spLocks noChangeAspect="1"/>
              </p:cNvSpPr>
              <p:nvPr/>
            </p:nvSpPr>
            <p:spPr>
              <a:xfrm rot="20400000">
                <a:off x="4122023" y="882907"/>
                <a:ext cx="5712280" cy="3163725"/>
              </a:xfrm>
              <a:prstGeom prst="flowChartInputOutpu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135884" y="10284232"/>
              <a:ext cx="11367451" cy="4049951"/>
              <a:chOff x="13647" y="896555"/>
              <a:chExt cx="11367451" cy="404995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3647" y="1578046"/>
                <a:ext cx="4812086" cy="3368460"/>
              </a:xfrm>
              <a:prstGeom prst="rect">
                <a:avLst/>
              </a:prstGeom>
              <a:solidFill>
                <a:srgbClr val="E0ABA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Data 15"/>
              <p:cNvSpPr>
                <a:spLocks noChangeAspect="1"/>
              </p:cNvSpPr>
              <p:nvPr/>
            </p:nvSpPr>
            <p:spPr>
              <a:xfrm rot="20400000">
                <a:off x="5668818" y="896555"/>
                <a:ext cx="5712280" cy="3163725"/>
              </a:xfrm>
              <a:prstGeom prst="flowChartInputOutpu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11690986" y="9439538"/>
              <a:ext cx="9081451" cy="4742245"/>
              <a:chOff x="13647" y="896555"/>
              <a:chExt cx="9081451" cy="4742245"/>
            </a:xfrm>
          </p:grpSpPr>
          <p:sp>
            <p:nvSpPr>
              <p:cNvPr id="13" name="Flowchart: Data 12"/>
              <p:cNvSpPr>
                <a:spLocks noChangeAspect="1"/>
              </p:cNvSpPr>
              <p:nvPr/>
            </p:nvSpPr>
            <p:spPr>
              <a:xfrm rot="20400000">
                <a:off x="3382818" y="896555"/>
                <a:ext cx="5712280" cy="3163725"/>
              </a:xfrm>
              <a:prstGeom prst="flowChartInputOutpu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3647" y="2270340"/>
                <a:ext cx="4812086" cy="3368460"/>
              </a:xfrm>
              <a:prstGeom prst="rect">
                <a:avLst/>
              </a:prstGeom>
              <a:solidFill>
                <a:srgbClr val="E0ABA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733798" y="4724395"/>
              <a:ext cx="3308221" cy="217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/>
                </a:rPr>
                <a:t>(a)</a:t>
              </a:r>
              <a:endParaRPr lang="en-US" dirty="0">
                <a:latin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272740" y="4881560"/>
              <a:ext cx="3749920" cy="217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/>
                </a:rPr>
                <a:t>(b)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75038" y="14669631"/>
              <a:ext cx="3566980" cy="217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/>
                </a:rPr>
                <a:t>(c)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97025" y="14669631"/>
              <a:ext cx="4435552" cy="217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/>
                </a:rPr>
                <a:t>(d)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5800" y="4419600"/>
            <a:ext cx="7614312" cy="1980289"/>
            <a:chOff x="685800" y="4419600"/>
            <a:chExt cx="7614312" cy="1980289"/>
          </a:xfrm>
        </p:grpSpPr>
        <p:sp>
          <p:nvSpPr>
            <p:cNvPr id="21" name="TextBox 20"/>
            <p:cNvSpPr txBox="1"/>
            <p:nvPr/>
          </p:nvSpPr>
          <p:spPr>
            <a:xfrm>
              <a:off x="685800" y="4953000"/>
              <a:ext cx="2438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Regularization </a:t>
              </a:r>
              <a:r>
                <a:rPr lang="en-US" sz="2000" dirty="0" smtClean="0"/>
                <a:t>= </a:t>
              </a:r>
              <a:endParaRPr lang="en-US" sz="2000" dirty="0"/>
            </a:p>
          </p:txBody>
        </p:sp>
        <p:pic>
          <p:nvPicPr>
            <p:cNvPr id="4099" name="Picture 3" descr="Z:\home\arindam\smallMotionDensePaper\ICIP_2018\Images\Regu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4419600"/>
              <a:ext cx="5410201" cy="1980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291616" y="4454856"/>
              <a:ext cx="1752600" cy="444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47512" y="4812986"/>
              <a:ext cx="1752600" cy="444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57328" y="5174650"/>
              <a:ext cx="1752600" cy="444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489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We perform </a:t>
            </a:r>
            <a:r>
              <a:rPr lang="en-US" dirty="0"/>
              <a:t>all our experiments on 640x480 VGA resolution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Our method </a:t>
            </a:r>
            <a:r>
              <a:rPr lang="en-US" dirty="0" smtClean="0"/>
              <a:t>takes ∼</a:t>
            </a:r>
            <a:r>
              <a:rPr lang="en-US" dirty="0"/>
              <a:t>14 sec using 20 </a:t>
            </a:r>
            <a:r>
              <a:rPr lang="en-US" dirty="0" smtClean="0"/>
              <a:t>images.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336344" y="2946402"/>
            <a:ext cx="6279481" cy="3028497"/>
            <a:chOff x="11874" y="9525"/>
            <a:chExt cx="9479881" cy="4572000"/>
          </a:xfrm>
        </p:grpSpPr>
        <p:pic>
          <p:nvPicPr>
            <p:cNvPr id="6" name="Picture 3" descr="Z:\home\arindam\codebase\kinectCloudProjection\9\depthMap_colo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7" t="81413" r="73963" b="3707"/>
            <a:stretch/>
          </p:blipFill>
          <p:spPr bwMode="auto">
            <a:xfrm>
              <a:off x="7261451" y="3037466"/>
              <a:ext cx="2217511" cy="153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11874" y="9525"/>
              <a:ext cx="6096000" cy="4572000"/>
              <a:chOff x="11874" y="9525"/>
              <a:chExt cx="6096000" cy="4572000"/>
            </a:xfrm>
          </p:grpSpPr>
          <p:pic>
            <p:nvPicPr>
              <p:cNvPr id="10" name="Picture 2" descr="Z:\home\arindam\codebase\kinectCloudProjection\9\depthMap_color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4" y="9525"/>
                <a:ext cx="6096000" cy="457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85329" y="3769168"/>
                <a:ext cx="928990" cy="6298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1851" y="761491"/>
                <a:ext cx="1512468" cy="75585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4962" y="2524125"/>
                <a:ext cx="523123" cy="2286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2" descr="Z:\home\arindam\codebase\kinectCloudProjection\9\depthMap_colo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5" t="16998" r="73596" b="67004"/>
            <a:stretch/>
          </p:blipFill>
          <p:spPr bwMode="auto">
            <a:xfrm>
              <a:off x="6503859" y="77795"/>
              <a:ext cx="2984247" cy="145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Z:\home\arindam\codebase\kinectCloudProjection\9\depthMap_colo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" t="55986" r="86521" b="40614"/>
            <a:stretch/>
          </p:blipFill>
          <p:spPr bwMode="auto">
            <a:xfrm>
              <a:off x="6291355" y="1752698"/>
              <a:ext cx="3200400" cy="1088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276523" y="6172200"/>
            <a:ext cx="435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depth estimation in Lab-room dataset</a:t>
            </a:r>
            <a:endParaRPr lang="en-US" dirty="0"/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041672" y="3862612"/>
            <a:ext cx="1102328" cy="1776188"/>
            <a:chOff x="7717536" y="1979220"/>
            <a:chExt cx="1102328" cy="1776188"/>
          </a:xfrm>
        </p:grpSpPr>
        <p:sp>
          <p:nvSpPr>
            <p:cNvPr id="16" name="Rectangle 15"/>
            <p:cNvSpPr/>
            <p:nvPr/>
          </p:nvSpPr>
          <p:spPr>
            <a:xfrm>
              <a:off x="7717536" y="3429000"/>
              <a:ext cx="334630" cy="2286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17536" y="3200400"/>
              <a:ext cx="334630" cy="228601"/>
            </a:xfrm>
            <a:prstGeom prst="rect">
              <a:avLst/>
            </a:prstGeom>
            <a:solidFill>
              <a:srgbClr val="FF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17536" y="2971800"/>
              <a:ext cx="334630" cy="228601"/>
            </a:xfrm>
            <a:prstGeom prst="rect">
              <a:avLst/>
            </a:prstGeom>
            <a:solidFill>
              <a:srgbClr val="F2ED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17536" y="2743200"/>
              <a:ext cx="334630" cy="228601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17536" y="2514600"/>
              <a:ext cx="334630" cy="228601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717536" y="2286000"/>
              <a:ext cx="334630" cy="22860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17808" y="2057400"/>
              <a:ext cx="334630" cy="2286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57864" y="3386076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Near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44216" y="197922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Far</a:t>
              </a:r>
              <a:endParaRPr lang="en-US" dirty="0"/>
            </a:p>
          </p:txBody>
        </p:sp>
        <p:cxnSp>
          <p:nvCxnSpPr>
            <p:cNvPr id="25" name="Straight Connector 24"/>
            <p:cNvCxnSpPr>
              <a:stCxn id="24" idx="2"/>
            </p:cNvCxnSpPr>
            <p:nvPr/>
          </p:nvCxnSpPr>
          <p:spPr>
            <a:xfrm flipH="1">
              <a:off x="8329359" y="2348552"/>
              <a:ext cx="0" cy="10375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98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(Cont.)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28600" y="1549672"/>
            <a:ext cx="8763000" cy="4089128"/>
            <a:chOff x="0" y="1371600"/>
            <a:chExt cx="8763000" cy="4089128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0" y="1371600"/>
              <a:ext cx="7464281" cy="4089128"/>
              <a:chOff x="0" y="0"/>
              <a:chExt cx="10515600" cy="576072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9598" y="93490"/>
                <a:ext cx="10348578" cy="5591403"/>
                <a:chOff x="0" y="2"/>
                <a:chExt cx="10348578" cy="5591403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2129435" y="2"/>
                  <a:ext cx="2225116" cy="5591403"/>
                  <a:chOff x="2144751" y="2"/>
                  <a:chExt cx="2225116" cy="5591403"/>
                </a:xfrm>
              </p:grpSpPr>
              <p:pic>
                <p:nvPicPr>
                  <p:cNvPr id="45" name="Picture 7" descr="Z:\home\arindam\codebase\DfUSMC-master\build\Result\test_1\snapshot03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2995" t="17795" r="33004" b="34745"/>
                  <a:stretch/>
                </p:blipFill>
                <p:spPr bwMode="auto">
                  <a:xfrm>
                    <a:off x="2144751" y="2"/>
                    <a:ext cx="2225116" cy="133502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6" name="Picture 2" descr="Z:\home\arindam\codebase\DfUSMC-master\build\Result\test_1\ours00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2499" t="11862" r="35502" b="28814"/>
                  <a:stretch/>
                </p:blipFill>
                <p:spPr bwMode="auto">
                  <a:xfrm>
                    <a:off x="2368954" y="4256381"/>
                    <a:ext cx="1675382" cy="13350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7" name="Picture 2" descr="Z:\home\arindam\codebase\DfUSMC-master\build\Result\test_1\planeSweep00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001" t="35601" r="43999" b="38694"/>
                  <a:stretch/>
                </p:blipFill>
                <p:spPr bwMode="auto">
                  <a:xfrm>
                    <a:off x="2293097" y="2839912"/>
                    <a:ext cx="1812311" cy="13350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7" descr="Z:\home\arindam\codebase\dense\SfSM-master\test_1\test_1\snapshot04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2309" t="9127" r="31536" b="23941"/>
                  <a:stretch/>
                </p:blipFill>
                <p:spPr bwMode="auto">
                  <a:xfrm>
                    <a:off x="2394546" y="1402079"/>
                    <a:ext cx="1677761" cy="13350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6846849" y="33998"/>
                  <a:ext cx="3501729" cy="5549746"/>
                  <a:chOff x="7440959" y="33998"/>
                  <a:chExt cx="3501729" cy="5549746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7914459" y="1400307"/>
                    <a:ext cx="3003115" cy="1337735"/>
                    <a:chOff x="7914459" y="1400307"/>
                    <a:chExt cx="3003115" cy="1337735"/>
                  </a:xfrm>
                </p:grpSpPr>
                <p:pic>
                  <p:nvPicPr>
                    <p:cNvPr id="43" name="Picture 10" descr="Z:\home\arindam\codebase\dense\SfSM-master\test_1\test_1\snapshot06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1541" t="24335" r="41538" b="19383"/>
                    <a:stretch/>
                  </p:blipFill>
                  <p:spPr bwMode="auto">
                    <a:xfrm>
                      <a:off x="7914459" y="1403018"/>
                      <a:ext cx="1485769" cy="133502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4" name="Picture 11" descr="Z:\home\arindam\codebase\dense\SfSM-master\test_1\test_1\snapshot07.png"/>
                    <p:cNvPicPr>
                      <a:picLocks noChangeArrowheads="1"/>
                    </p:cNvPicPr>
                    <p:nvPr/>
                  </p:nvPicPr>
                  <p:blipFill rotWithShape="1"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2309" t="24335" r="46154" b="30031"/>
                    <a:stretch/>
                  </p:blipFill>
                  <p:spPr bwMode="auto">
                    <a:xfrm>
                      <a:off x="9427102" y="1400307"/>
                      <a:ext cx="1490472" cy="133502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7440959" y="2828761"/>
                    <a:ext cx="3493752" cy="1344083"/>
                    <a:chOff x="7440959" y="2828761"/>
                    <a:chExt cx="3493752" cy="1344083"/>
                  </a:xfrm>
                </p:grpSpPr>
                <p:pic>
                  <p:nvPicPr>
                    <p:cNvPr id="41" name="Picture 14" descr="Z:\home\arindam\codebase\DfUSMC-master\build\Result\test_1\snapshot00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0771" t="22816" r="38457" b="7209"/>
                    <a:stretch/>
                  </p:blipFill>
                  <p:spPr bwMode="auto">
                    <a:xfrm>
                      <a:off x="7440959" y="2837820"/>
                      <a:ext cx="1809685" cy="133502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2" name="Picture 15" descr="Z:\home\arindam\codebase\DfUSMC-master\build\Result\test_1\snapshot01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689" t="6647" r="42693" b="9689"/>
                    <a:stretch/>
                  </p:blipFill>
                  <p:spPr bwMode="auto">
                    <a:xfrm>
                      <a:off x="9278369" y="2828761"/>
                      <a:ext cx="1656342" cy="133502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7863002" y="4247274"/>
                    <a:ext cx="3079686" cy="1336470"/>
                    <a:chOff x="6261849" y="4993758"/>
                    <a:chExt cx="2617644" cy="1336470"/>
                  </a:xfrm>
                </p:grpSpPr>
                <p:pic>
                  <p:nvPicPr>
                    <p:cNvPr id="39" name="Picture 3" descr="Z:\home\arindam\codebase\DfUSMC-master\build\Result\test_1\snapshot_our00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6002" t="11865" r="33998" b="16947"/>
                    <a:stretch/>
                  </p:blipFill>
                  <p:spPr bwMode="auto">
                    <a:xfrm>
                      <a:off x="6261849" y="4993758"/>
                      <a:ext cx="1483360" cy="133502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0" name="Picture 4" descr="Z:\home\arindam\codebase\DfUSMC-master\build\Result\test_1\snapshot_our01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1001" t="9889" r="34998" b="9036"/>
                    <a:stretch/>
                  </p:blipFill>
                  <p:spPr bwMode="auto">
                    <a:xfrm>
                      <a:off x="7772400" y="4995204"/>
                      <a:ext cx="1107093" cy="133502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7870902" y="33998"/>
                    <a:ext cx="3025698" cy="1306888"/>
                    <a:chOff x="7870902" y="33998"/>
                    <a:chExt cx="3025698" cy="1306888"/>
                  </a:xfrm>
                </p:grpSpPr>
                <p:pic>
                  <p:nvPicPr>
                    <p:cNvPr id="37" name="Picture 2" descr="Z:\home\arindam\codebase\DfUSMC-master\build\Result\test_1\snapshot_gt_kinect01.png"/>
                    <p:cNvPicPr>
                      <a:picLocks noChangeArrowheads="1"/>
                    </p:cNvPicPr>
                    <p:nvPr/>
                  </p:nvPicPr>
                  <p:blipFill rotWithShape="1"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9999" t="19776" r="24000" b="14965"/>
                    <a:stretch/>
                  </p:blipFill>
                  <p:spPr bwMode="auto">
                    <a:xfrm>
                      <a:off x="7870902" y="33998"/>
                      <a:ext cx="1745189" cy="130688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8" name="Picture 3" descr="Z:\home\arindam\codebase\DfUSMC-master\build\Result\test_1\snapshot_gt_kinect00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8333" t="21422" r="40001" b="27492"/>
                    <a:stretch/>
                  </p:blipFill>
                  <p:spPr bwMode="auto">
                    <a:xfrm>
                      <a:off x="9640181" y="40670"/>
                      <a:ext cx="1256419" cy="129199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4246755" y="25515"/>
                  <a:ext cx="2450245" cy="5559363"/>
                  <a:chOff x="4628703" y="25515"/>
                  <a:chExt cx="2450245" cy="5559363"/>
                </a:xfrm>
              </p:grpSpPr>
              <p:pic>
                <p:nvPicPr>
                  <p:cNvPr id="29" name="Picture 13" descr="Z:\home\arindam\codebase\dense\SfSM-master\test_1\test_1\snapshot09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459" t="30424" r="34618" b="30026"/>
                  <a:stretch/>
                </p:blipFill>
                <p:spPr bwMode="auto">
                  <a:xfrm>
                    <a:off x="4828691" y="1413563"/>
                    <a:ext cx="2114364" cy="13350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Z:\home\arindam\codebase\DfUSMC-master\build\Result\test_1\snapshot02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1502" t="31214" r="29499" b="19349"/>
                  <a:stretch/>
                </p:blipFill>
                <p:spPr bwMode="auto">
                  <a:xfrm>
                    <a:off x="4628703" y="2839912"/>
                    <a:ext cx="2450245" cy="13350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" name="Picture 5" descr="Z:\home\arindam\codebase\DfUSMC-master\build\Result\test_1\snapshot_our02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2618" t="17796" r="25739" b="18923"/>
                  <a:stretch/>
                </p:blipFill>
                <p:spPr bwMode="auto">
                  <a:xfrm>
                    <a:off x="4842485" y="4249854"/>
                    <a:ext cx="2044023" cy="13350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4" descr="Z:\home\arindam\codebase\DfUSMC-master\build\Result\test_1\snapshot_gt_kinect02.png"/>
                  <p:cNvPicPr>
                    <a:picLocks noChangeArrowheads="1"/>
                  </p:cNvPicPr>
                  <p:nvPr/>
                </p:nvPicPr>
                <p:blipFill rotWithShape="1"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3330" t="32958" r="41665" b="40676"/>
                  <a:stretch/>
                </p:blipFill>
                <p:spPr bwMode="auto">
                  <a:xfrm>
                    <a:off x="4853635" y="25515"/>
                    <a:ext cx="2044023" cy="133502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0" y="5862"/>
                  <a:ext cx="2094227" cy="5579016"/>
                  <a:chOff x="0" y="5862"/>
                  <a:chExt cx="2094227" cy="5579016"/>
                </a:xfrm>
              </p:grpSpPr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0" y="4249854"/>
                    <a:ext cx="2094227" cy="1335024"/>
                    <a:chOff x="0" y="5065776"/>
                    <a:chExt cx="1780032" cy="1335024"/>
                  </a:xfrm>
                </p:grpSpPr>
                <p:pic>
                  <p:nvPicPr>
                    <p:cNvPr id="26" name="Picture 5" descr="Z:\home\arindam\codebase\DfUSMC-master\build\Result\test_1\depthMap_colo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5065776"/>
                      <a:ext cx="1780032" cy="133502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304800" y="5276088"/>
                      <a:ext cx="418966" cy="36271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1105034" y="5084026"/>
                      <a:ext cx="418966" cy="38748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0" y="2833470"/>
                    <a:ext cx="2094227" cy="1335024"/>
                    <a:chOff x="0" y="3459134"/>
                    <a:chExt cx="1780032" cy="1335024"/>
                  </a:xfrm>
                </p:grpSpPr>
                <p:pic>
                  <p:nvPicPr>
                    <p:cNvPr id="23" name="Picture 22" descr="Z:\home\arindam\codebase\DfUSMC-master\build\Result\test_1\test_1_Refined_Dense_colo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3459134"/>
                      <a:ext cx="1780032" cy="133502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304800" y="3669126"/>
                      <a:ext cx="418966" cy="36271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1105034" y="3477064"/>
                      <a:ext cx="418966" cy="38748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0" y="1417318"/>
                    <a:ext cx="2094227" cy="1335024"/>
                    <a:chOff x="0" y="1600200"/>
                    <a:chExt cx="1780032" cy="1335024"/>
                  </a:xfrm>
                </p:grpSpPr>
                <p:pic>
                  <p:nvPicPr>
                    <p:cNvPr id="20" name="Picture 2" descr="Z:\home\arindam\codebase\dense\SfSM-master\test_1\test_1\gt_depthMap_colo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1600200"/>
                      <a:ext cx="1780032" cy="133502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304800" y="1806330"/>
                      <a:ext cx="418966" cy="36271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1105034" y="1614268"/>
                      <a:ext cx="418966" cy="38748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0" y="5862"/>
                    <a:ext cx="2094227" cy="1335024"/>
                    <a:chOff x="0" y="5862"/>
                    <a:chExt cx="2094227" cy="1335024"/>
                  </a:xfrm>
                </p:grpSpPr>
                <p:pic>
                  <p:nvPicPr>
                    <p:cNvPr id="16" name="Picture 3" descr="Z:\home\arindam\codebase\kinectCloudProjection\test_1\gt_depthMap_colo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5862"/>
                      <a:ext cx="2094227" cy="133502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358601" y="226060"/>
                      <a:ext cx="492918" cy="362712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1300085" y="33998"/>
                      <a:ext cx="492918" cy="38748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9" name="Picture 2" descr="Z:\home\arindam\codebase\DfUSMC-master\build\Result\test_1\test_1_ref.bmp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830262"/>
                      <a:ext cx="770615" cy="49125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</p:grpSp>
          <p:sp>
            <p:nvSpPr>
              <p:cNvPr id="7" name="Rectangle 6"/>
              <p:cNvSpPr>
                <a:spLocks noChangeAspect="1"/>
              </p:cNvSpPr>
              <p:nvPr/>
            </p:nvSpPr>
            <p:spPr>
              <a:xfrm>
                <a:off x="0" y="0"/>
                <a:ext cx="10515600" cy="5760720"/>
              </a:xfrm>
              <a:prstGeom prst="rect">
                <a:avLst/>
              </a:prstGeom>
              <a:noFill/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7543800" y="1716881"/>
              <a:ext cx="12192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Kinect</a:t>
              </a:r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/>
                <a:t>S. </a:t>
              </a:r>
              <a:r>
                <a:rPr lang="en-US" dirty="0" err="1"/>
                <a:t>Im</a:t>
              </a:r>
              <a:r>
                <a:rPr lang="en-US" dirty="0"/>
                <a:t> </a:t>
              </a:r>
              <a:r>
                <a:rPr lang="en-US" i="1" dirty="0"/>
                <a:t>et al.</a:t>
              </a:r>
              <a:r>
                <a:rPr lang="en-US" dirty="0"/>
                <a:t> ICCV 15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/>
                <a:t>H. Ha </a:t>
              </a:r>
              <a:r>
                <a:rPr lang="en-US" i="1" dirty="0"/>
                <a:t>et al.</a:t>
              </a:r>
              <a:r>
                <a:rPr lang="en-US" dirty="0"/>
                <a:t> CVPR 16</a:t>
              </a:r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Ours</a:t>
              </a:r>
              <a:endParaRPr lang="en-US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356986" y="1287440"/>
            <a:ext cx="22056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Office-Space dataset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8003" y="5867400"/>
            <a:ext cx="8484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mean error in depth </a:t>
            </a:r>
            <a:r>
              <a:rPr lang="en-US" dirty="0" smtClean="0"/>
              <a:t>estimation </a:t>
            </a:r>
            <a:r>
              <a:rPr lang="en-US" dirty="0"/>
              <a:t>using our method against </a:t>
            </a:r>
            <a:r>
              <a:rPr lang="en-US" dirty="0" err="1"/>
              <a:t>Kinect</a:t>
            </a:r>
            <a:r>
              <a:rPr lang="en-US" dirty="0"/>
              <a:t> point cloud is </a:t>
            </a:r>
            <a:r>
              <a:rPr lang="en-US" dirty="0" smtClean="0"/>
              <a:t>0.2352 meter </a:t>
            </a:r>
            <a:r>
              <a:rPr lang="en-US" dirty="0"/>
              <a:t>whereas method by H. Ha </a:t>
            </a:r>
            <a:r>
              <a:rPr lang="en-US" i="1" dirty="0"/>
              <a:t>et al.</a:t>
            </a:r>
            <a:r>
              <a:rPr lang="en-US" dirty="0"/>
              <a:t> CVPR </a:t>
            </a:r>
            <a:r>
              <a:rPr lang="en-US" dirty="0" smtClean="0"/>
              <a:t>16 producing </a:t>
            </a:r>
            <a:r>
              <a:rPr lang="en-US" dirty="0"/>
              <a:t>2.11575 meters </a:t>
            </a:r>
            <a:r>
              <a:rPr lang="en-US" dirty="0" smtClean="0"/>
              <a:t>errors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(Cont.)</a:t>
            </a:r>
            <a:endParaRPr lang="en-US" dirty="0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596457" y="1524000"/>
            <a:ext cx="3499543" cy="4900633"/>
            <a:chOff x="-5255" y="31531"/>
            <a:chExt cx="18763593" cy="26275862"/>
          </a:xfrm>
        </p:grpSpPr>
        <p:pic>
          <p:nvPicPr>
            <p:cNvPr id="19" name="Picture 2" descr="Z:\home\arindam\codebase\DfUSMC-master\build\Dataset\01_25_ref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55" y="3153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Z:\home\arindam\codebase\dense\SfSM-master\01_25\01_25\gt_depthMap_colo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1600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Z:\home\arindam\codebase\smallMotion\Result\01_25_Refin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4338" y="13712114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Z:\home\arindam\codebase\kinectCloudProjection\01_25_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1200" y="3153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Z:\home\arindam\codebase\DfUSMC-master\build\Dataset\01_25_ref.bmp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9" t="45334" r="75002" b="37743"/>
            <a:stretch/>
          </p:blipFill>
          <p:spPr bwMode="auto">
            <a:xfrm>
              <a:off x="609600" y="7136524"/>
              <a:ext cx="4322379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Z:\home\arindam\codebase\kinectCloudProjection\01_25_5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5" t="45347" r="74991" b="37733"/>
            <a:stretch/>
          </p:blipFill>
          <p:spPr bwMode="auto">
            <a:xfrm>
              <a:off x="10210800" y="7136525"/>
              <a:ext cx="4325112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1295400" y="3124200"/>
              <a:ext cx="990600" cy="1219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865069" y="3124200"/>
              <a:ext cx="990600" cy="1219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820400" y="16795531"/>
              <a:ext cx="990600" cy="1219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3" descr="Z:\home\arindam\codebase\dense\SfSM-master\01_25\01_25\gt_depthMap_color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7" t="45347" r="74989" b="37733"/>
            <a:stretch/>
          </p:blipFill>
          <p:spPr bwMode="auto">
            <a:xfrm>
              <a:off x="704088" y="20802600"/>
              <a:ext cx="4325112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Z:\home\arindam\codebase\smallMotion\Result\01_25_Refined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9" t="45347" r="74987" b="37733"/>
            <a:stretch/>
          </p:blipFill>
          <p:spPr bwMode="auto">
            <a:xfrm>
              <a:off x="10305288" y="20820993"/>
              <a:ext cx="4325112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1298448" y="16795531"/>
              <a:ext cx="990600" cy="1219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>
            <a:spLocks noChangeAspect="1"/>
          </p:cNvSpPr>
          <p:nvPr/>
        </p:nvSpPr>
        <p:spPr>
          <a:xfrm>
            <a:off x="-1" y="-1"/>
            <a:ext cx="19751040" cy="27340560"/>
          </a:xfrm>
          <a:prstGeom prst="rect">
            <a:avLst/>
          </a:prstGeom>
          <a:noFill/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248400" y="457963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dirty="0"/>
              <a:t>. Ha </a:t>
            </a:r>
            <a:r>
              <a:rPr lang="en-US" i="1" dirty="0"/>
              <a:t>et al.</a:t>
            </a:r>
            <a:r>
              <a:rPr lang="en-US" dirty="0"/>
              <a:t> CVPR </a:t>
            </a:r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9600" y="4507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n-US" dirty="0"/>
              <a:t>.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 ICCV </a:t>
            </a: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248400" y="1828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Depth map using our method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24600" y="29350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Objects are identified successfully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5" idx="1"/>
          </p:cNvCxnSpPr>
          <p:nvPr/>
        </p:nvCxnSpPr>
        <p:spPr>
          <a:xfrm flipH="1">
            <a:off x="5353050" y="3258235"/>
            <a:ext cx="9715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Motivation &amp; Problem Statement</a:t>
            </a:r>
          </a:p>
          <a:p>
            <a:r>
              <a:rPr lang="en-US" dirty="0" smtClean="0"/>
              <a:t>Structure from Small Motion (</a:t>
            </a:r>
            <a:r>
              <a:rPr lang="en-US" dirty="0" err="1" smtClean="0"/>
              <a:t>SfSM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Literature survey</a:t>
            </a:r>
          </a:p>
          <a:p>
            <a:r>
              <a:rPr lang="en-US" dirty="0" smtClean="0"/>
              <a:t>Proposed Methodology</a:t>
            </a:r>
          </a:p>
          <a:p>
            <a:r>
              <a:rPr lang="en-US" dirty="0" smtClean="0"/>
              <a:t>Novelty</a:t>
            </a:r>
          </a:p>
          <a:p>
            <a:r>
              <a:rPr lang="en-US" dirty="0" smtClean="0"/>
              <a:t>Detail description (Segmentation &amp; Depth Propagation)</a:t>
            </a:r>
          </a:p>
          <a:p>
            <a:r>
              <a:rPr lang="en-US" dirty="0" smtClean="0"/>
              <a:t>Experimental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&amp; Problem Statement</a:t>
            </a:r>
            <a:endParaRPr lang="en-US" dirty="0"/>
          </a:p>
        </p:txBody>
      </p:sp>
      <p:pic>
        <p:nvPicPr>
          <p:cNvPr id="4" name="Picture 2" descr="Z:\home\arindam\smallMotionDensePaper\ICIP_2018\Images\9_ref_upd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3352800"/>
            <a:ext cx="16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Drone Capture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2895600" y="2819400"/>
            <a:ext cx="685800" cy="6762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28464" y="3318122"/>
            <a:ext cx="1810036" cy="845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0" idx="0"/>
          </p:cNvCxnSpPr>
          <p:nvPr/>
        </p:nvCxnSpPr>
        <p:spPr>
          <a:xfrm flipV="1">
            <a:off x="1629486" y="2514600"/>
            <a:ext cx="275514" cy="11657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4636" y="3680341"/>
            <a:ext cx="14097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Open space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495675"/>
            <a:ext cx="1676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Near Obstacle</a:t>
            </a:r>
            <a:endParaRPr lang="en-US" dirty="0"/>
          </a:p>
        </p:txBody>
      </p:sp>
      <p:pic>
        <p:nvPicPr>
          <p:cNvPr id="1026" name="Picture 2" descr="Z:\home\arindam\codebase\DfUSMC-master\build\Result\9\sparce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3842" r="27999" b="16948"/>
          <a:stretch/>
        </p:blipFill>
        <p:spPr bwMode="auto">
          <a:xfrm>
            <a:off x="6335486" y="1600200"/>
            <a:ext cx="1894114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6000" y="3440668"/>
            <a:ext cx="2133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v</a:t>
            </a:r>
            <a:r>
              <a:rPr lang="en-US" dirty="0" err="1" smtClean="0"/>
              <a:t>SLAM</a:t>
            </a:r>
            <a:r>
              <a:rPr lang="en-US" dirty="0" smtClean="0"/>
              <a:t> produces sparse point cloud</a:t>
            </a:r>
            <a:endParaRPr lang="en-US" dirty="0"/>
          </a:p>
        </p:txBody>
      </p:sp>
      <p:pic>
        <p:nvPicPr>
          <p:cNvPr id="13" name="Picture 2" descr="Z:\home\arindam\codebase\kinectCloudProjection\9\gt_depthMap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2474083" cy="185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236083" y="4473952"/>
            <a:ext cx="1102328" cy="1776188"/>
            <a:chOff x="7717536" y="1979220"/>
            <a:chExt cx="1102328" cy="1776188"/>
          </a:xfrm>
        </p:grpSpPr>
        <p:sp>
          <p:nvSpPr>
            <p:cNvPr id="16" name="Rectangle 15"/>
            <p:cNvSpPr/>
            <p:nvPr/>
          </p:nvSpPr>
          <p:spPr>
            <a:xfrm>
              <a:off x="7717536" y="3429000"/>
              <a:ext cx="334630" cy="2286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17536" y="3200400"/>
              <a:ext cx="334630" cy="228601"/>
            </a:xfrm>
            <a:prstGeom prst="rect">
              <a:avLst/>
            </a:prstGeom>
            <a:solidFill>
              <a:srgbClr val="FF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17536" y="2971800"/>
              <a:ext cx="334630" cy="228601"/>
            </a:xfrm>
            <a:prstGeom prst="rect">
              <a:avLst/>
            </a:prstGeom>
            <a:solidFill>
              <a:srgbClr val="F2ED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17536" y="2743200"/>
              <a:ext cx="334630" cy="228601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717536" y="2514600"/>
              <a:ext cx="334630" cy="228601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17536" y="2286000"/>
              <a:ext cx="334630" cy="22860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17808" y="2057400"/>
              <a:ext cx="334630" cy="2286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57864" y="3386076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Near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44216" y="197922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Far</a:t>
              </a:r>
              <a:endParaRPr lang="en-US" dirty="0"/>
            </a:p>
          </p:txBody>
        </p:sp>
        <p:cxnSp>
          <p:nvCxnSpPr>
            <p:cNvPr id="26" name="Straight Connector 25"/>
            <p:cNvCxnSpPr>
              <a:stCxn id="25" idx="2"/>
            </p:cNvCxnSpPr>
            <p:nvPr/>
          </p:nvCxnSpPr>
          <p:spPr>
            <a:xfrm flipH="1">
              <a:off x="8329359" y="2348552"/>
              <a:ext cx="0" cy="10375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572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this is actually require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4694872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/>
              <a:t>Real-time dense reconstruction or dense visual SLAM is computationally very heavy</a:t>
            </a:r>
            <a:r>
              <a:rPr lang="en-US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en-US" dirty="0" smtClean="0"/>
          </a:p>
          <a:p>
            <a:pPr marL="285750" indent="-285750" algn="just">
              <a:buFont typeface="Arial"/>
              <a:buChar char="•"/>
            </a:pPr>
            <a:r>
              <a:rPr lang="en-US" dirty="0"/>
              <a:t>So there exist a requirement of a computationally light weight real-time solution for dense depth estimation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3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0" grpId="0" animBg="1"/>
      <p:bldP spid="9" grpId="0" animBg="1"/>
      <p:bldP spid="12" grpId="0" animBg="1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from Small Motion (</a:t>
            </a:r>
            <a:r>
              <a:rPr lang="en-US" dirty="0" err="1"/>
              <a:t>SfSM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Dense depth map estimation on </a:t>
            </a:r>
            <a:r>
              <a:rPr lang="en-US" dirty="0" err="1" smtClean="0"/>
              <a:t>SfSM</a:t>
            </a:r>
            <a:r>
              <a:rPr lang="en-US" dirty="0" smtClean="0"/>
              <a:t> configuration is computationally less complex.</a:t>
            </a:r>
          </a:p>
          <a:p>
            <a:pPr algn="just"/>
            <a:r>
              <a:rPr lang="en-US" dirty="0" smtClean="0"/>
              <a:t>So dense depth estimation at drone hovering using </a:t>
            </a:r>
            <a:r>
              <a:rPr lang="en-US" dirty="0" err="1" smtClean="0"/>
              <a:t>SfSM</a:t>
            </a:r>
            <a:r>
              <a:rPr lang="en-US" dirty="0" smtClean="0"/>
              <a:t> configuration (small baseline images) is a feasible approach.</a:t>
            </a:r>
          </a:p>
        </p:txBody>
      </p:sp>
    </p:spTree>
    <p:extLst>
      <p:ext uri="{BB962C8B-B14F-4D97-AF65-F5344CB8AC3E}">
        <p14:creationId xmlns:p14="http://schemas.microsoft.com/office/powerpoint/2010/main" val="37273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in State of the Art (</a:t>
            </a:r>
            <a:r>
              <a:rPr lang="en-US" dirty="0" err="1" smtClean="0"/>
              <a:t>SoA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Traditional visual SLAMs [ORB, </a:t>
            </a:r>
            <a:r>
              <a:rPr lang="en-US" dirty="0" err="1" smtClean="0"/>
              <a:t>cvpr</a:t>
            </a:r>
            <a:r>
              <a:rPr lang="en-US" dirty="0" smtClean="0"/>
              <a:t> 14; PL, ICRA 17; Edge, ICCV 2017] produce erroneous metric depth when the baseline is less than ∼8 mm and viewing angle of a 3D point is less than 0.2◦ [Yu F., </a:t>
            </a:r>
            <a:r>
              <a:rPr lang="en-US" dirty="0" err="1" smtClean="0"/>
              <a:t>cvpr</a:t>
            </a:r>
            <a:r>
              <a:rPr lang="en-US" dirty="0" smtClean="0"/>
              <a:t> 14].</a:t>
            </a:r>
          </a:p>
          <a:p>
            <a:pPr algn="just"/>
            <a:r>
              <a:rPr lang="en-US" dirty="0" smtClean="0"/>
              <a:t>There exists depth estimation inaccuracy in </a:t>
            </a:r>
            <a:r>
              <a:rPr lang="en-US" dirty="0" err="1" smtClean="0"/>
              <a:t>SfSM</a:t>
            </a:r>
            <a:r>
              <a:rPr lang="en-US" dirty="0" smtClean="0"/>
              <a:t> system on planer surfaces, object boundary etc.</a:t>
            </a:r>
          </a:p>
          <a:p>
            <a:pPr algn="just"/>
            <a:r>
              <a:rPr lang="en-US" dirty="0" smtClean="0"/>
              <a:t>Execution time more than several minutes.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5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 in </a:t>
            </a:r>
            <a:r>
              <a:rPr lang="en-US" dirty="0" err="1"/>
              <a:t>SoA</a:t>
            </a:r>
            <a:r>
              <a:rPr lang="en-US" dirty="0"/>
              <a:t> </a:t>
            </a:r>
            <a:r>
              <a:rPr lang="en-US" dirty="0" smtClean="0"/>
              <a:t>(Cont.)</a:t>
            </a:r>
            <a:endParaRPr lang="en-US" dirty="0"/>
          </a:p>
        </p:txBody>
      </p:sp>
      <p:pic>
        <p:nvPicPr>
          <p:cNvPr id="1026" name="Picture 2" descr="Z:\home\arindam\smallMotionDensePaper\ICIP_2018\Images\9_ref_upda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95399"/>
            <a:ext cx="3146305" cy="235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8904" y="4250367"/>
            <a:ext cx="4285849" cy="2150433"/>
            <a:chOff x="4060020" y="1295400"/>
            <a:chExt cx="4702980" cy="2359729"/>
          </a:xfrm>
        </p:grpSpPr>
        <p:pic>
          <p:nvPicPr>
            <p:cNvPr id="6" name="Picture 2" descr="Z:\home\arindam\codebase\dense\SfSM-master\9\9\gt_depthMap_colo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8" t="38332" r="46252" b="50335"/>
            <a:stretch/>
          </p:blipFill>
          <p:spPr bwMode="auto">
            <a:xfrm>
              <a:off x="7401626" y="1341447"/>
              <a:ext cx="1356636" cy="922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Z:\home\arindam\codebase\dense\SfSM-master\9\9\gt_depthMap_colo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1" t="53333" r="49998" b="20001"/>
            <a:stretch/>
          </p:blipFill>
          <p:spPr bwMode="auto">
            <a:xfrm>
              <a:off x="7320943" y="2551990"/>
              <a:ext cx="1442057" cy="961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Z:\home\arindam\codebase\dense\SfSM-master\9\9\gt_depthMap_colo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020" y="1295400"/>
              <a:ext cx="3146305" cy="235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715500" y="2671909"/>
              <a:ext cx="852124" cy="5899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8206" y="2147524"/>
              <a:ext cx="426062" cy="2949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590770" y="4249630"/>
            <a:ext cx="4479302" cy="2151169"/>
            <a:chOff x="4992" y="3840"/>
            <a:chExt cx="5803794" cy="2787251"/>
          </a:xfrm>
        </p:grpSpPr>
        <p:grpSp>
          <p:nvGrpSpPr>
            <p:cNvPr id="15" name="Group 14"/>
            <p:cNvGrpSpPr/>
            <p:nvPr/>
          </p:nvGrpSpPr>
          <p:grpSpPr>
            <a:xfrm>
              <a:off x="4992" y="3840"/>
              <a:ext cx="3716335" cy="2787251"/>
              <a:chOff x="16716" y="3852397"/>
              <a:chExt cx="3716335" cy="2787251"/>
            </a:xfrm>
          </p:grpSpPr>
          <p:pic>
            <p:nvPicPr>
              <p:cNvPr id="19" name="Picture 5" descr="Z:\home\arindam\codebase\smallMotion\Result\9\9_depthMap_color_better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16" y="3852397"/>
                <a:ext cx="3716335" cy="2787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2057400" y="5288280"/>
                <a:ext cx="731520" cy="27432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6200" y="4267200"/>
                <a:ext cx="914400" cy="457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28956" y="6172200"/>
                <a:ext cx="561644" cy="3810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5" descr="Z:\home\arindam\codebase\smallMotion\Result\9\9_depthMap_color_better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" t="13592" r="73337" b="69676"/>
            <a:stretch/>
          </p:blipFill>
          <p:spPr bwMode="auto">
            <a:xfrm>
              <a:off x="4060373" y="5772"/>
              <a:ext cx="1742551" cy="899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Z:\home\arindam\codebase\smallMotion\Result\9\9_depthMap_color_better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63" t="50194" r="24952" b="39963"/>
            <a:stretch/>
          </p:blipFill>
          <p:spPr bwMode="auto">
            <a:xfrm>
              <a:off x="3889321" y="953669"/>
              <a:ext cx="1919459" cy="719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Z:\home\arindam\codebase\smallMotion\Result\9\9_depthMap_color_better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1" t="85303" r="74168" b="3213"/>
            <a:stretch/>
          </p:blipFill>
          <p:spPr bwMode="auto">
            <a:xfrm>
              <a:off x="4187484" y="1737942"/>
              <a:ext cx="1621302" cy="1031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" descr="Z:\home\arindam\codebase\kinectCloudProjection\9\gt_depthMap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399"/>
            <a:ext cx="3145536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3630304"/>
            <a:ext cx="362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 Image (Lab-room dataset)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32544" y="3630304"/>
            <a:ext cx="217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Kinect</a:t>
            </a:r>
            <a:r>
              <a:rPr lang="en-US" dirty="0" smtClean="0"/>
              <a:t> Depth Map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63362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Depth </a:t>
            </a:r>
            <a:r>
              <a:rPr lang="en-US" dirty="0"/>
              <a:t>Map using S.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ICCV 15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76800" y="633824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Depth </a:t>
            </a:r>
            <a:r>
              <a:rPr lang="en-US" dirty="0"/>
              <a:t>Map using H. Ha </a:t>
            </a:r>
            <a:r>
              <a:rPr lang="en-US" i="1" dirty="0" smtClean="0"/>
              <a:t>et al.</a:t>
            </a:r>
            <a:r>
              <a:rPr lang="en-US" dirty="0" smtClean="0"/>
              <a:t> CVPR 16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717536" y="1979220"/>
            <a:ext cx="1102328" cy="1776188"/>
            <a:chOff x="7717536" y="1979220"/>
            <a:chExt cx="1102328" cy="1776188"/>
          </a:xfrm>
        </p:grpSpPr>
        <p:sp>
          <p:nvSpPr>
            <p:cNvPr id="3" name="Rectangle 2"/>
            <p:cNvSpPr/>
            <p:nvPr/>
          </p:nvSpPr>
          <p:spPr>
            <a:xfrm>
              <a:off x="7717536" y="3429000"/>
              <a:ext cx="334630" cy="2286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717536" y="3200400"/>
              <a:ext cx="334630" cy="228601"/>
            </a:xfrm>
            <a:prstGeom prst="rect">
              <a:avLst/>
            </a:prstGeom>
            <a:solidFill>
              <a:srgbClr val="FF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717536" y="2971800"/>
              <a:ext cx="334630" cy="228601"/>
            </a:xfrm>
            <a:prstGeom prst="rect">
              <a:avLst/>
            </a:prstGeom>
            <a:solidFill>
              <a:srgbClr val="F2ED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717536" y="2743200"/>
              <a:ext cx="334630" cy="228601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717536" y="2514600"/>
              <a:ext cx="334630" cy="228601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17536" y="2286000"/>
              <a:ext cx="334630" cy="228601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717808" y="2057400"/>
              <a:ext cx="334630" cy="2286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57864" y="3386076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Near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44216" y="197922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Far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35" idx="2"/>
            </p:cNvCxnSpPr>
            <p:nvPr/>
          </p:nvCxnSpPr>
          <p:spPr>
            <a:xfrm flipH="1">
              <a:off x="8329359" y="2348552"/>
              <a:ext cx="0" cy="103752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92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</a:t>
            </a:r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Sparse reconstruction using Edge SLAM while drone is on move. Outputs are sparse point cloud and key frame poses.</a:t>
            </a:r>
          </a:p>
          <a:p>
            <a:pPr algn="just"/>
            <a:r>
              <a:rPr lang="en-US" dirty="0" smtClean="0"/>
              <a:t>Estimate the poses (without BA) of small motion images (at drone hovering) using Edge SLAM. </a:t>
            </a:r>
          </a:p>
          <a:p>
            <a:pPr algn="just"/>
            <a:r>
              <a:rPr lang="en-US" dirty="0" smtClean="0"/>
              <a:t>Segment the visible space with sudden depth changes.</a:t>
            </a:r>
          </a:p>
          <a:p>
            <a:pPr algn="just"/>
            <a:r>
              <a:rPr lang="en-US" dirty="0" smtClean="0"/>
              <a:t>Dense depth propagation for every segment independently.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3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562600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The visible </a:t>
            </a:r>
            <a:r>
              <a:rPr lang="en-US" dirty="0"/>
              <a:t>space is segmented based on sparse reconstruction and depth propagation runs independently on every segment.</a:t>
            </a:r>
          </a:p>
          <a:p>
            <a:pPr algn="just"/>
            <a:r>
              <a:rPr lang="en-US" dirty="0" smtClean="0"/>
              <a:t>Patch based plane fitting approach is proposed through minimizing a cost function consisting of sparse 3D points, intensity and gradients of pixels and co-planarity with neighbouring patches.</a:t>
            </a:r>
          </a:p>
          <a:p>
            <a:pPr algn="just"/>
            <a:r>
              <a:rPr lang="en-US" dirty="0" smtClean="0"/>
              <a:t>We attach a weight with cost of every patch based on its depth initialization. Further add that cost for minimization when the weight is below to certain threshold.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6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81000" y="3964897"/>
            <a:ext cx="4111250" cy="2893103"/>
            <a:chOff x="13648" y="13648"/>
            <a:chExt cx="4405952" cy="3100485"/>
          </a:xfrm>
        </p:grpSpPr>
        <p:pic>
          <p:nvPicPr>
            <p:cNvPr id="5" name="Picture 6" descr="Z:\home\arindam\codebase\DfUSMC-master\build\Result\9\snapshot_00-00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98" t="5930" r="22002" b="18926"/>
            <a:stretch/>
          </p:blipFill>
          <p:spPr bwMode="auto">
            <a:xfrm>
              <a:off x="13648" y="13648"/>
              <a:ext cx="4405952" cy="3100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590800" y="13648"/>
              <a:ext cx="1828800" cy="29968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2572026"/>
              <a:ext cx="2209800" cy="4384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355996"/>
              <a:ext cx="1676400" cy="7870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1847574"/>
              <a:ext cx="381000" cy="5908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19200" y="2142987"/>
              <a:ext cx="457200" cy="2954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4" descr="Z:\home\arindam\codebase\DfUSMC-master\build\Result\9\Set_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05" y="3964897"/>
            <a:ext cx="3743195" cy="280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Z:\home\arindam\smallMotionDensePaper\ICIP_2018\Images\9_ref_upda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895" y="1181963"/>
            <a:ext cx="2460505" cy="184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29000" y="2971800"/>
            <a:ext cx="217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Image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21475"/>
            <a:ext cx="23622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Segment the visible 3D space based on sparse </a:t>
            </a:r>
            <a:r>
              <a:rPr lang="en-US" dirty="0"/>
              <a:t>point cloud using a combination of nearest neighbour clustering and </a:t>
            </a:r>
            <a:r>
              <a:rPr lang="en-US" dirty="0" err="1"/>
              <a:t>colour</a:t>
            </a:r>
            <a:r>
              <a:rPr lang="en-US" dirty="0"/>
              <a:t> similarity between 3D points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 rot="5400000">
            <a:off x="2046603" y="1513204"/>
            <a:ext cx="783590" cy="4419602"/>
          </a:xfrm>
          <a:prstGeom prst="leftBrace">
            <a:avLst>
              <a:gd name="adj1" fmla="val 8333"/>
              <a:gd name="adj2" fmla="val 7432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48400" y="1834023"/>
            <a:ext cx="2514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Segment the reference image using a </a:t>
            </a:r>
            <a:r>
              <a:rPr lang="en-US" dirty="0" err="1"/>
              <a:t>colour</a:t>
            </a:r>
            <a:r>
              <a:rPr lang="en-US" dirty="0"/>
              <a:t> based region growing segmentation.</a:t>
            </a:r>
          </a:p>
        </p:txBody>
      </p:sp>
      <p:sp>
        <p:nvSpPr>
          <p:cNvPr id="17" name="Left Brace 16"/>
          <p:cNvSpPr/>
          <p:nvPr/>
        </p:nvSpPr>
        <p:spPr>
          <a:xfrm rot="5400000">
            <a:off x="6541622" y="1514920"/>
            <a:ext cx="937555" cy="3962400"/>
          </a:xfrm>
          <a:prstGeom prst="leftBrace">
            <a:avLst>
              <a:gd name="adj1" fmla="val 8333"/>
              <a:gd name="adj2" fmla="val 44706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6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4703</TotalTime>
  <Words>691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INDOOR DENSE DEPTH MAP AT DRONE HOVERING</vt:lpstr>
      <vt:lpstr>Content</vt:lpstr>
      <vt:lpstr>Motivation &amp; Problem Statement</vt:lpstr>
      <vt:lpstr>Structure from Small Motion (SfSM)</vt:lpstr>
      <vt:lpstr>Limitations in State of the Art (SoA)</vt:lpstr>
      <vt:lpstr>Limitation in SoA (Cont.)</vt:lpstr>
      <vt:lpstr>Proposed Methodology</vt:lpstr>
      <vt:lpstr>Novelty</vt:lpstr>
      <vt:lpstr>Segmentation</vt:lpstr>
      <vt:lpstr>Depth Propagation</vt:lpstr>
      <vt:lpstr>Depth Propagation (Cont.)</vt:lpstr>
      <vt:lpstr>Depth Propagation (Cont.)</vt:lpstr>
      <vt:lpstr>Results</vt:lpstr>
      <vt:lpstr>Results (Cont.)</vt:lpstr>
      <vt:lpstr>Results (Cont.)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arindam</dc:creator>
  <cp:lastModifiedBy>arindam</cp:lastModifiedBy>
  <cp:revision>90</cp:revision>
  <dcterms:created xsi:type="dcterms:W3CDTF">2018-06-12T06:37:14Z</dcterms:created>
  <dcterms:modified xsi:type="dcterms:W3CDTF">2018-10-07T16:47:16Z</dcterms:modified>
</cp:coreProperties>
</file>