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396" r:id="rId4"/>
    <p:sldId id="429" r:id="rId5"/>
    <p:sldId id="424" r:id="rId6"/>
    <p:sldId id="432" r:id="rId7"/>
    <p:sldId id="427" r:id="rId8"/>
    <p:sldId id="397" r:id="rId9"/>
    <p:sldId id="423" r:id="rId10"/>
    <p:sldId id="431" r:id="rId11"/>
    <p:sldId id="433" r:id="rId12"/>
    <p:sldId id="434" r:id="rId13"/>
    <p:sldId id="398" r:id="rId14"/>
    <p:sldId id="435" r:id="rId15"/>
    <p:sldId id="430" r:id="rId16"/>
    <p:sldId id="422" r:id="rId17"/>
    <p:sldId id="399" r:id="rId18"/>
    <p:sldId id="417" r:id="rId19"/>
    <p:sldId id="436" r:id="rId20"/>
    <p:sldId id="420" r:id="rId21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D40C116-E6C4-432C-AD8F-296ACABC9E8E}">
          <p14:sldIdLst>
            <p14:sldId id="260"/>
            <p14:sldId id="257"/>
            <p14:sldId id="396"/>
            <p14:sldId id="429"/>
            <p14:sldId id="424"/>
            <p14:sldId id="432"/>
            <p14:sldId id="427"/>
            <p14:sldId id="397"/>
            <p14:sldId id="423"/>
            <p14:sldId id="431"/>
            <p14:sldId id="433"/>
            <p14:sldId id="434"/>
            <p14:sldId id="398"/>
            <p14:sldId id="435"/>
            <p14:sldId id="430"/>
            <p14:sldId id="422"/>
            <p14:sldId id="399"/>
            <p14:sldId id="417"/>
            <p14:sldId id="436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506AE6-0272-618E-868D-363747D8DD3B}" name="김현배" initials="" userId="S::2023310375@office.khu.ac.kr::0bddb6fe-9384-495a-9a7e-6691e41d12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74E66"/>
    <a:srgbClr val="00206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8"/>
    <p:restoredTop sz="80552"/>
  </p:normalViewPr>
  <p:slideViewPr>
    <p:cSldViewPr snapToGrid="0">
      <p:cViewPr varScale="1">
        <p:scale>
          <a:sx n="84" d="100"/>
          <a:sy n="84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현배" userId="0bddb6fe-9384-495a-9a7e-6691e41d120c" providerId="ADAL" clId="{52C1DF1C-D26D-4479-BFF6-CB51B9D2084C}"/>
    <pc:docChg chg="modSld">
      <pc:chgData name="김현배" userId="0bddb6fe-9384-495a-9a7e-6691e41d120c" providerId="ADAL" clId="{52C1DF1C-D26D-4479-BFF6-CB51B9D2084C}" dt="2024-10-30T08:28:43.532" v="17" actId="20577"/>
      <pc:docMkLst>
        <pc:docMk/>
      </pc:docMkLst>
      <pc:sldChg chg="modNotesTx">
        <pc:chgData name="김현배" userId="0bddb6fe-9384-495a-9a7e-6691e41d120c" providerId="ADAL" clId="{52C1DF1C-D26D-4479-BFF6-CB51B9D2084C}" dt="2024-10-30T08:27:56.995" v="1" actId="20577"/>
        <pc:sldMkLst>
          <pc:docMk/>
          <pc:sldMk cId="359443307" sldId="257"/>
        </pc:sldMkLst>
      </pc:sldChg>
      <pc:sldChg chg="modNotesTx">
        <pc:chgData name="김현배" userId="0bddb6fe-9384-495a-9a7e-6691e41d120c" providerId="ADAL" clId="{52C1DF1C-D26D-4479-BFF6-CB51B9D2084C}" dt="2024-10-30T08:27:53.978" v="0" actId="20577"/>
        <pc:sldMkLst>
          <pc:docMk/>
          <pc:sldMk cId="2052828607" sldId="260"/>
        </pc:sldMkLst>
      </pc:sldChg>
      <pc:sldChg chg="modNotesTx">
        <pc:chgData name="김현배" userId="0bddb6fe-9384-495a-9a7e-6691e41d120c" providerId="ADAL" clId="{52C1DF1C-D26D-4479-BFF6-CB51B9D2084C}" dt="2024-10-30T08:28:12.599" v="6" actId="20577"/>
        <pc:sldMkLst>
          <pc:docMk/>
          <pc:sldMk cId="2773895243" sldId="397"/>
        </pc:sldMkLst>
      </pc:sldChg>
      <pc:sldChg chg="modNotesTx">
        <pc:chgData name="김현배" userId="0bddb6fe-9384-495a-9a7e-6691e41d120c" providerId="ADAL" clId="{52C1DF1C-D26D-4479-BFF6-CB51B9D2084C}" dt="2024-10-30T08:28:26.865" v="12" actId="20577"/>
        <pc:sldMkLst>
          <pc:docMk/>
          <pc:sldMk cId="3344823209" sldId="398"/>
        </pc:sldMkLst>
      </pc:sldChg>
      <pc:sldChg chg="modNotesTx">
        <pc:chgData name="김현배" userId="0bddb6fe-9384-495a-9a7e-6691e41d120c" providerId="ADAL" clId="{52C1DF1C-D26D-4479-BFF6-CB51B9D2084C}" dt="2024-10-30T08:28:39.948" v="16" actId="20577"/>
        <pc:sldMkLst>
          <pc:docMk/>
          <pc:sldMk cId="1595407158" sldId="417"/>
        </pc:sldMkLst>
      </pc:sldChg>
      <pc:sldChg chg="modNotesTx">
        <pc:chgData name="김현배" userId="0bddb6fe-9384-495a-9a7e-6691e41d120c" providerId="ADAL" clId="{52C1DF1C-D26D-4479-BFF6-CB51B9D2084C}" dt="2024-10-30T08:28:36.177" v="15" actId="20577"/>
        <pc:sldMkLst>
          <pc:docMk/>
          <pc:sldMk cId="2456148547" sldId="422"/>
        </pc:sldMkLst>
      </pc:sldChg>
      <pc:sldChg chg="modNotesTx">
        <pc:chgData name="김현배" userId="0bddb6fe-9384-495a-9a7e-6691e41d120c" providerId="ADAL" clId="{52C1DF1C-D26D-4479-BFF6-CB51B9D2084C}" dt="2024-10-30T08:28:15.308" v="7" actId="20577"/>
        <pc:sldMkLst>
          <pc:docMk/>
          <pc:sldMk cId="2747669949" sldId="423"/>
        </pc:sldMkLst>
      </pc:sldChg>
      <pc:sldChg chg="modNotesTx">
        <pc:chgData name="김현배" userId="0bddb6fe-9384-495a-9a7e-6691e41d120c" providerId="ADAL" clId="{52C1DF1C-D26D-4479-BFF6-CB51B9D2084C}" dt="2024-10-30T08:28:03.121" v="3" actId="20577"/>
        <pc:sldMkLst>
          <pc:docMk/>
          <pc:sldMk cId="2654861675" sldId="424"/>
        </pc:sldMkLst>
      </pc:sldChg>
      <pc:sldChg chg="modNotesTx">
        <pc:chgData name="김현배" userId="0bddb6fe-9384-495a-9a7e-6691e41d120c" providerId="ADAL" clId="{52C1DF1C-D26D-4479-BFF6-CB51B9D2084C}" dt="2024-10-30T08:28:09.964" v="5" actId="20577"/>
        <pc:sldMkLst>
          <pc:docMk/>
          <pc:sldMk cId="4972158" sldId="427"/>
        </pc:sldMkLst>
      </pc:sldChg>
      <pc:sldChg chg="modNotesTx">
        <pc:chgData name="김현배" userId="0bddb6fe-9384-495a-9a7e-6691e41d120c" providerId="ADAL" clId="{52C1DF1C-D26D-4479-BFF6-CB51B9D2084C}" dt="2024-10-30T08:28:00.143" v="2" actId="20577"/>
        <pc:sldMkLst>
          <pc:docMk/>
          <pc:sldMk cId="1987913522" sldId="429"/>
        </pc:sldMkLst>
      </pc:sldChg>
      <pc:sldChg chg="modNotesTx">
        <pc:chgData name="김현배" userId="0bddb6fe-9384-495a-9a7e-6691e41d120c" providerId="ADAL" clId="{52C1DF1C-D26D-4479-BFF6-CB51B9D2084C}" dt="2024-10-30T08:28:33.068" v="14" actId="20577"/>
        <pc:sldMkLst>
          <pc:docMk/>
          <pc:sldMk cId="1151565388" sldId="430"/>
        </pc:sldMkLst>
      </pc:sldChg>
      <pc:sldChg chg="modNotesTx">
        <pc:chgData name="김현배" userId="0bddb6fe-9384-495a-9a7e-6691e41d120c" providerId="ADAL" clId="{52C1DF1C-D26D-4479-BFF6-CB51B9D2084C}" dt="2024-10-30T08:28:17.972" v="8" actId="20577"/>
        <pc:sldMkLst>
          <pc:docMk/>
          <pc:sldMk cId="2093314572" sldId="431"/>
        </pc:sldMkLst>
      </pc:sldChg>
      <pc:sldChg chg="modNotesTx">
        <pc:chgData name="김현배" userId="0bddb6fe-9384-495a-9a7e-6691e41d120c" providerId="ADAL" clId="{52C1DF1C-D26D-4479-BFF6-CB51B9D2084C}" dt="2024-10-30T08:28:07.235" v="4" actId="20577"/>
        <pc:sldMkLst>
          <pc:docMk/>
          <pc:sldMk cId="918207771" sldId="432"/>
        </pc:sldMkLst>
      </pc:sldChg>
      <pc:sldChg chg="modNotesTx">
        <pc:chgData name="김현배" userId="0bddb6fe-9384-495a-9a7e-6691e41d120c" providerId="ADAL" clId="{52C1DF1C-D26D-4479-BFF6-CB51B9D2084C}" dt="2024-10-30T08:28:20.410" v="9" actId="20577"/>
        <pc:sldMkLst>
          <pc:docMk/>
          <pc:sldMk cId="4162567253" sldId="433"/>
        </pc:sldMkLst>
      </pc:sldChg>
      <pc:sldChg chg="modNotesTx">
        <pc:chgData name="김현배" userId="0bddb6fe-9384-495a-9a7e-6691e41d120c" providerId="ADAL" clId="{52C1DF1C-D26D-4479-BFF6-CB51B9D2084C}" dt="2024-10-30T08:28:24.290" v="11" actId="20577"/>
        <pc:sldMkLst>
          <pc:docMk/>
          <pc:sldMk cId="3041084188" sldId="434"/>
        </pc:sldMkLst>
      </pc:sldChg>
      <pc:sldChg chg="modNotesTx">
        <pc:chgData name="김현배" userId="0bddb6fe-9384-495a-9a7e-6691e41d120c" providerId="ADAL" clId="{52C1DF1C-D26D-4479-BFF6-CB51B9D2084C}" dt="2024-10-30T08:28:29.166" v="13" actId="20577"/>
        <pc:sldMkLst>
          <pc:docMk/>
          <pc:sldMk cId="3131131218" sldId="435"/>
        </pc:sldMkLst>
      </pc:sldChg>
      <pc:sldChg chg="modNotesTx">
        <pc:chgData name="김현배" userId="0bddb6fe-9384-495a-9a7e-6691e41d120c" providerId="ADAL" clId="{52C1DF1C-D26D-4479-BFF6-CB51B9D2084C}" dt="2024-10-30T08:28:43.532" v="17" actId="20577"/>
        <pc:sldMkLst>
          <pc:docMk/>
          <pc:sldMk cId="2972015720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8545-4FC4-4433-B6CD-EFEE8C4C256F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B4BC-8FB3-418F-8537-6B32796EBF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59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48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77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160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54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25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8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3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280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044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96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4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99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42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91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8F65D-FB69-D2B6-F1A3-1475A9AB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428BAEC-F794-860D-135C-B45A8150E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F543464-1B39-814A-DB18-FFA15F646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E779CA-375D-0C03-7E41-CBB05CC3F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85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82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2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947C-0EF3-C3FB-477D-B3B308834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390F127-2492-5BBF-CE9C-312924CED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344C6E-FE70-F587-F562-7E71FF51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894827-5508-9693-4AB2-0ADA3CC81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83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57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B4BC-8FB3-418F-8537-6B32796EBF0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51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9629F9-81EC-91AD-8C67-6269EBA2E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8EA023-A082-ED05-A6E4-2B046BC20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2F48F-6B31-55EC-A477-99401B5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40FE-590E-4298-B975-3B4291992B06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ECFC86-B038-1438-F739-E3238224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A83835-3C63-E1D3-7A44-B033E2FA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D23475-BDF5-179F-FD51-3A6CF2CA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0367E6-1474-9A3A-6CB4-85CF96F6A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5BDFAA-1426-38B5-2F7F-58D18503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17-6C52-40D7-9C70-A9505882C4ED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23462D-EA24-8208-F591-F8A95490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12B86D-F278-A00B-5D65-DD10C04D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6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E2C9D69-F7AC-C83D-36F3-A34D5E821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16E47F-06B9-69AE-67EA-66B78F682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A51A62-7B11-ED38-E661-F81138B2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2AFC-4519-42BA-8D84-5C459724EEE3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0E3685-AA44-0EE4-EBF3-61CCE3AF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6890C3-EC23-4FA4-986E-9F92297D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15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2BA47A-011F-ED9A-D040-E2DC285E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18C332-82D3-CA78-B7B4-A1D1CE7D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537"/>
            <a:ext cx="2743200" cy="365125"/>
          </a:xfrm>
        </p:spPr>
        <p:txBody>
          <a:bodyPr/>
          <a:lstStyle/>
          <a:p>
            <a:fld id="{0B44E2E6-13A1-4979-AD4C-448D39EF83AC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EBDC38-CFC4-46E9-3ECD-FA5E1D5A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199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01DA70-9570-7021-B1B4-5CC35B53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6D453A-A4FB-2305-14FA-C6F412AA5D57}"/>
              </a:ext>
            </a:extLst>
          </p:cNvPr>
          <p:cNvSpPr/>
          <p:nvPr userDrawn="1"/>
        </p:nvSpPr>
        <p:spPr>
          <a:xfrm>
            <a:off x="0" y="0"/>
            <a:ext cx="12192000" cy="850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97D04B-6488-602C-1148-8044269FAB4F}"/>
              </a:ext>
            </a:extLst>
          </p:cNvPr>
          <p:cNvCxnSpPr>
            <a:cxnSpLocks/>
            <a:endCxn id="11" idx="1"/>
          </p:cNvCxnSpPr>
          <p:nvPr userDrawn="1"/>
        </p:nvCxnSpPr>
        <p:spPr>
          <a:xfrm>
            <a:off x="335360" y="6309320"/>
            <a:ext cx="112169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FACE179-C64E-6353-A2C1-2C3E6417277A}"/>
              </a:ext>
            </a:extLst>
          </p:cNvPr>
          <p:cNvSpPr/>
          <p:nvPr userDrawn="1"/>
        </p:nvSpPr>
        <p:spPr>
          <a:xfrm>
            <a:off x="11552336" y="6260138"/>
            <a:ext cx="288032" cy="983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232AAC-FEA8-1E78-0A7E-16846E22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57" y="30790"/>
            <a:ext cx="10340213" cy="788216"/>
          </a:xfrm>
        </p:spPr>
        <p:txBody>
          <a:bodyPr>
            <a:normAutofit/>
          </a:bodyPr>
          <a:lstStyle>
            <a:lvl1pPr>
              <a:defRPr sz="3200" b="1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D15FCB0-085C-012B-6698-1361F503C823}"/>
              </a:ext>
            </a:extLst>
          </p:cNvPr>
          <p:cNvCxnSpPr>
            <a:cxnSpLocks/>
          </p:cNvCxnSpPr>
          <p:nvPr userDrawn="1"/>
        </p:nvCxnSpPr>
        <p:spPr>
          <a:xfrm>
            <a:off x="47328" y="850936"/>
            <a:ext cx="1150500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5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38BA96-988B-914C-AD53-50DF45CA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C9D152-B0D1-C562-3C28-B946B1021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99FD47-857F-0CDE-CA9D-3620F099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9896-574F-4EBD-838B-8709B4802A0D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87F14D-083C-BCE5-C814-45FB2CD7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33EC85-31F7-A153-A8E5-F33B3C4B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35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183DA9-428F-8656-46A2-25A317A5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4D902-F3F5-0D0B-D796-77863589B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191ECD-EED0-BDBE-BC7D-54B3A4860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6ACAE9-741E-C439-58D8-0E54601A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729D-EAE1-48AA-8464-9AC70F4EC2ED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83974F-3837-9FB2-3D77-A88EB170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8D2D3F-C3CD-9EED-5896-6DD93D18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7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BD442-177B-B204-6C58-BE6F4878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6C748C-666F-E1F1-89D8-A0276AAC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0DF5C4-44AD-5CD8-B0B2-C2D9CD44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4112C3D-1C8D-8A4E-6C6D-483A460EA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D32E819-8E16-D609-B894-806AB77B5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C1CD515-4395-BE4F-24E3-6A007797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379-D224-40AC-A9F6-03502B87E7F5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C5312FD-F6F9-79CA-6E72-8C46BB00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1E5A9F5-A327-C4A8-6183-FC2D5E51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67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BED3B8-68F5-A071-564F-E7E51762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31E367-9DAD-27A4-7168-7B8E72A5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8A0-71A0-46A3-B238-8762D63E3FE0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19A938-7A8C-EB53-8284-916EF548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00D374-FF60-6A61-E153-D91F030A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9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FF659EC-960C-1A3A-E0D2-030243A8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6BB8-FA89-4528-95E6-73B69C4A6D9D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ECEE99-B5A9-9525-7355-408FE0E7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C9DF1D-6B8B-1179-582C-3169ADDB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2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86BF7D-8C64-93F4-4F13-34F16CDC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519D5F-8B9C-37C8-5D26-4EA2CB13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655057-A8ED-F9CE-2B9F-9125071C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CB01E7-008B-A4C4-0BFF-CED917F8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149C-BCA4-4E1D-90F4-83CD47BF3317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4D74AD-8787-1701-B603-2A1DE435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DF7A14-893A-1667-D611-272C8AE4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92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0DB4F-9F84-B451-0645-1D0B7B13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77BB773-1EA4-1034-F9CD-5F7F14763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7F7637-4A80-0700-5FFC-A404183CF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B4494C-E3C4-7B01-D460-DBAD35BD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30-4B60-4CD7-9069-5892E7D3B057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F6AFC9-F7E1-8345-4BF8-94AAA3A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B4B7A-C4C1-492A-7E64-E2E1EBCB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7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0C226B-C2FA-3C46-BD06-F76010B7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E28FCD-C612-7201-A9DD-6EA36992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D41A30-F729-AED1-93BB-42F91F0A3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364A-7053-4FFC-848B-6056EADAC189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B9F56E-9AD9-89D1-BD92-4AB5E2149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AA4E82-5925-A877-54AC-4E6B3C8B6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DA059-5EB1-45AA-823D-183377ABF7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9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35360" y="6309320"/>
            <a:ext cx="11521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41B4BA41-73B1-5E70-580D-9A89A2675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41" y="4965172"/>
            <a:ext cx="1331100" cy="1195849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8F13250-51F4-2B4A-BBF2-0D670BEEA3F0}"/>
              </a:ext>
            </a:extLst>
          </p:cNvPr>
          <p:cNvGrpSpPr/>
          <p:nvPr/>
        </p:nvGrpSpPr>
        <p:grpSpPr>
          <a:xfrm>
            <a:off x="1120075" y="1575191"/>
            <a:ext cx="9951850" cy="4010652"/>
            <a:chOff x="1193279" y="2075036"/>
            <a:chExt cx="9951850" cy="40106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499E01-648A-D6B3-0429-E3BDF350896F}"/>
                </a:ext>
              </a:extLst>
            </p:cNvPr>
            <p:cNvSpPr txBox="1"/>
            <p:nvPr/>
          </p:nvSpPr>
          <p:spPr>
            <a:xfrm>
              <a:off x="1193279" y="2075036"/>
              <a:ext cx="9951850" cy="107721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ko-KR" sz="3200" b="1" spc="-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Retrieval-Augmented Natural Language Reasoning </a:t>
              </a:r>
              <a:br>
                <a:rPr lang="en-US" altLang="ko-KR" sz="3200" b="1" spc="-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나눔바른고딕" panose="020B0603020101020101" pitchFamily="50" charset="-127"/>
                  <a:cs typeface="Times New Roman" panose="02020603050405020304" pitchFamily="18" charset="0"/>
                </a:rPr>
              </a:br>
              <a:r>
                <a:rPr lang="en-US" altLang="ko-KR" sz="3200" b="1" spc="-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for Explanable Visual Question Answering</a:t>
              </a:r>
              <a:endParaRPr lang="ko-KR" altLang="en-US" sz="32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C323D0-E423-6927-9B2A-CFBB127DCB8D}"/>
                </a:ext>
              </a:extLst>
            </p:cNvPr>
            <p:cNvSpPr txBox="1"/>
            <p:nvPr/>
          </p:nvSpPr>
          <p:spPr>
            <a:xfrm>
              <a:off x="2568310" y="3267359"/>
              <a:ext cx="7201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 Hyeon Lim, Minkuk Kim, Hyeon Bae Kim, Seong Tae Kim</a:t>
              </a:r>
              <a:r>
                <a:rPr lang="en-US" altLang="ko-KR" sz="1600" baseline="300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*</a:t>
              </a:r>
              <a:endParaRPr lang="ko-KR" altLang="en-US" sz="1600" baseline="3000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85B69-C2BA-0A1E-0DEA-BE7E30E76EEF}"/>
                </a:ext>
              </a:extLst>
            </p:cNvPr>
            <p:cNvSpPr txBox="1"/>
            <p:nvPr/>
          </p:nvSpPr>
          <p:spPr>
            <a:xfrm>
              <a:off x="1416676" y="3729801"/>
              <a:ext cx="9505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i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IEEE International Conference on Image Processing (ICIP) LVLM Workshop, 2024</a:t>
              </a:r>
              <a:endParaRPr lang="ko-KR" altLang="en-US" sz="160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D867A9-962C-AEF7-61D6-E7AC5D3E1D34}"/>
                </a:ext>
              </a:extLst>
            </p:cNvPr>
            <p:cNvSpPr txBox="1"/>
            <p:nvPr/>
          </p:nvSpPr>
          <p:spPr>
            <a:xfrm>
              <a:off x="1416676" y="4516028"/>
              <a:ext cx="9505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Oct. 29, 2024</a:t>
              </a:r>
            </a:p>
            <a:p>
              <a:pPr algn="ctr"/>
              <a:endParaRPr lang="en-US" altLang="ko-KR" sz="1600"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sz="1600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Presenter: Hyeon-bae Kim</a:t>
              </a:r>
            </a:p>
            <a:p>
              <a:pPr algn="ctr"/>
              <a:endParaRPr lang="en-US" altLang="ko-KR" sz="1600"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sz="1600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Augmented Intelligence Lab</a:t>
              </a:r>
            </a:p>
            <a:p>
              <a:pPr algn="ctr"/>
              <a:r>
                <a:rPr lang="en-US" altLang="ko-KR" sz="1600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Kyung </a:t>
              </a:r>
              <a:r>
                <a:rPr lang="en-US" altLang="ko-KR" sz="1600" err="1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Hee</a:t>
              </a:r>
              <a:r>
                <a:rPr lang="en-US" altLang="ko-KR" sz="1600">
                  <a:latin typeface="Georgia" panose="0204050205040502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University, Republic of Korea</a:t>
              </a:r>
              <a:endParaRPr lang="ko-KR" altLang="en-US" sz="1600">
                <a:latin typeface="Georgia" panose="02040502050405020303" pitchFamily="18" charset="0"/>
                <a:ea typeface="나눔바른고딕" panose="020B0603020101020101" pitchFamily="50" charset="-127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D75C3FF-3E39-8F01-E6CA-CBD3FFEABD0D}"/>
              </a:ext>
            </a:extLst>
          </p:cNvPr>
          <p:cNvCxnSpPr/>
          <p:nvPr/>
        </p:nvCxnSpPr>
        <p:spPr>
          <a:xfrm>
            <a:off x="335360" y="628367"/>
            <a:ext cx="11521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0E7868-B549-D86C-EF14-567FB678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4822492"/>
            <a:ext cx="2636196" cy="14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2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2. Method</a:t>
            </a:r>
            <a:endParaRPr lang="ko-KR" altLang="en-US"/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F76462F2-D931-590A-E163-C1B42764DA37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en-US" altLang="ko-KR" sz="1600" baseline="-25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</a:t>
            </a:r>
            <a:endParaRPr lang="ko-KR" altLang="en-US" sz="1600" baseline="-25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3026074-D0B0-4B1E-2EA4-34C0FC4DF7BF}"/>
              </a:ext>
            </a:extLst>
          </p:cNvPr>
          <p:cNvSpPr txBox="1">
            <a:spLocks/>
          </p:cNvSpPr>
          <p:nvPr/>
        </p:nvSpPr>
        <p:spPr>
          <a:xfrm>
            <a:off x="620174" y="1155985"/>
            <a:ext cx="8562737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Examples of retrieval in our method.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2A93231-071C-5490-A684-5B5714DC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6" y="1600849"/>
            <a:ext cx="1837305" cy="180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86DDD6E-B256-3759-2415-EDFBA2408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847" y="1600849"/>
            <a:ext cx="1877420" cy="18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83C39AE-24DB-837C-93E1-1785C6552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923" y="1600849"/>
            <a:ext cx="1877420" cy="180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A49EBC-1E4F-2318-84F0-4805062B4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156" y="1600849"/>
            <a:ext cx="1886631" cy="180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898460B-97ED-BA92-DC1B-ACF750B36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319" y="1600849"/>
            <a:ext cx="1838298" cy="180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4B922A5-4C8F-F8F9-4F08-DFE9A9715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161" y="1600849"/>
            <a:ext cx="1906452" cy="1800000"/>
          </a:xfrm>
          <a:prstGeom prst="rect">
            <a:avLst/>
          </a:prstGeom>
        </p:spPr>
      </p:pic>
      <p:sp>
        <p:nvSpPr>
          <p:cNvPr id="21" name="제목 3">
            <a:extLst>
              <a:ext uri="{FF2B5EF4-FFF2-40B4-BE49-F238E27FC236}">
                <a16:creationId xmlns:a16="http://schemas.microsoft.com/office/drawing/2014/main" id="{02F4C94C-506E-87E2-5941-EF2439E7F1EE}"/>
              </a:ext>
            </a:extLst>
          </p:cNvPr>
          <p:cNvSpPr txBox="1">
            <a:spLocks/>
          </p:cNvSpPr>
          <p:nvPr/>
        </p:nvSpPr>
        <p:spPr>
          <a:xfrm>
            <a:off x="256817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is the man doing?</a:t>
            </a:r>
            <a:endParaRPr lang="en-US" altLang="ko-KR" sz="12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제목 3">
            <a:extLst>
              <a:ext uri="{FF2B5EF4-FFF2-40B4-BE49-F238E27FC236}">
                <a16:creationId xmlns:a16="http://schemas.microsoft.com/office/drawing/2014/main" id="{6D7983A2-F97F-3F55-7C74-B75F53150A42}"/>
              </a:ext>
            </a:extLst>
          </p:cNvPr>
          <p:cNvSpPr txBox="1">
            <a:spLocks/>
          </p:cNvSpPr>
          <p:nvPr/>
        </p:nvSpPr>
        <p:spPr>
          <a:xfrm>
            <a:off x="2158963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is the man doing?</a:t>
            </a:r>
            <a:endParaRPr lang="en-US" altLang="ko-KR" sz="12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제목 3">
            <a:extLst>
              <a:ext uri="{FF2B5EF4-FFF2-40B4-BE49-F238E27FC236}">
                <a16:creationId xmlns:a16="http://schemas.microsoft.com/office/drawing/2014/main" id="{166A8129-45BD-86FC-A6AE-D5C8DD8C1EC5}"/>
              </a:ext>
            </a:extLst>
          </p:cNvPr>
          <p:cNvSpPr txBox="1">
            <a:spLocks/>
          </p:cNvSpPr>
          <p:nvPr/>
        </p:nvSpPr>
        <p:spPr>
          <a:xfrm>
            <a:off x="4199548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 they professional players?</a:t>
            </a:r>
            <a:endParaRPr lang="en-US" altLang="ko-KR" sz="12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제목 3">
            <a:extLst>
              <a:ext uri="{FF2B5EF4-FFF2-40B4-BE49-F238E27FC236}">
                <a16:creationId xmlns:a16="http://schemas.microsoft.com/office/drawing/2014/main" id="{C3DFF1D6-CFF3-7A02-E5B2-D0130BAC95F7}"/>
              </a:ext>
            </a:extLst>
          </p:cNvPr>
          <p:cNvSpPr txBox="1">
            <a:spLocks/>
          </p:cNvSpPr>
          <p:nvPr/>
        </p:nvSpPr>
        <p:spPr>
          <a:xfrm>
            <a:off x="6115468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Sunny or overcast?</a:t>
            </a:r>
            <a:endParaRPr lang="en-US" altLang="ko-KR" sz="12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7775D8EE-3695-6219-DBCD-B0729330D415}"/>
              </a:ext>
            </a:extLst>
          </p:cNvPr>
          <p:cNvSpPr txBox="1">
            <a:spLocks/>
          </p:cNvSpPr>
          <p:nvPr/>
        </p:nvSpPr>
        <p:spPr>
          <a:xfrm>
            <a:off x="8119313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is this animal?</a:t>
            </a:r>
          </a:p>
        </p:txBody>
      </p:sp>
      <p:sp>
        <p:nvSpPr>
          <p:cNvPr id="26" name="제목 3">
            <a:extLst>
              <a:ext uri="{FF2B5EF4-FFF2-40B4-BE49-F238E27FC236}">
                <a16:creationId xmlns:a16="http://schemas.microsoft.com/office/drawing/2014/main" id="{4D1D97BB-9721-BA9A-8540-DEEA48558B95}"/>
              </a:ext>
            </a:extLst>
          </p:cNvPr>
          <p:cNvSpPr txBox="1">
            <a:spLocks/>
          </p:cNvSpPr>
          <p:nvPr/>
        </p:nvSpPr>
        <p:spPr>
          <a:xfrm>
            <a:off x="10025735" y="3454972"/>
            <a:ext cx="1837304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is this animal?</a:t>
            </a:r>
          </a:p>
        </p:txBody>
      </p:sp>
      <p:sp>
        <p:nvSpPr>
          <p:cNvPr id="27" name="제목 3">
            <a:extLst>
              <a:ext uri="{FF2B5EF4-FFF2-40B4-BE49-F238E27FC236}">
                <a16:creationId xmlns:a16="http://schemas.microsoft.com/office/drawing/2014/main" id="{96827C77-C1E0-C4B0-FEA8-D3F0030569F1}"/>
              </a:ext>
            </a:extLst>
          </p:cNvPr>
          <p:cNvSpPr txBox="1">
            <a:spLocks/>
          </p:cNvSpPr>
          <p:nvPr/>
        </p:nvSpPr>
        <p:spPr>
          <a:xfrm>
            <a:off x="112529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Skateboarding because he is riding a skateboard with helmet on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제목 3">
            <a:extLst>
              <a:ext uri="{FF2B5EF4-FFF2-40B4-BE49-F238E27FC236}">
                <a16:creationId xmlns:a16="http://schemas.microsoft.com/office/drawing/2014/main" id="{E4EED2BF-B5BE-417D-D0BF-32165B7CB9CD}"/>
              </a:ext>
            </a:extLst>
          </p:cNvPr>
          <p:cNvSpPr txBox="1">
            <a:spLocks/>
          </p:cNvSpPr>
          <p:nvPr/>
        </p:nvSpPr>
        <p:spPr>
          <a:xfrm>
            <a:off x="1994617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Snowboarding because he is practicing snowboarding skills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7331EE6D-EF93-6A48-F27A-D267D1D464E5}"/>
              </a:ext>
            </a:extLst>
          </p:cNvPr>
          <p:cNvSpPr txBox="1">
            <a:spLocks/>
          </p:cNvSpPr>
          <p:nvPr/>
        </p:nvSpPr>
        <p:spPr>
          <a:xfrm>
            <a:off x="4055260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Yes because they are at the stadium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제목 3">
            <a:extLst>
              <a:ext uri="{FF2B5EF4-FFF2-40B4-BE49-F238E27FC236}">
                <a16:creationId xmlns:a16="http://schemas.microsoft.com/office/drawing/2014/main" id="{28DB6ED0-24AB-5E70-9C1B-67D2D5591D7A}"/>
              </a:ext>
            </a:extLst>
          </p:cNvPr>
          <p:cNvSpPr txBox="1">
            <a:spLocks/>
          </p:cNvSpPr>
          <p:nvPr/>
        </p:nvSpPr>
        <p:spPr>
          <a:xfrm>
            <a:off x="5971180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Overcast because the sky is covered with cloud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제목 3">
            <a:extLst>
              <a:ext uri="{FF2B5EF4-FFF2-40B4-BE49-F238E27FC236}">
                <a16:creationId xmlns:a16="http://schemas.microsoft.com/office/drawing/2014/main" id="{6DAAD33C-F0AD-BEEE-9BDE-ABDDEED1E7A8}"/>
              </a:ext>
            </a:extLst>
          </p:cNvPr>
          <p:cNvSpPr txBox="1">
            <a:spLocks/>
          </p:cNvSpPr>
          <p:nvPr/>
        </p:nvSpPr>
        <p:spPr>
          <a:xfrm>
            <a:off x="7975025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Giraffe because it has long neck and covered with yellow skin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제목 3">
            <a:extLst>
              <a:ext uri="{FF2B5EF4-FFF2-40B4-BE49-F238E27FC236}">
                <a16:creationId xmlns:a16="http://schemas.microsoft.com/office/drawing/2014/main" id="{0543AFDD-097C-087C-6176-A201C466AFAE}"/>
              </a:ext>
            </a:extLst>
          </p:cNvPr>
          <p:cNvSpPr txBox="1">
            <a:spLocks/>
          </p:cNvSpPr>
          <p:nvPr/>
        </p:nvSpPr>
        <p:spPr>
          <a:xfrm>
            <a:off x="9881447" y="3821761"/>
            <a:ext cx="2125880" cy="556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1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Giraffe because their skin is covered with black spot and has tall neck</a:t>
            </a:r>
            <a:endParaRPr lang="en-US" altLang="ko-KR" sz="11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제목 3">
            <a:extLst>
              <a:ext uri="{FF2B5EF4-FFF2-40B4-BE49-F238E27FC236}">
                <a16:creationId xmlns:a16="http://schemas.microsoft.com/office/drawing/2014/main" id="{DDDEA521-0334-4F06-6C93-5ED0502475E4}"/>
              </a:ext>
            </a:extLst>
          </p:cNvPr>
          <p:cNvSpPr txBox="1">
            <a:spLocks/>
          </p:cNvSpPr>
          <p:nvPr/>
        </p:nvSpPr>
        <p:spPr>
          <a:xfrm>
            <a:off x="224045" y="4375979"/>
            <a:ext cx="3752164" cy="6939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(A)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Similar question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semantic information of image</a:t>
            </a:r>
          </a:p>
        </p:txBody>
      </p:sp>
      <p:sp>
        <p:nvSpPr>
          <p:cNvPr id="34" name="제목 3">
            <a:extLst>
              <a:ext uri="{FF2B5EF4-FFF2-40B4-BE49-F238E27FC236}">
                <a16:creationId xmlns:a16="http://schemas.microsoft.com/office/drawing/2014/main" id="{E2A26324-6347-5BA9-ACA9-A8D6681BEFBD}"/>
              </a:ext>
            </a:extLst>
          </p:cNvPr>
          <p:cNvSpPr txBox="1">
            <a:spLocks/>
          </p:cNvSpPr>
          <p:nvPr/>
        </p:nvSpPr>
        <p:spPr>
          <a:xfrm>
            <a:off x="4239228" y="4375979"/>
            <a:ext cx="3713544" cy="6939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(B)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Similar semantic information of image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question</a:t>
            </a:r>
          </a:p>
        </p:txBody>
      </p:sp>
      <p:sp>
        <p:nvSpPr>
          <p:cNvPr id="35" name="제목 3">
            <a:extLst>
              <a:ext uri="{FF2B5EF4-FFF2-40B4-BE49-F238E27FC236}">
                <a16:creationId xmlns:a16="http://schemas.microsoft.com/office/drawing/2014/main" id="{AA3BC3C3-4A44-FD40-3D0B-AE674D0031CB}"/>
              </a:ext>
            </a:extLst>
          </p:cNvPr>
          <p:cNvSpPr txBox="1">
            <a:spLocks/>
          </p:cNvSpPr>
          <p:nvPr/>
        </p:nvSpPr>
        <p:spPr>
          <a:xfrm>
            <a:off x="7944843" y="4375979"/>
            <a:ext cx="4062484" cy="6939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(C)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“Ideal Case”</a:t>
            </a:r>
          </a:p>
          <a:p>
            <a:pPr algn="ctr"/>
            <a:r>
              <a:rPr lang="en-US" altLang="ko-KR" sz="1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Similar question and semantic information of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제목 3">
                <a:extLst>
                  <a:ext uri="{FF2B5EF4-FFF2-40B4-BE49-F238E27FC236}">
                    <a16:creationId xmlns:a16="http://schemas.microsoft.com/office/drawing/2014/main" id="{86DE4FF8-D32A-0D5B-E6BD-C26E4E6EA9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79" y="5796014"/>
                <a:ext cx="8202039" cy="48430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j-cs"/>
                  </a:defRPr>
                </a:lvl1pPr>
              </a:lstStyle>
              <a:p>
                <a:pPr algn="ctr"/>
                <a:r>
                  <a:rPr lang="en-US" altLang="ko-KR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reason of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𝑆𝑐𝑜𝑟𝑒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𝑅𝑒𝑡𝑟𝑖𝑒𝑣𝑎𝑙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=</m:t>
                    </m:r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/>
                                    <a:sym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cos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⁡(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𝑞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)</m:t>
                    </m:r>
                  </m:oMath>
                </a14:m>
                <a:r>
                  <a:rPr lang="en-US" altLang="ko-KR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6" name="제목 3">
                <a:extLst>
                  <a:ext uri="{FF2B5EF4-FFF2-40B4-BE49-F238E27FC236}">
                    <a16:creationId xmlns:a16="http://schemas.microsoft.com/office/drawing/2014/main" id="{86DE4FF8-D32A-0D5B-E6BD-C26E4E6EA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79" y="5796014"/>
                <a:ext cx="8202039" cy="484301"/>
              </a:xfrm>
              <a:prstGeom prst="rect">
                <a:avLst/>
              </a:prstGeom>
              <a:blipFill>
                <a:blip r:embed="rId9"/>
                <a:stretch>
                  <a:fillRect t="-10256" b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3">
            <a:extLst>
              <a:ext uri="{FF2B5EF4-FFF2-40B4-BE49-F238E27FC236}">
                <a16:creationId xmlns:a16="http://schemas.microsoft.com/office/drawing/2014/main" id="{E7E8D5BE-5982-9B7A-6024-865E4D032161}"/>
              </a:ext>
            </a:extLst>
          </p:cNvPr>
          <p:cNvSpPr txBox="1">
            <a:spLocks/>
          </p:cNvSpPr>
          <p:nvPr/>
        </p:nvSpPr>
        <p:spPr>
          <a:xfrm>
            <a:off x="1994979" y="5187488"/>
            <a:ext cx="8202039" cy="5918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(C) is ideal case between the input and the retrieved samples.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aim to avoid type (A) and (B)</a:t>
            </a:r>
          </a:p>
        </p:txBody>
      </p:sp>
    </p:spTree>
    <p:extLst>
      <p:ext uri="{BB962C8B-B14F-4D97-AF65-F5344CB8AC3E}">
        <p14:creationId xmlns:p14="http://schemas.microsoft.com/office/powerpoint/2010/main" val="209331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2. Method</a:t>
            </a:r>
            <a:endParaRPr lang="ko-KR" altLang="en-US"/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F76462F2-D931-590A-E163-C1B42764DA37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Utilize Retrieved features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3026074-D0B0-4B1E-2EA4-34C0FC4DF7BF}"/>
              </a:ext>
            </a:extLst>
          </p:cNvPr>
          <p:cNvSpPr txBox="1">
            <a:spLocks/>
          </p:cNvSpPr>
          <p:nvPr/>
        </p:nvSpPr>
        <p:spPr>
          <a:xfrm>
            <a:off x="620174" y="1155985"/>
            <a:ext cx="8562737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Additional Cross-attention layer for Retrieved features</a:t>
            </a:r>
          </a:p>
        </p:txBody>
      </p:sp>
      <p:pic>
        <p:nvPicPr>
          <p:cNvPr id="104" name="그림 10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01FCED5D-11EA-0613-EF7A-25519AC3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4" y="1522774"/>
            <a:ext cx="5691739" cy="456233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EFFD841-220B-91CC-AA9F-BBC72CAC5F0A}"/>
              </a:ext>
            </a:extLst>
          </p:cNvPr>
          <p:cNvSpPr/>
          <p:nvPr/>
        </p:nvSpPr>
        <p:spPr>
          <a:xfrm>
            <a:off x="4572001" y="2673753"/>
            <a:ext cx="752354" cy="972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9F384D7-D7C7-5427-DC42-6C74617F5478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948178" y="3646027"/>
            <a:ext cx="5786" cy="4745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643627BB-7F59-1E91-4191-9F6120DDCE60}"/>
              </a:ext>
            </a:extLst>
          </p:cNvPr>
          <p:cNvSpPr/>
          <p:nvPr/>
        </p:nvSpPr>
        <p:spPr>
          <a:xfrm>
            <a:off x="4352080" y="4120589"/>
            <a:ext cx="1203767" cy="676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EAC9F2BA-6B0A-6C45-7E91-27C7EE6D7CE1}"/>
              </a:ext>
            </a:extLst>
          </p:cNvPr>
          <p:cNvSpPr txBox="1">
            <a:spLocks/>
          </p:cNvSpPr>
          <p:nvPr/>
        </p:nvSpPr>
        <p:spPr>
          <a:xfrm>
            <a:off x="6729215" y="1859753"/>
            <a:ext cx="4335025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Purpose</a:t>
            </a:r>
            <a:endParaRPr lang="en-US" altLang="ko-KR" sz="18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DF7456EB-798B-0F1D-8897-BCDA3339AE4B}"/>
              </a:ext>
            </a:extLst>
          </p:cNvPr>
          <p:cNvSpPr txBox="1">
            <a:spLocks/>
          </p:cNvSpPr>
          <p:nvPr/>
        </p:nvSpPr>
        <p:spPr>
          <a:xfrm>
            <a:off x="7071121" y="2251091"/>
            <a:ext cx="4335025" cy="869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 retrieved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Preserving original language model’s capabilities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BCC234BD-EC57-B26C-274E-0237F08DB428}"/>
              </a:ext>
            </a:extLst>
          </p:cNvPr>
          <p:cNvSpPr txBox="1">
            <a:spLocks/>
          </p:cNvSpPr>
          <p:nvPr/>
        </p:nvSpPr>
        <p:spPr>
          <a:xfrm>
            <a:off x="5883394" y="4528589"/>
            <a:ext cx="6026666" cy="7037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 structure </a:t>
            </a:r>
            <a:r>
              <a:rPr lang="en-US" altLang="ko-KR" sz="1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incorporates retrieval information 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while maintaining the original language model’s capabilities.</a:t>
            </a:r>
          </a:p>
        </p:txBody>
      </p:sp>
    </p:spTree>
    <p:extLst>
      <p:ext uri="{BB962C8B-B14F-4D97-AF65-F5344CB8AC3E}">
        <p14:creationId xmlns:p14="http://schemas.microsoft.com/office/powerpoint/2010/main" val="416256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2. Method</a:t>
            </a:r>
            <a:endParaRPr lang="ko-KR" altLang="en-US"/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F76462F2-D931-590A-E163-C1B42764DA37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Explanation Generation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3026074-D0B0-4B1E-2EA4-34C0FC4DF7BF}"/>
              </a:ext>
            </a:extLst>
          </p:cNvPr>
          <p:cNvSpPr txBox="1">
            <a:spLocks/>
          </p:cNvSpPr>
          <p:nvPr/>
        </p:nvSpPr>
        <p:spPr>
          <a:xfrm>
            <a:off x="620174" y="1155985"/>
            <a:ext cx="8562737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 Explanation Generation</a:t>
            </a:r>
          </a:p>
        </p:txBody>
      </p:sp>
      <p:pic>
        <p:nvPicPr>
          <p:cNvPr id="104" name="그림 10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01FCED5D-11EA-0613-EF7A-25519AC3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4" y="1522774"/>
            <a:ext cx="5691739" cy="4562333"/>
          </a:xfrm>
          <a:prstGeom prst="rect">
            <a:avLst/>
          </a:prstGeom>
        </p:spPr>
      </p:pic>
      <p:sp>
        <p:nvSpPr>
          <p:cNvPr id="7" name="제목 3">
            <a:extLst>
              <a:ext uri="{FF2B5EF4-FFF2-40B4-BE49-F238E27FC236}">
                <a16:creationId xmlns:a16="http://schemas.microsoft.com/office/drawing/2014/main" id="{0A502FE8-ECD3-6B40-A38B-86DAAB9E0A33}"/>
              </a:ext>
            </a:extLst>
          </p:cNvPr>
          <p:cNvSpPr txBox="1">
            <a:spLocks/>
          </p:cNvSpPr>
          <p:nvPr/>
        </p:nvSpPr>
        <p:spPr>
          <a:xfrm>
            <a:off x="6729215" y="1859753"/>
            <a:ext cx="4335025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Template</a:t>
            </a:r>
            <a:endParaRPr lang="en-US" altLang="ko-KR" sz="1800" b="1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A90AF8F2-E205-25F6-0187-DBEA42827411}"/>
              </a:ext>
            </a:extLst>
          </p:cNvPr>
          <p:cNvSpPr txBox="1">
            <a:spLocks/>
          </p:cNvSpPr>
          <p:nvPr/>
        </p:nvSpPr>
        <p:spPr>
          <a:xfrm>
            <a:off x="7071121" y="2251091"/>
            <a:ext cx="4335025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“The answer is </a:t>
            </a:r>
            <a:r>
              <a:rPr lang="en-US" altLang="ko-KR" sz="16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[answer]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because </a:t>
            </a:r>
            <a:r>
              <a:rPr lang="en-US" altLang="ko-KR" sz="16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[explanation]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ko-KR" sz="16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제목 3">
            <a:extLst>
              <a:ext uri="{FF2B5EF4-FFF2-40B4-BE49-F238E27FC236}">
                <a16:creationId xmlns:a16="http://schemas.microsoft.com/office/drawing/2014/main" id="{BD86293C-DDD1-3AC2-4B22-0116CAC3F97F}"/>
              </a:ext>
            </a:extLst>
          </p:cNvPr>
          <p:cNvSpPr txBox="1">
            <a:spLocks/>
          </p:cNvSpPr>
          <p:nvPr/>
        </p:nvSpPr>
        <p:spPr>
          <a:xfrm>
            <a:off x="5883394" y="4528589"/>
            <a:ext cx="6026666" cy="7037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model </a:t>
            </a:r>
            <a:r>
              <a:rPr lang="en-US" altLang="ko-KR" sz="1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generates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</a:t>
            </a:r>
            <a:r>
              <a:rPr lang="en-US" altLang="ko-KR" sz="1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 and explanation 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simultaneously, </a:t>
            </a:r>
            <a:r>
              <a:rPr lang="en-US" altLang="ko-KR" sz="1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enhancing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</a:t>
            </a:r>
            <a:r>
              <a:rPr lang="en-US" altLang="ko-KR" sz="1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logical coherence </a:t>
            </a:r>
            <a:r>
              <a:rPr lang="en-US" altLang="ko-KR" sz="1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between them.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D2F1D4F-0478-55FA-46B1-22BE0B4019F2}"/>
              </a:ext>
            </a:extLst>
          </p:cNvPr>
          <p:cNvSpPr/>
          <p:nvPr/>
        </p:nvSpPr>
        <p:spPr>
          <a:xfrm>
            <a:off x="5303920" y="1864511"/>
            <a:ext cx="1034250" cy="765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08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51E777-8CD0-065A-AF96-8581733BC81C}"/>
              </a:ext>
            </a:extLst>
          </p:cNvPr>
          <p:cNvSpPr txBox="1"/>
          <p:nvPr/>
        </p:nvSpPr>
        <p:spPr>
          <a:xfrm>
            <a:off x="1631004" y="2721114"/>
            <a:ext cx="3189042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r>
              <a:rPr lang="en-US" altLang="ko-KR" sz="40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Experiments</a:t>
            </a:r>
          </a:p>
        </p:txBody>
      </p:sp>
    </p:spTree>
    <p:extLst>
      <p:ext uri="{BB962C8B-B14F-4D97-AF65-F5344CB8AC3E}">
        <p14:creationId xmlns:p14="http://schemas.microsoft.com/office/powerpoint/2010/main" val="334482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3. Experiments</a:t>
            </a:r>
            <a:endParaRPr lang="ko-KR" altLang="en-US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BE273AAA-8B74-05A9-0212-014FFFE9E078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 result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4DA7A8A-3717-9294-9E53-0ACB1E18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26682"/>
              </p:ext>
            </p:extLst>
          </p:nvPr>
        </p:nvGraphicFramePr>
        <p:xfrm>
          <a:off x="788292" y="1641522"/>
          <a:ext cx="896111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595">
                  <a:extLst>
                    <a:ext uri="{9D8B030D-6E8A-4147-A177-3AD203B41FA5}">
                      <a16:colId xmlns:a16="http://schemas.microsoft.com/office/drawing/2014/main" val="851351385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3376667465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3216547238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1738165991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1024582778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417581706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4241294955"/>
                    </a:ext>
                  </a:extLst>
                </a:gridCol>
                <a:gridCol w="1089932">
                  <a:extLst>
                    <a:ext uri="{9D8B030D-6E8A-4147-A177-3AD203B41FA5}">
                      <a16:colId xmlns:a16="http://schemas.microsoft.com/office/drawing/2014/main" val="218122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PJ-X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84.6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3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FME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75.5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87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RVT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68.6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95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e-UG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49.9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80.5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7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NLX-GPT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51.5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06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ReVisE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108.9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6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ReRe</a:t>
                      </a:r>
                      <a:r>
                        <a:rPr lang="en-US" altLang="ko-KR" sz="2000" b="1" i="1" baseline="-25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111.7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90.1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19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ReRe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113.4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922697"/>
                  </a:ext>
                </a:extLst>
              </a:tr>
            </a:tbl>
          </a:graphicData>
        </a:graphic>
      </p:graphicFrame>
      <p:sp>
        <p:nvSpPr>
          <p:cNvPr id="6" name="제목 3">
            <a:extLst>
              <a:ext uri="{FF2B5EF4-FFF2-40B4-BE49-F238E27FC236}">
                <a16:creationId xmlns:a16="http://schemas.microsoft.com/office/drawing/2014/main" id="{41177D7F-D061-0FA3-D79D-5C33CADE0AEE}"/>
              </a:ext>
            </a:extLst>
          </p:cNvPr>
          <p:cNvSpPr txBox="1">
            <a:spLocks/>
          </p:cNvSpPr>
          <p:nvPr/>
        </p:nvSpPr>
        <p:spPr>
          <a:xfrm>
            <a:off x="620174" y="965980"/>
            <a:ext cx="10935556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Filtered scores comparison with the state-of-the-art model on VQA-X datasets.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제목 3">
                <a:extLst>
                  <a:ext uri="{FF2B5EF4-FFF2-40B4-BE49-F238E27FC236}">
                    <a16:creationId xmlns:a16="http://schemas.microsoft.com/office/drawing/2014/main" id="{939A482A-1023-8600-D7EA-E1514D9AC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70" y="5263039"/>
                <a:ext cx="1212977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j-cs"/>
                  </a:defRPr>
                </a:lvl1pPr>
              </a:lstStyle>
              <a:p>
                <a:pPr algn="ctr"/>
                <a:r>
                  <a:rPr lang="en-US" altLang="ko-KR" sz="1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ReRe</a:t>
                </a:r>
                <a:r>
                  <a:rPr lang="en-US" altLang="ko-KR" sz="1400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ko-KR" sz="1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Measuring retrieval score using cosine similarity between images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cos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⁡(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𝑞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,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𝑠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)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), instead of the proposed 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cos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⁡(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𝑞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𝑠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)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제목 3">
                <a:extLst>
                  <a:ext uri="{FF2B5EF4-FFF2-40B4-BE49-F238E27FC236}">
                    <a16:creationId xmlns:a16="http://schemas.microsoft.com/office/drawing/2014/main" id="{939A482A-1023-8600-D7EA-E1514D9A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" y="5263039"/>
                <a:ext cx="12129770" cy="365125"/>
              </a:xfrm>
              <a:prstGeom prst="rect">
                <a:avLst/>
              </a:prstGeom>
              <a:blipFill>
                <a:blip r:embed="rId3"/>
                <a:stretch>
                  <a:fillRect t="-3333"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3">
            <a:extLst>
              <a:ext uri="{FF2B5EF4-FFF2-40B4-BE49-F238E27FC236}">
                <a16:creationId xmlns:a16="http://schemas.microsoft.com/office/drawing/2014/main" id="{50568ECA-05F5-6EF0-B080-6A6F8358FC5B}"/>
              </a:ext>
            </a:extLst>
          </p:cNvPr>
          <p:cNvSpPr txBox="1">
            <a:spLocks/>
          </p:cNvSpPr>
          <p:nvPr/>
        </p:nvSpPr>
        <p:spPr>
          <a:xfrm>
            <a:off x="5664638" y="1360900"/>
            <a:ext cx="4631690" cy="272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Filtered score: Considers only samples with correct answers.</a:t>
            </a: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1A1BB9CF-2B64-598C-5182-54798D9F41AA}"/>
              </a:ext>
            </a:extLst>
          </p:cNvPr>
          <p:cNvSpPr txBox="1">
            <a:spLocks/>
          </p:cNvSpPr>
          <p:nvPr/>
        </p:nvSpPr>
        <p:spPr>
          <a:xfrm>
            <a:off x="9814746" y="1631885"/>
            <a:ext cx="2186305" cy="15128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B4 = BLEU4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M = METEOR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R = ROUGE-L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C = </a:t>
            </a:r>
            <a:r>
              <a:rPr lang="en-US" altLang="ko-KR" sz="140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CIDEr</a:t>
            </a:r>
            <a:endParaRPr lang="en-US" altLang="ko-KR" sz="1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S = SPICE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BS = BERT SCORE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ACC = Answer accuracy</a:t>
            </a: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DE300512-37B1-3389-5609-EE11AADE25C9}"/>
              </a:ext>
            </a:extLst>
          </p:cNvPr>
          <p:cNvSpPr txBox="1">
            <a:spLocks/>
          </p:cNvSpPr>
          <p:nvPr/>
        </p:nvSpPr>
        <p:spPr>
          <a:xfrm>
            <a:off x="1994979" y="5661744"/>
            <a:ext cx="8202039" cy="484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ReRe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demonstrates </a:t>
            </a:r>
            <a:r>
              <a:rPr lang="en-US" altLang="ko-KR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all metrics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13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3. Experiments</a:t>
            </a:r>
            <a:endParaRPr lang="ko-KR" altLang="en-US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BE273AAA-8B74-05A9-0212-014FFFE9E078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 result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4DA7A8A-3717-9294-9E53-0ACB1E18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13760"/>
              </p:ext>
            </p:extLst>
          </p:nvPr>
        </p:nvGraphicFramePr>
        <p:xfrm>
          <a:off x="1895672" y="1844040"/>
          <a:ext cx="840065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082">
                  <a:extLst>
                    <a:ext uri="{9D8B030D-6E8A-4147-A177-3AD203B41FA5}">
                      <a16:colId xmlns:a16="http://schemas.microsoft.com/office/drawing/2014/main" val="851351385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3376667465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3216547238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1738165991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1024582778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417581706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4241294955"/>
                    </a:ext>
                  </a:extLst>
                </a:gridCol>
                <a:gridCol w="1050082">
                  <a:extLst>
                    <a:ext uri="{9D8B030D-6E8A-4147-A177-3AD203B41FA5}">
                      <a16:colId xmlns:a16="http://schemas.microsoft.com/office/drawing/2014/main" val="218122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ReRe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21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Oracle</a:t>
                      </a:r>
                      <a:r>
                        <a:rPr lang="en-US" altLang="ko-KR" sz="2000" i="1" baseline="-25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altLang="ko-KR" sz="2000" i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36.4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142.1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90.85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83.84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19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Oracle</a:t>
                      </a:r>
                      <a:r>
                        <a:rPr lang="en-US" altLang="ko-KR" sz="2000" i="1" baseline="-25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altLang="en-US" sz="2000" i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52.6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118.9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90.43</a:t>
                      </a:r>
                      <a:endParaRPr lang="ko-KR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94.10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922697"/>
                  </a:ext>
                </a:extLst>
              </a:tr>
            </a:tbl>
          </a:graphicData>
        </a:graphic>
      </p:graphicFrame>
      <p:sp>
        <p:nvSpPr>
          <p:cNvPr id="6" name="제목 3">
            <a:extLst>
              <a:ext uri="{FF2B5EF4-FFF2-40B4-BE49-F238E27FC236}">
                <a16:creationId xmlns:a16="http://schemas.microsoft.com/office/drawing/2014/main" id="{41177D7F-D061-0FA3-D79D-5C33CADE0AEE}"/>
              </a:ext>
            </a:extLst>
          </p:cNvPr>
          <p:cNvSpPr txBox="1">
            <a:spLocks/>
          </p:cNvSpPr>
          <p:nvPr/>
        </p:nvSpPr>
        <p:spPr>
          <a:xfrm>
            <a:off x="620174" y="1155985"/>
            <a:ext cx="8562737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measure the upper bound of our approach (Oracle Test)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939A482A-1023-8600-D7EA-E1514D9AC596}"/>
              </a:ext>
            </a:extLst>
          </p:cNvPr>
          <p:cNvSpPr txBox="1">
            <a:spLocks/>
          </p:cNvSpPr>
          <p:nvPr/>
        </p:nvSpPr>
        <p:spPr>
          <a:xfrm>
            <a:off x="1895671" y="3602757"/>
            <a:ext cx="8400658" cy="5555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  <a:r>
              <a:rPr lang="en-US" altLang="ko-KR" sz="1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Using only explanation</a:t>
            </a:r>
            <a:r>
              <a:rPr lang="ko-KR" alt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retrieved based on the ground-truth explanation</a:t>
            </a:r>
          </a:p>
          <a:p>
            <a:r>
              <a:rPr lang="en-US" altLang="ko-KR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  <a:r>
              <a:rPr lang="en-US" altLang="ko-KR" sz="1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ko-KR" alt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Using both the answer and explanation retrieved based on the ground-truth answer and explanation</a:t>
            </a: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03A6F3F4-6C8A-7731-6EBA-1F3063EE5539}"/>
              </a:ext>
            </a:extLst>
          </p:cNvPr>
          <p:cNvSpPr txBox="1">
            <a:spLocks/>
          </p:cNvSpPr>
          <p:nvPr/>
        </p:nvSpPr>
        <p:spPr>
          <a:xfrm>
            <a:off x="5664638" y="1550905"/>
            <a:ext cx="4631690" cy="272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Filtered score: Considers only samples with correct answers.</a:t>
            </a:r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F906A77D-7F6E-F856-AD19-391E341C887B}"/>
              </a:ext>
            </a:extLst>
          </p:cNvPr>
          <p:cNvSpPr txBox="1">
            <a:spLocks/>
          </p:cNvSpPr>
          <p:nvPr/>
        </p:nvSpPr>
        <p:spPr>
          <a:xfrm>
            <a:off x="1666327" y="4476636"/>
            <a:ext cx="8859344" cy="6416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Retrieval-Augmented Generation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achieve even better performance.</a:t>
            </a:r>
          </a:p>
          <a:p>
            <a:pPr algn="ctr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can establish more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criteria for retrieval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56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3. Experiments</a:t>
            </a:r>
            <a:endParaRPr lang="ko-KR" altLang="en-US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BE273AAA-8B74-05A9-0212-014FFFE9E078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 result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F95E76-9BD3-C263-BA97-49DFABAA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03" y="977855"/>
            <a:ext cx="2450302" cy="234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EAD2144-E94A-DD6F-82D9-8C9C85B2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395" y="3477267"/>
            <a:ext cx="2550517" cy="2340000"/>
          </a:xfrm>
          <a:prstGeom prst="rect">
            <a:avLst/>
          </a:prstGeom>
        </p:spPr>
      </p:pic>
      <p:sp>
        <p:nvSpPr>
          <p:cNvPr id="9" name="제목 3">
            <a:extLst>
              <a:ext uri="{FF2B5EF4-FFF2-40B4-BE49-F238E27FC236}">
                <a16:creationId xmlns:a16="http://schemas.microsoft.com/office/drawing/2014/main" id="{FA522D72-6A41-1399-DD22-DDB3F9F786D5}"/>
              </a:ext>
            </a:extLst>
          </p:cNvPr>
          <p:cNvSpPr txBox="1">
            <a:spLocks/>
          </p:cNvSpPr>
          <p:nvPr/>
        </p:nvSpPr>
        <p:spPr>
          <a:xfrm>
            <a:off x="4261419" y="977855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room is this?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7DCA703C-40E9-103D-FE94-545B05588DE4}"/>
              </a:ext>
            </a:extLst>
          </p:cNvPr>
          <p:cNvSpPr txBox="1">
            <a:spLocks/>
          </p:cNvSpPr>
          <p:nvPr/>
        </p:nvSpPr>
        <p:spPr>
          <a:xfrm>
            <a:off x="4261419" y="1508888"/>
            <a:ext cx="3831635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제목 3">
            <a:extLst>
              <a:ext uri="{FF2B5EF4-FFF2-40B4-BE49-F238E27FC236}">
                <a16:creationId xmlns:a16="http://schemas.microsoft.com/office/drawing/2014/main" id="{73199FF7-C279-A26F-3124-5BE79F23D1C5}"/>
              </a:ext>
            </a:extLst>
          </p:cNvPr>
          <p:cNvSpPr txBox="1">
            <a:spLocks/>
          </p:cNvSpPr>
          <p:nvPr/>
        </p:nvSpPr>
        <p:spPr>
          <a:xfrm>
            <a:off x="4261419" y="2316608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Bathroom because there is a sink, a mirror, and a tub.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제목 3">
            <a:extLst>
              <a:ext uri="{FF2B5EF4-FFF2-40B4-BE49-F238E27FC236}">
                <a16:creationId xmlns:a16="http://schemas.microsoft.com/office/drawing/2014/main" id="{4A940997-72BB-03BD-9EFE-B39DAD4D60D6}"/>
              </a:ext>
            </a:extLst>
          </p:cNvPr>
          <p:cNvSpPr txBox="1">
            <a:spLocks/>
          </p:cNvSpPr>
          <p:nvPr/>
        </p:nvSpPr>
        <p:spPr>
          <a:xfrm>
            <a:off x="4261419" y="2884081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Bathroom because there is a bathtub in it.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제목 3">
            <a:extLst>
              <a:ext uri="{FF2B5EF4-FFF2-40B4-BE49-F238E27FC236}">
                <a16:creationId xmlns:a16="http://schemas.microsoft.com/office/drawing/2014/main" id="{9569E7A3-FE11-DC32-5451-768DD6ABF732}"/>
              </a:ext>
            </a:extLst>
          </p:cNvPr>
          <p:cNvSpPr txBox="1">
            <a:spLocks/>
          </p:cNvSpPr>
          <p:nvPr/>
        </p:nvSpPr>
        <p:spPr>
          <a:xfrm>
            <a:off x="5491541" y="1508888"/>
            <a:ext cx="5442040" cy="807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Q: What room is this?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Bathroom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E: there is a tub in the room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2026709-B5D4-0772-DC7E-DC6858B11AE2}"/>
              </a:ext>
            </a:extLst>
          </p:cNvPr>
          <p:cNvCxnSpPr>
            <a:cxnSpLocks/>
          </p:cNvCxnSpPr>
          <p:nvPr/>
        </p:nvCxnSpPr>
        <p:spPr>
          <a:xfrm>
            <a:off x="1492160" y="3401067"/>
            <a:ext cx="94414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3">
            <a:extLst>
              <a:ext uri="{FF2B5EF4-FFF2-40B4-BE49-F238E27FC236}">
                <a16:creationId xmlns:a16="http://schemas.microsoft.com/office/drawing/2014/main" id="{C9FE4DAD-A1D9-8D88-56E6-E20A528D55A7}"/>
              </a:ext>
            </a:extLst>
          </p:cNvPr>
          <p:cNvSpPr txBox="1">
            <a:spLocks/>
          </p:cNvSpPr>
          <p:nvPr/>
        </p:nvSpPr>
        <p:spPr>
          <a:xfrm>
            <a:off x="4261419" y="3477267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sport is being played?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제목 3">
            <a:extLst>
              <a:ext uri="{FF2B5EF4-FFF2-40B4-BE49-F238E27FC236}">
                <a16:creationId xmlns:a16="http://schemas.microsoft.com/office/drawing/2014/main" id="{29C24B84-F694-6FF5-4D5A-1D6889431D68}"/>
              </a:ext>
            </a:extLst>
          </p:cNvPr>
          <p:cNvSpPr txBox="1">
            <a:spLocks/>
          </p:cNvSpPr>
          <p:nvPr/>
        </p:nvSpPr>
        <p:spPr>
          <a:xfrm>
            <a:off x="4261419" y="4008300"/>
            <a:ext cx="3831635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제목 3">
            <a:extLst>
              <a:ext uri="{FF2B5EF4-FFF2-40B4-BE49-F238E27FC236}">
                <a16:creationId xmlns:a16="http://schemas.microsoft.com/office/drawing/2014/main" id="{1E9FFAE4-0E3B-4A28-9585-8CF250FC73FA}"/>
              </a:ext>
            </a:extLst>
          </p:cNvPr>
          <p:cNvSpPr txBox="1">
            <a:spLocks/>
          </p:cNvSpPr>
          <p:nvPr/>
        </p:nvSpPr>
        <p:spPr>
          <a:xfrm>
            <a:off x="4261419" y="4816020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Tennis because there are people on a court with rackets.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제목 3">
            <a:extLst>
              <a:ext uri="{FF2B5EF4-FFF2-40B4-BE49-F238E27FC236}">
                <a16:creationId xmlns:a16="http://schemas.microsoft.com/office/drawing/2014/main" id="{4BA4405B-2DD5-090F-0B36-0CEBAEB167B2}"/>
              </a:ext>
            </a:extLst>
          </p:cNvPr>
          <p:cNvSpPr txBox="1">
            <a:spLocks/>
          </p:cNvSpPr>
          <p:nvPr/>
        </p:nvSpPr>
        <p:spPr>
          <a:xfrm>
            <a:off x="4261419" y="5383493"/>
            <a:ext cx="6672162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Tennis because they are on a tennis court holding tennis rackets.</a:t>
            </a:r>
            <a:endParaRPr lang="en-US" altLang="ko-K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C12EBB0E-931F-AFA6-45F9-C7620FAF699D}"/>
              </a:ext>
            </a:extLst>
          </p:cNvPr>
          <p:cNvSpPr txBox="1">
            <a:spLocks/>
          </p:cNvSpPr>
          <p:nvPr/>
        </p:nvSpPr>
        <p:spPr>
          <a:xfrm>
            <a:off x="5491541" y="4008300"/>
            <a:ext cx="5442040" cy="807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Q: What sport are they playing?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tennis</a:t>
            </a:r>
          </a:p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E: they are on a tennis court, holding tennis rackets</a:t>
            </a:r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3C546906-EC07-75C5-8070-46143CCCB16D}"/>
              </a:ext>
            </a:extLst>
          </p:cNvPr>
          <p:cNvSpPr txBox="1">
            <a:spLocks/>
          </p:cNvSpPr>
          <p:nvPr/>
        </p:nvSpPr>
        <p:spPr>
          <a:xfrm>
            <a:off x="1994979" y="5880145"/>
            <a:ext cx="8202039" cy="3824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ko-KR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ReRe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generates answers and explanations </a:t>
            </a:r>
            <a:r>
              <a:rPr lang="en-US" altLang="ko-K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retrieved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245614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51E777-8CD0-065A-AF96-8581733BC81C}"/>
              </a:ext>
            </a:extLst>
          </p:cNvPr>
          <p:cNvSpPr txBox="1"/>
          <p:nvPr/>
        </p:nvSpPr>
        <p:spPr>
          <a:xfrm>
            <a:off x="1631004" y="2721114"/>
            <a:ext cx="3189042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r>
              <a:rPr lang="en-US" altLang="ko-KR" sz="40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Conclusion</a:t>
            </a:r>
            <a:endParaRPr lang="ko-KR" altLang="en-US" sz="4000" b="1" spc="-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1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Conclusion</a:t>
            </a:r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31D93205-3212-7895-8937-85DC6B9533A3}"/>
              </a:ext>
            </a:extLst>
          </p:cNvPr>
          <p:cNvSpPr txBox="1">
            <a:spLocks/>
          </p:cNvSpPr>
          <p:nvPr/>
        </p:nvSpPr>
        <p:spPr>
          <a:xfrm>
            <a:off x="556197" y="1179745"/>
            <a:ext cx="5446375" cy="528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Summary</a:t>
            </a:r>
            <a:endParaRPr lang="ko-KR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1B960942-207F-93DE-C31F-7B63ADEA00C0}"/>
              </a:ext>
            </a:extLst>
          </p:cNvPr>
          <p:cNvSpPr txBox="1">
            <a:spLocks/>
          </p:cNvSpPr>
          <p:nvPr/>
        </p:nvSpPr>
        <p:spPr>
          <a:xfrm>
            <a:off x="749557" y="1689717"/>
            <a:ext cx="8263813" cy="2000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propose applying the </a:t>
            </a:r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 augmentation method 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VQA-NLE task, defining appropriate retrieval based on question type and semantic consistency while utilizing cosine similarity on </a:t>
            </a:r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 combinations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ReRe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shows improvement in accuracy and explanation score on VQA-X.</a:t>
            </a:r>
          </a:p>
          <a:p>
            <a:pPr marL="285750" indent="-285750">
              <a:buFontTx/>
              <a:buChar char="-"/>
            </a:pPr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future work will involve </a:t>
            </a:r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the size of the memory database 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enhancing the criteria for </a:t>
            </a:r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relevant information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40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12" name="그림 11" descr="패턴, 픽셀, 디자인이(가) 표시된 사진&#10;&#10;자동 생성된 설명">
            <a:extLst>
              <a:ext uri="{FF2B5EF4-FFF2-40B4-BE49-F238E27FC236}">
                <a16:creationId xmlns:a16="http://schemas.microsoft.com/office/drawing/2014/main" id="{244AE791-2694-3A64-41B4-31696185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4" y="2018494"/>
            <a:ext cx="2160000" cy="2160000"/>
          </a:xfrm>
          <a:prstGeom prst="rect">
            <a:avLst/>
          </a:prstGeom>
        </p:spPr>
      </p:pic>
      <p:sp>
        <p:nvSpPr>
          <p:cNvPr id="11" name="제목 3">
            <a:extLst>
              <a:ext uri="{FF2B5EF4-FFF2-40B4-BE49-F238E27FC236}">
                <a16:creationId xmlns:a16="http://schemas.microsoft.com/office/drawing/2014/main" id="{3D113401-4E44-D955-2269-9E93D700FCAF}"/>
              </a:ext>
            </a:extLst>
          </p:cNvPr>
          <p:cNvSpPr txBox="1">
            <a:spLocks/>
          </p:cNvSpPr>
          <p:nvPr/>
        </p:nvSpPr>
        <p:spPr>
          <a:xfrm>
            <a:off x="449474" y="4177113"/>
            <a:ext cx="2093049" cy="264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ReRe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6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Github</a:t>
            </a:r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그림 13" descr="텍스트, 스크린샷, 낱말맞추기 퍼즐이(가) 표시된 사진&#10;&#10;자동 생성된 설명">
            <a:extLst>
              <a:ext uri="{FF2B5EF4-FFF2-40B4-BE49-F238E27FC236}">
                <a16:creationId xmlns:a16="http://schemas.microsoft.com/office/drawing/2014/main" id="{AFCE208B-5CC6-F373-BB1A-C2C776F9F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38258" r="25102" b="12460"/>
          <a:stretch/>
        </p:blipFill>
        <p:spPr>
          <a:xfrm>
            <a:off x="3189780" y="2018494"/>
            <a:ext cx="2258963" cy="2160000"/>
          </a:xfrm>
          <a:prstGeom prst="rect">
            <a:avLst/>
          </a:prstGeom>
        </p:spPr>
      </p:pic>
      <p:sp>
        <p:nvSpPr>
          <p:cNvPr id="15" name="제목 3">
            <a:extLst>
              <a:ext uri="{FF2B5EF4-FFF2-40B4-BE49-F238E27FC236}">
                <a16:creationId xmlns:a16="http://schemas.microsoft.com/office/drawing/2014/main" id="{B30FB7CC-70C5-A0E2-010A-F1D5961C4240}"/>
              </a:ext>
            </a:extLst>
          </p:cNvPr>
          <p:cNvSpPr txBox="1">
            <a:spLocks/>
          </p:cNvSpPr>
          <p:nvPr/>
        </p:nvSpPr>
        <p:spPr>
          <a:xfrm>
            <a:off x="3189780" y="4177114"/>
            <a:ext cx="2258963" cy="264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Linked-in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4D2142-C462-2A4E-F3BF-56CA3DDC4346}"/>
              </a:ext>
            </a:extLst>
          </p:cNvPr>
          <p:cNvSpPr txBox="1"/>
          <p:nvPr/>
        </p:nvSpPr>
        <p:spPr>
          <a:xfrm>
            <a:off x="108731" y="1488853"/>
            <a:ext cx="284148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2800" b="1">
                <a:latin typeface="Times New Roman"/>
                <a:ea typeface="Times New Roman"/>
                <a:cs typeface="Times New Roman"/>
                <a:sym typeface="Times New Roman"/>
              </a:rPr>
              <a:t>Official code</a:t>
            </a:r>
            <a:endParaRPr lang="en-US" altLang="ko-KR"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0B91E-6C86-E1EB-5828-5B8E372CD234}"/>
              </a:ext>
            </a:extLst>
          </p:cNvPr>
          <p:cNvSpPr txBox="1"/>
          <p:nvPr/>
        </p:nvSpPr>
        <p:spPr>
          <a:xfrm>
            <a:off x="2898518" y="1488853"/>
            <a:ext cx="284148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2800" b="1"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endParaRPr lang="en-US" altLang="ko-KR"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제목 3">
            <a:extLst>
              <a:ext uri="{FF2B5EF4-FFF2-40B4-BE49-F238E27FC236}">
                <a16:creationId xmlns:a16="http://schemas.microsoft.com/office/drawing/2014/main" id="{4A046153-5D88-D09B-CA98-D9C847CA79AA}"/>
              </a:ext>
            </a:extLst>
          </p:cNvPr>
          <p:cNvSpPr txBox="1">
            <a:spLocks/>
          </p:cNvSpPr>
          <p:nvPr/>
        </p:nvSpPr>
        <p:spPr>
          <a:xfrm>
            <a:off x="2613735" y="4589003"/>
            <a:ext cx="3411054" cy="324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hyeonbae.kim@khu.ac.kr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9B65A79-D3FA-D418-5A28-31CACD0BB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13373"/>
            <a:ext cx="5540991" cy="31001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EC2231-C33D-259E-A194-EBA2C2BCD503}"/>
              </a:ext>
            </a:extLst>
          </p:cNvPr>
          <p:cNvSpPr txBox="1"/>
          <p:nvPr/>
        </p:nvSpPr>
        <p:spPr>
          <a:xfrm>
            <a:off x="6096000" y="1283732"/>
            <a:ext cx="554099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2800" b="1">
                <a:latin typeface="Times New Roman"/>
                <a:ea typeface="Times New Roman"/>
                <a:cs typeface="Times New Roman"/>
                <a:sym typeface="Times New Roman"/>
              </a:rPr>
              <a:t>Demo 16:30 – 17:00</a:t>
            </a:r>
            <a:endParaRPr lang="en-US" altLang="ko-KR"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8F36F8-DC02-6189-DD22-F52728A59736}"/>
              </a:ext>
            </a:extLst>
          </p:cNvPr>
          <p:cNvSpPr txBox="1"/>
          <p:nvPr/>
        </p:nvSpPr>
        <p:spPr>
          <a:xfrm>
            <a:off x="6096000" y="4913523"/>
            <a:ext cx="554099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b="1">
                <a:latin typeface="Times New Roman"/>
                <a:ea typeface="Times New Roman"/>
                <a:cs typeface="Times New Roman"/>
                <a:sym typeface="Times New Roman"/>
              </a:rPr>
              <a:t>Cross-Modal Memory Retrieval </a:t>
            </a:r>
            <a:br>
              <a:rPr lang="en-US" altLang="ko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ko" b="1">
                <a:latin typeface="Times New Roman"/>
                <a:ea typeface="Times New Roman"/>
                <a:cs typeface="Times New Roman"/>
                <a:sym typeface="Times New Roman"/>
              </a:rPr>
              <a:t>for Natural Language Generation</a:t>
            </a:r>
            <a:endParaRPr lang="en-US" altLang="ko-KR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01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4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C4EBA28-11A6-B76B-2E1A-5E2733C914CE}"/>
              </a:ext>
            </a:extLst>
          </p:cNvPr>
          <p:cNvGrpSpPr/>
          <p:nvPr/>
        </p:nvGrpSpPr>
        <p:grpSpPr>
          <a:xfrm>
            <a:off x="3695733" y="3617080"/>
            <a:ext cx="4396986" cy="461665"/>
            <a:chOff x="3695733" y="1446974"/>
            <a:chExt cx="4396986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D627C-B3B2-D337-4987-2435F44B74DC}"/>
                </a:ext>
              </a:extLst>
            </p:cNvPr>
            <p:cNvSpPr txBox="1"/>
            <p:nvPr/>
          </p:nvSpPr>
          <p:spPr>
            <a:xfrm>
              <a:off x="4078505" y="1493094"/>
              <a:ext cx="4014214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20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Experiments</a:t>
              </a:r>
              <a:endParaRPr lang="ko-KR" altLang="en-US" sz="20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7EE675-13AD-7E01-E00E-E2E21A0E5356}"/>
                </a:ext>
              </a:extLst>
            </p:cNvPr>
            <p:cNvSpPr txBox="1"/>
            <p:nvPr/>
          </p:nvSpPr>
          <p:spPr>
            <a:xfrm>
              <a:off x="3695733" y="1446974"/>
              <a:ext cx="610453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400" spc="-20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03.</a:t>
              </a:r>
              <a:endParaRPr lang="ko-KR" altLang="en-US" sz="24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D3EA403A-6696-FE4E-06E2-EB794B2A20FD}"/>
              </a:ext>
            </a:extLst>
          </p:cNvPr>
          <p:cNvGrpSpPr/>
          <p:nvPr/>
        </p:nvGrpSpPr>
        <p:grpSpPr>
          <a:xfrm>
            <a:off x="3695733" y="2532027"/>
            <a:ext cx="4396986" cy="461665"/>
            <a:chOff x="3695733" y="1446974"/>
            <a:chExt cx="4396986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8F1EB0-C453-1116-FC20-9AC3295ADC58}"/>
                </a:ext>
              </a:extLst>
            </p:cNvPr>
            <p:cNvSpPr txBox="1"/>
            <p:nvPr/>
          </p:nvSpPr>
          <p:spPr>
            <a:xfrm>
              <a:off x="4078505" y="1493094"/>
              <a:ext cx="4014214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20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Method</a:t>
              </a:r>
              <a:endParaRPr lang="ko-KR" altLang="en-US" sz="20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81E42B-9802-3C6E-4AFC-3CE54B9F4939}"/>
                </a:ext>
              </a:extLst>
            </p:cNvPr>
            <p:cNvSpPr txBox="1"/>
            <p:nvPr/>
          </p:nvSpPr>
          <p:spPr>
            <a:xfrm>
              <a:off x="3695733" y="1446974"/>
              <a:ext cx="610453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400" spc="-20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02.</a:t>
              </a:r>
              <a:endParaRPr lang="ko-KR" altLang="en-US" sz="24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1583499" y="548680"/>
            <a:ext cx="1027314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35360" y="6309320"/>
            <a:ext cx="115212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1556" y="1301235"/>
            <a:ext cx="172819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3200" b="1" spc="-2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Contents</a:t>
            </a:r>
            <a:endParaRPr lang="ko-KR" altLang="en-US" sz="3200" b="1" spc="-2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D5603CA-DEAD-AB67-CD37-652CB2614EE4}"/>
              </a:ext>
            </a:extLst>
          </p:cNvPr>
          <p:cNvGrpSpPr/>
          <p:nvPr/>
        </p:nvGrpSpPr>
        <p:grpSpPr>
          <a:xfrm>
            <a:off x="3695733" y="1446974"/>
            <a:ext cx="4396986" cy="461665"/>
            <a:chOff x="3695733" y="1446974"/>
            <a:chExt cx="4396986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4078505" y="1493094"/>
              <a:ext cx="4014214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20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Introduction</a:t>
              </a:r>
              <a:endParaRPr lang="ko-KR" altLang="en-US" sz="20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DDB42E-F762-7497-5018-AC1A083BFDBE}"/>
                </a:ext>
              </a:extLst>
            </p:cNvPr>
            <p:cNvSpPr txBox="1"/>
            <p:nvPr/>
          </p:nvSpPr>
          <p:spPr>
            <a:xfrm>
              <a:off x="3695733" y="1446974"/>
              <a:ext cx="610453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400" spc="-20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01.</a:t>
              </a:r>
              <a:endParaRPr lang="ko-KR" altLang="en-US" sz="24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37AE55E-DB57-F5ED-33C6-807C8E9D4954}"/>
              </a:ext>
            </a:extLst>
          </p:cNvPr>
          <p:cNvGrpSpPr/>
          <p:nvPr/>
        </p:nvGrpSpPr>
        <p:grpSpPr>
          <a:xfrm>
            <a:off x="3695733" y="4702133"/>
            <a:ext cx="4396986" cy="461665"/>
            <a:chOff x="3695733" y="1446974"/>
            <a:chExt cx="4396986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5A4CB7-90CA-F70A-CCBB-EAB22081799C}"/>
                </a:ext>
              </a:extLst>
            </p:cNvPr>
            <p:cNvSpPr txBox="1"/>
            <p:nvPr/>
          </p:nvSpPr>
          <p:spPr>
            <a:xfrm>
              <a:off x="4078505" y="1493094"/>
              <a:ext cx="4014214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20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Conclusion</a:t>
              </a:r>
              <a:endParaRPr lang="ko-KR" altLang="en-US" sz="20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DB1DE1-3215-268A-BF8A-A3699665AA55}"/>
                </a:ext>
              </a:extLst>
            </p:cNvPr>
            <p:cNvSpPr txBox="1"/>
            <p:nvPr/>
          </p:nvSpPr>
          <p:spPr>
            <a:xfrm>
              <a:off x="3695733" y="1446974"/>
              <a:ext cx="610453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400" spc="-200">
                  <a:solidFill>
                    <a:schemeClr val="bg1">
                      <a:lumMod val="9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04.</a:t>
              </a:r>
              <a:endParaRPr lang="ko-KR" altLang="en-US" sz="2400" spc="-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나눔바른고딕" panose="020B0603020101020101" pitchFamily="50" charset="-127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4E66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394" y="2635363"/>
            <a:ext cx="321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>
                <a:solidFill>
                  <a:schemeClr val="bg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Thank you</a:t>
            </a:r>
            <a:endParaRPr lang="ko-KR" altLang="en-US" sz="4000">
              <a:solidFill>
                <a:schemeClr val="bg1"/>
              </a:solidFill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4" name="직선 연결선 3"/>
          <p:cNvCxnSpPr>
            <a:cxnSpLocks/>
          </p:cNvCxnSpPr>
          <p:nvPr/>
        </p:nvCxnSpPr>
        <p:spPr>
          <a:xfrm>
            <a:off x="4895867" y="3332989"/>
            <a:ext cx="240026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536EA4-CE5B-1F4C-70BC-DF39434C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A059-5EB1-45AA-823D-183377ABF74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88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51E777-8CD0-065A-AF96-8581733BC81C}"/>
              </a:ext>
            </a:extLst>
          </p:cNvPr>
          <p:cNvSpPr txBox="1"/>
          <p:nvPr/>
        </p:nvSpPr>
        <p:spPr>
          <a:xfrm>
            <a:off x="1631004" y="2721114"/>
            <a:ext cx="4886528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r>
              <a:rPr lang="en-US" altLang="ko-KR" sz="40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Introduction</a:t>
            </a:r>
            <a:endParaRPr lang="ko-KR" altLang="en-US" sz="4000" b="1" spc="-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5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CE03-8365-F919-FF05-ECA79E9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26A87A8-AEBC-77E3-AA39-DE688D50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B35DF7E3-B12F-1A3E-255A-82072C10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1. Introduction</a:t>
            </a:r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AC8D8CE0-CE72-82C5-E283-D447142BD145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제목 3">
            <a:extLst>
              <a:ext uri="{FF2B5EF4-FFF2-40B4-BE49-F238E27FC236}">
                <a16:creationId xmlns:a16="http://schemas.microsoft.com/office/drawing/2014/main" id="{C5A3CDC1-2DA2-D85A-4167-BD2A41CACF3E}"/>
              </a:ext>
            </a:extLst>
          </p:cNvPr>
          <p:cNvSpPr txBox="1">
            <a:spLocks/>
          </p:cNvSpPr>
          <p:nvPr/>
        </p:nvSpPr>
        <p:spPr>
          <a:xfrm>
            <a:off x="620173" y="1023596"/>
            <a:ext cx="10965469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Visual Question Answering with Natural Language Explanation (VQA-NLE)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13244AF-795A-8950-C624-8CD011E7D8D4}"/>
              </a:ext>
            </a:extLst>
          </p:cNvPr>
          <p:cNvGrpSpPr/>
          <p:nvPr/>
        </p:nvGrpSpPr>
        <p:grpSpPr>
          <a:xfrm>
            <a:off x="2319154" y="1656734"/>
            <a:ext cx="7553692" cy="2605203"/>
            <a:chOff x="2092019" y="1982410"/>
            <a:chExt cx="7553692" cy="260520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894B211-5FEB-BCF3-C50F-AFC7CF184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5875" y="2282433"/>
              <a:ext cx="1433872" cy="1404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FE6B9D-857E-1AEF-7D5A-6E61C052514A}"/>
                </a:ext>
              </a:extLst>
            </p:cNvPr>
            <p:cNvSpPr txBox="1"/>
            <p:nvPr/>
          </p:nvSpPr>
          <p:spPr>
            <a:xfrm>
              <a:off x="5115093" y="4187503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Model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A5E7BF4-FCB2-0029-32CB-3F4195273EC4}"/>
                </a:ext>
              </a:extLst>
            </p:cNvPr>
            <p:cNvGrpSpPr/>
            <p:nvPr/>
          </p:nvGrpSpPr>
          <p:grpSpPr>
            <a:xfrm>
              <a:off x="4955510" y="2453870"/>
              <a:ext cx="1287184" cy="1530989"/>
              <a:chOff x="5191998" y="2401678"/>
              <a:chExt cx="904002" cy="1075229"/>
            </a:xfrm>
          </p:grpSpPr>
          <p:pic>
            <p:nvPicPr>
              <p:cNvPr id="5" name="Google Shape;99;p18">
                <a:extLst>
                  <a:ext uri="{FF2B5EF4-FFF2-40B4-BE49-F238E27FC236}">
                    <a16:creationId xmlns:a16="http://schemas.microsoft.com/office/drawing/2014/main" id="{F5C7C662-E389-2D43-87B2-41837CEA7D7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113" t="7453" r="14734" b="9106"/>
              <a:stretch/>
            </p:blipFill>
            <p:spPr>
              <a:xfrm>
                <a:off x="5191998" y="2401678"/>
                <a:ext cx="904002" cy="10752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19C7B005-B8DE-1EA7-71B5-6C52CEB7C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7384" y="2593310"/>
                <a:ext cx="576266" cy="607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E59090C-1A67-8CBE-2DAE-DEF65B2F76C0}"/>
                  </a:ext>
                </a:extLst>
              </p:cNvPr>
              <p:cNvSpPr/>
              <p:nvPr/>
            </p:nvSpPr>
            <p:spPr>
              <a:xfrm>
                <a:off x="5551733" y="2819169"/>
                <a:ext cx="180000" cy="1440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" name="제목 3">
              <a:extLst>
                <a:ext uri="{FF2B5EF4-FFF2-40B4-BE49-F238E27FC236}">
                  <a16:creationId xmlns:a16="http://schemas.microsoft.com/office/drawing/2014/main" id="{13025E37-80CF-B82E-C08F-D8B1228A8E7E}"/>
                </a:ext>
              </a:extLst>
            </p:cNvPr>
            <p:cNvSpPr txBox="1">
              <a:spLocks/>
            </p:cNvSpPr>
            <p:nvPr/>
          </p:nvSpPr>
          <p:spPr>
            <a:xfrm>
              <a:off x="2158963" y="3902786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제목 3">
              <a:extLst>
                <a:ext uri="{FF2B5EF4-FFF2-40B4-BE49-F238E27FC236}">
                  <a16:creationId xmlns:a16="http://schemas.microsoft.com/office/drawing/2014/main" id="{67BBB56A-454D-53BF-13DC-ACF6257095D7}"/>
                </a:ext>
              </a:extLst>
            </p:cNvPr>
            <p:cNvSpPr txBox="1">
              <a:spLocks/>
            </p:cNvSpPr>
            <p:nvPr/>
          </p:nvSpPr>
          <p:spPr>
            <a:xfrm>
              <a:off x="7277083" y="3425229"/>
              <a:ext cx="2368628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because it has long neck and covered with yellow skin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498A2C-88C2-D6D1-0278-1CDF4D548B48}"/>
                </a:ext>
              </a:extLst>
            </p:cNvPr>
            <p:cNvSpPr txBox="1"/>
            <p:nvPr/>
          </p:nvSpPr>
          <p:spPr>
            <a:xfrm>
              <a:off x="2587160" y="4187503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Input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제목 3">
              <a:extLst>
                <a:ext uri="{FF2B5EF4-FFF2-40B4-BE49-F238E27FC236}">
                  <a16:creationId xmlns:a16="http://schemas.microsoft.com/office/drawing/2014/main" id="{046FCC95-D6A2-D174-1039-9949B6C308D9}"/>
                </a:ext>
              </a:extLst>
            </p:cNvPr>
            <p:cNvSpPr txBox="1">
              <a:spLocks/>
            </p:cNvSpPr>
            <p:nvPr/>
          </p:nvSpPr>
          <p:spPr>
            <a:xfrm>
              <a:off x="2092019" y="3691199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제목 3">
              <a:extLst>
                <a:ext uri="{FF2B5EF4-FFF2-40B4-BE49-F238E27FC236}">
                  <a16:creationId xmlns:a16="http://schemas.microsoft.com/office/drawing/2014/main" id="{2BA70892-6968-9C23-A841-3E7EC862B06B}"/>
                </a:ext>
              </a:extLst>
            </p:cNvPr>
            <p:cNvSpPr txBox="1">
              <a:spLocks/>
            </p:cNvSpPr>
            <p:nvPr/>
          </p:nvSpPr>
          <p:spPr>
            <a:xfrm>
              <a:off x="2158963" y="1982410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Query Image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CFD7F1B-323B-45EB-6714-B39380D175A9}"/>
                </a:ext>
              </a:extLst>
            </p:cNvPr>
            <p:cNvCxnSpPr/>
            <p:nvPr/>
          </p:nvCxnSpPr>
          <p:spPr>
            <a:xfrm>
              <a:off x="3996267" y="3150843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A5CE6D-537B-70B7-F435-C8646503170B}"/>
                </a:ext>
              </a:extLst>
            </p:cNvPr>
            <p:cNvSpPr txBox="1"/>
            <p:nvPr/>
          </p:nvSpPr>
          <p:spPr>
            <a:xfrm>
              <a:off x="7970943" y="4187503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Output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제목 3">
              <a:extLst>
                <a:ext uri="{FF2B5EF4-FFF2-40B4-BE49-F238E27FC236}">
                  <a16:creationId xmlns:a16="http://schemas.microsoft.com/office/drawing/2014/main" id="{A43CFE02-5499-6F8A-7D61-1894C315B5BD}"/>
                </a:ext>
              </a:extLst>
            </p:cNvPr>
            <p:cNvSpPr txBox="1">
              <a:spLocks/>
            </p:cNvSpPr>
            <p:nvPr/>
          </p:nvSpPr>
          <p:spPr>
            <a:xfrm>
              <a:off x="7277083" y="2475680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Answer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제목 3">
              <a:extLst>
                <a:ext uri="{FF2B5EF4-FFF2-40B4-BE49-F238E27FC236}">
                  <a16:creationId xmlns:a16="http://schemas.microsoft.com/office/drawing/2014/main" id="{A673D199-0CEA-3CC4-1E17-224EAE0A73B5}"/>
                </a:ext>
              </a:extLst>
            </p:cNvPr>
            <p:cNvSpPr txBox="1">
              <a:spLocks/>
            </p:cNvSpPr>
            <p:nvPr/>
          </p:nvSpPr>
          <p:spPr>
            <a:xfrm>
              <a:off x="7398457" y="2778075"/>
              <a:ext cx="2125880" cy="27453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</a:t>
              </a:r>
            </a:p>
          </p:txBody>
        </p:sp>
        <p:sp>
          <p:nvSpPr>
            <p:cNvPr id="24" name="제목 3">
              <a:extLst>
                <a:ext uri="{FF2B5EF4-FFF2-40B4-BE49-F238E27FC236}">
                  <a16:creationId xmlns:a16="http://schemas.microsoft.com/office/drawing/2014/main" id="{E36EFD75-EEAB-7ACD-717C-38386710D3E8}"/>
                </a:ext>
              </a:extLst>
            </p:cNvPr>
            <p:cNvSpPr txBox="1">
              <a:spLocks/>
            </p:cNvSpPr>
            <p:nvPr/>
          </p:nvSpPr>
          <p:spPr>
            <a:xfrm>
              <a:off x="7277083" y="3112131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Explanation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F695651-3011-BEE7-0224-68612F8D45ED}"/>
                </a:ext>
              </a:extLst>
            </p:cNvPr>
            <p:cNvCxnSpPr/>
            <p:nvPr/>
          </p:nvCxnSpPr>
          <p:spPr>
            <a:xfrm>
              <a:off x="6315956" y="3150843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B079763-7A07-99F6-24AF-BE009440F886}"/>
              </a:ext>
            </a:extLst>
          </p:cNvPr>
          <p:cNvSpPr/>
          <p:nvPr/>
        </p:nvSpPr>
        <p:spPr>
          <a:xfrm>
            <a:off x="7504218" y="2174304"/>
            <a:ext cx="2301684" cy="1427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E1DC22AB-D9AE-1048-A949-ABADD82C45BF}"/>
              </a:ext>
            </a:extLst>
          </p:cNvPr>
          <p:cNvSpPr txBox="1">
            <a:spLocks/>
          </p:cNvSpPr>
          <p:nvPr/>
        </p:nvSpPr>
        <p:spPr>
          <a:xfrm>
            <a:off x="1994979" y="4522098"/>
            <a:ext cx="8202039" cy="873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= VQA</a:t>
            </a:r>
          </a:p>
          <a:p>
            <a:pPr algn="ctr"/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+ Explanation = </a:t>
            </a: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VQA-NLE</a:t>
            </a:r>
            <a:endParaRPr lang="en-US" altLang="ko-K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제목 3">
            <a:extLst>
              <a:ext uri="{FF2B5EF4-FFF2-40B4-BE49-F238E27FC236}">
                <a16:creationId xmlns:a16="http://schemas.microsoft.com/office/drawing/2014/main" id="{2E23C7BC-D15D-64AE-197D-D780243870F3}"/>
              </a:ext>
            </a:extLst>
          </p:cNvPr>
          <p:cNvSpPr txBox="1">
            <a:spLocks/>
          </p:cNvSpPr>
          <p:nvPr/>
        </p:nvSpPr>
        <p:spPr>
          <a:xfrm>
            <a:off x="2814295" y="5398920"/>
            <a:ext cx="6563408" cy="8739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given an image and a question as inputs, the model generates both the correct answer and an explanation for that answer.</a:t>
            </a:r>
            <a:endParaRPr lang="en-US" altLang="ko-K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1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1. Introduction</a:t>
            </a:r>
            <a:endParaRPr lang="ko-KR" altLang="en-US"/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4A765E37-7602-6656-0D9E-6221FB20418E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4703D48-FC39-38E0-BDC8-057D505EDF55}"/>
              </a:ext>
            </a:extLst>
          </p:cNvPr>
          <p:cNvGrpSpPr/>
          <p:nvPr/>
        </p:nvGrpSpPr>
        <p:grpSpPr>
          <a:xfrm>
            <a:off x="2319154" y="1004751"/>
            <a:ext cx="7553692" cy="4268959"/>
            <a:chOff x="2681474" y="1155985"/>
            <a:chExt cx="7553692" cy="4268959"/>
          </a:xfrm>
        </p:grpSpPr>
        <p:sp>
          <p:nvSpPr>
            <p:cNvPr id="5" name="생각 풍선: 구름 모양 4">
              <a:extLst>
                <a:ext uri="{FF2B5EF4-FFF2-40B4-BE49-F238E27FC236}">
                  <a16:creationId xmlns:a16="http://schemas.microsoft.com/office/drawing/2014/main" id="{B7195966-F141-9D73-04BB-F58195528C15}"/>
                </a:ext>
              </a:extLst>
            </p:cNvPr>
            <p:cNvSpPr/>
            <p:nvPr/>
          </p:nvSpPr>
          <p:spPr>
            <a:xfrm>
              <a:off x="6331721" y="1155985"/>
              <a:ext cx="3459485" cy="1873053"/>
            </a:xfrm>
            <a:prstGeom prst="cloudCallout">
              <a:avLst>
                <a:gd name="adj1" fmla="val -31055"/>
                <a:gd name="adj2" fmla="val 777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1616007-ADF5-5BD1-4DC6-742AC19F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1845" y="1636284"/>
              <a:ext cx="987536" cy="932394"/>
            </a:xfrm>
            <a:prstGeom prst="rect">
              <a:avLst/>
            </a:prstGeom>
          </p:spPr>
        </p:pic>
        <p:sp>
          <p:nvSpPr>
            <p:cNvPr id="7" name="제목 3">
              <a:extLst>
                <a:ext uri="{FF2B5EF4-FFF2-40B4-BE49-F238E27FC236}">
                  <a16:creationId xmlns:a16="http://schemas.microsoft.com/office/drawing/2014/main" id="{E69EC2CD-9E3F-70C7-745A-F5ECFC6C53E2}"/>
                </a:ext>
              </a:extLst>
            </p:cNvPr>
            <p:cNvSpPr txBox="1">
              <a:spLocks/>
            </p:cNvSpPr>
            <p:nvPr/>
          </p:nvSpPr>
          <p:spPr>
            <a:xfrm>
              <a:off x="7969176" y="1668935"/>
              <a:ext cx="157212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</a:p>
          </p:txBody>
        </p:sp>
        <p:sp>
          <p:nvSpPr>
            <p:cNvPr id="8" name="제목 3">
              <a:extLst>
                <a:ext uri="{FF2B5EF4-FFF2-40B4-BE49-F238E27FC236}">
                  <a16:creationId xmlns:a16="http://schemas.microsoft.com/office/drawing/2014/main" id="{52E2496C-978E-DD79-E672-F04A37771A51}"/>
                </a:ext>
              </a:extLst>
            </p:cNvPr>
            <p:cNvSpPr txBox="1">
              <a:spLocks/>
            </p:cNvSpPr>
            <p:nvPr/>
          </p:nvSpPr>
          <p:spPr>
            <a:xfrm>
              <a:off x="7824888" y="2035724"/>
              <a:ext cx="1819055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 because their skin is covered with black spot and has tall neck</a:t>
              </a:r>
              <a:endParaRPr lang="en-US" altLang="ko-KR" sz="11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462C8DBB-F7CF-28CC-1A01-05F8608E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5330" y="3119764"/>
              <a:ext cx="1433872" cy="1404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30420E-EFCF-EA7B-2EFD-11C7E52A54F1}"/>
                </a:ext>
              </a:extLst>
            </p:cNvPr>
            <p:cNvSpPr txBox="1"/>
            <p:nvPr/>
          </p:nvSpPr>
          <p:spPr>
            <a:xfrm>
              <a:off x="5557854" y="5024834"/>
              <a:ext cx="127429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Human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7" name="Google Shape;99;p18">
              <a:extLst>
                <a:ext uri="{FF2B5EF4-FFF2-40B4-BE49-F238E27FC236}">
                  <a16:creationId xmlns:a16="http://schemas.microsoft.com/office/drawing/2014/main" id="{A441F479-F0E4-E751-C206-390C9E03E63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5113" t="7453" r="14734" b="9106"/>
            <a:stretch/>
          </p:blipFill>
          <p:spPr>
            <a:xfrm>
              <a:off x="5544965" y="3281576"/>
              <a:ext cx="1287184" cy="1530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제목 3">
              <a:extLst>
                <a:ext uri="{FF2B5EF4-FFF2-40B4-BE49-F238E27FC236}">
                  <a16:creationId xmlns:a16="http://schemas.microsoft.com/office/drawing/2014/main" id="{71F43ACE-BABB-0FAD-69AB-2992B66FCA7C}"/>
                </a:ext>
              </a:extLst>
            </p:cNvPr>
            <p:cNvSpPr txBox="1">
              <a:spLocks/>
            </p:cNvSpPr>
            <p:nvPr/>
          </p:nvSpPr>
          <p:spPr>
            <a:xfrm>
              <a:off x="2748418" y="4740117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제목 3">
              <a:extLst>
                <a:ext uri="{FF2B5EF4-FFF2-40B4-BE49-F238E27FC236}">
                  <a16:creationId xmlns:a16="http://schemas.microsoft.com/office/drawing/2014/main" id="{5B3EBA9E-EF33-D6D4-777D-96C36EDBD0E4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4262560"/>
              <a:ext cx="2368628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because it has long neck and covered with yellow skin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F24E9A-5ABE-A531-82B1-E4E38F710598}"/>
                </a:ext>
              </a:extLst>
            </p:cNvPr>
            <p:cNvSpPr txBox="1"/>
            <p:nvPr/>
          </p:nvSpPr>
          <p:spPr>
            <a:xfrm>
              <a:off x="3176615" y="5024834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Input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제목 3">
              <a:extLst>
                <a:ext uri="{FF2B5EF4-FFF2-40B4-BE49-F238E27FC236}">
                  <a16:creationId xmlns:a16="http://schemas.microsoft.com/office/drawing/2014/main" id="{3855A615-9FE3-CB5C-3B6B-4C18953FFA24}"/>
                </a:ext>
              </a:extLst>
            </p:cNvPr>
            <p:cNvSpPr txBox="1">
              <a:spLocks/>
            </p:cNvSpPr>
            <p:nvPr/>
          </p:nvSpPr>
          <p:spPr>
            <a:xfrm>
              <a:off x="2681474" y="4528530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제목 3">
              <a:extLst>
                <a:ext uri="{FF2B5EF4-FFF2-40B4-BE49-F238E27FC236}">
                  <a16:creationId xmlns:a16="http://schemas.microsoft.com/office/drawing/2014/main" id="{F84A5802-ABCF-35E3-165D-82B14B1D623B}"/>
                </a:ext>
              </a:extLst>
            </p:cNvPr>
            <p:cNvSpPr txBox="1">
              <a:spLocks/>
            </p:cNvSpPr>
            <p:nvPr/>
          </p:nvSpPr>
          <p:spPr>
            <a:xfrm>
              <a:off x="2748418" y="2819741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Query Image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402FCA38-2F6B-4533-DE22-5CE75E9758FF}"/>
                </a:ext>
              </a:extLst>
            </p:cNvPr>
            <p:cNvCxnSpPr/>
            <p:nvPr/>
          </p:nvCxnSpPr>
          <p:spPr>
            <a:xfrm>
              <a:off x="4585722" y="3988174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8158209-D941-98DE-761F-B26E7CCB49B7}"/>
                </a:ext>
              </a:extLst>
            </p:cNvPr>
            <p:cNvSpPr txBox="1"/>
            <p:nvPr/>
          </p:nvSpPr>
          <p:spPr>
            <a:xfrm>
              <a:off x="8560398" y="5024834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Output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제목 3">
              <a:extLst>
                <a:ext uri="{FF2B5EF4-FFF2-40B4-BE49-F238E27FC236}">
                  <a16:creationId xmlns:a16="http://schemas.microsoft.com/office/drawing/2014/main" id="{BCA68955-07FB-6044-1E45-372A1B2DD904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3313011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Answer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제목 3">
              <a:extLst>
                <a:ext uri="{FF2B5EF4-FFF2-40B4-BE49-F238E27FC236}">
                  <a16:creationId xmlns:a16="http://schemas.microsoft.com/office/drawing/2014/main" id="{5229471E-D99B-54B2-2031-29D04CCBE2C6}"/>
                </a:ext>
              </a:extLst>
            </p:cNvPr>
            <p:cNvSpPr txBox="1">
              <a:spLocks/>
            </p:cNvSpPr>
            <p:nvPr/>
          </p:nvSpPr>
          <p:spPr>
            <a:xfrm>
              <a:off x="7987912" y="3615406"/>
              <a:ext cx="2125880" cy="27453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</a:t>
              </a:r>
            </a:p>
          </p:txBody>
        </p:sp>
        <p:sp>
          <p:nvSpPr>
            <p:cNvPr id="59" name="제목 3">
              <a:extLst>
                <a:ext uri="{FF2B5EF4-FFF2-40B4-BE49-F238E27FC236}">
                  <a16:creationId xmlns:a16="http://schemas.microsoft.com/office/drawing/2014/main" id="{2CD7A13E-4FD7-9260-B90E-C573317B1F6F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3949462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Explanation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FB640066-D6A3-EC7B-1455-42A6C173854E}"/>
                </a:ext>
              </a:extLst>
            </p:cNvPr>
            <p:cNvCxnSpPr/>
            <p:nvPr/>
          </p:nvCxnSpPr>
          <p:spPr>
            <a:xfrm>
              <a:off x="6905411" y="3988174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3B6613-3065-B9EB-083F-F07C465B34A1}"/>
                </a:ext>
              </a:extLst>
            </p:cNvPr>
            <p:cNvSpPr txBox="1"/>
            <p:nvPr/>
          </p:nvSpPr>
          <p:spPr>
            <a:xfrm>
              <a:off x="6814467" y="1359009"/>
              <a:ext cx="3334586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"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Recall relative information</a:t>
              </a:r>
              <a:endParaRPr lang="en-US" altLang="ko-KR" sz="1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28B58387-E431-55CB-413E-D1E9FBC5FBDA}"/>
              </a:ext>
            </a:extLst>
          </p:cNvPr>
          <p:cNvSpPr/>
          <p:nvPr/>
        </p:nvSpPr>
        <p:spPr>
          <a:xfrm>
            <a:off x="7504218" y="3190851"/>
            <a:ext cx="2301684" cy="1427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제목 3">
            <a:extLst>
              <a:ext uri="{FF2B5EF4-FFF2-40B4-BE49-F238E27FC236}">
                <a16:creationId xmlns:a16="http://schemas.microsoft.com/office/drawing/2014/main" id="{5D1679B6-07C5-3D13-C1BD-0D1C76B4AAEF}"/>
              </a:ext>
            </a:extLst>
          </p:cNvPr>
          <p:cNvSpPr txBox="1">
            <a:spLocks/>
          </p:cNvSpPr>
          <p:nvPr/>
        </p:nvSpPr>
        <p:spPr>
          <a:xfrm>
            <a:off x="1994979" y="5460400"/>
            <a:ext cx="8202039" cy="5918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 recall relevant information to understand the provided information.</a:t>
            </a:r>
            <a:b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recalled information, human can provide answer with reason.</a:t>
            </a:r>
          </a:p>
          <a:p>
            <a:pPr algn="ctr"/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94934BFA-35AD-BBCE-B70F-C5337A09A7E6}"/>
              </a:ext>
            </a:extLst>
          </p:cNvPr>
          <p:cNvSpPr txBox="1">
            <a:spLocks/>
          </p:cNvSpPr>
          <p:nvPr/>
        </p:nvSpPr>
        <p:spPr>
          <a:xfrm>
            <a:off x="620173" y="1023596"/>
            <a:ext cx="10965469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Human cognitive process</a:t>
            </a:r>
          </a:p>
        </p:txBody>
      </p:sp>
    </p:spTree>
    <p:extLst>
      <p:ext uri="{BB962C8B-B14F-4D97-AF65-F5344CB8AC3E}">
        <p14:creationId xmlns:p14="http://schemas.microsoft.com/office/powerpoint/2010/main" val="265486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1. Introduction</a:t>
            </a:r>
            <a:endParaRPr lang="ko-KR" altLang="en-US"/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4A765E37-7602-6656-0D9E-6221FB20418E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Design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7EBBA01D-1EA4-4BF9-9BDF-6664F9232356}"/>
              </a:ext>
            </a:extLst>
          </p:cNvPr>
          <p:cNvGrpSpPr/>
          <p:nvPr/>
        </p:nvGrpSpPr>
        <p:grpSpPr>
          <a:xfrm>
            <a:off x="2319154" y="1155210"/>
            <a:ext cx="7553692" cy="4231235"/>
            <a:chOff x="2681474" y="1193709"/>
            <a:chExt cx="7553692" cy="423123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48644430-C3D1-1DC5-E56B-DA616D022833}"/>
                </a:ext>
              </a:extLst>
            </p:cNvPr>
            <p:cNvSpPr/>
            <p:nvPr/>
          </p:nvSpPr>
          <p:spPr>
            <a:xfrm>
              <a:off x="3701051" y="1491916"/>
              <a:ext cx="2189373" cy="12785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74A9CD9-81DA-8E4F-43D5-9BD6538368A2}"/>
                </a:ext>
              </a:extLst>
            </p:cNvPr>
            <p:cNvGrpSpPr/>
            <p:nvPr/>
          </p:nvGrpSpPr>
          <p:grpSpPr>
            <a:xfrm>
              <a:off x="5544965" y="3282754"/>
              <a:ext cx="1287184" cy="1530989"/>
              <a:chOff x="5191998" y="2401678"/>
              <a:chExt cx="904002" cy="1075229"/>
            </a:xfrm>
          </p:grpSpPr>
          <p:pic>
            <p:nvPicPr>
              <p:cNvPr id="10" name="Google Shape;99;p18">
                <a:extLst>
                  <a:ext uri="{FF2B5EF4-FFF2-40B4-BE49-F238E27FC236}">
                    <a16:creationId xmlns:a16="http://schemas.microsoft.com/office/drawing/2014/main" id="{E0052441-0142-FE75-584E-7B700C0A474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3" t="7453" r="14734" b="9106"/>
              <a:stretch/>
            </p:blipFill>
            <p:spPr>
              <a:xfrm>
                <a:off x="5191998" y="2401678"/>
                <a:ext cx="904002" cy="10752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EF309B44-FC22-5BF1-A88C-C81E10181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7384" y="2593310"/>
                <a:ext cx="576266" cy="607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9947A45A-FA17-E5DA-48A0-7B810A26B12A}"/>
                  </a:ext>
                </a:extLst>
              </p:cNvPr>
              <p:cNvSpPr/>
              <p:nvPr/>
            </p:nvSpPr>
            <p:spPr>
              <a:xfrm>
                <a:off x="5551733" y="2819169"/>
                <a:ext cx="180000" cy="1440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" name="제목 3">
              <a:extLst>
                <a:ext uri="{FF2B5EF4-FFF2-40B4-BE49-F238E27FC236}">
                  <a16:creationId xmlns:a16="http://schemas.microsoft.com/office/drawing/2014/main" id="{E69EC2CD-9E3F-70C7-745A-F5ECFC6C53E2}"/>
                </a:ext>
              </a:extLst>
            </p:cNvPr>
            <p:cNvSpPr txBox="1">
              <a:spLocks/>
            </p:cNvSpPr>
            <p:nvPr/>
          </p:nvSpPr>
          <p:spPr>
            <a:xfrm>
              <a:off x="3738799" y="1679325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</a:p>
          </p:txBody>
        </p:sp>
        <p:sp>
          <p:nvSpPr>
            <p:cNvPr id="8" name="제목 3">
              <a:extLst>
                <a:ext uri="{FF2B5EF4-FFF2-40B4-BE49-F238E27FC236}">
                  <a16:creationId xmlns:a16="http://schemas.microsoft.com/office/drawing/2014/main" id="{52E2496C-978E-DD79-E672-F04A37771A51}"/>
                </a:ext>
              </a:extLst>
            </p:cNvPr>
            <p:cNvSpPr txBox="1">
              <a:spLocks/>
            </p:cNvSpPr>
            <p:nvPr/>
          </p:nvSpPr>
          <p:spPr>
            <a:xfrm>
              <a:off x="3738799" y="2198922"/>
              <a:ext cx="1819055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 because their skin is covered with black spot and has tall neck</a:t>
              </a:r>
              <a:endParaRPr lang="en-US" altLang="ko-KR" sz="11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462C8DBB-F7CF-28CC-1A01-05F8608E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5330" y="3119764"/>
              <a:ext cx="1433872" cy="1404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30420E-EFCF-EA7B-2EFD-11C7E52A54F1}"/>
                </a:ext>
              </a:extLst>
            </p:cNvPr>
            <p:cNvSpPr txBox="1"/>
            <p:nvPr/>
          </p:nvSpPr>
          <p:spPr>
            <a:xfrm>
              <a:off x="5557854" y="5024834"/>
              <a:ext cx="127429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Model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제목 3">
              <a:extLst>
                <a:ext uri="{FF2B5EF4-FFF2-40B4-BE49-F238E27FC236}">
                  <a16:creationId xmlns:a16="http://schemas.microsoft.com/office/drawing/2014/main" id="{71F43ACE-BABB-0FAD-69AB-2992B66FCA7C}"/>
                </a:ext>
              </a:extLst>
            </p:cNvPr>
            <p:cNvSpPr txBox="1">
              <a:spLocks/>
            </p:cNvSpPr>
            <p:nvPr/>
          </p:nvSpPr>
          <p:spPr>
            <a:xfrm>
              <a:off x="2748418" y="4740117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제목 3">
              <a:extLst>
                <a:ext uri="{FF2B5EF4-FFF2-40B4-BE49-F238E27FC236}">
                  <a16:creationId xmlns:a16="http://schemas.microsoft.com/office/drawing/2014/main" id="{5B3EBA9E-EF33-D6D4-777D-96C36EDBD0E4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4262560"/>
              <a:ext cx="2368628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because it has long neck and covered with yellow skin</a:t>
              </a:r>
              <a:endParaRPr lang="en-US" altLang="ko-KR" sz="14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F24E9A-5ABE-A531-82B1-E4E38F710598}"/>
                </a:ext>
              </a:extLst>
            </p:cNvPr>
            <p:cNvSpPr txBox="1"/>
            <p:nvPr/>
          </p:nvSpPr>
          <p:spPr>
            <a:xfrm>
              <a:off x="3176615" y="5024834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Input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제목 3">
              <a:extLst>
                <a:ext uri="{FF2B5EF4-FFF2-40B4-BE49-F238E27FC236}">
                  <a16:creationId xmlns:a16="http://schemas.microsoft.com/office/drawing/2014/main" id="{3855A615-9FE3-CB5C-3B6B-4C18953FFA24}"/>
                </a:ext>
              </a:extLst>
            </p:cNvPr>
            <p:cNvSpPr txBox="1">
              <a:spLocks/>
            </p:cNvSpPr>
            <p:nvPr/>
          </p:nvSpPr>
          <p:spPr>
            <a:xfrm>
              <a:off x="2681474" y="4528530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제목 3">
              <a:extLst>
                <a:ext uri="{FF2B5EF4-FFF2-40B4-BE49-F238E27FC236}">
                  <a16:creationId xmlns:a16="http://schemas.microsoft.com/office/drawing/2014/main" id="{F84A5802-ABCF-35E3-165D-82B14B1D623B}"/>
                </a:ext>
              </a:extLst>
            </p:cNvPr>
            <p:cNvSpPr txBox="1">
              <a:spLocks/>
            </p:cNvSpPr>
            <p:nvPr/>
          </p:nvSpPr>
          <p:spPr>
            <a:xfrm>
              <a:off x="2748418" y="2819741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Query Image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402FCA38-2F6B-4533-DE22-5CE75E9758FF}"/>
                </a:ext>
              </a:extLst>
            </p:cNvPr>
            <p:cNvCxnSpPr/>
            <p:nvPr/>
          </p:nvCxnSpPr>
          <p:spPr>
            <a:xfrm>
              <a:off x="4585722" y="3988174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8158209-D941-98DE-761F-B26E7CCB49B7}"/>
                </a:ext>
              </a:extLst>
            </p:cNvPr>
            <p:cNvSpPr txBox="1"/>
            <p:nvPr/>
          </p:nvSpPr>
          <p:spPr>
            <a:xfrm>
              <a:off x="8560398" y="5024834"/>
              <a:ext cx="980907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"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Output</a:t>
              </a:r>
              <a:endParaRPr lang="en-US" altLang="ko-KR" sz="20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제목 3">
              <a:extLst>
                <a:ext uri="{FF2B5EF4-FFF2-40B4-BE49-F238E27FC236}">
                  <a16:creationId xmlns:a16="http://schemas.microsoft.com/office/drawing/2014/main" id="{BCA68955-07FB-6044-1E45-372A1B2DD904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3313011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Answer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제목 3">
              <a:extLst>
                <a:ext uri="{FF2B5EF4-FFF2-40B4-BE49-F238E27FC236}">
                  <a16:creationId xmlns:a16="http://schemas.microsoft.com/office/drawing/2014/main" id="{5229471E-D99B-54B2-2031-29D04CCBE2C6}"/>
                </a:ext>
              </a:extLst>
            </p:cNvPr>
            <p:cNvSpPr txBox="1">
              <a:spLocks/>
            </p:cNvSpPr>
            <p:nvPr/>
          </p:nvSpPr>
          <p:spPr>
            <a:xfrm>
              <a:off x="7987912" y="3615406"/>
              <a:ext cx="2125880" cy="27453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4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</a:t>
              </a:r>
            </a:p>
          </p:txBody>
        </p:sp>
        <p:sp>
          <p:nvSpPr>
            <p:cNvPr id="59" name="제목 3">
              <a:extLst>
                <a:ext uri="{FF2B5EF4-FFF2-40B4-BE49-F238E27FC236}">
                  <a16:creationId xmlns:a16="http://schemas.microsoft.com/office/drawing/2014/main" id="{2CD7A13E-4FD7-9260-B90E-C573317B1F6F}"/>
                </a:ext>
              </a:extLst>
            </p:cNvPr>
            <p:cNvSpPr txBox="1">
              <a:spLocks/>
            </p:cNvSpPr>
            <p:nvPr/>
          </p:nvSpPr>
          <p:spPr>
            <a:xfrm>
              <a:off x="7866538" y="3949462"/>
              <a:ext cx="1837304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Explanation</a:t>
              </a:r>
              <a:endParaRPr lang="en-US" altLang="ko-KR" sz="16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FB640066-D6A3-EC7B-1455-42A6C173854E}"/>
                </a:ext>
              </a:extLst>
            </p:cNvPr>
            <p:cNvCxnSpPr/>
            <p:nvPr/>
          </p:nvCxnSpPr>
          <p:spPr>
            <a:xfrm>
              <a:off x="6905411" y="3988174"/>
              <a:ext cx="8548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3B6613-3065-B9EB-083F-F07C465B34A1}"/>
                </a:ext>
              </a:extLst>
            </p:cNvPr>
            <p:cNvSpPr txBox="1"/>
            <p:nvPr/>
          </p:nvSpPr>
          <p:spPr>
            <a:xfrm>
              <a:off x="3701050" y="1193709"/>
              <a:ext cx="218937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" sz="1400" b="1">
                  <a:latin typeface="Times New Roman"/>
                  <a:ea typeface="Times New Roman"/>
                  <a:cs typeface="Times New Roman"/>
                  <a:sym typeface="Times New Roman"/>
                </a:rPr>
                <a:t>Memory Database</a:t>
              </a:r>
              <a:endParaRPr lang="en-US" altLang="ko-KR" sz="14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제목 3">
              <a:extLst>
                <a:ext uri="{FF2B5EF4-FFF2-40B4-BE49-F238E27FC236}">
                  <a16:creationId xmlns:a16="http://schemas.microsoft.com/office/drawing/2014/main" id="{22F677F5-296C-A1B2-B586-60B13C4B2EDD}"/>
                </a:ext>
              </a:extLst>
            </p:cNvPr>
            <p:cNvSpPr txBox="1">
              <a:spLocks/>
            </p:cNvSpPr>
            <p:nvPr/>
          </p:nvSpPr>
          <p:spPr>
            <a:xfrm>
              <a:off x="3738799" y="1467753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</a:t>
              </a:r>
            </a:p>
          </p:txBody>
        </p:sp>
        <p:sp>
          <p:nvSpPr>
            <p:cNvPr id="16" name="제목 3">
              <a:extLst>
                <a:ext uri="{FF2B5EF4-FFF2-40B4-BE49-F238E27FC236}">
                  <a16:creationId xmlns:a16="http://schemas.microsoft.com/office/drawing/2014/main" id="{28986511-8BD1-6519-F65D-345D6820E64E}"/>
                </a:ext>
              </a:extLst>
            </p:cNvPr>
            <p:cNvSpPr txBox="1">
              <a:spLocks/>
            </p:cNvSpPr>
            <p:nvPr/>
          </p:nvSpPr>
          <p:spPr>
            <a:xfrm>
              <a:off x="3738799" y="1941272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Explanation</a:t>
              </a:r>
            </a:p>
          </p:txBody>
        </p:sp>
        <p:sp>
          <p:nvSpPr>
            <p:cNvPr id="17" name="Google Shape;129;p19">
              <a:extLst>
                <a:ext uri="{FF2B5EF4-FFF2-40B4-BE49-F238E27FC236}">
                  <a16:creationId xmlns:a16="http://schemas.microsoft.com/office/drawing/2014/main" id="{F81AF3D4-9C70-97B5-2378-BBA61A8E0FA3}"/>
                </a:ext>
              </a:extLst>
            </p:cNvPr>
            <p:cNvSpPr txBox="1"/>
            <p:nvPr/>
          </p:nvSpPr>
          <p:spPr>
            <a:xfrm>
              <a:off x="5435980" y="1671031"/>
              <a:ext cx="4544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US" altLang="ko" sz="800" b="1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Wingdings" panose="05000000000000000000" pitchFamily="2" charset="2"/>
                </a:rPr>
                <a:t>  </a:t>
              </a:r>
              <a:endParaRPr sz="800" b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129;p19">
              <a:extLst>
                <a:ext uri="{FF2B5EF4-FFF2-40B4-BE49-F238E27FC236}">
                  <a16:creationId xmlns:a16="http://schemas.microsoft.com/office/drawing/2014/main" id="{E4D61E23-C67D-0004-2D94-8A4D90297544}"/>
                </a:ext>
              </a:extLst>
            </p:cNvPr>
            <p:cNvSpPr txBox="1"/>
            <p:nvPr/>
          </p:nvSpPr>
          <p:spPr>
            <a:xfrm>
              <a:off x="5435980" y="2296237"/>
              <a:ext cx="4544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US" altLang="ko" sz="800" b="1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Wingdings" panose="05000000000000000000" pitchFamily="2" charset="2"/>
                </a:rPr>
                <a:t>  </a:t>
              </a:r>
              <a:endParaRPr sz="800" b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47E8D93-693E-3C25-6294-899DBBF82472}"/>
                </a:ext>
              </a:extLst>
            </p:cNvPr>
            <p:cNvSpPr/>
            <p:nvPr/>
          </p:nvSpPr>
          <p:spPr>
            <a:xfrm>
              <a:off x="6497271" y="1491916"/>
              <a:ext cx="1837304" cy="12785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제목 3">
              <a:extLst>
                <a:ext uri="{FF2B5EF4-FFF2-40B4-BE49-F238E27FC236}">
                  <a16:creationId xmlns:a16="http://schemas.microsoft.com/office/drawing/2014/main" id="{17B27640-6AE4-076B-B878-6356C573E842}"/>
                </a:ext>
              </a:extLst>
            </p:cNvPr>
            <p:cNvSpPr txBox="1">
              <a:spLocks/>
            </p:cNvSpPr>
            <p:nvPr/>
          </p:nvSpPr>
          <p:spPr>
            <a:xfrm>
              <a:off x="6535018" y="1679325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What is this animal?</a:t>
              </a:r>
            </a:p>
          </p:txBody>
        </p:sp>
        <p:sp>
          <p:nvSpPr>
            <p:cNvPr id="30" name="제목 3">
              <a:extLst>
                <a:ext uri="{FF2B5EF4-FFF2-40B4-BE49-F238E27FC236}">
                  <a16:creationId xmlns:a16="http://schemas.microsoft.com/office/drawing/2014/main" id="{D52E6DAA-FA1A-0D3C-85A8-5CEDCFB0BE11}"/>
                </a:ext>
              </a:extLst>
            </p:cNvPr>
            <p:cNvSpPr txBox="1">
              <a:spLocks/>
            </p:cNvSpPr>
            <p:nvPr/>
          </p:nvSpPr>
          <p:spPr>
            <a:xfrm>
              <a:off x="6535018" y="2198922"/>
              <a:ext cx="1819055" cy="55695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Giraffe because their skin is covered with black spot and has tall neck</a:t>
              </a:r>
              <a:endParaRPr lang="en-US" altLang="ko-KR" sz="11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제목 3">
              <a:extLst>
                <a:ext uri="{FF2B5EF4-FFF2-40B4-BE49-F238E27FC236}">
                  <a16:creationId xmlns:a16="http://schemas.microsoft.com/office/drawing/2014/main" id="{56D333BF-EA09-64B1-11C1-051519E88B0F}"/>
                </a:ext>
              </a:extLst>
            </p:cNvPr>
            <p:cNvSpPr txBox="1">
              <a:spLocks/>
            </p:cNvSpPr>
            <p:nvPr/>
          </p:nvSpPr>
          <p:spPr>
            <a:xfrm>
              <a:off x="6535018" y="1467753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</a:t>
              </a:r>
            </a:p>
          </p:txBody>
        </p:sp>
        <p:sp>
          <p:nvSpPr>
            <p:cNvPr id="33" name="제목 3">
              <a:extLst>
                <a:ext uri="{FF2B5EF4-FFF2-40B4-BE49-F238E27FC236}">
                  <a16:creationId xmlns:a16="http://schemas.microsoft.com/office/drawing/2014/main" id="{33FBD27C-9A25-EE06-6CE2-F1C035822F07}"/>
                </a:ext>
              </a:extLst>
            </p:cNvPr>
            <p:cNvSpPr txBox="1">
              <a:spLocks/>
            </p:cNvSpPr>
            <p:nvPr/>
          </p:nvSpPr>
          <p:spPr>
            <a:xfrm>
              <a:off x="6535018" y="1941272"/>
              <a:ext cx="1469319" cy="36678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Explanation</a:t>
              </a:r>
            </a:p>
          </p:txBody>
        </p:sp>
        <p:cxnSp>
          <p:nvCxnSpPr>
            <p:cNvPr id="37" name="연결선: 꺾임 36">
              <a:extLst>
                <a:ext uri="{FF2B5EF4-FFF2-40B4-BE49-F238E27FC236}">
                  <a16:creationId xmlns:a16="http://schemas.microsoft.com/office/drawing/2014/main" id="{4E15F0B3-54AA-55BF-6D00-6D12651792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129954" y="2763047"/>
              <a:ext cx="612000" cy="6840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연결선: 꺾임 37">
              <a:extLst>
                <a:ext uri="{FF2B5EF4-FFF2-40B4-BE49-F238E27FC236}">
                  <a16:creationId xmlns:a16="http://schemas.microsoft.com/office/drawing/2014/main" id="{3A21A90A-E8AE-7382-3B81-139C20EA67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42797" y="2806486"/>
              <a:ext cx="684000" cy="6120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제목 3">
              <a:extLst>
                <a:ext uri="{FF2B5EF4-FFF2-40B4-BE49-F238E27FC236}">
                  <a16:creationId xmlns:a16="http://schemas.microsoft.com/office/drawing/2014/main" id="{C1738ED7-BB28-E7DA-CFBE-CE53FD1811EC}"/>
                </a:ext>
              </a:extLst>
            </p:cNvPr>
            <p:cNvSpPr txBox="1">
              <a:spLocks/>
            </p:cNvSpPr>
            <p:nvPr/>
          </p:nvSpPr>
          <p:spPr>
            <a:xfrm>
              <a:off x="4987189" y="3186530"/>
              <a:ext cx="820530" cy="2606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Query</a:t>
              </a:r>
              <a:endParaRPr lang="en-US" altLang="ko-KR" sz="12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제목 3">
              <a:extLst>
                <a:ext uri="{FF2B5EF4-FFF2-40B4-BE49-F238E27FC236}">
                  <a16:creationId xmlns:a16="http://schemas.microsoft.com/office/drawing/2014/main" id="{8F757096-5C26-25A5-9B62-310DE1E05BDA}"/>
                </a:ext>
              </a:extLst>
            </p:cNvPr>
            <p:cNvSpPr txBox="1">
              <a:spLocks/>
            </p:cNvSpPr>
            <p:nvPr/>
          </p:nvSpPr>
          <p:spPr>
            <a:xfrm>
              <a:off x="6526407" y="3186530"/>
              <a:ext cx="820530" cy="2606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Retrieval</a:t>
              </a:r>
              <a:endParaRPr lang="en-US" altLang="ko-KR" sz="12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59BE90B3-E3D6-8333-3BD3-3AD7A9273211}"/>
                </a:ext>
              </a:extLst>
            </p:cNvPr>
            <p:cNvCxnSpPr>
              <a:cxnSpLocks/>
            </p:cNvCxnSpPr>
            <p:nvPr/>
          </p:nvCxnSpPr>
          <p:spPr>
            <a:xfrm>
              <a:off x="5948842" y="2175758"/>
              <a:ext cx="50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제목 3">
              <a:extLst>
                <a:ext uri="{FF2B5EF4-FFF2-40B4-BE49-F238E27FC236}">
                  <a16:creationId xmlns:a16="http://schemas.microsoft.com/office/drawing/2014/main" id="{78C9838D-FA32-E1A2-02EE-494B188B15DC}"/>
                </a:ext>
              </a:extLst>
            </p:cNvPr>
            <p:cNvSpPr txBox="1">
              <a:spLocks/>
            </p:cNvSpPr>
            <p:nvPr/>
          </p:nvSpPr>
          <p:spPr>
            <a:xfrm>
              <a:off x="5794515" y="2243816"/>
              <a:ext cx="820530" cy="2606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+mj-cs"/>
                </a:defRPr>
              </a:lvl1pPr>
            </a:lstStyle>
            <a:p>
              <a:pPr algn="ctr"/>
              <a:r>
                <a:rPr lang="en-US" altLang="ko-KR" sz="1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Selected</a:t>
              </a:r>
              <a:endParaRPr lang="en-US" altLang="ko-KR" sz="1200" b="1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B4D274B0-D592-05D3-ED05-314BE639D0A2}"/>
              </a:ext>
            </a:extLst>
          </p:cNvPr>
          <p:cNvSpPr/>
          <p:nvPr/>
        </p:nvSpPr>
        <p:spPr>
          <a:xfrm>
            <a:off x="7504218" y="3330065"/>
            <a:ext cx="2301684" cy="1427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F02CC80-B0A2-A731-1D46-2AFBD2C48FFB}"/>
              </a:ext>
            </a:extLst>
          </p:cNvPr>
          <p:cNvSpPr/>
          <p:nvPr/>
        </p:nvSpPr>
        <p:spPr>
          <a:xfrm>
            <a:off x="3226418" y="1151341"/>
            <a:ext cx="4849177" cy="16799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EE95A6-EF8C-1953-B5E6-2065716574AF}"/>
              </a:ext>
            </a:extLst>
          </p:cNvPr>
          <p:cNvSpPr txBox="1"/>
          <p:nvPr/>
        </p:nvSpPr>
        <p:spPr>
          <a:xfrm>
            <a:off x="3801111" y="835351"/>
            <a:ext cx="384090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1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Retrieval Augmented Generation (RAG)</a:t>
            </a:r>
            <a:endParaRPr lang="en-US" altLang="ko-KR" sz="1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제목 3">
            <a:extLst>
              <a:ext uri="{FF2B5EF4-FFF2-40B4-BE49-F238E27FC236}">
                <a16:creationId xmlns:a16="http://schemas.microsoft.com/office/drawing/2014/main" id="{A366E006-8A6E-44F7-C3B1-84F4ED2C1909}"/>
              </a:ext>
            </a:extLst>
          </p:cNvPr>
          <p:cNvSpPr txBox="1">
            <a:spLocks/>
          </p:cNvSpPr>
          <p:nvPr/>
        </p:nvSpPr>
        <p:spPr>
          <a:xfrm>
            <a:off x="1994979" y="5485452"/>
            <a:ext cx="8202039" cy="5918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adopted </a:t>
            </a:r>
            <a:r>
              <a:rPr lang="en-US" altLang="ko-K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Retrieval Augmented Generation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designing our approach to retrieve relevant information from Memory Database and utilize it as additional context.</a:t>
            </a:r>
          </a:p>
          <a:p>
            <a:pPr algn="ctr"/>
            <a:endParaRPr lang="en-US" altLang="ko-K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DA2A9-9FAD-67EE-D6A3-42CA76E25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52C5EFB-A964-DF66-02E4-C6DB169F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8865459-B9D6-D8B4-691D-230C8D75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1. Introduction</a:t>
            </a:r>
            <a:endParaRPr lang="ko-KR" altLang="en-US"/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DFA581FA-354D-C8AF-56AD-DB58D9A805FF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Contributions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제목 3">
            <a:extLst>
              <a:ext uri="{FF2B5EF4-FFF2-40B4-BE49-F238E27FC236}">
                <a16:creationId xmlns:a16="http://schemas.microsoft.com/office/drawing/2014/main" id="{F99E5A0A-8ADA-8BC8-FE4C-39113A49AB58}"/>
              </a:ext>
            </a:extLst>
          </p:cNvPr>
          <p:cNvSpPr txBox="1">
            <a:spLocks/>
          </p:cNvSpPr>
          <p:nvPr/>
        </p:nvSpPr>
        <p:spPr>
          <a:xfrm>
            <a:off x="620174" y="1349272"/>
            <a:ext cx="2944211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motivation</a:t>
            </a:r>
          </a:p>
        </p:txBody>
      </p:sp>
      <p:sp>
        <p:nvSpPr>
          <p:cNvPr id="18" name="제목 3">
            <a:extLst>
              <a:ext uri="{FF2B5EF4-FFF2-40B4-BE49-F238E27FC236}">
                <a16:creationId xmlns:a16="http://schemas.microsoft.com/office/drawing/2014/main" id="{FA7AB48F-5337-E224-87E3-3BDDADF32795}"/>
              </a:ext>
            </a:extLst>
          </p:cNvPr>
          <p:cNvSpPr txBox="1">
            <a:spLocks/>
          </p:cNvSpPr>
          <p:nvPr/>
        </p:nvSpPr>
        <p:spPr>
          <a:xfrm>
            <a:off x="1048505" y="1771146"/>
            <a:ext cx="9943534" cy="6084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n-US" altLang="ko-KR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work was inspired by the </a:t>
            </a:r>
            <a:r>
              <a:rPr lang="en-US" altLang="ko-KR" sz="20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human cognitive process</a:t>
            </a:r>
            <a:r>
              <a:rPr lang="en-US" altLang="ko-KR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specifically the way people search for relevant information from their </a:t>
            </a:r>
            <a:r>
              <a:rPr lang="en-US" altLang="ko-KR" sz="20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memory</a:t>
            </a:r>
            <a:r>
              <a:rPr lang="en-US" altLang="ko-KR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ko-KR" sz="1800" i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1EE361C6-A89D-F5D6-9011-0BBEABF47A00}"/>
              </a:ext>
            </a:extLst>
          </p:cNvPr>
          <p:cNvSpPr txBox="1">
            <a:spLocks/>
          </p:cNvSpPr>
          <p:nvPr/>
        </p:nvSpPr>
        <p:spPr>
          <a:xfrm>
            <a:off x="620174" y="2691348"/>
            <a:ext cx="2944211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Contributions</a:t>
            </a:r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AD516BED-053F-B31D-40A0-477B2D9EF8B9}"/>
              </a:ext>
            </a:extLst>
          </p:cNvPr>
          <p:cNvSpPr txBox="1">
            <a:spLocks/>
          </p:cNvSpPr>
          <p:nvPr/>
        </p:nvSpPr>
        <p:spPr>
          <a:xfrm>
            <a:off x="1048505" y="3113222"/>
            <a:ext cx="9477165" cy="2064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altLang="ko-K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propose Retrieval-augmented Natural Language Reasoning (</a:t>
            </a:r>
            <a:r>
              <a:rPr lang="en-US" altLang="ko-KR" sz="1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ReRe</a:t>
            </a:r>
            <a:r>
              <a:rPr lang="en-US" altLang="ko-K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a method specifically designed to </a:t>
            </a:r>
            <a:r>
              <a:rPr lang="en-US" altLang="ko-KR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enhance the NLE task with retrieval</a:t>
            </a:r>
            <a:r>
              <a:rPr lang="en-US" altLang="ko-K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particularly for the VQA-NLE task.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ReRe</a:t>
            </a:r>
            <a:r>
              <a:rPr lang="en-US" altLang="ko-K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shows improvement in explanations compared to other state-of-the-art methods.</a:t>
            </a:r>
          </a:p>
        </p:txBody>
      </p:sp>
    </p:spTree>
    <p:extLst>
      <p:ext uri="{BB962C8B-B14F-4D97-AF65-F5344CB8AC3E}">
        <p14:creationId xmlns:p14="http://schemas.microsoft.com/office/powerpoint/2010/main" val="497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51E777-8CD0-065A-AF96-8581733BC81C}"/>
              </a:ext>
            </a:extLst>
          </p:cNvPr>
          <p:cNvSpPr txBox="1"/>
          <p:nvPr/>
        </p:nvSpPr>
        <p:spPr>
          <a:xfrm>
            <a:off x="1631004" y="2721114"/>
            <a:ext cx="3189042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r>
              <a:rPr lang="en-US" altLang="ko-KR" sz="40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Method</a:t>
            </a:r>
            <a:endParaRPr lang="ko-KR" altLang="en-US" sz="4000" b="1" spc="-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95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3F72EB-4ED4-EE4D-E941-94BF1E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5D9DA059-5EB1-45AA-823D-183377ABF74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F7619D6-A902-38A0-CB7B-DF355336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ko-KR"/>
              <a:t>2. Method</a:t>
            </a:r>
            <a:endParaRPr lang="ko-KR" altLang="en-US"/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F76462F2-D931-590A-E163-C1B42764DA37}"/>
              </a:ext>
            </a:extLst>
          </p:cNvPr>
          <p:cNvSpPr txBox="1">
            <a:spLocks/>
          </p:cNvSpPr>
          <p:nvPr/>
        </p:nvSpPr>
        <p:spPr>
          <a:xfrm>
            <a:off x="3996267" y="367769"/>
            <a:ext cx="7844764" cy="45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3026074-D0B0-4B1E-2EA4-34C0FC4DF7BF}"/>
              </a:ext>
            </a:extLst>
          </p:cNvPr>
          <p:cNvSpPr txBox="1">
            <a:spLocks/>
          </p:cNvSpPr>
          <p:nvPr/>
        </p:nvSpPr>
        <p:spPr>
          <a:xfrm>
            <a:off x="620174" y="1155985"/>
            <a:ext cx="8562737" cy="3667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Retrieval-augmented natural language Reasoning (</a:t>
            </a:r>
            <a:r>
              <a:rPr lang="en-US" altLang="ko-KR" sz="2400" b="1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ReRe</a:t>
            </a:r>
            <a:r>
              <a:rPr lang="en-US" altLang="ko-KR" sz="24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4" name="그림 10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01FCED5D-11EA-0613-EF7A-25519AC30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4" y="1522774"/>
            <a:ext cx="5691739" cy="4562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B3C5B-1918-9975-C8F0-4F72F4D5362B}"/>
              </a:ext>
            </a:extLst>
          </p:cNvPr>
          <p:cNvSpPr txBox="1"/>
          <p:nvPr/>
        </p:nvSpPr>
        <p:spPr>
          <a:xfrm>
            <a:off x="7916299" y="2159227"/>
            <a:ext cx="253739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2000" b="1" dirty="0">
                <a:latin typeface="Times New Roman"/>
                <a:ea typeface="Times New Roman"/>
                <a:cs typeface="Times New Roman"/>
                <a:sym typeface="Times New Roman"/>
              </a:rPr>
              <a:t>Model Architecture</a:t>
            </a:r>
            <a:endParaRPr lang="en-US" altLang="ko-KR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왼쪽 중괄호 9">
            <a:extLst>
              <a:ext uri="{FF2B5EF4-FFF2-40B4-BE49-F238E27FC236}">
                <a16:creationId xmlns:a16="http://schemas.microsoft.com/office/drawing/2014/main" id="{4D0ADF0C-C6DB-03FC-A821-63376DBA3CB4}"/>
              </a:ext>
            </a:extLst>
          </p:cNvPr>
          <p:cNvSpPr/>
          <p:nvPr/>
        </p:nvSpPr>
        <p:spPr>
          <a:xfrm flipH="1">
            <a:off x="6573764" y="1689904"/>
            <a:ext cx="451413" cy="2048719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9E26CE47-4277-D63E-836B-E0CA64A984DF}"/>
              </a:ext>
            </a:extLst>
          </p:cNvPr>
          <p:cNvSpPr/>
          <p:nvPr/>
        </p:nvSpPr>
        <p:spPr>
          <a:xfrm flipH="1">
            <a:off x="6573763" y="4132162"/>
            <a:ext cx="451413" cy="182231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068E4-9B2E-2C5D-7118-B6F01CD8FFE5}"/>
              </a:ext>
            </a:extLst>
          </p:cNvPr>
          <p:cNvSpPr txBox="1"/>
          <p:nvPr/>
        </p:nvSpPr>
        <p:spPr>
          <a:xfrm>
            <a:off x="6959878" y="2498297"/>
            <a:ext cx="44502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600" dirty="0">
                <a:latin typeface="Times New Roman"/>
                <a:ea typeface="Times New Roman"/>
                <a:cs typeface="Times New Roman"/>
                <a:sym typeface="Times New Roman"/>
              </a:rPr>
              <a:t>Visual Encoder : Pre-trained CLIP-L</a:t>
            </a:r>
          </a:p>
          <a:p>
            <a:pPr algn="ctr"/>
            <a:endParaRPr lang="en-US" altLang="ko-KR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altLang="ko-KR" sz="1600" dirty="0">
                <a:latin typeface="Times New Roman"/>
                <a:ea typeface="Times New Roman"/>
                <a:cs typeface="Times New Roman"/>
                <a:sym typeface="Times New Roman"/>
              </a:rPr>
              <a:t>Language Model : Pre-trained Distilled GPT-2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E100B-6A2C-C7B8-0CA9-80C403618372}"/>
              </a:ext>
            </a:extLst>
          </p:cNvPr>
          <p:cNvSpPr txBox="1"/>
          <p:nvPr/>
        </p:nvSpPr>
        <p:spPr>
          <a:xfrm>
            <a:off x="7874347" y="4163102"/>
            <a:ext cx="253739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" sz="2000" b="1" dirty="0">
                <a:latin typeface="Times New Roman"/>
                <a:ea typeface="Times New Roman"/>
                <a:cs typeface="Times New Roman"/>
                <a:sym typeface="Times New Roman"/>
              </a:rPr>
              <a:t>RAG</a:t>
            </a:r>
            <a:endParaRPr lang="en-US" altLang="ko-KR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A99072-0B0B-0719-E589-DB7241AE6BC7}"/>
                  </a:ext>
                </a:extLst>
              </p:cNvPr>
              <p:cNvSpPr txBox="1"/>
              <p:nvPr/>
            </p:nvSpPr>
            <p:spPr>
              <a:xfrm>
                <a:off x="6759338" y="4488070"/>
                <a:ext cx="4767416" cy="16062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altLang="ko-KR" sz="1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Memory Database : constructed using CLIP feature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𝑆𝑐𝑜𝑟𝑒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𝑅𝑒𝑡𝑟𝑖𝑒𝑣𝑎𝑙</m:t>
                          </m:r>
                        </m:sub>
                      </m:sSub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  <a:sym typeface="Times New Roman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/>
                                  <a:sym typeface="Times New Roman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/>
                                      <a:sym typeface="Times New Roman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cos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⁡(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𝑞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)</m:t>
                      </m:r>
                    </m:oMath>
                  </m:oMathPara>
                </a14:m>
                <a:endParaRPr lang="en-US" altLang="ko-KR" sz="160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ctr"/>
                <a:endParaRPr lang="en-US" altLang="ko-KR" sz="160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ctr"/>
                <a:endParaRPr lang="en-US" altLang="ko-KR" sz="160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algn="ctr"/>
                <a:r>
                  <a:rPr lang="en-US" altLang="ko-KR" sz="1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Feature Extractor : CLIP-L</a:t>
                </a:r>
              </a:p>
              <a:p>
                <a:pPr algn="ctr"/>
                <a:r>
                  <a:rPr lang="en-US" altLang="ko-KR" sz="16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Averaged retrieved feature → New cross-attention layer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A99072-0B0B-0719-E589-DB7241AE6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38" y="4488070"/>
                <a:ext cx="4767416" cy="1606274"/>
              </a:xfrm>
              <a:prstGeom prst="rect">
                <a:avLst/>
              </a:prstGeom>
              <a:blipFill>
                <a:blip r:embed="rId5"/>
                <a:stretch>
                  <a:fillRect l="-532" t="-1563" r="-532" b="-3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C20E66-B8C1-B521-8017-B82B10593DE5}"/>
                  </a:ext>
                </a:extLst>
              </p:cNvPr>
              <p:cNvSpPr txBox="1"/>
              <p:nvPr/>
            </p:nvSpPr>
            <p:spPr>
              <a:xfrm>
                <a:off x="8412563" y="5063896"/>
                <a:ext cx="1683236" cy="44390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𝑞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𝑄𝑢𝑒𝑟𝑦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𝑄𝑢𝑒𝑠𝑡𝑖𝑜𝑛</m:t>
                      </m:r>
                    </m:oMath>
                  </m:oMathPara>
                </a14:m>
                <a:endParaRPr lang="en-US" altLang="ko-KR" sz="1050" b="0">
                  <a:latin typeface="Times New Roman"/>
                  <a:cs typeface="Times New Roman"/>
                  <a:sym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𝑆𝑎𝑚𝑝𝑙𝑒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𝑄𝑢𝑒𝑠𝑡𝑖𝑜𝑛</m:t>
                      </m:r>
                    </m:oMath>
                  </m:oMathPara>
                </a14:m>
                <a:endParaRPr lang="en-US" altLang="ko-KR" sz="105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C20E66-B8C1-B521-8017-B82B1059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563" y="5063896"/>
                <a:ext cx="1683236" cy="443904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04CEF-3138-9BFA-182B-80BE7C452816}"/>
                  </a:ext>
                </a:extLst>
              </p:cNvPr>
              <p:cNvSpPr txBox="1"/>
              <p:nvPr/>
            </p:nvSpPr>
            <p:spPr>
              <a:xfrm>
                <a:off x="9960545" y="5079798"/>
                <a:ext cx="1862249" cy="42800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𝑞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𝑄𝑢𝑒𝑟𝑦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𝐼𝑚𝑎𝑔𝑒</m:t>
                      </m:r>
                    </m:oMath>
                  </m:oMathPara>
                </a14:m>
                <a:endParaRPr lang="en-US" altLang="ko-KR" sz="1050" b="0" dirty="0">
                  <a:latin typeface="Times New Roman"/>
                  <a:cs typeface="Times New Roman"/>
                  <a:sym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𝑆𝑎𝑚𝑝𝑙𝑒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𝐸𝑥𝑝𝑙𝑎𝑛𝑎𝑡𝑖𝑜𝑛</m:t>
                      </m:r>
                    </m:oMath>
                  </m:oMathPara>
                </a14:m>
                <a:endParaRPr lang="en-US" altLang="ko-KR" sz="105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04CEF-3138-9BFA-182B-80BE7C45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5" y="5079798"/>
                <a:ext cx="1862249" cy="428002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oogle Shape;215;p19">
            <a:extLst>
              <a:ext uri="{FF2B5EF4-FFF2-40B4-BE49-F238E27FC236}">
                <a16:creationId xmlns:a16="http://schemas.microsoft.com/office/drawing/2014/main" id="{49A9258A-F876-7882-5C2D-D5C4DEAB33D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2387" y="3504888"/>
            <a:ext cx="299052" cy="2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15;p19">
            <a:extLst>
              <a:ext uri="{FF2B5EF4-FFF2-40B4-BE49-F238E27FC236}">
                <a16:creationId xmlns:a16="http://schemas.microsoft.com/office/drawing/2014/main" id="{F217272D-50C2-AE93-418B-0E5F1162338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6236" y="2371808"/>
            <a:ext cx="299052" cy="2990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C2C2D-D06A-2643-A87C-812B375FC2A8}"/>
              </a:ext>
            </a:extLst>
          </p:cNvPr>
          <p:cNvSpPr txBox="1"/>
          <p:nvPr/>
        </p:nvSpPr>
        <p:spPr>
          <a:xfrm>
            <a:off x="8271180" y="2701245"/>
            <a:ext cx="265981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400" dirty="0">
                <a:latin typeface="Times New Roman"/>
                <a:ea typeface="Times New Roman"/>
                <a:cs typeface="Times New Roman"/>
                <a:sym typeface="Times New Roman"/>
              </a:rPr>
              <a:t>(Frozen during training)</a:t>
            </a: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10D290E3-7EDA-397F-783B-4151064C6BD5}"/>
              </a:ext>
            </a:extLst>
          </p:cNvPr>
          <p:cNvCxnSpPr/>
          <p:nvPr/>
        </p:nvCxnSpPr>
        <p:spPr>
          <a:xfrm>
            <a:off x="10036424" y="5063896"/>
            <a:ext cx="8965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AF3B10-392E-5DC4-94FB-4BA992000AF7}"/>
              </a:ext>
            </a:extLst>
          </p:cNvPr>
          <p:cNvSpPr txBox="1"/>
          <p:nvPr/>
        </p:nvSpPr>
        <p:spPr>
          <a:xfrm>
            <a:off x="10891669" y="4826036"/>
            <a:ext cx="1276581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Vision-Language</a:t>
            </a:r>
          </a:p>
        </p:txBody>
      </p:sp>
    </p:spTree>
    <p:extLst>
      <p:ext uri="{BB962C8B-B14F-4D97-AF65-F5344CB8AC3E}">
        <p14:creationId xmlns:p14="http://schemas.microsoft.com/office/powerpoint/2010/main" val="2747669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1260</Words>
  <Application>Microsoft Office PowerPoint</Application>
  <PresentationFormat>와이드스크린</PresentationFormat>
  <Paragraphs>341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나눔바른고딕</vt:lpstr>
      <vt:lpstr>맑은 고딕</vt:lpstr>
      <vt:lpstr>Arial</vt:lpstr>
      <vt:lpstr>Cambria</vt:lpstr>
      <vt:lpstr>Cambria Math</vt:lpstr>
      <vt:lpstr>Georgia</vt:lpstr>
      <vt:lpstr>Tahoma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1. Introduction</vt:lpstr>
      <vt:lpstr>1. Introduction</vt:lpstr>
      <vt:lpstr>1. Introduction</vt:lpstr>
      <vt:lpstr>1. Introduction</vt:lpstr>
      <vt:lpstr>PowerPoint 프레젠테이션</vt:lpstr>
      <vt:lpstr>2. Method</vt:lpstr>
      <vt:lpstr>2. Method</vt:lpstr>
      <vt:lpstr>2. Method</vt:lpstr>
      <vt:lpstr>2. Method</vt:lpstr>
      <vt:lpstr>PowerPoint 프레젠테이션</vt:lpstr>
      <vt:lpstr>3. Experiments</vt:lpstr>
      <vt:lpstr>3. Experiments</vt:lpstr>
      <vt:lpstr>3. Experiments</vt:lpstr>
      <vt:lpstr>PowerPoint 프레젠테이션</vt:lpstr>
      <vt:lpstr>4. Conclusion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HYEONBAE</dc:creator>
  <cp:lastModifiedBy>김현배</cp:lastModifiedBy>
  <cp:revision>4</cp:revision>
  <dcterms:created xsi:type="dcterms:W3CDTF">2023-02-13T15:17:18Z</dcterms:created>
  <dcterms:modified xsi:type="dcterms:W3CDTF">2024-10-30T08:28:47Z</dcterms:modified>
</cp:coreProperties>
</file>