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21945600" cy="16459200"/>
  <p:notesSz cx="7023100" cy="9309100"/>
  <p:custDataLst>
    <p:tags r:id="rId7"/>
  </p:custDataLst>
  <p:defaultTextStyle>
    <a:defPPr>
      <a:defRPr lang="en-US"/>
    </a:defPPr>
    <a:lvl1pPr marL="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9728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9456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9184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8912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8640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8368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8096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78240" algn="l" defTabSz="219456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fan Gong" initials="YG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4" autoAdjust="0"/>
    <p:restoredTop sz="99856" autoAdjust="0"/>
  </p:normalViewPr>
  <p:slideViewPr>
    <p:cSldViewPr>
      <p:cViewPr varScale="1">
        <p:scale>
          <a:sx n="53" d="100"/>
          <a:sy n="53" d="100"/>
        </p:scale>
        <p:origin x="1836" y="138"/>
      </p:cViewPr>
      <p:guideLst>
        <p:guide orient="horz" pos="5184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20311-4837-4E5C-9C17-C896FAF89630}" type="datetimeFigureOut">
              <a:rPr lang="en-US" smtClean="0"/>
              <a:t>4/1/2018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7A57-FEC7-4F9C-8190-8A5745D2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48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B7A57-FEC7-4F9C-8190-8A5745D2E7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7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113021"/>
            <a:ext cx="18653760" cy="35280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9326880"/>
            <a:ext cx="1536192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8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87632" y="1581151"/>
            <a:ext cx="11849100" cy="33707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32711" y="1581151"/>
            <a:ext cx="35189160" cy="337070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10576561"/>
            <a:ext cx="18653760" cy="3268980"/>
          </a:xfrm>
        </p:spPr>
        <p:txBody>
          <a:bodyPr anchor="t"/>
          <a:lstStyle>
            <a:lvl1pPr algn="l">
              <a:defRPr sz="9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6976112"/>
            <a:ext cx="18653760" cy="3600449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972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2712" y="9216391"/>
            <a:ext cx="23519129" cy="26071829"/>
          </a:xfrm>
        </p:spPr>
        <p:txBody>
          <a:bodyPr/>
          <a:lstStyle>
            <a:lvl1pPr>
              <a:defRPr sz="6700"/>
            </a:lvl1pPr>
            <a:lvl2pPr>
              <a:defRPr sz="58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517600" y="9216391"/>
            <a:ext cx="23519131" cy="26071829"/>
          </a:xfrm>
        </p:spPr>
        <p:txBody>
          <a:bodyPr/>
          <a:lstStyle>
            <a:lvl1pPr>
              <a:defRPr sz="6700"/>
            </a:lvl1pPr>
            <a:lvl2pPr>
              <a:defRPr sz="58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659131"/>
            <a:ext cx="1975104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3684271"/>
            <a:ext cx="9696451" cy="1535429"/>
          </a:xfrm>
        </p:spPr>
        <p:txBody>
          <a:bodyPr anchor="b"/>
          <a:lstStyle>
            <a:lvl1pPr marL="0" indent="0">
              <a:buNone/>
              <a:defRPr sz="580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00" b="1"/>
            </a:lvl3pPr>
            <a:lvl4pPr marL="3291840" indent="0">
              <a:buNone/>
              <a:defRPr sz="3800" b="1"/>
            </a:lvl4pPr>
            <a:lvl5pPr marL="4389120" indent="0">
              <a:buNone/>
              <a:defRPr sz="3800" b="1"/>
            </a:lvl5pPr>
            <a:lvl6pPr marL="5486400" indent="0">
              <a:buNone/>
              <a:defRPr sz="3800" b="1"/>
            </a:lvl6pPr>
            <a:lvl7pPr marL="6583680" indent="0">
              <a:buNone/>
              <a:defRPr sz="3800" b="1"/>
            </a:lvl7pPr>
            <a:lvl8pPr marL="7680960" indent="0">
              <a:buNone/>
              <a:defRPr sz="3800" b="1"/>
            </a:lvl8pPr>
            <a:lvl9pPr marL="877824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5219700"/>
            <a:ext cx="9696451" cy="9483091"/>
          </a:xfrm>
        </p:spPr>
        <p:txBody>
          <a:bodyPr/>
          <a:lstStyle>
            <a:lvl1pPr>
              <a:defRPr sz="58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3684271"/>
            <a:ext cx="9700260" cy="1535429"/>
          </a:xfrm>
        </p:spPr>
        <p:txBody>
          <a:bodyPr anchor="b"/>
          <a:lstStyle>
            <a:lvl1pPr marL="0" indent="0">
              <a:buNone/>
              <a:defRPr sz="580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00" b="1"/>
            </a:lvl3pPr>
            <a:lvl4pPr marL="3291840" indent="0">
              <a:buNone/>
              <a:defRPr sz="3800" b="1"/>
            </a:lvl4pPr>
            <a:lvl5pPr marL="4389120" indent="0">
              <a:buNone/>
              <a:defRPr sz="3800" b="1"/>
            </a:lvl5pPr>
            <a:lvl6pPr marL="5486400" indent="0">
              <a:buNone/>
              <a:defRPr sz="3800" b="1"/>
            </a:lvl6pPr>
            <a:lvl7pPr marL="6583680" indent="0">
              <a:buNone/>
              <a:defRPr sz="3800" b="1"/>
            </a:lvl7pPr>
            <a:lvl8pPr marL="7680960" indent="0">
              <a:buNone/>
              <a:defRPr sz="3800" b="1"/>
            </a:lvl8pPr>
            <a:lvl9pPr marL="877824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5219700"/>
            <a:ext cx="9700260" cy="9483091"/>
          </a:xfrm>
        </p:spPr>
        <p:txBody>
          <a:bodyPr/>
          <a:lstStyle>
            <a:lvl1pPr>
              <a:defRPr sz="58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655320"/>
            <a:ext cx="7219951" cy="278892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655321"/>
            <a:ext cx="12268200" cy="14047471"/>
          </a:xfrm>
        </p:spPr>
        <p:txBody>
          <a:bodyPr/>
          <a:lstStyle>
            <a:lvl1pPr>
              <a:defRPr sz="7700"/>
            </a:lvl1pPr>
            <a:lvl2pPr>
              <a:defRPr sz="6700"/>
            </a:lvl2pPr>
            <a:lvl3pPr>
              <a:defRPr sz="58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3444241"/>
            <a:ext cx="7219951" cy="11258551"/>
          </a:xfrm>
        </p:spPr>
        <p:txBody>
          <a:bodyPr/>
          <a:lstStyle>
            <a:lvl1pPr marL="0" indent="0">
              <a:buNone/>
              <a:defRPr sz="3400"/>
            </a:lvl1pPr>
            <a:lvl2pPr marL="1097280" indent="0">
              <a:buNone/>
              <a:defRPr sz="2900"/>
            </a:lvl2pPr>
            <a:lvl3pPr marL="2194560" indent="0">
              <a:buNone/>
              <a:defRPr sz="2400"/>
            </a:lvl3pPr>
            <a:lvl4pPr marL="3291840" indent="0">
              <a:buNone/>
              <a:defRPr sz="2200"/>
            </a:lvl4pPr>
            <a:lvl5pPr marL="4389120" indent="0">
              <a:buNone/>
              <a:defRPr sz="2200"/>
            </a:lvl5pPr>
            <a:lvl6pPr marL="5486400" indent="0">
              <a:buNone/>
              <a:defRPr sz="2200"/>
            </a:lvl6pPr>
            <a:lvl7pPr marL="6583680" indent="0">
              <a:buNone/>
              <a:defRPr sz="2200"/>
            </a:lvl7pPr>
            <a:lvl8pPr marL="7680960" indent="0">
              <a:buNone/>
              <a:defRPr sz="2200"/>
            </a:lvl8pPr>
            <a:lvl9pPr marL="877824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11521440"/>
            <a:ext cx="13167360" cy="1360171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1470660"/>
            <a:ext cx="13167360" cy="9875520"/>
          </a:xfrm>
        </p:spPr>
        <p:txBody>
          <a:bodyPr/>
          <a:lstStyle>
            <a:lvl1pPr marL="0" indent="0">
              <a:buNone/>
              <a:defRPr sz="7700"/>
            </a:lvl1pPr>
            <a:lvl2pPr marL="1097280" indent="0">
              <a:buNone/>
              <a:defRPr sz="6700"/>
            </a:lvl2pPr>
            <a:lvl3pPr marL="2194560" indent="0">
              <a:buNone/>
              <a:defRPr sz="580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12881611"/>
            <a:ext cx="13167360" cy="1931669"/>
          </a:xfrm>
        </p:spPr>
        <p:txBody>
          <a:bodyPr/>
          <a:lstStyle>
            <a:lvl1pPr marL="0" indent="0">
              <a:buNone/>
              <a:defRPr sz="3400"/>
            </a:lvl1pPr>
            <a:lvl2pPr marL="1097280" indent="0">
              <a:buNone/>
              <a:defRPr sz="2900"/>
            </a:lvl2pPr>
            <a:lvl3pPr marL="2194560" indent="0">
              <a:buNone/>
              <a:defRPr sz="2400"/>
            </a:lvl3pPr>
            <a:lvl4pPr marL="3291840" indent="0">
              <a:buNone/>
              <a:defRPr sz="2200"/>
            </a:lvl4pPr>
            <a:lvl5pPr marL="4389120" indent="0">
              <a:buNone/>
              <a:defRPr sz="2200"/>
            </a:lvl5pPr>
            <a:lvl6pPr marL="5486400" indent="0">
              <a:buNone/>
              <a:defRPr sz="2200"/>
            </a:lvl6pPr>
            <a:lvl7pPr marL="6583680" indent="0">
              <a:buNone/>
              <a:defRPr sz="2200"/>
            </a:lvl7pPr>
            <a:lvl8pPr marL="7680960" indent="0">
              <a:buNone/>
              <a:defRPr sz="2200"/>
            </a:lvl8pPr>
            <a:lvl9pPr marL="877824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659131"/>
            <a:ext cx="19751040" cy="2743200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3840481"/>
            <a:ext cx="19751040" cy="10862311"/>
          </a:xfrm>
          <a:prstGeom prst="rect">
            <a:avLst/>
          </a:prstGeom>
        </p:spPr>
        <p:txBody>
          <a:bodyPr vert="horz" lIns="219456" tIns="109728" rIns="219456" bIns="1097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15255241"/>
            <a:ext cx="5120640" cy="876300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CDD3A-96A0-4986-A582-F96BF91AEF59}" type="datetimeFigureOut">
              <a:rPr lang="en-US" smtClean="0"/>
              <a:pPr/>
              <a:t>4/1/2018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15255241"/>
            <a:ext cx="6949440" cy="876300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15255241"/>
            <a:ext cx="5120640" cy="876300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300FF-990E-4BF8-85CF-5D0242971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10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219456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783080" indent="-685800" algn="l" defTabSz="2194560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Content Placeholder 2">
                <a:extLst>
                  <a:ext uri="{FF2B5EF4-FFF2-40B4-BE49-F238E27FC236}">
                    <a16:creationId xmlns:a16="http://schemas.microsoft.com/office/drawing/2014/main" id="{2E2237EA-CEC2-406B-BDC0-475D15EB68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76657" y="8780585"/>
                <a:ext cx="10101189" cy="54264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Advance T/S learning with adversarial learning to achieve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condition-robust</a:t>
                </a:r>
                <a:r>
                  <a:rPr lang="en-US" sz="2400" dirty="0">
                    <a:solidFill>
                      <a:schemeClr val="tx1"/>
                    </a:solidFill>
                  </a:rPr>
                  <a:t> unsupervised adaptation.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Goal: Learn a condition-invariant and senone-discriminative deep feature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en-US" sz="2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Senone classifier: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𝑦</m:t>
                        </m:r>
                      </m:sub>
                    </m:sSub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sSubSup>
                      <m:sSubSup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sup>
                    </m:sSubSup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))</m:t>
                    </m:r>
                    <m:r>
                      <a:rPr lang="en-US" altLang="en-US" sz="2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𝑦</m:t>
                            </m:r>
                          </m:e>
                        </m:acc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=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𝑞</m:t>
                        </m:r>
                      </m:e>
                      <m:e>
                        <m:sSubSup>
                          <m:sSubSup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p>
                        </m:sSub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,</m:t>
                    </m:r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𝑞</m:t>
                    </m:r>
                    <m:r>
                      <a:rPr lang="en-US" sz="2200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∈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𝒬</m:t>
                    </m:r>
                  </m:oMath>
                </a14:m>
                <a:endParaRPr lang="en-US" sz="2200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Condition classifier: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𝑑</m:t>
                        </m:r>
                      </m:sub>
                    </m:sSub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𝑀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sSubSup>
                      <m:sSubSup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sup>
                    </m:sSubSup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))=</m:t>
                    </m:r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acc>
                        <m:r>
                          <a:rPr lang="en-US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𝑎</m:t>
                        </m:r>
                      </m:e>
                      <m:e>
                        <m:sSubSup>
                          <m:sSubSup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p>
                        </m:sSub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𝑑</m:t>
                            </m:r>
                          </m:sub>
                        </m:sSub>
                      </m:e>
                    </m:d>
                    <m:r>
                      <a:rPr lang="en-US" sz="2200" i="1">
                        <a:solidFill>
                          <a:schemeClr val="tx1"/>
                        </a:solidFill>
                        <a:latin typeface="Cambria Math" charset="0"/>
                      </a:rPr>
                      <m:t>,</m:t>
                    </m:r>
                    <m:r>
                      <a:rPr lang="en-US" sz="2200" i="1">
                        <a:solidFill>
                          <a:schemeClr val="tx1"/>
                        </a:solidFill>
                        <a:latin typeface="Cambria Math" charset="0"/>
                      </a:rPr>
                      <m:t>𝑎</m:t>
                    </m:r>
                    <m:r>
                      <a:rPr lang="en-US" sz="2200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∈</m:t>
                    </m:r>
                    <m:r>
                      <a:rPr lang="en-US" sz="2200" i="1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𝒜</m:t>
                    </m:r>
                  </m:oMath>
                </a14:m>
                <a:endParaRPr lang="en-US" sz="2200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T/S Senone Loss: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ℒ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, </m:t>
                            </m:r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sz="2200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hr m:val="∑"/>
                        <m:supHide m:val="on"/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bSup>
                                  <m:sSubSup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nary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𝑞</m:t>
                        </m:r>
                      </m:e>
                      <m:e>
                        <m:sSubSup>
                          <m:sSubSup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p>
                        </m:sSub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𝑦</m:t>
                            </m:r>
                          </m:sub>
                        </m:sSub>
                      </m:e>
                    </m:d>
                  </m:oMath>
                </a14:m>
                <a:endParaRPr lang="en-US" sz="22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Condition Loss: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ℒ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𝑑</m:t>
                            </m:r>
                          </m:sub>
                        </m:sSub>
                      </m:e>
                    </m:d>
                    <m:r>
                      <a:rPr lang="en-US" sz="2200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=−</m:t>
                    </m:r>
                    <m:nary>
                      <m:naryPr>
                        <m:chr m:val="∑"/>
                        <m:ctrlPr>
                          <a:rPr lang="is-I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𝑖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=1</m:t>
                        </m:r>
                      </m:sub>
                      <m: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𝑁</m:t>
                        </m:r>
                      </m:sup>
                      <m:e>
                        <m:func>
                          <m:func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>
                                <a:solidFill>
                                  <a:schemeClr val="tx1"/>
                                </a:solidFill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𝑝</m:t>
                            </m:r>
                            <m:d>
                              <m:d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sSubSup>
                                  <m:sSubSup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sup>
                                </m:sSubSup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𝑑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sz="22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Adversarial Multi-Task Learning (with Gradient Reversal Layer)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max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  <m:t>𝑑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func>
                          <m:func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20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</a:rPr>
                                  <m:t>min</m:t>
                                </m:r>
                              </m:e>
                              <m:lim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</a:rPr>
                                      <m:t>𝑦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</m:lim>
                            </m:limLow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 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ℒ</m:t>
                                </m:r>
                              </m:e>
                              <m:sub>
                                <m: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𝑦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is-IS" alt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</a:rPr>
                                      <m:t>𝑦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</m:e>
                            </m:d>
                            <m:sSub>
                              <m:sSubPr>
                                <m:ctrlP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− </m:t>
                                </m:r>
                                <m: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𝜆</m:t>
                                </m:r>
                                <m: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ℒ</m:t>
                                </m:r>
                              </m:e>
                              <m:sub>
                                <m:r>
                                  <a:rPr lang="en-US" alt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𝑑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is-IS" alt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𝑑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charset="0"/>
                                        <a:cs typeface="Cambria Math" charset="0"/>
                                      </a:rPr>
                                      <m:t>𝑓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en-US" sz="2200" dirty="0"/>
              </a:p>
              <a:p>
                <a:endParaRPr lang="en-US" sz="2400" dirty="0"/>
              </a:p>
              <a:p>
                <a:pPr lvl="1"/>
                <a:endParaRPr lang="en-US" dirty="0">
                  <a:ea typeface="Cambria Math" charset="0"/>
                  <a:cs typeface="Cambria Math" charset="0"/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n-US" sz="2000" dirty="0"/>
              </a:p>
              <a:p>
                <a:pPr>
                  <a:lnSpc>
                    <a:spcPct val="80000"/>
                  </a:lnSpc>
                </a:pPr>
                <a:endParaRPr lang="en-US" sz="2000" dirty="0"/>
              </a:p>
              <a:p>
                <a:pPr>
                  <a:lnSpc>
                    <a:spcPct val="80000"/>
                  </a:lnSpc>
                </a:pPr>
                <a:endParaRPr lang="en-US" sz="2000" dirty="0"/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  <a:p>
                <a:pPr>
                  <a:lnSpc>
                    <a:spcPct val="80000"/>
                  </a:lnSpc>
                </a:pPr>
                <a:endParaRPr lang="en-US" sz="2400" dirty="0"/>
              </a:p>
            </p:txBody>
          </p:sp>
        </mc:Choice>
        <mc:Fallback xmlns="">
          <p:sp>
            <p:nvSpPr>
              <p:cNvPr id="335" name="Content Placeholder 2">
                <a:extLst>
                  <a:ext uri="{FF2B5EF4-FFF2-40B4-BE49-F238E27FC236}">
                    <a16:creationId xmlns:a16="http://schemas.microsoft.com/office/drawing/2014/main" id="{2E2237EA-CEC2-406B-BDC0-475D15EB6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6657" y="8780585"/>
                <a:ext cx="10101189" cy="5426451"/>
              </a:xfrm>
              <a:prstGeom prst="rect">
                <a:avLst/>
              </a:prstGeom>
              <a:blipFill>
                <a:blip r:embed="rId3"/>
                <a:stretch>
                  <a:fillRect l="-845" t="-2132" r="-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63952" y="1929825"/>
            <a:ext cx="2561663" cy="55399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</a:rPr>
              <a:t>1. Introduction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1694338" y="1900169"/>
            <a:ext cx="0" cy="110538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cxnSpLocks/>
          </p:cNvCxnSpPr>
          <p:nvPr/>
        </p:nvCxnSpPr>
        <p:spPr>
          <a:xfrm flipV="1">
            <a:off x="-27030" y="7046955"/>
            <a:ext cx="11709876" cy="110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0" y="152400"/>
            <a:ext cx="21976794" cy="1760041"/>
            <a:chOff x="0" y="144959"/>
            <a:chExt cx="21976794" cy="1760041"/>
          </a:xfrm>
        </p:grpSpPr>
        <p:sp>
          <p:nvSpPr>
            <p:cNvPr id="4" name="TextBox 3"/>
            <p:cNvSpPr txBox="1"/>
            <p:nvPr/>
          </p:nvSpPr>
          <p:spPr>
            <a:xfrm>
              <a:off x="743885" y="144959"/>
              <a:ext cx="2005871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cap="all" dirty="0"/>
                <a:t>Adversarial Teacher-Student Learning for Unsupervised Adaptation</a:t>
              </a:r>
              <a:endParaRPr lang="en-US" sz="44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79132" y="838200"/>
              <a:ext cx="1067571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Zhong Meng</a:t>
              </a:r>
              <a:r>
                <a:rPr lang="en-US" sz="2800" i="1" baseline="30000" dirty="0"/>
                <a:t>1, 2</a:t>
              </a:r>
              <a:r>
                <a:rPr lang="en-US" sz="2800" i="1" dirty="0"/>
                <a:t>, Jinyu Li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Yifan Gong</a:t>
              </a:r>
              <a:r>
                <a:rPr lang="en-US" sz="2800" i="1" baseline="30000" dirty="0"/>
                <a:t> 1</a:t>
              </a:r>
              <a:r>
                <a:rPr lang="en-US" sz="2800" i="1" dirty="0"/>
                <a:t>, Biing-Hwang (Fred) Juang</a:t>
              </a:r>
              <a:r>
                <a:rPr lang="en-US" sz="2800" i="1" baseline="30000" dirty="0"/>
                <a:t> 2</a:t>
              </a:r>
              <a:r>
                <a:rPr lang="en-US" sz="2800" i="1" dirty="0"/>
                <a:t> </a:t>
              </a:r>
            </a:p>
            <a:p>
              <a:pPr algn="ctr"/>
              <a:r>
                <a:rPr lang="en-US" sz="2800" i="1" baseline="30000" dirty="0"/>
                <a:t>1</a:t>
              </a:r>
              <a:r>
                <a:rPr lang="en-US" sz="2800" dirty="0"/>
                <a:t>Microsoft AI and Research, USA, </a:t>
              </a:r>
              <a:r>
                <a:rPr lang="en-US" sz="2800" i="1" baseline="30000" dirty="0"/>
                <a:t>2 </a:t>
              </a:r>
              <a:r>
                <a:rPr lang="en-US" sz="2800" dirty="0"/>
                <a:t>Georgia Institute of Technology, USA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0" y="1905000"/>
              <a:ext cx="2197679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21945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3714" y="680366"/>
            <a:ext cx="3536378" cy="13008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774192" y="1905000"/>
            <a:ext cx="7580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3000" b="1" dirty="0">
                <a:solidFill>
                  <a:srgbClr val="0070C0"/>
                </a:solidFill>
              </a:rPr>
              <a:t>3. Adversarial Teacher-Student Learning (AT/S)</a:t>
            </a:r>
          </a:p>
        </p:txBody>
      </p:sp>
      <p:sp>
        <p:nvSpPr>
          <p:cNvPr id="7" name="Rectangle 78"/>
          <p:cNvSpPr>
            <a:spLocks noChangeArrowheads="1"/>
          </p:cNvSpPr>
          <p:nvPr/>
        </p:nvSpPr>
        <p:spPr bwMode="auto">
          <a:xfrm>
            <a:off x="0" y="0"/>
            <a:ext cx="21945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5" name="TextBox 194"/>
          <p:cNvSpPr txBox="1"/>
          <p:nvPr/>
        </p:nvSpPr>
        <p:spPr>
          <a:xfrm>
            <a:off x="103871" y="7053810"/>
            <a:ext cx="8375665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 sz="3000" dirty="0">
                <a:solidFill>
                  <a:srgbClr val="0070C0"/>
                </a:solidFill>
              </a:rPr>
              <a:t>2. Teacher-Student (T/S) Adaptation [Li et al., 2017]</a:t>
            </a:r>
          </a:p>
        </p:txBody>
      </p:sp>
      <p:cxnSp>
        <p:nvCxnSpPr>
          <p:cNvPr id="198" name="Straight Connector 197"/>
          <p:cNvCxnSpPr>
            <a:cxnSpLocks/>
          </p:cNvCxnSpPr>
          <p:nvPr/>
        </p:nvCxnSpPr>
        <p:spPr>
          <a:xfrm>
            <a:off x="11687543" y="12954000"/>
            <a:ext cx="1019030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1" name="Content Placeholder 2">
                <a:extLst>
                  <a:ext uri="{FF2B5EF4-FFF2-40B4-BE49-F238E27FC236}">
                    <a16:creationId xmlns:a16="http://schemas.microsoft.com/office/drawing/2014/main" id="{42B9B0AC-183F-4065-9F4E-4E64FF4F5C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776" y="7622287"/>
                <a:ext cx="6641216" cy="419176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Student input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parallel to teacher input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i.e., frame-by-frame synchronized.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Minimize the KL divergence between the output distributions of the teacher and student models</a:t>
                </a:r>
              </a:p>
              <a:p>
                <a:pPr lvl="1"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𝐾𝐿</m:t>
                    </m:r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||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bSup>
                          <m:sSubSup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bSup>
                        <m: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e>
                    </m:d>
                    <m:func>
                      <m:func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p>
                                    </m:sSubSup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  <m:sSubSup>
                                      <m:sSubSupPr>
                                        <m:ctrlP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p>
                                    </m:sSubSup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sSub>
                                      <m:sSubPr>
                                        <m:ctrlP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22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sub>
                                    </m:sSub>
                                  </m:e>
                                </m:d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sz="22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Teacher senone posterior in lieu of hard labels to train the student model</a:t>
                </a:r>
              </a:p>
              <a:p>
                <a:pPr lvl="1"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d>
                      <m:d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e>
                    </m:d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nary>
                      <m:naryPr>
                        <m:chr m:val="∑"/>
                        <m:supHide m:val="on"/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bSup>
                                  <m:sSubSup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bSup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nary>
                    <m:func>
                      <m:funcPr>
                        <m:ctrl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sSub>
                          <m:sSub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d>
                          <m:dPr>
                            <m:ctrlP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Sup>
                              <m:sSubSup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p>
                            </m:sSubSup>
                            <m:r>
                              <a:rPr lang="en-US" sz="2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  <m:sSub>
                              <m:sSubPr>
                                <m:ctrlP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2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endParaRPr lang="en-US" sz="22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lvl="1"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2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>
                    <a:solidFill>
                      <a:schemeClr val="tx1"/>
                    </a:solidFill>
                  </a:rPr>
                  <a:t>is one of the senones in the senone set</a:t>
                </a:r>
                <a:r>
                  <a:rPr lang="en-US" sz="2200" i="1" dirty="0">
                    <a:solidFill>
                      <a:schemeClr val="tx1"/>
                    </a:solidFill>
                    <a:latin typeface="+mj-lt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sz="22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</p:txBody>
          </p:sp>
        </mc:Choice>
        <mc:Fallback>
          <p:sp>
            <p:nvSpPr>
              <p:cNvPr id="241" name="Content Placeholder 2">
                <a:extLst>
                  <a:ext uri="{FF2B5EF4-FFF2-40B4-BE49-F238E27FC236}">
                    <a16:creationId xmlns:a16="http://schemas.microsoft.com/office/drawing/2014/main" id="{42B9B0AC-183F-4065-9F4E-4E64FF4F5C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76" y="7622287"/>
                <a:ext cx="6641216" cy="4191761"/>
              </a:xfrm>
              <a:prstGeom prst="rect">
                <a:avLst/>
              </a:prstGeom>
              <a:blipFill>
                <a:blip r:embed="rId5"/>
                <a:stretch>
                  <a:fillRect l="-1286" t="-2762" r="-1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8" name="Content Placeholder 2">
                <a:extLst>
                  <a:ext uri="{FF2B5EF4-FFF2-40B4-BE49-F238E27FC236}">
                    <a16:creationId xmlns:a16="http://schemas.microsoft.com/office/drawing/2014/main" id="{42B9B0AC-183F-4065-9F4E-4E64FF4F5C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7012" y="2447359"/>
                <a:ext cx="11269188" cy="41820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Problems: ASR performance degrades significantly when the domains of the training and test data mismatch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Solutions: purely unsupervised adaptation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>
                    <a:solidFill>
                      <a:schemeClr val="tx1"/>
                    </a:solidFill>
                  </a:rPr>
                  <a:t>Adapt a well-trained source-domain acoustic model to the data from target domain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b="1" dirty="0">
                    <a:solidFill>
                      <a:schemeClr val="tx1"/>
                    </a:solidFill>
                  </a:rPr>
                  <a:t>No alignment or decoding lattices </a:t>
                </a:r>
                <a:r>
                  <a:rPr lang="en-US" sz="2000" dirty="0">
                    <a:solidFill>
                      <a:schemeClr val="tx1"/>
                    </a:solidFill>
                  </a:rPr>
                  <a:t>available for the target domain adaptation data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Teacher-Student Learning [Li et al, 2014] 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>
                    <a:solidFill>
                      <a:schemeClr val="tx1"/>
                    </a:solidFill>
                  </a:rPr>
                  <a:t>Parallel data from source and target domain is required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>
                    <a:solidFill>
                      <a:schemeClr val="tx1"/>
                    </a:solidFill>
                  </a:rPr>
                  <a:t>Student mimics the behavior of well-trained source-domain teacher model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Adversarial Learning (GRL, DSN) [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Ganin</a:t>
                </a:r>
                <a:r>
                  <a:rPr lang="en-US" sz="2400" dirty="0">
                    <a:solidFill>
                      <a:schemeClr val="tx1"/>
                    </a:solidFill>
                  </a:rPr>
                  <a:t> et al., 2015]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>
                    <a:solidFill>
                      <a:schemeClr val="tx1"/>
                    </a:solidFill>
                  </a:rPr>
                  <a:t>No parallel data from source and target domain is required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>
                    <a:solidFill>
                      <a:schemeClr val="tx1"/>
                    </a:solidFill>
                  </a:rPr>
                  <a:t>Explicitly suppress the condition variability in speech signal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Gradient reversal layer (GRL): multiply gradient with negative number (</a:t>
                </a:r>
                <a14:m>
                  <m:oMath xmlns:m="http://schemas.openxmlformats.org/officeDocument/2006/math">
                    <m:r>
                      <a:rPr lang="en-US" altLang="en-US" sz="20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sz="200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000" dirty="0"/>
                  <a:t>) in the backward pass.</a:t>
                </a:r>
              </a:p>
              <a:p>
                <a:pPr lvl="1">
                  <a:lnSpc>
                    <a:spcPct val="80000"/>
                  </a:lnSpc>
                </a:pPr>
                <a:endParaRPr lang="en-US" sz="2000" dirty="0">
                  <a:solidFill>
                    <a:schemeClr val="tx1"/>
                  </a:solidFill>
                </a:endParaRPr>
              </a:p>
              <a:p>
                <a:pPr lvl="1">
                  <a:lnSpc>
                    <a:spcPct val="80000"/>
                  </a:lnSpc>
                </a:pPr>
                <a:endParaRPr lang="en-US" sz="2000" dirty="0"/>
              </a:p>
            </p:txBody>
          </p:sp>
        </mc:Choice>
        <mc:Fallback>
          <p:sp>
            <p:nvSpPr>
              <p:cNvPr id="388" name="Content Placeholder 2">
                <a:extLst>
                  <a:ext uri="{FF2B5EF4-FFF2-40B4-BE49-F238E27FC236}">
                    <a16:creationId xmlns:a16="http://schemas.microsoft.com/office/drawing/2014/main" id="{42B9B0AC-183F-4065-9F4E-4E64FF4F5C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12" y="2447359"/>
                <a:ext cx="11269188" cy="4182041"/>
              </a:xfrm>
              <a:prstGeom prst="rect">
                <a:avLst/>
              </a:prstGeom>
              <a:blipFill>
                <a:blip r:embed="rId6"/>
                <a:stretch>
                  <a:fillRect l="-757" t="-2766" b="-10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9" name="Straight Connector 388"/>
          <p:cNvCxnSpPr>
            <a:cxnSpLocks/>
          </p:cNvCxnSpPr>
          <p:nvPr/>
        </p:nvCxnSpPr>
        <p:spPr>
          <a:xfrm>
            <a:off x="-6795" y="11600688"/>
            <a:ext cx="116943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TextBox 389"/>
          <p:cNvSpPr txBox="1"/>
          <p:nvPr/>
        </p:nvSpPr>
        <p:spPr>
          <a:xfrm>
            <a:off x="214556" y="11560627"/>
            <a:ext cx="702444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 sz="3000" dirty="0">
                <a:solidFill>
                  <a:srgbClr val="0070C0"/>
                </a:solidFill>
              </a:rPr>
              <a:t>4. Experiments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1896" y="12150498"/>
            <a:ext cx="10328063" cy="18874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/>
                </a:solidFill>
              </a:rPr>
              <a:t>Source-Domain Teacher Acoustic Model</a:t>
            </a:r>
            <a:r>
              <a:rPr lang="en-US" sz="2400" dirty="0"/>
              <a:t>: LSTM trained with 375 hours Microsoft Cortana voice assistant data</a:t>
            </a:r>
          </a:p>
          <a:p>
            <a:pPr marL="342900" lvl="2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/>
                </a:solidFill>
              </a:rPr>
              <a:t>Adaptation Data (</a:t>
            </a:r>
            <a:r>
              <a:rPr lang="en-US" sz="2400" dirty="0"/>
              <a:t>CHiME-3): 9137 clean and noisy parallel utterances</a:t>
            </a:r>
          </a:p>
          <a:p>
            <a:pPr marL="342900" lvl="1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/>
                </a:solidFill>
              </a:rPr>
              <a:t>Multi-factorial (MFA) AT/S: simultaneously suppress multiple factors (e.g., speaker and environment) that cause the condition variability.</a:t>
            </a:r>
          </a:p>
          <a:p>
            <a:pPr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F2A1E678-9740-4D8D-9204-28B07BCF547B}"/>
              </a:ext>
            </a:extLst>
          </p:cNvPr>
          <p:cNvGrpSpPr/>
          <p:nvPr/>
        </p:nvGrpSpPr>
        <p:grpSpPr>
          <a:xfrm>
            <a:off x="6645700" y="7156443"/>
            <a:ext cx="4951508" cy="4300727"/>
            <a:chOff x="3882592" y="852812"/>
            <a:chExt cx="4188691" cy="3132064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48D12D72-8D2A-40F7-AC37-0D3EB01DF29D}"/>
                </a:ext>
              </a:extLst>
            </p:cNvPr>
            <p:cNvGrpSpPr/>
            <p:nvPr/>
          </p:nvGrpSpPr>
          <p:grpSpPr>
            <a:xfrm>
              <a:off x="6279203" y="3177014"/>
              <a:ext cx="1697204" cy="807862"/>
              <a:chOff x="7306816" y="3490533"/>
              <a:chExt cx="1697204" cy="807862"/>
            </a:xfrm>
          </p:grpSpPr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F69431AD-DC34-49D6-9B75-AC24AF2D8433}"/>
                  </a:ext>
                </a:extLst>
              </p:cNvPr>
              <p:cNvCxnSpPr>
                <a:cxnSpLocks/>
                <a:stCxn id="171" idx="0"/>
                <a:endCxn id="162" idx="2"/>
              </p:cNvCxnSpPr>
              <p:nvPr/>
            </p:nvCxnSpPr>
            <p:spPr>
              <a:xfrm flipH="1" flipV="1">
                <a:off x="8149661" y="3490533"/>
                <a:ext cx="5757" cy="272222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71" name="Text Box 6">
                    <a:extLst>
                      <a:ext uri="{FF2B5EF4-FFF2-40B4-BE49-F238E27FC236}">
                        <a16:creationId xmlns:a16="http://schemas.microsoft.com/office/drawing/2014/main" id="{ED247602-F075-4D50-AB1D-75E987E3922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06816" y="3762755"/>
                    <a:ext cx="1697204" cy="535640"/>
                  </a:xfrm>
                  <a:prstGeom prst="flowChartConnector">
                    <a:avLst/>
                  </a:prstGeom>
                  <a:solidFill>
                    <a:schemeClr val="bg2">
                      <a:lumMod val="50000"/>
                      <a:alpha val="50000"/>
                    </a:scheme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en-US"/>
                    </a:defPPr>
                    <a:lvl1pPr marR="0" lvl="0" indent="0" algn="ctr" defTabSz="91440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 sz="140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defRPr>
                    </a:lvl1pPr>
                  </a:lstStyle>
                  <a:p>
                    <a:r>
                      <a:rPr lang="en-US" altLang="en-US" sz="1700" dirty="0"/>
                      <a:t>Student Input Feature 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17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17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en-US" sz="170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p>
                        </m:sSup>
                      </m:oMath>
                    </a14:m>
                    <a:endParaRPr lang="en-US" altLang="en-US" sz="1700" dirty="0"/>
                  </a:p>
                </p:txBody>
              </p:sp>
            </mc:Choice>
            <mc:Fallback>
              <p:sp>
                <p:nvSpPr>
                  <p:cNvPr id="171" name="Text Box 6">
                    <a:extLst>
                      <a:ext uri="{FF2B5EF4-FFF2-40B4-BE49-F238E27FC236}">
                        <a16:creationId xmlns:a16="http://schemas.microsoft.com/office/drawing/2014/main" id="{ED247602-F075-4D50-AB1D-75E987E3922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7306816" y="3762755"/>
                    <a:ext cx="1697204" cy="535640"/>
                  </a:xfrm>
                  <a:prstGeom prst="flowChartConnector">
                    <a:avLst/>
                  </a:prstGeom>
                  <a:blipFill>
                    <a:blip r:embed="rId7"/>
                    <a:stretch>
                      <a:fillRect b="-2459"/>
                    </a:stretch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F6E4D7F4-0EC2-4B49-B09D-23D827B59F08}"/>
                </a:ext>
              </a:extLst>
            </p:cNvPr>
            <p:cNvGrpSpPr/>
            <p:nvPr/>
          </p:nvGrpSpPr>
          <p:grpSpPr>
            <a:xfrm>
              <a:off x="3882592" y="1668224"/>
              <a:ext cx="1898468" cy="2298700"/>
              <a:chOff x="3926137" y="1668224"/>
              <a:chExt cx="1898468" cy="2298700"/>
            </a:xfrm>
            <a:solidFill>
              <a:schemeClr val="bg1">
                <a:lumMod val="75000"/>
              </a:schemeClr>
            </a:solidFill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65" name="Text Box 2">
                    <a:extLst>
                      <a:ext uri="{FF2B5EF4-FFF2-40B4-BE49-F238E27FC236}">
                        <a16:creationId xmlns:a16="http://schemas.microsoft.com/office/drawing/2014/main" id="{BBE0E132-54C2-4905-B1B3-FEEE352E20C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14946" y="2375559"/>
                    <a:ext cx="1313183" cy="788136"/>
                  </a:xfrm>
                  <a:prstGeom prst="rect">
                    <a:avLst/>
                  </a:prstGeom>
                  <a:grp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lvl="0"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Teacher LSTM Acoustic Model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a14:m>
                    <a:endParaRPr lang="en-US" altLang="en-US" sz="1700" dirty="0"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>
              <p:sp>
                <p:nvSpPr>
                  <p:cNvPr id="165" name="Text Box 2">
                    <a:extLst>
                      <a:ext uri="{FF2B5EF4-FFF2-40B4-BE49-F238E27FC236}">
                        <a16:creationId xmlns:a16="http://schemas.microsoft.com/office/drawing/2014/main" id="{BBE0E132-54C2-4905-B1B3-FEEE352E20C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214946" y="2375559"/>
                    <a:ext cx="1313183" cy="788136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1167" r="-5447"/>
                    </a:stretch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66" name="Text Box 6">
                <a:extLst>
                  <a:ext uri="{FF2B5EF4-FFF2-40B4-BE49-F238E27FC236}">
                    <a16:creationId xmlns:a16="http://schemas.microsoft.com/office/drawing/2014/main" id="{827D411C-C7C2-47C5-8274-C4632A233F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26137" y="1668224"/>
                <a:ext cx="1898468" cy="4853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7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Teacher Senone Posterior</a:t>
                </a:r>
                <a:endParaRPr kumimoji="0" lang="en-US" altLang="en-US" sz="17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905B39D7-355B-4A1B-A6B6-9DD9F8BF8FB7}"/>
                  </a:ext>
                </a:extLst>
              </p:cNvPr>
              <p:cNvCxnSpPr>
                <a:cxnSpLocks/>
                <a:stCxn id="165" idx="0"/>
                <a:endCxn id="166" idx="4"/>
              </p:cNvCxnSpPr>
              <p:nvPr/>
            </p:nvCxnSpPr>
            <p:spPr>
              <a:xfrm flipV="1">
                <a:off x="4871538" y="2153584"/>
                <a:ext cx="3834" cy="221975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68" name="Text Box 6">
                    <a:extLst>
                      <a:ext uri="{FF2B5EF4-FFF2-40B4-BE49-F238E27FC236}">
                        <a16:creationId xmlns:a16="http://schemas.microsoft.com/office/drawing/2014/main" id="{D73DDFEA-CCD7-457F-8C4B-B56FF088D9B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19523" y="3429939"/>
                    <a:ext cx="1704031" cy="536985"/>
                  </a:xfrm>
                  <a:prstGeom prst="flowChartConnector">
                    <a:avLst/>
                  </a:prstGeom>
                  <a:grp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en-US" alt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Teacher Input Feature 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170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1700" b="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en-US" sz="1700" b="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p>
                        </m:sSup>
                      </m:oMath>
                    </a14:m>
                    <a:endParaRPr kumimoji="0" lang="en-US" altLang="en-US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168" name="Text Box 6">
                    <a:extLst>
                      <a:ext uri="{FF2B5EF4-FFF2-40B4-BE49-F238E27FC236}">
                        <a16:creationId xmlns:a16="http://schemas.microsoft.com/office/drawing/2014/main" id="{D73DDFEA-CCD7-457F-8C4B-B56FF088D9B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019523" y="3429939"/>
                    <a:ext cx="1704031" cy="536985"/>
                  </a:xfrm>
                  <a:prstGeom prst="flowChartConnector">
                    <a:avLst/>
                  </a:prstGeom>
                  <a:blipFill>
                    <a:blip r:embed="rId9"/>
                    <a:stretch>
                      <a:fillRect b="-2439"/>
                    </a:stretch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9" name="Straight Arrow Connector 168">
                <a:extLst>
                  <a:ext uri="{FF2B5EF4-FFF2-40B4-BE49-F238E27FC236}">
                    <a16:creationId xmlns:a16="http://schemas.microsoft.com/office/drawing/2014/main" id="{2ED04276-7919-494C-ABBE-B1156E81EB97}"/>
                  </a:ext>
                </a:extLst>
              </p:cNvPr>
              <p:cNvCxnSpPr>
                <a:cxnSpLocks/>
                <a:stCxn id="168" idx="0"/>
                <a:endCxn id="165" idx="2"/>
              </p:cNvCxnSpPr>
              <p:nvPr/>
            </p:nvCxnSpPr>
            <p:spPr>
              <a:xfrm flipH="1" flipV="1">
                <a:off x="4871538" y="3163695"/>
                <a:ext cx="1" cy="266244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Text Box 13">
              <a:extLst>
                <a:ext uri="{FF2B5EF4-FFF2-40B4-BE49-F238E27FC236}">
                  <a16:creationId xmlns:a16="http://schemas.microsoft.com/office/drawing/2014/main" id="{D475D107-4CF8-4A48-A747-33DBD34C4E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52976" y="852812"/>
              <a:ext cx="1156739" cy="439135"/>
            </a:xfrm>
            <a:custGeom>
              <a:avLst/>
              <a:gdLst>
                <a:gd name="connsiteX0" fmla="*/ 0 w 10000"/>
                <a:gd name="connsiteY0" fmla="*/ 5000 h 10000"/>
                <a:gd name="connsiteX1" fmla="*/ 2000 w 10000"/>
                <a:gd name="connsiteY1" fmla="*/ 0 h 10000"/>
                <a:gd name="connsiteX2" fmla="*/ 8000 w 10000"/>
                <a:gd name="connsiteY2" fmla="*/ 0 h 10000"/>
                <a:gd name="connsiteX3" fmla="*/ 10000 w 10000"/>
                <a:gd name="connsiteY3" fmla="*/ 5000 h 10000"/>
                <a:gd name="connsiteX4" fmla="*/ 8000 w 10000"/>
                <a:gd name="connsiteY4" fmla="*/ 10000 h 10000"/>
                <a:gd name="connsiteX5" fmla="*/ 2000 w 10000"/>
                <a:gd name="connsiteY5" fmla="*/ 10000 h 10000"/>
                <a:gd name="connsiteX6" fmla="*/ 0 w 10000"/>
                <a:gd name="connsiteY6" fmla="*/ 5000 h 10000"/>
                <a:gd name="connsiteX0" fmla="*/ 0 w 9645"/>
                <a:gd name="connsiteY0" fmla="*/ 5000 h 10000"/>
                <a:gd name="connsiteX1" fmla="*/ 2000 w 9645"/>
                <a:gd name="connsiteY1" fmla="*/ 0 h 10000"/>
                <a:gd name="connsiteX2" fmla="*/ 8000 w 9645"/>
                <a:gd name="connsiteY2" fmla="*/ 0 h 10000"/>
                <a:gd name="connsiteX3" fmla="*/ 9645 w 9645"/>
                <a:gd name="connsiteY3" fmla="*/ 5173 h 10000"/>
                <a:gd name="connsiteX4" fmla="*/ 8000 w 9645"/>
                <a:gd name="connsiteY4" fmla="*/ 10000 h 10000"/>
                <a:gd name="connsiteX5" fmla="*/ 2000 w 9645"/>
                <a:gd name="connsiteY5" fmla="*/ 10000 h 10000"/>
                <a:gd name="connsiteX6" fmla="*/ 0 w 9645"/>
                <a:gd name="connsiteY6" fmla="*/ 5000 h 10000"/>
                <a:gd name="connsiteX0" fmla="*/ 0 w 9265"/>
                <a:gd name="connsiteY0" fmla="*/ 5518 h 10000"/>
                <a:gd name="connsiteX1" fmla="*/ 1339 w 9265"/>
                <a:gd name="connsiteY1" fmla="*/ 0 h 10000"/>
                <a:gd name="connsiteX2" fmla="*/ 7559 w 9265"/>
                <a:gd name="connsiteY2" fmla="*/ 0 h 10000"/>
                <a:gd name="connsiteX3" fmla="*/ 9265 w 9265"/>
                <a:gd name="connsiteY3" fmla="*/ 5173 h 10000"/>
                <a:gd name="connsiteX4" fmla="*/ 7559 w 9265"/>
                <a:gd name="connsiteY4" fmla="*/ 10000 h 10000"/>
                <a:gd name="connsiteX5" fmla="*/ 1339 w 9265"/>
                <a:gd name="connsiteY5" fmla="*/ 10000 h 10000"/>
                <a:gd name="connsiteX6" fmla="*/ 0 w 9265"/>
                <a:gd name="connsiteY6" fmla="*/ 5518 h 10000"/>
                <a:gd name="connsiteX0" fmla="*/ 0 w 9377"/>
                <a:gd name="connsiteY0" fmla="*/ 5518 h 10000"/>
                <a:gd name="connsiteX1" fmla="*/ 1445 w 9377"/>
                <a:gd name="connsiteY1" fmla="*/ 0 h 10000"/>
                <a:gd name="connsiteX2" fmla="*/ 8159 w 9377"/>
                <a:gd name="connsiteY2" fmla="*/ 0 h 10000"/>
                <a:gd name="connsiteX3" fmla="*/ 9377 w 9377"/>
                <a:gd name="connsiteY3" fmla="*/ 5173 h 10000"/>
                <a:gd name="connsiteX4" fmla="*/ 8159 w 9377"/>
                <a:gd name="connsiteY4" fmla="*/ 10000 h 10000"/>
                <a:gd name="connsiteX5" fmla="*/ 1445 w 9377"/>
                <a:gd name="connsiteY5" fmla="*/ 10000 h 10000"/>
                <a:gd name="connsiteX6" fmla="*/ 0 w 9377"/>
                <a:gd name="connsiteY6" fmla="*/ 5518 h 10000"/>
                <a:gd name="connsiteX0" fmla="*/ 0 w 9685"/>
                <a:gd name="connsiteY0" fmla="*/ 5691 h 10000"/>
                <a:gd name="connsiteX1" fmla="*/ 1226 w 9685"/>
                <a:gd name="connsiteY1" fmla="*/ 0 h 10000"/>
                <a:gd name="connsiteX2" fmla="*/ 8386 w 9685"/>
                <a:gd name="connsiteY2" fmla="*/ 0 h 10000"/>
                <a:gd name="connsiteX3" fmla="*/ 9685 w 9685"/>
                <a:gd name="connsiteY3" fmla="*/ 5173 h 10000"/>
                <a:gd name="connsiteX4" fmla="*/ 8386 w 9685"/>
                <a:gd name="connsiteY4" fmla="*/ 10000 h 10000"/>
                <a:gd name="connsiteX5" fmla="*/ 1226 w 9685"/>
                <a:gd name="connsiteY5" fmla="*/ 10000 h 10000"/>
                <a:gd name="connsiteX6" fmla="*/ 0 w 9685"/>
                <a:gd name="connsiteY6" fmla="*/ 5691 h 10000"/>
                <a:gd name="connsiteX0" fmla="*/ 0 w 9919"/>
                <a:gd name="connsiteY0" fmla="*/ 5173 h 10000"/>
                <a:gd name="connsiteX1" fmla="*/ 1185 w 9919"/>
                <a:gd name="connsiteY1" fmla="*/ 0 h 10000"/>
                <a:gd name="connsiteX2" fmla="*/ 8578 w 9919"/>
                <a:gd name="connsiteY2" fmla="*/ 0 h 10000"/>
                <a:gd name="connsiteX3" fmla="*/ 9919 w 9919"/>
                <a:gd name="connsiteY3" fmla="*/ 5173 h 10000"/>
                <a:gd name="connsiteX4" fmla="*/ 8578 w 9919"/>
                <a:gd name="connsiteY4" fmla="*/ 10000 h 10000"/>
                <a:gd name="connsiteX5" fmla="*/ 1185 w 9919"/>
                <a:gd name="connsiteY5" fmla="*/ 10000 h 10000"/>
                <a:gd name="connsiteX6" fmla="*/ 0 w 9919"/>
                <a:gd name="connsiteY6" fmla="*/ 5173 h 10000"/>
                <a:gd name="connsiteX0" fmla="*/ 0 w 9754"/>
                <a:gd name="connsiteY0" fmla="*/ 5173 h 10000"/>
                <a:gd name="connsiteX1" fmla="*/ 1195 w 9754"/>
                <a:gd name="connsiteY1" fmla="*/ 0 h 10000"/>
                <a:gd name="connsiteX2" fmla="*/ 8648 w 9754"/>
                <a:gd name="connsiteY2" fmla="*/ 0 h 10000"/>
                <a:gd name="connsiteX3" fmla="*/ 9754 w 9754"/>
                <a:gd name="connsiteY3" fmla="*/ 5346 h 10000"/>
                <a:gd name="connsiteX4" fmla="*/ 8648 w 9754"/>
                <a:gd name="connsiteY4" fmla="*/ 10000 h 10000"/>
                <a:gd name="connsiteX5" fmla="*/ 1195 w 9754"/>
                <a:gd name="connsiteY5" fmla="*/ 10000 h 10000"/>
                <a:gd name="connsiteX6" fmla="*/ 0 w 9754"/>
                <a:gd name="connsiteY6" fmla="*/ 5173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754" h="10000">
                  <a:moveTo>
                    <a:pt x="0" y="5173"/>
                  </a:moveTo>
                  <a:lnTo>
                    <a:pt x="1195" y="0"/>
                  </a:lnTo>
                  <a:lnTo>
                    <a:pt x="8648" y="0"/>
                  </a:lnTo>
                  <a:lnTo>
                    <a:pt x="9754" y="5346"/>
                  </a:lnTo>
                  <a:lnTo>
                    <a:pt x="8648" y="10000"/>
                  </a:lnTo>
                  <a:lnTo>
                    <a:pt x="1195" y="10000"/>
                  </a:lnTo>
                  <a:lnTo>
                    <a:pt x="0" y="5173"/>
                  </a:lnTo>
                  <a:close/>
                </a:path>
              </a:pathLst>
            </a:custGeom>
            <a:solidFill>
              <a:schemeClr val="bg2">
                <a:lumMod val="50000"/>
                <a:alpha val="5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defRPr>
              </a:lvl1pPr>
            </a:lstStyle>
            <a:p>
              <a:r>
                <a:rPr lang="en-US" altLang="en-US" sz="1700" dirty="0"/>
                <a:t>Senone </a:t>
              </a:r>
              <a:r>
                <a:rPr lang="en-US" altLang="zh-CN" sz="1700" dirty="0"/>
                <a:t>Loss</a:t>
              </a:r>
              <a:endParaRPr lang="en-US" altLang="en-US" sz="1700" dirty="0"/>
            </a:p>
          </p:txBody>
        </p:sp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B4460357-7720-4C17-8607-B4344083A7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69579" y="1280863"/>
              <a:ext cx="2" cy="219551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Elbow Connector 5">
              <a:extLst>
                <a:ext uri="{FF2B5EF4-FFF2-40B4-BE49-F238E27FC236}">
                  <a16:creationId xmlns:a16="http://schemas.microsoft.com/office/drawing/2014/main" id="{CECEB561-78A4-4560-A635-ACB0721AA4BD}"/>
                </a:ext>
              </a:extLst>
            </p:cNvPr>
            <p:cNvCxnSpPr>
              <a:cxnSpLocks/>
              <a:stCxn id="166" idx="0"/>
            </p:cNvCxnSpPr>
            <p:nvPr/>
          </p:nvCxnSpPr>
          <p:spPr>
            <a:xfrm rot="5400000" flipH="1" flipV="1">
              <a:off x="5266796" y="1065444"/>
              <a:ext cx="167812" cy="1037751"/>
            </a:xfrm>
            <a:prstGeom prst="bentConnector2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Arrow Connector 158">
              <a:extLst>
                <a:ext uri="{FF2B5EF4-FFF2-40B4-BE49-F238E27FC236}">
                  <a16:creationId xmlns:a16="http://schemas.microsoft.com/office/drawing/2014/main" id="{A088F24D-350B-490D-9341-D56890DC3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72815" y="1280863"/>
              <a:ext cx="0" cy="219550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nector: Elbow 159">
              <a:extLst>
                <a:ext uri="{FF2B5EF4-FFF2-40B4-BE49-F238E27FC236}">
                  <a16:creationId xmlns:a16="http://schemas.microsoft.com/office/drawing/2014/main" id="{BD125DFC-7FCD-4D13-9FC1-75C386FCA7D1}"/>
                </a:ext>
              </a:extLst>
            </p:cNvPr>
            <p:cNvCxnSpPr>
              <a:cxnSpLocks/>
              <a:stCxn id="163" idx="0"/>
            </p:cNvCxnSpPr>
            <p:nvPr/>
          </p:nvCxnSpPr>
          <p:spPr>
            <a:xfrm rot="16200000" flipV="1">
              <a:off x="6570569" y="1102659"/>
              <a:ext cx="153727" cy="949235"/>
            </a:xfrm>
            <a:prstGeom prst="bentConnector2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1FD2D58-0E11-4023-9C61-212E531F0AF1}"/>
                </a:ext>
              </a:extLst>
            </p:cNvPr>
            <p:cNvGrpSpPr/>
            <p:nvPr/>
          </p:nvGrpSpPr>
          <p:grpSpPr>
            <a:xfrm>
              <a:off x="6172815" y="1654139"/>
              <a:ext cx="1898468" cy="1522875"/>
              <a:chOff x="7189139" y="2571081"/>
              <a:chExt cx="1898468" cy="1523583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62" name="Text Box 2">
                    <a:extLst>
                      <a:ext uri="{FF2B5EF4-FFF2-40B4-BE49-F238E27FC236}">
                        <a16:creationId xmlns:a16="http://schemas.microsoft.com/office/drawing/2014/main" id="{E630AFA7-A6A9-4BB4-84D5-6EF5410A57C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487933" y="3306161"/>
                    <a:ext cx="1300880" cy="788503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  <a:alpha val="50000"/>
                    </a:scheme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lvl="0"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Student LSTM Acoustic Model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a14:m>
                    <a:endParaRPr kumimoji="0" lang="en-US" altLang="en-US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162" name="Text Box 2">
                    <a:extLst>
                      <a:ext uri="{FF2B5EF4-FFF2-40B4-BE49-F238E27FC236}">
                        <a16:creationId xmlns:a16="http://schemas.microsoft.com/office/drawing/2014/main" id="{E630AFA7-A6A9-4BB4-84D5-6EF5410A57C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7487933" y="3306161"/>
                    <a:ext cx="1300880" cy="788503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r="-787"/>
                    </a:stretch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63" name="Text Box 6">
                <a:extLst>
                  <a:ext uri="{FF2B5EF4-FFF2-40B4-BE49-F238E27FC236}">
                    <a16:creationId xmlns:a16="http://schemas.microsoft.com/office/drawing/2014/main" id="{FEA713DB-A29A-4726-9F11-134923A8C5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89139" y="2571081"/>
                <a:ext cx="1898468" cy="485586"/>
              </a:xfrm>
              <a:prstGeom prst="ellipse">
                <a:avLst/>
              </a:prstGeom>
              <a:solidFill>
                <a:schemeClr val="bg2">
                  <a:lumMod val="50000"/>
                  <a:alpha val="5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7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Student Senone Posterior</a:t>
                </a:r>
                <a:endParaRPr kumimoji="0" lang="en-US" altLang="en-US" sz="17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EA5D0E79-4348-45BD-A07E-924B94DCDEF1}"/>
                  </a:ext>
                </a:extLst>
              </p:cNvPr>
              <p:cNvCxnSpPr>
                <a:cxnSpLocks/>
                <a:stCxn id="162" idx="0"/>
                <a:endCxn id="163" idx="4"/>
              </p:cNvCxnSpPr>
              <p:nvPr/>
            </p:nvCxnSpPr>
            <p:spPr>
              <a:xfrm flipV="1">
                <a:off x="8138373" y="3056668"/>
                <a:ext cx="1" cy="249493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692358D5-7A8F-4EB3-B061-F34A1C0D6F13}"/>
              </a:ext>
            </a:extLst>
          </p:cNvPr>
          <p:cNvGrpSpPr/>
          <p:nvPr/>
        </p:nvGrpSpPr>
        <p:grpSpPr>
          <a:xfrm>
            <a:off x="11887200" y="2514600"/>
            <a:ext cx="9869053" cy="6055868"/>
            <a:chOff x="3882592" y="844103"/>
            <a:chExt cx="7798878" cy="5136130"/>
          </a:xfrm>
        </p:grpSpPr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14C3C5C-D337-46BF-9237-951C68923CCB}"/>
                </a:ext>
              </a:extLst>
            </p:cNvPr>
            <p:cNvGrpSpPr/>
            <p:nvPr/>
          </p:nvGrpSpPr>
          <p:grpSpPr>
            <a:xfrm>
              <a:off x="8515579" y="1761389"/>
              <a:ext cx="3165891" cy="1612664"/>
              <a:chOff x="9264518" y="2057490"/>
              <a:chExt cx="3165891" cy="1612664"/>
            </a:xfrm>
          </p:grpSpPr>
          <p:grpSp>
            <p:nvGrpSpPr>
              <p:cNvPr id="368" name="Group 367">
                <a:extLst>
                  <a:ext uri="{FF2B5EF4-FFF2-40B4-BE49-F238E27FC236}">
                    <a16:creationId xmlns:a16="http://schemas.microsoft.com/office/drawing/2014/main" id="{5E45FDE9-7C5A-46E2-8DC6-12ED3DB92686}"/>
                  </a:ext>
                </a:extLst>
              </p:cNvPr>
              <p:cNvGrpSpPr/>
              <p:nvPr/>
            </p:nvGrpSpPr>
            <p:grpSpPr>
              <a:xfrm>
                <a:off x="9264518" y="2057490"/>
                <a:ext cx="3165891" cy="1612664"/>
                <a:chOff x="9253229" y="2669696"/>
                <a:chExt cx="3165891" cy="1612664"/>
              </a:xfrm>
            </p:grpSpPr>
            <p:grpSp>
              <p:nvGrpSpPr>
                <p:cNvPr id="370" name="Group 369">
                  <a:extLst>
                    <a:ext uri="{FF2B5EF4-FFF2-40B4-BE49-F238E27FC236}">
                      <a16:creationId xmlns:a16="http://schemas.microsoft.com/office/drawing/2014/main" id="{D16F9683-CB3B-4F2D-90D1-4D00360A53FC}"/>
                    </a:ext>
                  </a:extLst>
                </p:cNvPr>
                <p:cNvGrpSpPr/>
                <p:nvPr/>
              </p:nvGrpSpPr>
              <p:grpSpPr>
                <a:xfrm>
                  <a:off x="9253229" y="2669696"/>
                  <a:ext cx="3165891" cy="1387769"/>
                  <a:chOff x="9253229" y="2669696"/>
                  <a:chExt cx="3165891" cy="1387769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72" name="Text Box 3">
                        <a:extLst>
                          <a:ext uri="{FF2B5EF4-FFF2-40B4-BE49-F238E27FC236}">
                            <a16:creationId xmlns:a16="http://schemas.microsoft.com/office/drawing/2014/main" id="{C6648B36-8C94-4255-B132-1C86FD8A1F49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302978" y="3502603"/>
                        <a:ext cx="1272549" cy="554862"/>
                      </a:xfrm>
                      <a:prstGeom prst="rect">
                        <a:avLst/>
                      </a:prstGeom>
                      <a:solidFill>
                        <a:srgbClr val="92D050">
                          <a:alpha val="50000"/>
                        </a:srgbClr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altLang="en-US" sz="17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a:t>Condition Classifier </a:t>
                        </a:r>
                        <a14:m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US" altLang="en-US" sz="1700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US" altLang="en-US" sz="1700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kumimoji="0" lang="en-US" altLang="en-US" sz="1700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𝑑</m:t>
                                </m:r>
                              </m:sub>
                            </m:sSub>
                          </m:oMath>
                        </a14:m>
                        <a:endParaRPr kumimoji="0" lang="en-US" altLang="en-US" sz="17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72" name="Text Box 3">
                        <a:extLst>
                          <a:ext uri="{FF2B5EF4-FFF2-40B4-BE49-F238E27FC236}">
                            <a16:creationId xmlns:a16="http://schemas.microsoft.com/office/drawing/2014/main" id="{C6648B36-8C94-4255-B132-1C86FD8A1F49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9302978" y="3502603"/>
                        <a:ext cx="1272549" cy="554862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 b="-9174"/>
                        </a:stretch>
                      </a:blip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373" name="Text Box 6">
                    <a:extLst>
                      <a:ext uri="{FF2B5EF4-FFF2-40B4-BE49-F238E27FC236}">
                        <a16:creationId xmlns:a16="http://schemas.microsoft.com/office/drawing/2014/main" id="{8CAEF5E2-2285-4673-B91F-8F3D5F2BD45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253229" y="2669696"/>
                    <a:ext cx="1377359" cy="513198"/>
                  </a:xfrm>
                  <a:prstGeom prst="ellipse">
                    <a:avLst/>
                  </a:prstGeom>
                  <a:solidFill>
                    <a:srgbClr val="92D050">
                      <a:alpha val="50000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lvl="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Condition Posterior</a:t>
                    </a:r>
                    <a:endParaRPr kumimoji="0" lang="en-US" altLang="en-US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74" name="Text Box 6">
                        <a:extLst>
                          <a:ext uri="{FF2B5EF4-FFF2-40B4-BE49-F238E27FC236}">
                            <a16:creationId xmlns:a16="http://schemas.microsoft.com/office/drawing/2014/main" id="{89761E8E-03F7-4228-AF27-76849400970D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149436" y="2678921"/>
                        <a:ext cx="1269684" cy="495264"/>
                      </a:xfrm>
                      <a:prstGeom prst="ellipse">
                        <a:avLst/>
                      </a:prstGeom>
                      <a:solidFill>
                        <a:srgbClr val="92D050">
                          <a:alpha val="50000"/>
                        </a:srgbClr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lvl="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r>
                          <a:rPr lang="en-US" sz="1700" dirty="0">
                            <a:latin typeface="Calibri" panose="020F0502020204030204" pitchFamily="34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a:t>Condition Label </a:t>
                        </a:r>
                        <a14:m>
                          <m:oMath xmlns:m="http://schemas.openxmlformats.org/officeDocument/2006/math">
                            <m:sSup>
                              <m:sSupPr>
                                <m:ctrlPr>
                                  <a:rPr lang="en-US" sz="170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sup>
                            </m:sSup>
                          </m:oMath>
                        </a14:m>
                        <a:endParaRPr kumimoji="0" lang="en-US" altLang="en-US" sz="17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74" name="Text Box 6">
                        <a:extLst>
                          <a:ext uri="{FF2B5EF4-FFF2-40B4-BE49-F238E27FC236}">
                            <a16:creationId xmlns:a16="http://schemas.microsoft.com/office/drawing/2014/main" id="{89761E8E-03F7-4228-AF27-76849400970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11149436" y="2678921"/>
                        <a:ext cx="1269684" cy="495264"/>
                      </a:xfrm>
                      <a:prstGeom prst="ellipse">
                        <a:avLst/>
                      </a:prstGeom>
                      <a:blipFill>
                        <a:blip r:embed="rId12"/>
                        <a:stretch>
                          <a:fillRect t="-5155" b="-16495"/>
                        </a:stretch>
                      </a:blip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371" name="Straight Arrow Connector 370">
                  <a:extLst>
                    <a:ext uri="{FF2B5EF4-FFF2-40B4-BE49-F238E27FC236}">
                      <a16:creationId xmlns:a16="http://schemas.microsoft.com/office/drawing/2014/main" id="{D5EA759D-288E-44C4-9291-169513F57D6E}"/>
                    </a:ext>
                  </a:extLst>
                </p:cNvPr>
                <p:cNvCxnSpPr>
                  <a:cxnSpLocks/>
                  <a:stCxn id="96" idx="0"/>
                  <a:endCxn id="372" idx="2"/>
                </p:cNvCxnSpPr>
                <p:nvPr/>
              </p:nvCxnSpPr>
              <p:spPr>
                <a:xfrm flipH="1" flipV="1">
                  <a:off x="9939253" y="4057465"/>
                  <a:ext cx="2451" cy="224895"/>
                </a:xfrm>
                <a:prstGeom prst="straightConnector1">
                  <a:avLst/>
                </a:prstGeom>
                <a:ln w="3175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7" name="Straight Arrow Connector 366">
                <a:extLst>
                  <a:ext uri="{FF2B5EF4-FFF2-40B4-BE49-F238E27FC236}">
                    <a16:creationId xmlns:a16="http://schemas.microsoft.com/office/drawing/2014/main" id="{778035F3-A80F-4925-8AAD-0727E0D48B5D}"/>
                  </a:ext>
                </a:extLst>
              </p:cNvPr>
              <p:cNvCxnSpPr>
                <a:cxnSpLocks/>
                <a:stCxn id="372" idx="0"/>
                <a:endCxn id="373" idx="4"/>
              </p:cNvCxnSpPr>
              <p:nvPr/>
            </p:nvCxnSpPr>
            <p:spPr>
              <a:xfrm flipV="1">
                <a:off x="9950542" y="2570688"/>
                <a:ext cx="2656" cy="319709"/>
              </a:xfrm>
              <a:prstGeom prst="straightConnector1">
                <a:avLst/>
              </a:prstGeom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A2A1A975-1BA0-4ECB-A938-54D708A9D108}"/>
                </a:ext>
              </a:extLst>
            </p:cNvPr>
            <p:cNvGrpSpPr/>
            <p:nvPr/>
          </p:nvGrpSpPr>
          <p:grpSpPr>
            <a:xfrm>
              <a:off x="6269576" y="3738496"/>
              <a:ext cx="1697204" cy="2224319"/>
              <a:chOff x="7297189" y="4052015"/>
              <a:chExt cx="1697204" cy="2224319"/>
            </a:xfrm>
          </p:grpSpPr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63EBA2E6-C68E-4B4F-A4E2-43366054EAFF}"/>
                  </a:ext>
                </a:extLst>
              </p:cNvPr>
              <p:cNvGrpSpPr/>
              <p:nvPr/>
            </p:nvGrpSpPr>
            <p:grpSpPr>
              <a:xfrm>
                <a:off x="7452555" y="4052015"/>
                <a:ext cx="1391092" cy="1687335"/>
                <a:chOff x="7660546" y="4876584"/>
                <a:chExt cx="1391092" cy="1555198"/>
              </a:xfrm>
            </p:grpSpPr>
            <p:cxnSp>
              <p:nvCxnSpPr>
                <p:cNvPr id="362" name="Straight Arrow Connector 361">
                  <a:extLst>
                    <a:ext uri="{FF2B5EF4-FFF2-40B4-BE49-F238E27FC236}">
                      <a16:creationId xmlns:a16="http://schemas.microsoft.com/office/drawing/2014/main" id="{3C01E372-A3B9-490C-B811-C96546DE4DAF}"/>
                    </a:ext>
                  </a:extLst>
                </p:cNvPr>
                <p:cNvCxnSpPr>
                  <a:cxnSpLocks/>
                  <a:stCxn id="361" idx="0"/>
                  <a:endCxn id="363" idx="2"/>
                </p:cNvCxnSpPr>
                <p:nvPr/>
              </p:nvCxnSpPr>
              <p:spPr>
                <a:xfrm flipV="1">
                  <a:off x="8353783" y="6161970"/>
                  <a:ext cx="2310" cy="269812"/>
                </a:xfrm>
                <a:prstGeom prst="straightConnector1">
                  <a:avLst/>
                </a:prstGeom>
                <a:ln w="3175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63" name="Text Box 2">
                      <a:extLst>
                        <a:ext uri="{FF2B5EF4-FFF2-40B4-BE49-F238E27FC236}">
                          <a16:creationId xmlns:a16="http://schemas.microsoft.com/office/drawing/2014/main" id="{947AEB2F-60D1-46C3-92D0-94C14439AD8F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58829" y="5607111"/>
                      <a:ext cx="1194526" cy="554859"/>
                    </a:xfrm>
                    <a:prstGeom prst="rect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Feature</a:t>
                      </a:r>
                      <a:endParaRPr kumimoji="0" lang="en-US" altLang="en-US" sz="170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0" lang="en-US" altLang="en-US" sz="17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Extractor </a:t>
                      </a: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17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170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altLang="en-US" sz="17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𝑓</m:t>
                              </m:r>
                            </m:sub>
                          </m:sSub>
                        </m:oMath>
                      </a14:m>
                      <a:endParaRPr kumimoji="0" lang="en-US" altLang="en-US" sz="170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363" name="Text Box 2">
                      <a:extLst>
                        <a:ext uri="{FF2B5EF4-FFF2-40B4-BE49-F238E27FC236}">
                          <a16:creationId xmlns:a16="http://schemas.microsoft.com/office/drawing/2014/main" id="{947AEB2F-60D1-46C3-92D0-94C14439AD8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7758829" y="5607111"/>
                      <a:ext cx="1194526" cy="554859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2542"/>
                      </a:stretch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64" name="Text Box 15">
                      <a:extLst>
                        <a:ext uri="{FF2B5EF4-FFF2-40B4-BE49-F238E27FC236}">
                          <a16:creationId xmlns:a16="http://schemas.microsoft.com/office/drawing/2014/main" id="{1063F28C-A9F8-48F0-9773-F858816CC85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660546" y="4876584"/>
                      <a:ext cx="1391092" cy="489274"/>
                    </a:xfrm>
                    <a:prstGeom prst="ellipse">
                      <a:avLst/>
                    </a:prstGeom>
                    <a:solidFill>
                      <a:schemeClr val="accent2">
                        <a:lumMod val="60000"/>
                        <a:lumOff val="40000"/>
                      </a:schemeClr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lvl="0" algn="ctr" defTabSz="9144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700" dirty="0"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Deep Feature</a:t>
                      </a:r>
                      <a:r>
                        <a:rPr lang="en-US" altLang="en-US" sz="1700" dirty="0"/>
                        <a:t> </a:t>
                      </a:r>
                      <a14:m>
                        <m:oMath xmlns:m="http://schemas.openxmlformats.org/officeDocument/2006/math">
                          <m:sSup>
                            <m:sSupPr>
                              <m:ctrlPr>
                                <a:rPr lang="en-US" altLang="en-US" sz="17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17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altLang="en-US" sz="170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</m:oMath>
                      </a14:m>
                      <a:endParaRPr kumimoji="0" lang="en-US" altLang="en-US" sz="170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364" name="Text Box 15">
                      <a:extLst>
                        <a:ext uri="{FF2B5EF4-FFF2-40B4-BE49-F238E27FC236}">
                          <a16:creationId xmlns:a16="http://schemas.microsoft.com/office/drawing/2014/main" id="{1063F28C-A9F8-48F0-9773-F858816CC85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7660546" y="4876584"/>
                      <a:ext cx="1391092" cy="489274"/>
                    </a:xfrm>
                    <a:prstGeom prst="ellipse">
                      <a:avLst/>
                    </a:prstGeom>
                    <a:blipFill>
                      <a:blip r:embed="rId14"/>
                      <a:stretch>
                        <a:fillRect t="-952" b="-11429"/>
                      </a:stretch>
                    </a:blip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65" name="Straight Arrow Connector 364">
                  <a:extLst>
                    <a:ext uri="{FF2B5EF4-FFF2-40B4-BE49-F238E27FC236}">
                      <a16:creationId xmlns:a16="http://schemas.microsoft.com/office/drawing/2014/main" id="{D495E213-DBBA-43DA-8ECD-26E3CB8BA584}"/>
                    </a:ext>
                  </a:extLst>
                </p:cNvPr>
                <p:cNvCxnSpPr>
                  <a:cxnSpLocks/>
                  <a:stCxn id="363" idx="0"/>
                  <a:endCxn id="364" idx="4"/>
                </p:cNvCxnSpPr>
                <p:nvPr/>
              </p:nvCxnSpPr>
              <p:spPr>
                <a:xfrm flipV="1">
                  <a:off x="8356092" y="5365858"/>
                  <a:ext cx="0" cy="241253"/>
                </a:xfrm>
                <a:prstGeom prst="straightConnector1">
                  <a:avLst/>
                </a:prstGeom>
                <a:ln w="3175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1" name="Text Box 6">
                    <a:extLst>
                      <a:ext uri="{FF2B5EF4-FFF2-40B4-BE49-F238E27FC236}">
                        <a16:creationId xmlns:a16="http://schemas.microsoft.com/office/drawing/2014/main" id="{EF4EBBFB-EA97-4269-A4C6-29F862D192C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297189" y="5739349"/>
                    <a:ext cx="1697204" cy="536985"/>
                  </a:xfrm>
                  <a:prstGeom prst="flowChartConnector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en-US"/>
                    </a:defPPr>
                    <a:lvl1pPr marR="0" lvl="0" indent="0" algn="ctr" defTabSz="91440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 kumimoji="0" sz="1400" i="0" u="none" strike="noStrike" cap="none" normalizeH="0" baseline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defRPr>
                    </a:lvl1pPr>
                  </a:lstStyle>
                  <a:p>
                    <a:r>
                      <a:rPr lang="en-US" altLang="en-US" sz="1700" dirty="0"/>
                      <a:t>Student Input Feature 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17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17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en-US" sz="170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p>
                        </m:sSup>
                      </m:oMath>
                    </a14:m>
                    <a:endParaRPr lang="en-US" altLang="en-US" sz="1700" dirty="0"/>
                  </a:p>
                </p:txBody>
              </p:sp>
            </mc:Choice>
            <mc:Fallback xmlns="">
              <p:sp>
                <p:nvSpPr>
                  <p:cNvPr id="361" name="Text Box 6">
                    <a:extLst>
                      <a:ext uri="{FF2B5EF4-FFF2-40B4-BE49-F238E27FC236}">
                        <a16:creationId xmlns:a16="http://schemas.microsoft.com/office/drawing/2014/main" id="{EF4EBBFB-EA97-4269-A4C6-29F862D192C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7297189" y="5739349"/>
                    <a:ext cx="1697204" cy="536985"/>
                  </a:xfrm>
                  <a:prstGeom prst="flowChartConnector">
                    <a:avLst/>
                  </a:prstGeom>
                  <a:blipFill>
                    <a:blip r:embed="rId15"/>
                    <a:stretch>
                      <a:fillRect t="-943" b="-10377"/>
                    </a:stretch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E509C8BE-0D68-4A2D-B6F2-8542E2EFE4ED}"/>
                </a:ext>
              </a:extLst>
            </p:cNvPr>
            <p:cNvGrpSpPr/>
            <p:nvPr/>
          </p:nvGrpSpPr>
          <p:grpSpPr>
            <a:xfrm>
              <a:off x="3882592" y="1761389"/>
              <a:ext cx="1898468" cy="4218844"/>
              <a:chOff x="3926137" y="1761389"/>
              <a:chExt cx="1898468" cy="4218844"/>
            </a:xfrm>
            <a:solidFill>
              <a:schemeClr val="bg1">
                <a:lumMod val="75000"/>
              </a:schemeClr>
            </a:solidFill>
          </p:grpSpPr>
          <p:sp>
            <p:nvSpPr>
              <p:cNvPr id="355" name="Text Box 2">
                <a:extLst>
                  <a:ext uri="{FF2B5EF4-FFF2-40B4-BE49-F238E27FC236}">
                    <a16:creationId xmlns:a16="http://schemas.microsoft.com/office/drawing/2014/main" id="{E3330454-B6DE-4869-BA18-06460AE607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0608" y="2594296"/>
                <a:ext cx="953471" cy="2523286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7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Teacher Acoustic Model</a:t>
                </a:r>
              </a:p>
            </p:txBody>
          </p:sp>
          <p:sp>
            <p:nvSpPr>
              <p:cNvPr id="356" name="Text Box 6">
                <a:extLst>
                  <a:ext uri="{FF2B5EF4-FFF2-40B4-BE49-F238E27FC236}">
                    <a16:creationId xmlns:a16="http://schemas.microsoft.com/office/drawing/2014/main" id="{E7939ACA-9989-4ECF-ADC9-5829541A92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26137" y="1761389"/>
                <a:ext cx="1898468" cy="4853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7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Teacher Senone Posterior</a:t>
                </a:r>
                <a:endParaRPr kumimoji="0" lang="en-US" altLang="en-US" sz="17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cxnSp>
            <p:nvCxnSpPr>
              <p:cNvPr id="357" name="Straight Arrow Connector 356">
                <a:extLst>
                  <a:ext uri="{FF2B5EF4-FFF2-40B4-BE49-F238E27FC236}">
                    <a16:creationId xmlns:a16="http://schemas.microsoft.com/office/drawing/2014/main" id="{2B810CC5-9FC5-4449-B3BF-8998E098C0AB}"/>
                  </a:ext>
                </a:extLst>
              </p:cNvPr>
              <p:cNvCxnSpPr>
                <a:cxnSpLocks/>
                <a:stCxn id="355" idx="0"/>
                <a:endCxn id="356" idx="4"/>
              </p:cNvCxnSpPr>
              <p:nvPr/>
            </p:nvCxnSpPr>
            <p:spPr>
              <a:xfrm flipH="1" flipV="1">
                <a:off x="4875371" y="2246749"/>
                <a:ext cx="1973" cy="347547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8" name="Text Box 6">
                    <a:extLst>
                      <a:ext uri="{FF2B5EF4-FFF2-40B4-BE49-F238E27FC236}">
                        <a16:creationId xmlns:a16="http://schemas.microsoft.com/office/drawing/2014/main" id="{20C07C2C-48EB-4073-AEEF-8216D10F76C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23356" y="5443248"/>
                    <a:ext cx="1704031" cy="536985"/>
                  </a:xfrm>
                  <a:prstGeom prst="flowChartConnector">
                    <a:avLst/>
                  </a:prstGeom>
                  <a:grp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en-US" alt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Teacher Input Feature 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170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1700" b="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en-US" sz="1700" b="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p>
                        </m:sSup>
                      </m:oMath>
                    </a14:m>
                    <a:endParaRPr kumimoji="0" lang="en-US" altLang="en-US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358" name="Text Box 6">
                    <a:extLst>
                      <a:ext uri="{FF2B5EF4-FFF2-40B4-BE49-F238E27FC236}">
                        <a16:creationId xmlns:a16="http://schemas.microsoft.com/office/drawing/2014/main" id="{20C07C2C-48EB-4073-AEEF-8216D10F76C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023356" y="5443248"/>
                    <a:ext cx="1704031" cy="536985"/>
                  </a:xfrm>
                  <a:prstGeom prst="flowChartConnector">
                    <a:avLst/>
                  </a:prstGeom>
                  <a:blipFill>
                    <a:blip r:embed="rId16"/>
                    <a:stretch>
                      <a:fillRect t="-943" b="-10377"/>
                    </a:stretch>
                  </a:blip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59" name="Straight Arrow Connector 358">
                <a:extLst>
                  <a:ext uri="{FF2B5EF4-FFF2-40B4-BE49-F238E27FC236}">
                    <a16:creationId xmlns:a16="http://schemas.microsoft.com/office/drawing/2014/main" id="{BE4E52F3-521E-4B20-A230-868099544789}"/>
                  </a:ext>
                </a:extLst>
              </p:cNvPr>
              <p:cNvCxnSpPr>
                <a:cxnSpLocks/>
                <a:stCxn id="358" idx="0"/>
                <a:endCxn id="355" idx="2"/>
              </p:cNvCxnSpPr>
              <p:nvPr/>
            </p:nvCxnSpPr>
            <p:spPr>
              <a:xfrm flipV="1">
                <a:off x="4875372" y="5117582"/>
                <a:ext cx="1972" cy="325666"/>
              </a:xfrm>
              <a:prstGeom prst="straightConnector1">
                <a:avLst/>
              </a:prstGeom>
              <a:grpFill/>
              <a:ln w="317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7" name="Text Box 13">
                  <a:extLst>
                    <a:ext uri="{FF2B5EF4-FFF2-40B4-BE49-F238E27FC236}">
                      <a16:creationId xmlns:a16="http://schemas.microsoft.com/office/drawing/2014/main" id="{415CC669-6FC4-46EE-9727-9596A0B8FFB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89908" y="852812"/>
                  <a:ext cx="1320035" cy="439135"/>
                </a:xfrm>
                <a:custGeom>
                  <a:avLst/>
                  <a:gdLst>
                    <a:gd name="connsiteX0" fmla="*/ 0 w 10000"/>
                    <a:gd name="connsiteY0" fmla="*/ 5000 h 10000"/>
                    <a:gd name="connsiteX1" fmla="*/ 2000 w 10000"/>
                    <a:gd name="connsiteY1" fmla="*/ 0 h 10000"/>
                    <a:gd name="connsiteX2" fmla="*/ 8000 w 10000"/>
                    <a:gd name="connsiteY2" fmla="*/ 0 h 10000"/>
                    <a:gd name="connsiteX3" fmla="*/ 10000 w 10000"/>
                    <a:gd name="connsiteY3" fmla="*/ 5000 h 10000"/>
                    <a:gd name="connsiteX4" fmla="*/ 8000 w 10000"/>
                    <a:gd name="connsiteY4" fmla="*/ 10000 h 10000"/>
                    <a:gd name="connsiteX5" fmla="*/ 2000 w 10000"/>
                    <a:gd name="connsiteY5" fmla="*/ 10000 h 10000"/>
                    <a:gd name="connsiteX6" fmla="*/ 0 w 10000"/>
                    <a:gd name="connsiteY6" fmla="*/ 5000 h 10000"/>
                    <a:gd name="connsiteX0" fmla="*/ 0 w 9645"/>
                    <a:gd name="connsiteY0" fmla="*/ 5000 h 10000"/>
                    <a:gd name="connsiteX1" fmla="*/ 2000 w 9645"/>
                    <a:gd name="connsiteY1" fmla="*/ 0 h 10000"/>
                    <a:gd name="connsiteX2" fmla="*/ 8000 w 9645"/>
                    <a:gd name="connsiteY2" fmla="*/ 0 h 10000"/>
                    <a:gd name="connsiteX3" fmla="*/ 9645 w 9645"/>
                    <a:gd name="connsiteY3" fmla="*/ 5173 h 10000"/>
                    <a:gd name="connsiteX4" fmla="*/ 8000 w 9645"/>
                    <a:gd name="connsiteY4" fmla="*/ 10000 h 10000"/>
                    <a:gd name="connsiteX5" fmla="*/ 2000 w 9645"/>
                    <a:gd name="connsiteY5" fmla="*/ 10000 h 10000"/>
                    <a:gd name="connsiteX6" fmla="*/ 0 w 9645"/>
                    <a:gd name="connsiteY6" fmla="*/ 5000 h 10000"/>
                    <a:gd name="connsiteX0" fmla="*/ 0 w 9265"/>
                    <a:gd name="connsiteY0" fmla="*/ 5518 h 10000"/>
                    <a:gd name="connsiteX1" fmla="*/ 1339 w 9265"/>
                    <a:gd name="connsiteY1" fmla="*/ 0 h 10000"/>
                    <a:gd name="connsiteX2" fmla="*/ 7559 w 9265"/>
                    <a:gd name="connsiteY2" fmla="*/ 0 h 10000"/>
                    <a:gd name="connsiteX3" fmla="*/ 9265 w 9265"/>
                    <a:gd name="connsiteY3" fmla="*/ 5173 h 10000"/>
                    <a:gd name="connsiteX4" fmla="*/ 7559 w 9265"/>
                    <a:gd name="connsiteY4" fmla="*/ 10000 h 10000"/>
                    <a:gd name="connsiteX5" fmla="*/ 1339 w 9265"/>
                    <a:gd name="connsiteY5" fmla="*/ 10000 h 10000"/>
                    <a:gd name="connsiteX6" fmla="*/ 0 w 9265"/>
                    <a:gd name="connsiteY6" fmla="*/ 5518 h 10000"/>
                    <a:gd name="connsiteX0" fmla="*/ 0 w 9377"/>
                    <a:gd name="connsiteY0" fmla="*/ 5518 h 10000"/>
                    <a:gd name="connsiteX1" fmla="*/ 1445 w 9377"/>
                    <a:gd name="connsiteY1" fmla="*/ 0 h 10000"/>
                    <a:gd name="connsiteX2" fmla="*/ 8159 w 9377"/>
                    <a:gd name="connsiteY2" fmla="*/ 0 h 10000"/>
                    <a:gd name="connsiteX3" fmla="*/ 9377 w 9377"/>
                    <a:gd name="connsiteY3" fmla="*/ 5173 h 10000"/>
                    <a:gd name="connsiteX4" fmla="*/ 8159 w 9377"/>
                    <a:gd name="connsiteY4" fmla="*/ 10000 h 10000"/>
                    <a:gd name="connsiteX5" fmla="*/ 1445 w 9377"/>
                    <a:gd name="connsiteY5" fmla="*/ 10000 h 10000"/>
                    <a:gd name="connsiteX6" fmla="*/ 0 w 9377"/>
                    <a:gd name="connsiteY6" fmla="*/ 5518 h 10000"/>
                    <a:gd name="connsiteX0" fmla="*/ 0 w 9685"/>
                    <a:gd name="connsiteY0" fmla="*/ 5691 h 10000"/>
                    <a:gd name="connsiteX1" fmla="*/ 1226 w 9685"/>
                    <a:gd name="connsiteY1" fmla="*/ 0 h 10000"/>
                    <a:gd name="connsiteX2" fmla="*/ 8386 w 9685"/>
                    <a:gd name="connsiteY2" fmla="*/ 0 h 10000"/>
                    <a:gd name="connsiteX3" fmla="*/ 9685 w 9685"/>
                    <a:gd name="connsiteY3" fmla="*/ 5173 h 10000"/>
                    <a:gd name="connsiteX4" fmla="*/ 8386 w 9685"/>
                    <a:gd name="connsiteY4" fmla="*/ 10000 h 10000"/>
                    <a:gd name="connsiteX5" fmla="*/ 1226 w 9685"/>
                    <a:gd name="connsiteY5" fmla="*/ 10000 h 10000"/>
                    <a:gd name="connsiteX6" fmla="*/ 0 w 9685"/>
                    <a:gd name="connsiteY6" fmla="*/ 5691 h 10000"/>
                    <a:gd name="connsiteX0" fmla="*/ 0 w 9919"/>
                    <a:gd name="connsiteY0" fmla="*/ 5173 h 10000"/>
                    <a:gd name="connsiteX1" fmla="*/ 1185 w 9919"/>
                    <a:gd name="connsiteY1" fmla="*/ 0 h 10000"/>
                    <a:gd name="connsiteX2" fmla="*/ 8578 w 9919"/>
                    <a:gd name="connsiteY2" fmla="*/ 0 h 10000"/>
                    <a:gd name="connsiteX3" fmla="*/ 9919 w 9919"/>
                    <a:gd name="connsiteY3" fmla="*/ 5173 h 10000"/>
                    <a:gd name="connsiteX4" fmla="*/ 8578 w 9919"/>
                    <a:gd name="connsiteY4" fmla="*/ 10000 h 10000"/>
                    <a:gd name="connsiteX5" fmla="*/ 1185 w 9919"/>
                    <a:gd name="connsiteY5" fmla="*/ 10000 h 10000"/>
                    <a:gd name="connsiteX6" fmla="*/ 0 w 9919"/>
                    <a:gd name="connsiteY6" fmla="*/ 5173 h 10000"/>
                    <a:gd name="connsiteX0" fmla="*/ 0 w 9754"/>
                    <a:gd name="connsiteY0" fmla="*/ 5173 h 10000"/>
                    <a:gd name="connsiteX1" fmla="*/ 1195 w 9754"/>
                    <a:gd name="connsiteY1" fmla="*/ 0 h 10000"/>
                    <a:gd name="connsiteX2" fmla="*/ 8648 w 9754"/>
                    <a:gd name="connsiteY2" fmla="*/ 0 h 10000"/>
                    <a:gd name="connsiteX3" fmla="*/ 9754 w 9754"/>
                    <a:gd name="connsiteY3" fmla="*/ 5346 h 10000"/>
                    <a:gd name="connsiteX4" fmla="*/ 8648 w 9754"/>
                    <a:gd name="connsiteY4" fmla="*/ 10000 h 10000"/>
                    <a:gd name="connsiteX5" fmla="*/ 1195 w 9754"/>
                    <a:gd name="connsiteY5" fmla="*/ 10000 h 10000"/>
                    <a:gd name="connsiteX6" fmla="*/ 0 w 9754"/>
                    <a:gd name="connsiteY6" fmla="*/ 517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754" h="10000">
                      <a:moveTo>
                        <a:pt x="0" y="5173"/>
                      </a:moveTo>
                      <a:lnTo>
                        <a:pt x="1195" y="0"/>
                      </a:lnTo>
                      <a:lnTo>
                        <a:pt x="8648" y="0"/>
                      </a:lnTo>
                      <a:lnTo>
                        <a:pt x="9754" y="5346"/>
                      </a:lnTo>
                      <a:lnTo>
                        <a:pt x="8648" y="10000"/>
                      </a:lnTo>
                      <a:lnTo>
                        <a:pt x="1195" y="10000"/>
                      </a:lnTo>
                      <a:lnTo>
                        <a:pt x="0" y="5173"/>
                      </a:lnTo>
                      <a:close/>
                    </a:path>
                  </a:pathLst>
                </a:custGeom>
                <a:solidFill>
                  <a:srgbClr val="00B0F0">
                    <a:alpha val="50000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lvl="0"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defRPr>
                  </a:lvl1pPr>
                </a:lstStyle>
                <a:p>
                  <a:r>
                    <a:rPr lang="en-US" altLang="en-US" sz="1700" dirty="0"/>
                    <a:t>Senone </a:t>
                  </a:r>
                  <a:r>
                    <a:rPr lang="en-US" altLang="zh-CN" sz="1700" dirty="0"/>
                    <a:t>Loss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7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7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ℒ</m:t>
                          </m:r>
                        </m:e>
                        <m:sub>
                          <m:r>
                            <a:rPr lang="en-US" altLang="en-US" sz="17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𝑦</m:t>
                          </m:r>
                        </m:sub>
                      </m:sSub>
                    </m:oMath>
                  </a14:m>
                  <a:endParaRPr lang="en-US" altLang="en-US" sz="1700" dirty="0"/>
                </a:p>
              </p:txBody>
            </p:sp>
          </mc:Choice>
          <mc:Fallback xmlns="">
            <p:sp>
              <p:nvSpPr>
                <p:cNvPr id="307" name="Text Box 13">
                  <a:extLst>
                    <a:ext uri="{FF2B5EF4-FFF2-40B4-BE49-F238E27FC236}">
                      <a16:creationId xmlns:a16="http://schemas.microsoft.com/office/drawing/2014/main" id="{415CC669-6FC4-46EE-9727-9596A0B8FF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389908" y="852812"/>
                  <a:ext cx="1320035" cy="439135"/>
                </a:xfrm>
                <a:custGeom>
                  <a:avLst/>
                  <a:gdLst>
                    <a:gd name="connsiteX0" fmla="*/ 0 w 10000"/>
                    <a:gd name="connsiteY0" fmla="*/ 5000 h 10000"/>
                    <a:gd name="connsiteX1" fmla="*/ 2000 w 10000"/>
                    <a:gd name="connsiteY1" fmla="*/ 0 h 10000"/>
                    <a:gd name="connsiteX2" fmla="*/ 8000 w 10000"/>
                    <a:gd name="connsiteY2" fmla="*/ 0 h 10000"/>
                    <a:gd name="connsiteX3" fmla="*/ 10000 w 10000"/>
                    <a:gd name="connsiteY3" fmla="*/ 5000 h 10000"/>
                    <a:gd name="connsiteX4" fmla="*/ 8000 w 10000"/>
                    <a:gd name="connsiteY4" fmla="*/ 10000 h 10000"/>
                    <a:gd name="connsiteX5" fmla="*/ 2000 w 10000"/>
                    <a:gd name="connsiteY5" fmla="*/ 10000 h 10000"/>
                    <a:gd name="connsiteX6" fmla="*/ 0 w 10000"/>
                    <a:gd name="connsiteY6" fmla="*/ 5000 h 10000"/>
                    <a:gd name="connsiteX0" fmla="*/ 0 w 9645"/>
                    <a:gd name="connsiteY0" fmla="*/ 5000 h 10000"/>
                    <a:gd name="connsiteX1" fmla="*/ 2000 w 9645"/>
                    <a:gd name="connsiteY1" fmla="*/ 0 h 10000"/>
                    <a:gd name="connsiteX2" fmla="*/ 8000 w 9645"/>
                    <a:gd name="connsiteY2" fmla="*/ 0 h 10000"/>
                    <a:gd name="connsiteX3" fmla="*/ 9645 w 9645"/>
                    <a:gd name="connsiteY3" fmla="*/ 5173 h 10000"/>
                    <a:gd name="connsiteX4" fmla="*/ 8000 w 9645"/>
                    <a:gd name="connsiteY4" fmla="*/ 10000 h 10000"/>
                    <a:gd name="connsiteX5" fmla="*/ 2000 w 9645"/>
                    <a:gd name="connsiteY5" fmla="*/ 10000 h 10000"/>
                    <a:gd name="connsiteX6" fmla="*/ 0 w 9645"/>
                    <a:gd name="connsiteY6" fmla="*/ 5000 h 10000"/>
                    <a:gd name="connsiteX0" fmla="*/ 0 w 9265"/>
                    <a:gd name="connsiteY0" fmla="*/ 5518 h 10000"/>
                    <a:gd name="connsiteX1" fmla="*/ 1339 w 9265"/>
                    <a:gd name="connsiteY1" fmla="*/ 0 h 10000"/>
                    <a:gd name="connsiteX2" fmla="*/ 7559 w 9265"/>
                    <a:gd name="connsiteY2" fmla="*/ 0 h 10000"/>
                    <a:gd name="connsiteX3" fmla="*/ 9265 w 9265"/>
                    <a:gd name="connsiteY3" fmla="*/ 5173 h 10000"/>
                    <a:gd name="connsiteX4" fmla="*/ 7559 w 9265"/>
                    <a:gd name="connsiteY4" fmla="*/ 10000 h 10000"/>
                    <a:gd name="connsiteX5" fmla="*/ 1339 w 9265"/>
                    <a:gd name="connsiteY5" fmla="*/ 10000 h 10000"/>
                    <a:gd name="connsiteX6" fmla="*/ 0 w 9265"/>
                    <a:gd name="connsiteY6" fmla="*/ 5518 h 10000"/>
                    <a:gd name="connsiteX0" fmla="*/ 0 w 9377"/>
                    <a:gd name="connsiteY0" fmla="*/ 5518 h 10000"/>
                    <a:gd name="connsiteX1" fmla="*/ 1445 w 9377"/>
                    <a:gd name="connsiteY1" fmla="*/ 0 h 10000"/>
                    <a:gd name="connsiteX2" fmla="*/ 8159 w 9377"/>
                    <a:gd name="connsiteY2" fmla="*/ 0 h 10000"/>
                    <a:gd name="connsiteX3" fmla="*/ 9377 w 9377"/>
                    <a:gd name="connsiteY3" fmla="*/ 5173 h 10000"/>
                    <a:gd name="connsiteX4" fmla="*/ 8159 w 9377"/>
                    <a:gd name="connsiteY4" fmla="*/ 10000 h 10000"/>
                    <a:gd name="connsiteX5" fmla="*/ 1445 w 9377"/>
                    <a:gd name="connsiteY5" fmla="*/ 10000 h 10000"/>
                    <a:gd name="connsiteX6" fmla="*/ 0 w 9377"/>
                    <a:gd name="connsiteY6" fmla="*/ 5518 h 10000"/>
                    <a:gd name="connsiteX0" fmla="*/ 0 w 9685"/>
                    <a:gd name="connsiteY0" fmla="*/ 5691 h 10000"/>
                    <a:gd name="connsiteX1" fmla="*/ 1226 w 9685"/>
                    <a:gd name="connsiteY1" fmla="*/ 0 h 10000"/>
                    <a:gd name="connsiteX2" fmla="*/ 8386 w 9685"/>
                    <a:gd name="connsiteY2" fmla="*/ 0 h 10000"/>
                    <a:gd name="connsiteX3" fmla="*/ 9685 w 9685"/>
                    <a:gd name="connsiteY3" fmla="*/ 5173 h 10000"/>
                    <a:gd name="connsiteX4" fmla="*/ 8386 w 9685"/>
                    <a:gd name="connsiteY4" fmla="*/ 10000 h 10000"/>
                    <a:gd name="connsiteX5" fmla="*/ 1226 w 9685"/>
                    <a:gd name="connsiteY5" fmla="*/ 10000 h 10000"/>
                    <a:gd name="connsiteX6" fmla="*/ 0 w 9685"/>
                    <a:gd name="connsiteY6" fmla="*/ 5691 h 10000"/>
                    <a:gd name="connsiteX0" fmla="*/ 0 w 9919"/>
                    <a:gd name="connsiteY0" fmla="*/ 5173 h 10000"/>
                    <a:gd name="connsiteX1" fmla="*/ 1185 w 9919"/>
                    <a:gd name="connsiteY1" fmla="*/ 0 h 10000"/>
                    <a:gd name="connsiteX2" fmla="*/ 8578 w 9919"/>
                    <a:gd name="connsiteY2" fmla="*/ 0 h 10000"/>
                    <a:gd name="connsiteX3" fmla="*/ 9919 w 9919"/>
                    <a:gd name="connsiteY3" fmla="*/ 5173 h 10000"/>
                    <a:gd name="connsiteX4" fmla="*/ 8578 w 9919"/>
                    <a:gd name="connsiteY4" fmla="*/ 10000 h 10000"/>
                    <a:gd name="connsiteX5" fmla="*/ 1185 w 9919"/>
                    <a:gd name="connsiteY5" fmla="*/ 10000 h 10000"/>
                    <a:gd name="connsiteX6" fmla="*/ 0 w 9919"/>
                    <a:gd name="connsiteY6" fmla="*/ 5173 h 10000"/>
                    <a:gd name="connsiteX0" fmla="*/ 0 w 9754"/>
                    <a:gd name="connsiteY0" fmla="*/ 5173 h 10000"/>
                    <a:gd name="connsiteX1" fmla="*/ 1195 w 9754"/>
                    <a:gd name="connsiteY1" fmla="*/ 0 h 10000"/>
                    <a:gd name="connsiteX2" fmla="*/ 8648 w 9754"/>
                    <a:gd name="connsiteY2" fmla="*/ 0 h 10000"/>
                    <a:gd name="connsiteX3" fmla="*/ 9754 w 9754"/>
                    <a:gd name="connsiteY3" fmla="*/ 5346 h 10000"/>
                    <a:gd name="connsiteX4" fmla="*/ 8648 w 9754"/>
                    <a:gd name="connsiteY4" fmla="*/ 10000 h 10000"/>
                    <a:gd name="connsiteX5" fmla="*/ 1195 w 9754"/>
                    <a:gd name="connsiteY5" fmla="*/ 10000 h 10000"/>
                    <a:gd name="connsiteX6" fmla="*/ 0 w 9754"/>
                    <a:gd name="connsiteY6" fmla="*/ 517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754" h="10000">
                      <a:moveTo>
                        <a:pt x="0" y="5173"/>
                      </a:moveTo>
                      <a:lnTo>
                        <a:pt x="1195" y="0"/>
                      </a:lnTo>
                      <a:lnTo>
                        <a:pt x="8648" y="0"/>
                      </a:lnTo>
                      <a:lnTo>
                        <a:pt x="9754" y="5346"/>
                      </a:lnTo>
                      <a:lnTo>
                        <a:pt x="8648" y="10000"/>
                      </a:lnTo>
                      <a:lnTo>
                        <a:pt x="1195" y="10000"/>
                      </a:lnTo>
                      <a:lnTo>
                        <a:pt x="0" y="5173"/>
                      </a:lnTo>
                      <a:close/>
                    </a:path>
                  </a:pathLst>
                </a:custGeom>
                <a:blipFill>
                  <a:blip r:embed="rId17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0" name="Text Box 13">
                  <a:extLst>
                    <a:ext uri="{FF2B5EF4-FFF2-40B4-BE49-F238E27FC236}">
                      <a16:creationId xmlns:a16="http://schemas.microsoft.com/office/drawing/2014/main" id="{300816CC-6576-4FE3-8F92-ED4D54C2DA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417231" y="844103"/>
                  <a:ext cx="1492759" cy="439135"/>
                </a:xfrm>
                <a:custGeom>
                  <a:avLst/>
                  <a:gdLst>
                    <a:gd name="connsiteX0" fmla="*/ 0 w 10000"/>
                    <a:gd name="connsiteY0" fmla="*/ 5000 h 10000"/>
                    <a:gd name="connsiteX1" fmla="*/ 2000 w 10000"/>
                    <a:gd name="connsiteY1" fmla="*/ 0 h 10000"/>
                    <a:gd name="connsiteX2" fmla="*/ 8000 w 10000"/>
                    <a:gd name="connsiteY2" fmla="*/ 0 h 10000"/>
                    <a:gd name="connsiteX3" fmla="*/ 10000 w 10000"/>
                    <a:gd name="connsiteY3" fmla="*/ 5000 h 10000"/>
                    <a:gd name="connsiteX4" fmla="*/ 8000 w 10000"/>
                    <a:gd name="connsiteY4" fmla="*/ 10000 h 10000"/>
                    <a:gd name="connsiteX5" fmla="*/ 2000 w 10000"/>
                    <a:gd name="connsiteY5" fmla="*/ 10000 h 10000"/>
                    <a:gd name="connsiteX6" fmla="*/ 0 w 10000"/>
                    <a:gd name="connsiteY6" fmla="*/ 5000 h 10000"/>
                    <a:gd name="connsiteX0" fmla="*/ 0 w 9645"/>
                    <a:gd name="connsiteY0" fmla="*/ 5000 h 10000"/>
                    <a:gd name="connsiteX1" fmla="*/ 2000 w 9645"/>
                    <a:gd name="connsiteY1" fmla="*/ 0 h 10000"/>
                    <a:gd name="connsiteX2" fmla="*/ 8000 w 9645"/>
                    <a:gd name="connsiteY2" fmla="*/ 0 h 10000"/>
                    <a:gd name="connsiteX3" fmla="*/ 9645 w 9645"/>
                    <a:gd name="connsiteY3" fmla="*/ 5173 h 10000"/>
                    <a:gd name="connsiteX4" fmla="*/ 8000 w 9645"/>
                    <a:gd name="connsiteY4" fmla="*/ 10000 h 10000"/>
                    <a:gd name="connsiteX5" fmla="*/ 2000 w 9645"/>
                    <a:gd name="connsiteY5" fmla="*/ 10000 h 10000"/>
                    <a:gd name="connsiteX6" fmla="*/ 0 w 9645"/>
                    <a:gd name="connsiteY6" fmla="*/ 5000 h 10000"/>
                    <a:gd name="connsiteX0" fmla="*/ 0 w 9265"/>
                    <a:gd name="connsiteY0" fmla="*/ 5518 h 10000"/>
                    <a:gd name="connsiteX1" fmla="*/ 1339 w 9265"/>
                    <a:gd name="connsiteY1" fmla="*/ 0 h 10000"/>
                    <a:gd name="connsiteX2" fmla="*/ 7559 w 9265"/>
                    <a:gd name="connsiteY2" fmla="*/ 0 h 10000"/>
                    <a:gd name="connsiteX3" fmla="*/ 9265 w 9265"/>
                    <a:gd name="connsiteY3" fmla="*/ 5173 h 10000"/>
                    <a:gd name="connsiteX4" fmla="*/ 7559 w 9265"/>
                    <a:gd name="connsiteY4" fmla="*/ 10000 h 10000"/>
                    <a:gd name="connsiteX5" fmla="*/ 1339 w 9265"/>
                    <a:gd name="connsiteY5" fmla="*/ 10000 h 10000"/>
                    <a:gd name="connsiteX6" fmla="*/ 0 w 9265"/>
                    <a:gd name="connsiteY6" fmla="*/ 5518 h 10000"/>
                    <a:gd name="connsiteX0" fmla="*/ 0 w 9377"/>
                    <a:gd name="connsiteY0" fmla="*/ 5518 h 10000"/>
                    <a:gd name="connsiteX1" fmla="*/ 1445 w 9377"/>
                    <a:gd name="connsiteY1" fmla="*/ 0 h 10000"/>
                    <a:gd name="connsiteX2" fmla="*/ 8159 w 9377"/>
                    <a:gd name="connsiteY2" fmla="*/ 0 h 10000"/>
                    <a:gd name="connsiteX3" fmla="*/ 9377 w 9377"/>
                    <a:gd name="connsiteY3" fmla="*/ 5173 h 10000"/>
                    <a:gd name="connsiteX4" fmla="*/ 8159 w 9377"/>
                    <a:gd name="connsiteY4" fmla="*/ 10000 h 10000"/>
                    <a:gd name="connsiteX5" fmla="*/ 1445 w 9377"/>
                    <a:gd name="connsiteY5" fmla="*/ 10000 h 10000"/>
                    <a:gd name="connsiteX6" fmla="*/ 0 w 9377"/>
                    <a:gd name="connsiteY6" fmla="*/ 5518 h 10000"/>
                    <a:gd name="connsiteX0" fmla="*/ 0 w 9685"/>
                    <a:gd name="connsiteY0" fmla="*/ 5691 h 10000"/>
                    <a:gd name="connsiteX1" fmla="*/ 1226 w 9685"/>
                    <a:gd name="connsiteY1" fmla="*/ 0 h 10000"/>
                    <a:gd name="connsiteX2" fmla="*/ 8386 w 9685"/>
                    <a:gd name="connsiteY2" fmla="*/ 0 h 10000"/>
                    <a:gd name="connsiteX3" fmla="*/ 9685 w 9685"/>
                    <a:gd name="connsiteY3" fmla="*/ 5173 h 10000"/>
                    <a:gd name="connsiteX4" fmla="*/ 8386 w 9685"/>
                    <a:gd name="connsiteY4" fmla="*/ 10000 h 10000"/>
                    <a:gd name="connsiteX5" fmla="*/ 1226 w 9685"/>
                    <a:gd name="connsiteY5" fmla="*/ 10000 h 10000"/>
                    <a:gd name="connsiteX6" fmla="*/ 0 w 9685"/>
                    <a:gd name="connsiteY6" fmla="*/ 5691 h 10000"/>
                    <a:gd name="connsiteX0" fmla="*/ 0 w 9919"/>
                    <a:gd name="connsiteY0" fmla="*/ 5173 h 10000"/>
                    <a:gd name="connsiteX1" fmla="*/ 1185 w 9919"/>
                    <a:gd name="connsiteY1" fmla="*/ 0 h 10000"/>
                    <a:gd name="connsiteX2" fmla="*/ 8578 w 9919"/>
                    <a:gd name="connsiteY2" fmla="*/ 0 h 10000"/>
                    <a:gd name="connsiteX3" fmla="*/ 9919 w 9919"/>
                    <a:gd name="connsiteY3" fmla="*/ 5173 h 10000"/>
                    <a:gd name="connsiteX4" fmla="*/ 8578 w 9919"/>
                    <a:gd name="connsiteY4" fmla="*/ 10000 h 10000"/>
                    <a:gd name="connsiteX5" fmla="*/ 1185 w 9919"/>
                    <a:gd name="connsiteY5" fmla="*/ 10000 h 10000"/>
                    <a:gd name="connsiteX6" fmla="*/ 0 w 9919"/>
                    <a:gd name="connsiteY6" fmla="*/ 5173 h 10000"/>
                    <a:gd name="connsiteX0" fmla="*/ 0 w 9754"/>
                    <a:gd name="connsiteY0" fmla="*/ 5173 h 10000"/>
                    <a:gd name="connsiteX1" fmla="*/ 1195 w 9754"/>
                    <a:gd name="connsiteY1" fmla="*/ 0 h 10000"/>
                    <a:gd name="connsiteX2" fmla="*/ 8648 w 9754"/>
                    <a:gd name="connsiteY2" fmla="*/ 0 h 10000"/>
                    <a:gd name="connsiteX3" fmla="*/ 9754 w 9754"/>
                    <a:gd name="connsiteY3" fmla="*/ 5346 h 10000"/>
                    <a:gd name="connsiteX4" fmla="*/ 8648 w 9754"/>
                    <a:gd name="connsiteY4" fmla="*/ 10000 h 10000"/>
                    <a:gd name="connsiteX5" fmla="*/ 1195 w 9754"/>
                    <a:gd name="connsiteY5" fmla="*/ 10000 h 10000"/>
                    <a:gd name="connsiteX6" fmla="*/ 0 w 9754"/>
                    <a:gd name="connsiteY6" fmla="*/ 517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754" h="10000">
                      <a:moveTo>
                        <a:pt x="0" y="5173"/>
                      </a:moveTo>
                      <a:lnTo>
                        <a:pt x="1195" y="0"/>
                      </a:lnTo>
                      <a:lnTo>
                        <a:pt x="8648" y="0"/>
                      </a:lnTo>
                      <a:lnTo>
                        <a:pt x="9754" y="5346"/>
                      </a:lnTo>
                      <a:lnTo>
                        <a:pt x="8648" y="10000"/>
                      </a:lnTo>
                      <a:lnTo>
                        <a:pt x="1195" y="10000"/>
                      </a:lnTo>
                      <a:lnTo>
                        <a:pt x="0" y="5173"/>
                      </a:lnTo>
                      <a:close/>
                    </a:path>
                  </a:pathLst>
                </a:custGeom>
                <a:solidFill>
                  <a:srgbClr val="92D050">
                    <a:alpha val="50000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lvl="0" algn="ctr" defTabSz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en-US" altLang="en-US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rPr>
                    <a:t>Condition</a:t>
                  </a:r>
                  <a:r>
                    <a:rPr lang="en-US" altLang="en-US" sz="1700" dirty="0"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zh-CN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ea typeface="DengXian" panose="02010600030101010101" pitchFamily="2" charset="-122"/>
                      <a:cs typeface="Times New Roman" panose="02020603050405020304" pitchFamily="18" charset="0"/>
                    </a:rPr>
                    <a:t>Loss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17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en-US" sz="17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ℒ</m:t>
                          </m:r>
                        </m:e>
                        <m:sub>
                          <m:r>
                            <a:rPr lang="en-US" altLang="en-US" sz="17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𝑑</m:t>
                          </m:r>
                        </m:sub>
                      </m:sSub>
                    </m:oMath>
                  </a14:m>
                  <a:endParaRPr kumimoji="0" lang="en-US" altLang="en-US" sz="17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0" name="Text Box 13">
                  <a:extLst>
                    <a:ext uri="{FF2B5EF4-FFF2-40B4-BE49-F238E27FC236}">
                      <a16:creationId xmlns:a16="http://schemas.microsoft.com/office/drawing/2014/main" id="{300816CC-6576-4FE3-8F92-ED4D54C2DA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417231" y="844103"/>
                  <a:ext cx="1492759" cy="439135"/>
                </a:xfrm>
                <a:custGeom>
                  <a:avLst/>
                  <a:gdLst>
                    <a:gd name="connsiteX0" fmla="*/ 0 w 10000"/>
                    <a:gd name="connsiteY0" fmla="*/ 5000 h 10000"/>
                    <a:gd name="connsiteX1" fmla="*/ 2000 w 10000"/>
                    <a:gd name="connsiteY1" fmla="*/ 0 h 10000"/>
                    <a:gd name="connsiteX2" fmla="*/ 8000 w 10000"/>
                    <a:gd name="connsiteY2" fmla="*/ 0 h 10000"/>
                    <a:gd name="connsiteX3" fmla="*/ 10000 w 10000"/>
                    <a:gd name="connsiteY3" fmla="*/ 5000 h 10000"/>
                    <a:gd name="connsiteX4" fmla="*/ 8000 w 10000"/>
                    <a:gd name="connsiteY4" fmla="*/ 10000 h 10000"/>
                    <a:gd name="connsiteX5" fmla="*/ 2000 w 10000"/>
                    <a:gd name="connsiteY5" fmla="*/ 10000 h 10000"/>
                    <a:gd name="connsiteX6" fmla="*/ 0 w 10000"/>
                    <a:gd name="connsiteY6" fmla="*/ 5000 h 10000"/>
                    <a:gd name="connsiteX0" fmla="*/ 0 w 9645"/>
                    <a:gd name="connsiteY0" fmla="*/ 5000 h 10000"/>
                    <a:gd name="connsiteX1" fmla="*/ 2000 w 9645"/>
                    <a:gd name="connsiteY1" fmla="*/ 0 h 10000"/>
                    <a:gd name="connsiteX2" fmla="*/ 8000 w 9645"/>
                    <a:gd name="connsiteY2" fmla="*/ 0 h 10000"/>
                    <a:gd name="connsiteX3" fmla="*/ 9645 w 9645"/>
                    <a:gd name="connsiteY3" fmla="*/ 5173 h 10000"/>
                    <a:gd name="connsiteX4" fmla="*/ 8000 w 9645"/>
                    <a:gd name="connsiteY4" fmla="*/ 10000 h 10000"/>
                    <a:gd name="connsiteX5" fmla="*/ 2000 w 9645"/>
                    <a:gd name="connsiteY5" fmla="*/ 10000 h 10000"/>
                    <a:gd name="connsiteX6" fmla="*/ 0 w 9645"/>
                    <a:gd name="connsiteY6" fmla="*/ 5000 h 10000"/>
                    <a:gd name="connsiteX0" fmla="*/ 0 w 9265"/>
                    <a:gd name="connsiteY0" fmla="*/ 5518 h 10000"/>
                    <a:gd name="connsiteX1" fmla="*/ 1339 w 9265"/>
                    <a:gd name="connsiteY1" fmla="*/ 0 h 10000"/>
                    <a:gd name="connsiteX2" fmla="*/ 7559 w 9265"/>
                    <a:gd name="connsiteY2" fmla="*/ 0 h 10000"/>
                    <a:gd name="connsiteX3" fmla="*/ 9265 w 9265"/>
                    <a:gd name="connsiteY3" fmla="*/ 5173 h 10000"/>
                    <a:gd name="connsiteX4" fmla="*/ 7559 w 9265"/>
                    <a:gd name="connsiteY4" fmla="*/ 10000 h 10000"/>
                    <a:gd name="connsiteX5" fmla="*/ 1339 w 9265"/>
                    <a:gd name="connsiteY5" fmla="*/ 10000 h 10000"/>
                    <a:gd name="connsiteX6" fmla="*/ 0 w 9265"/>
                    <a:gd name="connsiteY6" fmla="*/ 5518 h 10000"/>
                    <a:gd name="connsiteX0" fmla="*/ 0 w 9377"/>
                    <a:gd name="connsiteY0" fmla="*/ 5518 h 10000"/>
                    <a:gd name="connsiteX1" fmla="*/ 1445 w 9377"/>
                    <a:gd name="connsiteY1" fmla="*/ 0 h 10000"/>
                    <a:gd name="connsiteX2" fmla="*/ 8159 w 9377"/>
                    <a:gd name="connsiteY2" fmla="*/ 0 h 10000"/>
                    <a:gd name="connsiteX3" fmla="*/ 9377 w 9377"/>
                    <a:gd name="connsiteY3" fmla="*/ 5173 h 10000"/>
                    <a:gd name="connsiteX4" fmla="*/ 8159 w 9377"/>
                    <a:gd name="connsiteY4" fmla="*/ 10000 h 10000"/>
                    <a:gd name="connsiteX5" fmla="*/ 1445 w 9377"/>
                    <a:gd name="connsiteY5" fmla="*/ 10000 h 10000"/>
                    <a:gd name="connsiteX6" fmla="*/ 0 w 9377"/>
                    <a:gd name="connsiteY6" fmla="*/ 5518 h 10000"/>
                    <a:gd name="connsiteX0" fmla="*/ 0 w 9685"/>
                    <a:gd name="connsiteY0" fmla="*/ 5691 h 10000"/>
                    <a:gd name="connsiteX1" fmla="*/ 1226 w 9685"/>
                    <a:gd name="connsiteY1" fmla="*/ 0 h 10000"/>
                    <a:gd name="connsiteX2" fmla="*/ 8386 w 9685"/>
                    <a:gd name="connsiteY2" fmla="*/ 0 h 10000"/>
                    <a:gd name="connsiteX3" fmla="*/ 9685 w 9685"/>
                    <a:gd name="connsiteY3" fmla="*/ 5173 h 10000"/>
                    <a:gd name="connsiteX4" fmla="*/ 8386 w 9685"/>
                    <a:gd name="connsiteY4" fmla="*/ 10000 h 10000"/>
                    <a:gd name="connsiteX5" fmla="*/ 1226 w 9685"/>
                    <a:gd name="connsiteY5" fmla="*/ 10000 h 10000"/>
                    <a:gd name="connsiteX6" fmla="*/ 0 w 9685"/>
                    <a:gd name="connsiteY6" fmla="*/ 5691 h 10000"/>
                    <a:gd name="connsiteX0" fmla="*/ 0 w 9919"/>
                    <a:gd name="connsiteY0" fmla="*/ 5173 h 10000"/>
                    <a:gd name="connsiteX1" fmla="*/ 1185 w 9919"/>
                    <a:gd name="connsiteY1" fmla="*/ 0 h 10000"/>
                    <a:gd name="connsiteX2" fmla="*/ 8578 w 9919"/>
                    <a:gd name="connsiteY2" fmla="*/ 0 h 10000"/>
                    <a:gd name="connsiteX3" fmla="*/ 9919 w 9919"/>
                    <a:gd name="connsiteY3" fmla="*/ 5173 h 10000"/>
                    <a:gd name="connsiteX4" fmla="*/ 8578 w 9919"/>
                    <a:gd name="connsiteY4" fmla="*/ 10000 h 10000"/>
                    <a:gd name="connsiteX5" fmla="*/ 1185 w 9919"/>
                    <a:gd name="connsiteY5" fmla="*/ 10000 h 10000"/>
                    <a:gd name="connsiteX6" fmla="*/ 0 w 9919"/>
                    <a:gd name="connsiteY6" fmla="*/ 5173 h 10000"/>
                    <a:gd name="connsiteX0" fmla="*/ 0 w 9754"/>
                    <a:gd name="connsiteY0" fmla="*/ 5173 h 10000"/>
                    <a:gd name="connsiteX1" fmla="*/ 1195 w 9754"/>
                    <a:gd name="connsiteY1" fmla="*/ 0 h 10000"/>
                    <a:gd name="connsiteX2" fmla="*/ 8648 w 9754"/>
                    <a:gd name="connsiteY2" fmla="*/ 0 h 10000"/>
                    <a:gd name="connsiteX3" fmla="*/ 9754 w 9754"/>
                    <a:gd name="connsiteY3" fmla="*/ 5346 h 10000"/>
                    <a:gd name="connsiteX4" fmla="*/ 8648 w 9754"/>
                    <a:gd name="connsiteY4" fmla="*/ 10000 h 10000"/>
                    <a:gd name="connsiteX5" fmla="*/ 1195 w 9754"/>
                    <a:gd name="connsiteY5" fmla="*/ 10000 h 10000"/>
                    <a:gd name="connsiteX6" fmla="*/ 0 w 9754"/>
                    <a:gd name="connsiteY6" fmla="*/ 517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754" h="10000">
                      <a:moveTo>
                        <a:pt x="0" y="5173"/>
                      </a:moveTo>
                      <a:lnTo>
                        <a:pt x="1195" y="0"/>
                      </a:lnTo>
                      <a:lnTo>
                        <a:pt x="8648" y="0"/>
                      </a:lnTo>
                      <a:lnTo>
                        <a:pt x="9754" y="5346"/>
                      </a:lnTo>
                      <a:lnTo>
                        <a:pt x="8648" y="10000"/>
                      </a:lnTo>
                      <a:lnTo>
                        <a:pt x="1195" y="10000"/>
                      </a:lnTo>
                      <a:lnTo>
                        <a:pt x="0" y="5173"/>
                      </a:lnTo>
                      <a:close/>
                    </a:path>
                  </a:pathLst>
                </a:custGeom>
                <a:blipFill>
                  <a:blip r:embed="rId18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7" name="Straight Arrow Connector 336">
              <a:extLst>
                <a:ext uri="{FF2B5EF4-FFF2-40B4-BE49-F238E27FC236}">
                  <a16:creationId xmlns:a16="http://schemas.microsoft.com/office/drawing/2014/main" id="{AB1E6C47-CD20-4CE3-B278-C2582D431A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69579" y="1280862"/>
              <a:ext cx="1" cy="262932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Elbow Connector 5">
              <a:extLst>
                <a:ext uri="{FF2B5EF4-FFF2-40B4-BE49-F238E27FC236}">
                  <a16:creationId xmlns:a16="http://schemas.microsoft.com/office/drawing/2014/main" id="{8876630E-818E-4BD9-A927-3E825C5E2553}"/>
                </a:ext>
              </a:extLst>
            </p:cNvPr>
            <p:cNvCxnSpPr>
              <a:cxnSpLocks/>
              <a:stCxn id="356" idx="0"/>
            </p:cNvCxnSpPr>
            <p:nvPr/>
          </p:nvCxnSpPr>
          <p:spPr>
            <a:xfrm rot="5400000" flipH="1" flipV="1">
              <a:off x="5241905" y="1133716"/>
              <a:ext cx="217595" cy="1037753"/>
            </a:xfrm>
            <a:prstGeom prst="bentConnector2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Arrow Connector 338">
              <a:extLst>
                <a:ext uri="{FF2B5EF4-FFF2-40B4-BE49-F238E27FC236}">
                  <a16:creationId xmlns:a16="http://schemas.microsoft.com/office/drawing/2014/main" id="{188FF1A6-D936-4480-BD9E-D14EEB02B4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72814" y="1280862"/>
              <a:ext cx="1" cy="262932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Connector: Elbow 339">
              <a:extLst>
                <a:ext uri="{FF2B5EF4-FFF2-40B4-BE49-F238E27FC236}">
                  <a16:creationId xmlns:a16="http://schemas.microsoft.com/office/drawing/2014/main" id="{0C40C1CF-FD38-45BF-857C-81F3665F2501}"/>
                </a:ext>
              </a:extLst>
            </p:cNvPr>
            <p:cNvCxnSpPr>
              <a:stCxn id="352" idx="0"/>
            </p:cNvCxnSpPr>
            <p:nvPr/>
          </p:nvCxnSpPr>
          <p:spPr>
            <a:xfrm rot="16200000" flipV="1">
              <a:off x="6538635" y="1177974"/>
              <a:ext cx="217595" cy="949235"/>
            </a:xfrm>
            <a:prstGeom prst="bentConnector2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Arrow Connector 340">
              <a:extLst>
                <a:ext uri="{FF2B5EF4-FFF2-40B4-BE49-F238E27FC236}">
                  <a16:creationId xmlns:a16="http://schemas.microsoft.com/office/drawing/2014/main" id="{70D6DC11-41A7-4051-B5D4-84A755C747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75386" y="1276919"/>
              <a:ext cx="1" cy="262932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Connector: Elbow 341">
              <a:extLst>
                <a:ext uri="{FF2B5EF4-FFF2-40B4-BE49-F238E27FC236}">
                  <a16:creationId xmlns:a16="http://schemas.microsoft.com/office/drawing/2014/main" id="{85D5A2F9-CD73-4C8B-A291-711F904A166E}"/>
                </a:ext>
              </a:extLst>
            </p:cNvPr>
            <p:cNvCxnSpPr>
              <a:cxnSpLocks/>
              <a:stCxn id="374" idx="0"/>
            </p:cNvCxnSpPr>
            <p:nvPr/>
          </p:nvCxnSpPr>
          <p:spPr>
            <a:xfrm rot="16200000" flipV="1">
              <a:off x="10595626" y="1319612"/>
              <a:ext cx="230763" cy="671242"/>
            </a:xfrm>
            <a:prstGeom prst="bentConnector2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Arrow Connector 342">
              <a:extLst>
                <a:ext uri="{FF2B5EF4-FFF2-40B4-BE49-F238E27FC236}">
                  <a16:creationId xmlns:a16="http://schemas.microsoft.com/office/drawing/2014/main" id="{4CD53D33-7305-4A54-A2FA-F23E78DE25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69561" y="1283613"/>
              <a:ext cx="1" cy="262932"/>
            </a:xfrm>
            <a:prstGeom prst="straightConnector1">
              <a:avLst/>
            </a:prstGeom>
            <a:ln w="317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Elbow Connector 5">
              <a:extLst>
                <a:ext uri="{FF2B5EF4-FFF2-40B4-BE49-F238E27FC236}">
                  <a16:creationId xmlns:a16="http://schemas.microsoft.com/office/drawing/2014/main" id="{D995C6FC-B3EC-46ED-A5F3-EF8F2A96D54E}"/>
                </a:ext>
              </a:extLst>
            </p:cNvPr>
            <p:cNvCxnSpPr>
              <a:cxnSpLocks/>
              <a:stCxn id="373" idx="0"/>
            </p:cNvCxnSpPr>
            <p:nvPr/>
          </p:nvCxnSpPr>
          <p:spPr>
            <a:xfrm rot="5400000" flipH="1" flipV="1">
              <a:off x="9479488" y="1271314"/>
              <a:ext cx="214846" cy="765304"/>
            </a:xfrm>
            <a:prstGeom prst="bentConnector2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5" name="Group 344">
              <a:extLst>
                <a:ext uri="{FF2B5EF4-FFF2-40B4-BE49-F238E27FC236}">
                  <a16:creationId xmlns:a16="http://schemas.microsoft.com/office/drawing/2014/main" id="{8CEE1747-776B-40B2-908C-97A457AECDFF}"/>
                </a:ext>
              </a:extLst>
            </p:cNvPr>
            <p:cNvGrpSpPr/>
            <p:nvPr/>
          </p:nvGrpSpPr>
          <p:grpSpPr>
            <a:xfrm>
              <a:off x="6172815" y="1761389"/>
              <a:ext cx="3702704" cy="3542132"/>
              <a:chOff x="6172815" y="1761389"/>
              <a:chExt cx="3702704" cy="3542132"/>
            </a:xfrm>
          </p:grpSpPr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D8386F60-C3AB-498B-918E-6D45243CA8D4}"/>
                  </a:ext>
                </a:extLst>
              </p:cNvPr>
              <p:cNvGrpSpPr/>
              <p:nvPr/>
            </p:nvGrpSpPr>
            <p:grpSpPr>
              <a:xfrm>
                <a:off x="6172815" y="1761389"/>
                <a:ext cx="3702704" cy="2873643"/>
                <a:chOff x="7189139" y="2678381"/>
                <a:chExt cx="3702704" cy="2874976"/>
              </a:xfrm>
            </p:grpSpPr>
            <p:grpSp>
              <p:nvGrpSpPr>
                <p:cNvPr id="349" name="Group 348">
                  <a:extLst>
                    <a:ext uri="{FF2B5EF4-FFF2-40B4-BE49-F238E27FC236}">
                      <a16:creationId xmlns:a16="http://schemas.microsoft.com/office/drawing/2014/main" id="{511430C2-51CA-43D0-9DB5-9D300BC07CC8}"/>
                    </a:ext>
                  </a:extLst>
                </p:cNvPr>
                <p:cNvGrpSpPr/>
                <p:nvPr/>
              </p:nvGrpSpPr>
              <p:grpSpPr>
                <a:xfrm>
                  <a:off x="7189139" y="2678381"/>
                  <a:ext cx="3702704" cy="2874976"/>
                  <a:chOff x="7189139" y="2678381"/>
                  <a:chExt cx="3702704" cy="2874976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51" name="Text Box 2">
                        <a:extLst>
                          <a:ext uri="{FF2B5EF4-FFF2-40B4-BE49-F238E27FC236}">
                            <a16:creationId xmlns:a16="http://schemas.microsoft.com/office/drawing/2014/main" id="{13C72A55-893A-4EEF-8CC5-A58A2FA8D978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487933" y="3512311"/>
                        <a:ext cx="1300880" cy="554858"/>
                      </a:xfrm>
                      <a:prstGeom prst="rect">
                        <a:avLst/>
                      </a:prstGeom>
                      <a:solidFill>
                        <a:srgbClr val="00B0F0">
                          <a:alpha val="50000"/>
                        </a:srgbClr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altLang="en-US" sz="17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a:t>Senone Classifier </a:t>
                        </a:r>
                        <a14:m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US" altLang="en-US" sz="1700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US" altLang="en-US" sz="1700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kumimoji="0" lang="en-US" altLang="en-US" sz="1700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</m:sub>
                            </m:sSub>
                          </m:oMath>
                        </a14:m>
                        <a:endParaRPr kumimoji="0" lang="en-US" altLang="en-US" sz="17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51" name="Text Box 2">
                        <a:extLst>
                          <a:ext uri="{FF2B5EF4-FFF2-40B4-BE49-F238E27FC236}">
                            <a16:creationId xmlns:a16="http://schemas.microsoft.com/office/drawing/2014/main" id="{13C72A55-893A-4EEF-8CC5-A58A2FA8D978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7487933" y="3512311"/>
                        <a:ext cx="1300880" cy="554858"/>
                      </a:xfrm>
                      <a:prstGeom prst="rect">
                        <a:avLst/>
                      </a:prstGeom>
                      <a:blipFill>
                        <a:blip r:embed="rId19"/>
                        <a:stretch>
                          <a:fillRect b="-7339"/>
                        </a:stretch>
                      </a:blip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352" name="Text Box 6">
                    <a:extLst>
                      <a:ext uri="{FF2B5EF4-FFF2-40B4-BE49-F238E27FC236}">
                        <a16:creationId xmlns:a16="http://schemas.microsoft.com/office/drawing/2014/main" id="{0C780748-A577-4BD8-A405-9648C936084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89139" y="2678381"/>
                    <a:ext cx="1898468" cy="485586"/>
                  </a:xfrm>
                  <a:prstGeom prst="ellipse">
                    <a:avLst/>
                  </a:prstGeom>
                  <a:solidFill>
                    <a:srgbClr val="00B0F0">
                      <a:alpha val="50000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lvl="0"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Student Senone Posterior</a:t>
                    </a:r>
                    <a:endParaRPr kumimoji="0" lang="en-US" altLang="en-US" sz="17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cxnSp>
                <p:nvCxnSpPr>
                  <p:cNvPr id="353" name="Straight Arrow Connector 352">
                    <a:extLst>
                      <a:ext uri="{FF2B5EF4-FFF2-40B4-BE49-F238E27FC236}">
                        <a16:creationId xmlns:a16="http://schemas.microsoft.com/office/drawing/2014/main" id="{D01E9283-5E92-4073-BBF9-F0D12DF38A9A}"/>
                      </a:ext>
                    </a:extLst>
                  </p:cNvPr>
                  <p:cNvCxnSpPr>
                    <a:cxnSpLocks/>
                    <a:stCxn id="351" idx="0"/>
                    <a:endCxn id="352" idx="4"/>
                  </p:cNvCxnSpPr>
                  <p:nvPr/>
                </p:nvCxnSpPr>
                <p:spPr>
                  <a:xfrm flipV="1">
                    <a:off x="8138373" y="3163967"/>
                    <a:ext cx="0" cy="348345"/>
                  </a:xfrm>
                  <a:prstGeom prst="straightConnector1">
                    <a:avLst/>
                  </a:prstGeom>
                  <a:ln w="317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54" name="Text Box 2">
                    <a:extLst>
                      <a:ext uri="{FF2B5EF4-FFF2-40B4-BE49-F238E27FC236}">
                        <a16:creationId xmlns:a16="http://schemas.microsoft.com/office/drawing/2014/main" id="{C5C223E5-6370-446B-90BD-861E19F854F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582254" y="4998499"/>
                    <a:ext cx="1309589" cy="554858"/>
                  </a:xfrm>
                  <a:prstGeom prst="rect">
                    <a:avLst/>
                  </a:prstGeom>
                  <a:solidFill>
                    <a:srgbClr val="7030A0">
                      <a:alpha val="50000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 defTabSz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1700" dirty="0"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a:t>Student Acoustic Model </a:t>
                    </a:r>
                  </a:p>
                </p:txBody>
              </p:sp>
            </p:grpSp>
            <p:cxnSp>
              <p:nvCxnSpPr>
                <p:cNvPr id="350" name="Straight Arrow Connector 349">
                  <a:extLst>
                    <a:ext uri="{FF2B5EF4-FFF2-40B4-BE49-F238E27FC236}">
                      <a16:creationId xmlns:a16="http://schemas.microsoft.com/office/drawing/2014/main" id="{9761BD61-7BC9-4606-8580-9DB59020C689}"/>
                    </a:ext>
                  </a:extLst>
                </p:cNvPr>
                <p:cNvCxnSpPr>
                  <a:cxnSpLocks/>
                  <a:stCxn id="364" idx="0"/>
                  <a:endCxn id="351" idx="2"/>
                </p:cNvCxnSpPr>
                <p:nvPr/>
              </p:nvCxnSpPr>
              <p:spPr>
                <a:xfrm flipV="1">
                  <a:off x="8136813" y="4067169"/>
                  <a:ext cx="1560" cy="589236"/>
                </a:xfrm>
                <a:prstGeom prst="straightConnector1">
                  <a:avLst/>
                </a:prstGeom>
                <a:ln w="3175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7" name="Rectangle 346">
                <a:extLst>
                  <a:ext uri="{FF2B5EF4-FFF2-40B4-BE49-F238E27FC236}">
                    <a16:creationId xmlns:a16="http://schemas.microsoft.com/office/drawing/2014/main" id="{FC105891-D03D-4161-8697-1B1F6ADB4E52}"/>
                  </a:ext>
                </a:extLst>
              </p:cNvPr>
              <p:cNvSpPr/>
              <p:nvPr/>
            </p:nvSpPr>
            <p:spPr>
              <a:xfrm>
                <a:off x="6216358" y="2438401"/>
                <a:ext cx="1793967" cy="2865120"/>
              </a:xfrm>
              <a:prstGeom prst="rect">
                <a:avLst/>
              </a:prstGeom>
              <a:ln w="28575">
                <a:solidFill>
                  <a:srgbClr val="7030A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  <a:p>
                <a:pPr algn="ctr"/>
                <a:endParaRPr lang="en-US" sz="1700" dirty="0"/>
              </a:p>
            </p:txBody>
          </p:sp>
          <p:sp>
            <p:nvSpPr>
              <p:cNvPr id="348" name="Arrow: Right 347">
                <a:extLst>
                  <a:ext uri="{FF2B5EF4-FFF2-40B4-BE49-F238E27FC236}">
                    <a16:creationId xmlns:a16="http://schemas.microsoft.com/office/drawing/2014/main" id="{BF6A4BEB-8A5E-4226-A8B0-2EEB1712B3FF}"/>
                  </a:ext>
                </a:extLst>
              </p:cNvPr>
              <p:cNvSpPr/>
              <p:nvPr/>
            </p:nvSpPr>
            <p:spPr>
              <a:xfrm flipH="1">
                <a:off x="8140629" y="4269620"/>
                <a:ext cx="301279" cy="160416"/>
              </a:xfrm>
              <a:prstGeom prst="rightArrow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700" dirty="0"/>
              </a:p>
            </p:txBody>
          </p:sp>
        </p:grpSp>
      </p:grpSp>
      <p:graphicFrame>
        <p:nvGraphicFramePr>
          <p:cNvPr id="375" name="Content Placeholder 3">
            <a:extLst>
              <a:ext uri="{FF2B5EF4-FFF2-40B4-BE49-F238E27FC236}">
                <a16:creationId xmlns:a16="http://schemas.microsoft.com/office/drawing/2014/main" id="{EF0E798A-1FC5-496D-A56D-E253A963D2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995279"/>
              </p:ext>
            </p:extLst>
          </p:nvPr>
        </p:nvGraphicFramePr>
        <p:xfrm>
          <a:off x="10661564" y="13106400"/>
          <a:ext cx="11207836" cy="3153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687385667"/>
                    </a:ext>
                  </a:extLst>
                </a:gridCol>
                <a:gridCol w="2026558">
                  <a:extLst>
                    <a:ext uri="{9D8B030D-6E8A-4147-A177-3AD203B41FA5}">
                      <a16:colId xmlns:a16="http://schemas.microsoft.com/office/drawing/2014/main" val="3571201575"/>
                    </a:ext>
                  </a:extLst>
                </a:gridCol>
                <a:gridCol w="1272922">
                  <a:extLst>
                    <a:ext uri="{9D8B030D-6E8A-4147-A177-3AD203B41FA5}">
                      <a16:colId xmlns:a16="http://schemas.microsoft.com/office/drawing/2014/main" val="906477248"/>
                    </a:ext>
                  </a:extLst>
                </a:gridCol>
                <a:gridCol w="1272922">
                  <a:extLst>
                    <a:ext uri="{9D8B030D-6E8A-4147-A177-3AD203B41FA5}">
                      <a16:colId xmlns:a16="http://schemas.microsoft.com/office/drawing/2014/main" val="1387258243"/>
                    </a:ext>
                  </a:extLst>
                </a:gridCol>
                <a:gridCol w="1272922">
                  <a:extLst>
                    <a:ext uri="{9D8B030D-6E8A-4147-A177-3AD203B41FA5}">
                      <a16:colId xmlns:a16="http://schemas.microsoft.com/office/drawing/2014/main" val="2902368054"/>
                    </a:ext>
                  </a:extLst>
                </a:gridCol>
                <a:gridCol w="1272922">
                  <a:extLst>
                    <a:ext uri="{9D8B030D-6E8A-4147-A177-3AD203B41FA5}">
                      <a16:colId xmlns:a16="http://schemas.microsoft.com/office/drawing/2014/main" val="2753195520"/>
                    </a:ext>
                  </a:extLst>
                </a:gridCol>
                <a:gridCol w="1272922">
                  <a:extLst>
                    <a:ext uri="{9D8B030D-6E8A-4147-A177-3AD203B41FA5}">
                      <a16:colId xmlns:a16="http://schemas.microsoft.com/office/drawing/2014/main" val="394049371"/>
                    </a:ext>
                  </a:extLst>
                </a:gridCol>
                <a:gridCol w="1064068">
                  <a:extLst>
                    <a:ext uri="{9D8B030D-6E8A-4147-A177-3AD203B41FA5}">
                      <a16:colId xmlns:a16="http://schemas.microsoft.com/office/drawing/2014/main" val="1106300895"/>
                    </a:ext>
                  </a:extLst>
                </a:gridCol>
              </a:tblGrid>
              <a:tr h="59315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Conditions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BUS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CAF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STR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Avg.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WERR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7889704"/>
                  </a:ext>
                </a:extLst>
              </a:tr>
              <a:tr h="373381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Un-adapted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27.93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24.93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18.53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21.38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23.16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0488793"/>
                  </a:ext>
                </a:extLst>
              </a:tr>
              <a:tr h="38330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T/S (baseline)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14.32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7829558"/>
                  </a:ext>
                </a:extLst>
              </a:tr>
              <a:tr h="383305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Adversarial T/S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 </a:t>
                      </a:r>
                      <a:r>
                        <a:rPr lang="en-US" sz="2200" dirty="0" err="1"/>
                        <a:t>env</a:t>
                      </a:r>
                      <a:r>
                        <a:rPr lang="en-US" sz="22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10.71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12.76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13.15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3.02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208617"/>
                  </a:ext>
                </a:extLst>
              </a:tr>
              <a:tr h="383305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 </a:t>
                      </a:r>
                      <a:r>
                        <a:rPr lang="en-US" sz="2200" dirty="0" err="1"/>
                        <a:t>env</a:t>
                      </a:r>
                      <a:r>
                        <a:rPr lang="en-US" sz="22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10.65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13.10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13.12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3.24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1124554"/>
                  </a:ext>
                </a:extLst>
              </a:tr>
              <a:tr h="383305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87 </a:t>
                      </a:r>
                      <a:r>
                        <a:rPr lang="en-US" sz="2200" dirty="0" err="1"/>
                        <a:t>spk</a:t>
                      </a:r>
                      <a:r>
                        <a:rPr lang="en-US" sz="22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14.97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10.84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12.24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12.90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4.87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7575708"/>
                  </a:ext>
                </a:extLst>
              </a:tr>
              <a:tr h="34813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MFA T/S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 </a:t>
                      </a:r>
                      <a:r>
                        <a:rPr lang="en-US" sz="2200" dirty="0" err="1"/>
                        <a:t>env</a:t>
                      </a:r>
                      <a:r>
                        <a:rPr lang="en-US" sz="2200" dirty="0"/>
                        <a:t>., 87 </a:t>
                      </a:r>
                      <a:r>
                        <a:rPr lang="en-US" sz="2200" dirty="0" err="1"/>
                        <a:t>spk</a:t>
                      </a:r>
                      <a:r>
                        <a:rPr lang="en-US" sz="22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15.38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13.08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10.47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12.45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12.83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5.38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625475"/>
                  </a:ext>
                </a:extLst>
              </a:tr>
            </a:tbl>
          </a:graphicData>
        </a:graphic>
      </p:graphicFrame>
      <p:sp>
        <p:nvSpPr>
          <p:cNvPr id="85" name="TextBox 84">
            <a:extLst>
              <a:ext uri="{FF2B5EF4-FFF2-40B4-BE49-F238E27FC236}">
                <a16:creationId xmlns:a16="http://schemas.microsoft.com/office/drawing/2014/main" id="{61D6D93A-C087-4972-8887-18260D07BB71}"/>
              </a:ext>
            </a:extLst>
          </p:cNvPr>
          <p:cNvSpPr txBox="1"/>
          <p:nvPr/>
        </p:nvSpPr>
        <p:spPr>
          <a:xfrm>
            <a:off x="258348" y="13999464"/>
            <a:ext cx="702444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>
                <a:solidFill>
                  <a:srgbClr val="C00000"/>
                </a:solidFill>
              </a:defRPr>
            </a:lvl1pPr>
          </a:lstStyle>
          <a:p>
            <a:r>
              <a:rPr lang="en-US" sz="3000" dirty="0">
                <a:solidFill>
                  <a:srgbClr val="0070C0"/>
                </a:solidFill>
              </a:rPr>
              <a:t>5. Conclusions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73CBAC-60FF-4038-9EC7-8E7154AA7934}"/>
              </a:ext>
            </a:extLst>
          </p:cNvPr>
          <p:cNvSpPr/>
          <p:nvPr/>
        </p:nvSpPr>
        <p:spPr>
          <a:xfrm>
            <a:off x="196268" y="14568664"/>
            <a:ext cx="10328063" cy="18874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/>
              <a:t>AT/S achieves 3.24%, 4.87% and 5.38% relative WER reductions over T/S by suppressing environment, speaker and multi-factor variability.</a:t>
            </a:r>
          </a:p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/>
              <a:t>AT/S for speaker-robust unsupervised adaptation is more effective than environment-robust one.</a:t>
            </a:r>
          </a:p>
          <a:p>
            <a:pPr marL="342900" lvl="2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/>
              <a:t>MFA T/S furthers improve the ASR performance over single-factor AT/S.</a:t>
            </a:r>
          </a:p>
          <a:p>
            <a:pPr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 defTabSz="457200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DC023C0F-747B-4408-BF0F-78A46BCE7A5C}"/>
              </a:ext>
            </a:extLst>
          </p:cNvPr>
          <p:cNvCxnSpPr>
            <a:cxnSpLocks/>
          </p:cNvCxnSpPr>
          <p:nvPr/>
        </p:nvCxnSpPr>
        <p:spPr>
          <a:xfrm>
            <a:off x="0" y="14022966"/>
            <a:ext cx="10305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EB2121F5-A186-4D79-A76A-E4BC64211359}"/>
              </a:ext>
            </a:extLst>
          </p:cNvPr>
          <p:cNvCxnSpPr>
            <a:cxnSpLocks/>
          </p:cNvCxnSpPr>
          <p:nvPr/>
        </p:nvCxnSpPr>
        <p:spPr>
          <a:xfrm>
            <a:off x="10313594" y="13999464"/>
            <a:ext cx="0" cy="24417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6" name="Text Box 6">
                <a:extLst>
                  <a:ext uri="{FF2B5EF4-FFF2-40B4-BE49-F238E27FC236}">
                    <a16:creationId xmlns:a16="http://schemas.microsoft.com/office/drawing/2014/main" id="{DE9347E0-3E20-4286-BD45-B28D3B2273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79661" y="5497593"/>
                <a:ext cx="1083115" cy="450959"/>
              </a:xfrm>
              <a:prstGeom prst="rect">
                <a:avLst/>
              </a:prstGeom>
              <a:solidFill>
                <a:srgbClr val="FF0000">
                  <a:alpha val="30000"/>
                </a:srgb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GRL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charset="0"/>
                          </a:rPr>
                          <m:t>𝑅</m:t>
                        </m:r>
                      </m:e>
                      <m:sub>
                        <m:r>
                          <a:rPr lang="en-US" sz="18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sub>
                    </m:sSub>
                  </m:oMath>
                </a14:m>
                <a:endParaRPr lang="en-US" altLang="en-US" sz="1800" dirty="0"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6" name="Text Box 6">
                <a:extLst>
                  <a:ext uri="{FF2B5EF4-FFF2-40B4-BE49-F238E27FC236}">
                    <a16:creationId xmlns:a16="http://schemas.microsoft.com/office/drawing/2014/main" id="{DE9347E0-3E20-4286-BD45-B28D3B227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79661" y="5497593"/>
                <a:ext cx="1083115" cy="450959"/>
              </a:xfrm>
              <a:prstGeom prst="rect">
                <a:avLst/>
              </a:prstGeom>
              <a:blipFill>
                <a:blip r:embed="rId20"/>
                <a:stretch>
                  <a:fillRect b="-10526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C970E353-9264-4601-99F8-A9569407CB31}"/>
              </a:ext>
            </a:extLst>
          </p:cNvPr>
          <p:cNvCxnSpPr>
            <a:endCxn id="96" idx="1"/>
          </p:cNvCxnSpPr>
          <p:nvPr/>
        </p:nvCxnSpPr>
        <p:spPr>
          <a:xfrm flipV="1">
            <a:off x="16306800" y="5723073"/>
            <a:ext cx="1772861" cy="204225"/>
          </a:xfrm>
          <a:prstGeom prst="bentConnector3">
            <a:avLst>
              <a:gd name="adj1" fmla="val 486"/>
            </a:avLst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MSELTZER@8NUJIKMLQKWXY5M7" val="3629"/>
  <p:tag name="FIRSTMSELTZER@YFUTBLKFUVWYY577" val="3629"/>
  <p:tag name="DEFAULTDISPLAYSOURCE" val="\documentclass{article}\pagestyle{empty}&#10;\begin{document}&#10;&#10;\end{document}&#10;"/>
  <p:tag name="EMBEDFONTS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60EB57C2793743BA628E8610DFF11B" ma:contentTypeVersion="0" ma:contentTypeDescription="Create a new document." ma:contentTypeScope="" ma:versionID="290dae9e6ee7e6f4d4b662c0726edcb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6f76458aedc3fade21f94b9f80b4c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3A8A33-93C3-4B13-8017-54F8D73409D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2FCF4A-551A-4D8A-BF30-DD591E8EBC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04F3A10-A10C-493B-92B1-3FC71D326C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29020</TotalTime>
  <Words>604</Words>
  <Application>Microsoft Office PowerPoint</Application>
  <PresentationFormat>Custom</PresentationFormat>
  <Paragraphs>135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DengXian</vt:lpstr>
      <vt:lpstr>Arial</vt:lpstr>
      <vt:lpstr>Calibri</vt:lpstr>
      <vt:lpstr>Cambria Math</vt:lpstr>
      <vt:lpstr>Times New Roman</vt:lpstr>
      <vt:lpstr>Wingdings 3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mseltzer</dc:creator>
  <cp:lastModifiedBy>Zhong Meng (CSI Interfusion Inc)</cp:lastModifiedBy>
  <cp:revision>438</cp:revision>
  <cp:lastPrinted>2012-03-20T17:16:52Z</cp:lastPrinted>
  <dcterms:created xsi:type="dcterms:W3CDTF">2009-12-07T22:59:28Z</dcterms:created>
  <dcterms:modified xsi:type="dcterms:W3CDTF">2018-04-02T06:16:40Z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0x0101006860EB57C2793743BA628E8610DFF11B</vt:lpwstr>
  </property>
  <property fmtid="{D5CDD505-2E9C-101B-9397-08002B2CF9AE}" pid="3" name="IsMyDocuments">
    <vt:bool>true</vt:bool>
  </property>
  <property fmtid="{D5CDD505-2E9C-101B-9397-08002B2CF9AE}" pid="4" name="MSIP_Label_f42aa342-8706-4288-bd11-ebb85995028c_Enabled">
    <vt:lpwstr>True</vt:lpwstr>
  </property>
  <property fmtid="{D5CDD505-2E9C-101B-9397-08002B2CF9AE}" pid="5" name="MSIP_Label_f42aa342-8706-4288-bd11-ebb85995028c_SiteId">
    <vt:lpwstr>72f988bf-86f1-41af-91ab-2d7cd011db47</vt:lpwstr>
  </property>
  <property fmtid="{D5CDD505-2E9C-101B-9397-08002B2CF9AE}" pid="6" name="MSIP_Label_f42aa342-8706-4288-bd11-ebb85995028c_Owner">
    <vt:lpwstr>jinyli@microsoft.com</vt:lpwstr>
  </property>
  <property fmtid="{D5CDD505-2E9C-101B-9397-08002B2CF9AE}" pid="7" name="MSIP_Label_f42aa342-8706-4288-bd11-ebb85995028c_SetDate">
    <vt:lpwstr>2017-11-30T21:40:18.7211296Z</vt:lpwstr>
  </property>
  <property fmtid="{D5CDD505-2E9C-101B-9397-08002B2CF9AE}" pid="8" name="MSIP_Label_f42aa342-8706-4288-bd11-ebb85995028c_Name">
    <vt:lpwstr>General</vt:lpwstr>
  </property>
  <property fmtid="{D5CDD505-2E9C-101B-9397-08002B2CF9AE}" pid="9" name="MSIP_Label_f42aa342-8706-4288-bd11-ebb85995028c_Application">
    <vt:lpwstr>Microsoft Azure Information Protection</vt:lpwstr>
  </property>
  <property fmtid="{D5CDD505-2E9C-101B-9397-08002B2CF9AE}" pid="10" name="MSIP_Label_f42aa342-8706-4288-bd11-ebb85995028c_Extended_MSFT_Method">
    <vt:lpwstr>Automatic</vt:lpwstr>
  </property>
  <property fmtid="{D5CDD505-2E9C-101B-9397-08002B2CF9AE}" pid="11" name="Sensitivity">
    <vt:lpwstr>General</vt:lpwstr>
  </property>
</Properties>
</file>