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425" r:id="rId2"/>
    <p:sldId id="387" r:id="rId3"/>
    <p:sldId id="482" r:id="rId4"/>
    <p:sldId id="483" r:id="rId5"/>
    <p:sldId id="463" r:id="rId6"/>
    <p:sldId id="485" r:id="rId7"/>
    <p:sldId id="433" r:id="rId8"/>
    <p:sldId id="464" r:id="rId9"/>
    <p:sldId id="449" r:id="rId10"/>
    <p:sldId id="439" r:id="rId11"/>
    <p:sldId id="440" r:id="rId12"/>
    <p:sldId id="442" r:id="rId13"/>
    <p:sldId id="443" r:id="rId14"/>
    <p:sldId id="441" r:id="rId15"/>
    <p:sldId id="450" r:id="rId16"/>
    <p:sldId id="452" r:id="rId17"/>
    <p:sldId id="453" r:id="rId18"/>
    <p:sldId id="454" r:id="rId19"/>
    <p:sldId id="455" r:id="rId20"/>
    <p:sldId id="465" r:id="rId21"/>
    <p:sldId id="437" r:id="rId22"/>
    <p:sldId id="438" r:id="rId23"/>
  </p:sldIdLst>
  <p:sldSz cx="9144000" cy="5143500" type="screen16x9"/>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08DFA"/>
    <a:srgbClr val="1B9BC2"/>
    <a:srgbClr val="E9E9E9"/>
    <a:srgbClr val="4AE0D4"/>
    <a:srgbClr val="34AAC8"/>
    <a:srgbClr val="EE3636"/>
    <a:srgbClr val="53C3B0"/>
    <a:srgbClr val="F49022"/>
    <a:srgbClr val="317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4847" autoAdjust="0"/>
  </p:normalViewPr>
  <p:slideViewPr>
    <p:cSldViewPr>
      <p:cViewPr varScale="1">
        <p:scale>
          <a:sx n="151" d="100"/>
          <a:sy n="151" d="100"/>
        </p:scale>
        <p:origin x="630" y="132"/>
      </p:cViewPr>
      <p:guideLst>
        <p:guide orient="horz" pos="1620"/>
        <p:guide pos="2971"/>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A480B-24F9-4CDC-955A-E4C7F6E7F866}" type="datetimeFigureOut">
              <a:rPr lang="zh-CN" altLang="en-US" smtClean="0"/>
              <a:t>2020/2/12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E2D31-2B6A-425C-8DAF-63D853CEDF0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3"/>
          <p:cNvSpPr>
            <a:spLocks noChangeArrowheads="1"/>
          </p:cNvSpPr>
          <p:nvPr userDrawn="1"/>
        </p:nvSpPr>
        <p:spPr bwMode="auto">
          <a:xfrm>
            <a:off x="-7561" y="195486"/>
            <a:ext cx="440283" cy="536077"/>
          </a:xfrm>
          <a:prstGeom prst="rect">
            <a:avLst/>
          </a:prstGeom>
          <a:solidFill>
            <a:schemeClr val="accent1"/>
          </a:solidFill>
          <a:ln>
            <a:noFill/>
          </a:ln>
        </p:spPr>
        <p:txBody>
          <a:bodyPr anchor="ctr"/>
          <a:lstStyle/>
          <a:p>
            <a:pPr algn="ctr" eaLnBrk="1" hangingPunct="1">
              <a:buFont typeface="Arial" panose="020B0604020202020204" pitchFamily="34" charset="0"/>
              <a:buNone/>
            </a:pPr>
            <a:endParaRPr lang="zh-CN" altLang="zh-CN">
              <a:gradFill>
                <a:gsLst>
                  <a:gs pos="0">
                    <a:schemeClr val="accent2"/>
                  </a:gs>
                  <a:gs pos="100000">
                    <a:schemeClr val="accent1"/>
                  </a:gs>
                </a:gsLst>
                <a:lin ang="10800000" scaled="0"/>
              </a:gradFill>
              <a:latin typeface="宋体" panose="02010600030101010101" pitchFamily="2" charset="-122"/>
              <a:sym typeface="宋体" panose="02010600030101010101" pitchFamily="2" charset="-122"/>
            </a:endParaRPr>
          </a:p>
        </p:txBody>
      </p:sp>
      <p:sp>
        <p:nvSpPr>
          <p:cNvPr id="8" name="任意多边形 7"/>
          <p:cNvSpPr>
            <a:spLocks noChangeArrowheads="1"/>
          </p:cNvSpPr>
          <p:nvPr userDrawn="1"/>
        </p:nvSpPr>
        <p:spPr bwMode="auto">
          <a:xfrm>
            <a:off x="0" y="5092030"/>
            <a:ext cx="9144000" cy="86723"/>
          </a:xfrm>
          <a:custGeom>
            <a:avLst/>
            <a:gdLst>
              <a:gd name="connsiteX0" fmla="*/ 0 w 9144000"/>
              <a:gd name="connsiteY0" fmla="*/ 0 h 130016"/>
              <a:gd name="connsiteX1" fmla="*/ 2266950 w 9144000"/>
              <a:gd name="connsiteY1" fmla="*/ 0 h 130016"/>
              <a:gd name="connsiteX2" fmla="*/ 2266951 w 9144000"/>
              <a:gd name="connsiteY2" fmla="*/ 0 h 130016"/>
              <a:gd name="connsiteX3" fmla="*/ 4572000 w 9144000"/>
              <a:gd name="connsiteY3" fmla="*/ 0 h 130016"/>
              <a:gd name="connsiteX4" fmla="*/ 6838950 w 9144000"/>
              <a:gd name="connsiteY4" fmla="*/ 0 h 130016"/>
              <a:gd name="connsiteX5" fmla="*/ 9144000 w 9144000"/>
              <a:gd name="connsiteY5" fmla="*/ 0 h 130016"/>
              <a:gd name="connsiteX6" fmla="*/ 9144000 w 9144000"/>
              <a:gd name="connsiteY6" fmla="*/ 130016 h 130016"/>
              <a:gd name="connsiteX7" fmla="*/ 6838950 w 9144000"/>
              <a:gd name="connsiteY7" fmla="*/ 130016 h 130016"/>
              <a:gd name="connsiteX8" fmla="*/ 4572000 w 9144000"/>
              <a:gd name="connsiteY8" fmla="*/ 130016 h 130016"/>
              <a:gd name="connsiteX9" fmla="*/ 2266951 w 9144000"/>
              <a:gd name="connsiteY9" fmla="*/ 130016 h 130016"/>
              <a:gd name="connsiteX10" fmla="*/ 2266950 w 9144000"/>
              <a:gd name="connsiteY10" fmla="*/ 130016 h 130016"/>
              <a:gd name="connsiteX11" fmla="*/ 0 w 9144000"/>
              <a:gd name="connsiteY11" fmla="*/ 130016 h 1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130016">
                <a:moveTo>
                  <a:pt x="0" y="0"/>
                </a:moveTo>
                <a:lnTo>
                  <a:pt x="2266950" y="0"/>
                </a:lnTo>
                <a:lnTo>
                  <a:pt x="2266951" y="0"/>
                </a:lnTo>
                <a:lnTo>
                  <a:pt x="4572000" y="0"/>
                </a:lnTo>
                <a:lnTo>
                  <a:pt x="6838950" y="0"/>
                </a:lnTo>
                <a:lnTo>
                  <a:pt x="9144000" y="0"/>
                </a:lnTo>
                <a:lnTo>
                  <a:pt x="9144000" y="130016"/>
                </a:lnTo>
                <a:lnTo>
                  <a:pt x="6838950" y="130016"/>
                </a:lnTo>
                <a:lnTo>
                  <a:pt x="4572000" y="130016"/>
                </a:lnTo>
                <a:lnTo>
                  <a:pt x="2266951" y="130016"/>
                </a:lnTo>
                <a:lnTo>
                  <a:pt x="2266950" y="130016"/>
                </a:lnTo>
                <a:lnTo>
                  <a:pt x="0" y="130016"/>
                </a:lnTo>
                <a:close/>
              </a:path>
            </a:pathLst>
          </a:custGeom>
          <a:solidFill>
            <a:schemeClr val="accent1"/>
          </a:solidFill>
          <a:ln>
            <a:noFill/>
          </a:ln>
        </p:spPr>
        <p:txBody>
          <a:bodyPr wrap="square" anchor="ctr">
            <a:noAutofit/>
          </a:body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 name="灯片编号占位符 5"/>
          <p:cNvSpPr>
            <a:spLocks noGrp="1"/>
          </p:cNvSpPr>
          <p:nvPr>
            <p:ph type="sldNum" sz="quarter" idx="12"/>
          </p:nvPr>
        </p:nvSpPr>
        <p:spPr>
          <a:xfrm>
            <a:off x="7010400" y="4933237"/>
            <a:ext cx="2133600" cy="273844"/>
          </a:xfrm>
        </p:spPr>
        <p:txBody>
          <a:bodyPr/>
          <a:lstStyle>
            <a:lvl1pPr>
              <a:defRPr>
                <a:solidFill>
                  <a:schemeClr val="bg1"/>
                </a:solidFill>
              </a:defRPr>
            </a:lvl1pPr>
          </a:lstStyle>
          <a:p>
            <a:fld id="{5B46943D-4D1A-4227-8E4A-4C0DFA2C8D4F}" type="slidenum">
              <a:rPr lang="zh-CN" altLang="en-US" smtClean="0"/>
              <a:t>‹#›</a:t>
            </a:fld>
            <a:endParaRPr lang="zh-CN" altLang="en-US" dirty="0"/>
          </a:p>
        </p:txBody>
      </p:sp>
      <p:sp>
        <p:nvSpPr>
          <p:cNvPr id="4" name="日期占位符 3"/>
          <p:cNvSpPr>
            <a:spLocks noGrp="1"/>
          </p:cNvSpPr>
          <p:nvPr>
            <p:ph type="dt" sz="half" idx="10"/>
          </p:nvPr>
        </p:nvSpPr>
        <p:spPr>
          <a:xfrm>
            <a:off x="37260" y="4941570"/>
            <a:ext cx="2133600" cy="273844"/>
          </a:xfrm>
        </p:spPr>
        <p:txBody>
          <a:bodyPr/>
          <a:lstStyle>
            <a:lvl1pPr>
              <a:defRPr>
                <a:solidFill>
                  <a:schemeClr val="bg1">
                    <a:lumMod val="95000"/>
                  </a:schemeClr>
                </a:solidFill>
              </a:defRPr>
            </a:lvl1pPr>
          </a:lstStyle>
          <a:p>
            <a:fld id="{A0F1D807-92CB-40E1-8909-FC53D865401B}" type="datetimeFigureOut">
              <a:rPr lang="zh-CN" altLang="en-US" smtClean="0"/>
              <a:t>2020/2/12</a:t>
            </a:fld>
            <a:endParaRPr lang="zh-CN" altLang="en-US"/>
          </a:p>
        </p:txBody>
      </p:sp>
      <p:sp>
        <p:nvSpPr>
          <p:cNvPr id="9" name="TextBox 4"/>
          <p:cNvSpPr>
            <a:spLocks noChangeArrowheads="1"/>
          </p:cNvSpPr>
          <p:nvPr userDrawn="1"/>
        </p:nvSpPr>
        <p:spPr bwMode="auto">
          <a:xfrm>
            <a:off x="539552" y="207328"/>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输入相关的标题</a:t>
            </a:r>
          </a:p>
        </p:txBody>
      </p:sp>
      <p:cxnSp>
        <p:nvCxnSpPr>
          <p:cNvPr id="11" name="直接连接符 10"/>
          <p:cNvCxnSpPr/>
          <p:nvPr userDrawn="1"/>
        </p:nvCxnSpPr>
        <p:spPr>
          <a:xfrm>
            <a:off x="425102" y="722928"/>
            <a:ext cx="875541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4"/>
          <p:cNvSpPr>
            <a:spLocks noChangeArrowheads="1"/>
          </p:cNvSpPr>
          <p:nvPr userDrawn="1"/>
        </p:nvSpPr>
        <p:spPr bwMode="auto">
          <a:xfrm>
            <a:off x="7956376" y="192013"/>
            <a:ext cx="859531"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8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LOGO</a:t>
            </a:r>
          </a:p>
          <a:p>
            <a:pPr eaLnBrk="1" hangingPunct="1">
              <a:buFont typeface="Arial" panose="020B0604020202020204" pitchFamily="34" charset="0"/>
              <a:buNone/>
            </a:pPr>
            <a:r>
              <a:rPr lang="zh-CN" altLang="en-US" sz="10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  公司文字</a:t>
            </a: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F1D807-92CB-40E1-8909-FC53D865401B}" type="datetimeFigureOut">
              <a:rPr lang="zh-CN" altLang="en-US" smtClean="0"/>
              <a:t>2020/2/12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46943D-4D1A-4227-8E4A-4C0DFA2C8D4F}" type="slidenum">
              <a:rPr lang="zh-CN" altLang="en-US" smtClean="0"/>
              <a:t>‹#›</a:t>
            </a:fld>
            <a:endParaRPr lang="zh-CN" altLang="en-US"/>
          </a:p>
        </p:txBody>
      </p:sp>
    </p:spTree>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F1D807-92CB-40E1-8909-FC53D865401B}" type="datetimeFigureOut">
              <a:rPr lang="zh-CN" altLang="en-US" smtClean="0"/>
              <a:t>2020/2/12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t>‹#›</a:t>
            </a:fld>
            <a:endParaRPr lang="zh-CN" altLang="en-US"/>
          </a:p>
        </p:txBody>
      </p:sp>
    </p:spTree>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F1D807-92CB-40E1-8909-FC53D865401B}" type="datetimeFigureOut">
              <a:rPr lang="zh-CN" altLang="en-US" smtClean="0"/>
              <a:t>2020/2/12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t>‹#›</a:t>
            </a:fld>
            <a:endParaRPr lang="zh-CN" altLang="en-US"/>
          </a:p>
        </p:txBody>
      </p:sp>
    </p:spTree>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379AC49B-49DD-4668-8FC6-2EEB8142D508}" type="datetime1">
              <a:rPr lang="zh-CN" altLang="en-US"/>
              <a:t>2020/2/12</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E52EAD02-0CEF-4C0F-8421-B0DABE306801}" type="slidenum">
              <a:rPr lang="zh-CN" altLang="en-US"/>
              <a:t>‹#›</a:t>
            </a:fld>
            <a:endParaRPr lang="zh-CN" altLang="en-US" sz="1800">
              <a:solidFill>
                <a:schemeClr val="tx1"/>
              </a:solidFill>
            </a:endParaRPr>
          </a:p>
        </p:txBody>
      </p:sp>
    </p:spTree>
  </p:cSld>
  <p:clrMapOvr>
    <a:masterClrMapping/>
  </p:clrMapOvr>
  <p:transition spd="slow"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3F3F3"/>
        </a:solidFill>
        <a:effectLst/>
      </p:bgPr>
    </p:bg>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7" name="矩形 3"/>
          <p:cNvSpPr>
            <a:spLocks noChangeArrowheads="1"/>
          </p:cNvSpPr>
          <p:nvPr userDrawn="1"/>
        </p:nvSpPr>
        <p:spPr bwMode="auto">
          <a:xfrm>
            <a:off x="-7561" y="195486"/>
            <a:ext cx="440283" cy="536077"/>
          </a:xfrm>
          <a:prstGeom prst="rect">
            <a:avLst/>
          </a:prstGeom>
          <a:solidFill>
            <a:schemeClr val="accent1"/>
          </a:solidFill>
          <a:ln>
            <a:noFill/>
          </a:ln>
        </p:spPr>
        <p:txBody>
          <a:bodyPr anchor="ctr"/>
          <a:lstStyle/>
          <a:p>
            <a:pPr algn="ctr" eaLnBrk="1" hangingPunct="1">
              <a:buFont typeface="Arial" panose="020B0604020202020204" pitchFamily="34" charset="0"/>
              <a:buNone/>
            </a:pPr>
            <a:endParaRPr lang="zh-CN" altLang="zh-CN">
              <a:gradFill>
                <a:gsLst>
                  <a:gs pos="0">
                    <a:schemeClr val="accent2"/>
                  </a:gs>
                  <a:gs pos="100000">
                    <a:schemeClr val="accent1"/>
                  </a:gs>
                </a:gsLst>
                <a:lin ang="10800000" scaled="0"/>
              </a:gradFill>
              <a:latin typeface="宋体" panose="02010600030101010101" pitchFamily="2" charset="-122"/>
              <a:sym typeface="宋体" panose="02010600030101010101" pitchFamily="2" charset="-122"/>
            </a:endParaRPr>
          </a:p>
        </p:txBody>
      </p:sp>
      <p:sp>
        <p:nvSpPr>
          <p:cNvPr id="8" name="任意多边形 7"/>
          <p:cNvSpPr>
            <a:spLocks noChangeArrowheads="1"/>
          </p:cNvSpPr>
          <p:nvPr userDrawn="1"/>
        </p:nvSpPr>
        <p:spPr bwMode="auto">
          <a:xfrm>
            <a:off x="0" y="5092030"/>
            <a:ext cx="9144000" cy="86723"/>
          </a:xfrm>
          <a:custGeom>
            <a:avLst/>
            <a:gdLst>
              <a:gd name="connsiteX0" fmla="*/ 0 w 9144000"/>
              <a:gd name="connsiteY0" fmla="*/ 0 h 130016"/>
              <a:gd name="connsiteX1" fmla="*/ 2266950 w 9144000"/>
              <a:gd name="connsiteY1" fmla="*/ 0 h 130016"/>
              <a:gd name="connsiteX2" fmla="*/ 2266951 w 9144000"/>
              <a:gd name="connsiteY2" fmla="*/ 0 h 130016"/>
              <a:gd name="connsiteX3" fmla="*/ 4572000 w 9144000"/>
              <a:gd name="connsiteY3" fmla="*/ 0 h 130016"/>
              <a:gd name="connsiteX4" fmla="*/ 6838950 w 9144000"/>
              <a:gd name="connsiteY4" fmla="*/ 0 h 130016"/>
              <a:gd name="connsiteX5" fmla="*/ 9144000 w 9144000"/>
              <a:gd name="connsiteY5" fmla="*/ 0 h 130016"/>
              <a:gd name="connsiteX6" fmla="*/ 9144000 w 9144000"/>
              <a:gd name="connsiteY6" fmla="*/ 130016 h 130016"/>
              <a:gd name="connsiteX7" fmla="*/ 6838950 w 9144000"/>
              <a:gd name="connsiteY7" fmla="*/ 130016 h 130016"/>
              <a:gd name="connsiteX8" fmla="*/ 4572000 w 9144000"/>
              <a:gd name="connsiteY8" fmla="*/ 130016 h 130016"/>
              <a:gd name="connsiteX9" fmla="*/ 2266951 w 9144000"/>
              <a:gd name="connsiteY9" fmla="*/ 130016 h 130016"/>
              <a:gd name="connsiteX10" fmla="*/ 2266950 w 9144000"/>
              <a:gd name="connsiteY10" fmla="*/ 130016 h 130016"/>
              <a:gd name="connsiteX11" fmla="*/ 0 w 9144000"/>
              <a:gd name="connsiteY11" fmla="*/ 130016 h 1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130016">
                <a:moveTo>
                  <a:pt x="0" y="0"/>
                </a:moveTo>
                <a:lnTo>
                  <a:pt x="2266950" y="0"/>
                </a:lnTo>
                <a:lnTo>
                  <a:pt x="2266951" y="0"/>
                </a:lnTo>
                <a:lnTo>
                  <a:pt x="4572000" y="0"/>
                </a:lnTo>
                <a:lnTo>
                  <a:pt x="6838950" y="0"/>
                </a:lnTo>
                <a:lnTo>
                  <a:pt x="9144000" y="0"/>
                </a:lnTo>
                <a:lnTo>
                  <a:pt x="9144000" y="130016"/>
                </a:lnTo>
                <a:lnTo>
                  <a:pt x="6838950" y="130016"/>
                </a:lnTo>
                <a:lnTo>
                  <a:pt x="4572000" y="130016"/>
                </a:lnTo>
                <a:lnTo>
                  <a:pt x="2266951" y="130016"/>
                </a:lnTo>
                <a:lnTo>
                  <a:pt x="2266950" y="130016"/>
                </a:lnTo>
                <a:lnTo>
                  <a:pt x="0" y="130016"/>
                </a:lnTo>
                <a:close/>
              </a:path>
            </a:pathLst>
          </a:custGeom>
          <a:solidFill>
            <a:schemeClr val="accent1"/>
          </a:solidFill>
          <a:ln>
            <a:noFill/>
          </a:ln>
        </p:spPr>
        <p:txBody>
          <a:bodyPr wrap="square" anchor="ctr">
            <a:noAutofit/>
          </a:body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 name="灯片编号占位符 5"/>
          <p:cNvSpPr>
            <a:spLocks noGrp="1"/>
          </p:cNvSpPr>
          <p:nvPr>
            <p:ph type="sldNum" sz="quarter" idx="12"/>
          </p:nvPr>
        </p:nvSpPr>
        <p:spPr>
          <a:xfrm>
            <a:off x="7010400" y="4933237"/>
            <a:ext cx="2133600" cy="273844"/>
          </a:xfrm>
        </p:spPr>
        <p:txBody>
          <a:bodyPr/>
          <a:lstStyle>
            <a:lvl1pPr>
              <a:defRPr>
                <a:solidFill>
                  <a:schemeClr val="bg1"/>
                </a:solidFill>
              </a:defRPr>
            </a:lvl1pPr>
          </a:lstStyle>
          <a:p>
            <a:fld id="{5B46943D-4D1A-4227-8E4A-4C0DFA2C8D4F}" type="slidenum">
              <a:rPr lang="zh-CN" altLang="en-US" smtClean="0"/>
              <a:t>‹#›</a:t>
            </a:fld>
            <a:endParaRPr lang="zh-CN" altLang="en-US" dirty="0"/>
          </a:p>
        </p:txBody>
      </p:sp>
      <p:sp>
        <p:nvSpPr>
          <p:cNvPr id="4" name="日期占位符 3"/>
          <p:cNvSpPr>
            <a:spLocks noGrp="1"/>
          </p:cNvSpPr>
          <p:nvPr>
            <p:ph type="dt" sz="half" idx="10"/>
          </p:nvPr>
        </p:nvSpPr>
        <p:spPr>
          <a:xfrm>
            <a:off x="37260" y="4941570"/>
            <a:ext cx="2133600" cy="273844"/>
          </a:xfrm>
        </p:spPr>
        <p:txBody>
          <a:bodyPr/>
          <a:lstStyle>
            <a:lvl1pPr>
              <a:defRPr>
                <a:solidFill>
                  <a:schemeClr val="bg1">
                    <a:lumMod val="95000"/>
                  </a:schemeClr>
                </a:solidFill>
              </a:defRPr>
            </a:lvl1pPr>
          </a:lstStyle>
          <a:p>
            <a:fld id="{A0F1D807-92CB-40E1-8909-FC53D865401B}" type="datetimeFigureOut">
              <a:rPr lang="zh-CN" altLang="en-US" smtClean="0"/>
              <a:t>2020/2/12</a:t>
            </a:fld>
            <a:endParaRPr lang="zh-CN" altLang="en-US"/>
          </a:p>
        </p:txBody>
      </p:sp>
      <p:cxnSp>
        <p:nvCxnSpPr>
          <p:cNvPr id="11" name="直接连接符 10"/>
          <p:cNvCxnSpPr/>
          <p:nvPr userDrawn="1"/>
        </p:nvCxnSpPr>
        <p:spPr>
          <a:xfrm>
            <a:off x="425102" y="722928"/>
            <a:ext cx="875541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4"/>
          <p:cNvSpPr>
            <a:spLocks noChangeArrowheads="1"/>
          </p:cNvSpPr>
          <p:nvPr userDrawn="1"/>
        </p:nvSpPr>
        <p:spPr bwMode="auto">
          <a:xfrm>
            <a:off x="7956376" y="192013"/>
            <a:ext cx="859531"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8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LOGO</a:t>
            </a:r>
          </a:p>
          <a:p>
            <a:pPr eaLnBrk="1" hangingPunct="1">
              <a:buFont typeface="Arial" panose="020B0604020202020204" pitchFamily="34" charset="0"/>
              <a:buNone/>
            </a:pPr>
            <a:r>
              <a:rPr lang="zh-CN" altLang="en-US" sz="10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  公司文字</a:t>
            </a: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F1D807-92CB-40E1-8909-FC53D865401B}" type="datetimeFigureOut">
              <a:rPr lang="zh-CN" altLang="en-US" smtClean="0"/>
              <a:t>2020/2/12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t>‹#›</a:t>
            </a:fld>
            <a:endParaRPr lang="zh-CN" altLang="en-US"/>
          </a:p>
        </p:txBody>
      </p:sp>
    </p:spTree>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0F1D807-92CB-40E1-8909-FC53D865401B}" type="datetimeFigureOut">
              <a:rPr lang="zh-CN" altLang="en-US" smtClean="0"/>
              <a:t>2020/2/12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t>‹#›</a:t>
            </a:fld>
            <a:endParaRPr lang="zh-CN" altLang="en-US"/>
          </a:p>
        </p:txBody>
      </p:sp>
    </p:spTree>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0F1D807-92CB-40E1-8909-FC53D865401B}" type="datetimeFigureOut">
              <a:rPr lang="zh-CN" altLang="en-US" smtClean="0"/>
              <a:t>2020/2/12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46943D-4D1A-4227-8E4A-4C0DFA2C8D4F}" type="slidenum">
              <a:rPr lang="zh-CN" altLang="en-US" smtClean="0"/>
              <a:t>‹#›</a:t>
            </a:fld>
            <a:endParaRPr lang="zh-CN" altLang="en-US"/>
          </a:p>
        </p:txBody>
      </p:sp>
    </p:spTree>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0F1D807-92CB-40E1-8909-FC53D865401B}" type="datetimeFigureOut">
              <a:rPr lang="zh-CN" altLang="en-US" smtClean="0"/>
              <a:t>2020/2/12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46943D-4D1A-4227-8E4A-4C0DFA2C8D4F}" type="slidenum">
              <a:rPr lang="zh-CN" altLang="en-US" smtClean="0"/>
              <a:t>‹#›</a:t>
            </a:fld>
            <a:endParaRPr lang="zh-CN" altLang="en-US"/>
          </a:p>
        </p:txBody>
      </p:sp>
    </p:spTree>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0F1D807-92CB-40E1-8909-FC53D865401B}" type="datetimeFigureOut">
              <a:rPr lang="zh-CN" altLang="en-US" smtClean="0"/>
              <a:t>2020/2/12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46943D-4D1A-4227-8E4A-4C0DFA2C8D4F}" type="slidenum">
              <a:rPr lang="zh-CN" altLang="en-US" smtClean="0"/>
              <a:t>‹#›</a:t>
            </a:fld>
            <a:endParaRPr lang="zh-CN" altLang="en-US"/>
          </a:p>
        </p:txBody>
      </p:sp>
    </p:spTree>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F1D807-92CB-40E1-8909-FC53D865401B}" type="datetimeFigureOut">
              <a:rPr lang="zh-CN" altLang="en-US" smtClean="0"/>
              <a:t>2020/2/12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46943D-4D1A-4227-8E4A-4C0DFA2C8D4F}" type="slidenum">
              <a:rPr lang="zh-CN" altLang="en-US" smtClean="0"/>
              <a:t>‹#›</a:t>
            </a:fld>
            <a:endParaRPr lang="zh-CN" altLang="en-US"/>
          </a:p>
        </p:txBody>
      </p:sp>
    </p:spTree>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F1D807-92CB-40E1-8909-FC53D865401B}" type="datetimeFigureOut">
              <a:rPr lang="zh-CN" altLang="en-US" smtClean="0"/>
              <a:t>2020/2/12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46943D-4D1A-4227-8E4A-4C0DFA2C8D4F}" type="slidenum">
              <a:rPr lang="zh-CN" altLang="en-US" smtClean="0"/>
              <a:t>‹#›</a:t>
            </a:fld>
            <a:endParaRPr lang="zh-CN" altLang="en-US"/>
          </a:p>
        </p:txBody>
      </p:sp>
    </p:spTree>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44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F1D807-92CB-40E1-8909-FC53D865401B}" type="datetimeFigureOut">
              <a:rPr lang="zh-CN" altLang="en-US" smtClean="0"/>
              <a:t>2020/2/12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46943D-4D1A-4227-8E4A-4C0DFA2C8D4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2.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3.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2.bin"/><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文本框 12"/>
          <p:cNvSpPr txBox="1"/>
          <p:nvPr/>
        </p:nvSpPr>
        <p:spPr>
          <a:xfrm>
            <a:off x="2307880" y="2879085"/>
            <a:ext cx="4525700" cy="521970"/>
          </a:xfrm>
          <a:prstGeom prst="rect">
            <a:avLst/>
          </a:prstGeom>
          <a:noFill/>
        </p:spPr>
        <p:txBody>
          <a:bodyPr wrap="square" rtlCol="0">
            <a:spAutoFit/>
          </a:bodyPr>
          <a:lstStyle/>
          <a:p>
            <a:pPr algn="ctr"/>
            <a:r>
              <a:rPr lang="en-US" altLang="zh-CN" sz="2800" b="1" dirty="0">
                <a:solidFill>
                  <a:schemeClr val="tx1"/>
                </a:solidFill>
                <a:latin typeface="Times New Roman" panose="02020603050405020304" charset="0"/>
                <a:cs typeface="Times New Roman" panose="02020603050405020304" charset="0"/>
                <a:sym typeface="+mn-lt"/>
              </a:rPr>
              <a:t>Xupeng Wang</a:t>
            </a:r>
          </a:p>
        </p:txBody>
      </p:sp>
      <p:sp>
        <p:nvSpPr>
          <p:cNvPr id="5" name="文本框 4"/>
          <p:cNvSpPr txBox="1"/>
          <p:nvPr/>
        </p:nvSpPr>
        <p:spPr>
          <a:xfrm>
            <a:off x="986155" y="3795886"/>
            <a:ext cx="7169150" cy="922020"/>
          </a:xfrm>
          <a:prstGeom prst="rect">
            <a:avLst/>
          </a:prstGeom>
          <a:noFill/>
        </p:spPr>
        <p:txBody>
          <a:bodyPr wrap="square" rtlCol="0">
            <a:spAutoFit/>
          </a:bodyPr>
          <a:lstStyle/>
          <a:p>
            <a:pPr algn="ctr"/>
            <a:r>
              <a:rPr lang="en-US" altLang="zh-CN" dirty="0">
                <a:solidFill>
                  <a:schemeClr val="tx1"/>
                </a:solidFill>
                <a:latin typeface="Times New Roman" panose="02020603050405020304" charset="0"/>
                <a:cs typeface="Times New Roman" panose="02020603050405020304" charset="0"/>
                <a:sym typeface="+mn-lt"/>
              </a:rPr>
              <a:t>School of Information and Software Engineering</a:t>
            </a:r>
          </a:p>
          <a:p>
            <a:pPr algn="ctr"/>
            <a:r>
              <a:rPr lang="en-US" altLang="zh-CN" dirty="0">
                <a:solidFill>
                  <a:schemeClr val="tx1"/>
                </a:solidFill>
                <a:latin typeface="Times New Roman" panose="02020603050405020304" charset="0"/>
                <a:cs typeface="Times New Roman" panose="02020603050405020304" charset="0"/>
                <a:sym typeface="+mn-lt"/>
              </a:rPr>
              <a:t>University of Electronic Science and Technology of China</a:t>
            </a:r>
          </a:p>
          <a:p>
            <a:pPr algn="ctr"/>
            <a:r>
              <a:rPr lang="en-US" altLang="zh-CN" b="1" u="sng" dirty="0">
                <a:solidFill>
                  <a:schemeClr val="accent5">
                    <a:lumMod val="60000"/>
                    <a:lumOff val="40000"/>
                  </a:schemeClr>
                </a:solidFill>
                <a:latin typeface="Times New Roman" panose="02020603050405020304" charset="0"/>
                <a:cs typeface="Times New Roman" panose="02020603050405020304" charset="0"/>
                <a:sym typeface="+mn-lt"/>
              </a:rPr>
              <a:t>xupeng.wang@uestc.edu.cn</a:t>
            </a:r>
          </a:p>
        </p:txBody>
      </p:sp>
      <p:sp>
        <p:nvSpPr>
          <p:cNvPr id="6" name="矩形 5"/>
          <p:cNvSpPr/>
          <p:nvPr/>
        </p:nvSpPr>
        <p:spPr>
          <a:xfrm>
            <a:off x="163830" y="1407114"/>
            <a:ext cx="8890000" cy="1077218"/>
          </a:xfrm>
          <a:prstGeom prst="rect">
            <a:avLst/>
          </a:prstGeom>
        </p:spPr>
        <p:txBody>
          <a:bodyPr wrap="square">
            <a:spAutoFit/>
          </a:bodyPr>
          <a:lstStyle/>
          <a:p>
            <a:pPr algn="ctr"/>
            <a:r>
              <a:rPr lang="en-US" sz="3200" b="1" dirty="0">
                <a:solidFill>
                  <a:schemeClr val="accent3">
                    <a:lumMod val="75000"/>
                  </a:schemeClr>
                </a:solidFill>
                <a:latin typeface="Times New Roman" panose="02020603050405020304" charset="0"/>
                <a:cs typeface="Times New Roman" panose="02020603050405020304" charset="0"/>
                <a:sym typeface="+mn-lt"/>
              </a:rPr>
              <a:t>Leveraging ordinal regression with soft labels for 3D head pose estimation from point sets</a:t>
            </a:r>
          </a:p>
        </p:txBody>
      </p:sp>
      <p:pic>
        <p:nvPicPr>
          <p:cNvPr id="2" name="图片 1"/>
          <p:cNvPicPr>
            <a:picLocks noChangeAspect="1"/>
          </p:cNvPicPr>
          <p:nvPr/>
        </p:nvPicPr>
        <p:blipFill>
          <a:blip r:embed="rId2"/>
          <a:stretch>
            <a:fillRect/>
          </a:stretch>
        </p:blipFill>
        <p:spPr>
          <a:xfrm>
            <a:off x="323528" y="105409"/>
            <a:ext cx="1875155" cy="1030605"/>
          </a:xfrm>
          <a:prstGeom prst="rect">
            <a:avLst/>
          </a:prstGeom>
        </p:spPr>
      </p:pic>
      <p:pic>
        <p:nvPicPr>
          <p:cNvPr id="3" name="图片 2" descr="QQ图片20200212151132"/>
          <p:cNvPicPr>
            <a:picLocks noChangeAspect="1"/>
          </p:cNvPicPr>
          <p:nvPr/>
        </p:nvPicPr>
        <p:blipFill>
          <a:blip r:embed="rId3"/>
          <a:stretch>
            <a:fillRect/>
          </a:stretch>
        </p:blipFill>
        <p:spPr>
          <a:xfrm>
            <a:off x="7409646" y="236855"/>
            <a:ext cx="721995" cy="721995"/>
          </a:xfrm>
          <a:prstGeom prst="rect">
            <a:avLst/>
          </a:prstGeom>
        </p:spPr>
      </p:pic>
      <p:pic>
        <p:nvPicPr>
          <p:cNvPr id="4" name="图片 3" descr="微信图片_20191122210632"/>
          <p:cNvPicPr>
            <a:picLocks noChangeAspect="1"/>
          </p:cNvPicPr>
          <p:nvPr/>
        </p:nvPicPr>
        <p:blipFill>
          <a:blip r:embed="rId4"/>
          <a:stretch>
            <a:fillRect/>
          </a:stretch>
        </p:blipFill>
        <p:spPr>
          <a:xfrm>
            <a:off x="8167370" y="236855"/>
            <a:ext cx="786765" cy="767715"/>
          </a:xfrm>
          <a:prstGeom prst="rect">
            <a:avLst/>
          </a:prstGeom>
        </p:spPr>
      </p:pic>
    </p:spTree>
  </p:cSld>
  <p:clrMapOvr>
    <a:masterClrMapping/>
  </p:clrMapOvr>
  <p:transition spd="slow" advTm="0">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1799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Our Work</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63550" y="1166495"/>
            <a:ext cx="7853045" cy="3657600"/>
          </a:xfrm>
          <a:prstGeom prst="rect">
            <a:avLst/>
          </a:prstGeom>
          <a:noFill/>
        </p:spPr>
        <p:txBody>
          <a:bodyPr wrap="square" rtlCol="0" anchor="t">
            <a:spAutoFit/>
          </a:bodyPr>
          <a:lstStyle/>
          <a:p>
            <a:pPr marL="364490" indent="-352425">
              <a:lnSpc>
                <a:spcPct val="110000"/>
              </a:lnSpc>
              <a:spcBef>
                <a:spcPts val="100"/>
              </a:spcBef>
              <a:buClr>
                <a:srgbClr val="3399FF"/>
              </a:buClr>
              <a:buFont typeface="Wingdings" panose="05000000000000000000"/>
              <a:buChar char=""/>
              <a:tabLst>
                <a:tab pos="365125" algn="l"/>
              </a:tabLst>
            </a:pPr>
            <a:r>
              <a:rPr lang="en-US" sz="2400" dirty="0">
                <a:latin typeface="Times New Roman" panose="02020603050405020304"/>
                <a:cs typeface="Times New Roman" panose="02020603050405020304"/>
                <a:sym typeface="+mn-ea"/>
              </a:rPr>
              <a:t>The network is composed of three modules:</a:t>
            </a:r>
            <a:endParaRPr lang="en-US" sz="2400" dirty="0">
              <a:latin typeface="Times New Roman" panose="02020603050405020304"/>
              <a:cs typeface="Times New Roman" panose="02020603050405020304"/>
            </a:endParaRPr>
          </a:p>
          <a:p>
            <a:pPr marL="693420" lvl="1" indent="-328295">
              <a:lnSpc>
                <a:spcPct val="110000"/>
              </a:lnSpc>
              <a:spcBef>
                <a:spcPts val="480"/>
              </a:spcBef>
              <a:buClr>
                <a:srgbClr val="3399FF"/>
              </a:buClr>
              <a:buFont typeface="Wingdings" panose="05000000000000000000"/>
              <a:buChar char=""/>
              <a:tabLst>
                <a:tab pos="693420" algn="l"/>
                <a:tab pos="694055" algn="l"/>
              </a:tabLst>
            </a:pPr>
            <a:r>
              <a:rPr lang="en-US" sz="2000" b="1" dirty="0">
                <a:latin typeface="Times New Roman" panose="02020603050405020304"/>
                <a:cs typeface="Times New Roman" panose="02020603050405020304"/>
                <a:sym typeface="+mn-ea"/>
              </a:rPr>
              <a:t>Feature Learning Net</a:t>
            </a:r>
          </a:p>
          <a:p>
            <a:pPr marL="693420" lvl="1" indent="-328295">
              <a:lnSpc>
                <a:spcPct val="110000"/>
              </a:lnSpc>
              <a:spcBef>
                <a:spcPts val="480"/>
              </a:spcBef>
              <a:buClr>
                <a:srgbClr val="3399FF"/>
              </a:buClr>
              <a:buFont typeface="Wingdings" panose="05000000000000000000"/>
              <a:buChar char=""/>
              <a:tabLst>
                <a:tab pos="693420" algn="l"/>
                <a:tab pos="694055" algn="l"/>
              </a:tabLst>
            </a:pPr>
            <a:r>
              <a:rPr lang="en-US" sz="2000" b="1" dirty="0">
                <a:latin typeface="Times New Roman" panose="02020603050405020304"/>
                <a:cs typeface="Times New Roman" panose="02020603050405020304"/>
                <a:sym typeface="+mn-ea"/>
              </a:rPr>
              <a:t>Ranking Net</a:t>
            </a:r>
            <a:endParaRPr sz="2000" dirty="0">
              <a:latin typeface="Times New Roman" panose="02020603050405020304"/>
              <a:cs typeface="Times New Roman" panose="02020603050405020304"/>
            </a:endParaRPr>
          </a:p>
          <a:p>
            <a:pPr marL="693420" lvl="1" indent="-328295">
              <a:lnSpc>
                <a:spcPct val="110000"/>
              </a:lnSpc>
              <a:spcBef>
                <a:spcPts val="500"/>
              </a:spcBef>
              <a:buClr>
                <a:srgbClr val="3399FF"/>
              </a:buClr>
              <a:buFont typeface="Wingdings" panose="05000000000000000000"/>
              <a:buChar char=""/>
              <a:tabLst>
                <a:tab pos="693420" algn="l"/>
                <a:tab pos="694055" algn="l"/>
              </a:tabLst>
            </a:pPr>
            <a:r>
              <a:rPr lang="en-US" sz="2000" b="1" dirty="0">
                <a:latin typeface="Times New Roman" panose="02020603050405020304"/>
                <a:cs typeface="Times New Roman" panose="02020603050405020304"/>
                <a:sym typeface="+mn-ea"/>
              </a:rPr>
              <a:t>Prediction Net</a:t>
            </a:r>
          </a:p>
          <a:p>
            <a:pPr marL="364490" indent="-352425">
              <a:lnSpc>
                <a:spcPct val="110000"/>
              </a:lnSpc>
              <a:spcBef>
                <a:spcPts val="100"/>
              </a:spcBef>
              <a:buClr>
                <a:srgbClr val="3399FF"/>
              </a:buClr>
              <a:buFont typeface="Wingdings" panose="05000000000000000000"/>
              <a:buChar char=""/>
              <a:tabLst>
                <a:tab pos="365125" algn="l"/>
              </a:tabLst>
            </a:pPr>
            <a:r>
              <a:rPr lang="en-US" sz="2400" dirty="0">
                <a:latin typeface="Times New Roman" panose="02020603050405020304"/>
                <a:cs typeface="Times New Roman" panose="02020603050405020304"/>
                <a:sym typeface="+mn-ea"/>
              </a:rPr>
              <a:t>Feature Learning Net</a:t>
            </a:r>
            <a:endParaRPr lang="en-US" sz="2400" dirty="0">
              <a:latin typeface="Times New Roman" panose="02020603050405020304"/>
              <a:cs typeface="Times New Roman" panose="02020603050405020304"/>
            </a:endParaRPr>
          </a:p>
          <a:p>
            <a:pPr marL="693420" lvl="1" indent="-328295">
              <a:lnSpc>
                <a:spcPct val="110000"/>
              </a:lnSpc>
              <a:spcBef>
                <a:spcPts val="480"/>
              </a:spcBef>
              <a:buClr>
                <a:srgbClr val="3399FF"/>
              </a:buClr>
              <a:buFont typeface="Wingdings" panose="05000000000000000000"/>
              <a:buChar char=""/>
              <a:tabLst>
                <a:tab pos="693420" algn="l"/>
                <a:tab pos="694055" algn="l"/>
              </a:tabLst>
            </a:pPr>
            <a:r>
              <a:rPr lang="en-US" sz="2000" dirty="0">
                <a:latin typeface="Times New Roman" panose="02020603050405020304"/>
                <a:cs typeface="Times New Roman" panose="02020603050405020304"/>
                <a:sym typeface="+mn-ea"/>
              </a:rPr>
              <a:t>The feature learning net exploits the PointNet++ architecture to extract features from a point cloud.</a:t>
            </a:r>
          </a:p>
          <a:p>
            <a:pPr marL="693420" lvl="1" indent="-328295">
              <a:lnSpc>
                <a:spcPct val="110000"/>
              </a:lnSpc>
              <a:spcBef>
                <a:spcPts val="480"/>
              </a:spcBef>
              <a:buClr>
                <a:srgbClr val="3399FF"/>
              </a:buClr>
              <a:buFont typeface="Wingdings" panose="05000000000000000000"/>
              <a:buChar char=""/>
              <a:tabLst>
                <a:tab pos="693420" algn="l"/>
                <a:tab pos="694055" algn="l"/>
              </a:tabLst>
            </a:pPr>
            <a:r>
              <a:rPr lang="en-US" sz="2000" dirty="0">
                <a:latin typeface="Times New Roman" panose="02020603050405020304"/>
                <a:cs typeface="Times New Roman" panose="02020603050405020304"/>
                <a:sym typeface="+mn-ea"/>
              </a:rPr>
              <a:t>Input data</a:t>
            </a:r>
            <a:r>
              <a:rPr lang="zh-CN" altLang="en-US" sz="2000" dirty="0">
                <a:latin typeface="Times New Roman" panose="02020603050405020304"/>
                <a:cs typeface="Times New Roman" panose="02020603050405020304"/>
                <a:sym typeface="+mn-ea"/>
              </a:rPr>
              <a:t>：</a:t>
            </a:r>
            <a:r>
              <a:rPr lang="en-US" sz="2000" dirty="0">
                <a:latin typeface="Times New Roman" panose="02020603050405020304"/>
                <a:cs typeface="Times New Roman" panose="02020603050405020304"/>
                <a:sym typeface="+mn-ea"/>
              </a:rPr>
              <a:t>point cloud data (only  3D coordinate information)</a:t>
            </a:r>
          </a:p>
          <a:p>
            <a:pPr marL="693420" lvl="1" indent="-328295">
              <a:lnSpc>
                <a:spcPct val="110000"/>
              </a:lnSpc>
              <a:spcBef>
                <a:spcPts val="480"/>
              </a:spcBef>
              <a:buClr>
                <a:srgbClr val="3399FF"/>
              </a:buClr>
              <a:buFont typeface="Wingdings" panose="05000000000000000000"/>
              <a:buChar char=""/>
              <a:tabLst>
                <a:tab pos="693420" algn="l"/>
                <a:tab pos="694055" algn="l"/>
              </a:tabLst>
            </a:pPr>
            <a:r>
              <a:rPr lang="en-US" altLang="zh-CN" sz="2000" dirty="0">
                <a:latin typeface="Times New Roman" panose="02020603050405020304"/>
                <a:cs typeface="Times New Roman" panose="02020603050405020304"/>
                <a:sym typeface="+mn-ea"/>
              </a:rPr>
              <a:t>Output data</a:t>
            </a:r>
            <a:r>
              <a:rPr lang="zh-CN" altLang="en-US" sz="2000" dirty="0">
                <a:latin typeface="Times New Roman" panose="02020603050405020304"/>
                <a:cs typeface="Times New Roman" panose="02020603050405020304"/>
                <a:sym typeface="+mn-ea"/>
              </a:rPr>
              <a:t>：</a:t>
            </a:r>
            <a:r>
              <a:rPr lang="en-US" altLang="zh-CN" sz="2000" dirty="0">
                <a:latin typeface="Times New Roman" panose="02020603050405020304"/>
                <a:cs typeface="Times New Roman" panose="02020603050405020304"/>
                <a:sym typeface="+mn-ea"/>
              </a:rPr>
              <a:t>feature vector</a:t>
            </a:r>
          </a:p>
        </p:txBody>
      </p:sp>
      <p:pic>
        <p:nvPicPr>
          <p:cNvPr id="2" name="图片 1" descr="QQ图片20200212151132"/>
          <p:cNvPicPr>
            <a:picLocks noChangeAspect="1"/>
          </p:cNvPicPr>
          <p:nvPr/>
        </p:nvPicPr>
        <p:blipFill>
          <a:blip r:embed="rId3"/>
          <a:stretch>
            <a:fillRect/>
          </a:stretch>
        </p:blipFill>
        <p:spPr>
          <a:xfrm>
            <a:off x="7357110" y="93345"/>
            <a:ext cx="721995" cy="721995"/>
          </a:xfrm>
          <a:prstGeom prst="rect">
            <a:avLst/>
          </a:prstGeom>
        </p:spPr>
      </p:pic>
      <p:pic>
        <p:nvPicPr>
          <p:cNvPr id="6" name="图片 5" descr="微信图片_20191122210632"/>
          <p:cNvPicPr>
            <a:picLocks noChangeAspect="1"/>
          </p:cNvPicPr>
          <p:nvPr/>
        </p:nvPicPr>
        <p:blipFill>
          <a:blip r:embed="rId4"/>
          <a:stretch>
            <a:fillRect/>
          </a:stretch>
        </p:blipFill>
        <p:spPr>
          <a:xfrm>
            <a:off x="8239125" y="93345"/>
            <a:ext cx="786765" cy="767715"/>
          </a:xfrm>
          <a:prstGeom prst="rect">
            <a:avLst/>
          </a:prstGeom>
        </p:spPr>
      </p:pic>
      <p:pic>
        <p:nvPicPr>
          <p:cNvPr id="8" name="图片 7"/>
          <p:cNvPicPr>
            <a:picLocks noChangeAspect="1"/>
          </p:cNvPicPr>
          <p:nvPr/>
        </p:nvPicPr>
        <p:blipFill>
          <a:blip r:embed="rId5"/>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1799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Our Work</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63550" y="1019810"/>
            <a:ext cx="8006080" cy="2066925"/>
          </a:xfrm>
          <a:prstGeom prst="rect">
            <a:avLst/>
          </a:prstGeom>
          <a:noFill/>
        </p:spPr>
        <p:txBody>
          <a:bodyPr wrap="square" rtlCol="0" anchor="t">
            <a:spAutoFit/>
          </a:bodyPr>
          <a:lstStyle/>
          <a:p>
            <a:pPr marL="364490" indent="-352425">
              <a:lnSpc>
                <a:spcPct val="110000"/>
              </a:lnSpc>
              <a:spcBef>
                <a:spcPts val="100"/>
              </a:spcBef>
              <a:buClr>
                <a:srgbClr val="3399FF"/>
              </a:buClr>
              <a:buFont typeface="Wingdings" panose="05000000000000000000"/>
              <a:buChar char=""/>
              <a:tabLst>
                <a:tab pos="365125" algn="l"/>
              </a:tabLst>
            </a:pPr>
            <a:r>
              <a:rPr lang="en-US" sz="2400" dirty="0">
                <a:latin typeface="Times New Roman" panose="02020603050405020304"/>
                <a:cs typeface="Times New Roman" panose="02020603050405020304"/>
                <a:sym typeface="+mn-ea"/>
              </a:rPr>
              <a:t>Ranking Net</a:t>
            </a:r>
            <a:endParaRPr lang="en-US" sz="2400" dirty="0">
              <a:latin typeface="Times New Roman" panose="02020603050405020304"/>
              <a:cs typeface="Times New Roman" panose="02020603050405020304"/>
            </a:endParaRPr>
          </a:p>
          <a:p>
            <a:pPr marL="693420" lvl="1" indent="-328295">
              <a:lnSpc>
                <a:spcPct val="110000"/>
              </a:lnSpc>
              <a:spcBef>
                <a:spcPts val="480"/>
              </a:spcBef>
              <a:buClr>
                <a:srgbClr val="3399FF"/>
              </a:buClr>
              <a:buFont typeface="Wingdings" panose="05000000000000000000"/>
              <a:buChar char=""/>
              <a:tabLst>
                <a:tab pos="693420" algn="l"/>
                <a:tab pos="694055" algn="l"/>
              </a:tabLst>
            </a:pPr>
            <a:r>
              <a:rPr lang="en-US" altLang="zh-CN" sz="2000" dirty="0">
                <a:latin typeface="Times New Roman" panose="02020603050405020304"/>
                <a:cs typeface="Times New Roman" panose="02020603050405020304"/>
                <a:sym typeface="+mn-ea"/>
              </a:rPr>
              <a:t>Hard label</a:t>
            </a:r>
          </a:p>
          <a:p>
            <a:pPr marL="990600" lvl="2" indent="-295910">
              <a:lnSpc>
                <a:spcPct val="120000"/>
              </a:lnSpc>
              <a:spcBef>
                <a:spcPts val="480"/>
              </a:spcBef>
              <a:buClr>
                <a:srgbClr val="3399FF"/>
              </a:buClr>
              <a:buFont typeface="Wingdings" panose="05000000000000000000"/>
              <a:buChar char=""/>
              <a:tabLst>
                <a:tab pos="991235" algn="l"/>
              </a:tabLst>
            </a:pPr>
            <a:r>
              <a:rPr lang="en-US" sz="2000" dirty="0">
                <a:latin typeface="Times New Roman" panose="02020603050405020304"/>
                <a:cs typeface="Times New Roman" panose="02020603050405020304"/>
                <a:sym typeface="+mn-ea"/>
              </a:rPr>
              <a:t>In the case of training samples with independent classes, labels can be represented as </a:t>
            </a:r>
            <a:r>
              <a:rPr lang="en-US" sz="2000" b="1" dirty="0">
                <a:latin typeface="Times New Roman" panose="02020603050405020304"/>
                <a:cs typeface="Times New Roman" panose="02020603050405020304"/>
                <a:sym typeface="+mn-ea"/>
              </a:rPr>
              <a:t>one-hot vectors</a:t>
            </a:r>
            <a:r>
              <a:rPr lang="en-US" sz="2000" dirty="0">
                <a:latin typeface="Times New Roman" panose="02020603050405020304"/>
                <a:cs typeface="Times New Roman" panose="02020603050405020304"/>
                <a:sym typeface="+mn-ea"/>
              </a:rPr>
              <a:t>.It set the probability of an instance belonging to a class to zero except for the ground truth.</a:t>
            </a:r>
            <a:endParaRPr lang="en-US" sz="2000" spc="-100" dirty="0">
              <a:latin typeface="Times New Roman" panose="02020603050405020304"/>
              <a:cs typeface="Times New Roman" panose="02020603050405020304"/>
              <a:sym typeface="+mn-ea"/>
            </a:endParaRPr>
          </a:p>
        </p:txBody>
      </p:sp>
      <p:pic>
        <p:nvPicPr>
          <p:cNvPr id="6" name="图片 5"/>
          <p:cNvPicPr>
            <a:picLocks noChangeAspect="1"/>
          </p:cNvPicPr>
          <p:nvPr/>
        </p:nvPicPr>
        <p:blipFill>
          <a:blip r:embed="rId3"/>
          <a:stretch>
            <a:fillRect/>
          </a:stretch>
        </p:blipFill>
        <p:spPr>
          <a:xfrm>
            <a:off x="1898015" y="3200400"/>
            <a:ext cx="5130800" cy="1489710"/>
          </a:xfrm>
          <a:prstGeom prst="rect">
            <a:avLst/>
          </a:prstGeom>
        </p:spPr>
      </p:pic>
      <p:pic>
        <p:nvPicPr>
          <p:cNvPr id="2" name="图片 1" descr="QQ图片20200212151132"/>
          <p:cNvPicPr>
            <a:picLocks noChangeAspect="1"/>
          </p:cNvPicPr>
          <p:nvPr/>
        </p:nvPicPr>
        <p:blipFill>
          <a:blip r:embed="rId4"/>
          <a:stretch>
            <a:fillRect/>
          </a:stretch>
        </p:blipFill>
        <p:spPr>
          <a:xfrm>
            <a:off x="7357110" y="93345"/>
            <a:ext cx="721995" cy="721995"/>
          </a:xfrm>
          <a:prstGeom prst="rect">
            <a:avLst/>
          </a:prstGeom>
        </p:spPr>
      </p:pic>
      <p:pic>
        <p:nvPicPr>
          <p:cNvPr id="7" name="图片 6" descr="微信图片_20191122210632"/>
          <p:cNvPicPr>
            <a:picLocks noChangeAspect="1"/>
          </p:cNvPicPr>
          <p:nvPr/>
        </p:nvPicPr>
        <p:blipFill>
          <a:blip r:embed="rId5"/>
          <a:stretch>
            <a:fillRect/>
          </a:stretch>
        </p:blipFill>
        <p:spPr>
          <a:xfrm>
            <a:off x="8239125" y="93345"/>
            <a:ext cx="786765" cy="767715"/>
          </a:xfrm>
          <a:prstGeom prst="rect">
            <a:avLst/>
          </a:prstGeom>
        </p:spPr>
      </p:pic>
      <p:pic>
        <p:nvPicPr>
          <p:cNvPr id="8" name="图片 7"/>
          <p:cNvPicPr>
            <a:picLocks noChangeAspect="1"/>
          </p:cNvPicPr>
          <p:nvPr/>
        </p:nvPicPr>
        <p:blipFill>
          <a:blip r:embed="rId6"/>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1799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Our Work</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63550" y="1019810"/>
            <a:ext cx="8006080" cy="1968500"/>
          </a:xfrm>
          <a:prstGeom prst="rect">
            <a:avLst/>
          </a:prstGeom>
          <a:noFill/>
        </p:spPr>
        <p:txBody>
          <a:bodyPr wrap="square" rtlCol="0" anchor="t">
            <a:spAutoFit/>
          </a:bodyPr>
          <a:lstStyle/>
          <a:p>
            <a:pPr marL="693420" lvl="1" indent="-328295">
              <a:lnSpc>
                <a:spcPct val="110000"/>
              </a:lnSpc>
              <a:spcBef>
                <a:spcPts val="480"/>
              </a:spcBef>
              <a:buClr>
                <a:srgbClr val="3399FF"/>
              </a:buClr>
              <a:buFont typeface="Wingdings" panose="05000000000000000000"/>
              <a:buChar char=""/>
              <a:tabLst>
                <a:tab pos="693420" algn="l"/>
                <a:tab pos="694055" algn="l"/>
              </a:tabLst>
            </a:pPr>
            <a:r>
              <a:rPr lang="en-US" altLang="zh-CN" sz="2000" dirty="0">
                <a:latin typeface="Times New Roman" panose="02020603050405020304"/>
                <a:cs typeface="Times New Roman" panose="02020603050405020304"/>
                <a:sym typeface="+mn-ea"/>
              </a:rPr>
              <a:t>Soft label</a:t>
            </a:r>
          </a:p>
          <a:p>
            <a:pPr marL="990600" lvl="2" indent="-295910">
              <a:lnSpc>
                <a:spcPct val="120000"/>
              </a:lnSpc>
              <a:spcBef>
                <a:spcPts val="480"/>
              </a:spcBef>
              <a:buClr>
                <a:srgbClr val="3399FF"/>
              </a:buClr>
              <a:buFont typeface="Wingdings" panose="05000000000000000000"/>
              <a:buChar char=""/>
              <a:tabLst>
                <a:tab pos="991235" algn="l"/>
              </a:tabLst>
            </a:pPr>
            <a:r>
              <a:rPr lang="en-US" sz="2000" dirty="0">
                <a:latin typeface="Times New Roman" panose="02020603050405020304"/>
                <a:cs typeface="Times New Roman" panose="02020603050405020304"/>
                <a:sym typeface="+mn-ea"/>
              </a:rPr>
              <a:t>I</a:t>
            </a:r>
            <a:r>
              <a:rPr lang="en-US" sz="2000" spc="-100" dirty="0">
                <a:latin typeface="Times New Roman" panose="02020603050405020304"/>
                <a:cs typeface="Times New Roman" panose="02020603050405020304"/>
                <a:sym typeface="+mn-ea"/>
              </a:rPr>
              <a:t>n the case of classes with natural orders, the class labels can be cast as </a:t>
            </a:r>
            <a:r>
              <a:rPr lang="en-US" sz="2000" b="1" spc="-100" dirty="0">
                <a:latin typeface="Times New Roman" panose="02020603050405020304"/>
                <a:cs typeface="Times New Roman" panose="02020603050405020304"/>
                <a:sym typeface="+mn-ea"/>
              </a:rPr>
              <a:t>probability distributions</a:t>
            </a:r>
            <a:r>
              <a:rPr lang="en-US" sz="2000" spc="-100" dirty="0">
                <a:latin typeface="Times New Roman" panose="02020603050405020304"/>
                <a:cs typeface="Times New Roman" panose="02020603050405020304"/>
                <a:sym typeface="+mn-ea"/>
              </a:rPr>
              <a:t> on the domain. This likelihood can be for mulated by its inter-class distance, that a class closer to the ground truth has a higher probability.</a:t>
            </a:r>
            <a:endParaRPr lang="zh-CN" altLang="en-US" sz="2000" spc="-100" dirty="0">
              <a:latin typeface="Times New Roman" panose="02020603050405020304"/>
              <a:cs typeface="Times New Roman" panose="02020603050405020304"/>
              <a:sym typeface="+mn-ea"/>
            </a:endParaRPr>
          </a:p>
        </p:txBody>
      </p:sp>
      <p:pic>
        <p:nvPicPr>
          <p:cNvPr id="7" name="图片 6"/>
          <p:cNvPicPr>
            <a:picLocks noChangeAspect="1"/>
          </p:cNvPicPr>
          <p:nvPr/>
        </p:nvPicPr>
        <p:blipFill>
          <a:blip r:embed="rId3"/>
          <a:stretch>
            <a:fillRect/>
          </a:stretch>
        </p:blipFill>
        <p:spPr>
          <a:xfrm>
            <a:off x="2526665" y="3083560"/>
            <a:ext cx="4090670" cy="1570355"/>
          </a:xfrm>
          <a:prstGeom prst="rect">
            <a:avLst/>
          </a:prstGeom>
        </p:spPr>
      </p:pic>
      <p:pic>
        <p:nvPicPr>
          <p:cNvPr id="2" name="图片 1" descr="QQ图片20200212151132"/>
          <p:cNvPicPr>
            <a:picLocks noChangeAspect="1"/>
          </p:cNvPicPr>
          <p:nvPr/>
        </p:nvPicPr>
        <p:blipFill>
          <a:blip r:embed="rId4"/>
          <a:stretch>
            <a:fillRect/>
          </a:stretch>
        </p:blipFill>
        <p:spPr>
          <a:xfrm>
            <a:off x="7357110" y="93345"/>
            <a:ext cx="721995" cy="721995"/>
          </a:xfrm>
          <a:prstGeom prst="rect">
            <a:avLst/>
          </a:prstGeom>
        </p:spPr>
      </p:pic>
      <p:pic>
        <p:nvPicPr>
          <p:cNvPr id="6" name="图片 5" descr="微信图片_20191122210632"/>
          <p:cNvPicPr>
            <a:picLocks noChangeAspect="1"/>
          </p:cNvPicPr>
          <p:nvPr/>
        </p:nvPicPr>
        <p:blipFill>
          <a:blip r:embed="rId5"/>
          <a:stretch>
            <a:fillRect/>
          </a:stretch>
        </p:blipFill>
        <p:spPr>
          <a:xfrm>
            <a:off x="8239125" y="93345"/>
            <a:ext cx="786765" cy="767715"/>
          </a:xfrm>
          <a:prstGeom prst="rect">
            <a:avLst/>
          </a:prstGeom>
        </p:spPr>
      </p:pic>
      <p:pic>
        <p:nvPicPr>
          <p:cNvPr id="8" name="图片 7"/>
          <p:cNvPicPr>
            <a:picLocks noChangeAspect="1"/>
          </p:cNvPicPr>
          <p:nvPr/>
        </p:nvPicPr>
        <p:blipFill>
          <a:blip r:embed="rId6"/>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1799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Our Work</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63550" y="1019810"/>
            <a:ext cx="7775575" cy="1630045"/>
          </a:xfrm>
          <a:prstGeom prst="rect">
            <a:avLst/>
          </a:prstGeom>
          <a:noFill/>
        </p:spPr>
        <p:txBody>
          <a:bodyPr wrap="square" rtlCol="0" anchor="t">
            <a:spAutoFit/>
          </a:bodyPr>
          <a:lstStyle/>
          <a:p>
            <a:pPr marL="693420" lvl="1" indent="-328295">
              <a:lnSpc>
                <a:spcPct val="110000"/>
              </a:lnSpc>
              <a:spcBef>
                <a:spcPts val="480"/>
              </a:spcBef>
              <a:buClr>
                <a:srgbClr val="3399FF"/>
              </a:buClr>
              <a:buFont typeface="Wingdings" panose="05000000000000000000"/>
              <a:buChar char=""/>
              <a:tabLst>
                <a:tab pos="693420" algn="l"/>
                <a:tab pos="694055" algn="l"/>
              </a:tabLst>
            </a:pPr>
            <a:r>
              <a:rPr lang="en-US" altLang="zh-CN" sz="2000" dirty="0">
                <a:latin typeface="Times New Roman" panose="02020603050405020304"/>
                <a:cs typeface="Times New Roman" panose="02020603050405020304"/>
                <a:sym typeface="+mn-ea"/>
              </a:rPr>
              <a:t>We </a:t>
            </a:r>
            <a:r>
              <a:rPr lang="en-US" sz="2000" dirty="0">
                <a:latin typeface="Times New Roman" panose="02020603050405020304"/>
                <a:cs typeface="Times New Roman" panose="02020603050405020304"/>
                <a:sym typeface="+mn-ea"/>
              </a:rPr>
              <a:t>use </a:t>
            </a:r>
            <a:r>
              <a:rPr lang="en-US" sz="2000" b="1" dirty="0">
                <a:latin typeface="Times New Roman" panose="02020603050405020304"/>
                <a:cs typeface="Times New Roman" panose="02020603050405020304"/>
                <a:sym typeface="+mn-ea"/>
              </a:rPr>
              <a:t>soft label</a:t>
            </a:r>
            <a:r>
              <a:rPr lang="en-US" sz="2000" dirty="0">
                <a:latin typeface="Times New Roman" panose="02020603050405020304"/>
                <a:cs typeface="Times New Roman" panose="02020603050405020304"/>
                <a:sym typeface="+mn-ea"/>
              </a:rPr>
              <a:t> to further improve the performance.</a:t>
            </a:r>
            <a:endParaRPr lang="en-US" altLang="zh-CN" sz="2000" dirty="0">
              <a:latin typeface="Times New Roman" panose="02020603050405020304"/>
              <a:cs typeface="Times New Roman" panose="02020603050405020304"/>
              <a:sym typeface="+mn-ea"/>
            </a:endParaRPr>
          </a:p>
          <a:p>
            <a:pPr marL="693420" lvl="1" indent="-328295">
              <a:lnSpc>
                <a:spcPct val="110000"/>
              </a:lnSpc>
              <a:spcBef>
                <a:spcPts val="480"/>
              </a:spcBef>
              <a:buClr>
                <a:srgbClr val="3399FF"/>
              </a:buClr>
              <a:buFont typeface="Wingdings" panose="05000000000000000000"/>
              <a:buChar char=""/>
              <a:tabLst>
                <a:tab pos="693420" algn="l"/>
                <a:tab pos="694055" algn="l"/>
              </a:tabLst>
            </a:pPr>
            <a:r>
              <a:rPr lang="en-US" altLang="zh-CN" sz="2000" dirty="0">
                <a:latin typeface="Times New Roman" panose="02020603050405020304"/>
                <a:cs typeface="Times New Roman" panose="02020603050405020304"/>
                <a:sym typeface="+mn-ea"/>
              </a:rPr>
              <a:t>Loss of Ranking Net</a:t>
            </a:r>
          </a:p>
          <a:p>
            <a:pPr marL="990600" lvl="2" indent="-295910">
              <a:lnSpc>
                <a:spcPct val="120000"/>
              </a:lnSpc>
              <a:spcBef>
                <a:spcPts val="480"/>
              </a:spcBef>
              <a:buClr>
                <a:srgbClr val="3399FF"/>
              </a:buClr>
              <a:buFont typeface="Wingdings" panose="05000000000000000000"/>
              <a:buChar char=""/>
              <a:tabLst>
                <a:tab pos="991235" algn="l"/>
              </a:tabLst>
            </a:pPr>
            <a:r>
              <a:rPr lang="en-US" sz="2000" spc="-100" dirty="0">
                <a:latin typeface="Times New Roman" panose="02020603050405020304"/>
                <a:cs typeface="Times New Roman" panose="02020603050405020304"/>
                <a:sym typeface="+mn-ea"/>
              </a:rPr>
              <a:t>The loss function of the ranking net             is defined using cross entropy as follows:</a:t>
            </a:r>
          </a:p>
        </p:txBody>
      </p:sp>
      <p:graphicFrame>
        <p:nvGraphicFramePr>
          <p:cNvPr id="2" name="对象 1">
            <a:hlinkClick r:id="" action="ppaction://ole?verb=0"/>
          </p:cNvPr>
          <p:cNvGraphicFramePr>
            <a:graphicFrameLocks noChangeAspect="1"/>
          </p:cNvGraphicFramePr>
          <p:nvPr/>
        </p:nvGraphicFramePr>
        <p:xfrm>
          <a:off x="4827270" y="1904365"/>
          <a:ext cx="469265" cy="352425"/>
        </p:xfrm>
        <a:graphic>
          <a:graphicData uri="http://schemas.openxmlformats.org/presentationml/2006/ole">
            <mc:AlternateContent xmlns:mc="http://schemas.openxmlformats.org/markup-compatibility/2006">
              <mc:Choice xmlns:v="urn:schemas-microsoft-com:vml" Requires="v">
                <p:oleObj spid="_x0000_s1053" r:id="rId4" imgW="304800" imgH="228600" progId="Equation.KSEE3">
                  <p:embed/>
                </p:oleObj>
              </mc:Choice>
              <mc:Fallback>
                <p:oleObj r:id="rId4" imgW="304800" imgH="228600" progId="Equation.KSEE3">
                  <p:embed/>
                  <p:pic>
                    <p:nvPicPr>
                      <p:cNvPr id="0" name="图片 1024"/>
                      <p:cNvPicPr/>
                      <p:nvPr/>
                    </p:nvPicPr>
                    <p:blipFill>
                      <a:blip r:embed="rId5"/>
                      <a:stretch>
                        <a:fillRect/>
                      </a:stretch>
                    </p:blipFill>
                    <p:spPr>
                      <a:xfrm>
                        <a:off x="4827270" y="1904365"/>
                        <a:ext cx="469265" cy="352425"/>
                      </a:xfrm>
                      <a:prstGeom prst="rect">
                        <a:avLst/>
                      </a:prstGeom>
                    </p:spPr>
                  </p:pic>
                </p:oleObj>
              </mc:Fallback>
            </mc:AlternateContent>
          </a:graphicData>
        </a:graphic>
      </p:graphicFrame>
      <p:pic>
        <p:nvPicPr>
          <p:cNvPr id="6" name="图片 5"/>
          <p:cNvPicPr>
            <a:picLocks noChangeAspect="1"/>
          </p:cNvPicPr>
          <p:nvPr/>
        </p:nvPicPr>
        <p:blipFill>
          <a:blip r:embed="rId6"/>
          <a:stretch>
            <a:fillRect/>
          </a:stretch>
        </p:blipFill>
        <p:spPr>
          <a:xfrm>
            <a:off x="1562100" y="2649855"/>
            <a:ext cx="5803265" cy="1834515"/>
          </a:xfrm>
          <a:prstGeom prst="rect">
            <a:avLst/>
          </a:prstGeom>
        </p:spPr>
      </p:pic>
      <p:pic>
        <p:nvPicPr>
          <p:cNvPr id="7" name="图片 6" descr="QQ图片20200212151132"/>
          <p:cNvPicPr>
            <a:picLocks noChangeAspect="1"/>
          </p:cNvPicPr>
          <p:nvPr/>
        </p:nvPicPr>
        <p:blipFill>
          <a:blip r:embed="rId7"/>
          <a:stretch>
            <a:fillRect/>
          </a:stretch>
        </p:blipFill>
        <p:spPr>
          <a:xfrm>
            <a:off x="7357110" y="93345"/>
            <a:ext cx="721995" cy="721995"/>
          </a:xfrm>
          <a:prstGeom prst="rect">
            <a:avLst/>
          </a:prstGeom>
        </p:spPr>
      </p:pic>
      <p:pic>
        <p:nvPicPr>
          <p:cNvPr id="8" name="图片 7" descr="微信图片_20191122210632"/>
          <p:cNvPicPr>
            <a:picLocks noChangeAspect="1"/>
          </p:cNvPicPr>
          <p:nvPr/>
        </p:nvPicPr>
        <p:blipFill>
          <a:blip r:embed="rId8"/>
          <a:stretch>
            <a:fillRect/>
          </a:stretch>
        </p:blipFill>
        <p:spPr>
          <a:xfrm>
            <a:off x="8239125" y="93345"/>
            <a:ext cx="786765" cy="767715"/>
          </a:xfrm>
          <a:prstGeom prst="rect">
            <a:avLst/>
          </a:prstGeom>
        </p:spPr>
      </p:pic>
      <p:pic>
        <p:nvPicPr>
          <p:cNvPr id="9" name="图片 8"/>
          <p:cNvPicPr>
            <a:picLocks noChangeAspect="1"/>
          </p:cNvPicPr>
          <p:nvPr/>
        </p:nvPicPr>
        <p:blipFill>
          <a:blip r:embed="rId9"/>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1799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Our Work</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63550" y="1166495"/>
            <a:ext cx="7853045" cy="2066925"/>
          </a:xfrm>
          <a:prstGeom prst="rect">
            <a:avLst/>
          </a:prstGeom>
          <a:noFill/>
        </p:spPr>
        <p:txBody>
          <a:bodyPr wrap="square" rtlCol="0" anchor="t">
            <a:spAutoFit/>
          </a:bodyPr>
          <a:lstStyle/>
          <a:p>
            <a:pPr marL="364490" indent="-352425">
              <a:lnSpc>
                <a:spcPct val="110000"/>
              </a:lnSpc>
              <a:spcBef>
                <a:spcPts val="100"/>
              </a:spcBef>
              <a:buClr>
                <a:srgbClr val="3399FF"/>
              </a:buClr>
              <a:buFont typeface="Wingdings" panose="05000000000000000000"/>
              <a:buChar char=""/>
              <a:tabLst>
                <a:tab pos="365125" algn="l"/>
              </a:tabLst>
            </a:pPr>
            <a:r>
              <a:rPr lang="en-US" sz="2400" dirty="0">
                <a:latin typeface="Times New Roman" panose="02020603050405020304"/>
                <a:cs typeface="Times New Roman" panose="02020603050405020304"/>
                <a:sym typeface="+mn-ea"/>
              </a:rPr>
              <a:t>Prediction Net</a:t>
            </a:r>
            <a:endParaRPr lang="en-US" sz="2400" dirty="0">
              <a:latin typeface="Times New Roman" panose="02020603050405020304"/>
              <a:cs typeface="Times New Roman" panose="02020603050405020304"/>
            </a:endParaRPr>
          </a:p>
          <a:p>
            <a:pPr marL="693420" lvl="1" indent="-328295">
              <a:lnSpc>
                <a:spcPct val="110000"/>
              </a:lnSpc>
              <a:spcBef>
                <a:spcPts val="480"/>
              </a:spcBef>
              <a:buClr>
                <a:srgbClr val="3399FF"/>
              </a:buClr>
              <a:buFont typeface="Wingdings" panose="05000000000000000000"/>
              <a:buChar char=""/>
              <a:tabLst>
                <a:tab pos="693420" algn="l"/>
                <a:tab pos="694055" algn="l"/>
              </a:tabLst>
            </a:pPr>
            <a:r>
              <a:rPr lang="en-US" sz="2000" dirty="0">
                <a:latin typeface="Times New Roman" panose="02020603050405020304"/>
                <a:cs typeface="Times New Roman" panose="02020603050405020304"/>
                <a:sym typeface="+mn-ea"/>
              </a:rPr>
              <a:t>The prediction net maps the learned feature to the head pose angles by three consecutive fully connected layers.</a:t>
            </a:r>
          </a:p>
          <a:p>
            <a:pPr marL="693420" lvl="1" indent="-328295">
              <a:lnSpc>
                <a:spcPct val="110000"/>
              </a:lnSpc>
              <a:spcBef>
                <a:spcPts val="480"/>
              </a:spcBef>
              <a:buClr>
                <a:srgbClr val="3399FF"/>
              </a:buClr>
              <a:buFont typeface="Wingdings" panose="05000000000000000000"/>
              <a:buChar char=""/>
              <a:tabLst>
                <a:tab pos="693420" algn="l"/>
                <a:tab pos="694055" algn="l"/>
              </a:tabLst>
            </a:pPr>
            <a:r>
              <a:rPr lang="en-US" sz="2000" dirty="0">
                <a:latin typeface="Times New Roman" panose="02020603050405020304"/>
                <a:cs typeface="Times New Roman" panose="02020603050405020304"/>
                <a:sym typeface="+mn-ea"/>
              </a:rPr>
              <a:t>Loss of Prediction Net</a:t>
            </a:r>
          </a:p>
          <a:p>
            <a:pPr marL="990600" lvl="2" indent="-295910">
              <a:lnSpc>
                <a:spcPct val="120000"/>
              </a:lnSpc>
              <a:spcBef>
                <a:spcPts val="480"/>
              </a:spcBef>
              <a:buClr>
                <a:srgbClr val="3399FF"/>
              </a:buClr>
              <a:buFont typeface="Wingdings" panose="05000000000000000000"/>
              <a:buChar char=""/>
              <a:tabLst>
                <a:tab pos="991235" algn="l"/>
              </a:tabLst>
            </a:pPr>
            <a:r>
              <a:rPr lang="en-US" sz="2000" spc="-100" dirty="0">
                <a:latin typeface="Times New Roman" panose="02020603050405020304"/>
                <a:cs typeface="Times New Roman" panose="02020603050405020304"/>
                <a:sym typeface="+mn-ea"/>
              </a:rPr>
              <a:t>The L2 loss           is utilized by our prediction net and defined as follows</a:t>
            </a:r>
            <a:r>
              <a:rPr lang="zh-CN" altLang="en-US" sz="2000" spc="-100" dirty="0">
                <a:latin typeface="Times New Roman" panose="02020603050405020304"/>
                <a:cs typeface="Times New Roman" panose="02020603050405020304"/>
                <a:sym typeface="+mn-ea"/>
              </a:rPr>
              <a:t>：</a:t>
            </a:r>
          </a:p>
        </p:txBody>
      </p:sp>
      <p:graphicFrame>
        <p:nvGraphicFramePr>
          <p:cNvPr id="6" name="对象 5">
            <a:hlinkClick r:id="" action="ppaction://ole?verb=0"/>
          </p:cNvPr>
          <p:cNvGraphicFramePr>
            <a:graphicFrameLocks noChangeAspect="1"/>
          </p:cNvGraphicFramePr>
          <p:nvPr/>
        </p:nvGraphicFramePr>
        <p:xfrm>
          <a:off x="2643505" y="2828925"/>
          <a:ext cx="477520" cy="363855"/>
        </p:xfrm>
        <a:graphic>
          <a:graphicData uri="http://schemas.openxmlformats.org/presentationml/2006/ole">
            <mc:AlternateContent xmlns:mc="http://schemas.openxmlformats.org/markup-compatibility/2006">
              <mc:Choice xmlns:v="urn:schemas-microsoft-com:vml" Requires="v">
                <p:oleObj spid="_x0000_s2077" r:id="rId4" imgW="316865" imgH="241300" progId="Equation.KSEE3">
                  <p:embed/>
                </p:oleObj>
              </mc:Choice>
              <mc:Fallback>
                <p:oleObj r:id="rId4" imgW="316865" imgH="241300" progId="Equation.KSEE3">
                  <p:embed/>
                  <p:pic>
                    <p:nvPicPr>
                      <p:cNvPr id="0" name="图片 2048"/>
                      <p:cNvPicPr/>
                      <p:nvPr/>
                    </p:nvPicPr>
                    <p:blipFill>
                      <a:blip r:embed="rId5"/>
                      <a:stretch>
                        <a:fillRect/>
                      </a:stretch>
                    </p:blipFill>
                    <p:spPr>
                      <a:xfrm>
                        <a:off x="2643505" y="2828925"/>
                        <a:ext cx="477520" cy="363855"/>
                      </a:xfrm>
                      <a:prstGeom prst="rect">
                        <a:avLst/>
                      </a:prstGeom>
                    </p:spPr>
                  </p:pic>
                </p:oleObj>
              </mc:Fallback>
            </mc:AlternateContent>
          </a:graphicData>
        </a:graphic>
      </p:graphicFrame>
      <p:pic>
        <p:nvPicPr>
          <p:cNvPr id="7" name="图片 6"/>
          <p:cNvPicPr>
            <a:picLocks noChangeAspect="1"/>
          </p:cNvPicPr>
          <p:nvPr/>
        </p:nvPicPr>
        <p:blipFill>
          <a:blip r:embed="rId6"/>
          <a:stretch>
            <a:fillRect/>
          </a:stretch>
        </p:blipFill>
        <p:spPr>
          <a:xfrm>
            <a:off x="1656715" y="3420745"/>
            <a:ext cx="6117590" cy="863600"/>
          </a:xfrm>
          <a:prstGeom prst="rect">
            <a:avLst/>
          </a:prstGeom>
        </p:spPr>
      </p:pic>
      <p:pic>
        <p:nvPicPr>
          <p:cNvPr id="2" name="图片 1" descr="QQ图片20200212151132"/>
          <p:cNvPicPr>
            <a:picLocks noChangeAspect="1"/>
          </p:cNvPicPr>
          <p:nvPr/>
        </p:nvPicPr>
        <p:blipFill>
          <a:blip r:embed="rId7"/>
          <a:stretch>
            <a:fillRect/>
          </a:stretch>
        </p:blipFill>
        <p:spPr>
          <a:xfrm>
            <a:off x="7357110" y="93345"/>
            <a:ext cx="721995" cy="721995"/>
          </a:xfrm>
          <a:prstGeom prst="rect">
            <a:avLst/>
          </a:prstGeom>
        </p:spPr>
      </p:pic>
      <p:pic>
        <p:nvPicPr>
          <p:cNvPr id="8" name="图片 7" descr="微信图片_20191122210632"/>
          <p:cNvPicPr>
            <a:picLocks noChangeAspect="1"/>
          </p:cNvPicPr>
          <p:nvPr/>
        </p:nvPicPr>
        <p:blipFill>
          <a:blip r:embed="rId8"/>
          <a:stretch>
            <a:fillRect/>
          </a:stretch>
        </p:blipFill>
        <p:spPr>
          <a:xfrm>
            <a:off x="8239125" y="93345"/>
            <a:ext cx="786765" cy="767715"/>
          </a:xfrm>
          <a:prstGeom prst="rect">
            <a:avLst/>
          </a:prstGeom>
        </p:spPr>
      </p:pic>
      <p:pic>
        <p:nvPicPr>
          <p:cNvPr id="9" name="图片 8"/>
          <p:cNvPicPr>
            <a:picLocks noChangeAspect="1"/>
          </p:cNvPicPr>
          <p:nvPr/>
        </p:nvPicPr>
        <p:blipFill>
          <a:blip r:embed="rId9"/>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1799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Our Work</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63550" y="1019810"/>
            <a:ext cx="8006080" cy="1229995"/>
          </a:xfrm>
          <a:prstGeom prst="rect">
            <a:avLst/>
          </a:prstGeom>
          <a:noFill/>
        </p:spPr>
        <p:txBody>
          <a:bodyPr wrap="square" rtlCol="0" anchor="t">
            <a:spAutoFit/>
          </a:bodyPr>
          <a:lstStyle/>
          <a:p>
            <a:pPr marL="364490" indent="-352425">
              <a:lnSpc>
                <a:spcPct val="110000"/>
              </a:lnSpc>
              <a:spcBef>
                <a:spcPts val="100"/>
              </a:spcBef>
              <a:buClr>
                <a:srgbClr val="3399FF"/>
              </a:buClr>
              <a:buFont typeface="Wingdings" panose="05000000000000000000"/>
              <a:buChar char=""/>
              <a:tabLst>
                <a:tab pos="365125" algn="l"/>
              </a:tabLst>
            </a:pPr>
            <a:r>
              <a:rPr lang="en-US" sz="2000" dirty="0">
                <a:latin typeface="Times New Roman" panose="02020603050405020304"/>
                <a:cs typeface="Times New Roman" panose="02020603050405020304"/>
                <a:sym typeface="+mn-ea"/>
              </a:rPr>
              <a:t>Total Loss</a:t>
            </a:r>
            <a:endParaRPr lang="en-US" sz="2000" dirty="0">
              <a:latin typeface="Times New Roman" panose="02020603050405020304"/>
              <a:cs typeface="Times New Roman" panose="02020603050405020304"/>
            </a:endParaRPr>
          </a:p>
          <a:p>
            <a:pPr marL="693420" lvl="1" indent="-328295">
              <a:lnSpc>
                <a:spcPct val="120000"/>
              </a:lnSpc>
              <a:spcBef>
                <a:spcPts val="480"/>
              </a:spcBef>
              <a:buClr>
                <a:srgbClr val="3399FF"/>
              </a:buClr>
              <a:buFont typeface="Wingdings" panose="05000000000000000000"/>
              <a:buChar char=""/>
              <a:tabLst>
                <a:tab pos="693420" algn="l"/>
                <a:tab pos="694055" algn="l"/>
              </a:tabLst>
            </a:pPr>
            <a:r>
              <a:rPr lang="en-US" sz="2000" spc="-100" dirty="0">
                <a:latin typeface="Times New Roman" panose="02020603050405020304"/>
                <a:cs typeface="Times New Roman" panose="02020603050405020304"/>
                <a:sym typeface="+mn-ea"/>
              </a:rPr>
              <a:t>The network is trained in combination with the ordinal regression loss and L2 regression loss. Thus, the overall loss function L is defined as follows:</a:t>
            </a:r>
          </a:p>
        </p:txBody>
      </p:sp>
      <p:pic>
        <p:nvPicPr>
          <p:cNvPr id="7" name="图片 6"/>
          <p:cNvPicPr>
            <a:picLocks noChangeAspect="1"/>
          </p:cNvPicPr>
          <p:nvPr/>
        </p:nvPicPr>
        <p:blipFill>
          <a:blip r:embed="rId3"/>
          <a:stretch>
            <a:fillRect/>
          </a:stretch>
        </p:blipFill>
        <p:spPr>
          <a:xfrm>
            <a:off x="2771775" y="2459990"/>
            <a:ext cx="3600450" cy="660400"/>
          </a:xfrm>
          <a:prstGeom prst="rect">
            <a:avLst/>
          </a:prstGeom>
        </p:spPr>
      </p:pic>
      <p:sp>
        <p:nvSpPr>
          <p:cNvPr id="2" name="文本框 1"/>
          <p:cNvSpPr txBox="1"/>
          <p:nvPr/>
        </p:nvSpPr>
        <p:spPr>
          <a:xfrm>
            <a:off x="731520" y="3435846"/>
            <a:ext cx="8006080" cy="750847"/>
          </a:xfrm>
          <a:prstGeom prst="rect">
            <a:avLst/>
          </a:prstGeom>
          <a:noFill/>
        </p:spPr>
        <p:txBody>
          <a:bodyPr wrap="square" rtlCol="0">
            <a:spAutoFit/>
          </a:bodyPr>
          <a:lstStyle/>
          <a:p>
            <a:pPr marL="0" lvl="2">
              <a:lnSpc>
                <a:spcPct val="110000"/>
              </a:lnSpc>
            </a:pPr>
            <a:r>
              <a:rPr lang="en-US" sz="2000" spc="-100" dirty="0">
                <a:latin typeface="Times New Roman" panose="02020603050405020304"/>
                <a:cs typeface="Times New Roman" panose="02020603050405020304"/>
                <a:sym typeface="+mn-ea"/>
              </a:rPr>
              <a:t>      λ controls the contributions made by the ranking net during the training of the network.</a:t>
            </a:r>
            <a:endParaRPr lang="zh-CN" altLang="en-US" sz="2000" dirty="0"/>
          </a:p>
        </p:txBody>
      </p:sp>
      <p:pic>
        <p:nvPicPr>
          <p:cNvPr id="6" name="图片 5" descr="QQ图片20200212151132"/>
          <p:cNvPicPr>
            <a:picLocks noChangeAspect="1"/>
          </p:cNvPicPr>
          <p:nvPr/>
        </p:nvPicPr>
        <p:blipFill>
          <a:blip r:embed="rId4"/>
          <a:stretch>
            <a:fillRect/>
          </a:stretch>
        </p:blipFill>
        <p:spPr>
          <a:xfrm>
            <a:off x="7357110" y="93345"/>
            <a:ext cx="721995" cy="721995"/>
          </a:xfrm>
          <a:prstGeom prst="rect">
            <a:avLst/>
          </a:prstGeom>
        </p:spPr>
      </p:pic>
      <p:pic>
        <p:nvPicPr>
          <p:cNvPr id="8" name="图片 7" descr="微信图片_20191122210632"/>
          <p:cNvPicPr>
            <a:picLocks noChangeAspect="1"/>
          </p:cNvPicPr>
          <p:nvPr/>
        </p:nvPicPr>
        <p:blipFill>
          <a:blip r:embed="rId5"/>
          <a:stretch>
            <a:fillRect/>
          </a:stretch>
        </p:blipFill>
        <p:spPr>
          <a:xfrm>
            <a:off x="8239125" y="93345"/>
            <a:ext cx="786765" cy="767715"/>
          </a:xfrm>
          <a:prstGeom prst="rect">
            <a:avLst/>
          </a:prstGeom>
        </p:spPr>
      </p:pic>
      <p:pic>
        <p:nvPicPr>
          <p:cNvPr id="9" name="图片 8"/>
          <p:cNvPicPr>
            <a:picLocks noChangeAspect="1"/>
          </p:cNvPicPr>
          <p:nvPr/>
        </p:nvPicPr>
        <p:blipFill>
          <a:blip r:embed="rId6"/>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1799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Our Work</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63550" y="1166495"/>
            <a:ext cx="7853045" cy="933654"/>
          </a:xfrm>
          <a:prstGeom prst="rect">
            <a:avLst/>
          </a:prstGeom>
          <a:noFill/>
        </p:spPr>
        <p:txBody>
          <a:bodyPr wrap="square" rtlCol="0" anchor="t">
            <a:spAutoFit/>
          </a:bodyPr>
          <a:lstStyle/>
          <a:p>
            <a:pPr marL="364490" indent="-352425">
              <a:lnSpc>
                <a:spcPct val="120000"/>
              </a:lnSpc>
              <a:spcBef>
                <a:spcPts val="100"/>
              </a:spcBef>
              <a:buClr>
                <a:srgbClr val="3399FF"/>
              </a:buClr>
              <a:buFont typeface="Wingdings" panose="05000000000000000000"/>
              <a:buChar char=""/>
              <a:tabLst>
                <a:tab pos="365125" algn="l"/>
              </a:tabLst>
            </a:pPr>
            <a:r>
              <a:rPr lang="en-US" sz="2400" dirty="0">
                <a:latin typeface="Times New Roman" panose="02020603050405020304"/>
                <a:cs typeface="Times New Roman" panose="02020603050405020304"/>
              </a:rPr>
              <a:t>Experiment</a:t>
            </a:r>
          </a:p>
          <a:p>
            <a:pPr marL="693420" lvl="1" indent="-328295">
              <a:lnSpc>
                <a:spcPct val="120000"/>
              </a:lnSpc>
              <a:spcBef>
                <a:spcPts val="480"/>
              </a:spcBef>
              <a:buClr>
                <a:srgbClr val="3399FF"/>
              </a:buClr>
              <a:buFont typeface="Wingdings" panose="05000000000000000000"/>
              <a:buChar char=""/>
              <a:tabLst>
                <a:tab pos="693420" algn="l"/>
                <a:tab pos="694055" algn="l"/>
              </a:tabLst>
            </a:pPr>
            <a:r>
              <a:rPr lang="en-US" sz="2000" dirty="0">
                <a:latin typeface="Times New Roman" panose="02020603050405020304"/>
                <a:cs typeface="Times New Roman" panose="02020603050405020304"/>
                <a:sym typeface="+mn-ea"/>
              </a:rPr>
              <a:t>Datasets</a:t>
            </a:r>
            <a:r>
              <a:rPr lang="zh-CN" altLang="en-US" sz="2000" dirty="0">
                <a:latin typeface="Times New Roman" panose="02020603050405020304"/>
                <a:cs typeface="Times New Roman" panose="02020603050405020304"/>
                <a:sym typeface="+mn-ea"/>
              </a:rPr>
              <a:t>：</a:t>
            </a:r>
            <a:r>
              <a:rPr lang="en-US" altLang="zh-CN" sz="2000" dirty="0">
                <a:latin typeface="Times New Roman" panose="02020603050405020304"/>
                <a:cs typeface="Times New Roman" panose="02020603050405020304"/>
                <a:sym typeface="+mn-ea"/>
              </a:rPr>
              <a:t> </a:t>
            </a:r>
            <a:r>
              <a:rPr lang="en-US" altLang="zh-CN" sz="2000" b="1" dirty="0">
                <a:latin typeface="Times New Roman" panose="02020603050405020304"/>
                <a:cs typeface="Times New Roman" panose="02020603050405020304"/>
                <a:sym typeface="+mn-ea"/>
              </a:rPr>
              <a:t>Biwi Head Pose Dataset</a:t>
            </a:r>
            <a:r>
              <a:rPr lang="en-US" altLang="zh-CN" sz="2000" dirty="0">
                <a:latin typeface="Times New Roman" panose="02020603050405020304"/>
                <a:cs typeface="Times New Roman" panose="02020603050405020304"/>
                <a:sym typeface="+mn-ea"/>
              </a:rPr>
              <a:t> and </a:t>
            </a:r>
            <a:r>
              <a:rPr lang="en-US" altLang="zh-CN" sz="2000" b="1" dirty="0">
                <a:latin typeface="Times New Roman" panose="02020603050405020304"/>
                <a:cs typeface="Times New Roman" panose="02020603050405020304"/>
                <a:sym typeface="+mn-ea"/>
              </a:rPr>
              <a:t>Pandora dataset</a:t>
            </a:r>
          </a:p>
        </p:txBody>
      </p:sp>
      <p:pic>
        <p:nvPicPr>
          <p:cNvPr id="2" name="图片 1" descr="QQ图片20200212151132"/>
          <p:cNvPicPr>
            <a:picLocks noChangeAspect="1"/>
          </p:cNvPicPr>
          <p:nvPr/>
        </p:nvPicPr>
        <p:blipFill>
          <a:blip r:embed="rId3"/>
          <a:stretch>
            <a:fillRect/>
          </a:stretch>
        </p:blipFill>
        <p:spPr>
          <a:xfrm>
            <a:off x="7357110" y="93345"/>
            <a:ext cx="721995" cy="721995"/>
          </a:xfrm>
          <a:prstGeom prst="rect">
            <a:avLst/>
          </a:prstGeom>
        </p:spPr>
      </p:pic>
      <p:pic>
        <p:nvPicPr>
          <p:cNvPr id="6" name="图片 5" descr="微信图片_20191122210632"/>
          <p:cNvPicPr>
            <a:picLocks noChangeAspect="1"/>
          </p:cNvPicPr>
          <p:nvPr/>
        </p:nvPicPr>
        <p:blipFill>
          <a:blip r:embed="rId4"/>
          <a:stretch>
            <a:fillRect/>
          </a:stretch>
        </p:blipFill>
        <p:spPr>
          <a:xfrm>
            <a:off x="8239125" y="93345"/>
            <a:ext cx="786765" cy="767715"/>
          </a:xfrm>
          <a:prstGeom prst="rect">
            <a:avLst/>
          </a:prstGeom>
        </p:spPr>
      </p:pic>
      <p:pic>
        <p:nvPicPr>
          <p:cNvPr id="8" name="图片 7"/>
          <p:cNvPicPr>
            <a:picLocks noChangeAspect="1"/>
          </p:cNvPicPr>
          <p:nvPr/>
        </p:nvPicPr>
        <p:blipFill>
          <a:blip r:embed="rId5"/>
          <a:stretch>
            <a:fillRect/>
          </a:stretch>
        </p:blipFill>
        <p:spPr>
          <a:xfrm>
            <a:off x="5871845" y="88265"/>
            <a:ext cx="1323340" cy="727075"/>
          </a:xfrm>
          <a:prstGeom prst="rect">
            <a:avLst/>
          </a:prstGeom>
        </p:spPr>
      </p:pic>
      <p:pic>
        <p:nvPicPr>
          <p:cNvPr id="7" name="图片 6"/>
          <p:cNvPicPr>
            <a:picLocks noChangeAspect="1"/>
          </p:cNvPicPr>
          <p:nvPr/>
        </p:nvPicPr>
        <p:blipFill>
          <a:blip r:embed="rId6"/>
          <a:stretch>
            <a:fillRect/>
          </a:stretch>
        </p:blipFill>
        <p:spPr>
          <a:xfrm>
            <a:off x="753745" y="2175510"/>
            <a:ext cx="7636510" cy="1927860"/>
          </a:xfrm>
          <a:prstGeom prst="rect">
            <a:avLst/>
          </a:prstGeom>
        </p:spPr>
      </p:pic>
      <p:sp>
        <p:nvSpPr>
          <p:cNvPr id="9" name="文本框 8"/>
          <p:cNvSpPr txBox="1"/>
          <p:nvPr/>
        </p:nvSpPr>
        <p:spPr>
          <a:xfrm>
            <a:off x="535305" y="4185285"/>
            <a:ext cx="8145780" cy="645160"/>
          </a:xfrm>
          <a:prstGeom prst="rect">
            <a:avLst/>
          </a:prstGeom>
          <a:noFill/>
        </p:spPr>
        <p:txBody>
          <a:bodyPr wrap="square" rtlCol="0">
            <a:spAutoFit/>
          </a:bodyPr>
          <a:lstStyle/>
          <a:p>
            <a:r>
              <a:rPr lang="zh-CN" altLang="en-US">
                <a:latin typeface="Times New Roman" panose="02020603050405020304" charset="0"/>
                <a:cs typeface="Times New Roman" panose="02020603050405020304" charset="0"/>
              </a:rPr>
              <a:t>Sample frames from the </a:t>
            </a:r>
            <a:r>
              <a:rPr lang="zh-CN" altLang="en-US" b="1">
                <a:latin typeface="Times New Roman" panose="02020603050405020304" charset="0"/>
                <a:cs typeface="Times New Roman" panose="02020603050405020304" charset="0"/>
              </a:rPr>
              <a:t>Pandora</a:t>
            </a:r>
            <a:r>
              <a:rPr lang="zh-CN" altLang="en-US">
                <a:latin typeface="Times New Roman" panose="02020603050405020304" charset="0"/>
                <a:cs typeface="Times New Roman" panose="02020603050405020304" charset="0"/>
              </a:rPr>
              <a:t> dataset. As depicted, extreme poses and challenging camouflage can be present</a:t>
            </a:r>
            <a:r>
              <a:rPr lang="en-US" altLang="zh-CN">
                <a:latin typeface="Times New Roman" panose="02020603050405020304" charset="0"/>
                <a:cs typeface="Times New Roman" panose="02020603050405020304" charset="0"/>
              </a:rPr>
              <a:t>.</a:t>
            </a:r>
          </a:p>
        </p:txBody>
      </p:sp>
    </p:spTree>
  </p:cSld>
  <p:clrMapOvr>
    <a:masterClrMapping/>
  </p:clrMapOvr>
  <p:transition spd="slow" advTm="0">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1799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Our Work</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34261" y="4303468"/>
            <a:ext cx="6658307" cy="728148"/>
          </a:xfrm>
          <a:prstGeom prst="rect">
            <a:avLst/>
          </a:prstGeom>
          <a:noFill/>
        </p:spPr>
        <p:txBody>
          <a:bodyPr wrap="square" rtlCol="0" anchor="t">
            <a:spAutoFit/>
          </a:bodyPr>
          <a:lstStyle/>
          <a:p>
            <a:pPr marL="12065" indent="0" algn="l">
              <a:lnSpc>
                <a:spcPct val="120000"/>
              </a:lnSpc>
              <a:spcBef>
                <a:spcPts val="100"/>
              </a:spcBef>
              <a:buClr>
                <a:srgbClr val="3399FF"/>
              </a:buClr>
              <a:buFont typeface="Wingdings" panose="05000000000000000000"/>
              <a:buNone/>
              <a:tabLst>
                <a:tab pos="365125" algn="l"/>
              </a:tabLst>
            </a:pPr>
            <a:r>
              <a:rPr lang="en-US" dirty="0">
                <a:latin typeface="Times New Roman" panose="02020603050405020304"/>
                <a:cs typeface="Times New Roman" panose="02020603050405020304"/>
              </a:rPr>
              <a:t>	Based on the ablation study, </a:t>
            </a:r>
            <a:r>
              <a:rPr lang="en-US" b="1" dirty="0">
                <a:latin typeface="Times New Roman" panose="02020603050405020304"/>
                <a:cs typeface="Times New Roman" panose="02020603050405020304"/>
              </a:rPr>
              <a:t>λ </a:t>
            </a:r>
            <a:r>
              <a:rPr lang="en-US" dirty="0">
                <a:latin typeface="Times New Roman" panose="02020603050405020304"/>
                <a:cs typeface="Times New Roman" panose="02020603050405020304"/>
              </a:rPr>
              <a:t>is set to </a:t>
            </a:r>
            <a:r>
              <a:rPr lang="en-US" b="1" dirty="0">
                <a:latin typeface="Times New Roman" panose="02020603050405020304"/>
                <a:cs typeface="Times New Roman" panose="02020603050405020304"/>
              </a:rPr>
              <a:t>0.1</a:t>
            </a:r>
            <a:r>
              <a:rPr lang="en-US" dirty="0">
                <a:latin typeface="Times New Roman" panose="02020603050405020304"/>
                <a:cs typeface="Times New Roman" panose="02020603050405020304"/>
              </a:rPr>
              <a:t>, and </a:t>
            </a:r>
            <a:r>
              <a:rPr lang="en-US" b="1" dirty="0">
                <a:latin typeface="Times New Roman" panose="02020603050405020304"/>
                <a:cs typeface="Times New Roman" panose="02020603050405020304"/>
              </a:rPr>
              <a:t>K</a:t>
            </a:r>
            <a:r>
              <a:rPr lang="en-US" dirty="0">
                <a:latin typeface="Times New Roman" panose="02020603050405020304"/>
                <a:cs typeface="Times New Roman" panose="02020603050405020304"/>
              </a:rPr>
              <a:t> is set to </a:t>
            </a:r>
            <a:r>
              <a:rPr lang="en-US" b="1" dirty="0">
                <a:latin typeface="Times New Roman" panose="02020603050405020304"/>
                <a:cs typeface="Times New Roman" panose="02020603050405020304"/>
              </a:rPr>
              <a:t>5</a:t>
            </a:r>
            <a:r>
              <a:rPr lang="en-US" dirty="0">
                <a:latin typeface="Times New Roman" panose="02020603050405020304"/>
                <a:cs typeface="Times New Roman" panose="02020603050405020304"/>
              </a:rPr>
              <a:t> in the rest of the experiments.</a:t>
            </a:r>
          </a:p>
        </p:txBody>
      </p:sp>
      <p:pic>
        <p:nvPicPr>
          <p:cNvPr id="6" name="图片 5" descr="QQ图片20200212151132"/>
          <p:cNvPicPr>
            <a:picLocks noChangeAspect="1"/>
          </p:cNvPicPr>
          <p:nvPr/>
        </p:nvPicPr>
        <p:blipFill>
          <a:blip r:embed="rId3"/>
          <a:stretch>
            <a:fillRect/>
          </a:stretch>
        </p:blipFill>
        <p:spPr>
          <a:xfrm>
            <a:off x="7357110" y="93345"/>
            <a:ext cx="721995" cy="721995"/>
          </a:xfrm>
          <a:prstGeom prst="rect">
            <a:avLst/>
          </a:prstGeom>
        </p:spPr>
      </p:pic>
      <p:pic>
        <p:nvPicPr>
          <p:cNvPr id="7" name="图片 6" descr="微信图片_20191122210632"/>
          <p:cNvPicPr>
            <a:picLocks noChangeAspect="1"/>
          </p:cNvPicPr>
          <p:nvPr/>
        </p:nvPicPr>
        <p:blipFill>
          <a:blip r:embed="rId4"/>
          <a:stretch>
            <a:fillRect/>
          </a:stretch>
        </p:blipFill>
        <p:spPr>
          <a:xfrm>
            <a:off x="8239125" y="93345"/>
            <a:ext cx="786765" cy="767715"/>
          </a:xfrm>
          <a:prstGeom prst="rect">
            <a:avLst/>
          </a:prstGeom>
        </p:spPr>
      </p:pic>
      <p:pic>
        <p:nvPicPr>
          <p:cNvPr id="8" name="图片 7"/>
          <p:cNvPicPr>
            <a:picLocks noChangeAspect="1"/>
          </p:cNvPicPr>
          <p:nvPr/>
        </p:nvPicPr>
        <p:blipFill>
          <a:blip r:embed="rId5"/>
          <a:stretch>
            <a:fillRect/>
          </a:stretch>
        </p:blipFill>
        <p:spPr>
          <a:xfrm>
            <a:off x="2195736" y="1574569"/>
            <a:ext cx="4641133" cy="2624966"/>
          </a:xfrm>
          <a:prstGeom prst="rect">
            <a:avLst/>
          </a:prstGeom>
        </p:spPr>
      </p:pic>
      <p:pic>
        <p:nvPicPr>
          <p:cNvPr id="2" name="图片 1"/>
          <p:cNvPicPr>
            <a:picLocks noChangeAspect="1"/>
          </p:cNvPicPr>
          <p:nvPr/>
        </p:nvPicPr>
        <p:blipFill>
          <a:blip r:embed="rId6"/>
          <a:stretch>
            <a:fillRect/>
          </a:stretch>
        </p:blipFill>
        <p:spPr>
          <a:xfrm>
            <a:off x="5871845" y="88265"/>
            <a:ext cx="1323340" cy="727075"/>
          </a:xfrm>
          <a:prstGeom prst="rect">
            <a:avLst/>
          </a:prstGeom>
        </p:spPr>
      </p:pic>
      <p:sp>
        <p:nvSpPr>
          <p:cNvPr id="10" name="文本框 9"/>
          <p:cNvSpPr txBox="1"/>
          <p:nvPr/>
        </p:nvSpPr>
        <p:spPr>
          <a:xfrm>
            <a:off x="470255" y="1038286"/>
            <a:ext cx="7853045" cy="429413"/>
          </a:xfrm>
          <a:prstGeom prst="rect">
            <a:avLst/>
          </a:prstGeom>
          <a:noFill/>
        </p:spPr>
        <p:txBody>
          <a:bodyPr wrap="square" rtlCol="0" anchor="t">
            <a:spAutoFit/>
          </a:bodyPr>
          <a:lstStyle/>
          <a:p>
            <a:pPr marL="693420" lvl="1" indent="-328295">
              <a:lnSpc>
                <a:spcPct val="120000"/>
              </a:lnSpc>
              <a:spcBef>
                <a:spcPts val="480"/>
              </a:spcBef>
              <a:buClr>
                <a:srgbClr val="3399FF"/>
              </a:buClr>
              <a:buFont typeface="Wingdings" panose="05000000000000000000"/>
              <a:buChar char=""/>
              <a:tabLst>
                <a:tab pos="693420" algn="l"/>
                <a:tab pos="694055" algn="l"/>
              </a:tabLst>
            </a:pPr>
            <a:r>
              <a:rPr lang="en-US" altLang="zh-CN" sz="2000" dirty="0">
                <a:latin typeface="Times New Roman" panose="02020603050405020304"/>
                <a:cs typeface="Times New Roman" panose="02020603050405020304"/>
                <a:sym typeface="+mn-ea"/>
              </a:rPr>
              <a:t>Ablation Study</a:t>
            </a:r>
          </a:p>
        </p:txBody>
      </p:sp>
    </p:spTree>
  </p:cSld>
  <p:clrMapOvr>
    <a:masterClrMapping/>
  </p:clrMapOvr>
  <p:transition spd="slow" advTm="0">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1799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Our Work</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63607" y="1040291"/>
            <a:ext cx="7853045" cy="460375"/>
          </a:xfrm>
          <a:prstGeom prst="rect">
            <a:avLst/>
          </a:prstGeom>
          <a:noFill/>
        </p:spPr>
        <p:txBody>
          <a:bodyPr wrap="square" rtlCol="0" anchor="t">
            <a:spAutoFit/>
          </a:bodyPr>
          <a:lstStyle/>
          <a:p>
            <a:pPr marL="693420" lvl="1" indent="-328295">
              <a:lnSpc>
                <a:spcPct val="120000"/>
              </a:lnSpc>
              <a:spcBef>
                <a:spcPts val="480"/>
              </a:spcBef>
              <a:buClr>
                <a:srgbClr val="3399FF"/>
              </a:buClr>
              <a:buFont typeface="Wingdings" panose="05000000000000000000"/>
              <a:buChar char=""/>
              <a:tabLst>
                <a:tab pos="693420" algn="l"/>
                <a:tab pos="694055" algn="l"/>
              </a:tabLst>
            </a:pPr>
            <a:r>
              <a:rPr lang="en-US" altLang="zh-CN" sz="2000" dirty="0">
                <a:latin typeface="Times New Roman" panose="02020603050405020304"/>
                <a:cs typeface="Times New Roman" panose="02020603050405020304"/>
                <a:sym typeface="+mn-ea"/>
              </a:rPr>
              <a:t>Quantitative Results</a:t>
            </a:r>
            <a:endParaRPr lang="en-US" sz="2000" spc="-100" dirty="0">
              <a:latin typeface="Times New Roman" panose="02020603050405020304"/>
              <a:cs typeface="Times New Roman" panose="02020603050405020304"/>
              <a:sym typeface="+mn-ea"/>
            </a:endParaRPr>
          </a:p>
        </p:txBody>
      </p:sp>
      <p:pic>
        <p:nvPicPr>
          <p:cNvPr id="7" name="图片 6"/>
          <p:cNvPicPr>
            <a:picLocks noChangeAspect="1"/>
          </p:cNvPicPr>
          <p:nvPr/>
        </p:nvPicPr>
        <p:blipFill>
          <a:blip r:embed="rId3"/>
          <a:stretch>
            <a:fillRect/>
          </a:stretch>
        </p:blipFill>
        <p:spPr>
          <a:xfrm>
            <a:off x="1727160" y="1588770"/>
            <a:ext cx="5461675" cy="2165806"/>
          </a:xfrm>
          <a:prstGeom prst="rect">
            <a:avLst/>
          </a:prstGeom>
        </p:spPr>
      </p:pic>
      <p:sp>
        <p:nvSpPr>
          <p:cNvPr id="9" name="文本框 8"/>
          <p:cNvSpPr txBox="1"/>
          <p:nvPr/>
        </p:nvSpPr>
        <p:spPr>
          <a:xfrm>
            <a:off x="954140" y="3877332"/>
            <a:ext cx="7560840" cy="1060547"/>
          </a:xfrm>
          <a:prstGeom prst="rect">
            <a:avLst/>
          </a:prstGeom>
          <a:noFill/>
        </p:spPr>
        <p:txBody>
          <a:bodyPr wrap="square" rtlCol="0" anchor="t">
            <a:spAutoFit/>
          </a:bodyPr>
          <a:lstStyle/>
          <a:p>
            <a:pPr marL="12065">
              <a:lnSpc>
                <a:spcPct val="120000"/>
              </a:lnSpc>
              <a:spcBef>
                <a:spcPts val="100"/>
              </a:spcBef>
              <a:buClr>
                <a:srgbClr val="3399FF"/>
              </a:buClr>
              <a:tabLst>
                <a:tab pos="365125" algn="l"/>
              </a:tabLst>
            </a:pPr>
            <a:r>
              <a:rPr lang="en-US" dirty="0">
                <a:latin typeface="Times New Roman" panose="02020603050405020304"/>
                <a:cs typeface="Times New Roman" panose="02020603050405020304"/>
              </a:rPr>
              <a:t>	The best performance is achieved by the methods based on </a:t>
            </a:r>
            <a:r>
              <a:rPr lang="en-US" altLang="zh-CN" dirty="0">
                <a:latin typeface="Times New Roman" panose="02020603050405020304"/>
                <a:cs typeface="Times New Roman" panose="02020603050405020304"/>
              </a:rPr>
              <a:t>depth image</a:t>
            </a:r>
            <a:r>
              <a:rPr lang="en-US" dirty="0">
                <a:latin typeface="Times New Roman" panose="02020603050405020304"/>
                <a:cs typeface="Times New Roman" panose="02020603050405020304"/>
              </a:rPr>
              <a:t>. The RGB image is a projection from 3D space to 2D image, which loses information important for 3D head pose estimation.</a:t>
            </a:r>
          </a:p>
        </p:txBody>
      </p:sp>
      <p:pic>
        <p:nvPicPr>
          <p:cNvPr id="2" name="图片 1" descr="QQ图片20200212151132"/>
          <p:cNvPicPr>
            <a:picLocks noChangeAspect="1"/>
          </p:cNvPicPr>
          <p:nvPr/>
        </p:nvPicPr>
        <p:blipFill>
          <a:blip r:embed="rId4"/>
          <a:stretch>
            <a:fillRect/>
          </a:stretch>
        </p:blipFill>
        <p:spPr>
          <a:xfrm>
            <a:off x="7357110" y="93345"/>
            <a:ext cx="721995" cy="721995"/>
          </a:xfrm>
          <a:prstGeom prst="rect">
            <a:avLst/>
          </a:prstGeom>
        </p:spPr>
      </p:pic>
      <p:pic>
        <p:nvPicPr>
          <p:cNvPr id="6" name="图片 5" descr="微信图片_20191122210632"/>
          <p:cNvPicPr>
            <a:picLocks noChangeAspect="1"/>
          </p:cNvPicPr>
          <p:nvPr/>
        </p:nvPicPr>
        <p:blipFill>
          <a:blip r:embed="rId5"/>
          <a:stretch>
            <a:fillRect/>
          </a:stretch>
        </p:blipFill>
        <p:spPr>
          <a:xfrm>
            <a:off x="8239125" y="93345"/>
            <a:ext cx="786765" cy="767715"/>
          </a:xfrm>
          <a:prstGeom prst="rect">
            <a:avLst/>
          </a:prstGeom>
        </p:spPr>
      </p:pic>
      <p:pic>
        <p:nvPicPr>
          <p:cNvPr id="8" name="图片 7"/>
          <p:cNvPicPr>
            <a:picLocks noChangeAspect="1"/>
          </p:cNvPicPr>
          <p:nvPr/>
        </p:nvPicPr>
        <p:blipFill>
          <a:blip r:embed="rId6"/>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1799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Our Work</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31801" y="3771851"/>
            <a:ext cx="8480397" cy="1060547"/>
          </a:xfrm>
          <a:prstGeom prst="rect">
            <a:avLst/>
          </a:prstGeom>
          <a:noFill/>
        </p:spPr>
        <p:txBody>
          <a:bodyPr wrap="square" rtlCol="0" anchor="t">
            <a:spAutoFit/>
          </a:bodyPr>
          <a:lstStyle/>
          <a:p>
            <a:pPr marL="12065" indent="0" algn="l">
              <a:lnSpc>
                <a:spcPct val="120000"/>
              </a:lnSpc>
              <a:spcBef>
                <a:spcPts val="100"/>
              </a:spcBef>
              <a:buClr>
                <a:srgbClr val="3399FF"/>
              </a:buClr>
              <a:buFont typeface="Wingdings" panose="05000000000000000000"/>
              <a:buNone/>
              <a:tabLst>
                <a:tab pos="365125" algn="l"/>
              </a:tabLst>
            </a:pPr>
            <a:r>
              <a:rPr lang="en-US" dirty="0">
                <a:latin typeface="Times New Roman" panose="02020603050405020304"/>
                <a:cs typeface="Times New Roman" panose="02020603050405020304"/>
              </a:rPr>
              <a:t>	As shown in Tab.3, Head PointNet outperforms POSEidon with single inputs on the Pandora Dataset. Furthermore, there is an obvious performance improvement on accuracy exception for the pitch angle, in contrast to POSEidon with complete inputes.</a:t>
            </a:r>
          </a:p>
        </p:txBody>
      </p:sp>
      <p:pic>
        <p:nvPicPr>
          <p:cNvPr id="6" name="图片 5"/>
          <p:cNvPicPr>
            <a:picLocks noChangeAspect="1"/>
          </p:cNvPicPr>
          <p:nvPr/>
        </p:nvPicPr>
        <p:blipFill>
          <a:blip r:embed="rId3"/>
          <a:stretch>
            <a:fillRect/>
          </a:stretch>
        </p:blipFill>
        <p:spPr>
          <a:xfrm>
            <a:off x="1811861" y="1494554"/>
            <a:ext cx="5303108" cy="2231329"/>
          </a:xfrm>
          <a:prstGeom prst="rect">
            <a:avLst/>
          </a:prstGeom>
        </p:spPr>
      </p:pic>
      <p:pic>
        <p:nvPicPr>
          <p:cNvPr id="2" name="图片 1" descr="QQ图片20200212151132"/>
          <p:cNvPicPr>
            <a:picLocks noChangeAspect="1"/>
          </p:cNvPicPr>
          <p:nvPr/>
        </p:nvPicPr>
        <p:blipFill>
          <a:blip r:embed="rId4"/>
          <a:stretch>
            <a:fillRect/>
          </a:stretch>
        </p:blipFill>
        <p:spPr>
          <a:xfrm>
            <a:off x="7357110" y="93345"/>
            <a:ext cx="721995" cy="721995"/>
          </a:xfrm>
          <a:prstGeom prst="rect">
            <a:avLst/>
          </a:prstGeom>
        </p:spPr>
      </p:pic>
      <p:pic>
        <p:nvPicPr>
          <p:cNvPr id="7" name="图片 6" descr="微信图片_20191122210632"/>
          <p:cNvPicPr>
            <a:picLocks noChangeAspect="1"/>
          </p:cNvPicPr>
          <p:nvPr/>
        </p:nvPicPr>
        <p:blipFill>
          <a:blip r:embed="rId5"/>
          <a:stretch>
            <a:fillRect/>
          </a:stretch>
        </p:blipFill>
        <p:spPr>
          <a:xfrm>
            <a:off x="8239125" y="93345"/>
            <a:ext cx="786765" cy="767715"/>
          </a:xfrm>
          <a:prstGeom prst="rect">
            <a:avLst/>
          </a:prstGeom>
        </p:spPr>
      </p:pic>
      <p:pic>
        <p:nvPicPr>
          <p:cNvPr id="8" name="图片 7"/>
          <p:cNvPicPr>
            <a:picLocks noChangeAspect="1"/>
          </p:cNvPicPr>
          <p:nvPr/>
        </p:nvPicPr>
        <p:blipFill>
          <a:blip r:embed="rId6"/>
          <a:stretch>
            <a:fillRect/>
          </a:stretch>
        </p:blipFill>
        <p:spPr>
          <a:xfrm>
            <a:off x="5871845" y="88265"/>
            <a:ext cx="1323340" cy="727075"/>
          </a:xfrm>
          <a:prstGeom prst="rect">
            <a:avLst/>
          </a:prstGeom>
        </p:spPr>
      </p:pic>
      <p:sp>
        <p:nvSpPr>
          <p:cNvPr id="10" name="文本框 9"/>
          <p:cNvSpPr txBox="1"/>
          <p:nvPr/>
        </p:nvSpPr>
        <p:spPr>
          <a:xfrm>
            <a:off x="463550" y="1010602"/>
            <a:ext cx="7853045" cy="460375"/>
          </a:xfrm>
          <a:prstGeom prst="rect">
            <a:avLst/>
          </a:prstGeom>
          <a:noFill/>
        </p:spPr>
        <p:txBody>
          <a:bodyPr wrap="square" rtlCol="0" anchor="t">
            <a:spAutoFit/>
          </a:bodyPr>
          <a:lstStyle/>
          <a:p>
            <a:pPr marL="693420" lvl="1" indent="-328295">
              <a:lnSpc>
                <a:spcPct val="120000"/>
              </a:lnSpc>
              <a:spcBef>
                <a:spcPts val="480"/>
              </a:spcBef>
              <a:buClr>
                <a:srgbClr val="3399FF"/>
              </a:buClr>
              <a:buFont typeface="Wingdings" panose="05000000000000000000"/>
              <a:buChar char=""/>
              <a:tabLst>
                <a:tab pos="693420" algn="l"/>
                <a:tab pos="694055" algn="l"/>
              </a:tabLst>
            </a:pPr>
            <a:r>
              <a:rPr lang="en-US" altLang="zh-CN" sz="2000" dirty="0">
                <a:latin typeface="Times New Roman" panose="02020603050405020304"/>
                <a:cs typeface="Times New Roman" panose="02020603050405020304"/>
                <a:sym typeface="+mn-ea"/>
              </a:rPr>
              <a:t>Quantitative Results</a:t>
            </a:r>
            <a:endParaRPr lang="en-US" sz="2000" spc="-100" dirty="0">
              <a:latin typeface="Times New Roman" panose="02020603050405020304"/>
              <a:cs typeface="Times New Roman" panose="02020603050405020304"/>
              <a:sym typeface="+mn-ea"/>
            </a:endParaRPr>
          </a:p>
        </p:txBody>
      </p:sp>
    </p:spTree>
  </p:cSld>
  <p:clrMapOvr>
    <a:masterClrMapping/>
  </p:clrMapOvr>
  <p:transition spd="slow" advTm="0">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0231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Contents</a:t>
            </a:r>
          </a:p>
        </p:txBody>
      </p:sp>
      <p:sp>
        <p:nvSpPr>
          <p:cNvPr id="95" name="原创设计师QQ598969553      _9"/>
          <p:cNvSpPr/>
          <p:nvPr/>
        </p:nvSpPr>
        <p:spPr>
          <a:xfrm>
            <a:off x="1206431" y="137490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94765" y="1382395"/>
            <a:ext cx="360045" cy="521970"/>
          </a:xfrm>
          <a:prstGeom prst="rect">
            <a:avLst/>
          </a:prstGeom>
          <a:noFill/>
        </p:spPr>
        <p:txBody>
          <a:bodyPr wrap="square" rtlCol="0">
            <a:spAutoFit/>
          </a:bodyPr>
          <a:lstStyle/>
          <a:p>
            <a:r>
              <a:rPr lang="en-US" altLang="zh-CN" sz="2800">
                <a:solidFill>
                  <a:schemeClr val="bg1">
                    <a:lumMod val="50000"/>
                  </a:schemeClr>
                </a:solidFill>
              </a:rPr>
              <a:t>1</a:t>
            </a:r>
          </a:p>
        </p:txBody>
      </p:sp>
      <p:sp>
        <p:nvSpPr>
          <p:cNvPr id="12" name="文本框 11"/>
          <p:cNvSpPr txBox="1"/>
          <p:nvPr/>
        </p:nvSpPr>
        <p:spPr>
          <a:xfrm>
            <a:off x="2019300" y="1374775"/>
            <a:ext cx="2395220" cy="583565"/>
          </a:xfrm>
          <a:prstGeom prst="rect">
            <a:avLst/>
          </a:prstGeom>
          <a:noFill/>
        </p:spPr>
        <p:txBody>
          <a:bodyPr wrap="square" rtlCol="0">
            <a:spAutoFit/>
          </a:bodyPr>
          <a:lstStyle/>
          <a:p>
            <a:r>
              <a:rPr lang="en-US" altLang="zh-CN" sz="3200" dirty="0">
                <a:solidFill>
                  <a:schemeClr val="accent3">
                    <a:lumMod val="60000"/>
                    <a:lumOff val="40000"/>
                  </a:schemeClr>
                </a:solidFill>
                <a:latin typeface="Times New Roman" panose="02020603050405020304" charset="0"/>
                <a:cs typeface="Times New Roman" panose="02020603050405020304" charset="0"/>
              </a:rPr>
              <a:t>Background</a:t>
            </a:r>
          </a:p>
        </p:txBody>
      </p:sp>
      <p:sp>
        <p:nvSpPr>
          <p:cNvPr id="13" name="原创设计师QQ598969553      _9"/>
          <p:cNvSpPr/>
          <p:nvPr/>
        </p:nvSpPr>
        <p:spPr>
          <a:xfrm>
            <a:off x="1207066" y="221945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4" name="文本框 13"/>
          <p:cNvSpPr txBox="1"/>
          <p:nvPr/>
        </p:nvSpPr>
        <p:spPr>
          <a:xfrm>
            <a:off x="1295400" y="2219325"/>
            <a:ext cx="360045" cy="521970"/>
          </a:xfrm>
          <a:prstGeom prst="rect">
            <a:avLst/>
          </a:prstGeom>
          <a:noFill/>
        </p:spPr>
        <p:txBody>
          <a:bodyPr wrap="square" rtlCol="0">
            <a:spAutoFit/>
          </a:bodyPr>
          <a:lstStyle/>
          <a:p>
            <a:r>
              <a:rPr lang="en-US" altLang="zh-CN" sz="2800">
                <a:solidFill>
                  <a:schemeClr val="bg1">
                    <a:lumMod val="50000"/>
                  </a:schemeClr>
                </a:solidFill>
              </a:rPr>
              <a:t>2</a:t>
            </a:r>
          </a:p>
        </p:txBody>
      </p:sp>
      <p:sp>
        <p:nvSpPr>
          <p:cNvPr id="15" name="文本框 14"/>
          <p:cNvSpPr txBox="1"/>
          <p:nvPr/>
        </p:nvSpPr>
        <p:spPr>
          <a:xfrm>
            <a:off x="2019300" y="2219325"/>
            <a:ext cx="2395220" cy="583565"/>
          </a:xfrm>
          <a:prstGeom prst="rect">
            <a:avLst/>
          </a:prstGeom>
          <a:noFill/>
        </p:spPr>
        <p:txBody>
          <a:bodyPr wrap="square" rtlCol="0">
            <a:spAutoFit/>
          </a:bodyPr>
          <a:lstStyle/>
          <a:p>
            <a:r>
              <a:rPr lang="en-US" altLang="zh-CN" sz="3200" dirty="0">
                <a:solidFill>
                  <a:schemeClr val="tx1">
                    <a:lumMod val="65000"/>
                    <a:lumOff val="35000"/>
                  </a:schemeClr>
                </a:solidFill>
                <a:latin typeface="Times New Roman" panose="02020603050405020304" charset="0"/>
                <a:cs typeface="Times New Roman" panose="02020603050405020304" charset="0"/>
              </a:rPr>
              <a:t>Motivation</a:t>
            </a:r>
          </a:p>
        </p:txBody>
      </p:sp>
      <p:sp>
        <p:nvSpPr>
          <p:cNvPr id="16" name="原创设计师QQ598969553      _9"/>
          <p:cNvSpPr/>
          <p:nvPr/>
        </p:nvSpPr>
        <p:spPr>
          <a:xfrm>
            <a:off x="1208971" y="308559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7" name="文本框 16"/>
          <p:cNvSpPr txBox="1"/>
          <p:nvPr/>
        </p:nvSpPr>
        <p:spPr>
          <a:xfrm>
            <a:off x="1297305" y="3100705"/>
            <a:ext cx="360045" cy="521970"/>
          </a:xfrm>
          <a:prstGeom prst="rect">
            <a:avLst/>
          </a:prstGeom>
          <a:noFill/>
        </p:spPr>
        <p:txBody>
          <a:bodyPr wrap="square" rtlCol="0">
            <a:spAutoFit/>
          </a:bodyPr>
          <a:lstStyle/>
          <a:p>
            <a:r>
              <a:rPr lang="en-US" altLang="zh-CN" sz="2800">
                <a:solidFill>
                  <a:schemeClr val="bg1">
                    <a:lumMod val="50000"/>
                  </a:schemeClr>
                </a:solidFill>
              </a:rPr>
              <a:t>3</a:t>
            </a:r>
          </a:p>
        </p:txBody>
      </p:sp>
      <p:sp>
        <p:nvSpPr>
          <p:cNvPr id="18" name="文本框 17"/>
          <p:cNvSpPr txBox="1"/>
          <p:nvPr/>
        </p:nvSpPr>
        <p:spPr>
          <a:xfrm>
            <a:off x="2019300" y="3061970"/>
            <a:ext cx="2395220" cy="583565"/>
          </a:xfrm>
          <a:prstGeom prst="rect">
            <a:avLst/>
          </a:prstGeom>
          <a:noFill/>
        </p:spPr>
        <p:txBody>
          <a:bodyPr wrap="square" rtlCol="0">
            <a:spAutoFit/>
          </a:bodyPr>
          <a:lstStyle/>
          <a:p>
            <a:r>
              <a:rPr lang="en-US" altLang="zh-CN" sz="3200" dirty="0">
                <a:solidFill>
                  <a:schemeClr val="tx1">
                    <a:lumMod val="65000"/>
                    <a:lumOff val="35000"/>
                  </a:schemeClr>
                </a:solidFill>
                <a:latin typeface="Times New Roman" panose="02020603050405020304" charset="0"/>
                <a:cs typeface="Times New Roman" panose="02020603050405020304" charset="0"/>
              </a:rPr>
              <a:t>Our work</a:t>
            </a:r>
          </a:p>
        </p:txBody>
      </p:sp>
      <p:sp>
        <p:nvSpPr>
          <p:cNvPr id="19" name="原创设计师QQ598969553      _9"/>
          <p:cNvSpPr/>
          <p:nvPr/>
        </p:nvSpPr>
        <p:spPr>
          <a:xfrm>
            <a:off x="1208971" y="390220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0" name="文本框 19"/>
          <p:cNvSpPr txBox="1"/>
          <p:nvPr/>
        </p:nvSpPr>
        <p:spPr>
          <a:xfrm>
            <a:off x="1294765" y="3902075"/>
            <a:ext cx="353695" cy="521970"/>
          </a:xfrm>
          <a:prstGeom prst="rect">
            <a:avLst/>
          </a:prstGeom>
          <a:noFill/>
        </p:spPr>
        <p:txBody>
          <a:bodyPr wrap="square" rtlCol="0">
            <a:spAutoFit/>
          </a:bodyPr>
          <a:lstStyle/>
          <a:p>
            <a:r>
              <a:rPr lang="en-US" altLang="zh-CN" sz="2800">
                <a:solidFill>
                  <a:schemeClr val="bg1">
                    <a:lumMod val="50000"/>
                  </a:schemeClr>
                </a:solidFill>
              </a:rPr>
              <a:t>4</a:t>
            </a:r>
          </a:p>
        </p:txBody>
      </p:sp>
      <p:sp>
        <p:nvSpPr>
          <p:cNvPr id="21" name="文本框 20"/>
          <p:cNvSpPr txBox="1"/>
          <p:nvPr/>
        </p:nvSpPr>
        <p:spPr>
          <a:xfrm>
            <a:off x="2019300" y="3902075"/>
            <a:ext cx="2395220" cy="583565"/>
          </a:xfrm>
          <a:prstGeom prst="rect">
            <a:avLst/>
          </a:prstGeom>
          <a:noFill/>
        </p:spPr>
        <p:txBody>
          <a:bodyPr wrap="square" rtlCol="0">
            <a:spAutoFit/>
          </a:bodyPr>
          <a:lstStyle/>
          <a:p>
            <a:r>
              <a:rPr lang="en-US" altLang="zh-CN" sz="3200">
                <a:solidFill>
                  <a:schemeClr val="tx1">
                    <a:lumMod val="65000"/>
                    <a:lumOff val="35000"/>
                  </a:schemeClr>
                </a:solidFill>
                <a:latin typeface="Times New Roman" panose="02020603050405020304" charset="0"/>
                <a:cs typeface="Times New Roman" panose="02020603050405020304" charset="0"/>
              </a:rPr>
              <a:t>Conclusion</a:t>
            </a:r>
          </a:p>
        </p:txBody>
      </p:sp>
      <p:pic>
        <p:nvPicPr>
          <p:cNvPr id="2" name="图片 1" descr="QQ图片20200212151132"/>
          <p:cNvPicPr>
            <a:picLocks noChangeAspect="1"/>
          </p:cNvPicPr>
          <p:nvPr/>
        </p:nvPicPr>
        <p:blipFill>
          <a:blip r:embed="rId3"/>
          <a:stretch>
            <a:fillRect/>
          </a:stretch>
        </p:blipFill>
        <p:spPr>
          <a:xfrm>
            <a:off x="7357110" y="93345"/>
            <a:ext cx="721995" cy="721995"/>
          </a:xfrm>
          <a:prstGeom prst="rect">
            <a:avLst/>
          </a:prstGeom>
        </p:spPr>
      </p:pic>
      <p:pic>
        <p:nvPicPr>
          <p:cNvPr id="3" name="图片 2" descr="微信图片_20191122210632"/>
          <p:cNvPicPr>
            <a:picLocks noChangeAspect="1"/>
          </p:cNvPicPr>
          <p:nvPr/>
        </p:nvPicPr>
        <p:blipFill>
          <a:blip r:embed="rId4"/>
          <a:stretch>
            <a:fillRect/>
          </a:stretch>
        </p:blipFill>
        <p:spPr>
          <a:xfrm>
            <a:off x="8239125" y="93345"/>
            <a:ext cx="786765" cy="767715"/>
          </a:xfrm>
          <a:prstGeom prst="rect">
            <a:avLst/>
          </a:prstGeom>
        </p:spPr>
      </p:pic>
      <p:pic>
        <p:nvPicPr>
          <p:cNvPr id="8" name="图片 7"/>
          <p:cNvPicPr>
            <a:picLocks noChangeAspect="1"/>
          </p:cNvPicPr>
          <p:nvPr/>
        </p:nvPicPr>
        <p:blipFill>
          <a:blip r:embed="rId5"/>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0231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Contents</a:t>
            </a:r>
          </a:p>
        </p:txBody>
      </p:sp>
      <p:sp>
        <p:nvSpPr>
          <p:cNvPr id="95" name="原创设计师QQ598969553      _9"/>
          <p:cNvSpPr/>
          <p:nvPr/>
        </p:nvSpPr>
        <p:spPr>
          <a:xfrm>
            <a:off x="1206431" y="137490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94765" y="1382395"/>
            <a:ext cx="360045" cy="521970"/>
          </a:xfrm>
          <a:prstGeom prst="rect">
            <a:avLst/>
          </a:prstGeom>
          <a:noFill/>
        </p:spPr>
        <p:txBody>
          <a:bodyPr wrap="square" rtlCol="0">
            <a:spAutoFit/>
          </a:bodyPr>
          <a:lstStyle/>
          <a:p>
            <a:r>
              <a:rPr lang="en-US" altLang="zh-CN" sz="2800">
                <a:solidFill>
                  <a:schemeClr val="bg1">
                    <a:lumMod val="50000"/>
                  </a:schemeClr>
                </a:solidFill>
              </a:rPr>
              <a:t>1</a:t>
            </a:r>
          </a:p>
        </p:txBody>
      </p:sp>
      <p:sp>
        <p:nvSpPr>
          <p:cNvPr id="12" name="文本框 11"/>
          <p:cNvSpPr txBox="1"/>
          <p:nvPr/>
        </p:nvSpPr>
        <p:spPr>
          <a:xfrm>
            <a:off x="2019300" y="1374775"/>
            <a:ext cx="2395220" cy="583565"/>
          </a:xfrm>
          <a:prstGeom prst="rect">
            <a:avLst/>
          </a:prstGeom>
          <a:noFill/>
        </p:spPr>
        <p:txBody>
          <a:bodyPr wrap="square" rtlCol="0">
            <a:spAutoFit/>
          </a:bodyPr>
          <a:lstStyle/>
          <a:p>
            <a:r>
              <a:rPr lang="en-US" altLang="zh-CN" sz="3200">
                <a:solidFill>
                  <a:schemeClr val="tx1">
                    <a:lumMod val="65000"/>
                    <a:lumOff val="35000"/>
                  </a:schemeClr>
                </a:solidFill>
                <a:latin typeface="Times New Roman" panose="02020603050405020304" charset="0"/>
                <a:cs typeface="Times New Roman" panose="02020603050405020304" charset="0"/>
              </a:rPr>
              <a:t>Background</a:t>
            </a:r>
            <a:endParaRPr lang="en-US" altLang="zh-CN" sz="3200">
              <a:solidFill>
                <a:schemeClr val="accent3">
                  <a:lumMod val="60000"/>
                  <a:lumOff val="40000"/>
                </a:schemeClr>
              </a:solidFill>
              <a:latin typeface="Times New Roman" panose="02020603050405020304" charset="0"/>
              <a:cs typeface="Times New Roman" panose="02020603050405020304" charset="0"/>
            </a:endParaRPr>
          </a:p>
        </p:txBody>
      </p:sp>
      <p:sp>
        <p:nvSpPr>
          <p:cNvPr id="13" name="原创设计师QQ598969553      _9"/>
          <p:cNvSpPr/>
          <p:nvPr/>
        </p:nvSpPr>
        <p:spPr>
          <a:xfrm>
            <a:off x="1207066" y="221945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4" name="文本框 13"/>
          <p:cNvSpPr txBox="1"/>
          <p:nvPr/>
        </p:nvSpPr>
        <p:spPr>
          <a:xfrm>
            <a:off x="1295400" y="2219325"/>
            <a:ext cx="360045" cy="521970"/>
          </a:xfrm>
          <a:prstGeom prst="rect">
            <a:avLst/>
          </a:prstGeom>
          <a:noFill/>
        </p:spPr>
        <p:txBody>
          <a:bodyPr wrap="square" rtlCol="0">
            <a:spAutoFit/>
          </a:bodyPr>
          <a:lstStyle/>
          <a:p>
            <a:r>
              <a:rPr lang="en-US" altLang="zh-CN" sz="2800">
                <a:solidFill>
                  <a:schemeClr val="bg1">
                    <a:lumMod val="50000"/>
                  </a:schemeClr>
                </a:solidFill>
              </a:rPr>
              <a:t>2</a:t>
            </a:r>
          </a:p>
        </p:txBody>
      </p:sp>
      <p:sp>
        <p:nvSpPr>
          <p:cNvPr id="15" name="文本框 14"/>
          <p:cNvSpPr txBox="1"/>
          <p:nvPr/>
        </p:nvSpPr>
        <p:spPr>
          <a:xfrm>
            <a:off x="2019300" y="2219325"/>
            <a:ext cx="2395220" cy="583565"/>
          </a:xfrm>
          <a:prstGeom prst="rect">
            <a:avLst/>
          </a:prstGeom>
          <a:noFill/>
        </p:spPr>
        <p:txBody>
          <a:bodyPr wrap="square" rtlCol="0">
            <a:spAutoFit/>
          </a:bodyPr>
          <a:lstStyle/>
          <a:p>
            <a:r>
              <a:rPr lang="en-US" altLang="zh-CN" sz="3200">
                <a:solidFill>
                  <a:schemeClr val="tx1">
                    <a:lumMod val="65000"/>
                    <a:lumOff val="35000"/>
                  </a:schemeClr>
                </a:solidFill>
                <a:latin typeface="Times New Roman" panose="02020603050405020304" charset="0"/>
                <a:cs typeface="Times New Roman" panose="02020603050405020304" charset="0"/>
              </a:rPr>
              <a:t>Motivation</a:t>
            </a:r>
          </a:p>
        </p:txBody>
      </p:sp>
      <p:sp>
        <p:nvSpPr>
          <p:cNvPr id="16" name="原创设计师QQ598969553      _9"/>
          <p:cNvSpPr/>
          <p:nvPr/>
        </p:nvSpPr>
        <p:spPr>
          <a:xfrm>
            <a:off x="1208971" y="308559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7" name="文本框 16"/>
          <p:cNvSpPr txBox="1"/>
          <p:nvPr/>
        </p:nvSpPr>
        <p:spPr>
          <a:xfrm>
            <a:off x="1297305" y="3100705"/>
            <a:ext cx="360045" cy="521970"/>
          </a:xfrm>
          <a:prstGeom prst="rect">
            <a:avLst/>
          </a:prstGeom>
          <a:noFill/>
        </p:spPr>
        <p:txBody>
          <a:bodyPr wrap="square" rtlCol="0">
            <a:spAutoFit/>
          </a:bodyPr>
          <a:lstStyle/>
          <a:p>
            <a:r>
              <a:rPr lang="en-US" altLang="zh-CN" sz="2800">
                <a:solidFill>
                  <a:schemeClr val="bg1">
                    <a:lumMod val="50000"/>
                  </a:schemeClr>
                </a:solidFill>
              </a:rPr>
              <a:t>3</a:t>
            </a:r>
          </a:p>
        </p:txBody>
      </p:sp>
      <p:sp>
        <p:nvSpPr>
          <p:cNvPr id="18" name="文本框 17"/>
          <p:cNvSpPr txBox="1"/>
          <p:nvPr/>
        </p:nvSpPr>
        <p:spPr>
          <a:xfrm>
            <a:off x="2019300" y="3061970"/>
            <a:ext cx="2395220" cy="583565"/>
          </a:xfrm>
          <a:prstGeom prst="rect">
            <a:avLst/>
          </a:prstGeom>
          <a:noFill/>
        </p:spPr>
        <p:txBody>
          <a:bodyPr wrap="square" rtlCol="0">
            <a:spAutoFit/>
          </a:bodyPr>
          <a:lstStyle/>
          <a:p>
            <a:pPr algn="l">
              <a:buClrTx/>
              <a:buSzTx/>
              <a:buFontTx/>
            </a:pPr>
            <a:r>
              <a:rPr lang="en-US" altLang="zh-CN" sz="3200">
                <a:solidFill>
                  <a:schemeClr val="tx1">
                    <a:lumMod val="65000"/>
                    <a:lumOff val="35000"/>
                  </a:schemeClr>
                </a:solidFill>
                <a:latin typeface="Times New Roman" panose="02020603050405020304" charset="0"/>
                <a:cs typeface="Times New Roman" panose="02020603050405020304" charset="0"/>
              </a:rPr>
              <a:t>Our Work</a:t>
            </a:r>
          </a:p>
        </p:txBody>
      </p:sp>
      <p:sp>
        <p:nvSpPr>
          <p:cNvPr id="19" name="原创设计师QQ598969553      _9"/>
          <p:cNvSpPr/>
          <p:nvPr/>
        </p:nvSpPr>
        <p:spPr>
          <a:xfrm>
            <a:off x="1208971" y="390220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0" name="文本框 19"/>
          <p:cNvSpPr txBox="1"/>
          <p:nvPr/>
        </p:nvSpPr>
        <p:spPr>
          <a:xfrm>
            <a:off x="1294765" y="3902075"/>
            <a:ext cx="353695" cy="521970"/>
          </a:xfrm>
          <a:prstGeom prst="rect">
            <a:avLst/>
          </a:prstGeom>
          <a:noFill/>
        </p:spPr>
        <p:txBody>
          <a:bodyPr wrap="square" rtlCol="0">
            <a:spAutoFit/>
          </a:bodyPr>
          <a:lstStyle/>
          <a:p>
            <a:r>
              <a:rPr lang="en-US" altLang="zh-CN" sz="2800">
                <a:solidFill>
                  <a:schemeClr val="bg1">
                    <a:lumMod val="50000"/>
                  </a:schemeClr>
                </a:solidFill>
              </a:rPr>
              <a:t>4</a:t>
            </a:r>
          </a:p>
        </p:txBody>
      </p:sp>
      <p:sp>
        <p:nvSpPr>
          <p:cNvPr id="21" name="文本框 20"/>
          <p:cNvSpPr txBox="1"/>
          <p:nvPr/>
        </p:nvSpPr>
        <p:spPr>
          <a:xfrm>
            <a:off x="2019300" y="3902075"/>
            <a:ext cx="2395220" cy="583565"/>
          </a:xfrm>
          <a:prstGeom prst="rect">
            <a:avLst/>
          </a:prstGeom>
          <a:noFill/>
        </p:spPr>
        <p:txBody>
          <a:bodyPr wrap="square" rtlCol="0">
            <a:spAutoFit/>
          </a:bodyPr>
          <a:lstStyle/>
          <a:p>
            <a:r>
              <a:rPr lang="en-US" altLang="zh-CN" sz="3200">
                <a:solidFill>
                  <a:schemeClr val="accent3">
                    <a:lumMod val="60000"/>
                    <a:lumOff val="40000"/>
                  </a:schemeClr>
                </a:solidFill>
                <a:latin typeface="Times New Roman" panose="02020603050405020304" charset="0"/>
                <a:cs typeface="Times New Roman" panose="02020603050405020304" charset="0"/>
              </a:rPr>
              <a:t>Conclusion</a:t>
            </a:r>
            <a:endParaRPr lang="en-US" altLang="zh-CN" sz="3200">
              <a:solidFill>
                <a:schemeClr val="tx1">
                  <a:lumMod val="65000"/>
                  <a:lumOff val="35000"/>
                </a:schemeClr>
              </a:solidFill>
              <a:latin typeface="Times New Roman" panose="02020603050405020304" charset="0"/>
              <a:cs typeface="Times New Roman" panose="02020603050405020304" charset="0"/>
            </a:endParaRPr>
          </a:p>
        </p:txBody>
      </p:sp>
      <p:pic>
        <p:nvPicPr>
          <p:cNvPr id="2" name="图片 1" descr="QQ图片20200212151132"/>
          <p:cNvPicPr>
            <a:picLocks noChangeAspect="1"/>
          </p:cNvPicPr>
          <p:nvPr/>
        </p:nvPicPr>
        <p:blipFill>
          <a:blip r:embed="rId3"/>
          <a:stretch>
            <a:fillRect/>
          </a:stretch>
        </p:blipFill>
        <p:spPr>
          <a:xfrm>
            <a:off x="7357110" y="93345"/>
            <a:ext cx="721995" cy="721995"/>
          </a:xfrm>
          <a:prstGeom prst="rect">
            <a:avLst/>
          </a:prstGeom>
        </p:spPr>
      </p:pic>
      <p:pic>
        <p:nvPicPr>
          <p:cNvPr id="3" name="图片 2" descr="微信图片_20191122210632"/>
          <p:cNvPicPr>
            <a:picLocks noChangeAspect="1"/>
          </p:cNvPicPr>
          <p:nvPr/>
        </p:nvPicPr>
        <p:blipFill>
          <a:blip r:embed="rId4"/>
          <a:stretch>
            <a:fillRect/>
          </a:stretch>
        </p:blipFill>
        <p:spPr>
          <a:xfrm>
            <a:off x="8239125" y="93345"/>
            <a:ext cx="786765" cy="767715"/>
          </a:xfrm>
          <a:prstGeom prst="rect">
            <a:avLst/>
          </a:prstGeom>
        </p:spPr>
      </p:pic>
      <p:pic>
        <p:nvPicPr>
          <p:cNvPr id="8" name="图片 7"/>
          <p:cNvPicPr>
            <a:picLocks noChangeAspect="1"/>
          </p:cNvPicPr>
          <p:nvPr/>
        </p:nvPicPr>
        <p:blipFill>
          <a:blip r:embed="rId5"/>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43268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Conclusion</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object 3"/>
          <p:cNvSpPr txBox="1"/>
          <p:nvPr/>
        </p:nvSpPr>
        <p:spPr>
          <a:xfrm>
            <a:off x="610235" y="1097915"/>
            <a:ext cx="7778189" cy="3831626"/>
          </a:xfrm>
          <a:prstGeom prst="rect">
            <a:avLst/>
          </a:prstGeom>
        </p:spPr>
        <p:txBody>
          <a:bodyPr vert="horz" wrap="square" lIns="0" tIns="12700" rIns="0" bIns="0" rtlCol="0">
            <a:spAutoFit/>
          </a:bodyPr>
          <a:lstStyle/>
          <a:p>
            <a:pPr marL="364490" indent="-352425">
              <a:lnSpc>
                <a:spcPct val="130000"/>
              </a:lnSpc>
              <a:spcBef>
                <a:spcPts val="100"/>
              </a:spcBef>
              <a:buClr>
                <a:srgbClr val="3399FF"/>
              </a:buClr>
              <a:buFont typeface="Wingdings" panose="05000000000000000000"/>
              <a:buChar char=""/>
              <a:tabLst>
                <a:tab pos="365125" algn="l"/>
              </a:tabLst>
            </a:pPr>
            <a:r>
              <a:rPr lang="en-US" sz="2400" dirty="0">
                <a:latin typeface="Times New Roman" panose="02020603050405020304"/>
                <a:cs typeface="Times New Roman" panose="02020603050405020304"/>
                <a:sym typeface="+mn-ea"/>
              </a:rPr>
              <a:t>A novel deep learning framework is presented for 3D head pose estimation, which </a:t>
            </a:r>
            <a:r>
              <a:rPr lang="en-US" altLang="zh-CN" sz="2400" dirty="0">
                <a:latin typeface="Times New Roman" panose="02020603050405020304"/>
                <a:cs typeface="Times New Roman" panose="02020603050405020304"/>
                <a:sym typeface="+mn-ea"/>
              </a:rPr>
              <a:t>extracts features from the </a:t>
            </a:r>
            <a:r>
              <a:rPr lang="en-US" altLang="zh-CN" sz="2400" b="1" dirty="0">
                <a:latin typeface="Times New Roman" panose="02020603050405020304"/>
                <a:cs typeface="Times New Roman" panose="02020603050405020304"/>
                <a:sym typeface="+mn-ea"/>
              </a:rPr>
              <a:t>point cloud data.</a:t>
            </a:r>
            <a:endParaRPr lang="en-US" sz="2400" dirty="0">
              <a:latin typeface="Times New Roman" panose="02020603050405020304"/>
              <a:cs typeface="Times New Roman" panose="02020603050405020304"/>
              <a:sym typeface="+mn-ea"/>
            </a:endParaRPr>
          </a:p>
          <a:p>
            <a:pPr marL="364490" indent="-352425">
              <a:lnSpc>
                <a:spcPct val="130000"/>
              </a:lnSpc>
              <a:spcBef>
                <a:spcPts val="100"/>
              </a:spcBef>
              <a:buClr>
                <a:srgbClr val="3399FF"/>
              </a:buClr>
              <a:buFont typeface="Wingdings" panose="05000000000000000000"/>
              <a:buChar char=""/>
              <a:tabLst>
                <a:tab pos="365125" algn="l"/>
              </a:tabLst>
            </a:pPr>
            <a:r>
              <a:rPr lang="en-US" sz="2400" dirty="0">
                <a:latin typeface="Times New Roman" panose="02020603050405020304"/>
                <a:cs typeface="Times New Roman" panose="02020603050405020304"/>
                <a:sym typeface="+mn-ea"/>
              </a:rPr>
              <a:t>A ranking net is deployed t</a:t>
            </a:r>
            <a:r>
              <a:rPr lang="en-US" altLang="zh-CN" sz="2400" dirty="0">
                <a:latin typeface="Times New Roman" panose="02020603050405020304"/>
                <a:cs typeface="Times New Roman" panose="02020603050405020304"/>
                <a:sym typeface="+mn-ea"/>
              </a:rPr>
              <a:t>o boost the performance</a:t>
            </a:r>
            <a:r>
              <a:rPr lang="en-US" sz="2400" dirty="0">
                <a:latin typeface="Times New Roman" panose="02020603050405020304"/>
                <a:cs typeface="Times New Roman" panose="02020603050405020304"/>
                <a:sym typeface="+mn-ea"/>
              </a:rPr>
              <a:t>, which formulates head pose estimation as the problem of </a:t>
            </a:r>
            <a:r>
              <a:rPr lang="en-US" sz="2400" b="1" dirty="0">
                <a:latin typeface="Times New Roman" panose="02020603050405020304"/>
                <a:cs typeface="Times New Roman" panose="02020603050405020304"/>
                <a:sym typeface="+mn-ea"/>
              </a:rPr>
              <a:t>ordinal regression</a:t>
            </a:r>
            <a:r>
              <a:rPr lang="en-US" sz="2400" dirty="0">
                <a:latin typeface="Times New Roman" panose="02020603050405020304"/>
                <a:cs typeface="Times New Roman" panose="02020603050405020304"/>
                <a:sym typeface="+mn-ea"/>
              </a:rPr>
              <a:t> with </a:t>
            </a:r>
            <a:r>
              <a:rPr lang="en-US" sz="2400" b="1" dirty="0">
                <a:latin typeface="Times New Roman" panose="02020603050405020304"/>
                <a:cs typeface="Times New Roman" panose="02020603050405020304"/>
                <a:sym typeface="+mn-ea"/>
              </a:rPr>
              <a:t>soft labels</a:t>
            </a:r>
            <a:r>
              <a:rPr lang="en-US" sz="2400" dirty="0">
                <a:latin typeface="Times New Roman" panose="02020603050405020304"/>
                <a:cs typeface="Times New Roman" panose="02020603050405020304"/>
                <a:sym typeface="+mn-ea"/>
              </a:rPr>
              <a:t>.</a:t>
            </a:r>
          </a:p>
          <a:p>
            <a:pPr marL="364490" indent="-352425">
              <a:lnSpc>
                <a:spcPct val="130000"/>
              </a:lnSpc>
              <a:spcBef>
                <a:spcPts val="100"/>
              </a:spcBef>
              <a:buClr>
                <a:srgbClr val="3399FF"/>
              </a:buClr>
              <a:buFont typeface="Wingdings" panose="05000000000000000000"/>
              <a:buChar char=""/>
              <a:tabLst>
                <a:tab pos="365125" algn="l"/>
              </a:tabLst>
            </a:pPr>
            <a:r>
              <a:rPr lang="en-US" sz="2400" dirty="0">
                <a:latin typeface="Times New Roman" panose="02020603050405020304"/>
                <a:cs typeface="Times New Roman" panose="02020603050405020304"/>
                <a:sym typeface="+mn-ea"/>
              </a:rPr>
              <a:t>In the further, motion information will be introduced to facilitate the network.</a:t>
            </a:r>
            <a:endParaRPr lang="en-US" sz="2400" dirty="0">
              <a:latin typeface="Times New Roman" panose="02020603050405020304"/>
              <a:cs typeface="Times New Roman" panose="02020603050405020304"/>
            </a:endParaRPr>
          </a:p>
        </p:txBody>
      </p:sp>
      <p:pic>
        <p:nvPicPr>
          <p:cNvPr id="6" name="图片 5" descr="QQ图片20200212151132"/>
          <p:cNvPicPr>
            <a:picLocks noChangeAspect="1"/>
          </p:cNvPicPr>
          <p:nvPr/>
        </p:nvPicPr>
        <p:blipFill>
          <a:blip r:embed="rId3"/>
          <a:stretch>
            <a:fillRect/>
          </a:stretch>
        </p:blipFill>
        <p:spPr>
          <a:xfrm>
            <a:off x="7357110" y="93345"/>
            <a:ext cx="721995" cy="721995"/>
          </a:xfrm>
          <a:prstGeom prst="rect">
            <a:avLst/>
          </a:prstGeom>
        </p:spPr>
      </p:pic>
      <p:pic>
        <p:nvPicPr>
          <p:cNvPr id="7" name="图片 6" descr="微信图片_20191122210632"/>
          <p:cNvPicPr>
            <a:picLocks noChangeAspect="1"/>
          </p:cNvPicPr>
          <p:nvPr/>
        </p:nvPicPr>
        <p:blipFill>
          <a:blip r:embed="rId4"/>
          <a:stretch>
            <a:fillRect/>
          </a:stretch>
        </p:blipFill>
        <p:spPr>
          <a:xfrm>
            <a:off x="8239125" y="93345"/>
            <a:ext cx="786765" cy="767715"/>
          </a:xfrm>
          <a:prstGeom prst="rect">
            <a:avLst/>
          </a:prstGeom>
        </p:spPr>
      </p:pic>
      <p:pic>
        <p:nvPicPr>
          <p:cNvPr id="8" name="图片 7"/>
          <p:cNvPicPr>
            <a:picLocks noChangeAspect="1"/>
          </p:cNvPicPr>
          <p:nvPr/>
        </p:nvPicPr>
        <p:blipFill>
          <a:blip r:embed="rId5"/>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3"/>
          <a:stretch>
            <a:fillRect/>
          </a:stretch>
        </p:blipFill>
        <p:spPr>
          <a:xfrm>
            <a:off x="1701800" y="301625"/>
            <a:ext cx="5740400" cy="4540250"/>
          </a:xfrm>
          <a:prstGeom prst="rect">
            <a:avLst/>
          </a:prstGeom>
        </p:spPr>
      </p:pic>
    </p:spTree>
  </p:cSld>
  <p:clrMapOvr>
    <a:masterClrMapping/>
  </p:clrMapOvr>
  <p:transition spd="slow" advTm="0">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6460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Background</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object 3"/>
          <p:cNvSpPr txBox="1"/>
          <p:nvPr/>
        </p:nvSpPr>
        <p:spPr>
          <a:xfrm>
            <a:off x="554355" y="1261745"/>
            <a:ext cx="5179060" cy="3397148"/>
          </a:xfrm>
          <a:prstGeom prst="rect">
            <a:avLst/>
          </a:prstGeom>
        </p:spPr>
        <p:txBody>
          <a:bodyPr vert="horz" wrap="square" lIns="0" tIns="12700" rIns="0" bIns="0" rtlCol="0">
            <a:spAutoFit/>
          </a:bodyPr>
          <a:lstStyle/>
          <a:p>
            <a:pPr marL="364490" indent="-352425">
              <a:lnSpc>
                <a:spcPct val="120000"/>
              </a:lnSpc>
              <a:spcBef>
                <a:spcPts val="560"/>
              </a:spcBef>
              <a:buClr>
                <a:srgbClr val="3399FF"/>
              </a:buClr>
              <a:buFont typeface="Wingdings" panose="05000000000000000000"/>
              <a:buChar char=""/>
              <a:tabLst>
                <a:tab pos="365125" algn="l"/>
              </a:tabLst>
            </a:pPr>
            <a:r>
              <a:rPr lang="en-US" sz="2400" dirty="0">
                <a:latin typeface="Times New Roman" panose="02020603050405020304" charset="0"/>
                <a:cs typeface="Times New Roman" panose="02020603050405020304" charset="0"/>
                <a:sym typeface="+mn-ea"/>
              </a:rPr>
              <a:t>What is head pose estimation</a:t>
            </a:r>
            <a:r>
              <a:rPr lang="zh-CN" altLang="en-US" sz="2400" dirty="0">
                <a:latin typeface="Times New Roman" panose="02020603050405020304" charset="0"/>
                <a:cs typeface="Times New Roman" panose="02020603050405020304" charset="0"/>
                <a:sym typeface="+mn-ea"/>
              </a:rPr>
              <a:t>？</a:t>
            </a:r>
            <a:endParaRPr sz="2400" dirty="0">
              <a:latin typeface="Times New Roman" panose="02020603050405020304"/>
              <a:cs typeface="Times New Roman" panose="02020603050405020304"/>
            </a:endParaRPr>
          </a:p>
          <a:p>
            <a:pPr marL="693420" lvl="1" indent="-328295">
              <a:lnSpc>
                <a:spcPct val="120000"/>
              </a:lnSpc>
              <a:spcBef>
                <a:spcPts val="500"/>
              </a:spcBef>
              <a:buClr>
                <a:srgbClr val="3399FF"/>
              </a:buClr>
              <a:buFont typeface="Wingdings" panose="05000000000000000000"/>
              <a:buChar char=""/>
              <a:tabLst>
                <a:tab pos="693420" algn="l"/>
                <a:tab pos="694055" algn="l"/>
              </a:tabLst>
            </a:pPr>
            <a:r>
              <a:rPr lang="en-US" sz="2000" dirty="0">
                <a:latin typeface="Times New Roman" panose="02020603050405020304"/>
                <a:cs typeface="Times New Roman" panose="02020603050405020304"/>
              </a:rPr>
              <a:t>Head </a:t>
            </a:r>
            <a:r>
              <a:rPr lang="en-US" sz="2000" spc="-100" dirty="0">
                <a:latin typeface="Times New Roman" panose="02020603050405020304"/>
                <a:cs typeface="Times New Roman" panose="02020603050405020304"/>
                <a:sym typeface="+mn-ea"/>
              </a:rPr>
              <a:t>pose estimation refers to the analysis of </a:t>
            </a:r>
            <a:r>
              <a:rPr lang="en-US" altLang="zh-CN" sz="2000" spc="-100" dirty="0">
                <a:latin typeface="Times New Roman" panose="02020603050405020304"/>
                <a:cs typeface="Times New Roman" panose="02020603050405020304"/>
                <a:sym typeface="+mn-ea"/>
              </a:rPr>
              <a:t>an</a:t>
            </a:r>
            <a:r>
              <a:rPr lang="en-US" sz="2000" spc="-100" dirty="0">
                <a:latin typeface="Times New Roman" panose="02020603050405020304"/>
                <a:cs typeface="Times New Roman" panose="02020603050405020304"/>
                <a:sym typeface="+mn-ea"/>
              </a:rPr>
              <a:t> input image or video, so as to predict the pose information of a head in 3D space.</a:t>
            </a:r>
          </a:p>
          <a:p>
            <a:pPr marL="693420" lvl="1" indent="-328295">
              <a:lnSpc>
                <a:spcPct val="120000"/>
              </a:lnSpc>
              <a:spcBef>
                <a:spcPts val="495"/>
              </a:spcBef>
              <a:buClr>
                <a:srgbClr val="3399FF"/>
              </a:buClr>
              <a:buFont typeface="Wingdings" panose="05000000000000000000"/>
              <a:buChar char=""/>
              <a:tabLst>
                <a:tab pos="693420" algn="l"/>
                <a:tab pos="694055" algn="l"/>
              </a:tabLst>
            </a:pPr>
            <a:r>
              <a:rPr lang="en-US" sz="2000" dirty="0">
                <a:latin typeface="Times New Roman" panose="02020603050405020304"/>
                <a:cs typeface="Times New Roman" panose="02020603050405020304"/>
                <a:sym typeface="+mn-ea"/>
              </a:rPr>
              <a:t> Representation</a:t>
            </a:r>
          </a:p>
          <a:p>
            <a:pPr marL="990600" lvl="2" indent="-295910">
              <a:lnSpc>
                <a:spcPct val="120000"/>
              </a:lnSpc>
              <a:spcBef>
                <a:spcPts val="480"/>
              </a:spcBef>
              <a:buClr>
                <a:srgbClr val="3399FF"/>
              </a:buClr>
              <a:buFont typeface="Wingdings" panose="05000000000000000000"/>
              <a:buChar char=""/>
              <a:tabLst>
                <a:tab pos="991235" algn="l"/>
              </a:tabLst>
            </a:pPr>
            <a:r>
              <a:rPr sz="2000" b="1" dirty="0">
                <a:latin typeface="Times New Roman" panose="02020603050405020304"/>
                <a:cs typeface="Times New Roman" panose="02020603050405020304"/>
                <a:sym typeface="+mn-ea"/>
              </a:rPr>
              <a:t>Euler Rotation Angles</a:t>
            </a:r>
            <a:r>
              <a:rPr lang="en-US" sz="2000" b="1" dirty="0">
                <a:latin typeface="Times New Roman" panose="02020603050405020304"/>
                <a:cs typeface="Times New Roman" panose="02020603050405020304"/>
                <a:sym typeface="+mn-ea"/>
              </a:rPr>
              <a:t>.</a:t>
            </a:r>
          </a:p>
          <a:p>
            <a:pPr marL="990600" lvl="2" indent="-295910">
              <a:lnSpc>
                <a:spcPct val="120000"/>
              </a:lnSpc>
              <a:spcBef>
                <a:spcPts val="480"/>
              </a:spcBef>
              <a:buClr>
                <a:srgbClr val="3399FF"/>
              </a:buClr>
              <a:buFont typeface="Wingdings" panose="05000000000000000000"/>
              <a:buChar char=""/>
              <a:tabLst>
                <a:tab pos="991235" algn="l"/>
              </a:tabLst>
            </a:pPr>
            <a:r>
              <a:rPr sz="2000" dirty="0">
                <a:latin typeface="Times New Roman" panose="02020603050405020304"/>
                <a:cs typeface="Times New Roman" panose="02020603050405020304"/>
                <a:sym typeface="+mn-ea"/>
              </a:rPr>
              <a:t>Quaternion</a:t>
            </a:r>
            <a:r>
              <a:rPr lang="en-US" sz="2000" dirty="0">
                <a:latin typeface="Times New Roman" panose="02020603050405020304"/>
                <a:cs typeface="Times New Roman" panose="02020603050405020304"/>
                <a:sym typeface="+mn-ea"/>
              </a:rPr>
              <a:t>.</a:t>
            </a:r>
          </a:p>
          <a:p>
            <a:pPr marL="990600" lvl="2" indent="-295910">
              <a:lnSpc>
                <a:spcPct val="120000"/>
              </a:lnSpc>
              <a:spcBef>
                <a:spcPts val="480"/>
              </a:spcBef>
              <a:buClr>
                <a:srgbClr val="3399FF"/>
              </a:buClr>
              <a:buFont typeface="Wingdings" panose="05000000000000000000"/>
              <a:buChar char=""/>
              <a:tabLst>
                <a:tab pos="991235" algn="l"/>
              </a:tabLst>
            </a:pPr>
            <a:r>
              <a:rPr lang="en-US" sz="2400" spc="-100" dirty="0">
                <a:latin typeface="Times New Roman" panose="02020603050405020304"/>
                <a:cs typeface="Times New Roman" panose="02020603050405020304"/>
                <a:sym typeface="+mn-ea"/>
              </a:rPr>
              <a:t>...</a:t>
            </a:r>
          </a:p>
        </p:txBody>
      </p:sp>
      <p:pic>
        <p:nvPicPr>
          <p:cNvPr id="57360" name="图片 5"/>
          <p:cNvPicPr>
            <a:picLocks noChangeAspect="1"/>
          </p:cNvPicPr>
          <p:nvPr/>
        </p:nvPicPr>
        <p:blipFill>
          <a:blip r:embed="rId3"/>
          <a:srcRect l="6768"/>
          <a:stretch>
            <a:fillRect/>
          </a:stretch>
        </p:blipFill>
        <p:spPr>
          <a:xfrm>
            <a:off x="5866447" y="1337310"/>
            <a:ext cx="3022283" cy="2950845"/>
          </a:xfrm>
          <a:prstGeom prst="rect">
            <a:avLst/>
          </a:prstGeom>
          <a:noFill/>
          <a:ln w="9525">
            <a:noFill/>
          </a:ln>
        </p:spPr>
      </p:pic>
      <p:pic>
        <p:nvPicPr>
          <p:cNvPr id="2" name="图片 1" descr="QQ图片20200212151132"/>
          <p:cNvPicPr>
            <a:picLocks noChangeAspect="1"/>
          </p:cNvPicPr>
          <p:nvPr/>
        </p:nvPicPr>
        <p:blipFill>
          <a:blip r:embed="rId4"/>
          <a:stretch>
            <a:fillRect/>
          </a:stretch>
        </p:blipFill>
        <p:spPr>
          <a:xfrm>
            <a:off x="7357110" y="93345"/>
            <a:ext cx="721995" cy="721995"/>
          </a:xfrm>
          <a:prstGeom prst="rect">
            <a:avLst/>
          </a:prstGeom>
        </p:spPr>
      </p:pic>
      <p:pic>
        <p:nvPicPr>
          <p:cNvPr id="6" name="图片 5" descr="微信图片_20191122210632"/>
          <p:cNvPicPr>
            <a:picLocks noChangeAspect="1"/>
          </p:cNvPicPr>
          <p:nvPr/>
        </p:nvPicPr>
        <p:blipFill>
          <a:blip r:embed="rId5"/>
          <a:stretch>
            <a:fillRect/>
          </a:stretch>
        </p:blipFill>
        <p:spPr>
          <a:xfrm>
            <a:off x="8239125" y="93345"/>
            <a:ext cx="786765" cy="767715"/>
          </a:xfrm>
          <a:prstGeom prst="rect">
            <a:avLst/>
          </a:prstGeom>
        </p:spPr>
      </p:pic>
      <p:pic>
        <p:nvPicPr>
          <p:cNvPr id="8" name="图片 7"/>
          <p:cNvPicPr>
            <a:picLocks noChangeAspect="1"/>
          </p:cNvPicPr>
          <p:nvPr/>
        </p:nvPicPr>
        <p:blipFill>
          <a:blip r:embed="rId6"/>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6460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Background</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object 3"/>
          <p:cNvSpPr txBox="1"/>
          <p:nvPr/>
        </p:nvSpPr>
        <p:spPr>
          <a:xfrm>
            <a:off x="554355" y="1261745"/>
            <a:ext cx="4671695" cy="3126740"/>
          </a:xfrm>
          <a:prstGeom prst="rect">
            <a:avLst/>
          </a:prstGeom>
        </p:spPr>
        <p:txBody>
          <a:bodyPr vert="horz" wrap="square" lIns="0" tIns="12700" rIns="0" bIns="0" rtlCol="0">
            <a:spAutoFit/>
          </a:bodyPr>
          <a:lstStyle/>
          <a:p>
            <a:pPr marL="12065" indent="0">
              <a:lnSpc>
                <a:spcPct val="120000"/>
              </a:lnSpc>
              <a:spcBef>
                <a:spcPts val="100"/>
              </a:spcBef>
              <a:buClr>
                <a:srgbClr val="3399FF"/>
              </a:buClr>
              <a:buFont typeface="Wingdings" panose="05000000000000000000"/>
              <a:buNone/>
              <a:tabLst>
                <a:tab pos="365125" algn="l"/>
              </a:tabLst>
            </a:pPr>
            <a:r>
              <a:rPr sz="2400">
                <a:latin typeface="Times New Roman" panose="02020603050405020304"/>
                <a:cs typeface="Times New Roman" panose="02020603050405020304"/>
              </a:rPr>
              <a:t>Robust </a:t>
            </a:r>
            <a:r>
              <a:rPr sz="2400" b="1">
                <a:latin typeface="Times New Roman" panose="02020603050405020304"/>
                <a:cs typeface="Times New Roman" panose="02020603050405020304"/>
              </a:rPr>
              <a:t>head pose estimation</a:t>
            </a:r>
            <a:r>
              <a:rPr sz="2400">
                <a:latin typeface="Times New Roman" panose="02020603050405020304"/>
                <a:cs typeface="Times New Roman" panose="02020603050405020304"/>
              </a:rPr>
              <a:t> is a fundamental task for many problems of computer vision and computer graphics, with wide applications in </a:t>
            </a:r>
            <a:r>
              <a:rPr sz="2400" b="1">
                <a:latin typeface="Times New Roman" panose="02020603050405020304"/>
                <a:cs typeface="Times New Roman" panose="02020603050405020304"/>
              </a:rPr>
              <a:t>human-machine interaction</a:t>
            </a:r>
            <a:r>
              <a:rPr lang="en-US" sz="2400" b="1">
                <a:latin typeface="Times New Roman" panose="02020603050405020304"/>
                <a:cs typeface="Times New Roman" panose="02020603050405020304"/>
              </a:rPr>
              <a:t>,</a:t>
            </a:r>
            <a:endParaRPr sz="2400" b="1">
              <a:latin typeface="Times New Roman" panose="02020603050405020304"/>
              <a:cs typeface="Times New Roman" panose="02020603050405020304"/>
            </a:endParaRPr>
          </a:p>
          <a:p>
            <a:pPr marL="12065" indent="0">
              <a:lnSpc>
                <a:spcPct val="120000"/>
              </a:lnSpc>
              <a:spcBef>
                <a:spcPts val="100"/>
              </a:spcBef>
              <a:buClr>
                <a:srgbClr val="3399FF"/>
              </a:buClr>
              <a:buFont typeface="Wingdings" panose="05000000000000000000"/>
              <a:buNone/>
              <a:tabLst>
                <a:tab pos="365125" algn="l"/>
              </a:tabLst>
            </a:pPr>
            <a:r>
              <a:rPr sz="2400" b="1">
                <a:latin typeface="Times New Roman" panose="02020603050405020304"/>
                <a:cs typeface="Times New Roman" panose="02020603050405020304"/>
              </a:rPr>
              <a:t>VR/AR, driver behavior analysis</a:t>
            </a:r>
            <a:r>
              <a:rPr sz="2400">
                <a:latin typeface="Times New Roman" panose="02020603050405020304"/>
                <a:cs typeface="Times New Roman" panose="02020603050405020304"/>
              </a:rPr>
              <a:t>, and so on.</a:t>
            </a:r>
          </a:p>
        </p:txBody>
      </p:sp>
      <p:pic>
        <p:nvPicPr>
          <p:cNvPr id="44045" name="图片 2"/>
          <p:cNvPicPr>
            <a:picLocks noChangeAspect="1"/>
          </p:cNvPicPr>
          <p:nvPr/>
        </p:nvPicPr>
        <p:blipFill>
          <a:blip r:embed="rId3"/>
          <a:stretch>
            <a:fillRect/>
          </a:stretch>
        </p:blipFill>
        <p:spPr>
          <a:xfrm>
            <a:off x="5273675" y="1338580"/>
            <a:ext cx="3129280" cy="2860040"/>
          </a:xfrm>
          <a:prstGeom prst="rect">
            <a:avLst/>
          </a:prstGeom>
          <a:noFill/>
          <a:ln w="9525">
            <a:noFill/>
          </a:ln>
        </p:spPr>
      </p:pic>
      <p:pic>
        <p:nvPicPr>
          <p:cNvPr id="2" name="图片 1" descr="QQ图片20200212151132"/>
          <p:cNvPicPr>
            <a:picLocks noChangeAspect="1"/>
          </p:cNvPicPr>
          <p:nvPr/>
        </p:nvPicPr>
        <p:blipFill>
          <a:blip r:embed="rId4"/>
          <a:stretch>
            <a:fillRect/>
          </a:stretch>
        </p:blipFill>
        <p:spPr>
          <a:xfrm>
            <a:off x="7357110" y="93345"/>
            <a:ext cx="721995" cy="721995"/>
          </a:xfrm>
          <a:prstGeom prst="rect">
            <a:avLst/>
          </a:prstGeom>
        </p:spPr>
      </p:pic>
      <p:pic>
        <p:nvPicPr>
          <p:cNvPr id="6" name="图片 5" descr="微信图片_20191122210632"/>
          <p:cNvPicPr>
            <a:picLocks noChangeAspect="1"/>
          </p:cNvPicPr>
          <p:nvPr/>
        </p:nvPicPr>
        <p:blipFill>
          <a:blip r:embed="rId5"/>
          <a:stretch>
            <a:fillRect/>
          </a:stretch>
        </p:blipFill>
        <p:spPr>
          <a:xfrm>
            <a:off x="8239125" y="93345"/>
            <a:ext cx="786765" cy="767715"/>
          </a:xfrm>
          <a:prstGeom prst="rect">
            <a:avLst/>
          </a:prstGeom>
        </p:spPr>
      </p:pic>
      <p:pic>
        <p:nvPicPr>
          <p:cNvPr id="8" name="图片 7"/>
          <p:cNvPicPr>
            <a:picLocks noChangeAspect="1"/>
          </p:cNvPicPr>
          <p:nvPr/>
        </p:nvPicPr>
        <p:blipFill>
          <a:blip r:embed="rId6"/>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0231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Contents</a:t>
            </a:r>
          </a:p>
        </p:txBody>
      </p:sp>
      <p:sp>
        <p:nvSpPr>
          <p:cNvPr id="95" name="原创设计师QQ598969553      _9"/>
          <p:cNvSpPr/>
          <p:nvPr/>
        </p:nvSpPr>
        <p:spPr>
          <a:xfrm>
            <a:off x="1206431" y="137490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94765" y="1382395"/>
            <a:ext cx="360045" cy="521970"/>
          </a:xfrm>
          <a:prstGeom prst="rect">
            <a:avLst/>
          </a:prstGeom>
          <a:noFill/>
        </p:spPr>
        <p:txBody>
          <a:bodyPr wrap="square" rtlCol="0">
            <a:spAutoFit/>
          </a:bodyPr>
          <a:lstStyle/>
          <a:p>
            <a:r>
              <a:rPr lang="en-US" altLang="zh-CN" sz="2800">
                <a:solidFill>
                  <a:schemeClr val="bg1">
                    <a:lumMod val="50000"/>
                  </a:schemeClr>
                </a:solidFill>
              </a:rPr>
              <a:t>1</a:t>
            </a:r>
          </a:p>
        </p:txBody>
      </p:sp>
      <p:sp>
        <p:nvSpPr>
          <p:cNvPr id="12" name="文本框 11"/>
          <p:cNvSpPr txBox="1"/>
          <p:nvPr/>
        </p:nvSpPr>
        <p:spPr>
          <a:xfrm>
            <a:off x="2019300" y="1374775"/>
            <a:ext cx="2395220" cy="583565"/>
          </a:xfrm>
          <a:prstGeom prst="rect">
            <a:avLst/>
          </a:prstGeom>
          <a:noFill/>
        </p:spPr>
        <p:txBody>
          <a:bodyPr wrap="square" rtlCol="0">
            <a:spAutoFit/>
          </a:bodyPr>
          <a:lstStyle/>
          <a:p>
            <a:r>
              <a:rPr lang="en-US" altLang="zh-CN" sz="3200" dirty="0">
                <a:solidFill>
                  <a:schemeClr val="tx1">
                    <a:lumMod val="65000"/>
                    <a:lumOff val="35000"/>
                  </a:schemeClr>
                </a:solidFill>
                <a:latin typeface="Times New Roman" panose="02020603050405020304" charset="0"/>
                <a:cs typeface="Times New Roman" panose="02020603050405020304" charset="0"/>
              </a:rPr>
              <a:t>Background</a:t>
            </a:r>
            <a:endParaRPr lang="en-US" altLang="zh-CN" sz="3200" dirty="0">
              <a:solidFill>
                <a:schemeClr val="accent3">
                  <a:lumMod val="60000"/>
                  <a:lumOff val="40000"/>
                </a:schemeClr>
              </a:solidFill>
              <a:latin typeface="Times New Roman" panose="02020603050405020304" charset="0"/>
              <a:cs typeface="Times New Roman" panose="02020603050405020304" charset="0"/>
            </a:endParaRPr>
          </a:p>
        </p:txBody>
      </p:sp>
      <p:sp>
        <p:nvSpPr>
          <p:cNvPr id="13" name="原创设计师QQ598969553      _9"/>
          <p:cNvSpPr/>
          <p:nvPr/>
        </p:nvSpPr>
        <p:spPr>
          <a:xfrm>
            <a:off x="1207066" y="221945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4" name="文本框 13"/>
          <p:cNvSpPr txBox="1"/>
          <p:nvPr/>
        </p:nvSpPr>
        <p:spPr>
          <a:xfrm>
            <a:off x="1295400" y="2219325"/>
            <a:ext cx="360045" cy="521970"/>
          </a:xfrm>
          <a:prstGeom prst="rect">
            <a:avLst/>
          </a:prstGeom>
          <a:noFill/>
        </p:spPr>
        <p:txBody>
          <a:bodyPr wrap="square" rtlCol="0">
            <a:spAutoFit/>
          </a:bodyPr>
          <a:lstStyle/>
          <a:p>
            <a:r>
              <a:rPr lang="en-US" altLang="zh-CN" sz="2800">
                <a:solidFill>
                  <a:schemeClr val="bg1">
                    <a:lumMod val="50000"/>
                  </a:schemeClr>
                </a:solidFill>
              </a:rPr>
              <a:t>2</a:t>
            </a:r>
          </a:p>
        </p:txBody>
      </p:sp>
      <p:sp>
        <p:nvSpPr>
          <p:cNvPr id="15" name="文本框 14"/>
          <p:cNvSpPr txBox="1"/>
          <p:nvPr/>
        </p:nvSpPr>
        <p:spPr>
          <a:xfrm>
            <a:off x="2019300" y="2219325"/>
            <a:ext cx="2395220" cy="583565"/>
          </a:xfrm>
          <a:prstGeom prst="rect">
            <a:avLst/>
          </a:prstGeom>
          <a:noFill/>
        </p:spPr>
        <p:txBody>
          <a:bodyPr wrap="square" rtlCol="0">
            <a:spAutoFit/>
          </a:bodyPr>
          <a:lstStyle/>
          <a:p>
            <a:r>
              <a:rPr lang="en-US" altLang="zh-CN" sz="3200">
                <a:solidFill>
                  <a:schemeClr val="accent3">
                    <a:lumMod val="60000"/>
                    <a:lumOff val="40000"/>
                  </a:schemeClr>
                </a:solidFill>
                <a:latin typeface="Times New Roman" panose="02020603050405020304" charset="0"/>
                <a:cs typeface="Times New Roman" panose="02020603050405020304" charset="0"/>
              </a:rPr>
              <a:t>Motivation</a:t>
            </a:r>
            <a:endParaRPr lang="en-US" altLang="zh-CN" sz="3200">
              <a:solidFill>
                <a:schemeClr val="tx1">
                  <a:lumMod val="65000"/>
                  <a:lumOff val="35000"/>
                </a:schemeClr>
              </a:solidFill>
              <a:latin typeface="Times New Roman" panose="02020603050405020304" charset="0"/>
              <a:cs typeface="Times New Roman" panose="02020603050405020304" charset="0"/>
            </a:endParaRPr>
          </a:p>
        </p:txBody>
      </p:sp>
      <p:sp>
        <p:nvSpPr>
          <p:cNvPr id="16" name="原创设计师QQ598969553      _9"/>
          <p:cNvSpPr/>
          <p:nvPr/>
        </p:nvSpPr>
        <p:spPr>
          <a:xfrm>
            <a:off x="1208971" y="308559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7" name="文本框 16"/>
          <p:cNvSpPr txBox="1"/>
          <p:nvPr/>
        </p:nvSpPr>
        <p:spPr>
          <a:xfrm>
            <a:off x="1297305" y="3100705"/>
            <a:ext cx="360045" cy="521970"/>
          </a:xfrm>
          <a:prstGeom prst="rect">
            <a:avLst/>
          </a:prstGeom>
          <a:noFill/>
        </p:spPr>
        <p:txBody>
          <a:bodyPr wrap="square" rtlCol="0">
            <a:spAutoFit/>
          </a:bodyPr>
          <a:lstStyle/>
          <a:p>
            <a:r>
              <a:rPr lang="en-US" altLang="zh-CN" sz="2800">
                <a:solidFill>
                  <a:schemeClr val="bg1">
                    <a:lumMod val="50000"/>
                  </a:schemeClr>
                </a:solidFill>
              </a:rPr>
              <a:t>3</a:t>
            </a:r>
          </a:p>
        </p:txBody>
      </p:sp>
      <p:sp>
        <p:nvSpPr>
          <p:cNvPr id="18" name="文本框 17"/>
          <p:cNvSpPr txBox="1"/>
          <p:nvPr/>
        </p:nvSpPr>
        <p:spPr>
          <a:xfrm>
            <a:off x="2019300" y="3061970"/>
            <a:ext cx="2395220" cy="583565"/>
          </a:xfrm>
          <a:prstGeom prst="rect">
            <a:avLst/>
          </a:prstGeom>
          <a:noFill/>
        </p:spPr>
        <p:txBody>
          <a:bodyPr wrap="square" rtlCol="0">
            <a:spAutoFit/>
          </a:bodyPr>
          <a:lstStyle/>
          <a:p>
            <a:r>
              <a:rPr lang="en-US" altLang="zh-CN" sz="3200" dirty="0">
                <a:solidFill>
                  <a:schemeClr val="tx1">
                    <a:lumMod val="65000"/>
                    <a:lumOff val="35000"/>
                  </a:schemeClr>
                </a:solidFill>
                <a:latin typeface="Times New Roman" panose="02020603050405020304" charset="0"/>
                <a:cs typeface="Times New Roman" panose="02020603050405020304" charset="0"/>
              </a:rPr>
              <a:t>Our work</a:t>
            </a:r>
          </a:p>
        </p:txBody>
      </p:sp>
      <p:sp>
        <p:nvSpPr>
          <p:cNvPr id="19" name="原创设计师QQ598969553      _9"/>
          <p:cNvSpPr/>
          <p:nvPr/>
        </p:nvSpPr>
        <p:spPr>
          <a:xfrm>
            <a:off x="1208971" y="390220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0" name="文本框 19"/>
          <p:cNvSpPr txBox="1"/>
          <p:nvPr/>
        </p:nvSpPr>
        <p:spPr>
          <a:xfrm>
            <a:off x="1294765" y="3902075"/>
            <a:ext cx="353695" cy="521970"/>
          </a:xfrm>
          <a:prstGeom prst="rect">
            <a:avLst/>
          </a:prstGeom>
          <a:noFill/>
        </p:spPr>
        <p:txBody>
          <a:bodyPr wrap="square" rtlCol="0">
            <a:spAutoFit/>
          </a:bodyPr>
          <a:lstStyle/>
          <a:p>
            <a:r>
              <a:rPr lang="en-US" altLang="zh-CN" sz="2800">
                <a:solidFill>
                  <a:schemeClr val="bg1">
                    <a:lumMod val="50000"/>
                  </a:schemeClr>
                </a:solidFill>
              </a:rPr>
              <a:t>4</a:t>
            </a:r>
          </a:p>
        </p:txBody>
      </p:sp>
      <p:sp>
        <p:nvSpPr>
          <p:cNvPr id="21" name="文本框 20"/>
          <p:cNvSpPr txBox="1"/>
          <p:nvPr/>
        </p:nvSpPr>
        <p:spPr>
          <a:xfrm>
            <a:off x="2019300" y="3902075"/>
            <a:ext cx="2395220" cy="583565"/>
          </a:xfrm>
          <a:prstGeom prst="rect">
            <a:avLst/>
          </a:prstGeom>
          <a:noFill/>
        </p:spPr>
        <p:txBody>
          <a:bodyPr wrap="square" rtlCol="0">
            <a:spAutoFit/>
          </a:bodyPr>
          <a:lstStyle/>
          <a:p>
            <a:r>
              <a:rPr lang="en-US" altLang="zh-CN" sz="3200">
                <a:solidFill>
                  <a:schemeClr val="tx1">
                    <a:lumMod val="65000"/>
                    <a:lumOff val="35000"/>
                  </a:schemeClr>
                </a:solidFill>
                <a:latin typeface="Times New Roman" panose="02020603050405020304" charset="0"/>
                <a:cs typeface="Times New Roman" panose="02020603050405020304" charset="0"/>
              </a:rPr>
              <a:t>Conclusion</a:t>
            </a:r>
          </a:p>
        </p:txBody>
      </p:sp>
      <p:pic>
        <p:nvPicPr>
          <p:cNvPr id="2" name="图片 1" descr="QQ图片20200212151132"/>
          <p:cNvPicPr>
            <a:picLocks noChangeAspect="1"/>
          </p:cNvPicPr>
          <p:nvPr/>
        </p:nvPicPr>
        <p:blipFill>
          <a:blip r:embed="rId3"/>
          <a:stretch>
            <a:fillRect/>
          </a:stretch>
        </p:blipFill>
        <p:spPr>
          <a:xfrm>
            <a:off x="7357110" y="93345"/>
            <a:ext cx="721995" cy="721995"/>
          </a:xfrm>
          <a:prstGeom prst="rect">
            <a:avLst/>
          </a:prstGeom>
        </p:spPr>
      </p:pic>
      <p:pic>
        <p:nvPicPr>
          <p:cNvPr id="3" name="图片 2" descr="微信图片_20191122210632"/>
          <p:cNvPicPr>
            <a:picLocks noChangeAspect="1"/>
          </p:cNvPicPr>
          <p:nvPr/>
        </p:nvPicPr>
        <p:blipFill>
          <a:blip r:embed="rId4"/>
          <a:stretch>
            <a:fillRect/>
          </a:stretch>
        </p:blipFill>
        <p:spPr>
          <a:xfrm>
            <a:off x="8239125" y="93345"/>
            <a:ext cx="786765" cy="767715"/>
          </a:xfrm>
          <a:prstGeom prst="rect">
            <a:avLst/>
          </a:prstGeom>
        </p:spPr>
      </p:pic>
      <p:pic>
        <p:nvPicPr>
          <p:cNvPr id="8" name="图片 7"/>
          <p:cNvPicPr>
            <a:picLocks noChangeAspect="1"/>
          </p:cNvPicPr>
          <p:nvPr/>
        </p:nvPicPr>
        <p:blipFill>
          <a:blip r:embed="rId5"/>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43776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Motivation</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object 3"/>
          <p:cNvSpPr txBox="1"/>
          <p:nvPr/>
        </p:nvSpPr>
        <p:spPr>
          <a:xfrm>
            <a:off x="603885" y="1076236"/>
            <a:ext cx="7986796" cy="3477875"/>
          </a:xfrm>
          <a:prstGeom prst="rect">
            <a:avLst/>
          </a:prstGeom>
        </p:spPr>
        <p:txBody>
          <a:bodyPr vert="horz" wrap="square" lIns="0" tIns="12700" rIns="0" bIns="0" rtlCol="0">
            <a:spAutoFit/>
          </a:bodyPr>
          <a:lstStyle/>
          <a:p>
            <a:pPr marL="364490" indent="-352425">
              <a:lnSpc>
                <a:spcPct val="100000"/>
              </a:lnSpc>
              <a:spcBef>
                <a:spcPts val="100"/>
              </a:spcBef>
              <a:buClr>
                <a:srgbClr val="3399FF"/>
              </a:buClr>
              <a:buFont typeface="Wingdings" panose="05000000000000000000"/>
              <a:buChar char=""/>
              <a:tabLst>
                <a:tab pos="365125" algn="l"/>
              </a:tabLst>
            </a:pPr>
            <a:r>
              <a:rPr sz="2000" dirty="0">
                <a:latin typeface="Times New Roman" panose="02020603050405020304"/>
                <a:cs typeface="Times New Roman" panose="02020603050405020304"/>
              </a:rPr>
              <a:t>Deep learning </a:t>
            </a:r>
            <a:r>
              <a:rPr lang="en-US" sz="2000" dirty="0">
                <a:latin typeface="Times New Roman" panose="02020603050405020304"/>
                <a:cs typeface="Times New Roman" panose="02020603050405020304"/>
              </a:rPr>
              <a:t>of </a:t>
            </a:r>
            <a:r>
              <a:rPr lang="en-US" sz="2000" b="1" dirty="0">
                <a:latin typeface="Times New Roman" panose="02020603050405020304"/>
                <a:cs typeface="Times New Roman" panose="02020603050405020304"/>
              </a:rPr>
              <a:t>point cloud</a:t>
            </a:r>
            <a:r>
              <a:rPr lang="en-US" sz="2000" dirty="0">
                <a:latin typeface="Times New Roman" panose="02020603050405020304"/>
                <a:cs typeface="Times New Roman" panose="02020603050405020304"/>
              </a:rPr>
              <a:t> becames more and more popular.</a:t>
            </a:r>
          </a:p>
          <a:p>
            <a:pPr marL="693420" lvl="1" indent="-328295">
              <a:lnSpc>
                <a:spcPct val="100000"/>
              </a:lnSpc>
              <a:spcBef>
                <a:spcPts val="480"/>
              </a:spcBef>
              <a:buClr>
                <a:srgbClr val="3399FF"/>
              </a:buClr>
              <a:buFont typeface="Wingdings" panose="05000000000000000000"/>
              <a:buChar char=""/>
              <a:tabLst>
                <a:tab pos="693420" algn="l"/>
                <a:tab pos="694055" algn="l"/>
              </a:tabLst>
            </a:pPr>
            <a:r>
              <a:rPr dirty="0">
                <a:latin typeface="Times New Roman" panose="02020603050405020304"/>
                <a:cs typeface="Times New Roman" panose="02020603050405020304"/>
              </a:rPr>
              <a:t>Popular </a:t>
            </a:r>
            <a:r>
              <a:rPr spc="-5" dirty="0">
                <a:latin typeface="Times New Roman" panose="02020603050405020304"/>
                <a:cs typeface="Times New Roman" panose="02020603050405020304"/>
              </a:rPr>
              <a:t>models: </a:t>
            </a:r>
            <a:r>
              <a:rPr lang="en-US" dirty="0">
                <a:latin typeface="Times New Roman" panose="02020603050405020304"/>
                <a:cs typeface="Times New Roman" panose="02020603050405020304"/>
              </a:rPr>
              <a:t>PointNet</a:t>
            </a:r>
            <a:r>
              <a:rPr dirty="0">
                <a:latin typeface="Times New Roman" panose="02020603050405020304"/>
                <a:cs typeface="Times New Roman" panose="02020603050405020304"/>
              </a:rPr>
              <a:t>, </a:t>
            </a:r>
            <a:r>
              <a:rPr lang="en-US" dirty="0" err="1">
                <a:latin typeface="Times New Roman" panose="02020603050405020304"/>
                <a:cs typeface="Times New Roman" panose="02020603050405020304"/>
              </a:rPr>
              <a:t>PointNet</a:t>
            </a:r>
            <a:r>
              <a:rPr lang="en-US" dirty="0">
                <a:latin typeface="Times New Roman" panose="02020603050405020304"/>
                <a:cs typeface="Times New Roman" panose="02020603050405020304"/>
              </a:rPr>
              <a:t>++, </a:t>
            </a:r>
            <a:r>
              <a:rPr lang="en-US" dirty="0" err="1">
                <a:latin typeface="Times New Roman" panose="02020603050405020304"/>
                <a:cs typeface="Times New Roman" panose="02020603050405020304"/>
              </a:rPr>
              <a:t>PointCNN</a:t>
            </a:r>
            <a:r>
              <a:rPr dirty="0">
                <a:latin typeface="Times New Roman" panose="02020603050405020304"/>
                <a:cs typeface="Times New Roman" panose="02020603050405020304"/>
              </a:rPr>
              <a:t>, PU-Net, </a:t>
            </a:r>
            <a:r>
              <a:rPr lang="en-US" spc="-100" dirty="0">
                <a:latin typeface="Times New Roman" panose="02020603050405020304"/>
                <a:cs typeface="Times New Roman" panose="02020603050405020304"/>
              </a:rPr>
              <a:t>etc.</a:t>
            </a:r>
            <a:endParaRPr dirty="0">
              <a:latin typeface="Times New Roman" panose="02020603050405020304"/>
              <a:cs typeface="Times New Roman" panose="02020603050405020304"/>
            </a:endParaRPr>
          </a:p>
          <a:p>
            <a:pPr marL="364490" indent="-352425">
              <a:lnSpc>
                <a:spcPct val="100000"/>
              </a:lnSpc>
              <a:spcBef>
                <a:spcPts val="560"/>
              </a:spcBef>
              <a:buClr>
                <a:srgbClr val="3399FF"/>
              </a:buClr>
              <a:buFont typeface="Wingdings" panose="05000000000000000000"/>
              <a:buChar char=""/>
              <a:tabLst>
                <a:tab pos="365125" algn="l"/>
              </a:tabLst>
            </a:pPr>
            <a:r>
              <a:rPr lang="en-US" sz="2000" spc="-10" dirty="0">
                <a:latin typeface="Times New Roman" panose="02020603050405020304"/>
                <a:cs typeface="Times New Roman" panose="02020603050405020304"/>
              </a:rPr>
              <a:t>What is the </a:t>
            </a:r>
            <a:r>
              <a:rPr lang="en-US" sz="2000" b="1" spc="-10" dirty="0">
                <a:latin typeface="Times New Roman" panose="02020603050405020304"/>
                <a:cs typeface="Times New Roman" panose="02020603050405020304"/>
              </a:rPr>
              <a:t>advantage</a:t>
            </a:r>
            <a:r>
              <a:rPr lang="en-US" sz="2000" spc="-10" dirty="0">
                <a:latin typeface="Times New Roman" panose="02020603050405020304"/>
                <a:cs typeface="Times New Roman" panose="02020603050405020304"/>
              </a:rPr>
              <a:t> of point cloud data</a:t>
            </a:r>
            <a:r>
              <a:rPr sz="2000" dirty="0">
                <a:latin typeface="Times New Roman" panose="02020603050405020304"/>
                <a:cs typeface="Times New Roman" panose="02020603050405020304"/>
              </a:rPr>
              <a:t>?</a:t>
            </a:r>
          </a:p>
          <a:p>
            <a:pPr marL="693420" lvl="1" indent="-328295">
              <a:lnSpc>
                <a:spcPct val="100000"/>
              </a:lnSpc>
              <a:spcBef>
                <a:spcPts val="500"/>
              </a:spcBef>
              <a:buClr>
                <a:srgbClr val="3399FF"/>
              </a:buClr>
              <a:buFont typeface="Wingdings" panose="05000000000000000000"/>
              <a:buChar char=""/>
              <a:tabLst>
                <a:tab pos="693420" algn="l"/>
                <a:tab pos="694055" algn="l"/>
              </a:tabLst>
            </a:pPr>
            <a:r>
              <a:rPr dirty="0">
                <a:latin typeface="Times New Roman" panose="02020603050405020304"/>
                <a:cs typeface="Times New Roman" panose="02020603050405020304"/>
              </a:rPr>
              <a:t>Three dimensional geometry information of target can be obtained</a:t>
            </a:r>
            <a:r>
              <a:rPr lang="en-US" dirty="0">
                <a:latin typeface="Times New Roman" panose="02020603050405020304"/>
                <a:cs typeface="Times New Roman" panose="02020603050405020304"/>
              </a:rPr>
              <a:t>.</a:t>
            </a:r>
            <a:endParaRPr dirty="0">
              <a:latin typeface="Times New Roman" panose="02020603050405020304"/>
              <a:cs typeface="Times New Roman" panose="02020603050405020304"/>
            </a:endParaRPr>
          </a:p>
          <a:p>
            <a:pPr marL="693420" lvl="1" indent="-328295">
              <a:lnSpc>
                <a:spcPct val="100000"/>
              </a:lnSpc>
              <a:spcBef>
                <a:spcPts val="500"/>
              </a:spcBef>
              <a:buClr>
                <a:srgbClr val="3399FF"/>
              </a:buClr>
              <a:buFont typeface="Wingdings" panose="05000000000000000000"/>
              <a:buChar char=""/>
              <a:tabLst>
                <a:tab pos="693420" algn="l"/>
                <a:tab pos="694055" algn="l"/>
              </a:tabLst>
            </a:pPr>
            <a:r>
              <a:rPr dirty="0">
                <a:latin typeface="Times New Roman" panose="02020603050405020304"/>
                <a:cs typeface="Times New Roman" panose="02020603050405020304"/>
              </a:rPr>
              <a:t>There is no projection transformation from 3D space to 2D imaging plane</a:t>
            </a:r>
            <a:r>
              <a:rPr lang="en-US" dirty="0">
                <a:latin typeface="Times New Roman" panose="02020603050405020304"/>
                <a:cs typeface="Times New Roman" panose="02020603050405020304"/>
              </a:rPr>
              <a:t>.</a:t>
            </a:r>
            <a:endParaRPr dirty="0">
              <a:latin typeface="Times New Roman" panose="02020603050405020304"/>
              <a:cs typeface="Times New Roman" panose="02020603050405020304"/>
            </a:endParaRPr>
          </a:p>
          <a:p>
            <a:pPr marL="693420" lvl="1" indent="-328295">
              <a:lnSpc>
                <a:spcPct val="100000"/>
              </a:lnSpc>
              <a:spcBef>
                <a:spcPts val="500"/>
              </a:spcBef>
              <a:buClr>
                <a:srgbClr val="3399FF"/>
              </a:buClr>
              <a:buFont typeface="Wingdings" panose="05000000000000000000"/>
              <a:buChar char=""/>
              <a:tabLst>
                <a:tab pos="693420" algn="l"/>
                <a:tab pos="694055" algn="l"/>
              </a:tabLst>
            </a:pPr>
            <a:r>
              <a:rPr dirty="0">
                <a:latin typeface="Times New Roman" panose="02020603050405020304"/>
                <a:cs typeface="Times New Roman" panose="02020603050405020304"/>
              </a:rPr>
              <a:t>Less affected by the change of external light and imaging distance</a:t>
            </a:r>
            <a:r>
              <a:rPr lang="en-US" dirty="0">
                <a:latin typeface="Times New Roman" panose="02020603050405020304"/>
                <a:cs typeface="Times New Roman" panose="02020603050405020304"/>
              </a:rPr>
              <a:t>.</a:t>
            </a:r>
            <a:endParaRPr dirty="0">
              <a:latin typeface="Times New Roman" panose="02020603050405020304"/>
              <a:cs typeface="Times New Roman" panose="02020603050405020304"/>
            </a:endParaRPr>
          </a:p>
          <a:p>
            <a:pPr marL="364490" indent="-352425">
              <a:lnSpc>
                <a:spcPct val="100000"/>
              </a:lnSpc>
              <a:spcBef>
                <a:spcPts val="560"/>
              </a:spcBef>
              <a:buClr>
                <a:srgbClr val="3399FF"/>
              </a:buClr>
              <a:buFont typeface="Wingdings" panose="05000000000000000000"/>
              <a:buChar char=""/>
              <a:tabLst>
                <a:tab pos="365125" algn="l"/>
              </a:tabLst>
            </a:pPr>
            <a:r>
              <a:rPr lang="en-US" sz="2000" spc="-10" dirty="0">
                <a:latin typeface="Times New Roman" panose="02020603050405020304" charset="0"/>
                <a:cs typeface="Times New Roman" panose="02020603050405020304" charset="0"/>
                <a:sym typeface="+mn-ea"/>
              </a:rPr>
              <a:t>What is </a:t>
            </a:r>
            <a:r>
              <a:rPr lang="en-US" sz="2000" dirty="0">
                <a:latin typeface="Times New Roman" panose="02020603050405020304" charset="0"/>
                <a:cs typeface="Times New Roman" panose="02020603050405020304" charset="0"/>
                <a:sym typeface="+mn-ea"/>
              </a:rPr>
              <a:t>t</a:t>
            </a:r>
            <a:r>
              <a:rPr sz="2000" dirty="0">
                <a:latin typeface="Times New Roman" panose="02020603050405020304" charset="0"/>
                <a:cs typeface="Times New Roman" panose="02020603050405020304" charset="0"/>
                <a:sym typeface="+mn-ea"/>
              </a:rPr>
              <a:t>he </a:t>
            </a:r>
            <a:r>
              <a:rPr sz="2000" b="1" dirty="0">
                <a:latin typeface="Times New Roman" panose="02020603050405020304" charset="0"/>
                <a:cs typeface="Times New Roman" panose="02020603050405020304" charset="0"/>
                <a:sym typeface="+mn-ea"/>
              </a:rPr>
              <a:t>challenge</a:t>
            </a:r>
            <a:r>
              <a:rPr sz="2000" dirty="0">
                <a:latin typeface="Times New Roman" panose="02020603050405020304" charset="0"/>
                <a:cs typeface="Times New Roman" panose="02020603050405020304" charset="0"/>
                <a:sym typeface="+mn-ea"/>
              </a:rPr>
              <a:t> of point cloud for deep learning</a:t>
            </a:r>
            <a:r>
              <a:rPr lang="zh-CN" sz="2000" dirty="0">
                <a:latin typeface="Times New Roman" panose="02020603050405020304" charset="0"/>
                <a:cs typeface="Times New Roman" panose="02020603050405020304" charset="0"/>
                <a:sym typeface="+mn-ea"/>
              </a:rPr>
              <a:t>？</a:t>
            </a:r>
            <a:endParaRPr sz="2000" dirty="0">
              <a:latin typeface="Times New Roman" panose="02020603050405020304" charset="0"/>
              <a:cs typeface="Times New Roman" panose="02020603050405020304" charset="0"/>
              <a:sym typeface="+mn-ea"/>
            </a:endParaRPr>
          </a:p>
          <a:p>
            <a:pPr marL="693420" lvl="1" indent="-328295">
              <a:lnSpc>
                <a:spcPct val="100000"/>
              </a:lnSpc>
              <a:spcBef>
                <a:spcPts val="500"/>
              </a:spcBef>
              <a:buClr>
                <a:srgbClr val="3399FF"/>
              </a:buClr>
              <a:buFont typeface="Wingdings" panose="05000000000000000000"/>
              <a:buChar char=""/>
              <a:tabLst>
                <a:tab pos="693420" algn="l"/>
                <a:tab pos="694055" algn="l"/>
              </a:tabLst>
            </a:pPr>
            <a:r>
              <a:rPr lang="en-US" dirty="0">
                <a:latin typeface="Times New Roman" panose="02020603050405020304"/>
                <a:cs typeface="Times New Roman" panose="02020603050405020304"/>
                <a:sym typeface="+mn-ea"/>
              </a:rPr>
              <a:t>A</a:t>
            </a:r>
            <a:r>
              <a:rPr dirty="0">
                <a:latin typeface="Times New Roman" panose="02020603050405020304"/>
                <a:cs typeface="Times New Roman" panose="02020603050405020304"/>
                <a:sym typeface="+mn-ea"/>
              </a:rPr>
              <a:t> point cloud is an unordered set of vectors.</a:t>
            </a:r>
          </a:p>
          <a:p>
            <a:pPr marL="693420" lvl="1" indent="-328295">
              <a:lnSpc>
                <a:spcPct val="100000"/>
              </a:lnSpc>
              <a:spcBef>
                <a:spcPts val="500"/>
              </a:spcBef>
              <a:buClr>
                <a:srgbClr val="3399FF"/>
              </a:buClr>
              <a:buFont typeface="Wingdings" panose="05000000000000000000"/>
              <a:buChar char=""/>
              <a:tabLst>
                <a:tab pos="693420" algn="l"/>
                <a:tab pos="694055" algn="l"/>
              </a:tabLst>
            </a:pPr>
            <a:r>
              <a:rPr lang="en-US" dirty="0">
                <a:latin typeface="Times New Roman" panose="02020603050405020304"/>
                <a:cs typeface="Times New Roman" panose="02020603050405020304"/>
                <a:sym typeface="+mn-ea"/>
              </a:rPr>
              <a:t>G</a:t>
            </a:r>
            <a:r>
              <a:rPr dirty="0">
                <a:latin typeface="Times New Roman" panose="02020603050405020304"/>
                <a:cs typeface="Times New Roman" panose="02020603050405020304"/>
                <a:sym typeface="+mn-ea"/>
              </a:rPr>
              <a:t>eometric transformations</a:t>
            </a:r>
            <a:r>
              <a:rPr lang="en-US" dirty="0">
                <a:latin typeface="Times New Roman" panose="02020603050405020304"/>
                <a:cs typeface="Times New Roman" panose="02020603050405020304"/>
                <a:sym typeface="+mn-ea"/>
              </a:rPr>
              <a:t>, </a:t>
            </a:r>
            <a:r>
              <a:rPr lang="zh-CN" dirty="0">
                <a:latin typeface="Times New Roman" panose="02020603050405020304"/>
                <a:cs typeface="Times New Roman" panose="02020603050405020304"/>
                <a:sym typeface="+mn-ea"/>
              </a:rPr>
              <a:t>such as rigid transformation</a:t>
            </a:r>
            <a:r>
              <a:rPr lang="en-US" altLang="zh-CN" dirty="0">
                <a:latin typeface="Times New Roman" panose="02020603050405020304"/>
                <a:cs typeface="Times New Roman" panose="02020603050405020304"/>
                <a:sym typeface="+mn-ea"/>
              </a:rPr>
              <a:t>.</a:t>
            </a:r>
          </a:p>
          <a:p>
            <a:pPr marL="693420" lvl="1" indent="-328295">
              <a:lnSpc>
                <a:spcPct val="100000"/>
              </a:lnSpc>
              <a:spcBef>
                <a:spcPts val="500"/>
              </a:spcBef>
              <a:buClr>
                <a:srgbClr val="3399FF"/>
              </a:buClr>
              <a:buFont typeface="Wingdings" panose="05000000000000000000"/>
              <a:buChar char=""/>
              <a:tabLst>
                <a:tab pos="693420" algn="l"/>
                <a:tab pos="694055" algn="l"/>
              </a:tabLst>
            </a:pPr>
            <a:r>
              <a:rPr lang="en-US" dirty="0">
                <a:latin typeface="Times New Roman" panose="02020603050405020304"/>
                <a:cs typeface="Times New Roman" panose="02020603050405020304"/>
                <a:sym typeface="+mn-ea"/>
              </a:rPr>
              <a:t>Non-uniformity density in different areas.</a:t>
            </a:r>
            <a:endParaRPr lang="en-US" altLang="zh-CN" dirty="0">
              <a:latin typeface="Times New Roman" panose="02020603050405020304"/>
              <a:cs typeface="Times New Roman" panose="02020603050405020304"/>
              <a:sym typeface="+mn-ea"/>
            </a:endParaRPr>
          </a:p>
        </p:txBody>
      </p:sp>
      <p:pic>
        <p:nvPicPr>
          <p:cNvPr id="2" name="图片 1" descr="QQ图片20200212151132"/>
          <p:cNvPicPr>
            <a:picLocks noChangeAspect="1"/>
          </p:cNvPicPr>
          <p:nvPr/>
        </p:nvPicPr>
        <p:blipFill>
          <a:blip r:embed="rId3"/>
          <a:stretch>
            <a:fillRect/>
          </a:stretch>
        </p:blipFill>
        <p:spPr>
          <a:xfrm>
            <a:off x="7357110" y="93345"/>
            <a:ext cx="721995" cy="721995"/>
          </a:xfrm>
          <a:prstGeom prst="rect">
            <a:avLst/>
          </a:prstGeom>
        </p:spPr>
      </p:pic>
      <p:pic>
        <p:nvPicPr>
          <p:cNvPr id="6" name="图片 5" descr="微信图片_20191122210632"/>
          <p:cNvPicPr>
            <a:picLocks noChangeAspect="1"/>
          </p:cNvPicPr>
          <p:nvPr/>
        </p:nvPicPr>
        <p:blipFill>
          <a:blip r:embed="rId4"/>
          <a:stretch>
            <a:fillRect/>
          </a:stretch>
        </p:blipFill>
        <p:spPr>
          <a:xfrm>
            <a:off x="8239125" y="93345"/>
            <a:ext cx="786765" cy="767715"/>
          </a:xfrm>
          <a:prstGeom prst="rect">
            <a:avLst/>
          </a:prstGeom>
        </p:spPr>
      </p:pic>
      <p:pic>
        <p:nvPicPr>
          <p:cNvPr id="8" name="图片 7"/>
          <p:cNvPicPr>
            <a:picLocks noChangeAspect="1"/>
          </p:cNvPicPr>
          <p:nvPr/>
        </p:nvPicPr>
        <p:blipFill>
          <a:blip r:embed="rId5"/>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43776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Motivation</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object 3"/>
          <p:cNvSpPr txBox="1"/>
          <p:nvPr/>
        </p:nvSpPr>
        <p:spPr>
          <a:xfrm>
            <a:off x="623357" y="1250632"/>
            <a:ext cx="8064500" cy="2642235"/>
          </a:xfrm>
          <a:prstGeom prst="rect">
            <a:avLst/>
          </a:prstGeom>
        </p:spPr>
        <p:txBody>
          <a:bodyPr vert="horz" wrap="square" lIns="0" tIns="12700" rIns="0" bIns="0" rtlCol="0">
            <a:spAutoFit/>
          </a:bodyPr>
          <a:lstStyle/>
          <a:p>
            <a:pPr marL="364490" indent="-352425">
              <a:lnSpc>
                <a:spcPct val="110000"/>
              </a:lnSpc>
              <a:spcBef>
                <a:spcPts val="560"/>
              </a:spcBef>
              <a:buClr>
                <a:srgbClr val="3399FF"/>
              </a:buClr>
              <a:buFont typeface="Wingdings" panose="05000000000000000000"/>
              <a:buChar char=""/>
              <a:tabLst>
                <a:tab pos="365125" algn="l"/>
              </a:tabLst>
            </a:pPr>
            <a:r>
              <a:rPr sz="2400" dirty="0">
                <a:latin typeface="Times New Roman" panose="02020603050405020304"/>
                <a:cs typeface="Times New Roman" panose="02020603050405020304"/>
              </a:rPr>
              <a:t>Our solutions</a:t>
            </a:r>
          </a:p>
          <a:p>
            <a:pPr marL="693420" lvl="1" indent="-328295">
              <a:lnSpc>
                <a:spcPct val="110000"/>
              </a:lnSpc>
              <a:spcBef>
                <a:spcPts val="500"/>
              </a:spcBef>
              <a:buClr>
                <a:srgbClr val="3399FF"/>
              </a:buClr>
              <a:buFont typeface="Wingdings" panose="05000000000000000000"/>
              <a:buChar char=""/>
              <a:tabLst>
                <a:tab pos="693420" algn="l"/>
                <a:tab pos="694055" algn="l"/>
              </a:tabLst>
            </a:pPr>
            <a:r>
              <a:rPr sz="2000" dirty="0">
                <a:latin typeface="Times New Roman" panose="02020603050405020304"/>
                <a:cs typeface="Times New Roman" panose="02020603050405020304"/>
              </a:rPr>
              <a:t>First, we present a convolutional neural network for 3D head pose estimation in an end-to-end manner.</a:t>
            </a:r>
          </a:p>
          <a:p>
            <a:pPr marL="693420" lvl="1" indent="-328295">
              <a:lnSpc>
                <a:spcPct val="110000"/>
              </a:lnSpc>
              <a:spcBef>
                <a:spcPts val="500"/>
              </a:spcBef>
              <a:buClr>
                <a:srgbClr val="3399FF"/>
              </a:buClr>
              <a:buFont typeface="Wingdings" panose="05000000000000000000"/>
              <a:buChar char=""/>
              <a:tabLst>
                <a:tab pos="693420" algn="l"/>
                <a:tab pos="694055" algn="l"/>
              </a:tabLst>
            </a:pPr>
            <a:r>
              <a:rPr sz="2000" dirty="0">
                <a:latin typeface="Times New Roman" panose="02020603050405020304"/>
                <a:cs typeface="Times New Roman" panose="02020603050405020304"/>
              </a:rPr>
              <a:t>Second, to the best of our knowledge, this is </a:t>
            </a:r>
            <a:r>
              <a:rPr sz="2000" b="1" dirty="0">
                <a:latin typeface="Times New Roman" panose="02020603050405020304"/>
                <a:cs typeface="Times New Roman" panose="02020603050405020304"/>
              </a:rPr>
              <a:t>the first work</a:t>
            </a:r>
            <a:r>
              <a:rPr sz="2000" dirty="0">
                <a:latin typeface="Times New Roman" panose="02020603050405020304"/>
                <a:cs typeface="Times New Roman" panose="02020603050405020304"/>
              </a:rPr>
              <a:t> to estimate head pose angles from point sets.</a:t>
            </a:r>
          </a:p>
          <a:p>
            <a:pPr marL="693420" lvl="1" indent="-328295">
              <a:lnSpc>
                <a:spcPct val="110000"/>
              </a:lnSpc>
              <a:spcBef>
                <a:spcPts val="500"/>
              </a:spcBef>
              <a:buClr>
                <a:srgbClr val="3399FF"/>
              </a:buClr>
              <a:buFont typeface="Wingdings" panose="05000000000000000000"/>
              <a:buChar char=""/>
              <a:tabLst>
                <a:tab pos="693420" algn="l"/>
                <a:tab pos="694055" algn="l"/>
              </a:tabLst>
            </a:pPr>
            <a:r>
              <a:rPr sz="2000" dirty="0">
                <a:latin typeface="Times New Roman" panose="02020603050405020304"/>
                <a:cs typeface="Times New Roman" panose="02020603050405020304"/>
              </a:rPr>
              <a:t>Third, ordinal regression with </a:t>
            </a:r>
            <a:r>
              <a:rPr sz="2000" b="1" dirty="0">
                <a:latin typeface="Times New Roman" panose="02020603050405020304"/>
                <a:cs typeface="Times New Roman" panose="02020603050405020304"/>
              </a:rPr>
              <a:t>soft labels</a:t>
            </a:r>
            <a:r>
              <a:rPr sz="2000" dirty="0">
                <a:latin typeface="Times New Roman" panose="02020603050405020304"/>
                <a:cs typeface="Times New Roman" panose="02020603050405020304"/>
              </a:rPr>
              <a:t> is applied to 3D head pose estimation for the first time.</a:t>
            </a:r>
          </a:p>
        </p:txBody>
      </p:sp>
      <p:pic>
        <p:nvPicPr>
          <p:cNvPr id="2" name="图片 1" descr="QQ图片20200212151132"/>
          <p:cNvPicPr>
            <a:picLocks noChangeAspect="1"/>
          </p:cNvPicPr>
          <p:nvPr/>
        </p:nvPicPr>
        <p:blipFill>
          <a:blip r:embed="rId3"/>
          <a:stretch>
            <a:fillRect/>
          </a:stretch>
        </p:blipFill>
        <p:spPr>
          <a:xfrm>
            <a:off x="7357110" y="93345"/>
            <a:ext cx="721995" cy="721995"/>
          </a:xfrm>
          <a:prstGeom prst="rect">
            <a:avLst/>
          </a:prstGeom>
        </p:spPr>
      </p:pic>
      <p:pic>
        <p:nvPicPr>
          <p:cNvPr id="6" name="图片 5" descr="微信图片_20191122210632"/>
          <p:cNvPicPr>
            <a:picLocks noChangeAspect="1"/>
          </p:cNvPicPr>
          <p:nvPr/>
        </p:nvPicPr>
        <p:blipFill>
          <a:blip r:embed="rId4"/>
          <a:stretch>
            <a:fillRect/>
          </a:stretch>
        </p:blipFill>
        <p:spPr>
          <a:xfrm>
            <a:off x="8239125" y="93345"/>
            <a:ext cx="786765" cy="767715"/>
          </a:xfrm>
          <a:prstGeom prst="rect">
            <a:avLst/>
          </a:prstGeom>
        </p:spPr>
      </p:pic>
      <p:pic>
        <p:nvPicPr>
          <p:cNvPr id="8" name="图片 7"/>
          <p:cNvPicPr>
            <a:picLocks noChangeAspect="1"/>
          </p:cNvPicPr>
          <p:nvPr/>
        </p:nvPicPr>
        <p:blipFill>
          <a:blip r:embed="rId5"/>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0231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Contents</a:t>
            </a:r>
          </a:p>
        </p:txBody>
      </p:sp>
      <p:sp>
        <p:nvSpPr>
          <p:cNvPr id="95" name="原创设计师QQ598969553      _9"/>
          <p:cNvSpPr/>
          <p:nvPr/>
        </p:nvSpPr>
        <p:spPr>
          <a:xfrm>
            <a:off x="1206431" y="137490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94765" y="1382395"/>
            <a:ext cx="360045" cy="521970"/>
          </a:xfrm>
          <a:prstGeom prst="rect">
            <a:avLst/>
          </a:prstGeom>
          <a:noFill/>
        </p:spPr>
        <p:txBody>
          <a:bodyPr wrap="square" rtlCol="0">
            <a:spAutoFit/>
          </a:bodyPr>
          <a:lstStyle/>
          <a:p>
            <a:r>
              <a:rPr lang="en-US" altLang="zh-CN" sz="2800">
                <a:solidFill>
                  <a:schemeClr val="bg1">
                    <a:lumMod val="50000"/>
                  </a:schemeClr>
                </a:solidFill>
              </a:rPr>
              <a:t>1</a:t>
            </a:r>
          </a:p>
        </p:txBody>
      </p:sp>
      <p:sp>
        <p:nvSpPr>
          <p:cNvPr id="12" name="文本框 11"/>
          <p:cNvSpPr txBox="1"/>
          <p:nvPr/>
        </p:nvSpPr>
        <p:spPr>
          <a:xfrm>
            <a:off x="2019300" y="1374775"/>
            <a:ext cx="2395220" cy="583565"/>
          </a:xfrm>
          <a:prstGeom prst="rect">
            <a:avLst/>
          </a:prstGeom>
          <a:noFill/>
        </p:spPr>
        <p:txBody>
          <a:bodyPr wrap="square" rtlCol="0">
            <a:spAutoFit/>
          </a:bodyPr>
          <a:lstStyle/>
          <a:p>
            <a:r>
              <a:rPr lang="en-US" altLang="zh-CN" sz="3200">
                <a:solidFill>
                  <a:schemeClr val="tx1">
                    <a:lumMod val="65000"/>
                    <a:lumOff val="35000"/>
                  </a:schemeClr>
                </a:solidFill>
                <a:latin typeface="Times New Roman" panose="02020603050405020304" charset="0"/>
                <a:cs typeface="Times New Roman" panose="02020603050405020304" charset="0"/>
              </a:rPr>
              <a:t>Background</a:t>
            </a:r>
            <a:endParaRPr lang="en-US" altLang="zh-CN" sz="3200">
              <a:solidFill>
                <a:schemeClr val="accent3">
                  <a:lumMod val="60000"/>
                  <a:lumOff val="40000"/>
                </a:schemeClr>
              </a:solidFill>
              <a:latin typeface="Times New Roman" panose="02020603050405020304" charset="0"/>
              <a:cs typeface="Times New Roman" panose="02020603050405020304" charset="0"/>
            </a:endParaRPr>
          </a:p>
        </p:txBody>
      </p:sp>
      <p:sp>
        <p:nvSpPr>
          <p:cNvPr id="13" name="原创设计师QQ598969553      _9"/>
          <p:cNvSpPr/>
          <p:nvPr/>
        </p:nvSpPr>
        <p:spPr>
          <a:xfrm>
            <a:off x="1207066" y="221945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4" name="文本框 13"/>
          <p:cNvSpPr txBox="1"/>
          <p:nvPr/>
        </p:nvSpPr>
        <p:spPr>
          <a:xfrm>
            <a:off x="1295400" y="2219325"/>
            <a:ext cx="360045" cy="521970"/>
          </a:xfrm>
          <a:prstGeom prst="rect">
            <a:avLst/>
          </a:prstGeom>
          <a:noFill/>
        </p:spPr>
        <p:txBody>
          <a:bodyPr wrap="square" rtlCol="0">
            <a:spAutoFit/>
          </a:bodyPr>
          <a:lstStyle/>
          <a:p>
            <a:r>
              <a:rPr lang="en-US" altLang="zh-CN" sz="2800">
                <a:solidFill>
                  <a:schemeClr val="bg1">
                    <a:lumMod val="50000"/>
                  </a:schemeClr>
                </a:solidFill>
              </a:rPr>
              <a:t>2</a:t>
            </a:r>
          </a:p>
        </p:txBody>
      </p:sp>
      <p:sp>
        <p:nvSpPr>
          <p:cNvPr id="15" name="文本框 14"/>
          <p:cNvSpPr txBox="1"/>
          <p:nvPr/>
        </p:nvSpPr>
        <p:spPr>
          <a:xfrm>
            <a:off x="2019300" y="2219325"/>
            <a:ext cx="2395220" cy="583565"/>
          </a:xfrm>
          <a:prstGeom prst="rect">
            <a:avLst/>
          </a:prstGeom>
          <a:noFill/>
        </p:spPr>
        <p:txBody>
          <a:bodyPr wrap="square" rtlCol="0">
            <a:spAutoFit/>
          </a:bodyPr>
          <a:lstStyle/>
          <a:p>
            <a:r>
              <a:rPr lang="en-US" altLang="zh-CN" sz="3200">
                <a:solidFill>
                  <a:schemeClr val="tx1">
                    <a:lumMod val="65000"/>
                    <a:lumOff val="35000"/>
                  </a:schemeClr>
                </a:solidFill>
                <a:latin typeface="Times New Roman" panose="02020603050405020304" charset="0"/>
                <a:cs typeface="Times New Roman" panose="02020603050405020304" charset="0"/>
              </a:rPr>
              <a:t>Motivation</a:t>
            </a:r>
          </a:p>
        </p:txBody>
      </p:sp>
      <p:sp>
        <p:nvSpPr>
          <p:cNvPr id="16" name="原创设计师QQ598969553      _9"/>
          <p:cNvSpPr/>
          <p:nvPr/>
        </p:nvSpPr>
        <p:spPr>
          <a:xfrm>
            <a:off x="1208971" y="308559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7" name="文本框 16"/>
          <p:cNvSpPr txBox="1"/>
          <p:nvPr/>
        </p:nvSpPr>
        <p:spPr>
          <a:xfrm>
            <a:off x="1297305" y="3100705"/>
            <a:ext cx="360045" cy="521970"/>
          </a:xfrm>
          <a:prstGeom prst="rect">
            <a:avLst/>
          </a:prstGeom>
          <a:noFill/>
        </p:spPr>
        <p:txBody>
          <a:bodyPr wrap="square" rtlCol="0">
            <a:spAutoFit/>
          </a:bodyPr>
          <a:lstStyle/>
          <a:p>
            <a:r>
              <a:rPr lang="en-US" altLang="zh-CN" sz="2800">
                <a:solidFill>
                  <a:schemeClr val="bg1">
                    <a:lumMod val="50000"/>
                  </a:schemeClr>
                </a:solidFill>
              </a:rPr>
              <a:t>3</a:t>
            </a:r>
          </a:p>
        </p:txBody>
      </p:sp>
      <p:sp>
        <p:nvSpPr>
          <p:cNvPr id="18" name="文本框 17"/>
          <p:cNvSpPr txBox="1"/>
          <p:nvPr/>
        </p:nvSpPr>
        <p:spPr>
          <a:xfrm>
            <a:off x="2019300" y="3061970"/>
            <a:ext cx="2395220" cy="584775"/>
          </a:xfrm>
          <a:prstGeom prst="rect">
            <a:avLst/>
          </a:prstGeom>
          <a:noFill/>
        </p:spPr>
        <p:txBody>
          <a:bodyPr wrap="square" rtlCol="0">
            <a:spAutoFit/>
          </a:bodyPr>
          <a:lstStyle/>
          <a:p>
            <a:r>
              <a:rPr lang="en-US" altLang="zh-CN" sz="3200" dirty="0">
                <a:solidFill>
                  <a:schemeClr val="accent3">
                    <a:lumMod val="60000"/>
                    <a:lumOff val="40000"/>
                  </a:schemeClr>
                </a:solidFill>
                <a:latin typeface="Times New Roman" panose="02020603050405020304" charset="0"/>
                <a:cs typeface="Times New Roman" panose="02020603050405020304" charset="0"/>
              </a:rPr>
              <a:t>Our work</a:t>
            </a:r>
            <a:endParaRPr lang="en-US" altLang="zh-CN" sz="3200" dirty="0">
              <a:solidFill>
                <a:schemeClr val="tx1">
                  <a:lumMod val="65000"/>
                  <a:lumOff val="35000"/>
                </a:schemeClr>
              </a:solidFill>
              <a:latin typeface="Times New Roman" panose="02020603050405020304" charset="0"/>
              <a:cs typeface="Times New Roman" panose="02020603050405020304" charset="0"/>
            </a:endParaRPr>
          </a:p>
        </p:txBody>
      </p:sp>
      <p:sp>
        <p:nvSpPr>
          <p:cNvPr id="19" name="原创设计师QQ598969553      _9"/>
          <p:cNvSpPr/>
          <p:nvPr/>
        </p:nvSpPr>
        <p:spPr>
          <a:xfrm>
            <a:off x="1208971" y="3902205"/>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0" name="文本框 19"/>
          <p:cNvSpPr txBox="1"/>
          <p:nvPr/>
        </p:nvSpPr>
        <p:spPr>
          <a:xfrm>
            <a:off x="1294765" y="3902075"/>
            <a:ext cx="353695" cy="521970"/>
          </a:xfrm>
          <a:prstGeom prst="rect">
            <a:avLst/>
          </a:prstGeom>
          <a:noFill/>
        </p:spPr>
        <p:txBody>
          <a:bodyPr wrap="square" rtlCol="0">
            <a:spAutoFit/>
          </a:bodyPr>
          <a:lstStyle/>
          <a:p>
            <a:r>
              <a:rPr lang="en-US" altLang="zh-CN" sz="2800">
                <a:solidFill>
                  <a:schemeClr val="bg1">
                    <a:lumMod val="50000"/>
                  </a:schemeClr>
                </a:solidFill>
              </a:rPr>
              <a:t>4</a:t>
            </a:r>
          </a:p>
        </p:txBody>
      </p:sp>
      <p:sp>
        <p:nvSpPr>
          <p:cNvPr id="21" name="文本框 20"/>
          <p:cNvSpPr txBox="1"/>
          <p:nvPr/>
        </p:nvSpPr>
        <p:spPr>
          <a:xfrm>
            <a:off x="2019300" y="3902075"/>
            <a:ext cx="2395220" cy="583565"/>
          </a:xfrm>
          <a:prstGeom prst="rect">
            <a:avLst/>
          </a:prstGeom>
          <a:noFill/>
        </p:spPr>
        <p:txBody>
          <a:bodyPr wrap="square" rtlCol="0">
            <a:spAutoFit/>
          </a:bodyPr>
          <a:lstStyle/>
          <a:p>
            <a:r>
              <a:rPr lang="en-US" altLang="zh-CN" sz="3200">
                <a:solidFill>
                  <a:schemeClr val="tx1">
                    <a:lumMod val="65000"/>
                    <a:lumOff val="35000"/>
                  </a:schemeClr>
                </a:solidFill>
                <a:latin typeface="Times New Roman" panose="02020603050405020304" charset="0"/>
                <a:cs typeface="Times New Roman" panose="02020603050405020304" charset="0"/>
              </a:rPr>
              <a:t>Conclusion</a:t>
            </a:r>
          </a:p>
        </p:txBody>
      </p:sp>
      <p:pic>
        <p:nvPicPr>
          <p:cNvPr id="2" name="图片 1" descr="QQ图片20200212151132"/>
          <p:cNvPicPr>
            <a:picLocks noChangeAspect="1"/>
          </p:cNvPicPr>
          <p:nvPr/>
        </p:nvPicPr>
        <p:blipFill>
          <a:blip r:embed="rId3"/>
          <a:stretch>
            <a:fillRect/>
          </a:stretch>
        </p:blipFill>
        <p:spPr>
          <a:xfrm>
            <a:off x="7357110" y="93345"/>
            <a:ext cx="721995" cy="721995"/>
          </a:xfrm>
          <a:prstGeom prst="rect">
            <a:avLst/>
          </a:prstGeom>
        </p:spPr>
      </p:pic>
      <p:pic>
        <p:nvPicPr>
          <p:cNvPr id="3" name="图片 2" descr="微信图片_20191122210632"/>
          <p:cNvPicPr>
            <a:picLocks noChangeAspect="1"/>
          </p:cNvPicPr>
          <p:nvPr/>
        </p:nvPicPr>
        <p:blipFill>
          <a:blip r:embed="rId4"/>
          <a:stretch>
            <a:fillRect/>
          </a:stretch>
        </p:blipFill>
        <p:spPr>
          <a:xfrm>
            <a:off x="8239125" y="93345"/>
            <a:ext cx="786765" cy="767715"/>
          </a:xfrm>
          <a:prstGeom prst="rect">
            <a:avLst/>
          </a:prstGeom>
        </p:spPr>
      </p:pic>
      <p:pic>
        <p:nvPicPr>
          <p:cNvPr id="8" name="图片 7"/>
          <p:cNvPicPr>
            <a:picLocks noChangeAspect="1"/>
          </p:cNvPicPr>
          <p:nvPr/>
        </p:nvPicPr>
        <p:blipFill>
          <a:blip r:embed="rId5"/>
          <a:stretch>
            <a:fillRect/>
          </a:stretch>
        </p:blipFill>
        <p:spPr>
          <a:xfrm>
            <a:off x="5871845" y="88265"/>
            <a:ext cx="1323340" cy="727075"/>
          </a:xfrm>
          <a:prstGeom prst="rect">
            <a:avLst/>
          </a:prstGeom>
        </p:spPr>
      </p:pic>
    </p:spTree>
  </p:cSld>
  <p:clrMapOvr>
    <a:masterClrMapping/>
  </p:clrMapOvr>
  <p:transition spd="slow" advTm="0">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原创设计师QQ598969553      _2"/>
          <p:cNvSpPr>
            <a:spLocks noChangeArrowheads="1"/>
          </p:cNvSpPr>
          <p:nvPr/>
        </p:nvSpPr>
        <p:spPr bwMode="auto">
          <a:xfrm>
            <a:off x="463607" y="260409"/>
            <a:ext cx="21799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buFont typeface="Arial" panose="020B0604020202020204" pitchFamily="34" charset="0"/>
              <a:buNone/>
            </a:pPr>
            <a:r>
              <a:rPr lang="en-US" altLang="zh-CN" sz="3200" b="1" dirty="0">
                <a:gradFill>
                  <a:gsLst>
                    <a:gs pos="0">
                      <a:schemeClr val="accent2"/>
                    </a:gs>
                    <a:gs pos="100000">
                      <a:schemeClr val="accent1"/>
                    </a:gs>
                  </a:gsLst>
                  <a:lin ang="10800000" scaled="0"/>
                </a:gradFill>
                <a:latin typeface="微软雅黑" panose="020B0503020204020204" pitchFamily="34" charset="-122"/>
                <a:ea typeface="微软雅黑" panose="020B0503020204020204" pitchFamily="34" charset="-122"/>
                <a:sym typeface="微软雅黑" panose="020B0503020204020204" pitchFamily="34" charset="-122"/>
              </a:rPr>
              <a:t>Our Work</a:t>
            </a:r>
          </a:p>
        </p:txBody>
      </p:sp>
      <p:cxnSp>
        <p:nvCxnSpPr>
          <p:cNvPr id="5" name="直接连接符 4"/>
          <p:cNvCxnSpPr/>
          <p:nvPr/>
        </p:nvCxnSpPr>
        <p:spPr>
          <a:xfrm>
            <a:off x="610235" y="838200"/>
            <a:ext cx="7706360" cy="571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885" y="841375"/>
            <a:ext cx="4130675" cy="12382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347345" y="1256541"/>
            <a:ext cx="8449310" cy="3058160"/>
          </a:xfrm>
          <a:prstGeom prst="rect">
            <a:avLst/>
          </a:prstGeom>
        </p:spPr>
      </p:pic>
      <p:pic>
        <p:nvPicPr>
          <p:cNvPr id="3" name="图片 2" descr="QQ图片20200212151132"/>
          <p:cNvPicPr>
            <a:picLocks noChangeAspect="1"/>
          </p:cNvPicPr>
          <p:nvPr/>
        </p:nvPicPr>
        <p:blipFill>
          <a:blip r:embed="rId4"/>
          <a:stretch>
            <a:fillRect/>
          </a:stretch>
        </p:blipFill>
        <p:spPr>
          <a:xfrm>
            <a:off x="7357110" y="93345"/>
            <a:ext cx="721995" cy="721995"/>
          </a:xfrm>
          <a:prstGeom prst="rect">
            <a:avLst/>
          </a:prstGeom>
        </p:spPr>
      </p:pic>
      <p:pic>
        <p:nvPicPr>
          <p:cNvPr id="6" name="图片 5" descr="微信图片_20191122210632"/>
          <p:cNvPicPr>
            <a:picLocks noChangeAspect="1"/>
          </p:cNvPicPr>
          <p:nvPr/>
        </p:nvPicPr>
        <p:blipFill>
          <a:blip r:embed="rId5"/>
          <a:stretch>
            <a:fillRect/>
          </a:stretch>
        </p:blipFill>
        <p:spPr>
          <a:xfrm>
            <a:off x="8239125" y="93345"/>
            <a:ext cx="786765" cy="767715"/>
          </a:xfrm>
          <a:prstGeom prst="rect">
            <a:avLst/>
          </a:prstGeom>
        </p:spPr>
      </p:pic>
      <p:pic>
        <p:nvPicPr>
          <p:cNvPr id="8" name="图片 7"/>
          <p:cNvPicPr>
            <a:picLocks noChangeAspect="1"/>
          </p:cNvPicPr>
          <p:nvPr/>
        </p:nvPicPr>
        <p:blipFill>
          <a:blip r:embed="rId6"/>
          <a:stretch>
            <a:fillRect/>
          </a:stretch>
        </p:blipFill>
        <p:spPr>
          <a:xfrm>
            <a:off x="5871845" y="88265"/>
            <a:ext cx="1323340" cy="727075"/>
          </a:xfrm>
          <a:prstGeom prst="rect">
            <a:avLst/>
          </a:prstGeom>
        </p:spPr>
      </p:pic>
    </p:spTree>
  </p:cSld>
  <p:clrMapOvr>
    <a:masterClrMapping/>
  </p:clrMapOvr>
  <p:transition spd="slow" advTm="0">
    <p:fad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6"/>
</p:tagLst>
</file>

<file path=ppt/tags/tag2.xml><?xml version="1.0" encoding="utf-8"?>
<p:tagLst xmlns:a="http://schemas.openxmlformats.org/drawingml/2006/main" xmlns:r="http://schemas.openxmlformats.org/officeDocument/2006/relationships" xmlns:p="http://schemas.openxmlformats.org/presentationml/2006/main">
  <p:tag name="REFSHAPE" val="946895740"/>
  <p:tag name="KSO_WM_UNIT_PLACING_PICTURE_USER_VIEWPORT" val="{&quot;height&quot;:7150,&quot;width&quot;:9040}"/>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0073C3"/>
      </a:accent1>
      <a:accent2>
        <a:srgbClr val="01B0F1"/>
      </a:accent2>
      <a:accent3>
        <a:srgbClr val="0073C3"/>
      </a:accent3>
      <a:accent4>
        <a:srgbClr val="01B0F1"/>
      </a:accent4>
      <a:accent5>
        <a:srgbClr val="0073C3"/>
      </a:accent5>
      <a:accent6>
        <a:srgbClr val="01B0F1"/>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832</Words>
  <Application>Microsoft Office PowerPoint</Application>
  <PresentationFormat>全屏显示(16:9)</PresentationFormat>
  <Paragraphs>134</Paragraphs>
  <Slides>22</Slides>
  <Notes>20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0" baseType="lpstr">
      <vt:lpstr>宋体</vt:lpstr>
      <vt:lpstr>微软雅黑</vt:lpstr>
      <vt:lpstr>Arial</vt:lpstr>
      <vt:lpstr>Calibri</vt:lpstr>
      <vt:lpstr>Times New Roman</vt:lpstr>
      <vt:lpstr>Wingdings</vt:lpstr>
      <vt:lpstr>Office 主题​​</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Xupeng Wang</cp:lastModifiedBy>
  <cp:revision>334</cp:revision>
  <dcterms:created xsi:type="dcterms:W3CDTF">2020-02-11T03:44:00Z</dcterms:created>
  <dcterms:modified xsi:type="dcterms:W3CDTF">2020-02-12T09:27:30Z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