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Old Standard TT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C8ED2E-B923-430D-8855-9867316918E3}">
  <a:tblStyle styleId="{03C8ED2E-B923-430D-8855-9867316918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bold.fntdata"/><Relationship Id="rId20" Type="http://schemas.openxmlformats.org/officeDocument/2006/relationships/slide" Target="slides/slide15.xml"/><Relationship Id="rId41" Type="http://schemas.openxmlformats.org/officeDocument/2006/relationships/font" Target="fonts/OldStandardT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3868225" y="1416600"/>
            <a:ext cx="4482600" cy="2310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8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45.png"/><Relationship Id="rId13" Type="http://schemas.openxmlformats.org/officeDocument/2006/relationships/image" Target="../media/image2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5" Type="http://schemas.openxmlformats.org/officeDocument/2006/relationships/image" Target="../media/image31.png"/><Relationship Id="rId6" Type="http://schemas.openxmlformats.org/officeDocument/2006/relationships/image" Target="../media/image78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51.png"/><Relationship Id="rId6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6" Type="http://schemas.openxmlformats.org/officeDocument/2006/relationships/image" Target="../media/image56.png"/><Relationship Id="rId7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Relationship Id="rId6" Type="http://schemas.openxmlformats.org/officeDocument/2006/relationships/image" Target="../media/image6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Relationship Id="rId4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0.png"/><Relationship Id="rId4" Type="http://schemas.openxmlformats.org/officeDocument/2006/relationships/image" Target="../media/image6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Relationship Id="rId4" Type="http://schemas.openxmlformats.org/officeDocument/2006/relationships/image" Target="../media/image61.png"/><Relationship Id="rId5" Type="http://schemas.openxmlformats.org/officeDocument/2006/relationships/image" Target="../media/image5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0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9.png"/><Relationship Id="rId4" Type="http://schemas.openxmlformats.org/officeDocument/2006/relationships/image" Target="../media/image8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5.png"/><Relationship Id="rId4" Type="http://schemas.openxmlformats.org/officeDocument/2006/relationships/image" Target="../media/image77.png"/><Relationship Id="rId5" Type="http://schemas.openxmlformats.org/officeDocument/2006/relationships/image" Target="../media/image7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6.png"/><Relationship Id="rId4" Type="http://schemas.openxmlformats.org/officeDocument/2006/relationships/image" Target="../media/image71.png"/><Relationship Id="rId5" Type="http://schemas.openxmlformats.org/officeDocument/2006/relationships/image" Target="../media/image7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1.jpg"/><Relationship Id="rId4" Type="http://schemas.openxmlformats.org/officeDocument/2006/relationships/image" Target="../media/image7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0.jpg"/><Relationship Id="rId4" Type="http://schemas.openxmlformats.org/officeDocument/2006/relationships/image" Target="../media/image7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097425" y="508925"/>
            <a:ext cx="4413300" cy="23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Learned </a:t>
            </a:r>
            <a:r>
              <a:rPr lang="en" sz="4800"/>
              <a:t>Convolutional</a:t>
            </a:r>
            <a:r>
              <a:rPr lang="en" sz="4800"/>
              <a:t> Sparse Coding</a:t>
            </a:r>
            <a:endParaRPr sz="4800"/>
          </a:p>
        </p:txBody>
      </p:sp>
      <p:sp>
        <p:nvSpPr>
          <p:cNvPr id="64" name="Shape 64"/>
          <p:cNvSpPr txBox="1"/>
          <p:nvPr/>
        </p:nvSpPr>
        <p:spPr>
          <a:xfrm>
            <a:off x="3847725" y="4040800"/>
            <a:ext cx="2912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Hillel Sreter &amp; </a:t>
            </a:r>
            <a:r>
              <a:rPr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Raja Giryes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479675" y="4585600"/>
            <a:ext cx="1648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ICASSP 2018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5" y="4322075"/>
            <a:ext cx="1477326" cy="6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925" y="4179749"/>
            <a:ext cx="833026" cy="7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Code setup - solving LASSO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proximal </a:t>
            </a:r>
            <a:r>
              <a:rPr lang="en"/>
              <a:t>gradient</a:t>
            </a:r>
            <a:r>
              <a:rPr lang="en"/>
              <a:t> technique - 	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is an iterative method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2971300" y="2442325"/>
            <a:ext cx="326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Shape 171"/>
          <p:cNvCxnSpPr/>
          <p:nvPr/>
        </p:nvCxnSpPr>
        <p:spPr>
          <a:xfrm flipH="1">
            <a:off x="3736775" y="2646900"/>
            <a:ext cx="1200" cy="553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2" name="Shape 172"/>
          <p:cNvSpPr txBox="1"/>
          <p:nvPr/>
        </p:nvSpPr>
        <p:spPr>
          <a:xfrm>
            <a:off x="3736775" y="2584800"/>
            <a:ext cx="70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ISTA</a:t>
            </a:r>
            <a:endParaRPr sz="1800"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4483" r="5846" t="0"/>
          <a:stretch/>
        </p:blipFill>
        <p:spPr>
          <a:xfrm>
            <a:off x="1690650" y="2184225"/>
            <a:ext cx="4964724" cy="4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146" y="1704200"/>
            <a:ext cx="2581666" cy="36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600" y="3276600"/>
            <a:ext cx="4536578" cy="4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398325" y="4186525"/>
            <a:ext cx="5416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Many iterations may be required for convergence!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Shape 178"/>
          <p:cNvGrpSpPr/>
          <p:nvPr/>
        </p:nvGrpSpPr>
        <p:grpSpPr>
          <a:xfrm>
            <a:off x="6213876" y="2646900"/>
            <a:ext cx="2618425" cy="2159399"/>
            <a:chOff x="6213876" y="2646900"/>
            <a:chExt cx="2618425" cy="2159399"/>
          </a:xfrm>
        </p:grpSpPr>
        <p:pic>
          <p:nvPicPr>
            <p:cNvPr id="179" name="Shape 17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13876" y="2646900"/>
              <a:ext cx="2618425" cy="215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Shape 18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28024" y="2824038"/>
              <a:ext cx="1744435" cy="367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Code setup - solving LASSO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7093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convergence time of ISTA can be an issue for time </a:t>
            </a:r>
            <a:r>
              <a:rPr lang="en"/>
              <a:t>sensitive</a:t>
            </a:r>
            <a:r>
              <a:rPr lang="en"/>
              <a:t> applications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An acceleration strategy that approximates the solution is required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Learned ISTA (LISTA): Replaces linear operations and threshold in ISTA with learned ones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Shape 187"/>
          <p:cNvCxnSpPr/>
          <p:nvPr/>
        </p:nvCxnSpPr>
        <p:spPr>
          <a:xfrm>
            <a:off x="429275" y="1886025"/>
            <a:ext cx="517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3865" r="4086" t="0"/>
          <a:stretch/>
        </p:blipFill>
        <p:spPr>
          <a:xfrm>
            <a:off x="362775" y="2839350"/>
            <a:ext cx="6473076" cy="6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925" y="4111725"/>
            <a:ext cx="5390770" cy="626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 flipH="1">
            <a:off x="3376175" y="3330050"/>
            <a:ext cx="7800" cy="70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1" name="Shape 191"/>
          <p:cNvSpPr txBox="1"/>
          <p:nvPr/>
        </p:nvSpPr>
        <p:spPr>
          <a:xfrm>
            <a:off x="3483352" y="3410425"/>
            <a:ext cx="825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LISTA</a:t>
            </a:r>
            <a:endParaRPr sz="1800"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Learned-ISTA as a SC approximation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5150" y="1125675"/>
            <a:ext cx="8706000" cy="3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 fixed number of iterations learn the matrices S and W and the thresholds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Learning Fast Approximations of Sparse Coding - Karol Gregor and Yann LeCun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99" name="Shape 199"/>
          <p:cNvCxnSpPr/>
          <p:nvPr/>
        </p:nvCxnSpPr>
        <p:spPr>
          <a:xfrm flipH="1" rot="10800000">
            <a:off x="3520367" y="3216275"/>
            <a:ext cx="537600" cy="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1" name="Shape 201"/>
          <p:cNvCxnSpPr>
            <a:stCxn id="202" idx="3"/>
          </p:cNvCxnSpPr>
          <p:nvPr/>
        </p:nvCxnSpPr>
        <p:spPr>
          <a:xfrm>
            <a:off x="8528177" y="3523533"/>
            <a:ext cx="160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Shape 203"/>
          <p:cNvCxnSpPr>
            <a:stCxn id="204" idx="3"/>
          </p:cNvCxnSpPr>
          <p:nvPr/>
        </p:nvCxnSpPr>
        <p:spPr>
          <a:xfrm>
            <a:off x="4700785" y="2828786"/>
            <a:ext cx="3397200" cy="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Shape 205"/>
          <p:cNvSpPr/>
          <p:nvPr/>
        </p:nvSpPr>
        <p:spPr>
          <a:xfrm>
            <a:off x="5792318" y="3467326"/>
            <a:ext cx="116274" cy="107048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730" y="2733285"/>
            <a:ext cx="184831" cy="19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5771710" y="3450988"/>
            <a:ext cx="160150" cy="145103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344665" y="3348183"/>
            <a:ext cx="402570" cy="350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cxnSp>
        <p:nvCxnSpPr>
          <p:cNvPr id="209" name="Shape 209"/>
          <p:cNvCxnSpPr>
            <a:stCxn id="210" idx="3"/>
            <a:endCxn id="208" idx="1"/>
          </p:cNvCxnSpPr>
          <p:nvPr/>
        </p:nvCxnSpPr>
        <p:spPr>
          <a:xfrm>
            <a:off x="5184765" y="3523533"/>
            <a:ext cx="15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Shape 211"/>
          <p:cNvSpPr/>
          <p:nvPr/>
        </p:nvSpPr>
        <p:spPr>
          <a:xfrm>
            <a:off x="6459136" y="3348183"/>
            <a:ext cx="402570" cy="350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sp>
        <p:nvSpPr>
          <p:cNvPr id="212" name="Shape 212"/>
          <p:cNvSpPr/>
          <p:nvPr/>
        </p:nvSpPr>
        <p:spPr>
          <a:xfrm>
            <a:off x="5956335" y="3348183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Shape 213"/>
          <p:cNvCxnSpPr>
            <a:stCxn id="212" idx="3"/>
            <a:endCxn id="211" idx="1"/>
          </p:cNvCxnSpPr>
          <p:nvPr/>
        </p:nvCxnSpPr>
        <p:spPr>
          <a:xfrm>
            <a:off x="6299235" y="3523533"/>
            <a:ext cx="15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Shape 214"/>
          <p:cNvSpPr/>
          <p:nvPr/>
        </p:nvSpPr>
        <p:spPr>
          <a:xfrm>
            <a:off x="7573607" y="3348183"/>
            <a:ext cx="402570" cy="350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sp>
        <p:nvSpPr>
          <p:cNvPr id="215" name="Shape 215"/>
          <p:cNvSpPr/>
          <p:nvPr/>
        </p:nvSpPr>
        <p:spPr>
          <a:xfrm>
            <a:off x="7070806" y="3348183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Shape 216"/>
          <p:cNvCxnSpPr/>
          <p:nvPr/>
        </p:nvCxnSpPr>
        <p:spPr>
          <a:xfrm>
            <a:off x="7413594" y="3523539"/>
            <a:ext cx="1601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Shape 217"/>
          <p:cNvSpPr/>
          <p:nvPr/>
        </p:nvSpPr>
        <p:spPr>
          <a:xfrm>
            <a:off x="6911794" y="3464634"/>
            <a:ext cx="116274" cy="107048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891185" y="3448295"/>
            <a:ext cx="160150" cy="145103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273534" y="2653430"/>
            <a:ext cx="427250" cy="350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19" name="Shape 219"/>
          <p:cNvCxnSpPr>
            <a:stCxn id="207" idx="0"/>
          </p:cNvCxnSpPr>
          <p:nvPr/>
        </p:nvCxnSpPr>
        <p:spPr>
          <a:xfrm flipH="1" rot="10800000">
            <a:off x="5851785" y="2818588"/>
            <a:ext cx="8100" cy="63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Shape 220"/>
          <p:cNvCxnSpPr>
            <a:stCxn id="218" idx="0"/>
          </p:cNvCxnSpPr>
          <p:nvPr/>
        </p:nvCxnSpPr>
        <p:spPr>
          <a:xfrm rot="10800000">
            <a:off x="6967961" y="2824595"/>
            <a:ext cx="3300" cy="62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Shape 202"/>
          <p:cNvSpPr/>
          <p:nvPr/>
        </p:nvSpPr>
        <p:spPr>
          <a:xfrm>
            <a:off x="8185277" y="3348183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8021260" y="3467315"/>
            <a:ext cx="116274" cy="107048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8000651" y="3450976"/>
            <a:ext cx="160150" cy="145103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Shape 223"/>
          <p:cNvCxnSpPr>
            <a:endCxn id="222" idx="0"/>
          </p:cNvCxnSpPr>
          <p:nvPr/>
        </p:nvCxnSpPr>
        <p:spPr>
          <a:xfrm flipH="1">
            <a:off x="8080727" y="2832376"/>
            <a:ext cx="4800" cy="61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Shape 224"/>
          <p:cNvCxnSpPr>
            <a:stCxn id="206" idx="3"/>
            <a:endCxn id="204" idx="1"/>
          </p:cNvCxnSpPr>
          <p:nvPr/>
        </p:nvCxnSpPr>
        <p:spPr>
          <a:xfrm>
            <a:off x="4143561" y="2828777"/>
            <a:ext cx="12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Shape 225"/>
          <p:cNvCxnSpPr>
            <a:stCxn id="204" idx="3"/>
            <a:endCxn id="210" idx="1"/>
          </p:cNvCxnSpPr>
          <p:nvPr/>
        </p:nvCxnSpPr>
        <p:spPr>
          <a:xfrm>
            <a:off x="4700785" y="2828786"/>
            <a:ext cx="141000" cy="694800"/>
          </a:xfrm>
          <a:prstGeom prst="bentConnector3">
            <a:avLst>
              <a:gd fmla="val 50028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Shape 210"/>
          <p:cNvSpPr/>
          <p:nvPr/>
        </p:nvSpPr>
        <p:spPr>
          <a:xfrm>
            <a:off x="4841865" y="3348183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75" y="2405075"/>
            <a:ext cx="2982200" cy="14349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1418125" y="2813725"/>
            <a:ext cx="45000" cy="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175" y="2666388"/>
            <a:ext cx="425226" cy="32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8400" y="3408375"/>
            <a:ext cx="204400" cy="2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540" y="2717775"/>
            <a:ext cx="270034" cy="2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628475" y="3758900"/>
            <a:ext cx="180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r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ecurrent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structure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5709100" y="3751250"/>
            <a:ext cx="18006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trained by unfolding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713" y="2697823"/>
            <a:ext cx="342900" cy="26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2912" y="4183800"/>
            <a:ext cx="2403574" cy="2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9175" y="3303320"/>
            <a:ext cx="270026" cy="42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20625" y="1711175"/>
            <a:ext cx="5180700" cy="5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9013" y="2669988"/>
            <a:ext cx="204400" cy="32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33325" y="3404607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35588" y="3404607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52500" y="3390945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4525" y="3390945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4425" y="1216802"/>
            <a:ext cx="159900" cy="25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training</a:t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iteration: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Train using loss function: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W</a:t>
            </a:r>
            <a:r>
              <a:rPr lang="en"/>
              <a:t>here        is the sparse code of    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Learning Fast Approximations of Sparse Coding - Karol Gregor and Yann LeCun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75" y="3638226"/>
            <a:ext cx="3464444" cy="3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800" y="4140974"/>
            <a:ext cx="443500" cy="2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350" y="4096900"/>
            <a:ext cx="378118" cy="266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>
            <a:stCxn id="254" idx="3"/>
          </p:cNvCxnSpPr>
          <p:nvPr/>
        </p:nvCxnSpPr>
        <p:spPr>
          <a:xfrm>
            <a:off x="6623177" y="2479946"/>
            <a:ext cx="160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Shape 255"/>
          <p:cNvCxnSpPr>
            <a:stCxn id="256" idx="3"/>
          </p:cNvCxnSpPr>
          <p:nvPr/>
        </p:nvCxnSpPr>
        <p:spPr>
          <a:xfrm>
            <a:off x="2795734" y="1785193"/>
            <a:ext cx="3397200" cy="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Shape 257"/>
          <p:cNvSpPr/>
          <p:nvPr/>
        </p:nvSpPr>
        <p:spPr>
          <a:xfrm>
            <a:off x="3887318" y="2423739"/>
            <a:ext cx="116400" cy="107100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730" y="1689697"/>
            <a:ext cx="184832" cy="19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3866710" y="2407400"/>
            <a:ext cx="160200" cy="145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3439665" y="2304596"/>
            <a:ext cx="4026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cxnSp>
        <p:nvCxnSpPr>
          <p:cNvPr id="261" name="Shape 261"/>
          <p:cNvCxnSpPr>
            <a:stCxn id="262" idx="3"/>
            <a:endCxn id="260" idx="1"/>
          </p:cNvCxnSpPr>
          <p:nvPr/>
        </p:nvCxnSpPr>
        <p:spPr>
          <a:xfrm>
            <a:off x="3359640" y="2474558"/>
            <a:ext cx="801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Shape 263"/>
          <p:cNvSpPr/>
          <p:nvPr/>
        </p:nvSpPr>
        <p:spPr>
          <a:xfrm>
            <a:off x="4554136" y="2304596"/>
            <a:ext cx="4026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sp>
        <p:nvSpPr>
          <p:cNvPr id="264" name="Shape 264"/>
          <p:cNvSpPr/>
          <p:nvPr/>
        </p:nvSpPr>
        <p:spPr>
          <a:xfrm>
            <a:off x="4051335" y="2304596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Shape 265"/>
          <p:cNvCxnSpPr>
            <a:stCxn id="264" idx="3"/>
            <a:endCxn id="263" idx="1"/>
          </p:cNvCxnSpPr>
          <p:nvPr/>
        </p:nvCxnSpPr>
        <p:spPr>
          <a:xfrm>
            <a:off x="4394235" y="2479946"/>
            <a:ext cx="15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Shape 266"/>
          <p:cNvSpPr/>
          <p:nvPr/>
        </p:nvSpPr>
        <p:spPr>
          <a:xfrm>
            <a:off x="5668607" y="2304596"/>
            <a:ext cx="4026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/>
              <a:t>S</a:t>
            </a:r>
            <a:endParaRPr sz="1800"/>
          </a:p>
        </p:txBody>
      </p:sp>
      <p:sp>
        <p:nvSpPr>
          <p:cNvPr id="267" name="Shape 267"/>
          <p:cNvSpPr/>
          <p:nvPr/>
        </p:nvSpPr>
        <p:spPr>
          <a:xfrm>
            <a:off x="5165806" y="2304596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Shape 268"/>
          <p:cNvCxnSpPr/>
          <p:nvPr/>
        </p:nvCxnSpPr>
        <p:spPr>
          <a:xfrm>
            <a:off x="5508594" y="2479952"/>
            <a:ext cx="160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Shape 269"/>
          <p:cNvSpPr/>
          <p:nvPr/>
        </p:nvSpPr>
        <p:spPr>
          <a:xfrm>
            <a:off x="5006794" y="2421046"/>
            <a:ext cx="116400" cy="107100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986185" y="2404708"/>
            <a:ext cx="160200" cy="145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368534" y="1609843"/>
            <a:ext cx="4272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71" name="Shape 271"/>
          <p:cNvCxnSpPr>
            <a:stCxn id="259" idx="0"/>
          </p:cNvCxnSpPr>
          <p:nvPr/>
        </p:nvCxnSpPr>
        <p:spPr>
          <a:xfrm flipH="1" rot="10800000">
            <a:off x="3946810" y="1775000"/>
            <a:ext cx="8100" cy="63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Shape 272"/>
          <p:cNvCxnSpPr>
            <a:stCxn id="270" idx="0"/>
          </p:cNvCxnSpPr>
          <p:nvPr/>
        </p:nvCxnSpPr>
        <p:spPr>
          <a:xfrm rot="10800000">
            <a:off x="5062985" y="1781008"/>
            <a:ext cx="3300" cy="62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Shape 254"/>
          <p:cNvSpPr/>
          <p:nvPr/>
        </p:nvSpPr>
        <p:spPr>
          <a:xfrm>
            <a:off x="6280277" y="2304596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116260" y="2423727"/>
            <a:ext cx="116400" cy="107100"/>
          </a:xfrm>
          <a:prstGeom prst="mathPlus">
            <a:avLst>
              <a:gd fmla="val 23520" name="adj1"/>
            </a:avLst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095651" y="2407389"/>
            <a:ext cx="160200" cy="145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Shape 275"/>
          <p:cNvCxnSpPr>
            <a:endCxn id="274" idx="0"/>
          </p:cNvCxnSpPr>
          <p:nvPr/>
        </p:nvCxnSpPr>
        <p:spPr>
          <a:xfrm flipH="1">
            <a:off x="6175751" y="1788789"/>
            <a:ext cx="4800" cy="61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Shape 276"/>
          <p:cNvCxnSpPr>
            <a:stCxn id="258" idx="3"/>
            <a:endCxn id="256" idx="1"/>
          </p:cNvCxnSpPr>
          <p:nvPr/>
        </p:nvCxnSpPr>
        <p:spPr>
          <a:xfrm>
            <a:off x="2238562" y="1785189"/>
            <a:ext cx="129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Shape 277"/>
          <p:cNvCxnSpPr>
            <a:stCxn id="256" idx="3"/>
            <a:endCxn id="262" idx="1"/>
          </p:cNvCxnSpPr>
          <p:nvPr/>
        </p:nvCxnSpPr>
        <p:spPr>
          <a:xfrm>
            <a:off x="2795734" y="1785193"/>
            <a:ext cx="221100" cy="6894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Shape 262"/>
          <p:cNvSpPr/>
          <p:nvPr/>
        </p:nvSpPr>
        <p:spPr>
          <a:xfrm>
            <a:off x="3016740" y="2299208"/>
            <a:ext cx="342900" cy="35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3804100" y="2707663"/>
            <a:ext cx="18006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trained by unfolding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79" name="Shape 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0713" y="1654235"/>
            <a:ext cx="342900" cy="26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2250" y="2317382"/>
            <a:ext cx="204400" cy="325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Shape 281"/>
          <p:cNvGrpSpPr/>
          <p:nvPr/>
        </p:nvGrpSpPr>
        <p:grpSpPr>
          <a:xfrm>
            <a:off x="6718572" y="2760508"/>
            <a:ext cx="2070359" cy="1774559"/>
            <a:chOff x="6850875" y="3264843"/>
            <a:chExt cx="2083905" cy="1683482"/>
          </a:xfrm>
        </p:grpSpPr>
        <p:pic>
          <p:nvPicPr>
            <p:cNvPr id="282" name="Shape 28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50875" y="3264850"/>
              <a:ext cx="2083900" cy="168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Shape 28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186550" y="3264843"/>
              <a:ext cx="74823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Shape 28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132475" y="3350517"/>
              <a:ext cx="1054077" cy="222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Shape 28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10825" y="1234888"/>
            <a:ext cx="3100776" cy="3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04525" y="2337807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30613" y="2352745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47525" y="2337795"/>
            <a:ext cx="159900" cy="2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59563" y="2337795"/>
            <a:ext cx="159900" cy="25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disadvantages</a:t>
            </a:r>
            <a:endParaRPr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is a</a:t>
            </a:r>
            <a:r>
              <a:rPr b="1" lang="en"/>
              <a:t> </a:t>
            </a:r>
            <a:r>
              <a:rPr lang="en"/>
              <a:t>patch based method.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Therefore, we have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spatial information. 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Inefficient for large patches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properties not incorporated (i.e. translation invariance).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475150" y="3846950"/>
            <a:ext cx="4119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Solution: Use convolutional structure.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311700" y="3362125"/>
            <a:ext cx="8520600" cy="16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overcomes the disadvantages of </a:t>
            </a:r>
            <a:r>
              <a:rPr lang="en"/>
              <a:t>LISTA</a:t>
            </a:r>
            <a:r>
              <a:rPr b="1" lang="en"/>
              <a:t> </a:t>
            </a:r>
            <a:r>
              <a:rPr lang="en"/>
              <a:t>being a</a:t>
            </a:r>
            <a:r>
              <a:rPr b="1" lang="en"/>
              <a:t> </a:t>
            </a:r>
            <a:r>
              <a:rPr lang="en"/>
              <a:t>patch based method: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spatial information.</a:t>
            </a:r>
            <a:r>
              <a:rPr lang="en"/>
              <a:t> 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</a:t>
            </a:r>
            <a:r>
              <a:rPr lang="en"/>
              <a:t>Inefficient for large patches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</a:t>
            </a:r>
            <a:r>
              <a:rPr lang="en"/>
              <a:t>properties</a:t>
            </a:r>
            <a:r>
              <a:rPr lang="en"/>
              <a:t> not incorporated (i.e. translation invariance)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709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Convolutional Sparse Coding (ACSC)</a:t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311700" y="1233900"/>
            <a:ext cx="81609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earn a </a:t>
            </a:r>
            <a:r>
              <a:rPr b="1"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convolutional 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sparse</a:t>
            </a:r>
            <a:r>
              <a:rPr b="1"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coding of the whole image instead of patches</a:t>
            </a:r>
            <a:b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 A global algorithm: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Image is processed as whole. 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Efficient. 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Convolution based      inherently incorporates image properties.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478450" y="1704500"/>
            <a:ext cx="352500" cy="1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7" name="Shape 307"/>
          <p:cNvCxnSpPr/>
          <p:nvPr/>
        </p:nvCxnSpPr>
        <p:spPr>
          <a:xfrm>
            <a:off x="2707100" y="2940050"/>
            <a:ext cx="232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</a:t>
            </a:r>
            <a:r>
              <a:rPr lang="en"/>
              <a:t>Convolutional</a:t>
            </a:r>
            <a:r>
              <a:rPr lang="en"/>
              <a:t> Sparse Coding (CSC)</a:t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convolutional sparse coding we replace the regular dictionary with a convolutional one: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Given input X, solve: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other word -- 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Find a set of kernels d that reconstruct X with sparse </a:t>
            </a:r>
            <a:r>
              <a:rPr lang="en"/>
              <a:t>feature</a:t>
            </a:r>
            <a:r>
              <a:rPr lang="en"/>
              <a:t> maps Z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25" y="2605433"/>
            <a:ext cx="6240624" cy="4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075" y="2681147"/>
            <a:ext cx="1784674" cy="35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Shape 317"/>
          <p:cNvGrpSpPr/>
          <p:nvPr/>
        </p:nvGrpSpPr>
        <p:grpSpPr>
          <a:xfrm>
            <a:off x="2565950" y="3982350"/>
            <a:ext cx="2955876" cy="721975"/>
            <a:chOff x="2248425" y="3325050"/>
            <a:chExt cx="2955876" cy="721975"/>
          </a:xfrm>
        </p:grpSpPr>
        <p:pic>
          <p:nvPicPr>
            <p:cNvPr id="318" name="Shape 3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5150" y="3325050"/>
              <a:ext cx="819150" cy="72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Shape 3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48425" y="3596462"/>
              <a:ext cx="275944" cy="29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Shape 3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78425" y="3596450"/>
              <a:ext cx="204238" cy="29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Shape 3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849563" y="3499825"/>
              <a:ext cx="614176" cy="48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Shape 3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30625" y="3532950"/>
              <a:ext cx="421250" cy="421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Shape 32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053550" y="3604033"/>
              <a:ext cx="229924" cy="2790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-64650" y="445025"/>
            <a:ext cx="93489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Sparse Coding as Regular Sparse Coding</a:t>
            </a:r>
            <a:endParaRPr/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311700" y="1114700"/>
            <a:ext cx="85962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Convolutional Sparse Coding (CSC) 			Regular Sparse Coding (SC)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A convolutional dictionary is a </a:t>
            </a:r>
            <a:r>
              <a:rPr lang="en"/>
              <a:t>concatenation</a:t>
            </a:r>
            <a:r>
              <a:rPr lang="en"/>
              <a:t> of </a:t>
            </a:r>
            <a:r>
              <a:rPr lang="en"/>
              <a:t>toeplitz</a:t>
            </a:r>
            <a:r>
              <a:rPr lang="en"/>
              <a:t> matrices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cxnSp>
        <p:nvCxnSpPr>
          <p:cNvPr id="330" name="Shape 330"/>
          <p:cNvCxnSpPr/>
          <p:nvPr/>
        </p:nvCxnSpPr>
        <p:spPr>
          <a:xfrm flipH="1" rot="10800000">
            <a:off x="4518450" y="1382975"/>
            <a:ext cx="438900" cy="1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31" name="Shape 331"/>
          <p:cNvGrpSpPr/>
          <p:nvPr/>
        </p:nvGrpSpPr>
        <p:grpSpPr>
          <a:xfrm>
            <a:off x="1249225" y="3004700"/>
            <a:ext cx="679500" cy="630300"/>
            <a:chOff x="1630225" y="3309500"/>
            <a:chExt cx="679500" cy="630300"/>
          </a:xfrm>
        </p:grpSpPr>
        <p:sp>
          <p:nvSpPr>
            <p:cNvPr id="332" name="Shape 332"/>
            <p:cNvSpPr/>
            <p:nvPr/>
          </p:nvSpPr>
          <p:spPr>
            <a:xfrm>
              <a:off x="1630225" y="3309500"/>
              <a:ext cx="527100" cy="477900"/>
            </a:xfrm>
            <a:prstGeom prst="rect">
              <a:avLst/>
            </a:prstGeom>
            <a:solidFill>
              <a:srgbClr val="0C343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1782625" y="3461900"/>
              <a:ext cx="527100" cy="477900"/>
            </a:xfrm>
            <a:prstGeom prst="rect">
              <a:avLst/>
            </a:prstGeom>
            <a:solidFill>
              <a:srgbClr val="134F5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34" name="Shape 334"/>
          <p:cNvGraphicFramePr/>
          <p:nvPr/>
        </p:nvGraphicFramePr>
        <p:xfrm>
          <a:off x="4610100" y="245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{03C8ED2E-B923-430D-8855-9867316918E3}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9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09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09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09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</a:tr>
              <a:tr h="309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34F5C"/>
                    </a:solidFill>
                  </a:tcPr>
                </a:tc>
              </a:tr>
            </a:tbl>
          </a:graphicData>
        </a:graphic>
      </p:graphicFrame>
      <p:cxnSp>
        <p:nvCxnSpPr>
          <p:cNvPr id="335" name="Shape 335"/>
          <p:cNvCxnSpPr/>
          <p:nvPr/>
        </p:nvCxnSpPr>
        <p:spPr>
          <a:xfrm flipH="1" rot="10800000">
            <a:off x="3133900" y="3310400"/>
            <a:ext cx="1032600" cy="1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3124200"/>
            <a:ext cx="634114" cy="4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2515400" y="3004700"/>
            <a:ext cx="212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Equivalent to</a:t>
            </a: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625" y="3268121"/>
            <a:ext cx="1032600" cy="33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Sparse Coding (CSC) setup </a:t>
            </a:r>
            <a:endParaRPr/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CSC works on the global image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Finding the global CSC dictionary with vanilla SC methods is impractical because of its large size (Z is the sparse code of the </a:t>
            </a:r>
            <a:r>
              <a:rPr lang="en"/>
              <a:t>full image and not the patches)</a:t>
            </a: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(Assuming “SAME” convolution)</a:t>
            </a:r>
            <a:endParaRPr/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99" y="2573775"/>
            <a:ext cx="2017026" cy="4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400" y="2599800"/>
            <a:ext cx="2197824" cy="44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948" y="3345938"/>
            <a:ext cx="2810852" cy="4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500" y="3345938"/>
            <a:ext cx="2616468" cy="4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28100" y="1830425"/>
            <a:ext cx="352500" cy="1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SC to CSC</a:t>
            </a:r>
            <a:endParaRPr/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311700" y="10762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Rewrite ISTA as a </a:t>
            </a:r>
            <a:r>
              <a:rPr lang="en"/>
              <a:t>solution</a:t>
            </a:r>
            <a:r>
              <a:rPr lang="en"/>
              <a:t> to CSC problem</a:t>
            </a:r>
            <a:r>
              <a:rPr lang="en"/>
              <a:t> </a:t>
            </a:r>
            <a:endParaRPr/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 </a:t>
            </a:r>
            <a:endParaRPr/>
          </a:p>
        </p:txBody>
      </p:sp>
      <p:cxnSp>
        <p:nvCxnSpPr>
          <p:cNvPr id="358" name="Shape 358"/>
          <p:cNvCxnSpPr/>
          <p:nvPr/>
        </p:nvCxnSpPr>
        <p:spPr>
          <a:xfrm flipH="1">
            <a:off x="4268131" y="2721413"/>
            <a:ext cx="22500" cy="661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359" name="Shape 359"/>
          <p:cNvSpPr txBox="1"/>
          <p:nvPr/>
        </p:nvSpPr>
        <p:spPr>
          <a:xfrm>
            <a:off x="6413575" y="1476988"/>
            <a:ext cx="19020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 </a:t>
            </a:r>
            <a:r>
              <a:rPr lang="en"/>
              <a:t>is a toeplitz matrix</a:t>
            </a:r>
            <a:endParaRPr/>
          </a:p>
        </p:txBody>
      </p:sp>
      <p:cxnSp>
        <p:nvCxnSpPr>
          <p:cNvPr id="360" name="Shape 360"/>
          <p:cNvCxnSpPr/>
          <p:nvPr/>
        </p:nvCxnSpPr>
        <p:spPr>
          <a:xfrm flipH="1">
            <a:off x="6564100" y="1866125"/>
            <a:ext cx="512400" cy="20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3865" r="4086" t="0"/>
          <a:stretch/>
        </p:blipFill>
        <p:spPr>
          <a:xfrm>
            <a:off x="2102950" y="2188675"/>
            <a:ext cx="4887604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753" y="3263475"/>
            <a:ext cx="6828398" cy="6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Shape 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800" y="4019550"/>
            <a:ext cx="2645834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300" y="4000500"/>
            <a:ext cx="2780274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4268125" y="2790650"/>
            <a:ext cx="2194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Convolutional </a:t>
            </a:r>
            <a:r>
              <a:rPr lang="en" sz="1800">
                <a:solidFill>
                  <a:schemeClr val="dk1"/>
                </a:solidFill>
              </a:rPr>
              <a:t>ISTA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4635" y="2721425"/>
            <a:ext cx="825964" cy="34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Shape 368"/>
          <p:cNvCxnSpPr>
            <a:stCxn id="367" idx="2"/>
          </p:cNvCxnSpPr>
          <p:nvPr/>
        </p:nvCxnSpPr>
        <p:spPr>
          <a:xfrm flipH="1">
            <a:off x="7023717" y="3068525"/>
            <a:ext cx="723900" cy="3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9" name="Shape 369"/>
          <p:cNvSpPr txBox="1"/>
          <p:nvPr/>
        </p:nvSpPr>
        <p:spPr>
          <a:xfrm>
            <a:off x="311700" y="1470975"/>
            <a:ext cx="4526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Assuming </a:t>
            </a:r>
            <a:r>
              <a:rPr b="1" lang="en"/>
              <a:t>D </a:t>
            </a:r>
            <a:r>
              <a:rPr lang="en"/>
              <a:t>is a </a:t>
            </a:r>
            <a:r>
              <a:rPr lang="en"/>
              <a:t>concatenation</a:t>
            </a:r>
            <a:r>
              <a:rPr lang="en"/>
              <a:t> of </a:t>
            </a:r>
            <a:r>
              <a:rPr lang="en"/>
              <a:t>toeplitz</a:t>
            </a:r>
            <a:r>
              <a:rPr lang="en"/>
              <a:t> matrices we can replace matrix </a:t>
            </a:r>
            <a:r>
              <a:rPr lang="en"/>
              <a:t>multiplication</a:t>
            </a:r>
            <a:r>
              <a:rPr lang="en"/>
              <a:t> with convolution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741950"/>
            <a:ext cx="8520600" cy="22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</a:t>
            </a:r>
            <a:r>
              <a:rPr lang="en" sz="2400"/>
              <a:t>otivation and </a:t>
            </a:r>
            <a:r>
              <a:rPr lang="en" sz="2400"/>
              <a:t>applications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Brief </a:t>
            </a:r>
            <a:r>
              <a:rPr lang="en" sz="2400"/>
              <a:t>sparse coding</a:t>
            </a:r>
            <a:r>
              <a:rPr lang="en" sz="2400"/>
              <a:t> </a:t>
            </a:r>
            <a:r>
              <a:rPr lang="en" sz="2400"/>
              <a:t>background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(ASC) A</a:t>
            </a:r>
            <a:r>
              <a:rPr lang="en" sz="2400"/>
              <a:t>pproximate</a:t>
            </a:r>
            <a:r>
              <a:rPr lang="en" sz="2400"/>
              <a:t> </a:t>
            </a:r>
            <a:r>
              <a:rPr lang="en" sz="2400"/>
              <a:t>sparse coding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(CSC) </a:t>
            </a:r>
            <a:r>
              <a:rPr lang="en" sz="2400"/>
              <a:t>Convolution sparse coding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(ACSC) Approximate </a:t>
            </a:r>
            <a:r>
              <a:rPr lang="en" sz="2400"/>
              <a:t>Convolution sparse coding</a:t>
            </a:r>
            <a:endParaRPr sz="2400"/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CSC to Approximate CSC</a:t>
            </a:r>
            <a:endParaRPr/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1058225"/>
            <a:ext cx="8520600" cy="38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Approximate Convolutional sparse coding (ACSC)</a:t>
            </a:r>
            <a:r>
              <a:rPr lang="en"/>
              <a:t>: Replaces convolutional operations and threshold in Convolutional ISTA solution with learned ones</a:t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376" name="Shape 376"/>
          <p:cNvCxnSpPr>
            <a:stCxn id="377" idx="2"/>
            <a:endCxn id="378" idx="0"/>
          </p:cNvCxnSpPr>
          <p:nvPr/>
        </p:nvCxnSpPr>
        <p:spPr>
          <a:xfrm>
            <a:off x="4411749" y="2341713"/>
            <a:ext cx="0" cy="55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687" y="1948112"/>
            <a:ext cx="46461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4451550" y="2398200"/>
            <a:ext cx="825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ACSC</a:t>
            </a: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550" y="2893475"/>
            <a:ext cx="6828400" cy="46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650" y="3430600"/>
            <a:ext cx="2458266" cy="4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4350" y="3419588"/>
            <a:ext cx="2495034" cy="4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62975" y="2233650"/>
            <a:ext cx="7580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Proposed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recurrent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architecture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for CSC with unfold of T steps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25" y="1704486"/>
            <a:ext cx="583101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0" y="470200"/>
            <a:ext cx="86985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Approximate CSC </a:t>
            </a: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architecture</a:t>
            </a: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3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5833350" y="4215675"/>
            <a:ext cx="189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ACSC step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 b="0" l="3873" r="0" t="0"/>
          <a:stretch/>
        </p:blipFill>
        <p:spPr>
          <a:xfrm>
            <a:off x="169275" y="2676525"/>
            <a:ext cx="8698499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3033475" y="4245075"/>
            <a:ext cx="189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ACSC step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6416550" y="4245075"/>
            <a:ext cx="1460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ASCS step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80950" y="877938"/>
            <a:ext cx="90213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Train end to end as a sparse autoencoder  </a:t>
            </a:r>
            <a:endParaRPr/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CSC with dictionary learning</a:t>
            </a: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Shape 403"/>
          <p:cNvSpPr txBox="1"/>
          <p:nvPr/>
        </p:nvSpPr>
        <p:spPr>
          <a:xfrm>
            <a:off x="6432800" y="4072750"/>
            <a:ext cx="537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3185" l="0" r="0" t="0"/>
          <a:stretch/>
        </p:blipFill>
        <p:spPr>
          <a:xfrm>
            <a:off x="0" y="1597975"/>
            <a:ext cx="9143999" cy="188543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2521800" y="3335845"/>
            <a:ext cx="29013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sparse encoder</a:t>
            </a:r>
            <a:endParaRPr/>
          </a:p>
        </p:txBody>
      </p:sp>
      <p:sp>
        <p:nvSpPr>
          <p:cNvPr id="406" name="Shape 406"/>
          <p:cNvSpPr txBox="1"/>
          <p:nvPr/>
        </p:nvSpPr>
        <p:spPr>
          <a:xfrm>
            <a:off x="6508611" y="3310608"/>
            <a:ext cx="26805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sparse dictionary</a:t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3449667" y="2995121"/>
            <a:ext cx="19143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Encoder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7425448" y="2995126"/>
            <a:ext cx="10470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Decoder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76200" y="3819575"/>
            <a:ext cx="8520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We learn in our framework both the sparse coding and the dictionary</a:t>
            </a:r>
            <a:b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In LISTA, only the sparse coding is being learned 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46500" y="1424800"/>
            <a:ext cx="9021300" cy="26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Initialization</a:t>
            </a:r>
            <a:r>
              <a:rPr lang="en"/>
              <a:t> is important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found kernel of size 7x7 to give best results.</a:t>
            </a:r>
            <a:br>
              <a:rPr lang="en"/>
            </a:br>
            <a:r>
              <a:rPr lang="en"/>
              <a:t>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found Unfolding 3 time step to be </a:t>
            </a:r>
            <a:r>
              <a:rPr lang="en"/>
              <a:t>sufficient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Use loss function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</a:t>
            </a:r>
            <a:r>
              <a:rPr lang="en"/>
              <a:t>ACSC autoencoder </a:t>
            </a:r>
            <a:endParaRPr/>
          </a:p>
        </p:txBody>
      </p:sp>
      <p:sp>
        <p:nvSpPr>
          <p:cNvPr id="416" name="Shape 416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Shape 418"/>
          <p:cNvSpPr txBox="1"/>
          <p:nvPr/>
        </p:nvSpPr>
        <p:spPr>
          <a:xfrm>
            <a:off x="6356600" y="4453750"/>
            <a:ext cx="537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530250" y="3671125"/>
            <a:ext cx="822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H. Zhao, O. Gallo, I. Frosio, and J. Kautz, “Loss functions for image restoration with neural networks,”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600" y="1497761"/>
            <a:ext cx="3270800" cy="3148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Shape 421"/>
          <p:cNvCxnSpPr/>
          <p:nvPr/>
        </p:nvCxnSpPr>
        <p:spPr>
          <a:xfrm flipH="1" rot="10800000">
            <a:off x="3309700" y="1655168"/>
            <a:ext cx="547500" cy="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600" y="3410875"/>
            <a:ext cx="5121852" cy="2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1700" y="3507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Approximate CSC and dictionary learning</a:t>
            </a:r>
            <a:endParaRPr/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341325" y="963900"/>
            <a:ext cx="8270400" cy="39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Learned convolution dictionary              Classical sparse dictionary          </a:t>
            </a:r>
            <a:endParaRPr/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Classical </a:t>
            </a:r>
            <a:r>
              <a:rPr lang="en"/>
              <a:t>approach</a:t>
            </a:r>
            <a:r>
              <a:rPr lang="en"/>
              <a:t> tends to learn the same  atom with a translation.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25" y="1319200"/>
            <a:ext cx="2738276" cy="27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4">
            <a:alphaModFix/>
          </a:blip>
          <a:srcRect b="2610" l="0" r="0" t="0"/>
          <a:stretch/>
        </p:blipFill>
        <p:spPr>
          <a:xfrm>
            <a:off x="4550225" y="1381175"/>
            <a:ext cx="2805500" cy="25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777125" y="4412800"/>
            <a:ext cx="7719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Convolution dictionary a single atom covers all translation.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2864075" y="1058225"/>
            <a:ext cx="3049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r>
              <a:rPr lang="en"/>
              <a:t>result</a:t>
            </a:r>
            <a:r>
              <a:rPr lang="en"/>
              <a:t> on denoising task</a:t>
            </a:r>
            <a:endParaRPr/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125" y="1564050"/>
            <a:ext cx="3049199" cy="29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75" y="1564062"/>
            <a:ext cx="2964312" cy="2964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2" name="Shape 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325" y="1564050"/>
            <a:ext cx="2964325" cy="29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2033437" y="4777925"/>
            <a:ext cx="4850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x100 speedup</a:t>
            </a:r>
            <a:r>
              <a:rPr lang="en">
                <a:solidFill>
                  <a:schemeClr val="dk1"/>
                </a:solidFill>
              </a:rPr>
              <a:t> compared to OMP sparse coding in KSVD</a:t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3190363" y="452837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(0.56 sec) PSNR 32.11 dB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173488" y="4528375"/>
            <a:ext cx="2918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KSVD (57 sec) PSNR 32.09 dB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2864075" y="1058225"/>
            <a:ext cx="3049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denoising task</a:t>
            </a:r>
            <a:endParaRPr/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900" y="1497750"/>
            <a:ext cx="3010575" cy="295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75" y="1497762"/>
            <a:ext cx="2954413" cy="295441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sp>
        <p:nvSpPr>
          <p:cNvPr id="455" name="Shape 4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Shape 4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4100" y="1497750"/>
            <a:ext cx="2778200" cy="295442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2160150" y="4759475"/>
            <a:ext cx="4850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x100 speedup</a:t>
            </a:r>
            <a:r>
              <a:rPr lang="en">
                <a:solidFill>
                  <a:schemeClr val="dk1"/>
                </a:solidFill>
              </a:rPr>
              <a:t> compared to OMP sparse coding in KSVD</a:t>
            </a:r>
            <a:endParaRPr/>
          </a:p>
        </p:txBody>
      </p:sp>
      <p:sp>
        <p:nvSpPr>
          <p:cNvPr id="458" name="Shape 458"/>
          <p:cNvSpPr txBox="1"/>
          <p:nvPr/>
        </p:nvSpPr>
        <p:spPr>
          <a:xfrm>
            <a:off x="3164676" y="45099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(0.6 sec) PSNR 30.14 dB</a:t>
            </a:r>
            <a:endParaRPr/>
          </a:p>
        </p:txBody>
      </p:sp>
      <p:sp>
        <p:nvSpPr>
          <p:cNvPr id="459" name="Shape 459"/>
          <p:cNvSpPr txBox="1"/>
          <p:nvPr/>
        </p:nvSpPr>
        <p:spPr>
          <a:xfrm>
            <a:off x="6147800" y="4509925"/>
            <a:ext cx="2918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KSVD (64 sec) PSNR 30.05 dB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2864075" y="1058225"/>
            <a:ext cx="3049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inpainting task</a:t>
            </a:r>
            <a:endParaRPr/>
          </a:p>
        </p:txBody>
      </p:sp>
      <p:sp>
        <p:nvSpPr>
          <p:cNvPr id="466" name="Shape 4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725" y="1403225"/>
            <a:ext cx="3125149" cy="31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74" y="1403225"/>
            <a:ext cx="3125149" cy="31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Shape 470"/>
          <p:cNvSpPr txBox="1"/>
          <p:nvPr/>
        </p:nvSpPr>
        <p:spPr>
          <a:xfrm>
            <a:off x="2936076" y="46623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(0.57 sec) PSNR 32.3 dB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2864075" y="1058225"/>
            <a:ext cx="3049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denoising task</a:t>
            </a:r>
            <a:endParaRPr/>
          </a:p>
        </p:txBody>
      </p:sp>
      <p:sp>
        <p:nvSpPr>
          <p:cNvPr id="477" name="Shape 47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75" y="1519375"/>
            <a:ext cx="3049201" cy="30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125" y="1519375"/>
            <a:ext cx="2847850" cy="30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5">
            <a:alphaModFix/>
          </a:blip>
          <a:srcRect b="10327" l="27097" r="27161" t="5227"/>
          <a:stretch/>
        </p:blipFill>
        <p:spPr>
          <a:xfrm>
            <a:off x="6058025" y="1519375"/>
            <a:ext cx="2963126" cy="30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1305575" y="301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 txBox="1"/>
          <p:nvPr/>
        </p:nvSpPr>
        <p:spPr>
          <a:xfrm>
            <a:off x="2007750" y="4759475"/>
            <a:ext cx="4850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x100 speedup</a:t>
            </a:r>
            <a:r>
              <a:rPr lang="en">
                <a:solidFill>
                  <a:schemeClr val="dk1"/>
                </a:solidFill>
              </a:rPr>
              <a:t> compared to OMP sparse coding in KSVD</a:t>
            </a:r>
            <a:endParaRPr/>
          </a:p>
        </p:txBody>
      </p:sp>
      <p:sp>
        <p:nvSpPr>
          <p:cNvPr id="484" name="Shape 484"/>
          <p:cNvSpPr txBox="1"/>
          <p:nvPr/>
        </p:nvSpPr>
        <p:spPr>
          <a:xfrm>
            <a:off x="3164676" y="45099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(0.83 sec) PSNR 30.32 dB</a:t>
            </a: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6300200" y="4509925"/>
            <a:ext cx="2918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KSVD (78 sec) PSNR 30.21 dB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2864075" y="1058225"/>
            <a:ext cx="3049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inpainting task</a:t>
            </a:r>
            <a:endParaRPr/>
          </a:p>
        </p:txBody>
      </p:sp>
      <p:sp>
        <p:nvSpPr>
          <p:cNvPr id="491" name="Shape 49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75" y="1785950"/>
            <a:ext cx="3049199" cy="24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275" y="1785950"/>
            <a:ext cx="3049199" cy="24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5" name="Shape 4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2475" y="1785950"/>
            <a:ext cx="2908650" cy="24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x="895900" y="4683275"/>
            <a:ext cx="75450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x650</a:t>
            </a:r>
            <a:r>
              <a:rPr b="1" lang="en">
                <a:solidFill>
                  <a:schemeClr val="dk1"/>
                </a:solidFill>
              </a:rPr>
              <a:t> s</a:t>
            </a:r>
            <a:r>
              <a:rPr b="1" lang="en">
                <a:solidFill>
                  <a:schemeClr val="dk1"/>
                </a:solidFill>
              </a:rPr>
              <a:t>peedup</a:t>
            </a:r>
            <a:r>
              <a:rPr lang="en">
                <a:solidFill>
                  <a:schemeClr val="dk1"/>
                </a:solidFill>
              </a:rPr>
              <a:t> compared to </a:t>
            </a:r>
            <a:r>
              <a:rPr lang="en">
                <a:solidFill>
                  <a:schemeClr val="dk1"/>
                </a:solidFill>
              </a:rPr>
              <a:t> Heide et al. (Fast and Flexible Convolutional </a:t>
            </a:r>
            <a:r>
              <a:rPr lang="en">
                <a:solidFill>
                  <a:schemeClr val="dk1"/>
                </a:solidFill>
              </a:rPr>
              <a:t>sparse coding)</a:t>
            </a:r>
            <a:endParaRPr/>
          </a:p>
        </p:txBody>
      </p:sp>
      <p:sp>
        <p:nvSpPr>
          <p:cNvPr id="497" name="Shape 497"/>
          <p:cNvSpPr txBox="1"/>
          <p:nvPr/>
        </p:nvSpPr>
        <p:spPr>
          <a:xfrm>
            <a:off x="3088476" y="42051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(0.48 sec) PSNR 30.32 dB</a:t>
            </a: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x="5995400" y="4205125"/>
            <a:ext cx="34092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Heide et al.</a:t>
            </a:r>
            <a:r>
              <a:rPr lang="en">
                <a:solidFill>
                  <a:schemeClr val="dk1"/>
                </a:solidFill>
              </a:rPr>
              <a:t>(320 sec) PSNR 30.21 dB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ACSC - real-time image </a:t>
            </a:r>
            <a:r>
              <a:rPr lang="en"/>
              <a:t>processing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 flipH="1" rot="10800000">
            <a:off x="440525" y="1252450"/>
            <a:ext cx="3833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-76200" y="3146897"/>
            <a:ext cx="7710582" cy="771600"/>
            <a:chOff x="557603" y="3220675"/>
            <a:chExt cx="7384200" cy="771600"/>
          </a:xfrm>
        </p:grpSpPr>
        <p:sp>
          <p:nvSpPr>
            <p:cNvPr id="82" name="Shape 82"/>
            <p:cNvSpPr/>
            <p:nvPr/>
          </p:nvSpPr>
          <p:spPr>
            <a:xfrm>
              <a:off x="2267775" y="3220675"/>
              <a:ext cx="4951200" cy="7716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557603" y="3320478"/>
              <a:ext cx="73842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			        Train an ap</a:t>
              </a:r>
              <a:r>
                <a:rPr lang="en" sz="17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p</a:t>
              </a:r>
              <a:r>
                <a:rPr lang="en" sz="17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roximate efficient sparse coding model</a:t>
              </a:r>
              <a:endParaRPr sz="17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endParaRP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701300" y="4016725"/>
            <a:ext cx="6741400" cy="771600"/>
            <a:chOff x="1472700" y="4854925"/>
            <a:chExt cx="6741400" cy="771600"/>
          </a:xfrm>
        </p:grpSpPr>
        <p:sp>
          <p:nvSpPr>
            <p:cNvPr id="85" name="Shape 85"/>
            <p:cNvSpPr/>
            <p:nvPr/>
          </p:nvSpPr>
          <p:spPr>
            <a:xfrm>
              <a:off x="1472700" y="4854925"/>
              <a:ext cx="5292900" cy="7716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2121100" y="4997125"/>
              <a:ext cx="6093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Keep</a:t>
              </a:r>
              <a:r>
                <a:rPr lang="en" sz="18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 the quality. </a:t>
              </a:r>
              <a:r>
                <a:rPr b="1" lang="en" sz="18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Drop  </a:t>
              </a:r>
              <a:r>
                <a:rPr lang="en" sz="1800">
                  <a:solidFill>
                    <a:srgbClr val="FFFFFF"/>
                  </a:solidFill>
                  <a:latin typeface="Old Standard TT"/>
                  <a:ea typeface="Old Standard TT"/>
                  <a:cs typeface="Old Standard TT"/>
                  <a:sym typeface="Old Standard TT"/>
                </a:rPr>
                <a:t>the runtime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7" name="Shape 87"/>
          <p:cNvSpPr/>
          <p:nvPr/>
        </p:nvSpPr>
        <p:spPr>
          <a:xfrm>
            <a:off x="1633361" y="2230075"/>
            <a:ext cx="5169900" cy="771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834200" y="2387400"/>
            <a:ext cx="5292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Sparse coding algorithms tend to be quite slow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Shape 89"/>
          <p:cNvSpPr/>
          <p:nvPr/>
        </p:nvSpPr>
        <p:spPr>
          <a:xfrm>
            <a:off x="1633425" y="1323625"/>
            <a:ext cx="5169900" cy="771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1834200" y="1454125"/>
            <a:ext cx="4927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Sparse coding is a strong image processing tool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125550" y="1654325"/>
            <a:ext cx="352500" cy="954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049350" y="2644925"/>
            <a:ext cx="352500" cy="954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049350" y="3711725"/>
            <a:ext cx="352500" cy="954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2346025" y="1058225"/>
            <a:ext cx="39759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document </a:t>
            </a:r>
            <a:r>
              <a:rPr lang="en"/>
              <a:t>denoising</a:t>
            </a:r>
            <a:r>
              <a:rPr lang="en"/>
              <a:t> task</a:t>
            </a:r>
            <a:endParaRPr/>
          </a:p>
        </p:txBody>
      </p:sp>
      <p:sp>
        <p:nvSpPr>
          <p:cNvPr id="505" name="Shape 50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25" y="1443425"/>
            <a:ext cx="3841043" cy="3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668" y="1443425"/>
            <a:ext cx="3841043" cy="31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2662101" y="46976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(0.44 sec) PSNR 29.8dB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/>
        </p:nvSpPr>
        <p:spPr>
          <a:xfrm>
            <a:off x="1305575" y="4873375"/>
            <a:ext cx="5694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 txBox="1"/>
          <p:nvPr/>
        </p:nvSpPr>
        <p:spPr>
          <a:xfrm>
            <a:off x="2346025" y="1058225"/>
            <a:ext cx="37227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result on document denoising task</a:t>
            </a:r>
            <a:endParaRPr/>
          </a:p>
        </p:txBody>
      </p:sp>
      <p:sp>
        <p:nvSpPr>
          <p:cNvPr id="516" name="Shape 5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Approximate CSC Tasks</a:t>
            </a:r>
            <a:endParaRPr/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325" y="1351600"/>
            <a:ext cx="2709126" cy="30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924" y="1333450"/>
            <a:ext cx="2593850" cy="31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2598326" y="459127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(0.38 sec) PSNR 29.4dB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</a:t>
            </a:r>
            <a:endParaRPr sz="3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311700" y="1521700"/>
            <a:ext cx="8520600" cy="29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LISTA is good for accelerating sparse coding for patches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Yet, it is slow when working on images as a whole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proposed learned CSC is good for processing the whole image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 comparable performance to other sparse coding based techniques on images with up to x100 speedup </a:t>
            </a:r>
            <a:endParaRPr sz="2400"/>
          </a:p>
        </p:txBody>
      </p:sp>
      <p:sp>
        <p:nvSpPr>
          <p:cNvPr id="527" name="Shape 5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3491850" y="503450"/>
            <a:ext cx="2160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Shape 534"/>
          <p:cNvSpPr txBox="1"/>
          <p:nvPr/>
        </p:nvSpPr>
        <p:spPr>
          <a:xfrm>
            <a:off x="2275850" y="1212663"/>
            <a:ext cx="10755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535" name="Shape 535"/>
          <p:cNvGrpSpPr/>
          <p:nvPr/>
        </p:nvGrpSpPr>
        <p:grpSpPr>
          <a:xfrm>
            <a:off x="0" y="1597975"/>
            <a:ext cx="9189111" cy="1978433"/>
            <a:chOff x="0" y="1597975"/>
            <a:chExt cx="9189111" cy="1978433"/>
          </a:xfrm>
        </p:grpSpPr>
        <p:pic>
          <p:nvPicPr>
            <p:cNvPr id="536" name="Shape 536"/>
            <p:cNvPicPr preferRelativeResize="0"/>
            <p:nvPr/>
          </p:nvPicPr>
          <p:blipFill rotWithShape="1">
            <a:blip r:embed="rId3">
              <a:alphaModFix/>
            </a:blip>
            <a:srcRect b="3185" l="0" r="0" t="0"/>
            <a:stretch/>
          </p:blipFill>
          <p:spPr>
            <a:xfrm>
              <a:off x="0" y="1597975"/>
              <a:ext cx="9143999" cy="1885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Shape 537"/>
            <p:cNvSpPr txBox="1"/>
            <p:nvPr/>
          </p:nvSpPr>
          <p:spPr>
            <a:xfrm>
              <a:off x="2521800" y="3259645"/>
              <a:ext cx="2901300" cy="2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Convolutional sparse encoder</a:t>
              </a:r>
              <a:endParaRPr/>
            </a:p>
          </p:txBody>
        </p:sp>
        <p:sp>
          <p:nvSpPr>
            <p:cNvPr id="538" name="Shape 538"/>
            <p:cNvSpPr txBox="1"/>
            <p:nvPr/>
          </p:nvSpPr>
          <p:spPr>
            <a:xfrm>
              <a:off x="6508611" y="3234408"/>
              <a:ext cx="2680500" cy="3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Convolutional sparse dictionary</a:t>
              </a:r>
              <a:endParaRPr/>
            </a:p>
          </p:txBody>
        </p:sp>
        <p:sp>
          <p:nvSpPr>
            <p:cNvPr id="539" name="Shape 539"/>
            <p:cNvSpPr txBox="1"/>
            <p:nvPr/>
          </p:nvSpPr>
          <p:spPr>
            <a:xfrm>
              <a:off x="3449667" y="2995121"/>
              <a:ext cx="1914300" cy="2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Old Standard TT"/>
                  <a:ea typeface="Old Standard TT"/>
                  <a:cs typeface="Old Standard TT"/>
                  <a:sym typeface="Old Standard TT"/>
                </a:rPr>
                <a:t>Encoder</a:t>
              </a:r>
              <a:endParaRPr sz="1800">
                <a:latin typeface="Old Standard TT"/>
                <a:ea typeface="Old Standard TT"/>
                <a:cs typeface="Old Standard TT"/>
                <a:sym typeface="Old Standard TT"/>
              </a:endParaRPr>
            </a:p>
          </p:txBody>
        </p:sp>
        <p:sp>
          <p:nvSpPr>
            <p:cNvPr id="540" name="Shape 540"/>
            <p:cNvSpPr txBox="1"/>
            <p:nvPr/>
          </p:nvSpPr>
          <p:spPr>
            <a:xfrm>
              <a:off x="7425448" y="2995126"/>
              <a:ext cx="1047000" cy="3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Old Standard TT"/>
                  <a:ea typeface="Old Standard TT"/>
                  <a:cs typeface="Old Standard TT"/>
                  <a:sym typeface="Old Standard TT"/>
                </a:rPr>
                <a:t>Decoder</a:t>
              </a:r>
              <a:endParaRPr sz="1800">
                <a:latin typeface="Old Standard TT"/>
                <a:ea typeface="Old Standard TT"/>
                <a:cs typeface="Old Standard TT"/>
                <a:sym typeface="Old Standard T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ACSC - a</a:t>
            </a:r>
            <a:r>
              <a:rPr lang="en"/>
              <a:t>dvantages</a:t>
            </a:r>
            <a:r>
              <a:rPr lang="en"/>
              <a:t> 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 flipH="1" rot="10800000">
            <a:off x="440525" y="1252450"/>
            <a:ext cx="3833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40525" y="1738300"/>
            <a:ext cx="8060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Sparse coding</a:t>
            </a:r>
            <a:r>
              <a:rPr lang="en" sz="1800"/>
              <a:t> has been shown to work well for Image processing task.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Yet, it tends to be slow        Requires multiple minutes on CPU.</a:t>
            </a:r>
            <a:endParaRPr sz="1800"/>
          </a:p>
        </p:txBody>
      </p:sp>
      <p:sp>
        <p:nvSpPr>
          <p:cNvPr id="102" name="Shape 102"/>
          <p:cNvSpPr txBox="1"/>
          <p:nvPr/>
        </p:nvSpPr>
        <p:spPr>
          <a:xfrm>
            <a:off x="440525" y="2932650"/>
            <a:ext cx="71913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Approximate convolutional sparse coding</a:t>
            </a:r>
            <a:r>
              <a:rPr lang="en"/>
              <a:t> </a:t>
            </a:r>
            <a:r>
              <a:rPr lang="en" sz="1800">
                <a:solidFill>
                  <a:schemeClr val="dk1"/>
                </a:solidFill>
              </a:rPr>
              <a:t>cuts the runtime to a fraction while </a:t>
            </a:r>
            <a:r>
              <a:rPr lang="en" sz="1800"/>
              <a:t>maintaining the sparse coding performance.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Requires </a:t>
            </a:r>
            <a:r>
              <a:rPr b="1" lang="en" sz="1800"/>
              <a:t>less than a second</a:t>
            </a:r>
            <a:r>
              <a:rPr lang="en" sz="1800"/>
              <a:t> on a CPU.</a:t>
            </a:r>
            <a:endParaRPr sz="1800"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908575" y="2176650"/>
            <a:ext cx="352500" cy="1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49050" y="3632250"/>
            <a:ext cx="352500" cy="15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ACSC - Image denoising example</a:t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89458" y="46525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0" y="1192113"/>
            <a:ext cx="3171185" cy="30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187" y="1187400"/>
            <a:ext cx="3093623" cy="309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202338" y="4334000"/>
            <a:ext cx="2918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(0.7 sec) </a:t>
            </a:r>
            <a:r>
              <a:rPr lang="en">
                <a:solidFill>
                  <a:schemeClr val="dk1"/>
                </a:solidFill>
              </a:rPr>
              <a:t>PSNR 29.88 dB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6149100" y="4334000"/>
            <a:ext cx="2918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KSVD</a:t>
            </a:r>
            <a:r>
              <a:rPr lang="en">
                <a:solidFill>
                  <a:schemeClr val="dk1"/>
                </a:solidFill>
              </a:rPr>
              <a:t> (70 sec) PSNR 28.67 dB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2236350" y="4759475"/>
            <a:ext cx="4850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x100 speedup</a:t>
            </a:r>
            <a:r>
              <a:rPr lang="en">
                <a:solidFill>
                  <a:schemeClr val="dk1"/>
                </a:solidFill>
              </a:rPr>
              <a:t> compared to OMP sparse coding in KSVD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b="12061" l="13680" r="12333" t="5776"/>
          <a:stretch/>
        </p:blipFill>
        <p:spPr>
          <a:xfrm>
            <a:off x="6135800" y="1187400"/>
            <a:ext cx="2918700" cy="30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ACSC - Document S&amp;P denoising</a:t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975" y="1058225"/>
            <a:ext cx="2859825" cy="34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800" y="1058225"/>
            <a:ext cx="2859825" cy="34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2936076" y="45861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(0.43 sec) PSNR 30.2 dB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ACSC - Document inpainting 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25" y="1020675"/>
            <a:ext cx="2584725" cy="328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500" y="1048125"/>
            <a:ext cx="2584727" cy="3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859876" y="4357525"/>
            <a:ext cx="30657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ACSC (0.43 sec) PSNR 30.13 dB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Code problem setup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555350"/>
            <a:ext cx="85206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An input X and an over complete matrix D  </a:t>
            </a:r>
            <a:br>
              <a:rPr lang="en"/>
            </a:br>
            <a:r>
              <a:rPr lang="en"/>
              <a:t>Find      such that: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75" y="2013226"/>
            <a:ext cx="281224" cy="20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Shape 143"/>
          <p:cNvGrpSpPr/>
          <p:nvPr/>
        </p:nvGrpSpPr>
        <p:grpSpPr>
          <a:xfrm>
            <a:off x="410175" y="2311113"/>
            <a:ext cx="5545286" cy="322675"/>
            <a:chOff x="410175" y="2311113"/>
            <a:chExt cx="5545286" cy="322675"/>
          </a:xfrm>
        </p:grpSpPr>
        <p:pic>
          <p:nvPicPr>
            <p:cNvPr id="144" name="Shape 1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175" y="2337900"/>
              <a:ext cx="1281428" cy="2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Shape 1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69625" y="2313249"/>
              <a:ext cx="1643424" cy="318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91075" y="2311113"/>
              <a:ext cx="2264386" cy="32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Shape 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Code problem setup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555350"/>
            <a:ext cx="85206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An input X and an over complete matrix D  </a:t>
            </a:r>
            <a:br>
              <a:rPr lang="en"/>
            </a:br>
            <a:r>
              <a:rPr lang="en"/>
              <a:t>Find      such that: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353675" y="2915075"/>
            <a:ext cx="8520600" cy="1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Solving the above is intractable due to the     norm.</a:t>
            </a:r>
            <a:b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Can be approximated by     relaxation</a:t>
            </a:r>
            <a:b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Leads to the LASSO minimization problem </a:t>
            </a:r>
            <a:endParaRPr sz="18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75" y="2013226"/>
            <a:ext cx="281224" cy="20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410175" y="2311113"/>
            <a:ext cx="5545286" cy="322675"/>
            <a:chOff x="410175" y="2311113"/>
            <a:chExt cx="5545286" cy="322675"/>
          </a:xfrm>
        </p:grpSpPr>
        <p:pic>
          <p:nvPicPr>
            <p:cNvPr id="157" name="Shape 1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175" y="2337900"/>
              <a:ext cx="1281428" cy="2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Shape 1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69625" y="2313249"/>
              <a:ext cx="1643424" cy="318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Shape 1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91075" y="2311113"/>
              <a:ext cx="2264386" cy="32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00" y="3047075"/>
            <a:ext cx="200950" cy="2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175" y="4107788"/>
            <a:ext cx="4644350" cy="39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66200" y="3289200"/>
            <a:ext cx="281224" cy="3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