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
  </p:notesMasterIdLst>
  <p:sldIdLst>
    <p:sldId id="259" r:id="rId2"/>
  </p:sldIdLst>
  <p:sldSz cx="51206400" cy="28803600"/>
  <p:notesSz cx="6858000" cy="9144000"/>
  <p:defaultTextStyle>
    <a:defPPr>
      <a:defRPr lang="zh-TW"/>
    </a:defPPr>
    <a:lvl1pPr marL="0" algn="l" defTabSz="3841393" rtl="0" eaLnBrk="1" latinLnBrk="0" hangingPunct="1">
      <a:defRPr sz="7563" kern="1200">
        <a:solidFill>
          <a:schemeClr val="tx1"/>
        </a:solidFill>
        <a:latin typeface="+mn-lt"/>
        <a:ea typeface="+mn-ea"/>
        <a:cs typeface="+mn-cs"/>
      </a:defRPr>
    </a:lvl1pPr>
    <a:lvl2pPr marL="1920698" algn="l" defTabSz="3841393" rtl="0" eaLnBrk="1" latinLnBrk="0" hangingPunct="1">
      <a:defRPr sz="7563" kern="1200">
        <a:solidFill>
          <a:schemeClr val="tx1"/>
        </a:solidFill>
        <a:latin typeface="+mn-lt"/>
        <a:ea typeface="+mn-ea"/>
        <a:cs typeface="+mn-cs"/>
      </a:defRPr>
    </a:lvl2pPr>
    <a:lvl3pPr marL="3841393" algn="l" defTabSz="3841393" rtl="0" eaLnBrk="1" latinLnBrk="0" hangingPunct="1">
      <a:defRPr sz="7563" kern="1200">
        <a:solidFill>
          <a:schemeClr val="tx1"/>
        </a:solidFill>
        <a:latin typeface="+mn-lt"/>
        <a:ea typeface="+mn-ea"/>
        <a:cs typeface="+mn-cs"/>
      </a:defRPr>
    </a:lvl3pPr>
    <a:lvl4pPr marL="5762091" algn="l" defTabSz="3841393" rtl="0" eaLnBrk="1" latinLnBrk="0" hangingPunct="1">
      <a:defRPr sz="7563" kern="1200">
        <a:solidFill>
          <a:schemeClr val="tx1"/>
        </a:solidFill>
        <a:latin typeface="+mn-lt"/>
        <a:ea typeface="+mn-ea"/>
        <a:cs typeface="+mn-cs"/>
      </a:defRPr>
    </a:lvl4pPr>
    <a:lvl5pPr marL="7682785" algn="l" defTabSz="3841393" rtl="0" eaLnBrk="1" latinLnBrk="0" hangingPunct="1">
      <a:defRPr sz="7563" kern="1200">
        <a:solidFill>
          <a:schemeClr val="tx1"/>
        </a:solidFill>
        <a:latin typeface="+mn-lt"/>
        <a:ea typeface="+mn-ea"/>
        <a:cs typeface="+mn-cs"/>
      </a:defRPr>
    </a:lvl5pPr>
    <a:lvl6pPr marL="9603484" algn="l" defTabSz="3841393" rtl="0" eaLnBrk="1" latinLnBrk="0" hangingPunct="1">
      <a:defRPr sz="7563" kern="1200">
        <a:solidFill>
          <a:schemeClr val="tx1"/>
        </a:solidFill>
        <a:latin typeface="+mn-lt"/>
        <a:ea typeface="+mn-ea"/>
        <a:cs typeface="+mn-cs"/>
      </a:defRPr>
    </a:lvl6pPr>
    <a:lvl7pPr marL="11524178" algn="l" defTabSz="3841393" rtl="0" eaLnBrk="1" latinLnBrk="0" hangingPunct="1">
      <a:defRPr sz="7563" kern="1200">
        <a:solidFill>
          <a:schemeClr val="tx1"/>
        </a:solidFill>
        <a:latin typeface="+mn-lt"/>
        <a:ea typeface="+mn-ea"/>
        <a:cs typeface="+mn-cs"/>
      </a:defRPr>
    </a:lvl7pPr>
    <a:lvl8pPr marL="13444876" algn="l" defTabSz="3841393" rtl="0" eaLnBrk="1" latinLnBrk="0" hangingPunct="1">
      <a:defRPr sz="7563" kern="1200">
        <a:solidFill>
          <a:schemeClr val="tx1"/>
        </a:solidFill>
        <a:latin typeface="+mn-lt"/>
        <a:ea typeface="+mn-ea"/>
        <a:cs typeface="+mn-cs"/>
      </a:defRPr>
    </a:lvl8pPr>
    <a:lvl9pPr marL="15365575" algn="l" defTabSz="3841393" rtl="0" eaLnBrk="1" latinLnBrk="0" hangingPunct="1">
      <a:defRPr sz="756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78289" autoAdjust="0"/>
  </p:normalViewPr>
  <p:slideViewPr>
    <p:cSldViewPr snapToGrid="0">
      <p:cViewPr varScale="1">
        <p:scale>
          <a:sx n="16" d="100"/>
          <a:sy n="16" d="100"/>
        </p:scale>
        <p:origin x="1583" y="3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A4580-B0F3-4E23-8EB4-98BABFF60959}" type="datetimeFigureOut">
              <a:rPr lang="en-US" smtClean="0"/>
              <a:t>9/20/2019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27487-9080-46A8-A8FE-67AD887CAC59}" type="slidenum">
              <a:rPr lang="en-US" smtClean="0"/>
              <a:t>‹#›</a:t>
            </a:fld>
            <a:endParaRPr lang="en-US" dirty="0"/>
          </a:p>
        </p:txBody>
      </p:sp>
    </p:spTree>
    <p:extLst>
      <p:ext uri="{BB962C8B-B14F-4D97-AF65-F5344CB8AC3E}">
        <p14:creationId xmlns:p14="http://schemas.microsoft.com/office/powerpoint/2010/main" val="2127312364"/>
      </p:ext>
    </p:extLst>
  </p:cSld>
  <p:clrMap bg1="lt1" tx1="dk1" bg2="lt2" tx2="dk2" accent1="accent1" accent2="accent2" accent3="accent3" accent4="accent4" accent5="accent5" accent6="accent6" hlink="hlink" folHlink="folHlink"/>
  <p:notesStyle>
    <a:lvl1pPr marL="0" algn="l" defTabSz="3841943" rtl="0" eaLnBrk="1" latinLnBrk="0" hangingPunct="1">
      <a:defRPr sz="5042" kern="1200">
        <a:solidFill>
          <a:schemeClr val="tx1"/>
        </a:solidFill>
        <a:latin typeface="+mn-lt"/>
        <a:ea typeface="+mn-ea"/>
        <a:cs typeface="+mn-cs"/>
      </a:defRPr>
    </a:lvl1pPr>
    <a:lvl2pPr marL="1920972" algn="l" defTabSz="3841943" rtl="0" eaLnBrk="1" latinLnBrk="0" hangingPunct="1">
      <a:defRPr sz="5042" kern="1200">
        <a:solidFill>
          <a:schemeClr val="tx1"/>
        </a:solidFill>
        <a:latin typeface="+mn-lt"/>
        <a:ea typeface="+mn-ea"/>
        <a:cs typeface="+mn-cs"/>
      </a:defRPr>
    </a:lvl2pPr>
    <a:lvl3pPr marL="3841943" algn="l" defTabSz="3841943" rtl="0" eaLnBrk="1" latinLnBrk="0" hangingPunct="1">
      <a:defRPr sz="5042" kern="1200">
        <a:solidFill>
          <a:schemeClr val="tx1"/>
        </a:solidFill>
        <a:latin typeface="+mn-lt"/>
        <a:ea typeface="+mn-ea"/>
        <a:cs typeface="+mn-cs"/>
      </a:defRPr>
    </a:lvl3pPr>
    <a:lvl4pPr marL="5762915" algn="l" defTabSz="3841943" rtl="0" eaLnBrk="1" latinLnBrk="0" hangingPunct="1">
      <a:defRPr sz="5042" kern="1200">
        <a:solidFill>
          <a:schemeClr val="tx1"/>
        </a:solidFill>
        <a:latin typeface="+mn-lt"/>
        <a:ea typeface="+mn-ea"/>
        <a:cs typeface="+mn-cs"/>
      </a:defRPr>
    </a:lvl4pPr>
    <a:lvl5pPr marL="7683886" algn="l" defTabSz="3841943" rtl="0" eaLnBrk="1" latinLnBrk="0" hangingPunct="1">
      <a:defRPr sz="5042" kern="1200">
        <a:solidFill>
          <a:schemeClr val="tx1"/>
        </a:solidFill>
        <a:latin typeface="+mn-lt"/>
        <a:ea typeface="+mn-ea"/>
        <a:cs typeface="+mn-cs"/>
      </a:defRPr>
    </a:lvl5pPr>
    <a:lvl6pPr marL="9604858" algn="l" defTabSz="3841943" rtl="0" eaLnBrk="1" latinLnBrk="0" hangingPunct="1">
      <a:defRPr sz="5042" kern="1200">
        <a:solidFill>
          <a:schemeClr val="tx1"/>
        </a:solidFill>
        <a:latin typeface="+mn-lt"/>
        <a:ea typeface="+mn-ea"/>
        <a:cs typeface="+mn-cs"/>
      </a:defRPr>
    </a:lvl6pPr>
    <a:lvl7pPr marL="11525829" algn="l" defTabSz="3841943" rtl="0" eaLnBrk="1" latinLnBrk="0" hangingPunct="1">
      <a:defRPr sz="5042" kern="1200">
        <a:solidFill>
          <a:schemeClr val="tx1"/>
        </a:solidFill>
        <a:latin typeface="+mn-lt"/>
        <a:ea typeface="+mn-ea"/>
        <a:cs typeface="+mn-cs"/>
      </a:defRPr>
    </a:lvl7pPr>
    <a:lvl8pPr marL="13446801" algn="l" defTabSz="3841943" rtl="0" eaLnBrk="1" latinLnBrk="0" hangingPunct="1">
      <a:defRPr sz="5042" kern="1200">
        <a:solidFill>
          <a:schemeClr val="tx1"/>
        </a:solidFill>
        <a:latin typeface="+mn-lt"/>
        <a:ea typeface="+mn-ea"/>
        <a:cs typeface="+mn-cs"/>
      </a:defRPr>
    </a:lvl8pPr>
    <a:lvl9pPr marL="15367772" algn="l" defTabSz="3841943" rtl="0" eaLnBrk="1" latinLnBrk="0" hangingPunct="1">
      <a:defRPr sz="504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sz="5042" kern="1200" dirty="0" smtClean="0">
                    <a:solidFill>
                      <a:schemeClr val="tx1"/>
                    </a:solidFill>
                    <a:effectLst/>
                    <a:latin typeface="+mn-lt"/>
                    <a:ea typeface="+mn-ea"/>
                    <a:cs typeface="+mn-cs"/>
                  </a:rPr>
                  <a:t> </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Depth inference for objects in a monocular image is very beneficial for various vision tasks such as scene understanding, object recognition. The precision of depth inference depends on the quality of occlusion boundaries</a:t>
                </a:r>
                <a:r>
                  <a:rPr lang="zh-CN" altLang="zh-CN" sz="5042" kern="1200" dirty="0">
                    <a:solidFill>
                      <a:schemeClr val="tx1"/>
                    </a:solidFill>
                    <a:effectLst/>
                    <a:latin typeface="+mn-lt"/>
                    <a:ea typeface="+mn-ea"/>
                    <a:cs typeface="+mn-cs"/>
                  </a:rPr>
                  <a:t>。</a:t>
                </a:r>
              </a:p>
              <a:p>
                <a:r>
                  <a:rPr lang="en-US" altLang="zh-CN" sz="5042" kern="1200" dirty="0">
                    <a:solidFill>
                      <a:schemeClr val="tx1"/>
                    </a:solidFill>
                    <a:effectLst/>
                    <a:latin typeface="+mn-lt"/>
                    <a:ea typeface="+mn-ea"/>
                    <a:cs typeface="+mn-cs"/>
                  </a:rPr>
                  <a:t>In this paper, we propose an adaptive occlusion boundary extraction method for depth inference. There are three main part in the poster:</a:t>
                </a:r>
                <a:endParaRPr lang="zh-CN" altLang="zh-CN" sz="5042" kern="1200" dirty="0">
                  <a:solidFill>
                    <a:schemeClr val="tx1"/>
                  </a:solidFill>
                  <a:effectLst/>
                  <a:latin typeface="+mn-lt"/>
                  <a:ea typeface="+mn-ea"/>
                  <a:cs typeface="+mn-cs"/>
                </a:endParaRPr>
              </a:p>
              <a:p>
                <a:pPr lvl="0"/>
                <a:r>
                  <a:rPr lang="en-US" altLang="zh-CN" sz="5042" kern="1200" dirty="0">
                    <a:solidFill>
                      <a:schemeClr val="tx1"/>
                    </a:solidFill>
                    <a:effectLst/>
                    <a:latin typeface="+mn-lt"/>
                    <a:ea typeface="+mn-ea"/>
                    <a:cs typeface="+mn-cs"/>
                  </a:rPr>
                  <a:t>an Adaptive DRW segmentation with more accurate seeds and adaptive weight constraint, which can better balance boundary adherence, superpixel adaptability and regular shape;</a:t>
                </a:r>
                <a:endParaRPr lang="zh-CN" altLang="zh-CN" sz="5042" kern="1200" dirty="0">
                  <a:solidFill>
                    <a:schemeClr val="tx1"/>
                  </a:solidFill>
                  <a:effectLst/>
                  <a:latin typeface="+mn-lt"/>
                  <a:ea typeface="+mn-ea"/>
                  <a:cs typeface="+mn-cs"/>
                </a:endParaRPr>
              </a:p>
              <a:p>
                <a:pPr lvl="0"/>
                <a:r>
                  <a:rPr lang="en-US" altLang="zh-CN" sz="5042" kern="1200" dirty="0">
                    <a:solidFill>
                      <a:schemeClr val="tx1"/>
                    </a:solidFill>
                    <a:effectLst/>
                    <a:latin typeface="+mn-lt"/>
                    <a:ea typeface="+mn-ea"/>
                    <a:cs typeface="+mn-cs"/>
                  </a:rPr>
                  <a:t>an Adaptive </a:t>
                </a:r>
                <a:r>
                  <a:rPr lang="en-US" altLang="zh-CN" sz="5042" kern="1200" dirty="0" err="1">
                    <a:solidFill>
                      <a:schemeClr val="tx1"/>
                    </a:solidFill>
                    <a:effectLst/>
                    <a:latin typeface="+mn-lt"/>
                    <a:ea typeface="+mn-ea"/>
                    <a:cs typeface="+mn-cs"/>
                  </a:rPr>
                  <a:t>AdaCost</a:t>
                </a:r>
                <a:r>
                  <a:rPr lang="en-US" altLang="zh-CN" sz="5042" kern="1200" dirty="0">
                    <a:solidFill>
                      <a:schemeClr val="tx1"/>
                    </a:solidFill>
                    <a:effectLst/>
                    <a:latin typeface="+mn-lt"/>
                    <a:ea typeface="+mn-ea"/>
                    <a:cs typeface="+mn-cs"/>
                  </a:rPr>
                  <a:t> boosting method, which adopts an adaptive cost adjustment strategy to improve the imbalance classification and further lower the cumulative misclassification cost and its upper bound; </a:t>
                </a:r>
                <a:endParaRPr lang="zh-CN" altLang="zh-CN" sz="5042" kern="1200" dirty="0">
                  <a:solidFill>
                    <a:schemeClr val="tx1"/>
                  </a:solidFill>
                  <a:effectLst/>
                  <a:latin typeface="+mn-lt"/>
                  <a:ea typeface="+mn-ea"/>
                  <a:cs typeface="+mn-cs"/>
                </a:endParaRPr>
              </a:p>
              <a:p>
                <a:pPr lvl="0"/>
                <a:r>
                  <a:rPr lang="en-US" altLang="zh-CN" sz="5042" kern="1200" dirty="0">
                    <a:solidFill>
                      <a:schemeClr val="tx1"/>
                    </a:solidFill>
                    <a:effectLst/>
                    <a:latin typeface="+mn-lt"/>
                    <a:ea typeface="+mn-ea"/>
                    <a:cs typeface="+mn-cs"/>
                  </a:rPr>
                  <a:t>a more reliable depth inference with the tight cooperation between our Adaptive DRW and Adaptive Ada-Cost.</a:t>
                </a:r>
                <a:endParaRPr lang="zh-CN" altLang="zh-CN" sz="5042" kern="1200" dirty="0">
                  <a:solidFill>
                    <a:schemeClr val="tx1"/>
                  </a:solidFill>
                  <a:effectLst/>
                  <a:latin typeface="+mn-lt"/>
                  <a:ea typeface="+mn-ea"/>
                  <a:cs typeface="+mn-cs"/>
                </a:endParaRPr>
              </a:p>
              <a:p>
                <a:pPr lvl="0"/>
                <a:r>
                  <a:rPr lang="en-US" altLang="zh-CN" sz="5042" kern="1200" dirty="0">
                    <a:solidFill>
                      <a:schemeClr val="tx1"/>
                    </a:solidFill>
                    <a:effectLst/>
                    <a:latin typeface="+mn-lt"/>
                    <a:ea typeface="+mn-ea"/>
                    <a:cs typeface="+mn-cs"/>
                  </a:rPr>
                  <a:t>The Adaptive DRW</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The first part is our Adaptive DRW. The segmentation is the first step of depth inference which produce objects </a:t>
                </a:r>
                <a:r>
                  <a:rPr lang="en-US" altLang="zh-CN" sz="5042" kern="1200" dirty="0" err="1">
                    <a:solidFill>
                      <a:schemeClr val="tx1"/>
                    </a:solidFill>
                    <a:effectLst/>
                    <a:latin typeface="+mn-lt"/>
                    <a:ea typeface="+mn-ea"/>
                    <a:cs typeface="+mn-cs"/>
                  </a:rPr>
                  <a:t>boundaries.There</a:t>
                </a:r>
                <a:r>
                  <a:rPr lang="en-US" altLang="zh-CN" sz="5042" kern="1200" dirty="0">
                    <a:solidFill>
                      <a:schemeClr val="tx1"/>
                    </a:solidFill>
                    <a:effectLst/>
                    <a:latin typeface="+mn-lt"/>
                    <a:ea typeface="+mn-ea"/>
                    <a:cs typeface="+mn-cs"/>
                  </a:rPr>
                  <a:t> are two main type: the first type needs strong human intervention, which has irregular shape and is not practical for use; the second is to use dense segmentation to assure high boundary adherence, which increases the uncertainty of occlusion features and boundary imbalance, which hinders the training of  occlusion boundary classification. To solve the above problems, we propose the Adaptive DRW with the two improvements: </a:t>
                </a:r>
                <a:endParaRPr lang="zh-CN" altLang="zh-CN" sz="5042" kern="1200" dirty="0">
                  <a:solidFill>
                    <a:schemeClr val="tx1"/>
                  </a:solidFill>
                  <a:effectLst/>
                  <a:latin typeface="+mn-lt"/>
                  <a:ea typeface="+mn-ea"/>
                  <a:cs typeface="+mn-cs"/>
                </a:endParaRPr>
              </a:p>
              <a:p>
                <a:pPr lvl="0"/>
                <a:r>
                  <a:rPr lang="en-US" altLang="zh-CN" sz="5042" kern="1200" dirty="0">
                    <a:solidFill>
                      <a:schemeClr val="tx1"/>
                    </a:solidFill>
                    <a:effectLst/>
                    <a:latin typeface="+mn-lt"/>
                    <a:ea typeface="+mn-ea"/>
                    <a:cs typeface="+mn-cs"/>
                  </a:rPr>
                  <a:t>seed initialization</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Good seeds can provide a promising start for segmentation. To initialize seeds more accurately and adaptively, we firstly take the PB map as the topographic surface and then use watershed to flood homogeneous([</a:t>
                </a:r>
                <a:r>
                  <a:rPr lang="zh-CN" altLang="zh-CN" sz="5042" kern="1200" dirty="0">
                    <a:solidFill>
                      <a:schemeClr val="tx1"/>
                    </a:solidFill>
                    <a:effectLst/>
                    <a:latin typeface="+mn-lt"/>
                    <a:ea typeface="+mn-ea"/>
                    <a:cs typeface="+mn-cs"/>
                  </a:rPr>
                  <a:t>ˌ</a:t>
                </a:r>
                <a:r>
                  <a:rPr lang="en-US" altLang="zh-CN" sz="5042" kern="1200" dirty="0">
                    <a:solidFill>
                      <a:schemeClr val="tx1"/>
                    </a:solidFill>
                    <a:effectLst/>
                    <a:latin typeface="+mn-lt"/>
                    <a:ea typeface="+mn-ea"/>
                    <a:cs typeface="+mn-cs"/>
                  </a:rPr>
                  <a:t>h</a:t>
                </a:r>
                <a:r>
                  <a:rPr lang="zh-CN" altLang="zh-CN" sz="5042" kern="1200" dirty="0">
                    <a:solidFill>
                      <a:schemeClr val="tx1"/>
                    </a:solidFill>
                    <a:effectLst/>
                    <a:latin typeface="+mn-lt"/>
                    <a:ea typeface="+mn-ea"/>
                    <a:cs typeface="+mn-cs"/>
                  </a:rPr>
                  <a:t>ɒ</a:t>
                </a:r>
                <a:r>
                  <a:rPr lang="en-US" altLang="zh-CN" sz="5042" kern="1200" dirty="0">
                    <a:solidFill>
                      <a:schemeClr val="tx1"/>
                    </a:solidFill>
                    <a:effectLst/>
                    <a:latin typeface="+mn-lt"/>
                    <a:ea typeface="+mn-ea"/>
                    <a:cs typeface="+mn-cs"/>
                  </a:rPr>
                  <a:t>m</a:t>
                </a:r>
                <a:r>
                  <a:rPr lang="zh-CN" altLang="zh-CN" sz="5042" kern="1200" dirty="0">
                    <a:solidFill>
                      <a:schemeClr val="tx1"/>
                    </a:solidFill>
                    <a:effectLst/>
                    <a:latin typeface="+mn-lt"/>
                    <a:ea typeface="+mn-ea"/>
                    <a:cs typeface="+mn-cs"/>
                  </a:rPr>
                  <a:t>əˈ</a:t>
                </a:r>
                <a:r>
                  <a:rPr lang="en-US" altLang="zh-CN" sz="5042" kern="1200" dirty="0">
                    <a:solidFill>
                      <a:schemeClr val="tx1"/>
                    </a:solidFill>
                    <a:effectLst/>
                    <a:latin typeface="+mn-lt"/>
                    <a:ea typeface="+mn-ea"/>
                    <a:cs typeface="+mn-cs"/>
                  </a:rPr>
                  <a:t>d</a:t>
                </a:r>
                <a:r>
                  <a:rPr lang="zh-CN" altLang="zh-CN" sz="5042" kern="1200" dirty="0">
                    <a:solidFill>
                      <a:schemeClr val="tx1"/>
                    </a:solidFill>
                    <a:effectLst/>
                    <a:latin typeface="+mn-lt"/>
                    <a:ea typeface="+mn-ea"/>
                    <a:cs typeface="+mn-cs"/>
                  </a:rPr>
                  <a:t>ʒ</a:t>
                </a:r>
                <a:r>
                  <a:rPr lang="en-US" altLang="zh-CN" sz="5042" kern="1200" dirty="0" err="1">
                    <a:solidFill>
                      <a:schemeClr val="tx1"/>
                    </a:solidFill>
                    <a:effectLst/>
                    <a:latin typeface="+mn-lt"/>
                    <a:ea typeface="+mn-ea"/>
                    <a:cs typeface="+mn-cs"/>
                  </a:rPr>
                  <a:t>iːni</a:t>
                </a:r>
                <a:r>
                  <a:rPr lang="zh-CN" altLang="zh-CN" sz="5042" kern="1200" dirty="0">
                    <a:solidFill>
                      <a:schemeClr val="tx1"/>
                    </a:solidFill>
                    <a:effectLst/>
                    <a:latin typeface="+mn-lt"/>
                    <a:ea typeface="+mn-ea"/>
                    <a:cs typeface="+mn-cs"/>
                  </a:rPr>
                  <a:t>ə</a:t>
                </a:r>
                <a:r>
                  <a:rPr lang="en-US" altLang="zh-CN" sz="5042" kern="1200" dirty="0">
                    <a:solidFill>
                      <a:schemeClr val="tx1"/>
                    </a:solidFill>
                    <a:effectLst/>
                    <a:latin typeface="+mn-lt"/>
                    <a:ea typeface="+mn-ea"/>
                    <a:cs typeface="+mn-cs"/>
                  </a:rPr>
                  <a:t>s]) pixels adaptively to get the centroid of the flooded regions as our seeds.</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Unlike the other seed initialization, ours can avoid seeds clustering around edges or missing the objects, which assures segmentation with more precise information. Moreover, the flooding of watershed is decided by the image quality, which means our seed initialization is adaptive to the image quality itself rather than by human experience.</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 </a:t>
                </a:r>
                <a:endParaRPr lang="zh-CN" altLang="zh-CN" sz="5042" kern="1200" dirty="0">
                  <a:solidFill>
                    <a:schemeClr val="tx1"/>
                  </a:solidFill>
                  <a:effectLst/>
                  <a:latin typeface="+mn-lt"/>
                  <a:ea typeface="+mn-ea"/>
                  <a:cs typeface="+mn-cs"/>
                </a:endParaRPr>
              </a:p>
              <a:p>
                <a:pPr lvl="0"/>
                <a:r>
                  <a:rPr lang="en-US" altLang="zh-CN" sz="5042" kern="1200" dirty="0">
                    <a:solidFill>
                      <a:schemeClr val="tx1"/>
                    </a:solidFill>
                    <a:effectLst/>
                    <a:latin typeface="+mn-lt"/>
                    <a:ea typeface="+mn-ea"/>
                    <a:cs typeface="+mn-cs"/>
                  </a:rPr>
                  <a:t>weight constraint</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Weight constraint is to coordinate the importance and the label order of different pixel and conduct the random work of labeling </a:t>
                </a:r>
                <a:r>
                  <a:rPr lang="en-US" altLang="zh-CN" sz="5042" kern="1200" dirty="0" err="1">
                    <a:solidFill>
                      <a:schemeClr val="tx1"/>
                    </a:solidFill>
                    <a:effectLst/>
                    <a:latin typeface="+mn-lt"/>
                    <a:ea typeface="+mn-ea"/>
                    <a:cs typeface="+mn-cs"/>
                  </a:rPr>
                  <a:t>unseed</a:t>
                </a:r>
                <a:r>
                  <a:rPr lang="en-US" altLang="zh-CN" sz="5042" kern="1200" dirty="0">
                    <a:solidFill>
                      <a:schemeClr val="tx1"/>
                    </a:solidFill>
                    <a:effectLst/>
                    <a:latin typeface="+mn-lt"/>
                    <a:ea typeface="+mn-ea"/>
                    <a:cs typeface="+mn-cs"/>
                  </a:rPr>
                  <a:t> node during the segmentation. Here, for more precise and flexible restriction, we utilize the PB map as a prior weight and introduce an adaptive weight decay fi and shape restriction ­(</a:t>
                </a:r>
                <a:r>
                  <a:rPr lang="en-US" altLang="zh-CN" sz="5042" kern="1200" dirty="0" err="1">
                    <a:solidFill>
                      <a:schemeClr val="tx1"/>
                    </a:solidFill>
                    <a:effectLst/>
                    <a:latin typeface="+mn-lt"/>
                    <a:ea typeface="+mn-ea"/>
                    <a:cs typeface="+mn-cs"/>
                  </a:rPr>
                  <a:t>i</a:t>
                </a:r>
                <a:r>
                  <a:rPr lang="en-US" altLang="zh-CN" sz="5042" kern="1200" dirty="0">
                    <a:solidFill>
                      <a:schemeClr val="tx1"/>
                    </a:solidFill>
                    <a:effectLst/>
                    <a:latin typeface="+mn-lt"/>
                    <a:ea typeface="+mn-ea"/>
                    <a:cs typeface="+mn-cs"/>
                  </a:rPr>
                  <a:t>) into our weight function:</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 </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Nodes with small PB values are less likely to be in boundaries, which can be labelled firstly than those with high PB values. This means nodes around boundaries require more carefully consideration before being marked. This property lays a good foundation for boundary adherence and superpixel adaptability.</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 </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Generally, the influence of a seed to an </a:t>
                </a:r>
                <a:r>
                  <a:rPr lang="en-US" altLang="zh-CN" sz="5042" kern="1200" dirty="0" err="1">
                    <a:solidFill>
                      <a:schemeClr val="tx1"/>
                    </a:solidFill>
                    <a:effectLst/>
                    <a:latin typeface="+mn-lt"/>
                    <a:ea typeface="+mn-ea"/>
                    <a:cs typeface="+mn-cs"/>
                  </a:rPr>
                  <a:t>unseed</a:t>
                </a:r>
                <a:r>
                  <a:rPr lang="en-US" altLang="zh-CN" sz="5042" kern="1200" dirty="0">
                    <a:solidFill>
                      <a:schemeClr val="tx1"/>
                    </a:solidFill>
                    <a:effectLst/>
                    <a:latin typeface="+mn-lt"/>
                    <a:ea typeface="+mn-ea"/>
                    <a:cs typeface="+mn-cs"/>
                  </a:rPr>
                  <a:t> node can not always be the same and should decrease as the random walk going. So here , we give fi to not only highlights the superiority([</a:t>
                </a:r>
                <a:r>
                  <a:rPr lang="en-US" altLang="zh-CN" sz="5042" kern="1200" dirty="0" err="1">
                    <a:solidFill>
                      <a:schemeClr val="tx1"/>
                    </a:solidFill>
                    <a:effectLst/>
                    <a:latin typeface="+mn-lt"/>
                    <a:ea typeface="+mn-ea"/>
                    <a:cs typeface="+mn-cs"/>
                  </a:rPr>
                  <a:t>su</a:t>
                </a:r>
                <a:r>
                  <a:rPr lang="en-US" altLang="zh-CN" sz="5042" kern="1200" dirty="0">
                    <a:solidFill>
                      <a:schemeClr val="tx1"/>
                    </a:solidFill>
                    <a:effectLst/>
                    <a:latin typeface="+mn-lt"/>
                    <a:ea typeface="+mn-ea"/>
                    <a:cs typeface="+mn-cs"/>
                  </a:rPr>
                  <a:t>ːˌp</a:t>
                </a:r>
                <a:r>
                  <a:rPr lang="zh-CN" altLang="zh-CN" sz="5042" kern="1200" dirty="0">
                    <a:solidFill>
                      <a:schemeClr val="tx1"/>
                    </a:solidFill>
                    <a:effectLst/>
                    <a:latin typeface="+mn-lt"/>
                    <a:ea typeface="+mn-ea"/>
                    <a:cs typeface="+mn-cs"/>
                  </a:rPr>
                  <a:t>ɪə</a:t>
                </a:r>
                <a:r>
                  <a:rPr lang="en-US" altLang="zh-CN" sz="5042" kern="1200" dirty="0" err="1">
                    <a:solidFill>
                      <a:schemeClr val="tx1"/>
                    </a:solidFill>
                    <a:effectLst/>
                    <a:latin typeface="+mn-lt"/>
                    <a:ea typeface="+mn-ea"/>
                    <a:cs typeface="+mn-cs"/>
                  </a:rPr>
                  <a:t>ri</a:t>
                </a:r>
                <a:r>
                  <a:rPr lang="zh-CN" altLang="zh-CN" sz="5042" kern="1200" dirty="0">
                    <a:solidFill>
                      <a:schemeClr val="tx1"/>
                    </a:solidFill>
                    <a:effectLst/>
                    <a:latin typeface="+mn-lt"/>
                    <a:ea typeface="+mn-ea"/>
                    <a:cs typeface="+mn-cs"/>
                  </a:rPr>
                  <a:t>ˈɒ</a:t>
                </a:r>
                <a:r>
                  <a:rPr lang="en-US" altLang="zh-CN" sz="5042" kern="1200" dirty="0">
                    <a:solidFill>
                      <a:schemeClr val="tx1"/>
                    </a:solidFill>
                    <a:effectLst/>
                    <a:latin typeface="+mn-lt"/>
                    <a:ea typeface="+mn-ea"/>
                    <a:cs typeface="+mn-cs"/>
                  </a:rPr>
                  <a:t>r</a:t>
                </a:r>
                <a:r>
                  <a:rPr lang="zh-CN" altLang="zh-CN" sz="5042" kern="1200" dirty="0">
                    <a:solidFill>
                      <a:schemeClr val="tx1"/>
                    </a:solidFill>
                    <a:effectLst/>
                    <a:latin typeface="+mn-lt"/>
                    <a:ea typeface="+mn-ea"/>
                    <a:cs typeface="+mn-cs"/>
                  </a:rPr>
                  <a:t>ə</a:t>
                </a:r>
                <a:r>
                  <a:rPr lang="en-US" altLang="zh-CN" sz="5042" kern="1200" dirty="0" err="1">
                    <a:solidFill>
                      <a:schemeClr val="tx1"/>
                    </a:solidFill>
                    <a:effectLst/>
                    <a:latin typeface="+mn-lt"/>
                    <a:ea typeface="+mn-ea"/>
                    <a:cs typeface="+mn-cs"/>
                  </a:rPr>
                  <a:t>ti</a:t>
                </a:r>
                <a:r>
                  <a:rPr lang="en-US" altLang="zh-CN" sz="5042" kern="1200" dirty="0">
                    <a:solidFill>
                      <a:schemeClr val="tx1"/>
                    </a:solidFill>
                    <a:effectLst/>
                    <a:latin typeface="+mn-lt"/>
                    <a:ea typeface="+mn-ea"/>
                    <a:cs typeface="+mn-cs"/>
                  </a:rPr>
                  <a:t>]) of our seed nodes over the other nodes but also dynamically reflect the similarity between the seed node and </a:t>
                </a:r>
                <a:r>
                  <a:rPr lang="en-US" altLang="zh-CN" sz="5042" kern="1200" dirty="0" err="1">
                    <a:solidFill>
                      <a:schemeClr val="tx1"/>
                    </a:solidFill>
                    <a:effectLst/>
                    <a:latin typeface="+mn-lt"/>
                    <a:ea typeface="+mn-ea"/>
                    <a:cs typeface="+mn-cs"/>
                  </a:rPr>
                  <a:t>unlabelled</a:t>
                </a:r>
                <a:r>
                  <a:rPr lang="en-US" altLang="zh-CN" sz="5042" kern="1200" dirty="0">
                    <a:solidFill>
                      <a:schemeClr val="tx1"/>
                    </a:solidFill>
                    <a:effectLst/>
                    <a:latin typeface="+mn-lt"/>
                    <a:ea typeface="+mn-ea"/>
                    <a:cs typeface="+mn-cs"/>
                  </a:rPr>
                  <a:t> node. Unlike the weight decay with the </a:t>
                </a:r>
                <a:r>
                  <a:rPr lang="en-US" altLang="zh-CN" sz="5042" kern="1200" dirty="0" err="1">
                    <a:solidFill>
                      <a:schemeClr val="tx1"/>
                    </a:solidFill>
                    <a:effectLst/>
                    <a:latin typeface="+mn-lt"/>
                    <a:ea typeface="+mn-ea"/>
                    <a:cs typeface="+mn-cs"/>
                  </a:rPr>
                  <a:t>lable</a:t>
                </a:r>
                <a:r>
                  <a:rPr lang="en-US" altLang="zh-CN" sz="5042" kern="1200" dirty="0">
                    <a:solidFill>
                      <a:schemeClr val="tx1"/>
                    </a:solidFill>
                    <a:effectLst/>
                    <a:latin typeface="+mn-lt"/>
                    <a:ea typeface="+mn-ea"/>
                    <a:cs typeface="+mn-cs"/>
                  </a:rPr>
                  <a:t> times, whatever the object size and seed number, our fi can decide the weight decay strength spontaneously, which enhances superpixel adaptability and reduces redundant boundaries as many as possible.</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Shape Restriction </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According to the feature analysis and junction detection theory in [3,7,8], extremely twisty boundaries increase the difficulty of classification and depth inference. Here, we use ­(</a:t>
                </a:r>
                <a:r>
                  <a:rPr lang="en-US" altLang="zh-CN" sz="5042" kern="1200" dirty="0" err="1">
                    <a:solidFill>
                      <a:schemeClr val="tx1"/>
                    </a:solidFill>
                    <a:effectLst/>
                    <a:latin typeface="+mn-lt"/>
                    <a:ea typeface="+mn-ea"/>
                    <a:cs typeface="+mn-cs"/>
                  </a:rPr>
                  <a:t>i</a:t>
                </a:r>
                <a:r>
                  <a:rPr lang="en-US" altLang="zh-CN" sz="5042" kern="1200" dirty="0">
                    <a:solidFill>
                      <a:schemeClr val="tx1"/>
                    </a:solidFill>
                    <a:effectLst/>
                    <a:latin typeface="+mn-lt"/>
                    <a:ea typeface="+mn-ea"/>
                    <a:cs typeface="+mn-cs"/>
                  </a:rPr>
                  <a:t>) = to represent whether the four-</a:t>
                </a:r>
                <a:r>
                  <a:rPr lang="en-US" altLang="zh-CN" sz="5042" kern="1200" dirty="0" err="1">
                    <a:solidFill>
                      <a:schemeClr val="tx1"/>
                    </a:solidFill>
                    <a:effectLst/>
                    <a:latin typeface="+mn-lt"/>
                    <a:ea typeface="+mn-ea"/>
                    <a:cs typeface="+mn-cs"/>
                  </a:rPr>
                  <a:t>neighbourhood</a:t>
                </a:r>
                <a:r>
                  <a:rPr lang="en-US" altLang="zh-CN" sz="5042" kern="1200" dirty="0">
                    <a:solidFill>
                      <a:schemeClr val="tx1"/>
                    </a:solidFill>
                    <a:effectLst/>
                    <a:latin typeface="+mn-lt"/>
                    <a:ea typeface="+mn-ea"/>
                    <a:cs typeface="+mn-cs"/>
                  </a:rPr>
                  <a:t> of node </a:t>
                </a:r>
                <a:r>
                  <a:rPr lang="en-US" altLang="zh-CN" sz="5042" kern="1200" dirty="0" err="1">
                    <a:solidFill>
                      <a:schemeClr val="tx1"/>
                    </a:solidFill>
                    <a:effectLst/>
                    <a:latin typeface="+mn-lt"/>
                    <a:ea typeface="+mn-ea"/>
                    <a:cs typeface="+mn-cs"/>
                  </a:rPr>
                  <a:t>i</a:t>
                </a:r>
                <a:r>
                  <a:rPr lang="en-US" altLang="zh-CN" sz="5042" kern="1200" dirty="0">
                    <a:solidFill>
                      <a:schemeClr val="tx1"/>
                    </a:solidFill>
                    <a:effectLst/>
                    <a:latin typeface="+mn-lt"/>
                    <a:ea typeface="+mn-ea"/>
                    <a:cs typeface="+mn-cs"/>
                  </a:rPr>
                  <a:t> have been labelled. With the property of PB weight, a small adjustment of label order will not drop the boundary adherence and can efficiently make boundaries smoother and region compacter.</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our method can further balance the relationship of boundary adherence, superpixel adaptability and regular shape, which greatly reduce redundant computation for boundary-based or region-based tasks like depth inference</a:t>
                </a:r>
                <a:endParaRPr lang="zh-CN" altLang="zh-CN" sz="5042" kern="1200" dirty="0">
                  <a:solidFill>
                    <a:schemeClr val="tx1"/>
                  </a:solidFill>
                  <a:effectLst/>
                  <a:latin typeface="+mn-lt"/>
                  <a:ea typeface="+mn-ea"/>
                  <a:cs typeface="+mn-cs"/>
                </a:endParaRPr>
              </a:p>
              <a:p>
                <a:pPr lvl="0"/>
                <a:r>
                  <a:rPr lang="en-US" altLang="zh-CN" sz="5042" kern="1200" dirty="0">
                    <a:solidFill>
                      <a:schemeClr val="tx1"/>
                    </a:solidFill>
                    <a:effectLst/>
                    <a:latin typeface="+mn-lt"/>
                    <a:ea typeface="+mn-ea"/>
                    <a:cs typeface="+mn-cs"/>
                  </a:rPr>
                  <a:t>Adaptive </a:t>
                </a:r>
                <a:r>
                  <a:rPr lang="en-US" altLang="zh-CN" sz="5042" kern="1200" dirty="0" err="1">
                    <a:solidFill>
                      <a:schemeClr val="tx1"/>
                    </a:solidFill>
                    <a:effectLst/>
                    <a:latin typeface="+mn-lt"/>
                    <a:ea typeface="+mn-ea"/>
                    <a:cs typeface="+mn-cs"/>
                  </a:rPr>
                  <a:t>AdaCost</a:t>
                </a:r>
                <a:r>
                  <a:rPr lang="en-US" altLang="zh-CN" sz="5042" kern="1200" dirty="0">
                    <a:solidFill>
                      <a:schemeClr val="tx1"/>
                    </a:solidFill>
                    <a:effectLst/>
                    <a:latin typeface="+mn-lt"/>
                    <a:ea typeface="+mn-ea"/>
                    <a:cs typeface="+mn-cs"/>
                  </a:rPr>
                  <a:t> </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Although our Adaptive DRW can produce less imbalanced boundaries, the imbalance of boundaries data still obstacles the classification of occlusion boundaries. However, the accuracy-oriented </a:t>
                </a:r>
                <a:r>
                  <a:rPr lang="en-US" altLang="zh-CN" sz="5042" kern="1200" dirty="0" err="1">
                    <a:solidFill>
                      <a:schemeClr val="tx1"/>
                    </a:solidFill>
                    <a:effectLst/>
                    <a:latin typeface="+mn-lt"/>
                    <a:ea typeface="+mn-ea"/>
                    <a:cs typeface="+mn-cs"/>
                  </a:rPr>
                  <a:t>AdaBoost</a:t>
                </a:r>
                <a:r>
                  <a:rPr lang="en-US" altLang="zh-CN" sz="5042" kern="1200" dirty="0">
                    <a:solidFill>
                      <a:schemeClr val="tx1"/>
                    </a:solidFill>
                    <a:effectLst/>
                    <a:latin typeface="+mn-lt"/>
                    <a:ea typeface="+mn-ea"/>
                    <a:cs typeface="+mn-cs"/>
                  </a:rPr>
                  <a:t> [15] will bias towards the majority class to seek less total error, which can’t obtain satisfactory occlusion boundaries. To improve imbalanced classification, cost-sensitive boosting methods try to assign each sample with a heuristic cost and embed the cost setting into weight updating to further reduce the total cost loss and balance the classification. However, their cost setting can’t always adapt to the change of weight and hypothesis. In the paper, we proposed an Adaptive </a:t>
                </a:r>
                <a:r>
                  <a:rPr lang="en-US" altLang="zh-CN" sz="5042" kern="1200" dirty="0" err="1">
                    <a:solidFill>
                      <a:schemeClr val="tx1"/>
                    </a:solidFill>
                    <a:effectLst/>
                    <a:latin typeface="+mn-lt"/>
                    <a:ea typeface="+mn-ea"/>
                    <a:cs typeface="+mn-cs"/>
                  </a:rPr>
                  <a:t>AdaCost</a:t>
                </a:r>
                <a:r>
                  <a:rPr lang="en-US" altLang="zh-CN" sz="5042" kern="1200" dirty="0">
                    <a:solidFill>
                      <a:schemeClr val="tx1"/>
                    </a:solidFill>
                    <a:effectLst/>
                    <a:latin typeface="+mn-lt"/>
                    <a:ea typeface="+mn-ea"/>
                    <a:cs typeface="+mn-cs"/>
                  </a:rPr>
                  <a:t> to better classify the imbalance data..</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to represent different identification importance of different samples precisely, our model defines a adjustable misclassification cost:</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where the  t is a measurement of the current misclassification cost and adjust the cost updating</a:t>
                </a:r>
                <a:r>
                  <a:rPr lang="zh-CN" altLang="zh-CN" sz="5042" kern="1200" dirty="0">
                    <a:solidFill>
                      <a:schemeClr val="tx1"/>
                    </a:solidFill>
                    <a:effectLst/>
                    <a:latin typeface="+mn-lt"/>
                    <a:ea typeface="+mn-ea"/>
                    <a:cs typeface="+mn-cs"/>
                  </a:rPr>
                  <a:t> </a:t>
                </a:r>
                <a:r>
                  <a:rPr lang="en-US" altLang="zh-CN" sz="5042" kern="1200" dirty="0">
                    <a:solidFill>
                      <a:schemeClr val="tx1"/>
                    </a:solidFill>
                    <a:effectLst/>
                    <a:latin typeface="+mn-lt"/>
                    <a:ea typeface="+mn-ea"/>
                    <a:cs typeface="+mn-cs"/>
                  </a:rPr>
                  <a:t>. For every sample, the cost increment for misclassification is always bigger than the cost decrease of correct classification. To reduce the CMC, much more wrongly classified samples should be correctly classified to offset the high cost increment of the costly samples. Thus, the boosting can be strongly strengthen by the decreasing of our CMC. Besides, to make the weight follow the CMC changes closely, we give our weight updating rule with a cost adjustment term </a:t>
                </a:r>
                <a:r>
                  <a:rPr lang="en-US" altLang="zh-CN" sz="5042" kern="1200" dirty="0" err="1">
                    <a:solidFill>
                      <a:schemeClr val="tx1"/>
                    </a:solidFill>
                    <a:effectLst/>
                    <a:latin typeface="+mn-lt"/>
                    <a:ea typeface="+mn-ea"/>
                    <a:cs typeface="+mn-cs"/>
                  </a:rPr>
                  <a:t>Bt</a:t>
                </a:r>
                <a:r>
                  <a:rPr lang="en-US" altLang="zh-CN" sz="5042" kern="1200" dirty="0">
                    <a:solidFill>
                      <a:schemeClr val="tx1"/>
                    </a:solidFill>
                    <a:effectLst/>
                    <a:latin typeface="+mn-lt"/>
                    <a:ea typeface="+mn-ea"/>
                    <a:cs typeface="+mn-cs"/>
                  </a:rPr>
                  <a:t>(</a:t>
                </a:r>
                <a:r>
                  <a:rPr lang="en-US" altLang="zh-CN" sz="5042" kern="1200" dirty="0" err="1">
                    <a:solidFill>
                      <a:schemeClr val="tx1"/>
                    </a:solidFill>
                    <a:effectLst/>
                    <a:latin typeface="+mn-lt"/>
                    <a:ea typeface="+mn-ea"/>
                    <a:cs typeface="+mn-cs"/>
                  </a:rPr>
                  <a:t>i</a:t>
                </a:r>
                <a:r>
                  <a:rPr lang="en-US" altLang="zh-CN" sz="5042" kern="1200" dirty="0">
                    <a:solidFill>
                      <a:schemeClr val="tx1"/>
                    </a:solidFill>
                    <a:effectLst/>
                    <a:latin typeface="+mn-lt"/>
                    <a:ea typeface="+mn-ea"/>
                    <a:cs typeface="+mn-cs"/>
                  </a:rPr>
                  <a:t>)</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where </a:t>
                </a:r>
                <a:r>
                  <a:rPr lang="en-US" altLang="zh-CN" sz="5042" kern="1200" dirty="0" err="1">
                    <a:solidFill>
                      <a:schemeClr val="tx1"/>
                    </a:solidFill>
                    <a:effectLst/>
                    <a:latin typeface="+mn-lt"/>
                    <a:ea typeface="+mn-ea"/>
                    <a:cs typeface="+mn-cs"/>
                  </a:rPr>
                  <a:t>Zt</a:t>
                </a:r>
                <a:r>
                  <a:rPr lang="en-US" altLang="zh-CN" sz="5042" kern="1200" dirty="0">
                    <a:solidFill>
                      <a:schemeClr val="tx1"/>
                    </a:solidFill>
                    <a:effectLst/>
                    <a:latin typeface="+mn-lt"/>
                    <a:ea typeface="+mn-ea"/>
                    <a:cs typeface="+mn-cs"/>
                  </a:rPr>
                  <a:t> and </a:t>
                </a:r>
                <a:r>
                  <a:rPr lang="en-US" altLang="zh-CN" sz="5042" kern="1200" dirty="0" err="1">
                    <a:solidFill>
                      <a:schemeClr val="tx1"/>
                    </a:solidFill>
                    <a:effectLst/>
                    <a:latin typeface="+mn-lt"/>
                    <a:ea typeface="+mn-ea"/>
                    <a:cs typeface="+mn-cs"/>
                  </a:rPr>
                  <a:t>Yt</a:t>
                </a:r>
                <a:r>
                  <a:rPr lang="en-US" altLang="zh-CN" sz="5042" kern="1200" dirty="0">
                    <a:solidFill>
                      <a:schemeClr val="tx1"/>
                    </a:solidFill>
                    <a:effectLst/>
                    <a:latin typeface="+mn-lt"/>
                    <a:ea typeface="+mn-ea"/>
                    <a:cs typeface="+mn-cs"/>
                  </a:rPr>
                  <a:t> is the normalization factor. With </a:t>
                </a:r>
                <a:r>
                  <a:rPr lang="en-US" altLang="zh-CN" sz="5042" kern="1200" dirty="0" err="1">
                    <a:solidFill>
                      <a:schemeClr val="tx1"/>
                    </a:solidFill>
                    <a:effectLst/>
                    <a:latin typeface="+mn-lt"/>
                    <a:ea typeface="+mn-ea"/>
                    <a:cs typeface="+mn-cs"/>
                  </a:rPr>
                  <a:t>Bt</a:t>
                </a:r>
                <a:r>
                  <a:rPr lang="en-US" altLang="zh-CN" sz="5042" kern="1200" dirty="0">
                    <a:solidFill>
                      <a:schemeClr val="tx1"/>
                    </a:solidFill>
                    <a:effectLst/>
                    <a:latin typeface="+mn-lt"/>
                    <a:ea typeface="+mn-ea"/>
                    <a:cs typeface="+mn-cs"/>
                  </a:rPr>
                  <a:t>(</a:t>
                </a:r>
                <a:r>
                  <a:rPr lang="en-US" altLang="zh-CN" sz="5042" kern="1200" dirty="0" err="1">
                    <a:solidFill>
                      <a:schemeClr val="tx1"/>
                    </a:solidFill>
                    <a:effectLst/>
                    <a:latin typeface="+mn-lt"/>
                    <a:ea typeface="+mn-ea"/>
                    <a:cs typeface="+mn-cs"/>
                  </a:rPr>
                  <a:t>i</a:t>
                </a:r>
                <a:r>
                  <a:rPr lang="en-US" altLang="zh-CN" sz="5042" kern="1200" dirty="0">
                    <a:solidFill>
                      <a:schemeClr val="tx1"/>
                    </a:solidFill>
                    <a:effectLst/>
                    <a:latin typeface="+mn-lt"/>
                    <a:ea typeface="+mn-ea"/>
                    <a:cs typeface="+mn-cs"/>
                  </a:rPr>
                  <a:t>), the weight adjustment can consider both changes of the weak hypothesis and misclassification cost, which can adjust the weight more precisely. </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Combining both cost and weight updating function, we have the following </a:t>
                </a:r>
                <a:r>
                  <a:rPr lang="en-US" altLang="zh-CN" sz="5042" kern="1200" dirty="0" err="1">
                    <a:solidFill>
                      <a:schemeClr val="tx1"/>
                    </a:solidFill>
                    <a:effectLst/>
                    <a:latin typeface="+mn-lt"/>
                    <a:ea typeface="+mn-ea"/>
                    <a:cs typeface="+mn-cs"/>
                  </a:rPr>
                  <a:t>inequation</a:t>
                </a:r>
                <a:r>
                  <a:rPr lang="en-US" altLang="zh-CN" sz="5042" kern="1200" dirty="0">
                    <a:solidFill>
                      <a:schemeClr val="tx1"/>
                    </a:solidFill>
                    <a:effectLst/>
                    <a:latin typeface="+mn-lt"/>
                    <a:ea typeface="+mn-ea"/>
                    <a:cs typeface="+mn-cs"/>
                  </a:rPr>
                  <a:t> holds for the upper bound of the training cumulative misclassification cost.</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However, it is hard to find the analytical t and t for minimizing CMC upper bound. For our practical use, we give an estimated method to get the estimated </a:t>
                </a:r>
                <a:r>
                  <a:rPr lang="en-US" altLang="zh-CN" sz="5042" i="0" kern="1200">
                    <a:solidFill>
                      <a:schemeClr val="tx1"/>
                    </a:solidFill>
                    <a:effectLst/>
                    <a:latin typeface="+mn-lt"/>
                    <a:ea typeface="+mn-ea"/>
                    <a:cs typeface="+mn-cs"/>
                  </a:rPr>
                  <a:t>𝛼</a:t>
                </a:r>
                <a:r>
                  <a:rPr lang="zh-CN" altLang="zh-CN" sz="5042" i="0" kern="1200">
                    <a:solidFill>
                      <a:schemeClr val="tx1"/>
                    </a:solidFill>
                    <a:effectLst/>
                    <a:latin typeface="+mn-lt"/>
                    <a:ea typeface="+mn-ea"/>
                    <a:cs typeface="+mn-cs"/>
                  </a:rPr>
                  <a:t>_</a:t>
                </a:r>
                <a:r>
                  <a:rPr lang="en-US" altLang="zh-CN" sz="5042" i="0" kern="1200">
                    <a:solidFill>
                      <a:schemeClr val="tx1"/>
                    </a:solidFill>
                    <a:effectLst/>
                    <a:latin typeface="+mn-lt"/>
                    <a:ea typeface="+mn-ea"/>
                    <a:cs typeface="+mn-cs"/>
                  </a:rPr>
                  <a:t>𝑡</a:t>
                </a:r>
                <a:r>
                  <a:rPr lang="en-US" altLang="zh-CN" sz="5042" kern="1200" dirty="0">
                    <a:solidFill>
                      <a:schemeClr val="tx1"/>
                    </a:solidFill>
                    <a:effectLst/>
                    <a:latin typeface="+mn-lt"/>
                    <a:ea typeface="+mn-ea"/>
                    <a:cs typeface="+mn-cs"/>
                  </a:rPr>
                  <a:t> and </a:t>
                </a:r>
                <a:r>
                  <a:rPr lang="en-US" altLang="zh-CN" sz="5042" i="0" kern="1200">
                    <a:solidFill>
                      <a:schemeClr val="tx1"/>
                    </a:solidFill>
                    <a:effectLst/>
                    <a:latin typeface="+mn-lt"/>
                    <a:ea typeface="+mn-ea"/>
                    <a:cs typeface="+mn-cs"/>
                  </a:rPr>
                  <a:t>𝛽</a:t>
                </a:r>
                <a:r>
                  <a:rPr lang="zh-CN" altLang="zh-CN" sz="5042" i="0" kern="1200">
                    <a:solidFill>
                      <a:schemeClr val="tx1"/>
                    </a:solidFill>
                    <a:effectLst/>
                    <a:latin typeface="+mn-lt"/>
                    <a:ea typeface="+mn-ea"/>
                    <a:cs typeface="+mn-cs"/>
                  </a:rPr>
                  <a:t>_</a:t>
                </a:r>
                <a:r>
                  <a:rPr lang="en-US" altLang="zh-CN" sz="5042" i="0" kern="1200">
                    <a:solidFill>
                      <a:schemeClr val="tx1"/>
                    </a:solidFill>
                    <a:effectLst/>
                    <a:latin typeface="+mn-lt"/>
                    <a:ea typeface="+mn-ea"/>
                    <a:cs typeface="+mn-cs"/>
                  </a:rPr>
                  <a:t>𝑡</a:t>
                </a:r>
                <a:r>
                  <a:rPr lang="en-US" altLang="zh-CN" sz="5042" kern="1200" dirty="0">
                    <a:solidFill>
                      <a:schemeClr val="tx1"/>
                    </a:solidFill>
                    <a:effectLst/>
                    <a:latin typeface="+mn-lt"/>
                    <a:ea typeface="+mn-ea"/>
                    <a:cs typeface="+mn-cs"/>
                  </a:rPr>
                  <a:t> for minimizing the upper bound.</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Generally, our Adaptive </a:t>
                </a:r>
                <a:r>
                  <a:rPr lang="en-US" altLang="zh-CN" sz="5042" kern="1200" dirty="0" err="1">
                    <a:solidFill>
                      <a:schemeClr val="tx1"/>
                    </a:solidFill>
                    <a:effectLst/>
                    <a:latin typeface="+mn-lt"/>
                    <a:ea typeface="+mn-ea"/>
                    <a:cs typeface="+mn-cs"/>
                  </a:rPr>
                  <a:t>AdaCost</a:t>
                </a:r>
                <a:r>
                  <a:rPr lang="en-US" altLang="zh-CN" sz="5042" kern="1200" dirty="0">
                    <a:solidFill>
                      <a:schemeClr val="tx1"/>
                    </a:solidFill>
                    <a:effectLst/>
                    <a:latin typeface="+mn-lt"/>
                    <a:ea typeface="+mn-ea"/>
                    <a:cs typeface="+mn-cs"/>
                  </a:rPr>
                  <a:t> differs from other cost-sensitive boosting methods in that: </a:t>
                </a:r>
                <a:r>
                  <a:rPr lang="en-US" altLang="zh-CN" sz="5042" kern="1200" dirty="0" err="1">
                    <a:solidFill>
                      <a:schemeClr val="tx1"/>
                    </a:solidFill>
                    <a:effectLst/>
                    <a:latin typeface="+mn-lt"/>
                    <a:ea typeface="+mn-ea"/>
                    <a:cs typeface="+mn-cs"/>
                  </a:rPr>
                  <a:t>i</a:t>
                </a:r>
                <a:r>
                  <a:rPr lang="en-US" altLang="zh-CN" sz="5042" kern="1200" dirty="0">
                    <a:solidFill>
                      <a:schemeClr val="tx1"/>
                    </a:solidFill>
                    <a:effectLst/>
                    <a:latin typeface="+mn-lt"/>
                    <a:ea typeface="+mn-ea"/>
                    <a:cs typeface="+mn-cs"/>
                  </a:rPr>
                  <a:t>) with our adaptive misclassification cost updating, our CMC can directly reflect the boosting performance; ii) unlike other cost-insensitive CMC upper bound, ours upper bound can follow the CMC tightly by the cost adjustment term in </a:t>
                </a:r>
                <a:r>
                  <a:rPr lang="en-US" altLang="zh-CN" sz="5042" kern="1200" dirty="0" err="1">
                    <a:solidFill>
                      <a:schemeClr val="tx1"/>
                    </a:solidFill>
                    <a:effectLst/>
                    <a:latin typeface="+mn-lt"/>
                    <a:ea typeface="+mn-ea"/>
                    <a:cs typeface="+mn-cs"/>
                  </a:rPr>
                  <a:t>Zt</a:t>
                </a:r>
                <a:r>
                  <a:rPr lang="en-US" altLang="zh-CN" sz="5042" kern="1200" dirty="0">
                    <a:solidFill>
                      <a:schemeClr val="tx1"/>
                    </a:solidFill>
                    <a:effectLst/>
                    <a:latin typeface="+mn-lt"/>
                    <a:ea typeface="+mn-ea"/>
                    <a:cs typeface="+mn-cs"/>
                  </a:rPr>
                  <a:t> and </a:t>
                </a:r>
                <a:r>
                  <a:rPr lang="en-US" altLang="zh-CN" sz="5042" kern="1200" dirty="0" err="1">
                    <a:solidFill>
                      <a:schemeClr val="tx1"/>
                    </a:solidFill>
                    <a:effectLst/>
                    <a:latin typeface="+mn-lt"/>
                    <a:ea typeface="+mn-ea"/>
                    <a:cs typeface="+mn-cs"/>
                  </a:rPr>
                  <a:t>Yt</a:t>
                </a:r>
                <a:r>
                  <a:rPr lang="en-US" altLang="zh-CN" sz="5042" kern="1200" dirty="0">
                    <a:solidFill>
                      <a:schemeClr val="tx1"/>
                    </a:solidFill>
                    <a:effectLst/>
                    <a:latin typeface="+mn-lt"/>
                    <a:ea typeface="+mn-ea"/>
                    <a:cs typeface="+mn-cs"/>
                  </a:rPr>
                  <a:t>. Accordingly, our t and t can adjust weight more precisely and better classify the costly samples; iii) our method can further improve the boosting on imbalanced data by balancing the importance of all samples adaptively rather than heuristically biasing the boosting to the minority class.</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our </a:t>
                </a:r>
                <a:r>
                  <a:rPr lang="en-US" altLang="zh-CN" sz="5042" kern="1200" dirty="0" err="1">
                    <a:solidFill>
                      <a:schemeClr val="tx1"/>
                    </a:solidFill>
                    <a:effectLst/>
                    <a:latin typeface="+mn-lt"/>
                    <a:ea typeface="+mn-ea"/>
                    <a:cs typeface="+mn-cs"/>
                  </a:rPr>
                  <a:t>AdaCost</a:t>
                </a:r>
                <a:r>
                  <a:rPr lang="en-US" altLang="zh-CN" sz="5042" kern="1200" dirty="0">
                    <a:solidFill>
                      <a:schemeClr val="tx1"/>
                    </a:solidFill>
                    <a:effectLst/>
                    <a:latin typeface="+mn-lt"/>
                    <a:ea typeface="+mn-ea"/>
                    <a:cs typeface="+mn-cs"/>
                  </a:rPr>
                  <a:t> achieves the least cumulative misclassification cost and cumulative misclassification cost upper bound. Clearly, with our more sensitive and tighter CMC upper bound, the boosting on imbalanced data can be better enhanced.</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 </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 </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With more reliable boundaries extracted, we use the conditional random field (CRF) and follow the Algorithm 2 to get a consistent depth result</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Obviously</a:t>
                </a:r>
                <a:r>
                  <a:rPr lang="zh-CN" altLang="zh-CN" sz="5042" kern="1200" dirty="0">
                    <a:solidFill>
                      <a:schemeClr val="tx1"/>
                    </a:solidFill>
                    <a:effectLst/>
                    <a:latin typeface="+mn-lt"/>
                    <a:ea typeface="+mn-ea"/>
                    <a:cs typeface="+mn-cs"/>
                  </a:rPr>
                  <a:t>，</a:t>
                </a:r>
                <a:r>
                  <a:rPr lang="en-US" altLang="zh-CN" sz="5042" kern="1200" dirty="0">
                    <a:solidFill>
                      <a:schemeClr val="tx1"/>
                    </a:solidFill>
                    <a:effectLst/>
                    <a:latin typeface="+mn-lt"/>
                    <a:ea typeface="+mn-ea"/>
                    <a:cs typeface="+mn-cs"/>
                  </a:rPr>
                  <a:t>with the less redundant boundaries and more convinced boundary classifier</a:t>
                </a:r>
                <a:endParaRPr lang="zh-CN" altLang="zh-CN" sz="5042" kern="1200" dirty="0">
                  <a:solidFill>
                    <a:schemeClr val="tx1"/>
                  </a:solidFill>
                  <a:effectLst/>
                  <a:latin typeface="+mn-lt"/>
                  <a:ea typeface="+mn-ea"/>
                  <a:cs typeface="+mn-cs"/>
                </a:endParaRPr>
              </a:p>
              <a:p>
                <a:r>
                  <a:rPr lang="en-US" altLang="zh-CN" sz="5042" kern="1200" dirty="0">
                    <a:solidFill>
                      <a:schemeClr val="tx1"/>
                    </a:solidFill>
                    <a:effectLst/>
                    <a:latin typeface="+mn-lt"/>
                    <a:ea typeface="+mn-ea"/>
                    <a:cs typeface="+mn-cs"/>
                  </a:rPr>
                  <a:t>, the mistakes in our condensing boundary closures and depth inference can be effectively reduced, which make our depth inference results more reliable.</a:t>
                </a:r>
                <a:endParaRPr lang="zh-CN" altLang="zh-CN" sz="5042" kern="1200" dirty="0">
                  <a:solidFill>
                    <a:schemeClr val="tx1"/>
                  </a:solidFill>
                  <a:effectLst/>
                  <a:latin typeface="+mn-lt"/>
                  <a:ea typeface="+mn-ea"/>
                  <a:cs typeface="+mn-cs"/>
                </a:endParaRPr>
              </a:p>
              <a:p>
                <a:endParaRPr lang="zh-CN" altLang="en-US" dirty="0"/>
              </a:p>
            </p:txBody>
          </p:sp>
        </mc:Fallback>
      </mc:AlternateContent>
      <p:sp>
        <p:nvSpPr>
          <p:cNvPr id="4" name="灯片编号占位符 3"/>
          <p:cNvSpPr>
            <a:spLocks noGrp="1"/>
          </p:cNvSpPr>
          <p:nvPr>
            <p:ph type="sldNum" sz="quarter" idx="10"/>
          </p:nvPr>
        </p:nvSpPr>
        <p:spPr/>
        <p:txBody>
          <a:bodyPr/>
          <a:lstStyle/>
          <a:p>
            <a:fld id="{DD827487-9080-46A8-A8FE-67AD887CAC59}" type="slidenum">
              <a:rPr lang="en-US" smtClean="0"/>
              <a:t>1</a:t>
            </a:fld>
            <a:endParaRPr lang="en-US" dirty="0"/>
          </a:p>
        </p:txBody>
      </p:sp>
    </p:spTree>
    <p:extLst>
      <p:ext uri="{BB962C8B-B14F-4D97-AF65-F5344CB8AC3E}">
        <p14:creationId xmlns:p14="http://schemas.microsoft.com/office/powerpoint/2010/main" val="3737130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200"/>
            </a:lvl1pPr>
          </a:lstStyle>
          <a:p>
            <a:r>
              <a:rPr lang="en-US" smtClean="0"/>
              <a:t>Click to edit Master title style</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E76656-B942-4131-A414-1E463484FA0B}" type="datetimeFigureOut">
              <a:rPr lang="zh-TW" altLang="en-US" smtClean="0"/>
              <a:t>2019/9/20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2853056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E76656-B942-4131-A414-1E463484FA0B}" type="datetimeFigureOut">
              <a:rPr lang="zh-TW" altLang="en-US" smtClean="0"/>
              <a:t>2019/9/20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2074325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533525"/>
            <a:ext cx="11041380" cy="2440972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520440" y="1533525"/>
            <a:ext cx="32484060" cy="2440972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E76656-B942-4131-A414-1E463484FA0B}" type="datetimeFigureOut">
              <a:rPr lang="zh-TW" altLang="en-US" smtClean="0"/>
              <a:t>2019/9/20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249347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訂版面配置">
    <p:bg>
      <p:bgRef idx="1002">
        <a:schemeClr val="bg1"/>
      </p:bgRef>
    </p:bg>
    <p:spTree>
      <p:nvGrpSpPr>
        <p:cNvPr id="1" name=""/>
        <p:cNvGrpSpPr/>
        <p:nvPr/>
      </p:nvGrpSpPr>
      <p:grpSpPr>
        <a:xfrm>
          <a:off x="0" y="0"/>
          <a:ext cx="0" cy="0"/>
          <a:chOff x="0" y="0"/>
          <a:chExt cx="0" cy="0"/>
        </a:xfrm>
      </p:grpSpPr>
      <p:pic>
        <p:nvPicPr>
          <p:cNvPr id="6" name="圖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b="31092"/>
          <a:stretch/>
        </p:blipFill>
        <p:spPr>
          <a:xfrm>
            <a:off x="181150" y="835591"/>
            <a:ext cx="8258674" cy="2999232"/>
          </a:xfrm>
          <a:prstGeom prst="rect">
            <a:avLst/>
          </a:prstGeom>
        </p:spPr>
      </p:pic>
      <p:sp>
        <p:nvSpPr>
          <p:cNvPr id="12" name="Rectangle 33"/>
          <p:cNvSpPr>
            <a:spLocks noChangeArrowheads="1"/>
          </p:cNvSpPr>
          <p:nvPr userDrawn="1"/>
        </p:nvSpPr>
        <p:spPr bwMode="auto">
          <a:xfrm>
            <a:off x="181150" y="4947559"/>
            <a:ext cx="16934400" cy="23674879"/>
          </a:xfrm>
          <a:prstGeom prst="roundRect">
            <a:avLst>
              <a:gd name="adj" fmla="val 3855"/>
            </a:avLst>
          </a:prstGeom>
          <a:noFill/>
          <a:ln w="76200">
            <a:solidFill>
              <a:srgbClr val="0070C0"/>
            </a:solidFill>
            <a:miter lim="800000"/>
            <a:headEnd/>
            <a:tailEnd/>
          </a:ln>
          <a:effectLst/>
        </p:spPr>
        <p:txBody>
          <a:bodyPr wrap="none" lIns="328813" tIns="164400" rIns="328813" bIns="164400" anchor="ctr"/>
          <a:lstStyle/>
          <a:p>
            <a:pPr>
              <a:defRPr/>
            </a:pPr>
            <a:endParaRPr lang="en-US" sz="10564" dirty="0">
              <a:solidFill>
                <a:schemeClr val="tx1"/>
              </a:solidFill>
            </a:endParaRPr>
          </a:p>
        </p:txBody>
      </p:sp>
      <p:sp>
        <p:nvSpPr>
          <p:cNvPr id="17" name="標題 1"/>
          <p:cNvSpPr>
            <a:spLocks noGrp="1"/>
          </p:cNvSpPr>
          <p:nvPr>
            <p:ph type="title" hasCustomPrompt="1"/>
          </p:nvPr>
        </p:nvSpPr>
        <p:spPr>
          <a:xfrm>
            <a:off x="8258685" y="-32000"/>
            <a:ext cx="42947726" cy="2144268"/>
          </a:xfrm>
        </p:spPr>
        <p:txBody>
          <a:bodyPr>
            <a:normAutofit/>
          </a:bodyPr>
          <a:lstStyle>
            <a:lvl1pPr algn="ctr">
              <a:defRPr sz="10069" baseline="0">
                <a:solidFill>
                  <a:schemeClr val="tx1"/>
                </a:solidFill>
                <a:latin typeface="Times New Roman" panose="02020603050405020304" pitchFamily="18" charset="0"/>
                <a:cs typeface="Times New Roman" panose="02020603050405020304" pitchFamily="18" charset="0"/>
              </a:defRPr>
            </a:lvl1pPr>
          </a:lstStyle>
          <a:p>
            <a:r>
              <a:rPr lang="en-US" altLang="zh-TW" dirty="0" smtClean="0"/>
              <a:t>Paper Title</a:t>
            </a:r>
            <a:endParaRPr lang="zh-TW" altLang="en-US" dirty="0"/>
          </a:p>
        </p:txBody>
      </p:sp>
      <p:sp>
        <p:nvSpPr>
          <p:cNvPr id="47" name="Text Placeholder 76"/>
          <p:cNvSpPr>
            <a:spLocks noGrp="1"/>
          </p:cNvSpPr>
          <p:nvPr>
            <p:ph type="body" sz="quarter" idx="161" hasCustomPrompt="1"/>
          </p:nvPr>
        </p:nvSpPr>
        <p:spPr>
          <a:xfrm>
            <a:off x="8254590" y="2204605"/>
            <a:ext cx="42955916" cy="1190339"/>
          </a:xfrm>
          <a:prstGeom prst="rect">
            <a:avLst/>
          </a:prstGeom>
        </p:spPr>
        <p:txBody>
          <a:bodyPr>
            <a:normAutofit/>
          </a:bodyPr>
          <a:lstStyle>
            <a:lvl1pPr marL="0" indent="0" algn="ctr">
              <a:buFontTx/>
              <a:buNone/>
              <a:defRPr sz="7552">
                <a:solidFill>
                  <a:schemeClr val="tx1"/>
                </a:solidFill>
                <a:latin typeface="Times New Roman" panose="02020603050405020304" pitchFamily="18" charset="0"/>
                <a:cs typeface="Times New Roman" panose="02020603050405020304" pitchFamily="18" charset="0"/>
              </a:defRPr>
            </a:lvl1pPr>
            <a:lvl2pPr>
              <a:buFontTx/>
              <a:buNone/>
              <a:defRPr sz="30203"/>
            </a:lvl2pPr>
            <a:lvl3pPr>
              <a:buFontTx/>
              <a:buNone/>
              <a:defRPr sz="30203"/>
            </a:lvl3pPr>
            <a:lvl4pPr>
              <a:buFontTx/>
              <a:buNone/>
              <a:defRPr sz="30203"/>
            </a:lvl4pPr>
            <a:lvl5pPr>
              <a:buFontTx/>
              <a:buNone/>
              <a:defRPr sz="30203"/>
            </a:lvl5pPr>
          </a:lstStyle>
          <a:p>
            <a:pPr lvl="0"/>
            <a:r>
              <a:rPr lang="en-US" dirty="0" smtClean="0"/>
              <a:t>Click here to add authors</a:t>
            </a:r>
            <a:endParaRPr lang="en-US" dirty="0"/>
          </a:p>
        </p:txBody>
      </p:sp>
      <p:sp>
        <p:nvSpPr>
          <p:cNvPr id="48" name="Text Placeholder 76"/>
          <p:cNvSpPr>
            <a:spLocks noGrp="1"/>
          </p:cNvSpPr>
          <p:nvPr>
            <p:ph type="body" sz="quarter" idx="195" hasCustomPrompt="1"/>
          </p:nvPr>
        </p:nvSpPr>
        <p:spPr>
          <a:xfrm>
            <a:off x="8254590" y="3460980"/>
            <a:ext cx="42955916" cy="1211611"/>
          </a:xfrm>
          <a:prstGeom prst="rect">
            <a:avLst/>
          </a:prstGeom>
        </p:spPr>
        <p:txBody>
          <a:bodyPr>
            <a:noAutofit/>
          </a:bodyPr>
          <a:lstStyle>
            <a:lvl1pPr marL="0" indent="0" algn="ctr">
              <a:buFontTx/>
              <a:buNone/>
              <a:defRPr sz="6713">
                <a:solidFill>
                  <a:schemeClr val="tx1"/>
                </a:solidFill>
                <a:latin typeface="Times New Roman" panose="02020603050405020304" pitchFamily="18" charset="0"/>
                <a:cs typeface="Times New Roman" panose="02020603050405020304" pitchFamily="18" charset="0"/>
              </a:defRPr>
            </a:lvl1pPr>
            <a:lvl2pPr>
              <a:buFontTx/>
              <a:buNone/>
              <a:defRPr sz="30203"/>
            </a:lvl2pPr>
            <a:lvl3pPr>
              <a:buFontTx/>
              <a:buNone/>
              <a:defRPr sz="30203"/>
            </a:lvl3pPr>
            <a:lvl4pPr>
              <a:buFontTx/>
              <a:buNone/>
              <a:defRPr sz="30203"/>
            </a:lvl4pPr>
            <a:lvl5pPr>
              <a:buFontTx/>
              <a:buNone/>
              <a:defRPr sz="30203"/>
            </a:lvl5pPr>
          </a:lstStyle>
          <a:p>
            <a:pPr lvl="0"/>
            <a:r>
              <a:rPr lang="en-US" dirty="0" smtClean="0"/>
              <a:t>Click here to add affiliations</a:t>
            </a:r>
            <a:endParaRPr lang="en-US" dirty="0"/>
          </a:p>
        </p:txBody>
      </p:sp>
      <p:sp>
        <p:nvSpPr>
          <p:cNvPr id="49" name="Text Placeholder 5"/>
          <p:cNvSpPr>
            <a:spLocks noGrp="1"/>
          </p:cNvSpPr>
          <p:nvPr>
            <p:ph type="body" sz="quarter" idx="11" hasCustomPrompt="1"/>
          </p:nvPr>
        </p:nvSpPr>
        <p:spPr>
          <a:xfrm>
            <a:off x="5" y="4765656"/>
            <a:ext cx="17063861" cy="2493094"/>
          </a:xfrm>
          <a:prstGeom prst="rect">
            <a:avLst/>
          </a:prstGeom>
          <a:noFill/>
          <a:ln>
            <a:noFill/>
          </a:ln>
        </p:spPr>
        <p:style>
          <a:lnRef idx="2">
            <a:schemeClr val="accent5"/>
          </a:lnRef>
          <a:fillRef idx="1">
            <a:schemeClr val="lt1"/>
          </a:fillRef>
          <a:effectRef idx="0">
            <a:schemeClr val="accent5"/>
          </a:effectRef>
          <a:fontRef idx="none"/>
        </p:style>
        <p:txBody>
          <a:bodyPr wrap="square" lIns="78374" tIns="78374" rIns="78374" bIns="78374" anchor="ctr" anchorCtr="0">
            <a:spAutoFit/>
          </a:bodyPr>
          <a:lstStyle>
            <a:lvl1pPr marL="0" marR="0" indent="0" algn="ctr" defTabSz="3836461" rtl="0" eaLnBrk="1" fontAlgn="auto" latinLnBrk="0" hangingPunct="1">
              <a:lnSpc>
                <a:spcPct val="100000"/>
              </a:lnSpc>
              <a:spcBef>
                <a:spcPts val="2098"/>
              </a:spcBef>
              <a:spcAft>
                <a:spcPts val="0"/>
              </a:spcAft>
              <a:buClrTx/>
              <a:buSzTx/>
              <a:buFont typeface="Arial" panose="020B0604020202020204" pitchFamily="34" charset="0"/>
              <a:buNone/>
              <a:tabLst/>
              <a:defRPr sz="6713" b="1" u="sng" baseline="0">
                <a:solidFill>
                  <a:schemeClr val="accent5"/>
                </a:solidFill>
                <a:latin typeface="Times New Roman" panose="02020603050405020304" pitchFamily="18" charset="0"/>
                <a:cs typeface="Times New Roman" panose="02020603050405020304" pitchFamily="18" charset="0"/>
              </a:defRPr>
            </a:lvl1pPr>
          </a:lstStyle>
          <a:p>
            <a:pPr marL="0" marR="0" lvl="0" indent="0" algn="ctr" defTabSz="3836461" rtl="0" eaLnBrk="1" fontAlgn="auto" latinLnBrk="0" hangingPunct="1">
              <a:lnSpc>
                <a:spcPct val="100000"/>
              </a:lnSpc>
              <a:spcBef>
                <a:spcPts val="2098"/>
              </a:spcBef>
              <a:spcAft>
                <a:spcPts val="0"/>
              </a:spcAft>
              <a:buClrTx/>
              <a:buSzTx/>
              <a:buFont typeface="Arial" panose="020B0604020202020204" pitchFamily="34" charset="0"/>
              <a:buNone/>
              <a:tabLst/>
              <a:defRPr/>
            </a:pPr>
            <a:r>
              <a:rPr lang="en-US" dirty="0" smtClean="0"/>
              <a:t>(click to edit)</a:t>
            </a:r>
            <a:r>
              <a:rPr lang="en-US" altLang="zh-TW" dirty="0" smtClean="0"/>
              <a:t> ABSTRACT or</a:t>
            </a:r>
          </a:p>
          <a:p>
            <a:pPr lvl="0"/>
            <a:r>
              <a:rPr lang="en-US" dirty="0" smtClean="0"/>
              <a:t> INTRODUCTION</a:t>
            </a:r>
            <a:endParaRPr lang="en-US" dirty="0"/>
          </a:p>
        </p:txBody>
      </p:sp>
      <p:sp>
        <p:nvSpPr>
          <p:cNvPr id="50" name="Text Placeholder 3"/>
          <p:cNvSpPr>
            <a:spLocks noGrp="1"/>
          </p:cNvSpPr>
          <p:nvPr>
            <p:ph type="body" sz="quarter" idx="21" hasCustomPrompt="1"/>
          </p:nvPr>
        </p:nvSpPr>
        <p:spPr>
          <a:xfrm>
            <a:off x="512064" y="7383672"/>
            <a:ext cx="16362495" cy="959365"/>
          </a:xfrm>
          <a:prstGeom prst="rect">
            <a:avLst/>
          </a:prstGeom>
        </p:spPr>
        <p:txBody>
          <a:bodyPr wrap="square" lIns="91440" tIns="91440" rIns="91440" bIns="91440">
            <a:spAutoFit/>
          </a:bodyPr>
          <a:lstStyle>
            <a:lvl1pPr marL="0" indent="0">
              <a:lnSpc>
                <a:spcPct val="100000"/>
              </a:lnSpc>
              <a:spcBef>
                <a:spcPts val="839"/>
              </a:spcBef>
              <a:spcAft>
                <a:spcPts val="839"/>
              </a:spcAft>
              <a:buNone/>
              <a:defRPr sz="5034">
                <a:solidFill>
                  <a:schemeClr val="tx1"/>
                </a:solidFill>
                <a:latin typeface="Times New Roman" panose="02020603050405020304" pitchFamily="18" charset="0"/>
                <a:cs typeface="Times New Roman" panose="02020603050405020304" pitchFamily="18" charset="0"/>
              </a:defRPr>
            </a:lvl1pPr>
            <a:lvl2pPr marL="5343463" indent="-2055174">
              <a:defRPr sz="8818">
                <a:latin typeface="Trebuchet MS" pitchFamily="34" charset="0"/>
              </a:defRPr>
            </a:lvl2pPr>
            <a:lvl3pPr marL="7398641" indent="-2055174">
              <a:defRPr sz="8818">
                <a:latin typeface="Trebuchet MS" pitchFamily="34" charset="0"/>
              </a:defRPr>
            </a:lvl3pPr>
            <a:lvl4pPr marL="9659342" indent="-2260701">
              <a:defRPr sz="8818">
                <a:latin typeface="Trebuchet MS" pitchFamily="34" charset="0"/>
              </a:defRPr>
            </a:lvl4pPr>
            <a:lvl5pPr marL="11303473" indent="-1644140">
              <a:defRPr sz="8818">
                <a:latin typeface="Trebuchet MS" pitchFamily="34" charset="0"/>
              </a:defRPr>
            </a:lvl5pPr>
          </a:lstStyle>
          <a:p>
            <a:pPr lvl="0"/>
            <a:r>
              <a:rPr lang="en-US" dirty="0" smtClean="0"/>
              <a:t>Type in or paste your text here</a:t>
            </a:r>
            <a:endParaRPr lang="en-US" dirty="0"/>
          </a:p>
        </p:txBody>
      </p:sp>
      <p:sp>
        <p:nvSpPr>
          <p:cNvPr id="52" name="Text Placeholder 5"/>
          <p:cNvSpPr>
            <a:spLocks noGrp="1"/>
          </p:cNvSpPr>
          <p:nvPr>
            <p:ph type="body" sz="quarter" idx="196" hasCustomPrompt="1"/>
          </p:nvPr>
        </p:nvSpPr>
        <p:spPr>
          <a:xfrm>
            <a:off x="5052" y="14787221"/>
            <a:ext cx="17074583" cy="1191095"/>
          </a:xfrm>
          <a:prstGeom prst="rect">
            <a:avLst/>
          </a:prstGeom>
          <a:noFill/>
        </p:spPr>
        <p:txBody>
          <a:bodyPr wrap="square" lIns="78374" tIns="78374" rIns="78374" bIns="78374" anchor="ctr" anchorCtr="0">
            <a:spAutoFit/>
          </a:bodyPr>
          <a:lstStyle>
            <a:lvl1pPr marL="0" indent="0" algn="ctr">
              <a:buNone/>
              <a:defRPr lang="en-US" sz="6713" b="1" u="sng" kern="1200" baseline="0" dirty="0" smtClean="0">
                <a:solidFill>
                  <a:schemeClr val="accent5"/>
                </a:solidFill>
                <a:latin typeface="Times New Roman" panose="02020603050405020304" pitchFamily="18" charset="0"/>
                <a:ea typeface="+mn-ea"/>
                <a:cs typeface="Times New Roman" panose="02020603050405020304" pitchFamily="18" charset="0"/>
              </a:defRPr>
            </a:lvl1pPr>
          </a:lstStyle>
          <a:p>
            <a:pPr marL="0" lvl="0" indent="0" algn="ctr" defTabSz="3836461" rtl="0" eaLnBrk="1" latinLnBrk="0" hangingPunct="1">
              <a:lnSpc>
                <a:spcPct val="100000"/>
              </a:lnSpc>
              <a:spcBef>
                <a:spcPts val="2098"/>
              </a:spcBef>
              <a:buFont typeface="Arial" panose="020B0604020202020204" pitchFamily="34" charset="0"/>
              <a:buNone/>
            </a:pPr>
            <a:r>
              <a:rPr lang="en-US" dirty="0" smtClean="0"/>
              <a:t>(click to edit)  MATERIALS &amp; METHODS</a:t>
            </a:r>
          </a:p>
        </p:txBody>
      </p:sp>
      <p:sp>
        <p:nvSpPr>
          <p:cNvPr id="53" name="Text Placeholder 3"/>
          <p:cNvSpPr>
            <a:spLocks noGrp="1"/>
          </p:cNvSpPr>
          <p:nvPr>
            <p:ph type="body" sz="quarter" idx="197" hasCustomPrompt="1"/>
          </p:nvPr>
        </p:nvSpPr>
        <p:spPr>
          <a:xfrm>
            <a:off x="512064" y="16298928"/>
            <a:ext cx="16560476" cy="959365"/>
          </a:xfrm>
          <a:prstGeom prst="rect">
            <a:avLst/>
          </a:prstGeom>
        </p:spPr>
        <p:txBody>
          <a:bodyPr wrap="square" lIns="91440" tIns="91440" rIns="91440" bIns="91440">
            <a:spAutoFit/>
          </a:bodyPr>
          <a:lstStyle>
            <a:lvl1pPr marL="0" indent="0">
              <a:lnSpc>
                <a:spcPct val="100000"/>
              </a:lnSpc>
              <a:spcBef>
                <a:spcPts val="839"/>
              </a:spcBef>
              <a:spcAft>
                <a:spcPts val="839"/>
              </a:spcAft>
              <a:buNone/>
              <a:defRPr sz="5034">
                <a:solidFill>
                  <a:schemeClr val="tx1"/>
                </a:solidFill>
                <a:latin typeface="Times New Roman" panose="02020603050405020304" pitchFamily="18" charset="0"/>
                <a:cs typeface="Times New Roman" panose="02020603050405020304" pitchFamily="18" charset="0"/>
              </a:defRPr>
            </a:lvl1pPr>
            <a:lvl2pPr marL="5343463" indent="-2055174">
              <a:defRPr sz="8818">
                <a:latin typeface="Trebuchet MS" pitchFamily="34" charset="0"/>
              </a:defRPr>
            </a:lvl2pPr>
            <a:lvl3pPr marL="7398641" indent="-2055174">
              <a:defRPr sz="8818">
                <a:latin typeface="Trebuchet MS" pitchFamily="34" charset="0"/>
              </a:defRPr>
            </a:lvl3pPr>
            <a:lvl4pPr marL="9659342" indent="-2260701">
              <a:defRPr sz="8818">
                <a:latin typeface="Trebuchet MS" pitchFamily="34" charset="0"/>
              </a:defRPr>
            </a:lvl4pPr>
            <a:lvl5pPr marL="11303473" indent="-1644140">
              <a:defRPr sz="8818">
                <a:latin typeface="Trebuchet MS" pitchFamily="34" charset="0"/>
              </a:defRPr>
            </a:lvl5pPr>
          </a:lstStyle>
          <a:p>
            <a:pPr lvl="0"/>
            <a:r>
              <a:rPr lang="en-US" dirty="0" smtClean="0"/>
              <a:t>Type in or paste your text here</a:t>
            </a:r>
            <a:endParaRPr lang="en-US" dirty="0"/>
          </a:p>
        </p:txBody>
      </p:sp>
      <p:sp>
        <p:nvSpPr>
          <p:cNvPr id="58" name="Text Placeholder 5"/>
          <p:cNvSpPr>
            <a:spLocks noGrp="1"/>
          </p:cNvSpPr>
          <p:nvPr>
            <p:ph type="body" sz="quarter" idx="198" hasCustomPrompt="1"/>
          </p:nvPr>
        </p:nvSpPr>
        <p:spPr>
          <a:xfrm>
            <a:off x="34140968" y="5020314"/>
            <a:ext cx="17074583" cy="1191095"/>
          </a:xfrm>
          <a:prstGeom prst="rect">
            <a:avLst/>
          </a:prstGeom>
          <a:noFill/>
        </p:spPr>
        <p:txBody>
          <a:bodyPr wrap="square" lIns="78374" tIns="78374" rIns="78374" bIns="78374" anchor="ctr" anchorCtr="0">
            <a:spAutoFit/>
          </a:bodyPr>
          <a:lstStyle>
            <a:lvl1pPr marL="0" indent="0" algn="ctr">
              <a:lnSpc>
                <a:spcPct val="100000"/>
              </a:lnSpc>
              <a:spcBef>
                <a:spcPts val="2098"/>
              </a:spcBef>
              <a:buNone/>
              <a:defRPr sz="6713" b="1" u="sng" baseline="0">
                <a:solidFill>
                  <a:schemeClr val="accent5"/>
                </a:solidFill>
                <a:latin typeface="Times New Roman" panose="02020603050405020304" pitchFamily="18" charset="0"/>
                <a:cs typeface="Times New Roman" panose="02020603050405020304" pitchFamily="18" charset="0"/>
              </a:defRPr>
            </a:lvl1pPr>
          </a:lstStyle>
          <a:p>
            <a:pPr lvl="0"/>
            <a:r>
              <a:rPr lang="en-US" altLang="zh-TW" dirty="0" smtClean="0"/>
              <a:t>(click to edit) CONCULSION </a:t>
            </a:r>
          </a:p>
        </p:txBody>
      </p:sp>
      <p:sp>
        <p:nvSpPr>
          <p:cNvPr id="59" name="Text Placeholder 3"/>
          <p:cNvSpPr>
            <a:spLocks noGrp="1"/>
          </p:cNvSpPr>
          <p:nvPr>
            <p:ph type="body" sz="quarter" idx="199" hasCustomPrompt="1"/>
          </p:nvPr>
        </p:nvSpPr>
        <p:spPr>
          <a:xfrm>
            <a:off x="34140966" y="6538485"/>
            <a:ext cx="16806198" cy="959365"/>
          </a:xfrm>
          <a:prstGeom prst="rect">
            <a:avLst/>
          </a:prstGeom>
        </p:spPr>
        <p:txBody>
          <a:bodyPr wrap="square" lIns="91440" tIns="91440" rIns="91440" bIns="91440">
            <a:spAutoFit/>
          </a:bodyPr>
          <a:lstStyle>
            <a:lvl1pPr marL="0" indent="0">
              <a:lnSpc>
                <a:spcPct val="100000"/>
              </a:lnSpc>
              <a:spcBef>
                <a:spcPts val="839"/>
              </a:spcBef>
              <a:spcAft>
                <a:spcPts val="839"/>
              </a:spcAft>
              <a:buNone/>
              <a:defRPr sz="5034">
                <a:solidFill>
                  <a:schemeClr val="tx1"/>
                </a:solidFill>
                <a:latin typeface="Times New Roman" panose="02020603050405020304" pitchFamily="18" charset="0"/>
                <a:cs typeface="Times New Roman" panose="02020603050405020304" pitchFamily="18" charset="0"/>
              </a:defRPr>
            </a:lvl1pPr>
            <a:lvl2pPr marL="5343463" indent="-2055174">
              <a:defRPr sz="8818">
                <a:latin typeface="Trebuchet MS" pitchFamily="34" charset="0"/>
              </a:defRPr>
            </a:lvl2pPr>
            <a:lvl3pPr marL="7398641" indent="-2055174">
              <a:defRPr sz="8818">
                <a:latin typeface="Trebuchet MS" pitchFamily="34" charset="0"/>
              </a:defRPr>
            </a:lvl3pPr>
            <a:lvl4pPr marL="9659342" indent="-2260701">
              <a:defRPr sz="8818">
                <a:latin typeface="Trebuchet MS" pitchFamily="34" charset="0"/>
              </a:defRPr>
            </a:lvl4pPr>
            <a:lvl5pPr marL="11303473" indent="-1644140">
              <a:defRPr sz="8818">
                <a:latin typeface="Trebuchet MS" pitchFamily="34" charset="0"/>
              </a:defRPr>
            </a:lvl5pPr>
          </a:lstStyle>
          <a:p>
            <a:pPr lvl="0"/>
            <a:r>
              <a:rPr lang="en-US" dirty="0" smtClean="0"/>
              <a:t>Type in or paste your text here</a:t>
            </a:r>
            <a:endParaRPr lang="en-US" dirty="0"/>
          </a:p>
        </p:txBody>
      </p:sp>
      <p:sp>
        <p:nvSpPr>
          <p:cNvPr id="18" name="Rectangle 33"/>
          <p:cNvSpPr>
            <a:spLocks noChangeArrowheads="1"/>
          </p:cNvSpPr>
          <p:nvPr userDrawn="1"/>
        </p:nvSpPr>
        <p:spPr bwMode="auto">
          <a:xfrm>
            <a:off x="17096957" y="4947559"/>
            <a:ext cx="16934400" cy="23674879"/>
          </a:xfrm>
          <a:prstGeom prst="roundRect">
            <a:avLst>
              <a:gd name="adj" fmla="val 3855"/>
            </a:avLst>
          </a:prstGeom>
          <a:noFill/>
          <a:ln w="76200">
            <a:solidFill>
              <a:srgbClr val="0070C0"/>
            </a:solidFill>
            <a:miter lim="800000"/>
            <a:headEnd/>
            <a:tailEnd/>
          </a:ln>
          <a:effectLst/>
        </p:spPr>
        <p:txBody>
          <a:bodyPr wrap="none" lIns="328813" tIns="164400" rIns="328813" bIns="164400" anchor="ctr"/>
          <a:lstStyle/>
          <a:p>
            <a:pPr>
              <a:defRPr/>
            </a:pPr>
            <a:endParaRPr lang="en-US" sz="10564" dirty="0">
              <a:solidFill>
                <a:schemeClr val="tx1"/>
              </a:solidFill>
            </a:endParaRPr>
          </a:p>
        </p:txBody>
      </p:sp>
      <p:sp>
        <p:nvSpPr>
          <p:cNvPr id="19" name="Rectangle 33"/>
          <p:cNvSpPr>
            <a:spLocks noChangeArrowheads="1"/>
          </p:cNvSpPr>
          <p:nvPr userDrawn="1"/>
        </p:nvSpPr>
        <p:spPr bwMode="auto">
          <a:xfrm>
            <a:off x="34058753" y="4947559"/>
            <a:ext cx="16934400" cy="23674879"/>
          </a:xfrm>
          <a:prstGeom prst="roundRect">
            <a:avLst>
              <a:gd name="adj" fmla="val 3855"/>
            </a:avLst>
          </a:prstGeom>
          <a:noFill/>
          <a:ln w="76200">
            <a:solidFill>
              <a:srgbClr val="0070C0"/>
            </a:solidFill>
            <a:miter lim="800000"/>
            <a:headEnd/>
            <a:tailEnd/>
          </a:ln>
          <a:effectLst/>
        </p:spPr>
        <p:txBody>
          <a:bodyPr wrap="none" lIns="328813" tIns="164400" rIns="328813" bIns="164400" anchor="ctr"/>
          <a:lstStyle/>
          <a:p>
            <a:pPr>
              <a:defRPr/>
            </a:pPr>
            <a:endParaRPr lang="en-US" sz="10564" dirty="0">
              <a:solidFill>
                <a:schemeClr val="tx1"/>
              </a:solidFill>
            </a:endParaRPr>
          </a:p>
        </p:txBody>
      </p:sp>
    </p:spTree>
    <p:extLst>
      <p:ext uri="{BB962C8B-B14F-4D97-AF65-F5344CB8AC3E}">
        <p14:creationId xmlns:p14="http://schemas.microsoft.com/office/powerpoint/2010/main" val="1871768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E76656-B942-4131-A414-1E463484FA0B}" type="datetimeFigureOut">
              <a:rPr lang="zh-TW" altLang="en-US" smtClean="0"/>
              <a:t>2019/9/20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99805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7180902"/>
            <a:ext cx="44165520" cy="11981495"/>
          </a:xfrm>
        </p:spPr>
        <p:txBody>
          <a:bodyPr anchor="b"/>
          <a:lstStyle>
            <a:lvl1pPr>
              <a:defRPr sz="25200"/>
            </a:lvl1pPr>
          </a:lstStyle>
          <a:p>
            <a:r>
              <a:rPr lang="en-US" smtClean="0"/>
              <a:t>Click to edit Master title style</a:t>
            </a:r>
            <a:endParaRPr lang="en-US" dirty="0"/>
          </a:p>
        </p:txBody>
      </p:sp>
      <p:sp>
        <p:nvSpPr>
          <p:cNvPr id="3" name="Text Placeholder 2"/>
          <p:cNvSpPr>
            <a:spLocks noGrp="1"/>
          </p:cNvSpPr>
          <p:nvPr>
            <p:ph type="body" idx="1"/>
          </p:nvPr>
        </p:nvSpPr>
        <p:spPr>
          <a:xfrm>
            <a:off x="3493770" y="19275747"/>
            <a:ext cx="44165520" cy="6300785"/>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E76656-B942-4131-A414-1E463484FA0B}" type="datetimeFigureOut">
              <a:rPr lang="zh-TW" altLang="en-US" smtClean="0"/>
              <a:t>2019/9/20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526639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520440" y="7667625"/>
            <a:ext cx="21762720" cy="182756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5923240" y="7667625"/>
            <a:ext cx="21762720" cy="182756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E76656-B942-4131-A414-1E463484FA0B}" type="datetimeFigureOut">
              <a:rPr lang="zh-TW" altLang="en-US" smtClean="0"/>
              <a:t>2019/9/20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382862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533527"/>
            <a:ext cx="44165520" cy="556736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527112" y="7060885"/>
            <a:ext cx="21662705"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Edit Master text styles</a:t>
            </a:r>
          </a:p>
        </p:txBody>
      </p:sp>
      <p:sp>
        <p:nvSpPr>
          <p:cNvPr id="4" name="Content Placeholder 3"/>
          <p:cNvSpPr>
            <a:spLocks noGrp="1"/>
          </p:cNvSpPr>
          <p:nvPr>
            <p:ph sz="half" idx="2"/>
          </p:nvPr>
        </p:nvSpPr>
        <p:spPr>
          <a:xfrm>
            <a:off x="3527112" y="10521315"/>
            <a:ext cx="21662705" cy="154752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5923240" y="7060885"/>
            <a:ext cx="21769390"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Edit Master text styles</a:t>
            </a:r>
          </a:p>
        </p:txBody>
      </p:sp>
      <p:sp>
        <p:nvSpPr>
          <p:cNvPr id="6" name="Content Placeholder 5"/>
          <p:cNvSpPr>
            <a:spLocks noGrp="1"/>
          </p:cNvSpPr>
          <p:nvPr>
            <p:ph sz="quarter" idx="4"/>
          </p:nvPr>
        </p:nvSpPr>
        <p:spPr>
          <a:xfrm>
            <a:off x="25923240" y="10521315"/>
            <a:ext cx="21769390" cy="154752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E76656-B942-4131-A414-1E463484FA0B}" type="datetimeFigureOut">
              <a:rPr lang="zh-TW" altLang="en-US" smtClean="0"/>
              <a:t>2019/9/20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386108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E76656-B942-4131-A414-1E463484FA0B}" type="datetimeFigureOut">
              <a:rPr lang="zh-TW" altLang="en-US" smtClean="0"/>
              <a:t>2019/9/20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146160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76656-B942-4131-A414-1E463484FA0B}" type="datetimeFigureOut">
              <a:rPr lang="zh-TW" altLang="en-US" smtClean="0"/>
              <a:t>2019/9/20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107736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smtClean="0"/>
              <a:t>Click to edit Master title style</a:t>
            </a:r>
            <a:endParaRPr lang="en-US" dirty="0"/>
          </a:p>
        </p:txBody>
      </p:sp>
      <p:sp>
        <p:nvSpPr>
          <p:cNvPr id="3" name="Content Placeholder 2"/>
          <p:cNvSpPr>
            <a:spLocks noGrp="1"/>
          </p:cNvSpPr>
          <p:nvPr>
            <p:ph idx="1"/>
          </p:nvPr>
        </p:nvSpPr>
        <p:spPr>
          <a:xfrm>
            <a:off x="21769390" y="4147187"/>
            <a:ext cx="2592324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Edit Master text styles</a:t>
            </a:r>
          </a:p>
        </p:txBody>
      </p:sp>
      <p:sp>
        <p:nvSpPr>
          <p:cNvPr id="5" name="Date Placeholder 4"/>
          <p:cNvSpPr>
            <a:spLocks noGrp="1"/>
          </p:cNvSpPr>
          <p:nvPr>
            <p:ph type="dt" sz="half" idx="10"/>
          </p:nvPr>
        </p:nvSpPr>
        <p:spPr/>
        <p:txBody>
          <a:bodyPr/>
          <a:lstStyle/>
          <a:p>
            <a:fld id="{04E76656-B942-4131-A414-1E463484FA0B}" type="datetimeFigureOut">
              <a:rPr lang="zh-TW" altLang="en-US" smtClean="0"/>
              <a:t>2019/9/20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172037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1769390" y="4147187"/>
            <a:ext cx="25923240" cy="20469225"/>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dirty="0" smtClean="0"/>
              <a:t>Click icon to add picture</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Edit Master text styles</a:t>
            </a:r>
          </a:p>
        </p:txBody>
      </p:sp>
      <p:sp>
        <p:nvSpPr>
          <p:cNvPr id="5" name="Date Placeholder 4"/>
          <p:cNvSpPr>
            <a:spLocks noGrp="1"/>
          </p:cNvSpPr>
          <p:nvPr>
            <p:ph type="dt" sz="half" idx="10"/>
          </p:nvPr>
        </p:nvSpPr>
        <p:spPr/>
        <p:txBody>
          <a:bodyPr/>
          <a:lstStyle/>
          <a:p>
            <a:fld id="{04E76656-B942-4131-A414-1E463484FA0B}" type="datetimeFigureOut">
              <a:rPr lang="zh-TW" altLang="en-US" smtClean="0"/>
              <a:t>2019/9/20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239896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0440" y="26696672"/>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04E76656-B942-4131-A414-1E463484FA0B}" type="datetimeFigureOut">
              <a:rPr lang="zh-TW" altLang="en-US" smtClean="0"/>
              <a:t>2019/9/20</a:t>
            </a:fld>
            <a:endParaRPr lang="zh-TW" altLang="en-US"/>
          </a:p>
        </p:txBody>
      </p:sp>
      <p:sp>
        <p:nvSpPr>
          <p:cNvPr id="5" name="Footer Placeholder 4"/>
          <p:cNvSpPr>
            <a:spLocks noGrp="1"/>
          </p:cNvSpPr>
          <p:nvPr>
            <p:ph type="ftr" sz="quarter" idx="3"/>
          </p:nvPr>
        </p:nvSpPr>
        <p:spPr>
          <a:xfrm>
            <a:off x="16962120" y="26696672"/>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36164520" y="26696672"/>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33699788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TW" dirty="0"/>
              <a:t>A</a:t>
            </a:r>
            <a:r>
              <a:rPr lang="en-US" altLang="zh-CN" dirty="0"/>
              <a:t>daptive</a:t>
            </a:r>
            <a:r>
              <a:rPr lang="en-US" altLang="zh-TW" dirty="0"/>
              <a:t> O</a:t>
            </a:r>
            <a:r>
              <a:rPr lang="en-US" altLang="zh-CN" dirty="0"/>
              <a:t>cclusion</a:t>
            </a:r>
            <a:r>
              <a:rPr lang="en-US" altLang="zh-TW" dirty="0"/>
              <a:t> B</a:t>
            </a:r>
            <a:r>
              <a:rPr lang="en-US" altLang="zh-CN" dirty="0"/>
              <a:t>oundary</a:t>
            </a:r>
            <a:r>
              <a:rPr lang="en-US" altLang="zh-TW" dirty="0"/>
              <a:t> E</a:t>
            </a:r>
            <a:r>
              <a:rPr lang="en-US" altLang="zh-CN" dirty="0"/>
              <a:t>xtraction</a:t>
            </a:r>
            <a:r>
              <a:rPr lang="en-US" altLang="zh-TW" dirty="0"/>
              <a:t> </a:t>
            </a:r>
            <a:r>
              <a:rPr lang="en-US" altLang="zh-CN" dirty="0"/>
              <a:t>for</a:t>
            </a:r>
            <a:r>
              <a:rPr lang="en-US" altLang="zh-TW" dirty="0"/>
              <a:t> </a:t>
            </a:r>
            <a:r>
              <a:rPr lang="en-US" altLang="zh-TW" dirty="0" smtClean="0"/>
              <a:t>D</a:t>
            </a:r>
            <a:r>
              <a:rPr lang="en-US" altLang="zh-CN" dirty="0" smtClean="0"/>
              <a:t>epth Inference </a:t>
            </a:r>
            <a:endParaRPr lang="zh-CN" altLang="en-US" dirty="0"/>
          </a:p>
        </p:txBody>
      </p:sp>
      <p:sp>
        <p:nvSpPr>
          <p:cNvPr id="3" name="文本占位符 2"/>
          <p:cNvSpPr>
            <a:spLocks noGrp="1"/>
          </p:cNvSpPr>
          <p:nvPr>
            <p:ph type="body" sz="quarter" idx="161"/>
          </p:nvPr>
        </p:nvSpPr>
        <p:spPr/>
        <p:txBody>
          <a:bodyPr/>
          <a:lstStyle/>
          <a:p>
            <a:r>
              <a:rPr lang="en-US" altLang="zh-CN" dirty="0" err="1"/>
              <a:t>Lizhu</a:t>
            </a:r>
            <a:r>
              <a:rPr lang="en-US" altLang="zh-CN" dirty="0"/>
              <a:t> Ye, Lei Zhu, </a:t>
            </a:r>
            <a:r>
              <a:rPr lang="en-US" altLang="zh-CN" dirty="0" err="1"/>
              <a:t>Xuejing</a:t>
            </a:r>
            <a:r>
              <a:rPr lang="en-US" altLang="zh-CN" dirty="0"/>
              <a:t> </a:t>
            </a:r>
            <a:r>
              <a:rPr lang="en-US" altLang="zh-CN" dirty="0" smtClean="0"/>
              <a:t>Kang</a:t>
            </a:r>
            <a:r>
              <a:rPr lang="zh-CN" altLang="en-US" dirty="0" smtClean="0"/>
              <a:t>*</a:t>
            </a:r>
            <a:r>
              <a:rPr lang="en-US" altLang="zh-CN" dirty="0" smtClean="0"/>
              <a:t>, </a:t>
            </a:r>
            <a:r>
              <a:rPr lang="en-US" altLang="zh-CN" dirty="0" err="1"/>
              <a:t>Anlong</a:t>
            </a:r>
            <a:r>
              <a:rPr lang="en-US" altLang="zh-CN" dirty="0"/>
              <a:t> Ming</a:t>
            </a:r>
            <a:endParaRPr lang="zh-CN" altLang="en-US" dirty="0"/>
          </a:p>
        </p:txBody>
      </p:sp>
      <p:sp>
        <p:nvSpPr>
          <p:cNvPr id="4" name="文本占位符 3"/>
          <p:cNvSpPr>
            <a:spLocks noGrp="1"/>
          </p:cNvSpPr>
          <p:nvPr>
            <p:ph type="body" sz="quarter" idx="195"/>
          </p:nvPr>
        </p:nvSpPr>
        <p:spPr/>
        <p:txBody>
          <a:bodyPr/>
          <a:lstStyle/>
          <a:p>
            <a:r>
              <a:rPr lang="en-US" altLang="zh-CN" dirty="0"/>
              <a:t>School of Computer Science, Beijing University of Posts and Telecommunications, Beijing, 100876</a:t>
            </a:r>
            <a:endParaRPr lang="zh-CN" altLang="en-US" dirty="0"/>
          </a:p>
        </p:txBody>
      </p:sp>
      <p:sp>
        <p:nvSpPr>
          <p:cNvPr id="5" name="文本占位符 4"/>
          <p:cNvSpPr>
            <a:spLocks noGrp="1"/>
          </p:cNvSpPr>
          <p:nvPr>
            <p:ph type="body" sz="quarter" idx="11"/>
          </p:nvPr>
        </p:nvSpPr>
        <p:spPr>
          <a:xfrm>
            <a:off x="5" y="5224040"/>
            <a:ext cx="17063861" cy="1191318"/>
          </a:xfrm>
        </p:spPr>
        <p:txBody>
          <a:bodyPr/>
          <a:lstStyle/>
          <a:p>
            <a:r>
              <a:rPr lang="en-US" altLang="zh-CN" dirty="0" smtClean="0"/>
              <a:t>ABSTRACT</a:t>
            </a:r>
            <a:endParaRPr lang="zh-CN" altLang="en-US" dirty="0"/>
          </a:p>
        </p:txBody>
      </p:sp>
      <p:sp>
        <p:nvSpPr>
          <p:cNvPr id="6" name="文本占位符 5"/>
          <p:cNvSpPr>
            <a:spLocks noGrp="1"/>
          </p:cNvSpPr>
          <p:nvPr>
            <p:ph type="body" sz="quarter" idx="21"/>
          </p:nvPr>
        </p:nvSpPr>
        <p:spPr>
          <a:xfrm>
            <a:off x="402343" y="6663517"/>
            <a:ext cx="16874554" cy="9033242"/>
          </a:xfrm>
        </p:spPr>
        <p:txBody>
          <a:bodyPr vert="horz" wrap="square" lIns="91440" tIns="91440" rIns="91440" bIns="91440" rtlCol="0">
            <a:spAutoFit/>
          </a:bodyPr>
          <a:lstStyle/>
          <a:p>
            <a:pPr algn="just">
              <a:lnSpc>
                <a:spcPts val="5500"/>
              </a:lnSpc>
              <a:spcBef>
                <a:spcPts val="500"/>
              </a:spcBef>
              <a:spcAft>
                <a:spcPts val="500"/>
              </a:spcAft>
            </a:pPr>
            <a:r>
              <a:rPr lang="en-US" altLang="zh-CN" dirty="0" smtClean="0"/>
              <a:t>In this paper, we propose an adaptive occlusion boundary extraction method for depth inference</a:t>
            </a:r>
            <a:r>
              <a:rPr lang="en-US" altLang="zh-CN" dirty="0"/>
              <a:t>: </a:t>
            </a:r>
            <a:endParaRPr lang="en-US" altLang="zh-CN" dirty="0" smtClean="0"/>
          </a:p>
          <a:p>
            <a:pPr marL="914400" indent="-914400" algn="just">
              <a:lnSpc>
                <a:spcPts val="5500"/>
              </a:lnSpc>
              <a:spcBef>
                <a:spcPts val="500"/>
              </a:spcBef>
              <a:spcAft>
                <a:spcPts val="500"/>
              </a:spcAft>
              <a:buAutoNum type="arabicParenR"/>
            </a:pPr>
            <a:r>
              <a:rPr lang="en-US" altLang="zh-CN" dirty="0" smtClean="0"/>
              <a:t>an </a:t>
            </a:r>
            <a:r>
              <a:rPr lang="en-US" altLang="zh-CN" dirty="0"/>
              <a:t>Adaptive </a:t>
            </a:r>
            <a:r>
              <a:rPr lang="en-US" altLang="zh-CN" dirty="0" smtClean="0"/>
              <a:t>DRW segmentation </a:t>
            </a:r>
            <a:r>
              <a:rPr lang="en-US" altLang="zh-CN" dirty="0"/>
              <a:t>with more accurate seeds and adaptive weight </a:t>
            </a:r>
            <a:r>
              <a:rPr lang="en-US" altLang="zh-CN" dirty="0" smtClean="0"/>
              <a:t>constraint, which </a:t>
            </a:r>
            <a:r>
              <a:rPr lang="en-US" altLang="zh-CN" dirty="0"/>
              <a:t>can better balance boundary </a:t>
            </a:r>
            <a:r>
              <a:rPr lang="en-US" altLang="zh-CN" dirty="0" smtClean="0"/>
              <a:t>adherence, superpixel </a:t>
            </a:r>
            <a:r>
              <a:rPr lang="en-US" altLang="zh-CN" dirty="0"/>
              <a:t>adaptability and regular shape</a:t>
            </a:r>
            <a:r>
              <a:rPr lang="en-US" altLang="zh-CN" dirty="0" smtClean="0"/>
              <a:t>;</a:t>
            </a:r>
          </a:p>
          <a:p>
            <a:pPr marL="914400" indent="-914400" algn="just">
              <a:lnSpc>
                <a:spcPts val="5500"/>
              </a:lnSpc>
              <a:spcBef>
                <a:spcPts val="500"/>
              </a:spcBef>
              <a:spcAft>
                <a:spcPts val="500"/>
              </a:spcAft>
              <a:buAutoNum type="arabicParenR"/>
            </a:pPr>
            <a:r>
              <a:rPr lang="en-US" altLang="zh-CN" dirty="0" smtClean="0"/>
              <a:t>an </a:t>
            </a:r>
            <a:r>
              <a:rPr lang="en-US" altLang="zh-CN" dirty="0"/>
              <a:t>Adaptive </a:t>
            </a:r>
            <a:r>
              <a:rPr lang="en-US" altLang="zh-CN" dirty="0" err="1" smtClean="0"/>
              <a:t>AdaCost</a:t>
            </a:r>
            <a:r>
              <a:rPr lang="en-US" altLang="zh-CN" dirty="0" smtClean="0"/>
              <a:t> boosting method, which </a:t>
            </a:r>
            <a:r>
              <a:rPr lang="en-US" altLang="zh-CN" dirty="0"/>
              <a:t>adopts an adaptive cost </a:t>
            </a:r>
            <a:r>
              <a:rPr lang="en-US" altLang="zh-CN" dirty="0" smtClean="0"/>
              <a:t>adjustment strategy </a:t>
            </a:r>
            <a:r>
              <a:rPr lang="en-US" altLang="zh-CN" dirty="0"/>
              <a:t>to improve the imbalance classification and </a:t>
            </a:r>
            <a:r>
              <a:rPr lang="en-US" altLang="zh-CN" dirty="0" smtClean="0"/>
              <a:t>further lower </a:t>
            </a:r>
            <a:r>
              <a:rPr lang="en-US" altLang="zh-CN" dirty="0"/>
              <a:t>the cumulative </a:t>
            </a:r>
            <a:r>
              <a:rPr lang="en-US" altLang="zh-CN" dirty="0" smtClean="0"/>
              <a:t>misclassification </a:t>
            </a:r>
            <a:r>
              <a:rPr lang="en-US" altLang="zh-CN" dirty="0"/>
              <a:t>cost and its upper bound; </a:t>
            </a:r>
            <a:endParaRPr lang="en-US" altLang="zh-CN" dirty="0" smtClean="0"/>
          </a:p>
          <a:p>
            <a:pPr marL="914400" indent="-914400" algn="just">
              <a:lnSpc>
                <a:spcPts val="5500"/>
              </a:lnSpc>
              <a:spcBef>
                <a:spcPts val="500"/>
              </a:spcBef>
              <a:spcAft>
                <a:spcPts val="500"/>
              </a:spcAft>
              <a:buAutoNum type="arabicParenR"/>
            </a:pPr>
            <a:r>
              <a:rPr lang="en-US" altLang="zh-CN" dirty="0" smtClean="0"/>
              <a:t>a more reliable </a:t>
            </a:r>
            <a:r>
              <a:rPr lang="en-US" altLang="zh-CN" dirty="0"/>
              <a:t>for depth </a:t>
            </a:r>
            <a:r>
              <a:rPr lang="en-US" altLang="zh-CN" dirty="0" smtClean="0"/>
              <a:t>inference with the tight </a:t>
            </a:r>
            <a:r>
              <a:rPr lang="en-US" altLang="zh-CN" dirty="0"/>
              <a:t>cooperation between our Adaptive DRW and Adaptive </a:t>
            </a:r>
            <a:r>
              <a:rPr lang="en-US" altLang="zh-CN" dirty="0" smtClean="0"/>
              <a:t>Ada-Cost.</a:t>
            </a:r>
            <a:endParaRPr lang="zh-CN" altLang="en-US" dirty="0"/>
          </a:p>
        </p:txBody>
      </p:sp>
      <p:sp>
        <p:nvSpPr>
          <p:cNvPr id="7" name="文本占位符 6"/>
          <p:cNvSpPr>
            <a:spLocks noGrp="1"/>
          </p:cNvSpPr>
          <p:nvPr>
            <p:ph type="body" sz="quarter" idx="196"/>
          </p:nvPr>
        </p:nvSpPr>
        <p:spPr>
          <a:xfrm>
            <a:off x="5052" y="15860866"/>
            <a:ext cx="17074583" cy="1088020"/>
          </a:xfrm>
        </p:spPr>
        <p:txBody>
          <a:bodyPr/>
          <a:lstStyle/>
          <a:p>
            <a:r>
              <a:rPr lang="en-US" altLang="zh-CN" dirty="0" smtClean="0"/>
              <a:t>METHODS</a:t>
            </a:r>
            <a:endParaRPr lang="zh-CN" altLang="en-US" dirty="0"/>
          </a:p>
        </p:txBody>
      </p:sp>
      <mc:AlternateContent xmlns:mc="http://schemas.openxmlformats.org/markup-compatibility/2006" xmlns:a14="http://schemas.microsoft.com/office/drawing/2010/main">
        <mc:Choice Requires="a14">
          <p:sp>
            <p:nvSpPr>
              <p:cNvPr id="8" name="文本占位符 7"/>
              <p:cNvSpPr>
                <a:spLocks noGrp="1"/>
              </p:cNvSpPr>
              <p:nvPr>
                <p:ph type="body" sz="quarter" idx="197"/>
              </p:nvPr>
            </p:nvSpPr>
            <p:spPr>
              <a:xfrm>
                <a:off x="512065" y="16804508"/>
                <a:ext cx="16551802" cy="6216382"/>
              </a:xfrm>
            </p:spPr>
            <p:txBody>
              <a:bodyPr/>
              <a:lstStyle/>
              <a:p>
                <a:pPr marL="914400" indent="-914400">
                  <a:buAutoNum type="arabicPeriod"/>
                </a:pPr>
                <a:r>
                  <a:rPr lang="en-US" altLang="zh-CN" dirty="0" smtClean="0"/>
                  <a:t>The Adaptive </a:t>
                </a:r>
                <a:r>
                  <a:rPr lang="en-US" altLang="zh-CN" dirty="0"/>
                  <a:t>DRW </a:t>
                </a:r>
                <a:endParaRPr lang="en-US" altLang="zh-CN" dirty="0" smtClean="0"/>
              </a:p>
              <a:p>
                <a:r>
                  <a:rPr lang="en-US" altLang="zh-CN" dirty="0"/>
                  <a:t> </a:t>
                </a:r>
                <a:r>
                  <a:rPr lang="en-US" altLang="zh-CN" dirty="0" smtClean="0"/>
                  <a:t>    a) seed initialization: PB map and </a:t>
                </a:r>
                <a:r>
                  <a:rPr lang="en-US" altLang="zh-CN" dirty="0" err="1" smtClean="0"/>
                  <a:t>WaterShed</a:t>
                </a:r>
                <a:endParaRPr lang="en-US" altLang="zh-CN" dirty="0" smtClean="0"/>
              </a:p>
              <a:p>
                <a:r>
                  <a:rPr lang="en-US" altLang="zh-CN" dirty="0" smtClean="0"/>
                  <a:t>     b) weight constraint:  </a:t>
                </a:r>
                <a:endParaRPr lang="en-US" altLang="zh-CN"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𝑔</m:t>
                      </m:r>
                      <m:d>
                        <m:dPr>
                          <m:ctrlPr>
                            <a:rPr lang="en-US" altLang="zh-CN" i="1" smtClean="0">
                              <a:latin typeface="Cambria Math" panose="02040503050406030204" pitchFamily="18" charset="0"/>
                            </a:rPr>
                          </m:ctrlPr>
                        </m:dPr>
                        <m:e>
                          <m:r>
                            <a:rPr lang="en-US" altLang="zh-CN" i="1" smtClean="0">
                              <a:latin typeface="Cambria Math" panose="02040503050406030204" pitchFamily="18" charset="0"/>
                            </a:rPr>
                            <m:t>𝑖</m:t>
                          </m:r>
                        </m:e>
                      </m:d>
                      <m:r>
                        <a:rPr lang="en-US" altLang="zh-CN" i="1" dirty="0" smtClean="0">
                          <a:latin typeface="Cambria Math" panose="02040503050406030204" pitchFamily="18" charset="0"/>
                        </a:rPr>
                        <m:t>=</m:t>
                      </m:r>
                      <m:f>
                        <m:fPr>
                          <m:type m:val="skw"/>
                          <m:ctrlPr>
                            <a:rPr lang="en-US" altLang="zh-CN" b="0" i="1" dirty="0" smtClean="0">
                              <a:latin typeface="Cambria Math" panose="02040503050406030204" pitchFamily="18" charset="0"/>
                            </a:rPr>
                          </m:ctrlPr>
                        </m:fPr>
                        <m:num>
                          <m:sSup>
                            <m:sSupPr>
                              <m:ctrlPr>
                                <a:rPr lang="en-US" altLang="zh-CN" b="0" i="1" dirty="0" smtClean="0">
                                  <a:latin typeface="Cambria Math" panose="02040503050406030204" pitchFamily="18" charset="0"/>
                                </a:rPr>
                              </m:ctrlPr>
                            </m:sSupPr>
                            <m:e>
                              <m:r>
                                <a:rPr lang="en-US" altLang="zh-CN" i="1" dirty="0" smtClean="0">
                                  <a:latin typeface="Cambria Math" panose="02040503050406030204" pitchFamily="18" charset="0"/>
                                </a:rPr>
                                <m:t>𝑒</m:t>
                              </m:r>
                            </m:e>
                            <m:sup>
                              <m:d>
                                <m:dPr>
                                  <m:begChr m:val=""/>
                                  <m:endChr m:val=""/>
                                  <m:ctrlPr>
                                    <a:rPr lang="en-US" altLang="zh-CN" b="0" i="1" dirty="0" smtClean="0">
                                      <a:latin typeface="Cambria Math" panose="02040503050406030204" pitchFamily="18" charset="0"/>
                                    </a:rPr>
                                  </m:ctrlPr>
                                </m:dPr>
                                <m:e>
                                  <m:r>
                                    <a:rPr lang="en-US" altLang="zh-CN" i="1" dirty="0" smtClean="0">
                                      <a:latin typeface="Cambria Math" panose="02040503050406030204" pitchFamily="18" charset="0"/>
                                    </a:rPr>
                                    <m:t>−</m:t>
                                  </m:r>
                                  <m:r>
                                    <a:rPr lang="zh-CN" altLang="en-US" i="1" dirty="0" smtClean="0">
                                      <a:latin typeface="Cambria Math" panose="02040503050406030204" pitchFamily="18" charset="0"/>
                                    </a:rPr>
                                    <m:t>𝛽</m:t>
                                  </m:r>
                                </m:e>
                              </m:d>
                            </m:sup>
                          </m:sSup>
                          <m:r>
                            <a:rPr lang="zh-CN" altLang="en-US" i="1" dirty="0" smtClean="0">
                              <a:latin typeface="Cambria Math" panose="02040503050406030204" pitchFamily="18" charset="0"/>
                            </a:rPr>
                            <m:t>𝜒</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𝑖</m:t>
                              </m:r>
                            </m:e>
                          </m:d>
                          <m:r>
                            <a:rPr lang="en-US" altLang="zh-CN" b="0"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𝑓</m:t>
                              </m:r>
                            </m:e>
                            <m:sub>
                              <m:r>
                                <a:rPr lang="en-US" altLang="zh-CN" b="0" i="1" dirty="0" smtClean="0">
                                  <a:latin typeface="Cambria Math" panose="02040503050406030204" pitchFamily="18" charset="0"/>
                                </a:rPr>
                                <m:t>𝑖</m:t>
                              </m:r>
                            </m:sub>
                          </m:sSub>
                        </m:num>
                        <m:den>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𝐵</m:t>
                              </m:r>
                            </m:e>
                            <m:sub>
                              <m:r>
                                <a:rPr lang="en-US" altLang="zh-CN" i="1" dirty="0" smtClean="0">
                                  <a:latin typeface="Cambria Math" panose="02040503050406030204" pitchFamily="18" charset="0"/>
                                </a:rPr>
                                <m:t>𝑖</m:t>
                              </m:r>
                            </m:sub>
                          </m:sSub>
                        </m:den>
                      </m:f>
                    </m:oMath>
                  </m:oMathPara>
                </a14:m>
                <a:endParaRPr lang="en-US" altLang="zh-CN" b="0" dirty="0" smtClean="0"/>
              </a:p>
              <a:p>
                <a:r>
                  <a:rPr lang="en-US" altLang="zh-CN" dirty="0" smtClean="0"/>
                  <a:t>, where </a:t>
                </a:r>
                <a14:m>
                  <m:oMath xmlns:m="http://schemas.openxmlformats.org/officeDocument/2006/math">
                    <m:sSub>
                      <m:sSubPr>
                        <m:ctrlPr>
                          <a:rPr lang="en-US" altLang="zh-CN" sz="4800" i="1" dirty="0">
                            <a:solidFill>
                              <a:prstClr val="black"/>
                            </a:solidFill>
                            <a:latin typeface="Cambria Math" panose="02040503050406030204" pitchFamily="18" charset="0"/>
                            <a:cs typeface="+mn-cs"/>
                          </a:rPr>
                        </m:ctrlPr>
                      </m:sSubPr>
                      <m:e>
                        <m:r>
                          <a:rPr lang="en-US" altLang="zh-CN" sz="4800" i="1" dirty="0">
                            <a:solidFill>
                              <a:prstClr val="black"/>
                            </a:solidFill>
                            <a:latin typeface="Cambria Math" panose="02040503050406030204" pitchFamily="18" charset="0"/>
                            <a:cs typeface="+mn-cs"/>
                          </a:rPr>
                          <m:t>𝑓</m:t>
                        </m:r>
                      </m:e>
                      <m:sub>
                        <m:r>
                          <a:rPr lang="en-US" altLang="zh-CN" sz="4800" i="1" dirty="0">
                            <a:solidFill>
                              <a:prstClr val="black"/>
                            </a:solidFill>
                            <a:latin typeface="Cambria Math" panose="02040503050406030204" pitchFamily="18" charset="0"/>
                            <a:cs typeface="+mn-cs"/>
                          </a:rPr>
                          <m:t>𝑖</m:t>
                        </m:r>
                      </m:sub>
                    </m:sSub>
                    <m:r>
                      <a:rPr lang="en-US" altLang="zh-CN" sz="4800" i="1" dirty="0">
                        <a:solidFill>
                          <a:prstClr val="black"/>
                        </a:solidFill>
                        <a:latin typeface="Cambria Math" panose="02040503050406030204" pitchFamily="18" charset="0"/>
                        <a:cs typeface="+mn-cs"/>
                      </a:rPr>
                      <m:t>=</m:t>
                    </m:r>
                    <m:nary>
                      <m:naryPr>
                        <m:chr m:val="∑"/>
                        <m:subHide m:val="on"/>
                        <m:supHide m:val="on"/>
                        <m:ctrlPr>
                          <a:rPr lang="en-US" altLang="zh-CN" sz="4800" i="1" dirty="0">
                            <a:solidFill>
                              <a:prstClr val="black"/>
                            </a:solidFill>
                            <a:latin typeface="Cambria Math" panose="02040503050406030204" pitchFamily="18" charset="0"/>
                            <a:cs typeface="+mn-cs"/>
                          </a:rPr>
                        </m:ctrlPr>
                      </m:naryPr>
                      <m:sub/>
                      <m:sup/>
                      <m:e>
                        <m:sSub>
                          <m:sSubPr>
                            <m:ctrlPr>
                              <a:rPr lang="en-US" altLang="zh-CN" sz="4800" i="1" dirty="0">
                                <a:solidFill>
                                  <a:prstClr val="black"/>
                                </a:solidFill>
                                <a:latin typeface="Cambria Math" panose="02040503050406030204" pitchFamily="18" charset="0"/>
                                <a:cs typeface="+mn-cs"/>
                              </a:rPr>
                            </m:ctrlPr>
                          </m:sSubPr>
                          <m:e>
                            <m:r>
                              <a:rPr lang="en-US" altLang="zh-CN" sz="4800" i="1" dirty="0" err="1">
                                <a:solidFill>
                                  <a:prstClr val="black"/>
                                </a:solidFill>
                                <a:latin typeface="Cambria Math" panose="02040503050406030204" pitchFamily="18" charset="0"/>
                                <a:cs typeface="+mn-cs"/>
                              </a:rPr>
                              <m:t>𝑝</m:t>
                            </m:r>
                          </m:e>
                          <m:sub>
                            <m:r>
                              <a:rPr lang="en-US" altLang="zh-CN" sz="4800" i="1" dirty="0" err="1">
                                <a:solidFill>
                                  <a:prstClr val="black"/>
                                </a:solidFill>
                                <a:latin typeface="Cambria Math" panose="02040503050406030204" pitchFamily="18" charset="0"/>
                                <a:cs typeface="+mn-cs"/>
                              </a:rPr>
                              <m:t>𝑖𝑗</m:t>
                            </m:r>
                          </m:sub>
                        </m:sSub>
                        <m:sSub>
                          <m:sSubPr>
                            <m:ctrlPr>
                              <a:rPr lang="en-US" altLang="zh-CN" sz="4800" i="1" dirty="0" err="1">
                                <a:solidFill>
                                  <a:prstClr val="black"/>
                                </a:solidFill>
                                <a:latin typeface="Cambria Math" panose="02040503050406030204" pitchFamily="18" charset="0"/>
                                <a:cs typeface="+mn-cs"/>
                              </a:rPr>
                            </m:ctrlPr>
                          </m:sSubPr>
                          <m:e>
                            <m:r>
                              <a:rPr lang="en-US" altLang="zh-CN" sz="4800" i="1" dirty="0" err="1">
                                <a:solidFill>
                                  <a:prstClr val="black"/>
                                </a:solidFill>
                                <a:latin typeface="Cambria Math" panose="02040503050406030204" pitchFamily="18" charset="0"/>
                                <a:cs typeface="+mn-cs"/>
                              </a:rPr>
                              <m:t>𝑓</m:t>
                            </m:r>
                          </m:e>
                          <m:sub>
                            <m:r>
                              <a:rPr lang="en-US" altLang="zh-CN" sz="4800" i="1" dirty="0" err="1">
                                <a:solidFill>
                                  <a:prstClr val="black"/>
                                </a:solidFill>
                                <a:latin typeface="Cambria Math" panose="02040503050406030204" pitchFamily="18" charset="0"/>
                                <a:cs typeface="+mn-cs"/>
                              </a:rPr>
                              <m:t>𝑗</m:t>
                            </m:r>
                          </m:sub>
                        </m:sSub>
                      </m:e>
                    </m:nary>
                  </m:oMath>
                </a14:m>
                <a:r>
                  <a:rPr lang="en-US" altLang="zh-CN" dirty="0">
                    <a:solidFill>
                      <a:prstClr val="black"/>
                    </a:solidFill>
                  </a:rPr>
                  <a:t> </a:t>
                </a:r>
                <a:r>
                  <a:rPr lang="en-US" altLang="zh-CN" dirty="0" smtClean="0">
                    <a:solidFill>
                      <a:prstClr val="black"/>
                    </a:solidFill>
                  </a:rPr>
                  <a:t>and  </a:t>
                </a:r>
                <a14:m>
                  <m:oMath xmlns:m="http://schemas.openxmlformats.org/officeDocument/2006/math">
                    <m:r>
                      <a:rPr lang="zh-CN" altLang="en-US" sz="4400" i="1" dirty="0">
                        <a:solidFill>
                          <a:prstClr val="black"/>
                        </a:solidFill>
                        <a:latin typeface="Cambria Math" panose="02040503050406030204" pitchFamily="18" charset="0"/>
                        <a:cs typeface="+mn-cs"/>
                      </a:rPr>
                      <m:t>𝜒</m:t>
                    </m:r>
                    <m:d>
                      <m:dPr>
                        <m:ctrlPr>
                          <a:rPr lang="en-US" altLang="zh-CN" sz="4400" i="1" dirty="0">
                            <a:solidFill>
                              <a:prstClr val="black"/>
                            </a:solidFill>
                            <a:latin typeface="Cambria Math" panose="02040503050406030204" pitchFamily="18" charset="0"/>
                            <a:cs typeface="+mn-cs"/>
                          </a:rPr>
                        </m:ctrlPr>
                      </m:dPr>
                      <m:e>
                        <m:r>
                          <a:rPr lang="en-US" altLang="zh-CN" sz="4400" i="1" dirty="0">
                            <a:solidFill>
                              <a:prstClr val="black"/>
                            </a:solidFill>
                            <a:latin typeface="Cambria Math" panose="02040503050406030204" pitchFamily="18" charset="0"/>
                            <a:cs typeface="+mn-cs"/>
                          </a:rPr>
                          <m:t>𝑖</m:t>
                        </m:r>
                      </m:e>
                    </m:d>
                    <m:r>
                      <a:rPr lang="zh-CN" altLang="en-US" sz="4400" i="1" dirty="0" smtClean="0">
                        <a:solidFill>
                          <a:prstClr val="black"/>
                        </a:solidFill>
                        <a:latin typeface="Cambria Math" panose="02040503050406030204" pitchFamily="18" charset="0"/>
                        <a:cs typeface="+mn-cs"/>
                      </a:rPr>
                      <m:t>𝜖</m:t>
                    </m:r>
                    <m:r>
                      <a:rPr lang="en-US" altLang="zh-CN" sz="4400" b="0" i="1" dirty="0" smtClean="0">
                        <a:solidFill>
                          <a:prstClr val="black"/>
                        </a:solidFill>
                        <a:latin typeface="Cambria Math" panose="02040503050406030204" pitchFamily="18" charset="0"/>
                        <a:cs typeface="+mn-cs"/>
                      </a:rPr>
                      <m:t>(0,1)</m:t>
                    </m:r>
                  </m:oMath>
                </a14:m>
                <a:r>
                  <a:rPr lang="en-US" altLang="zh-CN" sz="4400" dirty="0">
                    <a:solidFill>
                      <a:prstClr val="black"/>
                    </a:solidFill>
                  </a:rPr>
                  <a:t> </a:t>
                </a:r>
                <a:r>
                  <a:rPr lang="en-US" altLang="zh-CN" dirty="0" smtClean="0">
                    <a:solidFill>
                      <a:prstClr val="black"/>
                    </a:solidFill>
                  </a:rPr>
                  <a:t>represents </a:t>
                </a:r>
                <a:r>
                  <a:rPr lang="en-US" altLang="zh-CN" dirty="0">
                    <a:solidFill>
                      <a:prstClr val="black"/>
                    </a:solidFill>
                  </a:rPr>
                  <a:t>the </a:t>
                </a:r>
                <a:r>
                  <a:rPr lang="en-US" altLang="zh-CN" dirty="0" smtClean="0">
                    <a:solidFill>
                      <a:prstClr val="black"/>
                    </a:solidFill>
                  </a:rPr>
                  <a:t>four-neighbor labeled or not. The segment result are shown in Fig.1.</a:t>
                </a:r>
                <a:endParaRPr lang="en-US" altLang="zh-CN" dirty="0"/>
              </a:p>
            </p:txBody>
          </p:sp>
        </mc:Choice>
        <mc:Fallback xmlns="">
          <p:sp>
            <p:nvSpPr>
              <p:cNvPr id="8" name="文本占位符 7"/>
              <p:cNvSpPr>
                <a:spLocks noGrp="1" noRot="1" noChangeAspect="1" noMove="1" noResize="1" noEditPoints="1" noAdjustHandles="1" noChangeArrowheads="1" noChangeShapeType="1" noTextEdit="1"/>
              </p:cNvSpPr>
              <p:nvPr>
                <p:ph type="body" sz="quarter" idx="197"/>
              </p:nvPr>
            </p:nvSpPr>
            <p:spPr>
              <a:xfrm>
                <a:off x="512065" y="16804508"/>
                <a:ext cx="16551802" cy="6216382"/>
              </a:xfrm>
              <a:blipFill>
                <a:blip r:embed="rId3"/>
                <a:stretch>
                  <a:fillRect l="-1768" t="-1668" r="-1915" b="-3827"/>
                </a:stretch>
              </a:blipFill>
            </p:spPr>
            <p:txBody>
              <a:bodyPr/>
              <a:lstStyle/>
              <a:p>
                <a:r>
                  <a:rPr lang="zh-CN" altLang="en-US">
                    <a:noFill/>
                  </a:rPr>
                  <a:t> </a:t>
                </a:r>
              </a:p>
            </p:txBody>
          </p:sp>
        </mc:Fallback>
      </mc:AlternateContent>
      <p:sp>
        <p:nvSpPr>
          <p:cNvPr id="9" name="文本占位符 8"/>
          <p:cNvSpPr>
            <a:spLocks noGrp="1"/>
          </p:cNvSpPr>
          <p:nvPr>
            <p:ph type="body" sz="quarter" idx="198"/>
          </p:nvPr>
        </p:nvSpPr>
        <p:spPr>
          <a:xfrm>
            <a:off x="34223130" y="23257982"/>
            <a:ext cx="17074583" cy="1191095"/>
          </a:xfrm>
        </p:spPr>
        <p:txBody>
          <a:bodyPr/>
          <a:lstStyle/>
          <a:p>
            <a:r>
              <a:rPr lang="en-US" altLang="zh-CN" dirty="0" smtClean="0"/>
              <a:t>CONCLUSION</a:t>
            </a:r>
            <a:endParaRPr lang="zh-CN" altLang="en-US" dirty="0"/>
          </a:p>
        </p:txBody>
      </p:sp>
      <p:sp>
        <p:nvSpPr>
          <p:cNvPr id="10" name="文本占位符 9"/>
          <p:cNvSpPr>
            <a:spLocks noGrp="1"/>
          </p:cNvSpPr>
          <p:nvPr>
            <p:ph type="body" sz="quarter" idx="199"/>
          </p:nvPr>
        </p:nvSpPr>
        <p:spPr>
          <a:xfrm>
            <a:off x="34456517" y="24428099"/>
            <a:ext cx="16116630" cy="4058162"/>
          </a:xfrm>
        </p:spPr>
        <p:txBody>
          <a:bodyPr/>
          <a:lstStyle/>
          <a:p>
            <a:pPr algn="just"/>
            <a:r>
              <a:rPr lang="en-US" altLang="zh-CN" dirty="0"/>
              <a:t>In this paper, we propose an adaptive occlusion boundary </a:t>
            </a:r>
            <a:r>
              <a:rPr lang="en-US" altLang="zh-CN" dirty="0" smtClean="0"/>
              <a:t>extraction method </a:t>
            </a:r>
            <a:r>
              <a:rPr lang="en-US" altLang="zh-CN" dirty="0"/>
              <a:t>based on our Adaptive DRW and Adaptive </a:t>
            </a:r>
            <a:r>
              <a:rPr lang="en-US" altLang="zh-CN" dirty="0" err="1"/>
              <a:t>AdaCost</a:t>
            </a:r>
            <a:r>
              <a:rPr lang="en-US" altLang="zh-CN" dirty="0"/>
              <a:t>  </a:t>
            </a:r>
            <a:r>
              <a:rPr lang="en-US" altLang="zh-CN" dirty="0" smtClean="0"/>
              <a:t>for more </a:t>
            </a:r>
            <a:r>
              <a:rPr lang="en-US" altLang="zh-CN" dirty="0"/>
              <a:t>reliable </a:t>
            </a:r>
            <a:r>
              <a:rPr lang="en-US" altLang="zh-CN" dirty="0" smtClean="0"/>
              <a:t>depth </a:t>
            </a:r>
            <a:r>
              <a:rPr lang="en-US" altLang="zh-CN" dirty="0"/>
              <a:t>inference</a:t>
            </a:r>
            <a:r>
              <a:rPr lang="en-US" altLang="zh-CN" dirty="0" smtClean="0"/>
              <a:t>. Further </a:t>
            </a:r>
            <a:r>
              <a:rPr lang="en-US" altLang="zh-CN" dirty="0"/>
              <a:t>work will concentrate on more reliable occlusion </a:t>
            </a:r>
            <a:r>
              <a:rPr lang="en-US" altLang="zh-CN" dirty="0" smtClean="0"/>
              <a:t>features and </a:t>
            </a:r>
            <a:r>
              <a:rPr lang="en-US" altLang="zh-CN" dirty="0"/>
              <a:t>the depth inference model with better self-correcting capability.</a:t>
            </a:r>
            <a:endParaRPr lang="zh-CN" altLang="en-US" dirty="0"/>
          </a:p>
        </p:txBody>
      </p:sp>
      <mc:AlternateContent xmlns:mc="http://schemas.openxmlformats.org/markup-compatibility/2006" xmlns:a14="http://schemas.microsoft.com/office/drawing/2010/main">
        <mc:Choice Requires="a14">
          <p:sp>
            <p:nvSpPr>
              <p:cNvPr id="24" name="文本占位符 7"/>
              <p:cNvSpPr txBox="1">
                <a:spLocks/>
              </p:cNvSpPr>
              <p:nvPr/>
            </p:nvSpPr>
            <p:spPr>
              <a:xfrm>
                <a:off x="17753970" y="5034271"/>
                <a:ext cx="16560476" cy="18461849"/>
              </a:xfrm>
              <a:prstGeom prst="rect">
                <a:avLst/>
              </a:prstGeom>
            </p:spPr>
            <p:txBody>
              <a:bodyPr vert="horz" wrap="square" lIns="91440" tIns="91440" rIns="91440" bIns="91440" rtlCol="0">
                <a:spAutoFit/>
              </a:bodyPr>
              <a:lstStyle>
                <a:lvl1pPr marL="0" indent="0" algn="l" defTabSz="3840480" rtl="0" eaLnBrk="1" latinLnBrk="0" hangingPunct="1">
                  <a:lnSpc>
                    <a:spcPct val="100000"/>
                  </a:lnSpc>
                  <a:spcBef>
                    <a:spcPts val="839"/>
                  </a:spcBef>
                  <a:spcAft>
                    <a:spcPts val="839"/>
                  </a:spcAft>
                  <a:buFont typeface="Arial" panose="020B0604020202020204" pitchFamily="34" charset="0"/>
                  <a:buNone/>
                  <a:defRPr sz="5034" kern="1200">
                    <a:solidFill>
                      <a:schemeClr val="tx1"/>
                    </a:solidFill>
                    <a:latin typeface="Times New Roman" panose="02020603050405020304" pitchFamily="18" charset="0"/>
                    <a:ea typeface="+mn-ea"/>
                    <a:cs typeface="Times New Roman" panose="02020603050405020304" pitchFamily="18" charset="0"/>
                  </a:defRPr>
                </a:lvl1pPr>
                <a:lvl2pPr marL="5343463" indent="-2055174" algn="l" defTabSz="3840480" rtl="0" eaLnBrk="1" latinLnBrk="0" hangingPunct="1">
                  <a:lnSpc>
                    <a:spcPct val="90000"/>
                  </a:lnSpc>
                  <a:spcBef>
                    <a:spcPts val="2100"/>
                  </a:spcBef>
                  <a:buFont typeface="Arial" panose="020B0604020202020204" pitchFamily="34" charset="0"/>
                  <a:buChar char="•"/>
                  <a:defRPr sz="8818" kern="1200">
                    <a:solidFill>
                      <a:schemeClr val="tx1"/>
                    </a:solidFill>
                    <a:latin typeface="Trebuchet MS" pitchFamily="34" charset="0"/>
                    <a:ea typeface="+mn-ea"/>
                    <a:cs typeface="+mn-cs"/>
                  </a:defRPr>
                </a:lvl2pPr>
                <a:lvl3pPr marL="7398641" indent="-2055174" algn="l" defTabSz="3840480" rtl="0" eaLnBrk="1" latinLnBrk="0" hangingPunct="1">
                  <a:lnSpc>
                    <a:spcPct val="90000"/>
                  </a:lnSpc>
                  <a:spcBef>
                    <a:spcPts val="2100"/>
                  </a:spcBef>
                  <a:buFont typeface="Arial" panose="020B0604020202020204" pitchFamily="34" charset="0"/>
                  <a:buChar char="•"/>
                  <a:defRPr sz="8818" kern="1200">
                    <a:solidFill>
                      <a:schemeClr val="tx1"/>
                    </a:solidFill>
                    <a:latin typeface="Trebuchet MS" pitchFamily="34" charset="0"/>
                    <a:ea typeface="+mn-ea"/>
                    <a:cs typeface="+mn-cs"/>
                  </a:defRPr>
                </a:lvl3pPr>
                <a:lvl4pPr marL="9659342" indent="-2260701" algn="l" defTabSz="3840480" rtl="0" eaLnBrk="1" latinLnBrk="0" hangingPunct="1">
                  <a:lnSpc>
                    <a:spcPct val="90000"/>
                  </a:lnSpc>
                  <a:spcBef>
                    <a:spcPts val="2100"/>
                  </a:spcBef>
                  <a:buFont typeface="Arial" panose="020B0604020202020204" pitchFamily="34" charset="0"/>
                  <a:buChar char="•"/>
                  <a:defRPr sz="8818" kern="1200">
                    <a:solidFill>
                      <a:schemeClr val="tx1"/>
                    </a:solidFill>
                    <a:latin typeface="Trebuchet MS" pitchFamily="34" charset="0"/>
                    <a:ea typeface="+mn-ea"/>
                    <a:cs typeface="+mn-cs"/>
                  </a:defRPr>
                </a:lvl4pPr>
                <a:lvl5pPr marL="11303473" indent="-1644140" algn="l" defTabSz="3840480" rtl="0" eaLnBrk="1" latinLnBrk="0" hangingPunct="1">
                  <a:lnSpc>
                    <a:spcPct val="90000"/>
                  </a:lnSpc>
                  <a:spcBef>
                    <a:spcPts val="2100"/>
                  </a:spcBef>
                  <a:buFont typeface="Arial" panose="020B0604020202020204" pitchFamily="34" charset="0"/>
                  <a:buChar char="•"/>
                  <a:defRPr sz="8818" kern="1200">
                    <a:solidFill>
                      <a:schemeClr val="tx1"/>
                    </a:solidFill>
                    <a:latin typeface="Trebuchet MS" pitchFamily="34" charset="0"/>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pPr marL="914400" indent="-914400">
                  <a:spcBef>
                    <a:spcPts val="600"/>
                  </a:spcBef>
                  <a:spcAft>
                    <a:spcPts val="600"/>
                  </a:spcAft>
                  <a:buFont typeface="+mj-lt"/>
                  <a:buAutoNum type="arabicPeriod" startAt="2"/>
                </a:pPr>
                <a:r>
                  <a:rPr lang="en-US" altLang="zh-CN" dirty="0" smtClean="0"/>
                  <a:t> The Adaptive </a:t>
                </a:r>
                <a:r>
                  <a:rPr lang="en-US" altLang="zh-CN" dirty="0" err="1" smtClean="0"/>
                  <a:t>AdaBoost</a:t>
                </a:r>
                <a:endParaRPr lang="en-US" altLang="zh-CN" dirty="0" smtClean="0"/>
              </a:p>
              <a:p>
                <a:pPr>
                  <a:lnSpc>
                    <a:spcPts val="5500"/>
                  </a:lnSpc>
                </a:pPr>
                <a:r>
                  <a:rPr lang="en-US" altLang="zh-CN" dirty="0"/>
                  <a:t>  </a:t>
                </a:r>
                <a:r>
                  <a:rPr lang="en-US" altLang="zh-CN" dirty="0" smtClean="0"/>
                  <a:t>   a) the adjustable  misclassification </a:t>
                </a:r>
                <a:r>
                  <a:rPr lang="en-US" altLang="zh-CN" dirty="0"/>
                  <a:t>cost</a:t>
                </a:r>
                <a:r>
                  <a:rPr lang="en-US" altLang="zh-CN" dirty="0" smtClean="0"/>
                  <a:t>:</a:t>
                </a:r>
              </a:p>
              <a:p>
                <a:pPr>
                  <a:lnSpc>
                    <a:spcPts val="5500"/>
                  </a:lnSpc>
                </a:pPr>
                <a:endParaRPr lang="en-US" altLang="zh-CN" dirty="0" smtClean="0"/>
              </a:p>
              <a:p>
                <a:pPr>
                  <a:lnSpc>
                    <a:spcPts val="5500"/>
                  </a:lnSpc>
                </a:pPr>
                <a:r>
                  <a:rPr lang="en-US" altLang="zh-CN" dirty="0"/>
                  <a:t> </a:t>
                </a:r>
                <a:r>
                  <a:rPr lang="en-US" altLang="zh-CN" dirty="0" smtClean="0"/>
                  <a:t>    b) </a:t>
                </a:r>
                <a:r>
                  <a:rPr lang="en-US" altLang="zh-CN" dirty="0"/>
                  <a:t>cost adjustment </a:t>
                </a:r>
                <a:r>
                  <a:rPr lang="en-US" altLang="zh-CN" dirty="0" smtClean="0"/>
                  <a:t>term</a:t>
                </a:r>
              </a:p>
              <a:p>
                <a:pPr>
                  <a:lnSpc>
                    <a:spcPts val="5500"/>
                  </a:lnSpc>
                </a:pPr>
                <a:endParaRPr lang="en-US" altLang="zh-CN" dirty="0" smtClean="0"/>
              </a:p>
              <a:p>
                <a:pPr>
                  <a:lnSpc>
                    <a:spcPts val="5500"/>
                  </a:lnSpc>
                </a:pPr>
                <a:r>
                  <a:rPr lang="en-US" altLang="zh-CN" dirty="0" smtClean="0"/>
                  <a:t>     c) weight updating</a:t>
                </a:r>
              </a:p>
              <a:p>
                <a:pPr>
                  <a:lnSpc>
                    <a:spcPts val="5500"/>
                  </a:lnSpc>
                </a:pPr>
                <a:endParaRPr lang="en-US" altLang="zh-CN" dirty="0" smtClean="0"/>
              </a:p>
              <a:p>
                <a:r>
                  <a:rPr lang="en-US" altLang="zh-CN" dirty="0" smtClean="0"/>
                  <a:t>    the </a:t>
                </a:r>
                <a:r>
                  <a:rPr lang="en-US" altLang="zh-CN" dirty="0"/>
                  <a:t>upper bound of the training </a:t>
                </a:r>
                <a:r>
                  <a:rPr lang="en-US" altLang="zh-CN" dirty="0" smtClean="0"/>
                  <a:t>cumulative misclassification cost holds:</a:t>
                </a:r>
                <a:endParaRPr lang="en-US" altLang="zh-CN" dirty="0"/>
              </a:p>
              <a:p>
                <a:pPr>
                  <a:lnSpc>
                    <a:spcPts val="5500"/>
                  </a:lnSpc>
                </a:pPr>
                <a:endParaRPr lang="en-US" altLang="zh-CN" dirty="0" smtClean="0"/>
              </a:p>
              <a:p>
                <a:pPr>
                  <a:lnSpc>
                    <a:spcPts val="5500"/>
                  </a:lnSpc>
                </a:pPr>
                <a:endParaRPr lang="en-US" altLang="zh-CN" dirty="0" smtClean="0"/>
              </a:p>
              <a:p>
                <a:pPr>
                  <a:lnSpc>
                    <a:spcPts val="5500"/>
                  </a:lnSpc>
                </a:pPr>
                <a:r>
                  <a:rPr lang="en-US" altLang="zh-CN" dirty="0" smtClean="0"/>
                  <a:t>For </a:t>
                </a:r>
                <a:r>
                  <a:rPr lang="en-US" altLang="zh-CN" dirty="0"/>
                  <a:t>our practical </a:t>
                </a:r>
                <a:r>
                  <a:rPr lang="en-US" altLang="zh-CN" dirty="0" smtClean="0"/>
                  <a:t>use, we give the </a:t>
                </a:r>
                <a:r>
                  <a:rPr lang="en-US" altLang="zh-CN" dirty="0" smtClean="0">
                    <a:solidFill>
                      <a:prstClr val="black"/>
                    </a:solidFill>
                  </a:rPr>
                  <a:t>estimated </a:t>
                </a:r>
                <a14:m>
                  <m:oMath xmlns:m="http://schemas.openxmlformats.org/officeDocument/2006/math">
                    <m:sSub>
                      <m:sSubPr>
                        <m:ctrlPr>
                          <a:rPr lang="en-US" altLang="zh-CN" i="1">
                            <a:solidFill>
                              <a:prstClr val="black"/>
                            </a:solidFill>
                            <a:latin typeface="Cambria Math" panose="02040503050406030204" pitchFamily="18" charset="0"/>
                          </a:rPr>
                        </m:ctrlPr>
                      </m:sSubPr>
                      <m:e>
                        <m:r>
                          <a:rPr lang="zh-CN" altLang="en-US" i="1">
                            <a:solidFill>
                              <a:prstClr val="black"/>
                            </a:solidFill>
                            <a:latin typeface="Cambria Math" panose="02040503050406030204" pitchFamily="18" charset="0"/>
                          </a:rPr>
                          <m:t>𝛼</m:t>
                        </m:r>
                      </m:e>
                      <m:sub>
                        <m:r>
                          <a:rPr lang="en-US" altLang="zh-CN" i="1">
                            <a:solidFill>
                              <a:prstClr val="black"/>
                            </a:solidFill>
                            <a:latin typeface="Cambria Math" panose="02040503050406030204" pitchFamily="18" charset="0"/>
                          </a:rPr>
                          <m:t>𝑡</m:t>
                        </m:r>
                      </m:sub>
                    </m:sSub>
                  </m:oMath>
                </a14:m>
                <a:r>
                  <a:rPr lang="en-US" altLang="zh-CN" dirty="0">
                    <a:solidFill>
                      <a:prstClr val="black"/>
                    </a:solidFill>
                  </a:rPr>
                  <a:t> and </a:t>
                </a:r>
                <a14:m>
                  <m:oMath xmlns:m="http://schemas.openxmlformats.org/officeDocument/2006/math">
                    <m:sSub>
                      <m:sSubPr>
                        <m:ctrlPr>
                          <a:rPr lang="en-US" altLang="zh-CN" i="1">
                            <a:solidFill>
                              <a:prstClr val="black"/>
                            </a:solidFill>
                            <a:latin typeface="Cambria Math" panose="02040503050406030204" pitchFamily="18" charset="0"/>
                          </a:rPr>
                        </m:ctrlPr>
                      </m:sSubPr>
                      <m:e>
                        <m:r>
                          <a:rPr lang="zh-CN" altLang="en-US" i="1">
                            <a:solidFill>
                              <a:prstClr val="black"/>
                            </a:solidFill>
                            <a:latin typeface="Cambria Math" panose="02040503050406030204" pitchFamily="18" charset="0"/>
                          </a:rPr>
                          <m:t>𝛽</m:t>
                        </m:r>
                      </m:e>
                      <m:sub>
                        <m:r>
                          <a:rPr lang="en-US" altLang="zh-CN" i="1">
                            <a:solidFill>
                              <a:prstClr val="black"/>
                            </a:solidFill>
                            <a:latin typeface="Cambria Math" panose="02040503050406030204" pitchFamily="18" charset="0"/>
                          </a:rPr>
                          <m:t>𝑡</m:t>
                        </m:r>
                      </m:sub>
                    </m:sSub>
                  </m:oMath>
                </a14:m>
                <a:r>
                  <a:rPr lang="en-US" altLang="zh-CN" dirty="0" smtClean="0"/>
                  <a:t> to replace </a:t>
                </a:r>
                <a:r>
                  <a:rPr lang="en-US" altLang="zh-CN" dirty="0" smtClean="0">
                    <a:solidFill>
                      <a:prstClr val="black"/>
                    </a:solidFill>
                  </a:rPr>
                  <a:t>the </a:t>
                </a:r>
                <a:r>
                  <a:rPr lang="en-US" altLang="zh-CN" dirty="0">
                    <a:solidFill>
                      <a:prstClr val="black"/>
                    </a:solidFill>
                  </a:rPr>
                  <a:t>analytical </a:t>
                </a:r>
                <a14:m>
                  <m:oMath xmlns:m="http://schemas.openxmlformats.org/officeDocument/2006/math">
                    <m:sSub>
                      <m:sSubPr>
                        <m:ctrlPr>
                          <a:rPr lang="en-US" altLang="zh-CN" i="1">
                            <a:solidFill>
                              <a:prstClr val="black"/>
                            </a:solidFill>
                            <a:latin typeface="Cambria Math" panose="02040503050406030204" pitchFamily="18" charset="0"/>
                          </a:rPr>
                        </m:ctrlPr>
                      </m:sSubPr>
                      <m:e>
                        <m:r>
                          <a:rPr lang="zh-CN" altLang="en-US" i="1">
                            <a:solidFill>
                              <a:prstClr val="black"/>
                            </a:solidFill>
                            <a:latin typeface="Cambria Math" panose="02040503050406030204" pitchFamily="18" charset="0"/>
                          </a:rPr>
                          <m:t>𝛼</m:t>
                        </m:r>
                      </m:e>
                      <m:sub>
                        <m:r>
                          <a:rPr lang="en-US" altLang="zh-CN" i="1">
                            <a:solidFill>
                              <a:prstClr val="black"/>
                            </a:solidFill>
                            <a:latin typeface="Cambria Math" panose="02040503050406030204" pitchFamily="18" charset="0"/>
                          </a:rPr>
                          <m:t>𝑡</m:t>
                        </m:r>
                      </m:sub>
                    </m:sSub>
                  </m:oMath>
                </a14:m>
                <a:r>
                  <a:rPr lang="en-US" altLang="zh-CN" dirty="0">
                    <a:solidFill>
                      <a:prstClr val="black"/>
                    </a:solidFill>
                  </a:rPr>
                  <a:t> and </a:t>
                </a:r>
                <a14:m>
                  <m:oMath xmlns:m="http://schemas.openxmlformats.org/officeDocument/2006/math">
                    <m:sSub>
                      <m:sSubPr>
                        <m:ctrlPr>
                          <a:rPr lang="en-US" altLang="zh-CN" i="1">
                            <a:solidFill>
                              <a:prstClr val="black"/>
                            </a:solidFill>
                            <a:latin typeface="Cambria Math" panose="02040503050406030204" pitchFamily="18" charset="0"/>
                          </a:rPr>
                        </m:ctrlPr>
                      </m:sSubPr>
                      <m:e>
                        <m:r>
                          <a:rPr lang="zh-CN" altLang="en-US" i="1">
                            <a:solidFill>
                              <a:prstClr val="black"/>
                            </a:solidFill>
                            <a:latin typeface="Cambria Math" panose="02040503050406030204" pitchFamily="18" charset="0"/>
                          </a:rPr>
                          <m:t>𝛽</m:t>
                        </m:r>
                      </m:e>
                      <m:sub>
                        <m:r>
                          <a:rPr lang="en-US" altLang="zh-CN" i="1">
                            <a:solidFill>
                              <a:prstClr val="black"/>
                            </a:solidFill>
                            <a:latin typeface="Cambria Math" panose="02040503050406030204" pitchFamily="18" charset="0"/>
                          </a:rPr>
                          <m:t>𝑡</m:t>
                        </m:r>
                      </m:sub>
                    </m:sSub>
                  </m:oMath>
                </a14:m>
                <a:r>
                  <a:rPr lang="en-US" altLang="zh-CN" dirty="0">
                    <a:solidFill>
                      <a:prstClr val="black"/>
                    </a:solidFill>
                  </a:rPr>
                  <a:t> for minimizing the upper bound</a:t>
                </a:r>
                <a:r>
                  <a:rPr lang="en-US" altLang="zh-CN" dirty="0" smtClean="0">
                    <a:solidFill>
                      <a:prstClr val="black"/>
                    </a:solidFill>
                  </a:rPr>
                  <a:t>.</a:t>
                </a:r>
              </a:p>
              <a:p>
                <a:pPr>
                  <a:lnSpc>
                    <a:spcPts val="5500"/>
                  </a:lnSpc>
                </a:pPr>
                <a:endParaRPr lang="en-US" altLang="zh-CN" dirty="0" smtClean="0">
                  <a:solidFill>
                    <a:prstClr val="black"/>
                  </a:solidFill>
                </a:endParaRPr>
              </a:p>
              <a:p>
                <a:pPr>
                  <a:lnSpc>
                    <a:spcPts val="5500"/>
                  </a:lnSpc>
                </a:pPr>
                <a:endParaRPr lang="en-US" altLang="zh-CN" dirty="0">
                  <a:solidFill>
                    <a:prstClr val="black"/>
                  </a:solidFill>
                </a:endParaRPr>
              </a:p>
              <a:p>
                <a:pPr>
                  <a:lnSpc>
                    <a:spcPts val="5500"/>
                  </a:lnSpc>
                </a:pPr>
                <a:r>
                  <a:rPr lang="en-US" altLang="zh-CN" sz="4800" dirty="0" smtClean="0"/>
                  <a:t>where </a:t>
                </a:r>
                <a:r>
                  <a:rPr lang="en-US" altLang="zh-CN" sz="4800" dirty="0"/>
                  <a:t>the </a:t>
                </a:r>
                <a14:m>
                  <m:oMath xmlns:m="http://schemas.openxmlformats.org/officeDocument/2006/math">
                    <m:sSub>
                      <m:sSubPr>
                        <m:ctrlPr>
                          <a:rPr lang="en-US" altLang="zh-CN" sz="4800" i="1">
                            <a:latin typeface="Cambria Math" panose="02040503050406030204" pitchFamily="18" charset="0"/>
                          </a:rPr>
                        </m:ctrlPr>
                      </m:sSubPr>
                      <m:e>
                        <m:r>
                          <a:rPr lang="en-US" altLang="zh-CN" sz="4800" i="1">
                            <a:latin typeface="Cambria Math" panose="02040503050406030204" pitchFamily="18" charset="0"/>
                          </a:rPr>
                          <m:t>𝑢</m:t>
                        </m:r>
                      </m:e>
                      <m:sub>
                        <m:r>
                          <a:rPr lang="en-US" altLang="zh-CN" sz="4800" i="1">
                            <a:latin typeface="Cambria Math" panose="02040503050406030204" pitchFamily="18" charset="0"/>
                          </a:rPr>
                          <m:t>𝑡</m:t>
                        </m:r>
                      </m:sub>
                    </m:sSub>
                    <m:r>
                      <a:rPr lang="en-US" altLang="zh-CN" sz="4800" i="1">
                        <a:latin typeface="Cambria Math" panose="02040503050406030204" pitchFamily="18" charset="0"/>
                      </a:rPr>
                      <m:t>=</m:t>
                    </m:r>
                    <m:nary>
                      <m:naryPr>
                        <m:chr m:val="∑"/>
                        <m:supHide m:val="on"/>
                        <m:ctrlPr>
                          <a:rPr lang="en-US" altLang="zh-CN" sz="4800" i="1">
                            <a:latin typeface="Cambria Math" panose="02040503050406030204" pitchFamily="18" charset="0"/>
                          </a:rPr>
                        </m:ctrlPr>
                      </m:naryPr>
                      <m:sub>
                        <m:r>
                          <m:rPr>
                            <m:brk m:alnAt="7"/>
                          </m:rPr>
                          <a:rPr lang="en-US" altLang="zh-CN" sz="4800" i="1">
                            <a:latin typeface="Cambria Math" panose="02040503050406030204" pitchFamily="18" charset="0"/>
                          </a:rPr>
                          <m:t>𝑖</m:t>
                        </m:r>
                      </m:sub>
                      <m:sup/>
                      <m:e>
                        <m:sSub>
                          <m:sSubPr>
                            <m:ctrlPr>
                              <a:rPr lang="en-US" altLang="zh-CN" sz="4800" i="1">
                                <a:latin typeface="Cambria Math" panose="02040503050406030204" pitchFamily="18" charset="0"/>
                              </a:rPr>
                            </m:ctrlPr>
                          </m:sSubPr>
                          <m:e>
                            <m:r>
                              <a:rPr lang="en-US" altLang="zh-CN" sz="4800" i="1">
                                <a:latin typeface="Cambria Math" panose="02040503050406030204" pitchFamily="18" charset="0"/>
                              </a:rPr>
                              <m:t>𝐷</m:t>
                            </m:r>
                          </m:e>
                          <m:sub>
                            <m:r>
                              <a:rPr lang="en-US" altLang="zh-CN" sz="4800" i="1">
                                <a:latin typeface="Cambria Math" panose="02040503050406030204" pitchFamily="18" charset="0"/>
                              </a:rPr>
                              <m:t>𝑡</m:t>
                            </m:r>
                          </m:sub>
                        </m:sSub>
                        <m:d>
                          <m:dPr>
                            <m:ctrlPr>
                              <a:rPr lang="en-US" altLang="zh-CN" sz="4800" i="1">
                                <a:latin typeface="Cambria Math" panose="02040503050406030204" pitchFamily="18" charset="0"/>
                              </a:rPr>
                            </m:ctrlPr>
                          </m:dPr>
                          <m:e>
                            <m:r>
                              <a:rPr lang="en-US" altLang="zh-CN" sz="4800" i="1">
                                <a:latin typeface="Cambria Math" panose="02040503050406030204" pitchFamily="18" charset="0"/>
                              </a:rPr>
                              <m:t>𝑖</m:t>
                            </m:r>
                          </m:e>
                        </m:d>
                        <m:sSub>
                          <m:sSubPr>
                            <m:ctrlPr>
                              <a:rPr lang="en-US" altLang="zh-CN" sz="4800" i="1">
                                <a:latin typeface="Cambria Math" panose="02040503050406030204" pitchFamily="18" charset="0"/>
                              </a:rPr>
                            </m:ctrlPr>
                          </m:sSubPr>
                          <m:e>
                            <m:r>
                              <a:rPr lang="en-US" altLang="zh-CN" sz="4800" i="1">
                                <a:latin typeface="Cambria Math" panose="02040503050406030204" pitchFamily="18" charset="0"/>
                              </a:rPr>
                              <m:t>𝑦</m:t>
                            </m:r>
                          </m:e>
                          <m:sub>
                            <m:r>
                              <a:rPr lang="en-US" altLang="zh-CN" sz="4800" i="1">
                                <a:latin typeface="Cambria Math" panose="02040503050406030204" pitchFamily="18" charset="0"/>
                              </a:rPr>
                              <m:t>𝑖</m:t>
                            </m:r>
                          </m:sub>
                        </m:sSub>
                        <m:sSub>
                          <m:sSubPr>
                            <m:ctrlPr>
                              <a:rPr lang="en-US" altLang="zh-CN" sz="4800" i="1">
                                <a:latin typeface="Cambria Math" panose="02040503050406030204" pitchFamily="18" charset="0"/>
                              </a:rPr>
                            </m:ctrlPr>
                          </m:sSubPr>
                          <m:e>
                            <m:r>
                              <a:rPr lang="en-US" altLang="zh-CN" sz="4800" i="1">
                                <a:latin typeface="Cambria Math" panose="02040503050406030204" pitchFamily="18" charset="0"/>
                              </a:rPr>
                              <m:t>h</m:t>
                            </m:r>
                          </m:e>
                          <m:sub>
                            <m:r>
                              <a:rPr lang="en-US" altLang="zh-CN" sz="4800" i="1">
                                <a:latin typeface="Cambria Math" panose="02040503050406030204" pitchFamily="18" charset="0"/>
                              </a:rPr>
                              <m:t>𝑡</m:t>
                            </m:r>
                          </m:sub>
                        </m:sSub>
                        <m:r>
                          <a:rPr lang="en-US" altLang="zh-CN" sz="4800" i="1">
                            <a:latin typeface="Cambria Math" panose="02040503050406030204" pitchFamily="18" charset="0"/>
                          </a:rPr>
                          <m:t>(</m:t>
                        </m:r>
                        <m:sSub>
                          <m:sSubPr>
                            <m:ctrlPr>
                              <a:rPr lang="en-US" altLang="zh-CN" sz="4800" i="1">
                                <a:latin typeface="Cambria Math" panose="02040503050406030204" pitchFamily="18" charset="0"/>
                              </a:rPr>
                            </m:ctrlPr>
                          </m:sSubPr>
                          <m:e>
                            <m:r>
                              <a:rPr lang="en-US" altLang="zh-CN" sz="4800" i="1">
                                <a:latin typeface="Cambria Math" panose="02040503050406030204" pitchFamily="18" charset="0"/>
                              </a:rPr>
                              <m:t>𝑥</m:t>
                            </m:r>
                          </m:e>
                          <m:sub>
                            <m:r>
                              <a:rPr lang="en-US" altLang="zh-CN" sz="4800" i="1">
                                <a:latin typeface="Cambria Math" panose="02040503050406030204" pitchFamily="18" charset="0"/>
                              </a:rPr>
                              <m:t>𝑖</m:t>
                            </m:r>
                          </m:sub>
                        </m:sSub>
                        <m:r>
                          <a:rPr lang="en-US" altLang="zh-CN" sz="4800" i="1">
                            <a:latin typeface="Cambria Math" panose="02040503050406030204" pitchFamily="18" charset="0"/>
                          </a:rPr>
                          <m:t>)</m:t>
                        </m:r>
                      </m:e>
                    </m:nary>
                    <m:r>
                      <a:rPr lang="en-US" altLang="zh-CN" sz="4800" i="1">
                        <a:latin typeface="Cambria Math" panose="02040503050406030204" pitchFamily="18" charset="0"/>
                      </a:rPr>
                      <m:t>,  </m:t>
                    </m:r>
                    <m:sSub>
                      <m:sSubPr>
                        <m:ctrlPr>
                          <a:rPr lang="en-US" altLang="zh-CN" sz="4800" i="1">
                            <a:latin typeface="Cambria Math" panose="02040503050406030204" pitchFamily="18" charset="0"/>
                          </a:rPr>
                        </m:ctrlPr>
                      </m:sSubPr>
                      <m:e>
                        <m:r>
                          <a:rPr lang="en-US" altLang="zh-CN" sz="4800" i="1">
                            <a:latin typeface="Cambria Math" panose="02040503050406030204" pitchFamily="18" charset="0"/>
                          </a:rPr>
                          <m:t>𝑣</m:t>
                        </m:r>
                      </m:e>
                      <m:sub>
                        <m:r>
                          <a:rPr lang="en-US" altLang="zh-CN" sz="4800" i="1">
                            <a:latin typeface="Cambria Math" panose="02040503050406030204" pitchFamily="18" charset="0"/>
                          </a:rPr>
                          <m:t>𝑡</m:t>
                        </m:r>
                      </m:sub>
                    </m:sSub>
                    <m:r>
                      <a:rPr lang="en-US" altLang="zh-CN" sz="4800" i="1">
                        <a:latin typeface="Cambria Math" panose="02040503050406030204" pitchFamily="18" charset="0"/>
                      </a:rPr>
                      <m:t>=</m:t>
                    </m:r>
                    <m:nary>
                      <m:naryPr>
                        <m:chr m:val="∑"/>
                        <m:supHide m:val="on"/>
                        <m:ctrlPr>
                          <a:rPr lang="en-US" altLang="zh-CN" sz="4800" i="1">
                            <a:latin typeface="Cambria Math" panose="02040503050406030204" pitchFamily="18" charset="0"/>
                          </a:rPr>
                        </m:ctrlPr>
                      </m:naryPr>
                      <m:sub>
                        <m:r>
                          <m:rPr>
                            <m:brk m:alnAt="7"/>
                          </m:rPr>
                          <a:rPr lang="en-US" altLang="zh-CN" sz="4800" i="1">
                            <a:latin typeface="Cambria Math" panose="02040503050406030204" pitchFamily="18" charset="0"/>
                          </a:rPr>
                          <m:t>𝑖</m:t>
                        </m:r>
                      </m:sub>
                      <m:sup/>
                      <m:e>
                        <m:f>
                          <m:fPr>
                            <m:ctrlPr>
                              <a:rPr lang="en-US" altLang="zh-CN" sz="4800" i="1">
                                <a:latin typeface="Cambria Math" panose="02040503050406030204" pitchFamily="18" charset="0"/>
                              </a:rPr>
                            </m:ctrlPr>
                          </m:fPr>
                          <m:num>
                            <m:r>
                              <a:rPr lang="en-US" altLang="zh-CN" sz="4800" i="1">
                                <a:latin typeface="Cambria Math" panose="02040503050406030204" pitchFamily="18" charset="0"/>
                              </a:rPr>
                              <m:t>1</m:t>
                            </m:r>
                          </m:num>
                          <m:den>
                            <m:r>
                              <a:rPr lang="en-US" altLang="zh-CN" sz="4800" i="1">
                                <a:latin typeface="Cambria Math" panose="02040503050406030204" pitchFamily="18" charset="0"/>
                              </a:rPr>
                              <m:t>𝑚</m:t>
                            </m:r>
                          </m:den>
                        </m:f>
                        <m:sSub>
                          <m:sSubPr>
                            <m:ctrlPr>
                              <a:rPr lang="en-US" altLang="zh-CN" sz="4800" i="1">
                                <a:latin typeface="Cambria Math" panose="02040503050406030204" pitchFamily="18" charset="0"/>
                              </a:rPr>
                            </m:ctrlPr>
                          </m:sSubPr>
                          <m:e>
                            <m:r>
                              <a:rPr lang="en-US" altLang="zh-CN" sz="4800" i="1">
                                <a:latin typeface="Cambria Math" panose="02040503050406030204" pitchFamily="18" charset="0"/>
                              </a:rPr>
                              <m:t>𝑦</m:t>
                            </m:r>
                          </m:e>
                          <m:sub>
                            <m:r>
                              <a:rPr lang="en-US" altLang="zh-CN" sz="4800" i="1">
                                <a:latin typeface="Cambria Math" panose="02040503050406030204" pitchFamily="18" charset="0"/>
                              </a:rPr>
                              <m:t>𝑖</m:t>
                            </m:r>
                          </m:sub>
                        </m:sSub>
                        <m:sSub>
                          <m:sSubPr>
                            <m:ctrlPr>
                              <a:rPr lang="en-US" altLang="zh-CN" sz="4800" i="1">
                                <a:latin typeface="Cambria Math" panose="02040503050406030204" pitchFamily="18" charset="0"/>
                              </a:rPr>
                            </m:ctrlPr>
                          </m:sSubPr>
                          <m:e>
                            <m:r>
                              <a:rPr lang="en-US" altLang="zh-CN" sz="4800" i="1">
                                <a:latin typeface="Cambria Math" panose="02040503050406030204" pitchFamily="18" charset="0"/>
                              </a:rPr>
                              <m:t>h</m:t>
                            </m:r>
                          </m:e>
                          <m:sub>
                            <m:r>
                              <a:rPr lang="en-US" altLang="zh-CN" sz="4800" i="1">
                                <a:latin typeface="Cambria Math" panose="02040503050406030204" pitchFamily="18" charset="0"/>
                              </a:rPr>
                              <m:t>𝑡</m:t>
                            </m:r>
                          </m:sub>
                        </m:sSub>
                        <m:r>
                          <a:rPr lang="en-US" altLang="zh-CN" sz="4800" i="1">
                            <a:latin typeface="Cambria Math" panose="02040503050406030204" pitchFamily="18" charset="0"/>
                          </a:rPr>
                          <m:t>(</m:t>
                        </m:r>
                        <m:sSub>
                          <m:sSubPr>
                            <m:ctrlPr>
                              <a:rPr lang="en-US" altLang="zh-CN" sz="4800" i="1">
                                <a:latin typeface="Cambria Math" panose="02040503050406030204" pitchFamily="18" charset="0"/>
                              </a:rPr>
                            </m:ctrlPr>
                          </m:sSubPr>
                          <m:e>
                            <m:r>
                              <a:rPr lang="en-US" altLang="zh-CN" sz="4800" i="1">
                                <a:latin typeface="Cambria Math" panose="02040503050406030204" pitchFamily="18" charset="0"/>
                              </a:rPr>
                              <m:t>𝑥</m:t>
                            </m:r>
                          </m:e>
                          <m:sub>
                            <m:r>
                              <a:rPr lang="en-US" altLang="zh-CN" sz="4800" i="1">
                                <a:latin typeface="Cambria Math" panose="02040503050406030204" pitchFamily="18" charset="0"/>
                              </a:rPr>
                              <m:t>𝑖</m:t>
                            </m:r>
                          </m:sub>
                        </m:sSub>
                        <m:r>
                          <a:rPr lang="en-US" altLang="zh-CN" sz="4800" i="1">
                            <a:latin typeface="Cambria Math" panose="02040503050406030204" pitchFamily="18" charset="0"/>
                          </a:rPr>
                          <m:t>)</m:t>
                        </m:r>
                      </m:e>
                    </m:nary>
                  </m:oMath>
                </a14:m>
                <a:r>
                  <a:rPr lang="en-US" altLang="zh-CN" dirty="0" smtClean="0"/>
                  <a:t>. The </a:t>
                </a:r>
                <a:r>
                  <a:rPr lang="en-US" altLang="zh-CN" dirty="0" err="1" smtClean="0"/>
                  <a:t>quantitive</a:t>
                </a:r>
                <a:r>
                  <a:rPr lang="en-US" altLang="zh-CN" dirty="0" smtClean="0"/>
                  <a:t> </a:t>
                </a:r>
                <a:r>
                  <a:rPr lang="en-US" altLang="zh-CN" dirty="0"/>
                  <a:t>results are in the </a:t>
                </a:r>
                <a:r>
                  <a:rPr lang="en-US" altLang="zh-CN" dirty="0" smtClean="0"/>
                  <a:t>Fig.3</a:t>
                </a:r>
                <a:r>
                  <a:rPr lang="en-US" altLang="zh-CN" dirty="0"/>
                  <a:t>.</a:t>
                </a:r>
              </a:p>
              <a:p>
                <a:pPr>
                  <a:lnSpc>
                    <a:spcPts val="5500"/>
                  </a:lnSpc>
                </a:pPr>
                <a:endParaRPr lang="en-US" altLang="zh-CN" dirty="0">
                  <a:solidFill>
                    <a:prstClr val="black"/>
                  </a:solidFill>
                </a:endParaRPr>
              </a:p>
              <a:p>
                <a:pPr>
                  <a:lnSpc>
                    <a:spcPts val="5500"/>
                  </a:lnSpc>
                </a:pPr>
                <a:endParaRPr lang="en-US" altLang="zh-CN" dirty="0" smtClean="0"/>
              </a:p>
              <a:p>
                <a:pPr>
                  <a:lnSpc>
                    <a:spcPts val="5500"/>
                  </a:lnSpc>
                </a:pPr>
                <a:r>
                  <a:rPr lang="en-US" altLang="zh-CN" dirty="0"/>
                  <a:t> </a:t>
                </a:r>
                <a:r>
                  <a:rPr lang="en-US" altLang="zh-CN" dirty="0" smtClean="0"/>
                  <a:t>    </a:t>
                </a:r>
                <a:endParaRPr lang="en-US" altLang="zh-CN" dirty="0"/>
              </a:p>
            </p:txBody>
          </p:sp>
        </mc:Choice>
        <mc:Fallback xmlns="">
          <p:sp>
            <p:nvSpPr>
              <p:cNvPr id="24" name="文本占位符 7"/>
              <p:cNvSpPr txBox="1">
                <a:spLocks noRot="1" noChangeAspect="1" noMove="1" noResize="1" noEditPoints="1" noAdjustHandles="1" noChangeArrowheads="1" noChangeShapeType="1" noTextEdit="1"/>
              </p:cNvSpPr>
              <p:nvPr/>
            </p:nvSpPr>
            <p:spPr>
              <a:xfrm>
                <a:off x="17753970" y="5034271"/>
                <a:ext cx="16560476" cy="18461849"/>
              </a:xfrm>
              <a:prstGeom prst="rect">
                <a:avLst/>
              </a:prstGeom>
              <a:blipFill>
                <a:blip r:embed="rId4"/>
                <a:stretch>
                  <a:fillRect l="-1767" t="-561" r="-699"/>
                </a:stretch>
              </a:blipFill>
            </p:spPr>
            <p:txBody>
              <a:bodyPr/>
              <a:lstStyle/>
              <a:p>
                <a:r>
                  <a:rPr lang="zh-CN" altLang="en-US">
                    <a:noFill/>
                  </a:rPr>
                  <a:t> </a:t>
                </a:r>
              </a:p>
            </p:txBody>
          </p:sp>
        </mc:Fallback>
      </mc:AlternateContent>
      <p:pic>
        <p:nvPicPr>
          <p:cNvPr id="27" name="图片 26"/>
          <p:cNvPicPr>
            <a:picLocks noChangeAspect="1"/>
          </p:cNvPicPr>
          <p:nvPr/>
        </p:nvPicPr>
        <p:blipFill>
          <a:blip r:embed="rId5"/>
          <a:stretch>
            <a:fillRect/>
          </a:stretch>
        </p:blipFill>
        <p:spPr>
          <a:xfrm>
            <a:off x="20796361" y="7039207"/>
            <a:ext cx="7791450" cy="752475"/>
          </a:xfrm>
          <a:prstGeom prst="rect">
            <a:avLst/>
          </a:prstGeom>
        </p:spPr>
      </p:pic>
      <p:pic>
        <p:nvPicPr>
          <p:cNvPr id="28" name="图片 27"/>
          <p:cNvPicPr>
            <a:picLocks noChangeAspect="1"/>
          </p:cNvPicPr>
          <p:nvPr/>
        </p:nvPicPr>
        <p:blipFill>
          <a:blip r:embed="rId6"/>
          <a:stretch>
            <a:fillRect/>
          </a:stretch>
        </p:blipFill>
        <p:spPr>
          <a:xfrm>
            <a:off x="20895059" y="8885734"/>
            <a:ext cx="9801225" cy="638175"/>
          </a:xfrm>
          <a:prstGeom prst="rect">
            <a:avLst/>
          </a:prstGeom>
        </p:spPr>
      </p:pic>
      <p:pic>
        <p:nvPicPr>
          <p:cNvPr id="29" name="图片 28"/>
          <p:cNvPicPr>
            <a:picLocks noChangeAspect="1"/>
          </p:cNvPicPr>
          <p:nvPr/>
        </p:nvPicPr>
        <p:blipFill>
          <a:blip r:embed="rId7"/>
          <a:stretch>
            <a:fillRect/>
          </a:stretch>
        </p:blipFill>
        <p:spPr>
          <a:xfrm>
            <a:off x="20969782" y="10720461"/>
            <a:ext cx="6877050" cy="714375"/>
          </a:xfrm>
          <a:prstGeom prst="rect">
            <a:avLst/>
          </a:prstGeom>
        </p:spPr>
      </p:pic>
      <p:pic>
        <p:nvPicPr>
          <p:cNvPr id="31" name="图片 30"/>
          <p:cNvPicPr>
            <a:picLocks noChangeAspect="1"/>
          </p:cNvPicPr>
          <p:nvPr/>
        </p:nvPicPr>
        <p:blipFill>
          <a:blip r:embed="rId8"/>
          <a:stretch>
            <a:fillRect/>
          </a:stretch>
        </p:blipFill>
        <p:spPr>
          <a:xfrm>
            <a:off x="20754859" y="13050780"/>
            <a:ext cx="8977689" cy="1751586"/>
          </a:xfrm>
          <a:prstGeom prst="rect">
            <a:avLst/>
          </a:prstGeom>
        </p:spPr>
      </p:pic>
      <p:pic>
        <p:nvPicPr>
          <p:cNvPr id="33" name="图片 32"/>
          <p:cNvPicPr>
            <a:picLocks noChangeAspect="1"/>
          </p:cNvPicPr>
          <p:nvPr/>
        </p:nvPicPr>
        <p:blipFill>
          <a:blip r:embed="rId9"/>
          <a:stretch>
            <a:fillRect/>
          </a:stretch>
        </p:blipFill>
        <p:spPr>
          <a:xfrm>
            <a:off x="19845910" y="17152883"/>
            <a:ext cx="10835373" cy="1589973"/>
          </a:xfrm>
          <a:prstGeom prst="rect">
            <a:avLst/>
          </a:prstGeom>
        </p:spPr>
      </p:pic>
      <p:grpSp>
        <p:nvGrpSpPr>
          <p:cNvPr id="56" name="组合 55"/>
          <p:cNvGrpSpPr/>
          <p:nvPr/>
        </p:nvGrpSpPr>
        <p:grpSpPr>
          <a:xfrm>
            <a:off x="17644072" y="20935120"/>
            <a:ext cx="15410705" cy="7302352"/>
            <a:chOff x="34850602" y="5183517"/>
            <a:chExt cx="15410705" cy="7302352"/>
          </a:xfrm>
        </p:grpSpPr>
        <p:pic>
          <p:nvPicPr>
            <p:cNvPr id="36" name="图片 35"/>
            <p:cNvPicPr>
              <a:picLocks noChangeAspect="1"/>
            </p:cNvPicPr>
            <p:nvPr/>
          </p:nvPicPr>
          <p:blipFill rotWithShape="1">
            <a:blip r:embed="rId10"/>
            <a:srcRect b="16757"/>
            <a:stretch/>
          </p:blipFill>
          <p:spPr>
            <a:xfrm>
              <a:off x="35004549" y="5183517"/>
              <a:ext cx="15102812" cy="6386493"/>
            </a:xfrm>
            <a:prstGeom prst="rect">
              <a:avLst/>
            </a:prstGeom>
          </p:spPr>
        </p:pic>
        <p:sp>
          <p:nvSpPr>
            <p:cNvPr id="43" name="文本框 42"/>
            <p:cNvSpPr txBox="1"/>
            <p:nvPr/>
          </p:nvSpPr>
          <p:spPr>
            <a:xfrm>
              <a:off x="34850602" y="11162430"/>
              <a:ext cx="15410705" cy="1323439"/>
            </a:xfrm>
            <a:prstGeom prst="rect">
              <a:avLst/>
            </a:prstGeom>
            <a:noFill/>
          </p:spPr>
          <p:txBody>
            <a:bodyPr wrap="square" rtlCol="0">
              <a:spAutoFit/>
            </a:bodyPr>
            <a:lstStyle/>
            <a:p>
              <a:r>
                <a:rPr lang="en-US" altLang="zh-CN" sz="4000" dirty="0" smtClean="0"/>
                <a:t>Fig. 3. The CMC cost</a:t>
              </a:r>
              <a:r>
                <a:rPr lang="en-US" altLang="zh-CN" sz="4000" dirty="0"/>
                <a:t> </a:t>
              </a:r>
              <a:r>
                <a:rPr lang="en-US" altLang="zh-CN" sz="4000" dirty="0" smtClean="0"/>
                <a:t>and  upper bound of our and other algorithm tested  on four datasets</a:t>
              </a:r>
              <a:r>
                <a:rPr lang="en-US" altLang="zh-CN" sz="4000" smtClean="0"/>
                <a:t>. </a:t>
              </a:r>
              <a:endParaRPr lang="en-US" altLang="zh-CN" sz="4000" dirty="0" smtClean="0"/>
            </a:p>
          </p:txBody>
        </p:sp>
      </p:grpSp>
      <p:grpSp>
        <p:nvGrpSpPr>
          <p:cNvPr id="11" name="组合 10"/>
          <p:cNvGrpSpPr/>
          <p:nvPr/>
        </p:nvGrpSpPr>
        <p:grpSpPr>
          <a:xfrm>
            <a:off x="1320388" y="23140194"/>
            <a:ext cx="14176284" cy="5543089"/>
            <a:chOff x="1217452" y="23838444"/>
            <a:chExt cx="14167950" cy="4736917"/>
          </a:xfrm>
        </p:grpSpPr>
        <p:grpSp>
          <p:nvGrpSpPr>
            <p:cNvPr id="13" name="组合 12"/>
            <p:cNvGrpSpPr/>
            <p:nvPr/>
          </p:nvGrpSpPr>
          <p:grpSpPr>
            <a:xfrm>
              <a:off x="1413955" y="23838444"/>
              <a:ext cx="13971447" cy="4736917"/>
              <a:chOff x="1413955" y="23694066"/>
              <a:chExt cx="13971447" cy="4736917"/>
            </a:xfrm>
          </p:grpSpPr>
          <p:pic>
            <p:nvPicPr>
              <p:cNvPr id="21" name="图片 20"/>
              <p:cNvPicPr>
                <a:picLocks noChangeAspect="1"/>
              </p:cNvPicPr>
              <p:nvPr/>
            </p:nvPicPr>
            <p:blipFill rotWithShape="1">
              <a:blip r:embed="rId11"/>
              <a:srcRect l="2056" t="2352" r="1941" b="23864"/>
              <a:stretch/>
            </p:blipFill>
            <p:spPr>
              <a:xfrm>
                <a:off x="1969288" y="23694066"/>
                <a:ext cx="12276100" cy="3989101"/>
              </a:xfrm>
              <a:prstGeom prst="rect">
                <a:avLst/>
              </a:prstGeom>
            </p:spPr>
          </p:pic>
          <p:sp>
            <p:nvSpPr>
              <p:cNvPr id="12" name="文本框 11"/>
              <p:cNvSpPr txBox="1"/>
              <p:nvPr/>
            </p:nvSpPr>
            <p:spPr>
              <a:xfrm>
                <a:off x="1413955" y="27661542"/>
                <a:ext cx="13971447" cy="769441"/>
              </a:xfrm>
              <a:prstGeom prst="rect">
                <a:avLst/>
              </a:prstGeom>
              <a:noFill/>
            </p:spPr>
            <p:txBody>
              <a:bodyPr wrap="square" rtlCol="0">
                <a:spAutoFit/>
              </a:bodyPr>
              <a:lstStyle/>
              <a:p>
                <a:pPr algn="ctr"/>
                <a:r>
                  <a:rPr lang="en-US" altLang="zh-CN" sz="4000" dirty="0" smtClean="0"/>
                  <a:t>Fig. 1. From the top to end are the DRW</a:t>
                </a:r>
                <a:r>
                  <a:rPr lang="en-US" altLang="zh-CN" sz="4000" dirty="0"/>
                  <a:t> </a:t>
                </a:r>
                <a:r>
                  <a:rPr lang="en-US" altLang="zh-CN" sz="4000" dirty="0" smtClean="0"/>
                  <a:t>and our </a:t>
                </a:r>
                <a:r>
                  <a:rPr lang="en-US" altLang="zh-CN" sz="4400" dirty="0" smtClean="0"/>
                  <a:t>Adaptive</a:t>
                </a:r>
                <a:r>
                  <a:rPr lang="en-US" altLang="zh-CN" sz="4000" dirty="0" smtClean="0"/>
                  <a:t> DRW</a:t>
                </a:r>
              </a:p>
            </p:txBody>
          </p:sp>
        </p:grpSp>
        <p:sp>
          <p:nvSpPr>
            <p:cNvPr id="15" name="矩形 14"/>
            <p:cNvSpPr/>
            <p:nvPr/>
          </p:nvSpPr>
          <p:spPr>
            <a:xfrm>
              <a:off x="1217452" y="25775439"/>
              <a:ext cx="12697842" cy="1985342"/>
            </a:xfrm>
            <a:prstGeom prst="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413955" y="26328951"/>
              <a:ext cx="1031629" cy="584775"/>
            </a:xfrm>
            <a:prstGeom prst="rect">
              <a:avLst/>
            </a:prstGeom>
            <a:noFill/>
          </p:spPr>
          <p:txBody>
            <a:bodyPr wrap="square" rtlCol="0">
              <a:spAutoFit/>
            </a:bodyPr>
            <a:lstStyle/>
            <a:p>
              <a:pPr algn="ctr"/>
              <a:r>
                <a:rPr lang="en-US" altLang="zh-CN" sz="3200" b="1" dirty="0" smtClean="0">
                  <a:solidFill>
                    <a:srgbClr val="C00000"/>
                  </a:solidFill>
                </a:rPr>
                <a:t>Ours</a:t>
              </a:r>
              <a:endParaRPr lang="zh-CN" altLang="en-US" sz="2800" b="1" dirty="0">
                <a:solidFill>
                  <a:srgbClr val="C00000"/>
                </a:solidFill>
              </a:endParaRPr>
            </a:p>
          </p:txBody>
        </p:sp>
      </p:grpSp>
      <p:grpSp>
        <p:nvGrpSpPr>
          <p:cNvPr id="30" name="组合 29"/>
          <p:cNvGrpSpPr/>
          <p:nvPr/>
        </p:nvGrpSpPr>
        <p:grpSpPr>
          <a:xfrm>
            <a:off x="34907140" y="15287487"/>
            <a:ext cx="15523936" cy="7940509"/>
            <a:chOff x="35880585" y="12147536"/>
            <a:chExt cx="13326959" cy="6998802"/>
          </a:xfrm>
        </p:grpSpPr>
        <p:pic>
          <p:nvPicPr>
            <p:cNvPr id="20" name="图片 19"/>
            <p:cNvPicPr>
              <a:picLocks noChangeAspect="1"/>
            </p:cNvPicPr>
            <p:nvPr/>
          </p:nvPicPr>
          <p:blipFill>
            <a:blip r:embed="rId12"/>
            <a:stretch>
              <a:fillRect/>
            </a:stretch>
          </p:blipFill>
          <p:spPr>
            <a:xfrm>
              <a:off x="35880585" y="12666861"/>
              <a:ext cx="13326959" cy="5665394"/>
            </a:xfrm>
            <a:prstGeom prst="rect">
              <a:avLst/>
            </a:prstGeom>
          </p:spPr>
        </p:pic>
        <p:sp>
          <p:nvSpPr>
            <p:cNvPr id="22" name="矩形 21"/>
            <p:cNvSpPr/>
            <p:nvPr/>
          </p:nvSpPr>
          <p:spPr>
            <a:xfrm>
              <a:off x="41193202" y="12532931"/>
              <a:ext cx="5360277" cy="5948559"/>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0510373" y="12168244"/>
              <a:ext cx="6597147" cy="352157"/>
            </a:xfrm>
            <a:prstGeom prst="rect">
              <a:avLst/>
            </a:prstGeom>
            <a:noFill/>
          </p:spPr>
          <p:txBody>
            <a:bodyPr wrap="square" rtlCol="0">
              <a:spAutoFit/>
            </a:bodyPr>
            <a:lstStyle/>
            <a:p>
              <a:pPr algn="ctr">
                <a:lnSpc>
                  <a:spcPts val="2400"/>
                </a:lnSpc>
              </a:pPr>
              <a:r>
                <a:rPr lang="en-US" altLang="zh-CN" sz="2800" dirty="0" smtClean="0">
                  <a:solidFill>
                    <a:srgbClr val="C00000"/>
                  </a:solidFill>
                </a:rPr>
                <a:t>Ours segmentation and depth inference results.</a:t>
              </a:r>
              <a:endParaRPr lang="zh-CN" altLang="en-US" sz="2800" dirty="0">
                <a:solidFill>
                  <a:srgbClr val="C00000"/>
                </a:solidFill>
              </a:endParaRPr>
            </a:p>
          </p:txBody>
        </p:sp>
        <p:sp>
          <p:nvSpPr>
            <p:cNvPr id="45" name="文本框 44"/>
            <p:cNvSpPr txBox="1"/>
            <p:nvPr/>
          </p:nvSpPr>
          <p:spPr>
            <a:xfrm>
              <a:off x="36148471" y="18708852"/>
              <a:ext cx="12947969" cy="437486"/>
            </a:xfrm>
            <a:prstGeom prst="rect">
              <a:avLst/>
            </a:prstGeom>
            <a:noFill/>
          </p:spPr>
          <p:txBody>
            <a:bodyPr wrap="square" rtlCol="0">
              <a:spAutoFit/>
            </a:bodyPr>
            <a:lstStyle/>
            <a:p>
              <a:pPr algn="ctr">
                <a:lnSpc>
                  <a:spcPts val="2800"/>
                </a:lnSpc>
              </a:pPr>
              <a:r>
                <a:rPr lang="en-US" altLang="zh-CN" sz="4000" dirty="0" smtClean="0"/>
                <a:t>Fig. 4. The </a:t>
              </a:r>
              <a:r>
                <a:rPr lang="en-US" altLang="zh-CN" sz="4000" dirty="0"/>
                <a:t>segmentation and depth result.</a:t>
              </a:r>
              <a:endParaRPr lang="en-US" altLang="zh-CN" sz="4000" dirty="0" smtClean="0"/>
            </a:p>
          </p:txBody>
        </p:sp>
        <p:sp>
          <p:nvSpPr>
            <p:cNvPr id="46" name="文本框 45"/>
            <p:cNvSpPr txBox="1"/>
            <p:nvPr/>
          </p:nvSpPr>
          <p:spPr>
            <a:xfrm>
              <a:off x="46554084" y="12147536"/>
              <a:ext cx="2508740" cy="355938"/>
            </a:xfrm>
            <a:prstGeom prst="rect">
              <a:avLst/>
            </a:prstGeom>
            <a:noFill/>
          </p:spPr>
          <p:txBody>
            <a:bodyPr wrap="square" rtlCol="0">
              <a:spAutoFit/>
            </a:bodyPr>
            <a:lstStyle/>
            <a:p>
              <a:pPr algn="ctr">
                <a:lnSpc>
                  <a:spcPts val="2400"/>
                </a:lnSpc>
              </a:pPr>
              <a:r>
                <a:rPr lang="en-US" altLang="zh-CN" sz="2400" dirty="0" err="1" smtClean="0">
                  <a:solidFill>
                    <a:srgbClr val="C00000"/>
                  </a:solidFill>
                </a:rPr>
                <a:t>Groundtruth</a:t>
              </a:r>
              <a:endParaRPr lang="zh-CN" altLang="en-US" sz="2400" dirty="0">
                <a:solidFill>
                  <a:srgbClr val="C00000"/>
                </a:solidFill>
              </a:endParaRPr>
            </a:p>
          </p:txBody>
        </p:sp>
      </p:grpSp>
      <p:pic>
        <p:nvPicPr>
          <p:cNvPr id="57" name="图片 56"/>
          <p:cNvPicPr>
            <a:picLocks noChangeAspect="1"/>
          </p:cNvPicPr>
          <p:nvPr/>
        </p:nvPicPr>
        <p:blipFill>
          <a:blip r:embed="rId13"/>
          <a:stretch>
            <a:fillRect/>
          </a:stretch>
        </p:blipFill>
        <p:spPr>
          <a:xfrm>
            <a:off x="36691697" y="5145933"/>
            <a:ext cx="11530871" cy="7078151"/>
          </a:xfrm>
          <a:prstGeom prst="rect">
            <a:avLst/>
          </a:prstGeom>
        </p:spPr>
      </p:pic>
      <p:sp>
        <p:nvSpPr>
          <p:cNvPr id="58" name="矩形 57"/>
          <p:cNvSpPr/>
          <p:nvPr/>
        </p:nvSpPr>
        <p:spPr>
          <a:xfrm>
            <a:off x="34131817" y="12116597"/>
            <a:ext cx="17074583" cy="3488647"/>
          </a:xfrm>
          <a:prstGeom prst="rect">
            <a:avLst/>
          </a:prstGeom>
        </p:spPr>
        <p:txBody>
          <a:bodyPr vert="horz" wrap="square" lIns="91440" tIns="91440" rIns="91440" bIns="91440" rtlCol="0">
            <a:spAutoFit/>
          </a:bodyPr>
          <a:lstStyle/>
          <a:p>
            <a:pPr algn="just" defTabSz="3840480">
              <a:spcBef>
                <a:spcPts val="839"/>
              </a:spcBef>
              <a:spcAft>
                <a:spcPts val="839"/>
              </a:spcAft>
              <a:buFont typeface="Arial" panose="020B0604020202020204" pitchFamily="34" charset="0"/>
              <a:buNone/>
            </a:pPr>
            <a:r>
              <a:rPr lang="en-US" altLang="zh-CN" sz="5034" dirty="0" smtClean="0">
                <a:latin typeface="Times New Roman" panose="02020603050405020304" pitchFamily="18" charset="0"/>
                <a:cs typeface="Times New Roman" panose="02020603050405020304" pitchFamily="18" charset="0"/>
              </a:rPr>
              <a:t>3. Depth </a:t>
            </a:r>
            <a:r>
              <a:rPr lang="en-US" altLang="zh-CN" sz="5034" dirty="0">
                <a:latin typeface="Times New Roman" panose="02020603050405020304" pitchFamily="18" charset="0"/>
                <a:cs typeface="Times New Roman" panose="02020603050405020304" pitchFamily="18" charset="0"/>
              </a:rPr>
              <a:t>Inference</a:t>
            </a:r>
          </a:p>
          <a:p>
            <a:pPr algn="just" defTabSz="3840480">
              <a:spcBef>
                <a:spcPts val="839"/>
              </a:spcBef>
              <a:spcAft>
                <a:spcPts val="839"/>
              </a:spcAft>
              <a:buFont typeface="Arial" panose="020B0604020202020204" pitchFamily="34" charset="0"/>
              <a:buNone/>
            </a:pPr>
            <a:r>
              <a:rPr lang="en-US" altLang="zh-CN" sz="5034" dirty="0">
                <a:latin typeface="Times New Roman" panose="02020603050405020304" pitchFamily="18" charset="0"/>
                <a:cs typeface="Times New Roman" panose="02020603050405020304" pitchFamily="18" charset="0"/>
              </a:rPr>
              <a:t>With more reliable boundaries extracted, </a:t>
            </a:r>
            <a:r>
              <a:rPr lang="en-US" altLang="zh-CN" sz="5034" dirty="0" smtClean="0">
                <a:latin typeface="Times New Roman" panose="02020603050405020304" pitchFamily="18" charset="0"/>
                <a:cs typeface="Times New Roman" panose="02020603050405020304" pitchFamily="18" charset="0"/>
              </a:rPr>
              <a:t>we use </a:t>
            </a:r>
            <a:r>
              <a:rPr lang="en-US" altLang="zh-CN" sz="5034" dirty="0">
                <a:latin typeface="Times New Roman" panose="02020603050405020304" pitchFamily="18" charset="0"/>
                <a:cs typeface="Times New Roman" panose="02020603050405020304" pitchFamily="18" charset="0"/>
              </a:rPr>
              <a:t>the </a:t>
            </a:r>
            <a:r>
              <a:rPr lang="en-US" altLang="zh-CN" sz="5034" dirty="0" smtClean="0">
                <a:latin typeface="Times New Roman" panose="02020603050405020304" pitchFamily="18" charset="0"/>
                <a:cs typeface="Times New Roman" panose="02020603050405020304" pitchFamily="18" charset="0"/>
              </a:rPr>
              <a:t>conditional random field (</a:t>
            </a:r>
            <a:r>
              <a:rPr lang="en-US" altLang="zh-CN" sz="5034" dirty="0">
                <a:latin typeface="Times New Roman" panose="02020603050405020304" pitchFamily="18" charset="0"/>
                <a:cs typeface="Times New Roman" panose="02020603050405020304" pitchFamily="18" charset="0"/>
              </a:rPr>
              <a:t>CRF</a:t>
            </a:r>
            <a:r>
              <a:rPr lang="en-US" altLang="zh-CN" sz="5034" dirty="0" smtClean="0">
                <a:latin typeface="Times New Roman" panose="02020603050405020304" pitchFamily="18" charset="0"/>
                <a:cs typeface="Times New Roman" panose="02020603050405020304" pitchFamily="18" charset="0"/>
              </a:rPr>
              <a:t>) and follow the Algorithm 2 to </a:t>
            </a:r>
            <a:r>
              <a:rPr lang="en-US" altLang="zh-CN" sz="5034" dirty="0">
                <a:latin typeface="Times New Roman" panose="02020603050405020304" pitchFamily="18" charset="0"/>
                <a:cs typeface="Times New Roman" panose="02020603050405020304" pitchFamily="18" charset="0"/>
              </a:rPr>
              <a:t>get </a:t>
            </a:r>
            <a:r>
              <a:rPr lang="en-US" altLang="zh-CN" sz="5034" dirty="0" smtClean="0">
                <a:latin typeface="Times New Roman" panose="02020603050405020304" pitchFamily="18" charset="0"/>
                <a:cs typeface="Times New Roman" panose="02020603050405020304" pitchFamily="18" charset="0"/>
              </a:rPr>
              <a:t>a consistent </a:t>
            </a:r>
            <a:r>
              <a:rPr lang="en-US" altLang="zh-CN" sz="5034" dirty="0">
                <a:latin typeface="Times New Roman" panose="02020603050405020304" pitchFamily="18" charset="0"/>
                <a:cs typeface="Times New Roman" panose="02020603050405020304" pitchFamily="18" charset="0"/>
              </a:rPr>
              <a:t>depth result.</a:t>
            </a:r>
            <a:endParaRPr lang="zh-CN" altLang="en-US" sz="5034"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845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2856</TotalTime>
  <Words>322</Words>
  <Application>Microsoft Office PowerPoint</Application>
  <PresentationFormat>自定义</PresentationFormat>
  <Paragraphs>42</Paragraphs>
  <Slides>1</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vt:i4>
      </vt:variant>
    </vt:vector>
  </HeadingPairs>
  <TitlesOfParts>
    <vt:vector size="11" baseType="lpstr">
      <vt:lpstr>新細明體</vt:lpstr>
      <vt:lpstr>等线</vt:lpstr>
      <vt:lpstr>等线 Light</vt:lpstr>
      <vt:lpstr>Arial</vt:lpstr>
      <vt:lpstr>Calibri</vt:lpstr>
      <vt:lpstr>Calibri Light</vt:lpstr>
      <vt:lpstr>Cambria Math</vt:lpstr>
      <vt:lpstr>Times New Roman</vt:lpstr>
      <vt:lpstr>Trebuchet MS</vt:lpstr>
      <vt:lpstr>Office 佈景主題</vt:lpstr>
      <vt:lpstr>Adaptive Occlusion Boundary Extraction for Depth Inference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Ryan</dc:creator>
  <cp:lastModifiedBy>戴尔</cp:lastModifiedBy>
  <cp:revision>176</cp:revision>
  <dcterms:created xsi:type="dcterms:W3CDTF">2019-07-02T06:24:13Z</dcterms:created>
  <dcterms:modified xsi:type="dcterms:W3CDTF">2019-09-20T15:38:41Z</dcterms:modified>
</cp:coreProperties>
</file>