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54" r:id="rId2"/>
    <p:sldId id="555" r:id="rId3"/>
    <p:sldId id="556" r:id="rId4"/>
    <p:sldId id="557" r:id="rId5"/>
    <p:sldId id="560" r:id="rId6"/>
    <p:sldId id="545" r:id="rId7"/>
    <p:sldId id="546" r:id="rId8"/>
    <p:sldId id="532" r:id="rId9"/>
    <p:sldId id="547" r:id="rId10"/>
    <p:sldId id="548" r:id="rId11"/>
    <p:sldId id="260" r:id="rId12"/>
    <p:sldId id="55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503" autoAdjust="0"/>
  </p:normalViewPr>
  <p:slideViewPr>
    <p:cSldViewPr snapToGrid="0">
      <p:cViewPr varScale="1">
        <p:scale>
          <a:sx n="54" d="100"/>
          <a:sy n="54" d="100"/>
        </p:scale>
        <p:origin x="1356" y="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20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7.wmf"/><Relationship Id="rId18" Type="http://schemas.openxmlformats.org/officeDocument/2006/relationships/image" Target="../media/image52.wmf"/><Relationship Id="rId3" Type="http://schemas.openxmlformats.org/officeDocument/2006/relationships/image" Target="../media/image37.wmf"/><Relationship Id="rId21" Type="http://schemas.openxmlformats.org/officeDocument/2006/relationships/image" Target="../media/image55.wmf"/><Relationship Id="rId7" Type="http://schemas.openxmlformats.org/officeDocument/2006/relationships/image" Target="../media/image41.wmf"/><Relationship Id="rId12" Type="http://schemas.openxmlformats.org/officeDocument/2006/relationships/image" Target="../media/image46.wmf"/><Relationship Id="rId17" Type="http://schemas.openxmlformats.org/officeDocument/2006/relationships/image" Target="../media/image51.wmf"/><Relationship Id="rId2" Type="http://schemas.openxmlformats.org/officeDocument/2006/relationships/image" Target="../media/image36.wmf"/><Relationship Id="rId16" Type="http://schemas.openxmlformats.org/officeDocument/2006/relationships/image" Target="../media/image50.wmf"/><Relationship Id="rId20" Type="http://schemas.openxmlformats.org/officeDocument/2006/relationships/image" Target="../media/image54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11" Type="http://schemas.openxmlformats.org/officeDocument/2006/relationships/image" Target="../media/image45.wmf"/><Relationship Id="rId5" Type="http://schemas.openxmlformats.org/officeDocument/2006/relationships/image" Target="../media/image39.wmf"/><Relationship Id="rId15" Type="http://schemas.openxmlformats.org/officeDocument/2006/relationships/image" Target="../media/image49.wmf"/><Relationship Id="rId10" Type="http://schemas.openxmlformats.org/officeDocument/2006/relationships/image" Target="../media/image44.wmf"/><Relationship Id="rId19" Type="http://schemas.openxmlformats.org/officeDocument/2006/relationships/image" Target="../media/image53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Relationship Id="rId14" Type="http://schemas.openxmlformats.org/officeDocument/2006/relationships/image" Target="../media/image48.wmf"/><Relationship Id="rId22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2BE29-ABAD-470D-9F60-BA1E0EFC80C7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D6DE-E774-4356-BDF2-F82FA289BF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7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D6DE-E774-4356-BDF2-F82FA289BF9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6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DCA2C-5C4F-4C9C-B393-8DC7E51BA4F3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236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D6DE-E774-4356-BDF2-F82FA289BF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81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D6DE-E774-4356-BDF2-F82FA289BF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87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D6DE-E774-4356-BDF2-F82FA289BF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65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D6DE-E774-4356-BDF2-F82FA289BF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2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D6DE-E774-4356-BDF2-F82FA289BF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152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D6DE-E774-4356-BDF2-F82FA289BF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89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DCA2C-5C4F-4C9C-B393-8DC7E51BA4F3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319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DCA2C-5C4F-4C9C-B393-8DC7E51BA4F3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1247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DCA2C-5C4F-4C9C-B393-8DC7E51BA4F3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3748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DCA2C-5C4F-4C9C-B393-8DC7E51BA4F3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344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E33F8-27E1-4A02-8230-869B7000A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72EB737-A9A2-4297-98B9-309A8108A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A462F3-C381-4997-B4B1-521ADBF9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3234AF-62DB-4D08-AE54-7C4F8C8C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4F799D-A70F-47F5-A2A9-5F664FBA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9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36287-CFC1-4BA2-9674-A6D34B21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AC3379-537A-473F-9A27-2C604B866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202364-4833-4234-B848-53955E71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BF4AA4-9303-447D-9BED-D8AE478F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9163F-8AA6-4928-B93A-F4B48B3F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30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6E0566-36A5-49DA-A2AE-8B7442542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4CB3B3-3D5B-4BE6-B441-6F2637157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D9DBDD-509B-420B-859A-68B12548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CE47E9-7F52-4BB9-B785-D787C71D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D5CAAA-F20C-491B-93FA-07A3B5D7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6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C5640-C1F8-41A3-A210-BC1CF8EA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15B2D3-C371-4109-9AB7-C85140C26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114F0C-EEAC-4C2A-9BA2-8E8FB644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7C03D8-D4AD-4BAA-9C78-5DCC430E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454C36-C8D5-46FD-A7F4-CE72F9B8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57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B9043-BC17-4EF9-98B5-D1803653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A267B0-4A20-47E3-BEDD-13AA7AC4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FD183E-579F-414D-808E-BF286DC4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DE47AB-28FE-4A0E-8EB8-507300AB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E43B7D-05FD-4181-BFAE-353359A6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54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7CB87-3DD1-43CE-8130-226234D17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31130-6363-4E4A-8142-D7D3EA0258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4986D9-5BE7-4DD3-98AF-909E12C7D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F3CC9D-02CF-4ACF-A06D-40AAC225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7CF492-A5BF-482B-8ADE-BCF9A9DB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7E5C4B-46C0-45BE-9BFD-B0F0F29C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66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3D19E2-6D2B-42E8-909A-99FD68B64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F33835-4AAE-443A-9B39-B96BBBE08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433681-0358-49E1-9547-77B7C62E3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283E247-7FE6-4A37-B7AF-36DA4264B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4D63EE-D760-45A4-BC82-6567D2BAD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D15A216-E55C-4293-BC61-2F1F5242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BE04E8-C137-4453-AC6E-1FC71974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82DD17-DBD3-49C1-9B8A-0A611E97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88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CBBE48-5849-45D1-BD1D-230DB86A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74E7606-620C-41F3-A7F2-AA3D1734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D429D1-C219-4173-B00F-2D42A8CF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4B4D45-7FF1-471E-8020-71D7B713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32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A4573AB-D755-4B21-8007-3885A22C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FCEC30-B2D1-42B1-A5B1-C04FF893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842506-9E5E-41C7-95A0-2420E0D0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3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DE9B1-C349-4FA3-B045-9ED3326B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FA2BA2-3BFE-4D7D-BCB4-BC74A49C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3D74E2-7639-4B82-9CE3-A552158A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DDD097-29C4-4D7B-B7DF-F4B01248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27CA3-E398-4815-B387-FC472608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8A0F19-C2CF-4D0F-AB05-2C4B4DEF8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14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868CE-EB0D-4C66-B9BA-5ECA8854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862EBA-477F-47E3-8021-5C97872B2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5E7BA9-BA6C-4C61-9854-462C9F0AB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0C971E-E2B1-442D-8FBF-0BB5B633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A2C4C4-EA21-48D2-87EA-AFA765B4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680F1E-063D-49ED-8EC5-0F553951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9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C308D8-6CFF-4EB5-BD73-CF5D4E57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18AC74-46EC-424F-BBDE-8BF1FDC0A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355FD-58A3-4930-B1F9-DE67F85AF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0E1E8-E2CC-4C4F-B5F4-21957F94CBDE}" type="datetimeFigureOut">
              <a:rPr lang="zh-CN" altLang="en-US" smtClean="0"/>
              <a:t>2019/9/21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552451-1DAB-4972-83FA-716CE241C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64B36-FA48-4E69-A32A-826A6FD44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B87C6-180B-445C-908A-C68673608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1.png"/><Relationship Id="rId10" Type="http://schemas.openxmlformats.org/officeDocument/2006/relationships/image" Target="../media/image8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8.png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6.png"/><Relationship Id="rId24" Type="http://schemas.openxmlformats.org/officeDocument/2006/relationships/image" Target="../media/image24.wmf"/><Relationship Id="rId5" Type="http://schemas.openxmlformats.org/officeDocument/2006/relationships/image" Target="../media/image17.wmf"/><Relationship Id="rId15" Type="http://schemas.openxmlformats.org/officeDocument/2006/relationships/image" Target="../media/image21.wmf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25.png"/><Relationship Id="rId19" Type="http://schemas.openxmlformats.org/officeDocument/2006/relationships/image" Target="../media/image23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8.bin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wm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4.png"/><Relationship Id="rId5" Type="http://schemas.openxmlformats.org/officeDocument/2006/relationships/image" Target="../media/image30.wmf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2.wmf"/><Relationship Id="rId14" Type="http://schemas.openxmlformats.org/officeDocument/2006/relationships/image" Target="../media/image33.w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9" Type="http://schemas.openxmlformats.org/officeDocument/2006/relationships/oleObject" Target="../embeddings/oleObject36.bin"/><Relationship Id="rId21" Type="http://schemas.openxmlformats.org/officeDocument/2006/relationships/image" Target="../media/image43.wmf"/><Relationship Id="rId34" Type="http://schemas.openxmlformats.org/officeDocument/2006/relationships/oleObject" Target="../embeddings/oleObject33.bin"/><Relationship Id="rId42" Type="http://schemas.openxmlformats.org/officeDocument/2006/relationships/oleObject" Target="../embeddings/oleObject39.bin"/><Relationship Id="rId47" Type="http://schemas.openxmlformats.org/officeDocument/2006/relationships/image" Target="../media/image53.wmf"/><Relationship Id="rId50" Type="http://schemas.openxmlformats.org/officeDocument/2006/relationships/oleObject" Target="../embeddings/oleObject43.bin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.bin"/><Relationship Id="rId29" Type="http://schemas.openxmlformats.org/officeDocument/2006/relationships/oleObject" Target="../embeddings/oleObject30.bin"/><Relationship Id="rId11" Type="http://schemas.openxmlformats.org/officeDocument/2006/relationships/image" Target="../media/image38.wmf"/><Relationship Id="rId24" Type="http://schemas.openxmlformats.org/officeDocument/2006/relationships/oleObject" Target="../embeddings/oleObject27.bin"/><Relationship Id="rId32" Type="http://schemas.openxmlformats.org/officeDocument/2006/relationships/oleObject" Target="../embeddings/oleObject32.bin"/><Relationship Id="rId37" Type="http://schemas.openxmlformats.org/officeDocument/2006/relationships/oleObject" Target="../embeddings/oleObject35.bin"/><Relationship Id="rId40" Type="http://schemas.openxmlformats.org/officeDocument/2006/relationships/oleObject" Target="../embeddings/oleObject37.bin"/><Relationship Id="rId45" Type="http://schemas.openxmlformats.org/officeDocument/2006/relationships/image" Target="../media/image52.wmf"/><Relationship Id="rId53" Type="http://schemas.openxmlformats.org/officeDocument/2006/relationships/image" Target="../media/image56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42.wmf"/><Relationship Id="rId31" Type="http://schemas.openxmlformats.org/officeDocument/2006/relationships/image" Target="../media/image47.wmf"/><Relationship Id="rId44" Type="http://schemas.openxmlformats.org/officeDocument/2006/relationships/oleObject" Target="../embeddings/oleObject40.bin"/><Relationship Id="rId52" Type="http://schemas.openxmlformats.org/officeDocument/2006/relationships/oleObject" Target="../embeddings/oleObject44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oleObject" Target="../embeddings/oleObject29.bin"/><Relationship Id="rId30" Type="http://schemas.openxmlformats.org/officeDocument/2006/relationships/oleObject" Target="../embeddings/oleObject31.bin"/><Relationship Id="rId35" Type="http://schemas.openxmlformats.org/officeDocument/2006/relationships/image" Target="../media/image49.wmf"/><Relationship Id="rId43" Type="http://schemas.openxmlformats.org/officeDocument/2006/relationships/image" Target="../media/image51.wmf"/><Relationship Id="rId48" Type="http://schemas.openxmlformats.org/officeDocument/2006/relationships/oleObject" Target="../embeddings/oleObject42.bin"/><Relationship Id="rId8" Type="http://schemas.openxmlformats.org/officeDocument/2006/relationships/oleObject" Target="../embeddings/oleObject19.bin"/><Relationship Id="rId51" Type="http://schemas.openxmlformats.org/officeDocument/2006/relationships/image" Target="../media/image55.wmf"/><Relationship Id="rId3" Type="http://schemas.openxmlformats.org/officeDocument/2006/relationships/notesSlide" Target="../notesSlides/notesSlide8.xml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1.wmf"/><Relationship Id="rId25" Type="http://schemas.openxmlformats.org/officeDocument/2006/relationships/image" Target="../media/image45.wmf"/><Relationship Id="rId33" Type="http://schemas.openxmlformats.org/officeDocument/2006/relationships/image" Target="../media/image48.wmf"/><Relationship Id="rId38" Type="http://schemas.openxmlformats.org/officeDocument/2006/relationships/image" Target="../media/image50.wmf"/><Relationship Id="rId46" Type="http://schemas.openxmlformats.org/officeDocument/2006/relationships/oleObject" Target="../embeddings/oleObject41.bin"/><Relationship Id="rId20" Type="http://schemas.openxmlformats.org/officeDocument/2006/relationships/oleObject" Target="../embeddings/oleObject25.bin"/><Relationship Id="rId41" Type="http://schemas.openxmlformats.org/officeDocument/2006/relationships/oleObject" Target="../embeddings/oleObject3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15" Type="http://schemas.openxmlformats.org/officeDocument/2006/relationships/image" Target="../media/image40.wmf"/><Relationship Id="rId23" Type="http://schemas.openxmlformats.org/officeDocument/2006/relationships/image" Target="../media/image44.wmf"/><Relationship Id="rId28" Type="http://schemas.openxmlformats.org/officeDocument/2006/relationships/image" Target="../media/image46.wmf"/><Relationship Id="rId36" Type="http://schemas.openxmlformats.org/officeDocument/2006/relationships/oleObject" Target="../embeddings/oleObject34.bin"/><Relationship Id="rId49" Type="http://schemas.openxmlformats.org/officeDocument/2006/relationships/image" Target="../media/image54.w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wmf"/><Relationship Id="rId18" Type="http://schemas.openxmlformats.org/officeDocument/2006/relationships/oleObject" Target="../embeddings/oleObject48.bin"/><Relationship Id="rId26" Type="http://schemas.openxmlformats.org/officeDocument/2006/relationships/image" Target="../media/image72.png"/><Relationship Id="rId21" Type="http://schemas.openxmlformats.org/officeDocument/2006/relationships/image" Target="../media/image61.wmf"/><Relationship Id="rId34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59.wmf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7.bin"/><Relationship Id="rId20" Type="http://schemas.openxmlformats.org/officeDocument/2006/relationships/oleObject" Target="../embeddings/oleObject49.bin"/><Relationship Id="rId29" Type="http://schemas.openxmlformats.org/officeDocument/2006/relationships/image" Target="../media/image75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58.wmf"/><Relationship Id="rId23" Type="http://schemas.openxmlformats.org/officeDocument/2006/relationships/image" Target="../media/image62.wmf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10" Type="http://schemas.openxmlformats.org/officeDocument/2006/relationships/image" Target="../media/image29.png"/><Relationship Id="rId19" Type="http://schemas.openxmlformats.org/officeDocument/2006/relationships/image" Target="../media/image60.wmf"/><Relationship Id="rId31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0.bin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A5A41A-4A99-4C21-B23C-6F1D87FCE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2357437"/>
            <a:ext cx="10372725" cy="2143125"/>
          </a:xfrm>
          <a:prstGeom prst="rect">
            <a:avLst/>
          </a:prstGeom>
        </p:spPr>
      </p:pic>
      <p:pic>
        <p:nvPicPr>
          <p:cNvPr id="4098" name="Picture 2" descr="âåé®æ ¡å¾½âçå¾çæç´¢ç»æ">
            <a:extLst>
              <a:ext uri="{FF2B5EF4-FFF2-40B4-BE49-F238E27FC236}">
                <a16:creationId xmlns:a16="http://schemas.microsoft.com/office/drawing/2014/main" id="{7E2ECBED-59B6-4CF0-8142-9EC6D11C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" y="257174"/>
            <a:ext cx="1265464" cy="126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145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D3E839-6588-4DCC-A5D4-B56F9A049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1044363"/>
            <a:ext cx="7181367" cy="239958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40089F54-45CE-4CDA-BDB9-E4053D9D7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2851"/>
            <a:ext cx="10515600" cy="60736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Results of ego-motion estimate</a:t>
            </a:r>
            <a:endParaRPr lang="zh-CN" altLang="en-US" sz="4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8BE553-6A74-4507-8564-563D2F4D1485}"/>
              </a:ext>
            </a:extLst>
          </p:cNvPr>
          <p:cNvGrpSpPr/>
          <p:nvPr/>
        </p:nvGrpSpPr>
        <p:grpSpPr>
          <a:xfrm>
            <a:off x="1588350" y="3443948"/>
            <a:ext cx="8479576" cy="3301201"/>
            <a:chOff x="502221" y="1234440"/>
            <a:chExt cx="11220800" cy="43891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91FFD3-0409-4FC3-8127-EACE59BC7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21" y="1234440"/>
              <a:ext cx="5852160" cy="43891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18F2EB-E53B-48D4-8DAE-DB7EDB3AB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861" y="1234440"/>
              <a:ext cx="5852160" cy="4389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59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weicai_3">
            <a:hlinkClick r:id="" action="ppaction://media"/>
            <a:extLst>
              <a:ext uri="{FF2B5EF4-FFF2-40B4-BE49-F238E27FC236}">
                <a16:creationId xmlns:a16="http://schemas.microsoft.com/office/drawing/2014/main" id="{39EE9619-98EA-489D-B9A3-6825EDC1B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950" y="746362"/>
            <a:ext cx="9332307" cy="5635388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6F8FC502-A94D-4B43-A1B5-50353288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2851"/>
            <a:ext cx="10515600" cy="60736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Results of disparity estimate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259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FDEDF-AE8C-4FA5-9B51-8D02F029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0" y="2766218"/>
            <a:ext cx="5924550" cy="1325563"/>
          </a:xfrm>
        </p:spPr>
        <p:txBody>
          <a:bodyPr/>
          <a:lstStyle/>
          <a:p>
            <a:pPr algn="ctr"/>
            <a:r>
              <a:rPr lang="en-US" altLang="zh-CN" b="1" dirty="0"/>
              <a:t>THX!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373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C9A10-733F-4615-B4FA-4902CF26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1680"/>
            <a:ext cx="10515600" cy="1325563"/>
          </a:xfrm>
        </p:spPr>
        <p:txBody>
          <a:bodyPr/>
          <a:lstStyle/>
          <a:p>
            <a:r>
              <a:rPr lang="en-US" altLang="zh-CN"/>
              <a:t>motavition</a:t>
            </a:r>
            <a:endParaRPr lang="zh-CN" altLang="en-US"/>
          </a:p>
        </p:txBody>
      </p:sp>
      <p:pic>
        <p:nvPicPr>
          <p:cNvPr id="5122" name="Picture 2" descr="âlocalization and navigation systemsâçå¾çæç´¢ç»æ">
            <a:extLst>
              <a:ext uri="{FF2B5EF4-FFF2-40B4-BE49-F238E27FC236}">
                <a16:creationId xmlns:a16="http://schemas.microsoft.com/office/drawing/2014/main" id="{2E682E95-B6C5-4DE3-BEC1-115738554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9" b="17023"/>
          <a:stretch/>
        </p:blipFill>
        <p:spPr bwMode="auto">
          <a:xfrm>
            <a:off x="630054" y="1971675"/>
            <a:ext cx="5094471" cy="31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B4FA253-49F0-4720-9AB7-FBB7DC1DD88D}"/>
              </a:ext>
            </a:extLst>
          </p:cNvPr>
          <p:cNvSpPr/>
          <p:nvPr/>
        </p:nvSpPr>
        <p:spPr>
          <a:xfrm>
            <a:off x="1140278" y="5440526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localization &amp; navigation systems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99BB152-9662-4FDB-B3D4-AA58EF54E411}"/>
              </a:ext>
            </a:extLst>
          </p:cNvPr>
          <p:cNvSpPr/>
          <p:nvPr/>
        </p:nvSpPr>
        <p:spPr>
          <a:xfrm>
            <a:off x="7560469" y="5396866"/>
            <a:ext cx="2564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autonomous driving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84247D-3E82-42D6-A1C2-7A078D307E1A}"/>
              </a:ext>
            </a:extLst>
          </p:cNvPr>
          <p:cNvSpPr/>
          <p:nvPr/>
        </p:nvSpPr>
        <p:spPr>
          <a:xfrm>
            <a:off x="760106" y="1410854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Many applications :</a:t>
            </a:r>
            <a:endParaRPr lang="zh-CN" altLang="en-US" dirty="0"/>
          </a:p>
        </p:txBody>
      </p:sp>
      <p:pic>
        <p:nvPicPr>
          <p:cNvPr id="3" name="Picture 2" descr="The self-driving car from the Volkswagen Group was developed for autonomous driving.">
            <a:extLst>
              <a:ext uri="{FF2B5EF4-FFF2-40B4-BE49-F238E27FC236}">
                <a16:creationId xmlns:a16="http://schemas.microsoft.com/office/drawing/2014/main" id="{935AAA24-FD65-4511-91B0-5933D81D6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t="6546" r="26874" b="20487"/>
          <a:stretch/>
        </p:blipFill>
        <p:spPr bwMode="auto">
          <a:xfrm>
            <a:off x="6696077" y="1971675"/>
            <a:ext cx="3971923" cy="30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8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C9A10-733F-4615-B4FA-4902CF26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1680"/>
            <a:ext cx="10515600" cy="1325563"/>
          </a:xfrm>
        </p:spPr>
        <p:txBody>
          <a:bodyPr/>
          <a:lstStyle/>
          <a:p>
            <a:r>
              <a:rPr lang="en-US" altLang="zh-CN"/>
              <a:t>motavition</a:t>
            </a:r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84247D-3E82-42D6-A1C2-7A078D307E1A}"/>
              </a:ext>
            </a:extLst>
          </p:cNvPr>
          <p:cNvSpPr/>
          <p:nvPr/>
        </p:nvSpPr>
        <p:spPr>
          <a:xfrm>
            <a:off x="732394" y="1585330"/>
            <a:ext cx="22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Traditional methods: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5CD9C-EE7C-4752-AC1B-0C9A41736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131680"/>
            <a:ext cx="4555323" cy="338208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8BCE8A2-E063-456F-AB01-FD36DF934080}"/>
              </a:ext>
            </a:extLst>
          </p:cNvPr>
          <p:cNvSpPr/>
          <p:nvPr/>
        </p:nvSpPr>
        <p:spPr>
          <a:xfrm>
            <a:off x="1237887" y="22942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dirty="0"/>
              <a:t>prone  to  correspondence  outliers  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usually break  down  in  untextured  regions.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86E942-6DD0-402D-940B-A1AFCC781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49" y="3644948"/>
            <a:ext cx="7945251" cy="23808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6C8446-211A-4870-A8A9-D31A388358F7}"/>
              </a:ext>
            </a:extLst>
          </p:cNvPr>
          <p:cNvSpPr/>
          <p:nvPr/>
        </p:nvSpPr>
        <p:spPr>
          <a:xfrm>
            <a:off x="5838825" y="5162550"/>
            <a:ext cx="1028700" cy="4762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C9A10-733F-4615-B4FA-4902CF26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1680"/>
            <a:ext cx="10515600" cy="60417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Previous unsupervised networks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8469FC-6A3A-46EF-B48F-00AC62C0EF46}"/>
              </a:ext>
            </a:extLst>
          </p:cNvPr>
          <p:cNvSpPr/>
          <p:nvPr/>
        </p:nvSpPr>
        <p:spPr>
          <a:xfrm>
            <a:off x="0" y="6211669"/>
            <a:ext cx="116694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dirty="0"/>
              <a:t>[1] T.  Zhou,  M.  Brown,  N.  Snavely,  and  D.  G.  Lowe, "Unsupervised  Learning  of Depth and  Ego-Motion  from Video," computer vision pattern recognition, pp. 6612-6619, 2017. </a:t>
            </a:r>
          </a:p>
          <a:p>
            <a:r>
              <a:rPr lang="en-US" altLang="zh-CN" sz="900" dirty="0"/>
              <a:t>[2] R.  </a:t>
            </a:r>
            <a:r>
              <a:rPr lang="en-US" altLang="zh-CN" sz="900" dirty="0" err="1"/>
              <a:t>Mahjourian</a:t>
            </a:r>
            <a:r>
              <a:rPr lang="en-US" altLang="zh-CN" sz="900" dirty="0"/>
              <a:t>,  M.  </a:t>
            </a:r>
            <a:r>
              <a:rPr lang="en-US" altLang="zh-CN" sz="900" dirty="0" err="1"/>
              <a:t>Wicke</a:t>
            </a:r>
            <a:r>
              <a:rPr lang="en-US" altLang="zh-CN" sz="900" dirty="0"/>
              <a:t>,  and  A.  </a:t>
            </a:r>
            <a:r>
              <a:rPr lang="en-US" altLang="zh-CN" sz="900" dirty="0" err="1"/>
              <a:t>Angelova</a:t>
            </a:r>
            <a:r>
              <a:rPr lang="en-US" altLang="zh-CN" sz="900" dirty="0"/>
              <a:t>,  “Unsupervised Learning of Depth and Ego-Motion From Monocular Video Using 3D Geometric  Constraints”, computer  vision  pattern  recognition, pp. 5667-5675, 2018</a:t>
            </a:r>
          </a:p>
          <a:p>
            <a:r>
              <a:rPr lang="en-US" altLang="zh-CN" sz="900" dirty="0"/>
              <a:t>[3] C.  Godard,  O.M.  </a:t>
            </a:r>
            <a:r>
              <a:rPr lang="en-US" altLang="zh-CN" sz="900" dirty="0" err="1"/>
              <a:t>Aodha</a:t>
            </a:r>
            <a:r>
              <a:rPr lang="en-US" altLang="zh-CN" sz="900" dirty="0"/>
              <a:t>,  and  G.J.  </a:t>
            </a:r>
            <a:r>
              <a:rPr lang="en-US" altLang="zh-CN" sz="900" dirty="0" err="1"/>
              <a:t>Brostow</a:t>
            </a:r>
            <a:r>
              <a:rPr lang="en-US" altLang="zh-CN" sz="900" dirty="0"/>
              <a:t>,  “Unsupervised Monocular  Depth  Estimation  with  Left-Right  Consistency”, computer vision pattern recognition, pp. 6602-6611, 2017</a:t>
            </a:r>
            <a:endParaRPr lang="zh-CN" alt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E7D9D-C62E-4249-BC01-F313E5F1E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26" y="1092005"/>
            <a:ext cx="4053007" cy="1753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1FB2B-F7FC-45A2-AFD9-1A4ED6206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06" y="3557897"/>
            <a:ext cx="2905246" cy="2142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A29AF-D972-47CF-B403-651259F46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025" y="855702"/>
            <a:ext cx="3205961" cy="214284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C4D8157-E902-4C0D-B27A-C981F8F16A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778748"/>
              </p:ext>
            </p:extLst>
          </p:nvPr>
        </p:nvGraphicFramePr>
        <p:xfrm>
          <a:off x="2352674" y="2990261"/>
          <a:ext cx="271113" cy="309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Equation" r:id="rId7" imgW="177480" imgH="203040" progId="Equation.DSMT4">
                  <p:embed/>
                </p:oleObj>
              </mc:Choice>
              <mc:Fallback>
                <p:oleObj name="Equation" r:id="rId7" imgW="177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52674" y="2990261"/>
                        <a:ext cx="271113" cy="309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A1E31C3-61EA-43D9-9706-6F4F5083CA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844238"/>
              </p:ext>
            </p:extLst>
          </p:nvPr>
        </p:nvGraphicFramePr>
        <p:xfrm>
          <a:off x="7387431" y="3103660"/>
          <a:ext cx="311150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" name="Equation" r:id="rId9" imgW="203040" imgH="203040" progId="Equation.DSMT4">
                  <p:embed/>
                </p:oleObj>
              </mc:Choice>
              <mc:Fallback>
                <p:oleObj name="Equation" r:id="rId9" imgW="20304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C4D8157-E902-4C0D-B27A-C981F8F16A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87431" y="3103660"/>
                        <a:ext cx="311150" cy="309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70A38A6-F6CC-4870-9BBD-85755BFA5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596519"/>
              </p:ext>
            </p:extLst>
          </p:nvPr>
        </p:nvGraphicFramePr>
        <p:xfrm>
          <a:off x="2323923" y="5782261"/>
          <a:ext cx="328612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Equation" r:id="rId11" imgW="215640" imgH="203040" progId="Equation.DSMT4">
                  <p:embed/>
                </p:oleObj>
              </mc:Choice>
              <mc:Fallback>
                <p:oleObj name="Equation" r:id="rId11" imgW="21564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C4D8157-E902-4C0D-B27A-C981F8F16A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23923" y="5782261"/>
                        <a:ext cx="328612" cy="309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DE968E4-C1A3-465E-9DC7-EFFD2A07234B}"/>
              </a:ext>
            </a:extLst>
          </p:cNvPr>
          <p:cNvSpPr/>
          <p:nvPr/>
        </p:nvSpPr>
        <p:spPr>
          <a:xfrm>
            <a:off x="6697446" y="3710247"/>
            <a:ext cx="24665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Advantages:</a:t>
            </a:r>
          </a:p>
          <a:p>
            <a:r>
              <a:rPr lang="en-US" altLang="zh-CN" dirty="0"/>
              <a:t>1. Original</a:t>
            </a:r>
          </a:p>
          <a:p>
            <a:r>
              <a:rPr lang="en-US" altLang="zh-CN" dirty="0"/>
              <a:t>2. Creative</a:t>
            </a:r>
          </a:p>
          <a:p>
            <a:endParaRPr lang="en-US" altLang="zh-CN" dirty="0"/>
          </a:p>
          <a:p>
            <a:r>
              <a:rPr lang="en-US" altLang="zh-CN" b="1" dirty="0"/>
              <a:t>Disadvantages:</a:t>
            </a:r>
          </a:p>
          <a:p>
            <a:r>
              <a:rPr lang="en-US" altLang="zh-CN"/>
              <a:t>1. scale-ambiguity</a:t>
            </a:r>
          </a:p>
          <a:p>
            <a:r>
              <a:rPr lang="en-US" altLang="zh-CN"/>
              <a:t>2. precision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226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664E-97CD-4E4D-ACEA-CACA6B7DD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7"/>
            <a:ext cx="10515600" cy="901243"/>
          </a:xfrm>
        </p:spPr>
        <p:txBody>
          <a:bodyPr/>
          <a:lstStyle/>
          <a:p>
            <a:r>
              <a:rPr lang="en-US" altLang="zh-CN" dirty="0"/>
              <a:t>Solutions and goals</a:t>
            </a:r>
            <a:endParaRPr lang="zh-CN" altLang="en-US" dirty="0"/>
          </a:p>
        </p:txBody>
      </p:sp>
      <p:pic>
        <p:nvPicPr>
          <p:cNvPr id="8194" name="Picture 2" descr="âæ¿åé·è¾¾ èªå¨é©¾é©¶âçå¾çæç´¢ç»æ">
            <a:extLst>
              <a:ext uri="{FF2B5EF4-FFF2-40B4-BE49-F238E27FC236}">
                <a16:creationId xmlns:a16="http://schemas.microsoft.com/office/drawing/2014/main" id="{36AB724D-75AD-464C-8CD9-557CF24F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0" y="1603083"/>
            <a:ext cx="3266865" cy="21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0A563D-4AAC-4E45-AFEC-A664FEC94AD5}"/>
              </a:ext>
            </a:extLst>
          </p:cNvPr>
          <p:cNvSpPr/>
          <p:nvPr/>
        </p:nvSpPr>
        <p:spPr>
          <a:xfrm>
            <a:off x="1088410" y="4252422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supervised</a:t>
            </a:r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37CCD4-0105-4206-97A5-2F3071AA9B90}"/>
              </a:ext>
            </a:extLst>
          </p:cNvPr>
          <p:cNvSpPr/>
          <p:nvPr/>
        </p:nvSpPr>
        <p:spPr>
          <a:xfrm>
            <a:off x="4046867" y="2997294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easily damaged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465E1-B729-4419-8819-B6AD43AD791C}"/>
              </a:ext>
            </a:extLst>
          </p:cNvPr>
          <p:cNvSpPr/>
          <p:nvPr/>
        </p:nvSpPr>
        <p:spPr>
          <a:xfrm>
            <a:off x="4255035" y="2048408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expensive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8501E2-D53B-47ED-A181-57BBDE278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65" y="1725714"/>
            <a:ext cx="2551073" cy="770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5B61FF-9014-47C7-B5A4-E5191E043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18" y="1725713"/>
            <a:ext cx="2551073" cy="770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6D793-7015-4174-9904-DDB0B74F9C5B}"/>
              </a:ext>
            </a:extLst>
          </p:cNvPr>
          <p:cNvSpPr/>
          <p:nvPr/>
        </p:nvSpPr>
        <p:spPr>
          <a:xfrm>
            <a:off x="6771776" y="1313106"/>
            <a:ext cx="16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Reference view</a:t>
            </a:r>
            <a:endParaRPr lang="zh-CN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5776CC-2AD6-44BA-9098-83FD73BF42F0}"/>
              </a:ext>
            </a:extLst>
          </p:cNvPr>
          <p:cNvSpPr/>
          <p:nvPr/>
        </p:nvSpPr>
        <p:spPr>
          <a:xfrm>
            <a:off x="9734222" y="1313106"/>
            <a:ext cx="198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Surrounding view</a:t>
            </a:r>
            <a:endParaRPr lang="zh-CN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3C809-35AB-4C38-A1A8-63FA17710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826" y="3445539"/>
            <a:ext cx="2571279" cy="770251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21F1E8BC-091D-45D2-9348-D6950705563D}"/>
              </a:ext>
            </a:extLst>
          </p:cNvPr>
          <p:cNvSpPr/>
          <p:nvPr/>
        </p:nvSpPr>
        <p:spPr>
          <a:xfrm>
            <a:off x="8969315" y="2835403"/>
            <a:ext cx="386303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081FA4-61AD-4A24-A826-3364DABD925A}"/>
              </a:ext>
            </a:extLst>
          </p:cNvPr>
          <p:cNvSpPr/>
          <p:nvPr/>
        </p:nvSpPr>
        <p:spPr>
          <a:xfrm>
            <a:off x="7963298" y="4343985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Depth of reference view</a:t>
            </a:r>
            <a:endParaRPr lang="zh-CN" alt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716D54E-A697-4DB4-8DFD-5BE96F00BECF}"/>
              </a:ext>
            </a:extLst>
          </p:cNvPr>
          <p:cNvSpPr/>
          <p:nvPr/>
        </p:nvSpPr>
        <p:spPr>
          <a:xfrm>
            <a:off x="4109662" y="2589092"/>
            <a:ext cx="1602768" cy="267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2">
            <a:extLst>
              <a:ext uri="{FF2B5EF4-FFF2-40B4-BE49-F238E27FC236}">
                <a16:creationId xmlns:a16="http://schemas.microsoft.com/office/drawing/2014/main" id="{8D0C3A32-BBCF-4B6C-BFFB-CCAF29E6DC0B}"/>
              </a:ext>
            </a:extLst>
          </p:cNvPr>
          <p:cNvSpPr/>
          <p:nvPr/>
        </p:nvSpPr>
        <p:spPr>
          <a:xfrm>
            <a:off x="413657" y="4986958"/>
            <a:ext cx="9688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Our methods:</a:t>
            </a:r>
          </a:p>
          <a:p>
            <a:pPr marL="342900" indent="-342900">
              <a:buAutoNum type="arabicPeriod"/>
            </a:pPr>
            <a:r>
              <a:rPr lang="en-US" altLang="zh-CN" sz="2400" dirty="0"/>
              <a:t>estimate depth and ego-motion simultaneously</a:t>
            </a:r>
          </a:p>
          <a:p>
            <a:pPr marL="342900" indent="-342900">
              <a:buAutoNum type="arabicPeriod"/>
            </a:pPr>
            <a:r>
              <a:rPr lang="en-US" altLang="zh-CN" sz="2400" dirty="0"/>
              <a:t>results  maintain  a  stable  absolute  scale</a:t>
            </a:r>
          </a:p>
          <a:p>
            <a:pPr marL="342900" indent="-342900">
              <a:buAutoNum type="arabicPeriod"/>
            </a:pPr>
            <a:r>
              <a:rPr lang="en-US" altLang="zh-CN" sz="2400" dirty="0"/>
              <a:t>higher precision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031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B7FB01E-B35E-44EE-9F47-58A4DE90CF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583733"/>
              </p:ext>
            </p:extLst>
          </p:nvPr>
        </p:nvGraphicFramePr>
        <p:xfrm>
          <a:off x="669471" y="5304049"/>
          <a:ext cx="4167235" cy="1292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4" imgW="2336800" imgH="723900" progId="Equation.DSMT4">
                  <p:embed/>
                </p:oleObj>
              </mc:Choice>
              <mc:Fallback>
                <p:oleObj name="Equation" r:id="rId4" imgW="2336800" imgH="7239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B7FB01E-B35E-44EE-9F47-58A4DE90CF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471" y="5304049"/>
                        <a:ext cx="4167235" cy="12926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C7039C8A-3544-4711-877D-CBFDF9B6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1680"/>
            <a:ext cx="10515600" cy="1325563"/>
          </a:xfrm>
        </p:spPr>
        <p:txBody>
          <a:bodyPr/>
          <a:lstStyle/>
          <a:p>
            <a:r>
              <a:rPr lang="en-US" altLang="zh-CN"/>
              <a:t>Multiple frames</a:t>
            </a:r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A2FE3A-54DC-4957-9A50-075131EC53BB}"/>
              </a:ext>
            </a:extLst>
          </p:cNvPr>
          <p:cNvGrpSpPr/>
          <p:nvPr/>
        </p:nvGrpSpPr>
        <p:grpSpPr>
          <a:xfrm>
            <a:off x="2024982" y="1733727"/>
            <a:ext cx="9665038" cy="3910718"/>
            <a:chOff x="834679" y="1936690"/>
            <a:chExt cx="9004034" cy="3643259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A0A98FE8-4B39-4EA5-BF2C-FA21A40888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2744970"/>
                </p:ext>
              </p:extLst>
            </p:nvPr>
          </p:nvGraphicFramePr>
          <p:xfrm>
            <a:off x="6699965" y="5153653"/>
            <a:ext cx="360986" cy="426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4" name="Equation" r:id="rId6" imgW="203040" imgH="241200" progId="Equation.DSMT4">
                    <p:embed/>
                  </p:oleObj>
                </mc:Choice>
                <mc:Fallback>
                  <p:oleObj name="Equation" r:id="rId6" imgW="203040" imgH="241200" progId="Equation.DSMT4">
                    <p:embed/>
                    <p:pic>
                      <p:nvPicPr>
                        <p:cNvPr id="159" name="Object 158">
                          <a:extLst>
                            <a:ext uri="{FF2B5EF4-FFF2-40B4-BE49-F238E27FC236}">
                              <a16:creationId xmlns:a16="http://schemas.microsoft.com/office/drawing/2014/main" id="{87DF78F9-6AD4-401E-9922-10EF59B7D3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699965" y="5153653"/>
                          <a:ext cx="360986" cy="4262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B3B0F98-244E-4B88-85E0-645ABC56CD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4171" y="2584418"/>
              <a:ext cx="0" cy="597729"/>
            </a:xfrm>
            <a:prstGeom prst="lin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F50E1A-A0B2-470E-97C4-03C176CC36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5032" y="2584418"/>
              <a:ext cx="0" cy="597729"/>
            </a:xfrm>
            <a:prstGeom prst="lin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70711A-FA6B-46C1-8596-181DA71055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88971" y="3182147"/>
              <a:ext cx="906061" cy="0"/>
            </a:xfrm>
            <a:prstGeom prst="lin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EBAA2E-0708-457B-8D63-2D77859F6F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88971" y="2578368"/>
              <a:ext cx="906061" cy="6050"/>
            </a:xfrm>
            <a:prstGeom prst="lin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D8AB5BD5-FE8C-42E8-8814-A360AE39060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4605193"/>
                </p:ext>
              </p:extLst>
            </p:nvPr>
          </p:nvGraphicFramePr>
          <p:xfrm>
            <a:off x="4199372" y="2728233"/>
            <a:ext cx="872124" cy="390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5" name="Equation" r:id="rId8" imgW="368280" imgH="164880" progId="Equation.DSMT4">
                    <p:embed/>
                  </p:oleObj>
                </mc:Choice>
                <mc:Fallback>
                  <p:oleObj name="Equation" r:id="rId8" imgW="368280" imgH="164880" progId="Equation.DSMT4">
                    <p:embed/>
                    <p:pic>
                      <p:nvPicPr>
                        <p:cNvPr id="124" name="Object 123">
                          <a:extLst>
                            <a:ext uri="{FF2B5EF4-FFF2-40B4-BE49-F238E27FC236}">
                              <a16:creationId xmlns:a16="http://schemas.microsoft.com/office/drawing/2014/main" id="{B9DCB466-2027-40C9-8417-18E4CEB70C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199372" y="2728233"/>
                          <a:ext cx="872124" cy="3908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AFCFEF-E5A4-452C-9593-2E7D053EA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273" y="1936690"/>
              <a:ext cx="2650825" cy="7854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58AA09-4341-4DCE-8591-DE281E263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273" y="3163920"/>
              <a:ext cx="2643043" cy="783124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3BBE416-8157-4107-9A61-CD86D5690901}"/>
                </a:ext>
              </a:extLst>
            </p:cNvPr>
            <p:cNvSpPr/>
            <p:nvPr/>
          </p:nvSpPr>
          <p:spPr bwMode="auto">
            <a:xfrm>
              <a:off x="8652383" y="3285876"/>
              <a:ext cx="1186330" cy="5392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r"/>
              <a:r>
                <a:rPr lang="en-US" altLang="zh-CN" sz="11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Warp loss</a:t>
              </a:r>
              <a:endParaRPr lang="zh-CN" altLang="en-US" sz="1100" b="1" kern="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7780B6CB-2267-4839-8F80-EAB22648A4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1166630"/>
                </p:ext>
              </p:extLst>
            </p:nvPr>
          </p:nvGraphicFramePr>
          <p:xfrm>
            <a:off x="1790627" y="2812460"/>
            <a:ext cx="380881" cy="378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6" name="Equation" r:id="rId12" imgW="241200" imgH="241200" progId="Equation.DSMT4">
                    <p:embed/>
                  </p:oleObj>
                </mc:Choice>
                <mc:Fallback>
                  <p:oleObj name="Equation" r:id="rId12" imgW="241200" imgH="241200" progId="Equation.DSMT4">
                    <p:embed/>
                    <p:pic>
                      <p:nvPicPr>
                        <p:cNvPr id="171" name="Object 170">
                          <a:extLst>
                            <a:ext uri="{FF2B5EF4-FFF2-40B4-BE49-F238E27FC236}">
                              <a16:creationId xmlns:a16="http://schemas.microsoft.com/office/drawing/2014/main" id="{906FD425-37A2-40CE-AE61-83CF336823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790627" y="2812460"/>
                          <a:ext cx="380881" cy="3787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0030133B-33DD-41DE-BEFF-9C6805BCFB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6888984"/>
                </p:ext>
              </p:extLst>
            </p:nvPr>
          </p:nvGraphicFramePr>
          <p:xfrm>
            <a:off x="6746068" y="2798634"/>
            <a:ext cx="365197" cy="34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7" name="Equation" r:id="rId14" imgW="241200" imgH="228600" progId="Equation.DSMT4">
                    <p:embed/>
                  </p:oleObj>
                </mc:Choice>
                <mc:Fallback>
                  <p:oleObj name="Equation" r:id="rId14" imgW="241200" imgH="228600" progId="Equation.DSMT4">
                    <p:embed/>
                    <p:pic>
                      <p:nvPicPr>
                        <p:cNvPr id="172" name="Object 171">
                          <a:extLst>
                            <a:ext uri="{FF2B5EF4-FFF2-40B4-BE49-F238E27FC236}">
                              <a16:creationId xmlns:a16="http://schemas.microsoft.com/office/drawing/2014/main" id="{58F0C3D2-8A2E-4333-BA85-9BCE1C10A2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746068" y="2798634"/>
                          <a:ext cx="365197" cy="343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4DB27BFA-E769-466E-B5D2-8542DE2E7FA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4990475"/>
                </p:ext>
              </p:extLst>
            </p:nvPr>
          </p:nvGraphicFramePr>
          <p:xfrm>
            <a:off x="6744105" y="3962947"/>
            <a:ext cx="274880" cy="3789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8" name="Equation" r:id="rId16" imgW="164880" imgH="228600" progId="Equation.DSMT4">
                    <p:embed/>
                  </p:oleObj>
                </mc:Choice>
                <mc:Fallback>
                  <p:oleObj name="Equation" r:id="rId16" imgW="164880" imgH="228600" progId="Equation.DSMT4">
                    <p:embed/>
                    <p:pic>
                      <p:nvPicPr>
                        <p:cNvPr id="173" name="Object 172">
                          <a:extLst>
                            <a:ext uri="{FF2B5EF4-FFF2-40B4-BE49-F238E27FC236}">
                              <a16:creationId xmlns:a16="http://schemas.microsoft.com/office/drawing/2014/main" id="{687072A8-EBEE-4181-A359-D0D5DA7E21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744105" y="3962947"/>
                          <a:ext cx="274880" cy="3789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BEAE2649-0883-4FC6-A77D-D3D78AA93B9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4383363"/>
                </p:ext>
              </p:extLst>
            </p:nvPr>
          </p:nvGraphicFramePr>
          <p:xfrm>
            <a:off x="1829646" y="4047374"/>
            <a:ext cx="302368" cy="414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9" name="Equation" r:id="rId18" imgW="164880" imgH="228600" progId="Equation.DSMT4">
                    <p:embed/>
                  </p:oleObj>
                </mc:Choice>
                <mc:Fallback>
                  <p:oleObj name="Equation" r:id="rId18" imgW="164880" imgH="228600" progId="Equation.DSMT4">
                    <p:embed/>
                    <p:pic>
                      <p:nvPicPr>
                        <p:cNvPr id="174" name="Object 173">
                          <a:extLst>
                            <a:ext uri="{FF2B5EF4-FFF2-40B4-BE49-F238E27FC236}">
                              <a16:creationId xmlns:a16="http://schemas.microsoft.com/office/drawing/2014/main" id="{95D18502-182F-4B77-9717-68B6D70B82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829646" y="4047374"/>
                          <a:ext cx="302368" cy="4142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F8A023-537E-4C66-A0B9-3D9969BF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276" y="3149920"/>
              <a:ext cx="2643045" cy="78312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DAD2697-D763-4C54-A703-F49BC01F1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273" y="4311466"/>
              <a:ext cx="2643043" cy="79765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38D86C7-CA99-4DEC-B2E1-D2A9585C2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95"/>
            <a:stretch/>
          </p:blipFill>
          <p:spPr>
            <a:xfrm>
              <a:off x="834679" y="2006408"/>
              <a:ext cx="2643043" cy="76753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99A04AD-9828-4D0E-B952-845D9DFB363A}"/>
                </a:ext>
              </a:extLst>
            </p:cNvPr>
            <p:cNvGrpSpPr/>
            <p:nvPr/>
          </p:nvGrpSpPr>
          <p:grpSpPr>
            <a:xfrm>
              <a:off x="3272852" y="4235862"/>
              <a:ext cx="956102" cy="1006205"/>
              <a:chOff x="3668472" y="4212188"/>
              <a:chExt cx="956102" cy="1006205"/>
            </a:xfrm>
          </p:grpSpPr>
          <p:sp>
            <p:nvSpPr>
              <p:cNvPr id="34" name="Arrow: Curved Down 33">
                <a:extLst>
                  <a:ext uri="{FF2B5EF4-FFF2-40B4-BE49-F238E27FC236}">
                    <a16:creationId xmlns:a16="http://schemas.microsoft.com/office/drawing/2014/main" id="{6C3034F6-4C70-4BC8-B7FD-C56AA8D3286D}"/>
                  </a:ext>
                </a:extLst>
              </p:cNvPr>
              <p:cNvSpPr/>
              <p:nvPr/>
            </p:nvSpPr>
            <p:spPr>
              <a:xfrm>
                <a:off x="3887926" y="4690015"/>
                <a:ext cx="637491" cy="180983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B42D4AB-5AA5-4184-9F27-E6071910BF76}"/>
                  </a:ext>
                </a:extLst>
              </p:cNvPr>
              <p:cNvGrpSpPr/>
              <p:nvPr/>
            </p:nvGrpSpPr>
            <p:grpSpPr>
              <a:xfrm>
                <a:off x="3668472" y="4921177"/>
                <a:ext cx="327564" cy="274311"/>
                <a:chOff x="2367778" y="3284738"/>
                <a:chExt cx="1757341" cy="1458712"/>
              </a:xfrm>
            </p:grpSpPr>
            <p:sp>
              <p:nvSpPr>
                <p:cNvPr id="43" name="Parallelogram 42">
                  <a:extLst>
                    <a:ext uri="{FF2B5EF4-FFF2-40B4-BE49-F238E27FC236}">
                      <a16:creationId xmlns:a16="http://schemas.microsoft.com/office/drawing/2014/main" id="{134073E6-C04F-44EE-9739-0783640FE082}"/>
                    </a:ext>
                  </a:extLst>
                </p:cNvPr>
                <p:cNvSpPr/>
                <p:nvPr/>
              </p:nvSpPr>
              <p:spPr>
                <a:xfrm rot="180057">
                  <a:off x="2384969" y="4038532"/>
                  <a:ext cx="1708201" cy="701463"/>
                </a:xfrm>
                <a:prstGeom prst="parallelogram">
                  <a:avLst>
                    <a:gd name="adj" fmla="val 87463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C268229B-B4F6-4E16-898F-7EA06F4A0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67778" y="3284738"/>
                  <a:ext cx="597364" cy="141346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6D167AD-8961-40E5-97E6-3C6BF8AD8C4B}"/>
                    </a:ext>
                  </a:extLst>
                </p:cNvPr>
                <p:cNvCxnSpPr/>
                <p:nvPr/>
              </p:nvCxnSpPr>
              <p:spPr>
                <a:xfrm>
                  <a:off x="2969419" y="3296899"/>
                  <a:ext cx="47625" cy="72979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548A58D8-C094-45ED-AC10-700E1B002F3A}"/>
                    </a:ext>
                  </a:extLst>
                </p:cNvPr>
                <p:cNvCxnSpPr/>
                <p:nvPr/>
              </p:nvCxnSpPr>
              <p:spPr>
                <a:xfrm>
                  <a:off x="2965142" y="3284738"/>
                  <a:ext cx="1159977" cy="80209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436CCBF-5E04-4216-87FD-A74D4885AC40}"/>
                    </a:ext>
                  </a:extLst>
                </p:cNvPr>
                <p:cNvCxnSpPr/>
                <p:nvPr/>
              </p:nvCxnSpPr>
              <p:spPr>
                <a:xfrm>
                  <a:off x="2965142" y="3284738"/>
                  <a:ext cx="483976" cy="14587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ABB869F-9E7F-43AF-A82C-14F8AD5A27BE}"/>
                  </a:ext>
                </a:extLst>
              </p:cNvPr>
              <p:cNvGrpSpPr/>
              <p:nvPr/>
            </p:nvGrpSpPr>
            <p:grpSpPr>
              <a:xfrm flipH="1">
                <a:off x="4218250" y="4964313"/>
                <a:ext cx="358158" cy="254080"/>
                <a:chOff x="2367778" y="3284738"/>
                <a:chExt cx="1757341" cy="1458712"/>
              </a:xfrm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3FED3AFD-63ED-4D17-A385-212A3F7143D0}"/>
                    </a:ext>
                  </a:extLst>
                </p:cNvPr>
                <p:cNvSpPr/>
                <p:nvPr/>
              </p:nvSpPr>
              <p:spPr>
                <a:xfrm rot="180057">
                  <a:off x="2384969" y="4038532"/>
                  <a:ext cx="1708201" cy="701463"/>
                </a:xfrm>
                <a:prstGeom prst="parallelogram">
                  <a:avLst>
                    <a:gd name="adj" fmla="val 87463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7BB5857-809B-4510-B306-B0D6AD2055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67778" y="3284738"/>
                  <a:ext cx="597364" cy="141346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9EEB253-D28B-4732-9837-85D79A7A7E48}"/>
                    </a:ext>
                  </a:extLst>
                </p:cNvPr>
                <p:cNvCxnSpPr/>
                <p:nvPr/>
              </p:nvCxnSpPr>
              <p:spPr>
                <a:xfrm>
                  <a:off x="2969419" y="3296899"/>
                  <a:ext cx="47625" cy="72979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5C69C05-5626-4C28-84E2-35A66A45AC63}"/>
                    </a:ext>
                  </a:extLst>
                </p:cNvPr>
                <p:cNvCxnSpPr/>
                <p:nvPr/>
              </p:nvCxnSpPr>
              <p:spPr>
                <a:xfrm>
                  <a:off x="2965142" y="3284738"/>
                  <a:ext cx="1159977" cy="80209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78D2C67A-6327-442C-9D4C-4C8026D04872}"/>
                    </a:ext>
                  </a:extLst>
                </p:cNvPr>
                <p:cNvCxnSpPr/>
                <p:nvPr/>
              </p:nvCxnSpPr>
              <p:spPr>
                <a:xfrm>
                  <a:off x="2965142" y="3284738"/>
                  <a:ext cx="483976" cy="14587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37" name="Object 36">
                <a:extLst>
                  <a:ext uri="{FF2B5EF4-FFF2-40B4-BE49-F238E27FC236}">
                    <a16:creationId xmlns:a16="http://schemas.microsoft.com/office/drawing/2014/main" id="{58466C75-63A8-49A4-84BA-014F85F4CC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830038"/>
                  </p:ext>
                </p:extLst>
              </p:nvPr>
            </p:nvGraphicFramePr>
            <p:xfrm>
              <a:off x="3980570" y="4212188"/>
              <a:ext cx="644004" cy="4535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0" name="Equation" r:id="rId23" imgW="342720" imgH="241200" progId="Equation.DSMT4">
                      <p:embed/>
                    </p:oleObj>
                  </mc:Choice>
                  <mc:Fallback>
                    <p:oleObj name="Equation" r:id="rId23" imgW="342720" imgH="241200" progId="Equation.DSMT4">
                      <p:embed/>
                      <p:pic>
                        <p:nvPicPr>
                          <p:cNvPr id="206" name="Object 205">
                            <a:extLst>
                              <a:ext uri="{FF2B5EF4-FFF2-40B4-BE49-F238E27FC236}">
                                <a16:creationId xmlns:a16="http://schemas.microsoft.com/office/drawing/2014/main" id="{5928FD17-3906-4466-8882-4E2295DE90C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3980570" y="4212188"/>
                            <a:ext cx="644004" cy="45355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59C90865-02D4-4BE6-99AF-AEEF3836D5D2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rot="5400000" flipH="1" flipV="1">
              <a:off x="3641565" y="3456236"/>
              <a:ext cx="1057113" cy="527106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904B9500-F07F-49CD-94CD-B50CE250FF66}"/>
                </a:ext>
              </a:extLst>
            </p:cNvPr>
            <p:cNvCxnSpPr>
              <a:stCxn id="22" idx="3"/>
            </p:cNvCxnSpPr>
            <p:nvPr/>
          </p:nvCxnSpPr>
          <p:spPr>
            <a:xfrm flipV="1">
              <a:off x="3480321" y="2923658"/>
              <a:ext cx="685114" cy="61782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E8F34C84-F7E9-49F3-A742-5A8B1285F687}"/>
                </a:ext>
              </a:extLst>
            </p:cNvPr>
            <p:cNvCxnSpPr>
              <a:stCxn id="24" idx="3"/>
            </p:cNvCxnSpPr>
            <p:nvPr/>
          </p:nvCxnSpPr>
          <p:spPr>
            <a:xfrm>
              <a:off x="3477722" y="2390177"/>
              <a:ext cx="703066" cy="444442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Curved 28">
              <a:extLst>
                <a:ext uri="{FF2B5EF4-FFF2-40B4-BE49-F238E27FC236}">
                  <a16:creationId xmlns:a16="http://schemas.microsoft.com/office/drawing/2014/main" id="{FFFF9ED7-A601-49A3-B4B8-80DEBADA4B82}"/>
                </a:ext>
              </a:extLst>
            </p:cNvPr>
            <p:cNvCxnSpPr>
              <a:endCxn id="15" idx="1"/>
            </p:cNvCxnSpPr>
            <p:nvPr/>
          </p:nvCxnSpPr>
          <p:spPr>
            <a:xfrm flipV="1">
              <a:off x="5159229" y="2329405"/>
              <a:ext cx="622044" cy="553877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EF13E306-AEFE-4C49-A6CD-4235795B4FF3}"/>
                </a:ext>
              </a:extLst>
            </p:cNvPr>
            <p:cNvCxnSpPr>
              <a:endCxn id="16" idx="1"/>
            </p:cNvCxnSpPr>
            <p:nvPr/>
          </p:nvCxnSpPr>
          <p:spPr>
            <a:xfrm>
              <a:off x="5139159" y="3001846"/>
              <a:ext cx="642114" cy="553636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E0A44584-F87C-46DB-A263-3EF9383D16C8}"/>
                </a:ext>
              </a:extLst>
            </p:cNvPr>
            <p:cNvCxnSpPr>
              <a:stCxn id="15" idx="3"/>
              <a:endCxn id="17" idx="0"/>
            </p:cNvCxnSpPr>
            <p:nvPr/>
          </p:nvCxnSpPr>
          <p:spPr>
            <a:xfrm>
              <a:off x="8432098" y="2329405"/>
              <a:ext cx="813450" cy="956471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Curved 31">
              <a:extLst>
                <a:ext uri="{FF2B5EF4-FFF2-40B4-BE49-F238E27FC236}">
                  <a16:creationId xmlns:a16="http://schemas.microsoft.com/office/drawing/2014/main" id="{C679837E-8B4D-4F64-A746-88E2DC260AA9}"/>
                </a:ext>
              </a:extLst>
            </p:cNvPr>
            <p:cNvCxnSpPr>
              <a:stCxn id="16" idx="3"/>
              <a:endCxn id="17" idx="1"/>
            </p:cNvCxnSpPr>
            <p:nvPr/>
          </p:nvCxnSpPr>
          <p:spPr>
            <a:xfrm>
              <a:off x="8424316" y="3555482"/>
              <a:ext cx="228067" cy="1270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Curved 32">
              <a:extLst>
                <a:ext uri="{FF2B5EF4-FFF2-40B4-BE49-F238E27FC236}">
                  <a16:creationId xmlns:a16="http://schemas.microsoft.com/office/drawing/2014/main" id="{C1780E7B-DC5D-4FF0-8DC5-EA530E737149}"/>
                </a:ext>
              </a:extLst>
            </p:cNvPr>
            <p:cNvCxnSpPr>
              <a:stCxn id="23" idx="3"/>
              <a:endCxn id="17" idx="2"/>
            </p:cNvCxnSpPr>
            <p:nvPr/>
          </p:nvCxnSpPr>
          <p:spPr>
            <a:xfrm flipV="1">
              <a:off x="8424316" y="3825088"/>
              <a:ext cx="821232" cy="885206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2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3F33363-D016-4B35-942E-1BB0F65BD0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933774"/>
              </p:ext>
            </p:extLst>
          </p:nvPr>
        </p:nvGraphicFramePr>
        <p:xfrm>
          <a:off x="2603930" y="5363880"/>
          <a:ext cx="4433706" cy="796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4" imgW="2070100" imgH="368300" progId="Equation.DSMT4">
                  <p:embed/>
                </p:oleObj>
              </mc:Choice>
              <mc:Fallback>
                <p:oleObj name="Equation" r:id="rId4" imgW="2070100" imgH="3683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3F33363-D016-4B35-942E-1BB0F65BD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930" y="5363880"/>
                        <a:ext cx="4433706" cy="796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标题 1">
            <a:extLst>
              <a:ext uri="{FF2B5EF4-FFF2-40B4-BE49-F238E27FC236}">
                <a16:creationId xmlns:a16="http://schemas.microsoft.com/office/drawing/2014/main" id="{B09307A4-824F-43CE-BA2C-D92BBEBF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1680"/>
            <a:ext cx="10515600" cy="1325563"/>
          </a:xfrm>
        </p:spPr>
        <p:txBody>
          <a:bodyPr/>
          <a:lstStyle/>
          <a:p>
            <a:r>
              <a:rPr lang="en-US" altLang="zh-CN"/>
              <a:t>Smooth loss</a:t>
            </a:r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FF4194-D101-46B8-9907-74E76BDE97CA}"/>
              </a:ext>
            </a:extLst>
          </p:cNvPr>
          <p:cNvGrpSpPr/>
          <p:nvPr/>
        </p:nvGrpSpPr>
        <p:grpSpPr>
          <a:xfrm>
            <a:off x="1436197" y="1586717"/>
            <a:ext cx="8919306" cy="2917550"/>
            <a:chOff x="2679391" y="1902806"/>
            <a:chExt cx="6344023" cy="207516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6BA1206-A668-4B67-8E97-7CD2151FC140}"/>
                </a:ext>
              </a:extLst>
            </p:cNvPr>
            <p:cNvSpPr/>
            <p:nvPr/>
          </p:nvSpPr>
          <p:spPr bwMode="auto">
            <a:xfrm>
              <a:off x="6934482" y="3316497"/>
              <a:ext cx="1186330" cy="5392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r"/>
              <a:r>
                <a:rPr lang="en-US" altLang="zh-CN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Smoothness</a:t>
              </a:r>
            </a:p>
            <a:p>
              <a:pPr algn="r"/>
              <a:r>
                <a:rPr lang="en-US" altLang="zh-CN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loss</a:t>
              </a:r>
              <a:endParaRPr lang="zh-CN" altLang="en-US" sz="1600" b="1" kern="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7E826308-D374-424C-B14E-A7443F810D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043388"/>
                </p:ext>
              </p:extLst>
            </p:nvPr>
          </p:nvGraphicFramePr>
          <p:xfrm>
            <a:off x="7527647" y="2695459"/>
            <a:ext cx="360363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2" name="Equation" r:id="rId6" imgW="228600" imgH="241200" progId="Equation.DSMT4">
                    <p:embed/>
                  </p:oleObj>
                </mc:Choice>
                <mc:Fallback>
                  <p:oleObj name="Equation" r:id="rId6" imgW="228600" imgH="241200" progId="Equation.DSMT4">
                    <p:embed/>
                    <p:pic>
                      <p:nvPicPr>
                        <p:cNvPr id="171" name="Object 170">
                          <a:extLst>
                            <a:ext uri="{FF2B5EF4-FFF2-40B4-BE49-F238E27FC236}">
                              <a16:creationId xmlns:a16="http://schemas.microsoft.com/office/drawing/2014/main" id="{906FD425-37A2-40CE-AE61-83CF336823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527647" y="2695459"/>
                          <a:ext cx="360363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FB573D39-FBAC-4CD1-A02D-8B42E30AA9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6476386"/>
                </p:ext>
              </p:extLst>
            </p:nvPr>
          </p:nvGraphicFramePr>
          <p:xfrm>
            <a:off x="3509963" y="2735263"/>
            <a:ext cx="371475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3" name="Equation" r:id="rId8" imgW="203040" imgH="241200" progId="Equation.DSMT4">
                    <p:embed/>
                  </p:oleObj>
                </mc:Choice>
                <mc:Fallback>
                  <p:oleObj name="Equation" r:id="rId8" imgW="203040" imgH="241200" progId="Equation.DSMT4">
                    <p:embed/>
                    <p:pic>
                      <p:nvPicPr>
                        <p:cNvPr id="174" name="Object 173">
                          <a:extLst>
                            <a:ext uri="{FF2B5EF4-FFF2-40B4-BE49-F238E27FC236}">
                              <a16:creationId xmlns:a16="http://schemas.microsoft.com/office/drawing/2014/main" id="{95D18502-182F-4B77-9717-68B6D70B82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509963" y="2735263"/>
                          <a:ext cx="371475" cy="439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024B83-83DF-4411-A1B8-040584FDA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391" y="1908179"/>
              <a:ext cx="2643045" cy="7831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49CFDE-5C37-4C0A-B40E-AF1CD8074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72591" y="1902806"/>
              <a:ext cx="2650823" cy="78849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A59809-C355-4C12-BF77-93FAFD49A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95"/>
            <a:stretch/>
          </p:blipFill>
          <p:spPr>
            <a:xfrm>
              <a:off x="2679391" y="3208172"/>
              <a:ext cx="2650823" cy="769796"/>
            </a:xfrm>
            <a:prstGeom prst="rect">
              <a:avLst/>
            </a:prstGeom>
          </p:spPr>
        </p:pic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BF7DE54B-25C2-4C5A-8E42-F64221BB0B54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rot="16200000" flipH="1">
              <a:off x="7208393" y="2997242"/>
              <a:ext cx="632159" cy="6349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59D1458D-1F2F-446B-86A5-F8EBCDF05734}"/>
                </a:ext>
              </a:extLst>
            </p:cNvPr>
            <p:cNvCxnSpPr>
              <a:cxnSpLocks/>
              <a:stCxn id="12" idx="3"/>
              <a:endCxn id="7" idx="1"/>
            </p:cNvCxnSpPr>
            <p:nvPr/>
          </p:nvCxnSpPr>
          <p:spPr>
            <a:xfrm flipV="1">
              <a:off x="5330214" y="3586103"/>
              <a:ext cx="1604268" cy="6967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B543225C-9DDE-4BFF-AA2B-D213FEB67564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>
            <a:xfrm flipV="1">
              <a:off x="5322436" y="2297055"/>
              <a:ext cx="1050155" cy="2686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2383377B-917C-4AB5-A596-DD7B7147CF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0017878"/>
                </p:ext>
              </p:extLst>
            </p:nvPr>
          </p:nvGraphicFramePr>
          <p:xfrm>
            <a:off x="5518150" y="2414588"/>
            <a:ext cx="660400" cy="260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4" name="Equation" r:id="rId13" imgW="419040" imgH="164880" progId="Equation.DSMT4">
                    <p:embed/>
                  </p:oleObj>
                </mc:Choice>
                <mc:Fallback>
                  <p:oleObj name="Equation" r:id="rId13" imgW="419040" imgH="164880" progId="Equation.DSMT4">
                    <p:embed/>
                    <p:pic>
                      <p:nvPicPr>
                        <p:cNvPr id="76" name="Object 75">
                          <a:extLst>
                            <a:ext uri="{FF2B5EF4-FFF2-40B4-BE49-F238E27FC236}">
                              <a16:creationId xmlns:a16="http://schemas.microsoft.com/office/drawing/2014/main" id="{A38ED9BD-5B4B-4FB9-9621-2A2F47EDCB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518150" y="2414588"/>
                          <a:ext cx="660400" cy="260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E61D78D-21A7-4D93-95EA-521B85F3F3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551721"/>
              </p:ext>
            </p:extLst>
          </p:nvPr>
        </p:nvGraphicFramePr>
        <p:xfrm>
          <a:off x="2603930" y="4615286"/>
          <a:ext cx="380881" cy="378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15" imgW="241200" imgH="241200" progId="Equation.DSMT4">
                  <p:embed/>
                </p:oleObj>
              </mc:Choice>
              <mc:Fallback>
                <p:oleObj name="Equation" r:id="rId15" imgW="241200" imgH="2412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6E368371-B53D-4F2C-93ED-258E076AEB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603930" y="4615286"/>
                        <a:ext cx="380881" cy="378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07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9EC993A9-E1FC-475D-8EC7-8666DB623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70" y="50655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4E79A2C-2989-4235-A870-0ECE59035E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53692"/>
              </p:ext>
            </p:extLst>
          </p:nvPr>
        </p:nvGraphicFramePr>
        <p:xfrm>
          <a:off x="3034734" y="6055778"/>
          <a:ext cx="2741085" cy="449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name="Equation" r:id="rId4" imgW="1218671" imgH="203112" progId="Equation.DSMT4">
                  <p:embed/>
                </p:oleObj>
              </mc:Choice>
              <mc:Fallback>
                <p:oleObj name="Equation" r:id="rId4" imgW="1218671" imgH="203112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4E79A2C-2989-4235-A870-0ECE59035E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734" y="6055778"/>
                        <a:ext cx="2741085" cy="449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132125B-760B-45B7-9B5A-B6EE74D400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650772"/>
              </p:ext>
            </p:extLst>
          </p:nvPr>
        </p:nvGraphicFramePr>
        <p:xfrm>
          <a:off x="3027888" y="5486315"/>
          <a:ext cx="1866281" cy="449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Equation" r:id="rId6" imgW="787400" imgH="190500" progId="Equation.DSMT4">
                  <p:embed/>
                </p:oleObj>
              </mc:Choice>
              <mc:Fallback>
                <p:oleObj name="Equation" r:id="rId6" imgW="787400" imgH="1905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132125B-760B-45B7-9B5A-B6EE74D400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888" y="5486315"/>
                        <a:ext cx="1866281" cy="4497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A7A6B91B-D05C-4856-94F3-8D2F885730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727287"/>
              </p:ext>
            </p:extLst>
          </p:nvPr>
        </p:nvGraphicFramePr>
        <p:xfrm>
          <a:off x="2719941" y="5440558"/>
          <a:ext cx="629584" cy="106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" name="Equation" r:id="rId8" imgW="177480" imgH="253800" progId="Equation.DSMT4">
                  <p:embed/>
                </p:oleObj>
              </mc:Choice>
              <mc:Fallback>
                <p:oleObj name="Equation" r:id="rId8" imgW="177480" imgH="2538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A7A6B91B-D05C-4856-94F3-8D2F885730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19941" y="5440558"/>
                        <a:ext cx="629584" cy="1062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标题 1">
            <a:extLst>
              <a:ext uri="{FF2B5EF4-FFF2-40B4-BE49-F238E27FC236}">
                <a16:creationId xmlns:a16="http://schemas.microsoft.com/office/drawing/2014/main" id="{87C9686A-C5DE-45CB-930F-8DBE148D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1680"/>
            <a:ext cx="10515600" cy="1325563"/>
          </a:xfrm>
        </p:spPr>
        <p:txBody>
          <a:bodyPr/>
          <a:lstStyle/>
          <a:p>
            <a:r>
              <a:rPr lang="en-US" altLang="zh-CN" dirty="0"/>
              <a:t>framework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36F7412-5A07-4B46-A618-8D6A52DF4DDA}"/>
              </a:ext>
            </a:extLst>
          </p:cNvPr>
          <p:cNvSpPr/>
          <p:nvPr/>
        </p:nvSpPr>
        <p:spPr>
          <a:xfrm>
            <a:off x="0" y="6581001"/>
            <a:ext cx="11291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/>
              <a:t> J.  Chang,  Y.  J.  c.  v.  Chen,  and  p.  recognition,  “Pyramid  Stereo Matching Network," pp. 5410-5418, 2018. 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3B1457E-9AAB-47DA-B2F2-C37A0522E379}"/>
              </a:ext>
            </a:extLst>
          </p:cNvPr>
          <p:cNvGrpSpPr/>
          <p:nvPr/>
        </p:nvGrpSpPr>
        <p:grpSpPr>
          <a:xfrm>
            <a:off x="2316688" y="1412052"/>
            <a:ext cx="7385155" cy="3843020"/>
            <a:chOff x="1291199" y="1687748"/>
            <a:chExt cx="9274449" cy="4826154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612CB8E0-E9B7-4B53-A068-46D5C79EC62D}"/>
                </a:ext>
              </a:extLst>
            </p:cNvPr>
            <p:cNvSpPr/>
            <p:nvPr/>
          </p:nvSpPr>
          <p:spPr bwMode="auto">
            <a:xfrm>
              <a:off x="1291199" y="1687748"/>
              <a:ext cx="970582" cy="539212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input</a:t>
              </a:r>
              <a:endParaRPr lang="zh-CN" altLang="en-US" sz="1600" b="1" kern="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F741BF5B-68DE-4583-8FEB-8A439650562D}"/>
                </a:ext>
              </a:extLst>
            </p:cNvPr>
            <p:cNvSpPr/>
            <p:nvPr/>
          </p:nvSpPr>
          <p:spPr bwMode="auto">
            <a:xfrm>
              <a:off x="4202945" y="1687748"/>
              <a:ext cx="970582" cy="539212"/>
            </a:xfrm>
            <a:prstGeom prst="roundRect">
              <a:avLst/>
            </a:prstGeom>
            <a:solidFill>
              <a:srgbClr val="99FFCC"/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output</a:t>
              </a:r>
              <a:endParaRPr lang="zh-CN" altLang="en-US" sz="1600" b="1" kern="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89352A7D-ECCC-4BBE-8DE4-5906482C32C0}"/>
                </a:ext>
              </a:extLst>
            </p:cNvPr>
            <p:cNvSpPr/>
            <p:nvPr/>
          </p:nvSpPr>
          <p:spPr bwMode="auto">
            <a:xfrm>
              <a:off x="2747072" y="1687748"/>
              <a:ext cx="970582" cy="5392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r"/>
              <a:r>
                <a:rPr lang="en-US" altLang="zh-CN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loss</a:t>
              </a:r>
              <a:endParaRPr lang="zh-CN" altLang="en-US" sz="1600" b="1" kern="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49EDF973-CB7E-428D-B395-368D57150BD8}"/>
                </a:ext>
              </a:extLst>
            </p:cNvPr>
            <p:cNvSpPr/>
            <p:nvPr/>
          </p:nvSpPr>
          <p:spPr bwMode="auto">
            <a:xfrm>
              <a:off x="5658818" y="1687748"/>
              <a:ext cx="970582" cy="53921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network</a:t>
              </a:r>
              <a:endParaRPr lang="zh-CN" altLang="en-US" sz="1600" b="1" kern="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CE741F3-DF77-4FF3-8CFA-6834348E360C}"/>
                </a:ext>
              </a:extLst>
            </p:cNvPr>
            <p:cNvGrpSpPr/>
            <p:nvPr/>
          </p:nvGrpSpPr>
          <p:grpSpPr>
            <a:xfrm>
              <a:off x="1291199" y="2395470"/>
              <a:ext cx="9274449" cy="4118432"/>
              <a:chOff x="1291199" y="2395470"/>
              <a:chExt cx="9274449" cy="4118432"/>
            </a:xfrm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1307188C-0DE4-4835-9A0C-7404EC587081}"/>
                  </a:ext>
                </a:extLst>
              </p:cNvPr>
              <p:cNvSpPr/>
              <p:nvPr/>
            </p:nvSpPr>
            <p:spPr bwMode="auto">
              <a:xfrm>
                <a:off x="1291199" y="2395470"/>
                <a:ext cx="9274449" cy="1880163"/>
              </a:xfrm>
              <a:prstGeom prst="roundRect">
                <a:avLst>
                  <a:gd name="adj" fmla="val 5959"/>
                </a:avLst>
              </a:prstGeom>
              <a:solidFill>
                <a:schemeClr val="bg1">
                  <a:lumMod val="95000"/>
                </a:schemeClr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BBB3A9DC-DB36-4C55-B2F4-9947B39CFA5F}"/>
                  </a:ext>
                </a:extLst>
              </p:cNvPr>
              <p:cNvSpPr/>
              <p:nvPr/>
            </p:nvSpPr>
            <p:spPr bwMode="auto">
              <a:xfrm>
                <a:off x="1506884" y="2525790"/>
                <a:ext cx="900249" cy="5001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538ABE94-C1B1-4593-9D0B-50BBC233226A}"/>
                  </a:ext>
                </a:extLst>
              </p:cNvPr>
              <p:cNvSpPr/>
              <p:nvPr/>
            </p:nvSpPr>
            <p:spPr bwMode="auto">
              <a:xfrm>
                <a:off x="1498455" y="3630062"/>
                <a:ext cx="900249" cy="5001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1C8ECC49-BCC7-4CC4-9987-58D927D03F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919460" y="3075944"/>
                <a:ext cx="11349" cy="50410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67FA67A0-81AE-4052-894A-446E500B9067}"/>
                  </a:ext>
                </a:extLst>
              </p:cNvPr>
              <p:cNvCxnSpPr>
                <a:cxnSpLocks/>
                <a:stCxn id="124" idx="3"/>
              </p:cNvCxnSpPr>
              <p:nvPr/>
            </p:nvCxnSpPr>
            <p:spPr bwMode="auto">
              <a:xfrm>
                <a:off x="2407133" y="2775859"/>
                <a:ext cx="682773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06CE4F47-7689-4754-85CC-00E03F837160}"/>
                  </a:ext>
                </a:extLst>
              </p:cNvPr>
              <p:cNvCxnSpPr>
                <a:cxnSpLocks/>
                <a:stCxn id="125" idx="3"/>
              </p:cNvCxnSpPr>
              <p:nvPr/>
            </p:nvCxnSpPr>
            <p:spPr bwMode="auto">
              <a:xfrm>
                <a:off x="2398705" y="3880131"/>
                <a:ext cx="69120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83C68EF9-725C-4936-AB58-A5F272C13E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12414" y="2794226"/>
                <a:ext cx="703028" cy="52318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F6B32EB6-57B7-4279-9551-4CA80AE243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803626" y="3317408"/>
                <a:ext cx="711816" cy="5810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5E9B3594-2E0E-42E9-B089-5D125AB29330}"/>
                  </a:ext>
                </a:extLst>
              </p:cNvPr>
              <p:cNvSpPr/>
              <p:nvPr/>
            </p:nvSpPr>
            <p:spPr bwMode="auto">
              <a:xfrm>
                <a:off x="9688951" y="2911570"/>
                <a:ext cx="762562" cy="774940"/>
              </a:xfrm>
              <a:prstGeom prst="roundRect">
                <a:avLst/>
              </a:prstGeom>
              <a:solidFill>
                <a:srgbClr val="99FFCC"/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52CAD852-B024-4140-B0EE-AB0B0D4C1A58}"/>
                  </a:ext>
                </a:extLst>
              </p:cNvPr>
              <p:cNvCxnSpPr>
                <a:cxnSpLocks/>
                <a:endCxn id="131" idx="1"/>
              </p:cNvCxnSpPr>
              <p:nvPr/>
            </p:nvCxnSpPr>
            <p:spPr bwMode="auto">
              <a:xfrm>
                <a:off x="8812253" y="3299039"/>
                <a:ext cx="876697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aphicFrame>
            <p:nvGraphicFramePr>
              <p:cNvPr id="133" name="Object 132">
                <a:extLst>
                  <a:ext uri="{FF2B5EF4-FFF2-40B4-BE49-F238E27FC236}">
                    <a16:creationId xmlns:a16="http://schemas.microsoft.com/office/drawing/2014/main" id="{CF39274E-C3FB-455A-8482-3ED2A3E746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7304101"/>
                  </p:ext>
                </p:extLst>
              </p:nvPr>
            </p:nvGraphicFramePr>
            <p:xfrm>
              <a:off x="1764224" y="2530865"/>
              <a:ext cx="427038" cy="5095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2" name="Equation" r:id="rId10" imgW="203040" imgH="241200" progId="Equation.DSMT4">
                      <p:embed/>
                    </p:oleObj>
                  </mc:Choice>
                  <mc:Fallback>
                    <p:oleObj name="Equation" r:id="rId10" imgW="203040" imgH="241200" progId="Equation.DSMT4">
                      <p:embed/>
                      <p:pic>
                        <p:nvPicPr>
                          <p:cNvPr id="73" name="Object 72">
                            <a:extLst>
                              <a:ext uri="{FF2B5EF4-FFF2-40B4-BE49-F238E27FC236}">
                                <a16:creationId xmlns:a16="http://schemas.microsoft.com/office/drawing/2014/main" id="{06DFA0DF-DAF5-4A7B-AC58-5FF8FB89E64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1764224" y="2530865"/>
                            <a:ext cx="427038" cy="5095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33">
                <a:extLst>
                  <a:ext uri="{FF2B5EF4-FFF2-40B4-BE49-F238E27FC236}">
                    <a16:creationId xmlns:a16="http://schemas.microsoft.com/office/drawing/2014/main" id="{E7A11D11-B999-439B-9ADB-FA838A69D9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3353179"/>
                  </p:ext>
                </p:extLst>
              </p:nvPr>
            </p:nvGraphicFramePr>
            <p:xfrm>
              <a:off x="1686437" y="3650052"/>
              <a:ext cx="455612" cy="509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3" name="Equation" r:id="rId12" imgW="215640" imgH="241200" progId="Equation.DSMT4">
                      <p:embed/>
                    </p:oleObj>
                  </mc:Choice>
                  <mc:Fallback>
                    <p:oleObj name="Equation" r:id="rId12" imgW="215640" imgH="241200" progId="Equation.DSMT4">
                      <p:embed/>
                      <p:pic>
                        <p:nvPicPr>
                          <p:cNvPr id="74" name="Object 73">
                            <a:extLst>
                              <a:ext uri="{FF2B5EF4-FFF2-40B4-BE49-F238E27FC236}">
                                <a16:creationId xmlns:a16="http://schemas.microsoft.com/office/drawing/2014/main" id="{E313B04C-C138-47B7-95DC-399FCB64675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686437" y="3650052"/>
                            <a:ext cx="455612" cy="5095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34">
                <a:extLst>
                  <a:ext uri="{FF2B5EF4-FFF2-40B4-BE49-F238E27FC236}">
                    <a16:creationId xmlns:a16="http://schemas.microsoft.com/office/drawing/2014/main" id="{87F8A5BB-E85B-4B6C-B8C2-BAAC4C5BA1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3584577"/>
                  </p:ext>
                </p:extLst>
              </p:nvPr>
            </p:nvGraphicFramePr>
            <p:xfrm>
              <a:off x="9796974" y="3053152"/>
              <a:ext cx="506413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4" name="Equation" r:id="rId14" imgW="241200" imgH="241200" progId="Equation.DSMT4">
                      <p:embed/>
                    </p:oleObj>
                  </mc:Choice>
                  <mc:Fallback>
                    <p:oleObj name="Equation" r:id="rId14" imgW="241200" imgH="241200" progId="Equation.DSMT4">
                      <p:embed/>
                      <p:pic>
                        <p:nvPicPr>
                          <p:cNvPr id="75" name="Object 74">
                            <a:extLst>
                              <a:ext uri="{FF2B5EF4-FFF2-40B4-BE49-F238E27FC236}">
                                <a16:creationId xmlns:a16="http://schemas.microsoft.com/office/drawing/2014/main" id="{E4F7E596-B9FD-4B07-BF74-D66C74752EE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9796974" y="3053152"/>
                            <a:ext cx="506413" cy="50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057676B9-2E9B-49E5-84F0-6FBB1A312C4D}"/>
                  </a:ext>
                </a:extLst>
              </p:cNvPr>
              <p:cNvSpPr/>
              <p:nvPr/>
            </p:nvSpPr>
            <p:spPr bwMode="auto">
              <a:xfrm>
                <a:off x="1291199" y="4395050"/>
                <a:ext cx="3602897" cy="2118852"/>
              </a:xfrm>
              <a:prstGeom prst="roundRect">
                <a:avLst>
                  <a:gd name="adj" fmla="val 8708"/>
                </a:avLst>
              </a:prstGeom>
              <a:solidFill>
                <a:schemeClr val="bg1">
                  <a:lumMod val="95000"/>
                </a:schemeClr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395FD65A-6C30-468A-953B-AA0F5EC6E2DD}"/>
                  </a:ext>
                </a:extLst>
              </p:cNvPr>
              <p:cNvSpPr/>
              <p:nvPr/>
            </p:nvSpPr>
            <p:spPr bwMode="auto">
              <a:xfrm>
                <a:off x="1539827" y="4575201"/>
                <a:ext cx="900249" cy="5001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B14E9E9C-401C-4D46-AD7E-891B5D873537}"/>
                  </a:ext>
                </a:extLst>
              </p:cNvPr>
              <p:cNvSpPr/>
              <p:nvPr/>
            </p:nvSpPr>
            <p:spPr bwMode="auto">
              <a:xfrm>
                <a:off x="1539827" y="5263148"/>
                <a:ext cx="900249" cy="5001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39" name="Object 138">
                <a:extLst>
                  <a:ext uri="{FF2B5EF4-FFF2-40B4-BE49-F238E27FC236}">
                    <a16:creationId xmlns:a16="http://schemas.microsoft.com/office/drawing/2014/main" id="{610FC768-B6D8-45E1-8D1F-D874763FDB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2278702"/>
                  </p:ext>
                </p:extLst>
              </p:nvPr>
            </p:nvGraphicFramePr>
            <p:xfrm>
              <a:off x="1662624" y="5243902"/>
              <a:ext cx="5842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5" name="Equation" r:id="rId16" imgW="279360" imgH="241200" progId="Equation.DSMT4">
                      <p:embed/>
                    </p:oleObj>
                  </mc:Choice>
                  <mc:Fallback>
                    <p:oleObj name="Equation" r:id="rId16" imgW="279360" imgH="241200" progId="Equation.DSMT4">
                      <p:embed/>
                      <p:pic>
                        <p:nvPicPr>
                          <p:cNvPr id="84" name="Object 83">
                            <a:extLst>
                              <a:ext uri="{FF2B5EF4-FFF2-40B4-BE49-F238E27FC236}">
                                <a16:creationId xmlns:a16="http://schemas.microsoft.com/office/drawing/2014/main" id="{413713E8-36BB-4AE1-AA06-E7315B45731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662624" y="5243902"/>
                            <a:ext cx="584200" cy="50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4DB1B446-A5CE-4DA7-95F5-0089B662E3E1}"/>
                  </a:ext>
                </a:extLst>
              </p:cNvPr>
              <p:cNvCxnSpPr>
                <a:cxnSpLocks/>
                <a:stCxn id="137" idx="3"/>
              </p:cNvCxnSpPr>
              <p:nvPr/>
            </p:nvCxnSpPr>
            <p:spPr bwMode="auto">
              <a:xfrm>
                <a:off x="2440076" y="4825271"/>
                <a:ext cx="381837" cy="56650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D7472189-D06C-4CD7-9460-C646C9D79F0F}"/>
                  </a:ext>
                </a:extLst>
              </p:cNvPr>
              <p:cNvCxnSpPr>
                <a:cxnSpLocks/>
                <a:endCxn id="162" idx="1"/>
              </p:cNvCxnSpPr>
              <p:nvPr/>
            </p:nvCxnSpPr>
            <p:spPr bwMode="auto">
              <a:xfrm>
                <a:off x="2440076" y="5548149"/>
                <a:ext cx="39394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0B35FE3F-0E06-403A-A29C-CF04087ABEAE}"/>
                  </a:ext>
                </a:extLst>
              </p:cNvPr>
              <p:cNvSpPr/>
              <p:nvPr/>
            </p:nvSpPr>
            <p:spPr bwMode="auto">
              <a:xfrm>
                <a:off x="3900626" y="5637266"/>
                <a:ext cx="900249" cy="511166"/>
              </a:xfrm>
              <a:prstGeom prst="roundRect">
                <a:avLst/>
              </a:prstGeom>
              <a:solidFill>
                <a:srgbClr val="99FFCC"/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F986445A-6DF8-46CC-868E-7D144C2A0D90}"/>
                  </a:ext>
                </a:extLst>
              </p:cNvPr>
              <p:cNvCxnSpPr>
                <a:cxnSpLocks/>
                <a:stCxn id="163" idx="3"/>
              </p:cNvCxnSpPr>
              <p:nvPr/>
            </p:nvCxnSpPr>
            <p:spPr bwMode="auto">
              <a:xfrm flipV="1">
                <a:off x="2440076" y="5713802"/>
                <a:ext cx="402503" cy="429117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1B91EB03-C7BE-42E5-8AEF-1E25C44A9766}"/>
                  </a:ext>
                </a:extLst>
              </p:cNvPr>
              <p:cNvSpPr/>
              <p:nvPr/>
            </p:nvSpPr>
            <p:spPr bwMode="auto">
              <a:xfrm>
                <a:off x="5136887" y="4409424"/>
                <a:ext cx="2306498" cy="2085241"/>
              </a:xfrm>
              <a:prstGeom prst="roundRect">
                <a:avLst>
                  <a:gd name="adj" fmla="val 702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r"/>
                <a:r>
                  <a:rPr lang="en-US" altLang="zh-CN" sz="12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rPr>
                  <a:t>Warping</a:t>
                </a:r>
              </a:p>
              <a:p>
                <a:pPr algn="r"/>
                <a:r>
                  <a:rPr lang="en-US" altLang="zh-CN" sz="12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rPr>
                  <a:t>loss</a:t>
                </a:r>
                <a:endParaRPr lang="zh-CN" altLang="en-US" sz="12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45" name="Object 144">
                <a:extLst>
                  <a:ext uri="{FF2B5EF4-FFF2-40B4-BE49-F238E27FC236}">
                    <a16:creationId xmlns:a16="http://schemas.microsoft.com/office/drawing/2014/main" id="{A7A7C76C-5340-4871-89B1-F7438660A9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281389"/>
                  </p:ext>
                </p:extLst>
              </p:nvPr>
            </p:nvGraphicFramePr>
            <p:xfrm>
              <a:off x="1743489" y="4555605"/>
              <a:ext cx="427038" cy="509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6" name="Equation" r:id="rId18" imgW="203040" imgH="241200" progId="Equation.DSMT4">
                      <p:embed/>
                    </p:oleObj>
                  </mc:Choice>
                  <mc:Fallback>
                    <p:oleObj name="Equation" r:id="rId18" imgW="203040" imgH="241200" progId="Equation.DSMT4">
                      <p:embed/>
                      <p:pic>
                        <p:nvPicPr>
                          <p:cNvPr id="117" name="Object 116">
                            <a:extLst>
                              <a:ext uri="{FF2B5EF4-FFF2-40B4-BE49-F238E27FC236}">
                                <a16:creationId xmlns:a16="http://schemas.microsoft.com/office/drawing/2014/main" id="{08CE106F-ECE7-4E5F-8C38-6447E47E582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743489" y="4555605"/>
                            <a:ext cx="427038" cy="5095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6" name="Rectangle: Rounded Corners 145">
                <a:extLst>
                  <a:ext uri="{FF2B5EF4-FFF2-40B4-BE49-F238E27FC236}">
                    <a16:creationId xmlns:a16="http://schemas.microsoft.com/office/drawing/2014/main" id="{D51AFE5F-EB2F-4EB2-A7F9-2B1DB6813DC5}"/>
                  </a:ext>
                </a:extLst>
              </p:cNvPr>
              <p:cNvSpPr/>
              <p:nvPr/>
            </p:nvSpPr>
            <p:spPr bwMode="auto">
              <a:xfrm>
                <a:off x="7593158" y="4409424"/>
                <a:ext cx="1191509" cy="2104476"/>
              </a:xfrm>
              <a:prstGeom prst="roundRect">
                <a:avLst>
                  <a:gd name="adj" fmla="val 702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r"/>
                <a:r>
                  <a:rPr lang="en-US" altLang="zh-CN" sz="1200" b="1" kern="0" dirty="0" err="1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rPr>
                  <a:t>ssim</a:t>
                </a:r>
                <a:endParaRPr lang="en-US" altLang="zh-CN" sz="12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r"/>
                <a:r>
                  <a:rPr lang="en-US" altLang="zh-CN" sz="12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rPr>
                  <a:t>loss</a:t>
                </a:r>
                <a:endParaRPr lang="zh-CN" altLang="en-US" sz="12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77BAD085-AC39-4E30-820D-C116856C9771}"/>
                  </a:ext>
                </a:extLst>
              </p:cNvPr>
              <p:cNvSpPr/>
              <p:nvPr/>
            </p:nvSpPr>
            <p:spPr bwMode="auto">
              <a:xfrm>
                <a:off x="8934440" y="4390190"/>
                <a:ext cx="1631208" cy="2104475"/>
              </a:xfrm>
              <a:prstGeom prst="roundRect">
                <a:avLst>
                  <a:gd name="adj" fmla="val 702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r"/>
                <a:r>
                  <a:rPr lang="en-US" altLang="zh-CN" sz="14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rPr>
                  <a:t>smooth</a:t>
                </a:r>
              </a:p>
              <a:p>
                <a:pPr algn="r"/>
                <a:r>
                  <a:rPr lang="en-US" altLang="zh-CN" sz="14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rPr>
                  <a:t>loss</a:t>
                </a:r>
                <a:endParaRPr lang="zh-CN" altLang="en-US" sz="14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cxnSp>
            <p:nvCxnSpPr>
              <p:cNvPr id="148" name="Connector: Curved 147">
                <a:extLst>
                  <a:ext uri="{FF2B5EF4-FFF2-40B4-BE49-F238E27FC236}">
                    <a16:creationId xmlns:a16="http://schemas.microsoft.com/office/drawing/2014/main" id="{12FD622E-68AA-4F2F-81C3-EEB18E4AED3A}"/>
                  </a:ext>
                </a:extLst>
              </p:cNvPr>
              <p:cNvCxnSpPr>
                <a:cxnSpLocks/>
                <a:stCxn id="131" idx="2"/>
                <a:endCxn id="144" idx="0"/>
              </p:cNvCxnSpPr>
              <p:nvPr/>
            </p:nvCxnSpPr>
            <p:spPr bwMode="auto">
              <a:xfrm rot="5400000">
                <a:off x="7818727" y="2157919"/>
                <a:ext cx="722914" cy="3780096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49" name="Connector: Curved 148">
                <a:extLst>
                  <a:ext uri="{FF2B5EF4-FFF2-40B4-BE49-F238E27FC236}">
                    <a16:creationId xmlns:a16="http://schemas.microsoft.com/office/drawing/2014/main" id="{D189B70A-5A1E-42D5-A079-42383803CEEC}"/>
                  </a:ext>
                </a:extLst>
              </p:cNvPr>
              <p:cNvCxnSpPr>
                <a:cxnSpLocks/>
                <a:stCxn id="131" idx="2"/>
                <a:endCxn id="146" idx="0"/>
              </p:cNvCxnSpPr>
              <p:nvPr/>
            </p:nvCxnSpPr>
            <p:spPr bwMode="auto">
              <a:xfrm rot="5400000">
                <a:off x="8768116" y="3107308"/>
                <a:ext cx="722914" cy="1881319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0" name="Connector: Curved 149">
                <a:extLst>
                  <a:ext uri="{FF2B5EF4-FFF2-40B4-BE49-F238E27FC236}">
                    <a16:creationId xmlns:a16="http://schemas.microsoft.com/office/drawing/2014/main" id="{FCAA65F4-8DC2-44E3-B8E3-2DAFD014C080}"/>
                  </a:ext>
                </a:extLst>
              </p:cNvPr>
              <p:cNvCxnSpPr>
                <a:cxnSpLocks/>
                <a:stCxn id="131" idx="2"/>
                <a:endCxn id="147" idx="0"/>
              </p:cNvCxnSpPr>
              <p:nvPr/>
            </p:nvCxnSpPr>
            <p:spPr bwMode="auto">
              <a:xfrm rot="5400000">
                <a:off x="9558298" y="3878256"/>
                <a:ext cx="703680" cy="320188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7943D434-F91E-478B-8990-E29C615F275F}"/>
                  </a:ext>
                </a:extLst>
              </p:cNvPr>
              <p:cNvCxnSpPr>
                <a:cxnSpLocks/>
                <a:stCxn id="162" idx="3"/>
                <a:endCxn id="166" idx="1"/>
              </p:cNvCxnSpPr>
              <p:nvPr/>
            </p:nvCxnSpPr>
            <p:spPr bwMode="auto">
              <a:xfrm flipV="1">
                <a:off x="3685756" y="5249368"/>
                <a:ext cx="164736" cy="29878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aphicFrame>
            <p:nvGraphicFramePr>
              <p:cNvPr id="152" name="Object 151">
                <a:extLst>
                  <a:ext uri="{FF2B5EF4-FFF2-40B4-BE49-F238E27FC236}">
                    <a16:creationId xmlns:a16="http://schemas.microsoft.com/office/drawing/2014/main" id="{9D873660-6F00-4CEC-863B-BD983F0289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2037252"/>
                  </p:ext>
                </p:extLst>
              </p:nvPr>
            </p:nvGraphicFramePr>
            <p:xfrm>
              <a:off x="3979193" y="3223913"/>
              <a:ext cx="1061037" cy="217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7" name="Equation" r:id="rId20" imgW="977760" imgH="203040" progId="Equation.DSMT4">
                      <p:embed/>
                    </p:oleObj>
                  </mc:Choice>
                  <mc:Fallback>
                    <p:oleObj name="Equation" r:id="rId20" imgW="977760" imgH="203040" progId="Equation.DSMT4">
                      <p:embed/>
                      <p:pic>
                        <p:nvPicPr>
                          <p:cNvPr id="90" name="Object 89">
                            <a:extLst>
                              <a:ext uri="{FF2B5EF4-FFF2-40B4-BE49-F238E27FC236}">
                                <a16:creationId xmlns:a16="http://schemas.microsoft.com/office/drawing/2014/main" id="{995E2009-70FF-4C15-B8F9-B42E32512D7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979193" y="3223913"/>
                            <a:ext cx="1061037" cy="21755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405BC923-9F9B-4C8C-8755-7C45B143073E}"/>
                  </a:ext>
                </a:extLst>
              </p:cNvPr>
              <p:cNvGrpSpPr/>
              <p:nvPr/>
            </p:nvGrpSpPr>
            <p:grpSpPr>
              <a:xfrm>
                <a:off x="7113941" y="2565924"/>
                <a:ext cx="1617638" cy="1127444"/>
                <a:chOff x="1619671" y="3396269"/>
                <a:chExt cx="1080121" cy="752811"/>
              </a:xfrm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E813DA91-2516-45E0-9B90-4710C81E5912}"/>
                    </a:ext>
                  </a:extLst>
                </p:cNvPr>
                <p:cNvGrpSpPr/>
                <p:nvPr/>
              </p:nvGrpSpPr>
              <p:grpSpPr>
                <a:xfrm>
                  <a:off x="1619671" y="3645024"/>
                  <a:ext cx="1080121" cy="504056"/>
                  <a:chOff x="1619671" y="3645024"/>
                  <a:chExt cx="2016226" cy="792088"/>
                </a:xfrm>
              </p:grpSpPr>
              <p:cxnSp>
                <p:nvCxnSpPr>
                  <p:cNvPr id="215" name="Straight Connector 214">
                    <a:extLst>
                      <a:ext uri="{FF2B5EF4-FFF2-40B4-BE49-F238E27FC236}">
                        <a16:creationId xmlns:a16="http://schemas.microsoft.com/office/drawing/2014/main" id="{E6F34B7E-8D78-4BE4-AABF-912D034550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1619672" y="3645024"/>
                    <a:ext cx="0" cy="792088"/>
                  </a:xfrm>
                  <a:prstGeom prst="line">
                    <a:avLst/>
                  </a:prstGeom>
                  <a:noFill/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16" name="Straight Connector 215">
                    <a:extLst>
                      <a:ext uri="{FF2B5EF4-FFF2-40B4-BE49-F238E27FC236}">
                        <a16:creationId xmlns:a16="http://schemas.microsoft.com/office/drawing/2014/main" id="{C440EDB8-18D6-44A9-85EF-27CE79ACA5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635896" y="3645024"/>
                    <a:ext cx="0" cy="792088"/>
                  </a:xfrm>
                  <a:prstGeom prst="line">
                    <a:avLst/>
                  </a:prstGeom>
                  <a:noFill/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17" name="Straight Connector 216">
                    <a:extLst>
                      <a:ext uri="{FF2B5EF4-FFF2-40B4-BE49-F238E27FC236}">
                        <a16:creationId xmlns:a16="http://schemas.microsoft.com/office/drawing/2014/main" id="{A538D10F-96CD-4BF0-9B2D-EDE2F0F906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1619672" y="3645024"/>
                    <a:ext cx="1008112" cy="216024"/>
                  </a:xfrm>
                  <a:prstGeom prst="line">
                    <a:avLst/>
                  </a:prstGeom>
                  <a:noFill/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18" name="Straight Connector 217">
                    <a:extLst>
                      <a:ext uri="{FF2B5EF4-FFF2-40B4-BE49-F238E27FC236}">
                        <a16:creationId xmlns:a16="http://schemas.microsoft.com/office/drawing/2014/main" id="{BF736ECD-B010-41C1-94E1-380252FEA1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627784" y="4219488"/>
                    <a:ext cx="1008112" cy="216024"/>
                  </a:xfrm>
                  <a:prstGeom prst="line">
                    <a:avLst/>
                  </a:prstGeom>
                  <a:noFill/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19" name="Straight Connector 218">
                    <a:extLst>
                      <a:ext uri="{FF2B5EF4-FFF2-40B4-BE49-F238E27FC236}">
                        <a16:creationId xmlns:a16="http://schemas.microsoft.com/office/drawing/2014/main" id="{25C6DC6D-9075-4DA4-A102-47E4D49C6C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1619671" y="4221088"/>
                    <a:ext cx="1008113" cy="216024"/>
                  </a:xfrm>
                  <a:prstGeom prst="line">
                    <a:avLst/>
                  </a:prstGeom>
                  <a:noFill/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220" name="Straight Connector 219">
                    <a:extLst>
                      <a:ext uri="{FF2B5EF4-FFF2-40B4-BE49-F238E27FC236}">
                        <a16:creationId xmlns:a16="http://schemas.microsoft.com/office/drawing/2014/main" id="{63381CFB-B1BA-474B-85ED-4E0E432926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2627784" y="3645024"/>
                    <a:ext cx="1008113" cy="216024"/>
                  </a:xfrm>
                  <a:prstGeom prst="line">
                    <a:avLst/>
                  </a:prstGeom>
                  <a:noFill/>
                  <a:ln/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</p:cxnSp>
            </p:grpSp>
            <p:graphicFrame>
              <p:nvGraphicFramePr>
                <p:cNvPr id="205" name="Object 204">
                  <a:extLst>
                    <a:ext uri="{FF2B5EF4-FFF2-40B4-BE49-F238E27FC236}">
                      <a16:creationId xmlns:a16="http://schemas.microsoft.com/office/drawing/2014/main" id="{85A46F9A-08E7-48BA-86B5-BB2F65183A2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98185084"/>
                    </p:ext>
                  </p:extLst>
                </p:nvPr>
              </p:nvGraphicFramePr>
              <p:xfrm>
                <a:off x="1769955" y="3795538"/>
                <a:ext cx="800298" cy="20351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" name="Equation" r:id="rId22" imgW="799920" imgH="203040" progId="Equation.DSMT4">
                        <p:embed/>
                      </p:oleObj>
                    </mc:Choice>
                    <mc:Fallback>
                      <p:oleObj name="Equation" r:id="rId22" imgW="799920" imgH="203040" progId="Equation.DSMT4">
                        <p:embed/>
                        <p:pic>
                          <p:nvPicPr>
                            <p:cNvPr id="97" name="Object 96">
                              <a:extLst>
                                <a:ext uri="{FF2B5EF4-FFF2-40B4-BE49-F238E27FC236}">
                                  <a16:creationId xmlns:a16="http://schemas.microsoft.com/office/drawing/2014/main" id="{08408AA2-0329-4057-A005-E727E3A4475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769955" y="3795538"/>
                              <a:ext cx="800298" cy="20351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4BB29D8B-84BF-4EA8-95D5-DB89E9E93C6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339752" y="3501008"/>
                  <a:ext cx="0" cy="2094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882E0A16-F3DB-4941-B2FC-ED8E5368286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051720" y="3501008"/>
                  <a:ext cx="28803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786CABC5-70B9-40B1-B2B9-7C9EA243F60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051720" y="3501008"/>
                  <a:ext cx="0" cy="2094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4DE5C896-4333-4F53-9649-FC6E3C73938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7704" y="3449191"/>
                  <a:ext cx="0" cy="2094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88909C39-0D8C-48E1-9ECB-502247D769D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7704" y="3449191"/>
                  <a:ext cx="57606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1D1C174D-8842-4F9E-8843-E2D0CE545E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481491" y="3449191"/>
                  <a:ext cx="0" cy="2094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07A8D4B2-1201-4859-8DFF-B383CEE0410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623250" y="3396269"/>
                  <a:ext cx="0" cy="2094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9C52B610-CBB4-4856-BC2A-F81F5B4FA08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763688" y="3404554"/>
                  <a:ext cx="859562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59314AA4-D8C1-49AC-8387-815BC4DC238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763688" y="3404554"/>
                  <a:ext cx="0" cy="2094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015973B3-8AD0-48FC-AFC6-B843AD8DB5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354622" y="3317408"/>
                <a:ext cx="743732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aphicFrame>
            <p:nvGraphicFramePr>
              <p:cNvPr id="155" name="Object 154">
                <a:extLst>
                  <a:ext uri="{FF2B5EF4-FFF2-40B4-BE49-F238E27FC236}">
                    <a16:creationId xmlns:a16="http://schemas.microsoft.com/office/drawing/2014/main" id="{558B56AF-037E-4699-9C2F-1A99E9487E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4475385"/>
                  </p:ext>
                </p:extLst>
              </p:nvPr>
            </p:nvGraphicFramePr>
            <p:xfrm>
              <a:off x="3522481" y="2490758"/>
              <a:ext cx="851736" cy="5241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59" name="Equation" r:id="rId24" imgW="660240" imgH="406080" progId="Equation.DSMT4">
                      <p:embed/>
                    </p:oleObj>
                  </mc:Choice>
                  <mc:Fallback>
                    <p:oleObj name="Equation" r:id="rId24" imgW="660240" imgH="406080" progId="Equation.DSMT4">
                      <p:embed/>
                      <p:pic>
                        <p:nvPicPr>
                          <p:cNvPr id="130" name="Object 129">
                            <a:extLst>
                              <a:ext uri="{FF2B5EF4-FFF2-40B4-BE49-F238E27FC236}">
                                <a16:creationId xmlns:a16="http://schemas.microsoft.com/office/drawing/2014/main" id="{AE166E3E-3A84-4F1D-8924-CB1C15334E5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3522481" y="2490758"/>
                            <a:ext cx="851736" cy="5241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F743658-8000-4F90-A412-128E85E9D2C8}"/>
                  </a:ext>
                </a:extLst>
              </p:cNvPr>
              <p:cNvGrpSpPr/>
              <p:nvPr/>
            </p:nvGrpSpPr>
            <p:grpSpPr>
              <a:xfrm>
                <a:off x="3087301" y="2480920"/>
                <a:ext cx="1672682" cy="603779"/>
                <a:chOff x="5393282" y="1489978"/>
                <a:chExt cx="1083487" cy="509158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5334909B-E98C-42F4-8910-771C17EFD99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396650" y="1495080"/>
                  <a:ext cx="0" cy="504056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41CBB36A-F558-4797-92C1-43A14ECA6E3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476769" y="1495080"/>
                  <a:ext cx="0" cy="504056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BD355699-B293-4F03-9CF9-8167876934A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393282" y="1999136"/>
                  <a:ext cx="1083487" cy="0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A8A8BB30-4752-4AF5-B6FB-E8A4A1ACD17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393282" y="1489978"/>
                  <a:ext cx="1083487" cy="5102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</p:grpSp>
          <p:graphicFrame>
            <p:nvGraphicFramePr>
              <p:cNvPr id="157" name="Object 156">
                <a:extLst>
                  <a:ext uri="{FF2B5EF4-FFF2-40B4-BE49-F238E27FC236}">
                    <a16:creationId xmlns:a16="http://schemas.microsoft.com/office/drawing/2014/main" id="{FBD5FF95-0260-4853-ABF5-4AADF17E7B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0733316"/>
                  </p:ext>
                </p:extLst>
              </p:nvPr>
            </p:nvGraphicFramePr>
            <p:xfrm>
              <a:off x="3522481" y="3607238"/>
              <a:ext cx="851736" cy="5241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0" name="Equation" r:id="rId26" imgW="660240" imgH="406080" progId="Equation.DSMT4">
                      <p:embed/>
                    </p:oleObj>
                  </mc:Choice>
                  <mc:Fallback>
                    <p:oleObj name="Equation" r:id="rId26" imgW="660240" imgH="406080" progId="Equation.DSMT4">
                      <p:embed/>
                      <p:pic>
                        <p:nvPicPr>
                          <p:cNvPr id="135" name="Object 134">
                            <a:extLst>
                              <a:ext uri="{FF2B5EF4-FFF2-40B4-BE49-F238E27FC236}">
                                <a16:creationId xmlns:a16="http://schemas.microsoft.com/office/drawing/2014/main" id="{3F7098AC-2993-493C-BDC6-782F2A5BCAB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3522481" y="3607238"/>
                            <a:ext cx="851736" cy="5241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C49513B0-223B-4242-970B-23DC55595436}"/>
                  </a:ext>
                </a:extLst>
              </p:cNvPr>
              <p:cNvGrpSpPr/>
              <p:nvPr/>
            </p:nvGrpSpPr>
            <p:grpSpPr>
              <a:xfrm>
                <a:off x="3087301" y="3597400"/>
                <a:ext cx="1672682" cy="603779"/>
                <a:chOff x="5393282" y="1489978"/>
                <a:chExt cx="1083487" cy="509158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CB69B736-E6CA-4900-91CC-BEE88DF9B17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396650" y="1495080"/>
                  <a:ext cx="0" cy="504056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B303FC0B-B698-4787-BEDA-8107D8CE808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476769" y="1495080"/>
                  <a:ext cx="0" cy="504056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C8D5ECA2-AAB3-4536-853A-4CA4DB5AF44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393282" y="1999136"/>
                  <a:ext cx="1083487" cy="0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469E3564-60F2-4FA9-AE13-B4175D44EA7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393282" y="1489978"/>
                  <a:ext cx="1083487" cy="5102"/>
                </a:xfrm>
                <a:prstGeom prst="line">
                  <a:avLst/>
                </a:prstGeom>
                <a:noFill/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</p:grpSp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C43D24D4-E49A-4368-9038-B0276AF11730}"/>
                  </a:ext>
                </a:extLst>
              </p:cNvPr>
              <p:cNvSpPr/>
              <p:nvPr/>
            </p:nvSpPr>
            <p:spPr bwMode="auto">
              <a:xfrm>
                <a:off x="5535898" y="2913488"/>
                <a:ext cx="811484" cy="783252"/>
              </a:xfrm>
              <a:prstGeom prst="cube">
                <a:avLst/>
              </a:prstGeom>
              <a:no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60" name="Object 159">
                <a:extLst>
                  <a:ext uri="{FF2B5EF4-FFF2-40B4-BE49-F238E27FC236}">
                    <a16:creationId xmlns:a16="http://schemas.microsoft.com/office/drawing/2014/main" id="{C226E0A0-466E-42E6-B6C6-6B0FA87232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0806911"/>
                  </p:ext>
                </p:extLst>
              </p:nvPr>
            </p:nvGraphicFramePr>
            <p:xfrm>
              <a:off x="5292477" y="3752692"/>
              <a:ext cx="1179246" cy="3043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1" name="Equation" r:id="rId27" imgW="787320" imgH="203040" progId="Equation.DSMT4">
                      <p:embed/>
                    </p:oleObj>
                  </mc:Choice>
                  <mc:Fallback>
                    <p:oleObj name="Equation" r:id="rId27" imgW="787320" imgH="203040" progId="Equation.DSMT4">
                      <p:embed/>
                      <p:pic>
                        <p:nvPicPr>
                          <p:cNvPr id="142" name="Object 141">
                            <a:extLst>
                              <a:ext uri="{FF2B5EF4-FFF2-40B4-BE49-F238E27FC236}">
                                <a16:creationId xmlns:a16="http://schemas.microsoft.com/office/drawing/2014/main" id="{828B5EFC-9B8C-4BB5-A40F-6E0682A847A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8"/>
                          <a:stretch>
                            <a:fillRect/>
                          </a:stretch>
                        </p:blipFill>
                        <p:spPr>
                          <a:xfrm>
                            <a:off x="5292477" y="3752692"/>
                            <a:ext cx="1179246" cy="3043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1" name="Flowchart: Manual Operation 160">
                <a:extLst>
                  <a:ext uri="{FF2B5EF4-FFF2-40B4-BE49-F238E27FC236}">
                    <a16:creationId xmlns:a16="http://schemas.microsoft.com/office/drawing/2014/main" id="{B4DCE536-AFEB-481F-ACCF-B4EA174D8181}"/>
                  </a:ext>
                </a:extLst>
              </p:cNvPr>
              <p:cNvSpPr/>
              <p:nvPr/>
            </p:nvSpPr>
            <p:spPr bwMode="auto">
              <a:xfrm rot="16200000">
                <a:off x="2721285" y="5158846"/>
                <a:ext cx="1120119" cy="808821"/>
              </a:xfrm>
              <a:prstGeom prst="flowChartManualOperation">
                <a:avLst/>
              </a:prstGeom>
              <a:no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62" name="Object 161">
                <a:extLst>
                  <a:ext uri="{FF2B5EF4-FFF2-40B4-BE49-F238E27FC236}">
                    <a16:creationId xmlns:a16="http://schemas.microsoft.com/office/drawing/2014/main" id="{646A0EAE-BA2A-47FF-BEBF-0FA64AA932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9071885"/>
                  </p:ext>
                </p:extLst>
              </p:nvPr>
            </p:nvGraphicFramePr>
            <p:xfrm>
              <a:off x="2834020" y="5286076"/>
              <a:ext cx="851736" cy="5241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2" name="Equation" r:id="rId29" imgW="660240" imgH="406080" progId="Equation.DSMT4">
                      <p:embed/>
                    </p:oleObj>
                  </mc:Choice>
                  <mc:Fallback>
                    <p:oleObj name="Equation" r:id="rId29" imgW="660240" imgH="406080" progId="Equation.DSMT4">
                      <p:embed/>
                      <p:pic>
                        <p:nvPicPr>
                          <p:cNvPr id="143" name="Object 142">
                            <a:extLst>
                              <a:ext uri="{FF2B5EF4-FFF2-40B4-BE49-F238E27FC236}">
                                <a16:creationId xmlns:a16="http://schemas.microsoft.com/office/drawing/2014/main" id="{C5C7F78B-EFD2-47C1-AF60-FB92675FB72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2834020" y="5286076"/>
                            <a:ext cx="851736" cy="5241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3" name="Rectangle: Rounded Corners 162">
                <a:extLst>
                  <a:ext uri="{FF2B5EF4-FFF2-40B4-BE49-F238E27FC236}">
                    <a16:creationId xmlns:a16="http://schemas.microsoft.com/office/drawing/2014/main" id="{05CBBF0E-8EE2-4639-AD1D-EBCAB77309CB}"/>
                  </a:ext>
                </a:extLst>
              </p:cNvPr>
              <p:cNvSpPr/>
              <p:nvPr/>
            </p:nvSpPr>
            <p:spPr bwMode="auto">
              <a:xfrm>
                <a:off x="1539827" y="5892849"/>
                <a:ext cx="900249" cy="5001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64" name="Object 163">
                <a:extLst>
                  <a:ext uri="{FF2B5EF4-FFF2-40B4-BE49-F238E27FC236}">
                    <a16:creationId xmlns:a16="http://schemas.microsoft.com/office/drawing/2014/main" id="{55C6E624-8EF8-4A45-9471-95F5F52DD4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6756576"/>
                  </p:ext>
                </p:extLst>
              </p:nvPr>
            </p:nvGraphicFramePr>
            <p:xfrm>
              <a:off x="1662624" y="5874140"/>
              <a:ext cx="5842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3" name="Equation" r:id="rId30" imgW="279360" imgH="241200" progId="Equation.DSMT4">
                      <p:embed/>
                    </p:oleObj>
                  </mc:Choice>
                  <mc:Fallback>
                    <p:oleObj name="Equation" r:id="rId30" imgW="279360" imgH="241200" progId="Equation.DSMT4">
                      <p:embed/>
                      <p:pic>
                        <p:nvPicPr>
                          <p:cNvPr id="146" name="Object 145">
                            <a:extLst>
                              <a:ext uri="{FF2B5EF4-FFF2-40B4-BE49-F238E27FC236}">
                                <a16:creationId xmlns:a16="http://schemas.microsoft.com/office/drawing/2014/main" id="{0AB716B8-F3B1-4C22-ABEC-25D2948D460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1"/>
                          <a:stretch>
                            <a:fillRect/>
                          </a:stretch>
                        </p:blipFill>
                        <p:spPr>
                          <a:xfrm>
                            <a:off x="1662624" y="5874140"/>
                            <a:ext cx="584200" cy="50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DEE038C7-5834-4441-B08E-C6595E60203B}"/>
                  </a:ext>
                </a:extLst>
              </p:cNvPr>
              <p:cNvSpPr/>
              <p:nvPr/>
            </p:nvSpPr>
            <p:spPr bwMode="auto">
              <a:xfrm>
                <a:off x="3892268" y="4985564"/>
                <a:ext cx="911358" cy="511166"/>
              </a:xfrm>
              <a:prstGeom prst="roundRect">
                <a:avLst/>
              </a:prstGeom>
              <a:solidFill>
                <a:srgbClr val="99FFCC"/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66" name="Object 165">
                <a:extLst>
                  <a:ext uri="{FF2B5EF4-FFF2-40B4-BE49-F238E27FC236}">
                    <a16:creationId xmlns:a16="http://schemas.microsoft.com/office/drawing/2014/main" id="{6126E8F7-03DB-426A-957B-D765F45182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5490436"/>
                  </p:ext>
                </p:extLst>
              </p:nvPr>
            </p:nvGraphicFramePr>
            <p:xfrm>
              <a:off x="3850492" y="4993781"/>
              <a:ext cx="985838" cy="511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4" name="Equation" r:id="rId32" imgW="469800" imgH="241200" progId="Equation.DSMT4">
                      <p:embed/>
                    </p:oleObj>
                  </mc:Choice>
                  <mc:Fallback>
                    <p:oleObj name="Equation" r:id="rId32" imgW="469800" imgH="241200" progId="Equation.DSMT4">
                      <p:embed/>
                      <p:pic>
                        <p:nvPicPr>
                          <p:cNvPr id="148" name="Object 147">
                            <a:extLst>
                              <a:ext uri="{FF2B5EF4-FFF2-40B4-BE49-F238E27FC236}">
                                <a16:creationId xmlns:a16="http://schemas.microsoft.com/office/drawing/2014/main" id="{DF83ED48-7BA9-4A23-849C-D0E1D4F6610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3"/>
                          <a:stretch>
                            <a:fillRect/>
                          </a:stretch>
                        </p:blipFill>
                        <p:spPr>
                          <a:xfrm>
                            <a:off x="3850492" y="4993781"/>
                            <a:ext cx="985838" cy="511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66">
                <a:extLst>
                  <a:ext uri="{FF2B5EF4-FFF2-40B4-BE49-F238E27FC236}">
                    <a16:creationId xmlns:a16="http://schemas.microsoft.com/office/drawing/2014/main" id="{2B6AB922-D065-463C-B8BE-886F45140E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3318540"/>
                  </p:ext>
                </p:extLst>
              </p:nvPr>
            </p:nvGraphicFramePr>
            <p:xfrm>
              <a:off x="3837499" y="5680465"/>
              <a:ext cx="1012825" cy="511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5" name="Equation" r:id="rId34" imgW="482400" imgH="241200" progId="Equation.DSMT4">
                      <p:embed/>
                    </p:oleObj>
                  </mc:Choice>
                  <mc:Fallback>
                    <p:oleObj name="Equation" r:id="rId34" imgW="482400" imgH="241200" progId="Equation.DSMT4">
                      <p:embed/>
                      <p:pic>
                        <p:nvPicPr>
                          <p:cNvPr id="149" name="Object 148">
                            <a:extLst>
                              <a:ext uri="{FF2B5EF4-FFF2-40B4-BE49-F238E27FC236}">
                                <a16:creationId xmlns:a16="http://schemas.microsoft.com/office/drawing/2014/main" id="{A6FC84C4-D2AE-4A50-A034-FED7121F8E9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5"/>
                          <a:stretch>
                            <a:fillRect/>
                          </a:stretch>
                        </p:blipFill>
                        <p:spPr>
                          <a:xfrm>
                            <a:off x="3837499" y="5680465"/>
                            <a:ext cx="1012825" cy="511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8" name="Rectangle: Rounded Corners 167">
                <a:extLst>
                  <a:ext uri="{FF2B5EF4-FFF2-40B4-BE49-F238E27FC236}">
                    <a16:creationId xmlns:a16="http://schemas.microsoft.com/office/drawing/2014/main" id="{EDC572BD-0260-4C7E-BDE9-F52C20E7C037}"/>
                  </a:ext>
                </a:extLst>
              </p:cNvPr>
              <p:cNvSpPr/>
              <p:nvPr/>
            </p:nvSpPr>
            <p:spPr bwMode="auto">
              <a:xfrm>
                <a:off x="9058250" y="4554432"/>
                <a:ext cx="900249" cy="5001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69" name="Object 168">
                <a:extLst>
                  <a:ext uri="{FF2B5EF4-FFF2-40B4-BE49-F238E27FC236}">
                    <a16:creationId xmlns:a16="http://schemas.microsoft.com/office/drawing/2014/main" id="{D0A428B1-6BD6-4926-9328-3168622649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6013482"/>
                  </p:ext>
                </p:extLst>
              </p:nvPr>
            </p:nvGraphicFramePr>
            <p:xfrm>
              <a:off x="9261912" y="4534836"/>
              <a:ext cx="427038" cy="509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6" name="Equation" r:id="rId36" imgW="203040" imgH="241200" progId="Equation.DSMT4">
                      <p:embed/>
                    </p:oleObj>
                  </mc:Choice>
                  <mc:Fallback>
                    <p:oleObj name="Equation" r:id="rId36" imgW="203040" imgH="241200" progId="Equation.DSMT4">
                      <p:embed/>
                      <p:pic>
                        <p:nvPicPr>
                          <p:cNvPr id="153" name="Object 152">
                            <a:extLst>
                              <a:ext uri="{FF2B5EF4-FFF2-40B4-BE49-F238E27FC236}">
                                <a16:creationId xmlns:a16="http://schemas.microsoft.com/office/drawing/2014/main" id="{DEBAE1FF-D6C2-492B-B7C6-65CD596E81F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9261912" y="4534836"/>
                            <a:ext cx="427038" cy="5095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0" name="Rectangle: Rounded Corners 169">
                <a:extLst>
                  <a:ext uri="{FF2B5EF4-FFF2-40B4-BE49-F238E27FC236}">
                    <a16:creationId xmlns:a16="http://schemas.microsoft.com/office/drawing/2014/main" id="{E9213CCA-B32D-4B4F-AB01-6B1AA90190CD}"/>
                  </a:ext>
                </a:extLst>
              </p:cNvPr>
              <p:cNvSpPr/>
              <p:nvPr/>
            </p:nvSpPr>
            <p:spPr bwMode="auto">
              <a:xfrm>
                <a:off x="9089594" y="5733579"/>
                <a:ext cx="900249" cy="500139"/>
              </a:xfrm>
              <a:prstGeom prst="roundRect">
                <a:avLst/>
              </a:prstGeom>
              <a:solidFill>
                <a:srgbClr val="99FFCC"/>
              </a:solidFill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71" name="Object 170">
                <a:extLst>
                  <a:ext uri="{FF2B5EF4-FFF2-40B4-BE49-F238E27FC236}">
                    <a16:creationId xmlns:a16="http://schemas.microsoft.com/office/drawing/2014/main" id="{611C5734-54DE-4054-8424-AE1DBF5F5E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580791"/>
                  </p:ext>
                </p:extLst>
              </p:nvPr>
            </p:nvGraphicFramePr>
            <p:xfrm>
              <a:off x="9277862" y="5713802"/>
              <a:ext cx="479425" cy="509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7" name="Equation" r:id="rId37" imgW="228600" imgH="241200" progId="Equation.DSMT4">
                      <p:embed/>
                    </p:oleObj>
                  </mc:Choice>
                  <mc:Fallback>
                    <p:oleObj name="Equation" r:id="rId37" imgW="228600" imgH="241200" progId="Equation.DSMT4">
                      <p:embed/>
                      <p:pic>
                        <p:nvPicPr>
                          <p:cNvPr id="158" name="Object 157">
                            <a:extLst>
                              <a:ext uri="{FF2B5EF4-FFF2-40B4-BE49-F238E27FC236}">
                                <a16:creationId xmlns:a16="http://schemas.microsoft.com/office/drawing/2014/main" id="{DF676017-EC84-4D46-9214-550247D6F22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8"/>
                          <a:stretch>
                            <a:fillRect/>
                          </a:stretch>
                        </p:blipFill>
                        <p:spPr>
                          <a:xfrm>
                            <a:off x="9277862" y="5713802"/>
                            <a:ext cx="479425" cy="5095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0A31AD5A-EE2C-4E10-BB62-8B7AF2348F2D}"/>
                  </a:ext>
                </a:extLst>
              </p:cNvPr>
              <p:cNvSpPr/>
              <p:nvPr/>
            </p:nvSpPr>
            <p:spPr bwMode="auto">
              <a:xfrm>
                <a:off x="7703346" y="4573792"/>
                <a:ext cx="900249" cy="500139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b="1" kern="0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graphicFrame>
            <p:nvGraphicFramePr>
              <p:cNvPr id="173" name="Object 172">
                <a:extLst>
                  <a:ext uri="{FF2B5EF4-FFF2-40B4-BE49-F238E27FC236}">
                    <a16:creationId xmlns:a16="http://schemas.microsoft.com/office/drawing/2014/main" id="{0773A830-B1E5-43D2-BD6D-7538022A93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7469416"/>
                  </p:ext>
                </p:extLst>
              </p:nvPr>
            </p:nvGraphicFramePr>
            <p:xfrm>
              <a:off x="7907008" y="4554196"/>
              <a:ext cx="427038" cy="5095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8" name="Equation" r:id="rId39" imgW="203040" imgH="241200" progId="Equation.DSMT4">
                      <p:embed/>
                    </p:oleObj>
                  </mc:Choice>
                  <mc:Fallback>
                    <p:oleObj name="Equation" r:id="rId39" imgW="203040" imgH="241200" progId="Equation.DSMT4">
                      <p:embed/>
                      <p:pic>
                        <p:nvPicPr>
                          <p:cNvPr id="161" name="Object 160">
                            <a:extLst>
                              <a:ext uri="{FF2B5EF4-FFF2-40B4-BE49-F238E27FC236}">
                                <a16:creationId xmlns:a16="http://schemas.microsoft.com/office/drawing/2014/main" id="{CA88533D-C427-4586-B8ED-D8052FEF2BE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7907008" y="4554196"/>
                            <a:ext cx="427038" cy="5095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AFD7DD10-91F8-4AA9-9D45-357B17C9DEBC}"/>
                  </a:ext>
                </a:extLst>
              </p:cNvPr>
              <p:cNvGrpSpPr/>
              <p:nvPr/>
            </p:nvGrpSpPr>
            <p:grpSpPr>
              <a:xfrm>
                <a:off x="5239125" y="5237037"/>
                <a:ext cx="900249" cy="519385"/>
                <a:chOff x="5262191" y="5331017"/>
                <a:chExt cx="900249" cy="519385"/>
              </a:xfrm>
            </p:grpSpPr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FA0E011A-C8C7-48C0-87EC-BD26E3113EEC}"/>
                    </a:ext>
                  </a:extLst>
                </p:cNvPr>
                <p:cNvSpPr/>
                <p:nvPr/>
              </p:nvSpPr>
              <p:spPr bwMode="auto">
                <a:xfrm>
                  <a:off x="5262191" y="5350263"/>
                  <a:ext cx="900249" cy="500139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zh-CN" altLang="en-US" sz="16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graphicFrame>
              <p:nvGraphicFramePr>
                <p:cNvPr id="195" name="Object 194">
                  <a:extLst>
                    <a:ext uri="{FF2B5EF4-FFF2-40B4-BE49-F238E27FC236}">
                      <a16:creationId xmlns:a16="http://schemas.microsoft.com/office/drawing/2014/main" id="{E9369075-4FE9-4D54-A810-DA7804EFE27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20464946"/>
                    </p:ext>
                  </p:extLst>
                </p:nvPr>
              </p:nvGraphicFramePr>
              <p:xfrm>
                <a:off x="5384988" y="5331017"/>
                <a:ext cx="584200" cy="508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9" name="Equation" r:id="rId40" imgW="279360" imgH="241200" progId="Equation.DSMT4">
                        <p:embed/>
                      </p:oleObj>
                    </mc:Choice>
                    <mc:Fallback>
                      <p:oleObj name="Equation" r:id="rId40" imgW="279360" imgH="241200" progId="Equation.DSMT4">
                        <p:embed/>
                        <p:pic>
                          <p:nvPicPr>
                            <p:cNvPr id="164" name="Object 163">
                              <a:extLst>
                                <a:ext uri="{FF2B5EF4-FFF2-40B4-BE49-F238E27FC236}">
                                  <a16:creationId xmlns:a16="http://schemas.microsoft.com/office/drawing/2014/main" id="{E8E85F29-C43E-4A5E-86D1-298EB92E8CB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84988" y="5331017"/>
                              <a:ext cx="584200" cy="508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271B6D95-0C8F-4D4D-8599-6A035C9AFD1B}"/>
                  </a:ext>
                </a:extLst>
              </p:cNvPr>
              <p:cNvGrpSpPr/>
              <p:nvPr/>
            </p:nvGrpSpPr>
            <p:grpSpPr>
              <a:xfrm>
                <a:off x="5228577" y="5852968"/>
                <a:ext cx="900249" cy="519735"/>
                <a:chOff x="5262191" y="4642720"/>
                <a:chExt cx="900249" cy="519735"/>
              </a:xfrm>
            </p:grpSpPr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F872681E-6B29-4F1F-9A84-EE59F81C3A63}"/>
                    </a:ext>
                  </a:extLst>
                </p:cNvPr>
                <p:cNvSpPr/>
                <p:nvPr/>
              </p:nvSpPr>
              <p:spPr bwMode="auto">
                <a:xfrm>
                  <a:off x="5262191" y="4662316"/>
                  <a:ext cx="900249" cy="500139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zh-CN" altLang="en-US" sz="16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graphicFrame>
              <p:nvGraphicFramePr>
                <p:cNvPr id="193" name="Object 192">
                  <a:extLst>
                    <a:ext uri="{FF2B5EF4-FFF2-40B4-BE49-F238E27FC236}">
                      <a16:creationId xmlns:a16="http://schemas.microsoft.com/office/drawing/2014/main" id="{1C31E848-5A53-4B4E-B070-526B2BBC66B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31847206"/>
                    </p:ext>
                  </p:extLst>
                </p:nvPr>
              </p:nvGraphicFramePr>
              <p:xfrm>
                <a:off x="5465853" y="4642720"/>
                <a:ext cx="427038" cy="5095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70" name="Equation" r:id="rId41" imgW="203040" imgH="241200" progId="Equation.DSMT4">
                        <p:embed/>
                      </p:oleObj>
                    </mc:Choice>
                    <mc:Fallback>
                      <p:oleObj name="Equation" r:id="rId41" imgW="203040" imgH="241200" progId="Equation.DSMT4">
                        <p:embed/>
                        <p:pic>
                          <p:nvPicPr>
                            <p:cNvPr id="165" name="Object 164">
                              <a:extLst>
                                <a:ext uri="{FF2B5EF4-FFF2-40B4-BE49-F238E27FC236}">
                                  <a16:creationId xmlns:a16="http://schemas.microsoft.com/office/drawing/2014/main" id="{899BDB38-98F9-4A42-96BD-EDE666438B9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465853" y="4642720"/>
                              <a:ext cx="427038" cy="509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B06ECDDD-2475-43E1-8E90-4C4FCF3751DD}"/>
                  </a:ext>
                </a:extLst>
              </p:cNvPr>
              <p:cNvGrpSpPr/>
              <p:nvPr/>
            </p:nvGrpSpPr>
            <p:grpSpPr>
              <a:xfrm>
                <a:off x="5239125" y="4602513"/>
                <a:ext cx="900249" cy="518848"/>
                <a:chOff x="5262191" y="5961255"/>
                <a:chExt cx="900249" cy="518848"/>
              </a:xfrm>
            </p:grpSpPr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602DF566-F9B7-4A6C-A47A-FCC58E15DD9A}"/>
                    </a:ext>
                  </a:extLst>
                </p:cNvPr>
                <p:cNvSpPr/>
                <p:nvPr/>
              </p:nvSpPr>
              <p:spPr bwMode="auto">
                <a:xfrm>
                  <a:off x="5262191" y="5979964"/>
                  <a:ext cx="900249" cy="500139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zh-CN" altLang="en-US" sz="16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graphicFrame>
              <p:nvGraphicFramePr>
                <p:cNvPr id="191" name="Object 190">
                  <a:extLst>
                    <a:ext uri="{FF2B5EF4-FFF2-40B4-BE49-F238E27FC236}">
                      <a16:creationId xmlns:a16="http://schemas.microsoft.com/office/drawing/2014/main" id="{ED0B2D1D-1991-4DE3-857C-96A79B23C15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9208061"/>
                    </p:ext>
                  </p:extLst>
                </p:nvPr>
              </p:nvGraphicFramePr>
              <p:xfrm>
                <a:off x="5384988" y="5961255"/>
                <a:ext cx="584200" cy="508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71" name="Equation" r:id="rId42" imgW="279360" imgH="241200" progId="Equation.DSMT4">
                        <p:embed/>
                      </p:oleObj>
                    </mc:Choice>
                    <mc:Fallback>
                      <p:oleObj name="Equation" r:id="rId42" imgW="279360" imgH="241200" progId="Equation.DSMT4">
                        <p:embed/>
                        <p:pic>
                          <p:nvPicPr>
                            <p:cNvPr id="167" name="Object 166">
                              <a:extLst>
                                <a:ext uri="{FF2B5EF4-FFF2-40B4-BE49-F238E27FC236}">
                                  <a16:creationId xmlns:a16="http://schemas.microsoft.com/office/drawing/2014/main" id="{A2E30D2A-16A9-406A-958B-35B4D38AD57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84988" y="5961255"/>
                              <a:ext cx="584200" cy="508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B1B715DC-C3E4-4D8D-8044-D10037900F91}"/>
                  </a:ext>
                </a:extLst>
              </p:cNvPr>
              <p:cNvGrpSpPr/>
              <p:nvPr/>
            </p:nvGrpSpPr>
            <p:grpSpPr>
              <a:xfrm>
                <a:off x="6405941" y="4589914"/>
                <a:ext cx="900249" cy="518980"/>
                <a:chOff x="5262191" y="4643475"/>
                <a:chExt cx="900249" cy="518980"/>
              </a:xfrm>
            </p:grpSpPr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BE783FDB-CA1A-480A-A729-088DD48C3DE3}"/>
                    </a:ext>
                  </a:extLst>
                </p:cNvPr>
                <p:cNvSpPr/>
                <p:nvPr/>
              </p:nvSpPr>
              <p:spPr bwMode="auto">
                <a:xfrm>
                  <a:off x="5262191" y="4662316"/>
                  <a:ext cx="900249" cy="500139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zh-CN" altLang="en-US" sz="16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graphicFrame>
              <p:nvGraphicFramePr>
                <p:cNvPr id="189" name="Object 188">
                  <a:extLst>
                    <a:ext uri="{FF2B5EF4-FFF2-40B4-BE49-F238E27FC236}">
                      <a16:creationId xmlns:a16="http://schemas.microsoft.com/office/drawing/2014/main" id="{3948F9AF-1143-4DD8-842C-E736162AC7E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53541476"/>
                    </p:ext>
                  </p:extLst>
                </p:nvPr>
              </p:nvGraphicFramePr>
              <p:xfrm>
                <a:off x="5330711" y="4643475"/>
                <a:ext cx="827088" cy="5095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72" name="Equation" r:id="rId44" imgW="393480" imgH="241200" progId="Equation.DSMT4">
                        <p:embed/>
                      </p:oleObj>
                    </mc:Choice>
                    <mc:Fallback>
                      <p:oleObj name="Equation" r:id="rId44" imgW="393480" imgH="241200" progId="Equation.DSMT4">
                        <p:embed/>
                        <p:pic>
                          <p:nvPicPr>
                            <p:cNvPr id="170" name="Object 169">
                              <a:extLst>
                                <a:ext uri="{FF2B5EF4-FFF2-40B4-BE49-F238E27FC236}">
                                  <a16:creationId xmlns:a16="http://schemas.microsoft.com/office/drawing/2014/main" id="{5E529C81-047A-43CE-B2D8-992177DD259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330711" y="4643475"/>
                              <a:ext cx="827088" cy="509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9075DAA0-9375-4ECF-AE8E-287CA01AEB42}"/>
                  </a:ext>
                </a:extLst>
              </p:cNvPr>
              <p:cNvGrpSpPr/>
              <p:nvPr/>
            </p:nvGrpSpPr>
            <p:grpSpPr>
              <a:xfrm>
                <a:off x="6437880" y="5875727"/>
                <a:ext cx="900249" cy="506413"/>
                <a:chOff x="5262191" y="4656042"/>
                <a:chExt cx="900249" cy="506413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2C9D97A9-8354-4DF2-84F0-04BEC296DE69}"/>
                    </a:ext>
                  </a:extLst>
                </p:cNvPr>
                <p:cNvSpPr/>
                <p:nvPr/>
              </p:nvSpPr>
              <p:spPr bwMode="auto">
                <a:xfrm>
                  <a:off x="5262191" y="4662316"/>
                  <a:ext cx="900249" cy="500139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zh-CN" altLang="en-US" sz="1600" b="1" kern="0" dirty="0">
                    <a:solidFill>
                      <a:schemeClr val="tx1"/>
                    </a:solidFill>
                    <a:latin typeface="黑体" pitchFamily="49" charset="-122"/>
                    <a:ea typeface="黑体" pitchFamily="49" charset="-122"/>
                  </a:endParaRPr>
                </a:p>
              </p:txBody>
            </p:sp>
            <p:graphicFrame>
              <p:nvGraphicFramePr>
                <p:cNvPr id="187" name="Object 186">
                  <a:extLst>
                    <a:ext uri="{FF2B5EF4-FFF2-40B4-BE49-F238E27FC236}">
                      <a16:creationId xmlns:a16="http://schemas.microsoft.com/office/drawing/2014/main" id="{1731BFB3-B3FF-4E44-894E-F24790A5265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35789367"/>
                    </p:ext>
                  </p:extLst>
                </p:nvPr>
              </p:nvGraphicFramePr>
              <p:xfrm>
                <a:off x="5478035" y="4656042"/>
                <a:ext cx="400050" cy="482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73" name="Equation" r:id="rId46" imgW="190440" imgH="228600" progId="Equation.DSMT4">
                        <p:embed/>
                      </p:oleObj>
                    </mc:Choice>
                    <mc:Fallback>
                      <p:oleObj name="Equation" r:id="rId46" imgW="190440" imgH="228600" progId="Equation.DSMT4">
                        <p:embed/>
                        <p:pic>
                          <p:nvPicPr>
                            <p:cNvPr id="178" name="Object 177">
                              <a:extLst>
                                <a:ext uri="{FF2B5EF4-FFF2-40B4-BE49-F238E27FC236}">
                                  <a16:creationId xmlns:a16="http://schemas.microsoft.com/office/drawing/2014/main" id="{5A7459BC-AE36-411D-AD82-87CD91EA41C4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4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478035" y="4656042"/>
                              <a:ext cx="400050" cy="482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2BA9B884-BF31-4779-BF97-E66A3440FAB3}"/>
                  </a:ext>
                </a:extLst>
              </p:cNvPr>
              <p:cNvCxnSpPr>
                <a:cxnSpLocks/>
                <a:stCxn id="162" idx="3"/>
                <a:endCxn id="167" idx="1"/>
              </p:cNvCxnSpPr>
              <p:nvPr/>
            </p:nvCxnSpPr>
            <p:spPr bwMode="auto">
              <a:xfrm>
                <a:off x="3685756" y="5548149"/>
                <a:ext cx="151743" cy="38790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0494F018-3D66-43FC-8CA6-B2242408063C}"/>
                  </a:ext>
                </a:extLst>
              </p:cNvPr>
              <p:cNvCxnSpPr>
                <a:cxnSpLocks/>
                <a:stCxn id="166" idx="3"/>
              </p:cNvCxnSpPr>
              <p:nvPr/>
            </p:nvCxnSpPr>
            <p:spPr bwMode="auto">
              <a:xfrm flipV="1">
                <a:off x="4836330" y="5241147"/>
                <a:ext cx="273451" cy="822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81" name="Straight Arrow Connector 180">
                <a:extLst>
                  <a:ext uri="{FF2B5EF4-FFF2-40B4-BE49-F238E27FC236}">
                    <a16:creationId xmlns:a16="http://schemas.microsoft.com/office/drawing/2014/main" id="{63B0EBCD-BDE5-4A0A-9819-05D6197F6DF4}"/>
                  </a:ext>
                </a:extLst>
              </p:cNvPr>
              <p:cNvCxnSpPr>
                <a:cxnSpLocks/>
                <a:stCxn id="167" idx="3"/>
              </p:cNvCxnSpPr>
              <p:nvPr/>
            </p:nvCxnSpPr>
            <p:spPr bwMode="auto">
              <a:xfrm flipV="1">
                <a:off x="4850324" y="5928360"/>
                <a:ext cx="286563" cy="76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82" name="Arrow: Down 181">
                <a:extLst>
                  <a:ext uri="{FF2B5EF4-FFF2-40B4-BE49-F238E27FC236}">
                    <a16:creationId xmlns:a16="http://schemas.microsoft.com/office/drawing/2014/main" id="{45CD871B-02D8-401D-BA79-934E6CC7E897}"/>
                  </a:ext>
                </a:extLst>
              </p:cNvPr>
              <p:cNvSpPr/>
              <p:nvPr/>
            </p:nvSpPr>
            <p:spPr>
              <a:xfrm>
                <a:off x="9442852" y="5121361"/>
                <a:ext cx="131043" cy="55910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183" name="Object 182">
                <a:extLst>
                  <a:ext uri="{FF2B5EF4-FFF2-40B4-BE49-F238E27FC236}">
                    <a16:creationId xmlns:a16="http://schemas.microsoft.com/office/drawing/2014/main" id="{8F3F68AC-71DA-4B05-B757-A9F6B3F368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625133"/>
                  </p:ext>
                </p:extLst>
              </p:nvPr>
            </p:nvGraphicFramePr>
            <p:xfrm>
              <a:off x="8980999" y="5316927"/>
              <a:ext cx="493713" cy="1968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4" name="Equation" r:id="rId48" imgW="419040" imgH="164880" progId="Equation.DSMT4">
                      <p:embed/>
                    </p:oleObj>
                  </mc:Choice>
                  <mc:Fallback>
                    <p:oleObj name="Equation" r:id="rId48" imgW="419040" imgH="164880" progId="Equation.DSMT4">
                      <p:embed/>
                      <p:pic>
                        <p:nvPicPr>
                          <p:cNvPr id="186" name="Object 185">
                            <a:extLst>
                              <a:ext uri="{FF2B5EF4-FFF2-40B4-BE49-F238E27FC236}">
                                <a16:creationId xmlns:a16="http://schemas.microsoft.com/office/drawing/2014/main" id="{D4F90DD1-D3D6-4566-A24E-F873871A61B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9"/>
                          <a:stretch>
                            <a:fillRect/>
                          </a:stretch>
                        </p:blipFill>
                        <p:spPr>
                          <a:xfrm>
                            <a:off x="8980999" y="5316927"/>
                            <a:ext cx="493713" cy="1968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83">
                <a:extLst>
                  <a:ext uri="{FF2B5EF4-FFF2-40B4-BE49-F238E27FC236}">
                    <a16:creationId xmlns:a16="http://schemas.microsoft.com/office/drawing/2014/main" id="{F39D34AE-A094-43B1-ABE8-1BD87023D8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4445246"/>
                  </p:ext>
                </p:extLst>
              </p:nvPr>
            </p:nvGraphicFramePr>
            <p:xfrm>
              <a:off x="3758170" y="4473608"/>
              <a:ext cx="1009044" cy="3165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5" name="Equation" r:id="rId50" imgW="571320" imgH="177480" progId="Equation.DSMT4">
                      <p:embed/>
                    </p:oleObj>
                  </mc:Choice>
                  <mc:Fallback>
                    <p:oleObj name="Equation" r:id="rId50" imgW="571320" imgH="177480" progId="Equation.DSMT4">
                      <p:embed/>
                      <p:pic>
                        <p:nvPicPr>
                          <p:cNvPr id="187" name="Object 186">
                            <a:extLst>
                              <a:ext uri="{FF2B5EF4-FFF2-40B4-BE49-F238E27FC236}">
                                <a16:creationId xmlns:a16="http://schemas.microsoft.com/office/drawing/2014/main" id="{FD8C7EAA-812A-4C93-A7E6-F054581D2CF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1"/>
                          <a:stretch>
                            <a:fillRect/>
                          </a:stretch>
                        </p:blipFill>
                        <p:spPr>
                          <a:xfrm>
                            <a:off x="3758170" y="4473608"/>
                            <a:ext cx="1009044" cy="31651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84">
                <a:extLst>
                  <a:ext uri="{FF2B5EF4-FFF2-40B4-BE49-F238E27FC236}">
                    <a16:creationId xmlns:a16="http://schemas.microsoft.com/office/drawing/2014/main" id="{E35E8570-C235-4964-9014-C6AEAF4A35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5330375"/>
                  </p:ext>
                </p:extLst>
              </p:nvPr>
            </p:nvGraphicFramePr>
            <p:xfrm>
              <a:off x="9227138" y="2504173"/>
              <a:ext cx="1058612" cy="3329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6" name="Equation" r:id="rId52" imgW="571320" imgH="177480" progId="Equation.DSMT4">
                      <p:embed/>
                    </p:oleObj>
                  </mc:Choice>
                  <mc:Fallback>
                    <p:oleObj name="Equation" r:id="rId52" imgW="571320" imgH="177480" progId="Equation.DSMT4">
                      <p:embed/>
                      <p:pic>
                        <p:nvPicPr>
                          <p:cNvPr id="188" name="Object 187">
                            <a:extLst>
                              <a:ext uri="{FF2B5EF4-FFF2-40B4-BE49-F238E27FC236}">
                                <a16:creationId xmlns:a16="http://schemas.microsoft.com/office/drawing/2014/main" id="{84AC1397-34C4-4D89-8A64-9873C81643F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3"/>
                          <a:stretch>
                            <a:fillRect/>
                          </a:stretch>
                        </p:blipFill>
                        <p:spPr>
                          <a:xfrm>
                            <a:off x="9227138" y="2504173"/>
                            <a:ext cx="1058612" cy="33293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637949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F2B94-C3B7-41E5-9ECE-369455F91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56" y="920703"/>
            <a:ext cx="9813567" cy="2728354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70041BC-3120-46B4-808B-30915EC43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2851"/>
            <a:ext cx="10515600" cy="60736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Results of disparity estimate</a:t>
            </a:r>
            <a:endParaRPr lang="zh-CN" alt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C0975F-1C6A-463F-A7D9-BE7F5E58AF96}"/>
              </a:ext>
            </a:extLst>
          </p:cNvPr>
          <p:cNvGrpSpPr/>
          <p:nvPr/>
        </p:nvGrpSpPr>
        <p:grpSpPr>
          <a:xfrm>
            <a:off x="1156644" y="3880539"/>
            <a:ext cx="9935677" cy="2464918"/>
            <a:chOff x="0" y="1798638"/>
            <a:chExt cx="12159588" cy="30166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F467C4-254C-41AE-8CD5-0194AAEE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2165784"/>
              <a:ext cx="1918912" cy="5904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3E59D9-BF65-405A-8D7C-431418859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779" y="2164877"/>
              <a:ext cx="1995779" cy="59134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F2F660-58CA-457A-9166-59C2557C3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424" y="2165784"/>
              <a:ext cx="1918912" cy="5904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FD7AE3-BA5B-4AED-9AC3-D55CFDDC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203" y="2165784"/>
              <a:ext cx="1918912" cy="5904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09DEB9-1C06-40BA-BB86-E4D165EA2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8059982" y="2165784"/>
              <a:ext cx="1992718" cy="5904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337E76-A7C3-4AAB-A355-AFC783250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06"/>
            <a:stretch/>
          </p:blipFill>
          <p:spPr>
            <a:xfrm>
              <a:off x="10129565" y="2168221"/>
              <a:ext cx="2030021" cy="5879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A964C3-A99B-461F-A6D0-4D9BF8F56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89"/>
            <a:stretch/>
          </p:blipFill>
          <p:spPr>
            <a:xfrm>
              <a:off x="1" y="2869249"/>
              <a:ext cx="1918912" cy="565278"/>
            </a:xfrm>
            <a:prstGeom prst="rect">
              <a:avLst/>
            </a:prstGeom>
          </p:spPr>
        </p:pic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500A7A12-1DF1-422E-85BF-27F2BDD706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8973160"/>
                </p:ext>
              </p:extLst>
            </p:nvPr>
          </p:nvGraphicFramePr>
          <p:xfrm>
            <a:off x="555625" y="1798638"/>
            <a:ext cx="809625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2" name="Equation" r:id="rId12" imgW="647640" imgH="203040" progId="Equation.DSMT4">
                    <p:embed/>
                  </p:oleObj>
                </mc:Choice>
                <mc:Fallback>
                  <p:oleObj name="Equation" r:id="rId12" imgW="647640" imgH="20304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447884CE-8EC2-429D-85DC-96F87930424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55625" y="1798638"/>
                          <a:ext cx="809625" cy="25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8017DA51-2A0D-455A-ADCD-BD41BA3F08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5468349"/>
                </p:ext>
              </p:extLst>
            </p:nvPr>
          </p:nvGraphicFramePr>
          <p:xfrm>
            <a:off x="2484438" y="1816100"/>
            <a:ext cx="1020762" cy="222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3" name="Equation" r:id="rId14" imgW="812520" imgH="177480" progId="Equation.DSMT4">
                    <p:embed/>
                  </p:oleObj>
                </mc:Choice>
                <mc:Fallback>
                  <p:oleObj name="Equation" r:id="rId14" imgW="812520" imgH="1774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D5B0FD6B-2DEE-49DF-BAC7-C18887404F0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484438" y="1816100"/>
                          <a:ext cx="1020762" cy="222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1F366F83-A914-4C61-8B59-1D43F87B08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88988"/>
                </p:ext>
              </p:extLst>
            </p:nvPr>
          </p:nvGraphicFramePr>
          <p:xfrm>
            <a:off x="4470400" y="1800225"/>
            <a:ext cx="111760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4" name="Equation" r:id="rId16" imgW="888840" imgH="203040" progId="Equation.DSMT4">
                    <p:embed/>
                  </p:oleObj>
                </mc:Choice>
                <mc:Fallback>
                  <p:oleObj name="Equation" r:id="rId16" imgW="888840" imgH="20304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362E921B-FD1C-4EFF-9725-073EA12DFE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470400" y="1800225"/>
                          <a:ext cx="1117600" cy="25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C500F9C4-6BAB-4859-86B7-1FF84A5443C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3566490"/>
                </p:ext>
              </p:extLst>
            </p:nvPr>
          </p:nvGraphicFramePr>
          <p:xfrm>
            <a:off x="6199188" y="1800225"/>
            <a:ext cx="1649412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5" name="Equation" r:id="rId18" imgW="1307880" imgH="203040" progId="Equation.DSMT4">
                    <p:embed/>
                  </p:oleObj>
                </mc:Choice>
                <mc:Fallback>
                  <p:oleObj name="Equation" r:id="rId18" imgW="1307880" imgH="20304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2F4053C4-E7D0-418A-84F1-3ED8D65BF08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199188" y="1800225"/>
                          <a:ext cx="1649412" cy="254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EFDF850D-723C-4C92-A921-A4F2F73CA17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59324211"/>
                </p:ext>
              </p:extLst>
            </p:nvPr>
          </p:nvGraphicFramePr>
          <p:xfrm>
            <a:off x="8135938" y="1800225"/>
            <a:ext cx="1843087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6" name="Equation" r:id="rId20" imgW="1460160" imgH="203040" progId="Equation.DSMT4">
                    <p:embed/>
                  </p:oleObj>
                </mc:Choice>
                <mc:Fallback>
                  <p:oleObj name="Equation" r:id="rId20" imgW="1460160" imgH="20304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71CC3522-0F92-4F01-BC62-AEFA1F66BA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135938" y="1800225"/>
                          <a:ext cx="1843087" cy="252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95DC6FAD-BD09-46DD-8188-755CABE4B8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1536907"/>
                </p:ext>
              </p:extLst>
            </p:nvPr>
          </p:nvGraphicFramePr>
          <p:xfrm>
            <a:off x="10926838" y="1855573"/>
            <a:ext cx="399694" cy="174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7" name="Equation" r:id="rId22" imgW="317160" imgH="139680" progId="Equation.DSMT4">
                    <p:embed/>
                  </p:oleObj>
                </mc:Choice>
                <mc:Fallback>
                  <p:oleObj name="Equation" r:id="rId22" imgW="317160" imgH="139680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02321D46-328B-4940-A8B8-3946C468C0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10926838" y="1855573"/>
                          <a:ext cx="399694" cy="1741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2E24B1-FA3B-41E5-85A7-BBA35E04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779" y="2848779"/>
              <a:ext cx="1976899" cy="5857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A05E17-E087-4C02-8C72-D93930600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287" y="2848779"/>
              <a:ext cx="1934051" cy="59509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9B73DE0-6523-46D0-A221-D2EA3174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203" y="2848779"/>
              <a:ext cx="1918912" cy="59043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6D2795C-0933-47EC-B152-B023EF310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8059976" y="2844091"/>
              <a:ext cx="1992723" cy="5904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825408-BDA6-4E55-A2E3-CA9B34D2B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68"/>
            <a:stretch/>
          </p:blipFill>
          <p:spPr>
            <a:xfrm>
              <a:off x="10129559" y="2837181"/>
              <a:ext cx="2030029" cy="6066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FB7F39F-7FF4-49E5-840E-72D8AC898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8066127" y="3538325"/>
              <a:ext cx="1992723" cy="5904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AD257EE-891E-4597-AC33-2277AE233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10129558" y="3516634"/>
              <a:ext cx="2030029" cy="60148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146241-4B7C-4D43-BE69-9ADE471CE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3579321"/>
              <a:ext cx="1918912" cy="56527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C7A11E6-1801-4AE2-8876-120D27DDC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1" y="4241177"/>
              <a:ext cx="1918912" cy="56856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8845496-29A5-4D67-AC6F-09E13F05B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10129559" y="4207285"/>
              <a:ext cx="2030029" cy="6014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EC1A234-E6C8-4E59-85DE-0ADCA9147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8053825" y="4216634"/>
              <a:ext cx="1992723" cy="59043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BD19D8F-E80D-42F1-B2C1-8DD594A15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203" y="4216635"/>
              <a:ext cx="1918914" cy="59043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14FA102-74B6-4568-809E-AF6EA459C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202" y="3554162"/>
              <a:ext cx="1918914" cy="59043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219F453-06BD-4E8F-B5F4-254F69EAD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052" y="4207285"/>
              <a:ext cx="1928140" cy="59327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FD0444B-A174-4CED-9920-CD370909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424" y="3558500"/>
              <a:ext cx="1918912" cy="59043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7FFB973-595D-4373-9C06-08CC5255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622" y="4218391"/>
              <a:ext cx="1976899" cy="59689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F8DD350-8112-4C29-8267-3FDAA175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924" y="3558500"/>
              <a:ext cx="1953218" cy="58973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F11FAD4-7492-4822-9EA8-28048F26DD59}"/>
              </a:ext>
            </a:extLst>
          </p:cNvPr>
          <p:cNvSpPr/>
          <p:nvPr/>
        </p:nvSpPr>
        <p:spPr>
          <a:xfrm>
            <a:off x="10169791" y="4276930"/>
            <a:ext cx="419100" cy="2400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A74454-C5EB-47B0-A2FC-7F7EFA906DB2}"/>
              </a:ext>
            </a:extLst>
          </p:cNvPr>
          <p:cNvSpPr/>
          <p:nvPr/>
        </p:nvSpPr>
        <p:spPr>
          <a:xfrm>
            <a:off x="10623181" y="6021910"/>
            <a:ext cx="419100" cy="2400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96F1BB-69C7-473C-B52B-14E778A615EB}"/>
              </a:ext>
            </a:extLst>
          </p:cNvPr>
          <p:cNvSpPr/>
          <p:nvPr/>
        </p:nvSpPr>
        <p:spPr>
          <a:xfrm>
            <a:off x="10516501" y="5479329"/>
            <a:ext cx="419100" cy="2400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856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279</Words>
  <Application>Microsoft Office PowerPoint</Application>
  <PresentationFormat>宽屏</PresentationFormat>
  <Paragraphs>63</Paragraphs>
  <Slides>12</Slides>
  <Notes>12</Notes>
  <HiddenSlides>0</HiddenSlides>
  <MMClips>1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等线</vt:lpstr>
      <vt:lpstr>等线 Light</vt:lpstr>
      <vt:lpstr>黑体</vt:lpstr>
      <vt:lpstr>Arial</vt:lpstr>
      <vt:lpstr>Office 主题​​</vt:lpstr>
      <vt:lpstr>Equation</vt:lpstr>
      <vt:lpstr>PowerPoint 演示文稿</vt:lpstr>
      <vt:lpstr>motavition</vt:lpstr>
      <vt:lpstr>motavition</vt:lpstr>
      <vt:lpstr>Previous unsupervised networks</vt:lpstr>
      <vt:lpstr>Solutions and goals</vt:lpstr>
      <vt:lpstr>Multiple frames</vt:lpstr>
      <vt:lpstr>Smooth loss</vt:lpstr>
      <vt:lpstr>framework</vt:lpstr>
      <vt:lpstr>Results of disparity estimate</vt:lpstr>
      <vt:lpstr>Results of ego-motion estimate</vt:lpstr>
      <vt:lpstr>Results of disparity estimate</vt:lpstr>
      <vt:lpstr>THX!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songge</dc:creator>
  <cp:lastModifiedBy>songge</cp:lastModifiedBy>
  <cp:revision>69</cp:revision>
  <dcterms:created xsi:type="dcterms:W3CDTF">2019-09-04T14:40:01Z</dcterms:created>
  <dcterms:modified xsi:type="dcterms:W3CDTF">2019-09-21T12:31:26Z</dcterms:modified>
</cp:coreProperties>
</file>