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0080625" cy="7559675"/>
  <p:notesSz cx="7559675" cy="106914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p>
            <a:pPr algn="ctr"/>
            <a:endParaRPr lang="en-AU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3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4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4" Type="http://schemas.openxmlformats.org/officeDocument/2006/relationships/theme" Target="../theme/theme4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4" Type="http://schemas.openxmlformats.org/officeDocument/2006/relationships/theme" Target="../theme/theme5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-1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0077120" cy="75571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83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0077120" cy="755712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41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-1440"/>
            <a:ext cx="10077120" cy="755856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83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0077120" cy="7557120"/>
          </a:xfrm>
          <a:prstGeom prst="rect">
            <a:avLst/>
          </a:prstGeom>
          <a:ln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83"/>
          <p:cNvPicPr/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0077120" cy="7557120"/>
          </a:xfrm>
          <a:prstGeom prst="rect">
            <a:avLst/>
          </a:prstGeom>
          <a:ln>
            <a:noFill/>
          </a:ln>
        </p:spPr>
      </p:pic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p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title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pPr marL="431800" indent="-323850">
              <a:spcBef>
                <a:spcPts val="141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Click to edit the outline text format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864235" lvl="1" indent="-323850">
              <a:spcBef>
                <a:spcPts val="113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Second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296035" lvl="2" indent="-288290">
              <a:spcBef>
                <a:spcPts val="850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Third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1727835" lvl="3" indent="-215900">
              <a:spcBef>
                <a:spcPts val="565"/>
              </a:spcBef>
              <a:buClr>
                <a:srgbClr val="000000"/>
              </a:buClr>
              <a:buSzPct val="75000"/>
              <a:buFont typeface="Symbol" panose="05050102010706020507" charset="2"/>
              <a:buChar char=""/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</a:rPr>
              <a:t>Fourth Outline Level</a:t>
            </a:r>
            <a:endParaRPr lang="en-AU" sz="18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160270" lvl="4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Fifth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2592070" lvl="5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Sixth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  <a:p>
            <a:pPr marL="3023870" lvl="6" indent="-215900">
              <a:spcBef>
                <a:spcPts val="285"/>
              </a:spcBef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</a:pPr>
            <a:r>
              <a:rPr lang="en-AU" sz="2000" b="0" strike="noStrike" spc="-1">
                <a:solidFill>
                  <a:srgbClr val="000000"/>
                </a:solidFill>
                <a:latin typeface="Arial" panose="020B0604020202020204"/>
              </a:rPr>
              <a:t>Seventh Outline Level</a:t>
            </a:r>
            <a:endParaRPr lang="en-AU" sz="2000" b="0" strike="noStrike" spc="-1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 algn="ctr">
              <a:lnSpc>
                <a:spcPct val="100000"/>
              </a:lnSpc>
            </a:pPr>
            <a:r>
              <a:rPr lang="en-AU" sz="3600" b="1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A-CCNN: ADAPTIVE CCNN FOR DENSITY ESTIMATION AND CROWD COUNTING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04000" y="4752000"/>
            <a:ext cx="8867160" cy="25891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/>
          <a:p>
            <a:pPr marL="431800" indent="-321945" algn="ctr">
              <a:lnSpc>
                <a:spcPct val="100000"/>
              </a:lnSpc>
              <a:spcAft>
                <a:spcPts val="1415"/>
              </a:spcAft>
            </a:pP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Saeed Amirgholipour</a:t>
            </a:r>
            <a:r>
              <a:rPr lang="en-AU" sz="2600" b="0" strike="noStrike" spc="-1" baseline="33000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1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, Xiangjian He</a:t>
            </a:r>
            <a:r>
              <a:rPr lang="en-AU" sz="2600" b="0" strike="noStrike" spc="-1" baseline="33000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1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; Wenjing Jia</a:t>
            </a:r>
            <a:r>
              <a:rPr lang="en-AU" sz="2600" b="0" strike="noStrike" spc="-1" baseline="33000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1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, Dadong Wang</a:t>
            </a:r>
            <a:r>
              <a:rPr lang="en-AU" sz="2600" b="0" strike="noStrike" spc="-1" baseline="33000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2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, Michelle Zeibots</a:t>
            </a:r>
            <a:r>
              <a:rPr lang="en-AU" sz="2600" b="0" strike="noStrike" spc="-1" baseline="33000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1</a:t>
            </a:r>
            <a:endParaRPr lang="en-AU" sz="2600" b="0" strike="noStrike" spc="-1">
              <a:latin typeface="Arial" panose="020B0604020202020204"/>
            </a:endParaRPr>
          </a:p>
          <a:p>
            <a:pPr marL="431800" indent="-321945" algn="ctr">
              <a:lnSpc>
                <a:spcPct val="100000"/>
              </a:lnSpc>
              <a:spcAft>
                <a:spcPts val="1415"/>
              </a:spcAft>
            </a:pPr>
            <a:r>
              <a:rPr lang="en-AU" sz="2600" b="0" strike="noStrike" spc="-1" baseline="33000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1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Global Big Data Technologies Centre, University of Technology Sydney, Australia</a:t>
            </a:r>
            <a:endParaRPr lang="en-AU" sz="2600" b="0" strike="noStrike" spc="-1">
              <a:latin typeface="Arial" panose="020B0604020202020204"/>
            </a:endParaRPr>
          </a:p>
          <a:p>
            <a:pPr marL="431800" indent="-321945" algn="ctr">
              <a:lnSpc>
                <a:spcPct val="100000"/>
              </a:lnSpc>
              <a:spcAft>
                <a:spcPts val="1415"/>
              </a:spcAft>
            </a:pPr>
            <a:r>
              <a:rPr lang="en-AU" sz="2600" b="0" strike="noStrike" spc="-1" baseline="33000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2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 Quantitative Imaging, CSIRO Data61, Australia</a:t>
            </a:r>
            <a:endParaRPr lang="en-AU" sz="2600" b="0" strike="noStrike" spc="-1">
              <a:latin typeface="Arial" panose="020B0604020202020204"/>
            </a:endParaRPr>
          </a:p>
        </p:txBody>
      </p:sp>
      <p:grpSp>
        <p:nvGrpSpPr>
          <p:cNvPr id="197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198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9" name="Picture 1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00" name="Picture 199"/>
          <p:cNvPicPr/>
          <p:nvPr/>
        </p:nvPicPr>
        <p:blipFill>
          <a:blip r:embed="rId3"/>
          <a:stretch>
            <a:fillRect/>
          </a:stretch>
        </p:blipFill>
        <p:spPr>
          <a:xfrm>
            <a:off x="8495" y="603170"/>
            <a:ext cx="1438920" cy="1438920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IEEE-Signal-Processing-Society-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0" y="518160"/>
            <a:ext cx="2503805" cy="1410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 Adaptive CCNN - UCSD Dataset 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504000" y="1769040"/>
            <a:ext cx="886716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rmAutofit/>
          </a:bodyPr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325800" y="1835280"/>
            <a:ext cx="940572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Comparison of the MAE results results between A-CCNN and state-of-the-art crowd counting on UCSD crowd-counting dataset [10]</a:t>
            </a:r>
            <a:endParaRPr lang="en-AU" sz="1800" b="0" strike="noStrike" spc="-1">
              <a:latin typeface="Arial" panose="020B0604020202020204"/>
            </a:endParaRPr>
          </a:p>
        </p:txBody>
      </p:sp>
      <p:graphicFrame>
        <p:nvGraphicFramePr>
          <p:cNvPr id="258" name="Table 4"/>
          <p:cNvGraphicFramePr/>
          <p:nvPr/>
        </p:nvGraphicFramePr>
        <p:xfrm>
          <a:off x="605160" y="2615040"/>
          <a:ext cx="9128520" cy="3751920"/>
        </p:xfrm>
        <a:graphic>
          <a:graphicData uri="http://schemas.openxmlformats.org/drawingml/2006/table">
            <a:tbl>
              <a:tblPr/>
              <a:tblGrid>
                <a:gridCol w="2584440"/>
                <a:gridCol w="1125000"/>
                <a:gridCol w="1692000"/>
                <a:gridCol w="1297080"/>
                <a:gridCol w="1395000"/>
                <a:gridCol w="1035000"/>
              </a:tblGrid>
              <a:tr h="366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Methods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Maximal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Downscale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Upscale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Minimal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Avg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40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Density Learning [13]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1.70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1.28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1.59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2.02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1.64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40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Count Forest [14]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1.43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1.30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1.59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1.62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1.49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Arteta et al. [15]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1.24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1.31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1.69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1.49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1.43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Zhang et al. [16]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1.70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1.26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1.59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1.52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1.52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Switch-CNN [5]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1.62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1.62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40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CCNN [2]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1.70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1.79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1.13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1.50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1.51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A-CCNN   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1.51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1.36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1.04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1.48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1.35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grpSp>
        <p:nvGrpSpPr>
          <p:cNvPr id="259" name="Group 5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60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1" name="Picture 1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Adaptive CCNN - UCF Dataset 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504000" y="1769040"/>
            <a:ext cx="886716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rmAutofit/>
          </a:bodyPr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</p:txBody>
      </p:sp>
      <p:graphicFrame>
        <p:nvGraphicFramePr>
          <p:cNvPr id="264" name="Table 3"/>
          <p:cNvGraphicFramePr/>
          <p:nvPr/>
        </p:nvGraphicFramePr>
        <p:xfrm>
          <a:off x="1666800" y="2973240"/>
          <a:ext cx="7056000" cy="3428640"/>
        </p:xfrm>
        <a:graphic>
          <a:graphicData uri="http://schemas.openxmlformats.org/drawingml/2006/table">
            <a:tbl>
              <a:tblPr/>
              <a:tblGrid>
                <a:gridCol w="3528000"/>
                <a:gridCol w="3528000"/>
              </a:tblGrid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Methods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MAE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Density learning [13]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493.4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Idrees et al. [11]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419.5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Zhang et al. [16]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467.0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MCNN [17]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377.6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Hydra-CCNN [2]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333.73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Switch-CNN [5]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318.1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808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CCNN [2]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488.67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81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A-CCNN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367.3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65" name="CustomShape 4"/>
          <p:cNvSpPr/>
          <p:nvPr/>
        </p:nvSpPr>
        <p:spPr>
          <a:xfrm>
            <a:off x="173880" y="2010240"/>
            <a:ext cx="967752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Comparison of the MAE results between A-CCNN and state-of-the-art crowd counting on UCF CC dataset [11].</a:t>
            </a: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266" name="Group 5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67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8" name="Picture 1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69" name="Group 6"/>
          <p:cNvGrpSpPr/>
          <p:nvPr/>
        </p:nvGrpSpPr>
        <p:grpSpPr>
          <a:xfrm>
            <a:off x="9000" y="6480"/>
            <a:ext cx="8399160" cy="588600"/>
            <a:chOff x="9000" y="6480"/>
            <a:chExt cx="8399160" cy="588600"/>
          </a:xfrm>
        </p:grpSpPr>
        <p:pic>
          <p:nvPicPr>
            <p:cNvPr id="270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9000" y="648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1" name="Picture 1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7680" y="7560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215"/>
          <p:cNvPicPr/>
          <p:nvPr/>
        </p:nvPicPr>
        <p:blipFill>
          <a:blip r:embed="rId1"/>
          <a:stretch>
            <a:fillRect/>
          </a:stretch>
        </p:blipFill>
        <p:spPr>
          <a:xfrm rot="7200">
            <a:off x="686520" y="1290600"/>
            <a:ext cx="3974040" cy="2837880"/>
          </a:xfrm>
          <a:prstGeom prst="rect">
            <a:avLst/>
          </a:prstGeom>
          <a:ln>
            <a:noFill/>
          </a:ln>
        </p:spPr>
      </p:pic>
      <p:pic>
        <p:nvPicPr>
          <p:cNvPr id="273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667400" y="1270080"/>
            <a:ext cx="3935880" cy="2881800"/>
          </a:xfrm>
          <a:prstGeom prst="rect">
            <a:avLst/>
          </a:prstGeom>
          <a:ln>
            <a:noFill/>
          </a:ln>
        </p:spPr>
      </p:pic>
      <p:pic>
        <p:nvPicPr>
          <p:cNvPr id="27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85080" y="4135680"/>
            <a:ext cx="3980160" cy="3256560"/>
          </a:xfrm>
          <a:prstGeom prst="rect">
            <a:avLst/>
          </a:prstGeom>
          <a:ln>
            <a:noFill/>
          </a:ln>
        </p:spPr>
      </p:pic>
      <p:pic>
        <p:nvPicPr>
          <p:cNvPr id="275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612680" y="4153680"/>
            <a:ext cx="3935880" cy="3220200"/>
          </a:xfrm>
          <a:prstGeom prst="rect">
            <a:avLst/>
          </a:prstGeom>
          <a:ln>
            <a:noFill/>
          </a:ln>
        </p:spPr>
      </p:pic>
      <p:grpSp>
        <p:nvGrpSpPr>
          <p:cNvPr id="276" name="Group 1"/>
          <p:cNvGrpSpPr/>
          <p:nvPr/>
        </p:nvGrpSpPr>
        <p:grpSpPr>
          <a:xfrm>
            <a:off x="9000" y="6480"/>
            <a:ext cx="8399160" cy="588600"/>
            <a:chOff x="9000" y="6480"/>
            <a:chExt cx="8399160" cy="588600"/>
          </a:xfrm>
        </p:grpSpPr>
        <p:pic>
          <p:nvPicPr>
            <p:cNvPr id="277" name="Picture 12"/>
            <p:cNvPicPr/>
            <p:nvPr/>
          </p:nvPicPr>
          <p:blipFill>
            <a:blip r:embed="rId5"/>
            <a:srcRect b="87488"/>
            <a:stretch>
              <a:fillRect/>
            </a:stretch>
          </p:blipFill>
          <p:spPr>
            <a:xfrm>
              <a:off x="9000" y="648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8" name="Picture 1"/>
            <p:cNvPicPr/>
            <p:nvPr/>
          </p:nvPicPr>
          <p:blipFill>
            <a:blip r:embed="rId6"/>
            <a:srcRect l="62554" b="5614"/>
            <a:stretch>
              <a:fillRect/>
            </a:stretch>
          </p:blipFill>
          <p:spPr>
            <a:xfrm>
              <a:off x="5197680" y="7560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79" name="CustomShape 2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Adaptive CCNN - STF Dataset</a:t>
            </a:r>
            <a:endParaRPr lang="en-A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Adaptive CCNN - STF Dataset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04000" y="1769040"/>
            <a:ext cx="886716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rmAutofit/>
          </a:bodyPr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</p:txBody>
      </p:sp>
      <p:graphicFrame>
        <p:nvGraphicFramePr>
          <p:cNvPr id="282" name="Table 3"/>
          <p:cNvGraphicFramePr/>
          <p:nvPr/>
        </p:nvGraphicFramePr>
        <p:xfrm>
          <a:off x="911880" y="2631600"/>
          <a:ext cx="8281440" cy="2368800"/>
        </p:xfrm>
        <a:graphic>
          <a:graphicData uri="http://schemas.openxmlformats.org/drawingml/2006/table">
            <a:tbl>
              <a:tblPr/>
              <a:tblGrid>
                <a:gridCol w="2760120"/>
                <a:gridCol w="2760840"/>
                <a:gridCol w="2760480"/>
              </a:tblGrid>
              <a:tr h="592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Methods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C5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FFFFFF"/>
                          </a:solidFill>
                          <a:latin typeface="Times New Roman" panose="02020603050405020304"/>
                        </a:rPr>
                        <a:t>C9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92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Farhood et al. [12]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2.28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2.67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91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CCNN [2]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3.90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4.23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929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A-CCNN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1.69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1.87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sp>
        <p:nvSpPr>
          <p:cNvPr id="283" name="CustomShape 4"/>
          <p:cNvSpPr/>
          <p:nvPr/>
        </p:nvSpPr>
        <p:spPr>
          <a:xfrm>
            <a:off x="450360" y="1830600"/>
            <a:ext cx="890532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 anchor="ctr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Comparison of the MAE results results between A-CCNN and state-ofthe-art crowd counting on STF [12].</a:t>
            </a: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284" name="Group 5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85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6" name="Picture 1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88" name="CustomShape 2"/>
          <p:cNvSpPr/>
          <p:nvPr/>
        </p:nvSpPr>
        <p:spPr>
          <a:xfrm>
            <a:off x="504000" y="1768680"/>
            <a:ext cx="906984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289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5112000" y="2232000"/>
            <a:ext cx="4857120" cy="3382560"/>
          </a:xfrm>
          <a:prstGeom prst="rect">
            <a:avLst/>
          </a:prstGeom>
          <a:ln>
            <a:noFill/>
          </a:ln>
        </p:spPr>
      </p:pic>
      <p:pic>
        <p:nvPicPr>
          <p:cNvPr id="290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17960" y="2160000"/>
            <a:ext cx="4620600" cy="3497040"/>
          </a:xfrm>
          <a:prstGeom prst="rect">
            <a:avLst/>
          </a:prstGeom>
          <a:ln>
            <a:noFill/>
          </a:ln>
        </p:spPr>
      </p:pic>
      <p:grpSp>
        <p:nvGrpSpPr>
          <p:cNvPr id="291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92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3" name="Picture 1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94" name="CustomShape 4"/>
          <p:cNvSpPr/>
          <p:nvPr/>
        </p:nvSpPr>
        <p:spPr>
          <a:xfrm>
            <a:off x="288000" y="792000"/>
            <a:ext cx="813528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Some Results</a:t>
            </a:r>
            <a:endParaRPr lang="en-A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296" name="CustomShape 2"/>
          <p:cNvSpPr/>
          <p:nvPr/>
        </p:nvSpPr>
        <p:spPr>
          <a:xfrm>
            <a:off x="504000" y="1768680"/>
            <a:ext cx="906984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297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4956840" y="2232000"/>
            <a:ext cx="4977720" cy="3382560"/>
          </a:xfrm>
          <a:prstGeom prst="rect">
            <a:avLst/>
          </a:prstGeom>
          <a:ln>
            <a:noFill/>
          </a:ln>
        </p:spPr>
      </p:pic>
      <p:pic>
        <p:nvPicPr>
          <p:cNvPr id="298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216000" y="2232000"/>
            <a:ext cx="4534560" cy="3417120"/>
          </a:xfrm>
          <a:prstGeom prst="rect">
            <a:avLst/>
          </a:prstGeom>
          <a:ln>
            <a:noFill/>
          </a:ln>
        </p:spPr>
      </p:pic>
      <p:grpSp>
        <p:nvGrpSpPr>
          <p:cNvPr id="299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00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1" name="Picture 1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2" name="CustomShape 4"/>
          <p:cNvSpPr/>
          <p:nvPr/>
        </p:nvSpPr>
        <p:spPr>
          <a:xfrm>
            <a:off x="288000" y="792000"/>
            <a:ext cx="813528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Some Results</a:t>
            </a:r>
            <a:endParaRPr lang="en-A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04" name="CustomShape 2"/>
          <p:cNvSpPr/>
          <p:nvPr/>
        </p:nvSpPr>
        <p:spPr>
          <a:xfrm>
            <a:off x="504000" y="1768680"/>
            <a:ext cx="906984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305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5400000" y="2576520"/>
            <a:ext cx="4246560" cy="3038040"/>
          </a:xfrm>
          <a:prstGeom prst="rect">
            <a:avLst/>
          </a:prstGeom>
          <a:ln>
            <a:noFill/>
          </a:ln>
        </p:spPr>
      </p:pic>
      <p:pic>
        <p:nvPicPr>
          <p:cNvPr id="306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432000" y="2592000"/>
            <a:ext cx="3958560" cy="3039480"/>
          </a:xfrm>
          <a:prstGeom prst="rect">
            <a:avLst/>
          </a:prstGeom>
          <a:ln>
            <a:noFill/>
          </a:ln>
        </p:spPr>
      </p:pic>
      <p:grpSp>
        <p:nvGrpSpPr>
          <p:cNvPr id="307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08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9" name="Picture 1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0" name="CustomShape 4"/>
          <p:cNvSpPr/>
          <p:nvPr/>
        </p:nvSpPr>
        <p:spPr>
          <a:xfrm>
            <a:off x="288000" y="792000"/>
            <a:ext cx="813528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Some Results</a:t>
            </a:r>
            <a:endParaRPr lang="en-A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12" name="CustomShape 2"/>
          <p:cNvSpPr/>
          <p:nvPr/>
        </p:nvSpPr>
        <p:spPr>
          <a:xfrm>
            <a:off x="504000" y="1768680"/>
            <a:ext cx="9069840" cy="438192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313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0" y="2307240"/>
            <a:ext cx="4520160" cy="3235320"/>
          </a:xfrm>
          <a:prstGeom prst="rect">
            <a:avLst/>
          </a:prstGeom>
          <a:ln>
            <a:noFill/>
          </a:ln>
        </p:spPr>
      </p:pic>
      <p:pic>
        <p:nvPicPr>
          <p:cNvPr id="314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504000" y="2271240"/>
            <a:ext cx="3958560" cy="3238560"/>
          </a:xfrm>
          <a:prstGeom prst="rect">
            <a:avLst/>
          </a:prstGeom>
          <a:ln>
            <a:noFill/>
          </a:ln>
        </p:spPr>
      </p:pic>
      <p:grpSp>
        <p:nvGrpSpPr>
          <p:cNvPr id="315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16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7" name="Picture 1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8" name="CustomShape 4"/>
          <p:cNvSpPr/>
          <p:nvPr/>
        </p:nvSpPr>
        <p:spPr>
          <a:xfrm>
            <a:off x="288000" y="792000"/>
            <a:ext cx="8135280" cy="5954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Some Results</a:t>
            </a:r>
            <a:endParaRPr lang="en-A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 algn="ctr">
              <a:lnSpc>
                <a:spcPct val="100000"/>
              </a:lnSpc>
            </a:pPr>
            <a:r>
              <a:rPr lang="en-AU" sz="4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Thanks</a:t>
            </a:r>
            <a:endParaRPr lang="en-AU" sz="4000" b="0" strike="noStrike" spc="-1">
              <a:latin typeface="Arial" panose="020B0604020202020204"/>
            </a:endParaRPr>
          </a:p>
        </p:txBody>
      </p:sp>
      <p:grpSp>
        <p:nvGrpSpPr>
          <p:cNvPr id="320" name="Group 2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21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2" name="Picture 3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Some References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412920" y="1546920"/>
            <a:ext cx="9243000" cy="54554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/>
          <a:p>
            <a:pPr marL="285750" indent="-283845" algn="just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Wu, Shuang, Hang Su, Hua Yang, Shibao Zheng, Yawen Fan, and Qin Zhou. "Bilinear dynamics for crowd video analysis." Journal of Visual Communication and Image Representation 48 (2017): 461-470.</a:t>
            </a:r>
            <a:endParaRPr lang="en-AU" sz="2000" b="0" strike="noStrike" spc="-1">
              <a:latin typeface="Arial" panose="020B0604020202020204"/>
            </a:endParaRPr>
          </a:p>
          <a:p>
            <a:pPr marL="285750" indent="-283845" algn="just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Kumagai, Shohei, Kazuhiro Hotta, and Takio Kurita. "Mixture of Counting CNNs: Adaptive Integration of CNNs Specialized to Specific Appearance for Crowd Counting." arXiv preprint arXiv:1703.09393 (2017).</a:t>
            </a:r>
            <a:endParaRPr lang="en-AU" sz="2000" b="0" strike="noStrike" spc="-1">
              <a:latin typeface="Arial" panose="020B0604020202020204"/>
            </a:endParaRPr>
          </a:p>
          <a:p>
            <a:pPr marL="285750" indent="-283845" algn="just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Sindagi, Vishwanath A., and Vishal M. Patel. "A survey of recent advances in cnn-based single image crowd counting and density estimation." Pattern Recognition Letters 107 (2018): 3-16.</a:t>
            </a:r>
            <a:endParaRPr lang="en-AU" sz="2000" b="0" strike="noStrike" spc="-1">
              <a:latin typeface="Arial" panose="020B0604020202020204"/>
            </a:endParaRPr>
          </a:p>
        </p:txBody>
      </p:sp>
      <p:grpSp>
        <p:nvGrpSpPr>
          <p:cNvPr id="325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26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7" name="Picture 1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Objectives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504000" y="1483200"/>
            <a:ext cx="9277560" cy="5280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rmAutofit/>
          </a:bodyPr>
          <a:p>
            <a:pPr marL="457200" indent="-45339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Improve the </a:t>
            </a:r>
            <a:r>
              <a:rPr lang="en-AU" sz="2600" b="1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accuracy of CCNN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 method</a:t>
            </a:r>
            <a:endParaRPr lang="en-AU" sz="2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2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2600" b="0" strike="noStrike" spc="-1">
              <a:latin typeface="Arial" panose="020B0604020202020204"/>
            </a:endParaRPr>
          </a:p>
          <a:p>
            <a:pPr marL="457200" indent="-45339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Easily handle </a:t>
            </a:r>
            <a:r>
              <a:rPr lang="en-AU" sz="2600" b="1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large-scale variations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 in people’s sizes when appearing in images;</a:t>
            </a:r>
            <a:endParaRPr lang="en-AU" sz="2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2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2600" b="0" strike="noStrike" spc="-1">
              <a:latin typeface="Arial" panose="020B0604020202020204"/>
            </a:endParaRPr>
          </a:p>
          <a:p>
            <a:pPr marL="457200" indent="-453390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Facilitate to generate </a:t>
            </a:r>
            <a:r>
              <a:rPr lang="en-AU" sz="2600" b="1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local density maps</a:t>
            </a:r>
            <a:r>
              <a:rPr lang="en-AU" sz="2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 within a crowd scene.</a:t>
            </a:r>
            <a:endParaRPr lang="en-AU" sz="2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26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2600" b="0" strike="noStrike" spc="-1">
              <a:latin typeface="Arial" panose="020B0604020202020204"/>
            </a:endParaRPr>
          </a:p>
        </p:txBody>
      </p:sp>
      <p:grpSp>
        <p:nvGrpSpPr>
          <p:cNvPr id="203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04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Picture 1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318600" y="1486080"/>
            <a:ext cx="9428760" cy="6073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/>
          <a:p>
            <a:pPr marL="285750" indent="-283845" algn="just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Cassol, Vinícius J., Soraia R. Musse, Cláudio R. Jung, and Norman I. Badler. "Crowd Analysis Based on Computer Vision." In Simulating Crowds in Egress Scenarios, pp. 73-94. Springer, Cham, 2017.</a:t>
            </a:r>
            <a:endParaRPr lang="en-AU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AU" sz="2000" b="0" strike="noStrike" spc="-1">
              <a:latin typeface="Arial" panose="020B0604020202020204"/>
            </a:endParaRPr>
          </a:p>
          <a:p>
            <a:pPr marL="285750" indent="-283845" algn="just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Shao, Jing, Chen Change Loy, Kai Kang, and Xiaogang Wang. "Crowded scene understanding by deeply learned volumetric slices." IEEE Transactions on Circuits and Systems for Video Technology 27, no. 3 (2017): 613-623.</a:t>
            </a:r>
            <a:endParaRPr lang="en-AU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AU" sz="2000" b="0" strike="noStrike" spc="-1">
              <a:latin typeface="Arial" panose="020B0604020202020204"/>
            </a:endParaRPr>
          </a:p>
          <a:p>
            <a:pPr marL="285750" indent="-283845" algn="just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Rodriguez, Mikel, Josef Sivic, and Ivan Laptev. "The Analysis of High Density Crowds in Videos." In Group and Crowd Behavior for Computer Vision, pp. 89-113. 2017.</a:t>
            </a:r>
            <a:endParaRPr lang="en-AU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AU" sz="2000" b="0" strike="noStrike" spc="-1">
              <a:latin typeface="Arial" panose="020B0604020202020204"/>
            </a:endParaRPr>
          </a:p>
          <a:p>
            <a:pPr marL="285750" indent="-283845" algn="just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Wang, Xiaogang, and Chen-Change Loy. "Deep Learning for Scene-Independent Crowd Analysis." In Group and Crowd Behavior for Computer Vision, pp. 209-252. 2017.</a:t>
            </a:r>
            <a:endParaRPr lang="en-AU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AU" sz="2000" b="0" strike="noStrike" spc="-1">
              <a:latin typeface="Arial" panose="020B0604020202020204"/>
            </a:endParaRPr>
          </a:p>
          <a:p>
            <a:pPr marL="285750" indent="-283845" algn="just">
              <a:lnSpc>
                <a:spcPct val="100000"/>
              </a:lnSpc>
              <a:buClr>
                <a:srgbClr val="000000"/>
              </a:buClr>
              <a:buFont typeface="Arial" panose="020B0604020202020204"/>
              <a:buChar char="•"/>
            </a:pPr>
            <a:r>
              <a:rPr lang="en-AU" sz="20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Zeng, Lingke, Xiangmin Xu, Bolun Cai, Suo Qiu, and Tong Zhang. "Multi-scale convolutional neural networks for crowd counting." In Image Processing (ICIP), 2017 IEEE International Conference on, pp. 465-469. IEEE, 2017.</a:t>
            </a:r>
            <a:endParaRPr lang="en-AU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AU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AU" sz="20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endParaRPr lang="en-AU" sz="2000" b="0" strike="noStrike" spc="-1">
              <a:latin typeface="Arial" panose="020B0604020202020204"/>
            </a:endParaRPr>
          </a:p>
        </p:txBody>
      </p:sp>
      <p:sp>
        <p:nvSpPr>
          <p:cNvPr id="329" name="CustomShape 2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Some References</a:t>
            </a:r>
            <a:endParaRPr lang="en-AU" sz="3600" b="0" strike="noStrike" spc="-1">
              <a:latin typeface="Arial" panose="020B0604020202020204"/>
            </a:endParaRPr>
          </a:p>
        </p:txBody>
      </p:sp>
      <p:grpSp>
        <p:nvGrpSpPr>
          <p:cNvPr id="330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31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2" name="Picture 1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34" name="CustomShape 2"/>
          <p:cNvSpPr/>
          <p:nvPr/>
        </p:nvSpPr>
        <p:spPr>
          <a:xfrm>
            <a:off x="504000" y="1768680"/>
            <a:ext cx="906948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335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331000" y="789480"/>
            <a:ext cx="5410080" cy="5312520"/>
          </a:xfrm>
          <a:prstGeom prst="rect">
            <a:avLst/>
          </a:prstGeom>
          <a:ln>
            <a:noFill/>
          </a:ln>
        </p:spPr>
      </p:pic>
      <p:sp>
        <p:nvSpPr>
          <p:cNvPr id="336" name="CustomShape 3"/>
          <p:cNvSpPr/>
          <p:nvPr/>
        </p:nvSpPr>
        <p:spPr>
          <a:xfrm>
            <a:off x="1063080" y="6645960"/>
            <a:ext cx="904680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[11] H. Idrees, I. Saleemi, C. Seibert, and M. Shah, Multi-source multi-scale counting in extremely dense crowd images," in Proceedings of the CVPR, 2013, pp. 2547-2554</a:t>
            </a:r>
            <a:endParaRPr lang="en-AU" sz="1800" b="0" strike="noStrike" spc="-1">
              <a:latin typeface="Arial" panose="020B0604020202020204"/>
            </a:endParaRPr>
          </a:p>
        </p:txBody>
      </p:sp>
      <p:sp>
        <p:nvSpPr>
          <p:cNvPr id="337" name="CustomShape 4">
            <a:hlinkClick r:id="rId2" action="ppaction://hlinksldjump"/>
          </p:cNvPr>
          <p:cNvSpPr/>
          <p:nvPr/>
        </p:nvSpPr>
        <p:spPr>
          <a:xfrm>
            <a:off x="740935" y="6101600"/>
            <a:ext cx="1149840" cy="541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back</a:t>
            </a: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338" name="Group 5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39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0" name="Picture 7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504000" y="1768680"/>
            <a:ext cx="906948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34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7960" y="604440"/>
            <a:ext cx="9042480" cy="4847040"/>
          </a:xfrm>
          <a:prstGeom prst="rect">
            <a:avLst/>
          </a:prstGeom>
          <a:ln>
            <a:noFill/>
          </a:ln>
        </p:spPr>
      </p:pic>
      <p:sp>
        <p:nvSpPr>
          <p:cNvPr id="344" name="CustomShape 3"/>
          <p:cNvSpPr/>
          <p:nvPr/>
        </p:nvSpPr>
        <p:spPr>
          <a:xfrm>
            <a:off x="1192680" y="6641640"/>
            <a:ext cx="8542080" cy="911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[17] Y. Zhang, D. Zhou, S. Chen, S. Gao, and Y. Ma,"Single-image crowd counting via multi-column convolutional neural network," in Proceedings of the CVPR, 2016, pp. 589-597.</a:t>
            </a:r>
            <a:endParaRPr lang="en-AU" sz="1800" b="0" strike="noStrike" spc="-1">
              <a:latin typeface="Arial" panose="020B0604020202020204"/>
            </a:endParaRPr>
          </a:p>
        </p:txBody>
      </p:sp>
      <p:sp>
        <p:nvSpPr>
          <p:cNvPr id="345" name="CustomShape 4">
            <a:hlinkClick r:id="rId2" action="ppaction://hlinksldjump"/>
          </p:cNvPr>
          <p:cNvSpPr/>
          <p:nvPr/>
        </p:nvSpPr>
        <p:spPr>
          <a:xfrm>
            <a:off x="722520" y="6060960"/>
            <a:ext cx="1149840" cy="541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back</a:t>
            </a: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346" name="Group 5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47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8" name="Picture 7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50" name="CustomShape 2"/>
          <p:cNvSpPr/>
          <p:nvPr/>
        </p:nvSpPr>
        <p:spPr>
          <a:xfrm>
            <a:off x="504000" y="1768680"/>
            <a:ext cx="906948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35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04840" y="678960"/>
            <a:ext cx="7569360" cy="5245920"/>
          </a:xfrm>
          <a:prstGeom prst="rect">
            <a:avLst/>
          </a:prstGeom>
          <a:ln>
            <a:noFill/>
          </a:ln>
        </p:spPr>
      </p:pic>
      <p:sp>
        <p:nvSpPr>
          <p:cNvPr id="352" name="CustomShape 3"/>
          <p:cNvSpPr/>
          <p:nvPr/>
        </p:nvSpPr>
        <p:spPr>
          <a:xfrm>
            <a:off x="1104840" y="6627600"/>
            <a:ext cx="892368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[2] D. Onoro-Rubio and R.J. Lpez-Sastre, "Towards perspective-free object counting with deep learning," in Proceedings of the ECCV. Springer, 2016, pp. 615-629.</a:t>
            </a:r>
            <a:endParaRPr lang="en-AU" sz="1800" b="0" strike="noStrike" spc="-1">
              <a:latin typeface="Arial" panose="020B0604020202020204"/>
            </a:endParaRPr>
          </a:p>
        </p:txBody>
      </p:sp>
      <p:sp>
        <p:nvSpPr>
          <p:cNvPr id="353" name="CustomShape 4">
            <a:hlinkClick r:id="rId2" action="ppaction://hlinksldjump"/>
          </p:cNvPr>
          <p:cNvSpPr/>
          <p:nvPr/>
        </p:nvSpPr>
        <p:spPr>
          <a:xfrm>
            <a:off x="722520" y="6060960"/>
            <a:ext cx="1149840" cy="541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back</a:t>
            </a: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354" name="Group 5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55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6" name="Picture 7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58" name="CustomShape 2"/>
          <p:cNvSpPr/>
          <p:nvPr/>
        </p:nvSpPr>
        <p:spPr>
          <a:xfrm>
            <a:off x="1202040" y="6720120"/>
            <a:ext cx="8867160" cy="777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[6] C. Shang, H. Ai, and B. Bai,"End-to-end crowd counting via joint learning local and global count," in Proceedings of the ICIP. IEEE, 2016, pp. 1215-1219.</a:t>
            </a:r>
            <a:endParaRPr lang="en-AU" sz="1800" b="0" strike="noStrike" spc="-1">
              <a:latin typeface="Arial" panose="020B0604020202020204"/>
            </a:endParaRPr>
          </a:p>
        </p:txBody>
      </p:sp>
      <p:pic>
        <p:nvPicPr>
          <p:cNvPr id="35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51880" y="2724840"/>
            <a:ext cx="8853120" cy="2011680"/>
          </a:xfrm>
          <a:prstGeom prst="rect">
            <a:avLst/>
          </a:prstGeom>
          <a:ln>
            <a:noFill/>
          </a:ln>
        </p:spPr>
      </p:pic>
      <p:sp>
        <p:nvSpPr>
          <p:cNvPr id="360" name="CustomShape 3">
            <a:hlinkClick r:id="rId2" action="ppaction://hlinksldjump"/>
          </p:cNvPr>
          <p:cNvSpPr/>
          <p:nvPr/>
        </p:nvSpPr>
        <p:spPr>
          <a:xfrm>
            <a:off x="722520" y="6060960"/>
            <a:ext cx="1149840" cy="541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back</a:t>
            </a: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361" name="Group 4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62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3" name="Picture 6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65" name="CustomShape 2"/>
          <p:cNvSpPr/>
          <p:nvPr/>
        </p:nvSpPr>
        <p:spPr>
          <a:xfrm>
            <a:off x="504000" y="1768680"/>
            <a:ext cx="906948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36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676440" y="1106640"/>
            <a:ext cx="8681040" cy="4857840"/>
          </a:xfrm>
          <a:prstGeom prst="rect">
            <a:avLst/>
          </a:prstGeom>
          <a:ln>
            <a:noFill/>
          </a:ln>
        </p:spPr>
      </p:pic>
      <p:sp>
        <p:nvSpPr>
          <p:cNvPr id="367" name="CustomShape 3"/>
          <p:cNvSpPr/>
          <p:nvPr/>
        </p:nvSpPr>
        <p:spPr>
          <a:xfrm>
            <a:off x="1048320" y="6636960"/>
            <a:ext cx="9050040" cy="911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[16] V.A. Sindagi and V.M. Patel, "Cnn-based cascaded multi-task learning of high-level prior and density estimation for crowd counting," in Advanced Video and Signal Based Surveillance (AVSS). IEEE, 2017, vol. 14, pp. 1-6.</a:t>
            </a:r>
            <a:endParaRPr lang="en-AU" sz="1800" b="0" strike="noStrike" spc="-1">
              <a:latin typeface="Arial" panose="020B0604020202020204"/>
            </a:endParaRPr>
          </a:p>
        </p:txBody>
      </p:sp>
      <p:sp>
        <p:nvSpPr>
          <p:cNvPr id="368" name="CustomShape 4">
            <a:hlinkClick r:id="rId2" action="ppaction://hlinksldjump"/>
          </p:cNvPr>
          <p:cNvSpPr/>
          <p:nvPr/>
        </p:nvSpPr>
        <p:spPr>
          <a:xfrm>
            <a:off x="722520" y="6060960"/>
            <a:ext cx="1149840" cy="541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back</a:t>
            </a: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369" name="Group 5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70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1" name="Picture 7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504000" y="3168000"/>
            <a:ext cx="9068760" cy="125928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504000" y="1768680"/>
            <a:ext cx="906948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37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580400" y="582120"/>
            <a:ext cx="5907960" cy="5464080"/>
          </a:xfrm>
          <a:prstGeom prst="rect">
            <a:avLst/>
          </a:prstGeom>
          <a:ln>
            <a:noFill/>
          </a:ln>
        </p:spPr>
      </p:pic>
      <p:sp>
        <p:nvSpPr>
          <p:cNvPr id="375" name="CustomShape 3"/>
          <p:cNvSpPr/>
          <p:nvPr/>
        </p:nvSpPr>
        <p:spPr>
          <a:xfrm>
            <a:off x="1330920" y="6835320"/>
            <a:ext cx="8351640" cy="636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[5] D.B. Sam, S. Surya, and R.V. Babu,"Switching convolutional neural network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for crowd counting," in CVPR, 2017, vol. 1/3, p. 6</a:t>
            </a:r>
            <a:endParaRPr lang="en-AU" sz="1800" b="0" strike="noStrike" spc="-1">
              <a:latin typeface="Arial" panose="020B0604020202020204"/>
            </a:endParaRPr>
          </a:p>
        </p:txBody>
      </p:sp>
      <p:sp>
        <p:nvSpPr>
          <p:cNvPr id="376" name="CustomShape 4">
            <a:hlinkClick r:id="rId2" action="ppaction://hlinksldjump"/>
          </p:cNvPr>
          <p:cNvSpPr/>
          <p:nvPr/>
        </p:nvSpPr>
        <p:spPr>
          <a:xfrm>
            <a:off x="722520" y="6060960"/>
            <a:ext cx="1149840" cy="54180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/>
          <a:p>
            <a:pPr algn="ctr"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Arial" panose="020B0604020202020204"/>
                <a:ea typeface="DejaVu Sans" panose="020B0603030804020204"/>
              </a:rPr>
              <a:t>back</a:t>
            </a: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377" name="Group 5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378" name="Picture 12"/>
            <p:cNvPicPr/>
            <p:nvPr/>
          </p:nvPicPr>
          <p:blipFill>
            <a:blip r:embed="rId3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9" name="Picture 7"/>
            <p:cNvPicPr/>
            <p:nvPr/>
          </p:nvPicPr>
          <p:blipFill>
            <a:blip r:embed="rId4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65"/>
          <p:cNvPicPr/>
          <p:nvPr/>
        </p:nvPicPr>
        <p:blipFill>
          <a:blip r:embed="rId1"/>
          <a:srcRect r="16632"/>
          <a:stretch>
            <a:fillRect/>
          </a:stretch>
        </p:blipFill>
        <p:spPr>
          <a:xfrm>
            <a:off x="801000" y="1311840"/>
            <a:ext cx="5587560" cy="548424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6840000" y="1515240"/>
            <a:ext cx="2806200" cy="4386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CCNN counting: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Upper part: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2 persons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Lower part: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8 persons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A-CCNN counting: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Upper part: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9 persons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Lower part: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3 persons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208" name="Group 2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09" name="Picture 12"/>
            <p:cNvPicPr/>
            <p:nvPr/>
          </p:nvPicPr>
          <p:blipFill>
            <a:blip r:embed="rId2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Picture 1"/>
            <p:cNvPicPr/>
            <p:nvPr/>
          </p:nvPicPr>
          <p:blipFill>
            <a:blip r:embed="rId3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1" name="CustomShape 3"/>
          <p:cNvSpPr/>
          <p:nvPr/>
        </p:nvSpPr>
        <p:spPr>
          <a:xfrm>
            <a:off x="504000" y="251640"/>
            <a:ext cx="7701120" cy="1235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What's the problem?</a:t>
            </a:r>
            <a:endParaRPr lang="en-A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70"/>
          <p:cNvPicPr/>
          <p:nvPr/>
        </p:nvPicPr>
        <p:blipFill>
          <a:blip r:embed="rId1"/>
          <a:srcRect r="15617"/>
          <a:stretch>
            <a:fillRect/>
          </a:stretch>
        </p:blipFill>
        <p:spPr>
          <a:xfrm>
            <a:off x="894240" y="1353960"/>
            <a:ext cx="5655960" cy="548424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6849000" y="1515600"/>
            <a:ext cx="2806200" cy="43869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/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CCNN counting: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Upper part: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7 persons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Lower part: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9 persons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A-CCNN counting: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Upper part: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14 persons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Lower part: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r>
              <a:rPr lang="en-AU" sz="18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3 persons</a:t>
            </a: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214" name="Group 2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15" name="Picture 12"/>
            <p:cNvPicPr/>
            <p:nvPr/>
          </p:nvPicPr>
          <p:blipFill>
            <a:blip r:embed="rId2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6" name="Picture 1"/>
            <p:cNvPicPr/>
            <p:nvPr/>
          </p:nvPicPr>
          <p:blipFill>
            <a:blip r:embed="rId3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7" name="CustomShape 3"/>
          <p:cNvSpPr/>
          <p:nvPr/>
        </p:nvSpPr>
        <p:spPr>
          <a:xfrm>
            <a:off x="504000" y="251640"/>
            <a:ext cx="7701120" cy="1235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What's the problem?</a:t>
            </a:r>
            <a:endParaRPr lang="en-AU" sz="3600" b="0" strike="noStrike" spc="-1"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04000" y="251640"/>
            <a:ext cx="7701120" cy="1235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Literature Review on Crowd Counting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04000" y="1769040"/>
            <a:ext cx="886716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grpSp>
        <p:nvGrpSpPr>
          <p:cNvPr id="220" name="Group 3"/>
          <p:cNvGrpSpPr/>
          <p:nvPr/>
        </p:nvGrpSpPr>
        <p:grpSpPr>
          <a:xfrm>
            <a:off x="2664000" y="2588760"/>
            <a:ext cx="4806360" cy="2594160"/>
            <a:chOff x="2664000" y="2588760"/>
            <a:chExt cx="4806360" cy="2594160"/>
          </a:xfrm>
        </p:grpSpPr>
        <p:sp>
          <p:nvSpPr>
            <p:cNvPr id="221" name="CustomShape 4"/>
            <p:cNvSpPr/>
            <p:nvPr/>
          </p:nvSpPr>
          <p:spPr>
            <a:xfrm>
              <a:off x="3796200" y="2588760"/>
              <a:ext cx="2676600" cy="64692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p>
              <a:pPr algn="ctr">
                <a:lnSpc>
                  <a:spcPct val="100000"/>
                </a:lnSpc>
              </a:pPr>
              <a:r>
                <a:rPr lang="en-AU" sz="1600" b="0" strike="noStrike" spc="-1">
                  <a:solidFill>
                    <a:srgbClr val="000000"/>
                  </a:solidFill>
                  <a:latin typeface="Times New Roman" panose="02020603050405020304"/>
                  <a:ea typeface="DejaVu Sans" panose="020B0603030804020204"/>
                </a:rPr>
                <a:t>CNN-based approaches</a:t>
              </a:r>
              <a:endParaRPr lang="en-AU" sz="1600" b="0" strike="noStrike" spc="-1">
                <a:latin typeface="Arial" panose="020B0604020202020204"/>
              </a:endParaRPr>
            </a:p>
          </p:txBody>
        </p:sp>
        <p:sp>
          <p:nvSpPr>
            <p:cNvPr id="222" name="CustomShape 5"/>
            <p:cNvSpPr/>
            <p:nvPr/>
          </p:nvSpPr>
          <p:spPr>
            <a:xfrm>
              <a:off x="2664000" y="3637800"/>
              <a:ext cx="2133720" cy="153936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p>
              <a:pPr algn="ctr">
                <a:lnSpc>
                  <a:spcPct val="100000"/>
                </a:lnSpc>
              </a:pPr>
              <a:r>
                <a:rPr lang="en-AU" sz="1600" b="0" u="sng" strike="noStrike" spc="-1">
                  <a:solidFill>
                    <a:srgbClr val="000000"/>
                  </a:solidFill>
                  <a:uFillTx/>
                  <a:latin typeface="Times New Roman" panose="02020603050405020304"/>
                  <a:ea typeface="DejaVu Sans" panose="020B0603030804020204"/>
                </a:rPr>
                <a:t>Network Property</a:t>
              </a:r>
              <a:endParaRPr lang="en-AU" sz="1600" b="0" strike="noStrike" spc="-1">
                <a:latin typeface="Arial" panose="020B0604020202020204"/>
              </a:endParaRPr>
            </a:p>
            <a:p>
              <a:pPr algn="ctr">
                <a:lnSpc>
                  <a:spcPct val="100000"/>
                </a:lnSpc>
              </a:pPr>
              <a:r>
                <a:rPr lang="en-AU" sz="1600" b="0" strike="noStrike" spc="-1">
                  <a:solidFill>
                    <a:srgbClr val="000000"/>
                  </a:solidFill>
                  <a:latin typeface="Times New Roman" panose="02020603050405020304"/>
                  <a:ea typeface="DejaVu Sans" panose="020B0603030804020204"/>
                </a:rPr>
                <a:t>Basic</a:t>
              </a:r>
              <a:endParaRPr lang="en-AU" sz="1600" b="0" strike="noStrike" spc="-1">
                <a:latin typeface="Arial" panose="020B0604020202020204"/>
              </a:endParaRPr>
            </a:p>
            <a:p>
              <a:pPr algn="ctr">
                <a:lnSpc>
                  <a:spcPct val="100000"/>
                </a:lnSpc>
              </a:pPr>
              <a:r>
                <a:rPr lang="en-AU" sz="1600" b="0" strike="noStrike" spc="-1">
                  <a:solidFill>
                    <a:srgbClr val="000000"/>
                  </a:solidFill>
                  <a:latin typeface="Times New Roman" panose="02020603050405020304"/>
                  <a:ea typeface="DejaVu Sans" panose="020B0603030804020204"/>
                </a:rPr>
                <a:t>Scale aware models</a:t>
              </a:r>
              <a:endParaRPr lang="en-AU" sz="1600" b="0" strike="noStrike" spc="-1">
                <a:latin typeface="Arial" panose="020B0604020202020204"/>
              </a:endParaRPr>
            </a:p>
            <a:p>
              <a:pPr algn="ctr">
                <a:lnSpc>
                  <a:spcPct val="100000"/>
                </a:lnSpc>
              </a:pPr>
              <a:r>
                <a:rPr lang="en-AU" sz="1600" b="0" strike="noStrike" spc="-1">
                  <a:solidFill>
                    <a:srgbClr val="000000"/>
                  </a:solidFill>
                  <a:latin typeface="Times New Roman" panose="02020603050405020304"/>
                  <a:ea typeface="DejaVu Sans" panose="020B0603030804020204"/>
                </a:rPr>
                <a:t>context aware model</a:t>
              </a:r>
              <a:endParaRPr lang="en-AU" sz="1600" b="0" strike="noStrike" spc="-1">
                <a:latin typeface="Arial" panose="020B0604020202020204"/>
              </a:endParaRPr>
            </a:p>
            <a:p>
              <a:pPr algn="ctr">
                <a:lnSpc>
                  <a:spcPct val="100000"/>
                </a:lnSpc>
              </a:pPr>
              <a:r>
                <a:rPr lang="en-AU" sz="1600" b="0" strike="noStrike" spc="-1">
                  <a:solidFill>
                    <a:srgbClr val="000000"/>
                  </a:solidFill>
                  <a:latin typeface="Times New Roman" panose="02020603050405020304"/>
                  <a:ea typeface="DejaVu Sans" panose="020B0603030804020204"/>
                </a:rPr>
                <a:t>multi task model</a:t>
              </a:r>
              <a:endParaRPr lang="en-AU" sz="1600" b="0" strike="noStrike" spc="-1">
                <a:latin typeface="Arial" panose="020B0604020202020204"/>
              </a:endParaRPr>
            </a:p>
          </p:txBody>
        </p:sp>
        <p:sp>
          <p:nvSpPr>
            <p:cNvPr id="223" name="CustomShape 6"/>
            <p:cNvSpPr/>
            <p:nvPr/>
          </p:nvSpPr>
          <p:spPr>
            <a:xfrm>
              <a:off x="5116320" y="3647520"/>
              <a:ext cx="2354040" cy="1535400"/>
            </a:xfrm>
            <a:prstGeom prst="roundRect">
              <a:avLst>
                <a:gd name="adj" fmla="val 16667"/>
              </a:avLst>
            </a:prstGeom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p>
              <a:pPr algn="ctr">
                <a:lnSpc>
                  <a:spcPct val="100000"/>
                </a:lnSpc>
              </a:pPr>
              <a:r>
                <a:rPr lang="en-AU" sz="1600" b="0" u="sng" strike="noStrike" spc="-1">
                  <a:solidFill>
                    <a:srgbClr val="000000"/>
                  </a:solidFill>
                  <a:uFillTx/>
                  <a:latin typeface="Times New Roman" panose="02020603050405020304"/>
                  <a:ea typeface="DejaVu Sans" panose="020B0603030804020204"/>
                </a:rPr>
                <a:t>Training Process</a:t>
              </a:r>
              <a:endParaRPr lang="en-AU" sz="1600" b="0" strike="noStrike" spc="-1">
                <a:latin typeface="Arial" panose="020B0604020202020204"/>
              </a:endParaRPr>
            </a:p>
            <a:p>
              <a:pPr algn="ctr">
                <a:lnSpc>
                  <a:spcPct val="100000"/>
                </a:lnSpc>
              </a:pPr>
              <a:r>
                <a:rPr lang="en-AU" sz="1600" b="0" strike="noStrike" spc="-1">
                  <a:solidFill>
                    <a:srgbClr val="000000"/>
                  </a:solidFill>
                  <a:latin typeface="Times New Roman" panose="02020603050405020304"/>
                  <a:ea typeface="DejaVu Sans" panose="020B0603030804020204"/>
                </a:rPr>
                <a:t>Patch-based</a:t>
              </a:r>
              <a:endParaRPr lang="en-AU" sz="1600" b="0" strike="noStrike" spc="-1">
                <a:latin typeface="Arial" panose="020B0604020202020204"/>
              </a:endParaRPr>
            </a:p>
            <a:p>
              <a:pPr algn="ctr">
                <a:lnSpc>
                  <a:spcPct val="100000"/>
                </a:lnSpc>
              </a:pPr>
              <a:r>
                <a:rPr lang="en-AU" sz="1600" b="0" strike="noStrike" spc="-1">
                  <a:solidFill>
                    <a:srgbClr val="000000"/>
                  </a:solidFill>
                  <a:latin typeface="Times New Roman" panose="02020603050405020304"/>
                  <a:ea typeface="DejaVu Sans" panose="020B0603030804020204"/>
                </a:rPr>
                <a:t>Whole image based</a:t>
              </a:r>
              <a:endParaRPr lang="en-AU" sz="1600" b="0" strike="noStrike" spc="-1">
                <a:latin typeface="Arial" panose="020B0604020202020204"/>
              </a:endParaRPr>
            </a:p>
          </p:txBody>
        </p:sp>
        <p:sp>
          <p:nvSpPr>
            <p:cNvPr id="224" name="CustomShape 7"/>
            <p:cNvSpPr/>
            <p:nvPr/>
          </p:nvSpPr>
          <p:spPr>
            <a:xfrm flipH="1">
              <a:off x="3724920" y="3238560"/>
              <a:ext cx="1401480" cy="396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rou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  <p:sp>
          <p:nvSpPr>
            <p:cNvPr id="225" name="CustomShape 8"/>
            <p:cNvSpPr/>
            <p:nvPr/>
          </p:nvSpPr>
          <p:spPr>
            <a:xfrm>
              <a:off x="5131800" y="3238560"/>
              <a:ext cx="1156320" cy="4064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rou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/>
          </p:style>
        </p:sp>
      </p:grpSp>
      <p:grpSp>
        <p:nvGrpSpPr>
          <p:cNvPr id="226" name="Group 9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27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9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4000" y="251640"/>
            <a:ext cx="7701120" cy="12351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Literature Review on Crowd Counting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504000" y="1769040"/>
            <a:ext cx="886716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graphicFrame>
        <p:nvGraphicFramePr>
          <p:cNvPr id="231" name="Table 3"/>
          <p:cNvGraphicFramePr/>
          <p:nvPr/>
        </p:nvGraphicFramePr>
        <p:xfrm>
          <a:off x="2478960" y="1529280"/>
          <a:ext cx="4849920" cy="5592240"/>
        </p:xfrm>
        <a:graphic>
          <a:graphicData uri="http://schemas.openxmlformats.org/drawingml/2006/table">
            <a:tbl>
              <a:tblPr/>
              <a:tblGrid>
                <a:gridCol w="1674360"/>
                <a:gridCol w="1558800"/>
                <a:gridCol w="1616760"/>
              </a:tblGrid>
              <a:tr h="36576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Methods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Category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91440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Network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property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Inference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process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hlinkClick r:id="rId1" action="ppaction://hlinksldjump"/>
                        </a:rPr>
                        <a:t>Idrees [11]</a:t>
                      </a: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Basic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Patch-based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hlinkClick r:id="rId2" action="ppaction://hlinksldjump"/>
                        </a:rPr>
                        <a:t>Zhang et al. [17]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Multi-task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Patch-based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hlinkClick r:id="rId3" action="ppaction://hlinksldjump"/>
                        </a:rPr>
                        <a:t>Onoro et al. [2]</a:t>
                      </a: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Scale-aware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Patch-based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hlinkClick r:id="rId4" action="ppaction://hlinksldjump"/>
                        </a:rPr>
                        <a:t>Shang et al. [6]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Context-aware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Whole image-based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111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hlinkClick r:id="rId5" action="ppaction://hlinksldjump"/>
                        </a:rPr>
                        <a:t>Sindagi et al. [5]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Multi-task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Whole image-based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hlinkClick r:id="rId6" action="ppaction://hlinksldjump"/>
                        </a:rPr>
                        <a:t>Sam et al. [16]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Scale-aware 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AU" sz="1800" b="0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Patch-based</a:t>
                      </a:r>
                      <a:endParaRPr lang="en-AU" sz="1800" b="0" strike="noStrike" spc="-1">
                        <a:latin typeface="Arial" panose="020B0604020202020204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grpSp>
        <p:nvGrpSpPr>
          <p:cNvPr id="232" name="Group 4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33" name="Picture 12"/>
            <p:cNvPicPr/>
            <p:nvPr/>
          </p:nvPicPr>
          <p:blipFill>
            <a:blip r:embed="rId7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9"/>
            <p:cNvPicPr/>
            <p:nvPr/>
          </p:nvPicPr>
          <p:blipFill>
            <a:blip r:embed="rId8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Progress to Date – Adaptive CCNN 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04000" y="1769040"/>
            <a:ext cx="886716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rmAutofit/>
          </a:bodyPr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</p:txBody>
      </p:sp>
      <p:grpSp>
        <p:nvGrpSpPr>
          <p:cNvPr id="237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38" name="Picture 12"/>
            <p:cNvPicPr/>
            <p:nvPr/>
          </p:nvPicPr>
          <p:blipFill>
            <a:blip r:embed="rId1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5"/>
            <p:cNvPicPr/>
            <p:nvPr/>
          </p:nvPicPr>
          <p:blipFill>
            <a:blip r:embed="rId2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4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4000" y="1166040"/>
            <a:ext cx="8720640" cy="610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Tiny Face detection 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504000" y="1769040"/>
            <a:ext cx="886716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rmAutofit/>
          </a:bodyPr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</p:txBody>
      </p:sp>
      <p:pic>
        <p:nvPicPr>
          <p:cNvPr id="243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-90000" y="2414520"/>
            <a:ext cx="10055880" cy="3227760"/>
          </a:xfrm>
          <a:prstGeom prst="rect">
            <a:avLst/>
          </a:prstGeom>
          <a:ln>
            <a:noFill/>
          </a:ln>
        </p:spPr>
      </p:pic>
      <p:grpSp>
        <p:nvGrpSpPr>
          <p:cNvPr id="244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45" name="Picture 12"/>
            <p:cNvPicPr/>
            <p:nvPr/>
          </p:nvPicPr>
          <p:blipFill>
            <a:blip r:embed="rId2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5"/>
            <p:cNvPicPr/>
            <p:nvPr/>
          </p:nvPicPr>
          <p:blipFill>
            <a:blip r:embed="rId3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7" name="TextShape 4"/>
          <p:cNvSpPr txBox="1"/>
          <p:nvPr/>
        </p:nvSpPr>
        <p:spPr>
          <a:xfrm>
            <a:off x="648000" y="5832000"/>
            <a:ext cx="8640000" cy="59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p>
            <a:r>
              <a:rPr lang="en-AU" sz="1800" b="0" strike="noStrike" spc="-1">
                <a:latin typeface="Times New Roman" panose="02020603050405020304"/>
              </a:rPr>
              <a:t>[8] P. Hu and D. Ramanan, “Finding tiny faces,” in Proceedings of the CVPR. IEEE, 2017, pp. 1522–1530.</a:t>
            </a:r>
            <a:endParaRPr lang="en-AU" sz="18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04000" y="-57600"/>
            <a:ext cx="7701120" cy="1854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 anchor="ctr"/>
          <a:p>
            <a:pPr>
              <a:lnSpc>
                <a:spcPct val="100000"/>
              </a:lnSpc>
            </a:pPr>
            <a:r>
              <a:rPr lang="en-AU" sz="3600" b="0" strike="noStrike" spc="-1">
                <a:solidFill>
                  <a:srgbClr val="000000"/>
                </a:solidFill>
                <a:latin typeface="Times New Roman" panose="02020603050405020304"/>
                <a:ea typeface="DejaVu Sans" panose="020B0603030804020204"/>
              </a:rPr>
              <a:t>Fazzy Model </a:t>
            </a:r>
            <a:endParaRPr lang="en-AU" sz="3600" b="0" strike="noStrike" spc="-1">
              <a:latin typeface="Arial" panose="020B0604020202020204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504000" y="1769040"/>
            <a:ext cx="8867160" cy="438156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rmAutofit/>
          </a:bodyPr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  <a:p>
            <a:pPr>
              <a:lnSpc>
                <a:spcPct val="100000"/>
              </a:lnSpc>
            </a:pPr>
            <a:endParaRPr lang="en-AU" sz="1800" b="0" strike="noStrike" spc="-1">
              <a:latin typeface="Arial" panose="020B0604020202020204"/>
            </a:endParaRPr>
          </a:p>
        </p:txBody>
      </p:sp>
      <p:pic>
        <p:nvPicPr>
          <p:cNvPr id="25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1944000"/>
            <a:ext cx="9848160" cy="2197080"/>
          </a:xfrm>
          <a:prstGeom prst="rect">
            <a:avLst/>
          </a:prstGeom>
          <a:ln>
            <a:noFill/>
          </a:ln>
        </p:spPr>
      </p:pic>
      <p:grpSp>
        <p:nvGrpSpPr>
          <p:cNvPr id="251" name="Group 3"/>
          <p:cNvGrpSpPr/>
          <p:nvPr/>
        </p:nvGrpSpPr>
        <p:grpSpPr>
          <a:xfrm>
            <a:off x="8280" y="14760"/>
            <a:ext cx="8399160" cy="588600"/>
            <a:chOff x="8280" y="14760"/>
            <a:chExt cx="8399160" cy="588600"/>
          </a:xfrm>
        </p:grpSpPr>
        <p:pic>
          <p:nvPicPr>
            <p:cNvPr id="252" name="Picture 12"/>
            <p:cNvPicPr/>
            <p:nvPr/>
          </p:nvPicPr>
          <p:blipFill>
            <a:blip r:embed="rId2"/>
            <a:srcRect b="87488"/>
            <a:stretch>
              <a:fillRect/>
            </a:stretch>
          </p:blipFill>
          <p:spPr>
            <a:xfrm>
              <a:off x="8280" y="14760"/>
              <a:ext cx="8399160" cy="588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3" name="Picture 5"/>
            <p:cNvPicPr/>
            <p:nvPr/>
          </p:nvPicPr>
          <p:blipFill>
            <a:blip r:embed="rId3"/>
            <a:srcRect l="62554" b="5614"/>
            <a:stretch>
              <a:fillRect/>
            </a:stretch>
          </p:blipFill>
          <p:spPr>
            <a:xfrm>
              <a:off x="5196960" y="83880"/>
              <a:ext cx="663120" cy="4212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54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2919240" y="4322520"/>
            <a:ext cx="4037400" cy="3183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Vintage</Template>
  <TotalTime>0</TotalTime>
  <Words>5017</Words>
  <Application>WPS Presentation</Application>
  <PresentationFormat/>
  <Paragraphs>386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Arial</vt:lpstr>
      <vt:lpstr>SimSun</vt:lpstr>
      <vt:lpstr>Wingdings</vt:lpstr>
      <vt:lpstr>Arial</vt:lpstr>
      <vt:lpstr>Symbol</vt:lpstr>
      <vt:lpstr>Times New Roman</vt:lpstr>
      <vt:lpstr>DejaVu Sans</vt:lpstr>
      <vt:lpstr>微软雅黑</vt:lpstr>
      <vt:lpstr>Droid Sans Fallback</vt:lpstr>
      <vt:lpstr>Arial Unicode MS</vt:lpstr>
      <vt:lpstr>Calibri</vt:lpstr>
      <vt:lpstr>Office Theme</vt:lpstr>
      <vt:lpstr>Office Theme</vt:lpstr>
      <vt:lpstr>Office Theme</vt:lpstr>
      <vt:lpstr>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>Saeed Amirgholipour</dc:creator>
  <dc:description>Those creative commons textures have been used:_x005F_x005F_x005F_x005F_x005F_x005F_x005F_x005F_x005F_x005F_x005F_x005F_x005F_x005F_x005F_x005F_x005F_x005F_x005F
_x005F_x005F_x005F_x005F_x005F_x005F_x005F_x005F_x005F_x005F_x005F_x005F_x005F_x005F_x005F_x005F_x005F_x005F_x005F
http://www.flickr.com/photos/kellyloveswhales/3505365913/ by 'Kelly Loves Whales'_x005F_x005F_x005F_x005F_x005F_x005F_x005F_x005F_x005F_x005F_x005F_x005F_x005F_x005F_x005F_x005F_x005F_x005F_x005F
http://www.flickr.com/photos/digitalyardsale/4806075532/in/photostream/ by Nick Merritt_x005F_x005F_x005F_x005F_x005F_x005F_x005F_x005F_x005F_x005F_x005F_x005F_x005F_x005F_x005F_x005F_x005F_x005F_x005F
_x005F_x005F_x005F_x005F_x005F_x005F_x005F_x005F_x005F_x005F_x005F_x005F_x005F_x005F_x005F_x005F_x005F_x005F_x005F
License: https://creativecommons.org/licenses/by-sa/3.0/</dc:description>
  <cp:lastModifiedBy>ml</cp:lastModifiedBy>
  <cp:revision>72</cp:revision>
  <dcterms:created xsi:type="dcterms:W3CDTF">2018-10-10T11:31:13Z</dcterms:created>
  <dcterms:modified xsi:type="dcterms:W3CDTF">2018-10-10T11:31:13Z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KSOProductBuildVer">
    <vt:lpwstr>1033-10.1.0.6757</vt:lpwstr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Custom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