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309" r:id="rId3"/>
    <p:sldId id="315" r:id="rId4"/>
    <p:sldId id="310" r:id="rId5"/>
    <p:sldId id="260" r:id="rId6"/>
    <p:sldId id="263" r:id="rId7"/>
    <p:sldId id="264" r:id="rId8"/>
    <p:sldId id="335" r:id="rId9"/>
    <p:sldId id="265" r:id="rId10"/>
    <p:sldId id="340" r:id="rId11"/>
    <p:sldId id="312" r:id="rId12"/>
    <p:sldId id="269" r:id="rId13"/>
    <p:sldId id="334" r:id="rId14"/>
    <p:sldId id="270" r:id="rId15"/>
    <p:sldId id="311" r:id="rId16"/>
    <p:sldId id="339" r:id="rId17"/>
    <p:sldId id="336" r:id="rId18"/>
    <p:sldId id="337" r:id="rId19"/>
    <p:sldId id="308" r:id="rId20"/>
    <p:sldId id="317" r:id="rId21"/>
  </p:sldIdLst>
  <p:sldSz cx="9144000" cy="6858000" type="screen4x3"/>
  <p:notesSz cx="6858000" cy="9144000"/>
  <p:embeddedFontLst>
    <p:embeddedFont>
      <p:font typeface="Bree Serif" panose="020B0604020202020204" charset="0"/>
      <p:regular r:id="rId23"/>
    </p:embeddedFont>
    <p:embeddedFont>
      <p:font typeface="Cambria Math" panose="02040503050406030204" pitchFamily="18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Quattrocento Sans" panose="020B0604020202020204" charset="0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9836D86-8188-463C-AD55-A5ECCAA5AAAA}">
          <p14:sldIdLst>
            <p14:sldId id="256"/>
            <p14:sldId id="309"/>
            <p14:sldId id="315"/>
          </p14:sldIdLst>
        </p14:section>
        <p14:section name="Untitled Section" id="{8EA5BD64-FF0E-4684-98A1-23D74099F35D}">
          <p14:sldIdLst>
            <p14:sldId id="310"/>
            <p14:sldId id="260"/>
            <p14:sldId id="263"/>
          </p14:sldIdLst>
        </p14:section>
        <p14:section name="Untitled Section" id="{21A836D3-A5C8-4E77-9C21-1837608FEAFE}">
          <p14:sldIdLst>
            <p14:sldId id="264"/>
            <p14:sldId id="335"/>
            <p14:sldId id="265"/>
            <p14:sldId id="340"/>
            <p14:sldId id="312"/>
          </p14:sldIdLst>
        </p14:section>
        <p14:section name="Untitled Section" id="{EDCD2700-E63F-45B6-9F37-2F54B2D99FAC}">
          <p14:sldIdLst>
            <p14:sldId id="269"/>
            <p14:sldId id="334"/>
            <p14:sldId id="270"/>
            <p14:sldId id="311"/>
            <p14:sldId id="339"/>
            <p14:sldId id="336"/>
            <p14:sldId id="337"/>
            <p14:sldId id="308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2" autoAdjust="0"/>
  </p:normalViewPr>
  <p:slideViewPr>
    <p:cSldViewPr>
      <p:cViewPr>
        <p:scale>
          <a:sx n="70" d="100"/>
          <a:sy n="70" d="100"/>
        </p:scale>
        <p:origin x="-133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599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3732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Get PSNR for 40%</a:t>
            </a:r>
            <a:r>
              <a:rPr lang="en-US" baseline="0" dirty="0" smtClean="0"/>
              <a:t> reconstruction</a:t>
            </a:r>
            <a:endParaRPr dirty="0"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Add Rich’s recent papers </a:t>
            </a:r>
            <a:endParaRPr dirty="0"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I_lab_templa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28650" y="2061006"/>
            <a:ext cx="7886700" cy="238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 sz="5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28649" y="5110600"/>
            <a:ext cx="6306900" cy="113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0"/>
            <a:ext cx="9144000" cy="48666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9" name="Shape 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3249" y="206424"/>
            <a:ext cx="1268349" cy="126834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/>
        </p:nvSpPr>
        <p:spPr>
          <a:xfrm>
            <a:off x="192600" y="271225"/>
            <a:ext cx="3637500" cy="86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accent4"/>
                </a:solidFill>
                <a:latin typeface="Bree Serif"/>
                <a:ea typeface="Bree Serif"/>
                <a:cs typeface="Bree Serif"/>
                <a:sym typeface="Bree Serif"/>
              </a:rPr>
              <a:t>Computational Imaging Lab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accent4"/>
                </a:solidFill>
                <a:latin typeface="Bree Serif"/>
                <a:ea typeface="Bree Serif"/>
                <a:cs typeface="Bree Serif"/>
                <a:sym typeface="Bree Serif"/>
              </a:rPr>
              <a:t>Department of Electrical Engineering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accent4"/>
                </a:solidFill>
                <a:latin typeface="Bree Serif"/>
                <a:ea typeface="Bree Serif"/>
                <a:cs typeface="Bree Serif"/>
                <a:sym typeface="Bree Serif"/>
              </a:rPr>
              <a:t>Indian Institute of Technology Madras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7571509" y="0"/>
            <a:ext cx="1572600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5400000">
            <a:off x="5437937" y="2588725"/>
            <a:ext cx="5811900" cy="136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 sz="3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84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457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486150" y="6356351"/>
            <a:ext cx="2171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7571509" y="0"/>
            <a:ext cx="1572600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057900" y="6356351"/>
            <a:ext cx="2457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r>
              <a:rPr lang="en-US"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 37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rgbClr val="000000">
            <a:alpha val="80000"/>
          </a:srgbClr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3325" y="153525"/>
            <a:ext cx="8061900" cy="75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D966"/>
              </a:buClr>
              <a:buFont typeface="Quattrocento Sans"/>
              <a:buNone/>
              <a:defRPr sz="3600" b="0" i="0" u="none" strike="noStrike" cap="none">
                <a:solidFill>
                  <a:srgbClr val="FFD96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76248" y="1500025"/>
            <a:ext cx="7950600" cy="467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7846025" y="6562525"/>
            <a:ext cx="1299900" cy="1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CI lab, IIT Madras</a:t>
            </a:r>
          </a:p>
        </p:txBody>
      </p:sp>
      <p:cxnSp>
        <p:nvCxnSpPr>
          <p:cNvPr id="25" name="Shape 25"/>
          <p:cNvCxnSpPr/>
          <p:nvPr/>
        </p:nvCxnSpPr>
        <p:spPr>
          <a:xfrm rot="10800000" flipH="1">
            <a:off x="0" y="980400"/>
            <a:ext cx="6372899" cy="96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4242661" y="1709738"/>
            <a:ext cx="4901400" cy="35751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8650" y="2402238"/>
            <a:ext cx="3381600" cy="218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D24726"/>
              </a:buClr>
              <a:buFont typeface="Quattrocento Sans"/>
              <a:buNone/>
              <a:defRPr sz="4800" b="0" i="0" u="none" strike="noStrike" cap="none">
                <a:solidFill>
                  <a:srgbClr val="D247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742480" y="2402236"/>
            <a:ext cx="3952199" cy="218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50000"/>
              </a:lnSpc>
              <a:spcBef>
                <a:spcPts val="84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4242661" y="1709738"/>
            <a:ext cx="4901400" cy="35751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13329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058000" cy="122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 sz="3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27000" algn="l" rtl="0">
              <a:lnSpc>
                <a:spcPct val="90000"/>
              </a:lnSpc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90000"/>
              </a:lnSpc>
              <a:spcBef>
                <a:spcPts val="420"/>
              </a:spcBef>
              <a:buClr>
                <a:srgbClr val="7F7F7F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90000"/>
              </a:lnSpc>
              <a:spcBef>
                <a:spcPts val="330"/>
              </a:spcBef>
              <a:buClr>
                <a:srgbClr val="7F7F7F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90000"/>
              </a:lnSpc>
              <a:spcBef>
                <a:spcPts val="330"/>
              </a:spcBef>
              <a:buClr>
                <a:srgbClr val="7F7F7F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27000" algn="l" rtl="0">
              <a:lnSpc>
                <a:spcPct val="90000"/>
              </a:lnSpc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90000"/>
              </a:lnSpc>
              <a:spcBef>
                <a:spcPts val="420"/>
              </a:spcBef>
              <a:buClr>
                <a:srgbClr val="7F7F7F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90000"/>
              </a:lnSpc>
              <a:spcBef>
                <a:spcPts val="330"/>
              </a:spcBef>
              <a:buClr>
                <a:srgbClr val="7F7F7F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90000"/>
              </a:lnSpc>
              <a:spcBef>
                <a:spcPts val="330"/>
              </a:spcBef>
              <a:buClr>
                <a:srgbClr val="7F7F7F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457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486150" y="6356351"/>
            <a:ext cx="2171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0"/>
            <a:ext cx="9144000" cy="13329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057900" y="6356351"/>
            <a:ext cx="2457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r>
              <a:rPr lang="en-US"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 37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13329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053500" cy="122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 sz="3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23888" y="1489075"/>
            <a:ext cx="3867000" cy="64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2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23888" y="2193926"/>
            <a:ext cx="3867000" cy="39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27000" algn="l" rtl="0">
              <a:lnSpc>
                <a:spcPct val="90000"/>
              </a:lnSpc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90000"/>
              </a:lnSpc>
              <a:spcBef>
                <a:spcPts val="420"/>
              </a:spcBef>
              <a:buClr>
                <a:srgbClr val="7F7F7F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90000"/>
              </a:lnSpc>
              <a:spcBef>
                <a:spcPts val="330"/>
              </a:spcBef>
              <a:buClr>
                <a:srgbClr val="7F7F7F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90000"/>
              </a:lnSpc>
              <a:spcBef>
                <a:spcPts val="330"/>
              </a:spcBef>
              <a:buClr>
                <a:srgbClr val="7F7F7F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2248" y="1489075"/>
            <a:ext cx="3868199" cy="64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2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2248" y="2193926"/>
            <a:ext cx="3868199" cy="39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27000" algn="l" rtl="0">
              <a:lnSpc>
                <a:spcPct val="90000"/>
              </a:lnSpc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90000"/>
              </a:lnSpc>
              <a:spcBef>
                <a:spcPts val="420"/>
              </a:spcBef>
              <a:buClr>
                <a:srgbClr val="7F7F7F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90000"/>
              </a:lnSpc>
              <a:spcBef>
                <a:spcPts val="330"/>
              </a:spcBef>
              <a:buClr>
                <a:srgbClr val="7F7F7F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90000"/>
              </a:lnSpc>
              <a:spcBef>
                <a:spcPts val="330"/>
              </a:spcBef>
              <a:buClr>
                <a:srgbClr val="7F7F7F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457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486150" y="6356351"/>
            <a:ext cx="2171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0" y="0"/>
            <a:ext cx="9144000" cy="13329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057900" y="6356351"/>
            <a:ext cx="2457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r>
              <a:rPr lang="en-US"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 37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9144000" cy="13329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058000" cy="122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 sz="3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457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486150" y="6356351"/>
            <a:ext cx="2171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0"/>
            <a:ext cx="9144000" cy="13329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057900" y="6356351"/>
            <a:ext cx="2457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r>
              <a:rPr lang="en-US"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 37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29840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Quattrocento San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887390" y="987426"/>
            <a:ext cx="462900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27000" algn="l" rtl="0">
              <a:lnSpc>
                <a:spcPct val="90000"/>
              </a:lnSpc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90000"/>
              </a:lnSpc>
              <a:spcBef>
                <a:spcPts val="420"/>
              </a:spcBef>
              <a:buClr>
                <a:srgbClr val="7F7F7F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90000"/>
              </a:lnSpc>
              <a:spcBef>
                <a:spcPts val="330"/>
              </a:spcBef>
              <a:buClr>
                <a:srgbClr val="7F7F7F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90000"/>
              </a:lnSpc>
              <a:spcBef>
                <a:spcPts val="330"/>
              </a:spcBef>
              <a:buClr>
                <a:srgbClr val="7F7F7F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629840" y="2101850"/>
            <a:ext cx="2949300" cy="375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6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457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486150" y="6356351"/>
            <a:ext cx="2171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057900" y="6356351"/>
            <a:ext cx="2457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r>
              <a:rPr lang="en-US"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 37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29840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Quattrocento San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3887390" y="987426"/>
            <a:ext cx="462900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96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84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72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29840" y="2101850"/>
            <a:ext cx="2949300" cy="375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6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457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486150" y="6356351"/>
            <a:ext cx="2171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057900" y="6356351"/>
            <a:ext cx="2457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r>
              <a:rPr lang="en-US"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 37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9144000" cy="13329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058000" cy="122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 sz="3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84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457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486150" y="6356351"/>
            <a:ext cx="2171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2" name="Shape 82"/>
          <p:cNvSpPr/>
          <p:nvPr/>
        </p:nvSpPr>
        <p:spPr>
          <a:xfrm>
            <a:off x="0" y="0"/>
            <a:ext cx="9144000" cy="13329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057900" y="6356351"/>
            <a:ext cx="2457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r>
              <a:rPr lang="en-US"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 37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84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457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486150" y="6356351"/>
            <a:ext cx="2171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057900" y="6356351"/>
            <a:ext cx="2457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r>
              <a:rPr lang="en-US"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of 37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5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10" Type="http://schemas.openxmlformats.org/officeDocument/2006/relationships/image" Target="../media/image22.gif"/><Relationship Id="rId9" Type="http://schemas.openxmlformats.org/officeDocument/2006/relationships/image" Target="../media/image24.png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gif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65.png"/><Relationship Id="rId5" Type="http://schemas.openxmlformats.org/officeDocument/2006/relationships/image" Target="../media/image590.png"/><Relationship Id="rId10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6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8" Type="http://schemas.openxmlformats.org/officeDocument/2006/relationships/image" Target="../media/image43.png"/><Relationship Id="rId3" Type="http://schemas.openxmlformats.org/officeDocument/2006/relationships/image" Target="../media/image36.png"/><Relationship Id="rId21" Type="http://schemas.openxmlformats.org/officeDocument/2006/relationships/image" Target="../media/image310.png"/><Relationship Id="rId7" Type="http://schemas.openxmlformats.org/officeDocument/2006/relationships/image" Target="../media/image40.png"/><Relationship Id="rId17" Type="http://schemas.openxmlformats.org/officeDocument/2006/relationships/image" Target="../media/image40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0.png"/><Relationship Id="rId20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24" Type="http://schemas.openxmlformats.org/officeDocument/2006/relationships/image" Target="../media/image45.png"/><Relationship Id="rId5" Type="http://schemas.openxmlformats.org/officeDocument/2006/relationships/image" Target="../media/image38.png"/><Relationship Id="rId15" Type="http://schemas.openxmlformats.org/officeDocument/2006/relationships/image" Target="../media/image380.png"/><Relationship Id="rId23" Type="http://schemas.openxmlformats.org/officeDocument/2006/relationships/image" Target="../media/image44.png"/><Relationship Id="rId19" Type="http://schemas.openxmlformats.org/officeDocument/2006/relationships/image" Target="../media/image290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22" Type="http://schemas.openxmlformats.org/officeDocument/2006/relationships/image" Target="../media/image3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5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628650" y="1832400"/>
            <a:ext cx="8272500" cy="238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Compressive Image Recovery using Recurrent Generative Model</a:t>
            </a:r>
            <a:endParaRPr lang="en-US" dirty="0"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692670" y="5110600"/>
            <a:ext cx="8527530" cy="113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 smtClean="0"/>
              <a:t>Akshat</a:t>
            </a:r>
            <a:r>
              <a:rPr lang="en-US" dirty="0" smtClean="0"/>
              <a:t> Dave, Anil </a:t>
            </a:r>
            <a:r>
              <a:rPr lang="en-US" dirty="0"/>
              <a:t>Kumar </a:t>
            </a:r>
            <a:r>
              <a:rPr lang="en-US" dirty="0" err="1" smtClean="0"/>
              <a:t>Vadathya</a:t>
            </a:r>
            <a:r>
              <a:rPr lang="en-US" dirty="0" smtClean="0"/>
              <a:t>, Kaushik </a:t>
            </a:r>
            <a:r>
              <a:rPr lang="en-US" dirty="0" err="1" smtClean="0"/>
              <a:t>Mitra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Computational Imaging lab, IIT Madras, India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3325" y="153525"/>
            <a:ext cx="806190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FFC000"/>
                </a:solidFill>
              </a:rPr>
              <a:t>Deep </a:t>
            </a:r>
            <a:r>
              <a:rPr lang="en-US" dirty="0" smtClean="0">
                <a:solidFill>
                  <a:srgbClr val="FFC000"/>
                </a:solidFill>
              </a:rPr>
              <a:t>autoregressive </a:t>
            </a:r>
            <a:r>
              <a:rPr lang="en-US" dirty="0">
                <a:solidFill>
                  <a:srgbClr val="FFC000"/>
                </a:solidFill>
              </a:rPr>
              <a:t>models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76248" y="914400"/>
            <a:ext cx="7950600" cy="6320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Recurrent Image Density Estimator (RIDE) by </a:t>
            </a:r>
            <a:r>
              <a:rPr lang="en-US" dirty="0" err="1" smtClean="0"/>
              <a:t>Theis</a:t>
            </a:r>
            <a:r>
              <a:rPr lang="en-US" dirty="0" smtClean="0"/>
              <a:t> et al. 2015 </a:t>
            </a:r>
            <a:endParaRPr lang="en-US" dirty="0"/>
          </a:p>
        </p:txBody>
      </p:sp>
      <p:pic>
        <p:nvPicPr>
          <p:cNvPr id="3077" name="Picture 5" descr="C:\Users\Anil Kumar\Pictures\ride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t="2648" r="10934"/>
          <a:stretch/>
        </p:blipFill>
        <p:spPr bwMode="auto">
          <a:xfrm>
            <a:off x="6172200" y="3581400"/>
            <a:ext cx="2887391" cy="26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nil Kumar\Pictures\rid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7"/>
          <a:stretch/>
        </p:blipFill>
        <p:spPr bwMode="auto">
          <a:xfrm>
            <a:off x="6678868" y="2023352"/>
            <a:ext cx="2042872" cy="11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9600" y="1600200"/>
                <a:ext cx="2972865" cy="952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2972865" cy="9521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1000" y="2590800"/>
                <a:ext cx="5646674" cy="913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𝜃</m:t>
                      </m:r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0"/>
                <a:ext cx="5646674" cy="9139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592033" y="1749623"/>
            <a:ext cx="1789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Markovian  case</a:t>
            </a:r>
            <a:endParaRPr lang="en-US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14400" y="3733800"/>
                <a:ext cx="3389902" cy="458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33800"/>
                <a:ext cx="3389902" cy="458011"/>
              </a:xfrm>
              <a:prstGeom prst="rect">
                <a:avLst/>
              </a:prstGeom>
              <a:blipFill rotWithShape="1">
                <a:blip r:embed="rId8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hape 215"/>
          <p:cNvSpPr txBox="1">
            <a:spLocks/>
          </p:cNvSpPr>
          <p:nvPr/>
        </p:nvSpPr>
        <p:spPr>
          <a:xfrm>
            <a:off x="6612395" y="3048000"/>
            <a:ext cx="2303005" cy="2948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dirty="0" smtClean="0"/>
              <a:t>*picture courtesy, </a:t>
            </a:r>
            <a:r>
              <a:rPr lang="en-US" sz="1200" dirty="0" err="1" smtClean="0"/>
              <a:t>Theis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  <p:sp>
        <p:nvSpPr>
          <p:cNvPr id="37" name="Shape 215"/>
          <p:cNvSpPr txBox="1">
            <a:spLocks/>
          </p:cNvSpPr>
          <p:nvPr/>
        </p:nvSpPr>
        <p:spPr>
          <a:xfrm>
            <a:off x="6229694" y="6182166"/>
            <a:ext cx="2533306" cy="2948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dirty="0" smtClean="0"/>
              <a:t>*picture courtesy, </a:t>
            </a:r>
            <a:r>
              <a:rPr lang="en-US" sz="1200" dirty="0" err="1" smtClean="0"/>
              <a:t>Theis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36909" y="4191811"/>
            <a:ext cx="2620691" cy="32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Recurrent neural network</a:t>
            </a:r>
            <a:endParaRPr lang="en-US" b="1" dirty="0">
              <a:solidFill>
                <a:srgbClr val="FFC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3400" y="4732141"/>
            <a:ext cx="4147659" cy="2049659"/>
            <a:chOff x="4462940" y="3755047"/>
            <a:chExt cx="4147659" cy="2049659"/>
          </a:xfrm>
        </p:grpSpPr>
        <p:sp>
          <p:nvSpPr>
            <p:cNvPr id="19" name="Shape 187"/>
            <p:cNvSpPr txBox="1">
              <a:spLocks/>
            </p:cNvSpPr>
            <p:nvPr/>
          </p:nvSpPr>
          <p:spPr>
            <a:xfrm>
              <a:off x="4462940" y="4303187"/>
              <a:ext cx="2014059" cy="51493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Samples </a:t>
              </a:r>
              <a:r>
                <a:rPr lang="en-US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from RIDE on CIFAR data by </a:t>
              </a:r>
              <a:r>
                <a:rPr lang="en-US" sz="18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Theis</a:t>
              </a:r>
              <a:r>
                <a:rPr lang="en-US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et al., 2015</a:t>
              </a:r>
            </a:p>
          </p:txBody>
        </p:sp>
        <p:pic>
          <p:nvPicPr>
            <p:cNvPr id="20" name="Picture 4" descr="C:\Users\Anil Kumar\Pictures\ridesamp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4264" y="3755047"/>
              <a:ext cx="2056335" cy="2049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0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3325" y="153525"/>
            <a:ext cx="806190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C000"/>
                </a:solidFill>
              </a:rPr>
              <a:t>RIDE for SPC reconstruction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8285" y="4229358"/>
            <a:ext cx="5478962" cy="2400042"/>
            <a:chOff x="568285" y="4229358"/>
            <a:chExt cx="5478962" cy="2400042"/>
          </a:xfrm>
        </p:grpSpPr>
        <p:sp>
          <p:nvSpPr>
            <p:cNvPr id="9" name="Shape 236"/>
            <p:cNvSpPr txBox="1">
              <a:spLocks/>
            </p:cNvSpPr>
            <p:nvPr/>
          </p:nvSpPr>
          <p:spPr>
            <a:xfrm>
              <a:off x="568285" y="4229358"/>
              <a:ext cx="3371831" cy="240004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chemeClr val="bg1"/>
                  </a:solidFill>
                </a:rPr>
                <a:t>In each </a:t>
              </a:r>
              <a:r>
                <a:rPr lang="en-US" dirty="0" smtClean="0">
                  <a:solidFill>
                    <a:schemeClr val="bg1"/>
                  </a:solidFill>
                </a:rPr>
                <a:t>iteration, </a:t>
              </a:r>
              <a:r>
                <a:rPr lang="en-US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en-US" dirty="0" smtClean="0">
                  <a:solidFill>
                    <a:schemeClr val="bg1"/>
                  </a:solidFill>
                </a:rPr>
                <a:t>: 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chemeClr val="accent4"/>
                  </a:solidFill>
                </a:rPr>
                <a:t> </a:t>
              </a:r>
              <a:r>
                <a:rPr lang="en-US" dirty="0" smtClean="0">
                  <a:solidFill>
                    <a:schemeClr val="accent4"/>
                  </a:solidFill>
                </a:rPr>
                <a:t>       - gradient ascent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chemeClr val="accent4"/>
                  </a:solidFill>
                </a:rPr>
                <a:t> </a:t>
              </a:r>
              <a:r>
                <a:rPr lang="en-US" dirty="0" smtClean="0">
                  <a:solidFill>
                    <a:schemeClr val="accent4"/>
                  </a:solidFill>
                </a:rPr>
                <a:t>       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chemeClr val="accent4"/>
                  </a:solidFill>
                </a:rPr>
                <a:t> </a:t>
              </a:r>
              <a:r>
                <a:rPr lang="en-US" dirty="0" smtClean="0">
                  <a:solidFill>
                    <a:schemeClr val="accent4"/>
                  </a:solidFill>
                </a:rPr>
                <a:t>       - projection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251783" y="5257800"/>
                  <a:ext cx="3387017" cy="4502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</m:acc>
                        <m:r>
                          <a:rPr lang="en-US" sz="2400" b="0" i="1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𝜂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1783" y="5257800"/>
                  <a:ext cx="3387017" cy="45029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2740" b="-21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572752" y="6167735"/>
                  <a:ext cx="44744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2400" b="0" i="1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sz="2400" b="0" i="1" baseline="30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𝜙𝜙</m:t>
                                </m:r>
                                <m:r>
                                  <a:rPr lang="en-US" sz="2400" b="0" i="1" baseline="3000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𝜙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52" y="6167735"/>
                  <a:ext cx="447449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316"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86000" y="1342884"/>
                <a:ext cx="2398413" cy="638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𝑎𝑟𝑔𝑚𝑖𝑛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x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342884"/>
                <a:ext cx="2398413" cy="638316"/>
              </a:xfrm>
              <a:prstGeom prst="rect">
                <a:avLst/>
              </a:prstGeom>
              <a:blipFill rotWithShape="1">
                <a:blip r:embed="rId8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32975" y="1338419"/>
                <a:ext cx="16780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s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y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𝜙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975" y="1338419"/>
                <a:ext cx="1678088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705600" y="4572000"/>
            <a:ext cx="1956575" cy="1905000"/>
            <a:chOff x="6705600" y="4572000"/>
            <a:chExt cx="1956575" cy="1905000"/>
          </a:xfrm>
        </p:grpSpPr>
        <p:pic>
          <p:nvPicPr>
            <p:cNvPr id="6147" name="Picture 3" descr="C:\Users\Anil Kumar\Downloads\gif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175" y="45720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Shape 230"/>
            <p:cNvSpPr txBox="1"/>
            <p:nvPr/>
          </p:nvSpPr>
          <p:spPr>
            <a:xfrm>
              <a:off x="6705600" y="4572000"/>
              <a:ext cx="737375" cy="4699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1800" b="1" dirty="0" smtClean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30%</a:t>
              </a:r>
              <a:endPara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8285" y="3842438"/>
            <a:ext cx="7079655" cy="653362"/>
            <a:chOff x="568285" y="3842438"/>
            <a:chExt cx="7079655" cy="6533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810000" y="3857484"/>
                  <a:ext cx="2009140" cy="6383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𝑎𝑟𝑔𝑚𝑎𝑥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x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3857484"/>
                  <a:ext cx="2009140" cy="63831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882328" y="3853019"/>
                  <a:ext cx="176561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.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𝜙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2328" y="3853019"/>
                  <a:ext cx="1765612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Shape 236"/>
            <p:cNvSpPr txBox="1">
              <a:spLocks/>
            </p:cNvSpPr>
            <p:nvPr/>
          </p:nvSpPr>
          <p:spPr>
            <a:xfrm>
              <a:off x="568285" y="3842438"/>
              <a:ext cx="4079915" cy="52231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dirty="0" smtClean="0"/>
                <a:t>Now, with RIDE as prior, 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68285" y="1981200"/>
            <a:ext cx="7069261" cy="1688801"/>
            <a:chOff x="568285" y="1981200"/>
            <a:chExt cx="7069261" cy="1688801"/>
          </a:xfrm>
        </p:grpSpPr>
        <p:sp>
          <p:nvSpPr>
            <p:cNvPr id="13" name="Shape 236"/>
            <p:cNvSpPr txBox="1">
              <a:spLocks/>
            </p:cNvSpPr>
            <p:nvPr/>
          </p:nvSpPr>
          <p:spPr>
            <a:xfrm>
              <a:off x="1066800" y="2438400"/>
              <a:ext cx="6570746" cy="123160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 marL="342900" indent="-3429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dirty="0" smtClean="0">
                  <a:solidFill>
                    <a:srgbClr val="FFC000"/>
                  </a:solidFill>
                </a:rPr>
                <a:t>Data driven</a:t>
              </a:r>
              <a:endParaRPr lang="en-US" dirty="0" smtClean="0"/>
            </a:p>
            <a:p>
              <a:pPr marL="342900" indent="-3429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dirty="0" smtClean="0">
                  <a:solidFill>
                    <a:srgbClr val="FFC000"/>
                  </a:solidFill>
                </a:rPr>
                <a:t>Recurrent</a:t>
              </a:r>
              <a:r>
                <a:rPr lang="en-US" dirty="0">
                  <a:solidFill>
                    <a:schemeClr val="bg1"/>
                  </a:solidFill>
                </a:rPr>
                <a:t>,</a:t>
              </a:r>
              <a:r>
                <a:rPr lang="en-US" dirty="0" smtClean="0">
                  <a:solidFill>
                    <a:schemeClr val="bg1"/>
                  </a:solidFill>
                </a:rPr>
                <a:t> can handle global multiplexing</a:t>
              </a:r>
            </a:p>
            <a:p>
              <a:pPr marL="342900" indent="-3429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dirty="0" smtClean="0">
                  <a:solidFill>
                    <a:srgbClr val="FFC000"/>
                  </a:solidFill>
                </a:rPr>
                <a:t>Flexible</a:t>
              </a:r>
              <a:r>
                <a:rPr lang="en-US" dirty="0" smtClean="0">
                  <a:solidFill>
                    <a:schemeClr val="bg1"/>
                  </a:solidFill>
                </a:rPr>
                <a:t> unlike discriminative models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Shape 236"/>
            <p:cNvSpPr txBox="1">
              <a:spLocks/>
            </p:cNvSpPr>
            <p:nvPr/>
          </p:nvSpPr>
          <p:spPr>
            <a:xfrm>
              <a:off x="568285" y="1981200"/>
              <a:ext cx="4079915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dirty="0" smtClean="0"/>
                <a:t>RIDE as an image prior, 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7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3325" y="153525"/>
            <a:ext cx="806190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rgbClr val="FFC000"/>
                </a:solidFill>
              </a:rPr>
              <a:t>RIDE for </a:t>
            </a:r>
            <a:r>
              <a:rPr lang="en-US" dirty="0" smtClean="0">
                <a:solidFill>
                  <a:srgbClr val="FFC000"/>
                </a:solidFill>
              </a:rPr>
              <a:t>Image In-painting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7" name="Picture 3" descr="C:\Users\Anil Kumar\Desktop\ICIP_talk\miss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1295401"/>
            <a:ext cx="2590798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il Kumar\Desktop\ICIP_talk\ou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1"/>
            <a:ext cx="2590800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il Kumar\Desktop\ICIP_talk\dict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148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il Kumar\Desktop\ICIP_talk\ac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1"/>
            <a:ext cx="2590800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308444" y="3007951"/>
            <a:ext cx="4004478" cy="3773850"/>
            <a:chOff x="3308444" y="3007951"/>
            <a:chExt cx="4004478" cy="3773850"/>
          </a:xfrm>
        </p:grpSpPr>
        <p:pic>
          <p:nvPicPr>
            <p:cNvPr id="19" name="Picture 4" descr="C:\Users\Anil Kumar\Desktop\ICIP_talk\ours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732" r="23046" b="70983"/>
            <a:stretch/>
          </p:blipFill>
          <p:spPr bwMode="auto">
            <a:xfrm>
              <a:off x="6214278" y="5751153"/>
              <a:ext cx="1098644" cy="10306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Users\Anil Kumar\Desktop\ICIP_talk\dictl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1" t="3731" r="23046" b="70983"/>
            <a:stretch/>
          </p:blipFill>
          <p:spPr bwMode="auto">
            <a:xfrm>
              <a:off x="3308444" y="5751153"/>
              <a:ext cx="1098644" cy="10306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Anil Kumar\Desktop\ICIP_talk\act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302" r="23046" b="70413"/>
            <a:stretch/>
          </p:blipFill>
          <p:spPr bwMode="auto">
            <a:xfrm>
              <a:off x="3335740" y="3007951"/>
              <a:ext cx="1098644" cy="103064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971800" y="1387403"/>
            <a:ext cx="3593908" cy="3479162"/>
            <a:chOff x="2971800" y="1387403"/>
            <a:chExt cx="3593908" cy="3479162"/>
          </a:xfrm>
        </p:grpSpPr>
        <p:sp>
          <p:nvSpPr>
            <p:cNvPr id="21" name="Rectangle 20"/>
            <p:cNvSpPr/>
            <p:nvPr/>
          </p:nvSpPr>
          <p:spPr>
            <a:xfrm>
              <a:off x="5867398" y="4211475"/>
              <a:ext cx="698310" cy="6550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71800" y="4211475"/>
              <a:ext cx="698310" cy="6550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71800" y="1387403"/>
              <a:ext cx="698310" cy="6550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hape 250"/>
          <p:cNvSpPr txBox="1">
            <a:spLocks/>
          </p:cNvSpPr>
          <p:nvPr/>
        </p:nvSpPr>
        <p:spPr>
          <a:xfrm>
            <a:off x="342195" y="1219200"/>
            <a:ext cx="1181805" cy="632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26" name="Shape 250"/>
          <p:cNvSpPr txBox="1">
            <a:spLocks/>
          </p:cNvSpPr>
          <p:nvPr/>
        </p:nvSpPr>
        <p:spPr>
          <a:xfrm>
            <a:off x="76200" y="4092395"/>
            <a:ext cx="1730282" cy="632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Multiscale KSVD by </a:t>
            </a:r>
            <a:r>
              <a:rPr lang="en-US" dirty="0" err="1" smtClean="0"/>
              <a:t>Mairal</a:t>
            </a:r>
            <a:r>
              <a:rPr lang="en-US" dirty="0" smtClean="0"/>
              <a:t> et al.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/>
              <a:t>21.21 dB</a:t>
            </a:r>
            <a:endParaRPr lang="en-US" i="1" dirty="0"/>
          </a:p>
        </p:txBody>
      </p:sp>
      <p:sp>
        <p:nvSpPr>
          <p:cNvPr id="27" name="Shape 250"/>
          <p:cNvSpPr txBox="1">
            <a:spLocks/>
          </p:cNvSpPr>
          <p:nvPr/>
        </p:nvSpPr>
        <p:spPr>
          <a:xfrm>
            <a:off x="7261515" y="4092395"/>
            <a:ext cx="1572984" cy="632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With RIDE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/>
              <a:t>22.07 dB</a:t>
            </a:r>
            <a:endParaRPr lang="en-US" i="1" dirty="0"/>
          </a:p>
        </p:txBody>
      </p:sp>
      <p:sp>
        <p:nvSpPr>
          <p:cNvPr id="30" name="Shape 250"/>
          <p:cNvSpPr txBox="1">
            <a:spLocks/>
          </p:cNvSpPr>
          <p:nvPr/>
        </p:nvSpPr>
        <p:spPr>
          <a:xfrm>
            <a:off x="7164490" y="1295400"/>
            <a:ext cx="1903310" cy="632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Missing pixels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/>
              <a:t>80%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3325" y="153525"/>
            <a:ext cx="806190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rgbClr val="FFC000"/>
                </a:solidFill>
              </a:rPr>
              <a:t>RIDE for SPC reconstruction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5638800" y="1143000"/>
            <a:ext cx="1903310" cy="71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Comparisons</a:t>
            </a:r>
            <a:endParaRPr lang="en-US" dirty="0"/>
          </a:p>
        </p:txBody>
      </p:sp>
      <p:pic>
        <p:nvPicPr>
          <p:cNvPr id="5122" name="Picture 2" descr="https://lh5.googleusercontent.com/knnVWtCZ-ybMDum9-9CjXSlBK3flrKDyAu2GhAQy5lA_mvw8fd5dXuE5Svrj3c1S6rtLwE2ZRsWmZI3xLFO5h-n7LGpeVi1cvtXYASDoEfiMqqWe49sTHXdKCJuaALRvQKfZJqQ5v7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07" b="40288"/>
          <a:stretch/>
        </p:blipFill>
        <p:spPr bwMode="auto">
          <a:xfrm>
            <a:off x="-17060" y="2001672"/>
            <a:ext cx="3903260" cy="203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2001671"/>
                <a:ext cx="10534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𝟏𝟐𝟖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𝐱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𝟏𝟐𝟖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001671"/>
                <a:ext cx="1053494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001163" y="5134098"/>
            <a:ext cx="8013207" cy="809502"/>
            <a:chOff x="1001163" y="5134098"/>
            <a:chExt cx="8013207" cy="809502"/>
          </a:xfrm>
        </p:grpSpPr>
        <p:pic>
          <p:nvPicPr>
            <p:cNvPr id="7" name="Picture 2" descr="https://lh5.googleusercontent.com/knnVWtCZ-ybMDum9-9CjXSlBK3flrKDyAu2GhAQy5lA_mvw8fd5dXuE5Svrj3c1S6rtLwE2ZRsWmZI3xLFO5h-n7LGpeVi1cvtXYASDoEfiMqqWe49sTHXdKCJuaALRvQKfZJqQ5v7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1" t="77019" r="67493" b="2524"/>
            <a:stretch/>
          </p:blipFill>
          <p:spPr bwMode="auto">
            <a:xfrm>
              <a:off x="1001163" y="5134099"/>
              <a:ext cx="1489568" cy="809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lh5.googleusercontent.com/knnVWtCZ-ybMDum9-9CjXSlBK3flrKDyAu2GhAQy5lA_mvw8fd5dXuE5Svrj3c1S6rtLwE2ZRsWmZI3xLFO5h-n7LGpeVi1cvtXYASDoEfiMqqWe49sTHXdKCJuaALRvQKfZJqQ5v7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79" t="76372" r="27224" b="2445"/>
            <a:stretch/>
          </p:blipFill>
          <p:spPr bwMode="auto">
            <a:xfrm>
              <a:off x="5847784" y="5134099"/>
              <a:ext cx="1464270" cy="809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s://lh5.googleusercontent.com/knnVWtCZ-ybMDum9-9CjXSlBK3flrKDyAu2GhAQy5lA_mvw8fd5dXuE5Svrj3c1S6rtLwE2ZRsWmZI3xLFO5h-n7LGpeVi1cvtXYASDoEfiMqqWe49sTHXdKCJuaALRvQKfZJqQ5v7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51" t="77312" r="47288" b="2668"/>
            <a:stretch/>
          </p:blipFill>
          <p:spPr bwMode="auto">
            <a:xfrm>
              <a:off x="4100750" y="5134098"/>
              <a:ext cx="1523899" cy="809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lh5.googleusercontent.com/knnVWtCZ-ybMDum9-9CjXSlBK3flrKDyAu2GhAQy5lA_mvw8fd5dXuE5Svrj3c1S6rtLwE2ZRsWmZI3xLFO5h-n7LGpeVi1cvtXYASDoEfiMqqWe49sTHXdKCJuaALRvQKfZJqQ5v7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06" t="76638" r="6996" b="2276"/>
            <a:stretch/>
          </p:blipFill>
          <p:spPr bwMode="auto">
            <a:xfrm>
              <a:off x="7543124" y="5134099"/>
              <a:ext cx="1471246" cy="809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810000" y="1806395"/>
            <a:ext cx="5522641" cy="2711810"/>
            <a:chOff x="3810000" y="1806395"/>
            <a:chExt cx="5522641" cy="2711810"/>
          </a:xfrm>
        </p:grpSpPr>
        <p:pic>
          <p:nvPicPr>
            <p:cNvPr id="6" name="Picture 2" descr="https://lh5.googleusercontent.com/knnVWtCZ-ybMDum9-9CjXSlBK3flrKDyAu2GhAQy5lA_mvw8fd5dXuE5Svrj3c1S6rtLwE2ZRsWmZI3xLFO5h-n7LGpeVi1cvtXYASDoEfiMqqWe49sTHXdKCJuaALRvQKfZJqQ5v7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25" t="9931" r="37325" b="43057"/>
            <a:stretch/>
          </p:blipFill>
          <p:spPr bwMode="auto">
            <a:xfrm>
              <a:off x="4038600" y="2339894"/>
              <a:ext cx="1648201" cy="159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lh5.googleusercontent.com/knnVWtCZ-ybMDum9-9CjXSlBK3flrKDyAu2GhAQy5lA_mvw8fd5dXuE5Svrj3c1S6rtLwE2ZRsWmZI3xLFO5h-n7LGpeVi1cvtXYASDoEfiMqqWe49sTHXdKCJuaALRvQKfZJqQ5v7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68" t="9764" r="19201" b="43129"/>
            <a:stretch/>
          </p:blipFill>
          <p:spPr bwMode="auto">
            <a:xfrm>
              <a:off x="5767455" y="2339893"/>
              <a:ext cx="1624928" cy="159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lh5.googleusercontent.com/knnVWtCZ-ybMDum9-9CjXSlBK3flrKDyAu2GhAQy5lA_mvw8fd5dXuE5Svrj3c1S6rtLwE2ZRsWmZI3xLFO5h-n7LGpeVi1cvtXYASDoEfiMqqWe49sTHXdKCJuaALRvQKfZJqQ5v7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36" t="9711" r="452" b="43154"/>
            <a:stretch/>
          </p:blipFill>
          <p:spPr bwMode="auto">
            <a:xfrm>
              <a:off x="7467600" y="2339894"/>
              <a:ext cx="1622295" cy="159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Shape 250"/>
            <p:cNvSpPr txBox="1">
              <a:spLocks/>
            </p:cNvSpPr>
            <p:nvPr/>
          </p:nvSpPr>
          <p:spPr>
            <a:xfrm>
              <a:off x="4304595" y="1806395"/>
              <a:ext cx="1181805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000" dirty="0" smtClean="0"/>
                <a:t>D-AMP</a:t>
              </a:r>
              <a:endParaRPr lang="en-US" sz="2000" dirty="0"/>
            </a:p>
          </p:txBody>
        </p:sp>
        <p:sp>
          <p:nvSpPr>
            <p:cNvPr id="14" name="Shape 250"/>
            <p:cNvSpPr txBox="1">
              <a:spLocks/>
            </p:cNvSpPr>
            <p:nvPr/>
          </p:nvSpPr>
          <p:spPr>
            <a:xfrm>
              <a:off x="6172200" y="1806395"/>
              <a:ext cx="1181805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000" dirty="0" smtClean="0"/>
                <a:t>TVAL</a:t>
              </a:r>
              <a:endParaRPr lang="en-US" sz="2000" dirty="0"/>
            </a:p>
          </p:txBody>
        </p:sp>
        <p:sp>
          <p:nvSpPr>
            <p:cNvPr id="15" name="Shape 250"/>
            <p:cNvSpPr txBox="1">
              <a:spLocks/>
            </p:cNvSpPr>
            <p:nvPr/>
          </p:nvSpPr>
          <p:spPr>
            <a:xfrm>
              <a:off x="7885995" y="1806395"/>
              <a:ext cx="1181805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000" dirty="0" smtClean="0"/>
                <a:t>Ours</a:t>
              </a:r>
              <a:endParaRPr lang="en-US" sz="2000" dirty="0"/>
            </a:p>
          </p:txBody>
        </p:sp>
        <p:sp>
          <p:nvSpPr>
            <p:cNvPr id="16" name="Shape 250"/>
            <p:cNvSpPr txBox="1">
              <a:spLocks/>
            </p:cNvSpPr>
            <p:nvPr/>
          </p:nvSpPr>
          <p:spPr>
            <a:xfrm>
              <a:off x="3810000" y="3886200"/>
              <a:ext cx="2093641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 smtClean="0"/>
                <a:t>26.76 dB</a:t>
              </a:r>
            </a:p>
          </p:txBody>
        </p:sp>
        <p:sp>
          <p:nvSpPr>
            <p:cNvPr id="17" name="Shape 250"/>
            <p:cNvSpPr txBox="1">
              <a:spLocks/>
            </p:cNvSpPr>
            <p:nvPr/>
          </p:nvSpPr>
          <p:spPr>
            <a:xfrm>
              <a:off x="5526359" y="3886200"/>
              <a:ext cx="2093641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 smtClean="0"/>
                <a:t>24.70 dB</a:t>
              </a:r>
            </a:p>
          </p:txBody>
        </p:sp>
        <p:sp>
          <p:nvSpPr>
            <p:cNvPr id="18" name="Shape 250"/>
            <p:cNvSpPr txBox="1">
              <a:spLocks/>
            </p:cNvSpPr>
            <p:nvPr/>
          </p:nvSpPr>
          <p:spPr>
            <a:xfrm>
              <a:off x="7239000" y="3886200"/>
              <a:ext cx="2093641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 smtClean="0"/>
                <a:t>29.68 dB</a:t>
              </a:r>
            </a:p>
          </p:txBody>
        </p:sp>
      </p:grpSp>
      <p:sp>
        <p:nvSpPr>
          <p:cNvPr id="19" name="Shape 187"/>
          <p:cNvSpPr txBox="1">
            <a:spLocks/>
          </p:cNvSpPr>
          <p:nvPr/>
        </p:nvSpPr>
        <p:spPr>
          <a:xfrm>
            <a:off x="434965" y="4039024"/>
            <a:ext cx="2613035" cy="685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C000"/>
                </a:solidFill>
              </a:rPr>
              <a:t>15% </a:t>
            </a:r>
            <a:r>
              <a:rPr lang="en-US" dirty="0" smtClean="0">
                <a:solidFill>
                  <a:schemeClr val="bg1"/>
                </a:solidFill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26946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3325" y="152400"/>
            <a:ext cx="806190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rgbClr val="FFC000"/>
                </a:solidFill>
              </a:rPr>
              <a:t>RIDE for SPC reconstruction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09600" y="1063801"/>
            <a:ext cx="7950600" cy="84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Quantitative results; five 128x128 images from BSDS test set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432609"/>
              </p:ext>
            </p:extLst>
          </p:nvPr>
        </p:nvGraphicFramePr>
        <p:xfrm>
          <a:off x="685800" y="3810000"/>
          <a:ext cx="8000999" cy="2057400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1198087"/>
                <a:gridCol w="782358"/>
                <a:gridCol w="792178"/>
                <a:gridCol w="871396"/>
                <a:gridCol w="871396"/>
                <a:gridCol w="792178"/>
                <a:gridCol w="950614"/>
                <a:gridCol w="871396"/>
                <a:gridCol w="871396"/>
              </a:tblGrid>
              <a:tr h="45189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M.R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= 40%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M.R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= 30%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M.R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= 25%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M.R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= 15%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0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PSNR</a:t>
                      </a:r>
                      <a:r>
                        <a:rPr lang="en-US" i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SSIM</a:t>
                      </a:r>
                      <a:endParaRPr lang="en-US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PSNR</a:t>
                      </a:r>
                      <a:r>
                        <a:rPr lang="en-US" i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SSIM</a:t>
                      </a:r>
                      <a:endParaRPr lang="en-US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PSNR</a:t>
                      </a:r>
                      <a:r>
                        <a:rPr lang="en-US" i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SSIM</a:t>
                      </a:r>
                      <a:endParaRPr lang="en-US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PSNR</a:t>
                      </a:r>
                      <a:r>
                        <a:rPr lang="en-US" i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SSIM</a:t>
                      </a:r>
                      <a:endParaRPr lang="en-US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TVAL3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29.70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0.833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28.68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0.793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27.73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0.759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25.58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0.670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D-AMP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32.54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0.848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29.95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0.800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28.26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0.760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24.02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0.615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Ours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33.71</a:t>
                      </a:r>
                      <a:endParaRPr lang="en-US" sz="1600" b="0" i="0" dirty="0">
                        <a:solidFill>
                          <a:srgbClr val="FFC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0.903</a:t>
                      </a:r>
                      <a:endParaRPr lang="en-US" sz="1600" b="0" i="0" dirty="0">
                        <a:solidFill>
                          <a:srgbClr val="FFC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31.91</a:t>
                      </a:r>
                      <a:endParaRPr lang="en-US" sz="1600" b="0" i="0" dirty="0">
                        <a:solidFill>
                          <a:srgbClr val="FFC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0.862</a:t>
                      </a:r>
                      <a:endParaRPr lang="en-US" sz="1600" b="0" i="0" dirty="0">
                        <a:solidFill>
                          <a:srgbClr val="FFC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30.71</a:t>
                      </a:r>
                      <a:endParaRPr lang="en-US" sz="1600" b="0" i="0" dirty="0">
                        <a:solidFill>
                          <a:srgbClr val="FFC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0.830</a:t>
                      </a:r>
                      <a:endParaRPr lang="en-US" sz="1600" b="0" i="0" dirty="0">
                        <a:solidFill>
                          <a:srgbClr val="FFC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27.11</a:t>
                      </a:r>
                      <a:endParaRPr lang="en-US" sz="1600" b="0" i="0" dirty="0">
                        <a:solidFill>
                          <a:srgbClr val="FFC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0.704</a:t>
                      </a:r>
                      <a:endParaRPr lang="en-US" sz="1600" b="0" i="0" dirty="0">
                        <a:solidFill>
                          <a:srgbClr val="FFC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Anil Kumar\Pictures\3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il Kumar\Pictures\4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il Kumar\Pictures\0_or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il Kumar\Pictures\1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nil Kumar\Pictures\2_ori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81000" y="1882595"/>
            <a:ext cx="8703805" cy="3222805"/>
            <a:chOff x="381000" y="1905000"/>
            <a:chExt cx="8703805" cy="3222805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" y="1905000"/>
              <a:ext cx="8534400" cy="2634146"/>
              <a:chOff x="381000" y="1480653"/>
              <a:chExt cx="8534400" cy="2634146"/>
            </a:xfrm>
          </p:grpSpPr>
          <p:pic>
            <p:nvPicPr>
              <p:cNvPr id="7171" name="Picture 3" descr="https://lh3.googleusercontent.com/bdeYDEqf9HMDXCh0WmfUGjdR_cNTqXxJbWy9DIG0tLKeEGTtC3krRRvZHTKXuXqsn9QaRZ-o5fEZX1JxzZ8fTiJKWkoildTswQZ3Ulh2yOY9oPZru68215lQQj7bRIwUCtpfank21uk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2090253"/>
                <a:ext cx="2024546" cy="2024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3" name="Picture 5" descr="https://lh5.googleusercontent.com/vRCJWMxlrI_lNpyTv0Yhu79VRkoB33In5gbcHakv7fg1kv2L-Sw1xJzctWHwJ467dipiUlVsYyYZ233COS1dG9GTO6SRERtH2xATEfyOBNRDHFgbsfEKV_u3jpIm5eGJpPa4xFi9mck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0384" y="2090253"/>
                <a:ext cx="2035016" cy="2024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0" name="Picture 2" descr="https://lh3.googleusercontent.com/8JS7n5TAnFpcEZgCjwzEnDsJV7wlVz4ZP1sfu4lMgxpKU94Tzt5hvMRq2ch_D5LkxSKFtePY3liu5W4Ys2y4oTNJiMSndzyZavXAJyLCQBzJ55cCCIm3BX8LGxh3ney_99ZvFCG4-OA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0" y="2090253"/>
                <a:ext cx="2057400" cy="2024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2" name="Picture 4" descr="https://lh4.googleusercontent.com/EMNPAHbAvAwo5rIm3RTA6UAo9H7OrFotLcbBFvJvyyuWxhvGsS5pfaUyg7EjKUAgsjQQJJH9qn60vTM6jyX8WPT93fBSdlUIrBiFfFeuKaVCEBTwy_7IZpgadtocNplupghVIlLgCvo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2090253"/>
                <a:ext cx="2024546" cy="2024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Shape 250"/>
              <p:cNvSpPr txBox="1">
                <a:spLocks/>
              </p:cNvSpPr>
              <p:nvPr/>
            </p:nvSpPr>
            <p:spPr>
              <a:xfrm>
                <a:off x="799395" y="1480653"/>
                <a:ext cx="1181805" cy="6320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l" rtl="0">
                  <a:lnSpc>
                    <a:spcPct val="150000"/>
                  </a:lnSpc>
                  <a:spcBef>
                    <a:spcPts val="48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None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1pPr>
                <a:lvl2pPr marL="685800" marR="0" lvl="1" indent="-139700" algn="l" rtl="0">
                  <a:lnSpc>
                    <a:spcPct val="150000"/>
                  </a:lnSpc>
                  <a:spcBef>
                    <a:spcPts val="42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2pPr>
                <a:lvl3pPr marL="1143000" marR="0" lvl="2" indent="-152400" algn="l" rtl="0">
                  <a:lnSpc>
                    <a:spcPct val="150000"/>
                  </a:lnSpc>
                  <a:spcBef>
                    <a:spcPts val="36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3pPr>
                <a:lvl4pPr marL="1600200" marR="0" lvl="3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4pPr>
                <a:lvl5pPr marL="2057400" marR="0" lvl="4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5pPr>
                <a:lvl6pPr marL="2514600" marR="0" lvl="5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6pPr>
                <a:lvl7pPr marL="2971800" marR="0" lvl="6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7pPr>
                <a:lvl8pPr marL="3429000" marR="0" lvl="7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8pPr>
                <a:lvl9pPr marL="3886200" marR="0" lvl="8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dirty="0" smtClean="0"/>
                  <a:t>Original</a:t>
                </a:r>
                <a:endParaRPr lang="en-US" dirty="0"/>
              </a:p>
            </p:txBody>
          </p:sp>
          <p:sp>
            <p:nvSpPr>
              <p:cNvPr id="13" name="Shape 250"/>
              <p:cNvSpPr txBox="1">
                <a:spLocks/>
              </p:cNvSpPr>
              <p:nvPr/>
            </p:nvSpPr>
            <p:spPr>
              <a:xfrm>
                <a:off x="2932995" y="1480653"/>
                <a:ext cx="1181805" cy="6320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l" rtl="0">
                  <a:lnSpc>
                    <a:spcPct val="150000"/>
                  </a:lnSpc>
                  <a:spcBef>
                    <a:spcPts val="48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None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1pPr>
                <a:lvl2pPr marL="685800" marR="0" lvl="1" indent="-139700" algn="l" rtl="0">
                  <a:lnSpc>
                    <a:spcPct val="150000"/>
                  </a:lnSpc>
                  <a:spcBef>
                    <a:spcPts val="42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2pPr>
                <a:lvl3pPr marL="1143000" marR="0" lvl="2" indent="-152400" algn="l" rtl="0">
                  <a:lnSpc>
                    <a:spcPct val="150000"/>
                  </a:lnSpc>
                  <a:spcBef>
                    <a:spcPts val="36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3pPr>
                <a:lvl4pPr marL="1600200" marR="0" lvl="3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4pPr>
                <a:lvl5pPr marL="2057400" marR="0" lvl="4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5pPr>
                <a:lvl6pPr marL="2514600" marR="0" lvl="5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6pPr>
                <a:lvl7pPr marL="2971800" marR="0" lvl="6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7pPr>
                <a:lvl8pPr marL="3429000" marR="0" lvl="7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8pPr>
                <a:lvl9pPr marL="3886200" marR="0" lvl="8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dirty="0" smtClean="0"/>
                  <a:t>D-AMP</a:t>
                </a:r>
                <a:endParaRPr lang="en-US" dirty="0"/>
              </a:p>
            </p:txBody>
          </p:sp>
          <p:sp>
            <p:nvSpPr>
              <p:cNvPr id="14" name="Shape 250"/>
              <p:cNvSpPr txBox="1">
                <a:spLocks/>
              </p:cNvSpPr>
              <p:nvPr/>
            </p:nvSpPr>
            <p:spPr>
              <a:xfrm>
                <a:off x="5295195" y="1480653"/>
                <a:ext cx="1181805" cy="6320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l" rtl="0">
                  <a:lnSpc>
                    <a:spcPct val="150000"/>
                  </a:lnSpc>
                  <a:spcBef>
                    <a:spcPts val="48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None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1pPr>
                <a:lvl2pPr marL="685800" marR="0" lvl="1" indent="-139700" algn="l" rtl="0">
                  <a:lnSpc>
                    <a:spcPct val="150000"/>
                  </a:lnSpc>
                  <a:spcBef>
                    <a:spcPts val="42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2pPr>
                <a:lvl3pPr marL="1143000" marR="0" lvl="2" indent="-152400" algn="l" rtl="0">
                  <a:lnSpc>
                    <a:spcPct val="150000"/>
                  </a:lnSpc>
                  <a:spcBef>
                    <a:spcPts val="36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3pPr>
                <a:lvl4pPr marL="1600200" marR="0" lvl="3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4pPr>
                <a:lvl5pPr marL="2057400" marR="0" lvl="4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5pPr>
                <a:lvl6pPr marL="2514600" marR="0" lvl="5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6pPr>
                <a:lvl7pPr marL="2971800" marR="0" lvl="6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7pPr>
                <a:lvl8pPr marL="3429000" marR="0" lvl="7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8pPr>
                <a:lvl9pPr marL="3886200" marR="0" lvl="8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dirty="0" smtClean="0"/>
                  <a:t>TVAL</a:t>
                </a:r>
                <a:endParaRPr lang="en-US" dirty="0"/>
              </a:p>
            </p:txBody>
          </p:sp>
          <p:sp>
            <p:nvSpPr>
              <p:cNvPr id="15" name="Shape 250"/>
              <p:cNvSpPr txBox="1">
                <a:spLocks/>
              </p:cNvSpPr>
              <p:nvPr/>
            </p:nvSpPr>
            <p:spPr>
              <a:xfrm>
                <a:off x="7467600" y="1480653"/>
                <a:ext cx="1181805" cy="6320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l" rtl="0">
                  <a:lnSpc>
                    <a:spcPct val="150000"/>
                  </a:lnSpc>
                  <a:spcBef>
                    <a:spcPts val="48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None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1pPr>
                <a:lvl2pPr marL="685800" marR="0" lvl="1" indent="-139700" algn="l" rtl="0">
                  <a:lnSpc>
                    <a:spcPct val="150000"/>
                  </a:lnSpc>
                  <a:spcBef>
                    <a:spcPts val="42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2pPr>
                <a:lvl3pPr marL="1143000" marR="0" lvl="2" indent="-152400" algn="l" rtl="0">
                  <a:lnSpc>
                    <a:spcPct val="150000"/>
                  </a:lnSpc>
                  <a:spcBef>
                    <a:spcPts val="36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3pPr>
                <a:lvl4pPr marL="1600200" marR="0" lvl="3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4pPr>
                <a:lvl5pPr marL="2057400" marR="0" lvl="4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5pPr>
                <a:lvl6pPr marL="2514600" marR="0" lvl="5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6pPr>
                <a:lvl7pPr marL="2971800" marR="0" lvl="6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7pPr>
                <a:lvl8pPr marL="3429000" marR="0" lvl="7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8pPr>
                <a:lvl9pPr marL="3886200" marR="0" lvl="8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dirty="0" smtClean="0"/>
                  <a:t>Ours</a:t>
                </a:r>
                <a:endParaRPr lang="en-US" dirty="0"/>
              </a:p>
            </p:txBody>
          </p:sp>
        </p:grpSp>
        <p:sp>
          <p:nvSpPr>
            <p:cNvPr id="35" name="Shape 250"/>
            <p:cNvSpPr txBox="1">
              <a:spLocks/>
            </p:cNvSpPr>
            <p:nvPr/>
          </p:nvSpPr>
          <p:spPr>
            <a:xfrm>
              <a:off x="2478359" y="4495800"/>
              <a:ext cx="2093641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 smtClean="0"/>
                <a:t>32.21 dB, 0.929</a:t>
              </a:r>
            </a:p>
          </p:txBody>
        </p:sp>
        <p:sp>
          <p:nvSpPr>
            <p:cNvPr id="36" name="Shape 250"/>
            <p:cNvSpPr txBox="1">
              <a:spLocks/>
            </p:cNvSpPr>
            <p:nvPr/>
          </p:nvSpPr>
          <p:spPr>
            <a:xfrm>
              <a:off x="4648200" y="4495800"/>
              <a:ext cx="2093641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 smtClean="0"/>
                <a:t>26.16 dB, 0.784</a:t>
              </a:r>
            </a:p>
          </p:txBody>
        </p:sp>
        <p:sp>
          <p:nvSpPr>
            <p:cNvPr id="37" name="Shape 250"/>
            <p:cNvSpPr txBox="1">
              <a:spLocks/>
            </p:cNvSpPr>
            <p:nvPr/>
          </p:nvSpPr>
          <p:spPr>
            <a:xfrm>
              <a:off x="6781800" y="4495800"/>
              <a:ext cx="2303005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 smtClean="0"/>
                <a:t>33.82 dB, 0.935</a:t>
              </a:r>
            </a:p>
          </p:txBody>
        </p:sp>
      </p:grp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3325" y="152400"/>
            <a:ext cx="806190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rgbClr val="FFC000"/>
                </a:solidFill>
              </a:rPr>
              <a:t>RIDE for SPC reconstruction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7950600" cy="7647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Reconstruction using </a:t>
            </a:r>
            <a:r>
              <a:rPr lang="en-US" dirty="0" smtClean="0"/>
              <a:t>RIDE at 30% M.R.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86854" y="3505200"/>
            <a:ext cx="7195420" cy="623315"/>
            <a:chOff x="586854" y="3102524"/>
            <a:chExt cx="7195420" cy="623315"/>
          </a:xfrm>
        </p:grpSpPr>
        <p:sp>
          <p:nvSpPr>
            <p:cNvPr id="2" name="Rectangle 1"/>
            <p:cNvSpPr/>
            <p:nvPr/>
          </p:nvSpPr>
          <p:spPr>
            <a:xfrm>
              <a:off x="7086238" y="3102525"/>
              <a:ext cx="696036" cy="6233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54054" y="3102526"/>
              <a:ext cx="696036" cy="6233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39980" y="3102526"/>
              <a:ext cx="696036" cy="6233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86854" y="3102524"/>
              <a:ext cx="696036" cy="6233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4664" y="4128513"/>
            <a:ext cx="7694727" cy="2274006"/>
            <a:chOff x="794664" y="4128513"/>
            <a:chExt cx="7694727" cy="2274006"/>
          </a:xfrm>
        </p:grpSpPr>
        <p:grpSp>
          <p:nvGrpSpPr>
            <p:cNvPr id="5" name="Group 4"/>
            <p:cNvGrpSpPr/>
            <p:nvPr/>
          </p:nvGrpSpPr>
          <p:grpSpPr>
            <a:xfrm>
              <a:off x="794664" y="5334000"/>
              <a:ext cx="7694727" cy="1068519"/>
              <a:chOff x="794664" y="4951281"/>
              <a:chExt cx="7694727" cy="1068519"/>
            </a:xfrm>
          </p:grpSpPr>
          <p:pic>
            <p:nvPicPr>
              <p:cNvPr id="17" name="Picture 3" descr="https://lh3.googleusercontent.com/bdeYDEqf9HMDXCh0WmfUGjdR_cNTqXxJbWy9DIG0tLKeEGTtC3krRRvZHTKXuXqsn9QaRZ-o5fEZX1JxzZ8fTiJKWkoildTswQZ3Ulh2yOY9oPZru68215lQQj7bRIwUCtpfank21uk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16" t="50000" r="55304" b="19212"/>
              <a:stretch/>
            </p:blipFill>
            <p:spPr bwMode="auto">
              <a:xfrm>
                <a:off x="794664" y="4953000"/>
                <a:ext cx="1191265" cy="10668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https://lh4.googleusercontent.com/EMNPAHbAvAwo5rIm3RTA6UAo9H7OrFotLcbBFvJvyyuWxhvGsS5pfaUyg7EjKUAgsjQQJJH9qn60vTM6jyX8WPT93fBSdlUIrBiFfFeuKaVCEBTwy_7IZpgadtocNplupghVIlLgCvo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32" t="50000" r="54488" b="19212"/>
              <a:stretch/>
            </p:blipFill>
            <p:spPr bwMode="auto">
              <a:xfrm>
                <a:off x="2935374" y="4951281"/>
                <a:ext cx="1182998" cy="105939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https://lh3.googleusercontent.com/8JS7n5TAnFpcEZgCjwzEnDsJV7wlVz4ZP1sfu4lMgxpKU94Tzt5hvMRq2ch_D5LkxSKFtePY3liu5W4Ys2y4oTNJiMSndzyZavXAJyLCQBzJ55cCCIm3BX8LGxh3ney_99ZvFCG4-OA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6" t="50000" r="56163" b="19212"/>
              <a:stretch/>
            </p:blipFill>
            <p:spPr bwMode="auto">
              <a:xfrm>
                <a:off x="5085402" y="4951571"/>
                <a:ext cx="1182996" cy="105939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5" descr="https://lh5.googleusercontent.com/vRCJWMxlrI_lNpyTv0Yhu79VRkoB33In5gbcHakv7fg1kv2L-Sw1xJzctWHwJ467dipiUlVsYyYZ233COS1dG9GTO6SRERtH2xATEfyOBNRDHFgbsfEKV_u3jpIm5eGJpPa4xFi9mck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92" t="50000" r="55905" b="19212"/>
              <a:stretch/>
            </p:blipFill>
            <p:spPr bwMode="auto">
              <a:xfrm>
                <a:off x="7306392" y="4951861"/>
                <a:ext cx="1182999" cy="10593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934872" y="4128513"/>
              <a:ext cx="6963020" cy="1207206"/>
              <a:chOff x="934872" y="4128513"/>
              <a:chExt cx="6963020" cy="1207206"/>
            </a:xfrm>
          </p:grpSpPr>
          <p:cxnSp>
            <p:nvCxnSpPr>
              <p:cNvPr id="7" name="Straight Connector 6"/>
              <p:cNvCxnSpPr>
                <a:stCxn id="33" idx="2"/>
                <a:endCxn id="17" idx="0"/>
              </p:cNvCxnSpPr>
              <p:nvPr/>
            </p:nvCxnSpPr>
            <p:spPr>
              <a:xfrm>
                <a:off x="934872" y="4128513"/>
                <a:ext cx="455425" cy="120720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32" idx="2"/>
                <a:endCxn id="26" idx="0"/>
              </p:cNvCxnSpPr>
              <p:nvPr/>
            </p:nvCxnSpPr>
            <p:spPr>
              <a:xfrm>
                <a:off x="3087998" y="4128515"/>
                <a:ext cx="438875" cy="120548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31" idx="2"/>
                <a:endCxn id="27" idx="0"/>
              </p:cNvCxnSpPr>
              <p:nvPr/>
            </p:nvCxnSpPr>
            <p:spPr>
              <a:xfrm>
                <a:off x="5202072" y="4128515"/>
                <a:ext cx="474828" cy="120577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" idx="2"/>
                <a:endCxn id="28" idx="0"/>
              </p:cNvCxnSpPr>
              <p:nvPr/>
            </p:nvCxnSpPr>
            <p:spPr>
              <a:xfrm>
                <a:off x="7434256" y="4128514"/>
                <a:ext cx="463636" cy="12060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073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3325" y="152400"/>
            <a:ext cx="806190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rgbClr val="FFC000"/>
                </a:solidFill>
              </a:rPr>
              <a:t>RIDE for SPC reconstruction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8559" y="1676400"/>
            <a:ext cx="8565406" cy="2862746"/>
            <a:chOff x="344759" y="1252053"/>
            <a:chExt cx="8565406" cy="2862746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000" y="2090253"/>
              <a:ext cx="2024546" cy="2024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85619" y="2090253"/>
              <a:ext cx="2024546" cy="2024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64627" y="2090253"/>
              <a:ext cx="2024546" cy="2024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4600" y="2090253"/>
              <a:ext cx="2024546" cy="2024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Shape 250"/>
            <p:cNvSpPr txBox="1">
              <a:spLocks/>
            </p:cNvSpPr>
            <p:nvPr/>
          </p:nvSpPr>
          <p:spPr>
            <a:xfrm>
              <a:off x="344759" y="1252053"/>
              <a:ext cx="2093641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/>
                <a:t>Original (256x256)</a:t>
              </a:r>
              <a:endParaRPr lang="en-US" dirty="0"/>
            </a:p>
          </p:txBody>
        </p:sp>
        <p:sp>
          <p:nvSpPr>
            <p:cNvPr id="13" name="Shape 250"/>
            <p:cNvSpPr txBox="1">
              <a:spLocks/>
            </p:cNvSpPr>
            <p:nvPr/>
          </p:nvSpPr>
          <p:spPr>
            <a:xfrm>
              <a:off x="2808905" y="1480653"/>
              <a:ext cx="1429985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dirty="0" smtClean="0"/>
                <a:t>30% M.R.</a:t>
              </a:r>
              <a:endParaRPr lang="en-US" dirty="0"/>
            </a:p>
          </p:txBody>
        </p:sp>
        <p:sp>
          <p:nvSpPr>
            <p:cNvPr id="14" name="Shape 250"/>
            <p:cNvSpPr txBox="1">
              <a:spLocks/>
            </p:cNvSpPr>
            <p:nvPr/>
          </p:nvSpPr>
          <p:spPr>
            <a:xfrm>
              <a:off x="5056416" y="1480653"/>
              <a:ext cx="1572984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dirty="0" smtClean="0"/>
                <a:t>10% M.R.</a:t>
              </a:r>
              <a:endParaRPr lang="en-US" dirty="0"/>
            </a:p>
          </p:txBody>
        </p:sp>
        <p:sp>
          <p:nvSpPr>
            <p:cNvPr id="15" name="Shape 250"/>
            <p:cNvSpPr txBox="1">
              <a:spLocks/>
            </p:cNvSpPr>
            <p:nvPr/>
          </p:nvSpPr>
          <p:spPr>
            <a:xfrm>
              <a:off x="7428795" y="1480653"/>
              <a:ext cx="1181805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dirty="0" smtClean="0"/>
                <a:t>7% M.R.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70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roup 266"/>
          <p:cNvGrpSpPr/>
          <p:nvPr/>
        </p:nvGrpSpPr>
        <p:grpSpPr>
          <a:xfrm>
            <a:off x="57494" y="1480653"/>
            <a:ext cx="9027311" cy="3342352"/>
            <a:chOff x="57494" y="1480653"/>
            <a:chExt cx="9027311" cy="3342352"/>
          </a:xfrm>
        </p:grpSpPr>
        <p:grpSp>
          <p:nvGrpSpPr>
            <p:cNvPr id="9" name="Group 8"/>
            <p:cNvGrpSpPr/>
            <p:nvPr/>
          </p:nvGrpSpPr>
          <p:grpSpPr>
            <a:xfrm>
              <a:off x="57494" y="1480653"/>
              <a:ext cx="8971629" cy="2710347"/>
              <a:chOff x="57494" y="1480653"/>
              <a:chExt cx="8971629" cy="2710347"/>
            </a:xfrm>
          </p:grpSpPr>
          <p:pic>
            <p:nvPicPr>
              <p:cNvPr id="2052" name="Picture 4" descr="F:\icip17\real_reconst\damp_90p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2133600"/>
                <a:ext cx="2057400" cy="2057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Shape 250"/>
              <p:cNvSpPr txBox="1">
                <a:spLocks/>
              </p:cNvSpPr>
              <p:nvPr/>
            </p:nvSpPr>
            <p:spPr>
              <a:xfrm>
                <a:off x="2477077" y="1480653"/>
                <a:ext cx="2093641" cy="6320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l" rtl="0">
                  <a:lnSpc>
                    <a:spcPct val="150000"/>
                  </a:lnSpc>
                  <a:spcBef>
                    <a:spcPts val="48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None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1pPr>
                <a:lvl2pPr marL="685800" marR="0" lvl="1" indent="-139700" algn="l" rtl="0">
                  <a:lnSpc>
                    <a:spcPct val="150000"/>
                  </a:lnSpc>
                  <a:spcBef>
                    <a:spcPts val="42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2pPr>
                <a:lvl3pPr marL="1143000" marR="0" lvl="2" indent="-152400" algn="l" rtl="0">
                  <a:lnSpc>
                    <a:spcPct val="150000"/>
                  </a:lnSpc>
                  <a:spcBef>
                    <a:spcPts val="36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3pPr>
                <a:lvl4pPr marL="1600200" marR="0" lvl="3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4pPr>
                <a:lvl5pPr marL="2057400" marR="0" lvl="4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5pPr>
                <a:lvl6pPr marL="2514600" marR="0" lvl="5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6pPr>
                <a:lvl7pPr marL="2971800" marR="0" lvl="6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7pPr>
                <a:lvl8pPr marL="3429000" marR="0" lvl="7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8pPr>
                <a:lvl9pPr marL="3886200" marR="0" lvl="8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dirty="0" smtClean="0"/>
                  <a:t>D-AMP</a:t>
                </a:r>
                <a:endParaRPr lang="en-US" dirty="0"/>
              </a:p>
            </p:txBody>
          </p:sp>
          <p:sp>
            <p:nvSpPr>
              <p:cNvPr id="13" name="Shape 250"/>
              <p:cNvSpPr txBox="1">
                <a:spLocks/>
              </p:cNvSpPr>
              <p:nvPr/>
            </p:nvSpPr>
            <p:spPr>
              <a:xfrm>
                <a:off x="4724400" y="1480653"/>
                <a:ext cx="2093641" cy="6320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l" rtl="0">
                  <a:lnSpc>
                    <a:spcPct val="150000"/>
                  </a:lnSpc>
                  <a:spcBef>
                    <a:spcPts val="48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None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1pPr>
                <a:lvl2pPr marL="685800" marR="0" lvl="1" indent="-139700" algn="l" rtl="0">
                  <a:lnSpc>
                    <a:spcPct val="150000"/>
                  </a:lnSpc>
                  <a:spcBef>
                    <a:spcPts val="42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2pPr>
                <a:lvl3pPr marL="1143000" marR="0" lvl="2" indent="-152400" algn="l" rtl="0">
                  <a:lnSpc>
                    <a:spcPct val="150000"/>
                  </a:lnSpc>
                  <a:spcBef>
                    <a:spcPts val="36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3pPr>
                <a:lvl4pPr marL="1600200" marR="0" lvl="3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4pPr>
                <a:lvl5pPr marL="2057400" marR="0" lvl="4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5pPr>
                <a:lvl6pPr marL="2514600" marR="0" lvl="5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6pPr>
                <a:lvl7pPr marL="2971800" marR="0" lvl="6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7pPr>
                <a:lvl8pPr marL="3429000" marR="0" lvl="7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8pPr>
                <a:lvl9pPr marL="3886200" marR="0" lvl="8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dirty="0" smtClean="0"/>
                  <a:t>TVAL</a:t>
                </a:r>
                <a:endParaRPr lang="en-US" dirty="0"/>
              </a:p>
            </p:txBody>
          </p:sp>
          <p:sp>
            <p:nvSpPr>
              <p:cNvPr id="14" name="Shape 250"/>
              <p:cNvSpPr txBox="1">
                <a:spLocks/>
              </p:cNvSpPr>
              <p:nvPr/>
            </p:nvSpPr>
            <p:spPr>
              <a:xfrm>
                <a:off x="6935482" y="1480653"/>
                <a:ext cx="2093641" cy="6320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l" rtl="0">
                  <a:lnSpc>
                    <a:spcPct val="150000"/>
                  </a:lnSpc>
                  <a:spcBef>
                    <a:spcPts val="48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None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1pPr>
                <a:lvl2pPr marL="685800" marR="0" lvl="1" indent="-139700" algn="l" rtl="0">
                  <a:lnSpc>
                    <a:spcPct val="150000"/>
                  </a:lnSpc>
                  <a:spcBef>
                    <a:spcPts val="42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2pPr>
                <a:lvl3pPr marL="1143000" marR="0" lvl="2" indent="-152400" algn="l" rtl="0">
                  <a:lnSpc>
                    <a:spcPct val="150000"/>
                  </a:lnSpc>
                  <a:spcBef>
                    <a:spcPts val="36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3pPr>
                <a:lvl4pPr marL="1600200" marR="0" lvl="3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4pPr>
                <a:lvl5pPr marL="2057400" marR="0" lvl="4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5pPr>
                <a:lvl6pPr marL="2514600" marR="0" lvl="5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6pPr>
                <a:lvl7pPr marL="2971800" marR="0" lvl="6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7pPr>
                <a:lvl8pPr marL="3429000" marR="0" lvl="7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8pPr>
                <a:lvl9pPr marL="3886200" marR="0" lvl="8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dirty="0" smtClean="0"/>
                  <a:t>Ours</a:t>
                </a:r>
                <a:endParaRPr lang="en-US" dirty="0"/>
              </a:p>
            </p:txBody>
          </p:sp>
          <p:sp>
            <p:nvSpPr>
              <p:cNvPr id="15" name="Shape 250"/>
              <p:cNvSpPr txBox="1">
                <a:spLocks/>
              </p:cNvSpPr>
              <p:nvPr/>
            </p:nvSpPr>
            <p:spPr>
              <a:xfrm>
                <a:off x="57494" y="1501595"/>
                <a:ext cx="2533306" cy="6320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l" rtl="0">
                  <a:lnSpc>
                    <a:spcPct val="150000"/>
                  </a:lnSpc>
                  <a:spcBef>
                    <a:spcPts val="48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None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1pPr>
                <a:lvl2pPr marL="685800" marR="0" lvl="1" indent="-139700" algn="l" rtl="0">
                  <a:lnSpc>
                    <a:spcPct val="150000"/>
                  </a:lnSpc>
                  <a:spcBef>
                    <a:spcPts val="42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2pPr>
                <a:lvl3pPr marL="1143000" marR="0" lvl="2" indent="-152400" algn="l" rtl="0">
                  <a:lnSpc>
                    <a:spcPct val="150000"/>
                  </a:lnSpc>
                  <a:spcBef>
                    <a:spcPts val="36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3pPr>
                <a:lvl4pPr marL="1600200" marR="0" lvl="3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4pPr>
                <a:lvl5pPr marL="2057400" marR="0" lvl="4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5pPr>
                <a:lvl6pPr marL="2514600" marR="0" lvl="5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6pPr>
                <a:lvl7pPr marL="2971800" marR="0" lvl="6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7pPr>
                <a:lvl8pPr marL="3429000" marR="0" lvl="7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8pPr>
                <a:lvl9pPr marL="3886200" marR="0" lvl="8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dirty="0" smtClean="0"/>
                  <a:t>Full reconstruction</a:t>
                </a:r>
                <a:endParaRPr lang="en-US" dirty="0"/>
              </a:p>
            </p:txBody>
          </p:sp>
          <p:pic>
            <p:nvPicPr>
              <p:cNvPr id="2053" name="Picture 5" descr="F:\icip17\real_reconst\damp_30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2133600"/>
                <a:ext cx="2057400" cy="2057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F:\icip17\real_reconst\tval_30p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133600"/>
                <a:ext cx="2057400" cy="2057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5" name="Picture 7" descr="F:\icip17\real_reconst\ride_30p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200" y="2125167"/>
                <a:ext cx="2065833" cy="20658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9" name="Shape 250"/>
            <p:cNvSpPr txBox="1">
              <a:spLocks/>
            </p:cNvSpPr>
            <p:nvPr/>
          </p:nvSpPr>
          <p:spPr>
            <a:xfrm>
              <a:off x="2478359" y="4191000"/>
              <a:ext cx="2093641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 smtClean="0"/>
                <a:t>32.31 dB, 0.876</a:t>
              </a:r>
            </a:p>
          </p:txBody>
        </p:sp>
        <p:sp>
          <p:nvSpPr>
            <p:cNvPr id="60" name="Shape 250"/>
            <p:cNvSpPr txBox="1">
              <a:spLocks/>
            </p:cNvSpPr>
            <p:nvPr/>
          </p:nvSpPr>
          <p:spPr>
            <a:xfrm>
              <a:off x="4648200" y="4191000"/>
              <a:ext cx="2093641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 smtClean="0"/>
                <a:t>32.95 dB, 0.883</a:t>
              </a:r>
            </a:p>
          </p:txBody>
        </p:sp>
        <p:sp>
          <p:nvSpPr>
            <p:cNvPr id="61" name="Shape 250"/>
            <p:cNvSpPr txBox="1">
              <a:spLocks/>
            </p:cNvSpPr>
            <p:nvPr/>
          </p:nvSpPr>
          <p:spPr>
            <a:xfrm>
              <a:off x="6781800" y="4191000"/>
              <a:ext cx="2303005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 smtClean="0"/>
                <a:t>35.87 dB, 0.908</a:t>
              </a:r>
            </a:p>
          </p:txBody>
        </p:sp>
      </p:grpSp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123510" y="153525"/>
            <a:ext cx="886809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C000"/>
                </a:solidFill>
              </a:rPr>
              <a:t>Real SPC reconstructions @ 30% M.R.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57300" y="2743199"/>
            <a:ext cx="7217722" cy="534392"/>
            <a:chOff x="1257300" y="2743199"/>
            <a:chExt cx="7217722" cy="534392"/>
          </a:xfrm>
        </p:grpSpPr>
        <p:sp>
          <p:nvSpPr>
            <p:cNvPr id="4" name="Rectangle 3"/>
            <p:cNvSpPr/>
            <p:nvPr/>
          </p:nvSpPr>
          <p:spPr>
            <a:xfrm>
              <a:off x="1257300" y="2743199"/>
              <a:ext cx="512123" cy="5343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44290" y="2743199"/>
              <a:ext cx="512123" cy="5343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753100" y="2743199"/>
              <a:ext cx="512123" cy="5343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962899" y="2743200"/>
              <a:ext cx="512123" cy="5343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819150" y="3277590"/>
            <a:ext cx="7601301" cy="2666015"/>
            <a:chOff x="819150" y="3277590"/>
            <a:chExt cx="7601301" cy="2666015"/>
          </a:xfrm>
        </p:grpSpPr>
        <p:grpSp>
          <p:nvGrpSpPr>
            <p:cNvPr id="16" name="Group 15"/>
            <p:cNvGrpSpPr/>
            <p:nvPr/>
          </p:nvGrpSpPr>
          <p:grpSpPr>
            <a:xfrm>
              <a:off x="819150" y="5029200"/>
              <a:ext cx="7601301" cy="914405"/>
              <a:chOff x="819150" y="5029195"/>
              <a:chExt cx="7601301" cy="914405"/>
            </a:xfrm>
          </p:grpSpPr>
          <p:pic>
            <p:nvPicPr>
              <p:cNvPr id="19" name="Picture 4" descr="F:\icip17\real_reconst\damp_90p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29630" r="25108" b="44396"/>
              <a:stretch/>
            </p:blipFill>
            <p:spPr bwMode="auto">
              <a:xfrm>
                <a:off x="819150" y="5029199"/>
                <a:ext cx="876299" cy="9144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5" descr="F:\icip17\real_reconst\damp_30p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99" t="30039" r="25109" b="43987"/>
              <a:stretch/>
            </p:blipFill>
            <p:spPr bwMode="auto">
              <a:xfrm>
                <a:off x="3106140" y="5029195"/>
                <a:ext cx="876300" cy="91440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6" descr="F:\icip17\real_reconst\tval_30p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119" t="29630" r="25989" b="44396"/>
              <a:stretch/>
            </p:blipFill>
            <p:spPr bwMode="auto">
              <a:xfrm>
                <a:off x="5333070" y="5029196"/>
                <a:ext cx="876300" cy="91440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7" descr="F:\icip17\real_reconst\ride_30p.p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96" t="29509" r="25414" b="44623"/>
              <a:stretch/>
            </p:blipFill>
            <p:spPr bwMode="auto">
              <a:xfrm>
                <a:off x="7544153" y="5029199"/>
                <a:ext cx="876298" cy="91440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58" name="Straight Connector 257"/>
            <p:cNvCxnSpPr>
              <a:stCxn id="4" idx="2"/>
              <a:endCxn id="19" idx="0"/>
            </p:cNvCxnSpPr>
            <p:nvPr/>
          </p:nvCxnSpPr>
          <p:spPr>
            <a:xfrm flipH="1">
              <a:off x="1257300" y="3277590"/>
              <a:ext cx="256062" cy="17516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52" idx="2"/>
              <a:endCxn id="44" idx="0"/>
            </p:cNvCxnSpPr>
            <p:nvPr/>
          </p:nvCxnSpPr>
          <p:spPr>
            <a:xfrm flipH="1">
              <a:off x="3544290" y="3277590"/>
              <a:ext cx="256062" cy="175161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53" idx="2"/>
              <a:endCxn id="47" idx="0"/>
            </p:cNvCxnSpPr>
            <p:nvPr/>
          </p:nvCxnSpPr>
          <p:spPr>
            <a:xfrm flipH="1">
              <a:off x="5771220" y="3277590"/>
              <a:ext cx="237942" cy="17516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54" idx="2"/>
              <a:endCxn id="48" idx="0"/>
            </p:cNvCxnSpPr>
            <p:nvPr/>
          </p:nvCxnSpPr>
          <p:spPr>
            <a:xfrm flipH="1">
              <a:off x="7982302" y="3277591"/>
              <a:ext cx="236659" cy="175161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75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7"/>
          <p:cNvGrpSpPr/>
          <p:nvPr/>
        </p:nvGrpSpPr>
        <p:grpSpPr>
          <a:xfrm>
            <a:off x="57494" y="1480653"/>
            <a:ext cx="9027311" cy="3342352"/>
            <a:chOff x="57494" y="1480653"/>
            <a:chExt cx="9027311" cy="3342352"/>
          </a:xfrm>
        </p:grpSpPr>
        <p:grpSp>
          <p:nvGrpSpPr>
            <p:cNvPr id="2" name="Group 1"/>
            <p:cNvGrpSpPr/>
            <p:nvPr/>
          </p:nvGrpSpPr>
          <p:grpSpPr>
            <a:xfrm>
              <a:off x="57494" y="1480653"/>
              <a:ext cx="8971629" cy="2710347"/>
              <a:chOff x="57494" y="1480653"/>
              <a:chExt cx="8971629" cy="2710347"/>
            </a:xfrm>
          </p:grpSpPr>
          <p:pic>
            <p:nvPicPr>
              <p:cNvPr id="2052" name="Picture 4" descr="F:\icip17\real_reconst\damp_90p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2133600"/>
                <a:ext cx="2057400" cy="2057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Shape 250"/>
              <p:cNvSpPr txBox="1">
                <a:spLocks/>
              </p:cNvSpPr>
              <p:nvPr/>
            </p:nvSpPr>
            <p:spPr>
              <a:xfrm>
                <a:off x="2477077" y="1480653"/>
                <a:ext cx="2093641" cy="6320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l" rtl="0">
                  <a:lnSpc>
                    <a:spcPct val="150000"/>
                  </a:lnSpc>
                  <a:spcBef>
                    <a:spcPts val="48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None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1pPr>
                <a:lvl2pPr marL="685800" marR="0" lvl="1" indent="-139700" algn="l" rtl="0">
                  <a:lnSpc>
                    <a:spcPct val="150000"/>
                  </a:lnSpc>
                  <a:spcBef>
                    <a:spcPts val="42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2pPr>
                <a:lvl3pPr marL="1143000" marR="0" lvl="2" indent="-152400" algn="l" rtl="0">
                  <a:lnSpc>
                    <a:spcPct val="150000"/>
                  </a:lnSpc>
                  <a:spcBef>
                    <a:spcPts val="36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3pPr>
                <a:lvl4pPr marL="1600200" marR="0" lvl="3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4pPr>
                <a:lvl5pPr marL="2057400" marR="0" lvl="4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5pPr>
                <a:lvl6pPr marL="2514600" marR="0" lvl="5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6pPr>
                <a:lvl7pPr marL="2971800" marR="0" lvl="6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7pPr>
                <a:lvl8pPr marL="3429000" marR="0" lvl="7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8pPr>
                <a:lvl9pPr marL="3886200" marR="0" lvl="8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dirty="0" smtClean="0"/>
                  <a:t>D-AMP</a:t>
                </a:r>
                <a:endParaRPr lang="en-US" dirty="0"/>
              </a:p>
            </p:txBody>
          </p:sp>
          <p:sp>
            <p:nvSpPr>
              <p:cNvPr id="13" name="Shape 250"/>
              <p:cNvSpPr txBox="1">
                <a:spLocks/>
              </p:cNvSpPr>
              <p:nvPr/>
            </p:nvSpPr>
            <p:spPr>
              <a:xfrm>
                <a:off x="4724400" y="1480653"/>
                <a:ext cx="2093641" cy="6320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l" rtl="0">
                  <a:lnSpc>
                    <a:spcPct val="150000"/>
                  </a:lnSpc>
                  <a:spcBef>
                    <a:spcPts val="48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None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1pPr>
                <a:lvl2pPr marL="685800" marR="0" lvl="1" indent="-139700" algn="l" rtl="0">
                  <a:lnSpc>
                    <a:spcPct val="150000"/>
                  </a:lnSpc>
                  <a:spcBef>
                    <a:spcPts val="42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2pPr>
                <a:lvl3pPr marL="1143000" marR="0" lvl="2" indent="-152400" algn="l" rtl="0">
                  <a:lnSpc>
                    <a:spcPct val="150000"/>
                  </a:lnSpc>
                  <a:spcBef>
                    <a:spcPts val="36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3pPr>
                <a:lvl4pPr marL="1600200" marR="0" lvl="3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4pPr>
                <a:lvl5pPr marL="2057400" marR="0" lvl="4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5pPr>
                <a:lvl6pPr marL="2514600" marR="0" lvl="5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6pPr>
                <a:lvl7pPr marL="2971800" marR="0" lvl="6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7pPr>
                <a:lvl8pPr marL="3429000" marR="0" lvl="7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8pPr>
                <a:lvl9pPr marL="3886200" marR="0" lvl="8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dirty="0" smtClean="0"/>
                  <a:t>TVAL</a:t>
                </a:r>
                <a:endParaRPr lang="en-US" dirty="0"/>
              </a:p>
            </p:txBody>
          </p:sp>
          <p:sp>
            <p:nvSpPr>
              <p:cNvPr id="14" name="Shape 250"/>
              <p:cNvSpPr txBox="1">
                <a:spLocks/>
              </p:cNvSpPr>
              <p:nvPr/>
            </p:nvSpPr>
            <p:spPr>
              <a:xfrm>
                <a:off x="6935482" y="1480653"/>
                <a:ext cx="2093641" cy="6320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l" rtl="0">
                  <a:lnSpc>
                    <a:spcPct val="150000"/>
                  </a:lnSpc>
                  <a:spcBef>
                    <a:spcPts val="48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None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1pPr>
                <a:lvl2pPr marL="685800" marR="0" lvl="1" indent="-139700" algn="l" rtl="0">
                  <a:lnSpc>
                    <a:spcPct val="150000"/>
                  </a:lnSpc>
                  <a:spcBef>
                    <a:spcPts val="42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2pPr>
                <a:lvl3pPr marL="1143000" marR="0" lvl="2" indent="-152400" algn="l" rtl="0">
                  <a:lnSpc>
                    <a:spcPct val="150000"/>
                  </a:lnSpc>
                  <a:spcBef>
                    <a:spcPts val="36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3pPr>
                <a:lvl4pPr marL="1600200" marR="0" lvl="3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4pPr>
                <a:lvl5pPr marL="2057400" marR="0" lvl="4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5pPr>
                <a:lvl6pPr marL="2514600" marR="0" lvl="5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6pPr>
                <a:lvl7pPr marL="2971800" marR="0" lvl="6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7pPr>
                <a:lvl8pPr marL="3429000" marR="0" lvl="7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8pPr>
                <a:lvl9pPr marL="3886200" marR="0" lvl="8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dirty="0" smtClean="0"/>
                  <a:t>Ours</a:t>
                </a:r>
                <a:endParaRPr lang="en-US" dirty="0"/>
              </a:p>
            </p:txBody>
          </p:sp>
          <p:sp>
            <p:nvSpPr>
              <p:cNvPr id="15" name="Shape 250"/>
              <p:cNvSpPr txBox="1">
                <a:spLocks/>
              </p:cNvSpPr>
              <p:nvPr/>
            </p:nvSpPr>
            <p:spPr>
              <a:xfrm>
                <a:off x="57494" y="1501595"/>
                <a:ext cx="2533306" cy="6320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0" algn="l" rtl="0">
                  <a:lnSpc>
                    <a:spcPct val="150000"/>
                  </a:lnSpc>
                  <a:spcBef>
                    <a:spcPts val="48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None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1pPr>
                <a:lvl2pPr marL="685800" marR="0" lvl="1" indent="-139700" algn="l" rtl="0">
                  <a:lnSpc>
                    <a:spcPct val="150000"/>
                  </a:lnSpc>
                  <a:spcBef>
                    <a:spcPts val="42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2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2pPr>
                <a:lvl3pPr marL="1143000" marR="0" lvl="2" indent="-152400" algn="l" rtl="0">
                  <a:lnSpc>
                    <a:spcPct val="150000"/>
                  </a:lnSpc>
                  <a:spcBef>
                    <a:spcPts val="36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2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3pPr>
                <a:lvl4pPr marL="1600200" marR="0" lvl="3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4pPr>
                <a:lvl5pPr marL="2057400" marR="0" lvl="4" indent="-158750" algn="l" rtl="0">
                  <a:lnSpc>
                    <a:spcPct val="150000"/>
                  </a:lnSpc>
                  <a:spcBef>
                    <a:spcPts val="330"/>
                  </a:spcBef>
                  <a:spcAft>
                    <a:spcPts val="120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1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5pPr>
                <a:lvl6pPr marL="2514600" marR="0" lvl="5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6pPr>
                <a:lvl7pPr marL="2971800" marR="0" lvl="6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7pPr>
                <a:lvl8pPr marL="3429000" marR="0" lvl="7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8pPr>
                <a:lvl9pPr marL="3886200" marR="0" lvl="8" indent="-114300" algn="l" rtl="0">
                  <a:lnSpc>
                    <a:spcPct val="90000"/>
                  </a:lnSpc>
                  <a:spcBef>
                    <a:spcPts val="540"/>
                  </a:spcBef>
                  <a:spcAft>
                    <a:spcPts val="0"/>
                  </a:spcAft>
                  <a:buClr>
                    <a:srgbClr val="F3F3F3"/>
                  </a:buClr>
                  <a:buSzPct val="100000"/>
                  <a:buFont typeface="Arial"/>
                  <a:buChar char="•"/>
                  <a:defRPr sz="1800" b="0" i="0" u="none" strike="noStrike" cap="none">
                    <a:solidFill>
                      <a:srgbClr val="F3F3F3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n-US" dirty="0" smtClean="0"/>
                  <a:t>Full reconstruction</a:t>
                </a:r>
                <a:endParaRPr lang="en-US" dirty="0"/>
              </a:p>
            </p:txBody>
          </p:sp>
          <p:pic>
            <p:nvPicPr>
              <p:cNvPr id="3074" name="Picture 2" descr="F:\icip17\real_reconst\damp_15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3318" y="2133600"/>
                <a:ext cx="2057400" cy="2057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5" name="Picture 3" descr="F:\icip17\real_reconst\tval_15p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133600"/>
                <a:ext cx="2057400" cy="2057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F:\icip17\real_reconst\ride_15p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5482" y="2133600"/>
                <a:ext cx="2057400" cy="2057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Shape 250"/>
            <p:cNvSpPr txBox="1">
              <a:spLocks/>
            </p:cNvSpPr>
            <p:nvPr/>
          </p:nvSpPr>
          <p:spPr>
            <a:xfrm>
              <a:off x="2478359" y="4191000"/>
              <a:ext cx="2093641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 smtClean="0"/>
                <a:t>28.34 dB, 0.760</a:t>
              </a:r>
            </a:p>
          </p:txBody>
        </p:sp>
        <p:sp>
          <p:nvSpPr>
            <p:cNvPr id="56" name="Shape 250"/>
            <p:cNvSpPr txBox="1">
              <a:spLocks/>
            </p:cNvSpPr>
            <p:nvPr/>
          </p:nvSpPr>
          <p:spPr>
            <a:xfrm>
              <a:off x="4648200" y="4191000"/>
              <a:ext cx="2093641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 smtClean="0"/>
                <a:t>24.68 dB, 0.687</a:t>
              </a:r>
            </a:p>
          </p:txBody>
        </p:sp>
        <p:sp>
          <p:nvSpPr>
            <p:cNvPr id="57" name="Shape 250"/>
            <p:cNvSpPr txBox="1">
              <a:spLocks/>
            </p:cNvSpPr>
            <p:nvPr/>
          </p:nvSpPr>
          <p:spPr>
            <a:xfrm>
              <a:off x="6781800" y="4191000"/>
              <a:ext cx="2303005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 smtClean="0"/>
                <a:t>31.12 dB, 0.813</a:t>
              </a:r>
            </a:p>
          </p:txBody>
        </p:sp>
      </p:grpSp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123510" y="153525"/>
            <a:ext cx="886809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C000"/>
                </a:solidFill>
              </a:rPr>
              <a:t>Real SPC reconstructions @ 15% M.R.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9387" y="2933203"/>
            <a:ext cx="7205646" cy="442853"/>
            <a:chOff x="439387" y="2933203"/>
            <a:chExt cx="7205646" cy="442853"/>
          </a:xfrm>
        </p:grpSpPr>
        <p:sp>
          <p:nvSpPr>
            <p:cNvPr id="37" name="Rectangle 36"/>
            <p:cNvSpPr/>
            <p:nvPr/>
          </p:nvSpPr>
          <p:spPr>
            <a:xfrm>
              <a:off x="439387" y="2933204"/>
              <a:ext cx="498764" cy="4275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35186" y="2933203"/>
              <a:ext cx="498764" cy="4275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724105" y="2948544"/>
              <a:ext cx="498764" cy="4275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46269" y="2948544"/>
              <a:ext cx="498764" cy="4275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688769" y="3360715"/>
            <a:ext cx="7693582" cy="2582885"/>
            <a:chOff x="688769" y="3360715"/>
            <a:chExt cx="7693582" cy="2582885"/>
          </a:xfrm>
        </p:grpSpPr>
        <p:grpSp>
          <p:nvGrpSpPr>
            <p:cNvPr id="5" name="Group 4"/>
            <p:cNvGrpSpPr/>
            <p:nvPr/>
          </p:nvGrpSpPr>
          <p:grpSpPr>
            <a:xfrm>
              <a:off x="924098" y="5253731"/>
              <a:ext cx="7458253" cy="689869"/>
              <a:chOff x="924098" y="5253731"/>
              <a:chExt cx="7458253" cy="689869"/>
            </a:xfrm>
          </p:grpSpPr>
          <p:pic>
            <p:nvPicPr>
              <p:cNvPr id="25" name="Picture 4" descr="F:\icip17\real_reconst\damp_90p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45" t="38865" r="65512" b="40356"/>
              <a:stretch/>
            </p:blipFill>
            <p:spPr bwMode="auto">
              <a:xfrm>
                <a:off x="924098" y="5257800"/>
                <a:ext cx="800097" cy="6858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F:\icip17\real_reconst\damp_15p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45" t="38865" r="65512" b="40356"/>
              <a:stretch/>
            </p:blipFill>
            <p:spPr bwMode="auto">
              <a:xfrm>
                <a:off x="3123848" y="5257800"/>
                <a:ext cx="800097" cy="6858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" descr="F:\icip17\real_reconst\tval_15p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45" t="38769" r="65512" b="40452"/>
              <a:stretch/>
            </p:blipFill>
            <p:spPr bwMode="auto">
              <a:xfrm>
                <a:off x="5350676" y="5253731"/>
                <a:ext cx="804847" cy="68986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4" descr="F:\icip17\real_reconst\ride_15p.p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45" t="38865" r="65512" b="40356"/>
              <a:stretch/>
            </p:blipFill>
            <p:spPr bwMode="auto">
              <a:xfrm>
                <a:off x="7582253" y="5253731"/>
                <a:ext cx="800098" cy="6858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688769" y="3360715"/>
              <a:ext cx="7293533" cy="1897085"/>
              <a:chOff x="688769" y="3360715"/>
              <a:chExt cx="7293533" cy="1897085"/>
            </a:xfrm>
          </p:grpSpPr>
          <p:cxnSp>
            <p:nvCxnSpPr>
              <p:cNvPr id="7" name="Straight Connector 6"/>
              <p:cNvCxnSpPr>
                <a:stCxn id="38" idx="2"/>
                <a:endCxn id="35" idx="0"/>
              </p:cNvCxnSpPr>
              <p:nvPr/>
            </p:nvCxnSpPr>
            <p:spPr>
              <a:xfrm>
                <a:off x="5184568" y="3360715"/>
                <a:ext cx="568532" cy="1893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endCxn id="36" idx="0"/>
              </p:cNvCxnSpPr>
              <p:nvPr/>
            </p:nvCxnSpPr>
            <p:spPr>
              <a:xfrm>
                <a:off x="7395651" y="3376056"/>
                <a:ext cx="586651" cy="187767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39" idx="2"/>
                <a:endCxn id="34" idx="0"/>
              </p:cNvCxnSpPr>
              <p:nvPr/>
            </p:nvCxnSpPr>
            <p:spPr>
              <a:xfrm>
                <a:off x="2973487" y="3376056"/>
                <a:ext cx="550410" cy="188174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37" idx="2"/>
                <a:endCxn id="25" idx="0"/>
              </p:cNvCxnSpPr>
              <p:nvPr/>
            </p:nvCxnSpPr>
            <p:spPr>
              <a:xfrm>
                <a:off x="688769" y="3360716"/>
                <a:ext cx="635378" cy="189708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190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3325" y="153525"/>
            <a:ext cx="806190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C000"/>
                </a:solidFill>
              </a:rPr>
              <a:t>Summary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Shape 236"/>
          <p:cNvSpPr txBox="1">
            <a:spLocks/>
          </p:cNvSpPr>
          <p:nvPr/>
        </p:nvSpPr>
        <p:spPr>
          <a:xfrm>
            <a:off x="489963" y="990600"/>
            <a:ext cx="2786637" cy="632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smtClean="0"/>
              <a:t>Analytic priors </a:t>
            </a:r>
            <a:endParaRPr lang="en-US" dirty="0"/>
          </a:p>
        </p:txBody>
      </p:sp>
      <p:sp>
        <p:nvSpPr>
          <p:cNvPr id="6" name="Shape 236"/>
          <p:cNvSpPr txBox="1">
            <a:spLocks/>
          </p:cNvSpPr>
          <p:nvPr/>
        </p:nvSpPr>
        <p:spPr>
          <a:xfrm>
            <a:off x="949285" y="1524000"/>
            <a:ext cx="4079915" cy="632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 smtClean="0">
                <a:solidFill>
                  <a:srgbClr val="FFC000"/>
                </a:solidFill>
              </a:rPr>
              <a:t>Suffer</a:t>
            </a:r>
            <a:r>
              <a:rPr lang="en-US" sz="1800" dirty="0" smtClean="0"/>
              <a:t> at </a:t>
            </a:r>
            <a:r>
              <a:rPr lang="en-US" sz="1800" dirty="0" smtClean="0">
                <a:solidFill>
                  <a:srgbClr val="FFC000"/>
                </a:solidFill>
              </a:rPr>
              <a:t>low</a:t>
            </a:r>
            <a:r>
              <a:rPr lang="en-US" sz="1800" dirty="0" smtClean="0"/>
              <a:t> measurement rates</a:t>
            </a:r>
          </a:p>
        </p:txBody>
      </p:sp>
      <p:pic>
        <p:nvPicPr>
          <p:cNvPr id="7" name="Picture 5" descr="C:\Users\Anil Kumar\Pictures\ride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t="2648" r="45088"/>
          <a:stretch/>
        </p:blipFill>
        <p:spPr bwMode="auto">
          <a:xfrm>
            <a:off x="4572000" y="2971800"/>
            <a:ext cx="1112292" cy="172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236"/>
          <p:cNvSpPr txBox="1">
            <a:spLocks/>
          </p:cNvSpPr>
          <p:nvPr/>
        </p:nvSpPr>
        <p:spPr>
          <a:xfrm>
            <a:off x="818032" y="3340399"/>
            <a:ext cx="5430368" cy="1231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FFC000"/>
                </a:solidFill>
              </a:rPr>
              <a:t>Data driven</a:t>
            </a:r>
            <a:endParaRPr lang="en-US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FFC000"/>
                </a:solidFill>
              </a:rPr>
              <a:t>Recurrent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FFC000"/>
                </a:solidFill>
              </a:rPr>
              <a:t>Flexible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hape 236"/>
          <p:cNvSpPr txBox="1">
            <a:spLocks/>
          </p:cNvSpPr>
          <p:nvPr/>
        </p:nvSpPr>
        <p:spPr>
          <a:xfrm>
            <a:off x="492085" y="2936994"/>
            <a:ext cx="4079915" cy="632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RIDE as an image prior for SPC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9" name="Shape 236"/>
          <p:cNvSpPr txBox="1">
            <a:spLocks/>
          </p:cNvSpPr>
          <p:nvPr/>
        </p:nvSpPr>
        <p:spPr>
          <a:xfrm>
            <a:off x="381000" y="6172200"/>
            <a:ext cx="9620229" cy="632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Code is available on </a:t>
            </a:r>
            <a:r>
              <a:rPr lang="en-US" dirty="0" err="1" smtClean="0"/>
              <a:t>github</a:t>
            </a:r>
            <a:r>
              <a:rPr lang="en-US" dirty="0" smtClean="0"/>
              <a:t>: https</a:t>
            </a:r>
            <a:r>
              <a:rPr lang="en-US" dirty="0"/>
              <a:t>://adaveiitm.github.io/research.html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Shape 236"/>
          <p:cNvSpPr txBox="1">
            <a:spLocks/>
          </p:cNvSpPr>
          <p:nvPr/>
        </p:nvSpPr>
        <p:spPr>
          <a:xfrm>
            <a:off x="381000" y="5715000"/>
            <a:ext cx="9620229" cy="632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Check </a:t>
            </a:r>
            <a:r>
              <a:rPr lang="en-US" dirty="0" err="1" smtClean="0"/>
              <a:t>arxiv</a:t>
            </a:r>
            <a:r>
              <a:rPr lang="en-US" dirty="0" smtClean="0"/>
              <a:t> for more details: </a:t>
            </a:r>
            <a:r>
              <a:rPr lang="en-US" dirty="0"/>
              <a:t>https://arxiv.org/abs/1612.04229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1" name="Shape 236"/>
          <p:cNvSpPr txBox="1">
            <a:spLocks/>
          </p:cNvSpPr>
          <p:nvPr/>
        </p:nvSpPr>
        <p:spPr>
          <a:xfrm>
            <a:off x="492085" y="1828800"/>
            <a:ext cx="4079915" cy="632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smtClean="0"/>
              <a:t>Deep discriminative models</a:t>
            </a:r>
            <a:endParaRPr lang="en-US" dirty="0"/>
          </a:p>
        </p:txBody>
      </p:sp>
      <p:sp>
        <p:nvSpPr>
          <p:cNvPr id="42" name="Shape 236"/>
          <p:cNvSpPr txBox="1">
            <a:spLocks/>
          </p:cNvSpPr>
          <p:nvPr/>
        </p:nvSpPr>
        <p:spPr>
          <a:xfrm>
            <a:off x="960795" y="2362200"/>
            <a:ext cx="5973405" cy="632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 smtClean="0">
                <a:solidFill>
                  <a:srgbClr val="FFC000"/>
                </a:solidFill>
              </a:rPr>
              <a:t>Task </a:t>
            </a:r>
            <a:r>
              <a:rPr lang="en-US" sz="1800" dirty="0" smtClean="0">
                <a:solidFill>
                  <a:schemeClr val="bg1"/>
                </a:solidFill>
              </a:rPr>
              <a:t>specific, do not handle global multiplexing</a:t>
            </a:r>
          </a:p>
        </p:txBody>
      </p:sp>
      <p:sp>
        <p:nvSpPr>
          <p:cNvPr id="43" name="Shape 236"/>
          <p:cNvSpPr txBox="1">
            <a:spLocks/>
          </p:cNvSpPr>
          <p:nvPr/>
        </p:nvSpPr>
        <p:spPr>
          <a:xfrm>
            <a:off x="492085" y="4701995"/>
            <a:ext cx="4079915" cy="632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On the downside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4" name="Shape 236"/>
          <p:cNvSpPr txBox="1">
            <a:spLocks/>
          </p:cNvSpPr>
          <p:nvPr/>
        </p:nvSpPr>
        <p:spPr>
          <a:xfrm>
            <a:off x="838200" y="5095994"/>
            <a:ext cx="6570746" cy="6952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FFC000"/>
                </a:solidFill>
              </a:rPr>
              <a:t>Sequential </a:t>
            </a:r>
            <a:r>
              <a:rPr lang="en-US" dirty="0" smtClean="0">
                <a:solidFill>
                  <a:schemeClr val="bg1"/>
                </a:solidFill>
              </a:rPr>
              <a:t>nature increases computational cost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05600" y="2841805"/>
            <a:ext cx="2093641" cy="2339795"/>
            <a:chOff x="6477000" y="2994205"/>
            <a:chExt cx="2093641" cy="2339795"/>
          </a:xfrm>
        </p:grpSpPr>
        <p:pic>
          <p:nvPicPr>
            <p:cNvPr id="37" name="Picture 3" descr="C:\Users\Anil Kumar\Downloads\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753" y="2994205"/>
              <a:ext cx="1729854" cy="172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Shape 236"/>
            <p:cNvSpPr txBox="1">
              <a:spLocks/>
            </p:cNvSpPr>
            <p:nvPr/>
          </p:nvSpPr>
          <p:spPr>
            <a:xfrm>
              <a:off x="6477000" y="4701995"/>
              <a:ext cx="2093641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i="1" dirty="0" smtClean="0">
                  <a:solidFill>
                    <a:schemeClr val="bg1"/>
                  </a:solidFill>
                </a:rPr>
                <a:t>SPC reconstruction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3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86809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FFC000"/>
                </a:solidFill>
              </a:rPr>
              <a:t>Single Pixel </a:t>
            </a:r>
            <a:r>
              <a:rPr lang="en-US" dirty="0" smtClean="0">
                <a:solidFill>
                  <a:srgbClr val="FFC000"/>
                </a:solidFill>
              </a:rPr>
              <a:t>Camera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212900"/>
            <a:ext cx="3920400" cy="16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234"/>
          <p:cNvSpPr txBox="1"/>
          <p:nvPr/>
        </p:nvSpPr>
        <p:spPr>
          <a:xfrm>
            <a:off x="4876800" y="1371600"/>
            <a:ext cx="3733800" cy="132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4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Calibri" panose="020F0502020204030204" pitchFamily="34" charset="0"/>
              <a:buChar char="–"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Single photon </a:t>
            </a:r>
            <a:r>
              <a:rPr lang="en-US" sz="20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detector</a:t>
            </a:r>
          </a:p>
          <a:p>
            <a:pPr marL="444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Calibri" panose="020F0502020204030204" pitchFamily="34" charset="0"/>
              <a:buChar char="–"/>
            </a:pPr>
            <a:r>
              <a:rPr lang="en-US" sz="20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Series 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of random projections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3505200"/>
            <a:ext cx="5431695" cy="2092071"/>
            <a:chOff x="381000" y="3429000"/>
            <a:chExt cx="5431695" cy="2092071"/>
          </a:xfrm>
        </p:grpSpPr>
        <p:grpSp>
          <p:nvGrpSpPr>
            <p:cNvPr id="19" name="Group 18"/>
            <p:cNvGrpSpPr/>
            <p:nvPr/>
          </p:nvGrpSpPr>
          <p:grpSpPr>
            <a:xfrm>
              <a:off x="384325" y="3429000"/>
              <a:ext cx="5330675" cy="2092071"/>
              <a:chOff x="384325" y="3429000"/>
              <a:chExt cx="5330675" cy="2092071"/>
            </a:xfrm>
          </p:grpSpPr>
          <p:pic>
            <p:nvPicPr>
              <p:cNvPr id="4098" name="Picture 2" descr="https://lh5.googleusercontent.com/knnVWtCZ-ybMDum9-9CjXSlBK3flrKDyAu2GhAQy5lA_mvw8fd5dXuE5Svrj3c1S6rtLwE2ZRsWmZI3xLFO5h-n7LGpeVi1cvtXYASDoEfiMqqWe49sTHXdKCJuaALRvQKfZJqQ5v7c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7020" r="55693" b="40277"/>
              <a:stretch/>
            </p:blipFill>
            <p:spPr bwMode="auto">
              <a:xfrm>
                <a:off x="384325" y="3429000"/>
                <a:ext cx="4713768" cy="20920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https://lh5.googleusercontent.com/knnVWtCZ-ybMDum9-9CjXSlBK3flrKDyAu2GhAQy5lA_mvw8fd5dXuE5Svrj3c1S6rtLwE2ZRsWmZI3xLFO5h-n7LGpeVi1cvtXYASDoEfiMqqWe49sTHXdKCJuaALRvQKfZJqQ5v7c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051" t="7020" r="55693" b="40277"/>
              <a:stretch/>
            </p:blipFill>
            <p:spPr bwMode="auto">
              <a:xfrm>
                <a:off x="5098092" y="3429000"/>
                <a:ext cx="616908" cy="20920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809472" y="3511930"/>
                  <a:ext cx="1003223" cy="405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𝐲</m:t>
                        </m:r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𝛜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𝑴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472" y="3511930"/>
                  <a:ext cx="1003223" cy="40562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81000" y="3505200"/>
                  <a:ext cx="1279709" cy="4231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√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×√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3505200"/>
                  <a:ext cx="1279709" cy="42312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72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00200" y="5634335"/>
                <a:ext cx="12292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≪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34335"/>
                <a:ext cx="122924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05600" y="3352800"/>
                <a:ext cx="1237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y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ϕx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352800"/>
                <a:ext cx="123726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39991" y="3886200"/>
                <a:ext cx="24992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bg1"/>
                          </a:solidFill>
                          <a:latin typeface="Cambria Math"/>
                        </a:rPr>
                        <m:t>x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ϕ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ϵ</m:t>
                      </m:r>
                      <m:r>
                        <a:rPr lang="en-US" sz="2400" b="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991" y="3886200"/>
                <a:ext cx="2499209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55558" y="4338935"/>
                <a:ext cx="1145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y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ϵ</m:t>
                      </m:r>
                      <m:r>
                        <a:rPr lang="en-US" sz="2400" b="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558" y="4338935"/>
                <a:ext cx="1145442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hape 234"/>
          <p:cNvSpPr txBox="1"/>
          <p:nvPr/>
        </p:nvSpPr>
        <p:spPr>
          <a:xfrm>
            <a:off x="6096000" y="4953000"/>
            <a:ext cx="2819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US" sz="2000" b="1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Solving for x is ill posed</a:t>
            </a:r>
            <a:endParaRPr lang="en-US" sz="2000" b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58625" y="6019800"/>
                <a:ext cx="1989775" cy="638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𝑎𝑟𝑔𝑚𝑖𝑛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𝜓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625" y="6019800"/>
                <a:ext cx="1989775" cy="638316"/>
              </a:xfrm>
              <a:prstGeom prst="rect">
                <a:avLst/>
              </a:prstGeom>
              <a:blipFill rotWithShape="1">
                <a:blip r:embed="rId11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hape 234"/>
          <p:cNvSpPr txBox="1"/>
          <p:nvPr/>
        </p:nvSpPr>
        <p:spPr>
          <a:xfrm>
            <a:off x="3202818" y="6019800"/>
            <a:ext cx="98818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US" sz="2000" b="1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priors</a:t>
            </a:r>
            <a:endParaRPr lang="en-US" sz="2000" b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29400" y="6015335"/>
                <a:ext cx="1237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y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ϕx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015335"/>
                <a:ext cx="1237262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hape 234"/>
          <p:cNvSpPr txBox="1"/>
          <p:nvPr/>
        </p:nvSpPr>
        <p:spPr>
          <a:xfrm>
            <a:off x="940368" y="2819400"/>
            <a:ext cx="2107632" cy="316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SPC, RICE DSP lab</a:t>
            </a:r>
            <a:endParaRPr lang="en-US" sz="1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5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3325" y="153525"/>
            <a:ext cx="806190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C000"/>
                </a:solidFill>
              </a:rPr>
              <a:t>END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3325" y="153525"/>
            <a:ext cx="806190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C000"/>
                </a:solidFill>
              </a:rPr>
              <a:t>Analytic Priors for SPC reconstruction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882595"/>
            <a:ext cx="7950600" cy="6320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Traditional </a:t>
            </a:r>
            <a:r>
              <a:rPr lang="en-US" dirty="0" smtClean="0"/>
              <a:t>solutions; TVAL and sparsity based priors</a:t>
            </a:r>
            <a:endParaRPr lang="en-US" dirty="0"/>
          </a:p>
        </p:txBody>
      </p:sp>
      <p:sp>
        <p:nvSpPr>
          <p:cNvPr id="13" name="Shape 236"/>
          <p:cNvSpPr txBox="1">
            <a:spLocks/>
          </p:cNvSpPr>
          <p:nvPr/>
        </p:nvSpPr>
        <p:spPr>
          <a:xfrm>
            <a:off x="457200" y="2568395"/>
            <a:ext cx="7950600" cy="632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Challenge - reconstruction from </a:t>
            </a:r>
            <a:r>
              <a:rPr lang="en-US" dirty="0" smtClean="0">
                <a:solidFill>
                  <a:srgbClr val="FFC000"/>
                </a:solidFill>
              </a:rPr>
              <a:t>low measurements</a:t>
            </a:r>
            <a:endParaRPr lang="en-US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99537" y="1266684"/>
                <a:ext cx="2398413" cy="638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𝑎𝑟𝑔𝑚𝑖𝑛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x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37" y="1266684"/>
                <a:ext cx="2398413" cy="638316"/>
              </a:xfrm>
              <a:prstGeom prst="rect">
                <a:avLst/>
              </a:prstGeom>
              <a:blipFill rotWithShape="1">
                <a:blip r:embed="rId5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46512" y="1262219"/>
                <a:ext cx="16780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s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y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𝜙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512" y="1262219"/>
                <a:ext cx="167808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94155" y="3581400"/>
            <a:ext cx="2554390" cy="2554390"/>
            <a:chOff x="594155" y="3581400"/>
            <a:chExt cx="2554390" cy="2554390"/>
          </a:xfrm>
        </p:grpSpPr>
        <p:pic>
          <p:nvPicPr>
            <p:cNvPr id="2050" name="Picture 2" descr="F:\0p4_0_tval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55" y="3581400"/>
              <a:ext cx="2554390" cy="255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hape 230"/>
            <p:cNvSpPr txBox="1"/>
            <p:nvPr/>
          </p:nvSpPr>
          <p:spPr>
            <a:xfrm>
              <a:off x="685800" y="3581400"/>
              <a:ext cx="737375" cy="4699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2200" b="1" dirty="0" smtClean="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40%</a:t>
              </a:r>
              <a:endParaRPr lang="en-US" sz="2200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87517" y="3581399"/>
            <a:ext cx="2556083" cy="2556083"/>
            <a:chOff x="3387517" y="3581399"/>
            <a:chExt cx="2556083" cy="2556083"/>
          </a:xfrm>
        </p:grpSpPr>
        <p:pic>
          <p:nvPicPr>
            <p:cNvPr id="3074" name="Picture 2" descr="C:\Users\Anil Kumar\Downloads\0_tval_10p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517" y="3581399"/>
              <a:ext cx="2556083" cy="2556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Shape 230"/>
            <p:cNvSpPr txBox="1"/>
            <p:nvPr/>
          </p:nvSpPr>
          <p:spPr>
            <a:xfrm>
              <a:off x="3453625" y="3608414"/>
              <a:ext cx="737375" cy="4699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2200" b="1" dirty="0" smtClean="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10%</a:t>
              </a:r>
              <a:endParaRPr lang="en-US" sz="2200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9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3325" y="153525"/>
            <a:ext cx="806190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FFC000"/>
                </a:solidFill>
              </a:rPr>
              <a:t>Deep learning for </a:t>
            </a:r>
            <a:r>
              <a:rPr lang="en-US" dirty="0" smtClean="0">
                <a:solidFill>
                  <a:srgbClr val="FFC000"/>
                </a:solidFill>
              </a:rPr>
              <a:t>Compressive Imaging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Anil Kumar\Pictures\re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05252"/>
            <a:ext cx="6400800" cy="195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Shape 149"/>
          <p:cNvSpPr txBox="1"/>
          <p:nvPr/>
        </p:nvSpPr>
        <p:spPr>
          <a:xfrm>
            <a:off x="1543517" y="3588600"/>
            <a:ext cx="5543083" cy="3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ReconNet</a:t>
            </a: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by Kulkarni et </a:t>
            </a: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al. CVPR </a:t>
            </a:r>
            <a:r>
              <a:rPr lang="en-US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lang="en-US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171"/>
          <p:cNvSpPr txBox="1"/>
          <p:nvPr/>
        </p:nvSpPr>
        <p:spPr>
          <a:xfrm>
            <a:off x="457200" y="4151700"/>
            <a:ext cx="5606772" cy="7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Discriminative</a:t>
            </a:r>
            <a:r>
              <a:rPr lang="en-US" sz="20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- </a:t>
            </a:r>
            <a:r>
              <a:rPr lang="en-US" sz="2000" b="1" i="0" u="none" strike="noStrike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task specific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 descr="C:\Users\Anil Kumar\Pictures\bloc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7030" r="3510" b="48758"/>
          <a:stretch/>
        </p:blipFill>
        <p:spPr bwMode="auto">
          <a:xfrm>
            <a:off x="6400800" y="4821098"/>
            <a:ext cx="1602841" cy="15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Anil Kumar\Pictures\bloc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53532" r="3525" b="2280"/>
          <a:stretch/>
        </p:blipFill>
        <p:spPr bwMode="auto">
          <a:xfrm>
            <a:off x="4648200" y="4821098"/>
            <a:ext cx="1600200" cy="15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Shape 149"/>
          <p:cNvSpPr txBox="1"/>
          <p:nvPr/>
        </p:nvSpPr>
        <p:spPr>
          <a:xfrm>
            <a:off x="5181600" y="6331800"/>
            <a:ext cx="2350807" cy="3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M.R. 10%</a:t>
            </a:r>
            <a:endParaRPr lang="en-U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171"/>
          <p:cNvSpPr txBox="1"/>
          <p:nvPr/>
        </p:nvSpPr>
        <p:spPr>
          <a:xfrm>
            <a:off x="1143000" y="5105400"/>
            <a:ext cx="3164876" cy="8773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b="1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Does</a:t>
            </a:r>
            <a:r>
              <a:rPr lang="en-US" sz="2000" b="1" i="0" u="none" strike="noStrike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not </a:t>
            </a:r>
            <a:r>
              <a:rPr lang="en-US" sz="2000" b="1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account</a:t>
            </a:r>
            <a:r>
              <a:rPr lang="en-US" sz="2000" b="1" i="0" u="none" strike="noStrike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global multiplexing</a:t>
            </a:r>
            <a:endParaRPr sz="1600" b="1" i="0" u="none" strike="noStrike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179"/>
          <p:cNvSpPr txBox="1">
            <a:spLocks noGrp="1"/>
          </p:cNvSpPr>
          <p:nvPr>
            <p:ph type="body" idx="1"/>
          </p:nvPr>
        </p:nvSpPr>
        <p:spPr>
          <a:xfrm>
            <a:off x="533400" y="891995"/>
            <a:ext cx="7227818" cy="6320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 smtClean="0"/>
              <a:t>ReconNet</a:t>
            </a:r>
            <a:r>
              <a:rPr lang="en-US" dirty="0" smtClean="0"/>
              <a:t> by Kulkarni et al., DR</a:t>
            </a:r>
            <a:r>
              <a:rPr lang="en-US" baseline="30000" dirty="0" smtClean="0"/>
              <a:t>2</a:t>
            </a:r>
            <a:r>
              <a:rPr lang="en-US" dirty="0" smtClean="0"/>
              <a:t>-Net by Yao et al.,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3325" y="153525"/>
            <a:ext cx="806190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C000"/>
                </a:solidFill>
              </a:rPr>
              <a:t>Solution…</a:t>
            </a:r>
            <a:endParaRPr lang="en-US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48800" y="4619484"/>
                <a:ext cx="2283702" cy="638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𝑎𝑟𝑔𝑚𝑎𝑥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y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4619484"/>
                <a:ext cx="2283702" cy="638316"/>
              </a:xfrm>
              <a:prstGeom prst="rect">
                <a:avLst/>
              </a:prstGeom>
              <a:blipFill rotWithShape="1">
                <a:blip r:embed="rId3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0" y="4110335"/>
                <a:ext cx="17043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y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Ax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n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4110335"/>
                <a:ext cx="1704313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144000" y="5410200"/>
            <a:ext cx="3200401" cy="1066800"/>
            <a:chOff x="9525000" y="5410200"/>
            <a:chExt cx="3200400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525000" y="5410200"/>
                  <a:ext cx="29032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y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∝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y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5000" y="5410200"/>
                  <a:ext cx="2903295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Shape 171"/>
            <p:cNvSpPr txBox="1"/>
            <p:nvPr/>
          </p:nvSpPr>
          <p:spPr>
            <a:xfrm>
              <a:off x="10439400" y="5991499"/>
              <a:ext cx="1342216" cy="40930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2000" b="1" i="0" u="none" strike="noStrike" cap="none" dirty="0" smtClean="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likelihood</a:t>
              </a:r>
              <a:endPara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171"/>
            <p:cNvSpPr txBox="1"/>
            <p:nvPr/>
          </p:nvSpPr>
          <p:spPr>
            <a:xfrm>
              <a:off x="11808649" y="5981746"/>
              <a:ext cx="916751" cy="4952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2000" b="1" i="0" u="none" strike="noStrike" cap="none" dirty="0" smtClean="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prior</a:t>
              </a:r>
              <a:endPara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1135810" y="5883115"/>
              <a:ext cx="65590" cy="212885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2039600" y="5905546"/>
              <a:ext cx="119516" cy="238353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hape 236"/>
          <p:cNvSpPr txBox="1">
            <a:spLocks/>
          </p:cNvSpPr>
          <p:nvPr/>
        </p:nvSpPr>
        <p:spPr>
          <a:xfrm>
            <a:off x="533400" y="2473449"/>
            <a:ext cx="1429985" cy="574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Solution?</a:t>
            </a:r>
            <a:endParaRPr lang="en-US" dirty="0"/>
          </a:p>
        </p:txBody>
      </p:sp>
      <p:sp>
        <p:nvSpPr>
          <p:cNvPr id="21" name="Shape 236"/>
          <p:cNvSpPr txBox="1">
            <a:spLocks/>
          </p:cNvSpPr>
          <p:nvPr/>
        </p:nvSpPr>
        <p:spPr>
          <a:xfrm>
            <a:off x="1494195" y="2873195"/>
            <a:ext cx="5973405" cy="632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Use </a:t>
            </a:r>
            <a:r>
              <a:rPr lang="en-US" dirty="0" smtClean="0">
                <a:solidFill>
                  <a:srgbClr val="FFC000"/>
                </a:solidFill>
              </a:rPr>
              <a:t>data</a:t>
            </a:r>
            <a:r>
              <a:rPr lang="en-US" dirty="0" smtClean="0">
                <a:solidFill>
                  <a:schemeClr val="bg1"/>
                </a:solidFill>
              </a:rPr>
              <a:t> driven priors based on </a:t>
            </a:r>
            <a:r>
              <a:rPr lang="en-US" dirty="0" smtClean="0">
                <a:solidFill>
                  <a:srgbClr val="FFC000"/>
                </a:solidFill>
              </a:rPr>
              <a:t>deep</a:t>
            </a:r>
            <a:r>
              <a:rPr lang="en-US" dirty="0" smtClean="0">
                <a:solidFill>
                  <a:schemeClr val="bg1"/>
                </a:solidFill>
              </a:rPr>
              <a:t> learning</a:t>
            </a:r>
            <a:endParaRPr lang="en-US" dirty="0"/>
          </a:p>
        </p:txBody>
      </p:sp>
      <p:sp>
        <p:nvSpPr>
          <p:cNvPr id="22" name="Shape 236"/>
          <p:cNvSpPr txBox="1">
            <a:spLocks/>
          </p:cNvSpPr>
          <p:nvPr/>
        </p:nvSpPr>
        <p:spPr>
          <a:xfrm>
            <a:off x="533400" y="3406595"/>
            <a:ext cx="1730282" cy="632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dirty="0"/>
              <a:t>Specifically, </a:t>
            </a:r>
          </a:p>
        </p:txBody>
      </p:sp>
      <p:sp>
        <p:nvSpPr>
          <p:cNvPr id="23" name="Shape 236"/>
          <p:cNvSpPr txBox="1">
            <a:spLocks/>
          </p:cNvSpPr>
          <p:nvPr/>
        </p:nvSpPr>
        <p:spPr>
          <a:xfrm>
            <a:off x="567267" y="3810000"/>
            <a:ext cx="8745663" cy="632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We use recurrent generative model, RIDE by </a:t>
            </a:r>
            <a:r>
              <a:rPr lang="en-US" dirty="0" err="1" smtClean="0">
                <a:solidFill>
                  <a:schemeClr val="bg1"/>
                </a:solidFill>
              </a:rPr>
              <a:t>Theis</a:t>
            </a:r>
            <a:r>
              <a:rPr lang="en-US" dirty="0" smtClean="0">
                <a:solidFill>
                  <a:schemeClr val="bg1"/>
                </a:solidFill>
              </a:rPr>
              <a:t> et al. NIPS’ 15 </a:t>
            </a:r>
            <a:endParaRPr lang="en-US" dirty="0"/>
          </a:p>
        </p:txBody>
      </p:sp>
      <p:sp>
        <p:nvSpPr>
          <p:cNvPr id="26" name="Shape 236"/>
          <p:cNvSpPr txBox="1">
            <a:spLocks/>
          </p:cNvSpPr>
          <p:nvPr/>
        </p:nvSpPr>
        <p:spPr>
          <a:xfrm>
            <a:off x="4419600" y="1120595"/>
            <a:ext cx="3709014" cy="632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Deep discriminative models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 smtClean="0"/>
              <a:t>Task </a:t>
            </a:r>
            <a:r>
              <a:rPr lang="en-US" sz="1800" dirty="0" smtClean="0">
                <a:solidFill>
                  <a:srgbClr val="FFC000"/>
                </a:solidFill>
              </a:rPr>
              <a:t>specific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 smtClean="0"/>
              <a:t>Do </a:t>
            </a:r>
            <a:r>
              <a:rPr lang="en-US" sz="1800" dirty="0" smtClean="0">
                <a:solidFill>
                  <a:srgbClr val="FFC000"/>
                </a:solidFill>
              </a:rPr>
              <a:t>not</a:t>
            </a:r>
            <a:r>
              <a:rPr lang="en-US" sz="1800" dirty="0" smtClean="0"/>
              <a:t> account </a:t>
            </a:r>
            <a:r>
              <a:rPr lang="en-US" sz="1800" dirty="0" smtClean="0">
                <a:solidFill>
                  <a:srgbClr val="FFC000"/>
                </a:solidFill>
              </a:rPr>
              <a:t>global multiplexing</a:t>
            </a:r>
          </a:p>
        </p:txBody>
      </p:sp>
      <p:sp>
        <p:nvSpPr>
          <p:cNvPr id="18" name="Shape 236"/>
          <p:cNvSpPr txBox="1">
            <a:spLocks/>
          </p:cNvSpPr>
          <p:nvPr/>
        </p:nvSpPr>
        <p:spPr>
          <a:xfrm>
            <a:off x="457200" y="1120595"/>
            <a:ext cx="3709014" cy="632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Analytic priors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1800" dirty="0">
                <a:solidFill>
                  <a:srgbClr val="FFC000"/>
                </a:solidFill>
              </a:rPr>
              <a:t>Suffer</a:t>
            </a:r>
            <a:r>
              <a:rPr lang="en-US" sz="1800" dirty="0"/>
              <a:t> at </a:t>
            </a:r>
            <a:r>
              <a:rPr lang="en-US" sz="1800" dirty="0">
                <a:solidFill>
                  <a:srgbClr val="FFC000"/>
                </a:solidFill>
              </a:rPr>
              <a:t>low</a:t>
            </a:r>
            <a:r>
              <a:rPr lang="en-US" sz="1800" dirty="0"/>
              <a:t> measurement </a:t>
            </a:r>
            <a:r>
              <a:rPr lang="en-US" sz="1800" dirty="0" smtClean="0"/>
              <a:t>rates</a:t>
            </a:r>
            <a:endParaRPr lang="en-US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831964" y="4397195"/>
            <a:ext cx="5290877" cy="2689405"/>
            <a:chOff x="4041764" y="1828800"/>
            <a:chExt cx="5290877" cy="2689405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1764" y="2339894"/>
              <a:ext cx="1641873" cy="159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s://lh5.googleusercontent.com/knnVWtCZ-ybMDum9-9CjXSlBK3flrKDyAu2GhAQy5lA_mvw8fd5dXuE5Svrj3c1S6rtLwE2ZRsWmZI3xLFO5h-n7LGpeVi1cvtXYASDoEfiMqqWe49sTHXdKCJuaALRvQKfZJqQ5v7c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68" t="9764" r="19201" b="43129"/>
            <a:stretch/>
          </p:blipFill>
          <p:spPr bwMode="auto">
            <a:xfrm>
              <a:off x="5767455" y="2339893"/>
              <a:ext cx="1624928" cy="159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s://lh5.googleusercontent.com/knnVWtCZ-ybMDum9-9CjXSlBK3flrKDyAu2GhAQy5lA_mvw8fd5dXuE5Svrj3c1S6rtLwE2ZRsWmZI3xLFO5h-n7LGpeVi1cvtXYASDoEfiMqqWe49sTHXdKCJuaALRvQKfZJqQ5v7c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36" t="9711" r="452" b="43154"/>
            <a:stretch/>
          </p:blipFill>
          <p:spPr bwMode="auto">
            <a:xfrm>
              <a:off x="7467600" y="2339894"/>
              <a:ext cx="1622295" cy="159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Shape 250"/>
            <p:cNvSpPr txBox="1">
              <a:spLocks/>
            </p:cNvSpPr>
            <p:nvPr/>
          </p:nvSpPr>
          <p:spPr>
            <a:xfrm>
              <a:off x="4343400" y="1828800"/>
              <a:ext cx="1181805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800" dirty="0" smtClean="0"/>
                <a:t>Original</a:t>
              </a:r>
              <a:endParaRPr lang="en-US" sz="1800" dirty="0"/>
            </a:p>
          </p:txBody>
        </p:sp>
        <p:sp>
          <p:nvSpPr>
            <p:cNvPr id="30" name="Shape 250"/>
            <p:cNvSpPr txBox="1">
              <a:spLocks/>
            </p:cNvSpPr>
            <p:nvPr/>
          </p:nvSpPr>
          <p:spPr>
            <a:xfrm>
              <a:off x="6019800" y="1828800"/>
              <a:ext cx="1181805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800" dirty="0" smtClean="0"/>
                <a:t>Analytic</a:t>
              </a:r>
              <a:endParaRPr lang="en-US" sz="1800" dirty="0"/>
            </a:p>
          </p:txBody>
        </p:sp>
        <p:sp>
          <p:nvSpPr>
            <p:cNvPr id="31" name="Shape 250"/>
            <p:cNvSpPr txBox="1">
              <a:spLocks/>
            </p:cNvSpPr>
            <p:nvPr/>
          </p:nvSpPr>
          <p:spPr>
            <a:xfrm>
              <a:off x="7543800" y="1828800"/>
              <a:ext cx="1572984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800" dirty="0" smtClean="0"/>
                <a:t>Data driven</a:t>
              </a:r>
              <a:endParaRPr lang="en-US" sz="1800" dirty="0"/>
            </a:p>
          </p:txBody>
        </p:sp>
        <p:sp>
          <p:nvSpPr>
            <p:cNvPr id="33" name="Shape 250"/>
            <p:cNvSpPr txBox="1">
              <a:spLocks/>
            </p:cNvSpPr>
            <p:nvPr/>
          </p:nvSpPr>
          <p:spPr>
            <a:xfrm>
              <a:off x="5526359" y="3886200"/>
              <a:ext cx="2093641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 smtClean="0"/>
                <a:t>24.70 dB</a:t>
              </a:r>
            </a:p>
          </p:txBody>
        </p:sp>
        <p:sp>
          <p:nvSpPr>
            <p:cNvPr id="34" name="Shape 250"/>
            <p:cNvSpPr txBox="1">
              <a:spLocks/>
            </p:cNvSpPr>
            <p:nvPr/>
          </p:nvSpPr>
          <p:spPr>
            <a:xfrm>
              <a:off x="7239000" y="3886200"/>
              <a:ext cx="2093641" cy="6320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l" rtl="0">
                <a:lnSpc>
                  <a:spcPct val="150000"/>
                </a:lnSpc>
                <a:spcBef>
                  <a:spcPts val="48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None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1pPr>
              <a:lvl2pPr marL="685800" marR="0" lvl="1" indent="-139700" algn="l" rtl="0">
                <a:lnSpc>
                  <a:spcPct val="150000"/>
                </a:lnSpc>
                <a:spcBef>
                  <a:spcPts val="42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2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2pPr>
              <a:lvl3pPr marL="1143000" marR="0" lvl="2" indent="-152400" algn="l" rtl="0">
                <a:lnSpc>
                  <a:spcPct val="150000"/>
                </a:lnSpc>
                <a:spcBef>
                  <a:spcPts val="36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2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3pPr>
              <a:lvl4pPr marL="1600200" marR="0" lvl="3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4pPr>
              <a:lvl5pPr marL="2057400" marR="0" lvl="4" indent="-158750" algn="l" rtl="0">
                <a:lnSpc>
                  <a:spcPct val="150000"/>
                </a:lnSpc>
                <a:spcBef>
                  <a:spcPts val="330"/>
                </a:spcBef>
                <a:spcAft>
                  <a:spcPts val="120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1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5pPr>
              <a:lvl6pPr marL="2514600" marR="0" lvl="5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6pPr>
              <a:lvl7pPr marL="2971800" marR="0" lvl="6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7pPr>
              <a:lvl8pPr marL="3429000" marR="0" lvl="7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8pPr>
              <a:lvl9pPr marL="3886200" marR="0" lvl="8" indent="-114300" algn="l" rtl="0">
                <a:lnSpc>
                  <a:spcPct val="90000"/>
                </a:lnSpc>
                <a:spcBef>
                  <a:spcPts val="540"/>
                </a:spcBef>
                <a:spcAft>
                  <a:spcPts val="0"/>
                </a:spcAft>
                <a:buClr>
                  <a:srgbClr val="F3F3F3"/>
                </a:buClr>
                <a:buSzPct val="100000"/>
                <a:buFont typeface="Arial"/>
                <a:buChar char="•"/>
                <a:defRPr sz="1800" b="0" i="0" u="none" strike="noStrike" cap="none">
                  <a:solidFill>
                    <a:srgbClr val="F3F3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1" dirty="0" smtClean="0"/>
                <a:t>29.68 dB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3325" y="153525"/>
            <a:ext cx="806190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C000"/>
                </a:solidFill>
              </a:rPr>
              <a:t>Deep generative models</a:t>
            </a:r>
          </a:p>
        </p:txBody>
      </p:sp>
      <p:sp>
        <p:nvSpPr>
          <p:cNvPr id="6" name="Trapezoid 5"/>
          <p:cNvSpPr/>
          <p:nvPr/>
        </p:nvSpPr>
        <p:spPr>
          <a:xfrm rot="5400000">
            <a:off x="465859" y="4585711"/>
            <a:ext cx="1316182" cy="658378"/>
          </a:xfrm>
          <a:prstGeom prst="trapezoid">
            <a:avLst>
              <a:gd name="adj" fmla="val 4143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Enccoder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rapezoid 9"/>
          <p:cNvSpPr/>
          <p:nvPr/>
        </p:nvSpPr>
        <p:spPr>
          <a:xfrm rot="16200000">
            <a:off x="1652298" y="4585712"/>
            <a:ext cx="1316182" cy="658377"/>
          </a:xfrm>
          <a:prstGeom prst="trapezoid">
            <a:avLst>
              <a:gd name="adj" fmla="val 4143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Decoder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21403165">
            <a:off x="690868" y="5850048"/>
            <a:ext cx="971352" cy="523387"/>
          </a:xfrm>
          <a:custGeom>
            <a:avLst/>
            <a:gdLst>
              <a:gd name="connsiteX0" fmla="*/ 0 w 851770"/>
              <a:gd name="connsiteY0" fmla="*/ 563784 h 665798"/>
              <a:gd name="connsiteX1" fmla="*/ 250520 w 851770"/>
              <a:gd name="connsiteY1" fmla="*/ 538732 h 665798"/>
              <a:gd name="connsiteX2" fmla="*/ 475989 w 851770"/>
              <a:gd name="connsiteY2" fmla="*/ 113 h 665798"/>
              <a:gd name="connsiteX3" fmla="*/ 638827 w 851770"/>
              <a:gd name="connsiteY3" fmla="*/ 588836 h 665798"/>
              <a:gd name="connsiteX4" fmla="*/ 851770 w 851770"/>
              <a:gd name="connsiteY4" fmla="*/ 663992 h 66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770" h="665798">
                <a:moveTo>
                  <a:pt x="0" y="563784"/>
                </a:moveTo>
                <a:cubicBezTo>
                  <a:pt x="85594" y="598230"/>
                  <a:pt x="171189" y="632677"/>
                  <a:pt x="250520" y="538732"/>
                </a:cubicBezTo>
                <a:cubicBezTo>
                  <a:pt x="329851" y="444787"/>
                  <a:pt x="411271" y="-8238"/>
                  <a:pt x="475989" y="113"/>
                </a:cubicBezTo>
                <a:cubicBezTo>
                  <a:pt x="540707" y="8464"/>
                  <a:pt x="576197" y="478190"/>
                  <a:pt x="638827" y="588836"/>
                </a:cubicBezTo>
                <a:cubicBezTo>
                  <a:pt x="701457" y="699482"/>
                  <a:pt x="801666" y="655641"/>
                  <a:pt x="851770" y="66399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93529" y="4571999"/>
            <a:ext cx="12595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81129" y="4267200"/>
            <a:ext cx="588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code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83604" y="5254823"/>
                <a:ext cx="7308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604" y="5254823"/>
                <a:ext cx="730841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62503" y="5968603"/>
                <a:ext cx="5730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503" y="5968603"/>
                <a:ext cx="57304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2600" y="5665508"/>
                <a:ext cx="908710" cy="254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𝑲𝑳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𝒒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665508"/>
                <a:ext cx="908710" cy="254361"/>
              </a:xfrm>
              <a:prstGeom prst="rect">
                <a:avLst/>
              </a:prstGeom>
              <a:blipFill rotWithShape="1">
                <a:blip r:embed="rId5"/>
                <a:stretch>
                  <a:fillRect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7" idx="2"/>
            <a:endCxn id="22" idx="0"/>
          </p:cNvCxnSpPr>
          <p:nvPr/>
        </p:nvCxnSpPr>
        <p:spPr>
          <a:xfrm flipH="1">
            <a:off x="1749024" y="5562600"/>
            <a:ext cx="1" cy="406003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nil Kumar\Pictures\prnn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0" b="14335"/>
          <a:stretch/>
        </p:blipFill>
        <p:spPr bwMode="auto">
          <a:xfrm>
            <a:off x="381000" y="1676400"/>
            <a:ext cx="1117247" cy="143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446243" y="2026920"/>
            <a:ext cx="354357" cy="3352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76800" y="2209800"/>
            <a:ext cx="351973" cy="2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334000" y="2026920"/>
            <a:ext cx="354357" cy="3352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275043" y="2026920"/>
            <a:ext cx="354357" cy="3352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189443" y="2026920"/>
            <a:ext cx="354357" cy="3352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267200" y="1219200"/>
                <a:ext cx="780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baseline="-25000" smtClean="0">
                          <a:solidFill>
                            <a:schemeClr val="bg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219200"/>
                <a:ext cx="78059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105400" y="1230868"/>
                <a:ext cx="1062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baseline="-25000" smtClean="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baseline="-25000" smtClean="0">
                          <a:solidFill>
                            <a:schemeClr val="bg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230868"/>
                <a:ext cx="106272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094994" y="1219200"/>
                <a:ext cx="1220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baseline="-25000" smtClean="0">
                          <a:solidFill>
                            <a:schemeClr val="bg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1:2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994" y="1219200"/>
                <a:ext cx="122020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161794" y="1219200"/>
                <a:ext cx="1220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800" b="0" i="1" baseline="-25000" smtClean="0">
                          <a:solidFill>
                            <a:schemeClr val="bg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1:2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794" y="1219200"/>
                <a:ext cx="122020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>
          <a:xfrm flipV="1">
            <a:off x="4618551" y="1617515"/>
            <a:ext cx="0" cy="30182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4618551" y="2517575"/>
            <a:ext cx="0" cy="30182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5820227" y="2209800"/>
            <a:ext cx="351973" cy="2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6734627" y="2209800"/>
            <a:ext cx="351973" cy="2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511178" y="1617515"/>
            <a:ext cx="0" cy="30182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6442191" y="1617514"/>
            <a:ext cx="0" cy="30182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7356061" y="1600200"/>
            <a:ext cx="0" cy="30182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5511178" y="2517575"/>
            <a:ext cx="0" cy="30182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6477000" y="2514600"/>
            <a:ext cx="0" cy="30182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7391400" y="2514600"/>
            <a:ext cx="0" cy="30182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114800" y="2819400"/>
            <a:ext cx="973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&lt;START&gt;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347162" y="2819400"/>
            <a:ext cx="367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206167" y="2819400"/>
            <a:ext cx="499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41180" y="2819400"/>
            <a:ext cx="731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raining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334768" y="3045023"/>
                <a:ext cx="380232" cy="30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bg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768" y="3045023"/>
                <a:ext cx="380232" cy="30284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325368" y="3049960"/>
                <a:ext cx="380232" cy="30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368" y="3049960"/>
                <a:ext cx="380232" cy="30284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239000" y="3048000"/>
                <a:ext cx="380232" cy="30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baseline="-25000" smtClean="0">
                          <a:solidFill>
                            <a:schemeClr val="bg1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3048000"/>
                <a:ext cx="380232" cy="30284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1600200" y="1828800"/>
                <a:ext cx="2532553" cy="83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28800"/>
                <a:ext cx="2532553" cy="83926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/>
          <p:nvPr/>
        </p:nvCxnSpPr>
        <p:spPr>
          <a:xfrm flipV="1">
            <a:off x="7725227" y="2209800"/>
            <a:ext cx="351973" cy="2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581400" y="3733800"/>
            <a:ext cx="5486400" cy="2819400"/>
            <a:chOff x="3352800" y="3581400"/>
            <a:chExt cx="5486400" cy="2819400"/>
          </a:xfrm>
        </p:grpSpPr>
        <p:sp>
          <p:nvSpPr>
            <p:cNvPr id="15" name="Freeform 14"/>
            <p:cNvSpPr/>
            <p:nvPr/>
          </p:nvSpPr>
          <p:spPr>
            <a:xfrm>
              <a:off x="6386025" y="4695375"/>
              <a:ext cx="776775" cy="1172025"/>
            </a:xfrm>
            <a:custGeom>
              <a:avLst/>
              <a:gdLst>
                <a:gd name="connsiteX0" fmla="*/ 153709 w 776775"/>
                <a:gd name="connsiteY0" fmla="*/ 1104994 h 1172025"/>
                <a:gd name="connsiteX1" fmla="*/ 29884 w 776775"/>
                <a:gd name="connsiteY1" fmla="*/ 847819 h 1172025"/>
                <a:gd name="connsiteX2" fmla="*/ 1309 w 776775"/>
                <a:gd name="connsiteY2" fmla="*/ 200119 h 1172025"/>
                <a:gd name="connsiteX3" fmla="*/ 58459 w 776775"/>
                <a:gd name="connsiteY3" fmla="*/ 38194 h 1172025"/>
                <a:gd name="connsiteX4" fmla="*/ 229909 w 776775"/>
                <a:gd name="connsiteY4" fmla="*/ 314419 h 1172025"/>
                <a:gd name="connsiteX5" fmla="*/ 772834 w 776775"/>
                <a:gd name="connsiteY5" fmla="*/ 94 h 1172025"/>
                <a:gd name="connsiteX6" fmla="*/ 487084 w 776775"/>
                <a:gd name="connsiteY6" fmla="*/ 352519 h 1172025"/>
                <a:gd name="connsiteX7" fmla="*/ 725209 w 776775"/>
                <a:gd name="connsiteY7" fmla="*/ 571594 h 1172025"/>
                <a:gd name="connsiteX8" fmla="*/ 248959 w 776775"/>
                <a:gd name="connsiteY8" fmla="*/ 543019 h 1172025"/>
                <a:gd name="connsiteX9" fmla="*/ 287059 w 776775"/>
                <a:gd name="connsiteY9" fmla="*/ 1124044 h 1172025"/>
                <a:gd name="connsiteX10" fmla="*/ 153709 w 776775"/>
                <a:gd name="connsiteY10" fmla="*/ 1104994 h 117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6775" h="1172025">
                  <a:moveTo>
                    <a:pt x="153709" y="1104994"/>
                  </a:moveTo>
                  <a:cubicBezTo>
                    <a:pt x="110847" y="1058957"/>
                    <a:pt x="55284" y="998631"/>
                    <a:pt x="29884" y="847819"/>
                  </a:cubicBezTo>
                  <a:cubicBezTo>
                    <a:pt x="4484" y="697007"/>
                    <a:pt x="-3453" y="335056"/>
                    <a:pt x="1309" y="200119"/>
                  </a:cubicBezTo>
                  <a:cubicBezTo>
                    <a:pt x="6071" y="65182"/>
                    <a:pt x="20359" y="19144"/>
                    <a:pt x="58459" y="38194"/>
                  </a:cubicBezTo>
                  <a:cubicBezTo>
                    <a:pt x="96559" y="57244"/>
                    <a:pt x="110847" y="320769"/>
                    <a:pt x="229909" y="314419"/>
                  </a:cubicBezTo>
                  <a:cubicBezTo>
                    <a:pt x="348971" y="308069"/>
                    <a:pt x="729972" y="-6256"/>
                    <a:pt x="772834" y="94"/>
                  </a:cubicBezTo>
                  <a:cubicBezTo>
                    <a:pt x="815696" y="6444"/>
                    <a:pt x="495021" y="257269"/>
                    <a:pt x="487084" y="352519"/>
                  </a:cubicBezTo>
                  <a:cubicBezTo>
                    <a:pt x="479147" y="447769"/>
                    <a:pt x="764897" y="539844"/>
                    <a:pt x="725209" y="571594"/>
                  </a:cubicBezTo>
                  <a:cubicBezTo>
                    <a:pt x="685522" y="603344"/>
                    <a:pt x="321984" y="450944"/>
                    <a:pt x="248959" y="543019"/>
                  </a:cubicBezTo>
                  <a:cubicBezTo>
                    <a:pt x="175934" y="635094"/>
                    <a:pt x="306109" y="1028794"/>
                    <a:pt x="287059" y="1124044"/>
                  </a:cubicBezTo>
                  <a:cubicBezTo>
                    <a:pt x="268009" y="1219294"/>
                    <a:pt x="196571" y="1151031"/>
                    <a:pt x="153709" y="110499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48" name="Group 2047"/>
            <p:cNvGrpSpPr/>
            <p:nvPr/>
          </p:nvGrpSpPr>
          <p:grpSpPr>
            <a:xfrm>
              <a:off x="7772400" y="4648200"/>
              <a:ext cx="865222" cy="1223804"/>
              <a:chOff x="7696200" y="4719796"/>
              <a:chExt cx="865222" cy="1223804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7696200" y="4719796"/>
                <a:ext cx="865222" cy="1223804"/>
              </a:xfrm>
              <a:custGeom>
                <a:avLst/>
                <a:gdLst>
                  <a:gd name="connsiteX0" fmla="*/ 69904 w 865222"/>
                  <a:gd name="connsiteY0" fmla="*/ 1132047 h 1223804"/>
                  <a:gd name="connsiteX1" fmla="*/ 3229 w 865222"/>
                  <a:gd name="connsiteY1" fmla="*/ 770097 h 1223804"/>
                  <a:gd name="connsiteX2" fmla="*/ 31804 w 865222"/>
                  <a:gd name="connsiteY2" fmla="*/ 8097 h 1223804"/>
                  <a:gd name="connsiteX3" fmla="*/ 212779 w 865222"/>
                  <a:gd name="connsiteY3" fmla="*/ 370047 h 1223804"/>
                  <a:gd name="connsiteX4" fmla="*/ 346129 w 865222"/>
                  <a:gd name="connsiteY4" fmla="*/ 389097 h 1223804"/>
                  <a:gd name="connsiteX5" fmla="*/ 765229 w 865222"/>
                  <a:gd name="connsiteY5" fmla="*/ 74772 h 1223804"/>
                  <a:gd name="connsiteX6" fmla="*/ 498529 w 865222"/>
                  <a:gd name="connsiteY6" fmla="*/ 474822 h 1223804"/>
                  <a:gd name="connsiteX7" fmla="*/ 860479 w 865222"/>
                  <a:gd name="connsiteY7" fmla="*/ 665322 h 1223804"/>
                  <a:gd name="connsiteX8" fmla="*/ 184204 w 865222"/>
                  <a:gd name="connsiteY8" fmla="*/ 665322 h 1223804"/>
                  <a:gd name="connsiteX9" fmla="*/ 174679 w 865222"/>
                  <a:gd name="connsiteY9" fmla="*/ 1189197 h 1223804"/>
                  <a:gd name="connsiteX10" fmla="*/ 69904 w 865222"/>
                  <a:gd name="connsiteY10" fmla="*/ 1132047 h 122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5222" h="1223804">
                    <a:moveTo>
                      <a:pt x="69904" y="1132047"/>
                    </a:moveTo>
                    <a:cubicBezTo>
                      <a:pt x="41329" y="1062197"/>
                      <a:pt x="9579" y="957422"/>
                      <a:pt x="3229" y="770097"/>
                    </a:cubicBezTo>
                    <a:cubicBezTo>
                      <a:pt x="-3121" y="582772"/>
                      <a:pt x="-3121" y="74772"/>
                      <a:pt x="31804" y="8097"/>
                    </a:cubicBezTo>
                    <a:cubicBezTo>
                      <a:pt x="66729" y="-58578"/>
                      <a:pt x="160392" y="306547"/>
                      <a:pt x="212779" y="370047"/>
                    </a:cubicBezTo>
                    <a:cubicBezTo>
                      <a:pt x="265166" y="433547"/>
                      <a:pt x="254054" y="438309"/>
                      <a:pt x="346129" y="389097"/>
                    </a:cubicBezTo>
                    <a:cubicBezTo>
                      <a:pt x="438204" y="339885"/>
                      <a:pt x="739829" y="60485"/>
                      <a:pt x="765229" y="74772"/>
                    </a:cubicBezTo>
                    <a:cubicBezTo>
                      <a:pt x="790629" y="89059"/>
                      <a:pt x="482654" y="376397"/>
                      <a:pt x="498529" y="474822"/>
                    </a:cubicBezTo>
                    <a:cubicBezTo>
                      <a:pt x="514404" y="573247"/>
                      <a:pt x="912866" y="633572"/>
                      <a:pt x="860479" y="665322"/>
                    </a:cubicBezTo>
                    <a:cubicBezTo>
                      <a:pt x="808092" y="697072"/>
                      <a:pt x="298504" y="578010"/>
                      <a:pt x="184204" y="665322"/>
                    </a:cubicBezTo>
                    <a:cubicBezTo>
                      <a:pt x="69904" y="752634"/>
                      <a:pt x="192142" y="1112997"/>
                      <a:pt x="174679" y="1189197"/>
                    </a:cubicBezTo>
                    <a:cubicBezTo>
                      <a:pt x="157217" y="1265397"/>
                      <a:pt x="98479" y="1201897"/>
                      <a:pt x="69904" y="1132047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796409" y="5210549"/>
                <a:ext cx="47232" cy="3620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8311673" y="5292188"/>
                <a:ext cx="35486" cy="3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196446" y="5065398"/>
                <a:ext cx="32260" cy="3620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8308880" y="4916634"/>
                <a:ext cx="29327" cy="3291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077200" y="5141779"/>
                <a:ext cx="35486" cy="3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999226" y="5183410"/>
                <a:ext cx="39035" cy="3620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8116140" y="5183410"/>
                <a:ext cx="39035" cy="3620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8041714" y="5257800"/>
                <a:ext cx="35486" cy="3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153400" y="5294179"/>
                <a:ext cx="35486" cy="3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778273" y="4954991"/>
                <a:ext cx="35486" cy="3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702073" y="5444588"/>
                <a:ext cx="35486" cy="3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772400" y="5562600"/>
                <a:ext cx="35486" cy="3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772400" y="5675179"/>
                <a:ext cx="35486" cy="3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736914" y="5598979"/>
                <a:ext cx="35486" cy="3982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732654" y="5072340"/>
                <a:ext cx="32260" cy="2991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740140" y="5257800"/>
                <a:ext cx="32260" cy="2991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816340" y="5334000"/>
                <a:ext cx="32260" cy="2991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696200" y="4876800"/>
                <a:ext cx="32260" cy="2991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7968740" y="5304082"/>
                <a:ext cx="32260" cy="2991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772400" y="5867400"/>
                <a:ext cx="32260" cy="2991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772400" y="5791200"/>
                <a:ext cx="32260" cy="2991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Freeform 61"/>
            <p:cNvSpPr/>
            <p:nvPr/>
          </p:nvSpPr>
          <p:spPr>
            <a:xfrm rot="21403165">
              <a:off x="3519518" y="5051741"/>
              <a:ext cx="802770" cy="523387"/>
            </a:xfrm>
            <a:custGeom>
              <a:avLst/>
              <a:gdLst>
                <a:gd name="connsiteX0" fmla="*/ 0 w 851770"/>
                <a:gd name="connsiteY0" fmla="*/ 563784 h 665798"/>
                <a:gd name="connsiteX1" fmla="*/ 250520 w 851770"/>
                <a:gd name="connsiteY1" fmla="*/ 538732 h 665798"/>
                <a:gd name="connsiteX2" fmla="*/ 475989 w 851770"/>
                <a:gd name="connsiteY2" fmla="*/ 113 h 665798"/>
                <a:gd name="connsiteX3" fmla="*/ 638827 w 851770"/>
                <a:gd name="connsiteY3" fmla="*/ 588836 h 665798"/>
                <a:gd name="connsiteX4" fmla="*/ 851770 w 851770"/>
                <a:gd name="connsiteY4" fmla="*/ 663992 h 66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70" h="665798">
                  <a:moveTo>
                    <a:pt x="0" y="563784"/>
                  </a:moveTo>
                  <a:cubicBezTo>
                    <a:pt x="85594" y="598230"/>
                    <a:pt x="171189" y="632677"/>
                    <a:pt x="250520" y="538732"/>
                  </a:cubicBezTo>
                  <a:cubicBezTo>
                    <a:pt x="329851" y="444787"/>
                    <a:pt x="411271" y="-8238"/>
                    <a:pt x="475989" y="113"/>
                  </a:cubicBezTo>
                  <a:cubicBezTo>
                    <a:pt x="540707" y="8464"/>
                    <a:pt x="576197" y="478190"/>
                    <a:pt x="638827" y="588836"/>
                  </a:cubicBezTo>
                  <a:cubicBezTo>
                    <a:pt x="701457" y="699482"/>
                    <a:pt x="801666" y="655641"/>
                    <a:pt x="851770" y="66399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rapezoid 63"/>
            <p:cNvSpPr/>
            <p:nvPr/>
          </p:nvSpPr>
          <p:spPr>
            <a:xfrm rot="16200000">
              <a:off x="4667250" y="4743450"/>
              <a:ext cx="1447800" cy="952500"/>
            </a:xfrm>
            <a:prstGeom prst="trapezoid">
              <a:avLst>
                <a:gd name="adj" fmla="val 4143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1" name="TextBox 2050"/>
            <p:cNvSpPr txBox="1"/>
            <p:nvPr/>
          </p:nvSpPr>
          <p:spPr>
            <a:xfrm>
              <a:off x="4914900" y="4903305"/>
              <a:ext cx="1028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generative model</a:t>
              </a:r>
            </a:p>
            <a:p>
              <a:r>
                <a:rPr lang="en-US" sz="1200" dirty="0" smtClean="0"/>
                <a:t>(neural net)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5562600" y="5549636"/>
                  <a:ext cx="3465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5549636"/>
                  <a:ext cx="346570" cy="307777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4324202" y="5073845"/>
                  <a:ext cx="3239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4202" y="5073845"/>
                  <a:ext cx="323998" cy="307777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/>
            <p:cNvCxnSpPr>
              <a:stCxn id="67" idx="3"/>
              <a:endCxn id="2051" idx="1"/>
            </p:cNvCxnSpPr>
            <p:nvPr/>
          </p:nvCxnSpPr>
          <p:spPr>
            <a:xfrm flipV="1">
              <a:off x="4648200" y="5226471"/>
              <a:ext cx="266700" cy="1263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1" name="Freeform 2060"/>
            <p:cNvSpPr/>
            <p:nvPr/>
          </p:nvSpPr>
          <p:spPr>
            <a:xfrm>
              <a:off x="6934200" y="5360708"/>
              <a:ext cx="742950" cy="240004"/>
            </a:xfrm>
            <a:custGeom>
              <a:avLst/>
              <a:gdLst>
                <a:gd name="connsiteX0" fmla="*/ 0 w 600075"/>
                <a:gd name="connsiteY0" fmla="*/ 0 h 190512"/>
                <a:gd name="connsiteX1" fmla="*/ 228600 w 600075"/>
                <a:gd name="connsiteY1" fmla="*/ 190500 h 190512"/>
                <a:gd name="connsiteX2" fmla="*/ 600075 w 600075"/>
                <a:gd name="connsiteY2" fmla="*/ 9525 h 1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75" h="190512">
                  <a:moveTo>
                    <a:pt x="0" y="0"/>
                  </a:moveTo>
                  <a:cubicBezTo>
                    <a:pt x="64294" y="94456"/>
                    <a:pt x="128588" y="188913"/>
                    <a:pt x="228600" y="190500"/>
                  </a:cubicBezTo>
                  <a:cubicBezTo>
                    <a:pt x="328612" y="192087"/>
                    <a:pt x="531813" y="41275"/>
                    <a:pt x="600075" y="9525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6425368" y="4416623"/>
                  <a:ext cx="5850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5368" y="4416623"/>
                  <a:ext cx="585032" cy="307777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7848600" y="4416623"/>
                  <a:ext cx="5850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8600" y="4416623"/>
                  <a:ext cx="585032" cy="307777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TextBox 81"/>
            <p:cNvSpPr txBox="1"/>
            <p:nvPr/>
          </p:nvSpPr>
          <p:spPr>
            <a:xfrm>
              <a:off x="6982265" y="5590401"/>
              <a:ext cx="534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loss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05200" y="4648200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unit </a:t>
              </a:r>
              <a:r>
                <a:rPr lang="en-US" dirty="0" err="1" smtClean="0">
                  <a:solidFill>
                    <a:schemeClr val="bg1"/>
                  </a:solidFill>
                </a:rPr>
                <a:t>gaussian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5943600" y="5227734"/>
              <a:ext cx="266700" cy="1263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6124575" y="3886200"/>
              <a:ext cx="11250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generated distribution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561713" y="3886200"/>
              <a:ext cx="11250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true data distribution</a:t>
              </a:r>
            </a:p>
          </p:txBody>
        </p:sp>
        <p:sp>
          <p:nvSpPr>
            <p:cNvPr id="2062" name="Freeform 2061"/>
            <p:cNvSpPr/>
            <p:nvPr/>
          </p:nvSpPr>
          <p:spPr>
            <a:xfrm>
              <a:off x="4166830" y="5248511"/>
              <a:ext cx="199808" cy="125221"/>
            </a:xfrm>
            <a:custGeom>
              <a:avLst/>
              <a:gdLst>
                <a:gd name="connsiteX0" fmla="*/ 0 w 219789"/>
                <a:gd name="connsiteY0" fmla="*/ 125221 h 125221"/>
                <a:gd name="connsiteX1" fmla="*/ 66675 w 219789"/>
                <a:gd name="connsiteY1" fmla="*/ 49021 h 125221"/>
                <a:gd name="connsiteX2" fmla="*/ 209550 w 219789"/>
                <a:gd name="connsiteY2" fmla="*/ 1396 h 125221"/>
                <a:gd name="connsiteX3" fmla="*/ 209550 w 219789"/>
                <a:gd name="connsiteY3" fmla="*/ 10921 h 12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789" h="125221">
                  <a:moveTo>
                    <a:pt x="0" y="125221"/>
                  </a:moveTo>
                  <a:cubicBezTo>
                    <a:pt x="15875" y="97440"/>
                    <a:pt x="31750" y="69659"/>
                    <a:pt x="66675" y="49021"/>
                  </a:cubicBezTo>
                  <a:cubicBezTo>
                    <a:pt x="101600" y="28383"/>
                    <a:pt x="185738" y="7746"/>
                    <a:pt x="209550" y="1396"/>
                  </a:cubicBezTo>
                  <a:cubicBezTo>
                    <a:pt x="233362" y="-4954"/>
                    <a:pt x="207963" y="12508"/>
                    <a:pt x="209550" y="10921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352800" y="3581400"/>
              <a:ext cx="5486400" cy="2819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57843" y="3657600"/>
              <a:ext cx="875313" cy="434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accent1">
                      <a:lumMod val="75000"/>
                    </a:schemeClr>
                  </a:solidFill>
                  <a:latin typeface="Quattrocento Sans" panose="020B0604020202020204" charset="0"/>
                </a:rPr>
                <a:t>GANs</a:t>
              </a:r>
              <a:endParaRPr lang="en-US" sz="2200" dirty="0">
                <a:solidFill>
                  <a:schemeClr val="accent1">
                    <a:lumMod val="75000"/>
                  </a:schemeClr>
                </a:solidFill>
                <a:latin typeface="Quattrocento Sans" panose="020B060402020202020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3809" y="4724400"/>
                <a:ext cx="37959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09" y="4724400"/>
                <a:ext cx="379591" cy="43088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973209" y="4648200"/>
                <a:ext cx="379591" cy="440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2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𝐼</m:t>
                          </m:r>
                        </m:e>
                      </m:ac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209" y="4648200"/>
                <a:ext cx="379591" cy="440249"/>
              </a:xfrm>
              <a:prstGeom prst="rect">
                <a:avLst/>
              </a:prstGeom>
              <a:blipFill rotWithShape="1">
                <a:blip r:embed="rId24"/>
                <a:stretch>
                  <a:fillRect t="-5556" r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Arrow Connector 104"/>
          <p:cNvCxnSpPr/>
          <p:nvPr/>
        </p:nvCxnSpPr>
        <p:spPr>
          <a:xfrm flipV="1">
            <a:off x="409224" y="4951737"/>
            <a:ext cx="200376" cy="1263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2819400" y="4876800"/>
            <a:ext cx="182160" cy="1263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3809" y="3733800"/>
            <a:ext cx="3198991" cy="281940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228600" y="3810000"/>
            <a:ext cx="875313" cy="43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Quattrocento Sans" panose="020B0604020202020204" charset="0"/>
              </a:rPr>
              <a:t>VAEs</a:t>
            </a:r>
            <a:endParaRPr lang="en-US" sz="2200" dirty="0">
              <a:solidFill>
                <a:schemeClr val="accent4">
                  <a:lumMod val="40000"/>
                  <a:lumOff val="60000"/>
                </a:schemeClr>
              </a:solidFill>
              <a:latin typeface="Quattrocento Sans" panose="020B060402020202020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52400" y="1104900"/>
            <a:ext cx="8915400" cy="24765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81200" y="1143000"/>
            <a:ext cx="3324000" cy="43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Quattrocento Sans" panose="020B0604020202020204" charset="0"/>
              </a:rPr>
              <a:t>Autoregressive models</a:t>
            </a:r>
            <a:endParaRPr lang="en-US" sz="2200" dirty="0">
              <a:solidFill>
                <a:schemeClr val="bg1"/>
              </a:solidFill>
              <a:latin typeface="Quattrocento Sa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3325" y="153525"/>
            <a:ext cx="806190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dirty="0" smtClean="0">
                <a:solidFill>
                  <a:srgbClr val="FFC000"/>
                </a:solidFill>
              </a:rPr>
              <a:t>Autoregressive </a:t>
            </a:r>
            <a:r>
              <a:rPr lang="en-US" dirty="0">
                <a:solidFill>
                  <a:srgbClr val="FFC000"/>
                </a:solidFill>
              </a:rPr>
              <a:t>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550" y="1143000"/>
            <a:ext cx="3832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Quattrocento Sans" panose="020B0604020202020204" charset="0"/>
              </a:rPr>
              <a:t>Factorize the distribution </a:t>
            </a:r>
          </a:p>
          <a:p>
            <a:endParaRPr lang="en-US" sz="2200" dirty="0" smtClean="0">
              <a:solidFill>
                <a:schemeClr val="bg1"/>
              </a:solidFill>
              <a:latin typeface="Quattrocento Sans" panose="020B060402020202020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Quattrocento Sans" panose="020B0604020202020204" charset="0"/>
              </a:rPr>
              <a:t>Each factor,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29000" y="952880"/>
                <a:ext cx="2972865" cy="952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952880"/>
                <a:ext cx="2972865" cy="9521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35283" y="1752600"/>
                <a:ext cx="1569917" cy="416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283" y="1752600"/>
                <a:ext cx="1569917" cy="416374"/>
              </a:xfrm>
              <a:prstGeom prst="rect">
                <a:avLst/>
              </a:prstGeom>
              <a:blipFill rotWithShape="1">
                <a:blip r:embed="rId7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" y="2400680"/>
                <a:ext cx="5550174" cy="952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𝑁𝐿𝐿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:−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log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⁡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00680"/>
                <a:ext cx="5550174" cy="9521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38400" y="3276600"/>
                <a:ext cx="3298980" cy="952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log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⁡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𝜃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276600"/>
                <a:ext cx="3298980" cy="9521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85550" y="4267200"/>
            <a:ext cx="1343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Quattrocento Sans" panose="020B0604020202020204" charset="0"/>
              </a:rPr>
              <a:t>Training: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47160" y="4572000"/>
                <a:ext cx="3305840" cy="913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𝑎𝑟𝑔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</m:nary>
                            </m:fName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200" b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𝐧</m:t>
                                      </m:r>
                                    </m:sub>
                                  </m:sSub>
                                  <m:r>
                                    <a:rPr lang="en-US" sz="22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2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160" y="4572000"/>
                <a:ext cx="3305840" cy="91390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hape 187"/>
          <p:cNvSpPr txBox="1">
            <a:spLocks/>
          </p:cNvSpPr>
          <p:nvPr/>
        </p:nvSpPr>
        <p:spPr>
          <a:xfrm>
            <a:off x="3428999" y="1708371"/>
            <a:ext cx="2874339" cy="514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FFC000"/>
                </a:solidFill>
              </a:rPr>
              <a:t>sequence prediction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75944" y="304800"/>
            <a:ext cx="1487056" cy="2209800"/>
            <a:chOff x="7275944" y="304800"/>
            <a:chExt cx="1487056" cy="2209800"/>
          </a:xfrm>
        </p:grpSpPr>
        <p:pic>
          <p:nvPicPr>
            <p:cNvPr id="9" name="Picture 2" descr="C:\Users\Anil Kumar\Pictures\prnn.PN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30" b="14335"/>
            <a:stretch/>
          </p:blipFill>
          <p:spPr bwMode="auto">
            <a:xfrm>
              <a:off x="7275944" y="304800"/>
              <a:ext cx="1487056" cy="1912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Shape 172"/>
            <p:cNvSpPr txBox="1"/>
            <p:nvPr/>
          </p:nvSpPr>
          <p:spPr>
            <a:xfrm>
              <a:off x="7368817" y="2163600"/>
              <a:ext cx="1347126" cy="35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lang="en-US" sz="14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Figure courtesy: Oord et al.</a:t>
              </a:r>
              <a:endPara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Shape 187"/>
          <p:cNvSpPr txBox="1">
            <a:spLocks/>
          </p:cNvSpPr>
          <p:nvPr/>
        </p:nvSpPr>
        <p:spPr>
          <a:xfrm>
            <a:off x="5294099" y="4267624"/>
            <a:ext cx="4002301" cy="685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FFC000"/>
                </a:solidFill>
              </a:rPr>
              <a:t>Recent </a:t>
            </a:r>
            <a:r>
              <a:rPr lang="en-US" i="1" dirty="0" smtClean="0">
                <a:solidFill>
                  <a:schemeClr val="bg1"/>
                </a:solidFill>
              </a:rPr>
              <a:t>works: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RIDE by </a:t>
            </a:r>
            <a:r>
              <a:rPr lang="en-US" sz="2000" dirty="0" err="1" smtClean="0">
                <a:solidFill>
                  <a:schemeClr val="bg1"/>
                </a:solidFill>
              </a:rPr>
              <a:t>Theis</a:t>
            </a:r>
            <a:r>
              <a:rPr lang="en-US" sz="2000" dirty="0" smtClean="0">
                <a:solidFill>
                  <a:schemeClr val="bg1"/>
                </a:solidFill>
              </a:rPr>
              <a:t> et al., </a:t>
            </a:r>
            <a:r>
              <a:rPr lang="en-US" sz="2000" dirty="0" err="1" smtClean="0">
                <a:solidFill>
                  <a:schemeClr val="bg1"/>
                </a:solidFill>
              </a:rPr>
              <a:t>PixelRNN</a:t>
            </a:r>
            <a:r>
              <a:rPr lang="en-US" sz="2000" dirty="0" smtClean="0">
                <a:solidFill>
                  <a:schemeClr val="bg1"/>
                </a:solidFill>
              </a:rPr>
              <a:t>/CNN by Oord et al., </a:t>
            </a:r>
            <a:r>
              <a:rPr lang="en-US" sz="2000" dirty="0" err="1" smtClean="0">
                <a:solidFill>
                  <a:schemeClr val="bg1"/>
                </a:solidFill>
              </a:rPr>
              <a:t>PixelCNN</a:t>
            </a:r>
            <a:r>
              <a:rPr lang="en-US" sz="2000" dirty="0" smtClean="0">
                <a:solidFill>
                  <a:schemeClr val="bg1"/>
                </a:solidFill>
              </a:rPr>
              <a:t>++ by </a:t>
            </a:r>
            <a:r>
              <a:rPr lang="en-US" sz="2000" dirty="0" err="1" smtClean="0">
                <a:solidFill>
                  <a:schemeClr val="bg1"/>
                </a:solidFill>
              </a:rPr>
              <a:t>Salimans</a:t>
            </a:r>
            <a:r>
              <a:rPr lang="en-US" sz="2000" dirty="0" smtClean="0">
                <a:solidFill>
                  <a:schemeClr val="bg1"/>
                </a:solidFill>
              </a:rPr>
              <a:t> et al.,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3325" y="153525"/>
            <a:ext cx="806190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 dirty="0" smtClean="0">
                <a:solidFill>
                  <a:srgbClr val="FFC000"/>
                </a:solidFill>
              </a:rPr>
              <a:t>Autoregressive </a:t>
            </a:r>
            <a:r>
              <a:rPr lang="en-US" dirty="0">
                <a:solidFill>
                  <a:srgbClr val="FFC000"/>
                </a:solidFill>
              </a:rPr>
              <a:t>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550" y="1143000"/>
            <a:ext cx="3832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Quattrocento Sans" panose="020B0604020202020204" charset="0"/>
              </a:rPr>
              <a:t>Factorize the distribution </a:t>
            </a:r>
          </a:p>
          <a:p>
            <a:endParaRPr lang="en-US" sz="2200" dirty="0" smtClean="0">
              <a:solidFill>
                <a:schemeClr val="bg1"/>
              </a:solidFill>
              <a:latin typeface="Quattrocento Sans" panose="020B060402020202020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Quattrocento Sans" panose="020B0604020202020204" charset="0"/>
              </a:rPr>
              <a:t>Each factor,</a:t>
            </a:r>
          </a:p>
        </p:txBody>
      </p:sp>
      <p:pic>
        <p:nvPicPr>
          <p:cNvPr id="9" name="Picture 2" descr="C:\Users\Anil Kumar\Pictures\prn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0" b="14335"/>
          <a:stretch/>
        </p:blipFill>
        <p:spPr bwMode="auto">
          <a:xfrm>
            <a:off x="7275944" y="304800"/>
            <a:ext cx="1487056" cy="19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29000" y="952880"/>
                <a:ext cx="2972865" cy="952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952880"/>
                <a:ext cx="2972865" cy="9521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35283" y="1752600"/>
                <a:ext cx="1569917" cy="416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283" y="1752600"/>
                <a:ext cx="1569917" cy="416374"/>
              </a:xfrm>
              <a:prstGeom prst="rect">
                <a:avLst/>
              </a:prstGeom>
              <a:blipFill rotWithShape="1">
                <a:blip r:embed="rId7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hape 187"/>
          <p:cNvSpPr txBox="1">
            <a:spLocks/>
          </p:cNvSpPr>
          <p:nvPr/>
        </p:nvSpPr>
        <p:spPr>
          <a:xfrm>
            <a:off x="3428999" y="1708371"/>
            <a:ext cx="2874339" cy="514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FFC000"/>
                </a:solidFill>
              </a:rPr>
              <a:t>sequence prediction</a:t>
            </a:r>
          </a:p>
        </p:txBody>
      </p:sp>
      <p:sp>
        <p:nvSpPr>
          <p:cNvPr id="22" name="Shape 172"/>
          <p:cNvSpPr txBox="1"/>
          <p:nvPr/>
        </p:nvSpPr>
        <p:spPr>
          <a:xfrm>
            <a:off x="7368817" y="2163600"/>
            <a:ext cx="1347126" cy="35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Figure courtesy: Oord et al.</a:t>
            </a:r>
            <a:endParaRPr lang="en-US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" y="2400680"/>
                <a:ext cx="5550174" cy="952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𝑁𝐿𝐿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:−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log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⁡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00680"/>
                <a:ext cx="5550174" cy="9521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38400" y="3276600"/>
                <a:ext cx="3298980" cy="952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log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⁡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𝜃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276600"/>
                <a:ext cx="3298980" cy="9521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hape 187"/>
          <p:cNvSpPr txBox="1">
            <a:spLocks/>
          </p:cNvSpPr>
          <p:nvPr/>
        </p:nvSpPr>
        <p:spPr>
          <a:xfrm>
            <a:off x="5294099" y="4267624"/>
            <a:ext cx="4002301" cy="685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FFC000"/>
                </a:solidFill>
              </a:rPr>
              <a:t>Recent </a:t>
            </a:r>
            <a:r>
              <a:rPr lang="en-US" i="1" dirty="0" smtClean="0">
                <a:solidFill>
                  <a:schemeClr val="bg1"/>
                </a:solidFill>
              </a:rPr>
              <a:t>works: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RIDE by </a:t>
            </a:r>
            <a:r>
              <a:rPr lang="en-US" sz="2000" dirty="0" err="1" smtClean="0">
                <a:solidFill>
                  <a:schemeClr val="bg1"/>
                </a:solidFill>
              </a:rPr>
              <a:t>Theis</a:t>
            </a:r>
            <a:r>
              <a:rPr lang="en-US" sz="2000" dirty="0" smtClean="0">
                <a:solidFill>
                  <a:schemeClr val="bg1"/>
                </a:solidFill>
              </a:rPr>
              <a:t> et al., </a:t>
            </a:r>
            <a:r>
              <a:rPr lang="en-US" sz="2000" dirty="0" err="1" smtClean="0">
                <a:solidFill>
                  <a:schemeClr val="bg1"/>
                </a:solidFill>
              </a:rPr>
              <a:t>PixelRNN</a:t>
            </a:r>
            <a:r>
              <a:rPr lang="en-US" sz="2000" dirty="0" smtClean="0">
                <a:solidFill>
                  <a:schemeClr val="bg1"/>
                </a:solidFill>
              </a:rPr>
              <a:t>/CNN by Oord et al., </a:t>
            </a:r>
            <a:r>
              <a:rPr lang="en-US" sz="2000" dirty="0" err="1" smtClean="0">
                <a:solidFill>
                  <a:schemeClr val="bg1"/>
                </a:solidFill>
              </a:rPr>
              <a:t>PixelCNN</a:t>
            </a:r>
            <a:r>
              <a:rPr lang="en-US" sz="2000" dirty="0" smtClean="0">
                <a:solidFill>
                  <a:schemeClr val="bg1"/>
                </a:solidFill>
              </a:rPr>
              <a:t>++ by </a:t>
            </a:r>
            <a:r>
              <a:rPr lang="en-US" sz="2000" dirty="0" err="1" smtClean="0">
                <a:solidFill>
                  <a:schemeClr val="bg1"/>
                </a:solidFill>
              </a:rPr>
              <a:t>Salimans</a:t>
            </a:r>
            <a:r>
              <a:rPr lang="en-US" sz="2000" dirty="0" smtClean="0">
                <a:solidFill>
                  <a:schemeClr val="bg1"/>
                </a:solidFill>
              </a:rPr>
              <a:t> et al.,</a:t>
            </a:r>
          </a:p>
        </p:txBody>
      </p:sp>
      <p:sp>
        <p:nvSpPr>
          <p:cNvPr id="13" name="Shape 187"/>
          <p:cNvSpPr txBox="1">
            <a:spLocks/>
          </p:cNvSpPr>
          <p:nvPr/>
        </p:nvSpPr>
        <p:spPr>
          <a:xfrm>
            <a:off x="533400" y="4267624"/>
            <a:ext cx="4002301" cy="685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why </a:t>
            </a:r>
            <a:r>
              <a:rPr lang="en-US" i="1" dirty="0" smtClean="0">
                <a:solidFill>
                  <a:srgbClr val="FFC000"/>
                </a:solidFill>
              </a:rPr>
              <a:t>RIDE?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Models continuous distribution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Simple and easy to train</a:t>
            </a:r>
          </a:p>
        </p:txBody>
      </p:sp>
    </p:spTree>
    <p:extLst>
      <p:ext uri="{BB962C8B-B14F-4D97-AF65-F5344CB8AC3E}">
        <p14:creationId xmlns:p14="http://schemas.microsoft.com/office/powerpoint/2010/main" val="3344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3325" y="153525"/>
            <a:ext cx="8061900" cy="75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solidFill>
                  <a:srgbClr val="FFC000"/>
                </a:solidFill>
              </a:rPr>
              <a:t>Deep </a:t>
            </a:r>
            <a:r>
              <a:rPr lang="en-US" dirty="0" smtClean="0">
                <a:solidFill>
                  <a:srgbClr val="FFC000"/>
                </a:solidFill>
              </a:rPr>
              <a:t>autoregressive </a:t>
            </a:r>
            <a:r>
              <a:rPr lang="en-US" dirty="0">
                <a:solidFill>
                  <a:srgbClr val="FFC000"/>
                </a:solidFill>
              </a:rPr>
              <a:t>models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76248" y="914400"/>
            <a:ext cx="7950600" cy="6320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Recurrent Image Density Estimator (RIDE) by </a:t>
            </a:r>
            <a:r>
              <a:rPr lang="en-US" dirty="0" err="1" smtClean="0"/>
              <a:t>Theis</a:t>
            </a:r>
            <a:r>
              <a:rPr lang="en-US" dirty="0" smtClean="0"/>
              <a:t> et al. 2015 </a:t>
            </a:r>
            <a:endParaRPr lang="en-US" dirty="0"/>
          </a:p>
        </p:txBody>
      </p:sp>
      <p:pic>
        <p:nvPicPr>
          <p:cNvPr id="3077" name="Picture 5" descr="C:\Users\Anil Kumar\Pictures\ride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t="2648" r="10934"/>
          <a:stretch/>
        </p:blipFill>
        <p:spPr bwMode="auto">
          <a:xfrm>
            <a:off x="6172200" y="3581400"/>
            <a:ext cx="2887391" cy="26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nil Kumar\Pictures\rid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7"/>
          <a:stretch/>
        </p:blipFill>
        <p:spPr bwMode="auto">
          <a:xfrm>
            <a:off x="6678868" y="2023352"/>
            <a:ext cx="2042872" cy="11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81000" y="5003693"/>
            <a:ext cx="3524252" cy="1685105"/>
            <a:chOff x="1066800" y="5003693"/>
            <a:chExt cx="3524252" cy="1685105"/>
          </a:xfrm>
        </p:grpSpPr>
        <p:pic>
          <p:nvPicPr>
            <p:cNvPr id="3076" name="Picture 4" descr="C:\Users\Anil Kumar\Pictures\ride3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086"/>
            <a:stretch/>
          </p:blipFill>
          <p:spPr bwMode="auto">
            <a:xfrm>
              <a:off x="1066800" y="5003693"/>
              <a:ext cx="1685926" cy="1674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Anil Kumar\Pictures\ride3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82" r="-9039" b="33664"/>
            <a:stretch/>
          </p:blipFill>
          <p:spPr bwMode="auto">
            <a:xfrm>
              <a:off x="2752726" y="5007540"/>
              <a:ext cx="1838326" cy="1681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4" descr="C:\Users\Anil Kumar\Pictures\rid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15" b="547"/>
          <a:stretch/>
        </p:blipFill>
        <p:spPr bwMode="auto">
          <a:xfrm>
            <a:off x="3708748" y="5003693"/>
            <a:ext cx="1685926" cy="167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9600" y="1600200"/>
                <a:ext cx="2972865" cy="952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2972865" cy="9521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1000" y="2590800"/>
                <a:ext cx="5646674" cy="913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𝜃</m:t>
                      </m:r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0"/>
                <a:ext cx="5646674" cy="9139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592033" y="1749623"/>
            <a:ext cx="1789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Markovian  case</a:t>
            </a:r>
            <a:endParaRPr lang="en-US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14400" y="3733800"/>
                <a:ext cx="3389902" cy="458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33800"/>
                <a:ext cx="3389902" cy="458011"/>
              </a:xfrm>
              <a:prstGeom prst="rect">
                <a:avLst/>
              </a:prstGeom>
              <a:blipFill rotWithShape="1">
                <a:blip r:embed="rId8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hape 215"/>
          <p:cNvSpPr txBox="1">
            <a:spLocks/>
          </p:cNvSpPr>
          <p:nvPr/>
        </p:nvSpPr>
        <p:spPr>
          <a:xfrm>
            <a:off x="6612395" y="3048000"/>
            <a:ext cx="2303005" cy="2948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dirty="0" smtClean="0"/>
              <a:t>*picture courtesy, </a:t>
            </a:r>
            <a:r>
              <a:rPr lang="en-US" sz="1200" dirty="0" err="1" smtClean="0"/>
              <a:t>Theis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  <p:sp>
        <p:nvSpPr>
          <p:cNvPr id="37" name="Shape 215"/>
          <p:cNvSpPr txBox="1">
            <a:spLocks/>
          </p:cNvSpPr>
          <p:nvPr/>
        </p:nvSpPr>
        <p:spPr>
          <a:xfrm>
            <a:off x="6229694" y="6182166"/>
            <a:ext cx="2533306" cy="2948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None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800" marR="0" lvl="1" indent="-139700" algn="l" rtl="0">
              <a:lnSpc>
                <a:spcPct val="150000"/>
              </a:lnSpc>
              <a:spcBef>
                <a:spcPts val="42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143000" marR="0" lvl="2" indent="-152400" algn="l" rtl="0">
              <a:lnSpc>
                <a:spcPct val="150000"/>
              </a:lnSpc>
              <a:spcBef>
                <a:spcPts val="36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600200" marR="0" lvl="3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057400" marR="0" lvl="4" indent="-158750" algn="l" rtl="0">
              <a:lnSpc>
                <a:spcPct val="150000"/>
              </a:lnSpc>
              <a:spcBef>
                <a:spcPts val="330"/>
              </a:spcBef>
              <a:spcAft>
                <a:spcPts val="1200"/>
              </a:spcAft>
              <a:buClr>
                <a:srgbClr val="F3F3F3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 dirty="0" smtClean="0"/>
              <a:t>*picture courtesy, </a:t>
            </a:r>
            <a:r>
              <a:rPr lang="en-US" sz="1200" dirty="0" err="1" smtClean="0"/>
              <a:t>Theis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36909" y="4191811"/>
            <a:ext cx="2620691" cy="32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Recurrent neural network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" grpId="0"/>
      <p:bldP spid="34" grpId="0"/>
      <p:bldP spid="36" grpId="0"/>
      <p:bldP spid="37" grpId="0"/>
      <p:bldP spid="17" grpId="0"/>
    </p:bldLst>
  </p:timing>
</p:sld>
</file>

<file path=ppt/theme/theme1.xml><?xml version="1.0" encoding="utf-8"?>
<a:theme xmlns:a="http://schemas.openxmlformats.org/drawingml/2006/main" name="WelcomeDoc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9953</TotalTime>
  <Words>1308</Words>
  <Application>Microsoft Office PowerPoint</Application>
  <PresentationFormat>On-screen Show (4:3)</PresentationFormat>
  <Paragraphs>278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Bree Serif</vt:lpstr>
      <vt:lpstr>Cambria Math</vt:lpstr>
      <vt:lpstr>Calibri</vt:lpstr>
      <vt:lpstr>Quattrocento Sans</vt:lpstr>
      <vt:lpstr>WelcomeDoc</vt:lpstr>
      <vt:lpstr>Compressive Image Recovery using Recurrent Generative Model</vt:lpstr>
      <vt:lpstr>Single Pixel Camera</vt:lpstr>
      <vt:lpstr>Analytic Priors for SPC reconstruction</vt:lpstr>
      <vt:lpstr>Deep learning for Compressive Imaging</vt:lpstr>
      <vt:lpstr>Solution…</vt:lpstr>
      <vt:lpstr>Deep generative models</vt:lpstr>
      <vt:lpstr>Autoregressive models</vt:lpstr>
      <vt:lpstr>Autoregressive models</vt:lpstr>
      <vt:lpstr>Deep autoregressive models</vt:lpstr>
      <vt:lpstr>Deep autoregressive models</vt:lpstr>
      <vt:lpstr>RIDE for SPC reconstruction</vt:lpstr>
      <vt:lpstr>RIDE for Image In-painting</vt:lpstr>
      <vt:lpstr>RIDE for SPC reconstruction</vt:lpstr>
      <vt:lpstr>RIDE for SPC reconstruction</vt:lpstr>
      <vt:lpstr>RIDE for SPC reconstruction</vt:lpstr>
      <vt:lpstr>RIDE for SPC reconstruction</vt:lpstr>
      <vt:lpstr>Real SPC reconstructions @ 30% M.R.</vt:lpstr>
      <vt:lpstr>Real SPC reconstructions @ 15% M.R.</vt:lpstr>
      <vt:lpstr>Summary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Generative Models for Computational imaging</dc:title>
  <dc:creator>anil kumar</dc:creator>
  <cp:lastModifiedBy>Anil Kumar</cp:lastModifiedBy>
  <cp:revision>330</cp:revision>
  <dcterms:modified xsi:type="dcterms:W3CDTF">2017-09-26T11:29:02Z</dcterms:modified>
</cp:coreProperties>
</file>