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51206400" cy="28803600"/>
  <p:notesSz cx="6858000" cy="9144000"/>
  <p:defaultTextStyle>
    <a:defPPr>
      <a:defRPr lang="en-US"/>
    </a:defPPr>
    <a:lvl1pPr marL="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902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3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/>
    <p:restoredTop sz="92875" autoAdjust="0"/>
  </p:normalViewPr>
  <p:slideViewPr>
    <p:cSldViewPr snapToGrid="0" snapToObjects="1">
      <p:cViewPr varScale="1">
        <p:scale>
          <a:sx n="19" d="100"/>
          <a:sy n="19" d="100"/>
        </p:scale>
        <p:origin x="869" y="82"/>
      </p:cViewPr>
      <p:guideLst>
        <p:guide orient="horz" pos="9073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0" d="100"/>
          <a:sy n="50" d="100"/>
        </p:scale>
        <p:origin x="1791" y="42"/>
      </p:cViewPr>
      <p:guideLst/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1E5B4-F2A7-4585-85A5-90CCE0084EC7}" type="datetimeFigureOut">
              <a:rPr lang="zh-TW" altLang="en-US" smtClean="0"/>
              <a:t>2023/8/23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9E9DF-053C-4EA4-AE7D-FFB2D73110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640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026BA-50E8-7644-BEF6-07CACBFB9997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A170F-69B8-B741-A099-15AE468EF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0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1pPr>
    <a:lvl2pPr marL="2286032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2pPr>
    <a:lvl3pPr marL="457206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3pPr>
    <a:lvl4pPr marL="6858094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4pPr>
    <a:lvl5pPr marL="9144127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5pPr>
    <a:lvl6pPr marL="11430158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6pPr>
    <a:lvl7pPr marL="13716189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7pPr>
    <a:lvl8pPr marL="16002220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8pPr>
    <a:lvl9pPr marL="18288253" algn="l" defTabSz="2286032" rtl="0" eaLnBrk="1" latinLnBrk="0" hangingPunct="1">
      <a:defRPr sz="601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A170F-69B8-B741-A099-15AE468EF2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58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34206973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17275752" y="4774233"/>
            <a:ext cx="16734346" cy="23921240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295312" y="4774234"/>
            <a:ext cx="16734346" cy="23920384"/>
          </a:xfrm>
          <a:prstGeom prst="rect">
            <a:avLst/>
          </a:prstGeom>
          <a:ln>
            <a:noFill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90430" tIns="95212" rIns="190430" bIns="95212" anchor="ctr"/>
          <a:lstStyle/>
          <a:p>
            <a:endParaRPr lang="en-US" sz="4375">
              <a:latin typeface="Calibri" charset="0"/>
            </a:endParaRPr>
          </a:p>
          <a:p>
            <a:endParaRPr lang="en-US" sz="4375">
              <a:latin typeface="Calibri" charset="0"/>
            </a:endParaRPr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22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26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29" name="內容版面配置區 28"/>
          <p:cNvSpPr>
            <a:spLocks noGrp="1"/>
          </p:cNvSpPr>
          <p:nvPr>
            <p:ph sz="quarter" idx="16" hasCustomPrompt="1"/>
          </p:nvPr>
        </p:nvSpPr>
        <p:spPr>
          <a:xfrm>
            <a:off x="17863473" y="5525241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1" name="內容版面配置區 28"/>
          <p:cNvSpPr>
            <a:spLocks noGrp="1"/>
          </p:cNvSpPr>
          <p:nvPr>
            <p:ph sz="quarter" idx="17" hasCustomPrompt="1"/>
          </p:nvPr>
        </p:nvSpPr>
        <p:spPr>
          <a:xfrm>
            <a:off x="897115" y="5525245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2" name="內容版面配置區 28"/>
          <p:cNvSpPr>
            <a:spLocks noGrp="1"/>
          </p:cNvSpPr>
          <p:nvPr>
            <p:ph sz="quarter" idx="18" hasCustomPrompt="1"/>
          </p:nvPr>
        </p:nvSpPr>
        <p:spPr>
          <a:xfrm>
            <a:off x="34770299" y="5555014"/>
            <a:ext cx="15632721" cy="138224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16"/>
            </a:lvl1pPr>
            <a:lvl2pPr marL="2285684" indent="0">
              <a:buNone/>
              <a:defRPr sz="5469" baseline="0"/>
            </a:lvl2pPr>
            <a:lvl3pPr marL="4571367" indent="0">
              <a:buNone/>
              <a:defRPr sz="4200" baseline="0"/>
            </a:lvl3pPr>
            <a:lvl4pPr>
              <a:defRPr sz="3828"/>
            </a:lvl4pPr>
            <a:lvl5pPr>
              <a:defRPr sz="3828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  <a:p>
            <a:pPr lvl="2"/>
            <a:r>
              <a:rPr lang="en-US" altLang="zh-TW" dirty="0"/>
              <a:t>Click to add text</a:t>
            </a:r>
            <a:endParaRPr lang="zh-TW" altLang="en-US" dirty="0"/>
          </a:p>
        </p:txBody>
      </p:sp>
      <p:sp>
        <p:nvSpPr>
          <p:cNvPr id="13" name="媒體版面配置區 5"/>
          <p:cNvSpPr>
            <a:spLocks noGrp="1"/>
          </p:cNvSpPr>
          <p:nvPr>
            <p:ph type="media" sz="quarter" idx="19" hasCustomPrompt="1"/>
          </p:nvPr>
        </p:nvSpPr>
        <p:spPr>
          <a:xfrm>
            <a:off x="34770299" y="20711428"/>
            <a:ext cx="15632721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video</a:t>
            </a:r>
            <a:endParaRPr lang="zh-TW" altLang="en-US" dirty="0"/>
          </a:p>
        </p:txBody>
      </p:sp>
      <p:sp>
        <p:nvSpPr>
          <p:cNvPr id="14" name="圖片版面配置區 6"/>
          <p:cNvSpPr>
            <a:spLocks noGrp="1"/>
          </p:cNvSpPr>
          <p:nvPr>
            <p:ph type="pic" sz="quarter" idx="20" hasCustomPrompt="1"/>
          </p:nvPr>
        </p:nvSpPr>
        <p:spPr>
          <a:xfrm>
            <a:off x="17904649" y="20711428"/>
            <a:ext cx="15591545" cy="7388787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</a:lstStyle>
          <a:p>
            <a:r>
              <a:rPr lang="en-US" altLang="zh-TW" dirty="0"/>
              <a:t>Click the icon to insert image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5206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4360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08FF-519A-5247-A55B-6160E89D85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內容版面配置區 17"/>
          <p:cNvSpPr>
            <a:spLocks noGrp="1"/>
          </p:cNvSpPr>
          <p:nvPr>
            <p:ph sz="quarter" idx="13" hasCustomPrompt="1"/>
          </p:nvPr>
        </p:nvSpPr>
        <p:spPr>
          <a:xfrm>
            <a:off x="8027306" y="143249"/>
            <a:ext cx="36451861" cy="15682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+mj-lt"/>
              <a:buNone/>
              <a:defRPr sz="9024" cap="all" baseline="0"/>
            </a:lvl1pPr>
            <a:lvl2pPr marL="0" indent="0" algn="ctr">
              <a:buFont typeface="+mj-lt"/>
              <a:buNone/>
              <a:defRPr sz="6563"/>
            </a:lvl2pPr>
            <a:lvl3pPr marL="0" indent="0" algn="ctr">
              <a:buFont typeface="+mj-lt"/>
              <a:buNone/>
              <a:defRPr sz="6016"/>
            </a:lvl3pPr>
          </a:lstStyle>
          <a:p>
            <a:pPr lvl="0"/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11" name="內容版面配置區 21"/>
          <p:cNvSpPr>
            <a:spLocks noGrp="1"/>
          </p:cNvSpPr>
          <p:nvPr>
            <p:ph sz="quarter" idx="14" hasCustomPrompt="1"/>
          </p:nvPr>
        </p:nvSpPr>
        <p:spPr>
          <a:xfrm>
            <a:off x="13258735" y="2190933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563" baseline="0"/>
            </a:lvl1pPr>
          </a:lstStyle>
          <a:p>
            <a:pPr lvl="0"/>
            <a:r>
              <a:rPr lang="en-US" altLang="zh-TW" dirty="0"/>
              <a:t>Author List</a:t>
            </a:r>
            <a:endParaRPr lang="zh-TW" altLang="en-US" dirty="0"/>
          </a:p>
        </p:txBody>
      </p:sp>
      <p:sp>
        <p:nvSpPr>
          <p:cNvPr id="12" name="內容版面配置區 21"/>
          <p:cNvSpPr>
            <a:spLocks noGrp="1"/>
          </p:cNvSpPr>
          <p:nvPr>
            <p:ph sz="quarter" idx="15" hasCustomPrompt="1"/>
          </p:nvPr>
        </p:nvSpPr>
        <p:spPr>
          <a:xfrm>
            <a:off x="13258735" y="3505406"/>
            <a:ext cx="26187441" cy="12493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16"/>
            </a:lvl1pPr>
          </a:lstStyle>
          <a:p>
            <a:r>
              <a:rPr lang="en-US" altLang="zh-TW" sz="6563" dirty="0"/>
              <a:t>Affiliations</a:t>
            </a:r>
            <a:endParaRPr lang="zh-TW" altLang="en-US" dirty="0"/>
          </a:p>
        </p:txBody>
      </p:sp>
      <p:sp>
        <p:nvSpPr>
          <p:cNvPr id="13" name="表格版面配置區 12"/>
          <p:cNvSpPr>
            <a:spLocks noGrp="1"/>
          </p:cNvSpPr>
          <p:nvPr>
            <p:ph type="tbl" sz="quarter" idx="17" hasCustomPrompt="1"/>
          </p:nvPr>
        </p:nvSpPr>
        <p:spPr>
          <a:xfrm>
            <a:off x="5834053" y="12997637"/>
            <a:ext cx="17502156" cy="12135790"/>
          </a:xfrm>
          <a:prstGeom prst="rect">
            <a:avLst/>
          </a:prstGeom>
        </p:spPr>
        <p:txBody>
          <a:bodyPr/>
          <a:lstStyle>
            <a:lvl1pPr>
              <a:defRPr sz="8203" baseline="0"/>
            </a:lvl1pPr>
          </a:lstStyle>
          <a:p>
            <a:r>
              <a:rPr lang="en-US" altLang="zh-TW" dirty="0"/>
              <a:t>Click the icon to insert table</a:t>
            </a:r>
            <a:endParaRPr lang="zh-TW" altLang="en-US" dirty="0"/>
          </a:p>
        </p:txBody>
      </p:sp>
      <p:sp>
        <p:nvSpPr>
          <p:cNvPr id="15" name="內容版面配置區 14"/>
          <p:cNvSpPr>
            <a:spLocks noGrp="1"/>
          </p:cNvSpPr>
          <p:nvPr>
            <p:ph sz="quarter" idx="18" hasCustomPrompt="1"/>
          </p:nvPr>
        </p:nvSpPr>
        <p:spPr>
          <a:xfrm>
            <a:off x="5834052" y="7917682"/>
            <a:ext cx="39562169" cy="4286574"/>
          </a:xfrm>
          <a:prstGeom prst="rect">
            <a:avLst/>
          </a:prstGeom>
        </p:spPr>
        <p:txBody>
          <a:bodyPr/>
          <a:lstStyle>
            <a:lvl1pPr>
              <a:defRPr sz="8203"/>
            </a:lvl1pPr>
            <a:lvl2pPr>
              <a:defRPr sz="7383" baseline="0"/>
            </a:lvl2pPr>
            <a:lvl3pPr>
              <a:defRPr sz="6563"/>
            </a:lvl3pPr>
            <a:lvl4pPr>
              <a:defRPr sz="6016"/>
            </a:lvl4pPr>
            <a:lvl5pPr>
              <a:defRPr sz="6016"/>
            </a:lvl5pPr>
          </a:lstStyle>
          <a:p>
            <a:pPr lvl="0"/>
            <a:r>
              <a:rPr lang="en-US" altLang="zh-TW" dirty="0"/>
              <a:t>Click to add text</a:t>
            </a:r>
            <a:endParaRPr lang="zh-TW" altLang="en-US" dirty="0"/>
          </a:p>
          <a:p>
            <a:pPr lvl="1"/>
            <a:r>
              <a:rPr lang="en-US" altLang="zh-TW" dirty="0"/>
              <a:t>Click to add text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259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3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l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508FF-519A-5247-A55B-6160E89D8571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26696674"/>
            <a:ext cx="16215360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ct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2" y="26696674"/>
            <a:ext cx="11948161" cy="1533525"/>
          </a:xfrm>
          <a:prstGeom prst="rect">
            <a:avLst/>
          </a:prstGeom>
        </p:spPr>
        <p:txBody>
          <a:bodyPr vert="horz" lIns="334460" tIns="167230" rIns="334460" bIns="167230" rtlCol="0" anchor="ctr"/>
          <a:lstStyle>
            <a:lvl1pPr algn="r">
              <a:defRPr sz="60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CC67-5F63-EC4C-8EE0-AD36DF5A3CBE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 descr="A colorful text and a tower&#10;&#10;Description automatically generated">
            <a:extLst>
              <a:ext uri="{FF2B5EF4-FFF2-40B4-BE49-F238E27FC236}">
                <a16:creationId xmlns:a16="http://schemas.microsoft.com/office/drawing/2014/main" id="{729B919F-7FCB-5B0B-CF25-62C405603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" y="-131710"/>
            <a:ext cx="8192585" cy="504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4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4" r:id="rId3"/>
  </p:sldLayoutIdLst>
  <p:txStyles>
    <p:titleStyle>
      <a:lvl1pPr algn="ctr" defTabSz="2285682" rtl="0" eaLnBrk="1" latinLnBrk="0" hangingPunct="1">
        <a:spcBef>
          <a:spcPct val="0"/>
        </a:spcBef>
        <a:buNone/>
        <a:defRPr sz="220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2" indent="-1714262" algn="l" defTabSz="2285682" rtl="0" eaLnBrk="1" latinLnBrk="0" hangingPunct="1">
        <a:spcBef>
          <a:spcPct val="20000"/>
        </a:spcBef>
        <a:buFont typeface="Arial"/>
        <a:buChar char="•"/>
        <a:defRPr sz="15991" kern="1200">
          <a:solidFill>
            <a:schemeClr val="tx1"/>
          </a:solidFill>
          <a:latin typeface="+mn-lt"/>
          <a:ea typeface="+mn-ea"/>
          <a:cs typeface="+mn-cs"/>
        </a:defRPr>
      </a:lvl1pPr>
      <a:lvl2pPr marL="3714235" indent="-1428552" algn="l" defTabSz="2285682" rtl="0" eaLnBrk="1" latinLnBrk="0" hangingPunct="1">
        <a:spcBef>
          <a:spcPct val="20000"/>
        </a:spcBef>
        <a:buFont typeface="Arial"/>
        <a:buChar char="–"/>
        <a:defRPr sz="13941" kern="1200">
          <a:solidFill>
            <a:schemeClr val="tx1"/>
          </a:solidFill>
          <a:latin typeface="+mn-lt"/>
          <a:ea typeface="+mn-ea"/>
          <a:cs typeface="+mn-cs"/>
        </a:defRPr>
      </a:lvl2pPr>
      <a:lvl3pPr marL="5714208" indent="-1142841" algn="l" defTabSz="2285682" rtl="0" eaLnBrk="1" latinLnBrk="0" hangingPunct="1">
        <a:spcBef>
          <a:spcPct val="20000"/>
        </a:spcBef>
        <a:buFont typeface="Arial"/>
        <a:buChar char="•"/>
        <a:defRPr sz="12027" kern="1200">
          <a:solidFill>
            <a:schemeClr val="tx1"/>
          </a:solidFill>
          <a:latin typeface="+mn-lt"/>
          <a:ea typeface="+mn-ea"/>
          <a:cs typeface="+mn-cs"/>
        </a:defRPr>
      </a:lvl3pPr>
      <a:lvl4pPr marL="7999892" indent="-1142841" algn="l" defTabSz="2285682" rtl="0" eaLnBrk="1" latinLnBrk="0" hangingPunct="1">
        <a:spcBef>
          <a:spcPct val="20000"/>
        </a:spcBef>
        <a:buFont typeface="Arial"/>
        <a:buChar char="–"/>
        <a:defRPr sz="9978" kern="1200">
          <a:solidFill>
            <a:schemeClr val="tx1"/>
          </a:solidFill>
          <a:latin typeface="+mn-lt"/>
          <a:ea typeface="+mn-ea"/>
          <a:cs typeface="+mn-cs"/>
        </a:defRPr>
      </a:lvl4pPr>
      <a:lvl5pPr marL="10285574" indent="-1142841" algn="l" defTabSz="2285682" rtl="0" eaLnBrk="1" latinLnBrk="0" hangingPunct="1">
        <a:spcBef>
          <a:spcPct val="20000"/>
        </a:spcBef>
        <a:buFont typeface="Arial"/>
        <a:buChar char="»"/>
        <a:defRPr sz="9978" kern="1200">
          <a:solidFill>
            <a:schemeClr val="tx1"/>
          </a:solidFill>
          <a:latin typeface="+mn-lt"/>
          <a:ea typeface="+mn-ea"/>
          <a:cs typeface="+mn-cs"/>
        </a:defRPr>
      </a:lvl5pPr>
      <a:lvl6pPr marL="1257125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6pPr>
      <a:lvl7pPr marL="14856941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7pPr>
      <a:lvl8pPr marL="17142624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8pPr>
      <a:lvl9pPr marL="19428308" indent="-1142841" algn="l" defTabSz="2285682" rtl="0" eaLnBrk="1" latinLnBrk="0" hangingPunct="1">
        <a:spcBef>
          <a:spcPct val="20000"/>
        </a:spcBef>
        <a:buFont typeface="Arial"/>
        <a:buChar char="•"/>
        <a:defRPr sz="99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1pPr>
      <a:lvl2pPr marL="22856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2pPr>
      <a:lvl3pPr marL="457136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3pPr>
      <a:lvl4pPr marL="6857049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4pPr>
      <a:lvl5pPr marL="9142733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5pPr>
      <a:lvl6pPr marL="11428417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6pPr>
      <a:lvl7pPr marL="13714100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7pPr>
      <a:lvl8pPr marL="15999782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8pPr>
      <a:lvl9pPr marL="18285466" algn="l" defTabSz="2285682" rtl="0" eaLnBrk="1" latinLnBrk="0" hangingPunct="1">
        <a:defRPr sz="902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microsoft.com/office/2007/relationships/media" Target="../media/media2.mp4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video" Target="../media/media2.mp4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8027306" y="143249"/>
            <a:ext cx="38191458" cy="1946630"/>
          </a:xfrm>
        </p:spPr>
        <p:txBody>
          <a:bodyPr/>
          <a:lstStyle/>
          <a:p>
            <a:r>
              <a:rPr lang="en-GB" altLang="zh-TW" sz="6600" b="1" dirty="0"/>
              <a:t>A Gradient Boosting Approach for Training Convolutional </a:t>
            </a:r>
          </a:p>
          <a:p>
            <a:r>
              <a:rPr lang="en-GB" altLang="zh-TW" sz="6600" b="1" dirty="0"/>
              <a:t>and Deep Neural Networks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s-ES" dirty="0"/>
              <a:t>Escuela Politécnica Superior, Universidad Autónoma de Madrid</a:t>
            </a:r>
            <a:endParaRPr lang="en-US" dirty="0"/>
          </a:p>
        </p:txBody>
      </p:sp>
      <p:sp>
        <p:nvSpPr>
          <p:cNvPr id="6" name="Text Box 142"/>
          <p:cNvSpPr txBox="1">
            <a:spLocks noChangeArrowheads="1"/>
          </p:cNvSpPr>
          <p:nvPr/>
        </p:nvSpPr>
        <p:spPr bwMode="auto">
          <a:xfrm>
            <a:off x="16417617" y="29030505"/>
            <a:ext cx="384644" cy="52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430" tIns="95212" rIns="190430" bIns="95212">
            <a:spAutoFit/>
          </a:bodyPr>
          <a:lstStyle>
            <a:lvl1pPr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339725" eaLnBrk="0" hangingPunct="0"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339725" eaLnBrk="0" fontAlgn="base" hangingPunct="0">
              <a:spcBef>
                <a:spcPct val="0"/>
              </a:spcBef>
              <a:spcAft>
                <a:spcPct val="0"/>
              </a:spcAft>
              <a:defRPr sz="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2188"/>
          </a:p>
        </p:txBody>
      </p:sp>
      <p:sp>
        <p:nvSpPr>
          <p:cNvPr id="9" name="文字方塊 8"/>
          <p:cNvSpPr txBox="1"/>
          <p:nvPr/>
        </p:nvSpPr>
        <p:spPr>
          <a:xfrm>
            <a:off x="1064608" y="6755213"/>
            <a:ext cx="1517296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This study delves into the revolutionary amalgamation of </a:t>
            </a:r>
            <a:r>
              <a:rPr lang="en-GB" altLang="zh-TW" sz="4200" b="1" i="1" dirty="0">
                <a:solidFill>
                  <a:schemeClr val="accent4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Gradient Boosting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with the robust foundations of </a:t>
            </a:r>
            <a:r>
              <a:rPr lang="en-GB" altLang="zh-TW" sz="4200" b="1" i="1" dirty="0">
                <a:solidFill>
                  <a:schemeClr val="accent4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CNNs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and </a:t>
            </a:r>
            <a:r>
              <a:rPr lang="en-GB" altLang="zh-TW" sz="4200" b="1" i="1" dirty="0">
                <a:solidFill>
                  <a:schemeClr val="accent4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DNNs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, forming a triumvirate of power and innovation. 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GB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At the core of this proposition lies a remarkable methodology for training models that capitalize on the </a:t>
            </a:r>
            <a:r>
              <a:rPr lang="en-GB" altLang="zh-TW" sz="4200" b="1" i="1" dirty="0">
                <a:solidFill>
                  <a:schemeClr val="accent4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gradient of loss functions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or pseudo-residuals from previous models. 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GB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With each iteration, an intricate dance unfolds, as new dense layers are integrated into the architecture, fortifying the network's prowess while circumventing the pitfall of overfitting. 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endParaRPr lang="en-GB" altLang="zh-TW" sz="4200" dirty="0">
              <a:ea typeface="Noto Sans CJK TC Regular" panose="020B0500000000000000" pitchFamily="34" charset="-120"/>
              <a:cs typeface="Times New Roman" panose="02020603050405020304" pitchFamily="18" charset="0"/>
            </a:endParaRP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The ingenious twist is the selective </a:t>
            </a:r>
            <a:r>
              <a:rPr lang="en-GB" altLang="zh-TW" sz="4200" b="1" i="1" dirty="0">
                <a:solidFill>
                  <a:schemeClr val="accent4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freezing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of weights, an elegant strategy that nurtures learning, prevents noise adaptation, and facilitates fine-tuning, creating a harmonious fusion of fresh insights and retained knowledge.</a:t>
            </a:r>
          </a:p>
        </p:txBody>
      </p:sp>
      <p:sp>
        <p:nvSpPr>
          <p:cNvPr id="35" name="矩形 34"/>
          <p:cNvSpPr/>
          <p:nvPr/>
        </p:nvSpPr>
        <p:spPr>
          <a:xfrm>
            <a:off x="883369" y="18285122"/>
            <a:ext cx="15804732" cy="9744719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6" name="矩形 35"/>
          <p:cNvSpPr/>
          <p:nvPr/>
        </p:nvSpPr>
        <p:spPr>
          <a:xfrm>
            <a:off x="757040" y="6360501"/>
            <a:ext cx="15804733" cy="11359571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38" name="矩形 37"/>
          <p:cNvSpPr/>
          <p:nvPr/>
        </p:nvSpPr>
        <p:spPr>
          <a:xfrm>
            <a:off x="1366768" y="5795451"/>
            <a:ext cx="5244769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sz="6016" b="1" cap="all" dirty="0">
                <a:ea typeface="Noto Sans CJK JP Medium" panose="020B0600000000000000" pitchFamily="34" charset="-128"/>
              </a:rPr>
              <a:t>Introduction</a:t>
            </a:r>
          </a:p>
        </p:txBody>
      </p:sp>
      <p:sp>
        <p:nvSpPr>
          <p:cNvPr id="39" name="矩形 38"/>
          <p:cNvSpPr/>
          <p:nvPr/>
        </p:nvSpPr>
        <p:spPr>
          <a:xfrm>
            <a:off x="17706272" y="5650482"/>
            <a:ext cx="15744383" cy="9762855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4375" dirty="0"/>
          </a:p>
        </p:txBody>
      </p:sp>
      <p:sp>
        <p:nvSpPr>
          <p:cNvPr id="43" name="矩形 42"/>
          <p:cNvSpPr/>
          <p:nvPr/>
        </p:nvSpPr>
        <p:spPr>
          <a:xfrm>
            <a:off x="34678793" y="22063725"/>
            <a:ext cx="15744383" cy="596611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44" name="矩形 43"/>
          <p:cNvSpPr/>
          <p:nvPr/>
        </p:nvSpPr>
        <p:spPr>
          <a:xfrm>
            <a:off x="35180768" y="21619469"/>
            <a:ext cx="3365601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/>
              <a:t>Contact </a:t>
            </a:r>
            <a:endParaRPr lang="zh-TW" altLang="en-US" sz="6016" dirty="0"/>
          </a:p>
        </p:txBody>
      </p:sp>
      <p:sp>
        <p:nvSpPr>
          <p:cNvPr id="50" name="矩形 40"/>
          <p:cNvSpPr/>
          <p:nvPr/>
        </p:nvSpPr>
        <p:spPr>
          <a:xfrm>
            <a:off x="17627468" y="17821126"/>
            <a:ext cx="15744383" cy="10208716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51" name="矩形 41"/>
          <p:cNvSpPr/>
          <p:nvPr/>
        </p:nvSpPr>
        <p:spPr>
          <a:xfrm>
            <a:off x="17919425" y="17344121"/>
            <a:ext cx="9203610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Gradient Boosted C/DNN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sp>
        <p:nvSpPr>
          <p:cNvPr id="60" name="矩形 40"/>
          <p:cNvSpPr/>
          <p:nvPr/>
        </p:nvSpPr>
        <p:spPr>
          <a:xfrm>
            <a:off x="34660772" y="5880985"/>
            <a:ext cx="15744383" cy="9074372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63" name="矩形 41"/>
          <p:cNvSpPr/>
          <p:nvPr/>
        </p:nvSpPr>
        <p:spPr>
          <a:xfrm>
            <a:off x="35091785" y="5357377"/>
            <a:ext cx="2867580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Results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AECAFEF-2784-4D10-9289-DB9818B5FF1D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7"/>
          <a:stretch>
            <a:fillRect/>
          </a:stretch>
        </p:blipFill>
        <p:spPr>
          <a:xfrm>
            <a:off x="1258056" y="19377488"/>
            <a:ext cx="14976309" cy="8437357"/>
          </a:xfrm>
        </p:spPr>
      </p:pic>
      <p:sp>
        <p:nvSpPr>
          <p:cNvPr id="22" name="內容版面配置區 2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altLang="zh-TW" dirty="0"/>
              <a:t>Seyedsaman Emami,  Gonzalo Martínez-Muñoz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87CCB33-7349-49E8-AB92-B68B29277609}"/>
              </a:ext>
            </a:extLst>
          </p:cNvPr>
          <p:cNvPicPr>
            <a:picLocks noGrp="1" noChangeAspect="1"/>
          </p:cNvPicPr>
          <p:nvPr>
            <p:ph sz="quarter" idx="18"/>
          </p:nvPr>
        </p:nvPicPr>
        <p:blipFill>
          <a:blip r:embed="rId8"/>
          <a:stretch>
            <a:fillRect/>
          </a:stretch>
        </p:blipFill>
        <p:spPr>
          <a:xfrm>
            <a:off x="17898920" y="6427159"/>
            <a:ext cx="15322785" cy="8632555"/>
          </a:xfrm>
        </p:spPr>
      </p:pic>
      <p:sp>
        <p:nvSpPr>
          <p:cNvPr id="37" name="矩形 36"/>
          <p:cNvSpPr/>
          <p:nvPr/>
        </p:nvSpPr>
        <p:spPr>
          <a:xfrm>
            <a:off x="1366768" y="17821126"/>
            <a:ext cx="7129324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16" b="1" cap="all" dirty="0">
                <a:ea typeface="Noto Sans CJK JP Medium" panose="020B0600000000000000" pitchFamily="34" charset="-128"/>
              </a:rPr>
              <a:t>Gradient Boosting</a:t>
            </a:r>
            <a:endParaRPr lang="en-US" sz="6016" dirty="0">
              <a:ea typeface="Noto Sans CJK JP Medium" panose="020B0600000000000000" pitchFamily="34" charset="-128"/>
            </a:endParaRPr>
          </a:p>
        </p:txBody>
      </p:sp>
      <p:sp>
        <p:nvSpPr>
          <p:cNvPr id="41" name="矩形 41">
            <a:extLst>
              <a:ext uri="{FF2B5EF4-FFF2-40B4-BE49-F238E27FC236}">
                <a16:creationId xmlns:a16="http://schemas.microsoft.com/office/drawing/2014/main" id="{D8ADA34F-1051-437E-A32E-1ADAA987E3D3}"/>
              </a:ext>
            </a:extLst>
          </p:cNvPr>
          <p:cNvSpPr/>
          <p:nvPr/>
        </p:nvSpPr>
        <p:spPr>
          <a:xfrm>
            <a:off x="18022985" y="5249094"/>
            <a:ext cx="1609736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>
                <a:ea typeface="Noto Sans CJK JP Medium" panose="020B0600000000000000" pitchFamily="34" charset="-128"/>
              </a:rPr>
              <a:t>CNN</a:t>
            </a:r>
            <a:endParaRPr lang="en-US" altLang="zh-TW" sz="6016" dirty="0">
              <a:ea typeface="Noto Sans CJK JP Medium" panose="020B0600000000000000" pitchFamily="34" charset="-128"/>
            </a:endParaRPr>
          </a:p>
        </p:txBody>
      </p:sp>
      <p:pic>
        <p:nvPicPr>
          <p:cNvPr id="16" name="GB_CNN">
            <a:hlinkClick r:id="" action="ppaction://media"/>
            <a:extLst>
              <a:ext uri="{FF2B5EF4-FFF2-40B4-BE49-F238E27FC236}">
                <a16:creationId xmlns:a16="http://schemas.microsoft.com/office/drawing/2014/main" id="{23C80BAD-04D2-4C22-ABA4-3A407857DF05}"/>
              </a:ext>
            </a:extLst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708862" y="19175910"/>
            <a:ext cx="15567102" cy="8757192"/>
          </a:xfrm>
        </p:spPr>
      </p:pic>
      <p:sp>
        <p:nvSpPr>
          <p:cNvPr id="27" name="矩形 40">
            <a:extLst>
              <a:ext uri="{FF2B5EF4-FFF2-40B4-BE49-F238E27FC236}">
                <a16:creationId xmlns:a16="http://schemas.microsoft.com/office/drawing/2014/main" id="{E97FE78A-385C-4ED2-992E-AF9BEBE19945}"/>
              </a:ext>
            </a:extLst>
          </p:cNvPr>
          <p:cNvSpPr/>
          <p:nvPr/>
        </p:nvSpPr>
        <p:spPr>
          <a:xfrm>
            <a:off x="34678793" y="15881309"/>
            <a:ext cx="15744383" cy="5658807"/>
          </a:xfrm>
          <a:prstGeom prst="rect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2336"/>
          </a:p>
        </p:txBody>
      </p:sp>
      <p:sp>
        <p:nvSpPr>
          <p:cNvPr id="28" name="矩形 43">
            <a:extLst>
              <a:ext uri="{FF2B5EF4-FFF2-40B4-BE49-F238E27FC236}">
                <a16:creationId xmlns:a16="http://schemas.microsoft.com/office/drawing/2014/main" id="{A773BE75-6988-468A-8B57-8DBC514103AD}"/>
              </a:ext>
            </a:extLst>
          </p:cNvPr>
          <p:cNvSpPr/>
          <p:nvPr/>
        </p:nvSpPr>
        <p:spPr>
          <a:xfrm>
            <a:off x="35091785" y="15207121"/>
            <a:ext cx="4435381" cy="10180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TW" sz="6016" b="1" cap="all" dirty="0"/>
              <a:t>Conclusion</a:t>
            </a:r>
            <a:endParaRPr lang="zh-TW" altLang="en-US" sz="6016" dirty="0"/>
          </a:p>
        </p:txBody>
      </p:sp>
      <p:sp>
        <p:nvSpPr>
          <p:cNvPr id="29" name="文字方塊 8">
            <a:extLst>
              <a:ext uri="{FF2B5EF4-FFF2-40B4-BE49-F238E27FC236}">
                <a16:creationId xmlns:a16="http://schemas.microsoft.com/office/drawing/2014/main" id="{CBEFA879-19E9-4DBB-B1BE-FF9E4D1F9F43}"/>
              </a:ext>
            </a:extLst>
          </p:cNvPr>
          <p:cNvSpPr txBox="1"/>
          <p:nvPr/>
        </p:nvSpPr>
        <p:spPr>
          <a:xfrm>
            <a:off x="34916747" y="16189379"/>
            <a:ext cx="151729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Introduced two innovative deep and convolutional learning models</a:t>
            </a:r>
            <a:r>
              <a:rPr lang="en-GB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, </a:t>
            </a: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GB-CNN</a:t>
            </a:r>
            <a:r>
              <a:rPr lang="en-GB" altLang="zh-TW" sz="4200" b="1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and </a:t>
            </a: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GB-DNN.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The proposed models reach </a:t>
            </a: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convergence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after a few boosting iterations, outperforming single CNN models.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Superiority of the </a:t>
            </a: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GB-CNN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model over traditional </a:t>
            </a: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CNN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models.</a:t>
            </a:r>
          </a:p>
          <a:p>
            <a:pPr marL="781355" indent="-781355" algn="just">
              <a:buFont typeface="Arial" panose="020B0604020202020204" pitchFamily="34" charset="0"/>
              <a:buChar char="•"/>
            </a:pPr>
            <a:r>
              <a:rPr lang="en-GB" altLang="zh-TW" sz="4200" b="1" i="1" dirty="0">
                <a:solidFill>
                  <a:schemeClr val="accent2"/>
                </a:solidFill>
                <a:ea typeface="Noto Sans CJK TC Regular" panose="020B0500000000000000" pitchFamily="34" charset="-120"/>
                <a:cs typeface="Times New Roman" panose="02020603050405020304" pitchFamily="18" charset="0"/>
              </a:rPr>
              <a:t>GB-DNN</a:t>
            </a:r>
            <a:r>
              <a:rPr lang="en-GB" altLang="zh-TW" sz="4200" dirty="0">
                <a:ea typeface="Noto Sans CJK TC Regular" panose="020B0500000000000000" pitchFamily="34" charset="-120"/>
                <a:cs typeface="Times New Roman" panose="02020603050405020304" pitchFamily="18" charset="0"/>
              </a:rPr>
              <a:t> model demonstrated superior accuracy and F1-Score for most tabular datasets compared to standard DNN and gradient boosted-base models.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F67C532-A084-4BFC-8AAA-1301F8BD0BE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8291" y="22716920"/>
            <a:ext cx="4855464" cy="485546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C2F8983-32B3-4C0A-80DA-215A01CD240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33406" y="22814093"/>
            <a:ext cx="4855464" cy="4855464"/>
          </a:xfrm>
          <a:prstGeom prst="rect">
            <a:avLst/>
          </a:prstGeom>
        </p:spPr>
      </p:pic>
      <p:pic>
        <p:nvPicPr>
          <p:cNvPr id="34" name="Google Shape;2187;p57">
            <a:extLst>
              <a:ext uri="{FF2B5EF4-FFF2-40B4-BE49-F238E27FC236}">
                <a16:creationId xmlns:a16="http://schemas.microsoft.com/office/drawing/2014/main" id="{681A5E32-45C7-4C7E-87CE-88D1AC715A2B}"/>
              </a:ext>
            </a:extLst>
          </p:cNvPr>
          <p:cNvPicPr preferRelativeResize="0"/>
          <p:nvPr/>
        </p:nvPicPr>
        <p:blipFill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10795" y="22922614"/>
            <a:ext cx="4855464" cy="4855464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768BC4D-905C-407B-B963-4449400BE29E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8304"/>
          <a:stretch/>
        </p:blipFill>
        <p:spPr>
          <a:xfrm>
            <a:off x="44757321" y="319052"/>
            <a:ext cx="5000837" cy="3085300"/>
          </a:xfrm>
        </p:spPr>
      </p:pic>
      <p:pic>
        <p:nvPicPr>
          <p:cNvPr id="45" name="Untitled video - Made with Clipchamp">
            <a:hlinkClick r:id="" action="ppaction://media"/>
            <a:extLst>
              <a:ext uri="{FF2B5EF4-FFF2-40B4-BE49-F238E27FC236}">
                <a16:creationId xmlns:a16="http://schemas.microsoft.com/office/drawing/2014/main" id="{F860788C-6775-45B6-8FFE-594E00FE6B81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14"/>
          <a:srcRect t="10432" b="8600"/>
          <a:stretch/>
        </p:blipFill>
        <p:spPr>
          <a:xfrm>
            <a:off x="34916747" y="7195458"/>
            <a:ext cx="15185166" cy="691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71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43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45"/>
                </p:tgtEl>
              </p:cMediaNode>
            </p:video>
          </p:childTnLst>
        </p:cTn>
      </p:par>
    </p:tnLst>
    <p:bldLst>
      <p:bldP spid="5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216</Words>
  <Application>Microsoft Office PowerPoint</Application>
  <PresentationFormat>Custom</PresentationFormat>
  <Paragraphs>23</Paragraphs>
  <Slides>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Manager>I-Chan Lo</Manager>
  <Company>National Taiwan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ichan Lo</dc:creator>
  <cp:lastModifiedBy>Saman .E</cp:lastModifiedBy>
  <cp:revision>102</cp:revision>
  <dcterms:created xsi:type="dcterms:W3CDTF">2017-08-28T19:07:22Z</dcterms:created>
  <dcterms:modified xsi:type="dcterms:W3CDTF">2023-08-23T14:03:01Z</dcterms:modified>
</cp:coreProperties>
</file>